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0287000" cx="18288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h6zR5WOUIJxpE1FVbccayBC1vX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8864ed7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g38864ed7f9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8865e1d86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g38865e1d865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8865e1d86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g38865e1d865_1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8864ed7f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g38864ed7f91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7" name="Google Shape;42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864ed7f9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38864ed7f91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8864ed7f9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g38864ed7f91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1.jpg"/><Relationship Id="rId5" Type="http://schemas.openxmlformats.org/officeDocument/2006/relationships/image" Target="../media/image29.jpg"/><Relationship Id="rId6" Type="http://schemas.openxmlformats.org/officeDocument/2006/relationships/image" Target="../media/image28.png"/><Relationship Id="rId7" Type="http://schemas.openxmlformats.org/officeDocument/2006/relationships/image" Target="../media/image25.png"/><Relationship Id="rId8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 rot="6982806">
            <a:off x="720300" y="6421716"/>
            <a:ext cx="8842272" cy="11861584"/>
          </a:xfrm>
          <a:custGeom>
            <a:rect b="b" l="l" r="r" t="t"/>
            <a:pathLst>
              <a:path extrusionOk="0" h="11861584" w="8842272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5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"/>
          <p:cNvSpPr/>
          <p:nvPr/>
        </p:nvSpPr>
        <p:spPr>
          <a:xfrm rot="-6501204">
            <a:off x="11046831" y="-5088864"/>
            <a:ext cx="8807178" cy="11814508"/>
          </a:xfrm>
          <a:custGeom>
            <a:rect b="b" l="l" r="r" t="t"/>
            <a:pathLst>
              <a:path extrusionOk="0"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5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/>
          <p:nvPr/>
        </p:nvSpPr>
        <p:spPr>
          <a:xfrm rot="10571821">
            <a:off x="10628437" y="8363453"/>
            <a:ext cx="5947318" cy="7978109"/>
          </a:xfrm>
          <a:custGeom>
            <a:rect b="b" l="l" r="r" t="t"/>
            <a:pathLst>
              <a:path extrusionOk="0"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/>
          <p:nvPr/>
        </p:nvSpPr>
        <p:spPr>
          <a:xfrm rot="-5114765">
            <a:off x="11561828" y="5146485"/>
            <a:ext cx="8542938" cy="7393525"/>
          </a:xfrm>
          <a:custGeom>
            <a:rect b="b" l="l" r="r" t="t"/>
            <a:pathLst>
              <a:path extrusionOk="0"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"/>
          <p:cNvSpPr/>
          <p:nvPr/>
        </p:nvSpPr>
        <p:spPr>
          <a:xfrm rot="-5058328">
            <a:off x="13255544" y="-4131370"/>
            <a:ext cx="7156478" cy="6935278"/>
          </a:xfrm>
          <a:custGeom>
            <a:rect b="b" l="l" r="r" t="t"/>
            <a:pathLst>
              <a:path extrusionOk="0"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"/>
          <p:cNvSpPr/>
          <p:nvPr/>
        </p:nvSpPr>
        <p:spPr>
          <a:xfrm rot="3318101">
            <a:off x="-3880130" y="6803731"/>
            <a:ext cx="10117864" cy="10062676"/>
          </a:xfrm>
          <a:custGeom>
            <a:rect b="b" l="l" r="r" t="t"/>
            <a:pathLst>
              <a:path extrusionOk="0"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/>
          <p:nvPr/>
        </p:nvSpPr>
        <p:spPr>
          <a:xfrm rot="6800871">
            <a:off x="-1846725" y="-2878373"/>
            <a:ext cx="8542938" cy="7393525"/>
          </a:xfrm>
          <a:custGeom>
            <a:rect b="b" l="l" r="r" t="t"/>
            <a:pathLst>
              <a:path extrusionOk="0"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8167537" y="673828"/>
            <a:ext cx="2202872" cy="2727833"/>
          </a:xfrm>
          <a:custGeom>
            <a:rect b="b" l="l" r="r" t="t"/>
            <a:pathLst>
              <a:path extrusionOk="0" h="2727833" w="2202872">
                <a:moveTo>
                  <a:pt x="0" y="0"/>
                </a:moveTo>
                <a:lnTo>
                  <a:pt x="2202872" y="0"/>
                </a:lnTo>
                <a:lnTo>
                  <a:pt x="2202872" y="2727833"/>
                </a:lnTo>
                <a:lnTo>
                  <a:pt x="0" y="2727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135765" y="7429159"/>
            <a:ext cx="80052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0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Autor: Claudio Escobar- Renzo R</a:t>
            </a:r>
            <a:r>
              <a:rPr lang="en-US" sz="3434">
                <a:solidFill>
                  <a:srgbClr val="152540"/>
                </a:solidFill>
              </a:rPr>
              <a:t>í</a:t>
            </a:r>
            <a:r>
              <a:rPr b="0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t/>
            </a:r>
            <a:endParaRPr b="0" i="0" sz="3434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834951" y="4409356"/>
            <a:ext cx="8618097" cy="20409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98"/>
              <a:buFont typeface="Arial"/>
              <a:buNone/>
            </a:pPr>
            <a:r>
              <a:rPr b="1" i="0" lang="en-US" sz="11898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P.R.A.C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490215" y="3766424"/>
            <a:ext cx="7307570" cy="1086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45"/>
              <a:buFont typeface="Arial"/>
              <a:buNone/>
            </a:pPr>
            <a:r>
              <a:rPr b="0" i="0" lang="en-US" sz="6345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PROYECTO 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800255" y="6578552"/>
            <a:ext cx="936231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Plataforma Resiliente de Comunicación y Alerta en Catástrofes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3754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/>
          <p:nvPr/>
        </p:nvSpPr>
        <p:spPr>
          <a:xfrm>
            <a:off x="-290950" y="-2033784"/>
            <a:ext cx="8535602" cy="7976908"/>
          </a:xfrm>
          <a:custGeom>
            <a:rect b="b" l="l" r="r" t="t"/>
            <a:pathLst>
              <a:path extrusionOk="0"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1"/>
          <p:cNvSpPr/>
          <p:nvPr/>
        </p:nvSpPr>
        <p:spPr>
          <a:xfrm rot="-10151301">
            <a:off x="11164674" y="6546853"/>
            <a:ext cx="8535602" cy="7976908"/>
          </a:xfrm>
          <a:custGeom>
            <a:rect b="b" l="l" r="r" t="t"/>
            <a:pathLst>
              <a:path extrusionOk="0"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1"/>
          <p:cNvSpPr/>
          <p:nvPr/>
        </p:nvSpPr>
        <p:spPr>
          <a:xfrm>
            <a:off x="-1446812" y="7841762"/>
            <a:ext cx="5482705" cy="4884592"/>
          </a:xfrm>
          <a:custGeom>
            <a:rect b="b" l="l" r="r" t="t"/>
            <a:pathLst>
              <a:path extrusionOk="0"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1"/>
          <p:cNvSpPr/>
          <p:nvPr/>
        </p:nvSpPr>
        <p:spPr>
          <a:xfrm rot="10452176">
            <a:off x="15012576" y="-2759682"/>
            <a:ext cx="5482705" cy="4884592"/>
          </a:xfrm>
          <a:custGeom>
            <a:rect b="b" l="l" r="r" t="t"/>
            <a:pathLst>
              <a:path extrusionOk="0"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1"/>
          <p:cNvSpPr txBox="1"/>
          <p:nvPr/>
        </p:nvSpPr>
        <p:spPr>
          <a:xfrm>
            <a:off x="4981655" y="1654009"/>
            <a:ext cx="8324690" cy="1252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26"/>
              <a:buFont typeface="Arial"/>
              <a:buNone/>
            </a:pPr>
            <a:r>
              <a:rPr b="1" i="0" lang="en-US" sz="7326" u="none" cap="none" strike="noStrike">
                <a:solidFill>
                  <a:srgbClr val="EDE8E4"/>
                </a:solidFill>
                <a:latin typeface="Arial"/>
                <a:ea typeface="Arial"/>
                <a:cs typeface="Arial"/>
                <a:sym typeface="Arial"/>
              </a:rPr>
              <a:t>ARQUITECTURA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11" title="Diagrama en blanco(1)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7725" y="2643625"/>
            <a:ext cx="13109224" cy="60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3754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/>
          <p:nvPr/>
        </p:nvSpPr>
        <p:spPr>
          <a:xfrm>
            <a:off x="4981655" y="1654009"/>
            <a:ext cx="8324690" cy="1252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26"/>
              <a:buFont typeface="Arial"/>
              <a:buNone/>
            </a:pPr>
            <a:r>
              <a:rPr b="1" i="0" lang="en-US" sz="7326" u="none" cap="none" strike="noStrike">
                <a:solidFill>
                  <a:srgbClr val="EDE8E4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12"/>
          <p:cNvCxnSpPr/>
          <p:nvPr/>
        </p:nvCxnSpPr>
        <p:spPr>
          <a:xfrm>
            <a:off x="1311213" y="5754241"/>
            <a:ext cx="4732518" cy="0"/>
          </a:xfrm>
          <a:prstGeom prst="straightConnector1">
            <a:avLst/>
          </a:prstGeom>
          <a:noFill/>
          <a:ln cap="flat" cmpd="sng" w="38100">
            <a:solidFill>
              <a:srgbClr val="25375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12"/>
          <p:cNvSpPr/>
          <p:nvPr/>
        </p:nvSpPr>
        <p:spPr>
          <a:xfrm>
            <a:off x="16321534" y="-285545"/>
            <a:ext cx="1966466" cy="1884231"/>
          </a:xfrm>
          <a:custGeom>
            <a:rect b="b" l="l" r="r" t="t"/>
            <a:pathLst>
              <a:path extrusionOk="0"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17304767" y="854768"/>
            <a:ext cx="1966466" cy="1884231"/>
          </a:xfrm>
          <a:custGeom>
            <a:rect b="b" l="l" r="r" t="t"/>
            <a:pathLst>
              <a:path extrusionOk="0"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2"/>
          <p:cNvSpPr/>
          <p:nvPr/>
        </p:nvSpPr>
        <p:spPr>
          <a:xfrm>
            <a:off x="0" y="9258300"/>
            <a:ext cx="1966466" cy="1884231"/>
          </a:xfrm>
          <a:custGeom>
            <a:rect b="b" l="l" r="r" t="t"/>
            <a:pathLst>
              <a:path extrusionOk="0"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2"/>
          <p:cNvSpPr/>
          <p:nvPr/>
        </p:nvSpPr>
        <p:spPr>
          <a:xfrm>
            <a:off x="-937766" y="8402769"/>
            <a:ext cx="1966466" cy="1884231"/>
          </a:xfrm>
          <a:custGeom>
            <a:rect b="b" l="l" r="r" t="t"/>
            <a:pathLst>
              <a:path extrusionOk="0"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"/>
          <p:cNvSpPr/>
          <p:nvPr/>
        </p:nvSpPr>
        <p:spPr>
          <a:xfrm rot="672866">
            <a:off x="-1045588" y="-1783519"/>
            <a:ext cx="6556116" cy="6126988"/>
          </a:xfrm>
          <a:custGeom>
            <a:rect b="b" l="l" r="r" t="t"/>
            <a:pathLst>
              <a:path extrusionOk="0"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2"/>
          <p:cNvSpPr/>
          <p:nvPr/>
        </p:nvSpPr>
        <p:spPr>
          <a:xfrm rot="-10799999">
            <a:off x="12715117" y="7583041"/>
            <a:ext cx="6556116" cy="6126988"/>
          </a:xfrm>
          <a:custGeom>
            <a:rect b="b" l="l" r="r" t="t"/>
            <a:pathLst>
              <a:path extrusionOk="0"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2"/>
          <p:cNvSpPr/>
          <p:nvPr/>
        </p:nvSpPr>
        <p:spPr>
          <a:xfrm>
            <a:off x="3493371" y="3315284"/>
            <a:ext cx="11301259" cy="6356958"/>
          </a:xfrm>
          <a:custGeom>
            <a:rect b="b" l="l" r="r" t="t"/>
            <a:pathLst>
              <a:path extrusionOk="0" h="6356958" w="11301259">
                <a:moveTo>
                  <a:pt x="0" y="0"/>
                </a:moveTo>
                <a:lnTo>
                  <a:pt x="11301258" y="0"/>
                </a:lnTo>
                <a:lnTo>
                  <a:pt x="113012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13"/>
          <p:cNvGrpSpPr/>
          <p:nvPr/>
        </p:nvGrpSpPr>
        <p:grpSpPr>
          <a:xfrm>
            <a:off x="-514350" y="-1580379"/>
            <a:ext cx="19050326" cy="5975359"/>
            <a:chOff x="0" y="0"/>
            <a:chExt cx="5017370" cy="1573757"/>
          </a:xfrm>
        </p:grpSpPr>
        <p:sp>
          <p:nvSpPr>
            <p:cNvPr id="310" name="Google Shape;310;p13"/>
            <p:cNvSpPr/>
            <p:nvPr/>
          </p:nvSpPr>
          <p:spPr>
            <a:xfrm>
              <a:off x="0" y="0"/>
              <a:ext cx="5017370" cy="1573757"/>
            </a:xfrm>
            <a:custGeom>
              <a:rect b="b" l="l" r="r" t="t"/>
              <a:pathLst>
                <a:path extrusionOk="0" h="1573757" w="5017370">
                  <a:moveTo>
                    <a:pt x="0" y="0"/>
                  </a:moveTo>
                  <a:lnTo>
                    <a:pt x="5017370" y="0"/>
                  </a:lnTo>
                  <a:lnTo>
                    <a:pt x="5017370" y="1573757"/>
                  </a:lnTo>
                  <a:lnTo>
                    <a:pt x="0" y="1573757"/>
                  </a:lnTo>
                  <a:close/>
                </a:path>
              </a:pathLst>
            </a:custGeom>
            <a:solidFill>
              <a:srgbClr val="25375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3"/>
            <p:cNvSpPr txBox="1"/>
            <p:nvPr/>
          </p:nvSpPr>
          <p:spPr>
            <a:xfrm>
              <a:off x="0" y="9525"/>
              <a:ext cx="5017370" cy="1564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7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13"/>
          <p:cNvSpPr/>
          <p:nvPr/>
        </p:nvSpPr>
        <p:spPr>
          <a:xfrm rot="-10719458">
            <a:off x="-233552" y="3784343"/>
            <a:ext cx="19305539" cy="3249078"/>
          </a:xfrm>
          <a:custGeom>
            <a:rect b="b" l="l" r="r" t="t"/>
            <a:pathLst>
              <a:path extrusionOk="0" h="3249078" w="19305539">
                <a:moveTo>
                  <a:pt x="0" y="0"/>
                </a:moveTo>
                <a:lnTo>
                  <a:pt x="19305539" y="0"/>
                </a:lnTo>
                <a:lnTo>
                  <a:pt x="19305539" y="3249078"/>
                </a:lnTo>
                <a:lnTo>
                  <a:pt x="0" y="32490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49301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3"/>
          <p:cNvSpPr/>
          <p:nvPr/>
        </p:nvSpPr>
        <p:spPr>
          <a:xfrm>
            <a:off x="4397446" y="4728091"/>
            <a:ext cx="3130788" cy="3130788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6659" l="0" r="0" t="-16661"/>
            </a:stretch>
          </a:blipFill>
          <a:ln cap="sq" cmpd="sng" w="95250">
            <a:solidFill>
              <a:srgbClr val="D89C6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12012580" y="4607918"/>
            <a:ext cx="3130788" cy="3130788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54475" l="0" r="0" t="-23282"/>
            </a:stretch>
          </a:blipFill>
          <a:ln cap="sq" cmpd="sng" w="95250">
            <a:solidFill>
              <a:srgbClr val="D89C6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3"/>
          <p:cNvSpPr/>
          <p:nvPr/>
        </p:nvSpPr>
        <p:spPr>
          <a:xfrm>
            <a:off x="8205517" y="4728091"/>
            <a:ext cx="3130788" cy="3130788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90745" l="0" r="0" t="0"/>
            </a:stretch>
          </a:blipFill>
          <a:ln cap="sq" cmpd="sng" w="95250">
            <a:solidFill>
              <a:srgbClr val="D89C6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3"/>
          <p:cNvSpPr/>
          <p:nvPr/>
        </p:nvSpPr>
        <p:spPr>
          <a:xfrm>
            <a:off x="284248" y="-713185"/>
            <a:ext cx="1488904" cy="1931362"/>
          </a:xfrm>
          <a:custGeom>
            <a:rect b="b" l="l" r="r" t="t"/>
            <a:pathLst>
              <a:path extrusionOk="0" h="1931362" w="1488904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3"/>
          <p:cNvSpPr/>
          <p:nvPr/>
        </p:nvSpPr>
        <p:spPr>
          <a:xfrm>
            <a:off x="-744452" y="252496"/>
            <a:ext cx="1488904" cy="1931362"/>
          </a:xfrm>
          <a:custGeom>
            <a:rect b="b" l="l" r="r" t="t"/>
            <a:pathLst>
              <a:path extrusionOk="0" h="1931362" w="1488904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3"/>
          <p:cNvSpPr/>
          <p:nvPr/>
        </p:nvSpPr>
        <p:spPr>
          <a:xfrm>
            <a:off x="16293998" y="8734875"/>
            <a:ext cx="2476208" cy="3212062"/>
          </a:xfrm>
          <a:custGeom>
            <a:rect b="b" l="l" r="r" t="t"/>
            <a:pathLst>
              <a:path extrusionOk="0" h="3212062" w="2476208">
                <a:moveTo>
                  <a:pt x="0" y="0"/>
                </a:moveTo>
                <a:lnTo>
                  <a:pt x="2476208" y="0"/>
                </a:lnTo>
                <a:lnTo>
                  <a:pt x="2476208" y="3212061"/>
                </a:lnTo>
                <a:lnTo>
                  <a:pt x="0" y="32120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3"/>
          <p:cNvSpPr txBox="1"/>
          <p:nvPr/>
        </p:nvSpPr>
        <p:spPr>
          <a:xfrm>
            <a:off x="4981655" y="1613958"/>
            <a:ext cx="8324690" cy="1252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26"/>
              <a:buFont typeface="Arial"/>
              <a:buNone/>
            </a:pPr>
            <a:r>
              <a:rPr b="1" i="0" lang="en-US" sz="7326" u="none" cap="none" strike="noStrike">
                <a:solidFill>
                  <a:srgbClr val="EDE8E4"/>
                </a:solidFill>
                <a:latin typeface="Arial"/>
                <a:ea typeface="Arial"/>
                <a:cs typeface="Arial"/>
                <a:sym typeface="Arial"/>
              </a:rPr>
              <a:t>ROLES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3"/>
          <p:cNvSpPr txBox="1"/>
          <p:nvPr/>
        </p:nvSpPr>
        <p:spPr>
          <a:xfrm>
            <a:off x="4460945" y="7894492"/>
            <a:ext cx="3003789" cy="465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82"/>
              <a:buFont typeface="Arial"/>
              <a:buNone/>
            </a:pPr>
            <a:r>
              <a:rPr b="1" i="0" lang="en-US" sz="2682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Renzo 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3"/>
          <p:cNvSpPr txBox="1"/>
          <p:nvPr/>
        </p:nvSpPr>
        <p:spPr>
          <a:xfrm>
            <a:off x="8205517" y="7894492"/>
            <a:ext cx="3003789" cy="465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82"/>
              <a:buFont typeface="Arial"/>
              <a:buNone/>
            </a:pPr>
            <a:r>
              <a:rPr b="1" i="0" lang="en-US" sz="2682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Mauricio figueroa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3"/>
          <p:cNvSpPr txBox="1"/>
          <p:nvPr/>
        </p:nvSpPr>
        <p:spPr>
          <a:xfrm>
            <a:off x="12076080" y="7894492"/>
            <a:ext cx="3003789" cy="465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82"/>
              <a:buFont typeface="Arial"/>
              <a:buNone/>
            </a:pPr>
            <a:r>
              <a:rPr b="1" i="0" lang="en-US" sz="2682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Claudio Escobar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3"/>
          <p:cNvSpPr txBox="1"/>
          <p:nvPr/>
        </p:nvSpPr>
        <p:spPr>
          <a:xfrm>
            <a:off x="4460945" y="8312143"/>
            <a:ext cx="3003789" cy="860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2"/>
              <a:buFont typeface="Arial"/>
              <a:buNone/>
            </a:pPr>
            <a:r>
              <a:rPr b="0" i="0" lang="en-US" sz="2482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Development Team (DT)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3"/>
          <p:cNvSpPr txBox="1"/>
          <p:nvPr/>
        </p:nvSpPr>
        <p:spPr>
          <a:xfrm>
            <a:off x="8205517" y="8312143"/>
            <a:ext cx="30039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2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/ Profesor Guía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3"/>
          <p:cNvSpPr txBox="1"/>
          <p:nvPr/>
        </p:nvSpPr>
        <p:spPr>
          <a:xfrm>
            <a:off x="12076080" y="8312143"/>
            <a:ext cx="30039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2"/>
              <a:buFont typeface="Arial"/>
              <a:buNone/>
            </a:pPr>
            <a:r>
              <a:rPr b="0" i="0" lang="en-US" sz="2482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Scrum Master (SM)</a:t>
            </a:r>
            <a:endParaRPr b="0" i="0" sz="2482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996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2"/>
              <a:buFont typeface="Arial"/>
              <a:buNone/>
            </a:pPr>
            <a:r>
              <a:rPr b="0" i="0" lang="en-US" sz="2482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/Product Owner (PO)</a:t>
            </a:r>
            <a:endParaRPr b="0" i="0" sz="2482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 rot="-445925">
            <a:off x="3142738" y="-769394"/>
            <a:ext cx="9798172" cy="1314389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3"/>
          <p:cNvSpPr/>
          <p:nvPr/>
        </p:nvSpPr>
        <p:spPr>
          <a:xfrm rot="-8798399">
            <a:off x="8466276" y="-9590538"/>
            <a:ext cx="9798172" cy="1314389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3"/>
          <p:cNvSpPr/>
          <p:nvPr/>
        </p:nvSpPr>
        <p:spPr>
          <a:xfrm rot="3283157">
            <a:off x="-1501206" y="7329841"/>
            <a:ext cx="5624862" cy="7545546"/>
          </a:xfrm>
          <a:custGeom>
            <a:rect b="b" l="l" r="r" t="t"/>
            <a:pathLst>
              <a:path extrusionOk="0"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5913726" y="1435674"/>
            <a:ext cx="6460548" cy="1224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86"/>
              <a:buFont typeface="Arial"/>
              <a:buNone/>
            </a:pPr>
            <a:r>
              <a:rPr b="0" i="0" lang="en-US" sz="5686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Evidencias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/>
          <p:nvPr/>
        </p:nvSpPr>
        <p:spPr>
          <a:xfrm rot="2770156">
            <a:off x="-2577184" y="-2165857"/>
            <a:ext cx="5154368" cy="4995052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3"/>
          <p:cNvSpPr/>
          <p:nvPr/>
        </p:nvSpPr>
        <p:spPr>
          <a:xfrm rot="2770156">
            <a:off x="15710816" y="8522875"/>
            <a:ext cx="5154368" cy="4995052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16498135" y="86144"/>
            <a:ext cx="1522330" cy="1885112"/>
          </a:xfrm>
          <a:custGeom>
            <a:rect b="b" l="l" r="r" t="t"/>
            <a:pathLst>
              <a:path extrusionOk="0" h="1885112" w="1522330">
                <a:moveTo>
                  <a:pt x="0" y="0"/>
                </a:moveTo>
                <a:lnTo>
                  <a:pt x="1522330" y="0"/>
                </a:lnTo>
                <a:lnTo>
                  <a:pt x="1522330" y="1885112"/>
                </a:lnTo>
                <a:lnTo>
                  <a:pt x="0" y="188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2170585" y="2925970"/>
            <a:ext cx="12797400" cy="85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Backlog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Impediment Log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b="1" lang="en-US" sz="3200">
                <a:solidFill>
                  <a:schemeClr val="dk1"/>
                </a:solidFill>
              </a:rPr>
              <a:t>Sprint backlog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Daily Scrum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Review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Retrospective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Kanban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Burndown Chart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b="1" lang="en-US" sz="3200">
                <a:solidFill>
                  <a:schemeClr val="dk1"/>
                </a:solidFill>
              </a:rPr>
              <a:t>Incremento Final </a:t>
            </a:r>
            <a:endParaRPr b="1" sz="3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4"/>
              <a:buFont typeface="Arial"/>
              <a:buNone/>
            </a:pPr>
            <a:r>
              <a:t/>
            </a:r>
            <a:endParaRPr b="0" i="0" sz="2994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8864ed7f91_0_0"/>
          <p:cNvSpPr/>
          <p:nvPr/>
        </p:nvSpPr>
        <p:spPr>
          <a:xfrm rot="-447735">
            <a:off x="2611954" y="-1158052"/>
            <a:ext cx="9807751" cy="1315674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38864ed7f91_0_0"/>
          <p:cNvSpPr/>
          <p:nvPr/>
        </p:nvSpPr>
        <p:spPr>
          <a:xfrm rot="-8797668">
            <a:off x="8468756" y="-9588610"/>
            <a:ext cx="9796825" cy="13142083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38864ed7f91_0_0"/>
          <p:cNvSpPr/>
          <p:nvPr/>
        </p:nvSpPr>
        <p:spPr>
          <a:xfrm rot="3285706">
            <a:off x="-1508393" y="7329395"/>
            <a:ext cx="5629957" cy="7552381"/>
          </a:xfrm>
          <a:custGeom>
            <a:rect b="b" l="l" r="r" t="t"/>
            <a:pathLst>
              <a:path extrusionOk="0"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38864ed7f91_0_0"/>
          <p:cNvSpPr txBox="1"/>
          <p:nvPr/>
        </p:nvSpPr>
        <p:spPr>
          <a:xfrm>
            <a:off x="5293501" y="494649"/>
            <a:ext cx="64605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86"/>
              <a:buFont typeface="Arial"/>
              <a:buNone/>
            </a:pPr>
            <a:r>
              <a:rPr b="0" i="0" lang="en-US" sz="5686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38864ed7f91_0_0"/>
          <p:cNvSpPr/>
          <p:nvPr/>
        </p:nvSpPr>
        <p:spPr>
          <a:xfrm rot="2772874">
            <a:off x="-2582050" y="-2165019"/>
            <a:ext cx="5158393" cy="4998953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38864ed7f91_0_0"/>
          <p:cNvSpPr/>
          <p:nvPr/>
        </p:nvSpPr>
        <p:spPr>
          <a:xfrm rot="2772874">
            <a:off x="15705950" y="8523713"/>
            <a:ext cx="5158393" cy="4998953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38864ed7f91_0_0"/>
          <p:cNvSpPr/>
          <p:nvPr/>
        </p:nvSpPr>
        <p:spPr>
          <a:xfrm>
            <a:off x="16498135" y="86144"/>
            <a:ext cx="1522330" cy="1885112"/>
          </a:xfrm>
          <a:custGeom>
            <a:rect b="b" l="l" r="r" t="t"/>
            <a:pathLst>
              <a:path extrusionOk="0" h="1885112" w="1522330">
                <a:moveTo>
                  <a:pt x="0" y="0"/>
                </a:moveTo>
                <a:lnTo>
                  <a:pt x="1522330" y="0"/>
                </a:lnTo>
                <a:lnTo>
                  <a:pt x="1522330" y="1885112"/>
                </a:lnTo>
                <a:lnTo>
                  <a:pt x="0" y="188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38864ed7f91_0_0"/>
          <p:cNvSpPr txBox="1"/>
          <p:nvPr/>
        </p:nvSpPr>
        <p:spPr>
          <a:xfrm>
            <a:off x="331335" y="3161220"/>
            <a:ext cx="12797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94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g38864ed7f91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62151" y="2310775"/>
            <a:ext cx="12797399" cy="7198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8865e1d865_1_16"/>
          <p:cNvSpPr/>
          <p:nvPr/>
        </p:nvSpPr>
        <p:spPr>
          <a:xfrm rot="-447735">
            <a:off x="2611955" y="-1158053"/>
            <a:ext cx="9807751" cy="1315674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38865e1d865_1_16"/>
          <p:cNvSpPr/>
          <p:nvPr/>
        </p:nvSpPr>
        <p:spPr>
          <a:xfrm rot="-8797668">
            <a:off x="8468757" y="-9588610"/>
            <a:ext cx="9796825" cy="13142083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38865e1d865_1_16"/>
          <p:cNvSpPr/>
          <p:nvPr/>
        </p:nvSpPr>
        <p:spPr>
          <a:xfrm rot="3285706">
            <a:off x="-1508394" y="7329395"/>
            <a:ext cx="5629957" cy="7552381"/>
          </a:xfrm>
          <a:custGeom>
            <a:rect b="b" l="l" r="r" t="t"/>
            <a:pathLst>
              <a:path extrusionOk="0"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38865e1d865_1_16"/>
          <p:cNvSpPr txBox="1"/>
          <p:nvPr/>
        </p:nvSpPr>
        <p:spPr>
          <a:xfrm>
            <a:off x="5293501" y="494649"/>
            <a:ext cx="64605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86"/>
              <a:buFont typeface="Arial"/>
              <a:buNone/>
            </a:pPr>
            <a:r>
              <a:rPr b="0" i="0" lang="en-US" sz="5686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38865e1d865_1_16"/>
          <p:cNvSpPr/>
          <p:nvPr/>
        </p:nvSpPr>
        <p:spPr>
          <a:xfrm rot="2772874">
            <a:off x="-2582050" y="-2165019"/>
            <a:ext cx="5158393" cy="4998953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38865e1d865_1_16"/>
          <p:cNvSpPr/>
          <p:nvPr/>
        </p:nvSpPr>
        <p:spPr>
          <a:xfrm rot="2772874">
            <a:off x="15705950" y="8523713"/>
            <a:ext cx="5158393" cy="4998953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38865e1d865_1_16"/>
          <p:cNvSpPr/>
          <p:nvPr/>
        </p:nvSpPr>
        <p:spPr>
          <a:xfrm>
            <a:off x="16498135" y="86144"/>
            <a:ext cx="1522330" cy="1885112"/>
          </a:xfrm>
          <a:custGeom>
            <a:rect b="b" l="l" r="r" t="t"/>
            <a:pathLst>
              <a:path extrusionOk="0" h="1885112" w="1522330">
                <a:moveTo>
                  <a:pt x="0" y="0"/>
                </a:moveTo>
                <a:lnTo>
                  <a:pt x="1522330" y="0"/>
                </a:lnTo>
                <a:lnTo>
                  <a:pt x="1522330" y="1885112"/>
                </a:lnTo>
                <a:lnTo>
                  <a:pt x="0" y="188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38865e1d865_1_16"/>
          <p:cNvSpPr txBox="1"/>
          <p:nvPr/>
        </p:nvSpPr>
        <p:spPr>
          <a:xfrm>
            <a:off x="331335" y="3161220"/>
            <a:ext cx="12797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94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g38865e1d865_1_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8600" y="1777150"/>
            <a:ext cx="14048850" cy="790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8865e1d865_1_4"/>
          <p:cNvSpPr/>
          <p:nvPr/>
        </p:nvSpPr>
        <p:spPr>
          <a:xfrm rot="-447735">
            <a:off x="2611955" y="-1158053"/>
            <a:ext cx="9807751" cy="1315674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38865e1d865_1_4"/>
          <p:cNvSpPr/>
          <p:nvPr/>
        </p:nvSpPr>
        <p:spPr>
          <a:xfrm rot="-8797668">
            <a:off x="8468757" y="-9588610"/>
            <a:ext cx="9796825" cy="13142083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38865e1d865_1_4"/>
          <p:cNvSpPr/>
          <p:nvPr/>
        </p:nvSpPr>
        <p:spPr>
          <a:xfrm rot="3285706">
            <a:off x="-1508394" y="7329395"/>
            <a:ext cx="5629957" cy="7552381"/>
          </a:xfrm>
          <a:custGeom>
            <a:rect b="b" l="l" r="r" t="t"/>
            <a:pathLst>
              <a:path extrusionOk="0"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38865e1d865_1_4"/>
          <p:cNvSpPr txBox="1"/>
          <p:nvPr/>
        </p:nvSpPr>
        <p:spPr>
          <a:xfrm>
            <a:off x="5293501" y="494649"/>
            <a:ext cx="64605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86"/>
              <a:buFont typeface="Arial"/>
              <a:buNone/>
            </a:pPr>
            <a:r>
              <a:rPr b="0" i="0" lang="en-US" sz="5686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38865e1d865_1_4"/>
          <p:cNvSpPr/>
          <p:nvPr/>
        </p:nvSpPr>
        <p:spPr>
          <a:xfrm rot="2772874">
            <a:off x="-2582050" y="-2165019"/>
            <a:ext cx="5158393" cy="4998953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38865e1d865_1_4"/>
          <p:cNvSpPr/>
          <p:nvPr/>
        </p:nvSpPr>
        <p:spPr>
          <a:xfrm rot="2772874">
            <a:off x="15705950" y="8523713"/>
            <a:ext cx="5158393" cy="4998953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38865e1d865_1_4"/>
          <p:cNvSpPr/>
          <p:nvPr/>
        </p:nvSpPr>
        <p:spPr>
          <a:xfrm>
            <a:off x="16498135" y="86144"/>
            <a:ext cx="1522330" cy="1885112"/>
          </a:xfrm>
          <a:custGeom>
            <a:rect b="b" l="l" r="r" t="t"/>
            <a:pathLst>
              <a:path extrusionOk="0" h="1885112" w="1522330">
                <a:moveTo>
                  <a:pt x="0" y="0"/>
                </a:moveTo>
                <a:lnTo>
                  <a:pt x="1522330" y="0"/>
                </a:lnTo>
                <a:lnTo>
                  <a:pt x="1522330" y="1885112"/>
                </a:lnTo>
                <a:lnTo>
                  <a:pt x="0" y="188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38865e1d865_1_4"/>
          <p:cNvSpPr txBox="1"/>
          <p:nvPr/>
        </p:nvSpPr>
        <p:spPr>
          <a:xfrm>
            <a:off x="331335" y="3161220"/>
            <a:ext cx="12797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994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g38865e1d865_1_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86801" y="1871175"/>
            <a:ext cx="12770043" cy="718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8864ed7f91_0_36"/>
          <p:cNvSpPr/>
          <p:nvPr/>
        </p:nvSpPr>
        <p:spPr>
          <a:xfrm rot="-447735">
            <a:off x="3146629" y="-773077"/>
            <a:ext cx="9807751" cy="1315674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38864ed7f91_0_36"/>
          <p:cNvSpPr/>
          <p:nvPr/>
        </p:nvSpPr>
        <p:spPr>
          <a:xfrm rot="-8797668">
            <a:off x="8468756" y="-9588610"/>
            <a:ext cx="9796825" cy="13142083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38864ed7f91_0_36"/>
          <p:cNvSpPr/>
          <p:nvPr/>
        </p:nvSpPr>
        <p:spPr>
          <a:xfrm rot="3285706">
            <a:off x="-1508393" y="7329395"/>
            <a:ext cx="5629957" cy="7552381"/>
          </a:xfrm>
          <a:custGeom>
            <a:rect b="b" l="l" r="r" t="t"/>
            <a:pathLst>
              <a:path extrusionOk="0"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38864ed7f91_0_36"/>
          <p:cNvSpPr txBox="1"/>
          <p:nvPr/>
        </p:nvSpPr>
        <p:spPr>
          <a:xfrm>
            <a:off x="5913726" y="1435674"/>
            <a:ext cx="64605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86"/>
              <a:buFont typeface="Arial"/>
              <a:buNone/>
            </a:pPr>
            <a:r>
              <a:rPr b="0" i="0" lang="en-US" sz="5686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Evidencias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38864ed7f91_0_36"/>
          <p:cNvSpPr/>
          <p:nvPr/>
        </p:nvSpPr>
        <p:spPr>
          <a:xfrm rot="2772874">
            <a:off x="-2582050" y="-2165019"/>
            <a:ext cx="5158393" cy="4998953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38864ed7f91_0_36"/>
          <p:cNvSpPr/>
          <p:nvPr/>
        </p:nvSpPr>
        <p:spPr>
          <a:xfrm rot="2772874">
            <a:off x="15705950" y="8523713"/>
            <a:ext cx="5158393" cy="4998953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38864ed7f91_0_36"/>
          <p:cNvSpPr/>
          <p:nvPr/>
        </p:nvSpPr>
        <p:spPr>
          <a:xfrm>
            <a:off x="16498135" y="86144"/>
            <a:ext cx="1522330" cy="1885112"/>
          </a:xfrm>
          <a:custGeom>
            <a:rect b="b" l="l" r="r" t="t"/>
            <a:pathLst>
              <a:path extrusionOk="0" h="1885112" w="1522330">
                <a:moveTo>
                  <a:pt x="0" y="0"/>
                </a:moveTo>
                <a:lnTo>
                  <a:pt x="1522330" y="0"/>
                </a:lnTo>
                <a:lnTo>
                  <a:pt x="1522330" y="1885112"/>
                </a:lnTo>
                <a:lnTo>
                  <a:pt x="0" y="188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38864ed7f91_0_36"/>
          <p:cNvSpPr txBox="1"/>
          <p:nvPr/>
        </p:nvSpPr>
        <p:spPr>
          <a:xfrm>
            <a:off x="2170585" y="2925970"/>
            <a:ext cx="12797400" cy="6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Backlog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Impediment 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Daily Scrum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Review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Retrospective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Kanban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Burndown Chart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4"/>
              <a:buFont typeface="Arial"/>
              <a:buNone/>
            </a:pPr>
            <a:r>
              <a:t/>
            </a:r>
            <a:endParaRPr b="0" i="0" sz="2994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7"/>
          <p:cNvSpPr/>
          <p:nvPr/>
        </p:nvSpPr>
        <p:spPr>
          <a:xfrm rot="-445925">
            <a:off x="3142738" y="-769394"/>
            <a:ext cx="9798172" cy="1314389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7"/>
          <p:cNvSpPr/>
          <p:nvPr/>
        </p:nvSpPr>
        <p:spPr>
          <a:xfrm rot="-8798399">
            <a:off x="8466276" y="-9590538"/>
            <a:ext cx="9798172" cy="1314389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7"/>
          <p:cNvSpPr/>
          <p:nvPr/>
        </p:nvSpPr>
        <p:spPr>
          <a:xfrm rot="3283157">
            <a:off x="-1501206" y="7329841"/>
            <a:ext cx="5624862" cy="7545546"/>
          </a:xfrm>
          <a:custGeom>
            <a:rect b="b" l="l" r="r" t="t"/>
            <a:pathLst>
              <a:path extrusionOk="0"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7"/>
          <p:cNvSpPr/>
          <p:nvPr/>
        </p:nvSpPr>
        <p:spPr>
          <a:xfrm rot="2770156">
            <a:off x="-2577184" y="-2165857"/>
            <a:ext cx="5154368" cy="4995052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7"/>
          <p:cNvSpPr/>
          <p:nvPr/>
        </p:nvSpPr>
        <p:spPr>
          <a:xfrm rot="2770156">
            <a:off x="15710816" y="8522875"/>
            <a:ext cx="5154368" cy="4995052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7"/>
          <p:cNvSpPr/>
          <p:nvPr/>
        </p:nvSpPr>
        <p:spPr>
          <a:xfrm>
            <a:off x="16498135" y="86144"/>
            <a:ext cx="1522330" cy="1885112"/>
          </a:xfrm>
          <a:custGeom>
            <a:rect b="b" l="l" r="r" t="t"/>
            <a:pathLst>
              <a:path extrusionOk="0" h="1885112" w="1522330">
                <a:moveTo>
                  <a:pt x="0" y="0"/>
                </a:moveTo>
                <a:lnTo>
                  <a:pt x="1522330" y="0"/>
                </a:lnTo>
                <a:lnTo>
                  <a:pt x="1522330" y="1885112"/>
                </a:lnTo>
                <a:lnTo>
                  <a:pt x="0" y="188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7"/>
          <p:cNvSpPr txBox="1"/>
          <p:nvPr/>
        </p:nvSpPr>
        <p:spPr>
          <a:xfrm>
            <a:off x="5913726" y="1435674"/>
            <a:ext cx="6460548" cy="966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86"/>
              <a:buFont typeface="Arial"/>
              <a:buNone/>
            </a:pPr>
            <a:r>
              <a:rPr b="0" i="0" lang="en-US" sz="5686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CARTA GANNT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9399" y="2686450"/>
            <a:ext cx="17030175" cy="589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3754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18"/>
          <p:cNvGrpSpPr/>
          <p:nvPr/>
        </p:nvGrpSpPr>
        <p:grpSpPr>
          <a:xfrm>
            <a:off x="1106947" y="4364203"/>
            <a:ext cx="5141050" cy="5248510"/>
            <a:chOff x="0" y="0"/>
            <a:chExt cx="812800" cy="829789"/>
          </a:xfrm>
        </p:grpSpPr>
        <p:sp>
          <p:nvSpPr>
            <p:cNvPr id="406" name="Google Shape;406;p18"/>
            <p:cNvSpPr/>
            <p:nvPr/>
          </p:nvSpPr>
          <p:spPr>
            <a:xfrm>
              <a:off x="0" y="0"/>
              <a:ext cx="812800" cy="829789"/>
            </a:xfrm>
            <a:custGeom>
              <a:rect b="b" l="l" r="r" t="t"/>
              <a:pathLst>
                <a:path extrusionOk="0" h="829789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790636"/>
                  </a:lnTo>
                  <a:cubicBezTo>
                    <a:pt x="812800" y="801020"/>
                    <a:pt x="808675" y="810979"/>
                    <a:pt x="801332" y="818322"/>
                  </a:cubicBezTo>
                  <a:cubicBezTo>
                    <a:pt x="793990" y="825664"/>
                    <a:pt x="784031" y="829789"/>
                    <a:pt x="773647" y="829789"/>
                  </a:cubicBezTo>
                  <a:lnTo>
                    <a:pt x="39153" y="829789"/>
                  </a:lnTo>
                  <a:cubicBezTo>
                    <a:pt x="28769" y="829789"/>
                    <a:pt x="18810" y="825664"/>
                    <a:pt x="11468" y="818322"/>
                  </a:cubicBezTo>
                  <a:cubicBezTo>
                    <a:pt x="4125" y="810979"/>
                    <a:pt x="0" y="801020"/>
                    <a:pt x="0" y="790636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8"/>
            <p:cNvSpPr txBox="1"/>
            <p:nvPr/>
          </p:nvSpPr>
          <p:spPr>
            <a:xfrm>
              <a:off x="0" y="9525"/>
              <a:ext cx="812800" cy="820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7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8" name="Google Shape;408;p18"/>
          <p:cNvGrpSpPr/>
          <p:nvPr/>
        </p:nvGrpSpPr>
        <p:grpSpPr>
          <a:xfrm>
            <a:off x="11180500" y="3316250"/>
            <a:ext cx="5141041" cy="6688431"/>
            <a:chOff x="0" y="0"/>
            <a:chExt cx="812800" cy="829789"/>
          </a:xfrm>
        </p:grpSpPr>
        <p:sp>
          <p:nvSpPr>
            <p:cNvPr id="409" name="Google Shape;409;p18"/>
            <p:cNvSpPr/>
            <p:nvPr/>
          </p:nvSpPr>
          <p:spPr>
            <a:xfrm>
              <a:off x="0" y="0"/>
              <a:ext cx="812800" cy="829789"/>
            </a:xfrm>
            <a:custGeom>
              <a:rect b="b" l="l" r="r" t="t"/>
              <a:pathLst>
                <a:path extrusionOk="0" h="829789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790636"/>
                  </a:lnTo>
                  <a:cubicBezTo>
                    <a:pt x="812800" y="801020"/>
                    <a:pt x="808675" y="810979"/>
                    <a:pt x="801332" y="818322"/>
                  </a:cubicBezTo>
                  <a:cubicBezTo>
                    <a:pt x="793990" y="825664"/>
                    <a:pt x="784031" y="829789"/>
                    <a:pt x="773647" y="829789"/>
                  </a:cubicBezTo>
                  <a:lnTo>
                    <a:pt x="39153" y="829789"/>
                  </a:lnTo>
                  <a:cubicBezTo>
                    <a:pt x="28769" y="829789"/>
                    <a:pt x="18810" y="825664"/>
                    <a:pt x="11468" y="818322"/>
                  </a:cubicBezTo>
                  <a:cubicBezTo>
                    <a:pt x="4125" y="810979"/>
                    <a:pt x="0" y="801020"/>
                    <a:pt x="0" y="790636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8"/>
            <p:cNvSpPr txBox="1"/>
            <p:nvPr/>
          </p:nvSpPr>
          <p:spPr>
            <a:xfrm>
              <a:off x="0" y="9525"/>
              <a:ext cx="812800" cy="820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7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" name="Google Shape;411;p18"/>
          <p:cNvSpPr txBox="1"/>
          <p:nvPr/>
        </p:nvSpPr>
        <p:spPr>
          <a:xfrm>
            <a:off x="4981655" y="1654009"/>
            <a:ext cx="8324690" cy="1252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26"/>
              <a:buFont typeface="Arial"/>
              <a:buNone/>
            </a:pPr>
            <a:r>
              <a:rPr b="1" i="0" lang="en-US" sz="7326" u="none" cap="none" strike="noStrike">
                <a:solidFill>
                  <a:srgbClr val="EDE8E4"/>
                </a:solidFill>
                <a:latin typeface="Arial"/>
                <a:ea typeface="Arial"/>
                <a:cs typeface="Arial"/>
                <a:sym typeface="Arial"/>
              </a:rPr>
              <a:t>CONCLUCION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8"/>
          <p:cNvSpPr txBox="1"/>
          <p:nvPr/>
        </p:nvSpPr>
        <p:spPr>
          <a:xfrm>
            <a:off x="1485110" y="4836772"/>
            <a:ext cx="4384724" cy="673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9"/>
              <a:buFont typeface="Arial"/>
              <a:buNone/>
            </a:pPr>
            <a:r>
              <a:rPr b="1" i="0" lang="en-US" sz="3859" u="none" cap="none" strike="noStrike">
                <a:solidFill>
                  <a:srgbClr val="253754"/>
                </a:solidFill>
                <a:latin typeface="Arial"/>
                <a:ea typeface="Arial"/>
                <a:cs typeface="Arial"/>
                <a:sym typeface="Arial"/>
              </a:rPr>
              <a:t>Renzo 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8"/>
          <p:cNvSpPr txBox="1"/>
          <p:nvPr/>
        </p:nvSpPr>
        <p:spPr>
          <a:xfrm>
            <a:off x="1395766" y="5974636"/>
            <a:ext cx="4563411" cy="3016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es una oportunidad para integrar tecnologías emergentes como IoT, LoRa Mesh e IA en un sistema real, demostrando cómo la innovación puede transformar la forma en que enfrentamos catástrofes y mejoramos la seguridad de las personas.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8"/>
          <p:cNvSpPr txBox="1"/>
          <p:nvPr/>
        </p:nvSpPr>
        <p:spPr>
          <a:xfrm>
            <a:off x="11510614" y="4736557"/>
            <a:ext cx="4563300" cy="4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605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El proyecto PRAC busca entregar una solución resiliente para la comunicación en catástrofes. Como equipo, estamos comprometidos a aplicar nuestros conocimientos y esfuerzo para lograr un sistema funcional y de impacto social positivo.</a:t>
            </a:r>
            <a:endParaRPr b="0" i="0" sz="2605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605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18"/>
          <p:cNvCxnSpPr/>
          <p:nvPr/>
        </p:nvCxnSpPr>
        <p:spPr>
          <a:xfrm>
            <a:off x="1311213" y="5754241"/>
            <a:ext cx="4732518" cy="0"/>
          </a:xfrm>
          <a:prstGeom prst="straightConnector1">
            <a:avLst/>
          </a:prstGeom>
          <a:noFill/>
          <a:ln cap="flat" cmpd="sng" w="38100">
            <a:solidFill>
              <a:srgbClr val="25375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18"/>
          <p:cNvCxnSpPr/>
          <p:nvPr/>
        </p:nvCxnSpPr>
        <p:spPr>
          <a:xfrm>
            <a:off x="11180494" y="4351878"/>
            <a:ext cx="4732500" cy="0"/>
          </a:xfrm>
          <a:prstGeom prst="straightConnector1">
            <a:avLst/>
          </a:prstGeom>
          <a:noFill/>
          <a:ln cap="flat" cmpd="sng" w="38100">
            <a:solidFill>
              <a:srgbClr val="25375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18"/>
          <p:cNvCxnSpPr/>
          <p:nvPr/>
        </p:nvCxnSpPr>
        <p:spPr>
          <a:xfrm>
            <a:off x="16564544" y="5399828"/>
            <a:ext cx="4732518" cy="0"/>
          </a:xfrm>
          <a:prstGeom prst="straightConnector1">
            <a:avLst/>
          </a:prstGeom>
          <a:noFill/>
          <a:ln cap="flat" cmpd="sng" w="38100">
            <a:solidFill>
              <a:srgbClr val="25375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p18"/>
          <p:cNvSpPr/>
          <p:nvPr/>
        </p:nvSpPr>
        <p:spPr>
          <a:xfrm>
            <a:off x="16321534" y="-285545"/>
            <a:ext cx="1966466" cy="1884231"/>
          </a:xfrm>
          <a:custGeom>
            <a:rect b="b" l="l" r="r" t="t"/>
            <a:pathLst>
              <a:path extrusionOk="0"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8"/>
          <p:cNvSpPr/>
          <p:nvPr/>
        </p:nvSpPr>
        <p:spPr>
          <a:xfrm>
            <a:off x="17304767" y="854768"/>
            <a:ext cx="1966466" cy="1884231"/>
          </a:xfrm>
          <a:custGeom>
            <a:rect b="b" l="l" r="r" t="t"/>
            <a:pathLst>
              <a:path extrusionOk="0"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8"/>
          <p:cNvSpPr/>
          <p:nvPr/>
        </p:nvSpPr>
        <p:spPr>
          <a:xfrm>
            <a:off x="0" y="9258300"/>
            <a:ext cx="1966466" cy="1884231"/>
          </a:xfrm>
          <a:custGeom>
            <a:rect b="b" l="l" r="r" t="t"/>
            <a:pathLst>
              <a:path extrusionOk="0"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8"/>
          <p:cNvSpPr/>
          <p:nvPr/>
        </p:nvSpPr>
        <p:spPr>
          <a:xfrm>
            <a:off x="-937766" y="8402769"/>
            <a:ext cx="1966466" cy="1884231"/>
          </a:xfrm>
          <a:custGeom>
            <a:rect b="b" l="l" r="r" t="t"/>
            <a:pathLst>
              <a:path extrusionOk="0"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8"/>
          <p:cNvSpPr/>
          <p:nvPr/>
        </p:nvSpPr>
        <p:spPr>
          <a:xfrm rot="672866">
            <a:off x="-1045588" y="-1783519"/>
            <a:ext cx="6556116" cy="6126988"/>
          </a:xfrm>
          <a:custGeom>
            <a:rect b="b" l="l" r="r" t="t"/>
            <a:pathLst>
              <a:path extrusionOk="0"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8"/>
          <p:cNvSpPr/>
          <p:nvPr/>
        </p:nvSpPr>
        <p:spPr>
          <a:xfrm rot="-10799999">
            <a:off x="12715117" y="7583041"/>
            <a:ext cx="6556116" cy="6126988"/>
          </a:xfrm>
          <a:custGeom>
            <a:rect b="b" l="l" r="r" t="t"/>
            <a:pathLst>
              <a:path extrusionOk="0"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8"/>
          <p:cNvSpPr txBox="1"/>
          <p:nvPr/>
        </p:nvSpPr>
        <p:spPr>
          <a:xfrm>
            <a:off x="11599958" y="3629367"/>
            <a:ext cx="43848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9"/>
              <a:buFont typeface="Arial"/>
              <a:buNone/>
            </a:pPr>
            <a:r>
              <a:rPr b="1" i="0" lang="en-US" sz="3859" u="none" cap="none" strike="noStrike">
                <a:solidFill>
                  <a:srgbClr val="253754"/>
                </a:solidFill>
                <a:latin typeface="Arial"/>
                <a:ea typeface="Arial"/>
                <a:cs typeface="Arial"/>
                <a:sym typeface="Arial"/>
              </a:rPr>
              <a:t>Claudio escobar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 rot="-6501204">
            <a:off x="-4899086" y="-8147683"/>
            <a:ext cx="9798172" cy="1314389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 rot="-8798399">
            <a:off x="11434890" y="2417332"/>
            <a:ext cx="9798172" cy="1314389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rot="-10301337">
            <a:off x="9883234" y="-2150579"/>
            <a:ext cx="12901483" cy="11165647"/>
          </a:xfrm>
          <a:custGeom>
            <a:rect b="b" l="l" r="r" t="t"/>
            <a:pathLst>
              <a:path extrusionOk="0"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458160">
            <a:off x="-3775194" y="6616870"/>
            <a:ext cx="8481393" cy="7340260"/>
          </a:xfrm>
          <a:custGeom>
            <a:rect b="b" l="l" r="r" t="t"/>
            <a:pathLst>
              <a:path extrusionOk="0" h="7340260" w="8481393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794381" y="1086794"/>
            <a:ext cx="6411555" cy="1319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62"/>
              <a:buFont typeface="Arial"/>
              <a:buNone/>
            </a:pPr>
            <a:r>
              <a:rPr b="1" i="0" lang="en-US" sz="7662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794381" y="258870"/>
            <a:ext cx="4756100" cy="980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83"/>
              <a:buFont typeface="Arial"/>
              <a:buNone/>
            </a:pPr>
            <a:r>
              <a:rPr b="0" i="0" lang="en-US" sz="5683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TABLA 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9165674" y="3728857"/>
            <a:ext cx="4356900" cy="49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37074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0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Arquitectura</a:t>
            </a:r>
            <a:endParaRPr b="0" i="0" sz="1400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7074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0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Metodología</a:t>
            </a:r>
            <a:endParaRPr b="0" i="0" sz="1400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7074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0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Roles</a:t>
            </a:r>
            <a:endParaRPr b="0" i="0" sz="1400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7074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0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endParaRPr b="0" i="0" sz="1400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7074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0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Evidencias</a:t>
            </a:r>
            <a:endParaRPr b="0" i="0" sz="1400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7074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0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Carta Gannt</a:t>
            </a:r>
            <a:endParaRPr b="0" i="0" sz="1400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7074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0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 b="0" i="0" sz="1400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037831" y="3771637"/>
            <a:ext cx="813952" cy="4865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1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1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1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1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1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1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1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t/>
            </a:r>
            <a:endParaRPr b="1" i="0" sz="3434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3005092" y="3728857"/>
            <a:ext cx="4356900" cy="53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37074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0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Contexto                      </a:t>
            </a:r>
            <a:endParaRPr b="0" i="0" sz="1400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7074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0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Problemática           </a:t>
            </a:r>
            <a:endParaRPr b="0" i="0" sz="1400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7074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0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Necesidad </a:t>
            </a:r>
            <a:endParaRPr b="0" i="0" sz="3434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7074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0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Solucion                  </a:t>
            </a:r>
            <a:endParaRPr b="0" i="0" sz="1400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7074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0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Epicas                        </a:t>
            </a:r>
            <a:endParaRPr b="0" i="0" sz="1400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7074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0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R.funcionales           </a:t>
            </a:r>
            <a:endParaRPr b="0" i="0" sz="1400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7074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0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R. no funcionales</a:t>
            </a:r>
            <a:endParaRPr b="0" i="0" sz="1400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7074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7856422" y="3771637"/>
            <a:ext cx="813952" cy="517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1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1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1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1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1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1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None/>
            </a:pPr>
            <a:r>
              <a:rPr b="1" i="0" lang="en-US" sz="343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3754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"/>
          <p:cNvSpPr txBox="1"/>
          <p:nvPr/>
        </p:nvSpPr>
        <p:spPr>
          <a:xfrm>
            <a:off x="1954302" y="2932240"/>
            <a:ext cx="5127156" cy="25475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26"/>
              <a:buFont typeface="Arial"/>
              <a:buNone/>
            </a:pPr>
            <a:r>
              <a:rPr b="1" i="0" lang="en-US" sz="7326" u="none" cap="none" strike="noStrike">
                <a:solidFill>
                  <a:srgbClr val="EDE8E4"/>
                </a:solidFill>
                <a:latin typeface="Arial"/>
                <a:ea typeface="Arial"/>
                <a:cs typeface="Arial"/>
                <a:sym typeface="Arial"/>
              </a:rPr>
              <a:t>MUCHAS GRACIAS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p19"/>
          <p:cNvCxnSpPr/>
          <p:nvPr/>
        </p:nvCxnSpPr>
        <p:spPr>
          <a:xfrm rot="10800000">
            <a:off x="1478627" y="1685723"/>
            <a:ext cx="0" cy="6915554"/>
          </a:xfrm>
          <a:prstGeom prst="straightConnector1">
            <a:avLst/>
          </a:prstGeom>
          <a:noFill/>
          <a:ln cap="flat" cmpd="sng" w="66675">
            <a:solidFill>
              <a:srgbClr val="E3D8D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1" name="Google Shape;431;p19"/>
          <p:cNvSpPr/>
          <p:nvPr/>
        </p:nvSpPr>
        <p:spPr>
          <a:xfrm rot="5400000">
            <a:off x="8502801" y="331078"/>
            <a:ext cx="10116277" cy="9454121"/>
          </a:xfrm>
          <a:custGeom>
            <a:rect b="b" l="l" r="r" t="t"/>
            <a:pathLst>
              <a:path extrusionOk="0" h="9454121" w="10116277">
                <a:moveTo>
                  <a:pt x="0" y="0"/>
                </a:moveTo>
                <a:lnTo>
                  <a:pt x="10116277" y="0"/>
                </a:lnTo>
                <a:lnTo>
                  <a:pt x="10116277" y="9454121"/>
                </a:lnTo>
                <a:lnTo>
                  <a:pt x="0" y="94541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9"/>
          <p:cNvSpPr/>
          <p:nvPr/>
        </p:nvSpPr>
        <p:spPr>
          <a:xfrm>
            <a:off x="13560939" y="1685723"/>
            <a:ext cx="2202872" cy="2727833"/>
          </a:xfrm>
          <a:custGeom>
            <a:rect b="b" l="l" r="r" t="t"/>
            <a:pathLst>
              <a:path extrusionOk="0" h="2727833" w="2202872">
                <a:moveTo>
                  <a:pt x="0" y="0"/>
                </a:moveTo>
                <a:lnTo>
                  <a:pt x="2202872" y="0"/>
                </a:lnTo>
                <a:lnTo>
                  <a:pt x="2202872" y="2727833"/>
                </a:lnTo>
                <a:lnTo>
                  <a:pt x="0" y="2727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 rot="-445925">
            <a:off x="3142738" y="-769394"/>
            <a:ext cx="9798172" cy="1314389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 rot="-8798399">
            <a:off x="8466276" y="-9590538"/>
            <a:ext cx="9798172" cy="1314389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 rot="3283157">
            <a:off x="-1501206" y="7329841"/>
            <a:ext cx="5624862" cy="7545546"/>
          </a:xfrm>
          <a:custGeom>
            <a:rect b="b" l="l" r="r" t="t"/>
            <a:pathLst>
              <a:path extrusionOk="0"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904222" y="1615133"/>
            <a:ext cx="6460548" cy="966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86"/>
              <a:buFont typeface="Arial"/>
              <a:buNone/>
            </a:pPr>
            <a:r>
              <a:rPr b="0" i="0" lang="en-US" sz="5686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CONTEXTO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 rot="2770156">
            <a:off x="-2577184" y="-2165857"/>
            <a:ext cx="5154368" cy="4995052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 rot="2770156">
            <a:off x="15710816" y="8522875"/>
            <a:ext cx="5154368" cy="4995052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9898693" y="1028700"/>
            <a:ext cx="2202872" cy="2727833"/>
          </a:xfrm>
          <a:custGeom>
            <a:rect b="b" l="l" r="r" t="t"/>
            <a:pathLst>
              <a:path extrusionOk="0" h="2727833" w="2202872">
                <a:moveTo>
                  <a:pt x="0" y="0"/>
                </a:moveTo>
                <a:lnTo>
                  <a:pt x="2202872" y="0"/>
                </a:lnTo>
                <a:lnTo>
                  <a:pt x="2202872" y="2727833"/>
                </a:lnTo>
                <a:lnTo>
                  <a:pt x="0" y="27278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904222" y="4082358"/>
            <a:ext cx="12797400" cy="56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4"/>
              <a:buFont typeface="Arial"/>
              <a:buNone/>
            </a:pPr>
            <a:r>
              <a:rPr b="0" i="0" lang="en-US" sz="299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 Este proyecto </a:t>
            </a:r>
            <a:r>
              <a:rPr lang="en-US" sz="2994">
                <a:solidFill>
                  <a:srgbClr val="152540"/>
                </a:solidFill>
              </a:rPr>
              <a:t>está</a:t>
            </a:r>
            <a:r>
              <a:rPr b="0" i="0" lang="en-US" sz="299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 enfocado en </a:t>
            </a:r>
            <a:r>
              <a:rPr lang="en-US" sz="2994">
                <a:solidFill>
                  <a:srgbClr val="152540"/>
                </a:solidFill>
              </a:rPr>
              <a:t>cubrir a </a:t>
            </a:r>
            <a:r>
              <a:rPr b="0" i="0" lang="en-US" sz="299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Chile </a:t>
            </a:r>
            <a:r>
              <a:rPr lang="en-US" sz="2994">
                <a:solidFill>
                  <a:srgbClr val="152540"/>
                </a:solidFill>
              </a:rPr>
              <a:t>que es</a:t>
            </a:r>
            <a:r>
              <a:rPr b="0" i="0" lang="en-US" sz="299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 un país altamente expuesto a fenómenos naturales debido a su geografía y diversidad climática. A lo largo de su territorio ocurren con frecuencia sismos, erupciones volcánicas, aluviones, temporales y marejadas, lo que genera un escenario de constante riesgo para la población y equi</a:t>
            </a:r>
            <a:r>
              <a:rPr lang="en-US" sz="2994">
                <a:solidFill>
                  <a:srgbClr val="152540"/>
                </a:solidFill>
              </a:rPr>
              <a:t>pos de emergencia y </a:t>
            </a:r>
            <a:r>
              <a:rPr b="0" i="0" lang="en-US" sz="299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. Esta realidad exige una preparación continua y sistemas de información confiables que permitan fortalecer la resiliencia frente a emergencias y desastres.</a:t>
            </a:r>
            <a:endParaRPr b="0" i="0" sz="2994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4"/>
              <a:buFont typeface="Arial"/>
              <a:buNone/>
            </a:pPr>
            <a:r>
              <a:t/>
            </a:r>
            <a:endParaRPr b="0" i="0" sz="2994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1904222" y="7102010"/>
            <a:ext cx="1239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4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904222" y="2444870"/>
            <a:ext cx="8324690" cy="1259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26"/>
              <a:buFont typeface="Arial"/>
              <a:buNone/>
            </a:pPr>
            <a:r>
              <a:rPr b="1" i="0" lang="en-US" sz="7326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 rot="-445925">
            <a:off x="3142738" y="-769394"/>
            <a:ext cx="9798172" cy="1314389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 rot="-8798399">
            <a:off x="8466276" y="-9590538"/>
            <a:ext cx="9798172" cy="1314389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 rot="3283157">
            <a:off x="-1501206" y="7329841"/>
            <a:ext cx="5624862" cy="7545546"/>
          </a:xfrm>
          <a:custGeom>
            <a:rect b="b" l="l" r="r" t="t"/>
            <a:pathLst>
              <a:path extrusionOk="0"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5913726" y="1435674"/>
            <a:ext cx="6460548" cy="966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86"/>
              <a:buFont typeface="Arial"/>
              <a:buNone/>
            </a:pPr>
            <a:r>
              <a:rPr b="0" i="0" lang="en-US" sz="5686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PROBLEMATICA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 rot="2770156">
            <a:off x="-2577184" y="-2165857"/>
            <a:ext cx="5154368" cy="4995052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 rot="2770156">
            <a:off x="15710816" y="8522875"/>
            <a:ext cx="5154368" cy="4995052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6498135" y="86144"/>
            <a:ext cx="1522330" cy="1885112"/>
          </a:xfrm>
          <a:custGeom>
            <a:rect b="b" l="l" r="r" t="t"/>
            <a:pathLst>
              <a:path extrusionOk="0" h="1885112" w="1522330">
                <a:moveTo>
                  <a:pt x="0" y="0"/>
                </a:moveTo>
                <a:lnTo>
                  <a:pt x="1522330" y="0"/>
                </a:lnTo>
                <a:lnTo>
                  <a:pt x="1522330" y="1885112"/>
                </a:lnTo>
                <a:lnTo>
                  <a:pt x="0" y="188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2170585" y="2925970"/>
            <a:ext cx="12797312" cy="3701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4"/>
              <a:buFont typeface="Arial"/>
              <a:buNone/>
            </a:pPr>
            <a:r>
              <a:rPr b="0" i="0" lang="en-US" sz="299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El problema principal que enfrenta este proyecto está relacionado con la falta de comunicación confiable durante catástrofes naturales en Chile. Este desafío surge porque, ante emergencias como sismos, tsunamis, aluviones o erupciones volcánicas, suelen producirse cortes de electricidad, internet y telefonía móvil, dejando a comunidades enteras incomunicadas.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4"/>
              <a:buFont typeface="Arial"/>
              <a:buNone/>
            </a:pPr>
            <a:r>
              <a:t/>
            </a:r>
            <a:endParaRPr b="0" i="0" sz="2994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2170585" y="6570497"/>
            <a:ext cx="12394048" cy="2638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4"/>
              <a:buFont typeface="Arial"/>
              <a:buNone/>
            </a:pPr>
            <a:r>
              <a:rPr b="0" i="0" lang="en-US" sz="2994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Además, la dependencia de los sistemas de alerta oficiales, que requieren infraestructura activa, compromete la rapidez y alcance de la información crítica, lo que puede generar descoordinación, retrasos en la respuesta y mayor vulnerabilidad para la población afectada.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4"/>
              <a:buFont typeface="Arial"/>
              <a:buNone/>
            </a:pPr>
            <a:r>
              <a:t/>
            </a:r>
            <a:endParaRPr b="0" i="0" sz="2994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/>
          <p:nvPr/>
        </p:nvSpPr>
        <p:spPr>
          <a:xfrm>
            <a:off x="438131" y="7173582"/>
            <a:ext cx="7641686" cy="6808048"/>
          </a:xfrm>
          <a:custGeom>
            <a:rect b="b" l="l" r="r" t="t"/>
            <a:pathLst>
              <a:path extrusionOk="0"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11849738" y="-4940726"/>
            <a:ext cx="7641686" cy="6808048"/>
          </a:xfrm>
          <a:custGeom>
            <a:rect b="b" l="l" r="r" t="t"/>
            <a:pathLst>
              <a:path extrusionOk="0"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 rot="-8798399">
            <a:off x="13156923" y="1016610"/>
            <a:ext cx="9798172" cy="1314389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 rot="-8798399">
            <a:off x="-2994864" y="-8645988"/>
            <a:ext cx="9798172" cy="1314389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904222" y="7365797"/>
            <a:ext cx="5651059" cy="1679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5"/>
              <a:buFont typeface="Arial"/>
              <a:buNone/>
            </a:pPr>
            <a:r>
              <a:rPr b="0" i="0" lang="en-US" sz="2385" u="none" cap="none" strike="noStrike">
                <a:solidFill>
                  <a:srgbClr val="EDE8E4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elit. Duis vulputate nulla at ante rhoncus, vel efficitur felis condimentum. Proin odio odio.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 rot="9961243">
            <a:off x="12216820" y="-3147594"/>
            <a:ext cx="10084214" cy="8727429"/>
          </a:xfrm>
          <a:custGeom>
            <a:rect b="b" l="l" r="r" t="t"/>
            <a:pathLst>
              <a:path extrusionOk="0" h="8727429" w="10084214">
                <a:moveTo>
                  <a:pt x="0" y="0"/>
                </a:moveTo>
                <a:lnTo>
                  <a:pt x="10084214" y="0"/>
                </a:lnTo>
                <a:lnTo>
                  <a:pt x="10084214" y="8727429"/>
                </a:lnTo>
                <a:lnTo>
                  <a:pt x="0" y="8727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 rot="-976001">
            <a:off x="-4614341" y="5979010"/>
            <a:ext cx="9228681" cy="7987004"/>
          </a:xfrm>
          <a:custGeom>
            <a:rect b="b" l="l" r="r" t="t"/>
            <a:pathLst>
              <a:path extrusionOk="0" h="7987004" w="9228681">
                <a:moveTo>
                  <a:pt x="0" y="0"/>
                </a:moveTo>
                <a:lnTo>
                  <a:pt x="9228682" y="0"/>
                </a:lnTo>
                <a:lnTo>
                  <a:pt x="9228682" y="7987004"/>
                </a:lnTo>
                <a:lnTo>
                  <a:pt x="0" y="79870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968680" y="6686502"/>
            <a:ext cx="5522143" cy="555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4"/>
              <a:buFont typeface="Arial"/>
              <a:buNone/>
            </a:pPr>
            <a:r>
              <a:rPr b="1" i="0" lang="en-US" sz="3254" u="none" cap="none" strike="noStrike">
                <a:solidFill>
                  <a:srgbClr val="EDE8E4"/>
                </a:solidFill>
                <a:latin typeface="Arial"/>
                <a:ea typeface="Arial"/>
                <a:cs typeface="Arial"/>
                <a:sym typeface="Arial"/>
              </a:rPr>
              <a:t>Diseño de interiores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-82775" y="2619850"/>
            <a:ext cx="48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b="1" i="0" lang="en-US" sz="2999" u="none" cap="none" strike="noStrike">
                <a:solidFill>
                  <a:srgbClr val="365B6D"/>
                </a:solidFill>
                <a:latin typeface="Arial"/>
                <a:ea typeface="Arial"/>
                <a:cs typeface="Arial"/>
                <a:sym typeface="Arial"/>
              </a:rPr>
              <a:t>Ciudadano / Usuario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4076850" y="2017602"/>
            <a:ext cx="37263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b="1" i="0" lang="en-US" sz="2999" u="none" cap="none" strike="noStrike">
                <a:solidFill>
                  <a:srgbClr val="365B6D"/>
                </a:solidFill>
                <a:latin typeface="Arial"/>
                <a:ea typeface="Arial"/>
                <a:cs typeface="Arial"/>
                <a:sym typeface="Arial"/>
              </a:rPr>
              <a:t>Autoridad / Administrador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960743" y="3910286"/>
            <a:ext cx="2798754" cy="2594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Necesito recibir alertas oportunas y confiables, incluso cuando no hay internet ni telefonía, para proteger a mi familia y saber qué ocurre en mi región.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4353561" y="3910286"/>
            <a:ext cx="2798754" cy="2966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Necesito difundir información oficial y centralizar reportes ciudadanos en una plataforma accesible, para coordinar mejor la respuesta en emergencias.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5"/>
          <p:cNvCxnSpPr/>
          <p:nvPr/>
        </p:nvCxnSpPr>
        <p:spPr>
          <a:xfrm>
            <a:off x="1429261" y="3500491"/>
            <a:ext cx="18824318" cy="0"/>
          </a:xfrm>
          <a:prstGeom prst="straightConnector1">
            <a:avLst/>
          </a:prstGeom>
          <a:noFill/>
          <a:ln cap="flat" cmpd="sng" w="38100">
            <a:solidFill>
              <a:srgbClr val="7E93AB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8" name="Google Shape;148;p5"/>
          <p:cNvGrpSpPr/>
          <p:nvPr/>
        </p:nvGrpSpPr>
        <p:grpSpPr>
          <a:xfrm>
            <a:off x="957954" y="3274107"/>
            <a:ext cx="2801543" cy="344272"/>
            <a:chOff x="0" y="-144662"/>
            <a:chExt cx="3735390" cy="459030"/>
          </a:xfrm>
        </p:grpSpPr>
        <p:grpSp>
          <p:nvGrpSpPr>
            <p:cNvPr id="149" name="Google Shape;149;p5"/>
            <p:cNvGrpSpPr/>
            <p:nvPr/>
          </p:nvGrpSpPr>
          <p:grpSpPr>
            <a:xfrm>
              <a:off x="0" y="-144662"/>
              <a:ext cx="1867695" cy="459030"/>
              <a:chOff x="0" y="-28575"/>
              <a:chExt cx="368927" cy="90672"/>
            </a:xfrm>
          </p:grpSpPr>
          <p:sp>
            <p:nvSpPr>
              <p:cNvPr id="150" name="Google Shape;150;p5"/>
              <p:cNvSpPr/>
              <p:nvPr/>
            </p:nvSpPr>
            <p:spPr>
              <a:xfrm>
                <a:off x="0" y="0"/>
                <a:ext cx="368927" cy="62097"/>
              </a:xfrm>
              <a:custGeom>
                <a:rect b="b" l="l" r="r" t="t"/>
                <a:pathLst>
                  <a:path extrusionOk="0" h="62097" w="368927">
                    <a:moveTo>
                      <a:pt x="0" y="0"/>
                    </a:moveTo>
                    <a:lnTo>
                      <a:pt x="368927" y="0"/>
                    </a:lnTo>
                    <a:lnTo>
                      <a:pt x="36892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25375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5"/>
              <p:cNvSpPr txBox="1"/>
              <p:nvPr/>
            </p:nvSpPr>
            <p:spPr>
              <a:xfrm>
                <a:off x="0" y="-28575"/>
                <a:ext cx="368927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" name="Google Shape;152;p5"/>
            <p:cNvGrpSpPr/>
            <p:nvPr/>
          </p:nvGrpSpPr>
          <p:grpSpPr>
            <a:xfrm>
              <a:off x="1867695" y="-144662"/>
              <a:ext cx="1867695" cy="459030"/>
              <a:chOff x="0" y="-28575"/>
              <a:chExt cx="368927" cy="90672"/>
            </a:xfrm>
          </p:grpSpPr>
          <p:sp>
            <p:nvSpPr>
              <p:cNvPr id="153" name="Google Shape;153;p5"/>
              <p:cNvSpPr/>
              <p:nvPr/>
            </p:nvSpPr>
            <p:spPr>
              <a:xfrm>
                <a:off x="0" y="0"/>
                <a:ext cx="368927" cy="62097"/>
              </a:xfrm>
              <a:custGeom>
                <a:rect b="b" l="l" r="r" t="t"/>
                <a:pathLst>
                  <a:path extrusionOk="0" h="62097" w="368927">
                    <a:moveTo>
                      <a:pt x="0" y="0"/>
                    </a:moveTo>
                    <a:lnTo>
                      <a:pt x="368927" y="0"/>
                    </a:lnTo>
                    <a:lnTo>
                      <a:pt x="36892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7E93A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5"/>
              <p:cNvSpPr txBox="1"/>
              <p:nvPr/>
            </p:nvSpPr>
            <p:spPr>
              <a:xfrm>
                <a:off x="0" y="-28575"/>
                <a:ext cx="368927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5" name="Google Shape;155;p5"/>
          <p:cNvGrpSpPr/>
          <p:nvPr/>
        </p:nvGrpSpPr>
        <p:grpSpPr>
          <a:xfrm>
            <a:off x="4350773" y="3274107"/>
            <a:ext cx="2801543" cy="344272"/>
            <a:chOff x="0" y="-144662"/>
            <a:chExt cx="3735390" cy="459030"/>
          </a:xfrm>
        </p:grpSpPr>
        <p:grpSp>
          <p:nvGrpSpPr>
            <p:cNvPr id="156" name="Google Shape;156;p5"/>
            <p:cNvGrpSpPr/>
            <p:nvPr/>
          </p:nvGrpSpPr>
          <p:grpSpPr>
            <a:xfrm>
              <a:off x="0" y="-144662"/>
              <a:ext cx="1867695" cy="459030"/>
              <a:chOff x="0" y="-28575"/>
              <a:chExt cx="368927" cy="90672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368927" cy="62097"/>
              </a:xfrm>
              <a:custGeom>
                <a:rect b="b" l="l" r="r" t="t"/>
                <a:pathLst>
                  <a:path extrusionOk="0" h="62097" w="368927">
                    <a:moveTo>
                      <a:pt x="0" y="0"/>
                    </a:moveTo>
                    <a:lnTo>
                      <a:pt x="368927" y="0"/>
                    </a:lnTo>
                    <a:lnTo>
                      <a:pt x="36892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25375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28575"/>
                <a:ext cx="368927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>
              <a:off x="1867695" y="-144662"/>
              <a:ext cx="1867695" cy="459030"/>
              <a:chOff x="0" y="-28575"/>
              <a:chExt cx="368927" cy="90672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368927" cy="62097"/>
              </a:xfrm>
              <a:custGeom>
                <a:rect b="b" l="l" r="r" t="t"/>
                <a:pathLst>
                  <a:path extrusionOk="0" h="62097" w="368927">
                    <a:moveTo>
                      <a:pt x="0" y="0"/>
                    </a:moveTo>
                    <a:lnTo>
                      <a:pt x="368927" y="0"/>
                    </a:lnTo>
                    <a:lnTo>
                      <a:pt x="36892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7E93A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28575"/>
                <a:ext cx="368927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2" name="Google Shape;162;p5"/>
          <p:cNvSpPr txBox="1"/>
          <p:nvPr/>
        </p:nvSpPr>
        <p:spPr>
          <a:xfrm>
            <a:off x="9128031" y="2057202"/>
            <a:ext cx="2888205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b="1" i="0" lang="en-US" sz="2999" u="none" cap="none" strike="noStrike">
                <a:solidFill>
                  <a:srgbClr val="365B6D"/>
                </a:solidFill>
                <a:latin typeface="Arial"/>
                <a:ea typeface="Arial"/>
                <a:cs typeface="Arial"/>
                <a:sym typeface="Arial"/>
              </a:rPr>
              <a:t>Familiares a distancia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9331599" y="3910286"/>
            <a:ext cx="2798754" cy="2966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Necesito comunicarme con mis seres queridos en zonas afectadas aunque no haya conectividad, para confirmar su estado y reducir la incertidumbre.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5"/>
          <p:cNvGrpSpPr/>
          <p:nvPr/>
        </p:nvGrpSpPr>
        <p:grpSpPr>
          <a:xfrm>
            <a:off x="9328811" y="3274107"/>
            <a:ext cx="2801543" cy="344272"/>
            <a:chOff x="0" y="-144662"/>
            <a:chExt cx="3735390" cy="459030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0" y="-144662"/>
              <a:ext cx="1867695" cy="459030"/>
              <a:chOff x="0" y="-28575"/>
              <a:chExt cx="368927" cy="90672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0" y="0"/>
                <a:ext cx="368927" cy="62097"/>
              </a:xfrm>
              <a:custGeom>
                <a:rect b="b" l="l" r="r" t="t"/>
                <a:pathLst>
                  <a:path extrusionOk="0" h="62097" w="368927">
                    <a:moveTo>
                      <a:pt x="0" y="0"/>
                    </a:moveTo>
                    <a:lnTo>
                      <a:pt x="368927" y="0"/>
                    </a:lnTo>
                    <a:lnTo>
                      <a:pt x="36892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25375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5"/>
              <p:cNvSpPr txBox="1"/>
              <p:nvPr/>
            </p:nvSpPr>
            <p:spPr>
              <a:xfrm>
                <a:off x="0" y="-28575"/>
                <a:ext cx="368927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>
              <a:off x="1867695" y="-144662"/>
              <a:ext cx="1867695" cy="459030"/>
              <a:chOff x="0" y="-28575"/>
              <a:chExt cx="368927" cy="90672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0" y="0"/>
                <a:ext cx="368927" cy="62097"/>
              </a:xfrm>
              <a:custGeom>
                <a:rect b="b" l="l" r="r" t="t"/>
                <a:pathLst>
                  <a:path extrusionOk="0" h="62097" w="368927">
                    <a:moveTo>
                      <a:pt x="0" y="0"/>
                    </a:moveTo>
                    <a:lnTo>
                      <a:pt x="368927" y="0"/>
                    </a:lnTo>
                    <a:lnTo>
                      <a:pt x="36892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7E93A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5"/>
              <p:cNvSpPr txBox="1"/>
              <p:nvPr/>
            </p:nvSpPr>
            <p:spPr>
              <a:xfrm>
                <a:off x="0" y="-28575"/>
                <a:ext cx="368927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1" name="Google Shape;171;p5"/>
          <p:cNvSpPr txBox="1"/>
          <p:nvPr/>
        </p:nvSpPr>
        <p:spPr>
          <a:xfrm>
            <a:off x="12537625" y="2071012"/>
            <a:ext cx="37263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b="1" i="0" lang="en-US" sz="2999" u="none" cap="none" strike="noStrike">
                <a:solidFill>
                  <a:srgbClr val="365B6D"/>
                </a:solidFill>
                <a:latin typeface="Arial"/>
                <a:ea typeface="Arial"/>
                <a:cs typeface="Arial"/>
                <a:sym typeface="Arial"/>
              </a:rPr>
              <a:t> Equipo técnico / Desarrollador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12724418" y="3910286"/>
            <a:ext cx="2798754" cy="33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Necesito que el sistema funcione en modo online y offline (LoRa Mesh y backend) para garantizar continuidad del servicio en distintos escenarios de catástrofe.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5"/>
          <p:cNvGrpSpPr/>
          <p:nvPr/>
        </p:nvGrpSpPr>
        <p:grpSpPr>
          <a:xfrm>
            <a:off x="12721630" y="3274107"/>
            <a:ext cx="2801543" cy="344272"/>
            <a:chOff x="0" y="-144662"/>
            <a:chExt cx="3735390" cy="459030"/>
          </a:xfrm>
        </p:grpSpPr>
        <p:grpSp>
          <p:nvGrpSpPr>
            <p:cNvPr id="174" name="Google Shape;174;p5"/>
            <p:cNvGrpSpPr/>
            <p:nvPr/>
          </p:nvGrpSpPr>
          <p:grpSpPr>
            <a:xfrm>
              <a:off x="0" y="-144662"/>
              <a:ext cx="1867695" cy="459030"/>
              <a:chOff x="0" y="-28575"/>
              <a:chExt cx="368927" cy="90672"/>
            </a:xfrm>
          </p:grpSpPr>
          <p:sp>
            <p:nvSpPr>
              <p:cNvPr id="175" name="Google Shape;175;p5"/>
              <p:cNvSpPr/>
              <p:nvPr/>
            </p:nvSpPr>
            <p:spPr>
              <a:xfrm>
                <a:off x="0" y="0"/>
                <a:ext cx="368927" cy="62097"/>
              </a:xfrm>
              <a:custGeom>
                <a:rect b="b" l="l" r="r" t="t"/>
                <a:pathLst>
                  <a:path extrusionOk="0" h="62097" w="368927">
                    <a:moveTo>
                      <a:pt x="0" y="0"/>
                    </a:moveTo>
                    <a:lnTo>
                      <a:pt x="368927" y="0"/>
                    </a:lnTo>
                    <a:lnTo>
                      <a:pt x="36892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25375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5"/>
              <p:cNvSpPr txBox="1"/>
              <p:nvPr/>
            </p:nvSpPr>
            <p:spPr>
              <a:xfrm>
                <a:off x="0" y="-28575"/>
                <a:ext cx="368927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" name="Google Shape;177;p5"/>
            <p:cNvGrpSpPr/>
            <p:nvPr/>
          </p:nvGrpSpPr>
          <p:grpSpPr>
            <a:xfrm>
              <a:off x="1867695" y="-144662"/>
              <a:ext cx="1867695" cy="459030"/>
              <a:chOff x="0" y="-28575"/>
              <a:chExt cx="368927" cy="90672"/>
            </a:xfrm>
          </p:grpSpPr>
          <p:sp>
            <p:nvSpPr>
              <p:cNvPr id="178" name="Google Shape;178;p5"/>
              <p:cNvSpPr/>
              <p:nvPr/>
            </p:nvSpPr>
            <p:spPr>
              <a:xfrm>
                <a:off x="0" y="0"/>
                <a:ext cx="368927" cy="62097"/>
              </a:xfrm>
              <a:custGeom>
                <a:rect b="b" l="l" r="r" t="t"/>
                <a:pathLst>
                  <a:path extrusionOk="0" h="62097" w="368927">
                    <a:moveTo>
                      <a:pt x="0" y="0"/>
                    </a:moveTo>
                    <a:lnTo>
                      <a:pt x="368927" y="0"/>
                    </a:lnTo>
                    <a:lnTo>
                      <a:pt x="36892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7E93A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5"/>
              <p:cNvSpPr txBox="1"/>
              <p:nvPr/>
            </p:nvSpPr>
            <p:spPr>
              <a:xfrm>
                <a:off x="0" y="-28575"/>
                <a:ext cx="368927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0" name="Google Shape;180;p5"/>
          <p:cNvSpPr txBox="1"/>
          <p:nvPr/>
        </p:nvSpPr>
        <p:spPr>
          <a:xfrm>
            <a:off x="3624781" y="804717"/>
            <a:ext cx="9291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3754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0"/>
          <p:cNvGrpSpPr/>
          <p:nvPr/>
        </p:nvGrpSpPr>
        <p:grpSpPr>
          <a:xfrm>
            <a:off x="1106950" y="4364200"/>
            <a:ext cx="5141041" cy="5576348"/>
            <a:chOff x="0" y="0"/>
            <a:chExt cx="812800" cy="829789"/>
          </a:xfrm>
        </p:grpSpPr>
        <p:sp>
          <p:nvSpPr>
            <p:cNvPr id="186" name="Google Shape;186;p10"/>
            <p:cNvSpPr/>
            <p:nvPr/>
          </p:nvSpPr>
          <p:spPr>
            <a:xfrm>
              <a:off x="0" y="0"/>
              <a:ext cx="812800" cy="829789"/>
            </a:xfrm>
            <a:custGeom>
              <a:rect b="b" l="l" r="r" t="t"/>
              <a:pathLst>
                <a:path extrusionOk="0" h="829789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790636"/>
                  </a:lnTo>
                  <a:cubicBezTo>
                    <a:pt x="812800" y="801020"/>
                    <a:pt x="808675" y="810979"/>
                    <a:pt x="801332" y="818322"/>
                  </a:cubicBezTo>
                  <a:cubicBezTo>
                    <a:pt x="793990" y="825664"/>
                    <a:pt x="784031" y="829789"/>
                    <a:pt x="773647" y="829789"/>
                  </a:cubicBezTo>
                  <a:lnTo>
                    <a:pt x="39153" y="829789"/>
                  </a:lnTo>
                  <a:cubicBezTo>
                    <a:pt x="28769" y="829789"/>
                    <a:pt x="18810" y="825664"/>
                    <a:pt x="11468" y="818322"/>
                  </a:cubicBezTo>
                  <a:cubicBezTo>
                    <a:pt x="4125" y="810979"/>
                    <a:pt x="0" y="801020"/>
                    <a:pt x="0" y="790636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0"/>
            <p:cNvSpPr txBox="1"/>
            <p:nvPr/>
          </p:nvSpPr>
          <p:spPr>
            <a:xfrm>
              <a:off x="0" y="9525"/>
              <a:ext cx="812800" cy="820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7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10"/>
          <p:cNvGrpSpPr/>
          <p:nvPr/>
        </p:nvGrpSpPr>
        <p:grpSpPr>
          <a:xfrm>
            <a:off x="6575100" y="4364200"/>
            <a:ext cx="5141041" cy="5576348"/>
            <a:chOff x="0" y="0"/>
            <a:chExt cx="812800" cy="829789"/>
          </a:xfrm>
        </p:grpSpPr>
        <p:sp>
          <p:nvSpPr>
            <p:cNvPr id="189" name="Google Shape;189;p10"/>
            <p:cNvSpPr/>
            <p:nvPr/>
          </p:nvSpPr>
          <p:spPr>
            <a:xfrm>
              <a:off x="0" y="0"/>
              <a:ext cx="812800" cy="829789"/>
            </a:xfrm>
            <a:custGeom>
              <a:rect b="b" l="l" r="r" t="t"/>
              <a:pathLst>
                <a:path extrusionOk="0" h="829789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790636"/>
                  </a:lnTo>
                  <a:cubicBezTo>
                    <a:pt x="812800" y="801020"/>
                    <a:pt x="808675" y="810979"/>
                    <a:pt x="801332" y="818322"/>
                  </a:cubicBezTo>
                  <a:cubicBezTo>
                    <a:pt x="793990" y="825664"/>
                    <a:pt x="784031" y="829789"/>
                    <a:pt x="773647" y="829789"/>
                  </a:cubicBezTo>
                  <a:lnTo>
                    <a:pt x="39153" y="829789"/>
                  </a:lnTo>
                  <a:cubicBezTo>
                    <a:pt x="28769" y="829789"/>
                    <a:pt x="18810" y="825664"/>
                    <a:pt x="11468" y="818322"/>
                  </a:cubicBezTo>
                  <a:cubicBezTo>
                    <a:pt x="4125" y="810979"/>
                    <a:pt x="0" y="801020"/>
                    <a:pt x="0" y="790636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0"/>
            <p:cNvSpPr txBox="1"/>
            <p:nvPr/>
          </p:nvSpPr>
          <p:spPr>
            <a:xfrm>
              <a:off x="0" y="9525"/>
              <a:ext cx="812800" cy="820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7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10"/>
          <p:cNvGrpSpPr/>
          <p:nvPr/>
        </p:nvGrpSpPr>
        <p:grpSpPr>
          <a:xfrm>
            <a:off x="12040000" y="4364200"/>
            <a:ext cx="5141041" cy="5576348"/>
            <a:chOff x="0" y="0"/>
            <a:chExt cx="812800" cy="829789"/>
          </a:xfrm>
        </p:grpSpPr>
        <p:sp>
          <p:nvSpPr>
            <p:cNvPr id="192" name="Google Shape;192;p10"/>
            <p:cNvSpPr/>
            <p:nvPr/>
          </p:nvSpPr>
          <p:spPr>
            <a:xfrm>
              <a:off x="0" y="0"/>
              <a:ext cx="812800" cy="829789"/>
            </a:xfrm>
            <a:custGeom>
              <a:rect b="b" l="l" r="r" t="t"/>
              <a:pathLst>
                <a:path extrusionOk="0" h="829789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790636"/>
                  </a:lnTo>
                  <a:cubicBezTo>
                    <a:pt x="812800" y="801020"/>
                    <a:pt x="808675" y="810979"/>
                    <a:pt x="801332" y="818322"/>
                  </a:cubicBezTo>
                  <a:cubicBezTo>
                    <a:pt x="793990" y="825664"/>
                    <a:pt x="784031" y="829789"/>
                    <a:pt x="773647" y="829789"/>
                  </a:cubicBezTo>
                  <a:lnTo>
                    <a:pt x="39153" y="829789"/>
                  </a:lnTo>
                  <a:cubicBezTo>
                    <a:pt x="28769" y="829789"/>
                    <a:pt x="18810" y="825664"/>
                    <a:pt x="11468" y="818322"/>
                  </a:cubicBezTo>
                  <a:cubicBezTo>
                    <a:pt x="4125" y="810979"/>
                    <a:pt x="0" y="801020"/>
                    <a:pt x="0" y="790636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0"/>
            <p:cNvSpPr txBox="1"/>
            <p:nvPr/>
          </p:nvSpPr>
          <p:spPr>
            <a:xfrm>
              <a:off x="0" y="9525"/>
              <a:ext cx="812800" cy="820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7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10"/>
          <p:cNvSpPr txBox="1"/>
          <p:nvPr/>
        </p:nvSpPr>
        <p:spPr>
          <a:xfrm>
            <a:off x="4981655" y="1654009"/>
            <a:ext cx="8324690" cy="1252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26"/>
              <a:buFont typeface="Arial"/>
              <a:buNone/>
            </a:pPr>
            <a:r>
              <a:rPr b="1" i="0" lang="en-US" sz="7326" u="none" cap="none" strike="noStrike">
                <a:solidFill>
                  <a:srgbClr val="EDE8E4"/>
                </a:solidFill>
                <a:latin typeface="Arial"/>
                <a:ea typeface="Arial"/>
                <a:cs typeface="Arial"/>
                <a:sym typeface="Arial"/>
              </a:rPr>
              <a:t>SOLUCION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1485110" y="4836772"/>
            <a:ext cx="4384724" cy="1359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9"/>
              <a:buFont typeface="Arial"/>
              <a:buNone/>
            </a:pPr>
            <a:r>
              <a:rPr b="1" i="0" lang="en-US" sz="3859" u="none" cap="none" strike="noStrike">
                <a:solidFill>
                  <a:srgbClr val="253754"/>
                </a:solidFill>
                <a:latin typeface="Arial"/>
                <a:ea typeface="Arial"/>
                <a:cs typeface="Arial"/>
                <a:sym typeface="Arial"/>
              </a:rPr>
              <a:t>RESILIENCIA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9"/>
              <a:buFont typeface="Arial"/>
              <a:buNone/>
            </a:pPr>
            <a:r>
              <a:t/>
            </a:r>
            <a:endParaRPr b="1" i="0" sz="3859" u="none" cap="none" strike="noStrike">
              <a:solidFill>
                <a:srgbClr val="2537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6953266" y="4836772"/>
            <a:ext cx="4384724" cy="1359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9"/>
              <a:buFont typeface="Arial"/>
              <a:buNone/>
            </a:pPr>
            <a:r>
              <a:rPr b="1" i="0" lang="en-US" sz="3859" u="none" cap="none" strike="noStrike">
                <a:solidFill>
                  <a:srgbClr val="253754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9"/>
              <a:buFont typeface="Arial"/>
              <a:buNone/>
            </a:pPr>
            <a:r>
              <a:t/>
            </a:r>
            <a:endParaRPr b="1" i="0" sz="3859" u="none" cap="none" strike="noStrike">
              <a:solidFill>
                <a:srgbClr val="2537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12418166" y="4836772"/>
            <a:ext cx="4384724" cy="673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9"/>
              <a:buFont typeface="Arial"/>
              <a:buNone/>
            </a:pPr>
            <a:r>
              <a:rPr b="1" i="0" lang="en-US" sz="3859" u="none" cap="none" strike="noStrike">
                <a:solidFill>
                  <a:srgbClr val="253754"/>
                </a:solidFill>
                <a:latin typeface="Arial"/>
                <a:ea typeface="Arial"/>
                <a:cs typeface="Arial"/>
                <a:sym typeface="Arial"/>
              </a:rPr>
              <a:t>SEGURIDAD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2673248" y="3180151"/>
            <a:ext cx="2008447" cy="1983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28"/>
              <a:buFont typeface="Arial"/>
              <a:buNone/>
            </a:pPr>
            <a:r>
              <a:rPr b="1" i="0" lang="en-US" sz="11528" u="none" cap="none" strike="noStrike">
                <a:solidFill>
                  <a:srgbClr val="D89C6C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8141405" y="3180151"/>
            <a:ext cx="2008447" cy="1983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28"/>
              <a:buFont typeface="Arial"/>
              <a:buNone/>
            </a:pPr>
            <a:r>
              <a:rPr b="1" i="0" lang="en-US" sz="11528" u="none" cap="none" strike="noStrike">
                <a:solidFill>
                  <a:srgbClr val="D89C6C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13606305" y="3180151"/>
            <a:ext cx="2008447" cy="1983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28"/>
              <a:buFont typeface="Arial"/>
              <a:buNone/>
            </a:pPr>
            <a:r>
              <a:rPr b="1" i="0" lang="en-US" sz="11528" u="none" cap="none" strike="noStrike">
                <a:solidFill>
                  <a:srgbClr val="D89C6C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1395766" y="5974636"/>
            <a:ext cx="45633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5"/>
              <a:buFont typeface="Arial"/>
              <a:buNone/>
            </a:pPr>
            <a:r>
              <a:rPr b="0" i="0" lang="en-US" sz="2605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-US" sz="2505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Aplicación móvil que permite enviar y recibir mensajes y alertas incluso sin internet, mediante conexión Bluetooth con nodos Meshtastic y comunicación en la red LoRa Mesh.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5"/>
              <a:buFont typeface="Arial"/>
              <a:buNone/>
            </a:pPr>
            <a:r>
              <a:t/>
            </a:r>
            <a:endParaRPr b="0" i="0" sz="2505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6863922" y="5974636"/>
            <a:ext cx="4563411" cy="3182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5"/>
              <a:buFont typeface="Arial"/>
              <a:buNone/>
            </a:pPr>
            <a:r>
              <a:rPr b="0" i="0" lang="en-US" sz="2605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Centralización y visualización de datos en tiempo real a través de un backend y panel web, que recopila alertas oficiales y comunitarias, aplicando filtros por región, tipo de evento y severidad.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12328823" y="5974636"/>
            <a:ext cx="4563411" cy="4095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5"/>
              <a:buFont typeface="Arial"/>
              <a:buNone/>
            </a:pPr>
            <a:r>
              <a:rPr b="0" i="0" lang="en-US" sz="2605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-US" sz="2300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Garantiza continuidad en la comunicación durante catástrofes, facilitando la coordinación entre personas y comunidades, reduciendo la incertidumbre y apoyando la toma de decisiones en emergencias.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5"/>
              <a:buFont typeface="Arial"/>
              <a:buNone/>
            </a:pPr>
            <a:r>
              <a:t/>
            </a:r>
            <a:endParaRPr b="0" i="0" sz="2605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10"/>
          <p:cNvCxnSpPr/>
          <p:nvPr/>
        </p:nvCxnSpPr>
        <p:spPr>
          <a:xfrm>
            <a:off x="1311213" y="5754241"/>
            <a:ext cx="4732518" cy="0"/>
          </a:xfrm>
          <a:prstGeom prst="straightConnector1">
            <a:avLst/>
          </a:prstGeom>
          <a:noFill/>
          <a:ln cap="flat" cmpd="sng" w="38100">
            <a:solidFill>
              <a:srgbClr val="25375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10"/>
          <p:cNvCxnSpPr/>
          <p:nvPr/>
        </p:nvCxnSpPr>
        <p:spPr>
          <a:xfrm>
            <a:off x="6779369" y="5754241"/>
            <a:ext cx="4732518" cy="0"/>
          </a:xfrm>
          <a:prstGeom prst="straightConnector1">
            <a:avLst/>
          </a:prstGeom>
          <a:noFill/>
          <a:ln cap="flat" cmpd="sng" w="38100">
            <a:solidFill>
              <a:srgbClr val="25375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10"/>
          <p:cNvCxnSpPr/>
          <p:nvPr/>
        </p:nvCxnSpPr>
        <p:spPr>
          <a:xfrm>
            <a:off x="12244269" y="5754241"/>
            <a:ext cx="4732518" cy="0"/>
          </a:xfrm>
          <a:prstGeom prst="straightConnector1">
            <a:avLst/>
          </a:prstGeom>
          <a:noFill/>
          <a:ln cap="flat" cmpd="sng" w="38100">
            <a:solidFill>
              <a:srgbClr val="25375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10"/>
          <p:cNvSpPr/>
          <p:nvPr/>
        </p:nvSpPr>
        <p:spPr>
          <a:xfrm>
            <a:off x="16321534" y="-285545"/>
            <a:ext cx="1966466" cy="1884231"/>
          </a:xfrm>
          <a:custGeom>
            <a:rect b="b" l="l" r="r" t="t"/>
            <a:pathLst>
              <a:path extrusionOk="0"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17304767" y="854768"/>
            <a:ext cx="1966466" cy="1884231"/>
          </a:xfrm>
          <a:custGeom>
            <a:rect b="b" l="l" r="r" t="t"/>
            <a:pathLst>
              <a:path extrusionOk="0"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0" y="9258300"/>
            <a:ext cx="1966466" cy="1884231"/>
          </a:xfrm>
          <a:custGeom>
            <a:rect b="b" l="l" r="r" t="t"/>
            <a:pathLst>
              <a:path extrusionOk="0"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-937766" y="8402769"/>
            <a:ext cx="1966466" cy="1884231"/>
          </a:xfrm>
          <a:custGeom>
            <a:rect b="b" l="l" r="r" t="t"/>
            <a:pathLst>
              <a:path extrusionOk="0"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/>
          <p:nvPr/>
        </p:nvSpPr>
        <p:spPr>
          <a:xfrm rot="672866">
            <a:off x="-1045588" y="-1783519"/>
            <a:ext cx="6556116" cy="6126988"/>
          </a:xfrm>
          <a:custGeom>
            <a:rect b="b" l="l" r="r" t="t"/>
            <a:pathLst>
              <a:path extrusionOk="0"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/>
          <p:nvPr/>
        </p:nvSpPr>
        <p:spPr>
          <a:xfrm rot="-10799999">
            <a:off x="12715117" y="7583041"/>
            <a:ext cx="6556116" cy="6126988"/>
          </a:xfrm>
          <a:custGeom>
            <a:rect b="b" l="l" r="r" t="t"/>
            <a:pathLst>
              <a:path extrusionOk="0"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3754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"/>
          <p:cNvSpPr txBox="1"/>
          <p:nvPr/>
        </p:nvSpPr>
        <p:spPr>
          <a:xfrm>
            <a:off x="1485110" y="4836772"/>
            <a:ext cx="43848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9"/>
              <a:buFont typeface="Arial"/>
              <a:buNone/>
            </a:pPr>
            <a:r>
              <a:rPr b="1" i="0" lang="en-US" sz="3859" u="none" cap="none" strike="noStrike">
                <a:solidFill>
                  <a:srgbClr val="253754"/>
                </a:solidFill>
                <a:latin typeface="Arial"/>
                <a:ea typeface="Arial"/>
                <a:cs typeface="Arial"/>
                <a:sym typeface="Arial"/>
              </a:rPr>
              <a:t>RESILIENCIA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9"/>
              <a:buFont typeface="Arial"/>
              <a:buNone/>
            </a:pPr>
            <a:r>
              <a:t/>
            </a:r>
            <a:endParaRPr b="1" i="0" sz="3859" u="none" cap="none" strike="noStrike">
              <a:solidFill>
                <a:srgbClr val="2537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12418166" y="4836772"/>
            <a:ext cx="43848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9"/>
              <a:buFont typeface="Arial"/>
              <a:buNone/>
            </a:pPr>
            <a:r>
              <a:rPr b="1" i="0" lang="en-US" sz="3859" u="none" cap="none" strike="noStrike">
                <a:solidFill>
                  <a:srgbClr val="253754"/>
                </a:solidFill>
                <a:latin typeface="Arial"/>
                <a:ea typeface="Arial"/>
                <a:cs typeface="Arial"/>
                <a:sym typeface="Arial"/>
              </a:rPr>
              <a:t>SEGURIDAD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 txBox="1"/>
          <p:nvPr/>
        </p:nvSpPr>
        <p:spPr>
          <a:xfrm>
            <a:off x="1395766" y="5974636"/>
            <a:ext cx="4563300" cy="5612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5"/>
              <a:buFont typeface="Arial"/>
              <a:buNone/>
            </a:pPr>
            <a:r>
              <a:rPr b="0" i="0" lang="en-US" sz="2605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2505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6"/>
          <p:cNvCxnSpPr/>
          <p:nvPr/>
        </p:nvCxnSpPr>
        <p:spPr>
          <a:xfrm>
            <a:off x="1311213" y="5754241"/>
            <a:ext cx="4732500" cy="0"/>
          </a:xfrm>
          <a:prstGeom prst="straightConnector1">
            <a:avLst/>
          </a:prstGeom>
          <a:noFill/>
          <a:ln cap="flat" cmpd="sng" w="38100">
            <a:solidFill>
              <a:srgbClr val="25375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6"/>
          <p:cNvCxnSpPr/>
          <p:nvPr/>
        </p:nvCxnSpPr>
        <p:spPr>
          <a:xfrm>
            <a:off x="6779369" y="5754241"/>
            <a:ext cx="4732500" cy="0"/>
          </a:xfrm>
          <a:prstGeom prst="straightConnector1">
            <a:avLst/>
          </a:prstGeom>
          <a:noFill/>
          <a:ln cap="flat" cmpd="sng" w="38100">
            <a:solidFill>
              <a:srgbClr val="25375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6"/>
          <p:cNvCxnSpPr/>
          <p:nvPr/>
        </p:nvCxnSpPr>
        <p:spPr>
          <a:xfrm>
            <a:off x="12244269" y="5754241"/>
            <a:ext cx="4732500" cy="0"/>
          </a:xfrm>
          <a:prstGeom prst="straightConnector1">
            <a:avLst/>
          </a:prstGeom>
          <a:noFill/>
          <a:ln cap="flat" cmpd="sng" w="38100">
            <a:solidFill>
              <a:srgbClr val="25375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6"/>
          <p:cNvSpPr/>
          <p:nvPr/>
        </p:nvSpPr>
        <p:spPr>
          <a:xfrm>
            <a:off x="16321534" y="-285545"/>
            <a:ext cx="1966466" cy="1884231"/>
          </a:xfrm>
          <a:custGeom>
            <a:rect b="b" l="l" r="r" t="t"/>
            <a:pathLst>
              <a:path extrusionOk="0"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17304767" y="854768"/>
            <a:ext cx="1966466" cy="1884231"/>
          </a:xfrm>
          <a:custGeom>
            <a:rect b="b" l="l" r="r" t="t"/>
            <a:pathLst>
              <a:path extrusionOk="0"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6"/>
          <p:cNvSpPr/>
          <p:nvPr/>
        </p:nvSpPr>
        <p:spPr>
          <a:xfrm>
            <a:off x="0" y="9258300"/>
            <a:ext cx="1966466" cy="1884231"/>
          </a:xfrm>
          <a:custGeom>
            <a:rect b="b" l="l" r="r" t="t"/>
            <a:pathLst>
              <a:path extrusionOk="0"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-937766" y="8402769"/>
            <a:ext cx="1966466" cy="1884231"/>
          </a:xfrm>
          <a:custGeom>
            <a:rect b="b" l="l" r="r" t="t"/>
            <a:pathLst>
              <a:path extrusionOk="0"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6"/>
          <p:cNvSpPr/>
          <p:nvPr/>
        </p:nvSpPr>
        <p:spPr>
          <a:xfrm rot="10800000">
            <a:off x="12715116" y="7531517"/>
            <a:ext cx="6556116" cy="6126988"/>
          </a:xfrm>
          <a:custGeom>
            <a:rect b="b" l="l" r="r" t="t"/>
            <a:pathLst>
              <a:path extrusionOk="0"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6"/>
          <p:cNvSpPr txBox="1"/>
          <p:nvPr/>
        </p:nvSpPr>
        <p:spPr>
          <a:xfrm>
            <a:off x="10564401" y="6722764"/>
            <a:ext cx="4561302" cy="555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4"/>
              <a:buFont typeface="Arial"/>
              <a:buNone/>
            </a:pPr>
            <a:r>
              <a:rPr b="1" i="0" lang="en-US" sz="3254" u="none" cap="none" strike="noStrike">
                <a:solidFill>
                  <a:srgbClr val="EDE8E4"/>
                </a:solidFill>
                <a:latin typeface="Arial"/>
                <a:ea typeface="Arial"/>
                <a:cs typeface="Arial"/>
                <a:sym typeface="Arial"/>
              </a:rPr>
              <a:t>Decoración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6"/>
          <p:cNvGrpSpPr/>
          <p:nvPr/>
        </p:nvGrpSpPr>
        <p:grpSpPr>
          <a:xfrm>
            <a:off x="1995982" y="3605925"/>
            <a:ext cx="4521213" cy="5652375"/>
            <a:chOff x="0" y="-47625"/>
            <a:chExt cx="1190772" cy="1488691"/>
          </a:xfrm>
        </p:grpSpPr>
        <p:sp>
          <p:nvSpPr>
            <p:cNvPr id="230" name="Google Shape;230;p6"/>
            <p:cNvSpPr/>
            <p:nvPr/>
          </p:nvSpPr>
          <p:spPr>
            <a:xfrm>
              <a:off x="0" y="0"/>
              <a:ext cx="1190772" cy="1441066"/>
            </a:xfrm>
            <a:custGeom>
              <a:rect b="b" l="l" r="r" t="t"/>
              <a:pathLst>
                <a:path extrusionOk="0" h="1441066" w="1190772">
                  <a:moveTo>
                    <a:pt x="1190772" y="0"/>
                  </a:moveTo>
                  <a:lnTo>
                    <a:pt x="1190772" y="1326766"/>
                  </a:lnTo>
                  <a:lnTo>
                    <a:pt x="595386" y="1441066"/>
                  </a:lnTo>
                  <a:lnTo>
                    <a:pt x="0" y="1326766"/>
                  </a:lnTo>
                  <a:lnTo>
                    <a:pt x="0" y="0"/>
                  </a:lnTo>
                  <a:lnTo>
                    <a:pt x="1190772" y="0"/>
                  </a:lnTo>
                  <a:close/>
                </a:path>
              </a:pathLst>
            </a:custGeom>
            <a:solidFill>
              <a:srgbClr val="01345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"/>
            <p:cNvSpPr txBox="1"/>
            <p:nvPr/>
          </p:nvSpPr>
          <p:spPr>
            <a:xfrm>
              <a:off x="0" y="-47625"/>
              <a:ext cx="1190772" cy="13743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6"/>
          <p:cNvGrpSpPr/>
          <p:nvPr/>
        </p:nvGrpSpPr>
        <p:grpSpPr>
          <a:xfrm>
            <a:off x="1968680" y="3139552"/>
            <a:ext cx="4525462" cy="1226511"/>
            <a:chOff x="0" y="-47625"/>
            <a:chExt cx="3174714" cy="860425"/>
          </a:xfrm>
        </p:grpSpPr>
        <p:sp>
          <p:nvSpPr>
            <p:cNvPr id="233" name="Google Shape;233;p6"/>
            <p:cNvSpPr/>
            <p:nvPr/>
          </p:nvSpPr>
          <p:spPr>
            <a:xfrm>
              <a:off x="0" y="0"/>
              <a:ext cx="3174714" cy="812800"/>
            </a:xfrm>
            <a:custGeom>
              <a:rect b="b" l="l" r="r" t="t"/>
              <a:pathLst>
                <a:path extrusionOk="0" h="812800" w="3174714">
                  <a:moveTo>
                    <a:pt x="0" y="0"/>
                  </a:moveTo>
                  <a:lnTo>
                    <a:pt x="3174714" y="0"/>
                  </a:lnTo>
                  <a:lnTo>
                    <a:pt x="3174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"/>
            <p:cNvSpPr txBox="1"/>
            <p:nvPr/>
          </p:nvSpPr>
          <p:spPr>
            <a:xfrm>
              <a:off x="0" y="-47625"/>
              <a:ext cx="3174714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9"/>
                <a:buFont typeface="Arial"/>
                <a:buNone/>
              </a:pPr>
              <a:r>
                <a:rPr b="0" i="0" lang="en-US" sz="23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01. Diseño</a:t>
              </a:r>
              <a:r>
                <a:rPr lang="en-US" sz="2399">
                  <a:solidFill>
                    <a:srgbClr val="FFFFFF"/>
                  </a:solidFill>
                </a:rPr>
                <a:t> de interfaz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6"/>
          <p:cNvGrpSpPr/>
          <p:nvPr/>
        </p:nvGrpSpPr>
        <p:grpSpPr>
          <a:xfrm>
            <a:off x="6883400" y="3605923"/>
            <a:ext cx="4521242" cy="6579865"/>
            <a:chOff x="0" y="-47625"/>
            <a:chExt cx="1190772" cy="1488691"/>
          </a:xfrm>
        </p:grpSpPr>
        <p:sp>
          <p:nvSpPr>
            <p:cNvPr id="236" name="Google Shape;236;p6"/>
            <p:cNvSpPr/>
            <p:nvPr/>
          </p:nvSpPr>
          <p:spPr>
            <a:xfrm>
              <a:off x="0" y="0"/>
              <a:ext cx="1190772" cy="1441066"/>
            </a:xfrm>
            <a:custGeom>
              <a:rect b="b" l="l" r="r" t="t"/>
              <a:pathLst>
                <a:path extrusionOk="0" h="1441066" w="1190772">
                  <a:moveTo>
                    <a:pt x="1190772" y="0"/>
                  </a:moveTo>
                  <a:lnTo>
                    <a:pt x="1190772" y="1326766"/>
                  </a:lnTo>
                  <a:lnTo>
                    <a:pt x="595386" y="1441066"/>
                  </a:lnTo>
                  <a:lnTo>
                    <a:pt x="0" y="1326766"/>
                  </a:lnTo>
                  <a:lnTo>
                    <a:pt x="0" y="0"/>
                  </a:lnTo>
                  <a:lnTo>
                    <a:pt x="1190772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 txBox="1"/>
            <p:nvPr/>
          </p:nvSpPr>
          <p:spPr>
            <a:xfrm>
              <a:off x="0" y="-47625"/>
              <a:ext cx="1190772" cy="13743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6"/>
          <p:cNvGrpSpPr/>
          <p:nvPr/>
        </p:nvGrpSpPr>
        <p:grpSpPr>
          <a:xfrm>
            <a:off x="11770800" y="3605925"/>
            <a:ext cx="4521242" cy="6244761"/>
            <a:chOff x="0" y="-47625"/>
            <a:chExt cx="1190772" cy="1488691"/>
          </a:xfrm>
        </p:grpSpPr>
        <p:sp>
          <p:nvSpPr>
            <p:cNvPr id="239" name="Google Shape;239;p6"/>
            <p:cNvSpPr/>
            <p:nvPr/>
          </p:nvSpPr>
          <p:spPr>
            <a:xfrm>
              <a:off x="0" y="0"/>
              <a:ext cx="1190772" cy="1441066"/>
            </a:xfrm>
            <a:custGeom>
              <a:rect b="b" l="l" r="r" t="t"/>
              <a:pathLst>
                <a:path extrusionOk="0" h="1441066" w="1190772">
                  <a:moveTo>
                    <a:pt x="1190772" y="0"/>
                  </a:moveTo>
                  <a:lnTo>
                    <a:pt x="1190772" y="1326766"/>
                  </a:lnTo>
                  <a:lnTo>
                    <a:pt x="595386" y="1441066"/>
                  </a:lnTo>
                  <a:lnTo>
                    <a:pt x="0" y="1326766"/>
                  </a:lnTo>
                  <a:lnTo>
                    <a:pt x="0" y="0"/>
                  </a:lnTo>
                  <a:lnTo>
                    <a:pt x="1190772" y="0"/>
                  </a:lnTo>
                  <a:close/>
                </a:path>
              </a:pathLst>
            </a:custGeom>
            <a:solidFill>
              <a:srgbClr val="D89C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6"/>
            <p:cNvSpPr txBox="1"/>
            <p:nvPr/>
          </p:nvSpPr>
          <p:spPr>
            <a:xfrm>
              <a:off x="0" y="-47625"/>
              <a:ext cx="1190772" cy="13743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6"/>
          <p:cNvSpPr txBox="1"/>
          <p:nvPr/>
        </p:nvSpPr>
        <p:spPr>
          <a:xfrm>
            <a:off x="2192463" y="4581925"/>
            <a:ext cx="4134600" cy="4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1475" lvl="1" marL="914400" rtl="0" algn="l">
              <a:lnSpc>
                <a:spcPct val="13000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en-US" sz="22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establecerá su arquitectura, Cubirendo la primera </a:t>
            </a:r>
            <a:r>
              <a:rPr lang="en-US" sz="22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fase del proyecto, donde </a:t>
            </a:r>
            <a:r>
              <a:rPr lang="en-US" sz="22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aplican los requerimientos ya definidos para establecer la arquitectura y los </a:t>
            </a:r>
            <a:r>
              <a:rPr b="1" lang="en-US" sz="22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mockups de la interfaz de usuario (UI)</a:t>
            </a:r>
            <a:r>
              <a:rPr lang="en-US" sz="22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353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6"/>
          <p:cNvSpPr txBox="1"/>
          <p:nvPr/>
        </p:nvSpPr>
        <p:spPr>
          <a:xfrm>
            <a:off x="7249025" y="4456475"/>
            <a:ext cx="4020300" cy="5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3210" lvl="1" marL="486418" marR="0" rtl="0" algn="l">
              <a:lnSpc>
                <a:spcPct val="13001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2"/>
              <a:buFont typeface="Arial"/>
              <a:buChar char="•"/>
            </a:pPr>
            <a:r>
              <a:rPr lang="en-US" sz="225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sistema </a:t>
            </a:r>
            <a:r>
              <a:rPr lang="en-US" sz="225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proveerá</a:t>
            </a:r>
            <a:r>
              <a:rPr lang="en-US" sz="225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252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comunicación offline mediante </a:t>
            </a:r>
            <a:r>
              <a:rPr lang="en-US" sz="225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0" i="0" lang="en-US" sz="2252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odos Meshtastic, sincronización online/offline y notificaciones críticas </a:t>
            </a:r>
            <a:r>
              <a:rPr lang="en-US" sz="225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 un backend para gestionar la información de emergencia implementando un Meshtastic como “Nodo principal” para funcionar en entornos sin conectividad</a:t>
            </a:r>
            <a:endParaRPr b="0" i="0" sz="2252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6"/>
          <p:cNvSpPr txBox="1"/>
          <p:nvPr/>
        </p:nvSpPr>
        <p:spPr>
          <a:xfrm>
            <a:off x="12233282" y="4456468"/>
            <a:ext cx="3576600" cy="5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4004" lvl="1" marL="508009" marR="0" rtl="0" algn="l">
              <a:lnSpc>
                <a:spcPct val="13001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52"/>
              <a:buFont typeface="Arial"/>
              <a:buChar char="•"/>
            </a:pPr>
            <a:r>
              <a:rPr lang="en-US" sz="235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sistema proveerá un análisis de los datos para la predicción de catástrofes que en enviara a la Red lora El proyecto se cerrará con un análisis de los resultados, documentación final y una demostración completa.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 txBox="1"/>
          <p:nvPr/>
        </p:nvSpPr>
        <p:spPr>
          <a:xfrm>
            <a:off x="1643508" y="1310752"/>
            <a:ext cx="14726824" cy="1351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3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69"/>
              <a:buFont typeface="Arial"/>
              <a:buNone/>
            </a:pPr>
            <a:r>
              <a:rPr b="0" i="0" lang="en-US" sz="776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Epicas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6883393" y="3139552"/>
            <a:ext cx="4525462" cy="1226511"/>
            <a:chOff x="0" y="-47625"/>
            <a:chExt cx="3174714" cy="860425"/>
          </a:xfrm>
        </p:grpSpPr>
        <p:sp>
          <p:nvSpPr>
            <p:cNvPr id="246" name="Google Shape;246;p6"/>
            <p:cNvSpPr/>
            <p:nvPr/>
          </p:nvSpPr>
          <p:spPr>
            <a:xfrm>
              <a:off x="0" y="0"/>
              <a:ext cx="3174714" cy="812800"/>
            </a:xfrm>
            <a:custGeom>
              <a:rect b="b" l="l" r="r" t="t"/>
              <a:pathLst>
                <a:path extrusionOk="0" h="812800" w="3174714">
                  <a:moveTo>
                    <a:pt x="0" y="0"/>
                  </a:moveTo>
                  <a:lnTo>
                    <a:pt x="3174714" y="0"/>
                  </a:lnTo>
                  <a:lnTo>
                    <a:pt x="3174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"/>
            <p:cNvSpPr txBox="1"/>
            <p:nvPr/>
          </p:nvSpPr>
          <p:spPr>
            <a:xfrm>
              <a:off x="0" y="-47625"/>
              <a:ext cx="3174714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9"/>
                <a:buFont typeface="Arial"/>
                <a:buNone/>
              </a:pPr>
              <a:r>
                <a:rPr b="0" i="0" lang="en-US" sz="23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02.</a:t>
              </a:r>
              <a:r>
                <a:rPr lang="en-US" sz="2399">
                  <a:solidFill>
                    <a:srgbClr val="FFFFFF"/>
                  </a:solidFill>
                </a:rPr>
                <a:t>Comunicacion Offline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6"/>
          <p:cNvGrpSpPr/>
          <p:nvPr/>
        </p:nvGrpSpPr>
        <p:grpSpPr>
          <a:xfrm>
            <a:off x="11849738" y="3139552"/>
            <a:ext cx="4525462" cy="1226511"/>
            <a:chOff x="0" y="-47625"/>
            <a:chExt cx="3174714" cy="860425"/>
          </a:xfrm>
        </p:grpSpPr>
        <p:sp>
          <p:nvSpPr>
            <p:cNvPr id="249" name="Google Shape;249;p6"/>
            <p:cNvSpPr/>
            <p:nvPr/>
          </p:nvSpPr>
          <p:spPr>
            <a:xfrm>
              <a:off x="0" y="0"/>
              <a:ext cx="3174714" cy="812800"/>
            </a:xfrm>
            <a:custGeom>
              <a:rect b="b" l="l" r="r" t="t"/>
              <a:pathLst>
                <a:path extrusionOk="0" h="812800" w="3174714">
                  <a:moveTo>
                    <a:pt x="0" y="0"/>
                  </a:moveTo>
                  <a:lnTo>
                    <a:pt x="3174714" y="0"/>
                  </a:lnTo>
                  <a:lnTo>
                    <a:pt x="3174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6"/>
            <p:cNvSpPr txBox="1"/>
            <p:nvPr/>
          </p:nvSpPr>
          <p:spPr>
            <a:xfrm>
              <a:off x="0" y="-47625"/>
              <a:ext cx="3174714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9"/>
                <a:buFont typeface="Arial"/>
                <a:buNone/>
              </a:pPr>
              <a:r>
                <a:rPr b="0" i="0" lang="en-US" sz="23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03.</a:t>
              </a:r>
              <a:r>
                <a:rPr lang="en-US" sz="2399">
                  <a:solidFill>
                    <a:srgbClr val="FFFFFF"/>
                  </a:solidFill>
                </a:rPr>
                <a:t>Predicción</a:t>
              </a:r>
              <a:r>
                <a:rPr lang="en-US" sz="2399">
                  <a:solidFill>
                    <a:srgbClr val="FFFFFF"/>
                  </a:solidFill>
                </a:rPr>
                <a:t> de </a:t>
              </a:r>
              <a:r>
                <a:rPr lang="en-US" sz="2399">
                  <a:solidFill>
                    <a:srgbClr val="FFFFFF"/>
                  </a:solidFill>
                </a:rPr>
                <a:t>catástrofes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6"/>
          <p:cNvSpPr/>
          <p:nvPr/>
        </p:nvSpPr>
        <p:spPr>
          <a:xfrm>
            <a:off x="16653968" y="5861920"/>
            <a:ext cx="1135677" cy="1135677"/>
          </a:xfrm>
          <a:custGeom>
            <a:rect b="b" l="l" r="r" t="t"/>
            <a:pathLst>
              <a:path extrusionOk="0" h="1135677" w="1135677">
                <a:moveTo>
                  <a:pt x="0" y="0"/>
                </a:moveTo>
                <a:lnTo>
                  <a:pt x="1135677" y="0"/>
                </a:lnTo>
                <a:lnTo>
                  <a:pt x="1135677" y="1135677"/>
                </a:lnTo>
                <a:lnTo>
                  <a:pt x="0" y="11356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8864ed7f91_0_52"/>
          <p:cNvSpPr/>
          <p:nvPr/>
        </p:nvSpPr>
        <p:spPr>
          <a:xfrm rot="-447735">
            <a:off x="3146629" y="-773077"/>
            <a:ext cx="9807751" cy="1315674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8864ed7f91_0_52"/>
          <p:cNvSpPr/>
          <p:nvPr/>
        </p:nvSpPr>
        <p:spPr>
          <a:xfrm rot="-8797668">
            <a:off x="8468756" y="-9588610"/>
            <a:ext cx="9796825" cy="13142083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38864ed7f91_0_52"/>
          <p:cNvSpPr/>
          <p:nvPr/>
        </p:nvSpPr>
        <p:spPr>
          <a:xfrm rot="3285706">
            <a:off x="-1508393" y="7329395"/>
            <a:ext cx="5629957" cy="7552381"/>
          </a:xfrm>
          <a:custGeom>
            <a:rect b="b" l="l" r="r" t="t"/>
            <a:pathLst>
              <a:path extrusionOk="0"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38864ed7f91_0_52"/>
          <p:cNvSpPr/>
          <p:nvPr/>
        </p:nvSpPr>
        <p:spPr>
          <a:xfrm rot="2772874">
            <a:off x="-2582050" y="-2165019"/>
            <a:ext cx="5158393" cy="4998953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38864ed7f91_0_52"/>
          <p:cNvSpPr/>
          <p:nvPr/>
        </p:nvSpPr>
        <p:spPr>
          <a:xfrm rot="2772874">
            <a:off x="15705950" y="8523713"/>
            <a:ext cx="5158393" cy="4998953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38864ed7f91_0_52"/>
          <p:cNvSpPr/>
          <p:nvPr/>
        </p:nvSpPr>
        <p:spPr>
          <a:xfrm>
            <a:off x="16498135" y="86144"/>
            <a:ext cx="1522330" cy="1885112"/>
          </a:xfrm>
          <a:custGeom>
            <a:rect b="b" l="l" r="r" t="t"/>
            <a:pathLst>
              <a:path extrusionOk="0" h="1885112" w="1522330">
                <a:moveTo>
                  <a:pt x="0" y="0"/>
                </a:moveTo>
                <a:lnTo>
                  <a:pt x="1522330" y="0"/>
                </a:lnTo>
                <a:lnTo>
                  <a:pt x="1522330" y="1885112"/>
                </a:lnTo>
                <a:lnTo>
                  <a:pt x="0" y="188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38864ed7f91_0_52"/>
          <p:cNvSpPr txBox="1"/>
          <p:nvPr/>
        </p:nvSpPr>
        <p:spPr>
          <a:xfrm>
            <a:off x="2170585" y="2925970"/>
            <a:ext cx="12797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4"/>
              <a:buFont typeface="Arial"/>
              <a:buNone/>
            </a:pPr>
            <a:r>
              <a:t/>
            </a:r>
            <a:endParaRPr b="0" i="0" sz="2994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38864ed7f91_0_52"/>
          <p:cNvSpPr txBox="1"/>
          <p:nvPr/>
        </p:nvSpPr>
        <p:spPr>
          <a:xfrm>
            <a:off x="2170585" y="6570497"/>
            <a:ext cx="123939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4"/>
              <a:buFont typeface="Arial"/>
              <a:buNone/>
            </a:pPr>
            <a:r>
              <a:t/>
            </a:r>
            <a:endParaRPr b="0" i="0" sz="2994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38864ed7f91_0_52"/>
          <p:cNvSpPr txBox="1"/>
          <p:nvPr/>
        </p:nvSpPr>
        <p:spPr>
          <a:xfrm>
            <a:off x="2232375" y="1327377"/>
            <a:ext cx="122703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26"/>
              <a:buFont typeface="Arial"/>
              <a:buNone/>
            </a:pPr>
            <a:r>
              <a:rPr b="1" i="0" lang="en-US" sz="7326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 FUNCIONALES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38864ed7f91_0_52"/>
          <p:cNvSpPr txBox="1"/>
          <p:nvPr/>
        </p:nvSpPr>
        <p:spPr>
          <a:xfrm>
            <a:off x="2232375" y="497640"/>
            <a:ext cx="75609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86"/>
              <a:buFont typeface="Arial"/>
              <a:buNone/>
            </a:pPr>
            <a:r>
              <a:rPr b="0" i="0" lang="en-US" sz="5686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REQUERIMIENTOS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g38864ed7f91_0_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70575" y="2455075"/>
            <a:ext cx="14366351" cy="7716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8E4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8864ed7f91_0_68"/>
          <p:cNvSpPr/>
          <p:nvPr/>
        </p:nvSpPr>
        <p:spPr>
          <a:xfrm rot="-447735">
            <a:off x="3146629" y="-773077"/>
            <a:ext cx="9807751" cy="13156740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38864ed7f91_0_68"/>
          <p:cNvSpPr/>
          <p:nvPr/>
        </p:nvSpPr>
        <p:spPr>
          <a:xfrm rot="-8797668">
            <a:off x="8468756" y="-9588610"/>
            <a:ext cx="9796825" cy="13142083"/>
          </a:xfrm>
          <a:custGeom>
            <a:rect b="b" l="l" r="r" t="t"/>
            <a:pathLst>
              <a:path extrusionOk="0"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38864ed7f91_0_68"/>
          <p:cNvSpPr/>
          <p:nvPr/>
        </p:nvSpPr>
        <p:spPr>
          <a:xfrm rot="3285706">
            <a:off x="-1508393" y="7329395"/>
            <a:ext cx="5629957" cy="7552381"/>
          </a:xfrm>
          <a:custGeom>
            <a:rect b="b" l="l" r="r" t="t"/>
            <a:pathLst>
              <a:path extrusionOk="0"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38864ed7f91_0_68"/>
          <p:cNvSpPr/>
          <p:nvPr/>
        </p:nvSpPr>
        <p:spPr>
          <a:xfrm rot="2772874">
            <a:off x="-2582050" y="-2165019"/>
            <a:ext cx="5158393" cy="4998953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38864ed7f91_0_68"/>
          <p:cNvSpPr/>
          <p:nvPr/>
        </p:nvSpPr>
        <p:spPr>
          <a:xfrm rot="2772874">
            <a:off x="15705950" y="8523713"/>
            <a:ext cx="5158393" cy="4998953"/>
          </a:xfrm>
          <a:custGeom>
            <a:rect b="b" l="l" r="r" t="t"/>
            <a:pathLst>
              <a:path extrusionOk="0"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38864ed7f91_0_68"/>
          <p:cNvSpPr/>
          <p:nvPr/>
        </p:nvSpPr>
        <p:spPr>
          <a:xfrm>
            <a:off x="16498135" y="86144"/>
            <a:ext cx="1522330" cy="1885112"/>
          </a:xfrm>
          <a:custGeom>
            <a:rect b="b" l="l" r="r" t="t"/>
            <a:pathLst>
              <a:path extrusionOk="0" h="1885112" w="1522330">
                <a:moveTo>
                  <a:pt x="0" y="0"/>
                </a:moveTo>
                <a:lnTo>
                  <a:pt x="1522330" y="0"/>
                </a:lnTo>
                <a:lnTo>
                  <a:pt x="1522330" y="1885112"/>
                </a:lnTo>
                <a:lnTo>
                  <a:pt x="0" y="188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38864ed7f91_0_68"/>
          <p:cNvSpPr txBox="1"/>
          <p:nvPr/>
        </p:nvSpPr>
        <p:spPr>
          <a:xfrm>
            <a:off x="2170585" y="2925970"/>
            <a:ext cx="12797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4"/>
              <a:buFont typeface="Arial"/>
              <a:buNone/>
            </a:pPr>
            <a:r>
              <a:t/>
            </a:r>
            <a:endParaRPr b="0" i="0" sz="2994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38864ed7f91_0_68"/>
          <p:cNvSpPr txBox="1"/>
          <p:nvPr/>
        </p:nvSpPr>
        <p:spPr>
          <a:xfrm>
            <a:off x="2170585" y="6570497"/>
            <a:ext cx="123939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4"/>
              <a:buFont typeface="Arial"/>
              <a:buNone/>
            </a:pPr>
            <a:r>
              <a:t/>
            </a:r>
            <a:endParaRPr b="0" i="0" sz="2994" u="none" cap="none" strike="noStrike">
              <a:solidFill>
                <a:srgbClr val="1525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38864ed7f91_0_68"/>
          <p:cNvSpPr txBox="1"/>
          <p:nvPr/>
        </p:nvSpPr>
        <p:spPr>
          <a:xfrm>
            <a:off x="2232375" y="1327377"/>
            <a:ext cx="122703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26"/>
              <a:buFont typeface="Arial"/>
              <a:buNone/>
            </a:pPr>
            <a:r>
              <a:rPr b="1" i="0" lang="en-US" sz="7326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NO FUNCIONALES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38864ed7f91_0_68"/>
          <p:cNvSpPr txBox="1"/>
          <p:nvPr/>
        </p:nvSpPr>
        <p:spPr>
          <a:xfrm>
            <a:off x="2232375" y="497640"/>
            <a:ext cx="75609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86"/>
              <a:buFont typeface="Arial"/>
              <a:buNone/>
            </a:pPr>
            <a:r>
              <a:rPr b="0" i="0" lang="en-US" sz="5686" u="none" cap="none" strike="noStrike">
                <a:solidFill>
                  <a:srgbClr val="152540"/>
                </a:solidFill>
                <a:latin typeface="Arial"/>
                <a:ea typeface="Arial"/>
                <a:cs typeface="Arial"/>
                <a:sym typeface="Arial"/>
              </a:rPr>
              <a:t>REQUERIMIENTOS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g38864ed7f91_0_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7500" y="2712101"/>
            <a:ext cx="15410627" cy="700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