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78" r:id="rId5"/>
    <p:sldId id="259" r:id="rId6"/>
    <p:sldId id="260" r:id="rId7"/>
    <p:sldId id="286" r:id="rId8"/>
    <p:sldId id="261" r:id="rId9"/>
    <p:sldId id="262" r:id="rId10"/>
    <p:sldId id="263" r:id="rId11"/>
    <p:sldId id="264" r:id="rId12"/>
    <p:sldId id="287" r:id="rId13"/>
    <p:sldId id="281" r:id="rId14"/>
    <p:sldId id="282" r:id="rId15"/>
    <p:sldId id="283" r:id="rId16"/>
    <p:sldId id="265" r:id="rId17"/>
    <p:sldId id="288" r:id="rId18"/>
    <p:sldId id="292" r:id="rId19"/>
    <p:sldId id="266" r:id="rId20"/>
    <p:sldId id="289" r:id="rId21"/>
    <p:sldId id="279" r:id="rId22"/>
    <p:sldId id="280" r:id="rId23"/>
    <p:sldId id="267" r:id="rId24"/>
    <p:sldId id="268" r:id="rId25"/>
    <p:sldId id="290" r:id="rId26"/>
    <p:sldId id="291" r:id="rId27"/>
    <p:sldId id="299" r:id="rId28"/>
    <p:sldId id="269" r:id="rId29"/>
    <p:sldId id="270" r:id="rId30"/>
    <p:sldId id="293" r:id="rId31"/>
    <p:sldId id="294" r:id="rId32"/>
    <p:sldId id="272" r:id="rId33"/>
    <p:sldId id="271" r:id="rId34"/>
    <p:sldId id="284" r:id="rId35"/>
    <p:sldId id="300" r:id="rId36"/>
    <p:sldId id="273" r:id="rId37"/>
    <p:sldId id="295" r:id="rId38"/>
    <p:sldId id="274" r:id="rId39"/>
    <p:sldId id="296" r:id="rId40"/>
    <p:sldId id="285" r:id="rId41"/>
    <p:sldId id="297" r:id="rId42"/>
    <p:sldId id="275" r:id="rId43"/>
    <p:sldId id="276" r:id="rId44"/>
    <p:sldId id="298" r:id="rId45"/>
    <p:sldId id="27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5pPr>
    <a:lvl6pPr marL="22860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6pPr>
    <a:lvl7pPr marL="27432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7pPr>
    <a:lvl8pPr marL="32004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8pPr>
    <a:lvl9pPr marL="3657600" algn="l" defTabSz="914400" rtl="0" eaLnBrk="1" latinLnBrk="0" hangingPunct="1">
      <a:defRPr sz="2400" b="1" kern="1200">
        <a:solidFill>
          <a:srgbClr val="006600"/>
        </a:solidFill>
        <a:latin typeface="Trebuchet M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F5E"/>
    <a:srgbClr val="C81D2B"/>
    <a:srgbClr val="1A3170"/>
    <a:srgbClr val="A57133"/>
    <a:srgbClr val="007E4F"/>
    <a:srgbClr val="009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81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D304B27-EDAE-2B42-B931-F4A43A4E72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91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6EFD2CC-C5C9-994E-897A-55750BC690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65997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2BB65-6B68-B449-A95C-B1A6D9CE7C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C7EA08C-4245-DA4C-A56F-84B99985638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94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AD7F267-F486-8C42-8BE3-D38733D75DD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2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3DCE7E3-7332-834C-B906-2AEF9A08C0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try out in codepad</a:t>
            </a:r>
          </a:p>
        </p:txBody>
      </p:sp>
    </p:spTree>
    <p:extLst>
      <p:ext uri="{BB962C8B-B14F-4D97-AF65-F5344CB8AC3E}">
        <p14:creationId xmlns:p14="http://schemas.microsoft.com/office/powerpoint/2010/main" val="314939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68F1F93-EB3A-2A46-83B6-547F456C1C5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F01C2B9-F148-D248-8B24-36F43746ED6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48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B80AA9-9110-5649-856E-9959702D86F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38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D87F04AC-66A4-8A46-8CF7-4EB8D4BAC17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7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77168A0-232C-7D4F-9267-B9B11157392B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173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979DF4-CC73-9B4F-8FFB-0055A5D5E511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82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5B76FE57-F2C0-4646-9243-30FE5272AB4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0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3EEF35E-136E-9848-81A3-81FC4CB5ACB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5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EE1565E-29AA-3446-A164-B8D1885B9D1E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10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69974D1-C273-1A44-83FD-CD5A69E869C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0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8E88E89-A7E9-1241-A2C0-710240EC769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7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BDD55DC-E889-CD43-96CD-A94D179C49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8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7873945-15D1-0D4D-A39F-AD56662E53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write method in BlueJ;</a:t>
            </a:r>
          </a:p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first: do it wrong</a:t>
            </a:r>
          </a:p>
        </p:txBody>
      </p:sp>
    </p:spTree>
    <p:extLst>
      <p:ext uri="{BB962C8B-B14F-4D97-AF65-F5344CB8AC3E}">
        <p14:creationId xmlns:p14="http://schemas.microsoft.com/office/powerpoint/2010/main" val="1089921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FF930-7A3E-E440-99D2-D88CF4C2A3B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94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4180958-73CC-0144-BCE8-529C91825BE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073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A42CBBF-813F-C24A-9B84-B001A2F9FD3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38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A7C21A4-7154-284F-95B6-24ADE101CD5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149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D6D8DB9-229C-A142-9375-6DC2BBB50BD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9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A505FE46-EE54-4B4E-9719-9BE6FC24318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252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F78871-0436-0947-88D0-D12E443F6C0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21DF6D3-2844-494B-BE5D-347BDDF11B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378F90A-9381-8040-A980-0A2625F4C8C4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27A423C-2F31-A64B-98F4-2BE2E299593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1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8CED3F-91D8-8545-A8A6-5EC7D5FF171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5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7652629-C275-0C4D-8DEC-93027D0098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935509B-9BC9-2B42-B016-D97018AA8DC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8486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78486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26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381000"/>
            <a:ext cx="1943100" cy="5715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76900" cy="5715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9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0205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100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44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920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54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0576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866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042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49200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8594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da-DK" dirty="0"/>
          </a:p>
        </p:txBody>
      </p:sp>
      <p:sp>
        <p:nvSpPr>
          <p:cNvPr id="870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828800"/>
            <a:ext cx="7467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 dirty="0"/>
          </a:p>
        </p:txBody>
      </p:sp>
      <p:sp>
        <p:nvSpPr>
          <p:cNvPr id="8704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426200"/>
            <a:ext cx="693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76807A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87045" name="Rectangle 1029"/>
          <p:cNvSpPr>
            <a:spLocks noChangeArrowheads="1"/>
          </p:cNvSpPr>
          <p:nvPr/>
        </p:nvSpPr>
        <p:spPr bwMode="auto">
          <a:xfrm>
            <a:off x="8001000" y="6426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3BC8BF3-BF59-A84C-8413-1F424F081E29}" type="slidenum">
              <a:rPr lang="da-DK" sz="1400" b="0">
                <a:latin typeface="Arial" charset="0"/>
              </a:rPr>
              <a:pPr algn="r"/>
              <a:t>‹#›</a:t>
            </a:fld>
            <a:r>
              <a:rPr lang="da-DK" sz="1400" b="0">
                <a:latin typeface="Arial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855021" cy="687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60412" y="1"/>
            <a:ext cx="320692" cy="68719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7F6F5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7133"/>
          </a:solidFill>
          <a:latin typeface="Trebuchet MS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Font typeface="Times" charset="0"/>
        <a:buChar char="•"/>
        <a:defRPr sz="3200">
          <a:solidFill>
            <a:srgbClr val="1A317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800">
          <a:solidFill>
            <a:srgbClr val="1A317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•"/>
        <a:defRPr sz="2400">
          <a:solidFill>
            <a:srgbClr val="1A317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–"/>
        <a:defRPr sz="2000">
          <a:solidFill>
            <a:srgbClr val="1A317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4D8B"/>
        </a:buClr>
        <a:buChar char="»"/>
        <a:defRPr sz="2000">
          <a:solidFill>
            <a:srgbClr val="1A317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2375" y="2057400"/>
            <a:ext cx="7540625" cy="1143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Understanding class definitions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934200" cy="14478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Exploring source code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526463" y="6537325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>
                <a:solidFill>
                  <a:schemeClr val="tx1"/>
                </a:solidFill>
              </a:rPr>
              <a:t>6.0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Passing data via parameters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835696" y="5589240"/>
            <a:ext cx="6408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i="1" dirty="0">
                <a:solidFill>
                  <a:srgbClr val="FF0000"/>
                </a:solidFill>
              </a:rPr>
              <a:t>Parameters</a:t>
            </a:r>
            <a:r>
              <a:rPr lang="en-GB" altLang="en-US" dirty="0">
                <a:solidFill>
                  <a:srgbClr val="1A3170"/>
                </a:solidFill>
              </a:rPr>
              <a:t> are another sort of variable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43286"/>
            <a:ext cx="60579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14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Assignment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12777"/>
            <a:ext cx="7467600" cy="48245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Values may be stored into fields and other variables via assignment statements:</a:t>
            </a:r>
            <a:br>
              <a:rPr lang="en-US" altLang="en-US" dirty="0">
                <a:ea typeface="MS PGothic" charset="-128"/>
              </a:rPr>
            </a:br>
            <a:endParaRPr lang="en-US" altLang="en-US" dirty="0">
              <a:ea typeface="MS PGothic" charset="-128"/>
            </a:endParaRPr>
          </a:p>
          <a:p>
            <a:pPr lvl="1" eaLnBrk="1" hangingPunct="1"/>
            <a:r>
              <a:rPr lang="en-US" altLang="en-US" i="1" dirty="0">
                <a:ea typeface="MS PGothic" charset="-128"/>
              </a:rPr>
              <a:t> variable = expression;</a:t>
            </a:r>
            <a:br>
              <a:rPr lang="en-US" altLang="en-US" i="1" dirty="0">
                <a:ea typeface="MS PGothic" charset="-128"/>
              </a:rPr>
            </a:br>
            <a:endParaRPr lang="en-US" altLang="en-US" i="1" dirty="0">
              <a:ea typeface="MS PGothic" charset="-128"/>
            </a:endParaRPr>
          </a:p>
          <a:p>
            <a:pPr lvl="1" eaLnBrk="1" hangingPunct="1"/>
            <a:r>
              <a:rPr lang="en-US" altLang="en-US" b="1" dirty="0">
                <a:latin typeface="Trebuchet MS" panose="020B0603020202020204" pitchFamily="34" charset="0"/>
                <a:ea typeface="MS PGothic" charset="-128"/>
              </a:rPr>
              <a:t> </a:t>
            </a:r>
            <a:r>
              <a:rPr lang="en-US" altLang="en-US" b="1" dirty="0">
                <a:latin typeface="Courier New" charset="0"/>
                <a:ea typeface="MS PGothic" charset="-128"/>
              </a:rPr>
              <a:t>balance = balance + amount;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A variable can store just one value, so any previous value is lost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4211638" y="2824163"/>
            <a:ext cx="1943100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i="1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pattern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5916613" y="3860800"/>
            <a:ext cx="2160587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b="0" i="1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example</a:t>
            </a:r>
            <a:endParaRPr lang="en-US" b="0" i="1" dirty="0">
              <a:solidFill>
                <a:srgbClr val="FF6600"/>
              </a:solidFill>
              <a:latin typeface="+mn-lt"/>
              <a:ea typeface="ＭＳ Ｐゴシック" charset="0"/>
              <a:cs typeface="MS PGothic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Choosing variable names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There is a lot of freedom over choice of names … so use it wisely!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Choose expressive names to make code easier to understand:</a:t>
            </a:r>
          </a:p>
          <a:p>
            <a:pPr lvl="1"/>
            <a:r>
              <a:rPr lang="en-GB" altLang="en-US" b="1" dirty="0">
                <a:latin typeface="Courier New" charset="0"/>
                <a:ea typeface="MS PGothic" charset="-128"/>
              </a:rPr>
              <a:t>price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>
                <a:latin typeface="Courier New" charset="0"/>
                <a:ea typeface="MS PGothic" charset="-128"/>
              </a:rPr>
              <a:t>amount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>
                <a:latin typeface="Courier New" charset="0"/>
                <a:ea typeface="MS PGothic" charset="-128"/>
              </a:rPr>
              <a:t>name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>
                <a:latin typeface="Courier New" charset="0"/>
                <a:ea typeface="MS PGothic" charset="-128"/>
              </a:rPr>
              <a:t>age</a:t>
            </a:r>
            <a:r>
              <a:rPr lang="en-GB" altLang="en-US" dirty="0">
                <a:ea typeface="MS PGothic" charset="-128"/>
              </a:rPr>
              <a:t>, etc.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Avoid single-letter or cryptic names:</a:t>
            </a:r>
          </a:p>
          <a:p>
            <a:pPr lvl="1"/>
            <a:r>
              <a:rPr lang="en-GB" altLang="en-US" b="1" dirty="0">
                <a:latin typeface="Courier New" charset="0"/>
                <a:ea typeface="MS PGothic" charset="-128"/>
              </a:rPr>
              <a:t>w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>
                <a:latin typeface="Courier New" charset="0"/>
                <a:ea typeface="MS PGothic" charset="-128"/>
              </a:rPr>
              <a:t>t5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b="1" dirty="0">
                <a:latin typeface="Courier New" charset="0"/>
                <a:ea typeface="MS PGothic" charset="-128"/>
              </a:rPr>
              <a:t>xyz123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Next concepts to be covered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44824"/>
            <a:ext cx="7086600" cy="4251176"/>
          </a:xfrm>
        </p:spPr>
        <p:txBody>
          <a:bodyPr rIns="233680"/>
          <a:lstStyle/>
          <a:p>
            <a:pPr marL="382588"/>
            <a:r>
              <a:rPr lang="en-US" altLang="en-US" dirty="0">
                <a:ea typeface="MS PGothic" charset="-128"/>
              </a:rPr>
              <a:t>String concatenation</a:t>
            </a:r>
          </a:p>
          <a:p>
            <a:pPr marL="382588"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Methods</a:t>
            </a:r>
          </a:p>
          <a:p>
            <a:pPr lvl="1" eaLnBrk="1" hangingPunct="1"/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accessors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and </a:t>
            </a:r>
            <a:r>
              <a:rPr lang="en-US" altLang="en-US" i="1" dirty="0" err="1">
                <a:solidFill>
                  <a:srgbClr val="FF0000"/>
                </a:solidFill>
                <a:ea typeface="MS PGothic" charset="-128"/>
              </a:rPr>
              <a:t>mutators</a:t>
            </a:r>
            <a:endParaRPr lang="en-US" altLang="en-US" dirty="0">
              <a:ea typeface="MS PGothic" charset="-128"/>
            </a:endParaRPr>
          </a:p>
          <a:p>
            <a:pPr marL="382588"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Conditional statements</a:t>
            </a:r>
          </a:p>
          <a:p>
            <a:pPr marL="382588"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Local variables</a:t>
            </a:r>
          </a:p>
          <a:p>
            <a:pPr marL="382588"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Scope and lifetime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599728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String concatenation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196752"/>
            <a:ext cx="7467600" cy="5229448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4 + 5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BA2D00"/>
                </a:solidFill>
                <a:ea typeface="+mn-ea"/>
              </a:rPr>
              <a:t>9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"wind" + "</a:t>
            </a:r>
            <a:r>
              <a:rPr lang="en-US" dirty="0" err="1">
                <a:ea typeface="+mn-ea"/>
                <a:cs typeface="+mn-cs"/>
              </a:rPr>
              <a:t>ow</a:t>
            </a:r>
            <a:r>
              <a:rPr lang="en-US" dirty="0">
                <a:ea typeface="+mn-ea"/>
                <a:cs typeface="+mn-cs"/>
              </a:rPr>
              <a:t>"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BA2D00"/>
                </a:solidFill>
                <a:ea typeface="+mn-ea"/>
              </a:rPr>
              <a:t>"window"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"Result: " + 6</a:t>
            </a:r>
          </a:p>
          <a:p>
            <a:pPr marL="496888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BA2D00"/>
                </a:solidFill>
                <a:ea typeface="+mn-ea"/>
              </a:rPr>
              <a:t>"Result: 6"</a:t>
            </a:r>
          </a:p>
          <a:p>
            <a:pPr marL="382588" eaLnBrk="1" hangingPunct="1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>
                <a:ea typeface="+mn-ea"/>
                <a:cs typeface="+mn-cs"/>
              </a:rPr>
              <a:t>"# " + price + " cents"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BA2D00"/>
                </a:solidFill>
                <a:ea typeface="+mn-ea"/>
              </a:rPr>
              <a:t>"# 500 </a:t>
            </a:r>
            <a:r>
              <a:rPr lang="en-US" dirty="0">
                <a:solidFill>
                  <a:srgbClr val="BA2D00"/>
                </a:solidFill>
              </a:rPr>
              <a:t>cents"</a:t>
            </a:r>
          </a:p>
          <a:p>
            <a:pPr marL="382588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dirty="0"/>
              <a:t>4 + 5 + “window“ + 4 + 5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rgbClr val="BA2D00"/>
                </a:solidFill>
              </a:rPr>
              <a:t>“9window45"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5421313" y="2195513"/>
            <a:ext cx="3194050" cy="563562"/>
            <a:chOff x="0" y="31"/>
            <a:chExt cx="2011" cy="355"/>
          </a:xfrm>
        </p:grpSpPr>
        <p:sp>
          <p:nvSpPr>
            <p:cNvPr id="61445" name="Rectangle 5"/>
            <p:cNvSpPr>
              <a:spLocks/>
            </p:cNvSpPr>
            <p:nvPr/>
          </p:nvSpPr>
          <p:spPr bwMode="auto">
            <a:xfrm>
              <a:off x="472" y="31"/>
              <a:ext cx="153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b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overloading</a:t>
              </a:r>
            </a:p>
          </p:txBody>
        </p:sp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6"/>
              <a:ext cx="41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 rIns="233680"/>
          <a:lstStyle/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System.out.println(5 + 6 + "hello");</a:t>
            </a: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endParaRPr lang="en-US">
              <a:ea typeface="+mn-ea"/>
              <a:cs typeface="+mn-cs"/>
            </a:endParaRPr>
          </a:p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System.out.println("hello" + 5 + 6);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96260" name="Rectangle 4"/>
          <p:cNvSpPr>
            <a:spLocks/>
          </p:cNvSpPr>
          <p:nvPr/>
        </p:nvSpPr>
        <p:spPr bwMode="auto">
          <a:xfrm>
            <a:off x="5448300" y="26019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BA2D00"/>
                </a:solidFill>
                <a:latin typeface="Courier New" charset="0"/>
                <a:sym typeface="Courier" charset="0"/>
              </a:rPr>
              <a:t>11hello</a:t>
            </a:r>
          </a:p>
        </p:txBody>
      </p:sp>
      <p:sp>
        <p:nvSpPr>
          <p:cNvPr id="96261" name="Rectangle 5"/>
          <p:cNvSpPr>
            <a:spLocks/>
          </p:cNvSpPr>
          <p:nvPr/>
        </p:nvSpPr>
        <p:spPr bwMode="auto">
          <a:xfrm>
            <a:off x="5448300" y="4926013"/>
            <a:ext cx="20018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BA2D00"/>
                </a:solidFill>
                <a:latin typeface="Courier New" charset="0"/>
                <a:sym typeface="Courier" charset="0"/>
              </a:rPr>
              <a:t>hello56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Methods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4583"/>
            <a:ext cx="8001000" cy="460851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Methods implement the </a:t>
            </a:r>
            <a:r>
              <a:rPr lang="en-US" altLang="en-US" sz="2800" i="1" dirty="0">
                <a:ea typeface="MS PGothic" charset="-128"/>
              </a:rPr>
              <a:t>behavior</a:t>
            </a:r>
            <a:r>
              <a:rPr lang="en-US" altLang="en-US" sz="2800" dirty="0">
                <a:ea typeface="MS PGothic" charset="-128"/>
              </a:rPr>
              <a:t> of objects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Methods have a consistent structure comprised of a </a:t>
            </a:r>
            <a:r>
              <a:rPr lang="en-US" altLang="en-US" sz="2800" i="1" dirty="0">
                <a:solidFill>
                  <a:srgbClr val="FF0000"/>
                </a:solidFill>
                <a:ea typeface="MS PGothic" charset="-128"/>
              </a:rPr>
              <a:t>header</a:t>
            </a:r>
            <a:r>
              <a:rPr lang="en-US" altLang="en-US" sz="28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and a </a:t>
            </a:r>
            <a:r>
              <a:rPr lang="en-US" altLang="en-US" sz="2800" i="1" dirty="0">
                <a:solidFill>
                  <a:srgbClr val="FF0000"/>
                </a:solidFill>
                <a:ea typeface="MS PGothic" charset="-128"/>
              </a:rPr>
              <a:t>body</a:t>
            </a:r>
            <a:endParaRPr lang="en-US" altLang="en-US" sz="2800" dirty="0">
              <a:solidFill>
                <a:srgbClr val="FF0000"/>
              </a:solidFill>
              <a:ea typeface="MS PGothic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800" i="1" dirty="0" err="1">
                <a:solidFill>
                  <a:srgbClr val="FF0000"/>
                </a:solidFill>
                <a:ea typeface="MS PGothic" charset="-128"/>
              </a:rPr>
              <a:t>Accessor</a:t>
            </a:r>
            <a:r>
              <a:rPr lang="en-US" altLang="en-US" sz="2800" i="1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800" i="1" dirty="0">
                <a:ea typeface="MS PGothic" charset="-128"/>
              </a:rPr>
              <a:t>methods</a:t>
            </a:r>
            <a:r>
              <a:rPr lang="en-US" altLang="en-US" sz="2800" dirty="0">
                <a:ea typeface="MS PGothic" charset="-128"/>
              </a:rPr>
              <a:t> </a:t>
            </a:r>
            <a:r>
              <a:rPr lang="en-US" altLang="en-US" sz="2800" u="sng" dirty="0">
                <a:ea typeface="MS PGothic" charset="-128"/>
              </a:rPr>
              <a:t>provide information </a:t>
            </a:r>
            <a:r>
              <a:rPr lang="en-US" altLang="en-US" sz="2800" dirty="0">
                <a:ea typeface="MS PGothic" charset="-128"/>
              </a:rPr>
              <a:t>about an object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800" i="1" dirty="0" err="1">
                <a:solidFill>
                  <a:srgbClr val="FF0000"/>
                </a:solidFill>
                <a:ea typeface="MS PGothic" charset="-128"/>
              </a:rPr>
              <a:t>Mutator</a:t>
            </a:r>
            <a:r>
              <a:rPr lang="en-US" altLang="en-US" sz="2800" i="1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800" i="1" dirty="0">
                <a:ea typeface="MS PGothic" charset="-128"/>
              </a:rPr>
              <a:t>methods</a:t>
            </a:r>
            <a:r>
              <a:rPr lang="en-US" altLang="en-US" sz="2800" dirty="0">
                <a:ea typeface="MS PGothic" charset="-128"/>
              </a:rPr>
              <a:t> </a:t>
            </a:r>
            <a:r>
              <a:rPr lang="en-US" altLang="en-US" sz="2800" u="sng" dirty="0">
                <a:ea typeface="MS PGothic" charset="-128"/>
              </a:rPr>
              <a:t>alter the state </a:t>
            </a:r>
            <a:r>
              <a:rPr lang="en-US" altLang="en-US" sz="2800" dirty="0">
                <a:ea typeface="MS PGothic" charset="-128"/>
              </a:rPr>
              <a:t>of an object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Other sorts of methods accomplish a variety of tasks (e.g. Print methods)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45592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Method structure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231392"/>
            <a:ext cx="6858000" cy="50059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header provides the method’s </a:t>
            </a:r>
            <a:r>
              <a:rPr lang="en-US" altLang="en-US" sz="2800" i="1" dirty="0">
                <a:ea typeface="MS PGothic" charset="-128"/>
              </a:rPr>
              <a:t>signature</a:t>
            </a:r>
            <a:r>
              <a:rPr lang="en-US" altLang="en-US" sz="2800" dirty="0">
                <a:ea typeface="MS PGothic" charset="-128"/>
              </a:rPr>
              <a:t>:</a:t>
            </a:r>
            <a:endParaRPr lang="en-US" altLang="ja-JP" sz="2800" dirty="0"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latin typeface="Courier New" charset="0"/>
                <a:ea typeface="MS PGothic" charset="-128"/>
              </a:rPr>
              <a:t>public </a:t>
            </a:r>
            <a:r>
              <a:rPr lang="en-US" altLang="en-US" sz="24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2400" b="1" dirty="0">
                <a:latin typeface="Courier New" charset="0"/>
                <a:ea typeface="MS PGothic" charset="-128"/>
              </a:rPr>
              <a:t> </a:t>
            </a:r>
            <a:r>
              <a:rPr lang="en-US" altLang="en-US" sz="2400" b="1" dirty="0" err="1">
                <a:latin typeface="Courier New" charset="0"/>
                <a:ea typeface="MS PGothic" charset="-128"/>
              </a:rPr>
              <a:t>getPrice</a:t>
            </a:r>
            <a:r>
              <a:rPr lang="en-US" altLang="en-US" sz="2400" b="1" dirty="0">
                <a:latin typeface="Courier New" charset="0"/>
                <a:ea typeface="MS PGothic" charset="-128"/>
              </a:rPr>
              <a:t>()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The header tells us: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 </a:t>
            </a:r>
            <a:r>
              <a:rPr lang="en-US" altLang="en-US" sz="2400" i="1" u="sng" dirty="0">
                <a:ea typeface="MS PGothic" charset="-128"/>
              </a:rPr>
              <a:t>visibility</a:t>
            </a:r>
            <a:r>
              <a:rPr lang="en-US" altLang="en-US" sz="2400" dirty="0">
                <a:ea typeface="MS PGothic" charset="-128"/>
              </a:rPr>
              <a:t> to objects of other classes       (e.g. public, private or protected)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whether the method </a:t>
            </a:r>
            <a:r>
              <a:rPr lang="en-US" altLang="en-US" sz="2400" i="1" u="sng" dirty="0">
                <a:ea typeface="MS PGothic" charset="-128"/>
              </a:rPr>
              <a:t>returns</a:t>
            </a:r>
            <a:r>
              <a:rPr lang="en-US" altLang="en-US" sz="2400" i="1" dirty="0">
                <a:ea typeface="MS PGothic" charset="-128"/>
              </a:rPr>
              <a:t> a result</a:t>
            </a:r>
            <a:endParaRPr lang="en-US" altLang="en-US" sz="2400" dirty="0">
              <a:ea typeface="MS PGothic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 </a:t>
            </a:r>
            <a:r>
              <a:rPr lang="en-US" altLang="en-US" sz="2400" i="1" u="sng" dirty="0">
                <a:ea typeface="MS PGothic" charset="-128"/>
              </a:rPr>
              <a:t>name</a:t>
            </a:r>
            <a:r>
              <a:rPr lang="en-US" altLang="en-US" sz="2400" dirty="0">
                <a:ea typeface="MS PGothic" charset="-128"/>
              </a:rPr>
              <a:t> of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whether the method takes </a:t>
            </a:r>
            <a:r>
              <a:rPr lang="en-US" altLang="en-US" sz="2400" i="1" u="sng" dirty="0">
                <a:ea typeface="MS PGothic" charset="-128"/>
              </a:rPr>
              <a:t>parameters</a:t>
            </a:r>
            <a:endParaRPr lang="en-US" altLang="en-US" sz="2400" u="sng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The body encloses the method</a:t>
            </a:r>
            <a:r>
              <a:rPr lang="ja-JP" altLang="en-US" sz="2800" dirty="0">
                <a:ea typeface="MS PGothic" charset="-128"/>
              </a:rPr>
              <a:t>’</a:t>
            </a:r>
            <a:r>
              <a:rPr lang="en-US" altLang="ja-JP" sz="2800" dirty="0">
                <a:ea typeface="MS PGothic" charset="-128"/>
              </a:rPr>
              <a:t>s </a:t>
            </a:r>
            <a:r>
              <a:rPr lang="en-US" altLang="ja-JP" sz="2800" i="1" dirty="0">
                <a:ea typeface="MS PGothic" charset="-128"/>
              </a:rPr>
              <a:t>statements </a:t>
            </a:r>
            <a:r>
              <a:rPr lang="en-US" altLang="ja-JP" sz="2800" dirty="0">
                <a:ea typeface="MS PGothic" charset="-128"/>
              </a:rPr>
              <a:t>within curly braces { }</a:t>
            </a:r>
            <a:endParaRPr lang="en-GB" altLang="en-US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Method summary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385248" cy="4267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GB" altLang="en-US" sz="2800" dirty="0">
                <a:ea typeface="MS PGothic" charset="-128"/>
              </a:rPr>
              <a:t>Methods implement all object </a:t>
            </a:r>
            <a:r>
              <a:rPr lang="en-GB" altLang="en-US" sz="2800" dirty="0" err="1">
                <a:ea typeface="MS PGothic" charset="-128"/>
              </a:rPr>
              <a:t>behavior</a:t>
            </a:r>
            <a:endParaRPr lang="en-GB" altLang="en-US" sz="2800" dirty="0">
              <a:ea typeface="MS PGothic" charset="-128"/>
            </a:endParaRPr>
          </a:p>
          <a:p>
            <a:pPr>
              <a:spcBef>
                <a:spcPts val="2400"/>
              </a:spcBef>
            </a:pPr>
            <a:r>
              <a:rPr lang="en-GB" altLang="en-US" sz="2800" dirty="0">
                <a:ea typeface="MS PGothic" charset="-128"/>
              </a:rPr>
              <a:t>A method has a name and a return type</a:t>
            </a:r>
          </a:p>
          <a:p>
            <a:pPr lvl="1"/>
            <a:r>
              <a:rPr lang="en-GB" altLang="en-US" sz="2400" dirty="0">
                <a:ea typeface="MS PGothic" charset="-128"/>
              </a:rPr>
              <a:t>The return-type may be </a:t>
            </a:r>
            <a:r>
              <a:rPr lang="en-GB" altLang="en-US" sz="2400" b="1" dirty="0">
                <a:latin typeface="Courier New" charset="0"/>
                <a:ea typeface="MS PGothic" charset="-128"/>
              </a:rPr>
              <a:t>void</a:t>
            </a:r>
            <a:endParaRPr lang="en-GB" altLang="en-US" sz="2400" dirty="0">
              <a:ea typeface="MS PGothic" charset="-128"/>
            </a:endParaRPr>
          </a:p>
          <a:p>
            <a:pPr lvl="1"/>
            <a:r>
              <a:rPr lang="en-GB" altLang="en-US" sz="2400" dirty="0">
                <a:ea typeface="MS PGothic" charset="-128"/>
              </a:rPr>
              <a:t>A non-</a:t>
            </a:r>
            <a:r>
              <a:rPr lang="en-GB" altLang="en-US" sz="2400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sz="2400" dirty="0">
                <a:ea typeface="MS PGothic" charset="-128"/>
              </a:rPr>
              <a:t> return type means the method will return a value to its caller</a:t>
            </a:r>
          </a:p>
          <a:p>
            <a:pPr>
              <a:spcBef>
                <a:spcPts val="2400"/>
              </a:spcBef>
            </a:pPr>
            <a:r>
              <a:rPr lang="en-GB" altLang="en-US" sz="2800" dirty="0">
                <a:ea typeface="MS PGothic" charset="-128"/>
              </a:rPr>
              <a:t>A method might take parameters</a:t>
            </a:r>
          </a:p>
          <a:p>
            <a:pPr lvl="1"/>
            <a:r>
              <a:rPr lang="en-GB" altLang="en-US" sz="2400" dirty="0">
                <a:ea typeface="MS PGothic" charset="-128"/>
              </a:rPr>
              <a:t>Parameters bring values in from outside for the method to 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Accessor (</a:t>
            </a:r>
            <a:r>
              <a:rPr lang="en-US" altLang="en-US" b="1">
                <a:latin typeface="Courier New" charset="0"/>
                <a:ea typeface="MS PGothic" charset="-128"/>
              </a:rPr>
              <a:t>get</a:t>
            </a:r>
            <a:r>
              <a:rPr lang="en-US" altLang="en-US">
                <a:ea typeface="MS PGothic" charset="-128"/>
              </a:rPr>
              <a:t>) methods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2301875" y="3203575"/>
            <a:ext cx="402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public int getPrice()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3838575" y="2168525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5435600" y="2489200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6775450" y="2871788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2301875" y="358140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2838450" y="4865688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6635750" y="3937000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H="1" flipV="1">
            <a:off x="2625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H="1">
            <a:off x="3990975" y="25749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 flipH="1">
            <a:off x="5283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H="1">
            <a:off x="6181725" y="3124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H="1">
            <a:off x="5584825" y="41640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954088" y="2489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1600200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70866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fields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constructors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methods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parameters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assignment statements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GB">
              <a:ea typeface="+mn-ea"/>
              <a:cs typeface="+mn-cs"/>
            </a:endParaRP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Accessor methods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28800"/>
            <a:ext cx="7467600" cy="44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An </a:t>
            </a:r>
            <a:r>
              <a:rPr lang="en-GB" altLang="en-US" i="1" dirty="0" err="1">
                <a:ea typeface="MS PGothic" charset="-128"/>
              </a:rPr>
              <a:t>accessor</a:t>
            </a:r>
            <a:r>
              <a:rPr lang="en-GB" altLang="en-US" dirty="0">
                <a:ea typeface="MS PGothic" charset="-128"/>
              </a:rPr>
              <a:t> method always has a return type that is </a:t>
            </a:r>
            <a:r>
              <a:rPr lang="en-GB" altLang="en-US" u="sng" dirty="0">
                <a:ea typeface="MS PGothic" charset="-128"/>
              </a:rPr>
              <a:t>not</a:t>
            </a:r>
            <a:r>
              <a:rPr lang="en-GB" altLang="en-US" dirty="0">
                <a:ea typeface="MS PGothic" charset="-128"/>
              </a:rPr>
              <a:t> 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endParaRPr lang="en-GB" altLang="en-US" dirty="0">
              <a:ea typeface="MS PGothic" charset="-128"/>
            </a:endParaRP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An </a:t>
            </a:r>
            <a:r>
              <a:rPr lang="en-GB" altLang="en-US" i="1" dirty="0" err="1">
                <a:ea typeface="MS PGothic" charset="-128"/>
              </a:rPr>
              <a:t>accessor</a:t>
            </a:r>
            <a:r>
              <a:rPr lang="en-GB" altLang="en-US" dirty="0">
                <a:ea typeface="MS PGothic" charset="-128"/>
              </a:rPr>
              <a:t> method returns a value (</a:t>
            </a:r>
            <a:r>
              <a:rPr lang="en-GB" altLang="en-US" i="1" dirty="0">
                <a:ea typeface="MS PGothic" charset="-128"/>
              </a:rPr>
              <a:t>result</a:t>
            </a:r>
            <a:r>
              <a:rPr lang="en-GB" altLang="en-US" dirty="0">
                <a:ea typeface="MS PGothic" charset="-128"/>
              </a:rPr>
              <a:t>) of the type given in the header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 method will contain a </a:t>
            </a:r>
            <a:r>
              <a:rPr lang="en-GB" altLang="en-US" b="1" i="1" dirty="0">
                <a:solidFill>
                  <a:srgbClr val="FF0000"/>
                </a:solidFill>
                <a:latin typeface="Courier New" charset="0"/>
                <a:ea typeface="MS PGothic" charset="-128"/>
              </a:rPr>
              <a:t>return</a:t>
            </a:r>
            <a:r>
              <a:rPr lang="en-GB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GB" altLang="en-US" dirty="0">
                <a:ea typeface="MS PGothic" charset="-128"/>
              </a:rPr>
              <a:t>statement to return the value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NOTE: Returning is </a:t>
            </a:r>
            <a:r>
              <a:rPr lang="en-GB" altLang="en-US" i="1" dirty="0">
                <a:ea typeface="MS PGothic" charset="-128"/>
              </a:rPr>
              <a:t>not</a:t>
            </a:r>
            <a:r>
              <a:rPr lang="en-GB" altLang="en-US" dirty="0">
                <a:ea typeface="MS PGothic" charset="-128"/>
              </a:rPr>
              <a:t> printing!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299200" y="2298700"/>
            <a:ext cx="2578100" cy="1612900"/>
          </a:xfrm>
        </p:spPr>
        <p:txBody>
          <a:bodyPr rIns="233680"/>
          <a:lstStyle/>
          <a:p>
            <a:pPr marL="382588" eaLnBrk="1" hangingPunct="1">
              <a:defRPr/>
            </a:pPr>
            <a:r>
              <a:rPr lang="en-US">
                <a:ea typeface="+mn-ea"/>
                <a:cs typeface="+mn-cs"/>
              </a:rPr>
              <a:t>What is wrong here?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196975" y="1476375"/>
            <a:ext cx="4473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300 = price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}</a:t>
            </a:r>
          </a:p>
        </p:txBody>
      </p:sp>
      <p:sp>
        <p:nvSpPr>
          <p:cNvPr id="66565" name="Rectangle 5"/>
          <p:cNvSpPr>
            <a:spLocks/>
          </p:cNvSpPr>
          <p:nvPr/>
        </p:nvSpPr>
        <p:spPr bwMode="auto">
          <a:xfrm>
            <a:off x="6640513" y="4235450"/>
            <a:ext cx="2122487" cy="965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40639" bIns="0" anchor="ctr"/>
          <a:lstStyle/>
          <a:p>
            <a:pPr marL="39688" eaLnBrk="1" hangingPunct="1">
              <a:defRPr/>
            </a:pP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(there are </a:t>
            </a:r>
            <a:r>
              <a:rPr lang="en-US" sz="3100" b="0" u="sng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six</a:t>
            </a: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 errors!)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11760" y="6453336"/>
            <a:ext cx="5926088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0179" name="Rectangle 4"/>
          <p:cNvSpPr>
            <a:spLocks/>
          </p:cNvSpPr>
          <p:nvPr/>
        </p:nvSpPr>
        <p:spPr bwMode="auto">
          <a:xfrm>
            <a:off x="1196975" y="1476375"/>
            <a:ext cx="4473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price = 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public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altLang="en-US" sz="24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}</a:t>
            </a:r>
          </a:p>
        </p:txBody>
      </p:sp>
      <p:sp>
        <p:nvSpPr>
          <p:cNvPr id="67589" name="Oval 5"/>
          <p:cNvSpPr>
            <a:spLocks/>
          </p:cNvSpPr>
          <p:nvPr/>
        </p:nvSpPr>
        <p:spPr bwMode="auto">
          <a:xfrm>
            <a:off x="762000" y="5994400"/>
            <a:ext cx="11430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67590" name="Oval 6"/>
          <p:cNvSpPr>
            <a:spLocks/>
          </p:cNvSpPr>
          <p:nvPr/>
        </p:nvSpPr>
        <p:spPr bwMode="auto">
          <a:xfrm>
            <a:off x="3790950" y="352425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;</a:t>
            </a:r>
          </a:p>
        </p:txBody>
      </p:sp>
      <p:sp>
        <p:nvSpPr>
          <p:cNvPr id="67591" name="Oval 7"/>
          <p:cNvSpPr>
            <a:spLocks/>
          </p:cNvSpPr>
          <p:nvPr/>
        </p:nvSpPr>
        <p:spPr bwMode="auto">
          <a:xfrm>
            <a:off x="4730750" y="4632657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()</a:t>
            </a:r>
          </a:p>
        </p:txBody>
      </p:sp>
      <p:sp>
        <p:nvSpPr>
          <p:cNvPr id="67592" name="Oval 8"/>
          <p:cNvSpPr>
            <a:spLocks/>
          </p:cNvSpPr>
          <p:nvPr/>
        </p:nvSpPr>
        <p:spPr bwMode="auto">
          <a:xfrm>
            <a:off x="2579640" y="1878984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int</a:t>
            </a:r>
          </a:p>
        </p:txBody>
      </p:sp>
      <p:sp>
        <p:nvSpPr>
          <p:cNvPr id="67593" name="Oval 9"/>
          <p:cNvSpPr>
            <a:spLocks/>
          </p:cNvSpPr>
          <p:nvPr/>
        </p:nvSpPr>
        <p:spPr bwMode="auto">
          <a:xfrm>
            <a:off x="3086574" y="5334000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-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6299200" y="2298700"/>
            <a:ext cx="25781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33680"/>
          <a:lstStyle>
            <a:lvl1pPr marL="382588" indent="-3429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</a:pPr>
            <a:r>
              <a:rPr lang="en-US" altLang="en-US" sz="3200" b="0" dirty="0">
                <a:solidFill>
                  <a:srgbClr val="1A3170"/>
                </a:solidFill>
              </a:rPr>
              <a:t>What is wrong here?</a:t>
            </a: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6640513" y="4235450"/>
            <a:ext cx="2122487" cy="9652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40639" bIns="0" anchor="ctr"/>
          <a:lstStyle/>
          <a:p>
            <a:pPr marL="39688" eaLnBrk="1" hangingPunct="1">
              <a:defRPr/>
            </a:pP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(there are </a:t>
            </a:r>
            <a:r>
              <a:rPr lang="en-US" sz="3100" b="0" u="sng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six</a:t>
            </a:r>
            <a:r>
              <a:rPr lang="en-US" sz="3100" b="0" dirty="0">
                <a:solidFill>
                  <a:srgbClr val="A57133"/>
                </a:solidFill>
                <a:latin typeface="+mn-lt"/>
                <a:ea typeface="MS PGothic" charset="0"/>
                <a:cs typeface="MS PGothic" charset="0"/>
                <a:sym typeface="Marker Felt" charset="0"/>
              </a:rPr>
              <a:t> errors!)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4077CED0-0F41-4D1A-904A-787051152BC5}"/>
              </a:ext>
            </a:extLst>
          </p:cNvPr>
          <p:cNvSpPr>
            <a:spLocks/>
          </p:cNvSpPr>
          <p:nvPr/>
        </p:nvSpPr>
        <p:spPr bwMode="auto">
          <a:xfrm>
            <a:off x="1905000" y="3521075"/>
            <a:ext cx="230696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b="0" dirty="0">
              <a:solidFill>
                <a:srgbClr val="BA2D00"/>
              </a:solidFill>
              <a:latin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 autoUpdateAnimBg="0"/>
      <p:bldP spid="67590" grpId="0" animBg="1" autoUpdateAnimBg="0"/>
      <p:bldP spid="67591" grpId="0" animBg="1" autoUpdateAnimBg="0"/>
      <p:bldP spid="67592" grpId="0" animBg="1" autoUpdateAnimBg="0"/>
      <p:bldP spid="67593" grpId="0" animBg="1" autoUpdateAnimBg="0"/>
      <p:bldP spid="12" grpId="0" autoUpdateAnimBg="0"/>
      <p:bldP spid="1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9883" y="19540"/>
            <a:ext cx="7772400" cy="139323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Mutator</a:t>
            </a:r>
            <a:r>
              <a:rPr lang="en-US" dirty="0">
                <a:ea typeface="+mj-ea"/>
                <a:cs typeface="+mj-cs"/>
              </a:rPr>
              <a:t> methods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56792"/>
            <a:ext cx="7467600" cy="453920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Have a similar method structure: header and body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Used to </a:t>
            </a:r>
            <a:r>
              <a:rPr lang="en-US" altLang="en-US" i="1" dirty="0">
                <a:ea typeface="MS PGothic" charset="-128"/>
              </a:rPr>
              <a:t>mutate</a:t>
            </a:r>
            <a:r>
              <a:rPr lang="en-US" altLang="en-US" dirty="0">
                <a:ea typeface="MS PGothic" charset="-128"/>
              </a:rPr>
              <a:t> (i.e. change) an object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state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Achieved through changing the value of one or more 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Typically contain one or more assignment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Often receive parameters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Mutator</a:t>
            </a:r>
            <a:r>
              <a:rPr lang="en-US" dirty="0">
                <a:ea typeface="+mj-ea"/>
                <a:cs typeface="+mj-cs"/>
              </a:rPr>
              <a:t> methods</a:t>
            </a:r>
          </a:p>
        </p:txBody>
      </p:sp>
      <p:sp>
        <p:nvSpPr>
          <p:cNvPr id="5427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570473" y="2996952"/>
            <a:ext cx="65865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balance = balance + amount;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599298" y="1987302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350162" y="1987302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371072" y="2349193"/>
            <a:ext cx="22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formal parameter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3326248" y="2384177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5145697" y="2398465"/>
            <a:ext cx="837232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6922729" y="2766765"/>
            <a:ext cx="792088" cy="304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113273" y="200159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2180073" y="2460377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6066273" y="4668590"/>
            <a:ext cx="269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 flipV="1">
            <a:off x="4042409" y="4206627"/>
            <a:ext cx="2328664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923692" y="4794002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2890281" y="4206627"/>
            <a:ext cx="0" cy="587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3000" y="5589240"/>
            <a:ext cx="7448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Compound assignment operators (e.g. +=, -=, *=, /=)</a:t>
            </a:r>
          </a:p>
          <a:p>
            <a:pPr algn="ctr"/>
            <a:r>
              <a:rPr lang="en-US" altLang="en-US" dirty="0">
                <a:solidFill>
                  <a:schemeClr val="tx1"/>
                </a:solidFill>
                <a:latin typeface="Courier New" charset="0"/>
              </a:rPr>
              <a:t>balance += amount;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Courier New" charset="0"/>
                <a:ea typeface="MS PGothic" charset="-128"/>
              </a:rPr>
              <a:t>set</a:t>
            </a:r>
            <a:r>
              <a:rPr lang="en-GB" altLang="en-US">
                <a:ea typeface="MS PGothic" charset="-128"/>
              </a:rPr>
              <a:t> mutator methods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467600" cy="448052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Fields often have dedicated </a:t>
            </a:r>
            <a:r>
              <a:rPr lang="en-GB" altLang="en-US" b="1" dirty="0">
                <a:latin typeface="Courier New" charset="0"/>
                <a:ea typeface="MS PGothic" charset="-128"/>
              </a:rPr>
              <a:t>set</a:t>
            </a:r>
            <a:r>
              <a:rPr lang="en-GB" altLang="en-US" dirty="0">
                <a:ea typeface="MS PGothic" charset="-128"/>
              </a:rPr>
              <a:t> </a:t>
            </a:r>
            <a:r>
              <a:rPr lang="en-GB" altLang="en-US" dirty="0" err="1">
                <a:ea typeface="MS PGothic" charset="-128"/>
              </a:rPr>
              <a:t>mutator</a:t>
            </a:r>
            <a:r>
              <a:rPr lang="en-GB" altLang="en-US" dirty="0">
                <a:ea typeface="MS PGothic" charset="-128"/>
              </a:rPr>
              <a:t> methods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These have a simple, distinctive form: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type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method name related to the field name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single formal parameter with the same type as the type of the field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a single assignment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 typical </a:t>
            </a:r>
            <a:r>
              <a:rPr lang="en-GB" altLang="en-US" b="1">
                <a:latin typeface="Courier New" charset="0"/>
                <a:ea typeface="MS PGothic" charset="-128"/>
              </a:rPr>
              <a:t>set</a:t>
            </a:r>
            <a:r>
              <a:rPr lang="en-GB" altLang="en-US">
                <a:ea typeface="MS PGothic" charset="-128"/>
              </a:rPr>
              <a:t> method</a:t>
            </a:r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1547813" y="1844675"/>
            <a:ext cx="65738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public void setDiscount(int amount)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discount = amount;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835150" y="4149725"/>
            <a:ext cx="6121400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2800" dirty="0">
                <a:solidFill>
                  <a:srgbClr val="1A3170"/>
                </a:solidFill>
              </a:rPr>
              <a:t>We can easily infer that </a:t>
            </a:r>
            <a:r>
              <a:rPr lang="en-GB" altLang="en-US" sz="2800" dirty="0">
                <a:solidFill>
                  <a:srgbClr val="1A3170"/>
                </a:solidFill>
                <a:latin typeface="Courier New" charset="0"/>
              </a:rPr>
              <a:t>discount</a:t>
            </a:r>
            <a:r>
              <a:rPr lang="en-GB" altLang="en-US" sz="2800" dirty="0">
                <a:solidFill>
                  <a:srgbClr val="1A3170"/>
                </a:solidFill>
              </a:rPr>
              <a:t> is a field of type </a:t>
            </a:r>
            <a:r>
              <a:rPr lang="en-GB" altLang="en-US" sz="2800" dirty="0" err="1">
                <a:solidFill>
                  <a:srgbClr val="1A3170"/>
                </a:solidFill>
                <a:latin typeface="Courier New" charset="0"/>
              </a:rPr>
              <a:t>int</a:t>
            </a:r>
            <a:r>
              <a:rPr lang="en-GB" altLang="en-US" sz="2800" dirty="0">
                <a:solidFill>
                  <a:srgbClr val="1A3170"/>
                </a:solidFill>
              </a:rPr>
              <a:t>:</a:t>
            </a:r>
          </a:p>
          <a:p>
            <a:pPr algn="l"/>
            <a:endParaRPr lang="en-GB" altLang="en-US" sz="1050" dirty="0">
              <a:solidFill>
                <a:srgbClr val="1A3170"/>
              </a:solidFill>
            </a:endParaRPr>
          </a:p>
          <a:p>
            <a:pPr lvl="1" algn="l"/>
            <a:r>
              <a:rPr lang="en-GB" altLang="en-US" sz="2800" dirty="0">
                <a:solidFill>
                  <a:srgbClr val="FF0000"/>
                </a:solidFill>
                <a:latin typeface="Courier New" charset="0"/>
              </a:rPr>
              <a:t>private </a:t>
            </a:r>
            <a:r>
              <a:rPr lang="en-GB" altLang="en-US" sz="28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GB" altLang="en-US" sz="2800" dirty="0">
                <a:solidFill>
                  <a:srgbClr val="FF0000"/>
                </a:solidFill>
                <a:latin typeface="Courier New" charset="0"/>
              </a:rPr>
              <a:t> discount;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Protective mutators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628800"/>
            <a:ext cx="7241232" cy="460851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A set method does not have to always assign unconditionally to the field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The parameter may be checked for validity and rejected if inappropriate</a:t>
            </a:r>
          </a:p>
          <a:p>
            <a:pPr>
              <a:spcBef>
                <a:spcPts val="1800"/>
              </a:spcBef>
            </a:pPr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thereby protect fields</a:t>
            </a:r>
          </a:p>
          <a:p>
            <a:pPr>
              <a:spcBef>
                <a:spcPts val="1800"/>
              </a:spcBef>
            </a:pPr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support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encapsulation</a:t>
            </a:r>
            <a:endParaRPr lang="en-US" altLang="en-US" dirty="0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Printing from methods</a:t>
            </a:r>
          </a:p>
        </p:txBody>
      </p:sp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403648" y="1712942"/>
            <a:ext cx="72154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printTicket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Simulate the printing of a ticket.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("# The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BlueJ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Line");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("# Ticket");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("# " + price + " cents.");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Update the total collected with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total = total +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Clear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Reflecting on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the ticket machines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16832"/>
            <a:ext cx="7467600" cy="43315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Their behavior is inadequate in several ways: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on the amounts entered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refunds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for a sensible initialization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How can we do better?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We need the ability to choose between different courses of action</a:t>
            </a:r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772400" cy="1143000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GB" altLang="en-US" dirty="0">
                <a:ea typeface="MS PGothic" charset="-128"/>
              </a:rPr>
              <a:t>Ticket machines – </a:t>
            </a:r>
            <a:br>
              <a:rPr lang="en-GB" altLang="en-US" dirty="0">
                <a:ea typeface="MS PGothic" charset="-128"/>
              </a:rPr>
            </a:br>
            <a:r>
              <a:rPr lang="en-GB" altLang="en-US" dirty="0">
                <a:ea typeface="MS PGothic" charset="-128"/>
              </a:rPr>
              <a:t>an external view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620000" cy="4824536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ea typeface="MS PGothic" charset="-128"/>
              </a:rPr>
              <a:t>Exploring the </a:t>
            </a:r>
            <a:r>
              <a:rPr lang="en-US" altLang="en-US" sz="2800" dirty="0">
                <a:ea typeface="MS PGothic" charset="-128"/>
              </a:rPr>
              <a:t>behavior</a:t>
            </a:r>
            <a:r>
              <a:rPr lang="en-GB" altLang="en-US" sz="2800" dirty="0">
                <a:ea typeface="MS PGothic" charset="-128"/>
              </a:rPr>
              <a:t> of a typical ticket machine using </a:t>
            </a:r>
            <a:r>
              <a:rPr lang="en-GB" altLang="en-US" sz="2800" i="1" dirty="0">
                <a:ea typeface="MS PGothic" charset="-128"/>
              </a:rPr>
              <a:t>naive-ticket-machine</a:t>
            </a:r>
            <a:r>
              <a:rPr lang="en-GB" altLang="en-US" sz="2800" dirty="0">
                <a:ea typeface="MS PGothic" charset="-128"/>
              </a:rPr>
              <a:t> project that supplies tickets of a fixed price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How is that price determined?</a:t>
            </a:r>
          </a:p>
          <a:p>
            <a:pPr lvl="1"/>
            <a:r>
              <a:rPr lang="en-GB" altLang="en-US" dirty="0">
                <a:ea typeface="MS PGothic" charset="-128"/>
              </a:rPr>
              <a:t>How does a machine keep track of the money that is entered so far?</a:t>
            </a:r>
          </a:p>
          <a:p>
            <a:pPr lvl="1"/>
            <a:r>
              <a:rPr lang="en-GB" altLang="en-US" dirty="0">
                <a:ea typeface="MS PGothic" charset="-128"/>
              </a:rPr>
              <a:t>How does a machine keep track of the total amount of money collected?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How is </a:t>
            </a:r>
            <a:r>
              <a:rPr lang="en-GB" altLang="en-GB" dirty="0">
                <a:ea typeface="MS PGothic" charset="-128"/>
              </a:rPr>
              <a:t>‘</a:t>
            </a:r>
            <a:r>
              <a:rPr lang="en-GB" altLang="en-US" dirty="0">
                <a:ea typeface="MS PGothic" charset="-128"/>
              </a:rPr>
              <a:t>money</a:t>
            </a:r>
            <a:r>
              <a:rPr lang="en-GB" altLang="en-GB" dirty="0">
                <a:ea typeface="MS PGothic" charset="-128"/>
              </a:rPr>
              <a:t>’</a:t>
            </a:r>
            <a:r>
              <a:rPr lang="en-GB" altLang="en-US" dirty="0">
                <a:ea typeface="MS PGothic" charset="-128"/>
              </a:rPr>
              <a:t> entered into a machine?</a:t>
            </a:r>
          </a:p>
          <a:p>
            <a:pPr lvl="1" eaLnBrk="1" hangingPunct="1"/>
            <a:r>
              <a:rPr lang="en-GB" altLang="en-US" dirty="0">
                <a:ea typeface="MS PGothic" charset="-128"/>
              </a:rPr>
              <a:t>How does the machine issue the ticket?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choices in everyday life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724236" y="1841500"/>
            <a:ext cx="6305128" cy="426720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GB" altLang="en-US" dirty="0">
                <a:ea typeface="MS PGothic" charset="-128"/>
              </a:rPr>
              <a:t>If I have enough money left, then I will go out for a meal</a:t>
            </a:r>
          </a:p>
          <a:p>
            <a:pPr>
              <a:spcBef>
                <a:spcPts val="3000"/>
              </a:spcBef>
            </a:pPr>
            <a:r>
              <a:rPr lang="en-GB" altLang="en-US" dirty="0">
                <a:ea typeface="MS PGothic" charset="-128"/>
              </a:rPr>
              <a:t>Otherwise, I will stay home and watch a movie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a choice in everyday life</a:t>
            </a:r>
          </a:p>
        </p:txBody>
      </p:sp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1187624" y="2033588"/>
            <a:ext cx="737413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I have enough money left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) 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    I will go out for a meal</a:t>
            </a:r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;</a:t>
            </a:r>
            <a:endParaRPr lang="en-GB" altLang="en-US" i="1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 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else 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GB" altLang="en-US" i="1" dirty="0">
                <a:solidFill>
                  <a:srgbClr val="0070C0"/>
                </a:solidFill>
                <a:latin typeface="Courier New" charset="0"/>
              </a:rPr>
              <a:t>I will stay home and watch a movie</a:t>
            </a:r>
            <a:r>
              <a:rPr lang="en-GB" altLang="en-US" i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algn="l"/>
            <a:r>
              <a:rPr lang="en-GB" altLang="en-US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Making choices in Java</a:t>
            </a:r>
          </a:p>
        </p:txBody>
      </p:sp>
      <p:sp>
        <p:nvSpPr>
          <p:cNvPr id="70658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38200" y="3117850"/>
            <a:ext cx="77668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perform some test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true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else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false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67904" y="1547812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 dirty="0">
                <a:solidFill>
                  <a:srgbClr val="A57133"/>
                </a:solidFill>
              </a:rPr>
              <a:t>‘</a:t>
            </a:r>
            <a:r>
              <a:rPr lang="en-US" altLang="ja-JP" sz="2000" b="0" dirty="0">
                <a:solidFill>
                  <a:srgbClr val="A57133"/>
                </a:solidFill>
              </a:rPr>
              <a:t>if</a:t>
            </a:r>
            <a:r>
              <a:rPr lang="ja-JP" altLang="en-US" sz="2000" b="0" dirty="0">
                <a:solidFill>
                  <a:srgbClr val="A57133"/>
                </a:solidFill>
              </a:rPr>
              <a:t>’</a:t>
            </a:r>
            <a:r>
              <a:rPr lang="en-US" altLang="ja-JP" sz="2000" b="0" dirty="0">
                <a:solidFill>
                  <a:srgbClr val="A57133"/>
                </a:solidFill>
              </a:rPr>
              <a:t> keyword</a:t>
            </a:r>
            <a:endParaRPr lang="en-US" altLang="en-US" sz="2000" b="0" dirty="0">
              <a:solidFill>
                <a:srgbClr val="A57133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362200" y="2044699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i="1" dirty="0" err="1">
                <a:solidFill>
                  <a:srgbClr val="A57133"/>
                </a:solidFill>
              </a:rPr>
              <a:t>boolean</a:t>
            </a:r>
            <a:r>
              <a:rPr lang="en-US" altLang="en-US" sz="2000" b="0" dirty="0">
                <a:solidFill>
                  <a:srgbClr val="A57133"/>
                </a:solidFill>
              </a:rPr>
              <a:t> condition to be tested</a:t>
            </a:r>
            <a:endParaRPr lang="en-US" altLang="en-US" sz="2000" b="0" dirty="0">
              <a:solidFill>
                <a:srgbClr val="A57133"/>
              </a:solidFill>
              <a:latin typeface="Times New Roman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280552" y="2736610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295900" y="564808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06993" y="5553637"/>
            <a:ext cx="185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else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altLang="en-US" sz="2000" b="0">
              <a:solidFill>
                <a:srgbClr val="A57133"/>
              </a:solidFill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1143000" y="1968499"/>
            <a:ext cx="476672" cy="1155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 flipV="1">
            <a:off x="1159393" y="4564624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2743200" y="2449512"/>
            <a:ext cx="1036712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6194952" y="3119197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 flipV="1">
            <a:off x="5829300" y="5192472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Rectangle 16"/>
          <p:cNvSpPr>
            <a:spLocks noChangeArrowheads="1"/>
          </p:cNvSpPr>
          <p:nvPr/>
        </p:nvSpPr>
        <p:spPr bwMode="auto">
          <a:xfrm>
            <a:off x="1371600" y="4825759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70671" name="Rectangle 17"/>
          <p:cNvSpPr>
            <a:spLocks noChangeArrowheads="1"/>
          </p:cNvSpPr>
          <p:nvPr/>
        </p:nvSpPr>
        <p:spPr bwMode="auto">
          <a:xfrm>
            <a:off x="1362892" y="3663156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2656"/>
            <a:ext cx="7772400" cy="792088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altLang="en-US" sz="4000" dirty="0">
                <a:ea typeface="MS PGothic" charset="-128"/>
              </a:rPr>
              <a:t>Making a choice in the</a:t>
            </a:r>
            <a:br>
              <a:rPr lang="en-US" altLang="en-US" sz="4000" dirty="0">
                <a:ea typeface="MS PGothic" charset="-128"/>
              </a:rPr>
            </a:br>
            <a:r>
              <a:rPr lang="en-US" altLang="en-US" sz="4000" dirty="0">
                <a:ea typeface="MS PGothic" charset="-128"/>
              </a:rPr>
              <a:t>ticket machine</a:t>
            </a:r>
          </a:p>
        </p:txBody>
      </p:sp>
      <p:sp>
        <p:nvSpPr>
          <p:cNvPr id="7270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265623" y="1680118"/>
            <a:ext cx="718978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if(amount &gt; 0)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balance = balance + amount;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else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System.out.println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"Use a positive amount: " 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      + amount);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5886599"/>
            <a:ext cx="781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conditional statement avoids an inappropriate action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2438400"/>
            <a:ext cx="7772400" cy="1752600"/>
          </a:xfrm>
        </p:spPr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How do we write a method to ‘refund’ an excess balance?</a:t>
            </a:r>
          </a:p>
        </p:txBody>
      </p:sp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Unsuccessful attempt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3768" y="1916832"/>
            <a:ext cx="48013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// Return the amount left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return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// Clear the balance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833235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 looks logical, but the language does not allow it.</a:t>
            </a:r>
          </a:p>
        </p:txBody>
      </p:sp>
    </p:spTree>
    <p:extLst>
      <p:ext uri="{BB962C8B-B14F-4D97-AF65-F5344CB8AC3E}">
        <p14:creationId xmlns:p14="http://schemas.microsoft.com/office/powerpoint/2010/main" val="110569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Variables – a recap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Fields are one sort of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store values through the life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are accessible throughout the class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>
                <a:ea typeface="MS PGothic" charset="-128"/>
              </a:rPr>
              <a:t>Parameters are another sort of variable: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receive values from outside the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help a method complete its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Each call to the method receives a fresh set of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Parameter values are short lived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>
              <a:ea typeface="MS PGothic" charset="-128"/>
            </a:endParaRP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72400" cy="67173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Local variables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015287"/>
            <a:ext cx="7772400" cy="542247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ea typeface="MS PGothic" charset="-128"/>
              </a:rPr>
              <a:t>Methods can define their own </a:t>
            </a:r>
            <a:r>
              <a:rPr lang="en-US" altLang="en-US" sz="2600" i="1" dirty="0">
                <a:solidFill>
                  <a:srgbClr val="FF0000"/>
                </a:solidFill>
                <a:ea typeface="MS PGothic" charset="-128"/>
              </a:rPr>
              <a:t>local</a:t>
            </a:r>
            <a:r>
              <a:rPr lang="en-US" altLang="en-US" sz="26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ea typeface="MS PGothic" charset="-128"/>
              </a:rPr>
              <a:t>variables</a:t>
            </a:r>
            <a:r>
              <a:rPr lang="en-US" altLang="en-US" sz="2600" dirty="0">
                <a:ea typeface="MS PGothic" charset="-128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Short lived just like parameters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But MUST be </a:t>
            </a:r>
            <a:r>
              <a:rPr lang="en-US" altLang="en-US" sz="2400" i="1" u="sng" dirty="0">
                <a:ea typeface="MS PGothic" charset="-128"/>
              </a:rPr>
              <a:t>declared</a:t>
            </a:r>
            <a:r>
              <a:rPr lang="en-US" altLang="en-US" sz="2400" dirty="0">
                <a:ea typeface="MS PGothic" charset="-128"/>
              </a:rPr>
              <a:t> within the method first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Unlike parameters which receives external values, the method MUST </a:t>
            </a:r>
            <a:r>
              <a:rPr lang="en-US" altLang="en-US" sz="2400" i="1" u="sng" dirty="0">
                <a:ea typeface="MS PGothic" charset="-128"/>
              </a:rPr>
              <a:t>set</a:t>
            </a:r>
            <a:r>
              <a:rPr lang="en-US" altLang="en-US" sz="2400" dirty="0">
                <a:ea typeface="MS PGothic" charset="-128"/>
              </a:rPr>
              <a:t> their values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Used for </a:t>
            </a:r>
            <a:r>
              <a:rPr lang="en-US" altLang="ja-JP" sz="2400" dirty="0">
                <a:ea typeface="MS PGothic" charset="-128"/>
              </a:rPr>
              <a:t>temporary calculation and storage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Exist only as long as method is being executed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ONLY accessible from within declared code block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ONLY defined within a particular </a:t>
            </a:r>
            <a:r>
              <a:rPr lang="en-US" altLang="en-US" sz="2400" i="1" dirty="0">
                <a:ea typeface="MS PGothic" charset="-128"/>
              </a:rPr>
              <a:t>scope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Storage and values will DISAPPEAR after the method call is completed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 dirty="0">
                <a:ea typeface="MS PGothic" charset="-128"/>
              </a:rPr>
              <a:t>May NOT be accessed outside of the method</a:t>
            </a:r>
          </a:p>
          <a:p>
            <a:endParaRPr lang="en-GB" altLang="en-US" dirty="0">
              <a:ea typeface="MS PGothic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8634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Local variables</a:t>
            </a:r>
          </a:p>
        </p:txBody>
      </p:sp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051623" y="2209279"/>
            <a:ext cx="46037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altLang="en-US" sz="2000" dirty="0" err="1">
                <a:solidFill>
                  <a:srgbClr val="FF0000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rgbClr val="FF0000"/>
                </a:solidFill>
                <a:latin typeface="Courier New" charset="0"/>
              </a:rPr>
              <a:t> =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return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785423" y="1628254"/>
            <a:ext cx="1949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flipH="1">
            <a:off x="6480623" y="2009254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841823" y="1855267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211711" y="2715692"/>
            <a:ext cx="1384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A57133"/>
                </a:solidFill>
              </a:rPr>
              <a:t>No visibility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2518223" y="29998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3861" y="5181054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 declaration &amp; assignment with:</a:t>
            </a:r>
          </a:p>
          <a:p>
            <a:pPr algn="ctr" eaLnBrk="1" hangingPunct="1"/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= balance;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Scope highlighting</a:t>
            </a:r>
          </a:p>
        </p:txBody>
      </p:sp>
      <p:pic>
        <p:nvPicPr>
          <p:cNvPr id="79874" name="Picture 5" descr="fig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217782"/>
            <a:ext cx="5924550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81279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Ticket machines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990600" y="3092450"/>
            <a:ext cx="7772400" cy="120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 dirty="0">
                <a:solidFill>
                  <a:srgbClr val="7F6F5E"/>
                </a:solidFill>
              </a:rPr>
              <a:t>Demo of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 dirty="0">
                <a:solidFill>
                  <a:srgbClr val="7F6F5E"/>
                </a:solidFill>
              </a:rPr>
              <a:t>naïve-ticket-machine</a:t>
            </a:r>
            <a:endParaRPr lang="en-US" altLang="en-US" sz="4400" b="0" dirty="0">
              <a:solidFill>
                <a:srgbClr val="7F6F5E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 rIns="81279"/>
          <a:lstStyle/>
          <a:p>
            <a:pPr eaLnBrk="1" hangingPunct="1"/>
            <a:r>
              <a:rPr lang="en-US" altLang="en-US" dirty="0">
                <a:ea typeface="MS PGothic" charset="-128"/>
              </a:rPr>
              <a:t>Scope and lifetime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484784"/>
            <a:ext cx="7467600" cy="4941416"/>
          </a:xfrm>
        </p:spPr>
        <p:txBody>
          <a:bodyPr rIns="233680"/>
          <a:lstStyle/>
          <a:p>
            <a:pPr marL="382588" eaLnBrk="1" hangingPunct="1"/>
            <a:r>
              <a:rPr lang="en-US" altLang="en-US" dirty="0">
                <a:ea typeface="MS PGothic" charset="-128"/>
              </a:rPr>
              <a:t>Each block defines a new scope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Class, method and statement</a:t>
            </a:r>
          </a:p>
          <a:p>
            <a:pPr marL="382588"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Scopes may be nested: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statement block inside another block inside a method body inside a class body</a:t>
            </a:r>
          </a:p>
          <a:p>
            <a:pPr marL="382588"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Scope is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static</a:t>
            </a:r>
            <a:r>
              <a:rPr lang="en-US" altLang="en-US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(textual)</a:t>
            </a:r>
          </a:p>
          <a:p>
            <a:pPr marL="382588"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Lifetime is </a:t>
            </a:r>
            <a:r>
              <a:rPr lang="en-US" altLang="en-US" i="1" dirty="0">
                <a:solidFill>
                  <a:srgbClr val="FF0000"/>
                </a:solidFill>
                <a:ea typeface="MS PGothic" charset="-128"/>
              </a:rPr>
              <a:t>dynamic</a:t>
            </a:r>
            <a:r>
              <a:rPr lang="en-US" altLang="en-US" dirty="0">
                <a:ea typeface="MS PGothic" charset="-128"/>
              </a:rPr>
              <a:t> (runtime)</a:t>
            </a:r>
          </a:p>
        </p:txBody>
      </p:sp>
      <p:sp>
        <p:nvSpPr>
          <p:cNvPr id="8089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72400" cy="1296144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GB" altLang="en-US" dirty="0">
                <a:ea typeface="MS PGothic" charset="-128"/>
              </a:rPr>
              <a:t>Scope and lifetime</a:t>
            </a:r>
            <a:br>
              <a:rPr lang="en-GB" altLang="en-US" dirty="0">
                <a:ea typeface="MS PGothic" charset="-128"/>
              </a:rPr>
            </a:br>
            <a:r>
              <a:rPr lang="en-GB" altLang="en-US" dirty="0">
                <a:ea typeface="MS PGothic" charset="-128"/>
              </a:rPr>
              <a:t>of variables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987624" y="1484784"/>
            <a:ext cx="7756376" cy="49414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GB" altLang="en-US" sz="2800" dirty="0">
                <a:ea typeface="MS PGothic" charset="-128"/>
              </a:rPr>
              <a:t>Fields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GB" altLang="en-US" sz="2400" u="sng" dirty="0">
                <a:ea typeface="MS PGothic" charset="-128"/>
              </a:rPr>
              <a:t>Scope</a:t>
            </a:r>
            <a:r>
              <a:rPr lang="en-GB" altLang="en-US" sz="2400" dirty="0">
                <a:ea typeface="MS PGothic" charset="-128"/>
              </a:rPr>
              <a:t>: the entire </a:t>
            </a:r>
            <a:r>
              <a:rPr lang="en-GB" altLang="en-US" sz="2400" i="1" dirty="0">
                <a:ea typeface="MS PGothic" charset="-128"/>
              </a:rPr>
              <a:t>class</a:t>
            </a:r>
            <a:r>
              <a:rPr lang="en-GB" altLang="en-US" sz="2400" dirty="0">
                <a:ea typeface="MS PGothic" charset="-128"/>
              </a:rPr>
              <a:t> in which it was defined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GB" altLang="en-US" sz="2400" u="sng" dirty="0">
                <a:ea typeface="MS PGothic" charset="-128"/>
              </a:rPr>
              <a:t>Lifetime</a:t>
            </a:r>
            <a:r>
              <a:rPr lang="en-GB" altLang="en-US" sz="2400" dirty="0">
                <a:ea typeface="MS PGothic" charset="-128"/>
              </a:rPr>
              <a:t>: existence time of its containing object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en-US" sz="2800" dirty="0">
                <a:ea typeface="MS PGothic" charset="-128"/>
              </a:rPr>
              <a:t>Parameters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u="sng" dirty="0">
                <a:ea typeface="MS PGothic" charset="-128"/>
              </a:rPr>
              <a:t>Scope</a:t>
            </a:r>
            <a:r>
              <a:rPr lang="en-US" altLang="en-US" sz="2400" dirty="0">
                <a:ea typeface="MS PGothic" charset="-128"/>
              </a:rPr>
              <a:t>: </a:t>
            </a:r>
            <a:r>
              <a:rPr lang="en-US" altLang="en-US" sz="2400" i="1" dirty="0">
                <a:ea typeface="MS PGothic" charset="-128"/>
              </a:rPr>
              <a:t>method/constructor</a:t>
            </a:r>
            <a:r>
              <a:rPr lang="en-US" altLang="en-US" sz="2400" dirty="0">
                <a:ea typeface="MS PGothic" charset="-128"/>
              </a:rPr>
              <a:t> which it is declared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u="sng" dirty="0">
                <a:ea typeface="MS PGothic" charset="-128"/>
              </a:rPr>
              <a:t>Lifetime</a:t>
            </a:r>
            <a:r>
              <a:rPr lang="en-US" altLang="en-US" sz="2400" dirty="0">
                <a:ea typeface="MS PGothic" charset="-128"/>
              </a:rPr>
              <a:t>: execution time of </a:t>
            </a:r>
            <a:r>
              <a:rPr lang="en-US" altLang="en-US" sz="2400" i="1" dirty="0">
                <a:ea typeface="MS PGothic" charset="-128"/>
              </a:rPr>
              <a:t>method/constructor</a:t>
            </a:r>
            <a:r>
              <a:rPr lang="en-US" altLang="en-US" sz="2400" dirty="0">
                <a:ea typeface="MS PGothic" charset="-128"/>
              </a:rPr>
              <a:t> in which it was declared/passed into</a:t>
            </a:r>
            <a:endParaRPr lang="en-GB" altLang="en-US" sz="24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en-US" sz="2800" dirty="0">
                <a:ea typeface="MS PGothic" charset="-128"/>
              </a:rPr>
              <a:t>Local variables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u="sng" dirty="0">
                <a:ea typeface="MS PGothic" charset="-128"/>
              </a:rPr>
              <a:t>Scope</a:t>
            </a:r>
            <a:r>
              <a:rPr lang="en-US" altLang="en-US" sz="2400" dirty="0">
                <a:ea typeface="MS PGothic" charset="-128"/>
              </a:rPr>
              <a:t>: the </a:t>
            </a:r>
            <a:r>
              <a:rPr lang="en-US" altLang="en-US" sz="2400" i="1" dirty="0">
                <a:ea typeface="MS PGothic" charset="-128"/>
              </a:rPr>
              <a:t>code block</a:t>
            </a:r>
            <a:r>
              <a:rPr lang="en-US" altLang="en-US" sz="2400" dirty="0">
                <a:ea typeface="MS PGothic" charset="-128"/>
              </a:rPr>
              <a:t> in which it was declared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u="sng" dirty="0">
                <a:ea typeface="MS PGothic" charset="-128"/>
              </a:rPr>
              <a:t>Lifetime</a:t>
            </a:r>
            <a:r>
              <a:rPr lang="en-US" altLang="en-US" sz="2400" dirty="0">
                <a:ea typeface="MS PGothic" charset="-128"/>
              </a:rPr>
              <a:t>: the execution time of </a:t>
            </a:r>
            <a:r>
              <a:rPr lang="en-US" altLang="en-US" sz="2400">
                <a:ea typeface="MS PGothic" charset="-128"/>
              </a:rPr>
              <a:t>the </a:t>
            </a:r>
            <a:r>
              <a:rPr lang="en-US" altLang="en-US" sz="2400" i="1">
                <a:ea typeface="MS PGothic" charset="-128"/>
              </a:rPr>
              <a:t>code </a:t>
            </a:r>
            <a:r>
              <a:rPr lang="en-US" altLang="en-US" sz="2400" i="1" dirty="0">
                <a:ea typeface="MS PGothic" charset="-128"/>
              </a:rPr>
              <a:t>block</a:t>
            </a:r>
            <a:r>
              <a:rPr lang="en-US" altLang="en-US" sz="2400" dirty="0">
                <a:ea typeface="MS PGothic" charset="-128"/>
              </a:rPr>
              <a:t> in which it was declared and initialized in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671736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Review (1)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484784"/>
            <a:ext cx="6858000" cy="4683224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Class bodies contain fields, constructors and methods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Fields store values that determine an object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state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Constructors initialize objects – particularly their fields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>
                <a:ea typeface="MS PGothic" charset="-128"/>
              </a:rPr>
              <a:t>Methods implement the behavior of objects</a:t>
            </a:r>
          </a:p>
        </p:txBody>
      </p:sp>
      <p:sp>
        <p:nvSpPr>
          <p:cNvPr id="8601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1575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82384" y="1484784"/>
            <a:ext cx="7188832" cy="50405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Fields, parameters and local variables are all variables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Fields persist for the lifetime of an object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Local variables are used for short-lived temporary storage.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Parameters are used to receive values into a constructor or method</a:t>
            </a:r>
          </a:p>
        </p:txBody>
      </p:sp>
      <p:sp>
        <p:nvSpPr>
          <p:cNvPr id="88067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Review (3)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Methods have a return type</a:t>
            </a:r>
          </a:p>
          <a:p>
            <a:pPr>
              <a:spcBef>
                <a:spcPts val="2400"/>
              </a:spcBef>
            </a:pP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do not return anything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always return a value</a:t>
            </a: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must have a return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(4)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12020"/>
            <a:ext cx="6858000" cy="4267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altLang="ja-JP" i="1" dirty="0">
                <a:ea typeface="MS PGothic" charset="-128"/>
              </a:rPr>
              <a:t>Correct</a:t>
            </a:r>
            <a:r>
              <a:rPr lang="en-US" altLang="ja-JP" dirty="0">
                <a:ea typeface="MS PGothic" charset="-128"/>
              </a:rPr>
              <a:t> behavior often requires objects to make decisions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Objects can make decisions via conditional </a:t>
            </a:r>
            <a:r>
              <a:rPr lang="en-US" altLang="en-US" i="1" dirty="0">
                <a:ea typeface="MS PGothic" charset="-128"/>
              </a:rPr>
              <a:t>if</a:t>
            </a:r>
            <a:r>
              <a:rPr lang="en-US" altLang="en-US" dirty="0">
                <a:ea typeface="MS PGothic" charset="-128"/>
              </a:rPr>
              <a:t> statements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dirty="0">
                <a:ea typeface="MS PGothic" charset="-128"/>
              </a:rPr>
              <a:t>A true-or-false test allows one of two alternative courses of actions to be taken</a:t>
            </a:r>
          </a:p>
        </p:txBody>
      </p:sp>
      <p:sp>
        <p:nvSpPr>
          <p:cNvPr id="911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Ticket machines – </a:t>
            </a:r>
            <a:br>
              <a:rPr lang="en-US" altLang="en-US" dirty="0">
                <a:ea typeface="MS PGothic" charset="-128"/>
              </a:rPr>
            </a:br>
            <a:r>
              <a:rPr lang="en-US" altLang="en-US" dirty="0">
                <a:ea typeface="MS PGothic" charset="-128"/>
              </a:rPr>
              <a:t>an internal 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Interacting with an object gives us clues about its behavior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Looking inside allows us to determine how that behavior is provided or implemented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dirty="0">
                <a:ea typeface="+mn-ea"/>
                <a:cs typeface="+mn-cs"/>
              </a:rPr>
              <a:t>All Java classes have a similar-looking internal view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Basic class structure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057275" y="1865313"/>
            <a:ext cx="4186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TicketMachine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Inner part omitted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066800" y="3544888"/>
            <a:ext cx="357020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i="1" dirty="0" err="1">
                <a:solidFill>
                  <a:schemeClr val="tx1"/>
                </a:solidFill>
                <a:latin typeface="Courier New" charset="0"/>
              </a:rPr>
              <a:t>ClassName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Fields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Constructors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70C0"/>
                </a:solidFill>
                <a:latin typeface="Courier New" charset="0"/>
              </a:rPr>
              <a:t>    Methods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 flipH="1">
            <a:off x="5219700" y="2060575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>
            <a:off x="3924300" y="4652963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13"/>
          <p:cNvSpPr>
            <a:spLocks noChangeArrowheads="1"/>
          </p:cNvSpPr>
          <p:nvPr/>
        </p:nvSpPr>
        <p:spPr bwMode="auto">
          <a:xfrm>
            <a:off x="5715000" y="1628775"/>
            <a:ext cx="3048000" cy="9112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outer wrapper of TicketMachine</a:t>
            </a:r>
          </a:p>
        </p:txBody>
      </p:sp>
      <p:sp>
        <p:nvSpPr>
          <p:cNvPr id="27656" name="AutoShape 14"/>
          <p:cNvSpPr>
            <a:spLocks noChangeArrowheads="1"/>
          </p:cNvSpPr>
          <p:nvPr/>
        </p:nvSpPr>
        <p:spPr bwMode="auto">
          <a:xfrm>
            <a:off x="5715000" y="4005263"/>
            <a:ext cx="243840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inner contents of a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887760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Keywords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84784"/>
            <a:ext cx="7467600" cy="4611216"/>
          </a:xfrm>
        </p:spPr>
        <p:txBody>
          <a:bodyPr/>
          <a:lstStyle/>
          <a:p>
            <a:r>
              <a:rPr lang="en-GB" altLang="en-US" dirty="0">
                <a:ea typeface="MS PGothic" charset="-128"/>
              </a:rPr>
              <a:t>Words with a special meaning in the language:</a:t>
            </a:r>
          </a:p>
          <a:p>
            <a:pPr lvl="1"/>
            <a:r>
              <a:rPr lang="en-GB" altLang="en-US" b="1" dirty="0">
                <a:latin typeface="Courier New" charset="0"/>
                <a:ea typeface="MS PGothic" charset="-128"/>
              </a:rPr>
              <a:t>public</a:t>
            </a:r>
          </a:p>
          <a:p>
            <a:pPr lvl="1"/>
            <a:r>
              <a:rPr lang="en-GB" altLang="en-US" b="1" dirty="0">
                <a:latin typeface="Courier New" charset="0"/>
                <a:ea typeface="MS PGothic" charset="-128"/>
              </a:rPr>
              <a:t>class</a:t>
            </a:r>
          </a:p>
          <a:p>
            <a:pPr lvl="1"/>
            <a:r>
              <a:rPr lang="en-GB" altLang="en-US" b="1" dirty="0">
                <a:latin typeface="Courier New" charset="0"/>
                <a:ea typeface="MS PGothic" charset="-128"/>
              </a:rPr>
              <a:t>private</a:t>
            </a:r>
          </a:p>
          <a:p>
            <a:pPr lvl="1"/>
            <a:r>
              <a:rPr lang="en-GB" altLang="en-US" b="1" dirty="0" err="1">
                <a:latin typeface="Courier New" charset="0"/>
                <a:ea typeface="MS PGothic" charset="-128"/>
              </a:rPr>
              <a:t>int</a:t>
            </a:r>
            <a:endParaRPr lang="en-GB" altLang="en-US" b="1" dirty="0">
              <a:latin typeface="Courier New" charset="0"/>
              <a:ea typeface="MS PGothic" charset="-128"/>
            </a:endParaRP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Also known as </a:t>
            </a:r>
            <a:r>
              <a:rPr lang="en-GB" altLang="en-US" i="1" dirty="0">
                <a:ea typeface="MS PGothic" charset="-128"/>
              </a:rPr>
              <a:t>reserved words</a:t>
            </a:r>
            <a:endParaRPr lang="en-GB" altLang="en-US" dirty="0">
              <a:ea typeface="MS PGothic" charset="-128"/>
            </a:endParaRPr>
          </a:p>
          <a:p>
            <a:pPr>
              <a:spcBef>
                <a:spcPts val="2400"/>
              </a:spcBef>
            </a:pPr>
            <a:r>
              <a:rPr lang="en-GB" altLang="en-US" dirty="0">
                <a:ea typeface="MS PGothic" charset="-128"/>
              </a:rPr>
              <a:t>Always entirely lower-case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2017 Pearson Education, Inc. Hoboken, NJ. All rights reserved.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Fields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484313"/>
            <a:ext cx="35052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Fields store </a:t>
            </a:r>
            <a:r>
              <a:rPr lang="en-US" altLang="en-US" sz="2400" i="1" dirty="0">
                <a:solidFill>
                  <a:srgbClr val="FF0000"/>
                </a:solidFill>
                <a:ea typeface="MS PGothic" charset="-128"/>
              </a:rPr>
              <a:t>values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en-US" sz="2400" dirty="0">
                <a:ea typeface="MS PGothic" charset="-128"/>
              </a:rPr>
              <a:t>for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They are also known as </a:t>
            </a:r>
            <a:r>
              <a:rPr lang="en-US" altLang="en-US" sz="2400" i="1" dirty="0">
                <a:solidFill>
                  <a:srgbClr val="FF0000"/>
                </a:solidFill>
                <a:ea typeface="MS PGothic" charset="-128"/>
              </a:rPr>
              <a:t>instance variables</a:t>
            </a:r>
            <a:endParaRPr lang="en-US" altLang="en-US" sz="2400" dirty="0">
              <a:solidFill>
                <a:srgbClr val="FF0000"/>
              </a:solidFill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Fields define the </a:t>
            </a:r>
            <a:r>
              <a:rPr lang="en-US" altLang="en-US" sz="2400" i="1" dirty="0">
                <a:solidFill>
                  <a:srgbClr val="FF0000"/>
                </a:solidFill>
                <a:ea typeface="MS PGothic" charset="-128"/>
              </a:rPr>
              <a:t>state</a:t>
            </a:r>
            <a:r>
              <a:rPr lang="en-US" altLang="en-US" sz="2400" dirty="0">
                <a:ea typeface="MS PGothic" charset="-128"/>
              </a:rPr>
              <a:t>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Use </a:t>
            </a:r>
            <a:r>
              <a:rPr lang="en-US" altLang="en-US" sz="2400" i="1" dirty="0">
                <a:ea typeface="MS PGothic" charset="-128"/>
              </a:rPr>
              <a:t>Inspect</a:t>
            </a:r>
            <a:r>
              <a:rPr lang="en-US" altLang="en-US" sz="2400" dirty="0">
                <a:ea typeface="MS PGothic" charset="-128"/>
              </a:rPr>
              <a:t> in </a:t>
            </a:r>
            <a:r>
              <a:rPr lang="en-US" altLang="en-US" sz="2400" dirty="0" err="1">
                <a:ea typeface="MS PGothic" charset="-128"/>
              </a:rPr>
              <a:t>BlueJ</a:t>
            </a:r>
            <a:r>
              <a:rPr lang="en-US" altLang="en-US" sz="2400" dirty="0">
                <a:ea typeface="MS PGothic" charset="-128"/>
              </a:rPr>
              <a:t> to view the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Some values change often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MS PGothic" charset="-128"/>
              </a:rPr>
              <a:t>Some change rarely (or not at all)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4356100" y="1484313"/>
            <a:ext cx="4454525" cy="2533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class TicketMachine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total;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>
                <a:solidFill>
                  <a:schemeClr val="tx1"/>
                </a:solidFill>
                <a:latin typeface="Courier New" charset="0"/>
              </a:rPr>
              <a:t>Further details omitted.</a:t>
            </a:r>
            <a:endParaRPr lang="en-US" altLang="en-US" sz="20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5219700" y="548640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private int price;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4259263" y="4775200"/>
            <a:ext cx="218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6443663" y="4572000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type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7086600" y="4775200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variable name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6781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7391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5181600" y="5105400"/>
            <a:ext cx="6143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Constructors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3284538"/>
            <a:ext cx="7467600" cy="288131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Initialize an object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Have the same name as their class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Close association with the fields: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Initial values stored into the fields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Parameter values often used for these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>
                <a:solidFill>
                  <a:srgbClr val="76807A"/>
                </a:solidFill>
                <a:latin typeface="Arial" charset="0"/>
              </a:rPr>
              <a:t>© 2017 Pearson Education, Inc. Hoboken, NJ. All rights reserved. 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2579688" y="1346200"/>
            <a:ext cx="480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TicketMachine(int cost)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price = cost;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total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bjects-first-6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bjects-first-4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objects-first-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s-first-4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s-first-4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objects-first-6e.potx</Template>
  <TotalTime>1265</TotalTime>
  <Words>2993</Words>
  <Application>Microsoft Office PowerPoint</Application>
  <PresentationFormat>On-screen Show (4:3)</PresentationFormat>
  <Paragraphs>515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MS PGothic</vt:lpstr>
      <vt:lpstr>MS PGothic</vt:lpstr>
      <vt:lpstr>Arial</vt:lpstr>
      <vt:lpstr>Courier</vt:lpstr>
      <vt:lpstr>Courier New</vt:lpstr>
      <vt:lpstr>Courier New Bold</vt:lpstr>
      <vt:lpstr>Helvetica</vt:lpstr>
      <vt:lpstr>Lucida Grande</vt:lpstr>
      <vt:lpstr>Marker Felt</vt:lpstr>
      <vt:lpstr>Times</vt:lpstr>
      <vt:lpstr>Times New Roman</vt:lpstr>
      <vt:lpstr>Trebuchet MS</vt:lpstr>
      <vt:lpstr>objects-first-6e</vt:lpstr>
      <vt:lpstr>Understanding class definitions</vt:lpstr>
      <vt:lpstr>Main concepts to be covered</vt:lpstr>
      <vt:lpstr>Ticket machines –  an external view</vt:lpstr>
      <vt:lpstr>Ticket machines</vt:lpstr>
      <vt:lpstr>Ticket machines –  an internal view</vt:lpstr>
      <vt:lpstr>Basic class structure</vt:lpstr>
      <vt:lpstr>Keywords</vt:lpstr>
      <vt:lpstr>Fields</vt:lpstr>
      <vt:lpstr>Constructors</vt:lpstr>
      <vt:lpstr>Passing data via parameters</vt:lpstr>
      <vt:lpstr>Assignment</vt:lpstr>
      <vt:lpstr>Choosing variable names</vt:lpstr>
      <vt:lpstr>Next concepts to be covered</vt:lpstr>
      <vt:lpstr>String concatenation</vt:lpstr>
      <vt:lpstr>Quiz</vt:lpstr>
      <vt:lpstr>Methods</vt:lpstr>
      <vt:lpstr>Method structure</vt:lpstr>
      <vt:lpstr>Method summary</vt:lpstr>
      <vt:lpstr>Accessor (get) methods</vt:lpstr>
      <vt:lpstr>Accessor methods</vt:lpstr>
      <vt:lpstr>Test</vt:lpstr>
      <vt:lpstr>Test</vt:lpstr>
      <vt:lpstr>Mutator methods</vt:lpstr>
      <vt:lpstr>Mutator methods</vt:lpstr>
      <vt:lpstr>set mutator methods</vt:lpstr>
      <vt:lpstr>A typical set method</vt:lpstr>
      <vt:lpstr>Protective mutators</vt:lpstr>
      <vt:lpstr>Printing from methods</vt:lpstr>
      <vt:lpstr>Reflecting on  the ticket machines</vt:lpstr>
      <vt:lpstr>Making choices in everyday life</vt:lpstr>
      <vt:lpstr>Making a choice in everyday life</vt:lpstr>
      <vt:lpstr>Making choices in Java</vt:lpstr>
      <vt:lpstr>Making a choice in the ticket machine</vt:lpstr>
      <vt:lpstr>How do we write a method to ‘refund’ an excess balance?</vt:lpstr>
      <vt:lpstr>Unsuccessful attempt</vt:lpstr>
      <vt:lpstr>Variables – a recap</vt:lpstr>
      <vt:lpstr>Local variables</vt:lpstr>
      <vt:lpstr>Local variables</vt:lpstr>
      <vt:lpstr>Scope highlighting</vt:lpstr>
      <vt:lpstr>Scope and lifetime</vt:lpstr>
      <vt:lpstr>Scope and lifetime of variables</vt:lpstr>
      <vt:lpstr>Review (1)</vt:lpstr>
      <vt:lpstr>Review (2)</vt:lpstr>
      <vt:lpstr>Review (3)</vt:lpstr>
      <vt:lpstr>Review (4)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2</dc:title>
  <dc:subject/>
  <dc:creator>David J. Barnes, Michael Kölling</dc:creator>
  <cp:keywords/>
  <dc:description>Copyright © David J. Barnes, Michael Kölling</dc:description>
  <cp:lastModifiedBy>Chien, Chia C</cp:lastModifiedBy>
  <cp:revision>196</cp:revision>
  <cp:lastPrinted>2003-09-01T07:04:41Z</cp:lastPrinted>
  <dcterms:created xsi:type="dcterms:W3CDTF">2009-04-22T19:24:48Z</dcterms:created>
  <dcterms:modified xsi:type="dcterms:W3CDTF">2021-09-15T16:34:57Z</dcterms:modified>
  <cp:category/>
</cp:coreProperties>
</file>