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94" r:id="rId6"/>
    <p:sldId id="260" r:id="rId7"/>
    <p:sldId id="271" r:id="rId8"/>
    <p:sldId id="261" r:id="rId9"/>
    <p:sldId id="262" r:id="rId10"/>
    <p:sldId id="263" r:id="rId11"/>
    <p:sldId id="278" r:id="rId12"/>
    <p:sldId id="272" r:id="rId13"/>
    <p:sldId id="298" r:id="rId14"/>
    <p:sldId id="299" r:id="rId15"/>
    <p:sldId id="300" r:id="rId16"/>
    <p:sldId id="301" r:id="rId17"/>
    <p:sldId id="302" r:id="rId18"/>
    <p:sldId id="291" r:id="rId19"/>
    <p:sldId id="303" r:id="rId20"/>
    <p:sldId id="280" r:id="rId21"/>
    <p:sldId id="304" r:id="rId22"/>
    <p:sldId id="290" r:id="rId23"/>
    <p:sldId id="292" r:id="rId24"/>
    <p:sldId id="305" r:id="rId25"/>
    <p:sldId id="273" r:id="rId26"/>
    <p:sldId id="306" r:id="rId27"/>
    <p:sldId id="295" r:id="rId28"/>
    <p:sldId id="281" r:id="rId29"/>
    <p:sldId id="265" r:id="rId30"/>
    <p:sldId id="268" r:id="rId31"/>
    <p:sldId id="266" r:id="rId32"/>
    <p:sldId id="293" r:id="rId33"/>
    <p:sldId id="296" r:id="rId34"/>
    <p:sldId id="274" r:id="rId35"/>
    <p:sldId id="276" r:id="rId36"/>
    <p:sldId id="277" r:id="rId37"/>
    <p:sldId id="275" r:id="rId38"/>
    <p:sldId id="285" r:id="rId39"/>
    <p:sldId id="297" r:id="rId40"/>
    <p:sldId id="307" r:id="rId41"/>
    <p:sldId id="308" r:id="rId42"/>
    <p:sldId id="283" r:id="rId43"/>
    <p:sldId id="284" r:id="rId44"/>
    <p:sldId id="309" r:id="rId45"/>
    <p:sldId id="27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133"/>
    <a:srgbClr val="E68B88"/>
    <a:srgbClr val="1A3170"/>
    <a:srgbClr val="D9692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5C1B6-02FC-47B0-AEC2-B54689AAB2ED}" v="2" dt="2022-02-21T14:46:4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1"/>
  </p:normalViewPr>
  <p:slideViewPr>
    <p:cSldViewPr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ado" userId="afc3c97543f68192" providerId="LiveId" clId="{EA55C1B6-02FC-47B0-AEC2-B54689AAB2ED}"/>
    <pc:docChg chg="undo custSel modSld">
      <pc:chgData name="Antonio Rosado" userId="afc3c97543f68192" providerId="LiveId" clId="{EA55C1B6-02FC-47B0-AEC2-B54689AAB2ED}" dt="2022-02-22T16:12:18.808" v="9" actId="1076"/>
      <pc:docMkLst>
        <pc:docMk/>
      </pc:docMkLst>
      <pc:sldChg chg="addSp modSp">
        <pc:chgData name="Antonio Rosado" userId="afc3c97543f68192" providerId="LiveId" clId="{EA55C1B6-02FC-47B0-AEC2-B54689AAB2ED}" dt="2022-02-21T14:46:46.137" v="1" actId="571"/>
        <pc:sldMkLst>
          <pc:docMk/>
          <pc:sldMk cId="0" sldId="260"/>
        </pc:sldMkLst>
        <pc:spChg chg="add mod">
          <ac:chgData name="Antonio Rosado" userId="afc3c97543f68192" providerId="LiveId" clId="{EA55C1B6-02FC-47B0-AEC2-B54689AAB2ED}" dt="2022-02-21T14:46:46.137" v="1" actId="571"/>
          <ac:spMkLst>
            <pc:docMk/>
            <pc:sldMk cId="0" sldId="260"/>
            <ac:spMk id="5" creationId="{66D0F9A2-C594-4AC4-830D-A7356ADE9A56}"/>
          </ac:spMkLst>
        </pc:spChg>
      </pc:sldChg>
      <pc:sldChg chg="modSp mod">
        <pc:chgData name="Antonio Rosado" userId="afc3c97543f68192" providerId="LiveId" clId="{EA55C1B6-02FC-47B0-AEC2-B54689AAB2ED}" dt="2022-02-21T14:48:03.206" v="5" actId="1076"/>
        <pc:sldMkLst>
          <pc:docMk/>
          <pc:sldMk cId="0" sldId="261"/>
        </pc:sldMkLst>
        <pc:picChg chg="mod">
          <ac:chgData name="Antonio Rosado" userId="afc3c97543f68192" providerId="LiveId" clId="{EA55C1B6-02FC-47B0-AEC2-B54689AAB2ED}" dt="2022-02-21T14:48:03.206" v="5" actId="1076"/>
          <ac:picMkLst>
            <pc:docMk/>
            <pc:sldMk cId="0" sldId="261"/>
            <ac:picMk id="41987" creationId="{00000000-0000-0000-0000-000000000000}"/>
          </ac:picMkLst>
        </pc:picChg>
      </pc:sldChg>
      <pc:sldChg chg="modSp mod">
        <pc:chgData name="Antonio Rosado" userId="afc3c97543f68192" providerId="LiveId" clId="{EA55C1B6-02FC-47B0-AEC2-B54689AAB2ED}" dt="2022-02-22T16:12:18.808" v="9" actId="1076"/>
        <pc:sldMkLst>
          <pc:docMk/>
          <pc:sldMk cId="0" sldId="266"/>
        </pc:sldMkLst>
        <pc:spChg chg="mod">
          <ac:chgData name="Antonio Rosado" userId="afc3c97543f68192" providerId="LiveId" clId="{EA55C1B6-02FC-47B0-AEC2-B54689AAB2ED}" dt="2022-02-22T16:12:18.808" v="9" actId="1076"/>
          <ac:spMkLst>
            <pc:docMk/>
            <pc:sldMk cId="0" sldId="266"/>
            <ac:spMk id="40962" creationId="{00000000-0000-0000-0000-000000000000}"/>
          </ac:spMkLst>
        </pc:spChg>
      </pc:sldChg>
      <pc:sldChg chg="modSp mod">
        <pc:chgData name="Antonio Rosado" userId="afc3c97543f68192" providerId="LiveId" clId="{EA55C1B6-02FC-47B0-AEC2-B54689AAB2ED}" dt="2022-02-21T14:47:54.780" v="3" actId="1038"/>
        <pc:sldMkLst>
          <pc:docMk/>
          <pc:sldMk cId="0" sldId="271"/>
        </pc:sldMkLst>
        <pc:spChg chg="mod">
          <ac:chgData name="Antonio Rosado" userId="afc3c97543f68192" providerId="LiveId" clId="{EA55C1B6-02FC-47B0-AEC2-B54689AAB2ED}" dt="2022-02-21T14:47:54.780" v="3" actId="1038"/>
          <ac:spMkLst>
            <pc:docMk/>
            <pc:sldMk cId="0" sldId="271"/>
            <ac:spMk id="3789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00E9018C-613E-1D44-BC30-C2FEA64465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1186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1B964689-A1ED-E44C-884B-F5B656B13E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8731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D784899-328B-D04E-B719-330801CA5024}" type="slidenum">
              <a:rPr lang="en-GB" altLang="en-US" sz="1200" b="0">
                <a:latin typeface="Times New Roman" charset="0"/>
              </a:rPr>
              <a:pPr/>
              <a:t>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7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04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7CC18E-CB0C-4C40-A305-1E8D9C79F743}" type="slidenum">
              <a:rPr lang="en-GB" altLang="en-US" sz="1200" b="0">
                <a:latin typeface="Times New Roman" charset="0"/>
              </a:rPr>
              <a:pPr/>
              <a:t>12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40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5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64689-A1ED-E44C-884B-F5B656B13E12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241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714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15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0E493A5-EF81-F94C-876D-D9CC2FCC4A7B}" type="slidenum">
              <a:rPr lang="en-GB" altLang="en-US" sz="1200" b="0">
                <a:latin typeface="Times New Roman" charset="0"/>
              </a:rPr>
              <a:pPr/>
              <a:t>25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36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56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2C6D04-85F1-0048-9312-7396DCE6EEE2}" type="slidenum">
              <a:rPr lang="en-GB" altLang="en-US" sz="1200" b="0">
                <a:latin typeface="Times New Roman" charset="0"/>
              </a:rPr>
              <a:pPr/>
              <a:t>29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36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B3D7776-7860-3B4C-AFEA-FF0D6D04EEA4}" type="slidenum">
              <a:rPr lang="en-GB" altLang="en-US" sz="1200" b="0">
                <a:latin typeface="Times New Roman" charset="0"/>
              </a:rPr>
              <a:pPr/>
              <a:t>30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03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115F9A5-287E-C149-8242-C8E4ADFDBFF2}" type="slidenum">
              <a:rPr lang="en-GB" altLang="en-US" sz="1200" b="0">
                <a:latin typeface="Times New Roman" charset="0"/>
              </a:rPr>
              <a:pPr/>
              <a:t>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314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A00D17B-9AF4-AD41-B098-233EDA166FD1}" type="slidenum">
              <a:rPr lang="en-GB" altLang="en-US" sz="1200" b="0">
                <a:latin typeface="Times New Roman" charset="0"/>
              </a:rPr>
              <a:pPr/>
              <a:t>31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669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5DFB090-BCE1-3D48-A2C0-33703B878C2F}" type="slidenum">
              <a:rPr lang="en-GB" altLang="en-US" sz="1200" b="0">
                <a:latin typeface="Times New Roman" charset="0"/>
              </a:rPr>
              <a:pPr/>
              <a:t>34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0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E271C41-3904-5146-B9AD-F063271EEEC2}" type="slidenum">
              <a:rPr lang="en-GB" altLang="en-US" sz="1200" b="0">
                <a:latin typeface="Times New Roman" charset="0"/>
              </a:rPr>
              <a:pPr/>
              <a:t>35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52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12A4F4A-A67D-804D-A91B-F9C2697E2557}" type="slidenum">
              <a:rPr lang="en-GB" altLang="en-US" sz="1200" b="0">
                <a:latin typeface="Times New Roman" charset="0"/>
              </a:rPr>
              <a:pPr/>
              <a:t>36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804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E712A7A-9986-B84C-A4DE-8E9CAB9ADC92}" type="slidenum">
              <a:rPr lang="en-GB" altLang="en-US" sz="1200" b="0">
                <a:latin typeface="Times New Roman" charset="0"/>
              </a:rPr>
              <a:pPr/>
              <a:t>37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74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B632BBE-5D1B-6048-A32C-449393739749}" type="slidenum">
              <a:rPr lang="en-GB" altLang="en-US" sz="1200" b="0">
                <a:latin typeface="Times New Roman" charset="0"/>
              </a:rPr>
              <a:pPr/>
              <a:t>45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92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A76298A-FC3C-D64B-8429-509CB88FF4BB}" type="slidenum">
              <a:rPr lang="en-GB" altLang="en-US" sz="1200" b="0">
                <a:latin typeface="Times New Roman" charset="0"/>
              </a:rPr>
              <a:pPr/>
              <a:t>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62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A50D866-68CB-ED40-A0DB-69964220764A}" type="slidenum">
              <a:rPr lang="en-GB" altLang="en-US" sz="1200" b="0">
                <a:latin typeface="Times New Roman" charset="0"/>
              </a:rPr>
              <a:pPr/>
              <a:t>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46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0F31DA8-6C17-3F4A-806D-CA511494BF0E}" type="slidenum">
              <a:rPr lang="en-GB" altLang="en-US" sz="1200" b="0">
                <a:latin typeface="Times New Roman" charset="0"/>
              </a:rPr>
              <a:pPr/>
              <a:t>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82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EF735AB-CB48-FB4A-951D-7E402227D3F9}" type="slidenum">
              <a:rPr lang="en-GB" altLang="en-US" sz="1200" b="0">
                <a:latin typeface="Times New Roman" charset="0"/>
              </a:rPr>
              <a:pPr/>
              <a:t>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12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0B08E5D-7F2C-4242-A653-4FD46E45EA31}" type="slidenum">
              <a:rPr lang="en-GB" altLang="en-US" sz="1200" b="0">
                <a:latin typeface="Times New Roman" charset="0"/>
              </a:rPr>
              <a:pPr/>
              <a:t>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91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83509968-2E80-FD48-9D04-DDEBC2746349}" type="slidenum">
              <a:rPr lang="en-GB" altLang="en-US" sz="1200" b="0">
                <a:latin typeface="Times New Roman" charset="0"/>
              </a:rPr>
              <a:pPr/>
              <a:t>9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9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3CE17E3-732A-EB45-8E65-9C2C5DDB3CE1}" type="slidenum">
              <a:rPr lang="en-GB" altLang="en-US" sz="1200" b="0">
                <a:latin typeface="Times New Roman" charset="0"/>
              </a:rPr>
              <a:pPr/>
              <a:t>10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4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Creating cooperating objects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>
                <a:solidFill>
                  <a:schemeClr val="tx1"/>
                </a:solidFill>
              </a:rPr>
              <a:t>6.0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Primitive types vs. 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O</a:t>
            </a:r>
            <a:r>
              <a:rPr lang="en-GB" dirty="0">
                <a:ea typeface="+mj-ea"/>
                <a:cs typeface="+mj-cs"/>
              </a:rPr>
              <a:t>bject types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828800" y="5257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1828800" y="2971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4267200" y="31242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2209800" y="3276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6318250" y="2300288"/>
            <a:ext cx="203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>
                <a:solidFill>
                  <a:srgbClr val="A57133"/>
                </a:solidFill>
              </a:rPr>
              <a:t>object type</a:t>
            </a: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6242050" y="4967288"/>
            <a:ext cx="244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>
                <a:solidFill>
                  <a:srgbClr val="A57133"/>
                </a:solidFill>
              </a:rPr>
              <a:t>primitive type</a:t>
            </a:r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1066800" y="2362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SomeObject obj;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1066800" y="4648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i;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Quiz: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What is the output?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47663" indent="-307975" eaLnBrk="1" hangingPunct="1">
              <a:buClr>
                <a:srgbClr val="345477"/>
              </a:buClr>
            </a:pP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 b;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32;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a + 1;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(b);</a:t>
            </a:r>
          </a:p>
          <a:p>
            <a:pPr marL="347663" indent="-307975" eaLnBrk="1" hangingPunct="1">
              <a:buClr>
                <a:srgbClr val="345477"/>
              </a:buClr>
            </a:pPr>
            <a:endParaRPr lang="en-US" altLang="en-US" sz="20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47663" indent="-307975" eaLnBrk="1" hangingPunct="1">
              <a:buClr>
                <a:srgbClr val="345477"/>
              </a:buClr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b;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new Person("Everett");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a.changeName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("Delmar");</a:t>
            </a:r>
            <a:br>
              <a:rPr lang="en-US" altLang="en-US" sz="20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b.getName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());</a:t>
            </a:r>
            <a:endParaRPr lang="en-US" altLang="en-US" sz="20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</a:t>
            </a:r>
            <a:br>
              <a:rPr lang="en-GB">
                <a:ea typeface="+mj-ea"/>
                <a:cs typeface="+mj-cs"/>
              </a:rPr>
            </a:br>
            <a:r>
              <a:rPr lang="en-GB">
                <a:ea typeface="+mj-ea"/>
                <a:cs typeface="+mj-cs"/>
              </a:rPr>
              <a:t>object types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a;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a;</a:t>
            </a:r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b;</a:t>
            </a:r>
          </a:p>
        </p:txBody>
      </p:sp>
      <p:sp>
        <p:nvSpPr>
          <p:cNvPr id="54284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b;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b = a;</a:t>
            </a:r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Java operators</a:t>
            </a:r>
            <a:endParaRPr kumimoji="0" lang="en-GB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26054" r="13702" b="36938"/>
          <a:stretch>
            <a:fillRect/>
          </a:stretch>
        </p:blipFill>
        <p:spPr bwMode="auto">
          <a:xfrm>
            <a:off x="1117442" y="1700808"/>
            <a:ext cx="7416303" cy="425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81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5525" y="303649"/>
            <a:ext cx="77724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Java </a:t>
            </a:r>
            <a:b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</a:b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relational operators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3" t="75987" r="34691" b="14600"/>
          <a:stretch>
            <a:fillRect/>
          </a:stretch>
        </p:blipFill>
        <p:spPr bwMode="auto">
          <a:xfrm>
            <a:off x="1536700" y="1989138"/>
            <a:ext cx="6680200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571625" y="4221163"/>
            <a:ext cx="6680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dirty="0" err="1">
                <a:solidFill>
                  <a:srgbClr val="262673"/>
                </a:solidFill>
                <a:latin typeface="Times" panose="02020603050405020304" pitchFamily="18" charset="0"/>
              </a:rPr>
              <a:t>boolean</a:t>
            </a:r>
            <a:r>
              <a:rPr lang="en-US" altLang="en-US" sz="3600" dirty="0">
                <a:solidFill>
                  <a:srgbClr val="262673"/>
                </a:solidFill>
                <a:latin typeface="Times" panose="02020603050405020304" pitchFamily="18" charset="0"/>
              </a:rPr>
              <a:t> result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262673"/>
              </a:solidFill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Times" panose="02020603050405020304" pitchFamily="18" charset="0"/>
              </a:rPr>
              <a:t>Tests equality …. not identity!!</a:t>
            </a:r>
          </a:p>
        </p:txBody>
      </p:sp>
    </p:spTree>
    <p:extLst>
      <p:ext uri="{BB962C8B-B14F-4D97-AF65-F5344CB8AC3E}">
        <p14:creationId xmlns:p14="http://schemas.microsoft.com/office/powerpoint/2010/main" val="71704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50" y="188913"/>
            <a:ext cx="777240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Java </a:t>
            </a:r>
            <a:br>
              <a:rPr kumimoji="0" lang="en-GB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</a:br>
            <a:r>
              <a:rPr kumimoji="0" lang="en-GB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logical operators</a:t>
            </a:r>
            <a:endParaRPr kumimoji="0" lang="en-GB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62238" y="1844675"/>
            <a:ext cx="4391025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lvl="2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	and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	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	exclusive or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	not</a:t>
            </a:r>
          </a:p>
        </p:txBody>
      </p:sp>
    </p:spTree>
    <p:extLst>
      <p:ext uri="{BB962C8B-B14F-4D97-AF65-F5344CB8AC3E}">
        <p14:creationId xmlns:p14="http://schemas.microsoft.com/office/powerpoint/2010/main" val="343227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Logic operators 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for </a:t>
            </a:r>
            <a:r>
              <a:rPr kumimoji="0" lang="en-US" alt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boolean</a:t>
            </a: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 values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6637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75000"/>
              </a:lnSpc>
              <a:spcBef>
                <a:spcPct val="1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Operands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&amp;&amp;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|| 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^</a:t>
            </a:r>
            <a:r>
              <a:rPr kumimoji="0" lang="en-US" alt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 </a:t>
            </a:r>
          </a:p>
          <a:p>
            <a:pPr marL="382588" marR="0" lvl="0" indent="-34290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  </a:t>
            </a:r>
            <a:endParaRPr kumimoji="0" lang="en-US" altLang="en-US" sz="3600" b="1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		T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		F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endParaRPr kumimoji="0" lang="en-US" altLang="en-US" sz="3600" b="1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		T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endParaRPr kumimoji="0" lang="en-US" altLang="en-US" sz="3600" b="1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		F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	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1537" y="5930900"/>
            <a:ext cx="7510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996633"/>
                </a:solidFill>
                <a:latin typeface="Times" panose="02020603050405020304" pitchFamily="18" charset="0"/>
              </a:rPr>
              <a:t>Which are examples of short-circuit operators?</a:t>
            </a:r>
          </a:p>
        </p:txBody>
      </p:sp>
    </p:spTree>
    <p:extLst>
      <p:ext uri="{BB962C8B-B14F-4D97-AF65-F5344CB8AC3E}">
        <p14:creationId xmlns:p14="http://schemas.microsoft.com/office/powerpoint/2010/main" val="360577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Logic operators </a:t>
            </a:r>
            <a:b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</a:b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for boolean values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75000"/>
              </a:lnSpc>
              <a:spcBef>
                <a:spcPct val="1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Operands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&amp;&amp;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|| 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^</a:t>
            </a:r>
            <a:r>
              <a:rPr kumimoji="0" lang="en-US" altLang="en-US" sz="3600" b="1" i="0" u="sng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 </a:t>
            </a:r>
          </a:p>
          <a:p>
            <a:pPr marL="382588" marR="0" lvl="0" indent="-34290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sng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  </a:t>
            </a:r>
            <a:endParaRPr kumimoji="0" lang="en-US" altLang="en-US" sz="3600" b="1" i="0" u="none" strike="noStrike" kern="0" cap="none" spc="0" normalizeH="0" baseline="0" noProof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		T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		F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endParaRPr kumimoji="0" lang="en-US" altLang="en-US" sz="3600" b="1" i="0" u="none" strike="noStrike" kern="0" cap="none" spc="0" normalizeH="0" baseline="0" noProof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		T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T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endParaRPr kumimoji="0" lang="en-US" altLang="en-US" sz="3600" b="1" i="0" u="none" strike="noStrike" kern="0" cap="none" spc="0" normalizeH="0" baseline="0" noProof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		F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  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		</a:t>
            </a:r>
            <a:r>
              <a:rPr kumimoji="0" lang="en-US" altLang="en-US" sz="36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F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</a:rPr>
              <a:t> 	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00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modulo operator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412776"/>
            <a:ext cx="7025208" cy="4872270"/>
          </a:xfrm>
        </p:spPr>
        <p:txBody>
          <a:bodyPr rIns="233680"/>
          <a:lstStyle/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The </a:t>
            </a:r>
            <a:r>
              <a:rPr lang="en-US" altLang="en-US" sz="2500" i="1" dirty="0">
                <a:solidFill>
                  <a:schemeClr val="tx1"/>
                </a:solidFill>
                <a:ea typeface="MS PGothic" charset="-128"/>
              </a:rPr>
              <a:t>division</a:t>
            </a:r>
            <a:r>
              <a:rPr lang="en-US" altLang="en-US" sz="2500" dirty="0">
                <a:solidFill>
                  <a:schemeClr val="tx1"/>
                </a:solidFill>
                <a:ea typeface="MS PGothic" charset="-128"/>
              </a:rPr>
              <a:t> </a:t>
            </a:r>
            <a:r>
              <a:rPr lang="en-US" altLang="en-US" sz="2500" dirty="0">
                <a:ea typeface="MS PGothic" charset="-128"/>
              </a:rPr>
              <a:t>operator (/), when applied to </a:t>
            </a:r>
            <a:r>
              <a:rPr lang="en-US" altLang="en-US" sz="2500" dirty="0" err="1">
                <a:ea typeface="MS PGothic" charset="-128"/>
              </a:rPr>
              <a:t>int</a:t>
            </a:r>
            <a:r>
              <a:rPr lang="en-US" altLang="en-US" sz="2500" dirty="0">
                <a:ea typeface="MS PGothic" charset="-128"/>
              </a:rPr>
              <a:t> operands, returns the </a:t>
            </a:r>
            <a:r>
              <a:rPr lang="en-US" altLang="en-US" sz="2500" dirty="0">
                <a:latin typeface="Trebuchet MS Italic" charset="0"/>
                <a:ea typeface="MS PGothic" charset="-128"/>
                <a:sym typeface="Trebuchet MS Italic" charset="0"/>
              </a:rPr>
              <a:t>result</a:t>
            </a:r>
            <a:r>
              <a:rPr lang="en-US" altLang="en-US" sz="2500" dirty="0">
                <a:ea typeface="MS PGothic" charset="-128"/>
              </a:rPr>
              <a:t> of an </a:t>
            </a:r>
            <a:r>
              <a:rPr lang="en-US" altLang="en-US" sz="2500" dirty="0">
                <a:solidFill>
                  <a:srgbClr val="FF0000"/>
                </a:solidFill>
                <a:latin typeface="Trebuchet MS Italic" charset="0"/>
                <a:ea typeface="MS PGothic" charset="-128"/>
                <a:sym typeface="Trebuchet MS Italic" charset="0"/>
              </a:rPr>
              <a:t>integer division</a:t>
            </a:r>
            <a:endParaRPr lang="en-US" altLang="en-US" sz="2500" dirty="0">
              <a:solidFill>
                <a:srgbClr val="FF0000"/>
              </a:solidFill>
              <a:ea typeface="MS PGothic" charset="-128"/>
            </a:endParaRPr>
          </a:p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The </a:t>
            </a:r>
            <a:r>
              <a:rPr lang="en-US" altLang="en-US" sz="2500" i="1" dirty="0">
                <a:solidFill>
                  <a:schemeClr val="tx1"/>
                </a:solidFill>
                <a:ea typeface="MS PGothic" charset="-128"/>
              </a:rPr>
              <a:t>modulo</a:t>
            </a:r>
            <a:r>
              <a:rPr lang="en-US" altLang="en-US" sz="2500" dirty="0">
                <a:solidFill>
                  <a:schemeClr val="tx1"/>
                </a:solidFill>
                <a:ea typeface="MS PGothic" charset="-128"/>
              </a:rPr>
              <a:t> </a:t>
            </a:r>
            <a:r>
              <a:rPr lang="en-US" altLang="en-US" sz="2500" dirty="0">
                <a:ea typeface="MS PGothic" charset="-128"/>
              </a:rPr>
              <a:t>operator (%) returns the </a:t>
            </a:r>
            <a:r>
              <a:rPr lang="en-US" altLang="en-US" sz="2500" dirty="0">
                <a:solidFill>
                  <a:srgbClr val="FF0000"/>
                </a:solidFill>
                <a:latin typeface="Trebuchet MS Italic" charset="0"/>
                <a:ea typeface="MS PGothic" charset="-128"/>
                <a:sym typeface="Trebuchet MS Italic" charset="0"/>
              </a:rPr>
              <a:t>remainder</a:t>
            </a:r>
            <a:r>
              <a:rPr lang="en-US" altLang="en-US" sz="25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500" dirty="0">
                <a:ea typeface="MS PGothic" charset="-128"/>
              </a:rPr>
              <a:t>of an integer division</a:t>
            </a:r>
          </a:p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For example, generally:</a:t>
            </a:r>
            <a:br>
              <a:rPr lang="en-US" altLang="en-US" sz="2500" dirty="0">
                <a:ea typeface="MS PGothic" charset="-128"/>
              </a:rPr>
            </a:br>
            <a:r>
              <a:rPr lang="en-US" altLang="en-US" sz="2500" dirty="0">
                <a:ea typeface="MS PGothic" charset="-128"/>
              </a:rPr>
              <a:t>        17 / 5  gives  result 3, remainder 2</a:t>
            </a:r>
          </a:p>
          <a:p>
            <a:pPr marL="369888" indent="-330200" eaLnBrk="1" hangingPunct="1">
              <a:spcBef>
                <a:spcPts val="2400"/>
              </a:spcBef>
              <a:buClr>
                <a:srgbClr val="345477"/>
              </a:buClr>
            </a:pPr>
            <a:r>
              <a:rPr lang="en-US" altLang="en-US" sz="2500" dirty="0">
                <a:ea typeface="MS PGothic" charset="-128"/>
              </a:rPr>
              <a:t>In Java:</a:t>
            </a:r>
            <a:br>
              <a:rPr lang="en-US" altLang="en-US" sz="2500" dirty="0">
                <a:ea typeface="MS PGothic" charset="-128"/>
              </a:rPr>
            </a:br>
            <a:r>
              <a:rPr lang="en-US" altLang="en-US" sz="2500" dirty="0">
                <a:ea typeface="MS PGothic" charset="-128"/>
              </a:rPr>
              <a:t>        17 / 5 == 3</a:t>
            </a:r>
            <a:br>
              <a:rPr lang="en-US" altLang="en-US" sz="2500" dirty="0">
                <a:ea typeface="MS PGothic" charset="-128"/>
              </a:rPr>
            </a:br>
            <a:r>
              <a:rPr lang="en-US" altLang="en-US" sz="2500" dirty="0">
                <a:ea typeface="MS PGothic" charset="-128"/>
              </a:rPr>
              <a:t>        17 % 5 == 2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The modulo operation</a:t>
            </a:r>
            <a:b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</a:b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as an expression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3048000"/>
            <a:ext cx="7467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Dividend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/ 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Divisor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= 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Quotient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R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Remainder</a:t>
            </a:r>
            <a:endParaRPr kumimoji="0" lang="en-US" altLang="en-US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21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/ 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5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= 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4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R</a:t>
            </a: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/>
                <a:ea typeface="MS PGothic"/>
                <a:cs typeface="+mn-cs"/>
              </a:rPr>
              <a:t>1</a:t>
            </a:r>
          </a:p>
          <a:p>
            <a:pPr marL="369888" marR="0" lvl="0" indent="-330200" algn="ctr" defTabSz="914400" rtl="0" eaLnBrk="1" fontAlgn="base" latinLnBrk="0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endParaRPr kumimoji="0" lang="en-US" altLang="en-US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Thus, the modulo operation(%) is expressed as:</a:t>
            </a: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a % b == a – ((a / b) * b)</a:t>
            </a: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21 % 5 == 21 – ((21 / 5) * 5)</a:t>
            </a:r>
          </a:p>
          <a:p>
            <a:pPr marL="369888" marR="0" lvl="0" indent="-330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  == 21 – ((4) * 5)</a:t>
            </a:r>
          </a:p>
          <a:p>
            <a:pPr marL="369888" marR="0" lvl="0" indent="-330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                           == 21 – 20 </a:t>
            </a:r>
          </a:p>
          <a:p>
            <a:pPr marL="369888" marR="0" lvl="0" indent="-330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45477"/>
              </a:buClr>
              <a:buSzTx/>
              <a:buFont typeface="Times" charset="0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                           == 1</a:t>
            </a: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58512"/>
            <a:ext cx="4800600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7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digital clock</a:t>
            </a:r>
          </a:p>
        </p:txBody>
      </p:sp>
      <p:pic>
        <p:nvPicPr>
          <p:cNvPr id="1741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460625"/>
            <a:ext cx="2932113" cy="1806575"/>
          </a:xfrm>
        </p:spPr>
      </p:pic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6968"/>
            <a:ext cx="7772400" cy="671736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Quiz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976660"/>
            <a:ext cx="7950200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What is the result of the expression 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8 % 3 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ヒラギノ角ゴ ProN W6" charset="-128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For integer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 &gt;= 0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, what are all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5  		</a:t>
            </a: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Can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be negative?   ………… YES!!   What are all the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-n % 5 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1913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Is this possible?  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6968"/>
            <a:ext cx="7772400" cy="671736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Quiz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976660"/>
            <a:ext cx="7950200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What is the result of the expression 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8 % 3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==   2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ヒラギノ角ゴ ProN W6" charset="-128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For integer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 &gt;= 0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, what are all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5  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0, 1, 2, 3, 4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</a:t>
            </a: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Can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anose="02070309020205020404" pitchFamily="49" charset="0"/>
                <a:ea typeface="MS PGothic"/>
                <a:cs typeface="+mn-cs"/>
              </a:rPr>
              <a:t>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be negative?   ………… YES!!   What are all the possible results of: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-n % 5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-4, -3, -2, -1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, -0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1913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  <a:sym typeface="Courier New Bold" panose="02070609020205020404" pitchFamily="49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45477"/>
              </a:buClr>
              <a:buSzTx/>
              <a:buFont typeface="Times" panose="02020603050405020304" pitchFamily="18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Is this possible?  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………… NO!!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		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n % 0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1913"/>
                </a:solidFill>
                <a:effectLst/>
                <a:uLnTx/>
                <a:uFillTx/>
                <a:latin typeface="Courier New Bold" panose="02070609020205020404" pitchFamily="49" charset="0"/>
                <a:ea typeface="MS PGothic"/>
                <a:cs typeface="+mn-cs"/>
                <a:sym typeface="Courier New Bold" panose="02070609020205020404" pitchFamily="49" charset="0"/>
              </a:rPr>
              <a:t>since n/0 is undefined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Courier New Bold" panose="02070609020205020404" pitchFamily="49" charset="0"/>
              <a:ea typeface="MS PGothic"/>
              <a:cs typeface="+mn-cs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122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increment method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-36513" y="1893888"/>
            <a:ext cx="96488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value = value + 1;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== limit) {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// Keep the value within the limit.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value = 0;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319213"/>
          </a:xfrm>
        </p:spPr>
        <p:txBody>
          <a:bodyPr/>
          <a:lstStyle/>
          <a:p>
            <a:r>
              <a:rPr lang="en-GB" altLang="en-US">
                <a:ea typeface="MS PGothic" charset="-128"/>
              </a:rPr>
              <a:t>Alternative increment method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187450" y="2133600"/>
            <a:ext cx="6769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value = (value + 1) %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6868" name="Rounded Rectangle 5"/>
          <p:cNvSpPr>
            <a:spLocks noChangeArrowheads="1"/>
          </p:cNvSpPr>
          <p:nvPr/>
        </p:nvSpPr>
        <p:spPr bwMode="auto">
          <a:xfrm>
            <a:off x="2339975" y="4135438"/>
            <a:ext cx="5040313" cy="919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b="0" dirty="0">
                <a:solidFill>
                  <a:srgbClr val="0070C0"/>
                </a:solidFill>
                <a:latin typeface="Trebuchet MS" charset="0"/>
                <a:ea typeface="ＭＳ Ｐゴシック" charset="-128"/>
              </a:rPr>
              <a:t>Check that you understand how the rollover works in this version.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89154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public NumberDisplay(int rollOverLimit)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    limit = rollOverLimit;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    value = 0;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defRPr/>
            </a:pPr>
            <a:endParaRPr lang="en-US" altLang="en-US" noProof="1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public void increment()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    value = (value + 1) % limit;</a:t>
            </a:r>
          </a:p>
          <a:p>
            <a:pPr lvl="2">
              <a:defRPr/>
            </a:pPr>
            <a:r>
              <a:rPr lang="en-US" altLang="en-US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defRPr/>
            </a:pPr>
            <a:endParaRPr lang="en-US" altLang="en-US" sz="3200" noProof="1">
              <a:solidFill>
                <a:srgbClr val="FF1913"/>
              </a:solidFill>
              <a:latin typeface="Courier New" pitchFamily="49" charset="0"/>
            </a:endParaRPr>
          </a:p>
          <a:p>
            <a:pPr lvl="2">
              <a:defRPr/>
            </a:pPr>
            <a:r>
              <a:rPr lang="en-US" altLang="en-US" sz="2800" noProof="1">
                <a:solidFill>
                  <a:srgbClr val="FF1913"/>
                </a:solidFill>
                <a:latin typeface="Courier New" pitchFamily="49" charset="0"/>
              </a:rPr>
              <a:t>* value is between 0 --&gt; (limit - 1)</a:t>
            </a:r>
            <a:endParaRPr lang="en-GB" alt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Source code: NumberDisplay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575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Source code: </a:t>
            </a:r>
            <a:r>
              <a:rPr lang="en-GB" dirty="0" err="1">
                <a:ea typeface="+mj-ea"/>
                <a:cs typeface="+mj-cs"/>
              </a:rPr>
              <a:t>NumberDisplay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1916832"/>
            <a:ext cx="720080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String getDisplayValue()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&lt; 10)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"0" + value;</a:t>
            </a:r>
            <a:endParaRPr lang="en-GB" altLang="en-US" dirty="0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else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"" + value;</a:t>
            </a:r>
            <a:endParaRPr lang="en-GB" altLang="en-US" dirty="0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buNone/>
              <a:defRPr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noProof="1">
              <a:latin typeface="Courier New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endParaRPr lang="en-GB" altLang="en-US" dirty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Source code:  setValue()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2438400"/>
            <a:ext cx="8991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public void setValue(int replacementValue)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    if((replacementValue &gt;= 0)</a:t>
            </a:r>
            <a:r>
              <a:rPr lang="en-GB" altLang="en-US">
                <a:solidFill>
                  <a:srgbClr val="000000"/>
                </a:solidFill>
                <a:latin typeface="Courier New" panose="02070309020205020404" pitchFamily="49" charset="0"/>
              </a:rPr>
              <a:t> &amp;&amp;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Courier New" panose="02070309020205020404" pitchFamily="49" charset="0"/>
              </a:rPr>
              <a:t>		(replacementValue &lt; limit))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endParaRPr lang="en-GB" altLang="en-US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		value = replacementValue;</a:t>
            </a:r>
            <a:endParaRPr lang="en-GB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GB" altLang="en-US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2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Data can be classified under many different types; e.g. integer, </a:t>
            </a:r>
            <a:r>
              <a:rPr lang="en-GB" altLang="en-US" dirty="0" err="1">
                <a:ea typeface="MS PGothic" charset="-128"/>
              </a:rPr>
              <a:t>boolean</a:t>
            </a:r>
            <a:r>
              <a:rPr lang="en-GB" altLang="en-US" dirty="0">
                <a:ea typeface="MS PGothic" charset="-128"/>
              </a:rPr>
              <a:t>, floating-point.</a:t>
            </a:r>
          </a:p>
          <a:p>
            <a:r>
              <a:rPr lang="en-GB" altLang="en-US" dirty="0">
                <a:ea typeface="MS PGothic" charset="-128"/>
              </a:rPr>
              <a:t>In addition, every class is a unique data type; e.g. 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 err="1">
                <a:latin typeface="Courier New" charset="0"/>
                <a:ea typeface="Courier New" charset="0"/>
                <a:cs typeface="Courier New" charset="0"/>
              </a:rPr>
              <a:t>TicketMachine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 err="1">
                <a:latin typeface="Courier New" charset="0"/>
                <a:ea typeface="Courier New" charset="0"/>
                <a:cs typeface="Courier New" charset="0"/>
              </a:rPr>
              <a:t>NumberDisplay</a:t>
            </a:r>
            <a:r>
              <a:rPr lang="en-GB" altLang="en-US" dirty="0">
                <a:ea typeface="MS PGothic" charset="-128"/>
              </a:rPr>
              <a:t>.</a:t>
            </a:r>
          </a:p>
          <a:p>
            <a:r>
              <a:rPr lang="en-GB" altLang="en-US" dirty="0">
                <a:ea typeface="MS PGothic" charset="-128"/>
              </a:rPr>
              <a:t>Data types, therefore, can be composites and not simply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6932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Concepts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313"/>
            <a:ext cx="7467600" cy="42672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abstraction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modularization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classes define types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r>
              <a:rPr lang="en-US" altLang="en-US" sz="2800">
                <a:ea typeface="MS PGothic" charset="-128"/>
              </a:rPr>
              <a:t>class diagram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buFont typeface="Times" charset="0"/>
              <a:buNone/>
            </a:pPr>
            <a:endParaRPr lang="en-US" altLang="en-US" sz="2800">
              <a:ea typeface="MS PGothic" charset="-128"/>
            </a:endParaRP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object diagram</a:t>
            </a: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object references</a:t>
            </a:r>
            <a:r>
              <a:rPr lang="en-US" altLang="en-US" sz="2800" b="1">
                <a:solidFill>
                  <a:schemeClr val="tx1"/>
                </a:solidFill>
                <a:ea typeface="MS PGothic" charset="-128"/>
                <a:sym typeface="Times" charset="0"/>
              </a:rPr>
              <a:t> </a:t>
            </a:r>
            <a:endParaRPr lang="en-US" altLang="en-US" sz="2800">
              <a:ea typeface="MS PGothic" charset="-128"/>
              <a:sym typeface="Trebuchet MS" charset="0"/>
            </a:endParaRP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  <a:sym typeface="Trebuchet MS" charset="0"/>
              </a:rPr>
              <a:t>object types</a:t>
            </a:r>
          </a:p>
          <a:p>
            <a:pPr marL="382588">
              <a:lnSpc>
                <a:spcPct val="90000"/>
              </a:lnSpc>
            </a:pPr>
            <a:r>
              <a:rPr lang="en-US" altLang="en-US" sz="2800">
                <a:ea typeface="MS PGothic" charset="-128"/>
                <a:sym typeface="Trebuchet MS" charset="0"/>
              </a:rPr>
              <a:t>primitive types</a:t>
            </a:r>
            <a:endParaRPr lang="en-US" altLang="en-US" sz="2800">
              <a:ea typeface="MS PGothic" charset="-128"/>
            </a:endParaRP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</a:pPr>
            <a:endParaRPr lang="en-US" altLang="en-US" sz="2800">
              <a:ea typeface="MS PGothic" charset="-128"/>
            </a:endParaRP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245100" y="1828800"/>
            <a:ext cx="3287713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>
              <a:sym typeface="Trebuchet MS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924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class ClockDisplay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NumberDisplay hours;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NumberDisplay minutes;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String displayString;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public ClockDisplay()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 =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new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NumberDisplay(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24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 =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new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NumberDisplay(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60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…</a:t>
            </a: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Abstraction and modularization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>
                <a:ea typeface="+mn-ea"/>
                <a:cs typeface="+mn-cs"/>
              </a:rPr>
              <a:t>Abstraction</a:t>
            </a:r>
            <a:r>
              <a:rPr lang="en-GB" dirty="0">
                <a:ea typeface="+mn-ea"/>
                <a:cs typeface="+mn-cs"/>
              </a:rPr>
              <a:t> is the ability to ignore details of parts to focus attention on a higher level of a problem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b="1" dirty="0">
                <a:ea typeface="+mn-ea"/>
                <a:cs typeface="+mn-cs"/>
              </a:rPr>
              <a:t>Modularization</a:t>
            </a:r>
            <a:r>
              <a:rPr lang="en-GB" dirty="0">
                <a:ea typeface="+mn-ea"/>
                <a:cs typeface="+mn-cs"/>
              </a:rPr>
              <a:t> is the process of dividing a whole into well-defined parts, which can be built and examined separately, and which interact in well-defined ways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grpSp>
        <p:nvGrpSpPr>
          <p:cNvPr id="46083" name="Group 13"/>
          <p:cNvGrpSpPr>
            <a:grpSpLocks/>
          </p:cNvGrpSpPr>
          <p:nvPr/>
        </p:nvGrpSpPr>
        <p:grpSpPr bwMode="auto">
          <a:xfrm>
            <a:off x="914400" y="4149725"/>
            <a:ext cx="7924800" cy="2043113"/>
            <a:chOff x="576" y="1200"/>
            <a:chExt cx="4992" cy="1287"/>
          </a:xfrm>
        </p:grpSpPr>
        <p:sp>
          <p:nvSpPr>
            <p:cNvPr id="46089" name="Text Box 5"/>
            <p:cNvSpPr txBox="1">
              <a:spLocks noChangeArrowheads="1"/>
            </p:cNvSpPr>
            <p:nvPr/>
          </p:nvSpPr>
          <p:spPr bwMode="auto">
            <a:xfrm>
              <a:off x="720" y="158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public NumberDisplay(int rollOverLimit)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576" y="1200"/>
              <a:ext cx="2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>
                  <a:solidFill>
                    <a:schemeClr val="bg2"/>
                  </a:solidFill>
                </a:rPr>
                <a:t>in class NumberDisplay:</a:t>
              </a:r>
            </a:p>
          </p:txBody>
        </p:sp>
        <p:sp>
          <p:nvSpPr>
            <p:cNvPr id="46091" name="AutoShape 9"/>
            <p:cNvSpPr>
              <a:spLocks noChangeArrowheads="1"/>
            </p:cNvSpPr>
            <p:nvPr/>
          </p:nvSpPr>
          <p:spPr bwMode="auto">
            <a:xfrm>
              <a:off x="3408" y="1440"/>
              <a:ext cx="1968" cy="624"/>
            </a:xfrm>
            <a:prstGeom prst="wedgeEllipseCallout">
              <a:avLst>
                <a:gd name="adj1" fmla="val -39176"/>
                <a:gd name="adj2" fmla="val 68431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2064" y="2160"/>
              <a:ext cx="19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>
                  <a:solidFill>
                    <a:srgbClr val="A57133"/>
                  </a:solidFill>
                </a:rPr>
                <a:t>formal parameter</a:t>
              </a:r>
            </a:p>
          </p:txBody>
        </p:sp>
      </p:grpSp>
      <p:grpSp>
        <p:nvGrpSpPr>
          <p:cNvPr id="46084" name="Group 14"/>
          <p:cNvGrpSpPr>
            <a:grpSpLocks/>
          </p:cNvGrpSpPr>
          <p:nvPr/>
        </p:nvGrpSpPr>
        <p:grpSpPr bwMode="auto">
          <a:xfrm>
            <a:off x="914400" y="1773238"/>
            <a:ext cx="7086600" cy="1890712"/>
            <a:chOff x="576" y="2688"/>
            <a:chExt cx="4464" cy="1191"/>
          </a:xfrm>
        </p:grpSpPr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720" y="3024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hours = new NumberDisplay(24);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     </a:t>
              </a:r>
            </a:p>
          </p:txBody>
        </p:sp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576" y="2688"/>
              <a:ext cx="2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>
                  <a:solidFill>
                    <a:schemeClr val="bg2"/>
                  </a:solidFill>
                </a:rPr>
                <a:t>in class ClockDisplay:</a:t>
              </a:r>
            </a:p>
          </p:txBody>
        </p:sp>
        <p:sp>
          <p:nvSpPr>
            <p:cNvPr id="46087" name="AutoShape 10"/>
            <p:cNvSpPr>
              <a:spLocks noChangeArrowheads="1"/>
            </p:cNvSpPr>
            <p:nvPr/>
          </p:nvSpPr>
          <p:spPr bwMode="auto">
            <a:xfrm>
              <a:off x="3552" y="2928"/>
              <a:ext cx="672" cy="480"/>
            </a:xfrm>
            <a:prstGeom prst="wedgeEllipseCallout">
              <a:avLst>
                <a:gd name="adj1" fmla="val -69940"/>
                <a:gd name="adj2" fmla="val 87292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88" name="Text Box 12"/>
            <p:cNvSpPr txBox="1">
              <a:spLocks noChangeArrowheads="1"/>
            </p:cNvSpPr>
            <p:nvPr/>
          </p:nvSpPr>
          <p:spPr bwMode="auto">
            <a:xfrm>
              <a:off x="2064" y="3552"/>
              <a:ext cx="1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>
                  <a:solidFill>
                    <a:srgbClr val="A57133"/>
                  </a:solidFill>
                </a:rPr>
                <a:t>actual parameter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ClockDisplay object diagram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48131" name="Picture 8" descr="fig3-8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4864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Object interaction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295400" y="1340768"/>
            <a:ext cx="7467600" cy="508543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Two objects interact when one object calls a method on another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interaction is usually all in one direction (</a:t>
            </a:r>
            <a:r>
              <a:rPr lang="en-GB" altLang="en-US" i="1" dirty="0">
                <a:ea typeface="MS PGothic" charset="-128"/>
              </a:rPr>
              <a:t>client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i="1" dirty="0">
                <a:ea typeface="MS PGothic" charset="-128"/>
              </a:rPr>
              <a:t>server</a:t>
            </a:r>
            <a:r>
              <a:rPr lang="en-GB" altLang="en-US" dirty="0">
                <a:ea typeface="MS PGothic" charset="-128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client object can ask the server object to do something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client object can ask for data from the server object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NumberDisplay</a:t>
            </a:r>
            <a:r>
              <a:rPr lang="en-US" dirty="0"/>
              <a:t> objects store data on behalf of a </a:t>
            </a:r>
            <a:r>
              <a:rPr lang="en-US" dirty="0" err="1"/>
              <a:t>ClockDisplay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ClockDisplay</a:t>
            </a:r>
            <a:r>
              <a:rPr lang="en-US" dirty="0"/>
              <a:t> is the </a:t>
            </a:r>
            <a:r>
              <a:rPr lang="en-US" i="1" dirty="0"/>
              <a:t>client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NumberDisplay</a:t>
            </a:r>
            <a:r>
              <a:rPr lang="en-US" dirty="0"/>
              <a:t> objects are the </a:t>
            </a:r>
            <a:r>
              <a:rPr lang="en-US" i="1" dirty="0"/>
              <a:t>server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client</a:t>
            </a:r>
            <a:r>
              <a:rPr lang="en-US" dirty="0"/>
              <a:t> calls methods in the </a:t>
            </a:r>
            <a:r>
              <a:rPr lang="en-US" i="1" dirty="0"/>
              <a:t>server</a:t>
            </a:r>
            <a:r>
              <a:rPr lang="en-US" dirty="0"/>
              <a:t>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101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Method calling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7620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timeTick()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minutes.increment();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if(minutes.getValue() == 0) 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// it just rolled over!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updateDisplay();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1345842"/>
            <a:ext cx="241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‘client’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8235" y="2230536"/>
            <a:ext cx="263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+mn-lt"/>
              </a:rPr>
              <a:t>‘server’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methods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499992" y="1628800"/>
            <a:ext cx="864096" cy="3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724130" y="2692201"/>
            <a:ext cx="864094" cy="317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706738" y="2726627"/>
            <a:ext cx="1385542" cy="1156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784475" y="5519087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internal/self method call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563888" y="5085184"/>
            <a:ext cx="1465312" cy="4339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External method calls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9241" y="1734840"/>
            <a:ext cx="7745288" cy="4480520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General form of </a:t>
            </a:r>
            <a:r>
              <a:rPr lang="en-GB" altLang="en-US" b="1" i="1" dirty="0">
                <a:ea typeface="MS PGothic" charset="-128"/>
              </a:rPr>
              <a:t>external </a:t>
            </a:r>
            <a:r>
              <a:rPr lang="en-GB" altLang="en-US" dirty="0">
                <a:ea typeface="MS PGothic" charset="-128"/>
              </a:rPr>
              <a:t>method call:</a:t>
            </a:r>
            <a:br>
              <a:rPr lang="en-GB" altLang="en-US" dirty="0">
                <a:ea typeface="MS PGothic" charset="-128"/>
              </a:rPr>
            </a:br>
            <a:br>
              <a:rPr lang="en-GB" altLang="en-US" dirty="0">
                <a:ea typeface="MS PGothic" charset="-128"/>
              </a:rPr>
            </a:br>
            <a:r>
              <a:rPr lang="en-GB" altLang="en-US" dirty="0">
                <a:ea typeface="MS PGothic" charset="-128"/>
              </a:rPr>
              <a:t>   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object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. </a:t>
            </a:r>
            <a:r>
              <a:rPr lang="en-US" altLang="en-US" i="1" dirty="0" err="1">
                <a:solidFill>
                  <a:srgbClr val="FF0000"/>
                </a:solidFill>
                <a:ea typeface="MS PGothic" charset="-128"/>
              </a:rPr>
              <a:t>methodName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( </a:t>
            </a:r>
            <a:r>
              <a:rPr lang="en-US" altLang="en-US" i="1" dirty="0" err="1">
                <a:solidFill>
                  <a:srgbClr val="FF0000"/>
                </a:solidFill>
                <a:ea typeface="MS PGothic" charset="-128"/>
              </a:rPr>
              <a:t>params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)</a:t>
            </a:r>
            <a:br>
              <a:rPr lang="en-US" altLang="en-US" dirty="0">
                <a:solidFill>
                  <a:srgbClr val="FF0000"/>
                </a:solidFill>
                <a:ea typeface="MS PGothic" charset="-128"/>
              </a:rPr>
            </a:br>
            <a:endParaRPr lang="en-GB" altLang="en-US" dirty="0">
              <a:solidFill>
                <a:srgbClr val="FF0000"/>
              </a:solidFill>
              <a:ea typeface="MS PGothic" charset="-128"/>
            </a:endParaRPr>
          </a:p>
          <a:p>
            <a:pPr eaLnBrk="1" hangingPunct="1"/>
            <a:r>
              <a:rPr lang="en-GB" altLang="en-US" dirty="0">
                <a:ea typeface="MS PGothic" charset="-128"/>
              </a:rPr>
              <a:t>Examples:</a:t>
            </a:r>
            <a:br>
              <a:rPr lang="en-GB" altLang="en-US" sz="2800" dirty="0">
                <a:ea typeface="MS PGothic" charset="-128"/>
              </a:rPr>
            </a:br>
            <a:br>
              <a:rPr lang="en-GB" altLang="en-US" sz="2800" dirty="0">
                <a:ea typeface="MS PGothic" charset="-128"/>
              </a:rPr>
            </a:br>
            <a:r>
              <a:rPr lang="en-GB" altLang="en-US" sz="2800" dirty="0">
                <a:ea typeface="MS PGothic" charset="-128"/>
              </a:rPr>
              <a:t>    </a:t>
            </a:r>
            <a:r>
              <a:rPr lang="en-GB" altLang="en-US" sz="2800" b="1" i="1" dirty="0" err="1">
                <a:latin typeface="Courier New" charset="0"/>
                <a:ea typeface="Courier New" charset="0"/>
                <a:cs typeface="Courier New" charset="0"/>
              </a:rPr>
              <a:t>hours.increment</a:t>
            </a:r>
            <a:r>
              <a:rPr lang="en-GB" altLang="en-US" sz="2800" b="1" i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GB" altLang="en-US" sz="2800" i="1" dirty="0">
                <a:ea typeface="MS PGothic" charset="-128"/>
              </a:rPr>
            </a:br>
            <a:br>
              <a:rPr lang="en-GB" altLang="en-US" sz="2800" i="1" dirty="0">
                <a:ea typeface="MS PGothic" charset="-128"/>
              </a:rPr>
            </a:br>
            <a:r>
              <a:rPr lang="en-GB" altLang="en-US" sz="2800" i="1" dirty="0">
                <a:ea typeface="MS PGothic" charset="-128"/>
              </a:rPr>
              <a:t>    </a:t>
            </a:r>
            <a:r>
              <a:rPr lang="en-GB" altLang="en-US" sz="2800" b="1" i="1" dirty="0" err="1">
                <a:latin typeface="Courier New" charset="0"/>
                <a:ea typeface="Courier New" charset="0"/>
                <a:cs typeface="Courier New" charset="0"/>
              </a:rPr>
              <a:t>minutes.getValue</a:t>
            </a:r>
            <a:r>
              <a:rPr lang="en-GB" altLang="en-US" sz="2800" b="1" i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GB" altLang="en-US" b="1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Internal method calls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40768"/>
            <a:ext cx="7467600" cy="475523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3000" dirty="0">
                <a:ea typeface="MS PGothic" charset="-128"/>
              </a:rPr>
              <a:t>No variable name is required for </a:t>
            </a:r>
            <a:r>
              <a:rPr lang="en-US" altLang="en-US" sz="3000" b="1" i="1" dirty="0">
                <a:ea typeface="MS PGothic" charset="-128"/>
              </a:rPr>
              <a:t>internal</a:t>
            </a:r>
            <a:r>
              <a:rPr lang="en-US" altLang="en-US" sz="3000" dirty="0">
                <a:ea typeface="MS PGothic" charset="-128"/>
              </a:rPr>
              <a:t> method calls:</a:t>
            </a:r>
            <a:br>
              <a:rPr lang="en-US" altLang="en-US" dirty="0">
                <a:ea typeface="MS PGothic" charset="-128"/>
              </a:rPr>
            </a:br>
            <a:r>
              <a:rPr lang="en-US" altLang="en-US" dirty="0">
                <a:ea typeface="MS PGothic" charset="-128"/>
              </a:rPr>
              <a:t> 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updateDisplay</a:t>
            </a:r>
            <a:r>
              <a:rPr lang="en-US" alt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3000" dirty="0">
                <a:ea typeface="Courier New" charset="0"/>
                <a:cs typeface="Courier New" charset="0"/>
              </a:rPr>
              <a:t>Internal methods often have </a:t>
            </a:r>
            <a:r>
              <a:rPr lang="en-US" altLang="en-US" sz="3000" b="1" dirty="0">
                <a:ea typeface="Courier New" charset="0"/>
                <a:cs typeface="Courier New" charset="0"/>
              </a:rPr>
              <a:t>private</a:t>
            </a:r>
            <a:r>
              <a:rPr lang="en-US" altLang="en-US" sz="3000" dirty="0">
                <a:ea typeface="Courier New" charset="0"/>
                <a:cs typeface="Courier New" charset="0"/>
              </a:rPr>
              <a:t> visibility to prevent them from being called from outside their defining class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3000" dirty="0">
                <a:ea typeface="Courier New" charset="0"/>
                <a:cs typeface="Courier New" charset="0"/>
              </a:rPr>
              <a:t>Method is found in </a:t>
            </a:r>
            <a:r>
              <a:rPr lang="en-US" altLang="en-US" sz="3000" i="1" dirty="0">
                <a:ea typeface="Courier New" charset="0"/>
                <a:cs typeface="Courier New" charset="0"/>
              </a:rPr>
              <a:t>this </a:t>
            </a:r>
            <a:r>
              <a:rPr lang="en-US" altLang="en-US" sz="3000">
                <a:ea typeface="Courier New" charset="0"/>
                <a:cs typeface="Courier New" charset="0"/>
              </a:rPr>
              <a:t>same invoking </a:t>
            </a:r>
            <a:r>
              <a:rPr lang="en-US" altLang="en-US" sz="3000" dirty="0">
                <a:ea typeface="Courier New" charset="0"/>
                <a:cs typeface="Courier New" charset="0"/>
              </a:rPr>
              <a:t>class/object where the call is made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Internal method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143000" y="1773238"/>
            <a:ext cx="7620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Update the internal string that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represents the display.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private void updateDisplay()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displayString =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hours.getDisplayValue() + ":" +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minutes.getDisplayValue();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2400" b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Method calls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i="1" dirty="0">
                <a:solidFill>
                  <a:srgbClr val="FF0000"/>
                </a:solidFill>
                <a:ea typeface="MS PGothic" charset="-128"/>
              </a:rPr>
              <a:t>Internal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means </a:t>
            </a:r>
            <a:r>
              <a:rPr lang="en-GB" altLang="en-US" i="1" dirty="0">
                <a:ea typeface="MS PGothic" charset="-128"/>
              </a:rPr>
              <a:t>this object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i="1" dirty="0">
                <a:solidFill>
                  <a:srgbClr val="FF0000"/>
                </a:solidFill>
                <a:ea typeface="MS PGothic" charset="-128"/>
              </a:rPr>
              <a:t>External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means </a:t>
            </a:r>
            <a:r>
              <a:rPr lang="en-GB" altLang="en-US" i="1" dirty="0">
                <a:ea typeface="MS PGothic" charset="-128"/>
              </a:rPr>
              <a:t>any other object</a:t>
            </a:r>
            <a:r>
              <a:rPr lang="en-GB" altLang="en-US" dirty="0">
                <a:ea typeface="MS PGothic" charset="-128"/>
              </a:rPr>
              <a:t>, regardless of its type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NOTE: A method call on </a:t>
            </a:r>
            <a:r>
              <a:rPr lang="en-GB" altLang="en-US" i="1" dirty="0">
                <a:ea typeface="MS PGothic" charset="-128"/>
              </a:rPr>
              <a:t>another object of the same type</a:t>
            </a:r>
            <a:r>
              <a:rPr lang="en-GB" altLang="en-US" dirty="0">
                <a:ea typeface="MS PGothic" charset="-128"/>
              </a:rPr>
              <a:t> would also be an external call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5997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40768"/>
            <a:ext cx="7543800" cy="4968552"/>
          </a:xfrm>
        </p:spPr>
        <p:txBody>
          <a:bodyPr/>
          <a:lstStyle/>
          <a:p>
            <a:r>
              <a:rPr lang="en-US" sz="3000" dirty="0"/>
              <a:t>Used to distinguish parameters and fields of the same name</a:t>
            </a:r>
          </a:p>
          <a:p>
            <a:r>
              <a:rPr lang="en-US" sz="3000" i="1" dirty="0"/>
              <a:t>this </a:t>
            </a:r>
            <a:r>
              <a:rPr lang="en-US" sz="3000" dirty="0"/>
              <a:t>could also be used as a reference to the invoking object instead of method calls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     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ClockDisplay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limit)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.limit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= limit;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 value = 0;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229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Modularizing the clock display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19685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4556125" y="2733675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One four-digit display?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1524000" y="441960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Or two two-digit displays?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null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1412875"/>
            <a:ext cx="7467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itchFamily="49" charset="0"/>
                <a:ea typeface="MS PGothic"/>
                <a:cs typeface="+mn-cs"/>
                <a:sym typeface="Courier" charset="0"/>
              </a:rPr>
              <a:t>null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is a special value in Java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Object fields are initialized to </a:t>
            </a: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itchFamily="49" charset="0"/>
                <a:ea typeface="MS PGothic"/>
                <a:cs typeface="+mn-cs"/>
                <a:sym typeface="Courier" charset="0"/>
              </a:rPr>
              <a:t>null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 by default</a:t>
            </a:r>
          </a:p>
          <a:p>
            <a:pPr marL="382588" marR="0" lvl="0" indent="-3429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>
                <a:srgbClr val="264D8B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  <a:t>You can test for and assign </a:t>
            </a: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Courier New" pitchFamily="49" charset="0"/>
                <a:ea typeface="MS PGothic"/>
                <a:cs typeface="+mn-cs"/>
                <a:sym typeface="Courier" charset="0"/>
              </a:rPr>
              <a:t>null</a:t>
            </a:r>
            <a:b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1A3170"/>
                </a:solidFill>
                <a:effectLst/>
                <a:uLnTx/>
                <a:uFillTx/>
                <a:latin typeface="Trebuchet MS"/>
                <a:ea typeface="MS PGothic"/>
                <a:cs typeface="+mn-cs"/>
              </a:rPr>
            </a:b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1A3170"/>
              </a:solidFill>
              <a:effectLst/>
              <a:uLnTx/>
              <a:uFillTx/>
              <a:latin typeface="Trebuchet MS"/>
              <a:ea typeface="MS PGothic"/>
              <a:cs typeface="+mn-cs"/>
            </a:endParaRPr>
          </a:p>
          <a:p>
            <a:pPr marL="839788" marR="0" lvl="2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64D8B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private NumberDisplay hours;</a:t>
            </a:r>
            <a:b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b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if(hours != null) { ... }</a:t>
            </a:r>
            <a:b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b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 Bold" charset="0"/>
                <a:ea typeface="MS PGothic"/>
                <a:sym typeface="Courier New Bold" charset="0"/>
              </a:rPr>
              <a:t>hours = null;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 Bold" charset="0"/>
              <a:ea typeface="MS PGothic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null vs. void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1066800"/>
            <a:ext cx="7620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marL="382588" algn="ctr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b="1" kern="0" dirty="0">
                <a:solidFill>
                  <a:srgbClr val="FF1913"/>
                </a:solidFill>
                <a:latin typeface="Courier New" panose="02070309020205020404" pitchFamily="49" charset="0"/>
                <a:sym typeface="Courier" charset="0"/>
              </a:rPr>
              <a:t>null</a:t>
            </a:r>
            <a:endParaRPr lang="en-US" altLang="en-US" b="1" kern="0" dirty="0">
              <a:latin typeface="Courier New" panose="02070309020205020404" pitchFamily="49" charset="0"/>
              <a:sym typeface="Courier" charset="0"/>
            </a:endParaRPr>
          </a:p>
          <a:p>
            <a:pPr marL="382588" eaLnBrk="1" hangingPunct="1">
              <a:lnSpc>
                <a:spcPct val="90000"/>
              </a:lnSpc>
            </a:pP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Means undefined or no memory address is being pointed to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altLang="en-US" kern="0" dirty="0">
                <a:latin typeface="Courier New" panose="02070309020205020404" pitchFamily="49" charset="0"/>
                <a:sym typeface="Courier" charset="0"/>
              </a:rPr>
              <a:t>U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sed </a:t>
            </a:r>
            <a:r>
              <a:rPr lang="en-US" altLang="en-US" b="1" kern="0">
                <a:latin typeface="Courier New" panose="02070309020205020404" pitchFamily="49" charset="0"/>
                <a:sym typeface="Courier" charset="0"/>
              </a:rPr>
              <a:t>in code to 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represent no object reference exists</a:t>
            </a:r>
          </a:p>
          <a:p>
            <a:pPr marL="382588" algn="ctr" eaLnBrk="1" hangingPunct="1">
              <a:lnSpc>
                <a:spcPct val="90000"/>
              </a:lnSpc>
              <a:spcBef>
                <a:spcPct val="60000"/>
              </a:spcBef>
              <a:buFont typeface="Times" panose="02020603050405020304" pitchFamily="18" charset="0"/>
              <a:buNone/>
            </a:pPr>
            <a:r>
              <a:rPr lang="en-US" altLang="en-US" b="1" kern="0" dirty="0">
                <a:solidFill>
                  <a:srgbClr val="FF1913"/>
                </a:solidFill>
                <a:latin typeface="Courier New" panose="02070309020205020404" pitchFamily="49" charset="0"/>
                <a:sym typeface="Courier" charset="0"/>
              </a:rPr>
              <a:t>void</a:t>
            </a:r>
            <a:endParaRPr lang="en-US" altLang="en-US" b="1" kern="0" dirty="0">
              <a:latin typeface="Courier New" panose="02070309020205020404" pitchFamily="49" charset="0"/>
              <a:sym typeface="Courier" charset="0"/>
            </a:endParaRPr>
          </a:p>
          <a:p>
            <a:pPr marL="382588" eaLnBrk="1" hangingPunct="1">
              <a:lnSpc>
                <a:spcPct val="90000"/>
              </a:lnSpc>
            </a:pP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Means empty or no data type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altLang="en-US" kern="0" dirty="0">
                <a:latin typeface="Courier New" panose="02070309020205020404" pitchFamily="49" charset="0"/>
                <a:sym typeface="Courier" charset="0"/>
              </a:rPr>
              <a:t>U</a:t>
            </a:r>
            <a:r>
              <a:rPr lang="en-US" altLang="en-US" b="1" kern="0" dirty="0">
                <a:latin typeface="Courier New" panose="02070309020205020404" pitchFamily="49" charset="0"/>
                <a:sym typeface="Courier" charset="0"/>
              </a:rPr>
              <a:t>sed in place of the return type for a method when no value is being returned</a:t>
            </a:r>
          </a:p>
        </p:txBody>
      </p:sp>
    </p:spTree>
    <p:extLst>
      <p:ext uri="{BB962C8B-B14F-4D97-AF65-F5344CB8AC3E}">
        <p14:creationId xmlns:p14="http://schemas.microsoft.com/office/powerpoint/2010/main" val="967844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99728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The debugger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467600" cy="461121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Useful for gaining insights into program behavior …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… whether or not there is a program error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Set breakpoints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Examine variables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Step through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The debugger</a:t>
            </a:r>
          </a:p>
        </p:txBody>
      </p:sp>
      <p:pic>
        <p:nvPicPr>
          <p:cNvPr id="71682" name="Picture 7" descr="fig3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30338"/>
            <a:ext cx="7488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990600" y="228600"/>
            <a:ext cx="7772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44AAC6"/>
                </a:solidFill>
                <a:effectLst/>
                <a:uLnTx/>
                <a:uFillTx/>
                <a:latin typeface="Trebuchet MS"/>
                <a:ea typeface="MS PGothic"/>
                <a:cs typeface="+mj-cs"/>
              </a:rPr>
              <a:t>Errors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rgbClr val="44AAC6"/>
              </a:solidFill>
              <a:effectLst/>
              <a:uLnTx/>
              <a:uFillTx/>
              <a:latin typeface="Trebuchet MS"/>
              <a:ea typeface="MS PGothic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3000" y="1196975"/>
            <a:ext cx="7543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1913"/>
                </a:solidFill>
                <a:latin typeface="Arial" panose="020B0604020202020204" pitchFamily="34" charset="0"/>
              </a:rPr>
              <a:t>Syntax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Errors in the code text itself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Found when compiling with unrecognizable text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Fix by editing code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1913"/>
                </a:solidFill>
                <a:latin typeface="Arial" panose="020B0604020202020204" pitchFamily="34" charset="0"/>
              </a:rPr>
              <a:t>Logic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Errors in the behavior of the program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Found when running with unexpected results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Fix by debugging and observing states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FF1913"/>
                </a:solidFill>
                <a:latin typeface="Arial" panose="020B0604020202020204" pitchFamily="34" charset="0"/>
              </a:rPr>
              <a:t>Runtime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Errors which prohibit program from completing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Found when executing the program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* Fix by tracing, debugging, observing and editing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93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Concept summary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07704" y="1857524"/>
            <a:ext cx="6305128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sz="3200" dirty="0">
                <a:ea typeface="MS PGothic" charset="-128"/>
              </a:rPr>
              <a:t>object creation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sz="3200" dirty="0">
                <a:ea typeface="MS PGothic" charset="-128"/>
              </a:rPr>
              <a:t>overloading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sz="3200" dirty="0">
                <a:ea typeface="MS PGothic" charset="-128"/>
              </a:rPr>
              <a:t>internal/external method calls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sz="3200" dirty="0">
                <a:ea typeface="MS PGothic" charset="-128"/>
              </a:rPr>
              <a:t>debugger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two-digit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We call the class 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NumberDisplay</a:t>
            </a:r>
            <a:endParaRPr lang="en-US" i="1" dirty="0"/>
          </a:p>
          <a:p>
            <a:pPr>
              <a:spcBef>
                <a:spcPts val="2400"/>
              </a:spcBef>
            </a:pPr>
            <a:r>
              <a:rPr lang="en-US" dirty="0"/>
              <a:t>Two integer fields: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current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limit for the value</a:t>
            </a:r>
          </a:p>
          <a:p>
            <a:pPr>
              <a:spcBef>
                <a:spcPts val="2400"/>
              </a:spcBef>
            </a:pPr>
            <a:r>
              <a:rPr lang="en-US" dirty="0"/>
              <a:t>The current value is incremented until it reaches its limit</a:t>
            </a:r>
          </a:p>
          <a:p>
            <a:pPr>
              <a:spcBef>
                <a:spcPts val="2400"/>
              </a:spcBef>
            </a:pPr>
            <a:r>
              <a:rPr lang="en-US" dirty="0"/>
              <a:t>It </a:t>
            </a:r>
            <a:r>
              <a:rPr lang="en-US" i="1" dirty="0"/>
              <a:t>rolls over </a:t>
            </a:r>
            <a:r>
              <a:rPr lang="en-US" dirty="0"/>
              <a:t>to zero at this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4666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NumberDisplay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403350" y="1784350"/>
            <a:ext cx="70564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class NumberDisplay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limit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</a:t>
            </a:r>
            <a:r>
              <a:rPr altLang="en-US" sz="2400" noProof="1">
                <a:solidFill>
                  <a:srgbClr val="FF0000"/>
                </a:solidFill>
                <a:latin typeface="Courier New" charset="0"/>
              </a:rPr>
              <a:t>value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public NumberDisplay(int limit)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this.limit =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value =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400" i="1" noProof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 dirty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ClockDisplay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95400" y="2362200"/>
            <a:ext cx="75438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class ClockDisplay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altLang="en-US" sz="2800" noProof="1">
                <a:solidFill>
                  <a:srgbClr val="FF0000"/>
                </a:solidFill>
                <a:latin typeface="Courier New" charset="0"/>
              </a:rPr>
              <a:t>NumberDisplay</a:t>
            </a: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private </a:t>
            </a:r>
            <a:r>
              <a:rPr lang="en-US" altLang="en-US" sz="2800" dirty="0" err="1">
                <a:solidFill>
                  <a:srgbClr val="FF0000"/>
                </a:solidFill>
                <a:latin typeface="Courier New" charset="0"/>
              </a:rPr>
              <a:t>NumberDisplay</a:t>
            </a:r>
            <a:r>
              <a:rPr lang="en-US" altLang="en-US" sz="28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8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Constructor and</a:t>
            </a:r>
            <a:endParaRPr lang="en-GB" altLang="en-US" sz="2800" i="1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i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methods omitted.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lvl="2" eaLnBrk="1" hangingPunct="1">
              <a:buClrTx/>
              <a:buFontTx/>
              <a:buNone/>
            </a:pPr>
            <a:endParaRPr lang="en-GB" altLang="en-US" sz="2800" b="0" dirty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Class diagram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(static view)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41987" name="Picture 8" descr="fig3-5b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05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Object diagram</a:t>
            </a:r>
            <a:br>
              <a:rPr lang="en-GB" dirty="0">
                <a:ea typeface="+mj-ea"/>
                <a:cs typeface="+mj-cs"/>
              </a:rPr>
            </a:br>
            <a:r>
              <a:rPr lang="en-GB" dirty="0"/>
              <a:t>(dynamic view)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pic>
        <p:nvPicPr>
          <p:cNvPr id="39939" name="Picture 15" descr="fig3-5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626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1270</TotalTime>
  <Words>2643</Words>
  <Application>Microsoft Office PowerPoint</Application>
  <PresentationFormat>On-screen Show (4:3)</PresentationFormat>
  <Paragraphs>387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Courier New</vt:lpstr>
      <vt:lpstr>Courier New Bold</vt:lpstr>
      <vt:lpstr>Times</vt:lpstr>
      <vt:lpstr>Times New Roman</vt:lpstr>
      <vt:lpstr>Trebuchet MS</vt:lpstr>
      <vt:lpstr>Trebuchet MS Italic</vt:lpstr>
      <vt:lpstr>objects-first-6e</vt:lpstr>
      <vt:lpstr>Object interaction</vt:lpstr>
      <vt:lpstr>A digital clock</vt:lpstr>
      <vt:lpstr>Abstraction and modularization</vt:lpstr>
      <vt:lpstr>Modularizing the clock display</vt:lpstr>
      <vt:lpstr>Modeling a two-digit display</vt:lpstr>
      <vt:lpstr>Implementation - NumberDisplay</vt:lpstr>
      <vt:lpstr>Implementation - ClockDisplay</vt:lpstr>
      <vt:lpstr>Class diagram (static view)</vt:lpstr>
      <vt:lpstr>Object diagram (dynamic view)</vt:lpstr>
      <vt:lpstr>Primitive types vs.  Object types</vt:lpstr>
      <vt:lpstr>Quiz:  What is the output?</vt:lpstr>
      <vt:lpstr>Primitive types vs.  object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modulo operator</vt:lpstr>
      <vt:lpstr>PowerPoint Presentation</vt:lpstr>
      <vt:lpstr>Quiz</vt:lpstr>
      <vt:lpstr>Quiz</vt:lpstr>
      <vt:lpstr>increment method</vt:lpstr>
      <vt:lpstr>Alternative increment method</vt:lpstr>
      <vt:lpstr>PowerPoint Presentation</vt:lpstr>
      <vt:lpstr>Source code: NumberDisplay</vt:lpstr>
      <vt:lpstr>PowerPoint Presentation</vt:lpstr>
      <vt:lpstr>Classes as types</vt:lpstr>
      <vt:lpstr>Concepts</vt:lpstr>
      <vt:lpstr>Objects creating objects</vt:lpstr>
      <vt:lpstr>Objects creating objects</vt:lpstr>
      <vt:lpstr>ClockDisplay object diagram</vt:lpstr>
      <vt:lpstr>Object interaction</vt:lpstr>
      <vt:lpstr>Object interaction</vt:lpstr>
      <vt:lpstr>Method calling</vt:lpstr>
      <vt:lpstr>External method calls</vt:lpstr>
      <vt:lpstr>Internal method calls</vt:lpstr>
      <vt:lpstr>Internal method</vt:lpstr>
      <vt:lpstr>Method calls</vt:lpstr>
      <vt:lpstr>The this keyword</vt:lpstr>
      <vt:lpstr>PowerPoint Presentation</vt:lpstr>
      <vt:lpstr>PowerPoint Presentation</vt:lpstr>
      <vt:lpstr>The debugger</vt:lpstr>
      <vt:lpstr>The debugger</vt:lpstr>
      <vt:lpstr>PowerPoint Presentation</vt:lpstr>
      <vt:lpstr>Concept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3</dc:title>
  <dc:subject/>
  <dc:creator>David J. Barnes, Michael Kölling</dc:creator>
  <cp:keywords/>
  <dc:description>Copyright © David J. Barnes, Michael Kölling</dc:description>
  <cp:lastModifiedBy>Antonio Rosado</cp:lastModifiedBy>
  <cp:revision>130</cp:revision>
  <cp:lastPrinted>2003-09-01T07:03:17Z</cp:lastPrinted>
  <dcterms:created xsi:type="dcterms:W3CDTF">2009-04-22T19:24:48Z</dcterms:created>
  <dcterms:modified xsi:type="dcterms:W3CDTF">2022-02-22T16:12:28Z</dcterms:modified>
  <cp:category/>
</cp:coreProperties>
</file>