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9" r:id="rId1"/>
  </p:sldMasterIdLst>
  <p:notesMasterIdLst>
    <p:notesMasterId r:id="rId44"/>
  </p:notesMasterIdLst>
  <p:handoutMasterIdLst>
    <p:handoutMasterId r:id="rId45"/>
  </p:handoutMasterIdLst>
  <p:sldIdLst>
    <p:sldId id="300" r:id="rId2"/>
    <p:sldId id="257" r:id="rId3"/>
    <p:sldId id="258" r:id="rId4"/>
    <p:sldId id="259" r:id="rId5"/>
    <p:sldId id="362" r:id="rId6"/>
    <p:sldId id="260" r:id="rId7"/>
    <p:sldId id="261" r:id="rId8"/>
    <p:sldId id="286" r:id="rId9"/>
    <p:sldId id="287" r:id="rId10"/>
    <p:sldId id="336" r:id="rId11"/>
    <p:sldId id="363" r:id="rId12"/>
    <p:sldId id="262" r:id="rId13"/>
    <p:sldId id="263" r:id="rId14"/>
    <p:sldId id="264" r:id="rId15"/>
    <p:sldId id="361" r:id="rId16"/>
    <p:sldId id="265" r:id="rId17"/>
    <p:sldId id="267" r:id="rId18"/>
    <p:sldId id="266" r:id="rId19"/>
    <p:sldId id="268" r:id="rId20"/>
    <p:sldId id="337" r:id="rId21"/>
    <p:sldId id="269" r:id="rId22"/>
    <p:sldId id="270" r:id="rId23"/>
    <p:sldId id="324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01" r:id="rId34"/>
    <p:sldId id="297" r:id="rId35"/>
    <p:sldId id="271" r:id="rId36"/>
    <p:sldId id="288" r:id="rId37"/>
    <p:sldId id="289" r:id="rId38"/>
    <p:sldId id="273" r:id="rId39"/>
    <p:sldId id="298" r:id="rId40"/>
    <p:sldId id="338" r:id="rId41"/>
    <p:sldId id="339" r:id="rId42"/>
    <p:sldId id="364" r:id="rId43"/>
  </p:sldIdLst>
  <p:sldSz cx="9144000" cy="6858000" type="screen4x3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A57133"/>
    <a:srgbClr val="264D8B"/>
    <a:srgbClr val="007E4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3"/>
    <p:restoredTop sz="93465"/>
  </p:normalViewPr>
  <p:slideViewPr>
    <p:cSldViewPr>
      <p:cViewPr varScale="1">
        <p:scale>
          <a:sx n="52" d="100"/>
          <a:sy n="52" d="100"/>
        </p:scale>
        <p:origin x="60" y="1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5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Rosado" userId="afc3c97543f68192" providerId="LiveId" clId="{BEC268E4-1ECC-41E3-8379-555BE4FDF328}"/>
    <pc:docChg chg="modSld">
      <pc:chgData name="Antonio Rosado" userId="afc3c97543f68192" providerId="LiveId" clId="{BEC268E4-1ECC-41E3-8379-555BE4FDF328}" dt="2022-03-09T14:51:07.768" v="0" actId="1038"/>
      <pc:docMkLst>
        <pc:docMk/>
      </pc:docMkLst>
      <pc:sldChg chg="modSp mod">
        <pc:chgData name="Antonio Rosado" userId="afc3c97543f68192" providerId="LiveId" clId="{BEC268E4-1ECC-41E3-8379-555BE4FDF328}" dt="2022-03-09T14:51:07.768" v="0" actId="1038"/>
        <pc:sldMkLst>
          <pc:docMk/>
          <pc:sldMk cId="0" sldId="266"/>
        </pc:sldMkLst>
        <pc:spChg chg="mod">
          <ac:chgData name="Antonio Rosado" userId="afc3c97543f68192" providerId="LiveId" clId="{BEC268E4-1ECC-41E3-8379-555BE4FDF328}" dt="2022-03-09T14:51:07.768" v="0" actId="1038"/>
          <ac:spMkLst>
            <pc:docMk/>
            <pc:sldMk cId="0" sldId="266"/>
            <ac:spMk id="4301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79450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b="0">
                <a:latin typeface="Verdana" pitchFamily="-32" charset="0"/>
                <a:ea typeface="+mn-ea"/>
                <a:cs typeface="Times" pitchFamily="-32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44063"/>
            <a:ext cx="5359400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b="0" smtClean="0">
                <a:latin typeface="Verdana" charset="0"/>
              </a:defRPr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2613" y="9644063"/>
            <a:ext cx="1131887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 b="0" smtClean="0">
                <a:latin typeface="Verdana" charset="0"/>
              </a:defRPr>
            </a:lvl1pPr>
          </a:lstStyle>
          <a:p>
            <a:pPr>
              <a:defRPr/>
            </a:pPr>
            <a:fld id="{F473B8C4-A538-D749-99DD-D9F57FE739E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3398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301875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>
                <a:latin typeface="Courier New" pitchFamily="-32" charset="0"/>
                <a:ea typeface="+mn-ea"/>
                <a:cs typeface="Times" pitchFamily="-32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242050" y="0"/>
            <a:ext cx="55245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>
                <a:latin typeface="Courier New" pitchFamily="-32" charset="0"/>
                <a:ea typeface="+mn-ea"/>
                <a:cs typeface="Times" pitchFamily="-3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1700"/>
            <a:ext cx="2646362" cy="1227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44063"/>
            <a:ext cx="3590925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4125" y="9644063"/>
            <a:ext cx="460375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5F0764F-8D88-9E42-AF44-B948792BA63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77208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7581DD1-4F6E-F147-8C01-786C916D91DE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36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C1D1201-88B0-CB4B-9A02-6C86679D8478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36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25AE34F-D35E-1046-B3AC-6CE4F97DCB92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14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478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4EDF0B0-C38C-4F4E-901F-B5163EBF0546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16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384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DE6B3BC-71F3-444F-B550-AAF1B805E6D6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17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934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4403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C21205-8A9B-9046-B659-66403DFCD300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18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667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460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7B98F2-BD8D-8640-9675-252AE89AD84A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19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124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491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8811442-BC7B-8540-A226-7BA96C157ECC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21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068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5120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53272AA-A58D-7D42-BA98-15952BB26330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22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174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5325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590F85F-6332-7446-A1C6-F94A18E69EBB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23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38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552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7B4E759-5010-2248-8CCF-71DC647277DE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24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49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E8200FC-75C6-AD42-8566-B8B04E23B673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735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5734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904A28E-F329-AA42-A52A-27FD033A8D6B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25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014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5939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926CBDA-F981-0441-8187-93AC79C96C79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26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563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614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1BD695A-427D-BD4F-B961-B9821CD8F054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27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023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634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7EA287A-4666-7A4B-88D0-2321E8AE6A0B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28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835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6553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6553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C2D083D-C63B-7C4D-91D7-DC12861013A8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29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2550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6758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5ED7CBA-582A-7E4D-84D9-F854626637D0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30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6720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6963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696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AE6B2E5-6512-544F-889B-490ECC39E629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31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107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716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716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2E23751-3A7F-894F-8595-42089A459629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32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425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7BA58D4-A74F-5C4A-89F8-B27264A9AB44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33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393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757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757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7527052-5A2A-CA47-AFB0-7C564AC12989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34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628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96B23DF-2882-1741-9272-DC87E776B4D2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369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778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778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D8924C4-C1D5-5A47-A6B5-0320C9895D98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35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084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7987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DC9DA17-57CD-BD4C-A451-459D99B62E06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36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5062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8192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A67F465-7BE9-1444-849D-639C7DAE5B2F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37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5972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8397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018B47E-B616-BD4C-AE25-39DC2D6ED903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38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222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8601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8601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84D0F82-54EC-0B4D-B7F1-899EE29B0FD3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39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766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F4F5D10-1E2C-2742-8FA7-D29E32B7A80D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781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91E9519-7FE9-6D46-8AB8-63FA4CEA46DA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824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95041C1-0555-7043-AD36-5701C3C507FD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253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C842B3B-4695-3243-92CD-5FA56539F456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91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45A5AB0-80B8-9B49-AED4-78389CC381B9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763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0FFDF2E-7DED-2748-BE2F-AAFBD3E135A8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58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8486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78486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26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381000"/>
            <a:ext cx="1943100" cy="5715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676900" cy="5715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7990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944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49207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554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0576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2866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0420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9200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8594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da-DK" dirty="0"/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 dirty="0"/>
          </a:p>
        </p:txBody>
      </p:sp>
      <p:sp>
        <p:nvSpPr>
          <p:cNvPr id="8704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76807A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87045" name="Rectangle 1029"/>
          <p:cNvSpPr>
            <a:spLocks noChangeArrowheads="1"/>
          </p:cNvSpPr>
          <p:nvPr/>
        </p:nvSpPr>
        <p:spPr bwMode="auto">
          <a:xfrm>
            <a:off x="8001000" y="642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3BC8BF3-BF59-A84C-8413-1F424F081E29}" type="slidenum">
              <a:rPr lang="da-DK" sz="1400" b="0">
                <a:latin typeface="Arial" charset="0"/>
              </a:rPr>
              <a:pPr algn="r"/>
              <a:t>‹#›</a:t>
            </a:fld>
            <a:r>
              <a:rPr lang="da-DK" sz="1400" b="0">
                <a:latin typeface="Arial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F6F5E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Font typeface="Times" charset="0"/>
        <a:buChar char="•"/>
        <a:defRPr sz="3200">
          <a:solidFill>
            <a:srgbClr val="1A317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800">
          <a:solidFill>
            <a:srgbClr val="1A317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•"/>
        <a:defRPr sz="2400">
          <a:solidFill>
            <a:srgbClr val="1A317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000">
          <a:solidFill>
            <a:srgbClr val="1A317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Grouping objects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Ins="233680"/>
          <a:lstStyle/>
          <a:p>
            <a:pPr marL="39688" eaLnBrk="1" hangingPunct="1">
              <a:defRPr/>
            </a:pPr>
            <a:r>
              <a:rPr lang="en-US">
                <a:ea typeface="+mn-ea"/>
                <a:cs typeface="+mn-cs"/>
              </a:rPr>
              <a:t>Introduction to collections</a:t>
            </a: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8475663" y="6537325"/>
            <a:ext cx="26257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0" dirty="0">
                <a:solidFill>
                  <a:schemeClr val="tx1"/>
                </a:solidFill>
                <a:sym typeface="Trebuchet MS" charset="0"/>
              </a:rPr>
              <a:t>6.0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88913"/>
            <a:ext cx="7772400" cy="10795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altLang="en-US" dirty="0"/>
              <a:t>Creating an </a:t>
            </a:r>
            <a:r>
              <a:rPr lang="en-US" altLang="en-US" dirty="0" err="1"/>
              <a:t>ArrayList</a:t>
            </a:r>
            <a:r>
              <a:rPr lang="en-US" altLang="en-US" dirty="0"/>
              <a:t> object in the constructor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19200" y="1412875"/>
            <a:ext cx="74676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10000"/>
              </a:spcBef>
              <a:defRPr/>
            </a:pPr>
            <a:r>
              <a:rPr lang="en-US" altLang="en-US" b="0" kern="0"/>
              <a:t>In Java versions prior to version 7 </a:t>
            </a:r>
          </a:p>
          <a:p>
            <a:pPr algn="ctr"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sz="2800" b="1" kern="0">
                <a:solidFill>
                  <a:srgbClr val="FF0000"/>
                </a:solidFill>
                <a:latin typeface="Courier New Bold" charset="0"/>
              </a:rPr>
              <a:t>files = new ArrayList&lt;String&gt;( );</a:t>
            </a:r>
            <a:endParaRPr lang="en-US" altLang="en-US" sz="2800" b="0" kern="0">
              <a:solidFill>
                <a:srgbClr val="FF0000"/>
              </a:solidFill>
              <a:latin typeface="Courier New Bold" charset="0"/>
            </a:endParaRPr>
          </a:p>
          <a:p>
            <a:pPr>
              <a:spcBef>
                <a:spcPct val="10000"/>
              </a:spcBef>
              <a:defRPr/>
            </a:pPr>
            <a:endParaRPr lang="en-US" altLang="en-US" sz="700" b="0" kern="0">
              <a:latin typeface="Courier New Bold" charset="0"/>
            </a:endParaRPr>
          </a:p>
          <a:p>
            <a:pPr>
              <a:spcBef>
                <a:spcPct val="10000"/>
              </a:spcBef>
              <a:defRPr/>
            </a:pPr>
            <a:r>
              <a:rPr lang="en-US" altLang="en-US" b="0" kern="0"/>
              <a:t>Java 7 introduced </a:t>
            </a:r>
            <a:r>
              <a:rPr lang="ja-JP" altLang="en-US" b="0" kern="0"/>
              <a:t>‘</a:t>
            </a:r>
            <a:r>
              <a:rPr lang="en-US" altLang="ja-JP" b="0" kern="0"/>
              <a:t>diamond notation</a:t>
            </a:r>
            <a:r>
              <a:rPr lang="ja-JP" altLang="en-US" b="0" kern="0"/>
              <a:t>’</a:t>
            </a:r>
            <a:r>
              <a:rPr lang="en-US" altLang="ja-JP" b="0" kern="0"/>
              <a:t>  </a:t>
            </a:r>
          </a:p>
          <a:p>
            <a:pPr algn="ctr"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sz="2800" b="1" kern="0">
                <a:solidFill>
                  <a:srgbClr val="FF0000"/>
                </a:solidFill>
                <a:latin typeface="Courier New Bold" charset="0"/>
              </a:rPr>
              <a:t>files = new ArrayList&lt; &gt;( );</a:t>
            </a:r>
            <a:endParaRPr lang="en-US" altLang="en-US" sz="2800" b="0" kern="0">
              <a:solidFill>
                <a:srgbClr val="FF0000"/>
              </a:solidFill>
              <a:latin typeface="Courier New Bold" charset="0"/>
            </a:endParaRPr>
          </a:p>
          <a:p>
            <a:pPr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b="0" kern="0"/>
              <a:t>	</a:t>
            </a:r>
            <a:r>
              <a:rPr lang="en-US" altLang="en-US" sz="2800" b="0" kern="0"/>
              <a:t>where the type parameter can be inferred from the variable it is being assigned to</a:t>
            </a:r>
            <a:endParaRPr lang="en-US" altLang="en-US" sz="2800" b="0" kern="0" dirty="0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2438400" y="5105400"/>
            <a:ext cx="1752600" cy="12192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590800" y="5181600"/>
            <a:ext cx="1524000" cy="441325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u="sng">
                <a:solidFill>
                  <a:srgbClr val="000000"/>
                </a:solidFill>
                <a:latin typeface="Arial" panose="020B0604020202020204" pitchFamily="34" charset="0"/>
              </a:rPr>
              <a:t>myMusic: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u="sng">
                <a:solidFill>
                  <a:srgbClr val="000000"/>
                </a:solidFill>
                <a:latin typeface="Arial" panose="020B0604020202020204" pitchFamily="34" charset="0"/>
              </a:rPr>
              <a:t>MusicOrganizer</a:t>
            </a:r>
            <a:endParaRPr lang="en-US" altLang="en-US" sz="11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505200" y="5791200"/>
            <a:ext cx="3048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0" baseline="3000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</a:t>
            </a:r>
            <a:endParaRPr lang="en-US" altLang="en-US" sz="1600" b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819400" y="5867400"/>
            <a:ext cx="533400" cy="3048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files</a:t>
            </a:r>
            <a:endParaRPr lang="en-US" altLang="en-US" sz="10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3657600" y="5867400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5181600" y="5105400"/>
            <a:ext cx="2057400" cy="12192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334000" y="5181600"/>
            <a:ext cx="1752600" cy="441325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u="sng">
                <a:solidFill>
                  <a:srgbClr val="000000"/>
                </a:solidFill>
                <a:latin typeface="Arial" panose="020B0604020202020204" pitchFamily="34" charset="0"/>
              </a:rPr>
              <a:t>:ArrayList&lt;String&gt;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4343400" y="5486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new</a:t>
            </a: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90600" y="381000"/>
            <a:ext cx="7772400" cy="106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b="0" dirty="0">
                <a:solidFill>
                  <a:srgbClr val="44AAC6"/>
                </a:solidFill>
              </a:rPr>
              <a:t>Key methods of class</a:t>
            </a:r>
            <a:br>
              <a:rPr lang="en-US" altLang="en-US" sz="4400" b="0" dirty="0">
                <a:solidFill>
                  <a:srgbClr val="44AAC6"/>
                </a:solidFill>
              </a:rPr>
            </a:br>
            <a:r>
              <a:rPr lang="en-US" altLang="en-US" sz="4400" b="0" i="1" dirty="0" err="1">
                <a:solidFill>
                  <a:srgbClr val="44AAC6"/>
                </a:solidFill>
              </a:rPr>
              <a:t>ArrayList</a:t>
            </a:r>
            <a:endParaRPr lang="en-US" altLang="en-US" sz="4400" b="0" dirty="0">
              <a:solidFill>
                <a:srgbClr val="44AAC6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76400" y="1556792"/>
            <a:ext cx="6477000" cy="496855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10000"/>
              </a:spcBef>
              <a:buFont typeface="Times" panose="02020603050405020304" pitchFamily="18" charset="0"/>
              <a:buNone/>
            </a:pPr>
            <a:r>
              <a:rPr lang="en-US" altLang="en-US" b="0" dirty="0"/>
              <a:t>	</a:t>
            </a:r>
            <a:r>
              <a:rPr lang="en-GB" altLang="en-US" sz="2800" b="0" dirty="0"/>
              <a:t>The </a:t>
            </a:r>
            <a:r>
              <a:rPr lang="en-GB" altLang="en-US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ArrayList</a:t>
            </a:r>
            <a:r>
              <a:rPr lang="en-GB" altLang="en-US" sz="2800" b="0" dirty="0"/>
              <a:t> class implements list functionality with methods for the following operations:</a:t>
            </a:r>
          </a:p>
          <a:p>
            <a:pPr eaLnBrk="1" hangingPunct="1">
              <a:spcBef>
                <a:spcPct val="10000"/>
              </a:spcBef>
              <a:buFont typeface="Times" panose="02020603050405020304" pitchFamily="18" charset="0"/>
              <a:buNone/>
            </a:pPr>
            <a:endParaRPr lang="en-GB" altLang="en-US" sz="100" b="0" dirty="0"/>
          </a:p>
          <a:p>
            <a:pPr lvl="4" eaLnBrk="1" hangingPunct="1">
              <a:lnSpc>
                <a:spcPct val="95000"/>
              </a:lnSpc>
              <a:spcBef>
                <a:spcPct val="30000"/>
              </a:spcBef>
              <a:buFontTx/>
              <a:buChar char="—"/>
            </a:pPr>
            <a:r>
              <a:rPr lang="en-GB" altLang="en-US" sz="2600" dirty="0">
                <a:solidFill>
                  <a:srgbClr val="264D8B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2600" dirty="0">
                <a:solidFill>
                  <a:srgbClr val="FF0000"/>
                </a:solidFill>
                <a:latin typeface="Courier New" panose="02070309020205020404" pitchFamily="49" charset="0"/>
              </a:rPr>
              <a:t>add(item)</a:t>
            </a:r>
          </a:p>
          <a:p>
            <a:pPr lvl="4" eaLnBrk="1" hangingPunct="1">
              <a:lnSpc>
                <a:spcPct val="95000"/>
              </a:lnSpc>
              <a:spcBef>
                <a:spcPct val="30000"/>
              </a:spcBef>
              <a:buFontTx/>
              <a:buChar char="—"/>
            </a:pPr>
            <a:r>
              <a:rPr lang="en-GB" altLang="en-US" sz="2600" dirty="0">
                <a:solidFill>
                  <a:srgbClr val="FF0000"/>
                </a:solidFill>
                <a:latin typeface="Courier New" panose="02070309020205020404" pitchFamily="49" charset="0"/>
              </a:rPr>
              <a:t> add(index, item)</a:t>
            </a:r>
          </a:p>
          <a:p>
            <a:pPr lvl="4" eaLnBrk="1" hangingPunct="1">
              <a:lnSpc>
                <a:spcPct val="95000"/>
              </a:lnSpc>
              <a:spcBef>
                <a:spcPct val="30000"/>
              </a:spcBef>
              <a:buFontTx/>
              <a:buChar char="—"/>
            </a:pPr>
            <a:r>
              <a:rPr lang="en-GB" altLang="en-US" sz="2600" dirty="0">
                <a:solidFill>
                  <a:srgbClr val="FF0000"/>
                </a:solidFill>
                <a:latin typeface="Courier New" panose="02070309020205020404" pitchFamily="49" charset="0"/>
              </a:rPr>
              <a:t> remove(item)</a:t>
            </a:r>
          </a:p>
          <a:p>
            <a:pPr lvl="4" eaLnBrk="1" hangingPunct="1">
              <a:lnSpc>
                <a:spcPct val="95000"/>
              </a:lnSpc>
              <a:spcBef>
                <a:spcPct val="30000"/>
              </a:spcBef>
              <a:buFontTx/>
              <a:buChar char="—"/>
            </a:pPr>
            <a:r>
              <a:rPr lang="en-GB" altLang="en-US" sz="2600" dirty="0">
                <a:solidFill>
                  <a:srgbClr val="FF0000"/>
                </a:solidFill>
                <a:latin typeface="Courier New" panose="02070309020205020404" pitchFamily="49" charset="0"/>
              </a:rPr>
              <a:t> remove(index)</a:t>
            </a:r>
            <a:endParaRPr lang="en-GB" altLang="en-US" sz="2600" b="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4" eaLnBrk="1" hangingPunct="1">
              <a:lnSpc>
                <a:spcPct val="95000"/>
              </a:lnSpc>
              <a:spcBef>
                <a:spcPct val="30000"/>
              </a:spcBef>
              <a:buFontTx/>
              <a:buChar char="—"/>
            </a:pPr>
            <a:r>
              <a:rPr lang="en-GB" altLang="en-US" sz="2600" b="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2600" dirty="0">
                <a:solidFill>
                  <a:srgbClr val="FF0000"/>
                </a:solidFill>
                <a:latin typeface="Courier New" panose="02070309020205020404" pitchFamily="49" charset="0"/>
              </a:rPr>
              <a:t>get(index)</a:t>
            </a:r>
            <a:endParaRPr lang="en-GB" altLang="en-US" sz="2600" b="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4" eaLnBrk="1" hangingPunct="1">
              <a:lnSpc>
                <a:spcPct val="95000"/>
              </a:lnSpc>
              <a:spcBef>
                <a:spcPct val="30000"/>
              </a:spcBef>
              <a:buFontTx/>
              <a:buChar char="—"/>
            </a:pPr>
            <a:r>
              <a:rPr lang="en-GB" altLang="en-US" sz="2600" b="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2600" dirty="0">
                <a:solidFill>
                  <a:srgbClr val="FF0000"/>
                </a:solidFill>
                <a:latin typeface="Courier New" panose="02070309020205020404" pitchFamily="49" charset="0"/>
              </a:rPr>
              <a:t>size()</a:t>
            </a:r>
            <a:endParaRPr lang="en-GB" altLang="en-US" sz="2600" b="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4" eaLnBrk="1" hangingPunct="1">
              <a:lnSpc>
                <a:spcPct val="95000"/>
              </a:lnSpc>
              <a:spcBef>
                <a:spcPct val="30000"/>
              </a:spcBef>
              <a:buFontTx/>
              <a:buChar char="—"/>
            </a:pPr>
            <a:r>
              <a:rPr lang="en-GB" altLang="en-US" sz="2600" b="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2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isEmpty</a:t>
            </a:r>
            <a:r>
              <a:rPr lang="en-GB" altLang="en-US" sz="2600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endParaRPr lang="en-GB" altLang="en-US" b="0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95000"/>
              </a:lnSpc>
              <a:spcBef>
                <a:spcPct val="30000"/>
              </a:spcBef>
              <a:buFontTx/>
              <a:buChar char="—"/>
            </a:pPr>
            <a:endParaRPr lang="en-US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89739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60648"/>
            <a:ext cx="77724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4000" dirty="0"/>
              <a:t>Object structures with</a:t>
            </a:r>
            <a:br>
              <a:rPr lang="en-US" altLang="en-US" sz="4000" dirty="0"/>
            </a:br>
            <a:r>
              <a:rPr lang="en-US" altLang="en-US" sz="4000" dirty="0"/>
              <a:t> </a:t>
            </a:r>
            <a:r>
              <a:rPr lang="en-US" altLang="en-US" sz="4000" i="1" dirty="0" err="1"/>
              <a:t>ArrayList</a:t>
            </a:r>
            <a:r>
              <a:rPr lang="en-US" altLang="en-US" sz="4000" i="1" dirty="0"/>
              <a:t> </a:t>
            </a:r>
            <a:r>
              <a:rPr lang="en-US" altLang="en-US" sz="4000" dirty="0"/>
              <a:t>collections</a:t>
            </a:r>
            <a:endParaRPr lang="en-US" altLang="en-US" sz="4000" i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09800" y="1371600"/>
          <a:ext cx="5334000" cy="344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734586" imgH="3057143" progId="Paint.Picture">
                  <p:embed/>
                </p:oleObj>
              </mc:Choice>
              <mc:Fallback>
                <p:oleObj name="Bitmap Image" r:id="rId3" imgW="4734586" imgH="3057143" progId="Paint.Picture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371600"/>
                        <a:ext cx="5334000" cy="344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01398" y="4851956"/>
            <a:ext cx="77724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Only a single field that stores an object of type </a:t>
            </a:r>
            <a:r>
              <a:rPr lang="en-US" altLang="en-US" sz="1800" i="1" dirty="0" err="1">
                <a:solidFill>
                  <a:schemeClr val="tx1"/>
                </a:solidFill>
                <a:latin typeface="Arial" panose="020B0604020202020204" pitchFamily="34" charset="0"/>
              </a:rPr>
              <a:t>ArrayList</a:t>
            </a:r>
            <a:r>
              <a:rPr lang="en-US" altLang="en-US" sz="1800" i="1" dirty="0">
                <a:solidFill>
                  <a:schemeClr val="tx1"/>
                </a:solidFill>
                <a:latin typeface="Arial" panose="020B0604020202020204" pitchFamily="34" charset="0"/>
              </a:rPr>
              <a:t>&lt;String&gt;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All work to access and manage the data is done in </a:t>
            </a:r>
            <a:r>
              <a:rPr lang="en-US" altLang="en-US" sz="1800" i="1" dirty="0" err="1">
                <a:solidFill>
                  <a:schemeClr val="tx1"/>
                </a:solidFill>
                <a:latin typeface="Arial" panose="020B0604020202020204" pitchFamily="34" charset="0"/>
              </a:rPr>
              <a:t>ArrayList</a:t>
            </a:r>
            <a:r>
              <a:rPr lang="en-US" altLang="en-US" sz="1800" i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object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Benefits of abstraction by not knowing details of </a:t>
            </a:r>
            <a:r>
              <a:rPr lang="en-US" altLang="en-US" sz="1800" i="1" dirty="0">
                <a:solidFill>
                  <a:schemeClr val="tx1"/>
                </a:solidFill>
                <a:latin typeface="Arial" panose="020B0604020202020204" pitchFamily="34" charset="0"/>
              </a:rPr>
              <a:t>how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work is done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Helps us avoid duplication of information and behavior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88640"/>
            <a:ext cx="7772400" cy="38370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Adding a third file</a:t>
            </a:r>
          </a:p>
        </p:txBody>
      </p:sp>
      <p:sp>
        <p:nvSpPr>
          <p:cNvPr id="34818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09800" y="762000"/>
          <a:ext cx="5029200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80952" imgH="4695238" progId="Paint.Picture">
                  <p:embed/>
                </p:oleObj>
              </mc:Choice>
              <mc:Fallback>
                <p:oleObj name="Bitmap Image" r:id="rId3" imgW="7780952" imgH="4695238" progId="Paint.Picture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762000"/>
                        <a:ext cx="5029200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43000" y="3733800"/>
            <a:ext cx="7696200" cy="270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  Dynamic capacity with ability to increase and/or decrease as needed with its </a:t>
            </a:r>
            <a:r>
              <a:rPr lang="en-US" altLang="en-US" sz="1800" i="1">
                <a:solidFill>
                  <a:schemeClr val="tx1"/>
                </a:solidFill>
                <a:latin typeface="Arial" panose="020B0604020202020204" pitchFamily="34" charset="0"/>
              </a:rPr>
              <a:t>add( ) 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and </a:t>
            </a:r>
            <a:r>
              <a:rPr lang="en-US" altLang="en-US" sz="1800" i="1">
                <a:solidFill>
                  <a:schemeClr val="tx1"/>
                </a:solidFill>
                <a:latin typeface="Arial" panose="020B0604020202020204" pitchFamily="34" charset="0"/>
              </a:rPr>
              <a:t>remove( ) 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methods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  Keeps an internal count of the number of items with </a:t>
            </a:r>
            <a:r>
              <a:rPr lang="en-US" altLang="en-US" sz="1800" i="1">
                <a:solidFill>
                  <a:schemeClr val="tx1"/>
                </a:solidFill>
                <a:latin typeface="Arial" panose="020B0604020202020204" pitchFamily="34" charset="0"/>
              </a:rPr>
              <a:t>size( )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 method returning that count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  Maintains the items in the order inserted with each new item added to the end of the list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  As an item is removed, all items following after the removed item are shifted up and forward in order to fill the removed item’s space</a:t>
            </a:r>
            <a:endParaRPr lang="en-US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Features of the collection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19200" y="1557338"/>
            <a:ext cx="7467600" cy="4751387"/>
          </a:xfrm>
        </p:spPr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US" altLang="en-US" dirty="0"/>
              <a:t>It increases its capacity as necessary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 altLang="en-US" dirty="0"/>
              <a:t>It keeps a private count of the number of items in the list</a:t>
            </a:r>
          </a:p>
          <a:p>
            <a:pPr lvl="1" eaLnBrk="1" hangingPunct="1">
              <a:defRPr/>
            </a:pPr>
            <a:r>
              <a:rPr lang="en-US" altLang="en-US" sz="2600" b="1" dirty="0"/>
              <a:t>size()</a:t>
            </a:r>
            <a:r>
              <a:rPr lang="en-US" altLang="en-US" sz="2600" dirty="0"/>
              <a:t> </a:t>
            </a:r>
            <a:r>
              <a:rPr lang="en-US" altLang="en-US" sz="2600" dirty="0" err="1"/>
              <a:t>accessor</a:t>
            </a:r>
            <a:endParaRPr lang="en-US" altLang="en-US" dirty="0"/>
          </a:p>
          <a:p>
            <a:pPr eaLnBrk="1" hangingPunct="1">
              <a:buFont typeface="Times" charset="0"/>
              <a:buChar char="•"/>
              <a:defRPr/>
            </a:pPr>
            <a:r>
              <a:rPr lang="en-US" altLang="en-US" dirty="0"/>
              <a:t>It keeps the objects in order of adding, but is otherwise unsorted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 altLang="en-US" dirty="0"/>
              <a:t>Details of how this is done are hidden</a:t>
            </a:r>
          </a:p>
          <a:p>
            <a:pPr lvl="1" eaLnBrk="1" hangingPunct="1">
              <a:defRPr/>
            </a:pPr>
            <a:r>
              <a:rPr lang="en-US" altLang="en-US" sz="2600" dirty="0"/>
              <a:t>Does that matter? </a:t>
            </a:r>
          </a:p>
          <a:p>
            <a:pPr lvl="1" eaLnBrk="1" hangingPunct="1">
              <a:defRPr/>
            </a:pPr>
            <a:r>
              <a:rPr lang="en-US" altLang="en-US" sz="2600" dirty="0"/>
              <a:t>Does not knowing prevent us from using it?</a:t>
            </a: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dirty="0"/>
              <a:t> with </a:t>
            </a:r>
            <a:r>
              <a:rPr lang="en-US" b="1" dirty="0"/>
              <a:t>any</a:t>
            </a:r>
            <a:r>
              <a:rPr lang="en-US" dirty="0"/>
              <a:t> class type: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TicketMachine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ClockDisplay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Track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Person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>
              <a:spcBef>
                <a:spcPts val="2400"/>
              </a:spcBef>
            </a:pPr>
            <a:r>
              <a:rPr lang="en-US" dirty="0"/>
              <a:t>Each will store multiple objects of the specific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32487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7493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Using the collection</a:t>
            </a:r>
          </a:p>
        </p:txBody>
      </p:sp>
      <p:sp>
        <p:nvSpPr>
          <p:cNvPr id="38914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127125" y="1412875"/>
            <a:ext cx="564515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public class MusicOrganizer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private ArrayList&lt;String&gt; files;</a:t>
            </a:r>
            <a:br>
              <a:rPr lang="en-US" altLang="en-US" sz="1800">
                <a:solidFill>
                  <a:schemeClr val="tx1"/>
                </a:solidFill>
                <a:latin typeface="Courier New" charset="0"/>
              </a:rPr>
            </a:br>
            <a:endParaRPr lang="en-US" altLang="en-US" sz="180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public void addFile(String filename)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    files.add(filename);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public int getNumberOfFiles()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    return files.size();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38916" name="AutoShape 6"/>
          <p:cNvSpPr>
            <a:spLocks noChangeArrowheads="1"/>
          </p:cNvSpPr>
          <p:nvPr/>
        </p:nvSpPr>
        <p:spPr bwMode="auto">
          <a:xfrm>
            <a:off x="6659563" y="3573463"/>
            <a:ext cx="2057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>
                <a:solidFill>
                  <a:srgbClr val="A57133"/>
                </a:solidFill>
                <a:latin typeface="Trebuchet MS" charset="0"/>
              </a:rPr>
              <a:t>Adding a new file</a:t>
            </a:r>
          </a:p>
        </p:txBody>
      </p:sp>
      <p:sp>
        <p:nvSpPr>
          <p:cNvPr id="38917" name="AutoShape 7"/>
          <p:cNvSpPr>
            <a:spLocks noChangeArrowheads="1"/>
          </p:cNvSpPr>
          <p:nvPr/>
        </p:nvSpPr>
        <p:spPr bwMode="auto">
          <a:xfrm>
            <a:off x="5486400" y="4797425"/>
            <a:ext cx="32766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>
                <a:solidFill>
                  <a:srgbClr val="A57133"/>
                </a:solidFill>
                <a:latin typeface="Trebuchet MS" charset="0"/>
              </a:rPr>
              <a:t>Returning the number of files</a:t>
            </a:r>
          </a:p>
          <a:p>
            <a:pPr algn="ctr" eaLnBrk="1" hangingPunct="1"/>
            <a:r>
              <a:rPr lang="en-US" altLang="en-US" b="0">
                <a:solidFill>
                  <a:srgbClr val="A57133"/>
                </a:solidFill>
                <a:latin typeface="Trebuchet MS" charset="0"/>
              </a:rPr>
              <a:t>(</a:t>
            </a:r>
            <a:r>
              <a:rPr lang="en-US" altLang="en-US" b="0" i="1">
                <a:solidFill>
                  <a:srgbClr val="A57133"/>
                </a:solidFill>
                <a:latin typeface="Trebuchet MS" charset="0"/>
              </a:rPr>
              <a:t>delegation</a:t>
            </a:r>
            <a:r>
              <a:rPr lang="en-US" altLang="en-US" b="0">
                <a:solidFill>
                  <a:srgbClr val="A57133"/>
                </a:solidFill>
                <a:latin typeface="Trebuchet MS" charset="0"/>
              </a:rPr>
              <a:t>)</a:t>
            </a:r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 flipH="1">
            <a:off x="5148263" y="378936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9"/>
          <p:cNvSpPr>
            <a:spLocks noChangeShapeType="1"/>
          </p:cNvSpPr>
          <p:nvPr/>
        </p:nvSpPr>
        <p:spPr bwMode="auto">
          <a:xfrm flipH="1" flipV="1">
            <a:off x="5181600" y="5176838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88913"/>
            <a:ext cx="77724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i="1" dirty="0" err="1"/>
              <a:t>ArrayList</a:t>
            </a:r>
            <a:r>
              <a:rPr lang="en-US" altLang="en-US" i="1" dirty="0"/>
              <a:t> </a:t>
            </a:r>
            <a:r>
              <a:rPr lang="en-US" altLang="en-US" dirty="0"/>
              <a:t>Index numbering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844061"/>
              </p:ext>
            </p:extLst>
          </p:nvPr>
        </p:nvGraphicFramePr>
        <p:xfrm>
          <a:off x="1600200" y="1066800"/>
          <a:ext cx="6553200" cy="392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52381" imgH="4648849" progId="Paint.Picture">
                  <p:embed/>
                </p:oleObj>
              </mc:Choice>
              <mc:Fallback>
                <p:oleObj name="Bitmap Image" r:id="rId3" imgW="7752381" imgH="4648849" progId="Paint.Picture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66800"/>
                        <a:ext cx="6553200" cy="392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66800" y="5029200"/>
            <a:ext cx="7772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Implicit numbering which starts with </a:t>
            </a:r>
            <a:r>
              <a:rPr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index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0 (same as String class)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Last item in the collection has the index </a:t>
            </a:r>
            <a:r>
              <a:rPr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size-1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Thus, valid </a:t>
            </a:r>
            <a:r>
              <a:rPr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index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values would be between [0 . . . size( )-1]</a:t>
            </a: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Retrieving </a:t>
            </a:r>
            <a:r>
              <a:rPr lang="en-US" dirty="0"/>
              <a:t>an object</a:t>
            </a:r>
            <a:br>
              <a:rPr lang="en-US" dirty="0"/>
            </a:br>
            <a:r>
              <a:rPr lang="en-US" dirty="0">
                <a:ea typeface="+mj-ea"/>
                <a:cs typeface="+mj-cs"/>
              </a:rPr>
              <a:t>from the collection</a:t>
            </a:r>
          </a:p>
        </p:txBody>
      </p:sp>
      <p:sp>
        <p:nvSpPr>
          <p:cNvPr id="43010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746125" y="17541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43013" name="Rectangle 12"/>
          <p:cNvSpPr>
            <a:spLocks noChangeArrowheads="1"/>
          </p:cNvSpPr>
          <p:nvPr/>
        </p:nvSpPr>
        <p:spPr bwMode="auto">
          <a:xfrm>
            <a:off x="4419600" y="2257425"/>
            <a:ext cx="144780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endParaRPr lang="en-GB" altLang="en-US" sz="1000"/>
          </a:p>
        </p:txBody>
      </p:sp>
      <p:sp>
        <p:nvSpPr>
          <p:cNvPr id="43014" name="Rectangle 13"/>
          <p:cNvSpPr>
            <a:spLocks noChangeArrowheads="1"/>
          </p:cNvSpPr>
          <p:nvPr/>
        </p:nvSpPr>
        <p:spPr bwMode="auto">
          <a:xfrm>
            <a:off x="5867400" y="3098800"/>
            <a:ext cx="144780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endParaRPr lang="en-GB" altLang="en-US" sz="1000"/>
          </a:p>
        </p:txBody>
      </p:sp>
      <p:sp>
        <p:nvSpPr>
          <p:cNvPr id="43015" name="Rectangle 14"/>
          <p:cNvSpPr>
            <a:spLocks noChangeArrowheads="1"/>
          </p:cNvSpPr>
          <p:nvPr/>
        </p:nvSpPr>
        <p:spPr bwMode="auto">
          <a:xfrm>
            <a:off x="5334000" y="4737100"/>
            <a:ext cx="144780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endParaRPr lang="en-GB" altLang="en-US" sz="1000"/>
          </a:p>
        </p:txBody>
      </p:sp>
      <p:sp>
        <p:nvSpPr>
          <p:cNvPr id="43016" name="Text Box 4"/>
          <p:cNvSpPr txBox="1">
            <a:spLocks noChangeArrowheads="1"/>
          </p:cNvSpPr>
          <p:nvPr/>
        </p:nvSpPr>
        <p:spPr bwMode="auto">
          <a:xfrm>
            <a:off x="1345907" y="2060575"/>
            <a:ext cx="625042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public void </a:t>
            </a:r>
            <a:r>
              <a:rPr lang="en-GB" altLang="en-US" sz="1800" dirty="0" err="1">
                <a:solidFill>
                  <a:schemeClr val="tx1"/>
                </a:solidFill>
                <a:latin typeface="Courier New" charset="0"/>
              </a:rPr>
              <a:t>listFile</a:t>
            </a: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(int </a:t>
            </a:r>
            <a:r>
              <a:rPr lang="en-GB" altLang="en-US" sz="1800" dirty="0">
                <a:solidFill>
                  <a:schemeClr val="tx1"/>
                </a:solidFill>
                <a:latin typeface="Courier New" charset="0"/>
              </a:rPr>
              <a:t>index</a:t>
            </a: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    if(</a:t>
            </a:r>
            <a:r>
              <a:rPr lang="en-GB" altLang="en-US" sz="1800" dirty="0">
                <a:solidFill>
                  <a:schemeClr val="tx1"/>
                </a:solidFill>
                <a:latin typeface="Courier New" charset="0"/>
              </a:rPr>
              <a:t>index</a:t>
            </a: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GB" altLang="en-US" sz="1800" dirty="0">
                <a:solidFill>
                  <a:schemeClr val="tx1"/>
                </a:solidFill>
                <a:latin typeface="Courier New" charset="0"/>
              </a:rPr>
              <a:t>&gt;=</a:t>
            </a: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 0</a:t>
            </a:r>
            <a:r>
              <a:rPr lang="en-GB" altLang="en-US" sz="1800" dirty="0">
                <a:solidFill>
                  <a:schemeClr val="tx1"/>
                </a:solidFill>
                <a:latin typeface="Courier New" charset="0"/>
              </a:rPr>
              <a:t> &amp;&amp;</a:t>
            </a:r>
            <a:r>
              <a:rPr lang="en-US" altLang="en-US" sz="1800" noProof="1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GB" altLang="en-US" sz="1800" dirty="0">
                <a:solidFill>
                  <a:schemeClr val="tx1"/>
                </a:solidFill>
                <a:latin typeface="Courier New" charset="0"/>
              </a:rPr>
              <a:t>index</a:t>
            </a: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 &lt; </a:t>
            </a:r>
            <a:r>
              <a:rPr lang="en-GB" altLang="en-US" sz="1800" dirty="0" err="1">
                <a:solidFill>
                  <a:schemeClr val="tx1"/>
                </a:solidFill>
                <a:latin typeface="Courier New" charset="0"/>
              </a:rPr>
              <a:t>files.size</a:t>
            </a: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()) {</a:t>
            </a:r>
            <a:br>
              <a:rPr lang="en-GB" altLang="en-US" sz="1800" dirty="0">
                <a:solidFill>
                  <a:schemeClr val="tx1"/>
                </a:solidFill>
                <a:latin typeface="Courier New" charset="0"/>
              </a:rPr>
            </a:br>
            <a:r>
              <a:rPr lang="en-GB" altLang="en-US" sz="1800" dirty="0">
                <a:solidFill>
                  <a:schemeClr val="tx1"/>
                </a:solidFill>
                <a:latin typeface="Courier New" charset="0"/>
              </a:rPr>
              <a:t>        String filename = files</a:t>
            </a: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.get(</a:t>
            </a:r>
            <a:r>
              <a:rPr lang="en-GB" altLang="en-US" sz="1800" dirty="0">
                <a:solidFill>
                  <a:schemeClr val="tx1"/>
                </a:solidFill>
                <a:latin typeface="Courier New" charset="0"/>
              </a:rPr>
              <a:t>index</a:t>
            </a: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)</a:t>
            </a:r>
            <a:r>
              <a:rPr lang="en-GB" altLang="en-US" sz="1800" dirty="0">
                <a:solidFill>
                  <a:schemeClr val="tx1"/>
                </a:solidFill>
                <a:latin typeface="Courier New" charset="0"/>
              </a:rPr>
              <a:t>;</a:t>
            </a:r>
            <a:endParaRPr altLang="en-US" sz="1800" noProof="1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        System.out.println(</a:t>
            </a:r>
            <a:r>
              <a:rPr lang="en-GB" altLang="en-US" sz="1800" dirty="0">
                <a:solidFill>
                  <a:schemeClr val="tx1"/>
                </a:solidFill>
                <a:latin typeface="Courier New" charset="0"/>
              </a:rPr>
              <a:t>filename</a:t>
            </a: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altLang="en-US" sz="1800" noProof="1">
                <a:solidFill>
                  <a:srgbClr val="009900"/>
                </a:solidFill>
                <a:latin typeface="Courier New" charset="0"/>
              </a:rPr>
              <a:t>else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1800" noProof="1">
                <a:solidFill>
                  <a:srgbClr val="009900"/>
                </a:solidFill>
                <a:latin typeface="Courier New" charset="0"/>
              </a:rPr>
              <a:t>        // This is not a valid </a:t>
            </a:r>
            <a:r>
              <a:rPr lang="en-GB" altLang="en-US" sz="1800" dirty="0">
                <a:solidFill>
                  <a:srgbClr val="009900"/>
                </a:solidFill>
                <a:latin typeface="Courier New" charset="0"/>
              </a:rPr>
              <a:t>index</a:t>
            </a:r>
            <a:r>
              <a:rPr altLang="en-US" sz="1800" noProof="1">
                <a:solidFill>
                  <a:srgbClr val="009900"/>
                </a:solidFill>
                <a:latin typeface="Courier New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1800" noProof="1">
                <a:solidFill>
                  <a:srgbClr val="009900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43017" name="AutoShape 10"/>
          <p:cNvSpPr>
            <a:spLocks noChangeArrowheads="1"/>
          </p:cNvSpPr>
          <p:nvPr/>
        </p:nvSpPr>
        <p:spPr bwMode="auto">
          <a:xfrm>
            <a:off x="5076825" y="4941888"/>
            <a:ext cx="3509963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>
                <a:solidFill>
                  <a:srgbClr val="A57133"/>
                </a:solidFill>
                <a:latin typeface="Trebuchet MS" charset="0"/>
              </a:rPr>
              <a:t>Retrieve and print the file name</a:t>
            </a:r>
          </a:p>
        </p:txBody>
      </p:sp>
      <p:sp>
        <p:nvSpPr>
          <p:cNvPr id="43018" name="Line 15"/>
          <p:cNvSpPr>
            <a:spLocks noChangeShapeType="1"/>
          </p:cNvSpPr>
          <p:nvPr/>
        </p:nvSpPr>
        <p:spPr bwMode="auto">
          <a:xfrm flipH="1">
            <a:off x="3779838" y="2420938"/>
            <a:ext cx="252095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9" name="Line 16"/>
          <p:cNvSpPr>
            <a:spLocks noChangeShapeType="1"/>
          </p:cNvSpPr>
          <p:nvPr/>
        </p:nvSpPr>
        <p:spPr bwMode="auto">
          <a:xfrm flipH="1">
            <a:off x="5652119" y="2420939"/>
            <a:ext cx="64866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020" name="Line 17"/>
          <p:cNvSpPr>
            <a:spLocks noChangeShapeType="1"/>
          </p:cNvSpPr>
          <p:nvPr/>
        </p:nvSpPr>
        <p:spPr bwMode="auto">
          <a:xfrm flipH="1" flipV="1">
            <a:off x="6660231" y="3343275"/>
            <a:ext cx="1296318" cy="159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021" name="AutoShape 6"/>
          <p:cNvSpPr>
            <a:spLocks noChangeArrowheads="1"/>
          </p:cNvSpPr>
          <p:nvPr/>
        </p:nvSpPr>
        <p:spPr bwMode="auto">
          <a:xfrm>
            <a:off x="2124075" y="5373688"/>
            <a:ext cx="2808288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>
                <a:solidFill>
                  <a:srgbClr val="A57133"/>
                </a:solidFill>
                <a:latin typeface="Trebuchet MS" charset="0"/>
              </a:rPr>
              <a:t>Needed? (Error message?)</a:t>
            </a:r>
          </a:p>
        </p:txBody>
      </p:sp>
      <p:sp>
        <p:nvSpPr>
          <p:cNvPr id="43022" name="Line 20"/>
          <p:cNvSpPr>
            <a:spLocks noChangeShapeType="1"/>
          </p:cNvSpPr>
          <p:nvPr/>
        </p:nvSpPr>
        <p:spPr bwMode="auto">
          <a:xfrm flipV="1">
            <a:off x="3348038" y="46529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318510" y="1916905"/>
            <a:ext cx="2386012" cy="7159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b="0">
                <a:solidFill>
                  <a:srgbClr val="A57133"/>
                </a:solidFill>
                <a:latin typeface="Trebuchet MS" pitchFamily="34" charset="0"/>
              </a:rPr>
              <a:t>Index validity checks</a:t>
            </a:r>
          </a:p>
          <a:p>
            <a:pPr algn="ctr" eaLnBrk="1" hangingPunct="1">
              <a:defRPr/>
            </a:pPr>
            <a:r>
              <a:rPr lang="en-US" altLang="en-US" sz="1800" b="0">
                <a:solidFill>
                  <a:srgbClr val="A57133"/>
                </a:solidFill>
                <a:latin typeface="Trebuchet MS" pitchFamily="34" charset="0"/>
              </a:rPr>
              <a:t>between [0 … size-1]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0"/>
            <a:ext cx="7772400" cy="7191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/>
              <a:t>Removal may affect numbering</a:t>
            </a:r>
            <a:endParaRPr lang="en-US" altLang="en-US" dirty="0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124216"/>
              </p:ext>
            </p:extLst>
          </p:nvPr>
        </p:nvGraphicFramePr>
        <p:xfrm>
          <a:off x="1047800" y="3849687"/>
          <a:ext cx="4191000" cy="254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14286" imgH="4686954" progId="Paint.Picture">
                  <p:embed/>
                </p:oleObj>
              </mc:Choice>
              <mc:Fallback>
                <p:oleObj name="Bitmap Image" r:id="rId3" imgW="7714286" imgH="4686954" progId="Paint.Picture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800" y="3849687"/>
                        <a:ext cx="4191000" cy="2546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654064"/>
              </p:ext>
            </p:extLst>
          </p:nvPr>
        </p:nvGraphicFramePr>
        <p:xfrm>
          <a:off x="1047800" y="801687"/>
          <a:ext cx="4114800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752381" imgH="4648849" progId="Paint.Picture">
                  <p:embed/>
                </p:oleObj>
              </mc:Choice>
              <mc:Fallback>
                <p:oleObj name="Bitmap Image" r:id="rId5" imgW="7752381" imgH="4648849" progId="Paint.Picture">
                  <p:embed/>
                  <p:pic>
                    <p:nvPicPr>
                      <p:cNvPr id="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800" y="801687"/>
                        <a:ext cx="4114800" cy="24653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5467400" y="801687"/>
            <a:ext cx="3276600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Removal process may change </a:t>
            </a:r>
            <a:r>
              <a:rPr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index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values of other objects in the list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Collection moves all subsequent items up by 1 position to fill the gap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Indices of items in front of (preceding) the removed item are UNCHANGED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Indices of items after (following) the removed item are decreased by 1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Same 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“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shifting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”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of items may also occur if adding new items into positions other than the end</a:t>
            </a: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2648000" y="3240087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800400" y="3316287"/>
            <a:ext cx="2133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</a:rPr>
              <a:t>files.remove(1);</a:t>
            </a:r>
            <a:endParaRPr lang="en-US" altLang="en-US" sz="1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Main concepts to be covered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36004" y="1648069"/>
            <a:ext cx="7315200" cy="4572000"/>
          </a:xfrm>
        </p:spPr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US" altLang="en-US" dirty="0"/>
              <a:t>Collections to group objects         (</a:t>
            </a:r>
            <a:r>
              <a:rPr lang="en-US" altLang="en-US" sz="2800" dirty="0"/>
              <a:t>e.g.</a:t>
            </a:r>
            <a:r>
              <a:rPr lang="en-US" altLang="en-US" dirty="0"/>
              <a:t> </a:t>
            </a:r>
            <a:r>
              <a:rPr lang="en-US" altLang="en-US" b="1" dirty="0" err="1">
                <a:latin typeface="Courier New" pitchFamily="49" charset="0"/>
              </a:rPr>
              <a:t>ArrayList</a:t>
            </a:r>
            <a:r>
              <a:rPr lang="en-US" altLang="en-US" dirty="0"/>
              <a:t>) </a:t>
            </a:r>
          </a:p>
          <a:p>
            <a:pPr eaLnBrk="1" hangingPunct="1">
              <a:buFont typeface="Times" charset="0"/>
              <a:buChar char="•"/>
              <a:defRPr/>
            </a:pPr>
            <a:endParaRPr lang="en-US" altLang="en-US" dirty="0"/>
          </a:p>
          <a:p>
            <a:pPr eaLnBrk="1" hangingPunct="1">
              <a:buFont typeface="Times" charset="0"/>
              <a:buChar char="•"/>
              <a:defRPr/>
            </a:pPr>
            <a:r>
              <a:rPr lang="en-US" altLang="en-US" dirty="0"/>
              <a:t>Builds on the </a:t>
            </a:r>
            <a:r>
              <a:rPr lang="en-US" altLang="en-US" i="1" dirty="0"/>
              <a:t>abstraction</a:t>
            </a:r>
            <a:r>
              <a:rPr lang="en-US" altLang="en-US" dirty="0"/>
              <a:t> theme to simplify a problem into components</a:t>
            </a:r>
          </a:p>
          <a:p>
            <a:pPr eaLnBrk="1" hangingPunct="1">
              <a:buFont typeface="Times" charset="0"/>
              <a:buChar char="•"/>
              <a:defRPr/>
            </a:pPr>
            <a:endParaRPr lang="en-US" altLang="en-US" dirty="0"/>
          </a:p>
          <a:p>
            <a:pPr eaLnBrk="1" hangingPunct="1">
              <a:buFont typeface="Times" charset="0"/>
              <a:buChar char="•"/>
              <a:defRPr/>
            </a:pPr>
            <a:r>
              <a:rPr lang="en-US" altLang="en-US" dirty="0"/>
              <a:t>Start making use of existing Java </a:t>
            </a:r>
            <a:r>
              <a:rPr lang="en-US" altLang="en-US" i="1" dirty="0"/>
              <a:t>library classes </a:t>
            </a:r>
            <a:r>
              <a:rPr lang="en-US" altLang="en-US" dirty="0"/>
              <a:t>to save time coding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88913"/>
            <a:ext cx="7772400" cy="71913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MS PGothic" charset="0"/>
              </a:rPr>
              <a:t>The general utility of indices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19200" y="1052513"/>
            <a:ext cx="7467600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en-US" sz="3000" b="0" kern="0"/>
              <a:t>Index values: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en-US" b="0" kern="0"/>
              <a:t>start at 0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en-US" b="0" kern="0"/>
              <a:t>are numbered sequentially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en-US" b="0" kern="0"/>
              <a:t>have no gaps in consecutive objects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defRPr/>
            </a:pPr>
            <a:endParaRPr lang="en-US" altLang="en-US" sz="1200" b="0" kern="0"/>
          </a:p>
          <a:p>
            <a:pPr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en-US" sz="3000" b="0" kern="0"/>
              <a:t>Using integers to index collections has a general utility: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ja-JP" b="0" u="sng" kern="0"/>
              <a:t>next</a:t>
            </a:r>
            <a:r>
              <a:rPr lang="en-US" altLang="ja-JP" b="0" kern="0"/>
              <a:t>: </a:t>
            </a:r>
            <a:r>
              <a:rPr lang="en-US" altLang="ja-JP" b="0" kern="0">
                <a:solidFill>
                  <a:srgbClr val="FF0000"/>
                </a:solidFill>
                <a:latin typeface="Courier New Bold" charset="0"/>
              </a:rPr>
              <a:t>index + 1</a:t>
            </a:r>
            <a:endParaRPr lang="en-US" altLang="ja-JP" b="0" kern="0">
              <a:latin typeface="Courier New Bold" charset="0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ja-JP" b="0" u="sng" kern="0"/>
              <a:t>previous</a:t>
            </a:r>
            <a:r>
              <a:rPr lang="en-US" altLang="ja-JP" b="0" kern="0"/>
              <a:t>: </a:t>
            </a:r>
            <a:r>
              <a:rPr lang="en-US" altLang="ja-JP" b="0" kern="0">
                <a:solidFill>
                  <a:srgbClr val="FF0000"/>
                </a:solidFill>
                <a:latin typeface="Courier New Bold" charset="0"/>
              </a:rPr>
              <a:t>index – 1</a:t>
            </a:r>
            <a:endParaRPr lang="en-US" altLang="ja-JP" b="0" kern="0">
              <a:latin typeface="Courier New Bold" charset="0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ja-JP" b="0" u="sng" kern="0"/>
              <a:t>last</a:t>
            </a:r>
            <a:r>
              <a:rPr lang="en-US" altLang="ja-JP" b="0" kern="0"/>
              <a:t>: </a:t>
            </a:r>
            <a:r>
              <a:rPr lang="en-US" altLang="ja-JP" b="0" kern="0">
                <a:solidFill>
                  <a:srgbClr val="FF0000"/>
                </a:solidFill>
                <a:latin typeface="Courier New Bold" charset="0"/>
              </a:rPr>
              <a:t>list.size( ) – 1</a:t>
            </a:r>
            <a:endParaRPr lang="en-US" altLang="ja-JP" b="0" kern="0">
              <a:latin typeface="Courier New Bold" charset="0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ja-JP" b="0" u="sng" kern="0"/>
              <a:t>the first three</a:t>
            </a:r>
            <a:r>
              <a:rPr lang="en-US" altLang="ja-JP" b="0" kern="0"/>
              <a:t>: items at indices </a:t>
            </a:r>
            <a:r>
              <a:rPr lang="en-US" altLang="ja-JP" b="0" kern="0">
                <a:solidFill>
                  <a:srgbClr val="FF0000"/>
                </a:solidFill>
                <a:latin typeface="Courier New Bold" charset="0"/>
              </a:rPr>
              <a:t>0</a:t>
            </a:r>
            <a:r>
              <a:rPr lang="en-US" altLang="ja-JP" b="0" kern="0">
                <a:solidFill>
                  <a:srgbClr val="FF0000"/>
                </a:solidFill>
              </a:rPr>
              <a:t>, </a:t>
            </a:r>
            <a:r>
              <a:rPr lang="en-US" altLang="ja-JP" b="0" kern="0">
                <a:solidFill>
                  <a:srgbClr val="FF0000"/>
                </a:solidFill>
                <a:latin typeface="Courier New Bold" charset="0"/>
              </a:rPr>
              <a:t>1</a:t>
            </a:r>
            <a:r>
              <a:rPr lang="en-US" altLang="ja-JP" b="0" kern="0">
                <a:solidFill>
                  <a:srgbClr val="FF0000"/>
                </a:solidFill>
              </a:rPr>
              <a:t>, </a:t>
            </a:r>
            <a:r>
              <a:rPr lang="en-US" altLang="ja-JP" b="0" kern="0">
                <a:solidFill>
                  <a:srgbClr val="FF0000"/>
                </a:solidFill>
                <a:latin typeface="Courier New Bold" charset="0"/>
              </a:rPr>
              <a:t>2</a:t>
            </a:r>
            <a:endParaRPr lang="en-US" altLang="ja-JP" b="0" kern="0">
              <a:latin typeface="Courier New Bold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defRPr/>
            </a:pPr>
            <a:endParaRPr lang="en-US" altLang="en-US" sz="1200" b="0" kern="0"/>
          </a:p>
          <a:p>
            <a:pPr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en-US" sz="3000" b="0" kern="0"/>
              <a:t>We could use loops and iteration to access items in </a:t>
            </a:r>
            <a:r>
              <a:rPr lang="en-US" altLang="en-US" sz="3000" b="1" i="1" kern="0"/>
              <a:t>sequence</a:t>
            </a:r>
            <a:r>
              <a:rPr lang="en-US" altLang="en-US" sz="3000" b="0" kern="0"/>
              <a:t>:  </a:t>
            </a:r>
            <a:r>
              <a:rPr lang="en-US" altLang="en-US" sz="3000" b="0" kern="0">
                <a:latin typeface="Courier New Bold" charset="0"/>
              </a:rPr>
              <a:t>0</a:t>
            </a:r>
            <a:r>
              <a:rPr lang="en-US" altLang="en-US" sz="3000" b="0" kern="0"/>
              <a:t>,</a:t>
            </a:r>
            <a:r>
              <a:rPr lang="en-US" altLang="en-US" sz="3000" b="0" kern="0">
                <a:latin typeface="Courier New Bold" charset="0"/>
              </a:rPr>
              <a:t> 1</a:t>
            </a:r>
            <a:r>
              <a:rPr lang="en-US" altLang="en-US" sz="3000" b="0" kern="0"/>
              <a:t>,</a:t>
            </a:r>
            <a:r>
              <a:rPr lang="en-US" altLang="en-US" sz="3000" b="0" kern="0">
                <a:latin typeface="Courier New Bold" charset="0"/>
              </a:rPr>
              <a:t> 2</a:t>
            </a:r>
            <a:r>
              <a:rPr lang="en-US" altLang="en-US" sz="3000" b="0" kern="0"/>
              <a:t>,</a:t>
            </a:r>
            <a:r>
              <a:rPr lang="en-US" altLang="en-US" sz="3000" b="0" kern="0">
                <a:latin typeface="Courier New Bold" charset="0"/>
              </a:rPr>
              <a:t> …</a:t>
            </a:r>
            <a:endParaRPr lang="en-US" altLang="en-US" sz="3000" b="0" kern="0" dirty="0">
              <a:latin typeface="Courier New Bold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81575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Review</a:t>
            </a:r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19200" y="1341438"/>
            <a:ext cx="7467600" cy="47545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altLang="en-US" dirty="0"/>
              <a:t>Collections allow an arbitrary number of objects to be stored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altLang="en-US" dirty="0"/>
              <a:t>Class libraries usually contain tried-and-tested collection classes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altLang="en-US" dirty="0"/>
              <a:t>Java</a:t>
            </a:r>
            <a:r>
              <a:rPr lang="ja-JP" altLang="en-US" dirty="0"/>
              <a:t>’</a:t>
            </a:r>
            <a:r>
              <a:rPr lang="en-US" altLang="ja-JP" dirty="0"/>
              <a:t>s class libraries are called </a:t>
            </a:r>
            <a:r>
              <a:rPr lang="en-US" altLang="ja-JP" i="1" dirty="0"/>
              <a:t>packages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endParaRPr lang="en-US" altLang="ja-JP" sz="1800" dirty="0"/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altLang="en-US" dirty="0"/>
              <a:t>We have used the </a:t>
            </a:r>
            <a:r>
              <a:rPr lang="en-US" altLang="en-US" b="1" dirty="0" err="1">
                <a:latin typeface="Courier New" pitchFamily="49" charset="0"/>
              </a:rPr>
              <a:t>ArrayList</a:t>
            </a:r>
            <a:r>
              <a:rPr lang="en-US" altLang="en-US" dirty="0"/>
              <a:t> class from the </a:t>
            </a:r>
            <a:r>
              <a:rPr lang="en-US" altLang="en-US" b="1" dirty="0" err="1">
                <a:latin typeface="Courier New" pitchFamily="49" charset="0"/>
              </a:rPr>
              <a:t>java.util</a:t>
            </a:r>
            <a:r>
              <a:rPr lang="en-US" altLang="en-US" dirty="0"/>
              <a:t> package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74374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Review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1142111" y="1340768"/>
            <a:ext cx="7467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Items may be added and removed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Each item has an index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Index values may change if items are removed (or further items added)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The main </a:t>
            </a:r>
            <a:r>
              <a:rPr lang="en-US" altLang="en-US" b="1" dirty="0" err="1">
                <a:latin typeface="Courier New" charset="0"/>
                <a:ea typeface="MS PGothic" charset="-128"/>
              </a:rPr>
              <a:t>ArrayList</a:t>
            </a:r>
            <a:r>
              <a:rPr lang="en-US" altLang="en-US" dirty="0">
                <a:ea typeface="MS PGothic" charset="-128"/>
              </a:rPr>
              <a:t> methods are </a:t>
            </a:r>
            <a:r>
              <a:rPr lang="en-US" altLang="en-US" b="1" dirty="0">
                <a:latin typeface="Courier New" charset="0"/>
                <a:ea typeface="MS PGothic" charset="-128"/>
              </a:rPr>
              <a:t>add</a:t>
            </a:r>
            <a:r>
              <a:rPr lang="en-US" altLang="en-US" dirty="0">
                <a:ea typeface="MS PGothic" charset="-128"/>
              </a:rPr>
              <a:t>, </a:t>
            </a:r>
            <a:r>
              <a:rPr lang="en-US" altLang="en-US" b="1" dirty="0">
                <a:latin typeface="Courier New" charset="0"/>
                <a:ea typeface="MS PGothic" charset="-128"/>
              </a:rPr>
              <a:t>get</a:t>
            </a:r>
            <a:r>
              <a:rPr lang="en-US" altLang="en-US" dirty="0">
                <a:ea typeface="MS PGothic" charset="-128"/>
              </a:rPr>
              <a:t>, </a:t>
            </a:r>
            <a:r>
              <a:rPr lang="en-US" altLang="en-US" b="1" dirty="0">
                <a:latin typeface="Courier New" charset="0"/>
                <a:ea typeface="MS PGothic" charset="-128"/>
              </a:rPr>
              <a:t>remove</a:t>
            </a:r>
            <a:r>
              <a:rPr lang="en-US" altLang="en-US" dirty="0">
                <a:ea typeface="MS PGothic" charset="-128"/>
              </a:rPr>
              <a:t> and </a:t>
            </a:r>
            <a:r>
              <a:rPr lang="en-US" altLang="en-US" b="1" dirty="0">
                <a:latin typeface="Courier New" charset="0"/>
                <a:ea typeface="MS PGothic" charset="-128"/>
              </a:rPr>
              <a:t>size</a:t>
            </a:r>
            <a:endParaRPr lang="en-US" altLang="en-US" dirty="0">
              <a:ea typeface="MS PGothic" charset="-128"/>
            </a:endParaRP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en-US" b="1" dirty="0" err="1">
                <a:latin typeface="Courier New" charset="0"/>
                <a:ea typeface="MS PGothic" charset="-128"/>
              </a:rPr>
              <a:t>ArrayList</a:t>
            </a:r>
            <a:r>
              <a:rPr lang="en-US" altLang="en-US" dirty="0">
                <a:ea typeface="MS PGothic" charset="-128"/>
              </a:rPr>
              <a:t> is a </a:t>
            </a:r>
            <a:r>
              <a:rPr lang="en-US" altLang="en-US" i="1" dirty="0">
                <a:ea typeface="MS PGothic" charset="-128"/>
              </a:rPr>
              <a:t>parameterized</a:t>
            </a:r>
            <a:r>
              <a:rPr lang="en-US" altLang="en-US" dirty="0">
                <a:ea typeface="MS PGothic" charset="-128"/>
              </a:rPr>
              <a:t> or </a:t>
            </a:r>
            <a:r>
              <a:rPr lang="en-US" altLang="en-US" i="1" dirty="0">
                <a:ea typeface="MS PGothic" charset="-128"/>
              </a:rPr>
              <a:t>generic</a:t>
            </a:r>
            <a:r>
              <a:rPr lang="en-US" altLang="en-US" dirty="0">
                <a:ea typeface="MS PGothic" charset="-128"/>
              </a:rPr>
              <a:t> type</a:t>
            </a:r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3200"/>
            <a:ext cx="6773863" cy="1143000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Interlude:</a:t>
            </a:r>
            <a:br>
              <a:rPr lang="en-US">
                <a:ea typeface="+mj-ea"/>
                <a:cs typeface="+mj-cs"/>
              </a:rPr>
            </a:br>
            <a:r>
              <a:rPr lang="en-US">
                <a:ea typeface="+mj-ea"/>
                <a:cs typeface="+mj-cs"/>
              </a:rPr>
              <a:t>Some popular errors...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206500"/>
            <a:ext cx="7975600" cy="4318000"/>
          </a:xfrm>
        </p:spPr>
        <p:txBody>
          <a:bodyPr rIns="81279"/>
          <a:lstStyle/>
          <a:p>
            <a:pPr algn="l" eaLnBrk="1" hangingPunct="1"/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/**</a:t>
            </a:r>
            <a:b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 * Print out info (number of entries).</a:t>
            </a:r>
            <a:b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 */</a:t>
            </a:r>
            <a:br>
              <a:rPr lang="en-US" altLang="en-US" sz="2000" b="1"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public void showStatus()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if(files.size() == 0);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System.out.println("Organizer is empty");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else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System.out.print("Organizer holds 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System.out.println(files.size() + " files");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77155" name="Oval 3"/>
          <p:cNvSpPr>
            <a:spLocks/>
          </p:cNvSpPr>
          <p:nvPr/>
        </p:nvSpPr>
        <p:spPr bwMode="auto">
          <a:xfrm>
            <a:off x="4495800" y="2768600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5105400" y="609600"/>
            <a:ext cx="331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>
                <a:solidFill>
                  <a:srgbClr val="A57133"/>
                </a:solidFill>
              </a:rPr>
              <a:t>What</a:t>
            </a:r>
            <a:r>
              <a:rPr lang="ja-JP" altLang="en-US" sz="2800" b="0">
                <a:solidFill>
                  <a:srgbClr val="A57133"/>
                </a:solidFill>
              </a:rPr>
              <a:t>’</a:t>
            </a:r>
            <a:r>
              <a:rPr lang="en-US" altLang="ja-JP" sz="2800" b="0">
                <a:solidFill>
                  <a:srgbClr val="A57133"/>
                </a:solidFill>
              </a:rPr>
              <a:t>s wrong here?</a:t>
            </a:r>
            <a:endParaRPr lang="en-US" altLang="en-US" sz="2800" b="0">
              <a:solidFill>
                <a:srgbClr val="A571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206500"/>
            <a:ext cx="7975600" cy="4953000"/>
          </a:xfrm>
        </p:spPr>
        <p:txBody>
          <a:bodyPr rIns="81279"/>
          <a:lstStyle/>
          <a:p>
            <a:pPr algn="l" eaLnBrk="1" hangingPunct="1"/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/**</a:t>
            </a:r>
            <a:b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 * Print out info (number of entries).</a:t>
            </a:r>
            <a:b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 */</a:t>
            </a:r>
            <a:br>
              <a:rPr lang="en-US" altLang="en-US" sz="2000" b="1"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public void showStatus()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if(files.size() == 0); 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System.out.println("Organizer is empty");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else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System.out.print("Organizer holds 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System.out.println(files.size() + "files");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132263" y="609600"/>
            <a:ext cx="4468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>
                <a:solidFill>
                  <a:srgbClr val="A57133"/>
                </a:solidFill>
              </a:rPr>
              <a:t>This is the same as before!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219200"/>
            <a:ext cx="7975600" cy="5257800"/>
          </a:xfrm>
        </p:spPr>
        <p:txBody>
          <a:bodyPr rIns="81279"/>
          <a:lstStyle/>
          <a:p>
            <a:pPr algn="l" eaLnBrk="1" hangingPunct="1"/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/**</a:t>
            </a:r>
            <a:b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 * Print out info (number of entries).</a:t>
            </a:r>
            <a:b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 */</a:t>
            </a:r>
            <a:br>
              <a:rPr lang="en-US" altLang="en-US" sz="2000" b="1"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public void showStatus()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if(files.size() == 0)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; 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System.out.println("Organizer is empty");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else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System.out.print("Organizer holds 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System.out.println(files.size() + "files");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889500" y="609600"/>
            <a:ext cx="3700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>
                <a:solidFill>
                  <a:srgbClr val="A57133"/>
                </a:solidFill>
              </a:rPr>
              <a:t>This is the same again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981075"/>
            <a:ext cx="7975600" cy="5549900"/>
          </a:xfrm>
        </p:spPr>
        <p:txBody>
          <a:bodyPr rIns="81279"/>
          <a:lstStyle/>
          <a:p>
            <a:pPr algn="l" eaLnBrk="1" hangingPunct="1"/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/**</a:t>
            </a:r>
            <a:b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 * Print out info (number of entries).</a:t>
            </a:r>
            <a:b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 */</a:t>
            </a:r>
            <a:br>
              <a:rPr lang="en-US" altLang="en-US" sz="2000" b="1"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public void showStatus()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if(files.size() == 0)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; 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System.out.println("Organizer is empty");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else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System.out.print("Organizer holds 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System.out.println(files.size() + "files");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5076825" y="609600"/>
            <a:ext cx="3543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>
                <a:solidFill>
                  <a:srgbClr val="A57133"/>
                </a:solidFill>
              </a:rPr>
              <a:t>and the same again…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206500"/>
            <a:ext cx="7975600" cy="4318000"/>
          </a:xfrm>
        </p:spPr>
        <p:txBody>
          <a:bodyPr rIns="81279"/>
          <a:lstStyle/>
          <a:p>
            <a:pPr algn="l" eaLnBrk="1" hangingPunct="1"/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/**</a:t>
            </a:r>
            <a:b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 * Print out info (number of entries).</a:t>
            </a:r>
            <a:b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 */</a:t>
            </a:r>
            <a:br>
              <a:rPr lang="en-US" altLang="en-US" sz="2000" b="1"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public void showStatus()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if(isEmpty = true)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System.out.println("Organizer is empty");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else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System.out.print("Organizer holds 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System.out.println(files.size() + "files");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81251" name="Oval 3"/>
          <p:cNvSpPr>
            <a:spLocks/>
          </p:cNvSpPr>
          <p:nvPr/>
        </p:nvSpPr>
        <p:spPr bwMode="auto">
          <a:xfrm>
            <a:off x="3048000" y="2730500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62468" name="Rectangle 4"/>
          <p:cNvSpPr>
            <a:spLocks/>
          </p:cNvSpPr>
          <p:nvPr/>
        </p:nvSpPr>
        <p:spPr bwMode="auto">
          <a:xfrm>
            <a:off x="990600" y="304800"/>
            <a:ext cx="42545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This time I have a boolean field called </a:t>
            </a:r>
            <a:r>
              <a:rPr lang="ja-JP" altLang="en-US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‘</a:t>
            </a:r>
            <a:r>
              <a:rPr lang="en-US" altLang="ja-JP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isEmpty</a:t>
            </a:r>
            <a:r>
              <a:rPr lang="ja-JP" altLang="en-US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’</a:t>
            </a:r>
            <a:r>
              <a:rPr lang="en-US" altLang="ja-JP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...</a:t>
            </a:r>
            <a:endParaRPr lang="en-US" altLang="en-US" sz="2400" b="0">
              <a:solidFill>
                <a:srgbClr val="3E3E3E"/>
              </a:solidFill>
              <a:latin typeface="Times New Roman Italic" charset="0"/>
              <a:sym typeface="Times New Roman Italic" charset="0"/>
            </a:endParaRP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5295900" y="609600"/>
            <a:ext cx="331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>
                <a:solidFill>
                  <a:srgbClr val="A57133"/>
                </a:solidFill>
              </a:rPr>
              <a:t>What</a:t>
            </a:r>
            <a:r>
              <a:rPr lang="ja-JP" altLang="en-US" sz="2800" b="0">
                <a:solidFill>
                  <a:srgbClr val="A57133"/>
                </a:solidFill>
              </a:rPr>
              <a:t>’</a:t>
            </a:r>
            <a:r>
              <a:rPr lang="en-US" altLang="ja-JP" sz="2800" b="0">
                <a:solidFill>
                  <a:srgbClr val="A57133"/>
                </a:solidFill>
              </a:rPr>
              <a:t>s wrong here?</a:t>
            </a:r>
            <a:endParaRPr lang="en-US" altLang="en-US" sz="2800" b="0">
              <a:solidFill>
                <a:srgbClr val="A57133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206500"/>
            <a:ext cx="7975600" cy="4318000"/>
          </a:xfrm>
        </p:spPr>
        <p:txBody>
          <a:bodyPr rIns="81279"/>
          <a:lstStyle/>
          <a:p>
            <a:pPr algn="l" eaLnBrk="1" hangingPunct="1"/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/**</a:t>
            </a:r>
            <a:b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 * Print out info (number of entries).</a:t>
            </a:r>
            <a:b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 */</a:t>
            </a:r>
            <a:br>
              <a:rPr lang="en-US" altLang="en-US" sz="2000" b="1"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public void showStatus()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if(isEmpty == true)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System.out.println("Organizer is empty");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else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System.out.print("Organizer holds 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System.out.println(files.size() + "files");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4515" name="Rectangle 4"/>
          <p:cNvSpPr>
            <a:spLocks/>
          </p:cNvSpPr>
          <p:nvPr/>
        </p:nvSpPr>
        <p:spPr bwMode="auto">
          <a:xfrm>
            <a:off x="990600" y="304800"/>
            <a:ext cx="42545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This time I have a boolean field called </a:t>
            </a:r>
            <a:r>
              <a:rPr lang="ja-JP" altLang="en-US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‘</a:t>
            </a:r>
            <a:r>
              <a:rPr lang="en-US" altLang="ja-JP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isEmpty</a:t>
            </a:r>
            <a:r>
              <a:rPr lang="ja-JP" altLang="en-US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’</a:t>
            </a:r>
            <a:r>
              <a:rPr lang="en-US" altLang="ja-JP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...</a:t>
            </a:r>
            <a:endParaRPr lang="en-US" altLang="en-US" sz="2400" b="0">
              <a:solidFill>
                <a:srgbClr val="3E3E3E"/>
              </a:solidFill>
              <a:latin typeface="Times New Roman Italic" charset="0"/>
              <a:sym typeface="Times New Roman Italic" charset="0"/>
            </a:endParaRPr>
          </a:p>
        </p:txBody>
      </p:sp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5345113" y="609600"/>
            <a:ext cx="3284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>
                <a:solidFill>
                  <a:srgbClr val="A57133"/>
                </a:solidFill>
              </a:rPr>
              <a:t>The correct version</a:t>
            </a:r>
          </a:p>
        </p:txBody>
      </p:sp>
    </p:spTree>
  </p:cSld>
  <p:clrMapOvr>
    <a:masterClrMapping/>
  </p:clrMapOvr>
  <p:transition spd="med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The requirement to 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group objects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7467600" cy="4597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ea typeface="+mn-ea"/>
                <a:cs typeface="+mn-cs"/>
              </a:rPr>
              <a:t>Many applications involve </a:t>
            </a:r>
            <a:r>
              <a:rPr lang="en-US" sz="2800" i="1" u="sng" dirty="0">
                <a:ea typeface="+mn-ea"/>
                <a:cs typeface="+mn-cs"/>
              </a:rPr>
              <a:t>collections</a:t>
            </a:r>
            <a:r>
              <a:rPr lang="en-US" sz="2800" dirty="0">
                <a:ea typeface="+mn-ea"/>
                <a:cs typeface="+mn-cs"/>
              </a:rPr>
              <a:t> of objects:</a:t>
            </a:r>
          </a:p>
          <a:p>
            <a:pPr lvl="1" eaLnBrk="1" hangingPunct="1">
              <a:defRPr/>
            </a:pPr>
            <a:r>
              <a:rPr lang="en-US" sz="2400" dirty="0">
                <a:ea typeface="+mn-ea"/>
              </a:rPr>
              <a:t>Personal organizers</a:t>
            </a:r>
          </a:p>
          <a:p>
            <a:pPr lvl="1" eaLnBrk="1" hangingPunct="1">
              <a:defRPr/>
            </a:pPr>
            <a:r>
              <a:rPr lang="en-US" sz="2400" dirty="0">
                <a:ea typeface="+mn-ea"/>
              </a:rPr>
              <a:t>Library catalogs</a:t>
            </a:r>
          </a:p>
          <a:p>
            <a:pPr lvl="1" eaLnBrk="1" hangingPunct="1">
              <a:defRPr/>
            </a:pPr>
            <a:r>
              <a:rPr lang="en-US" sz="2400" dirty="0">
                <a:ea typeface="+mn-ea"/>
              </a:rPr>
              <a:t>Student record systems</a:t>
            </a:r>
          </a:p>
          <a:p>
            <a:pPr lvl="1" eaLnBrk="1" hangingPunct="1">
              <a:defRPr/>
            </a:pPr>
            <a:r>
              <a:rPr lang="en-US" sz="2400" dirty="0"/>
              <a:t>Music organizer</a:t>
            </a:r>
            <a:endParaRPr lang="en-US" sz="2400" dirty="0">
              <a:ea typeface="+mn-ea"/>
            </a:endParaRPr>
          </a:p>
          <a:p>
            <a:pPr eaLnBrk="1" hangingPunct="1">
              <a:defRPr/>
            </a:pPr>
            <a:r>
              <a:rPr lang="en-US" sz="2800" dirty="0"/>
              <a:t>N</a:t>
            </a:r>
            <a:r>
              <a:rPr lang="en-US" sz="2800" dirty="0">
                <a:ea typeface="+mn-ea"/>
                <a:cs typeface="+mn-cs"/>
              </a:rPr>
              <a:t>umber of items to be stored </a:t>
            </a:r>
            <a:r>
              <a:rPr lang="en-US" sz="2800" dirty="0"/>
              <a:t>is </a:t>
            </a:r>
            <a:r>
              <a:rPr lang="en-US" sz="2800" i="1" dirty="0"/>
              <a:t>dynamic</a:t>
            </a:r>
          </a:p>
          <a:p>
            <a:pPr lvl="1" eaLnBrk="1" hangingPunct="1">
              <a:defRPr/>
            </a:pPr>
            <a:r>
              <a:rPr lang="en-US" sz="2400" dirty="0">
                <a:ea typeface="+mn-ea"/>
              </a:rPr>
              <a:t>Items added</a:t>
            </a:r>
          </a:p>
          <a:p>
            <a:pPr lvl="1" eaLnBrk="1" hangingPunct="1">
              <a:defRPr/>
            </a:pPr>
            <a:r>
              <a:rPr lang="en-US" sz="2400" dirty="0">
                <a:ea typeface="+mn-ea"/>
              </a:rPr>
              <a:t>Items deleted</a:t>
            </a:r>
          </a:p>
          <a:p>
            <a:pPr lvl="1" eaLnBrk="1" hangingPunct="1">
              <a:defRPr/>
            </a:pPr>
            <a:r>
              <a:rPr lang="en-US" sz="2400" dirty="0"/>
              <a:t>Items retrieved</a:t>
            </a:r>
            <a:endParaRPr lang="en-US" sz="2400" dirty="0">
              <a:ea typeface="+mn-ea"/>
            </a:endParaRP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863600"/>
            <a:ext cx="7950200" cy="4813300"/>
          </a:xfrm>
        </p:spPr>
        <p:txBody>
          <a:bodyPr rIns="81279"/>
          <a:lstStyle/>
          <a:p>
            <a:pPr algn="l" eaLnBrk="1" hangingPunct="1"/>
            <a: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  <a:t>/**</a:t>
            </a:r>
            <a:b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  <a:t> * Store a new file in the organizer. If the </a:t>
            </a:r>
            <a:b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  <a:t> * organizer is full, save it and start a new one.</a:t>
            </a:r>
            <a:b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  <a:t> */</a:t>
            </a:r>
            <a:br>
              <a:rPr lang="en-US" altLang="en-US" sz="2000" b="1"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public void addFile(String filename)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if(files.size() == 100)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 files.save();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 </a:t>
            </a:r>
            <a:r>
              <a:rPr lang="en-US" altLang="en-US" sz="2000" b="1">
                <a:solidFill>
                  <a:schemeClr val="bg2"/>
                </a:solidFill>
                <a:latin typeface="Courier New" charset="0"/>
                <a:ea typeface="MS PGothic" charset="-128"/>
              </a:rPr>
              <a:t>// starting new list</a:t>
            </a:r>
            <a:br>
              <a:rPr lang="en-US" altLang="en-US" sz="2000" b="1">
                <a:solidFill>
                  <a:schemeClr val="bg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 files = new ArrayList&lt;String&gt;();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files.add(filename);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5295900" y="609600"/>
            <a:ext cx="331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>
                <a:solidFill>
                  <a:srgbClr val="A57133"/>
                </a:solidFill>
              </a:rPr>
              <a:t>What</a:t>
            </a:r>
            <a:r>
              <a:rPr lang="ja-JP" altLang="en-US" sz="2800" b="0">
                <a:solidFill>
                  <a:srgbClr val="A57133"/>
                </a:solidFill>
              </a:rPr>
              <a:t>’</a:t>
            </a:r>
            <a:r>
              <a:rPr lang="en-US" altLang="ja-JP" sz="2800" b="0">
                <a:solidFill>
                  <a:srgbClr val="A57133"/>
                </a:solidFill>
              </a:rPr>
              <a:t>s wrong here?</a:t>
            </a:r>
            <a:endParaRPr lang="en-US" altLang="en-US" sz="2800" b="0">
              <a:solidFill>
                <a:srgbClr val="A57133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863600"/>
            <a:ext cx="7950200" cy="5130800"/>
          </a:xfrm>
        </p:spPr>
        <p:txBody>
          <a:bodyPr rIns="81279"/>
          <a:lstStyle/>
          <a:p>
            <a:pPr algn="l" eaLnBrk="1" hangingPunct="1"/>
            <a: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  <a:t>/**</a:t>
            </a:r>
            <a:b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  <a:t> * Store a new file in the organizer. If the </a:t>
            </a:r>
            <a:b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  <a:t> * organizer is full, save it and start a new one.</a:t>
            </a:r>
            <a:b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  <a:t> */</a:t>
            </a:r>
            <a:br>
              <a:rPr lang="en-US" altLang="en-US" sz="2000" b="1"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public void addFile(String filename)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if(files.size() == 100)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 files.save();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</a:t>
            </a:r>
            <a:r>
              <a:rPr lang="en-US" altLang="en-US" sz="2000" b="1">
                <a:solidFill>
                  <a:schemeClr val="bg2"/>
                </a:solidFill>
                <a:latin typeface="Courier New" charset="0"/>
                <a:ea typeface="MS PGothic" charset="-128"/>
              </a:rPr>
              <a:t>// starting new list</a:t>
            </a:r>
            <a:br>
              <a:rPr lang="en-US" altLang="en-US" sz="2000" b="1">
                <a:solidFill>
                  <a:schemeClr val="bg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files = new ArrayList&lt;String&gt;();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files.add(filename);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749925" y="609600"/>
            <a:ext cx="287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>
                <a:solidFill>
                  <a:srgbClr val="A57133"/>
                </a:solidFill>
              </a:rPr>
              <a:t>This is the same.</a:t>
            </a:r>
          </a:p>
        </p:txBody>
      </p:sp>
    </p:spTree>
  </p:cSld>
  <p:clrMapOvr>
    <a:masterClrMapping/>
  </p:clrMapOvr>
  <p:transition spd="med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863600"/>
            <a:ext cx="7950200" cy="5143500"/>
          </a:xfrm>
        </p:spPr>
        <p:txBody>
          <a:bodyPr rIns="81279"/>
          <a:lstStyle/>
          <a:p>
            <a:pPr algn="l" eaLnBrk="1" hangingPunct="1"/>
            <a: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  <a:t>/**</a:t>
            </a:r>
            <a:b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  <a:t> * Store a new file in the organizer. If the </a:t>
            </a:r>
            <a:b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  <a:t> * organizer is full, save it and start a new one.</a:t>
            </a:r>
            <a:b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  <a:t> */</a:t>
            </a:r>
            <a:br>
              <a:rPr lang="en-US" altLang="en-US" sz="2000" b="1"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public void addFile(String filename)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if(files.size() == 100)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 files.save();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 </a:t>
            </a:r>
            <a:r>
              <a:rPr lang="en-US" altLang="en-US" sz="2000" b="1">
                <a:solidFill>
                  <a:schemeClr val="bg2"/>
                </a:solidFill>
                <a:latin typeface="Courier New" charset="0"/>
                <a:ea typeface="MS PGothic" charset="-128"/>
              </a:rPr>
              <a:t>// starting new list</a:t>
            </a:r>
            <a:br>
              <a:rPr lang="en-US" altLang="en-US" sz="2000" b="1">
                <a:solidFill>
                  <a:schemeClr val="bg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 files = new ArrayList&lt;String&gt;();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files.add(filename);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85347" name="Oval 3"/>
          <p:cNvSpPr>
            <a:spLocks/>
          </p:cNvSpPr>
          <p:nvPr/>
        </p:nvSpPr>
        <p:spPr bwMode="auto">
          <a:xfrm>
            <a:off x="4686300" y="2984500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85348" name="Oval 4"/>
          <p:cNvSpPr>
            <a:spLocks/>
          </p:cNvSpPr>
          <p:nvPr/>
        </p:nvSpPr>
        <p:spPr bwMode="auto">
          <a:xfrm>
            <a:off x="1295400" y="4229100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5345113" y="609600"/>
            <a:ext cx="3284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>
                <a:solidFill>
                  <a:srgbClr val="A57133"/>
                </a:solidFill>
              </a:rPr>
              <a:t>The correct version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nimBg="1"/>
      <p:bldP spid="18534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Grouping objects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Ins="233680"/>
          <a:lstStyle/>
          <a:p>
            <a:pPr marL="39688" eaLnBrk="1" hangingPunct="1">
              <a:defRPr/>
            </a:pPr>
            <a:r>
              <a:rPr lang="en-US">
                <a:ea typeface="+mn-ea"/>
                <a:cs typeface="+mn-cs"/>
              </a:rPr>
              <a:t>Collections and the for-each loop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Main concepts to be covered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065338"/>
            <a:ext cx="7162800" cy="4030662"/>
          </a:xfrm>
        </p:spPr>
        <p:txBody>
          <a:bodyPr/>
          <a:lstStyle/>
          <a:p>
            <a:pPr eaLnBrk="1" hangingPunct="1"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Collections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Iteration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Loops: the for-each loop</a:t>
            </a: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4755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7731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Iteration</a:t>
            </a:r>
          </a:p>
        </p:txBody>
      </p:sp>
      <p:sp>
        <p:nvSpPr>
          <p:cNvPr id="7680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38772" y="1340768"/>
            <a:ext cx="7467600" cy="4611687"/>
          </a:xfrm>
        </p:spPr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US" altLang="en-US" sz="2800" dirty="0"/>
              <a:t>We often want to perform some actions an arbitrary number of times</a:t>
            </a:r>
          </a:p>
          <a:p>
            <a:pPr lvl="1" eaLnBrk="1" hangingPunct="1">
              <a:defRPr/>
            </a:pPr>
            <a:r>
              <a:rPr lang="en-US" altLang="en-US" sz="2400" dirty="0"/>
              <a:t>e.g. print ALL the file names in the organizer</a:t>
            </a:r>
          </a:p>
          <a:p>
            <a:pPr lvl="1" eaLnBrk="1" hangingPunct="1">
              <a:defRPr/>
            </a:pPr>
            <a:r>
              <a:rPr lang="en-US" altLang="en-US" sz="2400" dirty="0"/>
              <a:t>How many are there?</a:t>
            </a:r>
          </a:p>
          <a:p>
            <a:pPr lvl="1" eaLnBrk="1" hangingPunct="1">
              <a:defRPr/>
            </a:pPr>
            <a:endParaRPr lang="en-US" altLang="en-US" sz="2000" dirty="0"/>
          </a:p>
          <a:p>
            <a:pPr eaLnBrk="1" hangingPunct="1">
              <a:buFont typeface="Times" charset="0"/>
              <a:buChar char="•"/>
              <a:defRPr/>
            </a:pPr>
            <a:r>
              <a:rPr lang="en-US" altLang="en-US" sz="2800" dirty="0"/>
              <a:t>Most programming languages include </a:t>
            </a:r>
            <a:r>
              <a:rPr lang="en-US" altLang="en-US" sz="2800" i="1" u="sng" dirty="0"/>
              <a:t>loop statements</a:t>
            </a:r>
            <a:r>
              <a:rPr lang="en-US" altLang="en-US" sz="2800" dirty="0"/>
              <a:t> or </a:t>
            </a:r>
            <a:r>
              <a:rPr lang="en-US" altLang="en-US" sz="2800" i="1" u="sng" dirty="0"/>
              <a:t>iterative control structures</a:t>
            </a:r>
            <a:r>
              <a:rPr lang="en-US" altLang="en-US" sz="2800" i="1" dirty="0"/>
              <a:t> </a:t>
            </a:r>
            <a:r>
              <a:rPr lang="en-US" altLang="en-US" sz="2800" dirty="0"/>
              <a:t>to make this possible</a:t>
            </a:r>
          </a:p>
          <a:p>
            <a:pPr eaLnBrk="1" hangingPunct="1">
              <a:buFont typeface="Times" charset="0"/>
              <a:buChar char="•"/>
              <a:defRPr/>
            </a:pPr>
            <a:endParaRPr lang="en-US" altLang="en-US" sz="2000" dirty="0"/>
          </a:p>
          <a:p>
            <a:pPr eaLnBrk="1" hangingPunct="1">
              <a:buFont typeface="Times" charset="0"/>
              <a:buChar char="•"/>
              <a:defRPr/>
            </a:pPr>
            <a:r>
              <a:rPr lang="en-US" altLang="en-US" sz="2800" dirty="0"/>
              <a:t>Java has several sorts of loop statement</a:t>
            </a:r>
          </a:p>
          <a:p>
            <a:pPr lvl="1" eaLnBrk="1" hangingPunct="1">
              <a:defRPr/>
            </a:pPr>
            <a:r>
              <a:rPr lang="en-US" altLang="en-US" sz="2400" dirty="0"/>
              <a:t>We will start with its </a:t>
            </a:r>
            <a:r>
              <a:rPr lang="en-US" altLang="en-US" sz="2400" i="1" dirty="0">
                <a:solidFill>
                  <a:srgbClr val="FF0000"/>
                </a:solidFill>
              </a:rPr>
              <a:t>for-each loop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Iteration fundamentals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1159695" y="1538354"/>
            <a:ext cx="7467600" cy="4267200"/>
          </a:xfrm>
        </p:spPr>
        <p:txBody>
          <a:bodyPr/>
          <a:lstStyle/>
          <a:p>
            <a:pPr eaLnBrk="1" hangingPunct="1">
              <a:spcBef>
                <a:spcPts val="2400"/>
              </a:spcBef>
              <a:defRPr/>
            </a:pPr>
            <a:r>
              <a:rPr lang="en-GB" dirty="0">
                <a:ea typeface="+mn-ea"/>
                <a:cs typeface="+mn-cs"/>
              </a:rPr>
              <a:t>The process of repeating some actions over and over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GB" dirty="0">
                <a:ea typeface="+mn-ea"/>
                <a:cs typeface="+mn-cs"/>
              </a:rPr>
              <a:t>Loops provide us with a way to control how many times we repeat those actions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GB" dirty="0">
                <a:ea typeface="+mn-ea"/>
                <a:cs typeface="+mn-cs"/>
              </a:rPr>
              <a:t>With a collection, we often want to repeat the actions: </a:t>
            </a:r>
            <a:r>
              <a:rPr lang="en-GB" i="1" dirty="0">
                <a:ea typeface="+mn-ea"/>
                <a:cs typeface="+mn-cs"/>
              </a:rPr>
              <a:t>exactly</a:t>
            </a:r>
            <a:r>
              <a:rPr lang="en-GB" dirty="0">
                <a:ea typeface="+mn-ea"/>
                <a:cs typeface="+mn-cs"/>
              </a:rPr>
              <a:t> </a:t>
            </a:r>
            <a:r>
              <a:rPr lang="en-GB" i="1" dirty="0">
                <a:solidFill>
                  <a:srgbClr val="FF0000"/>
                </a:solidFill>
                <a:ea typeface="+mn-ea"/>
                <a:cs typeface="+mn-cs"/>
              </a:rPr>
              <a:t>once</a:t>
            </a:r>
            <a:r>
              <a:rPr lang="en-GB" i="1" dirty="0">
                <a:ea typeface="+mn-ea"/>
                <a:cs typeface="+mn-cs"/>
              </a:rPr>
              <a:t> for every object in the collection</a:t>
            </a:r>
            <a:endParaRPr lang="en-GB" dirty="0">
              <a:ea typeface="+mn-ea"/>
              <a:cs typeface="+mn-cs"/>
            </a:endParaRPr>
          </a:p>
        </p:txBody>
      </p:sp>
      <p:sp>
        <p:nvSpPr>
          <p:cNvPr id="7885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For-each loop pseudo code</a:t>
            </a:r>
          </a:p>
        </p:txBody>
      </p:sp>
      <p:sp>
        <p:nvSpPr>
          <p:cNvPr id="80898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2743200" y="3124200"/>
            <a:ext cx="4953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urier New" charset="0"/>
              </a:rPr>
              <a:t>for(</a:t>
            </a:r>
            <a:r>
              <a:rPr lang="en-US" altLang="en-US" sz="1600" i="1" dirty="0" err="1">
                <a:solidFill>
                  <a:srgbClr val="FF0000"/>
                </a:solidFill>
                <a:latin typeface="Courier New" charset="0"/>
              </a:rPr>
              <a:t>ElementType</a:t>
            </a:r>
            <a:r>
              <a:rPr lang="en-US" altLang="en-US" sz="1600" i="1" dirty="0">
                <a:solidFill>
                  <a:srgbClr val="FF0000"/>
                </a:solidFill>
                <a:latin typeface="Courier New" charset="0"/>
              </a:rPr>
              <a:t> element : collection</a:t>
            </a:r>
            <a:r>
              <a:rPr lang="en-US" altLang="en-US" sz="1600" dirty="0">
                <a:solidFill>
                  <a:schemeClr val="tx1"/>
                </a:solidFill>
                <a:latin typeface="Courier New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1600" i="1" dirty="0">
                <a:solidFill>
                  <a:schemeClr val="tx1"/>
                </a:solidFill>
                <a:latin typeface="Courier New" charset="0"/>
              </a:rPr>
              <a:t>loop body</a:t>
            </a:r>
            <a:endParaRPr lang="en-US" altLang="en-US" sz="16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80901" name="AutoShape 5"/>
          <p:cNvSpPr>
            <a:spLocks noChangeArrowheads="1"/>
          </p:cNvSpPr>
          <p:nvPr/>
        </p:nvSpPr>
        <p:spPr bwMode="auto">
          <a:xfrm>
            <a:off x="4572000" y="2438400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>
                <a:solidFill>
                  <a:srgbClr val="A57133"/>
                </a:solidFill>
                <a:latin typeface="Trebuchet MS" charset="0"/>
              </a:rPr>
              <a:t>loop header</a:t>
            </a:r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 flipH="1">
            <a:off x="3352800" y="26670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AutoShape 7"/>
          <p:cNvSpPr>
            <a:spLocks noChangeArrowheads="1"/>
          </p:cNvSpPr>
          <p:nvPr/>
        </p:nvSpPr>
        <p:spPr bwMode="auto">
          <a:xfrm>
            <a:off x="1143000" y="2286000"/>
            <a:ext cx="19050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A57133"/>
                </a:solidFill>
              </a:rPr>
              <a:t>for</a:t>
            </a:r>
            <a:r>
              <a:rPr lang="en-US" altLang="en-US" b="0">
                <a:solidFill>
                  <a:srgbClr val="A57133"/>
                </a:solidFill>
                <a:latin typeface="Times New Roman" charset="0"/>
              </a:rPr>
              <a:t> </a:t>
            </a:r>
            <a:r>
              <a:rPr lang="en-US" altLang="en-US" b="0">
                <a:solidFill>
                  <a:srgbClr val="A57133"/>
                </a:solidFill>
                <a:latin typeface="Trebuchet MS" charset="0"/>
              </a:rPr>
              <a:t>keyword</a:t>
            </a:r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2057400" y="2743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Line 10"/>
          <p:cNvSpPr>
            <a:spLocks noChangeShapeType="1"/>
          </p:cNvSpPr>
          <p:nvPr/>
        </p:nvSpPr>
        <p:spPr bwMode="auto">
          <a:xfrm flipH="1" flipV="1">
            <a:off x="4572000" y="35814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AutoShape 12"/>
          <p:cNvSpPr>
            <a:spLocks noChangeArrowheads="1"/>
          </p:cNvSpPr>
          <p:nvPr/>
        </p:nvSpPr>
        <p:spPr bwMode="auto">
          <a:xfrm>
            <a:off x="3124200" y="1828800"/>
            <a:ext cx="3581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>
                <a:solidFill>
                  <a:srgbClr val="A57133"/>
                </a:solidFill>
                <a:latin typeface="Trebuchet MS" charset="0"/>
              </a:rPr>
              <a:t>General form of the for-each loop</a:t>
            </a:r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990600" y="1676400"/>
            <a:ext cx="7772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11" name="AutoShape 15"/>
          <p:cNvSpPr>
            <a:spLocks noChangeArrowheads="1"/>
          </p:cNvSpPr>
          <p:nvPr/>
        </p:nvSpPr>
        <p:spPr bwMode="auto">
          <a:xfrm flipH="1" flipV="1">
            <a:off x="1524000" y="3124200"/>
            <a:ext cx="990600" cy="762000"/>
          </a:xfrm>
          <a:prstGeom prst="curvedLeftArrow">
            <a:avLst>
              <a:gd name="adj1" fmla="val 20000"/>
              <a:gd name="adj2" fmla="val 40000"/>
              <a:gd name="adj3" fmla="val 4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>
            <a:off x="6019800" y="26670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5562600" y="3733800"/>
            <a:ext cx="31242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0" dirty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Statement(s) to be repeated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066800" y="5181600"/>
            <a:ext cx="754380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u="sng">
                <a:solidFill>
                  <a:schemeClr val="tx1"/>
                </a:solidFill>
              </a:rPr>
              <a:t>For each</a:t>
            </a:r>
            <a:r>
              <a:rPr lang="en-US" altLang="en-US" sz="1800">
                <a:solidFill>
                  <a:schemeClr val="tx1"/>
                </a:solidFill>
              </a:rPr>
              <a:t> </a:t>
            </a:r>
            <a:r>
              <a:rPr lang="en-US" altLang="en-US" sz="1800" i="1">
                <a:solidFill>
                  <a:srgbClr val="FF0000"/>
                </a:solidFill>
              </a:rPr>
              <a:t>element</a:t>
            </a:r>
            <a:r>
              <a:rPr lang="en-US" altLang="en-US" sz="1800">
                <a:solidFill>
                  <a:schemeClr val="tx1"/>
                </a:solidFill>
              </a:rPr>
              <a:t> in </a:t>
            </a:r>
            <a:r>
              <a:rPr lang="en-US" altLang="en-US" sz="1800" i="1">
                <a:solidFill>
                  <a:srgbClr val="FF0000"/>
                </a:solidFill>
              </a:rPr>
              <a:t>collection</a:t>
            </a:r>
            <a:r>
              <a:rPr lang="en-US" altLang="en-US" sz="1800">
                <a:solidFill>
                  <a:schemeClr val="tx1"/>
                </a:solidFill>
              </a:rPr>
              <a:t>, do the things in the </a:t>
            </a:r>
            <a:r>
              <a:rPr lang="en-US" altLang="en-US" sz="1800" i="1" u="sng">
                <a:solidFill>
                  <a:schemeClr val="tx1"/>
                </a:solidFill>
              </a:rPr>
              <a:t>loop body</a:t>
            </a:r>
            <a:r>
              <a:rPr lang="en-US" altLang="en-US" sz="1600">
                <a:solidFill>
                  <a:schemeClr val="tx1"/>
                </a:solidFill>
              </a:rPr>
              <a:t>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** where </a:t>
            </a:r>
            <a:r>
              <a:rPr lang="en-US" altLang="en-US" sz="1600" i="1">
                <a:solidFill>
                  <a:srgbClr val="FF0000"/>
                </a:solidFill>
                <a:latin typeface="Courier New" panose="02070309020205020404" pitchFamily="49" charset="0"/>
              </a:rPr>
              <a:t>element</a:t>
            </a:r>
            <a:r>
              <a:rPr lang="en-US" altLang="en-US" sz="1600" i="1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chemeClr val="tx1"/>
                </a:solidFill>
              </a:rPr>
              <a:t>is indeed a variable declaration of type </a:t>
            </a:r>
            <a:r>
              <a:rPr lang="en-US" altLang="en-US" sz="1600" i="1">
                <a:solidFill>
                  <a:srgbClr val="FF0000"/>
                </a:solidFill>
                <a:latin typeface="Courier New" panose="02070309020205020404" pitchFamily="49" charset="0"/>
              </a:rPr>
              <a:t>ElementType </a:t>
            </a:r>
            <a:r>
              <a:rPr lang="en-US" altLang="en-US" sz="1600">
                <a:solidFill>
                  <a:schemeClr val="tx1"/>
                </a:solidFill>
              </a:rPr>
              <a:t>and the variable is known as the </a:t>
            </a:r>
            <a:r>
              <a:rPr lang="en-US" altLang="en-US" sz="1600" i="1" u="sng">
                <a:solidFill>
                  <a:schemeClr val="tx1"/>
                </a:solidFill>
              </a:rPr>
              <a:t>loop variable</a:t>
            </a:r>
            <a:endParaRPr lang="en-US" altLang="en-US" sz="1600" i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1828800" y="4584700"/>
            <a:ext cx="6477000" cy="3683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Pseudo-code expression of the actions of a for-each loop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990600" y="4343400"/>
            <a:ext cx="7772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38370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A Java example</a:t>
            </a:r>
          </a:p>
        </p:txBody>
      </p:sp>
      <p:sp>
        <p:nvSpPr>
          <p:cNvPr id="82946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1835696" y="1124744"/>
            <a:ext cx="6523037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/**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* List all file names in the organizer.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public void </a:t>
            </a:r>
            <a:r>
              <a:rPr lang="en-US" altLang="en-US" sz="1800" dirty="0" err="1">
                <a:solidFill>
                  <a:schemeClr val="tx1"/>
                </a:solidFill>
                <a:latin typeface="Courier New" charset="0"/>
              </a:rPr>
              <a:t>listAllFiles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for(String filename : files)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    </a:t>
            </a:r>
            <a:r>
              <a:rPr lang="en-US" altLang="en-US" sz="1800" dirty="0" err="1">
                <a:solidFill>
                  <a:schemeClr val="tx1"/>
                </a:solidFill>
                <a:latin typeface="Courier New" charset="0"/>
              </a:rPr>
              <a:t>System.out.println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(filename);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14400" y="4419600"/>
            <a:ext cx="80010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FontTx/>
              <a:buChar char="•"/>
            </a:pPr>
            <a:r>
              <a:rPr lang="en-US" altLang="en-US" sz="1800" dirty="0">
                <a:solidFill>
                  <a:srgbClr val="264D8B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i="1" dirty="0">
                <a:solidFill>
                  <a:srgbClr val="264D8B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264D8B"/>
                </a:solidFill>
                <a:latin typeface="Courier New" panose="02070309020205020404" pitchFamily="49" charset="0"/>
              </a:rPr>
              <a:t>keyword introduces loop with details between ( )</a:t>
            </a:r>
          </a:p>
          <a:p>
            <a:pPr eaLnBrk="1" hangingPunct="1">
              <a:spcBef>
                <a:spcPct val="15000"/>
              </a:spcBef>
              <a:buClrTx/>
              <a:buFontTx/>
              <a:buChar char="•"/>
            </a:pPr>
            <a:r>
              <a:rPr lang="en-US" altLang="en-US" sz="1800" dirty="0">
                <a:solidFill>
                  <a:srgbClr val="264D8B"/>
                </a:solidFill>
                <a:latin typeface="Courier New" panose="02070309020205020404" pitchFamily="49" charset="0"/>
              </a:rPr>
              <a:t> loop variable </a:t>
            </a: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</a:rPr>
              <a:t>filename</a:t>
            </a:r>
            <a:r>
              <a:rPr lang="en-US" altLang="en-US" sz="1800" i="1" dirty="0">
                <a:solidFill>
                  <a:srgbClr val="264D8B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264D8B"/>
                </a:solidFill>
                <a:latin typeface="Courier New" panose="02070309020205020404" pitchFamily="49" charset="0"/>
              </a:rPr>
              <a:t>is declared of type </a:t>
            </a: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</a:rPr>
              <a:t>String</a:t>
            </a:r>
            <a:endParaRPr lang="en-US" altLang="en-US" sz="1800" dirty="0">
              <a:solidFill>
                <a:srgbClr val="264D8B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  <a:buClrTx/>
              <a:buFontTx/>
              <a:buChar char="•"/>
            </a:pPr>
            <a:r>
              <a:rPr lang="en-US" altLang="en-US" sz="1800" dirty="0">
                <a:solidFill>
                  <a:srgbClr val="264D8B"/>
                </a:solidFill>
                <a:latin typeface="Courier New" panose="02070309020205020404" pitchFamily="49" charset="0"/>
              </a:rPr>
              <a:t> loop body repeated for each element in </a:t>
            </a: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</a:rPr>
              <a:t>files</a:t>
            </a:r>
            <a:r>
              <a:rPr lang="en-US" altLang="en-US" sz="1800" i="1" dirty="0">
                <a:solidFill>
                  <a:srgbClr val="264D8B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264D8B"/>
                </a:solidFill>
                <a:latin typeface="Courier New" panose="02070309020205020404" pitchFamily="49" charset="0"/>
              </a:rPr>
              <a:t>ArrayList</a:t>
            </a:r>
            <a:endParaRPr lang="en-US" altLang="en-US" sz="1800" dirty="0">
              <a:solidFill>
                <a:srgbClr val="264D8B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  <a:buClrTx/>
              <a:buFontTx/>
              <a:buChar char="•"/>
            </a:pPr>
            <a:r>
              <a:rPr lang="en-US" altLang="en-US" sz="1800" dirty="0">
                <a:solidFill>
                  <a:srgbClr val="264D8B"/>
                </a:solidFill>
                <a:latin typeface="Courier New" panose="02070309020205020404" pitchFamily="49" charset="0"/>
              </a:rPr>
              <a:t> each time, variable </a:t>
            </a:r>
            <a:r>
              <a:rPr lang="en-US" altLang="en-US" sz="1800" i="1" dirty="0">
                <a:solidFill>
                  <a:srgbClr val="264D8B"/>
                </a:solidFill>
                <a:latin typeface="Courier New" panose="02070309020205020404" pitchFamily="49" charset="0"/>
              </a:rPr>
              <a:t>filename </a:t>
            </a:r>
            <a:r>
              <a:rPr lang="en-US" altLang="en-US" sz="1800" dirty="0">
                <a:solidFill>
                  <a:srgbClr val="264D8B"/>
                </a:solidFill>
                <a:latin typeface="Courier New" panose="02070309020205020404" pitchFamily="49" charset="0"/>
              </a:rPr>
              <a:t>holds one of the elements</a:t>
            </a:r>
          </a:p>
          <a:p>
            <a:pPr eaLnBrk="1" hangingPunct="1">
              <a:spcBef>
                <a:spcPct val="15000"/>
              </a:spcBef>
              <a:buClrTx/>
              <a:buFontTx/>
              <a:buChar char="•"/>
            </a:pPr>
            <a:r>
              <a:rPr lang="en-US" altLang="en-US" sz="1800" dirty="0">
                <a:solidFill>
                  <a:srgbClr val="264D8B"/>
                </a:solidFill>
                <a:latin typeface="Courier New" panose="02070309020205020404" pitchFamily="49" charset="0"/>
              </a:rPr>
              <a:t> allows access to the object for that particular element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2195736" y="3823494"/>
            <a:ext cx="5060950" cy="4079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GB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for each </a:t>
            </a:r>
            <a:r>
              <a:rPr lang="en-GB" i="1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filename</a:t>
            </a:r>
            <a:r>
              <a:rPr lang="en-GB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 in </a:t>
            </a:r>
            <a:r>
              <a:rPr lang="en-GB" i="1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files</a:t>
            </a:r>
            <a:r>
              <a:rPr lang="en-GB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, print out </a:t>
            </a:r>
            <a:r>
              <a:rPr lang="en-GB" i="1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filename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743744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Review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340768"/>
            <a:ext cx="7467600" cy="4896544"/>
          </a:xfrm>
        </p:spPr>
        <p:txBody>
          <a:bodyPr rIns="233680"/>
          <a:lstStyle/>
          <a:p>
            <a:pPr marL="382588" eaLnBrk="1" hangingPunct="1">
              <a:spcBef>
                <a:spcPts val="2400"/>
              </a:spcBef>
              <a:buClr>
                <a:srgbClr val="345477"/>
              </a:buClr>
              <a:defRPr/>
            </a:pPr>
            <a:r>
              <a:rPr lang="en-US" sz="2800" dirty="0">
                <a:ea typeface="+mn-ea"/>
                <a:cs typeface="+mn-cs"/>
              </a:rPr>
              <a:t>Loop statements allow a block of statements to be repeated</a:t>
            </a:r>
          </a:p>
          <a:p>
            <a:pPr marL="382588" eaLnBrk="1" hangingPunct="1">
              <a:spcBef>
                <a:spcPts val="2400"/>
              </a:spcBef>
              <a:buClr>
                <a:srgbClr val="345477"/>
              </a:buClr>
              <a:defRPr/>
            </a:pPr>
            <a:r>
              <a:rPr lang="en-US" sz="2800" dirty="0">
                <a:ea typeface="+mn-ea"/>
                <a:cs typeface="+mn-cs"/>
              </a:rPr>
              <a:t>The for-each loop allows iteration over a whole collection</a:t>
            </a:r>
          </a:p>
          <a:p>
            <a:pPr marL="382588" eaLnBrk="1" hangingPunct="1">
              <a:spcBef>
                <a:spcPts val="2400"/>
              </a:spcBef>
              <a:buClr>
                <a:srgbClr val="345477"/>
              </a:buClr>
              <a:defRPr/>
            </a:pPr>
            <a:r>
              <a:rPr lang="en-US" sz="2800" dirty="0">
                <a:ea typeface="+mn-ea"/>
                <a:cs typeface="+mn-cs"/>
              </a:rPr>
              <a:t>With a for-each loop </a:t>
            </a:r>
            <a:r>
              <a:rPr lang="en-US" sz="2800" i="1" dirty="0">
                <a:ea typeface="+mn-ea"/>
                <a:cs typeface="+mn-cs"/>
              </a:rPr>
              <a:t>every</a:t>
            </a:r>
            <a:r>
              <a:rPr lang="en-US" sz="2800" dirty="0">
                <a:ea typeface="+mn-ea"/>
                <a:cs typeface="+mn-cs"/>
              </a:rPr>
              <a:t> object in the collection is made available </a:t>
            </a:r>
            <a:r>
              <a:rPr lang="en-US" sz="2800" i="1" dirty="0">
                <a:ea typeface="+mn-ea"/>
                <a:cs typeface="+mn-cs"/>
              </a:rPr>
              <a:t>exactly once </a:t>
            </a:r>
            <a:r>
              <a:rPr lang="en-US" sz="2800" dirty="0">
                <a:ea typeface="+mn-ea"/>
                <a:cs typeface="+mn-cs"/>
              </a:rPr>
              <a:t>to the loop’s body</a:t>
            </a:r>
          </a:p>
          <a:p>
            <a:pPr marL="382588" eaLnBrk="1" hangingPunct="1">
              <a:spcBef>
                <a:spcPts val="2400"/>
              </a:spcBef>
              <a:buClr>
                <a:srgbClr val="345477"/>
              </a:buClr>
              <a:defRPr/>
            </a:pPr>
            <a:r>
              <a:rPr lang="en-US" sz="2800" dirty="0"/>
              <a:t>But the for-each loop does NOT provide the index position of the current element</a:t>
            </a:r>
            <a:endParaRPr lang="en-US" sz="2800" dirty="0">
              <a:ea typeface="+mn-ea"/>
              <a:cs typeface="+mn-cs"/>
            </a:endParaRPr>
          </a:p>
        </p:txBody>
      </p:sp>
      <p:sp>
        <p:nvSpPr>
          <p:cNvPr id="84995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45571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An organizer for music files</a:t>
            </a: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990600"/>
            <a:ext cx="7924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4D8B"/>
              </a:buClr>
              <a:buSzTx/>
              <a:buFont typeface="Times" panose="02020603050405020304" pitchFamily="18" charset="0"/>
              <a:buNone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COLLECTION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4D8B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Contains a group of songs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4D8B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endParaRPr kumimoji="0" lang="en-US" altLang="en-US" sz="1000" b="0" i="0" u="none" strike="noStrike" kern="0" cap="none" spc="0" normalizeH="0" baseline="0" noProof="0" dirty="0">
              <a:ln>
                <a:noFill/>
              </a:ln>
              <a:solidFill>
                <a:srgbClr val="1A3170"/>
              </a:solidFill>
              <a:effectLst/>
              <a:uLnTx/>
              <a:uFillTx/>
              <a:latin typeface="Trebuchet MS"/>
              <a:ea typeface="MS PGothic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4D8B"/>
              </a:buClr>
              <a:buSzTx/>
              <a:buFont typeface="Times" panose="02020603050405020304" pitchFamily="18" charset="0"/>
              <a:buNone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ITEMS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4D8B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Songs are stored as its filename only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4D8B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No pre-defined limit on the number of songs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4D8B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endParaRPr kumimoji="0" lang="en-US" altLang="en-US" sz="1000" b="0" i="0" u="none" strike="noStrike" kern="0" cap="none" spc="0" normalizeH="0" baseline="0" noProof="0" dirty="0">
              <a:ln>
                <a:noFill/>
              </a:ln>
              <a:solidFill>
                <a:srgbClr val="1A3170"/>
              </a:solidFill>
              <a:effectLst/>
              <a:uLnTx/>
              <a:uFillTx/>
              <a:latin typeface="Trebuchet MS"/>
              <a:ea typeface="MS PGothic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4D8B"/>
              </a:buClr>
              <a:buSzTx/>
              <a:buFont typeface="Times" panose="02020603050405020304" pitchFamily="18" charset="0"/>
              <a:buNone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OPERATIONS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4D8B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Song files may be added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4D8B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Song files may be deleted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4D8B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How many song files are stored (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i.e. size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4D8B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Get a song filename from the group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4D8B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endParaRPr kumimoji="0" lang="en-US" altLang="en-US" sz="1000" b="0" i="0" u="none" strike="noStrike" kern="0" cap="none" spc="0" normalizeH="0" baseline="0" noProof="0" dirty="0">
              <a:ln>
                <a:noFill/>
              </a:ln>
              <a:solidFill>
                <a:srgbClr val="1A3170"/>
              </a:solidFill>
              <a:effectLst/>
              <a:uLnTx/>
              <a:uFillTx/>
              <a:latin typeface="Trebuchet MS"/>
              <a:ea typeface="MS PGothic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4D8B"/>
              </a:buClr>
              <a:buSzTx/>
              <a:buFont typeface="Times" panose="02020603050405020304" pitchFamily="18" charset="0"/>
              <a:buNone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Explore the </a:t>
            </a:r>
            <a:r>
              <a:rPr kumimoji="0" lang="en-US" altLang="en-US" sz="29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music-organizer-v1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project</a:t>
            </a: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1A3170"/>
              </a:solidFill>
              <a:effectLst/>
              <a:uLnTx/>
              <a:uFillTx/>
              <a:latin typeface="Trebuchet MS"/>
              <a:ea typeface="MS PGothic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851598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Selective processing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idx="1"/>
          </p:nvPr>
        </p:nvSpPr>
        <p:spPr>
          <a:xfrm>
            <a:off x="1159695" y="1422514"/>
            <a:ext cx="7467600" cy="42672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Statements may be nested, giving greater selectivity to the actions: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631976" y="2644387"/>
            <a:ext cx="6523037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public void </a:t>
            </a:r>
            <a:r>
              <a:rPr lang="en-US" altLang="en-US" sz="1800" dirty="0" err="1">
                <a:solidFill>
                  <a:schemeClr val="tx1"/>
                </a:solidFill>
                <a:latin typeface="Courier New" charset="0"/>
              </a:rPr>
              <a:t>findFiles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(String </a:t>
            </a:r>
            <a:r>
              <a:rPr lang="en-US" altLang="en-US" sz="1800" dirty="0" err="1">
                <a:solidFill>
                  <a:srgbClr val="FF0000"/>
                </a:solidFill>
                <a:latin typeface="Courier New" charset="0"/>
              </a:rPr>
              <a:t>searchString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for(String filename : files)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    if(</a:t>
            </a:r>
            <a:r>
              <a:rPr lang="en-US" altLang="en-US" sz="1800" dirty="0" err="1">
                <a:solidFill>
                  <a:schemeClr val="tx1"/>
                </a:solidFill>
                <a:latin typeface="Courier New" charset="0"/>
              </a:rPr>
              <a:t>filename.contains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1800" dirty="0" err="1">
                <a:solidFill>
                  <a:srgbClr val="FF0000"/>
                </a:solidFill>
                <a:latin typeface="Courier New" charset="0"/>
              </a:rPr>
              <a:t>searchString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)) {</a:t>
            </a:r>
            <a:br>
              <a:rPr lang="en-US" altLang="en-US" sz="1800" dirty="0">
                <a:solidFill>
                  <a:schemeClr val="tx1"/>
                </a:solidFill>
                <a:latin typeface="Courier New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        </a:t>
            </a:r>
            <a:r>
              <a:rPr lang="en-US" altLang="en-US" sz="1800" dirty="0" err="1">
                <a:solidFill>
                  <a:schemeClr val="tx1"/>
                </a:solidFill>
                <a:latin typeface="Courier New" charset="0"/>
              </a:rPr>
              <a:t>System.out.println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(filename);</a:t>
            </a:r>
            <a:br>
              <a:rPr lang="en-US" altLang="en-US" sz="1800" dirty="0">
                <a:solidFill>
                  <a:schemeClr val="tx1"/>
                </a:solidFill>
                <a:latin typeface="Courier New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00319" y="4933562"/>
            <a:ext cx="558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ea typeface="Courier New" charset="0"/>
                <a:cs typeface="Courier New" charset="0"/>
              </a:rPr>
              <a:t>contains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 gives a partial match of the filename; use </a:t>
            </a:r>
            <a:r>
              <a:rPr lang="en-US" i="1" dirty="0">
                <a:solidFill>
                  <a:schemeClr val="accent2"/>
                </a:solidFill>
                <a:ea typeface="Courier New" charset="0"/>
                <a:cs typeface="Courier New" charset="0"/>
              </a:rPr>
              <a:t>equals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 for an exact match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3292551" y="3694331"/>
            <a:ext cx="1152128" cy="12392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59695" y="5869571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264D8B"/>
                </a:solidFill>
                <a:latin typeface="Times New Roman" panose="02020603050405020304" pitchFamily="18" charset="0"/>
              </a:rPr>
              <a:t>** using </a:t>
            </a:r>
            <a:r>
              <a:rPr lang="en-US" altLang="en-US" sz="1800" i="1" dirty="0">
                <a:solidFill>
                  <a:srgbClr val="264D8B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1800" dirty="0">
                <a:solidFill>
                  <a:srgbClr val="264D8B"/>
                </a:solidFill>
                <a:latin typeface="Times New Roman" panose="02020603050405020304" pitchFamily="18" charset="0"/>
              </a:rPr>
              <a:t>statement to only print filenames matching the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searchString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52772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Critique of for-each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77280" y="1074658"/>
            <a:ext cx="7467600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800" b="0" kern="0"/>
              <a:t>Only use for any type of collection  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800" b="0" kern="0"/>
              <a:t>Accesses each element in sequence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800" b="0" kern="0"/>
              <a:t>Same action for each element but may use selective filter using </a:t>
            </a:r>
            <a:r>
              <a:rPr lang="en-US" altLang="en-US" sz="2800" b="0" i="1" kern="0"/>
              <a:t>if</a:t>
            </a:r>
            <a:r>
              <a:rPr lang="en-US" altLang="en-US" sz="2800" b="0" kern="0"/>
              <a:t> statements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800" b="0" kern="0"/>
              <a:t>Easy to write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800" b="0" kern="0"/>
              <a:t>Termination happens naturally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800" b="0" kern="0"/>
              <a:t>But, the collection cannot be changed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800" b="0" kern="0"/>
              <a:t>There is no index provided during access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200" b="0" kern="0"/>
              <a:t>Not all collections are index-based</a:t>
            </a:r>
            <a:endParaRPr lang="en-US" altLang="en-US" sz="2400" b="0" kern="0"/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800" b="0" kern="0"/>
              <a:t>Can</a:t>
            </a:r>
            <a:r>
              <a:rPr lang="ja-JP" altLang="en-US" sz="2800" b="0" kern="0"/>
              <a:t> NOT</a:t>
            </a:r>
            <a:r>
              <a:rPr lang="en-US" altLang="ja-JP" sz="2800" b="0" kern="0"/>
              <a:t> stop part way through loop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200" b="0" kern="0"/>
              <a:t>e.g. Find-the-first-that-matches</a:t>
            </a:r>
            <a:endParaRPr lang="en-US" altLang="en-US" sz="2400" b="0" kern="0"/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800" b="0" kern="0"/>
              <a:t>Provides </a:t>
            </a:r>
            <a:r>
              <a:rPr lang="en-US" altLang="ja-JP" sz="2600" b="0" i="1" kern="0">
                <a:solidFill>
                  <a:srgbClr val="FF0000"/>
                </a:solidFill>
              </a:rPr>
              <a:t>definite iteration</a:t>
            </a:r>
            <a:r>
              <a:rPr lang="en-US" altLang="ja-JP" sz="2800" b="0" kern="0"/>
              <a:t> of ENTIRE list 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ja-JP" sz="2200" b="0" kern="0"/>
              <a:t>a.k.a. </a:t>
            </a:r>
            <a:r>
              <a:rPr lang="en-US" altLang="ja-JP" sz="2200" b="0" i="1" kern="0"/>
              <a:t>bounded iteration</a:t>
            </a:r>
            <a:endParaRPr lang="en-US" altLang="en-US" sz="2400" b="0" kern="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90600" y="1524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F6F5E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en-US" b="0" kern="0" dirty="0"/>
              <a:t>for-each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9200" y="1066800"/>
            <a:ext cx="7467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sz="2400" b="0" kern="0"/>
              <a:t>PROS</a:t>
            </a:r>
            <a:endParaRPr lang="en-US" altLang="en-US" sz="2800" b="0" kern="0"/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easy to use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access to ALL items one-by-one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ability to change the state of the item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terminates automatically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selective filter using </a:t>
            </a:r>
            <a:r>
              <a:rPr lang="en-US" altLang="en-US" sz="2000" b="0" i="1" kern="0"/>
              <a:t>if-else</a:t>
            </a:r>
            <a:r>
              <a:rPr lang="en-US" altLang="en-US" sz="2000" b="0" kern="0"/>
              <a:t> statements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actions in body may be complicated with multiple lines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use on ANY type of collection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abstraction from details of how handling occurs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endParaRPr lang="en-US" altLang="en-US" sz="1600" b="0" kern="0"/>
          </a:p>
          <a:p>
            <a:pPr>
              <a:lnSpc>
                <a:spcPct val="90000"/>
              </a:lnSpc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sz="2400" b="0" kern="0"/>
              <a:t>CONS</a:t>
            </a:r>
            <a:endParaRPr lang="en-US" altLang="en-US" sz="2800" b="0" kern="0"/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no index provided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can NOT stop during looping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definite iteration of ALL items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can NOT remove or add elements during loop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use for collections only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access must be to ALL items in sequence [0 to size-1]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endParaRPr lang="en-US" altLang="en-US" sz="2800" b="0" kern="0"/>
          </a:p>
        </p:txBody>
      </p:sp>
    </p:spTree>
    <p:extLst>
      <p:ext uri="{BB962C8B-B14F-4D97-AF65-F5344CB8AC3E}">
        <p14:creationId xmlns:p14="http://schemas.microsoft.com/office/powerpoint/2010/main" val="417536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90600" y="2286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F6F5E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 kern="0"/>
              <a:t>Music collection example</a:t>
            </a:r>
            <a:br>
              <a:rPr lang="en-US" altLang="en-US" b="0" kern="0"/>
            </a:br>
            <a:r>
              <a:rPr lang="en-US" altLang="en-US" b="1" i="1" kern="0"/>
              <a:t>MusicOrganizer</a:t>
            </a:r>
            <a:endParaRPr lang="en-US" altLang="en-US" b="0" kern="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66800" y="1447800"/>
            <a:ext cx="7620000" cy="48006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2800" b="1" kern="0"/>
              <a:t>CLASS</a:t>
            </a:r>
            <a:endParaRPr lang="en-US" altLang="en-US" sz="2800" b="0" kern="0"/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2800" b="0" kern="0"/>
              <a:t>*  </a:t>
            </a:r>
            <a:r>
              <a:rPr lang="en-US" altLang="en-US" sz="2800" b="0" i="1" kern="0"/>
              <a:t>MusicOrganizer</a:t>
            </a:r>
            <a:r>
              <a:rPr lang="en-US" altLang="en-US" sz="2800" b="0" kern="0"/>
              <a:t> containing various song files</a:t>
            </a:r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endParaRPr lang="en-US" altLang="en-US" sz="1000" b="0" kern="0"/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endParaRPr lang="en-US" altLang="en-US" sz="1000" b="0" kern="0"/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2800" b="1" kern="0"/>
              <a:t>FIELDS</a:t>
            </a:r>
            <a:r>
              <a:rPr lang="en-US" altLang="en-US" sz="2800" b="0" kern="0"/>
              <a:t>  </a:t>
            </a:r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2800" b="0" kern="0"/>
              <a:t>*  Dynamic </a:t>
            </a:r>
            <a:r>
              <a:rPr lang="en-US" altLang="en-US" sz="2800" b="0" i="1" kern="0">
                <a:solidFill>
                  <a:srgbClr val="FF0000"/>
                </a:solidFill>
              </a:rPr>
              <a:t>ArrayList </a:t>
            </a:r>
            <a:r>
              <a:rPr lang="en-US" altLang="en-US" sz="2800" b="0" kern="0"/>
              <a:t>storage for a varying number of song </a:t>
            </a:r>
            <a:r>
              <a:rPr lang="en-US" altLang="en-US" sz="2800" b="0" i="1" kern="0"/>
              <a:t>String </a:t>
            </a:r>
            <a:r>
              <a:rPr lang="en-US" altLang="en-US" sz="2800" b="0" kern="0"/>
              <a:t>filenames</a:t>
            </a:r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endParaRPr lang="en-US" altLang="en-US" sz="1000" b="0" kern="0"/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2800" b="1" kern="0"/>
              <a:t>METHODS</a:t>
            </a:r>
            <a:endParaRPr lang="en-US" altLang="en-US" sz="2800" b="0" kern="0"/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2800" b="0" kern="0"/>
              <a:t>*  </a:t>
            </a:r>
            <a:r>
              <a:rPr lang="en-US" altLang="en-US" sz="2800" b="0" i="1" kern="0"/>
              <a:t>addFile</a:t>
            </a:r>
            <a:endParaRPr lang="en-US" altLang="en-US" sz="2800" b="0" kern="0"/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2800" b="0" kern="0"/>
              <a:t>*  </a:t>
            </a:r>
            <a:r>
              <a:rPr lang="en-US" altLang="en-US" sz="2800" b="0" i="1" kern="0"/>
              <a:t>removeFile</a:t>
            </a:r>
            <a:endParaRPr lang="en-US" altLang="en-US" sz="2800" b="0" kern="0"/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2800" b="0" kern="0"/>
              <a:t>*  </a:t>
            </a:r>
            <a:r>
              <a:rPr lang="en-US" altLang="en-US" sz="2800" b="0" i="1" kern="0"/>
              <a:t>getNumberOfFiles</a:t>
            </a:r>
            <a:endParaRPr lang="en-US" altLang="en-US" sz="2800" b="0" kern="0"/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2800" b="0" kern="0"/>
              <a:t>*  </a:t>
            </a:r>
            <a:r>
              <a:rPr lang="en-US" altLang="en-US" sz="2800" b="0" i="1" kern="0"/>
              <a:t>listFile</a:t>
            </a:r>
            <a:endParaRPr lang="en-US" altLang="en-US" sz="2800" b="0" kern="0"/>
          </a:p>
        </p:txBody>
      </p:sp>
    </p:spTree>
    <p:extLst>
      <p:ext uri="{BB962C8B-B14F-4D97-AF65-F5344CB8AC3E}">
        <p14:creationId xmlns:p14="http://schemas.microsoft.com/office/powerpoint/2010/main" val="96953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29426" y="188640"/>
            <a:ext cx="7772400" cy="65047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Class libraries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58014" y="839114"/>
            <a:ext cx="7643812" cy="56165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" charset="0"/>
              <a:buChar char="•"/>
              <a:defRPr/>
            </a:pPr>
            <a:r>
              <a:rPr lang="en-US" altLang="en-US" sz="2800" dirty="0"/>
              <a:t>Provides many useful classes</a:t>
            </a:r>
            <a:r>
              <a:rPr lang="en-US" altLang="en-US" sz="3000" dirty="0"/>
              <a:t> </a:t>
            </a:r>
            <a:r>
              <a:rPr lang="en-US" altLang="en-US" sz="2100" dirty="0"/>
              <a:t>(e.g. </a:t>
            </a:r>
            <a:r>
              <a:rPr lang="en-US" altLang="en-US" sz="2100" i="1" dirty="0"/>
              <a:t>String</a:t>
            </a:r>
            <a:r>
              <a:rPr lang="en-US" altLang="en-US" sz="2100" dirty="0"/>
              <a:t>)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 typeface="Times" charset="0"/>
              <a:buChar char="•"/>
              <a:defRPr/>
            </a:pPr>
            <a:r>
              <a:rPr lang="en-US" altLang="en-US" sz="2800" dirty="0"/>
              <a:t>Don</a:t>
            </a:r>
            <a:r>
              <a:rPr lang="ja-JP" altLang="en-US" sz="2800" dirty="0"/>
              <a:t>’</a:t>
            </a:r>
            <a:r>
              <a:rPr lang="en-US" altLang="ja-JP" sz="2800" dirty="0"/>
              <a:t>t have to write class from scratch</a:t>
            </a:r>
          </a:p>
          <a:p>
            <a:pPr eaLnBrk="1" hangingPunct="1">
              <a:spcBef>
                <a:spcPct val="0"/>
              </a:spcBef>
              <a:buFont typeface="Times" charset="0"/>
              <a:buChar char="•"/>
              <a:defRPr/>
            </a:pPr>
            <a:r>
              <a:rPr lang="en-US" altLang="en-US" sz="2800" dirty="0"/>
              <a:t>Java calls its libraries </a:t>
            </a:r>
            <a:r>
              <a:rPr lang="en-US" altLang="en-US" sz="2800" i="1" dirty="0">
                <a:solidFill>
                  <a:srgbClr val="FF0000"/>
                </a:solidFill>
              </a:rPr>
              <a:t>packages</a:t>
            </a:r>
            <a:endParaRPr lang="en-US" altLang="en-US" sz="2800" dirty="0"/>
          </a:p>
          <a:p>
            <a:pPr eaLnBrk="1" hangingPunct="1">
              <a:spcBef>
                <a:spcPct val="0"/>
              </a:spcBef>
              <a:buFont typeface="Times" charset="0"/>
              <a:buChar char="•"/>
              <a:defRPr/>
            </a:pPr>
            <a:r>
              <a:rPr lang="en-US" altLang="en-US" sz="2800" dirty="0"/>
              <a:t>Use library classes the same way as classes that you write </a:t>
            </a:r>
            <a:r>
              <a:rPr lang="en-US" altLang="en-US" sz="2100" dirty="0"/>
              <a:t>(</a:t>
            </a:r>
            <a:r>
              <a:rPr lang="en-US" altLang="en-US" sz="2100" dirty="0" err="1"/>
              <a:t>i.e</a:t>
            </a:r>
            <a:r>
              <a:rPr lang="en-US" altLang="en-US" sz="2100" dirty="0"/>
              <a:t> </a:t>
            </a:r>
            <a:r>
              <a:rPr lang="en-US" altLang="en-US" sz="2100" i="1" dirty="0"/>
              <a:t>constructor/methods</a:t>
            </a:r>
            <a:r>
              <a:rPr lang="en-US" altLang="en-US" sz="2100" dirty="0"/>
              <a:t>)</a:t>
            </a:r>
            <a:endParaRPr lang="en-US" altLang="en-US" dirty="0"/>
          </a:p>
          <a:p>
            <a:pPr eaLnBrk="1" hangingPunct="1">
              <a:spcBef>
                <a:spcPct val="0"/>
              </a:spcBef>
              <a:buFont typeface="Times" charset="0"/>
              <a:buChar char="•"/>
              <a:defRPr/>
            </a:pPr>
            <a:r>
              <a:rPr lang="en-US" altLang="en-US" sz="2800" dirty="0"/>
              <a:t>But do not appear in </a:t>
            </a:r>
            <a:r>
              <a:rPr lang="en-US" altLang="en-US" sz="2800" dirty="0" err="1"/>
              <a:t>BlueJ</a:t>
            </a:r>
            <a:r>
              <a:rPr lang="en-US" altLang="en-US" sz="2800" dirty="0"/>
              <a:t> class diagram</a:t>
            </a:r>
          </a:p>
          <a:p>
            <a:pPr eaLnBrk="1" hangingPunct="1">
              <a:spcBef>
                <a:spcPct val="0"/>
              </a:spcBef>
              <a:buFont typeface="Times" charset="0"/>
              <a:buChar char="•"/>
              <a:defRPr/>
            </a:pPr>
            <a:r>
              <a:rPr lang="en-US" altLang="en-US" sz="2800" dirty="0"/>
              <a:t>Grouping objects is a recurring requirement that is handled in the 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</a:rPr>
              <a:t>java.util</a:t>
            </a:r>
            <a:r>
              <a:rPr lang="en-US" altLang="en-US" sz="2800" dirty="0"/>
              <a:t> package</a:t>
            </a:r>
            <a:r>
              <a:rPr lang="en-US" altLang="en-US" dirty="0"/>
              <a:t> </a:t>
            </a:r>
            <a:r>
              <a:rPr lang="en-US" altLang="en-US" sz="2100" dirty="0"/>
              <a:t>(e.g. </a:t>
            </a:r>
            <a:r>
              <a:rPr lang="en-US" altLang="en-US" sz="2100" i="1" dirty="0" err="1"/>
              <a:t>ArrayList</a:t>
            </a:r>
            <a:r>
              <a:rPr lang="en-US" altLang="en-US" sz="2100" dirty="0"/>
              <a:t>)</a:t>
            </a:r>
            <a:endParaRPr lang="en-US" altLang="en-US" dirty="0"/>
          </a:p>
          <a:p>
            <a:pPr eaLnBrk="1" hangingPunct="1">
              <a:spcBef>
                <a:spcPct val="0"/>
              </a:spcBef>
              <a:buFont typeface="Times" charset="0"/>
              <a:buChar char="•"/>
              <a:defRPr/>
            </a:pPr>
            <a:r>
              <a:rPr lang="en-US" altLang="en-US" sz="2800" i="1" dirty="0" err="1">
                <a:solidFill>
                  <a:srgbClr val="FF0000"/>
                </a:solidFill>
              </a:rPr>
              <a:t>ArrayList</a:t>
            </a:r>
            <a:r>
              <a:rPr lang="en-US" altLang="en-US" sz="2800" i="1" dirty="0"/>
              <a:t> </a:t>
            </a:r>
            <a:r>
              <a:rPr lang="en-US" altLang="en-US" sz="2800" dirty="0"/>
              <a:t>library class will: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en-US" dirty="0"/>
              <a:t>group the unsorted but ordered items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en-US" dirty="0"/>
              <a:t>store item details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en-US" dirty="0"/>
              <a:t>handle general access to the items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848600" cy="585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00" dirty="0"/>
              <a:t>import </a:t>
            </a:r>
            <a:r>
              <a:rPr lang="en-US" altLang="en-US" sz="1800" dirty="0" err="1"/>
              <a:t>java.util.ArrayList</a:t>
            </a:r>
            <a:r>
              <a:rPr lang="en-US" altLang="en-US" sz="1800" dirty="0"/>
              <a:t>;   </a:t>
            </a:r>
            <a:r>
              <a:rPr lang="en-US" altLang="en-US" sz="1800" dirty="0">
                <a:solidFill>
                  <a:srgbClr val="FF0000"/>
                </a:solidFill>
              </a:rPr>
              <a:t>// import statement</a:t>
            </a:r>
            <a:endParaRPr lang="en-US" altLang="en-US" sz="1800" dirty="0"/>
          </a:p>
          <a:p>
            <a:pPr eaLnBrk="1" hangingPunct="1">
              <a:defRPr/>
            </a:pPr>
            <a:r>
              <a:rPr lang="en-US" altLang="en-US" sz="1800" dirty="0"/>
              <a:t>				   </a:t>
            </a:r>
            <a:r>
              <a:rPr lang="en-US" altLang="en-US" sz="1800" dirty="0">
                <a:solidFill>
                  <a:srgbClr val="FF0000"/>
                </a:solidFill>
              </a:rPr>
              <a:t>// first line of file</a:t>
            </a:r>
            <a:endParaRPr lang="en-US" altLang="en-US" sz="1800" dirty="0"/>
          </a:p>
          <a:p>
            <a:pPr eaLnBrk="1" hangingPunct="1">
              <a:defRPr/>
            </a:pPr>
            <a:r>
              <a:rPr lang="en-US" altLang="en-US" sz="1800" dirty="0"/>
              <a:t>/**				   </a:t>
            </a:r>
            <a:r>
              <a:rPr lang="en-US" altLang="en-US" sz="1800" dirty="0">
                <a:solidFill>
                  <a:srgbClr val="FF0000"/>
                </a:solidFill>
              </a:rPr>
              <a:t>// before class definition </a:t>
            </a:r>
            <a:r>
              <a:rPr lang="en-US" altLang="en-US" sz="1800" dirty="0"/>
              <a:t> </a:t>
            </a:r>
          </a:p>
          <a:p>
            <a:pPr eaLnBrk="1" hangingPunct="1">
              <a:defRPr/>
            </a:pPr>
            <a:r>
              <a:rPr lang="en-US" altLang="en-US" sz="1800" dirty="0"/>
              <a:t> * ...</a:t>
            </a:r>
          </a:p>
          <a:p>
            <a:pPr eaLnBrk="1" hangingPunct="1">
              <a:defRPr/>
            </a:pPr>
            <a:r>
              <a:rPr lang="en-US" altLang="en-US" sz="1800" dirty="0"/>
              <a:t> */</a:t>
            </a:r>
          </a:p>
          <a:p>
            <a:pPr eaLnBrk="1" hangingPunct="1">
              <a:defRPr/>
            </a:pPr>
            <a:r>
              <a:rPr lang="en-US" altLang="en-US" sz="1800" dirty="0"/>
              <a:t>public class </a:t>
            </a:r>
            <a:r>
              <a:rPr lang="en-US" altLang="en-US" sz="1800" dirty="0" err="1"/>
              <a:t>MusicOrganizer</a:t>
            </a:r>
            <a:endParaRPr lang="en-US" altLang="en-US" sz="1800" dirty="0"/>
          </a:p>
          <a:p>
            <a:pPr eaLnBrk="1" hangingPunct="1">
              <a:defRPr/>
            </a:pPr>
            <a:r>
              <a:rPr lang="en-US" altLang="en-US" sz="1800" dirty="0"/>
              <a:t>{</a:t>
            </a:r>
          </a:p>
          <a:p>
            <a:pPr eaLnBrk="1" hangingPunct="1">
              <a:defRPr/>
            </a:pPr>
            <a:r>
              <a:rPr lang="en-US" altLang="en-US" sz="1800" dirty="0"/>
              <a:t>    // Storage for an arbitrary number of file names.</a:t>
            </a:r>
          </a:p>
          <a:p>
            <a:pPr eaLnBrk="1" hangingPunct="1">
              <a:defRPr/>
            </a:pPr>
            <a:r>
              <a:rPr lang="en-US" altLang="en-US" sz="1800" dirty="0"/>
              <a:t>    private </a:t>
            </a:r>
            <a:r>
              <a:rPr lang="en-US" altLang="en-US" sz="1800" dirty="0" err="1">
                <a:solidFill>
                  <a:srgbClr val="FF0000"/>
                </a:solidFill>
              </a:rPr>
              <a:t>ArrayList</a:t>
            </a:r>
            <a:r>
              <a:rPr lang="en-US" altLang="en-US" sz="1800" dirty="0">
                <a:solidFill>
                  <a:srgbClr val="FF0000"/>
                </a:solidFill>
              </a:rPr>
              <a:t>&lt;String&gt;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264D8B"/>
                </a:solidFill>
              </a:rPr>
              <a:t>files</a:t>
            </a:r>
            <a:r>
              <a:rPr lang="en-US" altLang="en-US" sz="1800" dirty="0"/>
              <a:t>;</a:t>
            </a:r>
          </a:p>
          <a:p>
            <a:pPr eaLnBrk="1" hangingPunct="1">
              <a:defRPr/>
            </a:pPr>
            <a:r>
              <a:rPr lang="en-US" altLang="en-US" sz="1800" dirty="0"/>
              <a:t> </a:t>
            </a:r>
          </a:p>
          <a:p>
            <a:pPr eaLnBrk="1" hangingPunct="1">
              <a:defRPr/>
            </a:pPr>
            <a:r>
              <a:rPr lang="en-US" altLang="en-US" sz="1800" dirty="0"/>
              <a:t>    /**</a:t>
            </a:r>
          </a:p>
          <a:p>
            <a:pPr eaLnBrk="1" hangingPunct="1">
              <a:defRPr/>
            </a:pPr>
            <a:r>
              <a:rPr lang="en-US" altLang="en-US" sz="1800" dirty="0"/>
              <a:t>     * Perform any initialization required for the</a:t>
            </a:r>
          </a:p>
          <a:p>
            <a:pPr eaLnBrk="1" hangingPunct="1">
              <a:defRPr/>
            </a:pPr>
            <a:r>
              <a:rPr lang="en-US" altLang="en-US" sz="1800" dirty="0"/>
              <a:t>     * organizer.</a:t>
            </a:r>
          </a:p>
          <a:p>
            <a:pPr eaLnBrk="1" hangingPunct="1">
              <a:defRPr/>
            </a:pPr>
            <a:r>
              <a:rPr lang="en-US" altLang="en-US" sz="1800" dirty="0"/>
              <a:t>     */</a:t>
            </a:r>
          </a:p>
          <a:p>
            <a:pPr eaLnBrk="1" hangingPunct="1">
              <a:defRPr/>
            </a:pPr>
            <a:r>
              <a:rPr lang="en-US" altLang="en-US" sz="1800" dirty="0"/>
              <a:t>    public </a:t>
            </a:r>
            <a:r>
              <a:rPr lang="en-US" altLang="en-US" sz="1800" dirty="0" err="1"/>
              <a:t>MusicOrganizer</a:t>
            </a:r>
            <a:r>
              <a:rPr lang="en-US" altLang="en-US" sz="1800" dirty="0"/>
              <a:t>()</a:t>
            </a:r>
          </a:p>
          <a:p>
            <a:pPr eaLnBrk="1" hangingPunct="1">
              <a:defRPr/>
            </a:pPr>
            <a:r>
              <a:rPr lang="en-US" altLang="en-US" sz="1800" dirty="0"/>
              <a:t>    {</a:t>
            </a:r>
          </a:p>
          <a:p>
            <a:pPr eaLnBrk="1" hangingPunct="1">
              <a:defRPr/>
            </a:pPr>
            <a:r>
              <a:rPr lang="en-US" altLang="en-US" sz="1800" dirty="0"/>
              <a:t>        </a:t>
            </a:r>
            <a:r>
              <a:rPr lang="en-US" altLang="en-US" sz="1800" dirty="0">
                <a:solidFill>
                  <a:srgbClr val="264D8B"/>
                </a:solidFill>
              </a:rPr>
              <a:t>files</a:t>
            </a:r>
            <a:r>
              <a:rPr lang="en-US" altLang="en-US" sz="1800" dirty="0"/>
              <a:t> = </a:t>
            </a:r>
            <a:r>
              <a:rPr lang="en-US" altLang="en-US" sz="1800" dirty="0">
                <a:solidFill>
                  <a:srgbClr val="FF0000"/>
                </a:solidFill>
              </a:rPr>
              <a:t>new </a:t>
            </a:r>
            <a:r>
              <a:rPr lang="en-US" altLang="en-US" sz="1800" dirty="0" err="1">
                <a:solidFill>
                  <a:srgbClr val="FF0000"/>
                </a:solidFill>
              </a:rPr>
              <a:t>ArrayList</a:t>
            </a:r>
            <a:r>
              <a:rPr lang="en-US" altLang="en-US" sz="1800" dirty="0">
                <a:solidFill>
                  <a:srgbClr val="FF0000"/>
                </a:solidFill>
              </a:rPr>
              <a:t>&lt;String&gt;()</a:t>
            </a:r>
            <a:r>
              <a:rPr lang="en-US" altLang="en-US" sz="1800" dirty="0"/>
              <a:t>;</a:t>
            </a:r>
          </a:p>
          <a:p>
            <a:pPr eaLnBrk="1" hangingPunct="1">
              <a:defRPr/>
            </a:pPr>
            <a:r>
              <a:rPr lang="en-US" altLang="en-US" sz="1800" dirty="0"/>
              <a:t>    }</a:t>
            </a:r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r>
              <a:rPr lang="en-US" altLang="en-US" sz="1800" dirty="0"/>
              <a:t>    ...</a:t>
            </a:r>
          </a:p>
          <a:p>
            <a:pPr eaLnBrk="1" hangingPunct="1">
              <a:defRPr/>
            </a:pPr>
            <a:r>
              <a:rPr lang="en-US" altLang="en-US" sz="1800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14325"/>
            <a:ext cx="7772400" cy="52705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Collections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6800" y="841375"/>
            <a:ext cx="7467600" cy="5187950"/>
          </a:xfrm>
        </p:spPr>
        <p:txBody>
          <a:bodyPr/>
          <a:lstStyle/>
          <a:p>
            <a:pPr algn="ctr" eaLnBrk="1" hangingPunct="1">
              <a:spcBef>
                <a:spcPct val="10000"/>
              </a:spcBef>
              <a:buFont typeface="Times" charset="0"/>
              <a:buNone/>
              <a:defRPr/>
            </a:pPr>
            <a:endParaRPr lang="en-GB" altLang="en-US" sz="800" dirty="0"/>
          </a:p>
          <a:p>
            <a:pPr eaLnBrk="1" hangingPunct="1">
              <a:spcBef>
                <a:spcPct val="10000"/>
              </a:spcBef>
              <a:buFont typeface="Times" charset="0"/>
              <a:buChar char="•"/>
              <a:defRPr/>
            </a:pPr>
            <a:r>
              <a:rPr lang="en-GB" altLang="en-US" dirty="0"/>
              <a:t>We specify ...</a:t>
            </a:r>
          </a:p>
          <a:p>
            <a:pPr lvl="1" eaLnBrk="1" hangingPunct="1">
              <a:spcBef>
                <a:spcPct val="10000"/>
              </a:spcBef>
              <a:defRPr/>
            </a:pPr>
            <a:r>
              <a:rPr lang="en-GB" altLang="en-US" dirty="0"/>
              <a:t>collection type:  </a:t>
            </a:r>
            <a:r>
              <a:rPr lang="en-GB" altLang="en-US" b="1" dirty="0" err="1">
                <a:solidFill>
                  <a:srgbClr val="FF0000"/>
                </a:solidFill>
                <a:latin typeface="Courier New" pitchFamily="49" charset="0"/>
              </a:rPr>
              <a:t>ArrayList</a:t>
            </a:r>
            <a:endParaRPr lang="en-GB" altLang="en-US" b="1" dirty="0"/>
          </a:p>
          <a:p>
            <a:pPr lvl="1" eaLnBrk="1" hangingPunct="1">
              <a:spcBef>
                <a:spcPct val="10000"/>
              </a:spcBef>
              <a:defRPr/>
            </a:pPr>
            <a:r>
              <a:rPr lang="en-GB" altLang="en-US" dirty="0"/>
              <a:t>containing objects of type: </a:t>
            </a:r>
            <a:r>
              <a:rPr lang="en-GB" altLang="en-US" b="1" dirty="0">
                <a:solidFill>
                  <a:srgbClr val="FF0000"/>
                </a:solidFill>
                <a:latin typeface="Courier New" pitchFamily="49" charset="0"/>
              </a:rPr>
              <a:t>&lt;String&gt;</a:t>
            </a:r>
            <a:endParaRPr lang="en-GB" altLang="en-US" sz="2400" b="1" dirty="0">
              <a:latin typeface="Courier New Bold" charset="0"/>
            </a:endParaRPr>
          </a:p>
          <a:p>
            <a:pPr lvl="1" eaLnBrk="1" hangingPunct="1">
              <a:spcBef>
                <a:spcPct val="10000"/>
              </a:spcBef>
              <a:defRPr/>
            </a:pPr>
            <a:endParaRPr lang="en-GB" altLang="en-US" sz="1200" b="1" dirty="0">
              <a:latin typeface="Courier New Bold" charset="0"/>
            </a:endParaRPr>
          </a:p>
          <a:p>
            <a:pPr eaLnBrk="1" hangingPunct="1">
              <a:spcBef>
                <a:spcPct val="10000"/>
              </a:spcBef>
              <a:buFont typeface="Times" charset="0"/>
              <a:buChar char="•"/>
              <a:defRPr/>
            </a:pPr>
            <a:r>
              <a:rPr lang="en-GB" altLang="en-US" dirty="0"/>
              <a:t>We say ... </a:t>
            </a:r>
            <a:r>
              <a:rPr lang="en-GB" altLang="en-US" sz="3000" dirty="0">
                <a:solidFill>
                  <a:schemeClr val="tx1"/>
                </a:solidFill>
              </a:rPr>
              <a:t>“</a:t>
            </a:r>
            <a:r>
              <a:rPr lang="en-GB" altLang="en-US" sz="3000" dirty="0" err="1">
                <a:solidFill>
                  <a:schemeClr val="tx1"/>
                </a:solidFill>
              </a:rPr>
              <a:t>ArrayList</a:t>
            </a:r>
            <a:r>
              <a:rPr lang="en-GB" altLang="en-US" sz="3000" dirty="0">
                <a:solidFill>
                  <a:schemeClr val="tx1"/>
                </a:solidFill>
              </a:rPr>
              <a:t> of String”</a:t>
            </a:r>
            <a:endParaRPr lang="en-GB" altLang="en-US" sz="30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10000"/>
              </a:spcBef>
              <a:buFont typeface="Times" charset="0"/>
              <a:buChar char="•"/>
              <a:defRPr/>
            </a:pPr>
            <a:endParaRPr lang="en-GB" altLang="en-US" sz="2400" dirty="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10000"/>
              </a:spcBef>
              <a:buFont typeface="Times" charset="0"/>
              <a:buNone/>
              <a:defRPr/>
            </a:pPr>
            <a:r>
              <a:rPr lang="en-GB" altLang="en-US" sz="2800" b="1" dirty="0">
                <a:solidFill>
                  <a:srgbClr val="FF0000"/>
                </a:solidFill>
                <a:latin typeface="Courier New Bold" charset="0"/>
              </a:rPr>
              <a:t>private </a:t>
            </a:r>
            <a:r>
              <a:rPr lang="en-GB" altLang="en-US" sz="2800" b="1" dirty="0" err="1">
                <a:solidFill>
                  <a:srgbClr val="FF0000"/>
                </a:solidFill>
                <a:latin typeface="Courier New Bold" charset="0"/>
              </a:rPr>
              <a:t>ArrayList</a:t>
            </a:r>
            <a:r>
              <a:rPr lang="en-GB" altLang="en-US" sz="2800" b="1" dirty="0">
                <a:solidFill>
                  <a:srgbClr val="FF0000"/>
                </a:solidFill>
                <a:latin typeface="Courier New Bold" charset="0"/>
              </a:rPr>
              <a:t>&lt;String&gt; files;</a:t>
            </a:r>
          </a:p>
        </p:txBody>
      </p:sp>
      <p:sp>
        <p:nvSpPr>
          <p:cNvPr id="7" name="AutoShape 30"/>
          <p:cNvSpPr>
            <a:spLocks noChangeArrowheads="1"/>
          </p:cNvSpPr>
          <p:nvPr/>
        </p:nvSpPr>
        <p:spPr bwMode="auto">
          <a:xfrm>
            <a:off x="3200400" y="4288904"/>
            <a:ext cx="1752600" cy="12192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3352800" y="4365104"/>
            <a:ext cx="1524000" cy="441325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u="sng" dirty="0" err="1">
                <a:solidFill>
                  <a:srgbClr val="000000"/>
                </a:solidFill>
                <a:latin typeface="Arial" panose="020B0604020202020204" pitchFamily="34" charset="0"/>
              </a:rPr>
              <a:t>myMusic</a:t>
            </a:r>
            <a:r>
              <a:rPr lang="en-US" altLang="en-US" sz="1400" u="sng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u="sng" dirty="0" err="1">
                <a:solidFill>
                  <a:srgbClr val="000000"/>
                </a:solidFill>
                <a:latin typeface="Arial" panose="020B0604020202020204" pitchFamily="34" charset="0"/>
              </a:rPr>
              <a:t>MusicOrganizer</a:t>
            </a:r>
            <a:endParaRPr lang="en-US" altLang="en-US" sz="1100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4267200" y="4974704"/>
            <a:ext cx="520824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6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3581400" y="5050904"/>
            <a:ext cx="533400" cy="3048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files</a:t>
            </a:r>
            <a:endParaRPr lang="en-US" altLang="en-US" sz="10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4258559" y="493302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1219200" y="5812904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* Only 1 field named </a:t>
            </a:r>
            <a:r>
              <a: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rPr>
              <a:t>files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is defined for the entire class</a:t>
            </a:r>
            <a:endParaRPr lang="en-US" altLang="en-US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60350"/>
            <a:ext cx="7772400" cy="10810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GB" altLang="en-US" dirty="0"/>
              <a:t>Generic classes</a:t>
            </a:r>
            <a:br>
              <a:rPr lang="en-GB" altLang="en-US" dirty="0"/>
            </a:br>
            <a:r>
              <a:rPr lang="en-GB" altLang="en-US" dirty="0"/>
              <a:t>for items of any type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43000" y="1412875"/>
            <a:ext cx="7620000" cy="4911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GB" altLang="en-US" sz="3600" b="1">
                <a:solidFill>
                  <a:srgbClr val="FF0000"/>
                </a:solidFill>
                <a:latin typeface="Courier New Bold" panose="02070609020205020404" pitchFamily="49" charset="0"/>
              </a:rPr>
              <a:t>ArrayList&lt;</a:t>
            </a:r>
            <a:r>
              <a:rPr lang="en-GB" altLang="en-US" sz="3600" b="1" i="1">
                <a:solidFill>
                  <a:srgbClr val="FF0000"/>
                </a:solidFill>
                <a:latin typeface="Courier New Bold" panose="02070609020205020404" pitchFamily="49" charset="0"/>
              </a:rPr>
              <a:t>parameter-type</a:t>
            </a:r>
            <a:r>
              <a:rPr lang="en-GB" altLang="en-US" sz="3600" b="1">
                <a:solidFill>
                  <a:srgbClr val="FF0000"/>
                </a:solidFill>
                <a:latin typeface="Courier New Bold" panose="02070609020205020404" pitchFamily="49" charset="0"/>
              </a:rPr>
              <a:t>&gt;</a:t>
            </a:r>
            <a:endParaRPr lang="en-GB" altLang="en-US" sz="2800"/>
          </a:p>
          <a:p>
            <a:pPr eaLnBrk="1" hangingPunct="1">
              <a:spcBef>
                <a:spcPct val="0"/>
              </a:spcBef>
            </a:pPr>
            <a:endParaRPr lang="en-GB" altLang="en-US" sz="800"/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GB" altLang="en-US" sz="2800"/>
              <a:t>These collections are known and defined as </a:t>
            </a:r>
            <a:r>
              <a:rPr lang="en-GB" altLang="en-US" sz="2800" i="1" u="sng"/>
              <a:t>parameterized</a:t>
            </a:r>
            <a:r>
              <a:rPr lang="en-GB" altLang="en-US" sz="2800"/>
              <a:t> or </a:t>
            </a:r>
            <a:r>
              <a:rPr lang="en-GB" altLang="en-US" sz="2800" i="1" u="sng"/>
              <a:t>generic</a:t>
            </a:r>
            <a:r>
              <a:rPr lang="en-GB" altLang="en-US" sz="2800"/>
              <a:t> types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GB" altLang="en-US" sz="800"/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GB" altLang="en-US" sz="3000" b="1" i="1">
                <a:solidFill>
                  <a:srgbClr val="FF0000"/>
                </a:solidFill>
                <a:latin typeface="Courier New Bold" panose="02070609020205020404" pitchFamily="49" charset="0"/>
              </a:rPr>
              <a:t>parameter</a:t>
            </a:r>
            <a:r>
              <a:rPr lang="en-GB" altLang="en-US" sz="3000" b="1">
                <a:latin typeface="Courier New Bold" panose="02070609020205020404" pitchFamily="49" charset="0"/>
              </a:rPr>
              <a:t> </a:t>
            </a:r>
            <a:r>
              <a:rPr lang="en-GB" altLang="en-US" sz="3000" b="1" i="1">
                <a:solidFill>
                  <a:srgbClr val="FF0000"/>
                </a:solidFill>
                <a:latin typeface="Courier New Bold" panose="02070609020205020404" pitchFamily="49" charset="0"/>
              </a:rPr>
              <a:t>type</a:t>
            </a:r>
            <a:r>
              <a:rPr lang="en-GB" altLang="en-US" sz="2800"/>
              <a:t> between the angle brackets is the </a:t>
            </a:r>
            <a:r>
              <a:rPr lang="en-GB" altLang="en-US" sz="2800" u="sng"/>
              <a:t>object type</a:t>
            </a:r>
            <a:r>
              <a:rPr lang="en-GB" altLang="en-US" sz="2800"/>
              <a:t> of the items in the list</a:t>
            </a:r>
          </a:p>
          <a:p>
            <a:pPr lvl="2" eaLnBrk="1" hangingPunct="1">
              <a:lnSpc>
                <a:spcPct val="95000"/>
              </a:lnSpc>
              <a:spcBef>
                <a:spcPct val="30000"/>
              </a:spcBef>
              <a:buFontTx/>
              <a:buChar char="—"/>
            </a:pPr>
            <a:r>
              <a:rPr lang="en-GB" altLang="en-US" b="1">
                <a:latin typeface="Courier New" panose="02070309020205020404" pitchFamily="49" charset="0"/>
              </a:rPr>
              <a:t> ArrayList&lt;</a:t>
            </a:r>
            <a:r>
              <a:rPr lang="en-GB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Person</a:t>
            </a:r>
            <a:r>
              <a:rPr lang="en-GB" altLang="en-US" b="1">
                <a:latin typeface="Courier New" panose="02070309020205020404" pitchFamily="49" charset="0"/>
              </a:rPr>
              <a:t>&gt;</a:t>
            </a:r>
          </a:p>
          <a:p>
            <a:pPr lvl="2" eaLnBrk="1" hangingPunct="1">
              <a:lnSpc>
                <a:spcPct val="95000"/>
              </a:lnSpc>
              <a:spcBef>
                <a:spcPct val="30000"/>
              </a:spcBef>
              <a:buFontTx/>
              <a:buChar char="—"/>
            </a:pPr>
            <a:r>
              <a:rPr lang="en-GB" altLang="en-US" b="1">
                <a:latin typeface="Courier New" panose="02070309020205020404" pitchFamily="49" charset="0"/>
              </a:rPr>
              <a:t> ArrayList&lt;</a:t>
            </a:r>
            <a:r>
              <a:rPr lang="en-GB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TicketMachine</a:t>
            </a:r>
            <a:r>
              <a:rPr lang="en-GB" altLang="en-US" b="1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buFontTx/>
              <a:buChar char="•"/>
            </a:pPr>
            <a:r>
              <a:rPr lang="en-GB" altLang="en-US" sz="2800"/>
              <a:t>An ArrayList may store any object type, but ALL objects in the list will be the </a:t>
            </a:r>
            <a:r>
              <a:rPr lang="en-GB" altLang="en-US" sz="2800" u="sng"/>
              <a:t>same</a:t>
            </a:r>
            <a:r>
              <a:rPr lang="en-GB" altLang="en-US" sz="2800"/>
              <a:t> type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bjects-first-6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bjects-first-4e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bjects-first-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objects-first-6e.potx</Template>
  <TotalTime>267</TotalTime>
  <Words>3815</Words>
  <Application>Microsoft Office PowerPoint</Application>
  <PresentationFormat>On-screen Show (4:3)</PresentationFormat>
  <Paragraphs>475</Paragraphs>
  <Slides>42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Courier New</vt:lpstr>
      <vt:lpstr>Courier New Bold</vt:lpstr>
      <vt:lpstr>Times</vt:lpstr>
      <vt:lpstr>Times New Roman</vt:lpstr>
      <vt:lpstr>Times New Roman Italic</vt:lpstr>
      <vt:lpstr>Trebuchet MS</vt:lpstr>
      <vt:lpstr>Verdana</vt:lpstr>
      <vt:lpstr>objects-first-6e</vt:lpstr>
      <vt:lpstr>Bitmap Image</vt:lpstr>
      <vt:lpstr>Grouping objects</vt:lpstr>
      <vt:lpstr>Main concepts to be covered</vt:lpstr>
      <vt:lpstr>The requirement to  group objects</vt:lpstr>
      <vt:lpstr>An organizer for music files</vt:lpstr>
      <vt:lpstr>PowerPoint Presentation</vt:lpstr>
      <vt:lpstr>Class libraries</vt:lpstr>
      <vt:lpstr>PowerPoint Presentation</vt:lpstr>
      <vt:lpstr>Collections</vt:lpstr>
      <vt:lpstr>Generic classes for items of any type</vt:lpstr>
      <vt:lpstr>Creating an ArrayList object in the constructor</vt:lpstr>
      <vt:lpstr>PowerPoint Presentation</vt:lpstr>
      <vt:lpstr>Object structures with  ArrayList collections</vt:lpstr>
      <vt:lpstr>Adding a third file</vt:lpstr>
      <vt:lpstr>Features of the collection</vt:lpstr>
      <vt:lpstr>Generic classes</vt:lpstr>
      <vt:lpstr>Using the collection</vt:lpstr>
      <vt:lpstr>ArrayList Index numbering</vt:lpstr>
      <vt:lpstr>Retrieving an object from the collection</vt:lpstr>
      <vt:lpstr>Removal may affect numbering</vt:lpstr>
      <vt:lpstr>The general utility of indices</vt:lpstr>
      <vt:lpstr>Review</vt:lpstr>
      <vt:lpstr>Review</vt:lpstr>
      <vt:lpstr>Interlude: Some popular errors...</vt:lpstr>
      <vt:lpstr>/**  * Print out info (number of entries).  */ public void showStatus() {    if(files.size() == 0); {       System.out.println("Organizer is empty");    }    else {       System.out.print("Organizer holds ");       System.out.println(files.size() + " files");    } }</vt:lpstr>
      <vt:lpstr>/**  * Print out info (number of entries).  */ public void showStatus() {    if(files.size() == 0);         {       System.out.println("Organizer is empty");    }    else {       System.out.print("Organizer holds ");       System.out.println(files.size() + "files");    } }</vt:lpstr>
      <vt:lpstr>/**  * Print out info (number of entries).  */ public void showStatus() {    if(files.size() == 0)       ;         {       System.out.println("Organizer is empty");    }    else {       System.out.print("Organizer holds ");       System.out.println(files.size() + "files");    } }</vt:lpstr>
      <vt:lpstr>/**  * Print out info (number of entries).  */ public void showStatus() {    if(files.size() == 0) {       ;     }        {       System.out.println("Organizer is empty");    }    else {       System.out.print("Organizer holds ");       System.out.println(files.size() + "files");    } }</vt:lpstr>
      <vt:lpstr>/**  * Print out info (number of entries).  */ public void showStatus() {    if(isEmpty = true) {       System.out.println("Organizer is empty");    }    else {       System.out.print("Organizer holds ");       System.out.println(files.size() + "files");    } }</vt:lpstr>
      <vt:lpstr>/**  * Print out info (number of entries).  */ public void showStatus() {    if(isEmpty == true) {       System.out.println("Organizer is empty");    }    else {       System.out.print("Organizer holds ");       System.out.println(files.size() + "files");    } }</vt:lpstr>
      <vt:lpstr>/**  * Store a new file in the organizer. If the   * organizer is full, save it and start a new one.  */ public void addFile(String filename) {    if(files.size() == 100)        files.save();        // starting new list        files = new ArrayList&lt;String&gt;();           files.add(filename); }</vt:lpstr>
      <vt:lpstr>/**  * Store a new file in the organizer. If the   * organizer is full, save it and start a new one.  */ public void addFile(String filename) {    if(files.size() == 100)        files.save();        // starting new list    files = new ArrayList&lt;String&gt;();           files.add(filename); }</vt:lpstr>
      <vt:lpstr>/**  * Store a new file in the organizer. If the   * organizer is full, save it and start a new one.  */ public void addFile(String filename) {    if(files.size() == 100) {        files.save();        // starting new list        files = new ArrayList&lt;String&gt;();    }     files.add(filename); }</vt:lpstr>
      <vt:lpstr>Grouping objects</vt:lpstr>
      <vt:lpstr>Main concepts to be covered</vt:lpstr>
      <vt:lpstr>Iteration</vt:lpstr>
      <vt:lpstr>Iteration fundamentals</vt:lpstr>
      <vt:lpstr>For-each loop pseudo code</vt:lpstr>
      <vt:lpstr>A Java example</vt:lpstr>
      <vt:lpstr>Review</vt:lpstr>
      <vt:lpstr>Selective processing</vt:lpstr>
      <vt:lpstr>Critique of for-each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Grouping objects</dc:title>
  <dc:subject/>
  <dc:creator>David J. Barnes</dc:creator>
  <cp:keywords/>
  <dc:description>Copyright © David J. Barnes, Michael Kölling_x000d_</dc:description>
  <cp:lastModifiedBy>Antonio Rosado</cp:lastModifiedBy>
  <cp:revision>39</cp:revision>
  <cp:lastPrinted>2003-09-01T07:39:20Z</cp:lastPrinted>
  <dcterms:created xsi:type="dcterms:W3CDTF">2016-01-11T16:56:33Z</dcterms:created>
  <dcterms:modified xsi:type="dcterms:W3CDTF">2022-03-09T15:07:46Z</dcterms:modified>
  <cp:category/>
</cp:coreProperties>
</file>