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40"/>
  </p:notesMasterIdLst>
  <p:handoutMasterIdLst>
    <p:handoutMasterId r:id="rId41"/>
  </p:handoutMasterIdLst>
  <p:sldIdLst>
    <p:sldId id="361" r:id="rId2"/>
    <p:sldId id="302" r:id="rId3"/>
    <p:sldId id="299" r:id="rId4"/>
    <p:sldId id="340" r:id="rId5"/>
    <p:sldId id="290" r:id="rId6"/>
    <p:sldId id="272" r:id="rId7"/>
    <p:sldId id="341" r:id="rId8"/>
    <p:sldId id="342" r:id="rId9"/>
    <p:sldId id="291" r:id="rId10"/>
    <p:sldId id="343" r:id="rId11"/>
    <p:sldId id="362" r:id="rId12"/>
    <p:sldId id="292" r:id="rId13"/>
    <p:sldId id="344" r:id="rId14"/>
    <p:sldId id="345" r:id="rId15"/>
    <p:sldId id="349" r:id="rId16"/>
    <p:sldId id="363" r:id="rId17"/>
    <p:sldId id="364" r:id="rId18"/>
    <p:sldId id="365" r:id="rId19"/>
    <p:sldId id="366" r:id="rId20"/>
    <p:sldId id="367" r:id="rId21"/>
    <p:sldId id="368" r:id="rId22"/>
    <p:sldId id="357" r:id="rId23"/>
    <p:sldId id="358" r:id="rId24"/>
    <p:sldId id="369" r:id="rId25"/>
    <p:sldId id="350" r:id="rId26"/>
    <p:sldId id="370" r:id="rId27"/>
    <p:sldId id="371" r:id="rId28"/>
    <p:sldId id="305" r:id="rId29"/>
    <p:sldId id="306" r:id="rId30"/>
    <p:sldId id="307" r:id="rId31"/>
    <p:sldId id="308" r:id="rId32"/>
    <p:sldId id="309" r:id="rId33"/>
    <p:sldId id="310" r:id="rId34"/>
    <p:sldId id="372" r:id="rId35"/>
    <p:sldId id="346" r:id="rId36"/>
    <p:sldId id="373" r:id="rId37"/>
    <p:sldId id="374" r:id="rId38"/>
    <p:sldId id="375" r:id="rId39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A57133"/>
    <a:srgbClr val="264D8B"/>
    <a:srgbClr val="007E4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3"/>
    <p:restoredTop sz="93465"/>
  </p:normalViewPr>
  <p:slideViewPr>
    <p:cSldViewPr>
      <p:cViewPr varScale="1">
        <p:scale>
          <a:sx n="52" d="100"/>
          <a:sy n="52" d="100"/>
        </p:scale>
        <p:origin x="60" y="1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Rosado" userId="afc3c97543f68192" providerId="LiveId" clId="{33877D3F-0152-478E-A869-A46C0925792A}"/>
    <pc:docChg chg="undo custSel modSld">
      <pc:chgData name="Antonio Rosado" userId="afc3c97543f68192" providerId="LiveId" clId="{33877D3F-0152-478E-A869-A46C0925792A}" dt="2022-03-17T16:48:05.246" v="2" actId="1035"/>
      <pc:docMkLst>
        <pc:docMk/>
      </pc:docMkLst>
      <pc:sldChg chg="modSp mod">
        <pc:chgData name="Antonio Rosado" userId="afc3c97543f68192" providerId="LiveId" clId="{33877D3F-0152-478E-A869-A46C0925792A}" dt="2022-03-17T16:48:05.246" v="2" actId="1035"/>
        <pc:sldMkLst>
          <pc:docMk/>
          <pc:sldMk cId="135304550" sldId="358"/>
        </pc:sldMkLst>
        <pc:spChg chg="mod">
          <ac:chgData name="Antonio Rosado" userId="afc3c97543f68192" providerId="LiveId" clId="{33877D3F-0152-478E-A869-A46C0925792A}" dt="2022-03-17T16:48:05.246" v="2" actId="1035"/>
          <ac:spMkLst>
            <pc:docMk/>
            <pc:sldMk cId="135304550" sldId="358"/>
            <ac:spMk id="4506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>
                <a:latin typeface="Verdana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4063"/>
            <a:ext cx="53594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2613" y="9644063"/>
            <a:ext cx="1131887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fld id="{F473B8C4-A538-D749-99DD-D9F57FE739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3398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0187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2050" y="0"/>
            <a:ext cx="5524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1700"/>
            <a:ext cx="2646362" cy="1227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4063"/>
            <a:ext cx="359092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4125" y="9644063"/>
            <a:ext cx="4603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5F0764F-8D88-9E42-AF44-B948792BA6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77208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01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01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A7AC0DF-D14E-2A4D-BD49-1783F2B819F5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9675" cy="2841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72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2390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2390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7CF4B6-F9DB-456B-878D-35CF27FE0992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57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8E87876-5CA6-F143-8FE5-6A1AE7FF6BC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5067300" cy="7540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endParaRPr lang="en-US" altLang="en-US" dirty="0">
              <a:solidFill>
                <a:srgbClr val="000000"/>
              </a:solidFill>
              <a:latin typeface="Times New Roman" charset="0"/>
              <a:ea typeface="ＭＳ Ｐゴシック" charset="-128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2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77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77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D1FF63-A02B-7E41-8252-1E437B59E37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2049463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not true here (of course)</a:t>
            </a:r>
          </a:p>
        </p:txBody>
      </p:sp>
    </p:spTree>
    <p:extLst>
      <p:ext uri="{BB962C8B-B14F-4D97-AF65-F5344CB8AC3E}">
        <p14:creationId xmlns:p14="http://schemas.microsoft.com/office/powerpoint/2010/main" val="34668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981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98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C23A1D3-11F7-C44F-93C4-2952F0B4CD6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69922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DD18EC8-A5D3-DC48-8BA9-09D654DD3E1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1978025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true now (same object)</a:t>
            </a:r>
          </a:p>
        </p:txBody>
      </p:sp>
    </p:spTree>
    <p:extLst>
      <p:ext uri="{BB962C8B-B14F-4D97-AF65-F5344CB8AC3E}">
        <p14:creationId xmlns:p14="http://schemas.microsoft.com/office/powerpoint/2010/main" val="864008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239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E16377B-DF6C-FD4A-A60F-835AD991714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10685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259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7C30653-83D8-C347-A2C6-4B254C05E98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67718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F8A91CA-3D64-5C4C-858B-AD0F7F8598A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54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52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52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D98C7F-498A-494C-BD07-BF8F7740321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4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72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72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5007136-3D78-B447-A53C-10621BF9872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013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013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D4925D6-E274-F64C-A948-93D2564D255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06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044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044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B41822-6E3F-B346-B551-2E5D078C9F5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00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/>
              <a:t>Objects First with Java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/>
              <a:t>© David J. Barnes and Michael Kölling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fld id="{50BE58C5-62B4-B744-987E-B2B573D7FFE5}" type="slidenum">
              <a:rPr lang="en-GB" altLang="en-US" sz="1200"/>
              <a:pPr eaLnBrk="1" hangingPunct="1"/>
              <a:t>22</a:t>
            </a:fld>
            <a:endParaRPr lang="en-GB" altLang="en-US" sz="120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0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/>
              <a:t>Objects First with Java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/>
              <a:t>© David J. Barnes and Michael Kölling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fld id="{2BB708C6-0CBD-0C44-AEE4-1AE187E04F50}" type="slidenum">
              <a:rPr lang="en-GB" altLang="en-US" sz="1200"/>
              <a:pPr eaLnBrk="1" hangingPunct="1"/>
              <a:t>23</a:t>
            </a:fld>
            <a:endParaRPr lang="en-GB" altLang="en-US" sz="120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7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53251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53252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B7053E4-AE53-4EB4-B858-C42F16E5BD24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211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79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6F5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en-US" b="0" kern="0" dirty="0"/>
              <a:t>for-each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1066800"/>
            <a:ext cx="7467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0" kern="0" dirty="0"/>
              <a:t>PROS</a:t>
            </a:r>
            <a:endParaRPr lang="en-US" altLang="en-US" sz="2800" b="0" kern="0" dirty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easy to use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access to ALL items one-by-one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ability to change the state of the item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terminates automatically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selective filter using </a:t>
            </a:r>
            <a:r>
              <a:rPr lang="en-US" altLang="en-US" sz="2000" b="0" i="1" kern="0" dirty="0"/>
              <a:t>if-else</a:t>
            </a:r>
            <a:r>
              <a:rPr lang="en-US" altLang="en-US" sz="2000" b="0" kern="0" dirty="0"/>
              <a:t> statements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actions in body may be complicated with multiple lines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use on ANY type of collection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abstraction from details of how handling occurs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endParaRPr lang="en-US" altLang="en-US" sz="1600" b="0" kern="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0" kern="0" dirty="0"/>
              <a:t>CONS</a:t>
            </a:r>
            <a:endParaRPr lang="en-US" altLang="en-US" sz="2800" b="0" kern="0" dirty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no index provided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can NOT stop during looping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definite iteration of ALL items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can NOT remove or add elements during loop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use for collections only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 dirty="0"/>
              <a:t>access must be to ALL items in sequence [0 to size-1]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endParaRPr lang="en-US" altLang="en-US" sz="2800" b="0" kern="0" dirty="0"/>
          </a:p>
        </p:txBody>
      </p:sp>
    </p:spTree>
    <p:extLst>
      <p:ext uri="{BB962C8B-B14F-4D97-AF65-F5344CB8AC3E}">
        <p14:creationId xmlns:p14="http://schemas.microsoft.com/office/powerpoint/2010/main" val="158097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Elements of the loop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50150"/>
            <a:ext cx="7620000" cy="4267200"/>
          </a:xfrm>
        </p:spPr>
        <p:txBody>
          <a:bodyPr/>
          <a:lstStyle/>
          <a:p>
            <a:pPr marL="514350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altLang="en-US" sz="2800" u="sng" dirty="0">
                <a:ea typeface="MS PGothic" charset="-128"/>
              </a:rPr>
              <a:t>Initialization</a:t>
            </a:r>
            <a:r>
              <a:rPr lang="en-US" altLang="en-US" sz="2800" dirty="0">
                <a:ea typeface="MS PGothic" charset="-128"/>
              </a:rPr>
              <a:t>: Declare an index variable</a:t>
            </a:r>
          </a:p>
          <a:p>
            <a:pPr marL="514350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altLang="en-US" sz="2800" u="sng" dirty="0">
                <a:ea typeface="MS PGothic" charset="-128"/>
              </a:rPr>
              <a:t>Condition</a:t>
            </a:r>
            <a:r>
              <a:rPr lang="en-US" altLang="en-US" sz="2800" dirty="0">
                <a:ea typeface="MS PGothic" charset="-128"/>
              </a:rPr>
              <a:t>: Must be expressed correctly</a:t>
            </a:r>
          </a:p>
          <a:p>
            <a:pPr marL="514350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altLang="en-US" sz="2800" u="sng" dirty="0">
                <a:ea typeface="MS PGothic" charset="-128"/>
              </a:rPr>
              <a:t>Retrieval</a:t>
            </a:r>
            <a:r>
              <a:rPr lang="en-US" altLang="en-US" sz="2800" dirty="0">
                <a:ea typeface="MS PGothic" charset="-128"/>
              </a:rPr>
              <a:t>: May need to fetch each element</a:t>
            </a:r>
          </a:p>
          <a:p>
            <a:pPr marL="514350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altLang="en-US" sz="2800" u="sng" dirty="0">
                <a:ea typeface="MS PGothic" charset="-128"/>
              </a:rPr>
              <a:t>Mutation</a:t>
            </a:r>
            <a:r>
              <a:rPr lang="en-US" altLang="en-US" sz="2800" dirty="0">
                <a:ea typeface="MS PGothic" charset="-128"/>
              </a:rPr>
              <a:t>: Must move to next element explicitly with increment/decrement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260350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6F5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altLang="en-US" b="0" i="1" kern="0" dirty="0"/>
              <a:t>while </a:t>
            </a:r>
            <a:r>
              <a:rPr lang="en-GB" altLang="en-US" b="0" kern="0" dirty="0"/>
              <a:t>loop search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1371600"/>
            <a:ext cx="7467600" cy="480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Times" panose="02020603050405020304" pitchFamily="18" charset="0"/>
              <a:buNone/>
            </a:pPr>
            <a:r>
              <a:rPr lang="en-US" altLang="en-US" sz="2400" dirty="0"/>
              <a:t>PROS</a:t>
            </a:r>
            <a:endParaRPr lang="en-US" altLang="en-US" sz="28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can stop at any time during looping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indefinite iteration of SOME items using loop condition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may change collection during loop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use explicit index variable inside and outside of loop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index variable records location of item at all times</a:t>
            </a:r>
            <a:endParaRPr lang="en-US" altLang="en-US" sz="20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16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Times" panose="02020603050405020304" pitchFamily="18" charset="0"/>
              <a:buNone/>
            </a:pPr>
            <a:r>
              <a:rPr lang="en-US" altLang="en-US" sz="2400" dirty="0"/>
              <a:t>CONS</a:t>
            </a:r>
            <a:endParaRPr lang="en-US" altLang="en-US" sz="24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more effort to code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requires index looping variable declaration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maintain looping variable and manually increment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correctly determine loop condition for termination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must .get item using index to access the item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NOT guaranteed to stop with possible infinite loop</a:t>
            </a:r>
            <a:endParaRPr lang="en-US" altLang="en-US" sz="20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28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20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18503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604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for-each versus while</a:t>
            </a:r>
          </a:p>
        </p:txBody>
      </p:sp>
      <p:sp>
        <p:nvSpPr>
          <p:cNvPr id="10342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6800" y="12192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Char char="•"/>
              <a:defRPr/>
            </a:pPr>
            <a:r>
              <a:rPr lang="en-GB" altLang="en-US" b="1" dirty="0"/>
              <a:t>for-each</a:t>
            </a:r>
            <a:endParaRPr lang="en-GB" altLang="en-US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easier to write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safer because it is guaranteed to stop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access is handled for you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None/>
              <a:defRPr/>
            </a:pPr>
            <a:r>
              <a:rPr lang="en-GB" altLang="en-US" sz="2800" dirty="0">
                <a:solidFill>
                  <a:srgbClr val="FF0000"/>
                </a:solidFill>
              </a:rPr>
              <a:t>Access ALL items without changing collection</a:t>
            </a:r>
            <a:endParaRPr lang="en-GB" altLang="en-US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Char char="•"/>
              <a:defRPr/>
            </a:pPr>
            <a:r>
              <a:rPr lang="en-GB" altLang="en-US" b="1" dirty="0"/>
              <a:t>while</a:t>
            </a:r>
            <a:endParaRPr lang="en-GB" altLang="en-US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don’t </a:t>
            </a:r>
            <a:r>
              <a:rPr lang="en-GB" altLang="en-US" i="1" dirty="0"/>
              <a:t>have</a:t>
            </a:r>
            <a:r>
              <a:rPr lang="en-GB" altLang="en-US" dirty="0"/>
              <a:t> to process entire collection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doesn’t have to be used with a collection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take care to watch for an </a:t>
            </a:r>
            <a:r>
              <a:rPr lang="en-GB" altLang="en-US" i="1" dirty="0"/>
              <a:t>infinite loop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None/>
              <a:defRPr/>
            </a:pPr>
            <a:r>
              <a:rPr lang="en-GB" altLang="en-US" sz="2800" dirty="0">
                <a:solidFill>
                  <a:srgbClr val="FF0000"/>
                </a:solidFill>
              </a:rPr>
              <a:t>Access only SOME items, includes a record of the index location, and also could be used for non-collections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60350"/>
            <a:ext cx="77724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Searching a collection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980728"/>
            <a:ext cx="7467600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A re-occurring fundamental activity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Applicable beyond collections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Indefinite iteration because we don’t know exactly where to look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We must code for both success (stops midway) and failure (after all searched) using an exhausted search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Either MUST make the loop</a:t>
            </a:r>
            <a:r>
              <a:rPr lang="en-US" altLang="ja-JP" sz="3000" b="0" kern="0" dirty="0"/>
              <a:t> condition </a:t>
            </a:r>
            <a:r>
              <a:rPr lang="en-US" altLang="ja-JP" sz="3000" b="0" i="1" kern="0" dirty="0"/>
              <a:t>false </a:t>
            </a:r>
            <a:r>
              <a:rPr lang="en-US" altLang="ja-JP" sz="3000" b="0" kern="0" dirty="0"/>
              <a:t>to terminate the loop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Even works if collection is empty</a:t>
            </a:r>
            <a:endParaRPr lang="en-US" altLang="en-US" b="0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MS PGothic" charset="-128"/>
              </a:rPr>
              <a:t>Finishing</a:t>
            </a:r>
            <a:r>
              <a:rPr lang="en-US" altLang="en-US">
                <a:ea typeface="MS PGothic" charset="-128"/>
              </a:rPr>
              <a:t> a search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3600" b="0" kern="0">
                <a:solidFill>
                  <a:srgbClr val="FF0000"/>
                </a:solidFill>
              </a:rPr>
              <a:t>So when do we </a:t>
            </a:r>
            <a:r>
              <a:rPr lang="en-US" altLang="en-US" sz="3600" b="0" u="sng" kern="0">
                <a:solidFill>
                  <a:srgbClr val="FF0000"/>
                </a:solidFill>
              </a:rPr>
              <a:t>finish</a:t>
            </a:r>
            <a:r>
              <a:rPr lang="en-US" altLang="en-US" sz="3600" b="0" kern="0">
                <a:solidFill>
                  <a:srgbClr val="FF0000"/>
                </a:solidFill>
              </a:rPr>
              <a:t> a search?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Times" charset="0"/>
              <a:buNone/>
              <a:defRPr/>
            </a:pPr>
            <a:endParaRPr lang="en-US" altLang="en-US" sz="900" b="0" kern="0"/>
          </a:p>
          <a:p>
            <a:pPr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altLang="en-US" sz="3600" b="0" kern="0"/>
              <a:t>No more items to check:</a:t>
            </a:r>
            <a:br>
              <a:rPr lang="en-US" altLang="en-US" sz="3600" b="0" kern="0"/>
            </a:br>
            <a:r>
              <a:rPr lang="en-US" altLang="en-US" sz="3600" b="0" kern="0"/>
              <a:t>	   </a:t>
            </a:r>
            <a:r>
              <a:rPr lang="en-US" altLang="en-US" sz="2800" b="1" kern="0">
                <a:latin typeface="Courier New" pitchFamily="49" charset="0"/>
              </a:rPr>
              <a:t>index &gt;= files.size()</a:t>
            </a:r>
          </a:p>
          <a:p>
            <a:pPr algn="ctr">
              <a:lnSpc>
                <a:spcPct val="90000"/>
              </a:lnSpc>
              <a:spcBef>
                <a:spcPct val="35000"/>
              </a:spcBef>
              <a:buFont typeface="Times" charset="0"/>
              <a:buNone/>
              <a:defRPr/>
            </a:pPr>
            <a:r>
              <a:rPr lang="en-US" altLang="en-US" b="1" kern="0">
                <a:solidFill>
                  <a:srgbClr val="FF0000"/>
                </a:solidFill>
              </a:rPr>
              <a:t>OR</a:t>
            </a:r>
            <a:endParaRPr lang="en-US" altLang="en-US" sz="2800" b="1" ker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altLang="en-US" sz="3600" b="0" kern="0"/>
              <a:t>Item has been found:</a:t>
            </a:r>
            <a:br>
              <a:rPr lang="en-US" altLang="en-US" b="0" kern="0"/>
            </a:br>
            <a:r>
              <a:rPr lang="en-US" altLang="en-US" b="0" kern="0"/>
              <a:t>		</a:t>
            </a:r>
            <a:r>
              <a:rPr lang="en-US" altLang="en-US" sz="2800" b="1" kern="0">
                <a:latin typeface="Courier New" pitchFamily="49" charset="0"/>
              </a:rPr>
              <a:t>found == true</a:t>
            </a:r>
            <a:br>
              <a:rPr lang="en-US" altLang="en-US" sz="2800" b="1" kern="0">
                <a:latin typeface="Courier New" pitchFamily="49" charset="0"/>
              </a:rPr>
            </a:br>
            <a:r>
              <a:rPr lang="en-US" altLang="en-US" sz="2800" b="1" kern="0">
                <a:latin typeface="Courier New" pitchFamily="49" charset="0"/>
              </a:rPr>
              <a:t>		    found</a:t>
            </a:r>
            <a:br>
              <a:rPr lang="en-US" altLang="en-US" sz="2800" b="1" kern="0">
                <a:latin typeface="Courier New" pitchFamily="49" charset="0"/>
              </a:rPr>
            </a:br>
            <a:r>
              <a:rPr lang="en-US" altLang="en-US" sz="2800" b="1" kern="0">
                <a:latin typeface="Courier New" pitchFamily="49" charset="0"/>
              </a:rPr>
              <a:t>		 ! searching</a:t>
            </a:r>
            <a:br>
              <a:rPr lang="en-US" altLang="en-US" sz="2800" b="1" kern="0">
                <a:latin typeface="Courier New" pitchFamily="49" charset="0"/>
              </a:rPr>
            </a:br>
            <a:endParaRPr lang="en-US" altLang="en-US" sz="2800" b="1" kern="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ea typeface="MS PGothic" charset="-128"/>
              </a:rPr>
              <a:t>Continuing</a:t>
            </a:r>
            <a:r>
              <a:rPr lang="en-US" altLang="en-US" dirty="0">
                <a:ea typeface="MS PGothic" charset="-128"/>
              </a:rPr>
              <a:t> a search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We need to state the condition for </a:t>
            </a:r>
            <a:r>
              <a:rPr lang="en-US" altLang="en-US" i="1" dirty="0">
                <a:ea typeface="MS PGothic" charset="-128"/>
              </a:rPr>
              <a:t>continuing</a:t>
            </a:r>
            <a:r>
              <a:rPr lang="en-US" altLang="en-US" dirty="0">
                <a:ea typeface="MS PGothic" charset="-128"/>
              </a:rPr>
              <a:t>: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So the loop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condition will be the </a:t>
            </a:r>
            <a:r>
              <a:rPr lang="en-US" altLang="ja-JP" i="1" dirty="0">
                <a:ea typeface="MS PGothic" charset="-128"/>
              </a:rPr>
              <a:t>opposite</a:t>
            </a:r>
            <a:r>
              <a:rPr lang="en-US" altLang="ja-JP" dirty="0">
                <a:ea typeface="MS PGothic" charset="-128"/>
              </a:rPr>
              <a:t> of that for finishing:</a:t>
            </a:r>
            <a:br>
              <a:rPr lang="en-US" altLang="ja-JP" sz="2800" dirty="0">
                <a:ea typeface="MS PGothic" charset="-128"/>
              </a:rPr>
            </a:br>
            <a:r>
              <a:rPr lang="en-US" altLang="ja-JP" sz="2400" b="1" dirty="0">
                <a:latin typeface="Courier New" charset="0"/>
                <a:ea typeface="MS PGothic" charset="-128"/>
              </a:rPr>
              <a:t>index &lt; </a:t>
            </a:r>
            <a:r>
              <a:rPr lang="en-US" altLang="ja-JP" sz="2400" b="1" dirty="0" err="1">
                <a:latin typeface="Courier New" charset="0"/>
                <a:ea typeface="MS PGothic" charset="-128"/>
              </a:rPr>
              <a:t>files.size</a:t>
            </a:r>
            <a:r>
              <a:rPr lang="en-US" altLang="ja-JP" sz="2400" b="1" dirty="0">
                <a:latin typeface="Courier New" charset="0"/>
                <a:ea typeface="MS PGothic" charset="-128"/>
              </a:rPr>
              <a:t>() </a:t>
            </a:r>
            <a:r>
              <a:rPr lang="en-US" altLang="ja-JP" sz="2400" b="1">
                <a:latin typeface="Courier New" charset="0"/>
                <a:ea typeface="MS PGothic" charset="-128"/>
              </a:rPr>
              <a:t>&amp;&amp; !found</a:t>
            </a:r>
            <a:br>
              <a:rPr lang="en-US" altLang="ja-JP" sz="2400" b="1" dirty="0">
                <a:latin typeface="Courier New" charset="0"/>
                <a:ea typeface="MS PGothic" charset="-128"/>
              </a:rPr>
            </a:br>
            <a:r>
              <a:rPr lang="en-US" altLang="ja-JP" sz="2400" b="1" dirty="0">
                <a:latin typeface="Courier New" charset="0"/>
                <a:ea typeface="MS PGothic" charset="-128"/>
              </a:rPr>
              <a:t>index &lt; </a:t>
            </a:r>
            <a:r>
              <a:rPr lang="en-US" altLang="ja-JP" sz="2400" b="1" dirty="0" err="1">
                <a:latin typeface="Courier New" charset="0"/>
                <a:ea typeface="MS PGothic" charset="-128"/>
              </a:rPr>
              <a:t>files.size</a:t>
            </a:r>
            <a:r>
              <a:rPr lang="en-US" altLang="ja-JP" sz="2400" b="1" dirty="0">
                <a:latin typeface="Courier New" charset="0"/>
                <a:ea typeface="MS PGothic" charset="-128"/>
              </a:rPr>
              <a:t>() &amp;&amp; searching</a:t>
            </a:r>
          </a:p>
          <a:p>
            <a:pPr eaLnBrk="1" hangingPunct="1"/>
            <a:r>
              <a:rPr lang="en-US" altLang="en-US" b="1" dirty="0">
                <a:ea typeface="MS PGothic" charset="-128"/>
              </a:rPr>
              <a:t>NB: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ja-JP" altLang="en-US" dirty="0">
                <a:ea typeface="MS PGothic" charset="-128"/>
              </a:rPr>
              <a:t>‘</a:t>
            </a:r>
            <a:r>
              <a:rPr lang="en-US" altLang="ja-JP" dirty="0">
                <a:ea typeface="MS PGothic" charset="-128"/>
              </a:rPr>
              <a:t>or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 becomes </a:t>
            </a:r>
            <a:r>
              <a:rPr lang="ja-JP" altLang="en-US" dirty="0">
                <a:ea typeface="MS PGothic" charset="-128"/>
              </a:rPr>
              <a:t>‘</a:t>
            </a:r>
            <a:r>
              <a:rPr lang="en-US" altLang="ja-JP" dirty="0">
                <a:ea typeface="MS PGothic" charset="-128"/>
              </a:rPr>
              <a:t>and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 when inverting everything.</a:t>
            </a:r>
          </a:p>
          <a:p>
            <a:pPr eaLnBrk="1" hangingPunct="1"/>
            <a:endParaRPr lang="en-US" altLang="en-US" sz="2800" dirty="0">
              <a:ea typeface="MS PGothic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90600" y="304800"/>
            <a:ext cx="7772400" cy="121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sz="3600">
                <a:solidFill>
                  <a:srgbClr val="FF0000"/>
                </a:solidFill>
              </a:rPr>
              <a:t>&gt;=</a:t>
            </a:r>
            <a:r>
              <a:rPr lang="en-US" altLang="en-US" b="0">
                <a:solidFill>
                  <a:srgbClr val="FF0000"/>
                </a:solidFill>
              </a:rPr>
              <a:t>  becomes  </a:t>
            </a:r>
            <a:r>
              <a:rPr lang="en-US" altLang="en-US" sz="3600">
                <a:solidFill>
                  <a:srgbClr val="FF0000"/>
                </a:solidFill>
              </a:rPr>
              <a:t>&lt;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 u="sng">
                <a:solidFill>
                  <a:srgbClr val="FF0000"/>
                </a:solidFill>
              </a:rPr>
              <a:t>No more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 b="0"/>
              <a:t>items </a:t>
            </a:r>
            <a:r>
              <a:rPr lang="en-US" altLang="en-US" sz="2400">
                <a:solidFill>
                  <a:srgbClr val="264D8B"/>
                </a:solidFill>
              </a:rPr>
              <a:t>OR</a:t>
            </a:r>
            <a:r>
              <a:rPr lang="en-US" altLang="en-US" b="0"/>
              <a:t> Item is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||  found 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 u="sng">
                <a:solidFill>
                  <a:srgbClr val="FF0000"/>
                </a:solidFill>
              </a:rPr>
              <a:t>Still more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 b="0"/>
              <a:t>items </a:t>
            </a:r>
            <a:r>
              <a:rPr lang="en-US" altLang="en-US" sz="2400">
                <a:solidFill>
                  <a:srgbClr val="264D8B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/>
              <a:t>not</a:t>
            </a:r>
            <a:r>
              <a:rPr lang="en-US" altLang="en-US" b="0"/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&amp;&amp;  !found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sz="3600">
                <a:solidFill>
                  <a:srgbClr val="FF0000"/>
                </a:solidFill>
              </a:rPr>
              <a:t>&gt;=</a:t>
            </a:r>
            <a:r>
              <a:rPr lang="en-US" altLang="en-US" b="0">
                <a:solidFill>
                  <a:srgbClr val="FF0000"/>
                </a:solidFill>
              </a:rPr>
              <a:t>  becomes  </a:t>
            </a:r>
            <a:r>
              <a:rPr lang="en-US" altLang="en-US" sz="3600">
                <a:solidFill>
                  <a:srgbClr val="FF0000"/>
                </a:solidFill>
              </a:rPr>
              <a:t>&lt;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 u="sng">
                <a:solidFill>
                  <a:srgbClr val="FF0000"/>
                </a:solidFill>
              </a:rPr>
              <a:t>No more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 b="0"/>
              <a:t>items </a:t>
            </a:r>
            <a:r>
              <a:rPr lang="en-US" altLang="en-US" sz="2400">
                <a:solidFill>
                  <a:srgbClr val="264D8B"/>
                </a:solidFill>
              </a:rPr>
              <a:t>OR</a:t>
            </a:r>
            <a:r>
              <a:rPr lang="en-US" altLang="en-US" b="0"/>
              <a:t> Item is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&gt;=</a:t>
            </a:r>
            <a:r>
              <a:rPr lang="en-US" altLang="ja-JP" sz="2400">
                <a:latin typeface="Courier New" panose="02070309020205020404" pitchFamily="49" charset="0"/>
              </a:rPr>
              <a:t> files.size() ||  found 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 u="sng">
                <a:solidFill>
                  <a:srgbClr val="FF0000"/>
                </a:solidFill>
              </a:rPr>
              <a:t>Still more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 b="0"/>
              <a:t>items </a:t>
            </a:r>
            <a:r>
              <a:rPr lang="en-US" altLang="en-US" sz="2400">
                <a:solidFill>
                  <a:srgbClr val="264D8B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/>
              <a:t>not</a:t>
            </a:r>
            <a:r>
              <a:rPr lang="en-US" altLang="en-US" b="0"/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ja-JP" sz="2400">
                <a:latin typeface="Courier New" panose="02070309020205020404" pitchFamily="49" charset="0"/>
              </a:rPr>
              <a:t> files.size() &amp;&amp; !found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03780" name="Oval 3"/>
          <p:cNvSpPr>
            <a:spLocks/>
          </p:cNvSpPr>
          <p:nvPr/>
        </p:nvSpPr>
        <p:spPr bwMode="auto">
          <a:xfrm>
            <a:off x="2743200" y="31242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3781" name="Oval 3"/>
          <p:cNvSpPr>
            <a:spLocks/>
          </p:cNvSpPr>
          <p:nvPr/>
        </p:nvSpPr>
        <p:spPr bwMode="auto">
          <a:xfrm>
            <a:off x="2667000" y="53340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  <p:bldP spid="20378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b="0">
                <a:solidFill>
                  <a:srgbClr val="FF0000"/>
                </a:solidFill>
              </a:rPr>
              <a:t>OR  becomes  AND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/>
              <a:t>No more items </a:t>
            </a:r>
            <a:r>
              <a:rPr lang="en-US" altLang="en-US" sz="2400" u="sng">
                <a:solidFill>
                  <a:srgbClr val="FF0000"/>
                </a:solidFill>
              </a:rPr>
              <a:t>OR</a:t>
            </a:r>
            <a:r>
              <a:rPr lang="en-US" altLang="en-US" b="0"/>
              <a:t> Item is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||  found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/>
              <a:t>Still more items </a:t>
            </a:r>
            <a:r>
              <a:rPr lang="en-US" altLang="en-US" sz="2400" u="sng">
                <a:solidFill>
                  <a:srgbClr val="FF0000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/>
              <a:t>not</a:t>
            </a:r>
            <a:r>
              <a:rPr lang="en-US" altLang="en-US" b="0"/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&amp;&amp;  !found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3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b="0">
                <a:solidFill>
                  <a:srgbClr val="FF0000"/>
                </a:solidFill>
              </a:rPr>
              <a:t>OR  becomes  AND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/>
              <a:t>No more items </a:t>
            </a:r>
            <a:r>
              <a:rPr lang="en-US" altLang="en-US" sz="2400" u="sng">
                <a:solidFill>
                  <a:srgbClr val="FF0000"/>
                </a:solidFill>
              </a:rPr>
              <a:t>OR</a:t>
            </a:r>
            <a:r>
              <a:rPr lang="en-US" altLang="en-US" b="0"/>
              <a:t> Item is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|| </a:t>
            </a:r>
            <a:r>
              <a:rPr lang="en-US" altLang="ja-JP" sz="2400">
                <a:latin typeface="Courier New" panose="02070309020205020404" pitchFamily="49" charset="0"/>
              </a:rPr>
              <a:t> found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/>
              <a:t>Still more items </a:t>
            </a:r>
            <a:r>
              <a:rPr lang="en-US" altLang="en-US" sz="2400" u="sng">
                <a:solidFill>
                  <a:srgbClr val="FF0000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/>
              <a:t>not</a:t>
            </a:r>
            <a:r>
              <a:rPr lang="en-US" altLang="en-US" b="0"/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ja-JP" sz="2400">
                <a:latin typeface="Courier New" panose="02070309020205020404" pitchFamily="49" charset="0"/>
              </a:rPr>
              <a:t>  !found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09924" name="Oval 3"/>
          <p:cNvSpPr>
            <a:spLocks/>
          </p:cNvSpPr>
          <p:nvPr/>
        </p:nvSpPr>
        <p:spPr bwMode="auto">
          <a:xfrm>
            <a:off x="5638800" y="31242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9925" name="Oval 3"/>
          <p:cNvSpPr>
            <a:spLocks/>
          </p:cNvSpPr>
          <p:nvPr/>
        </p:nvSpPr>
        <p:spPr bwMode="auto">
          <a:xfrm>
            <a:off x="5486400" y="53340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 autoUpdateAnimBg="0"/>
      <p:bldP spid="20992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Ins="233680"/>
          <a:lstStyle/>
          <a:p>
            <a:pPr marL="39688" eaLnBrk="1" hangingPunct="1"/>
            <a:r>
              <a:rPr lang="en-US" altLang="en-US">
                <a:ea typeface="MS PGothic" charset="-128"/>
              </a:rPr>
              <a:t>Indefinite iteration - the while loop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b="0">
                <a:solidFill>
                  <a:srgbClr val="FF0000"/>
                </a:solidFill>
              </a:rPr>
              <a:t>true  becomes  </a:t>
            </a:r>
            <a:r>
              <a:rPr lang="en-US" altLang="en-US">
                <a:solidFill>
                  <a:srgbClr val="FF0000"/>
                </a:solidFill>
              </a:rPr>
              <a:t>!</a:t>
            </a:r>
            <a:r>
              <a:rPr lang="en-US" altLang="en-US" b="0">
                <a:solidFill>
                  <a:srgbClr val="FF0000"/>
                </a:solidFill>
              </a:rPr>
              <a:t>true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/>
              <a:t>No more items </a:t>
            </a:r>
            <a:r>
              <a:rPr lang="en-US" altLang="en-US" sz="2400">
                <a:solidFill>
                  <a:srgbClr val="264D8B"/>
                </a:solidFill>
              </a:rPr>
              <a:t>OR</a:t>
            </a:r>
            <a:r>
              <a:rPr lang="en-US" altLang="en-US" b="0"/>
              <a:t> Item is </a:t>
            </a:r>
            <a:r>
              <a:rPr lang="en-US" altLang="en-US" b="0" u="sng">
                <a:solidFill>
                  <a:srgbClr val="FF0000"/>
                </a:solidFill>
              </a:rPr>
              <a:t>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||  found 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/>
              <a:t>Still more items </a:t>
            </a:r>
            <a:r>
              <a:rPr lang="en-US" altLang="en-US" sz="2400">
                <a:solidFill>
                  <a:srgbClr val="264D8B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 u="sng">
                <a:solidFill>
                  <a:srgbClr val="FF0000"/>
                </a:solidFill>
              </a:rPr>
              <a:t>not</a:t>
            </a:r>
            <a:r>
              <a:rPr lang="en-US" altLang="en-US" b="0" u="sng">
                <a:solidFill>
                  <a:srgbClr val="FF0000"/>
                </a:solidFill>
              </a:rPr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&amp;&amp; </a:t>
            </a:r>
            <a:r>
              <a:rPr lang="en-US" altLang="ja-JP" sz="2800">
                <a:latin typeface="Courier New" panose="02070309020205020404" pitchFamily="49" charset="0"/>
              </a:rPr>
              <a:t>!</a:t>
            </a:r>
            <a:r>
              <a:rPr lang="en-US" altLang="ja-JP" sz="2400">
                <a:latin typeface="Courier New" panose="02070309020205020404" pitchFamily="49" charset="0"/>
              </a:rPr>
              <a:t>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7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b="0">
                <a:solidFill>
                  <a:srgbClr val="FF0000"/>
                </a:solidFill>
              </a:rPr>
              <a:t>true  becomes  </a:t>
            </a:r>
            <a:r>
              <a:rPr lang="en-US" altLang="en-US">
                <a:solidFill>
                  <a:srgbClr val="FF0000"/>
                </a:solidFill>
              </a:rPr>
              <a:t>!</a:t>
            </a:r>
            <a:r>
              <a:rPr lang="en-US" altLang="en-US" b="0">
                <a:solidFill>
                  <a:srgbClr val="FF0000"/>
                </a:solidFill>
              </a:rPr>
              <a:t>true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/>
              <a:t>No more items </a:t>
            </a:r>
            <a:r>
              <a:rPr lang="en-US" altLang="en-US" sz="2400">
                <a:solidFill>
                  <a:srgbClr val="264D8B"/>
                </a:solidFill>
              </a:rPr>
              <a:t>OR</a:t>
            </a:r>
            <a:r>
              <a:rPr lang="en-US" altLang="en-US" b="0"/>
              <a:t> Item is </a:t>
            </a:r>
            <a:r>
              <a:rPr lang="en-US" altLang="en-US" b="0" u="sng">
                <a:solidFill>
                  <a:srgbClr val="FF0000"/>
                </a:solidFill>
              </a:rPr>
              <a:t>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|| 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found</a:t>
            </a:r>
            <a:r>
              <a:rPr lang="en-US" altLang="ja-JP" sz="2400">
                <a:latin typeface="Courier New" panose="02070309020205020404" pitchFamily="49" charset="0"/>
              </a:rPr>
              <a:t> 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/>
              <a:t>Still more items </a:t>
            </a:r>
            <a:r>
              <a:rPr lang="en-US" altLang="en-US" sz="2400">
                <a:solidFill>
                  <a:srgbClr val="264D8B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 u="sng">
                <a:solidFill>
                  <a:srgbClr val="FF0000"/>
                </a:solidFill>
              </a:rPr>
              <a:t>not</a:t>
            </a:r>
            <a:r>
              <a:rPr lang="en-US" altLang="en-US" b="0" u="sng">
                <a:solidFill>
                  <a:srgbClr val="FF0000"/>
                </a:solidFill>
              </a:rPr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&amp;&amp; </a:t>
            </a:r>
            <a:r>
              <a:rPr lang="en-US" altLang="ja-JP" sz="280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found</a:t>
            </a:r>
            <a:endParaRPr lang="en-US" altLang="en-US" sz="24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6852" name="Oval 3"/>
          <p:cNvSpPr>
            <a:spLocks/>
          </p:cNvSpPr>
          <p:nvPr/>
        </p:nvSpPr>
        <p:spPr bwMode="auto">
          <a:xfrm>
            <a:off x="6324600" y="3124200"/>
            <a:ext cx="12954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6854" name="Oval 3"/>
          <p:cNvSpPr>
            <a:spLocks/>
          </p:cNvSpPr>
          <p:nvPr/>
        </p:nvSpPr>
        <p:spPr bwMode="auto">
          <a:xfrm>
            <a:off x="6248400" y="5257800"/>
            <a:ext cx="12954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  <p:bldP spid="20685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Searching a collection</a:t>
            </a:r>
            <a:br>
              <a:rPr lang="en-GB" dirty="0">
                <a:ea typeface="+mj-ea"/>
                <a:cs typeface="+mj-cs"/>
              </a:rPr>
            </a:br>
            <a:r>
              <a:rPr lang="en-GB" dirty="0"/>
              <a:t>(using </a:t>
            </a:r>
            <a:r>
              <a:rPr lang="en-GB" i="1" dirty="0"/>
              <a:t>searching)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127125" y="1778000"/>
            <a:ext cx="73310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dirty="0" err="1"/>
              <a:t>int</a:t>
            </a:r>
            <a:r>
              <a:rPr lang="en-GB" dirty="0"/>
              <a:t> index = 0;</a:t>
            </a:r>
          </a:p>
          <a:p>
            <a:pPr eaLnBrk="1" hangingPunct="1">
              <a:defRPr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searching = true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while(index &lt; </a:t>
            </a:r>
            <a:r>
              <a:rPr lang="en-GB" dirty="0" err="1"/>
              <a:t>files.size</a:t>
            </a:r>
            <a:r>
              <a:rPr lang="en-GB" dirty="0"/>
              <a:t>() &amp;&amp; </a:t>
            </a:r>
            <a:r>
              <a:rPr lang="en-GB" dirty="0">
                <a:solidFill>
                  <a:schemeClr val="accent2"/>
                </a:solidFill>
              </a:rPr>
              <a:t>searching</a:t>
            </a:r>
            <a:r>
              <a:rPr lang="en-GB" dirty="0"/>
              <a:t>) {</a:t>
            </a:r>
          </a:p>
          <a:p>
            <a:pPr eaLnBrk="1" hangingPunct="1">
              <a:defRPr/>
            </a:pPr>
            <a:r>
              <a:rPr lang="en-GB" dirty="0"/>
              <a:t>    String file = </a:t>
            </a:r>
            <a:r>
              <a:rPr lang="en-GB" dirty="0" err="1"/>
              <a:t>files.get</a:t>
            </a:r>
            <a:r>
              <a:rPr lang="en-GB" dirty="0"/>
              <a:t>(index);</a:t>
            </a:r>
          </a:p>
          <a:p>
            <a:pPr eaLnBrk="1" hangingPunct="1">
              <a:defRPr/>
            </a:pPr>
            <a:r>
              <a:rPr lang="en-GB" dirty="0"/>
              <a:t>    if(</a:t>
            </a:r>
            <a:r>
              <a:rPr lang="en-GB" dirty="0" err="1"/>
              <a:t>file.equals</a:t>
            </a:r>
            <a:r>
              <a:rPr lang="en-GB" dirty="0"/>
              <a:t>(</a:t>
            </a:r>
            <a:r>
              <a:rPr lang="en-GB" dirty="0" err="1"/>
              <a:t>searchString</a:t>
            </a:r>
            <a:r>
              <a:rPr lang="en-GB" dirty="0"/>
              <a:t>)) {</a:t>
            </a:r>
          </a:p>
          <a:p>
            <a:pPr eaLnBrk="1" hangingPunct="1">
              <a:defRPr/>
            </a:pPr>
            <a:r>
              <a:rPr lang="en-GB" dirty="0"/>
              <a:t>        // We don't need to keep looking.</a:t>
            </a:r>
          </a:p>
          <a:p>
            <a:pPr eaLnBrk="1" hangingPunct="1">
              <a:defRPr/>
            </a:pPr>
            <a:r>
              <a:rPr lang="en-GB" dirty="0"/>
              <a:t>        </a:t>
            </a:r>
            <a:r>
              <a:rPr lang="en-GB" dirty="0">
                <a:solidFill>
                  <a:schemeClr val="accent2"/>
                </a:solidFill>
              </a:rPr>
              <a:t>searching = false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    }</a:t>
            </a:r>
          </a:p>
          <a:p>
            <a:pPr eaLnBrk="1" hangingPunct="1">
              <a:defRPr/>
            </a:pPr>
            <a:r>
              <a:rPr lang="en-GB" dirty="0"/>
              <a:t>    else {</a:t>
            </a:r>
          </a:p>
          <a:p>
            <a:pPr eaLnBrk="1" hangingPunct="1">
              <a:defRPr/>
            </a:pPr>
            <a:r>
              <a:rPr lang="en-GB" dirty="0"/>
              <a:t>        index++;</a:t>
            </a:r>
          </a:p>
          <a:p>
            <a:pPr eaLnBrk="1" hangingPunct="1">
              <a:defRPr/>
            </a:pPr>
            <a:r>
              <a:rPr lang="en-GB" dirty="0"/>
              <a:t>    }</a:t>
            </a:r>
          </a:p>
          <a:p>
            <a:pPr eaLnBrk="1" hangingPunct="1">
              <a:defRPr/>
            </a:pPr>
            <a:r>
              <a:rPr lang="en-GB" dirty="0"/>
              <a:t>}</a:t>
            </a:r>
          </a:p>
          <a:p>
            <a:pPr eaLnBrk="1" hangingPunct="1">
              <a:defRPr/>
            </a:pPr>
            <a:r>
              <a:rPr lang="en-GB" dirty="0"/>
              <a:t>// Either we found it at index, </a:t>
            </a:r>
          </a:p>
          <a:p>
            <a:pPr eaLnBrk="1" hangingPunct="1">
              <a:defRPr/>
            </a:pPr>
            <a:r>
              <a:rPr lang="en-GB" dirty="0"/>
              <a:t>// </a:t>
            </a:r>
            <a:r>
              <a:rPr lang="en-GB" dirty="0">
                <a:cs typeface="Times" charset="0"/>
              </a:rPr>
              <a:t>or we searched the whole </a:t>
            </a:r>
            <a:r>
              <a:rPr lang="en-GB" dirty="0"/>
              <a:t>collection.</a:t>
            </a:r>
          </a:p>
        </p:txBody>
      </p:sp>
    </p:spTree>
    <p:extLst>
      <p:ext uri="{BB962C8B-B14F-4D97-AF65-F5344CB8AC3E}">
        <p14:creationId xmlns:p14="http://schemas.microsoft.com/office/powerpoint/2010/main" val="59390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Searching a collection</a:t>
            </a:r>
            <a:br>
              <a:rPr lang="en-GB" dirty="0">
                <a:ea typeface="+mj-ea"/>
                <a:cs typeface="+mj-cs"/>
              </a:rPr>
            </a:br>
            <a:r>
              <a:rPr lang="en-GB" dirty="0"/>
              <a:t>(using </a:t>
            </a:r>
            <a:r>
              <a:rPr lang="en-GB" i="1" dirty="0"/>
              <a:t>found)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043608" y="1778000"/>
            <a:ext cx="73310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dirty="0" err="1"/>
              <a:t>int</a:t>
            </a:r>
            <a:r>
              <a:rPr lang="en-GB" dirty="0"/>
              <a:t> index = 0;</a:t>
            </a:r>
          </a:p>
          <a:p>
            <a:pPr eaLnBrk="1" hangingPunct="1">
              <a:defRPr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found = false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while(index &lt; </a:t>
            </a:r>
            <a:r>
              <a:rPr lang="en-GB" dirty="0" err="1"/>
              <a:t>files.size</a:t>
            </a:r>
            <a:r>
              <a:rPr lang="en-GB" dirty="0"/>
              <a:t>() &amp;&amp; </a:t>
            </a:r>
            <a:r>
              <a:rPr lang="en-GB" dirty="0">
                <a:solidFill>
                  <a:schemeClr val="accent2"/>
                </a:solidFill>
              </a:rPr>
              <a:t>!found</a:t>
            </a:r>
            <a:r>
              <a:rPr lang="en-GB" dirty="0"/>
              <a:t>) {</a:t>
            </a:r>
          </a:p>
          <a:p>
            <a:pPr eaLnBrk="1" hangingPunct="1">
              <a:defRPr/>
            </a:pPr>
            <a:r>
              <a:rPr lang="en-GB" dirty="0"/>
              <a:t>    String file = </a:t>
            </a:r>
            <a:r>
              <a:rPr lang="en-GB" dirty="0" err="1"/>
              <a:t>files.get</a:t>
            </a:r>
            <a:r>
              <a:rPr lang="en-GB" dirty="0"/>
              <a:t>(index);</a:t>
            </a:r>
          </a:p>
          <a:p>
            <a:pPr eaLnBrk="1" hangingPunct="1">
              <a:defRPr/>
            </a:pPr>
            <a:r>
              <a:rPr lang="en-GB" dirty="0"/>
              <a:t>    if(</a:t>
            </a:r>
            <a:r>
              <a:rPr lang="en-GB" dirty="0" err="1"/>
              <a:t>file.equals</a:t>
            </a:r>
            <a:r>
              <a:rPr lang="en-GB" dirty="0"/>
              <a:t>(</a:t>
            </a:r>
            <a:r>
              <a:rPr lang="en-GB" dirty="0" err="1"/>
              <a:t>searchString</a:t>
            </a:r>
            <a:r>
              <a:rPr lang="en-GB" dirty="0"/>
              <a:t>)) {</a:t>
            </a:r>
          </a:p>
          <a:p>
            <a:pPr eaLnBrk="1" hangingPunct="1">
              <a:defRPr/>
            </a:pPr>
            <a:r>
              <a:rPr lang="en-GB" dirty="0"/>
              <a:t>        // We don't need to keep looking.</a:t>
            </a:r>
          </a:p>
          <a:p>
            <a:pPr eaLnBrk="1" hangingPunct="1">
              <a:defRPr/>
            </a:pPr>
            <a:r>
              <a:rPr lang="en-GB" dirty="0"/>
              <a:t>        </a:t>
            </a:r>
            <a:r>
              <a:rPr lang="en-GB" dirty="0">
                <a:solidFill>
                  <a:schemeClr val="accent2"/>
                </a:solidFill>
              </a:rPr>
              <a:t>found = true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    }</a:t>
            </a:r>
          </a:p>
          <a:p>
            <a:pPr eaLnBrk="1" hangingPunct="1">
              <a:defRPr/>
            </a:pPr>
            <a:r>
              <a:rPr lang="en-GB" dirty="0"/>
              <a:t>    else {</a:t>
            </a:r>
          </a:p>
          <a:p>
            <a:pPr eaLnBrk="1" hangingPunct="1">
              <a:defRPr/>
            </a:pPr>
            <a:r>
              <a:rPr lang="en-GB" dirty="0"/>
              <a:t>        index++;</a:t>
            </a:r>
          </a:p>
          <a:p>
            <a:pPr eaLnBrk="1" hangingPunct="1">
              <a:defRPr/>
            </a:pPr>
            <a:r>
              <a:rPr lang="en-GB" dirty="0"/>
              <a:t>    }</a:t>
            </a:r>
          </a:p>
          <a:p>
            <a:pPr eaLnBrk="1" hangingPunct="1">
              <a:defRPr/>
            </a:pPr>
            <a:r>
              <a:rPr lang="en-GB" dirty="0"/>
              <a:t>}</a:t>
            </a:r>
          </a:p>
          <a:p>
            <a:pPr eaLnBrk="1" hangingPunct="1">
              <a:defRPr/>
            </a:pPr>
            <a:r>
              <a:rPr lang="en-GB" dirty="0"/>
              <a:t>// Either we found it at index, </a:t>
            </a:r>
          </a:p>
          <a:p>
            <a:pPr eaLnBrk="1" hangingPunct="1">
              <a:defRPr/>
            </a:pPr>
            <a:r>
              <a:rPr lang="en-GB" dirty="0"/>
              <a:t>// </a:t>
            </a:r>
            <a:r>
              <a:rPr lang="en-GB" dirty="0">
                <a:cs typeface="Times" charset="0"/>
              </a:rPr>
              <a:t>or we searched the whole </a:t>
            </a:r>
            <a:r>
              <a:rPr lang="en-GB" dirty="0"/>
              <a:t>collection.</a:t>
            </a:r>
          </a:p>
        </p:txBody>
      </p:sp>
    </p:spTree>
    <p:extLst>
      <p:ext uri="{BB962C8B-B14F-4D97-AF65-F5344CB8AC3E}">
        <p14:creationId xmlns:p14="http://schemas.microsoft.com/office/powerpoint/2010/main" val="13530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/>
              <a:t>Method </a:t>
            </a:r>
            <a:r>
              <a:rPr lang="en-GB" altLang="en-US" i="1"/>
              <a:t>findFirst </a:t>
            </a:r>
            <a:endParaRPr lang="en-GB" alt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0600" y="838200"/>
            <a:ext cx="7924800" cy="60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public int </a:t>
            </a:r>
            <a:r>
              <a:rPr lang="en-GB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findFirst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(String </a:t>
            </a:r>
            <a:r>
              <a:rPr lang="en-GB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searchString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int </a:t>
            </a:r>
            <a:r>
              <a:rPr lang="en-GB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GB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boolean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searching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= true;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while(</a:t>
            </a:r>
            <a:r>
              <a:rPr lang="en-GB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searching &amp;&amp;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index &lt; </a:t>
            </a:r>
            <a:r>
              <a:rPr lang="en-GB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files.size</a:t>
            </a:r>
            <a:r>
              <a:rPr lang="en-GB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String filename = </a:t>
            </a:r>
            <a:r>
              <a:rPr lang="en-GB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files.get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(index);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if(</a:t>
            </a:r>
            <a:r>
              <a:rPr lang="en-GB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filename.contains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GB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searchString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))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{                        	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// Match found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searching = false;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  	// Stop searching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else     			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// Not found here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{				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// Keep searching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index++;			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// Move to next item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if(</a:t>
            </a:r>
            <a:r>
              <a:rPr lang="en-GB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searching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) 			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// NO match found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</a:t>
            </a:r>
            <a:r>
              <a:rPr lang="en-GB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-1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			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// Return out-of-bounds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} 					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//   index for failures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{					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// Return item index of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</a:t>
            </a:r>
            <a:r>
              <a:rPr lang="en-GB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 		</a:t>
            </a:r>
            <a:r>
              <a:rPr lang="en-GB" altLang="en-US" sz="1800" dirty="0">
                <a:solidFill>
                  <a:srgbClr val="A57133"/>
                </a:solidFill>
                <a:latin typeface="Courier New" panose="02070309020205020404" pitchFamily="49" charset="0"/>
              </a:rPr>
              <a:t>//   where it is found</a:t>
            </a: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5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Indefinite iteration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/>
              <a:t>Does the search still work if the collection is empty (but not null)?</a:t>
            </a:r>
          </a:p>
          <a:p>
            <a:pPr lvl="1">
              <a:defRPr/>
            </a:pPr>
            <a:r>
              <a:rPr lang="en-US" altLang="en-US" b="0" kern="0"/>
              <a:t>Yes! The loop</a:t>
            </a:r>
            <a:r>
              <a:rPr lang="ja-JP" altLang="en-US" b="0" kern="0"/>
              <a:t>’</a:t>
            </a:r>
            <a:r>
              <a:rPr lang="en-US" altLang="ja-JP" b="0" kern="0"/>
              <a:t>s body would NOT be entered in that case.</a:t>
            </a:r>
          </a:p>
          <a:p>
            <a:pPr>
              <a:defRPr/>
            </a:pPr>
            <a:endParaRPr lang="en-US" altLang="ja-JP" b="0" kern="0"/>
          </a:p>
          <a:p>
            <a:pPr>
              <a:defRPr/>
            </a:pPr>
            <a:r>
              <a:rPr lang="en-US" altLang="en-US" b="0" kern="0"/>
              <a:t>Important feature of </a:t>
            </a:r>
            <a:r>
              <a:rPr lang="en-US" altLang="en-US" b="0" i="1" kern="0"/>
              <a:t>while</a:t>
            </a:r>
            <a:r>
              <a:rPr lang="en-US" altLang="en-US" b="0" kern="0"/>
              <a:t>:</a:t>
            </a:r>
          </a:p>
          <a:p>
            <a:pPr lvl="1">
              <a:defRPr/>
            </a:pPr>
            <a:r>
              <a:rPr lang="en-US" altLang="en-US" b="0" kern="0"/>
              <a:t>The body of the </a:t>
            </a:r>
            <a:r>
              <a:rPr lang="en-US" altLang="en-US" b="0" i="1" kern="0"/>
              <a:t>while </a:t>
            </a:r>
            <a:r>
              <a:rPr lang="en-US" altLang="en-US" b="0" kern="0"/>
              <a:t>could be executed </a:t>
            </a:r>
            <a:r>
              <a:rPr lang="en-US" altLang="en-US" b="0" i="1" u="sng" kern="0"/>
              <a:t>zero or more</a:t>
            </a:r>
            <a:r>
              <a:rPr lang="en-US" altLang="en-US" b="0" kern="0"/>
              <a:t> times.</a:t>
            </a:r>
            <a:endParaRPr lang="en-US" altLang="en-US" b="0" kern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772400" cy="506412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/>
              <a:t>While with non-collections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219200" y="1066800"/>
            <a:ext cx="7488238" cy="401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rgbClr val="A57133"/>
                </a:solidFill>
                <a:latin typeface="Courier New" pitchFamily="49" charset="0"/>
              </a:rPr>
              <a:t>// Print all even numbers from 2 to 30</a:t>
            </a:r>
            <a:endParaRPr lang="en-GB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GB" altLang="en-US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GB" altLang="en-US" sz="2400">
                <a:solidFill>
                  <a:srgbClr val="FF0000"/>
                </a:solidFill>
                <a:latin typeface="Courier New" pitchFamily="49" charset="0"/>
              </a:rPr>
              <a:t>index</a:t>
            </a: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en-US" sz="24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while(index &lt;= </a:t>
            </a:r>
            <a:r>
              <a:rPr lang="en-GB" altLang="en-US" sz="2400">
                <a:solidFill>
                  <a:srgbClr val="FF0000"/>
                </a:solidFill>
                <a:latin typeface="Courier New" pitchFamily="49" charset="0"/>
              </a:rPr>
              <a:t>30</a:t>
            </a: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    System.out.println(index);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    index = </a:t>
            </a:r>
            <a:r>
              <a:rPr lang="en-GB" altLang="en-US" sz="2400">
                <a:solidFill>
                  <a:srgbClr val="FF0000"/>
                </a:solidFill>
                <a:latin typeface="Courier New" pitchFamily="49" charset="0"/>
              </a:rPr>
              <a:t>index + 2</a:t>
            </a: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066800" y="5181600"/>
            <a:ext cx="7696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200" dirty="0">
                <a:solidFill>
                  <a:srgbClr val="264D8B"/>
                </a:solidFill>
              </a:rPr>
              <a:t>NOTE:  </a:t>
            </a:r>
            <a:r>
              <a:rPr lang="en-GB" altLang="en-US" sz="2200" b="0" dirty="0">
                <a:solidFill>
                  <a:srgbClr val="264D8B"/>
                </a:solidFill>
              </a:rPr>
              <a:t>This while loop uses </a:t>
            </a:r>
            <a:r>
              <a:rPr lang="en-GB" altLang="en-US" sz="2200" b="0" i="1" u="sng" dirty="0">
                <a:solidFill>
                  <a:srgbClr val="264D8B"/>
                </a:solidFill>
              </a:rPr>
              <a:t>definite iteration</a:t>
            </a:r>
            <a:r>
              <a:rPr lang="en-GB" altLang="en-US" sz="2200" b="0" dirty="0">
                <a:solidFill>
                  <a:srgbClr val="264D8B"/>
                </a:solidFill>
              </a:rPr>
              <a:t>, since it is clear from the start exactly how many times the loop will be repeated.  But, we could NOT have used a </a:t>
            </a:r>
            <a:r>
              <a:rPr lang="en-GB" altLang="en-US" sz="2200" b="0" i="1" dirty="0">
                <a:solidFill>
                  <a:srgbClr val="264D8B"/>
                </a:solidFill>
              </a:rPr>
              <a:t>for-each </a:t>
            </a:r>
            <a:r>
              <a:rPr lang="en-GB" altLang="en-US" sz="2200" b="0" dirty="0">
                <a:solidFill>
                  <a:srgbClr val="264D8B"/>
                </a:solidFill>
              </a:rPr>
              <a:t>loop, because there is </a:t>
            </a:r>
            <a:r>
              <a:rPr lang="en-GB" altLang="en-US" sz="2200" b="0" u="sng" dirty="0">
                <a:solidFill>
                  <a:srgbClr val="264D8B"/>
                </a:solidFill>
              </a:rPr>
              <a:t>no collection</a:t>
            </a:r>
            <a:r>
              <a:rPr lang="en-GB" altLang="en-US" sz="2200" b="0" dirty="0">
                <a:solidFill>
                  <a:srgbClr val="264D8B"/>
                </a:solidFill>
              </a:rPr>
              <a:t> of items.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1066800" y="1524000"/>
            <a:ext cx="1665288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A57133"/>
                </a:solidFill>
              </a:rPr>
              <a:t>local variable</a:t>
            </a:r>
            <a:endParaRPr lang="en-GB" altLang="en-US" sz="1800" i="1">
              <a:solidFill>
                <a:srgbClr val="A57133"/>
              </a:solidFill>
            </a:endParaRP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1905000" y="1905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AutoShape 4"/>
          <p:cNvSpPr>
            <a:spLocks noChangeArrowheads="1"/>
          </p:cNvSpPr>
          <p:nvPr/>
        </p:nvSpPr>
        <p:spPr bwMode="auto">
          <a:xfrm>
            <a:off x="4818063" y="1600200"/>
            <a:ext cx="2268537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A57133"/>
                </a:solidFill>
              </a:rPr>
              <a:t>START: index start</a:t>
            </a:r>
            <a:endParaRPr lang="en-GB" altLang="en-US" sz="1800" i="1">
              <a:solidFill>
                <a:srgbClr val="A57133"/>
              </a:solidFill>
            </a:endParaRPr>
          </a:p>
        </p:txBody>
      </p:sp>
      <p:sp>
        <p:nvSpPr>
          <p:cNvPr id="27656" name="AutoShape 4"/>
          <p:cNvSpPr>
            <a:spLocks noChangeArrowheads="1"/>
          </p:cNvSpPr>
          <p:nvPr/>
        </p:nvSpPr>
        <p:spPr bwMode="auto">
          <a:xfrm>
            <a:off x="5692775" y="2286000"/>
            <a:ext cx="2079625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A57133"/>
                </a:solidFill>
              </a:rPr>
              <a:t>STOP: index end</a:t>
            </a:r>
            <a:endParaRPr lang="en-GB" altLang="en-US" sz="1800" i="1">
              <a:solidFill>
                <a:srgbClr val="A57133"/>
              </a:solidFill>
            </a:endParaRPr>
          </a:p>
        </p:txBody>
      </p:sp>
      <p:sp>
        <p:nvSpPr>
          <p:cNvPr id="27657" name="AutoShape 4"/>
          <p:cNvSpPr>
            <a:spLocks noChangeArrowheads="1"/>
          </p:cNvSpPr>
          <p:nvPr/>
        </p:nvSpPr>
        <p:spPr bwMode="auto">
          <a:xfrm>
            <a:off x="6402388" y="4191000"/>
            <a:ext cx="133350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A57133"/>
                </a:solidFill>
              </a:rPr>
              <a:t>increment</a:t>
            </a:r>
            <a:endParaRPr lang="en-GB" altLang="en-US" sz="1800" i="1">
              <a:solidFill>
                <a:srgbClr val="A57133"/>
              </a:solidFill>
            </a:endParaRPr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H="1">
            <a:off x="3657600" y="175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4343400" y="24384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0" name="Line 15"/>
          <p:cNvSpPr>
            <a:spLocks noChangeShapeType="1"/>
          </p:cNvSpPr>
          <p:nvPr/>
        </p:nvSpPr>
        <p:spPr bwMode="auto">
          <a:xfrm flipH="1" flipV="1">
            <a:off x="5334000" y="4343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9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MS PGothic" charset="0"/>
              </a:rPr>
              <a:t>The </a:t>
            </a:r>
            <a:r>
              <a:rPr lang="en-US">
                <a:latin typeface="Courier New Bold" charset="0"/>
                <a:cs typeface="MS PGothic" charset="0"/>
              </a:rPr>
              <a:t>String</a:t>
            </a:r>
            <a:r>
              <a:rPr lang="en-US">
                <a:cs typeface="MS PGothic" charset="0"/>
              </a:rPr>
              <a:t> class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en-US" altLang="en-US"/>
              <a:t> class is defined in the </a:t>
            </a:r>
            <a:r>
              <a:rPr lang="en-US" altLang="en-US" b="1">
                <a:latin typeface="Courier New" pitchFamily="49" charset="0"/>
              </a:rPr>
              <a:t>java.lang</a:t>
            </a:r>
            <a:r>
              <a:rPr lang="en-US" altLang="en-US"/>
              <a:t> package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It has some special features that need a little care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In particular, comparison of </a:t>
            </a:r>
            <a:r>
              <a:rPr lang="en-US" altLang="en-US" b="1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en-US" altLang="en-US"/>
              <a:t> objects can be tricky</a:t>
            </a:r>
          </a:p>
        </p:txBody>
      </p:sp>
    </p:spTree>
    <p:extLst>
      <p:ext uri="{BB962C8B-B14F-4D97-AF65-F5344CB8AC3E}">
        <p14:creationId xmlns:p14="http://schemas.microsoft.com/office/powerpoint/2010/main" val="1937565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67708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String equality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784"/>
            <a:ext cx="7467600" cy="4680520"/>
          </a:xfrm>
          <a:ln>
            <a:noFill/>
          </a:ln>
        </p:spPr>
        <p:txBody>
          <a:bodyPr rIns="233680"/>
          <a:lstStyle/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if(input </a:t>
            </a:r>
            <a:r>
              <a:rPr lang="en-US" altLang="en-US" sz="24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==</a:t>
            </a: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 "bye") {</a:t>
            </a:r>
            <a:r>
              <a:rPr lang="en-US" altLang="en-US" sz="2400" dirty="0">
                <a:latin typeface="Courier New Bold" charset="0"/>
                <a:ea typeface="ヒラギノ角ゴ ProN W6" charset="-128"/>
                <a:sym typeface="Courier New Bold" charset="0"/>
              </a:rPr>
              <a:t>		</a:t>
            </a: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    ...</a:t>
            </a: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}</a:t>
            </a: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if(</a:t>
            </a:r>
            <a:r>
              <a:rPr lang="en-US" altLang="en-US" sz="2400" dirty="0" err="1">
                <a:latin typeface="Courier New Bold" charset="0"/>
                <a:ea typeface="MS PGothic" charset="-128"/>
                <a:sym typeface="Courier New Bold" charset="0"/>
              </a:rPr>
              <a:t>input</a:t>
            </a:r>
            <a:r>
              <a:rPr lang="en-US" altLang="en-US" sz="2400" dirty="0" err="1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.equals</a:t>
            </a:r>
            <a:r>
              <a:rPr lang="en-US" altLang="en-US" sz="24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(</a:t>
            </a: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"bye"</a:t>
            </a:r>
            <a:r>
              <a:rPr lang="en-US" altLang="en-US" sz="24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)</a:t>
            </a: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) {</a:t>
            </a: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    ...</a:t>
            </a: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}</a:t>
            </a:r>
            <a:b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</a:b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algn="ctr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b="1" dirty="0">
                <a:solidFill>
                  <a:schemeClr val="accent2"/>
                </a:solidFill>
                <a:ea typeface="MS PGothic" charset="-128"/>
              </a:rPr>
              <a:t>Important: </a:t>
            </a:r>
          </a:p>
          <a:p>
            <a:pPr marL="382588" algn="ctr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700" dirty="0">
                <a:solidFill>
                  <a:schemeClr val="accent2"/>
                </a:solidFill>
                <a:ea typeface="MS PGothic" charset="-128"/>
              </a:rPr>
              <a:t>Always use</a:t>
            </a:r>
            <a:r>
              <a:rPr lang="en-US" altLang="en-US" sz="2700" dirty="0">
                <a:solidFill>
                  <a:schemeClr val="accent2"/>
                </a:solidFill>
                <a:latin typeface="Trebuchet MS Bold" charset="0"/>
                <a:ea typeface="MS PGothic" charset="-128"/>
                <a:sym typeface="Trebuchet MS Bold" charset="0"/>
              </a:rPr>
              <a:t> </a:t>
            </a:r>
            <a:r>
              <a:rPr lang="en-US" altLang="en-US" sz="2700" i="1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.equals </a:t>
            </a:r>
            <a:r>
              <a:rPr lang="en-US" altLang="en-US" sz="2700" dirty="0">
                <a:solidFill>
                  <a:schemeClr val="accent2"/>
                </a:solidFill>
                <a:ea typeface="MS PGothic" charset="-128"/>
                <a:sym typeface="Courier New Bold" charset="0"/>
              </a:rPr>
              <a:t>to test String equality!</a:t>
            </a:r>
            <a:endParaRPr lang="en-US" altLang="en-US" sz="2700" dirty="0">
              <a:solidFill>
                <a:schemeClr val="accent2"/>
              </a:solidFill>
              <a:ea typeface="ヒラギノ角ゴ ProN W6" charset="-128"/>
              <a:sym typeface="Courier New Bold" charset="0"/>
            </a:endParaRPr>
          </a:p>
        </p:txBody>
      </p:sp>
      <p:sp>
        <p:nvSpPr>
          <p:cNvPr id="11469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6096000" y="1556792"/>
            <a:ext cx="2514600" cy="508000"/>
            <a:chOff x="0" y="0"/>
            <a:chExt cx="1584" cy="320"/>
          </a:xfrm>
        </p:grpSpPr>
        <p:sp>
          <p:nvSpPr>
            <p:cNvPr id="114696" name="AutoShape 5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4697" name="Rectangle 6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tests identity</a:t>
              </a:r>
            </a:p>
          </p:txBody>
        </p:sp>
      </p:grpSp>
      <p:grpSp>
        <p:nvGrpSpPr>
          <p:cNvPr id="114693" name="Group 7"/>
          <p:cNvGrpSpPr>
            <a:grpSpLocks/>
          </p:cNvGrpSpPr>
          <p:nvPr/>
        </p:nvGrpSpPr>
        <p:grpSpPr bwMode="auto">
          <a:xfrm>
            <a:off x="6096000" y="3284984"/>
            <a:ext cx="2514600" cy="508000"/>
            <a:chOff x="0" y="0"/>
            <a:chExt cx="1584" cy="320"/>
          </a:xfrm>
        </p:grpSpPr>
        <p:sp>
          <p:nvSpPr>
            <p:cNvPr id="114694" name="AutoShape 8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4695" name="Rectangle 9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tests equality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89872" y="2325688"/>
            <a:ext cx="227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n-lt"/>
              </a:rPr>
              <a:t>Do not </a:t>
            </a:r>
            <a:r>
              <a:rPr lang="en-US" sz="2800">
                <a:solidFill>
                  <a:schemeClr val="accent2"/>
                </a:solidFill>
                <a:latin typeface="+mn-lt"/>
              </a:rPr>
              <a:t>use!!</a:t>
            </a:r>
            <a:endParaRPr lang="en-US" sz="280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3419872" y="1916832"/>
            <a:ext cx="145692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1</a:t>
            </a:r>
          </a:p>
        </p:txBody>
      </p:sp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16739" name="AutoShape 2"/>
          <p:cNvSpPr>
            <a:spLocks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6740" name="Rectangle 4"/>
          <p:cNvSpPr>
            <a:spLocks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sym typeface="Trebuchet MS" charset="0"/>
              </a:rPr>
              <a:t>Other (non-String) objects:</a:t>
            </a:r>
          </a:p>
        </p:txBody>
      </p:sp>
      <p:sp>
        <p:nvSpPr>
          <p:cNvPr id="116741" name="Rectangle 5"/>
          <p:cNvSpPr>
            <a:spLocks/>
          </p:cNvSpPr>
          <p:nvPr/>
        </p:nvSpPr>
        <p:spPr bwMode="auto">
          <a:xfrm>
            <a:off x="2590800" y="5715000"/>
            <a:ext cx="3754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38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 </a:t>
            </a:r>
            <a:r>
              <a:rPr lang="en-US" altLang="en-US" sz="24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==</a:t>
            </a: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person2</a:t>
            </a:r>
            <a:r>
              <a:rPr lang="en-US" altLang="en-US" sz="2400" dirty="0">
                <a:solidFill>
                  <a:schemeClr val="tx1"/>
                </a:solidFill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16742" name="Group 6"/>
          <p:cNvGrpSpPr>
            <a:grpSpLocks/>
          </p:cNvGrpSpPr>
          <p:nvPr/>
        </p:nvGrpSpPr>
        <p:grpSpPr bwMode="auto">
          <a:xfrm>
            <a:off x="2266950" y="3267075"/>
            <a:ext cx="952500" cy="312738"/>
            <a:chOff x="0" y="21"/>
            <a:chExt cx="600" cy="197"/>
          </a:xfrm>
        </p:grpSpPr>
        <p:sp>
          <p:nvSpPr>
            <p:cNvPr id="116755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6756" name="Rectangle 8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6743" name="Rectangle 9"/>
          <p:cNvSpPr>
            <a:spLocks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6744" name="Line 10"/>
          <p:cNvSpPr>
            <a:spLocks noChangeShapeType="1"/>
          </p:cNvSpPr>
          <p:nvPr/>
        </p:nvSpPr>
        <p:spPr bwMode="auto">
          <a:xfrm rot="10800000" flipH="1">
            <a:off x="20574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Rectangle 11"/>
          <p:cNvSpPr>
            <a:spLocks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16746" name="Rectangle 12"/>
          <p:cNvSpPr>
            <a:spLocks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16747" name="AutoShape 13"/>
          <p:cNvSpPr>
            <a:spLocks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16748" name="Group 14"/>
          <p:cNvGrpSpPr>
            <a:grpSpLocks/>
          </p:cNvGrpSpPr>
          <p:nvPr/>
        </p:nvGrpSpPr>
        <p:grpSpPr bwMode="auto">
          <a:xfrm>
            <a:off x="5619750" y="3267075"/>
            <a:ext cx="952500" cy="312738"/>
            <a:chOff x="0" y="21"/>
            <a:chExt cx="600" cy="197"/>
          </a:xfrm>
        </p:grpSpPr>
        <p:sp>
          <p:nvSpPr>
            <p:cNvPr id="116753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6754" name="Rectangle 16"/>
            <p:cNvSpPr>
              <a:spLocks/>
            </p:cNvSpPr>
            <p:nvPr/>
          </p:nvSpPr>
          <p:spPr bwMode="auto">
            <a:xfrm>
              <a:off x="116" y="32"/>
              <a:ext cx="3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Jill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6749" name="Rectangle 17"/>
          <p:cNvSpPr>
            <a:spLocks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6750" name="Rectangle 18"/>
          <p:cNvSpPr>
            <a:spLocks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6751" name="Line 19"/>
          <p:cNvSpPr>
            <a:spLocks noChangeShapeType="1"/>
          </p:cNvSpPr>
          <p:nvPr/>
        </p:nvSpPr>
        <p:spPr bwMode="auto">
          <a:xfrm rot="10800000" flipH="1">
            <a:off x="54102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2" name="Rectangle 20"/>
          <p:cNvSpPr>
            <a:spLocks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2250" y="5715000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95400" y="2065338"/>
            <a:ext cx="7162800" cy="4030662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The difference between iterations: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definite</a:t>
            </a:r>
            <a:r>
              <a:rPr lang="en-US" altLang="en-US" dirty="0"/>
              <a:t> … size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indefinite (unbounded)</a:t>
            </a:r>
            <a:r>
              <a:rPr lang="en-US" altLang="en-US" dirty="0"/>
              <a:t>  … 0 - infinite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The while loop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2</a:t>
            </a:r>
          </a:p>
        </p:txBody>
      </p:sp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18787" name="AutoShape 2"/>
          <p:cNvSpPr>
            <a:spLocks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8788" name="Rectangle 4"/>
          <p:cNvSpPr>
            <a:spLocks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sym typeface="Trebuchet MS" charset="0"/>
              </a:rPr>
              <a:t>Other (non-String) objects:</a:t>
            </a:r>
          </a:p>
        </p:txBody>
      </p:sp>
      <p:sp>
        <p:nvSpPr>
          <p:cNvPr id="118789" name="Rectangle 5"/>
          <p:cNvSpPr>
            <a:spLocks/>
          </p:cNvSpPr>
          <p:nvPr/>
        </p:nvSpPr>
        <p:spPr bwMode="auto">
          <a:xfrm>
            <a:off x="2590800" y="5715000"/>
            <a:ext cx="3754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38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 </a:t>
            </a:r>
            <a:r>
              <a:rPr lang="en-US" altLang="en-US" sz="24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==</a:t>
            </a: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person2</a:t>
            </a:r>
            <a:r>
              <a:rPr lang="en-US" altLang="en-US" sz="2400" dirty="0">
                <a:solidFill>
                  <a:schemeClr val="tx1"/>
                </a:solidFill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2266950" y="3267075"/>
            <a:ext cx="952500" cy="312738"/>
            <a:chOff x="0" y="21"/>
            <a:chExt cx="600" cy="197"/>
          </a:xfrm>
        </p:grpSpPr>
        <p:sp>
          <p:nvSpPr>
            <p:cNvPr id="118803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8804" name="Rectangle 8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8791" name="Rectangle 9"/>
          <p:cNvSpPr>
            <a:spLocks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8792" name="Line 10"/>
          <p:cNvSpPr>
            <a:spLocks noChangeShapeType="1"/>
          </p:cNvSpPr>
          <p:nvPr/>
        </p:nvSpPr>
        <p:spPr bwMode="auto">
          <a:xfrm rot="10800000" flipH="1">
            <a:off x="20574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3" name="Rectangle 11"/>
          <p:cNvSpPr>
            <a:spLocks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18794" name="Rectangle 12"/>
          <p:cNvSpPr>
            <a:spLocks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18795" name="AutoShape 13"/>
          <p:cNvSpPr>
            <a:spLocks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18796" name="Group 14"/>
          <p:cNvGrpSpPr>
            <a:grpSpLocks/>
          </p:cNvGrpSpPr>
          <p:nvPr/>
        </p:nvGrpSpPr>
        <p:grpSpPr bwMode="auto">
          <a:xfrm>
            <a:off x="5619750" y="3267075"/>
            <a:ext cx="952500" cy="312738"/>
            <a:chOff x="0" y="21"/>
            <a:chExt cx="600" cy="197"/>
          </a:xfrm>
        </p:grpSpPr>
        <p:sp>
          <p:nvSpPr>
            <p:cNvPr id="118801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8802" name="Rectangle 16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8797" name="Rectangle 17"/>
          <p:cNvSpPr>
            <a:spLocks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8798" name="Rectangle 18"/>
          <p:cNvSpPr>
            <a:spLocks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8799" name="Line 19"/>
          <p:cNvSpPr>
            <a:spLocks noChangeShapeType="1"/>
          </p:cNvSpPr>
          <p:nvPr/>
        </p:nvSpPr>
        <p:spPr bwMode="auto">
          <a:xfrm rot="10800000" flipH="1">
            <a:off x="54102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0" name="Rectangle 20"/>
          <p:cNvSpPr>
            <a:spLocks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50" y="5715000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217863" y="3429000"/>
            <a:ext cx="2400299" cy="0"/>
          </a:xfrm>
          <a:prstGeom prst="line">
            <a:avLst/>
          </a:prstGeom>
          <a:noFill/>
          <a:ln w="19050">
            <a:solidFill>
              <a:srgbClr val="D33BC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886200" y="3048000"/>
            <a:ext cx="106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0" dirty="0">
                <a:solidFill>
                  <a:srgbClr val="D33BC8"/>
                </a:solidFill>
                <a:latin typeface="Times New Roman" panose="02020603050405020304" pitchFamily="18" charset="0"/>
              </a:rPr>
              <a:t>same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b="0" dirty="0">
                <a:solidFill>
                  <a:srgbClr val="D33BC8"/>
                </a:solidFill>
                <a:latin typeface="Times New Roman" panose="02020603050405020304" pitchFamily="18" charset="0"/>
              </a:rPr>
              <a:t>value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3</a:t>
            </a:r>
          </a:p>
        </p:txBody>
      </p:sp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20835" name="AutoShape 2"/>
          <p:cNvSpPr>
            <a:spLocks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0836" name="Rectangle 4"/>
          <p:cNvSpPr>
            <a:spLocks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sym typeface="Trebuchet MS" charset="0"/>
              </a:rPr>
              <a:t>Other (non-String) objects:</a:t>
            </a:r>
          </a:p>
        </p:txBody>
      </p:sp>
      <p:sp>
        <p:nvSpPr>
          <p:cNvPr id="120837" name="Rectangle 5"/>
          <p:cNvSpPr>
            <a:spLocks/>
          </p:cNvSpPr>
          <p:nvPr/>
        </p:nvSpPr>
        <p:spPr bwMode="auto">
          <a:xfrm>
            <a:off x="2590800" y="5715000"/>
            <a:ext cx="3754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38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 </a:t>
            </a:r>
            <a:r>
              <a:rPr lang="en-US" altLang="en-US" sz="24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==</a:t>
            </a: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person2</a:t>
            </a:r>
            <a:r>
              <a:rPr lang="en-US" altLang="en-US" sz="2400" dirty="0">
                <a:solidFill>
                  <a:schemeClr val="tx1"/>
                </a:solidFill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2266950" y="3267075"/>
            <a:ext cx="952500" cy="312738"/>
            <a:chOff x="0" y="21"/>
            <a:chExt cx="600" cy="197"/>
          </a:xfrm>
        </p:grpSpPr>
        <p:sp>
          <p:nvSpPr>
            <p:cNvPr id="120851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0852" name="Rectangle 8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20839" name="Rectangle 9"/>
          <p:cNvSpPr>
            <a:spLocks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20840" name="Line 10"/>
          <p:cNvSpPr>
            <a:spLocks noChangeShapeType="1"/>
          </p:cNvSpPr>
          <p:nvPr/>
        </p:nvSpPr>
        <p:spPr bwMode="auto">
          <a:xfrm rot="10800000" flipH="1">
            <a:off x="20574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1" name="Rectangle 11"/>
          <p:cNvSpPr>
            <a:spLocks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20842" name="Rectangle 12"/>
          <p:cNvSpPr>
            <a:spLocks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20843" name="AutoShape 13"/>
          <p:cNvSpPr>
            <a:spLocks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0844" name="Group 14"/>
          <p:cNvGrpSpPr>
            <a:grpSpLocks/>
          </p:cNvGrpSpPr>
          <p:nvPr/>
        </p:nvGrpSpPr>
        <p:grpSpPr bwMode="auto">
          <a:xfrm>
            <a:off x="5619750" y="3267075"/>
            <a:ext cx="952500" cy="312738"/>
            <a:chOff x="0" y="21"/>
            <a:chExt cx="600" cy="197"/>
          </a:xfrm>
        </p:grpSpPr>
        <p:sp>
          <p:nvSpPr>
            <p:cNvPr id="120849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0850" name="Rectangle 16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20845" name="Rectangle 17"/>
          <p:cNvSpPr>
            <a:spLocks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20846" name="Rectangle 18"/>
          <p:cNvSpPr>
            <a:spLocks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0847" name="Line 19"/>
          <p:cNvSpPr>
            <a:spLocks noChangeShapeType="1"/>
          </p:cNvSpPr>
          <p:nvPr/>
        </p:nvSpPr>
        <p:spPr bwMode="auto">
          <a:xfrm rot="10800000">
            <a:off x="3657600" y="3810000"/>
            <a:ext cx="17541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8" name="Rectangle 20"/>
          <p:cNvSpPr>
            <a:spLocks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50" y="5715000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(Strings)</a:t>
            </a:r>
          </a:p>
        </p:txBody>
      </p:sp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22883" name="AutoShape 2"/>
          <p:cNvSpPr>
            <a:spLocks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2571750" y="4198938"/>
            <a:ext cx="952500" cy="312737"/>
            <a:chOff x="0" y="21"/>
            <a:chExt cx="600" cy="197"/>
          </a:xfrm>
        </p:grpSpPr>
        <p:sp>
          <p:nvSpPr>
            <p:cNvPr id="122901" name="Rectangle 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902" name="Rectangle 6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</a:t>
              </a:r>
              <a:r>
                <a:rPr lang="en-US" altLang="en-US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bye</a:t>
              </a:r>
              <a:r>
                <a:rPr lang="en-US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</a:t>
              </a:r>
            </a:p>
          </p:txBody>
        </p:sp>
      </p:grpSp>
      <p:sp>
        <p:nvSpPr>
          <p:cNvPr id="122885" name="Rectangle 7"/>
          <p:cNvSpPr>
            <a:spLocks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2886" name="Line 8"/>
          <p:cNvSpPr>
            <a:spLocks noChangeShapeType="1"/>
          </p:cNvSpPr>
          <p:nvPr/>
        </p:nvSpPr>
        <p:spPr bwMode="auto">
          <a:xfrm rot="10800000" flipH="1">
            <a:off x="2362200" y="4818063"/>
            <a:ext cx="30797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7" name="Rectangle 9"/>
          <p:cNvSpPr>
            <a:spLocks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input</a:t>
            </a:r>
          </a:p>
        </p:txBody>
      </p:sp>
      <p:sp>
        <p:nvSpPr>
          <p:cNvPr id="122888" name="AutoShape 10"/>
          <p:cNvSpPr>
            <a:spLocks/>
          </p:cNvSpPr>
          <p:nvPr/>
        </p:nvSpPr>
        <p:spPr bwMode="auto">
          <a:xfrm>
            <a:off x="53340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2889" name="Group 11"/>
          <p:cNvGrpSpPr>
            <a:grpSpLocks/>
          </p:cNvGrpSpPr>
          <p:nvPr/>
        </p:nvGrpSpPr>
        <p:grpSpPr bwMode="auto">
          <a:xfrm>
            <a:off x="5924550" y="4198938"/>
            <a:ext cx="952500" cy="312737"/>
            <a:chOff x="0" y="21"/>
            <a:chExt cx="600" cy="197"/>
          </a:xfrm>
        </p:grpSpPr>
        <p:sp>
          <p:nvSpPr>
            <p:cNvPr id="122899" name="Rectangle 12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900" name="Rectangle 13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</a:t>
              </a:r>
              <a:r>
                <a:rPr lang="en-US" altLang="en-US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bye</a:t>
              </a:r>
              <a:r>
                <a:rPr lang="en-US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</a:t>
              </a:r>
            </a:p>
          </p:txBody>
        </p:sp>
      </p:grpSp>
      <p:sp>
        <p:nvSpPr>
          <p:cNvPr id="122890" name="Rectangle 14"/>
          <p:cNvSpPr>
            <a:spLocks/>
          </p:cNvSpPr>
          <p:nvPr/>
        </p:nvSpPr>
        <p:spPr bwMode="auto">
          <a:xfrm>
            <a:off x="5334000" y="35988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2891" name="Rectangle 15"/>
          <p:cNvSpPr>
            <a:spLocks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2892" name="Rectangle 16"/>
          <p:cNvSpPr>
            <a:spLocks/>
          </p:cNvSpPr>
          <p:nvPr/>
        </p:nvSpPr>
        <p:spPr bwMode="auto">
          <a:xfrm>
            <a:off x="1038225" y="1939925"/>
            <a:ext cx="5156859" cy="142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String input = </a:t>
            </a:r>
            <a:r>
              <a:rPr lang="en-US" altLang="en-US" sz="20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reader.getInput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if(</a:t>
            </a:r>
            <a:r>
              <a:rPr lang="en-US" altLang="en-US" sz="20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input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altLang="en-US" sz="20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==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altLang="en-US" sz="20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"bye"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) {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...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122893" name="Rectangle 18"/>
          <p:cNvSpPr>
            <a:spLocks/>
          </p:cNvSpPr>
          <p:nvPr/>
        </p:nvSpPr>
        <p:spPr bwMode="auto">
          <a:xfrm>
            <a:off x="4267200" y="3792538"/>
            <a:ext cx="68416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 dirty="0">
                <a:solidFill>
                  <a:srgbClr val="FF0000"/>
                </a:solidFill>
                <a:latin typeface="Trebuchet MS Bold" charset="0"/>
                <a:sym typeface="Trebuchet MS Bold" charset="0"/>
              </a:rPr>
              <a:t>==</a:t>
            </a:r>
          </a:p>
        </p:txBody>
      </p:sp>
      <p:sp>
        <p:nvSpPr>
          <p:cNvPr id="122894" name="Rectangle 19"/>
          <p:cNvSpPr>
            <a:spLocks/>
          </p:cNvSpPr>
          <p:nvPr/>
        </p:nvSpPr>
        <p:spPr bwMode="auto">
          <a:xfrm>
            <a:off x="7594600" y="3794125"/>
            <a:ext cx="303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chemeClr val="tx1"/>
                </a:solidFill>
                <a:latin typeface="Trebuchet MS Bold" charset="0"/>
                <a:sym typeface="Trebuchet MS Bold" charset="0"/>
              </a:rPr>
              <a:t>?</a:t>
            </a:r>
          </a:p>
        </p:txBody>
      </p:sp>
      <p:sp>
        <p:nvSpPr>
          <p:cNvPr id="102420" name="Rectangle 20"/>
          <p:cNvSpPr>
            <a:spLocks/>
          </p:cNvSpPr>
          <p:nvPr/>
        </p:nvSpPr>
        <p:spPr bwMode="auto">
          <a:xfrm>
            <a:off x="6918380" y="5624290"/>
            <a:ext cx="9794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rgbClr val="FF0000"/>
                </a:solidFill>
                <a:sym typeface="Trebuchet MS" charset="0"/>
              </a:rPr>
              <a:t>false!</a:t>
            </a:r>
          </a:p>
        </p:txBody>
      </p:sp>
      <p:grpSp>
        <p:nvGrpSpPr>
          <p:cNvPr id="122896" name="Group 21"/>
          <p:cNvGrpSpPr>
            <a:grpSpLocks/>
          </p:cNvGrpSpPr>
          <p:nvPr/>
        </p:nvGrpSpPr>
        <p:grpSpPr bwMode="auto">
          <a:xfrm>
            <a:off x="6248400" y="2235200"/>
            <a:ext cx="2438400" cy="508000"/>
            <a:chOff x="0" y="0"/>
            <a:chExt cx="1584" cy="320"/>
          </a:xfrm>
        </p:grpSpPr>
        <p:sp>
          <p:nvSpPr>
            <p:cNvPr id="122897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898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== tests identity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(Strings)</a:t>
            </a:r>
          </a:p>
        </p:txBody>
      </p:sp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24931" name="AutoShape 2"/>
          <p:cNvSpPr>
            <a:spLocks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2571750" y="4198938"/>
            <a:ext cx="952500" cy="312737"/>
            <a:chOff x="0" y="21"/>
            <a:chExt cx="600" cy="197"/>
          </a:xfrm>
        </p:grpSpPr>
        <p:sp>
          <p:nvSpPr>
            <p:cNvPr id="124949" name="Rectangle 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950" name="Rectangle 6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4933" name="Rectangle 7"/>
          <p:cNvSpPr>
            <a:spLocks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4934" name="Line 8"/>
          <p:cNvSpPr>
            <a:spLocks noChangeShapeType="1"/>
          </p:cNvSpPr>
          <p:nvPr/>
        </p:nvSpPr>
        <p:spPr bwMode="auto">
          <a:xfrm rot="10800000" flipH="1">
            <a:off x="2362200" y="4818063"/>
            <a:ext cx="30797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5" name="Rectangle 9"/>
          <p:cNvSpPr>
            <a:spLocks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input</a:t>
            </a:r>
          </a:p>
        </p:txBody>
      </p:sp>
      <p:sp>
        <p:nvSpPr>
          <p:cNvPr id="124936" name="AutoShape 10"/>
          <p:cNvSpPr>
            <a:spLocks/>
          </p:cNvSpPr>
          <p:nvPr/>
        </p:nvSpPr>
        <p:spPr bwMode="auto">
          <a:xfrm>
            <a:off x="55626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4937" name="Group 11"/>
          <p:cNvGrpSpPr>
            <a:grpSpLocks/>
          </p:cNvGrpSpPr>
          <p:nvPr/>
        </p:nvGrpSpPr>
        <p:grpSpPr bwMode="auto">
          <a:xfrm>
            <a:off x="6153150" y="4198938"/>
            <a:ext cx="952500" cy="312737"/>
            <a:chOff x="0" y="21"/>
            <a:chExt cx="600" cy="197"/>
          </a:xfrm>
        </p:grpSpPr>
        <p:sp>
          <p:nvSpPr>
            <p:cNvPr id="124947" name="Rectangle 12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948" name="Rectangle 13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4938" name="Rectangle 14"/>
          <p:cNvSpPr>
            <a:spLocks/>
          </p:cNvSpPr>
          <p:nvPr/>
        </p:nvSpPr>
        <p:spPr bwMode="auto">
          <a:xfrm>
            <a:off x="5562600" y="35988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4939" name="Rectangle 15"/>
          <p:cNvSpPr>
            <a:spLocks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4940" name="Rectangle 16"/>
          <p:cNvSpPr>
            <a:spLocks/>
          </p:cNvSpPr>
          <p:nvPr/>
        </p:nvSpPr>
        <p:spPr bwMode="auto">
          <a:xfrm>
            <a:off x="1038225" y="1939925"/>
            <a:ext cx="5156859" cy="142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String input = </a:t>
            </a:r>
            <a:r>
              <a:rPr lang="en-US" altLang="en-US" sz="20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reader.getInput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if(</a:t>
            </a:r>
            <a:r>
              <a:rPr lang="en-US" altLang="en-US" sz="2000" b="0" dirty="0" err="1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input.equals</a:t>
            </a:r>
            <a:r>
              <a:rPr lang="en-US" altLang="en-US" sz="20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("bye")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) {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...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124941" name="Rectangle 18"/>
          <p:cNvSpPr>
            <a:spLocks/>
          </p:cNvSpPr>
          <p:nvPr/>
        </p:nvSpPr>
        <p:spPr bwMode="auto">
          <a:xfrm>
            <a:off x="4191000" y="3892550"/>
            <a:ext cx="12916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rgbClr val="FF0000"/>
                </a:solidFill>
                <a:latin typeface="Trebuchet MS Bold" charset="0"/>
                <a:sym typeface="Trebuchet MS Bold" charset="0"/>
              </a:rPr>
              <a:t>.equals</a:t>
            </a:r>
          </a:p>
        </p:txBody>
      </p:sp>
      <p:sp>
        <p:nvSpPr>
          <p:cNvPr id="124942" name="Rectangle 19"/>
          <p:cNvSpPr>
            <a:spLocks/>
          </p:cNvSpPr>
          <p:nvPr/>
        </p:nvSpPr>
        <p:spPr bwMode="auto">
          <a:xfrm>
            <a:off x="7823200" y="3794125"/>
            <a:ext cx="303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chemeClr val="tx1"/>
                </a:solidFill>
                <a:latin typeface="Trebuchet MS Bold" charset="0"/>
                <a:sym typeface="Trebuchet MS Bold" charset="0"/>
              </a:rPr>
              <a:t>?</a:t>
            </a:r>
          </a:p>
        </p:txBody>
      </p:sp>
      <p:sp>
        <p:nvSpPr>
          <p:cNvPr id="104468" name="Rectangle 20"/>
          <p:cNvSpPr>
            <a:spLocks/>
          </p:cNvSpPr>
          <p:nvPr/>
        </p:nvSpPr>
        <p:spPr bwMode="auto">
          <a:xfrm>
            <a:off x="7004050" y="5665788"/>
            <a:ext cx="8832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638"/>
              </a:spcBef>
              <a:buClrTx/>
              <a:buFontTx/>
              <a:buNone/>
            </a:pPr>
            <a:r>
              <a:rPr lang="en-US" altLang="en-US" sz="2800" b="0" dirty="0">
                <a:solidFill>
                  <a:srgbClr val="FF0000"/>
                </a:solidFill>
                <a:sym typeface="Trebuchet MS" charset="0"/>
              </a:rPr>
              <a:t>true!</a:t>
            </a:r>
          </a:p>
        </p:txBody>
      </p:sp>
      <p:grpSp>
        <p:nvGrpSpPr>
          <p:cNvPr id="124944" name="Group 21"/>
          <p:cNvGrpSpPr>
            <a:grpSpLocks/>
          </p:cNvGrpSpPr>
          <p:nvPr/>
        </p:nvGrpSpPr>
        <p:grpSpPr bwMode="auto">
          <a:xfrm>
            <a:off x="6248400" y="2235200"/>
            <a:ext cx="2438400" cy="660400"/>
            <a:chOff x="0" y="0"/>
            <a:chExt cx="1584" cy="320"/>
          </a:xfrm>
        </p:grpSpPr>
        <p:sp>
          <p:nvSpPr>
            <p:cNvPr id="124945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946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equals tests equality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MS PGothic" charset="0"/>
              </a:rPr>
              <a:t>The problem with Strings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The compiler </a:t>
            </a:r>
            <a:r>
              <a:rPr lang="en-US" altLang="en-US" u="sng"/>
              <a:t>merges</a:t>
            </a:r>
            <a:r>
              <a:rPr lang="en-US" altLang="en-US"/>
              <a:t> identical </a:t>
            </a:r>
            <a:r>
              <a:rPr lang="en-US" altLang="en-US" b="1">
                <a:latin typeface="Courier New" pitchFamily="49" charset="0"/>
              </a:rPr>
              <a:t>String</a:t>
            </a:r>
            <a:r>
              <a:rPr lang="en-US" altLang="en-US"/>
              <a:t> literals in the program code</a:t>
            </a:r>
          </a:p>
          <a:p>
            <a:pPr lvl="1" eaLnBrk="1" hangingPunct="1">
              <a:defRPr/>
            </a:pPr>
            <a:r>
              <a:rPr lang="en-US" altLang="en-US"/>
              <a:t>The result is reference equality for apparently distinct </a:t>
            </a:r>
            <a:r>
              <a:rPr lang="en-US" altLang="en-US" b="1">
                <a:latin typeface="Courier New" pitchFamily="49" charset="0"/>
              </a:rPr>
              <a:t>String</a:t>
            </a:r>
            <a:r>
              <a:rPr lang="en-US" altLang="en-US"/>
              <a:t> objects</a:t>
            </a:r>
          </a:p>
          <a:p>
            <a:pPr lvl="1" eaLnBrk="1" hangingPunct="1">
              <a:defRPr/>
            </a:pPr>
            <a:endParaRPr lang="en-US" altLang="en-US" sz="160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But this cannot be done for identical strings that arise outside the program</a:t>
            </a:r>
            <a:r>
              <a:rPr lang="ja-JP" altLang="en-US"/>
              <a:t>’</a:t>
            </a:r>
            <a:r>
              <a:rPr lang="en-US" altLang="ja-JP"/>
              <a:t>s code</a:t>
            </a:r>
          </a:p>
          <a:p>
            <a:pPr lvl="1" eaLnBrk="1" hangingPunct="1">
              <a:defRPr/>
            </a:pPr>
            <a:r>
              <a:rPr lang="en-US" altLang="en-US"/>
              <a:t>e.g.  from user input</a:t>
            </a:r>
          </a:p>
        </p:txBody>
      </p:sp>
    </p:spTree>
    <p:extLst>
      <p:ext uri="{BB962C8B-B14F-4D97-AF65-F5344CB8AC3E}">
        <p14:creationId xmlns:p14="http://schemas.microsoft.com/office/powerpoint/2010/main" val="3131592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Moving away from String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341438"/>
            <a:ext cx="7467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/>
              <a:t>Our collection of </a:t>
            </a:r>
            <a:r>
              <a:rPr lang="en-US" altLang="en-US" b="1" i="1" u="sng" kern="0">
                <a:solidFill>
                  <a:srgbClr val="A57133"/>
                </a:solidFill>
              </a:rPr>
              <a:t>String</a:t>
            </a:r>
            <a:r>
              <a:rPr lang="en-US" altLang="en-US" b="0" kern="0"/>
              <a:t> objects for music tracks is limited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b="0" kern="0"/>
              <a:t> </a:t>
            </a:r>
            <a:r>
              <a:rPr lang="en-US" altLang="en-US" sz="2400" b="0" kern="0">
                <a:solidFill>
                  <a:srgbClr val="FF0000"/>
                </a:solidFill>
              </a:rPr>
              <a:t>private ArrayList&lt;</a:t>
            </a:r>
            <a:r>
              <a:rPr lang="en-US" altLang="en-US" sz="2400" b="1" kern="0">
                <a:solidFill>
                  <a:srgbClr val="A57133"/>
                </a:solidFill>
              </a:rPr>
              <a:t>String</a:t>
            </a:r>
            <a:r>
              <a:rPr lang="en-US" altLang="en-US" sz="2400" b="0" kern="0">
                <a:solidFill>
                  <a:srgbClr val="FF0000"/>
                </a:solidFill>
              </a:rPr>
              <a:t>&gt; tracks;</a:t>
            </a:r>
            <a:endParaRPr lang="en-US" altLang="en-US" b="0" kern="0"/>
          </a:p>
          <a:p>
            <a:pPr>
              <a:defRPr/>
            </a:pPr>
            <a:endParaRPr lang="en-US" altLang="en-US" sz="400" b="0" kern="0"/>
          </a:p>
          <a:p>
            <a:pPr>
              <a:defRPr/>
            </a:pPr>
            <a:r>
              <a:rPr lang="en-US" altLang="en-US" b="0" kern="0"/>
              <a:t>No separate id for artist, title, etc…</a:t>
            </a:r>
          </a:p>
          <a:p>
            <a:pPr>
              <a:defRPr/>
            </a:pPr>
            <a:endParaRPr lang="en-US" altLang="en-US" sz="400" b="0" kern="0"/>
          </a:p>
          <a:p>
            <a:pPr>
              <a:defRPr/>
            </a:pPr>
            <a:r>
              <a:rPr lang="en-US" altLang="en-US" b="0" kern="0"/>
              <a:t>Make </a:t>
            </a:r>
            <a:r>
              <a:rPr lang="en-US" altLang="en-US" b="1" i="1" u="sng" kern="0">
                <a:solidFill>
                  <a:srgbClr val="A57133"/>
                </a:solidFill>
              </a:rPr>
              <a:t>Track</a:t>
            </a:r>
            <a:r>
              <a:rPr lang="en-US" altLang="en-US" b="0" kern="0"/>
              <a:t> class with separate fields</a:t>
            </a:r>
          </a:p>
          <a:p>
            <a:pPr algn="ctr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400" b="0" kern="0">
                <a:solidFill>
                  <a:srgbClr val="FF0000"/>
                </a:solidFill>
              </a:rPr>
              <a:t>private String artist;</a:t>
            </a:r>
          </a:p>
          <a:p>
            <a:pPr algn="ctr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400" b="0" kern="0">
                <a:solidFill>
                  <a:srgbClr val="FF0000"/>
                </a:solidFill>
              </a:rPr>
              <a:t>private String title;</a:t>
            </a:r>
          </a:p>
          <a:p>
            <a:pPr algn="ctr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400" b="0" kern="0">
                <a:solidFill>
                  <a:srgbClr val="FF0000"/>
                </a:solidFill>
              </a:rPr>
              <a:t>private String filename;</a:t>
            </a:r>
          </a:p>
          <a:p>
            <a:pPr>
              <a:defRPr/>
            </a:pPr>
            <a:r>
              <a:rPr lang="en-US" altLang="en-US" b="0" kern="0"/>
              <a:t>Changes collection of music tracks</a:t>
            </a:r>
          </a:p>
          <a:p>
            <a:pPr algn="ctr">
              <a:buFont typeface="Times" charset="0"/>
              <a:buNone/>
              <a:defRPr/>
            </a:pPr>
            <a:r>
              <a:rPr lang="en-US" altLang="en-US" sz="2400" b="0" kern="0">
                <a:solidFill>
                  <a:srgbClr val="FF0000"/>
                </a:solidFill>
              </a:rPr>
              <a:t>private ArrayList&lt;</a:t>
            </a:r>
            <a:r>
              <a:rPr lang="en-US" altLang="en-US" sz="2400" b="1" kern="0">
                <a:solidFill>
                  <a:srgbClr val="A57133"/>
                </a:solidFill>
              </a:rPr>
              <a:t>Track</a:t>
            </a:r>
            <a:r>
              <a:rPr lang="en-US" altLang="en-US" sz="2400" b="0" kern="0">
                <a:solidFill>
                  <a:srgbClr val="FF0000"/>
                </a:solidFill>
              </a:rPr>
              <a:t>&gt; tracks;</a:t>
            </a:r>
            <a:endParaRPr lang="en-US" altLang="en-US" sz="2400" b="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90600" y="82550"/>
            <a:ext cx="777240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>
                <a:solidFill>
                  <a:srgbClr val="44AAC6"/>
                </a:solidFill>
              </a:rPr>
              <a:t>ArrayList of</a:t>
            </a:r>
            <a:br>
              <a:rPr lang="en-GB" altLang="en-US" sz="4400" b="0">
                <a:solidFill>
                  <a:srgbClr val="44AAC6"/>
                </a:solidFill>
              </a:rPr>
            </a:br>
            <a:r>
              <a:rPr lang="en-GB" altLang="en-US" sz="4400" b="0">
                <a:solidFill>
                  <a:srgbClr val="44AAC6"/>
                </a:solidFill>
              </a:rPr>
              <a:t>non-String objects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828800" y="1600200"/>
            <a:ext cx="67818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public class MusicOrganizer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GB" altLang="en-US" sz="2000">
                <a:solidFill>
                  <a:srgbClr val="A57133"/>
                </a:solidFill>
                <a:latin typeface="Courier New" panose="02070309020205020404" pitchFamily="49" charset="0"/>
              </a:rPr>
              <a:t>// ArrayList of Track objects</a:t>
            </a: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private ArrayList&lt;</a:t>
            </a: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Track</a:t>
            </a: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&gt; tracks;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rgbClr val="A57133"/>
                </a:solidFill>
                <a:latin typeface="Courier New" panose="02070309020205020404" pitchFamily="49" charset="0"/>
              </a:rPr>
              <a:t>// non-String Track class definition</a:t>
            </a: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Track</a:t>
            </a: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private String artist;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private String title;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private String filename;</a:t>
            </a: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2891361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90600" y="228600"/>
            <a:ext cx="7772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>
                <a:solidFill>
                  <a:srgbClr val="44AAC6"/>
                </a:solidFill>
              </a:rPr>
              <a:t>Class diagram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5181600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class MusicOrganizer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private ArrayList&lt;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Track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&gt; tracks;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class Track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private String artist;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private String title;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private String filename;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257800" y="2590800"/>
            <a:ext cx="1447800" cy="838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34000" y="2590800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MusicOrganizer</a:t>
            </a:r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2578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1991" name="Group 13"/>
          <p:cNvGrpSpPr>
            <a:grpSpLocks/>
          </p:cNvGrpSpPr>
          <p:nvPr/>
        </p:nvGrpSpPr>
        <p:grpSpPr bwMode="auto">
          <a:xfrm>
            <a:off x="6629400" y="4800600"/>
            <a:ext cx="1371600" cy="838200"/>
            <a:chOff x="4032" y="2832"/>
            <a:chExt cx="864" cy="528"/>
          </a:xfrm>
        </p:grpSpPr>
        <p:sp>
          <p:nvSpPr>
            <p:cNvPr id="41996" name="Rectangle 8"/>
            <p:cNvSpPr>
              <a:spLocks noChangeArrowheads="1"/>
            </p:cNvSpPr>
            <p:nvPr/>
          </p:nvSpPr>
          <p:spPr bwMode="auto">
            <a:xfrm>
              <a:off x="4032" y="2832"/>
              <a:ext cx="864" cy="52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1997" name="Text Box 9"/>
            <p:cNvSpPr txBox="1">
              <a:spLocks noChangeArrowheads="1"/>
            </p:cNvSpPr>
            <p:nvPr/>
          </p:nvSpPr>
          <p:spPr bwMode="auto">
            <a:xfrm>
              <a:off x="4080" y="283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Arial" panose="020B0604020202020204" pitchFamily="34" charset="0"/>
                </a:rPr>
                <a:t>Track</a:t>
              </a:r>
              <a:endPara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8" name="Line 10"/>
            <p:cNvSpPr>
              <a:spLocks noChangeShapeType="1"/>
            </p:cNvSpPr>
            <p:nvPr/>
          </p:nvSpPr>
          <p:spPr bwMode="auto">
            <a:xfrm>
              <a:off x="4032" y="30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992" name="Line 11"/>
          <p:cNvSpPr>
            <a:spLocks noChangeShapeType="1"/>
          </p:cNvSpPr>
          <p:nvPr/>
        </p:nvSpPr>
        <p:spPr bwMode="auto">
          <a:xfrm>
            <a:off x="5867400" y="3429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3" name="Line 12"/>
          <p:cNvSpPr>
            <a:spLocks noChangeShapeType="1"/>
          </p:cNvSpPr>
          <p:nvPr/>
        </p:nvSpPr>
        <p:spPr bwMode="auto">
          <a:xfrm>
            <a:off x="58674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4" name="Line 14"/>
          <p:cNvSpPr>
            <a:spLocks noChangeShapeType="1"/>
          </p:cNvSpPr>
          <p:nvPr/>
        </p:nvSpPr>
        <p:spPr bwMode="auto">
          <a:xfrm flipV="1">
            <a:off x="3200400" y="2057400"/>
            <a:ext cx="1066800" cy="2209800"/>
          </a:xfrm>
          <a:prstGeom prst="line">
            <a:avLst/>
          </a:prstGeom>
          <a:noFill/>
          <a:ln w="9525">
            <a:solidFill>
              <a:srgbClr val="D33BC8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5" name="Text Box 16"/>
          <p:cNvSpPr txBox="1">
            <a:spLocks noChangeArrowheads="1"/>
          </p:cNvSpPr>
          <p:nvPr/>
        </p:nvSpPr>
        <p:spPr bwMode="auto">
          <a:xfrm>
            <a:off x="5029200" y="39624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rgbClr val="D33BC8"/>
                </a:solidFill>
                <a:latin typeface="Arial" panose="020B0604020202020204" pitchFamily="34" charset="0"/>
              </a:rPr>
              <a:t>uses or references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69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90600" y="228600"/>
            <a:ext cx="7772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>
                <a:solidFill>
                  <a:srgbClr val="44AAC6"/>
                </a:solidFill>
              </a:rPr>
              <a:t>Object diagram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7724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>
                <a:solidFill>
                  <a:srgbClr val="A57133"/>
                </a:solidFill>
              </a:rPr>
              <a:t>Suppose the project consists of the following:</a:t>
            </a:r>
            <a:endParaRPr lang="en-GB" altLang="en-US" sz="19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GB" altLang="en-US" sz="1900" b="0">
                <a:solidFill>
                  <a:schemeClr val="tx1"/>
                </a:solidFill>
              </a:rPr>
              <a:t> 1 object instance of the </a:t>
            </a:r>
            <a:r>
              <a:rPr lang="en-GB" altLang="en-US" sz="1900" i="1">
                <a:solidFill>
                  <a:srgbClr val="FF0000"/>
                </a:solidFill>
              </a:rPr>
              <a:t>MusicOrganizer</a:t>
            </a:r>
            <a:r>
              <a:rPr lang="en-GB" altLang="en-US" sz="1900" b="0">
                <a:solidFill>
                  <a:schemeClr val="tx1"/>
                </a:solidFill>
              </a:rPr>
              <a:t> class named </a:t>
            </a:r>
            <a:r>
              <a:rPr lang="en-GB" altLang="en-US" sz="1900" i="1">
                <a:solidFill>
                  <a:srgbClr val="FF0000"/>
                </a:solidFill>
              </a:rPr>
              <a:t>myMusic</a:t>
            </a:r>
            <a:endParaRPr lang="en-GB" altLang="en-US" sz="1900" i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GB" altLang="en-US" sz="1900" b="0">
                <a:solidFill>
                  <a:schemeClr val="tx1"/>
                </a:solidFill>
              </a:rPr>
              <a:t> 2 instances of </a:t>
            </a:r>
            <a:r>
              <a:rPr lang="en-GB" altLang="en-US" sz="1900" i="1">
                <a:solidFill>
                  <a:srgbClr val="FF0000"/>
                </a:solidFill>
              </a:rPr>
              <a:t>Track</a:t>
            </a:r>
            <a:r>
              <a:rPr lang="en-GB" altLang="en-US" sz="1900" b="0">
                <a:solidFill>
                  <a:schemeClr val="tx1"/>
                </a:solidFill>
              </a:rPr>
              <a:t> items in the </a:t>
            </a:r>
            <a:r>
              <a:rPr lang="en-GB" altLang="en-US" sz="1900" i="1">
                <a:solidFill>
                  <a:srgbClr val="FF0000"/>
                </a:solidFill>
              </a:rPr>
              <a:t>tracks</a:t>
            </a:r>
            <a:r>
              <a:rPr lang="en-GB" altLang="en-US" sz="1900" b="0">
                <a:solidFill>
                  <a:schemeClr val="tx1"/>
                </a:solidFill>
              </a:rPr>
              <a:t> ArrayList field of </a:t>
            </a:r>
            <a:r>
              <a:rPr lang="en-GB" altLang="en-US" sz="1900" i="1">
                <a:solidFill>
                  <a:srgbClr val="FF0000"/>
                </a:solidFill>
              </a:rPr>
              <a:t>myMusic</a:t>
            </a:r>
            <a:endParaRPr lang="en-GB" altLang="en-US" sz="2100" b="0" i="1">
              <a:solidFill>
                <a:srgbClr val="FF0000"/>
              </a:solidFill>
            </a:endParaRPr>
          </a:p>
          <a:p>
            <a:pPr lvl="2" eaLnBrk="1" hangingPunct="1">
              <a:spcBef>
                <a:spcPct val="0"/>
              </a:spcBef>
              <a:buClrTx/>
            </a:pPr>
            <a:r>
              <a:rPr lang="en-GB" altLang="en-US" sz="1900" i="1">
                <a:solidFill>
                  <a:srgbClr val="FF0000"/>
                </a:solidFill>
              </a:rPr>
              <a:t>new Track</a:t>
            </a:r>
            <a:r>
              <a:rPr lang="en-GB" altLang="en-US" sz="1900" b="0">
                <a:solidFill>
                  <a:schemeClr val="tx1"/>
                </a:solidFill>
              </a:rPr>
              <a:t>(“Maroon 5”, “Payphone”, “payphone.mp3”)</a:t>
            </a:r>
          </a:p>
          <a:p>
            <a:pPr lvl="2" eaLnBrk="1" hangingPunct="1">
              <a:spcBef>
                <a:spcPct val="0"/>
              </a:spcBef>
              <a:buClrTx/>
            </a:pPr>
            <a:r>
              <a:rPr lang="en-GB" altLang="en-US" sz="1900" i="1">
                <a:solidFill>
                  <a:srgbClr val="FF0000"/>
                </a:solidFill>
              </a:rPr>
              <a:t>new Track</a:t>
            </a:r>
            <a:r>
              <a:rPr lang="en-GB" altLang="en-US" sz="1900" b="0">
                <a:solidFill>
                  <a:schemeClr val="tx1"/>
                </a:solidFill>
              </a:rPr>
              <a:t>(“MTKO”, “Classic”, “classic.mp3”)</a:t>
            </a:r>
          </a:p>
        </p:txBody>
      </p:sp>
      <p:sp>
        <p:nvSpPr>
          <p:cNvPr id="43012" name="AutoShape 15"/>
          <p:cNvSpPr>
            <a:spLocks noChangeArrowheads="1"/>
          </p:cNvSpPr>
          <p:nvPr/>
        </p:nvSpPr>
        <p:spPr bwMode="auto">
          <a:xfrm>
            <a:off x="2057400" y="2819400"/>
            <a:ext cx="1524000" cy="11430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13" name="Text Box 16"/>
          <p:cNvSpPr txBox="1">
            <a:spLocks noChangeArrowheads="1"/>
          </p:cNvSpPr>
          <p:nvPr/>
        </p:nvSpPr>
        <p:spPr bwMode="auto">
          <a:xfrm>
            <a:off x="2133600" y="2895600"/>
            <a:ext cx="13716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myMusic: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MusicOrganizer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 Box 17"/>
          <p:cNvSpPr txBox="1">
            <a:spLocks noChangeArrowheads="1"/>
          </p:cNvSpPr>
          <p:nvPr/>
        </p:nvSpPr>
        <p:spPr bwMode="auto">
          <a:xfrm>
            <a:off x="3124200" y="35052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15" name="Text Box 18"/>
          <p:cNvSpPr txBox="1">
            <a:spLocks noChangeArrowheads="1"/>
          </p:cNvSpPr>
          <p:nvPr/>
        </p:nvSpPr>
        <p:spPr bwMode="auto">
          <a:xfrm>
            <a:off x="2133600" y="3505200"/>
            <a:ext cx="914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tracks</a:t>
            </a:r>
            <a:endParaRPr lang="en-US" altLang="en-US" sz="900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16" name="AutoShape 19"/>
          <p:cNvSpPr>
            <a:spLocks noChangeArrowheads="1"/>
          </p:cNvSpPr>
          <p:nvPr/>
        </p:nvSpPr>
        <p:spPr bwMode="auto">
          <a:xfrm>
            <a:off x="4495800" y="2895600"/>
            <a:ext cx="1676400" cy="10668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17" name="Text Box 20"/>
          <p:cNvSpPr txBox="1">
            <a:spLocks noChangeArrowheads="1"/>
          </p:cNvSpPr>
          <p:nvPr/>
        </p:nvSpPr>
        <p:spPr bwMode="auto">
          <a:xfrm>
            <a:off x="4572000" y="2971800"/>
            <a:ext cx="15240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:ArrayList&lt;Track&gt;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8" name="Line 25"/>
          <p:cNvSpPr>
            <a:spLocks noChangeShapeType="1"/>
          </p:cNvSpPr>
          <p:nvPr/>
        </p:nvSpPr>
        <p:spPr bwMode="auto">
          <a:xfrm>
            <a:off x="3276600" y="3657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4876800" y="35052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876800" y="32766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0      1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21" name="Text Box 35"/>
          <p:cNvSpPr txBox="1">
            <a:spLocks noChangeArrowheads="1"/>
          </p:cNvSpPr>
          <p:nvPr/>
        </p:nvSpPr>
        <p:spPr bwMode="auto">
          <a:xfrm>
            <a:off x="5486400" y="35052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2" name="Line 36"/>
          <p:cNvSpPr>
            <a:spLocks noChangeShapeType="1"/>
          </p:cNvSpPr>
          <p:nvPr/>
        </p:nvSpPr>
        <p:spPr bwMode="auto">
          <a:xfrm flipH="1">
            <a:off x="2057400" y="3657600"/>
            <a:ext cx="29718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AutoShape 37"/>
          <p:cNvSpPr>
            <a:spLocks noChangeArrowheads="1"/>
          </p:cNvSpPr>
          <p:nvPr/>
        </p:nvSpPr>
        <p:spPr bwMode="auto">
          <a:xfrm>
            <a:off x="1447800" y="4953000"/>
            <a:ext cx="1295400" cy="15240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24" name="Text Box 38"/>
          <p:cNvSpPr txBox="1">
            <a:spLocks noChangeArrowheads="1"/>
          </p:cNvSpPr>
          <p:nvPr/>
        </p:nvSpPr>
        <p:spPr bwMode="auto">
          <a:xfrm>
            <a:off x="1524000" y="5029200"/>
            <a:ext cx="914400" cy="2286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:Track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5" name="Text Box 40"/>
          <p:cNvSpPr txBox="1">
            <a:spLocks noChangeArrowheads="1"/>
          </p:cNvSpPr>
          <p:nvPr/>
        </p:nvSpPr>
        <p:spPr bwMode="auto">
          <a:xfrm>
            <a:off x="1524000" y="5334000"/>
            <a:ext cx="914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artist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title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filename</a:t>
            </a:r>
            <a:endParaRPr lang="en-US" altLang="en-US" sz="900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6" name="Text Box 41"/>
          <p:cNvSpPr txBox="1">
            <a:spLocks noChangeArrowheads="1"/>
          </p:cNvSpPr>
          <p:nvPr/>
        </p:nvSpPr>
        <p:spPr bwMode="auto">
          <a:xfrm>
            <a:off x="2286000" y="53340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7" name="Text Box 42"/>
          <p:cNvSpPr txBox="1">
            <a:spLocks noChangeArrowheads="1"/>
          </p:cNvSpPr>
          <p:nvPr/>
        </p:nvSpPr>
        <p:spPr bwMode="auto">
          <a:xfrm>
            <a:off x="2286000" y="57150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8" name="Text Box 43"/>
          <p:cNvSpPr txBox="1">
            <a:spLocks noChangeArrowheads="1"/>
          </p:cNvSpPr>
          <p:nvPr/>
        </p:nvSpPr>
        <p:spPr bwMode="auto">
          <a:xfrm>
            <a:off x="2286000" y="60960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9" name="Line 45"/>
          <p:cNvSpPr>
            <a:spLocks noChangeShapeType="1"/>
          </p:cNvSpPr>
          <p:nvPr/>
        </p:nvSpPr>
        <p:spPr bwMode="auto">
          <a:xfrm flipH="1">
            <a:off x="5486400" y="3657600"/>
            <a:ext cx="1524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46"/>
          <p:cNvSpPr>
            <a:spLocks noChangeShapeType="1"/>
          </p:cNvSpPr>
          <p:nvPr/>
        </p:nvSpPr>
        <p:spPr bwMode="auto">
          <a:xfrm flipV="1">
            <a:off x="2438400" y="50292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AutoShape 47"/>
          <p:cNvSpPr>
            <a:spLocks noChangeArrowheads="1"/>
          </p:cNvSpPr>
          <p:nvPr/>
        </p:nvSpPr>
        <p:spPr bwMode="auto">
          <a:xfrm>
            <a:off x="3124200" y="4724400"/>
            <a:ext cx="1143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32" name="Text Box 48"/>
          <p:cNvSpPr txBox="1">
            <a:spLocks noChangeArrowheads="1"/>
          </p:cNvSpPr>
          <p:nvPr/>
        </p:nvSpPr>
        <p:spPr bwMode="auto">
          <a:xfrm>
            <a:off x="3276600" y="47244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3" name="Text Box 49"/>
          <p:cNvSpPr txBox="1">
            <a:spLocks noChangeArrowheads="1"/>
          </p:cNvSpPr>
          <p:nvPr/>
        </p:nvSpPr>
        <p:spPr bwMode="auto">
          <a:xfrm>
            <a:off x="3200400" y="5029200"/>
            <a:ext cx="990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50" b="0" dirty="0">
                <a:solidFill>
                  <a:srgbClr val="000000"/>
                </a:solidFill>
                <a:latin typeface="Courier New" pitchFamily="49" charset="0"/>
              </a:rPr>
              <a:t>“Maroon 5”</a:t>
            </a:r>
          </a:p>
        </p:txBody>
      </p:sp>
      <p:sp>
        <p:nvSpPr>
          <p:cNvPr id="43034" name="AutoShape 50"/>
          <p:cNvSpPr>
            <a:spLocks noChangeArrowheads="1"/>
          </p:cNvSpPr>
          <p:nvPr/>
        </p:nvSpPr>
        <p:spPr bwMode="auto">
          <a:xfrm>
            <a:off x="3124200" y="5410200"/>
            <a:ext cx="1143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35" name="Text Box 51"/>
          <p:cNvSpPr txBox="1">
            <a:spLocks noChangeArrowheads="1"/>
          </p:cNvSpPr>
          <p:nvPr/>
        </p:nvSpPr>
        <p:spPr bwMode="auto">
          <a:xfrm>
            <a:off x="3276600" y="54102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6" name="Text Box 52"/>
          <p:cNvSpPr txBox="1">
            <a:spLocks noChangeArrowheads="1"/>
          </p:cNvSpPr>
          <p:nvPr/>
        </p:nvSpPr>
        <p:spPr bwMode="auto">
          <a:xfrm>
            <a:off x="3200400" y="5715000"/>
            <a:ext cx="990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50" b="0" dirty="0">
                <a:solidFill>
                  <a:srgbClr val="000000"/>
                </a:solidFill>
                <a:latin typeface="Courier New" pitchFamily="49" charset="0"/>
              </a:rPr>
              <a:t>“Payphone”</a:t>
            </a:r>
            <a:endParaRPr lang="en-US" altLang="en-US" sz="1100" b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3037" name="AutoShape 53"/>
          <p:cNvSpPr>
            <a:spLocks noChangeArrowheads="1"/>
          </p:cNvSpPr>
          <p:nvPr/>
        </p:nvSpPr>
        <p:spPr bwMode="auto">
          <a:xfrm>
            <a:off x="3124200" y="6096000"/>
            <a:ext cx="1524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38" name="Text Box 54"/>
          <p:cNvSpPr txBox="1">
            <a:spLocks noChangeArrowheads="1"/>
          </p:cNvSpPr>
          <p:nvPr/>
        </p:nvSpPr>
        <p:spPr bwMode="auto">
          <a:xfrm>
            <a:off x="3276600" y="60960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9" name="Text Box 55"/>
          <p:cNvSpPr txBox="1">
            <a:spLocks noChangeArrowheads="1"/>
          </p:cNvSpPr>
          <p:nvPr/>
        </p:nvSpPr>
        <p:spPr bwMode="auto">
          <a:xfrm>
            <a:off x="3200400" y="6400800"/>
            <a:ext cx="1371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  <a:latin typeface="Courier New" panose="02070309020205020404" pitchFamily="49" charset="0"/>
              </a:rPr>
              <a:t>“payphone.mp3”</a:t>
            </a:r>
          </a:p>
        </p:txBody>
      </p:sp>
      <p:sp>
        <p:nvSpPr>
          <p:cNvPr id="43040" name="Line 56"/>
          <p:cNvSpPr>
            <a:spLocks noChangeShapeType="1"/>
          </p:cNvSpPr>
          <p:nvPr/>
        </p:nvSpPr>
        <p:spPr bwMode="auto">
          <a:xfrm flipV="1">
            <a:off x="2438400" y="5715000"/>
            <a:ext cx="685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57"/>
          <p:cNvSpPr>
            <a:spLocks noChangeShapeType="1"/>
          </p:cNvSpPr>
          <p:nvPr/>
        </p:nvSpPr>
        <p:spPr bwMode="auto">
          <a:xfrm>
            <a:off x="2438400" y="6248400"/>
            <a:ext cx="685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AutoShape 58"/>
          <p:cNvSpPr>
            <a:spLocks noChangeArrowheads="1"/>
          </p:cNvSpPr>
          <p:nvPr/>
        </p:nvSpPr>
        <p:spPr bwMode="auto">
          <a:xfrm>
            <a:off x="4876800" y="4800600"/>
            <a:ext cx="1295400" cy="15240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43" name="Text Box 59"/>
          <p:cNvSpPr txBox="1">
            <a:spLocks noChangeArrowheads="1"/>
          </p:cNvSpPr>
          <p:nvPr/>
        </p:nvSpPr>
        <p:spPr bwMode="auto">
          <a:xfrm>
            <a:off x="4953000" y="4876800"/>
            <a:ext cx="914400" cy="2286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:Track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44" name="Text Box 60"/>
          <p:cNvSpPr txBox="1">
            <a:spLocks noChangeArrowheads="1"/>
          </p:cNvSpPr>
          <p:nvPr/>
        </p:nvSpPr>
        <p:spPr bwMode="auto">
          <a:xfrm>
            <a:off x="4953000" y="5181600"/>
            <a:ext cx="914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artist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title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filename</a:t>
            </a:r>
            <a:endParaRPr lang="en-US" altLang="en-US" sz="900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45" name="Text Box 61"/>
          <p:cNvSpPr txBox="1">
            <a:spLocks noChangeArrowheads="1"/>
          </p:cNvSpPr>
          <p:nvPr/>
        </p:nvSpPr>
        <p:spPr bwMode="auto">
          <a:xfrm>
            <a:off x="5715000" y="51816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46" name="Text Box 62"/>
          <p:cNvSpPr txBox="1">
            <a:spLocks noChangeArrowheads="1"/>
          </p:cNvSpPr>
          <p:nvPr/>
        </p:nvSpPr>
        <p:spPr bwMode="auto">
          <a:xfrm>
            <a:off x="5715000" y="55626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47" name="Text Box 63"/>
          <p:cNvSpPr txBox="1">
            <a:spLocks noChangeArrowheads="1"/>
          </p:cNvSpPr>
          <p:nvPr/>
        </p:nvSpPr>
        <p:spPr bwMode="auto">
          <a:xfrm>
            <a:off x="5715000" y="59436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48" name="Line 64"/>
          <p:cNvSpPr>
            <a:spLocks noChangeShapeType="1"/>
          </p:cNvSpPr>
          <p:nvPr/>
        </p:nvSpPr>
        <p:spPr bwMode="auto">
          <a:xfrm flipV="1">
            <a:off x="5867400" y="4876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AutoShape 65"/>
          <p:cNvSpPr>
            <a:spLocks noChangeArrowheads="1"/>
          </p:cNvSpPr>
          <p:nvPr/>
        </p:nvSpPr>
        <p:spPr bwMode="auto">
          <a:xfrm>
            <a:off x="6553200" y="4572000"/>
            <a:ext cx="1143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50" name="Text Box 66"/>
          <p:cNvSpPr txBox="1">
            <a:spLocks noChangeArrowheads="1"/>
          </p:cNvSpPr>
          <p:nvPr/>
        </p:nvSpPr>
        <p:spPr bwMode="auto">
          <a:xfrm>
            <a:off x="6705600" y="45720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51" name="Text Box 67"/>
          <p:cNvSpPr txBox="1">
            <a:spLocks noChangeArrowheads="1"/>
          </p:cNvSpPr>
          <p:nvPr/>
        </p:nvSpPr>
        <p:spPr bwMode="auto">
          <a:xfrm>
            <a:off x="6629400" y="4876800"/>
            <a:ext cx="990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“MTKO”</a:t>
            </a:r>
          </a:p>
        </p:txBody>
      </p:sp>
      <p:sp>
        <p:nvSpPr>
          <p:cNvPr id="43052" name="AutoShape 68"/>
          <p:cNvSpPr>
            <a:spLocks noChangeArrowheads="1"/>
          </p:cNvSpPr>
          <p:nvPr/>
        </p:nvSpPr>
        <p:spPr bwMode="auto">
          <a:xfrm>
            <a:off x="6553200" y="5257800"/>
            <a:ext cx="1143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53" name="Text Box 69"/>
          <p:cNvSpPr txBox="1">
            <a:spLocks noChangeArrowheads="1"/>
          </p:cNvSpPr>
          <p:nvPr/>
        </p:nvSpPr>
        <p:spPr bwMode="auto">
          <a:xfrm>
            <a:off x="6705600" y="52578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54" name="Text Box 70"/>
          <p:cNvSpPr txBox="1">
            <a:spLocks noChangeArrowheads="1"/>
          </p:cNvSpPr>
          <p:nvPr/>
        </p:nvSpPr>
        <p:spPr bwMode="auto">
          <a:xfrm>
            <a:off x="6629400" y="5562600"/>
            <a:ext cx="990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  <a:latin typeface="Courier New" panose="02070309020205020404" pitchFamily="49" charset="0"/>
              </a:rPr>
              <a:t>“Classic”</a:t>
            </a:r>
          </a:p>
        </p:txBody>
      </p:sp>
      <p:sp>
        <p:nvSpPr>
          <p:cNvPr id="43055" name="AutoShape 71"/>
          <p:cNvSpPr>
            <a:spLocks noChangeArrowheads="1"/>
          </p:cNvSpPr>
          <p:nvPr/>
        </p:nvSpPr>
        <p:spPr bwMode="auto">
          <a:xfrm>
            <a:off x="6553200" y="5943600"/>
            <a:ext cx="13716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56" name="Text Box 72"/>
          <p:cNvSpPr txBox="1">
            <a:spLocks noChangeArrowheads="1"/>
          </p:cNvSpPr>
          <p:nvPr/>
        </p:nvSpPr>
        <p:spPr bwMode="auto">
          <a:xfrm>
            <a:off x="6705600" y="59436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57" name="Text Box 73"/>
          <p:cNvSpPr txBox="1">
            <a:spLocks noChangeArrowheads="1"/>
          </p:cNvSpPr>
          <p:nvPr/>
        </p:nvSpPr>
        <p:spPr bwMode="auto">
          <a:xfrm>
            <a:off x="6629400" y="6248400"/>
            <a:ext cx="1219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50" b="0">
                <a:solidFill>
                  <a:srgbClr val="000000"/>
                </a:solidFill>
                <a:latin typeface="Courier New" pitchFamily="49" charset="0"/>
              </a:rPr>
              <a:t>“classic.mp3”</a:t>
            </a:r>
            <a:endParaRPr lang="en-US" altLang="en-US" sz="1050" b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3058" name="Line 74"/>
          <p:cNvSpPr>
            <a:spLocks noChangeShapeType="1"/>
          </p:cNvSpPr>
          <p:nvPr/>
        </p:nvSpPr>
        <p:spPr bwMode="auto">
          <a:xfrm flipV="1">
            <a:off x="5867400" y="5562600"/>
            <a:ext cx="685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Line 75"/>
          <p:cNvSpPr>
            <a:spLocks noChangeShapeType="1"/>
          </p:cNvSpPr>
          <p:nvPr/>
        </p:nvSpPr>
        <p:spPr bwMode="auto">
          <a:xfrm>
            <a:off x="5867400" y="6096000"/>
            <a:ext cx="685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2772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Search tasks are indefinite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35121"/>
            <a:ext cx="7543800" cy="49688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Consider: searching for your keys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You cannot predict, </a:t>
            </a:r>
            <a:r>
              <a:rPr lang="en-US" altLang="en-US" i="1" u="sng" dirty="0">
                <a:ea typeface="MS PGothic" charset="-128"/>
              </a:rPr>
              <a:t>in advance</a:t>
            </a:r>
            <a:r>
              <a:rPr lang="en-US" altLang="en-US" dirty="0">
                <a:ea typeface="MS PGothic" charset="-128"/>
              </a:rPr>
              <a:t>, how many places you will have to look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There may be an absolute limit 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MS PGothic" charset="-128"/>
              </a:rPr>
              <a:t>i.e. check EVERY possible location</a:t>
            </a:r>
          </a:p>
          <a:p>
            <a:r>
              <a:rPr lang="en-US" altLang="en-US" dirty="0">
                <a:ea typeface="MS PGothic" charset="-128"/>
              </a:rPr>
              <a:t>Or, it may not be any at all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MS PGothic" charset="-128"/>
              </a:rPr>
              <a:t>i.e. check 0 locations (you had them!)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You will stop when you find them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MS PGothic" charset="-128"/>
              </a:rPr>
              <a:t>Infinite loops </a:t>
            </a:r>
            <a:r>
              <a:rPr lang="en-US" altLang="ja-JP" dirty="0">
                <a:ea typeface="MS PGothic" charset="-128"/>
              </a:rPr>
              <a:t>are also possible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>
                <a:ea typeface="MS PGothic" charset="-128"/>
              </a:rPr>
              <a:t>Through error or the nature of the task.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2772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The while loop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1163034" y="1147180"/>
            <a:ext cx="7467600" cy="5040560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A for-each loop repeats the loop body for every object in a collection</a:t>
            </a:r>
          </a:p>
          <a:p>
            <a:pPr lvl="1" eaLnBrk="1" hangingPunct="1">
              <a:spcBef>
                <a:spcPts val="0"/>
              </a:spcBef>
            </a:pPr>
            <a:r>
              <a:rPr lang="en-GB" altLang="en-US" dirty="0">
                <a:ea typeface="MS PGothic" charset="-128"/>
              </a:rPr>
              <a:t>Sometimes we require more flexibility</a:t>
            </a:r>
          </a:p>
          <a:p>
            <a:pPr lvl="1" eaLnBrk="1" hangingPunct="1">
              <a:spcBef>
                <a:spcPts val="0"/>
              </a:spcBef>
            </a:pPr>
            <a:r>
              <a:rPr lang="en-GB" altLang="en-US" dirty="0">
                <a:ea typeface="MS PGothic" charset="-128"/>
              </a:rPr>
              <a:t>The while loop supports flexibility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We use a </a:t>
            </a:r>
            <a:r>
              <a:rPr lang="en-GB" altLang="en-US" i="1" dirty="0" err="1">
                <a:solidFill>
                  <a:srgbClr val="FF0000"/>
                </a:solidFill>
                <a:ea typeface="MS PGothic" charset="-128"/>
              </a:rPr>
              <a:t>boolean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GB" altLang="en-US" dirty="0">
                <a:ea typeface="MS PGothic" charset="-128"/>
              </a:rPr>
              <a:t>condition to decide whether or not to keep iterating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Maybe NO need to search to the end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This is a </a:t>
            </a:r>
            <a:r>
              <a:rPr lang="en-GB" altLang="en-US" i="1" dirty="0">
                <a:ea typeface="MS PGothic" charset="-128"/>
              </a:rPr>
              <a:t>very</a:t>
            </a:r>
            <a:r>
              <a:rPr lang="en-GB" altLang="en-US" dirty="0">
                <a:ea typeface="MS PGothic" charset="-128"/>
              </a:rPr>
              <a:t> flexible approach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Not tied to collections</a:t>
            </a:r>
          </a:p>
        </p:txBody>
      </p:sp>
      <p:sp>
        <p:nvSpPr>
          <p:cNvPr id="9421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dirty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While loop pseudo code</a:t>
            </a:r>
          </a:p>
        </p:txBody>
      </p:sp>
      <p:sp>
        <p:nvSpPr>
          <p:cNvPr id="9625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743200" y="3124200"/>
            <a:ext cx="3200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charset="0"/>
              </a:rPr>
              <a:t>while(</a:t>
            </a:r>
            <a:r>
              <a:rPr lang="en-US" altLang="en-US" sz="1600" i="1" dirty="0">
                <a:solidFill>
                  <a:srgbClr val="FF0000"/>
                </a:solidFill>
                <a:latin typeface="Courier New" charset="0"/>
              </a:rPr>
              <a:t>loop condition</a:t>
            </a:r>
            <a:r>
              <a:rPr lang="en-US" altLang="en-US" sz="1600" dirty="0">
                <a:solidFill>
                  <a:srgbClr val="FF0000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en-US" sz="1600" i="1" dirty="0">
                <a:solidFill>
                  <a:srgbClr val="FF0000"/>
                </a:solidFill>
                <a:latin typeface="Courier New" charset="0"/>
              </a:rPr>
              <a:t>loop body</a:t>
            </a:r>
            <a:endParaRPr lang="en-US" altLang="en-US" sz="1600" dirty="0">
              <a:solidFill>
                <a:srgbClr val="FF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charset="0"/>
              </a:rPr>
              <a:t>} </a:t>
            </a: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856054" y="5532315"/>
            <a:ext cx="40414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while</a:t>
            </a:r>
            <a:r>
              <a:rPr lang="en-US" altLang="en-US" sz="1800" dirty="0">
                <a:solidFill>
                  <a:schemeClr val="tx1"/>
                </a:solidFill>
              </a:rPr>
              <a:t> we wish to continue,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     do the things in the loop body</a:t>
            </a:r>
          </a:p>
        </p:txBody>
      </p:sp>
      <p:sp>
        <p:nvSpPr>
          <p:cNvPr id="96261" name="AutoShape 7"/>
          <p:cNvSpPr>
            <a:spLocks noChangeArrowheads="1"/>
          </p:cNvSpPr>
          <p:nvPr/>
        </p:nvSpPr>
        <p:spPr bwMode="auto">
          <a:xfrm>
            <a:off x="5257800" y="2590800"/>
            <a:ext cx="3058616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 err="1">
                <a:solidFill>
                  <a:srgbClr val="A57133"/>
                </a:solidFill>
                <a:latin typeface="Trebuchet MS" charset="0"/>
              </a:rPr>
              <a:t>boolean</a:t>
            </a:r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 test (true or false)</a:t>
            </a:r>
          </a:p>
        </p:txBody>
      </p:sp>
      <p:sp>
        <p:nvSpPr>
          <p:cNvPr id="96262" name="Line 8"/>
          <p:cNvSpPr>
            <a:spLocks noChangeShapeType="1"/>
          </p:cNvSpPr>
          <p:nvPr/>
        </p:nvSpPr>
        <p:spPr bwMode="auto">
          <a:xfrm flipH="1">
            <a:off x="4343400" y="2819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AutoShape 10"/>
          <p:cNvSpPr>
            <a:spLocks noChangeArrowheads="1"/>
          </p:cNvSpPr>
          <p:nvPr/>
        </p:nvSpPr>
        <p:spPr bwMode="auto">
          <a:xfrm>
            <a:off x="1143000" y="2286000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  <a:latin typeface="Times New Roman" charset="0"/>
              </a:rPr>
              <a:t> </a:t>
            </a:r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keyword</a:t>
            </a:r>
          </a:p>
        </p:txBody>
      </p:sp>
      <p:sp>
        <p:nvSpPr>
          <p:cNvPr id="96264" name="Line 11"/>
          <p:cNvSpPr>
            <a:spLocks noChangeShapeType="1"/>
          </p:cNvSpPr>
          <p:nvPr/>
        </p:nvSpPr>
        <p:spPr bwMode="auto">
          <a:xfrm>
            <a:off x="20574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14"/>
          <p:cNvSpPr>
            <a:spLocks noChangeShapeType="1"/>
          </p:cNvSpPr>
          <p:nvPr/>
        </p:nvSpPr>
        <p:spPr bwMode="auto">
          <a:xfrm flipH="1">
            <a:off x="47244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AutoShape 16"/>
          <p:cNvSpPr>
            <a:spLocks noChangeArrowheads="1"/>
          </p:cNvSpPr>
          <p:nvPr/>
        </p:nvSpPr>
        <p:spPr bwMode="auto">
          <a:xfrm>
            <a:off x="2566988" y="4495800"/>
            <a:ext cx="4467225" cy="71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Pseudo-code expression </a:t>
            </a:r>
          </a:p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of the actions of a while loop</a:t>
            </a:r>
          </a:p>
        </p:txBody>
      </p:sp>
      <p:sp>
        <p:nvSpPr>
          <p:cNvPr id="96268" name="AutoShape 18"/>
          <p:cNvSpPr>
            <a:spLocks noChangeArrowheads="1"/>
          </p:cNvSpPr>
          <p:nvPr/>
        </p:nvSpPr>
        <p:spPr bwMode="auto">
          <a:xfrm>
            <a:off x="3124200" y="1828800"/>
            <a:ext cx="3200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General form of a while loop</a:t>
            </a:r>
          </a:p>
        </p:txBody>
      </p:sp>
      <p:sp>
        <p:nvSpPr>
          <p:cNvPr id="96269" name="Rectangle 23"/>
          <p:cNvSpPr>
            <a:spLocks noChangeArrowheads="1"/>
          </p:cNvSpPr>
          <p:nvPr/>
        </p:nvSpPr>
        <p:spPr bwMode="auto">
          <a:xfrm>
            <a:off x="990600" y="1676400"/>
            <a:ext cx="7772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70" name="Rectangle 24"/>
          <p:cNvSpPr>
            <a:spLocks noChangeArrowheads="1"/>
          </p:cNvSpPr>
          <p:nvPr/>
        </p:nvSpPr>
        <p:spPr bwMode="auto">
          <a:xfrm>
            <a:off x="990600" y="4343400"/>
            <a:ext cx="777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71" name="AutoShape 25"/>
          <p:cNvSpPr>
            <a:spLocks noChangeArrowheads="1"/>
          </p:cNvSpPr>
          <p:nvPr/>
        </p:nvSpPr>
        <p:spPr bwMode="auto">
          <a:xfrm flipH="1" flipV="1">
            <a:off x="1524000" y="3124200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5715000" y="3276600"/>
            <a:ext cx="2971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Statements to be repeated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Looking for your keys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67154" y="1676400"/>
            <a:ext cx="7467600" cy="1828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altLang="en-US" sz="2400" b="1" kern="0">
                <a:latin typeface="Courier New" pitchFamily="49" charset="0"/>
              </a:rPr>
              <a:t>while(</a:t>
            </a:r>
            <a:r>
              <a:rPr lang="en-US" altLang="en-US" sz="2400" b="1" i="1" kern="0">
                <a:latin typeface="Courier New" pitchFamily="49" charset="0"/>
              </a:rPr>
              <a:t>the keys are </a:t>
            </a:r>
            <a:r>
              <a:rPr lang="en-US" altLang="en-US" sz="2400" b="1" i="1" kern="0">
                <a:solidFill>
                  <a:srgbClr val="FF0000"/>
                </a:solidFill>
                <a:latin typeface="Courier New" pitchFamily="49" charset="0"/>
              </a:rPr>
              <a:t>missing</a:t>
            </a:r>
            <a:r>
              <a:rPr lang="en-US" altLang="en-US" sz="2400" b="1" kern="0">
                <a:latin typeface="Courier New" pitchFamily="49" charset="0"/>
              </a:rPr>
              <a:t>) 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400" b="1" kern="0">
                <a:latin typeface="Courier New" pitchFamily="49" charset="0"/>
              </a:rPr>
              <a:t>{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400" b="1" kern="0">
                <a:latin typeface="Courier New" pitchFamily="49" charset="0"/>
              </a:rPr>
              <a:t>    </a:t>
            </a:r>
            <a:r>
              <a:rPr lang="en-US" altLang="en-US" sz="2400" b="1" i="1" kern="0">
                <a:latin typeface="Courier New" pitchFamily="49" charset="0"/>
              </a:rPr>
              <a:t>look in the next place</a:t>
            </a:r>
            <a:r>
              <a:rPr lang="en-US" altLang="en-US" sz="2400" b="1" kern="0">
                <a:latin typeface="Courier New" pitchFamily="49" charset="0"/>
              </a:rPr>
              <a:t>;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400" b="1" ker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67154" y="4495800"/>
            <a:ext cx="74676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while(</a:t>
            </a:r>
            <a:r>
              <a:rPr lang="en-US" altLang="en-US" sz="2400" i="1">
                <a:solidFill>
                  <a:srgbClr val="FF0000"/>
                </a:solidFill>
                <a:latin typeface="Courier New" panose="02070309020205020404" pitchFamily="49" charset="0"/>
              </a:rPr>
              <a:t>not</a:t>
            </a:r>
            <a:r>
              <a:rPr lang="en-US" altLang="en-US" sz="2400">
                <a:latin typeface="Courier New" panose="02070309020205020404" pitchFamily="49" charset="0"/>
              </a:rPr>
              <a:t> (</a:t>
            </a:r>
            <a:r>
              <a:rPr lang="en-US" altLang="en-US" sz="2400" i="1">
                <a:latin typeface="Courier New" panose="02070309020205020404" pitchFamily="49" charset="0"/>
              </a:rPr>
              <a:t>the keys have been </a:t>
            </a:r>
            <a:r>
              <a:rPr lang="en-US" altLang="en-US" sz="2400" i="1">
                <a:solidFill>
                  <a:srgbClr val="FF0000"/>
                </a:solidFill>
                <a:latin typeface="Courier New" panose="02070309020205020404" pitchFamily="49" charset="0"/>
              </a:rPr>
              <a:t>found</a:t>
            </a:r>
            <a:r>
              <a:rPr lang="en-US" altLang="en-US" sz="2400">
                <a:latin typeface="Courier New" panose="02070309020205020404" pitchFamily="49" charset="0"/>
              </a:rPr>
              <a:t>))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i="1">
                <a:latin typeface="Courier New" panose="02070309020205020404" pitchFamily="49" charset="0"/>
              </a:rPr>
              <a:t>look in the next place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72554" y="1066800"/>
            <a:ext cx="1371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CC9900"/>
                </a:solidFill>
              </a:rPr>
              <a:t>while(true)</a:t>
            </a:r>
            <a:endParaRPr lang="en-US" altLang="en-US" sz="1800" b="0">
              <a:solidFill>
                <a:srgbClr val="A57133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5358154" y="1371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38954" y="3886200"/>
            <a:ext cx="1752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CC9900"/>
                </a:solidFill>
              </a:rPr>
              <a:t>while(!(false))</a:t>
            </a:r>
            <a:endParaRPr lang="en-US" altLang="en-US" sz="1800" b="0">
              <a:solidFill>
                <a:srgbClr val="A57133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538754" y="41910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891554" y="41910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Looking for your keys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 err="1">
                <a:latin typeface="Courier New" pitchFamily="49" charset="0"/>
              </a:rPr>
              <a:t>boolean</a:t>
            </a:r>
            <a:r>
              <a:rPr lang="en-US" altLang="en-US" sz="2400" b="1" kern="0" dirty="0">
                <a:latin typeface="Courier New" pitchFamily="49" charset="0"/>
              </a:rPr>
              <a:t> </a:t>
            </a:r>
            <a:r>
              <a:rPr lang="en-US" altLang="en-US" sz="2400" b="1" kern="0" dirty="0">
                <a:solidFill>
                  <a:srgbClr val="FF0000"/>
                </a:solidFill>
                <a:latin typeface="Courier New" pitchFamily="49" charset="0"/>
              </a:rPr>
              <a:t>searching</a:t>
            </a:r>
            <a:r>
              <a:rPr lang="en-US" altLang="en-US" sz="2400" b="1" kern="0" dirty="0">
                <a:latin typeface="Courier New" pitchFamily="49" charset="0"/>
              </a:rPr>
              <a:t> = true;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endParaRPr lang="en-US" altLang="en-US" sz="1200" b="1" kern="0" dirty="0">
              <a:latin typeface="Courier New" pitchFamily="49" charset="0"/>
            </a:endParaRP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while(</a:t>
            </a:r>
            <a:r>
              <a:rPr lang="en-US" altLang="en-US" sz="2400" b="1" kern="0" dirty="0">
                <a:solidFill>
                  <a:srgbClr val="FF0000"/>
                </a:solidFill>
                <a:latin typeface="Courier New" pitchFamily="49" charset="0"/>
              </a:rPr>
              <a:t>searching</a:t>
            </a:r>
            <a:r>
              <a:rPr lang="en-US" altLang="en-US" sz="2400" b="1" kern="0" dirty="0">
                <a:latin typeface="Courier New" pitchFamily="49" charset="0"/>
              </a:rPr>
              <a:t>) 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{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    if(</a:t>
            </a:r>
            <a:r>
              <a:rPr lang="en-US" altLang="en-US" sz="2400" b="1" i="1" kern="0" dirty="0">
                <a:latin typeface="Courier New" pitchFamily="49" charset="0"/>
              </a:rPr>
              <a:t>they are in the next place) 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i="1" kern="0" dirty="0">
                <a:latin typeface="Courier New" pitchFamily="49" charset="0"/>
              </a:rPr>
              <a:t>	  {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        searching = false;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    }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}</a:t>
            </a:r>
          </a:p>
          <a:p>
            <a:pPr>
              <a:buFont typeface="Times" charset="0"/>
              <a:buNone/>
              <a:defRPr/>
            </a:pPr>
            <a:endParaRPr lang="en-US" altLang="en-US" sz="2400" b="1" kern="0" dirty="0">
              <a:latin typeface="Courier New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338388" y="5091113"/>
            <a:ext cx="5156200" cy="993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>
              <a:buFont typeface="Times" charset="0"/>
              <a:buNone/>
              <a:defRPr/>
            </a:pPr>
            <a:r>
              <a:rPr lang="en-US" altLang="en-US" sz="2400">
                <a:solidFill>
                  <a:srgbClr val="A57133"/>
                </a:solidFill>
              </a:rPr>
              <a:t>Suppose we don</a:t>
            </a:r>
            <a:r>
              <a:rPr lang="ja-JP" altLang="en-US" sz="2400">
                <a:solidFill>
                  <a:srgbClr val="A57133"/>
                </a:solidFill>
              </a:rPr>
              <a:t>’</a:t>
            </a:r>
            <a:r>
              <a:rPr lang="en-US" altLang="ja-JP" sz="2400">
                <a:solidFill>
                  <a:srgbClr val="A57133"/>
                </a:solidFill>
              </a:rPr>
              <a:t>t find them?</a:t>
            </a:r>
          </a:p>
          <a:p>
            <a:pPr algn="ctr" eaLnBrk="1" hangingPunct="1">
              <a:buFont typeface="Times" charset="0"/>
              <a:buNone/>
              <a:defRPr/>
            </a:pPr>
            <a:r>
              <a:rPr lang="en-US" altLang="ja-JP" sz="2400">
                <a:solidFill>
                  <a:srgbClr val="FF0000"/>
                </a:solidFill>
              </a:rPr>
              <a:t>Infinite loop</a:t>
            </a:r>
            <a:endParaRPr lang="en-US" altLang="en-US" sz="2400">
              <a:solidFill>
                <a:srgbClr val="A571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1985" y="133364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i="1" dirty="0"/>
              <a:t>for-each</a:t>
            </a:r>
            <a:r>
              <a:rPr lang="en-US" altLang="en-US" dirty="0"/>
              <a:t>  ==  </a:t>
            </a:r>
            <a:r>
              <a:rPr lang="en-US" altLang="en-US" i="1" dirty="0"/>
              <a:t>while</a:t>
            </a:r>
            <a:endParaRPr lang="en-US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17785" y="3181364"/>
            <a:ext cx="6523038" cy="233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listAllFiles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int index = 0;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while(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index &lt; 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</a:rPr>
              <a:t>files.size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) {</a:t>
            </a:r>
            <a:b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String filename =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files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</a:rPr>
              <a:t>.get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(index);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(filename);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index++;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1585" y="5010164"/>
            <a:ext cx="252095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Increment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by 1</a:t>
            </a:r>
            <a:endParaRPr lang="en-GB" i="1">
              <a:solidFill>
                <a:srgbClr val="A57133"/>
              </a:solidFill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 flipV="1">
            <a:off x="4103785" y="4857764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1284385" y="5695964"/>
            <a:ext cx="6996113" cy="71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while the value of </a:t>
            </a:r>
            <a:r>
              <a:rPr lang="en-GB" i="1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</a:t>
            </a:r>
            <a:r>
              <a:rPr lang="en-GB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is less than the size of the collection, get and print the next file name, and then increment </a:t>
            </a:r>
            <a:r>
              <a:rPr lang="en-GB" i="1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817785" y="1123964"/>
            <a:ext cx="6248400" cy="158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listAllFiles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for(String filename : files)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(filename);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761</TotalTime>
  <Words>2889</Words>
  <Application>Microsoft Office PowerPoint</Application>
  <PresentationFormat>On-screen Show (4:3)</PresentationFormat>
  <Paragraphs>511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Courier New</vt:lpstr>
      <vt:lpstr>Courier New Bold</vt:lpstr>
      <vt:lpstr>Helvetica</vt:lpstr>
      <vt:lpstr>Times</vt:lpstr>
      <vt:lpstr>Times New Roman</vt:lpstr>
      <vt:lpstr>Trebuchet MS</vt:lpstr>
      <vt:lpstr>Trebuchet MS Bold</vt:lpstr>
      <vt:lpstr>Verdana</vt:lpstr>
      <vt:lpstr>objects-first-6e</vt:lpstr>
      <vt:lpstr>PowerPoint Presentation</vt:lpstr>
      <vt:lpstr>Grouping objects</vt:lpstr>
      <vt:lpstr>Main concepts to be covered</vt:lpstr>
      <vt:lpstr>Search tasks are indefinite</vt:lpstr>
      <vt:lpstr>The while loop</vt:lpstr>
      <vt:lpstr>While loop pseudo code</vt:lpstr>
      <vt:lpstr>Looking for your keys</vt:lpstr>
      <vt:lpstr>Looking for your keys</vt:lpstr>
      <vt:lpstr>for-each  ==  while</vt:lpstr>
      <vt:lpstr>Elements of the loop</vt:lpstr>
      <vt:lpstr>PowerPoint Presentation</vt:lpstr>
      <vt:lpstr>for-each versus while</vt:lpstr>
      <vt:lpstr>Searching a collection</vt:lpstr>
      <vt:lpstr>Finishing a search</vt:lpstr>
      <vt:lpstr>Continuing a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a collection (using searching)</vt:lpstr>
      <vt:lpstr>Searching a collection (using found)</vt:lpstr>
      <vt:lpstr>Method findFirst </vt:lpstr>
      <vt:lpstr>Indefinite iteration</vt:lpstr>
      <vt:lpstr>While with non-collections</vt:lpstr>
      <vt:lpstr>The String class</vt:lpstr>
      <vt:lpstr>String equality</vt:lpstr>
      <vt:lpstr>Identity vs equality 1</vt:lpstr>
      <vt:lpstr>Identity vs equality 2</vt:lpstr>
      <vt:lpstr>Identity vs equality 3</vt:lpstr>
      <vt:lpstr>Identity vs equality (Strings)</vt:lpstr>
      <vt:lpstr>Identity vs equality (Strings)</vt:lpstr>
      <vt:lpstr>The problem with Strings</vt:lpstr>
      <vt:lpstr>Moving away from String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objects</dc:title>
  <dc:subject/>
  <dc:creator>David J. Barnes</dc:creator>
  <cp:keywords/>
  <dc:description>Copyright © David J. Barnes, Michael Kölling_x000d_</dc:description>
  <cp:lastModifiedBy>Antonio Rosado</cp:lastModifiedBy>
  <cp:revision>45</cp:revision>
  <cp:lastPrinted>2003-09-01T07:39:20Z</cp:lastPrinted>
  <dcterms:created xsi:type="dcterms:W3CDTF">2016-01-11T16:56:33Z</dcterms:created>
  <dcterms:modified xsi:type="dcterms:W3CDTF">2022-03-17T16:48:15Z</dcterms:modified>
  <cp:category/>
</cp:coreProperties>
</file>