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50"/>
  </p:notesMasterIdLst>
  <p:handoutMasterIdLst>
    <p:handoutMasterId r:id="rId51"/>
  </p:handoutMasterIdLst>
  <p:sldIdLst>
    <p:sldId id="303" r:id="rId2"/>
    <p:sldId id="361" r:id="rId3"/>
    <p:sldId id="347" r:id="rId4"/>
    <p:sldId id="362" r:id="rId5"/>
    <p:sldId id="363" r:id="rId6"/>
    <p:sldId id="364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295" r:id="rId29"/>
    <p:sldId id="379" r:id="rId30"/>
    <p:sldId id="380" r:id="rId31"/>
    <p:sldId id="381" r:id="rId32"/>
    <p:sldId id="382" r:id="rId33"/>
    <p:sldId id="359" r:id="rId34"/>
    <p:sldId id="276" r:id="rId35"/>
    <p:sldId id="383" r:id="rId36"/>
    <p:sldId id="384" r:id="rId37"/>
    <p:sldId id="385" r:id="rId38"/>
    <p:sldId id="386" r:id="rId39"/>
    <p:sldId id="387" r:id="rId40"/>
    <p:sldId id="275" r:id="rId41"/>
    <p:sldId id="388" r:id="rId42"/>
    <p:sldId id="355" r:id="rId43"/>
    <p:sldId id="352" r:id="rId44"/>
    <p:sldId id="353" r:id="rId45"/>
    <p:sldId id="354" r:id="rId46"/>
    <p:sldId id="389" r:id="rId47"/>
    <p:sldId id="285" r:id="rId48"/>
    <p:sldId id="360" r:id="rId49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A57133"/>
    <a:srgbClr val="264D8B"/>
    <a:srgbClr val="007E4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3"/>
    <p:restoredTop sz="93465"/>
  </p:normalViewPr>
  <p:slideViewPr>
    <p:cSldViewPr>
      <p:cViewPr varScale="1">
        <p:scale>
          <a:sx n="81" d="100"/>
          <a:sy n="81" d="100"/>
        </p:scale>
        <p:origin x="147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F473B8C4-A538-D749-99DD-D9F57FE739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398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5F0764F-8D88-9E42-AF44-B948792BA6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77208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00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4750B62-6FCE-C249-86C5-E1EDEF985DA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1700"/>
            <a:ext cx="3273425" cy="514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39688" eaLnBrk="1" hangingPunct="1">
              <a:spcBef>
                <a:spcPts val="450"/>
              </a:spcBef>
            </a:pPr>
            <a:r>
              <a:rPr lang="en-US" altLang="en-US">
                <a:solidFill>
                  <a:srgbClr val="000000"/>
                </a:solidFill>
                <a:latin typeface="Times New Roman" charset="0"/>
                <a:ea typeface="ＭＳ Ｐゴシック" charset="-128"/>
                <a:sym typeface="Times New Roman" charset="0"/>
              </a:rPr>
              <a:t>also explain: how to pass an ArrayList for testing </a:t>
            </a:r>
          </a:p>
          <a:p>
            <a:pPr marL="39688" eaLnBrk="1" hangingPunct="1">
              <a:spcBef>
                <a:spcPts val="450"/>
              </a:spcBef>
            </a:pPr>
            <a:endParaRPr lang="en-US" altLang="en-US">
              <a:solidFill>
                <a:srgbClr val="000000"/>
              </a:solidFill>
              <a:latin typeface="Times New Roman" charset="0"/>
              <a:ea typeface="ＭＳ Ｐゴシック" charset="-128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74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D020D19-499C-0E48-B4A8-3C18F3055F4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7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09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37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95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2912F60-F274-8C4F-B512-50521445A6C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25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Use ArrayList&lt;Track&gt; tracks to demo it.remove -&gt; (1) removes pointer of LAST object from tracks, (2) shifts ALL objects from current-to-last up one, (3) it still points to the correct element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7D6BBB9-DE4C-4CAB-960F-12762D59C73D}" type="slidenum">
              <a:rPr lang="en-GB" altLang="en-US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767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What if the 2</a:t>
            </a:r>
            <a:r>
              <a:rPr lang="en-US" baseline="30000" dirty="0"/>
              <a:t>nd</a:t>
            </a:r>
            <a:r>
              <a:rPr lang="en-US" baseline="0" dirty="0"/>
              <a:t> to last element is removed?  Will the last element get searched?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0764F-8D88-9E42-AF44-B948792BA633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173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52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52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BA4F94-65DE-2342-A39D-165C1E8D91E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52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438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438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F228B0-BD61-46B3-9585-24C558FE24CA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java.util.ArrayList</a:t>
            </a:r>
            <a:r>
              <a:rPr lang="en-US" dirty="0">
                <a:latin typeface="Times New Roman" charset="0"/>
                <a:ea typeface="ＭＳ Ｐゴシック" charset="0"/>
              </a:rPr>
              <a:t> constructors – (1) no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params</a:t>
            </a:r>
            <a:r>
              <a:rPr lang="en-US" dirty="0">
                <a:latin typeface="Times New Roman" charset="0"/>
                <a:ea typeface="ＭＳ Ｐゴシック" charset="0"/>
              </a:rPr>
              <a:t>, (2) one </a:t>
            </a:r>
            <a:r>
              <a:rPr lang="en-US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r>
              <a:rPr lang="en-US" dirty="0">
                <a:latin typeface="Times New Roman" charset="0"/>
                <a:ea typeface="ＭＳ Ｐゴシック" charset="0"/>
              </a:rPr>
              <a:t>, (3) one list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2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438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438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66B914-1326-440A-9FEB-501D72F30999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java.util.Random</a:t>
            </a:r>
            <a:r>
              <a:rPr lang="en-US" dirty="0">
                <a:latin typeface="Times New Roman" charset="0"/>
                <a:ea typeface="ＭＳ Ｐゴシック" charset="0"/>
              </a:rPr>
              <a:t> constructors – (1) no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params</a:t>
            </a:r>
            <a:r>
              <a:rPr lang="en-US" dirty="0">
                <a:latin typeface="Times New Roman" charset="0"/>
                <a:ea typeface="ＭＳ Ｐゴシック" charset="0"/>
              </a:rPr>
              <a:t>, (2) one long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r>
              <a:rPr lang="en-US" dirty="0">
                <a:latin typeface="Times New Roman" charset="0"/>
                <a:ea typeface="ＭＳ Ｐゴシック" charset="0"/>
              </a:rPr>
              <a:t> for seed </a:t>
            </a:r>
          </a:p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Random.nextInt</a:t>
            </a:r>
            <a:r>
              <a:rPr lang="en-US" dirty="0">
                <a:latin typeface="Times New Roman" charset="0"/>
                <a:ea typeface="ＭＳ Ｐゴシック" charset="0"/>
              </a:rPr>
              <a:t> methods – (1) no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params</a:t>
            </a:r>
            <a:r>
              <a:rPr lang="en-US" dirty="0">
                <a:latin typeface="Times New Roman" charset="0"/>
                <a:ea typeface="ＭＳ Ｐゴシック" charset="0"/>
              </a:rPr>
              <a:t>, (2) one </a:t>
            </a:r>
            <a:r>
              <a:rPr lang="en-US" dirty="0" err="1">
                <a:latin typeface="Times New Roman" charset="0"/>
                <a:ea typeface="ＭＳ Ｐゴシック" charset="0"/>
              </a:rPr>
              <a:t>int</a:t>
            </a: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latin typeface="Times New Roman" charset="0"/>
                <a:ea typeface="ＭＳ Ｐゴシック" charset="0"/>
              </a:rPr>
              <a:t>param</a:t>
            </a:r>
            <a:r>
              <a:rPr lang="en-US" dirty="0">
                <a:latin typeface="Times New Roman" charset="0"/>
                <a:ea typeface="ＭＳ Ｐゴシック" charset="0"/>
              </a:rPr>
              <a:t> … </a:t>
            </a:r>
            <a:r>
              <a:rPr lang="en-US">
                <a:latin typeface="Times New Roman" charset="0"/>
                <a:ea typeface="ＭＳ Ｐゴシック" charset="0"/>
              </a:rPr>
              <a:t>other Random methods?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7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4387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4388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CF65CB-A61B-4066-95E9-70655331AF71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** Ways to return a copied list of only Track elements containing “an” – (1) COPY &amp; REMOVE, (2) NEW &amp; ADD</a:t>
            </a: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** Ways to play a random Track order every time starting – (1) </a:t>
            </a:r>
            <a:r>
              <a:rPr lang="en-US" dirty="0" err="1">
                <a:latin typeface="Times New Roman" charset="0"/>
                <a:ea typeface="ＭＳ Ｐゴシック" charset="0"/>
              </a:rPr>
              <a:t>Collections.shuffle</a:t>
            </a:r>
            <a:r>
              <a:rPr lang="en-US" dirty="0">
                <a:latin typeface="Times New Roman" charset="0"/>
                <a:ea typeface="ＭＳ Ｐゴシック" charset="0"/>
              </a:rPr>
              <a:t> (if </a:t>
            </a:r>
            <a:r>
              <a:rPr lang="en-US" dirty="0" err="1">
                <a:latin typeface="Times New Roman" charset="0"/>
                <a:ea typeface="ＭＳ Ｐゴシック" charset="0"/>
              </a:rPr>
              <a:t>orig</a:t>
            </a:r>
            <a:r>
              <a:rPr lang="en-US" dirty="0">
                <a:latin typeface="Times New Roman" charset="0"/>
                <a:ea typeface="ＭＳ Ｐゴシック" charset="0"/>
              </a:rPr>
              <a:t> changed), (2) Random w/ seed index, (3) COPY </a:t>
            </a:r>
            <a:r>
              <a:rPr lang="en-US">
                <a:latin typeface="Times New Roman" charset="0"/>
                <a:ea typeface="ＭＳ Ｐゴシック" charset="0"/>
              </a:rPr>
              <a:t>&amp; shuffle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68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54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54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3AF5891-FB7A-9B41-8680-9A3DBDF3E61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8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131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131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894C1F-375B-42D5-BDAE-8FCD4D7AE128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java.util.Iterator</a:t>
            </a:r>
            <a:r>
              <a:rPr lang="en-US" dirty="0">
                <a:latin typeface="Times New Roman" charset="0"/>
                <a:ea typeface="ＭＳ Ｐゴシック" charset="0"/>
              </a:rPr>
              <a:t> use = (1) create it object using .iterator method, (2) </a:t>
            </a:r>
            <a:r>
              <a:rPr lang="en-US" dirty="0" err="1">
                <a:latin typeface="Times New Roman" charset="0"/>
                <a:ea typeface="ＭＳ Ｐゴシック" charset="0"/>
              </a:rPr>
              <a:t>it.hasNext</a:t>
            </a:r>
            <a:r>
              <a:rPr lang="en-US" dirty="0">
                <a:latin typeface="Times New Roman" charset="0"/>
                <a:ea typeface="ＭＳ Ｐゴシック" charset="0"/>
              </a:rPr>
              <a:t> in loop condition, (3) </a:t>
            </a:r>
            <a:r>
              <a:rPr lang="en-US" dirty="0" err="1">
                <a:latin typeface="Times New Roman" charset="0"/>
                <a:ea typeface="ＭＳ Ｐゴシック" charset="0"/>
              </a:rPr>
              <a:t>it.next</a:t>
            </a:r>
            <a:r>
              <a:rPr lang="en-US" dirty="0">
                <a:latin typeface="Times New Roman" charset="0"/>
                <a:ea typeface="ＭＳ Ｐゴシック" charset="0"/>
              </a:rPr>
              <a:t> to get the next object, (4) </a:t>
            </a:r>
            <a:r>
              <a:rPr lang="en-US" dirty="0" err="1">
                <a:latin typeface="Times New Roman" charset="0"/>
                <a:ea typeface="ＭＳ Ｐゴシック" charset="0"/>
              </a:rPr>
              <a:t>it.remove</a:t>
            </a:r>
            <a:r>
              <a:rPr lang="en-US" dirty="0">
                <a:latin typeface="Times New Roman" charset="0"/>
                <a:ea typeface="ＭＳ Ｐゴシック" charset="0"/>
              </a:rPr>
              <a:t> (if necessary)</a:t>
            </a:r>
          </a:p>
        </p:txBody>
      </p:sp>
    </p:spTree>
    <p:extLst>
      <p:ext uri="{BB962C8B-B14F-4D97-AF65-F5344CB8AC3E}">
        <p14:creationId xmlns:p14="http://schemas.microsoft.com/office/powerpoint/2010/main" val="1465613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ArrayList.isEmpty()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7A00B1C-C263-4E8E-9F8B-C577E1EA262A}" type="slidenum">
              <a:rPr lang="en-GB" altLang="en-US"/>
              <a:pPr/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9041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179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D095480-F1D1-C047-9E33-E45C7DA5E3F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54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141315" name="Rectangle 6"/>
          <p:cNvSpPr txBox="1">
            <a:spLocks noGrp="1" noChangeArrowheads="1"/>
          </p:cNvSpPr>
          <p:nvPr/>
        </p:nvSpPr>
        <p:spPr bwMode="auto">
          <a:xfrm>
            <a:off x="0" y="9423400"/>
            <a:ext cx="294481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© David J. Barnes and Michael Kölling</a:t>
            </a:r>
          </a:p>
        </p:txBody>
      </p:sp>
      <p:sp>
        <p:nvSpPr>
          <p:cNvPr id="141316" name="Rectangle 7"/>
          <p:cNvSpPr txBox="1">
            <a:spLocks noGrp="1" noChangeArrowheads="1"/>
          </p:cNvSpPr>
          <p:nvPr/>
        </p:nvSpPr>
        <p:spPr bwMode="auto">
          <a:xfrm>
            <a:off x="3849688" y="9423400"/>
            <a:ext cx="294481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D88462-5810-44FA-B667-D42B49663C8E}" type="slidenum">
              <a:rPr lang="en-GB" altLang="en-US">
                <a:latin typeface="Courier New" panose="02070309020205020404" pitchFamily="49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Use </a:t>
            </a:r>
            <a:r>
              <a:rPr lang="en-US" dirty="0" err="1">
                <a:latin typeface="Times New Roman" charset="0"/>
                <a:ea typeface="ＭＳ Ｐゴシック" charset="0"/>
              </a:rPr>
              <a:t>ArrayList</a:t>
            </a:r>
            <a:r>
              <a:rPr lang="en-US" dirty="0">
                <a:latin typeface="Times New Roman" charset="0"/>
                <a:ea typeface="ＭＳ Ｐゴシック" charset="0"/>
              </a:rPr>
              <a:t>&lt;Track&gt; tracks (i.e. first row of students) to demo </a:t>
            </a:r>
            <a:r>
              <a:rPr lang="en-US" dirty="0" err="1">
                <a:latin typeface="Times New Roman" charset="0"/>
                <a:ea typeface="ＭＳ Ｐゴシック" charset="0"/>
              </a:rPr>
              <a:t>it.next</a:t>
            </a:r>
            <a:r>
              <a:rPr lang="en-US" dirty="0">
                <a:latin typeface="Times New Roman" charset="0"/>
                <a:ea typeface="ＭＳ Ｐゴシック" charset="0"/>
              </a:rPr>
              <a:t> -&gt; (1) retrieve current object, (2) increment it to next, (3) return the retrieved object from #1</a:t>
            </a:r>
          </a:p>
        </p:txBody>
      </p:sp>
    </p:spTree>
    <p:extLst>
      <p:ext uri="{BB962C8B-B14F-4D97-AF65-F5344CB8AC3E}">
        <p14:creationId xmlns:p14="http://schemas.microsoft.com/office/powerpoint/2010/main" val="251944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EA0502-9A5B-DB46-A095-BED14C615EDF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92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72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2B5C7F8-B990-5241-A5E6-745E93A68AA1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7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C4C592B-1571-2E41-BC1F-340999BD633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8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13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F0C07ED-2008-7C46-9C13-034EE5E77834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1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1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33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DFEC976-FCFD-4042-B18B-C87FA6BC7C82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46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454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8647A17-149F-5D4A-8720-7C67F4F85E9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21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Grouping objects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Ins="233680"/>
          <a:lstStyle/>
          <a:p>
            <a:pPr marL="39688" eaLnBrk="1" hangingPunct="1">
              <a:defRPr/>
            </a:pPr>
            <a:r>
              <a:rPr lang="en-US" dirty="0">
                <a:ea typeface="+mn-ea"/>
                <a:cs typeface="+mn-cs"/>
              </a:rPr>
              <a:t>Iterator objects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0290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1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2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4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5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7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0298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09583" name="Rectangle 15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09584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0305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09598" name="Group 30"/>
          <p:cNvGrpSpPr>
            <a:grpSpLocks/>
          </p:cNvGrpSpPr>
          <p:nvPr/>
        </p:nvGrpSpPr>
        <p:grpSpPr bwMode="auto">
          <a:xfrm>
            <a:off x="3543300" y="2667000"/>
            <a:ext cx="1244600" cy="1617663"/>
            <a:chOff x="2232" y="1680"/>
            <a:chExt cx="784" cy="1019"/>
          </a:xfrm>
        </p:grpSpPr>
        <p:sp>
          <p:nvSpPr>
            <p:cNvPr id="140314" name="AutoShape 19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0315" name="Rectangle 20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0316" name="Line 21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597" name="Group 29"/>
          <p:cNvGrpSpPr>
            <a:grpSpLocks/>
          </p:cNvGrpSpPr>
          <p:nvPr/>
        </p:nvGrpSpPr>
        <p:grpSpPr bwMode="auto">
          <a:xfrm>
            <a:off x="4991100" y="2667000"/>
            <a:ext cx="1244600" cy="1617663"/>
            <a:chOff x="3144" y="1680"/>
            <a:chExt cx="784" cy="1019"/>
          </a:xfrm>
        </p:grpSpPr>
        <p:sp>
          <p:nvSpPr>
            <p:cNvPr id="140311" name="AutoShape 23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0312" name="Rectangle 24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08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flipH="1">
            <a:off x="1476375" y="2667000"/>
            <a:ext cx="2790825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0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/>
      <p:bldP spid="109583" grpId="0" autoUpdateAnimBg="0"/>
      <p:bldP spid="109584" grpId="0"/>
      <p:bldP spid="1095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2338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39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0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2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3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4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5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2346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0607" name="Rectangle 15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10608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2353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10622" name="Group 30"/>
          <p:cNvGrpSpPr>
            <a:grpSpLocks/>
          </p:cNvGrpSpPr>
          <p:nvPr/>
        </p:nvGrpSpPr>
        <p:grpSpPr bwMode="auto">
          <a:xfrm>
            <a:off x="4991100" y="2667000"/>
            <a:ext cx="1244600" cy="1617663"/>
            <a:chOff x="3144" y="1680"/>
            <a:chExt cx="784" cy="1019"/>
          </a:xfrm>
        </p:grpSpPr>
        <p:sp>
          <p:nvSpPr>
            <p:cNvPr id="142362" name="AutoShape 19"/>
            <p:cNvSpPr>
              <a:spLocks/>
            </p:cNvSpPr>
            <p:nvPr/>
          </p:nvSpPr>
          <p:spPr bwMode="auto">
            <a:xfrm>
              <a:off x="3144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2363" name="Rectangle 20"/>
            <p:cNvSpPr>
              <a:spLocks/>
            </p:cNvSpPr>
            <p:nvPr/>
          </p:nvSpPr>
          <p:spPr bwMode="auto">
            <a:xfrm>
              <a:off x="3152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2364" name="Line 21"/>
            <p:cNvSpPr>
              <a:spLocks noChangeShapeType="1"/>
            </p:cNvSpPr>
            <p:nvPr/>
          </p:nvSpPr>
          <p:spPr bwMode="auto">
            <a:xfrm rot="10800000" flipH="1">
              <a:off x="3544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1" name="Group 29"/>
          <p:cNvGrpSpPr>
            <a:grpSpLocks/>
          </p:cNvGrpSpPr>
          <p:nvPr/>
        </p:nvGrpSpPr>
        <p:grpSpPr bwMode="auto">
          <a:xfrm>
            <a:off x="6540500" y="2667000"/>
            <a:ext cx="1244600" cy="1617663"/>
            <a:chOff x="4120" y="1680"/>
            <a:chExt cx="784" cy="1019"/>
          </a:xfrm>
        </p:grpSpPr>
        <p:sp>
          <p:nvSpPr>
            <p:cNvPr id="142359" name="AutoShape 23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2360" name="Rectangle 24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56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H="1">
            <a:off x="1479550" y="2679700"/>
            <a:ext cx="4273550" cy="2432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  <p:bldP spid="110607" grpId="0" autoUpdateAnimBg="0"/>
      <p:bldP spid="110608" grpId="0"/>
      <p:bldP spid="1106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4386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87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88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0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1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92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3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4394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Rectangle 14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1631" name="Rectangle 15"/>
          <p:cNvSpPr>
            <a:spLocks/>
          </p:cNvSpPr>
          <p:nvPr/>
        </p:nvSpPr>
        <p:spPr bwMode="auto">
          <a:xfrm>
            <a:off x="7632700" y="44069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11632" name="Rectangle 16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44401" name="Rectangle 17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11646" name="Group 30"/>
          <p:cNvGrpSpPr>
            <a:grpSpLocks/>
          </p:cNvGrpSpPr>
          <p:nvPr/>
        </p:nvGrpSpPr>
        <p:grpSpPr bwMode="auto">
          <a:xfrm>
            <a:off x="6540500" y="2667000"/>
            <a:ext cx="1244600" cy="1617663"/>
            <a:chOff x="4120" y="1680"/>
            <a:chExt cx="784" cy="1019"/>
          </a:xfrm>
        </p:grpSpPr>
        <p:sp>
          <p:nvSpPr>
            <p:cNvPr id="144410" name="AutoShape 19"/>
            <p:cNvSpPr>
              <a:spLocks/>
            </p:cNvSpPr>
            <p:nvPr/>
          </p:nvSpPr>
          <p:spPr bwMode="auto">
            <a:xfrm>
              <a:off x="41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4411" name="Rectangle 20"/>
            <p:cNvSpPr>
              <a:spLocks/>
            </p:cNvSpPr>
            <p:nvPr/>
          </p:nvSpPr>
          <p:spPr bwMode="auto">
            <a:xfrm>
              <a:off x="41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4412" name="Line 21"/>
            <p:cNvSpPr>
              <a:spLocks noChangeShapeType="1"/>
            </p:cNvSpPr>
            <p:nvPr/>
          </p:nvSpPr>
          <p:spPr bwMode="auto">
            <a:xfrm rot="10800000" flipH="1">
              <a:off x="4520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45" name="Group 29"/>
          <p:cNvGrpSpPr>
            <a:grpSpLocks/>
          </p:cNvGrpSpPr>
          <p:nvPr/>
        </p:nvGrpSpPr>
        <p:grpSpPr bwMode="auto">
          <a:xfrm>
            <a:off x="7632700" y="2667000"/>
            <a:ext cx="1244600" cy="1617663"/>
            <a:chOff x="4808" y="1680"/>
            <a:chExt cx="784" cy="1019"/>
          </a:xfrm>
        </p:grpSpPr>
        <p:sp>
          <p:nvSpPr>
            <p:cNvPr id="144407" name="AutoShape 23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4408" name="Rectangle 24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04" name="Rectangle 26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H="1">
            <a:off x="1481138" y="2652713"/>
            <a:ext cx="5618162" cy="2462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6" name="Rectangle 28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/>
      <p:bldP spid="111631" grpId="0" autoUpdateAnimBg="0"/>
      <p:bldP spid="111632" grpId="0"/>
      <p:bldP spid="1116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46434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5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36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39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40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42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4" name="Rectangle 14"/>
          <p:cNvSpPr>
            <a:spLocks/>
          </p:cNvSpPr>
          <p:nvPr/>
        </p:nvSpPr>
        <p:spPr bwMode="auto">
          <a:xfrm>
            <a:off x="5435600" y="45593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hasNext()?</a:t>
            </a:r>
          </a:p>
        </p:txBody>
      </p:sp>
      <p:sp>
        <p:nvSpPr>
          <p:cNvPr id="112655" name="Rectangle 15"/>
          <p:cNvSpPr>
            <a:spLocks/>
          </p:cNvSpPr>
          <p:nvPr/>
        </p:nvSpPr>
        <p:spPr bwMode="auto">
          <a:xfrm>
            <a:off x="7493000" y="4368800"/>
            <a:ext cx="1117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200" b="0">
                <a:solidFill>
                  <a:srgbClr val="BB2327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✗</a:t>
            </a:r>
          </a:p>
        </p:txBody>
      </p:sp>
      <p:sp>
        <p:nvSpPr>
          <p:cNvPr id="146448" name="Rectangle 16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46449" name="Group 23"/>
          <p:cNvGrpSpPr>
            <a:grpSpLocks/>
          </p:cNvGrpSpPr>
          <p:nvPr/>
        </p:nvGrpSpPr>
        <p:grpSpPr bwMode="auto">
          <a:xfrm>
            <a:off x="7632700" y="2667000"/>
            <a:ext cx="1244600" cy="1617663"/>
            <a:chOff x="4808" y="1680"/>
            <a:chExt cx="784" cy="1019"/>
          </a:xfrm>
        </p:grpSpPr>
        <p:sp>
          <p:nvSpPr>
            <p:cNvPr id="146452" name="AutoShape 18"/>
            <p:cNvSpPr>
              <a:spLocks/>
            </p:cNvSpPr>
            <p:nvPr/>
          </p:nvSpPr>
          <p:spPr bwMode="auto">
            <a:xfrm>
              <a:off x="4808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6453" name="Rectangle 19"/>
            <p:cNvSpPr>
              <a:spLocks/>
            </p:cNvSpPr>
            <p:nvPr/>
          </p:nvSpPr>
          <p:spPr bwMode="auto">
            <a:xfrm>
              <a:off x="4816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46454" name="Line 20"/>
            <p:cNvSpPr>
              <a:spLocks noChangeShapeType="1"/>
            </p:cNvSpPr>
            <p:nvPr/>
          </p:nvSpPr>
          <p:spPr bwMode="auto">
            <a:xfrm rot="10800000" flipH="1">
              <a:off x="5208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50" name="Rectangle 21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6451" name="Rectangle 22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4" grpId="0"/>
      <p:bldP spid="1126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17412" name="Rectangle 19"/>
          <p:cNvSpPr>
            <a:spLocks/>
          </p:cNvSpPr>
          <p:nvPr/>
        </p:nvSpPr>
        <p:spPr bwMode="auto">
          <a:xfrm>
            <a:off x="2598738" y="687388"/>
            <a:ext cx="51133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chemeClr val="tx1"/>
                </a:solidFill>
                <a:latin typeface="Courier New" panose="02070309020205020404" pitchFamily="49" charset="0"/>
                <a:sym typeface="Courier" charset="0"/>
              </a:rPr>
              <a:t>private ArrayList&lt;Track&gt; tracks;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  <a:sym typeface="Courier" charset="0"/>
            </a:endParaRPr>
          </a:p>
        </p:txBody>
      </p:sp>
      <p:sp>
        <p:nvSpPr>
          <p:cNvPr id="17413" name="AutoShape 2"/>
          <p:cNvSpPr>
            <a:spLocks/>
          </p:cNvSpPr>
          <p:nvPr/>
        </p:nvSpPr>
        <p:spPr bwMode="auto">
          <a:xfrm>
            <a:off x="26352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2686050" y="27273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7415" name="AutoShape 4"/>
          <p:cNvSpPr>
            <a:spLocks/>
          </p:cNvSpPr>
          <p:nvPr/>
        </p:nvSpPr>
        <p:spPr bwMode="auto">
          <a:xfrm>
            <a:off x="1352550" y="1152525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1352550" y="1228725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20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2000" b="0" u="sng" dirty="0" err="1">
                <a:solidFill>
                  <a:schemeClr val="accent3"/>
                </a:solidFill>
                <a:sym typeface="Trebuchet MS" panose="020B0603020202020204" pitchFamily="34" charset="0"/>
              </a:rPr>
              <a:t>ArrayList</a:t>
            </a:r>
            <a:r>
              <a:rPr lang="en-US" altLang="en-US" sz="20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&lt;Track&gt;</a:t>
            </a:r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2298700" y="2363788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AutoShape 7"/>
          <p:cNvSpPr>
            <a:spLocks/>
          </p:cNvSpPr>
          <p:nvPr/>
        </p:nvSpPr>
        <p:spPr bwMode="auto">
          <a:xfrm>
            <a:off x="40830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7" name="Rectangle 8"/>
          <p:cNvSpPr>
            <a:spLocks/>
          </p:cNvSpPr>
          <p:nvPr/>
        </p:nvSpPr>
        <p:spPr bwMode="auto">
          <a:xfrm>
            <a:off x="4133850" y="27400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7420" name="AutoShape 9"/>
          <p:cNvSpPr>
            <a:spLocks/>
          </p:cNvSpPr>
          <p:nvPr/>
        </p:nvSpPr>
        <p:spPr bwMode="auto">
          <a:xfrm>
            <a:off x="55308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421" name="AutoShape 10"/>
          <p:cNvSpPr>
            <a:spLocks/>
          </p:cNvSpPr>
          <p:nvPr/>
        </p:nvSpPr>
        <p:spPr bwMode="auto">
          <a:xfrm>
            <a:off x="6978650" y="2663825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0" name="Rectangle 11"/>
          <p:cNvSpPr>
            <a:spLocks/>
          </p:cNvSpPr>
          <p:nvPr/>
        </p:nvSpPr>
        <p:spPr bwMode="auto">
          <a:xfrm>
            <a:off x="7029450" y="27400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3763963" y="3219450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>
            <a:off x="5211763" y="3219450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6659563" y="3219450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20"/>
          <p:cNvSpPr>
            <a:spLocks/>
          </p:cNvSpPr>
          <p:nvPr/>
        </p:nvSpPr>
        <p:spPr bwMode="auto">
          <a:xfrm>
            <a:off x="5581650" y="274002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0" u="sng" dirty="0">
                <a:solidFill>
                  <a:schemeClr val="accent3"/>
                </a:solidFill>
                <a:sym typeface="Trebuchet MS" panose="020B0603020202020204" pitchFamily="34" charset="0"/>
              </a:rPr>
              <a:t>:Track</a:t>
            </a:r>
          </a:p>
        </p:txBody>
      </p:sp>
      <p:grpSp>
        <p:nvGrpSpPr>
          <p:cNvPr id="17427" name="Group 59"/>
          <p:cNvGrpSpPr>
            <a:grpSpLocks/>
          </p:cNvGrpSpPr>
          <p:nvPr/>
        </p:nvGrpSpPr>
        <p:grpSpPr bwMode="auto">
          <a:xfrm>
            <a:off x="1816100" y="3998913"/>
            <a:ext cx="5588000" cy="2427287"/>
            <a:chOff x="1819875" y="1146081"/>
            <a:chExt cx="5588000" cy="2426594"/>
          </a:xfrm>
        </p:grpSpPr>
        <p:sp>
          <p:nvSpPr>
            <p:cNvPr id="17429" name="AutoShape 2"/>
            <p:cNvSpPr>
              <a:spLocks/>
            </p:cNvSpPr>
            <p:nvPr/>
          </p:nvSpPr>
          <p:spPr bwMode="auto">
            <a:xfrm>
              <a:off x="18198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0" name="Rectangle 3"/>
            <p:cNvSpPr>
              <a:spLocks/>
            </p:cNvSpPr>
            <p:nvPr/>
          </p:nvSpPr>
          <p:spPr bwMode="auto">
            <a:xfrm>
              <a:off x="1870675" y="27852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31" name="AutoShape 4"/>
            <p:cNvSpPr>
              <a:spLocks/>
            </p:cNvSpPr>
            <p:nvPr/>
          </p:nvSpPr>
          <p:spPr bwMode="auto">
            <a:xfrm>
              <a:off x="3637535" y="1146081"/>
              <a:ext cx="2057400" cy="12954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2" name="Rectangle 5"/>
            <p:cNvSpPr>
              <a:spLocks/>
            </p:cNvSpPr>
            <p:nvPr/>
          </p:nvSpPr>
          <p:spPr bwMode="auto">
            <a:xfrm>
              <a:off x="3637535" y="1222281"/>
              <a:ext cx="2057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20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tracks:</a:t>
              </a:r>
            </a:p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20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ArrayList&lt;Track&gt;</a:t>
              </a:r>
            </a:p>
          </p:txBody>
        </p:sp>
        <p:sp>
          <p:nvSpPr>
            <p:cNvPr id="17433" name="Line 6"/>
            <p:cNvSpPr>
              <a:spLocks noChangeShapeType="1"/>
            </p:cNvSpPr>
            <p:nvPr/>
          </p:nvSpPr>
          <p:spPr bwMode="auto">
            <a:xfrm flipH="1">
              <a:off x="2958630" y="2334352"/>
              <a:ext cx="1092928" cy="420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AutoShape 7"/>
            <p:cNvSpPr>
              <a:spLocks/>
            </p:cNvSpPr>
            <p:nvPr/>
          </p:nvSpPr>
          <p:spPr bwMode="auto">
            <a:xfrm>
              <a:off x="32676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5" name="Rectangle 8"/>
            <p:cNvSpPr>
              <a:spLocks/>
            </p:cNvSpPr>
            <p:nvPr/>
          </p:nvSpPr>
          <p:spPr bwMode="auto">
            <a:xfrm>
              <a:off x="3318475" y="27979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36" name="AutoShape 9"/>
            <p:cNvSpPr>
              <a:spLocks/>
            </p:cNvSpPr>
            <p:nvPr/>
          </p:nvSpPr>
          <p:spPr bwMode="auto">
            <a:xfrm>
              <a:off x="47154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7" name="AutoShape 10"/>
            <p:cNvSpPr>
              <a:spLocks/>
            </p:cNvSpPr>
            <p:nvPr/>
          </p:nvSpPr>
          <p:spPr bwMode="auto">
            <a:xfrm>
              <a:off x="6163275" y="2721775"/>
              <a:ext cx="1244600" cy="850900"/>
            </a:xfrm>
            <a:prstGeom prst="roundRect">
              <a:avLst>
                <a:gd name="adj" fmla="val 2537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38" name="Rectangle 11"/>
            <p:cNvSpPr>
              <a:spLocks/>
            </p:cNvSpPr>
            <p:nvPr/>
          </p:nvSpPr>
          <p:spPr bwMode="auto">
            <a:xfrm>
              <a:off x="6214075" y="27979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39" name="Line 12"/>
            <p:cNvSpPr>
              <a:spLocks noChangeShapeType="1"/>
            </p:cNvSpPr>
            <p:nvPr/>
          </p:nvSpPr>
          <p:spPr bwMode="auto">
            <a:xfrm flipH="1">
              <a:off x="4098062" y="2359508"/>
              <a:ext cx="367710" cy="3686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13"/>
            <p:cNvSpPr>
              <a:spLocks noChangeShapeType="1"/>
            </p:cNvSpPr>
            <p:nvPr/>
          </p:nvSpPr>
          <p:spPr bwMode="auto">
            <a:xfrm>
              <a:off x="4792167" y="2306719"/>
              <a:ext cx="369887" cy="4040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14"/>
            <p:cNvSpPr>
              <a:spLocks noChangeShapeType="1"/>
            </p:cNvSpPr>
            <p:nvPr/>
          </p:nvSpPr>
          <p:spPr bwMode="auto">
            <a:xfrm>
              <a:off x="5215214" y="2336635"/>
              <a:ext cx="992653" cy="430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20"/>
            <p:cNvSpPr>
              <a:spLocks/>
            </p:cNvSpPr>
            <p:nvPr/>
          </p:nvSpPr>
          <p:spPr bwMode="auto">
            <a:xfrm>
              <a:off x="4766275" y="2797975"/>
              <a:ext cx="11684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800" b="0" u="sng">
                  <a:solidFill>
                    <a:schemeClr val="tx1"/>
                  </a:solidFill>
                  <a:sym typeface="Trebuchet MS" panose="020B0603020202020204" pitchFamily="34" charset="0"/>
                </a:rPr>
                <a:t>:Track</a:t>
              </a:r>
            </a:p>
          </p:txBody>
        </p:sp>
        <p:sp>
          <p:nvSpPr>
            <p:cNvPr id="17443" name="TextBox 54"/>
            <p:cNvSpPr txBox="1">
              <a:spLocks noChangeArrowheads="1"/>
            </p:cNvSpPr>
            <p:nvPr/>
          </p:nvSpPr>
          <p:spPr bwMode="auto">
            <a:xfrm>
              <a:off x="3913363" y="2145979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4" name="TextBox 55"/>
            <p:cNvSpPr txBox="1">
              <a:spLocks noChangeArrowheads="1"/>
            </p:cNvSpPr>
            <p:nvPr/>
          </p:nvSpPr>
          <p:spPr bwMode="auto">
            <a:xfrm>
              <a:off x="4334031" y="2149377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5" name="TextBox 56"/>
            <p:cNvSpPr txBox="1">
              <a:spLocks noChangeArrowheads="1"/>
            </p:cNvSpPr>
            <p:nvPr/>
          </p:nvSpPr>
          <p:spPr bwMode="auto">
            <a:xfrm>
              <a:off x="4731367" y="2148753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6" name="TextBox 57"/>
            <p:cNvSpPr txBox="1">
              <a:spLocks noChangeArrowheads="1"/>
            </p:cNvSpPr>
            <p:nvPr/>
          </p:nvSpPr>
          <p:spPr bwMode="auto">
            <a:xfrm>
              <a:off x="5175547" y="2148753"/>
              <a:ext cx="210344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0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447" name="TextBox 58"/>
            <p:cNvSpPr txBox="1">
              <a:spLocks noChangeArrowheads="1"/>
            </p:cNvSpPr>
            <p:nvPr/>
          </p:nvSpPr>
          <p:spPr bwMode="auto">
            <a:xfrm>
              <a:off x="3859711" y="1902685"/>
              <a:ext cx="1632023" cy="27699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panose="02020603050405020304" pitchFamily="18" charset="0"/>
                <a:buChar char="•"/>
                <a:defRPr sz="32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panose="020B0603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Courier New" panose="02070309020205020404" pitchFamily="49" charset="0"/>
                </a:rPr>
                <a:t>0    1   2    3</a:t>
              </a:r>
            </a:p>
          </p:txBody>
        </p:sp>
      </p:grpSp>
      <p:sp>
        <p:nvSpPr>
          <p:cNvPr id="17428" name="TextBox 60"/>
          <p:cNvSpPr txBox="1">
            <a:spLocks noChangeArrowheads="1"/>
          </p:cNvSpPr>
          <p:nvPr/>
        </p:nvSpPr>
        <p:spPr bwMode="auto">
          <a:xfrm>
            <a:off x="6299200" y="3967163"/>
            <a:ext cx="2328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264D8B"/>
                </a:solidFill>
              </a:rPr>
              <a:t>Each </a:t>
            </a:r>
            <a:r>
              <a:rPr lang="en-US" altLang="en-US" sz="2000" i="1" u="sng">
                <a:solidFill>
                  <a:srgbClr val="264D8B"/>
                </a:solidFill>
              </a:rPr>
              <a:t>Track</a:t>
            </a:r>
            <a:r>
              <a:rPr lang="en-US" altLang="en-US" sz="2000">
                <a:solidFill>
                  <a:srgbClr val="264D8B"/>
                </a:solidFill>
              </a:rPr>
              <a:t> has: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en-US" sz="2000">
                <a:solidFill>
                  <a:srgbClr val="264D8B"/>
                </a:solidFill>
              </a:rPr>
              <a:t>String artist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en-US" sz="2000">
                <a:solidFill>
                  <a:srgbClr val="264D8B"/>
                </a:solidFill>
              </a:rPr>
              <a:t>String title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altLang="en-US" sz="2000">
                <a:solidFill>
                  <a:srgbClr val="264D8B"/>
                </a:solidFill>
              </a:rPr>
              <a:t>String filename</a:t>
            </a:r>
          </a:p>
        </p:txBody>
      </p:sp>
    </p:spTree>
    <p:extLst>
      <p:ext uri="{BB962C8B-B14F-4D97-AF65-F5344CB8AC3E}">
        <p14:creationId xmlns:p14="http://schemas.microsoft.com/office/powerpoint/2010/main" val="254150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27213" y="3873500"/>
            <a:ext cx="6249987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public void </a:t>
            </a:r>
            <a:r>
              <a:rPr lang="en-US" dirty="0" err="1">
                <a:cs typeface="Courier New" charset="0"/>
              </a:rPr>
              <a:t>listAllFiles</a:t>
            </a:r>
            <a:r>
              <a:rPr lang="en-US" dirty="0"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Iterator&lt;Track&gt; </a:t>
            </a:r>
            <a:r>
              <a:rPr lang="en-US" dirty="0">
                <a:cs typeface="Courier New" charset="0"/>
              </a:rPr>
              <a:t>it = </a:t>
            </a:r>
            <a:r>
              <a:rPr lang="en-US" dirty="0" err="1">
                <a:cs typeface="Courier New" charset="0"/>
              </a:rPr>
              <a:t>tracks.iterator</a:t>
            </a:r>
            <a:r>
              <a:rPr lang="en-US" dirty="0"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while(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hasNext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{</a:t>
            </a:r>
            <a:br>
              <a:rPr lang="en-US" dirty="0">
                <a:cs typeface="Courier New" charset="0"/>
              </a:rPr>
            </a:br>
            <a:r>
              <a:rPr lang="en-US" dirty="0">
                <a:cs typeface="Courier New" charset="0"/>
              </a:rPr>
              <a:t>        Track t = 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    </a:t>
            </a:r>
            <a:r>
              <a:rPr lang="en-US" dirty="0" err="1">
                <a:cs typeface="Courier New" charset="0"/>
              </a:rPr>
              <a:t>System.out.println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t.getDetails</a:t>
            </a:r>
            <a:r>
              <a:rPr lang="en-US" dirty="0"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18437" name="AutoShape 2"/>
          <p:cNvSpPr>
            <a:spLocks/>
          </p:cNvSpPr>
          <p:nvPr/>
        </p:nvSpPr>
        <p:spPr bwMode="auto">
          <a:xfrm>
            <a:off x="18192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38" name="Rectangle 3"/>
          <p:cNvSpPr>
            <a:spLocks/>
          </p:cNvSpPr>
          <p:nvPr/>
        </p:nvSpPr>
        <p:spPr bwMode="auto">
          <a:xfrm>
            <a:off x="1870075" y="27860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39" name="AutoShape 4"/>
          <p:cNvSpPr>
            <a:spLocks/>
          </p:cNvSpPr>
          <p:nvPr/>
        </p:nvSpPr>
        <p:spPr bwMode="auto">
          <a:xfrm>
            <a:off x="3636963" y="1146175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0" name="Rectangle 5"/>
          <p:cNvSpPr>
            <a:spLocks/>
          </p:cNvSpPr>
          <p:nvPr/>
        </p:nvSpPr>
        <p:spPr bwMode="auto">
          <a:xfrm>
            <a:off x="3636963" y="1222375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 flipH="1">
            <a:off x="2959100" y="2333625"/>
            <a:ext cx="109220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AutoShape 7"/>
          <p:cNvSpPr>
            <a:spLocks/>
          </p:cNvSpPr>
          <p:nvPr/>
        </p:nvSpPr>
        <p:spPr bwMode="auto">
          <a:xfrm>
            <a:off x="32670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3" name="Rectangle 8"/>
          <p:cNvSpPr>
            <a:spLocks/>
          </p:cNvSpPr>
          <p:nvPr/>
        </p:nvSpPr>
        <p:spPr bwMode="auto">
          <a:xfrm>
            <a:off x="3317875" y="27987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44" name="AutoShape 9"/>
          <p:cNvSpPr>
            <a:spLocks/>
          </p:cNvSpPr>
          <p:nvPr/>
        </p:nvSpPr>
        <p:spPr bwMode="auto">
          <a:xfrm>
            <a:off x="47148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5" name="AutoShape 10"/>
          <p:cNvSpPr>
            <a:spLocks/>
          </p:cNvSpPr>
          <p:nvPr/>
        </p:nvSpPr>
        <p:spPr bwMode="auto">
          <a:xfrm>
            <a:off x="6162675" y="2722563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46" name="Rectangle 11"/>
          <p:cNvSpPr>
            <a:spLocks/>
          </p:cNvSpPr>
          <p:nvPr/>
        </p:nvSpPr>
        <p:spPr bwMode="auto">
          <a:xfrm>
            <a:off x="6213475" y="27987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47" name="Line 12"/>
          <p:cNvSpPr>
            <a:spLocks noChangeShapeType="1"/>
          </p:cNvSpPr>
          <p:nvPr/>
        </p:nvSpPr>
        <p:spPr bwMode="auto">
          <a:xfrm flipH="1">
            <a:off x="4097338" y="2359025"/>
            <a:ext cx="368300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>
            <a:off x="4792663" y="2306638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4"/>
          <p:cNvSpPr>
            <a:spLocks noChangeShapeType="1"/>
          </p:cNvSpPr>
          <p:nvPr/>
        </p:nvSpPr>
        <p:spPr bwMode="auto">
          <a:xfrm>
            <a:off x="5214938" y="2336800"/>
            <a:ext cx="992187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Rectangle 20"/>
          <p:cNvSpPr>
            <a:spLocks/>
          </p:cNvSpPr>
          <p:nvPr/>
        </p:nvSpPr>
        <p:spPr bwMode="auto">
          <a:xfrm>
            <a:off x="4765675" y="27987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8451" name="TextBox 54"/>
          <p:cNvSpPr txBox="1">
            <a:spLocks noChangeArrowheads="1"/>
          </p:cNvSpPr>
          <p:nvPr/>
        </p:nvSpPr>
        <p:spPr bwMode="auto">
          <a:xfrm>
            <a:off x="3913188" y="2146300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2" name="TextBox 55"/>
          <p:cNvSpPr txBox="1">
            <a:spLocks noChangeArrowheads="1"/>
          </p:cNvSpPr>
          <p:nvPr/>
        </p:nvSpPr>
        <p:spPr bwMode="auto">
          <a:xfrm>
            <a:off x="4333875" y="2149475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3" name="TextBox 56"/>
          <p:cNvSpPr txBox="1">
            <a:spLocks noChangeArrowheads="1"/>
          </p:cNvSpPr>
          <p:nvPr/>
        </p:nvSpPr>
        <p:spPr bwMode="auto">
          <a:xfrm>
            <a:off x="4730750" y="2149475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4" name="TextBox 57"/>
          <p:cNvSpPr txBox="1">
            <a:spLocks noChangeArrowheads="1"/>
          </p:cNvSpPr>
          <p:nvPr/>
        </p:nvSpPr>
        <p:spPr bwMode="auto">
          <a:xfrm>
            <a:off x="5175250" y="2149475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8455" name="TextBox 58"/>
          <p:cNvSpPr txBox="1">
            <a:spLocks noChangeArrowheads="1"/>
          </p:cNvSpPr>
          <p:nvPr/>
        </p:nvSpPr>
        <p:spPr bwMode="auto">
          <a:xfrm>
            <a:off x="3859213" y="1903413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</p:spTree>
    <p:extLst>
      <p:ext uri="{BB962C8B-B14F-4D97-AF65-F5344CB8AC3E}">
        <p14:creationId xmlns:p14="http://schemas.microsoft.com/office/powerpoint/2010/main" val="187243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54125" y="581025"/>
            <a:ext cx="7373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Iterator&lt;Track&gt; it </a:t>
            </a:r>
            <a:r>
              <a:rPr lang="en-US" sz="2400" dirty="0">
                <a:cs typeface="Courier New" charset="0"/>
              </a:rPr>
              <a:t>= </a:t>
            </a:r>
            <a:r>
              <a:rPr lang="en-US" sz="2400" dirty="0" err="1">
                <a:cs typeface="Courier New" charset="0"/>
              </a:rPr>
              <a:t>tracks.iterator</a:t>
            </a:r>
            <a:r>
              <a:rPr lang="en-US" sz="2400" dirty="0">
                <a:cs typeface="Courier New" charset="0"/>
              </a:rPr>
              <a:t>();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19461" name="AutoShape 2"/>
          <p:cNvSpPr>
            <a:spLocks/>
          </p:cNvSpPr>
          <p:nvPr/>
        </p:nvSpPr>
        <p:spPr bwMode="auto">
          <a:xfrm>
            <a:off x="18907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2" name="Rectangle 3"/>
          <p:cNvSpPr>
            <a:spLocks/>
          </p:cNvSpPr>
          <p:nvPr/>
        </p:nvSpPr>
        <p:spPr bwMode="auto">
          <a:xfrm>
            <a:off x="1941513" y="32067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63" name="AutoShape 4"/>
          <p:cNvSpPr>
            <a:spLocks/>
          </p:cNvSpPr>
          <p:nvPr/>
        </p:nvSpPr>
        <p:spPr bwMode="auto">
          <a:xfrm>
            <a:off x="3708400" y="15684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4" name="Rectangle 5"/>
          <p:cNvSpPr>
            <a:spLocks/>
          </p:cNvSpPr>
          <p:nvPr/>
        </p:nvSpPr>
        <p:spPr bwMode="auto">
          <a:xfrm>
            <a:off x="3708400" y="16446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 flipH="1">
            <a:off x="3028950" y="2755900"/>
            <a:ext cx="109220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AutoShape 7"/>
          <p:cNvSpPr>
            <a:spLocks/>
          </p:cNvSpPr>
          <p:nvPr/>
        </p:nvSpPr>
        <p:spPr bwMode="auto">
          <a:xfrm>
            <a:off x="33385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7" name="Rectangle 8"/>
          <p:cNvSpPr>
            <a:spLocks/>
          </p:cNvSpPr>
          <p:nvPr/>
        </p:nvSpPr>
        <p:spPr bwMode="auto">
          <a:xfrm>
            <a:off x="3389313" y="32194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68" name="AutoShape 9"/>
          <p:cNvSpPr>
            <a:spLocks/>
          </p:cNvSpPr>
          <p:nvPr/>
        </p:nvSpPr>
        <p:spPr bwMode="auto">
          <a:xfrm>
            <a:off x="47863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69" name="AutoShape 10"/>
          <p:cNvSpPr>
            <a:spLocks/>
          </p:cNvSpPr>
          <p:nvPr/>
        </p:nvSpPr>
        <p:spPr bwMode="auto">
          <a:xfrm>
            <a:off x="6234113" y="31432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0" name="Rectangle 11"/>
          <p:cNvSpPr>
            <a:spLocks/>
          </p:cNvSpPr>
          <p:nvPr/>
        </p:nvSpPr>
        <p:spPr bwMode="auto">
          <a:xfrm>
            <a:off x="6284913" y="32194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H="1">
            <a:off x="4168775" y="2781300"/>
            <a:ext cx="366713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4862513" y="2728913"/>
            <a:ext cx="369887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5286375" y="27590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20"/>
          <p:cNvSpPr>
            <a:spLocks/>
          </p:cNvSpPr>
          <p:nvPr/>
        </p:nvSpPr>
        <p:spPr bwMode="auto">
          <a:xfrm>
            <a:off x="4837113" y="32194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19475" name="TextBox 54"/>
          <p:cNvSpPr txBox="1">
            <a:spLocks noChangeArrowheads="1"/>
          </p:cNvSpPr>
          <p:nvPr/>
        </p:nvSpPr>
        <p:spPr bwMode="auto">
          <a:xfrm>
            <a:off x="3983038" y="25685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6" name="TextBox 55"/>
          <p:cNvSpPr txBox="1">
            <a:spLocks noChangeArrowheads="1"/>
          </p:cNvSpPr>
          <p:nvPr/>
        </p:nvSpPr>
        <p:spPr bwMode="auto">
          <a:xfrm>
            <a:off x="4403725" y="25717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7" name="TextBox 56"/>
          <p:cNvSpPr txBox="1">
            <a:spLocks noChangeArrowheads="1"/>
          </p:cNvSpPr>
          <p:nvPr/>
        </p:nvSpPr>
        <p:spPr bwMode="auto">
          <a:xfrm>
            <a:off x="4802188" y="2570163"/>
            <a:ext cx="209550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8" name="TextBox 57"/>
          <p:cNvSpPr txBox="1">
            <a:spLocks noChangeArrowheads="1"/>
          </p:cNvSpPr>
          <p:nvPr/>
        </p:nvSpPr>
        <p:spPr bwMode="auto">
          <a:xfrm>
            <a:off x="5246688" y="2570163"/>
            <a:ext cx="209550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79" name="TextBox 58"/>
          <p:cNvSpPr txBox="1">
            <a:spLocks noChangeArrowheads="1"/>
          </p:cNvSpPr>
          <p:nvPr/>
        </p:nvSpPr>
        <p:spPr bwMode="auto">
          <a:xfrm>
            <a:off x="3930650" y="2324100"/>
            <a:ext cx="1631950" cy="2778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19480" name="AutoShape 16"/>
          <p:cNvSpPr>
            <a:spLocks/>
          </p:cNvSpPr>
          <p:nvPr/>
        </p:nvSpPr>
        <p:spPr bwMode="auto">
          <a:xfrm>
            <a:off x="2046288" y="474345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9481" name="Rectangle 17"/>
          <p:cNvSpPr>
            <a:spLocks/>
          </p:cNvSpPr>
          <p:nvPr/>
        </p:nvSpPr>
        <p:spPr bwMode="auto">
          <a:xfrm>
            <a:off x="2058988" y="481965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19482" name="Line 18"/>
          <p:cNvSpPr>
            <a:spLocks noChangeShapeType="1"/>
          </p:cNvSpPr>
          <p:nvPr/>
        </p:nvSpPr>
        <p:spPr bwMode="auto">
          <a:xfrm rot="10800000">
            <a:off x="2490788" y="4002088"/>
            <a:ext cx="1492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21"/>
          <p:cNvSpPr>
            <a:spLocks/>
          </p:cNvSpPr>
          <p:nvPr/>
        </p:nvSpPr>
        <p:spPr bwMode="auto">
          <a:xfrm>
            <a:off x="4125913" y="4494213"/>
            <a:ext cx="445611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marL="382588" indent="-342900" eaLnBrk="1" hangingPunct="1">
              <a:spcBef>
                <a:spcPts val="1200"/>
              </a:spcBef>
              <a:buClrTx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Use the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iterator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method of the </a:t>
            </a:r>
            <a:r>
              <a:rPr lang="en-US" altLang="en-US" sz="2000" b="0" i="1" dirty="0" err="1">
                <a:solidFill>
                  <a:schemeClr val="tx1"/>
                </a:solidFill>
                <a:latin typeface="+mn-lt"/>
                <a:sym typeface="Courier" charset="0"/>
              </a:rPr>
              <a:t>ArrayList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class to get an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Iterator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object for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tracks</a:t>
            </a:r>
          </a:p>
          <a:p>
            <a:pPr marL="382588" indent="-342900" eaLnBrk="1" hangingPunct="1">
              <a:spcBef>
                <a:spcPts val="1200"/>
              </a:spcBef>
              <a:buClrTx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Assigns the </a:t>
            </a:r>
            <a:r>
              <a:rPr lang="en-US" altLang="en-US" sz="2000" b="0" i="1" dirty="0">
                <a:solidFill>
                  <a:schemeClr val="tx1"/>
                </a:solidFill>
                <a:sym typeface="Courier" charset="0"/>
              </a:rPr>
              <a:t>Iterator</a:t>
            </a:r>
            <a:r>
              <a:rPr lang="en-US" altLang="en-US" sz="2000" b="0" dirty="0">
                <a:solidFill>
                  <a:schemeClr val="tx1"/>
                </a:solidFill>
                <a:sym typeface="Courier" charset="0"/>
              </a:rPr>
              <a:t> object to the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local variable named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it </a:t>
            </a:r>
            <a:endParaRPr lang="en-US" altLang="en-US" sz="2000" b="0" dirty="0">
              <a:solidFill>
                <a:schemeClr val="tx1"/>
              </a:solidFill>
              <a:latin typeface="+mn-lt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6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133725" y="566738"/>
            <a:ext cx="3687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cs typeface="Courier New" charset="0"/>
              </a:rPr>
              <a:t>while(</a:t>
            </a:r>
            <a:r>
              <a:rPr lang="en-US" sz="2400" dirty="0" err="1">
                <a:solidFill>
                  <a:srgbClr val="FF0000"/>
                </a:solidFill>
                <a:cs typeface="Courier New" charset="0"/>
              </a:rPr>
              <a:t>it.hasNext</a:t>
            </a: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sz="2400" dirty="0">
                <a:cs typeface="Courier New" charset="0"/>
              </a:rPr>
              <a:t>)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20485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86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87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88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91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92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93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494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0499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0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1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2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3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0504" name="AutoShape 16"/>
          <p:cNvSpPr>
            <a:spLocks/>
          </p:cNvSpPr>
          <p:nvPr/>
        </p:nvSpPr>
        <p:spPr bwMode="auto">
          <a:xfrm>
            <a:off x="2046288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0505" name="Rectangle 17"/>
          <p:cNvSpPr>
            <a:spLocks/>
          </p:cNvSpPr>
          <p:nvPr/>
        </p:nvSpPr>
        <p:spPr bwMode="auto">
          <a:xfrm>
            <a:off x="2058988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0506" name="Line 18"/>
          <p:cNvSpPr>
            <a:spLocks noChangeShapeType="1"/>
          </p:cNvSpPr>
          <p:nvPr/>
        </p:nvSpPr>
        <p:spPr bwMode="auto">
          <a:xfrm rot="10800000">
            <a:off x="2490788" y="4029075"/>
            <a:ext cx="1492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Rectangle 18"/>
          <p:cNvSpPr>
            <a:spLocks/>
          </p:cNvSpPr>
          <p:nvPr/>
        </p:nvSpPr>
        <p:spPr bwMode="auto">
          <a:xfrm>
            <a:off x="4906963" y="5038725"/>
            <a:ext cx="27130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  <a:sym typeface="Courier" charset="0"/>
              </a:rPr>
              <a:t>it.hasNext()?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  <a:latin typeface="Courier New" panose="02070309020205020404" pitchFamily="49" charset="0"/>
                <a:sym typeface="Courier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6430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133725" y="566738"/>
            <a:ext cx="3871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663300"/>
                </a:solidFill>
                <a:cs typeface="Courier New" charset="0"/>
              </a:rPr>
              <a:t>Track t = </a:t>
            </a:r>
            <a:r>
              <a:rPr lang="en-US" sz="2400" dirty="0" err="1">
                <a:solidFill>
                  <a:srgbClr val="FF0000"/>
                </a:solidFill>
                <a:cs typeface="Courier New" charset="0"/>
              </a:rPr>
              <a:t>it.next</a:t>
            </a: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sz="2400" dirty="0">
                <a:cs typeface="Courier New" charset="0"/>
              </a:rPr>
              <a:t>;</a:t>
            </a:r>
          </a:p>
        </p:txBody>
      </p:sp>
      <p:sp>
        <p:nvSpPr>
          <p:cNvPr id="21508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09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10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1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4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15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6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7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1522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3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4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5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6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1527" name="AutoShape 16"/>
          <p:cNvSpPr>
            <a:spLocks/>
          </p:cNvSpPr>
          <p:nvPr/>
        </p:nvSpPr>
        <p:spPr bwMode="auto">
          <a:xfrm>
            <a:off x="2046288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28" name="Rectangle 17"/>
          <p:cNvSpPr>
            <a:spLocks/>
          </p:cNvSpPr>
          <p:nvPr/>
        </p:nvSpPr>
        <p:spPr bwMode="auto">
          <a:xfrm>
            <a:off x="2058988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1529" name="Line 18"/>
          <p:cNvSpPr>
            <a:spLocks noChangeShapeType="1"/>
          </p:cNvSpPr>
          <p:nvPr/>
        </p:nvSpPr>
        <p:spPr bwMode="auto">
          <a:xfrm rot="10800000">
            <a:off x="2490788" y="4029075"/>
            <a:ext cx="149225" cy="736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1"/>
          <p:cNvSpPr>
            <a:spLocks/>
          </p:cNvSpPr>
          <p:nvPr/>
        </p:nvSpPr>
        <p:spPr bwMode="auto">
          <a:xfrm>
            <a:off x="4826000" y="4521200"/>
            <a:ext cx="382428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  <a:defRPr/>
            </a:pPr>
            <a:r>
              <a:rPr lang="en-US" altLang="en-US" sz="2000" b="0" i="1" dirty="0" err="1">
                <a:solidFill>
                  <a:schemeClr val="tx1"/>
                </a:solidFill>
                <a:latin typeface="+mn-lt"/>
                <a:sym typeface="Courier" charset="0"/>
              </a:rPr>
              <a:t>it.next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( )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will:</a:t>
            </a:r>
          </a:p>
          <a:p>
            <a:pPr marL="496888" indent="-457200" eaLnBrk="1" hangingPunct="1">
              <a:spcBef>
                <a:spcPts val="1200"/>
              </a:spcBef>
              <a:buClrTx/>
              <a:buFont typeface="+mj-lt"/>
              <a:buAutoNum type="arabicParenR"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Grab the current element</a:t>
            </a:r>
          </a:p>
          <a:p>
            <a:pPr marL="496888" indent="-457200" eaLnBrk="1" hangingPunct="1">
              <a:spcBef>
                <a:spcPts val="1200"/>
              </a:spcBef>
              <a:buClrTx/>
              <a:buFont typeface="+mj-lt"/>
              <a:buAutoNum type="arabicParenR"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Move to the next element</a:t>
            </a:r>
          </a:p>
          <a:p>
            <a:pPr marL="496888" indent="-457200" eaLnBrk="1" hangingPunct="1">
              <a:spcBef>
                <a:spcPts val="1200"/>
              </a:spcBef>
              <a:buClrTx/>
              <a:buFont typeface="+mj-lt"/>
              <a:buAutoNum type="arabicParenR"/>
              <a:defRPr/>
            </a:pP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Return last grabbed element</a:t>
            </a:r>
          </a:p>
          <a:p>
            <a:pPr eaLnBrk="1" hangingPunct="1">
              <a:spcBef>
                <a:spcPts val="1200"/>
              </a:spcBef>
              <a:buClrTx/>
              <a:buNone/>
              <a:defRPr/>
            </a:pPr>
            <a:endParaRPr lang="en-US" altLang="en-US" sz="2000" b="0" dirty="0">
              <a:solidFill>
                <a:schemeClr val="tx1"/>
              </a:solidFill>
              <a:latin typeface="+mn-lt"/>
              <a:sym typeface="Courier" charset="0"/>
            </a:endParaRPr>
          </a:p>
        </p:txBody>
      </p:sp>
      <p:sp>
        <p:nvSpPr>
          <p:cNvPr id="21531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H="1">
            <a:off x="1401763" y="4029075"/>
            <a:ext cx="644525" cy="2065338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1534" name="TextBox 41"/>
          <p:cNvSpPr txBox="1">
            <a:spLocks noChangeArrowheads="1"/>
          </p:cNvSpPr>
          <p:nvPr/>
        </p:nvSpPr>
        <p:spPr bwMode="auto">
          <a:xfrm>
            <a:off x="1417638" y="46942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1535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36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1537" name="Line 18"/>
          <p:cNvSpPr>
            <a:spLocks noChangeShapeType="1"/>
          </p:cNvSpPr>
          <p:nvPr/>
        </p:nvSpPr>
        <p:spPr bwMode="auto">
          <a:xfrm rot="10800000" flipH="1">
            <a:off x="3360738" y="4029075"/>
            <a:ext cx="4667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949450" y="592138"/>
            <a:ext cx="663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2400" dirty="0" err="1">
                <a:cs typeface="Courier New" charset="0"/>
              </a:rPr>
              <a:t>System.out.println</a:t>
            </a:r>
            <a:r>
              <a:rPr lang="en-US" sz="2400" dirty="0">
                <a:cs typeface="Courier New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cs typeface="Courier New" charset="0"/>
              </a:rPr>
              <a:t>t.getDetails</a:t>
            </a:r>
            <a:r>
              <a:rPr lang="en-US" sz="2400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sz="2400" dirty="0">
                <a:cs typeface="Courier New" charset="0"/>
              </a:rPr>
              <a:t>);</a:t>
            </a:r>
          </a:p>
        </p:txBody>
      </p:sp>
      <p:sp>
        <p:nvSpPr>
          <p:cNvPr id="22532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34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35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38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39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0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1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2546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7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8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9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50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9" name="Rectangle 21"/>
          <p:cNvSpPr>
            <a:spLocks/>
          </p:cNvSpPr>
          <p:nvPr/>
        </p:nvSpPr>
        <p:spPr bwMode="auto">
          <a:xfrm>
            <a:off x="4837113" y="4730750"/>
            <a:ext cx="3633787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  <a:defRPr/>
            </a:pPr>
            <a:r>
              <a:rPr lang="en-US" altLang="en-US" sz="2000" b="0" i="1" dirty="0" err="1">
                <a:solidFill>
                  <a:srgbClr val="FF0000"/>
                </a:solidFill>
                <a:latin typeface="+mn-lt"/>
                <a:sym typeface="Courier" charset="0"/>
              </a:rPr>
              <a:t>t.getDetails</a:t>
            </a:r>
            <a:r>
              <a:rPr lang="en-US" altLang="en-US" sz="2000" b="0" i="1" dirty="0">
                <a:solidFill>
                  <a:srgbClr val="FF0000"/>
                </a:solidFill>
                <a:latin typeface="+mn-lt"/>
                <a:sym typeface="Courier" charset="0"/>
              </a:rPr>
              <a:t>( )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makes an external method call to the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Track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class with the 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t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 object to print out the String</a:t>
            </a:r>
            <a:r>
              <a:rPr lang="en-US" altLang="en-US" sz="2000" b="0" i="1" dirty="0">
                <a:solidFill>
                  <a:schemeClr val="tx1"/>
                </a:solidFill>
                <a:latin typeface="+mn-lt"/>
                <a:sym typeface="Courier" charset="0"/>
              </a:rPr>
              <a:t>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  <a:sym typeface="Courier" charset="0"/>
              </a:rPr>
              <a:t>artist, title and filename fields.</a:t>
            </a:r>
          </a:p>
        </p:txBody>
      </p:sp>
      <p:sp>
        <p:nvSpPr>
          <p:cNvPr id="22552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1401763" y="4029075"/>
            <a:ext cx="644525" cy="2065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2555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56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 rot="10800000" flipH="1">
            <a:off x="3360738" y="4029075"/>
            <a:ext cx="4667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6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7724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>
                <a:latin typeface="Courier New" charset="0"/>
                <a:cs typeface="MS PGothic" charset="0"/>
              </a:rPr>
              <a:t>Iterator</a:t>
            </a:r>
            <a:r>
              <a:rPr lang="en-US" dirty="0">
                <a:cs typeface="MS PGothic" charset="0"/>
              </a:rPr>
              <a:t> type</a:t>
            </a:r>
            <a:endParaRPr lang="en-US" dirty="0">
              <a:latin typeface="Courier New Bold" charset="0"/>
              <a:cs typeface="MS PGothic" charset="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413"/>
            <a:ext cx="7467600" cy="5113337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Third variation to iterate over a collection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Uses a </a:t>
            </a:r>
            <a:r>
              <a:rPr lang="en-US" i="1" dirty="0">
                <a:cs typeface="MS PGothic" charset="0"/>
              </a:rPr>
              <a:t>while</a:t>
            </a:r>
            <a:r>
              <a:rPr lang="en-US" dirty="0">
                <a:cs typeface="MS PGothic" charset="0"/>
              </a:rPr>
              <a:t> loop and </a:t>
            </a:r>
            <a:r>
              <a:rPr lang="en-US" i="1" dirty="0">
                <a:cs typeface="MS PGothic" charset="0"/>
              </a:rPr>
              <a:t>Iterator </a:t>
            </a:r>
            <a:r>
              <a:rPr lang="en-US" dirty="0">
                <a:cs typeface="MS PGothic" charset="0"/>
              </a:rPr>
              <a:t>object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But NO integer index variable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>
                <a:cs typeface="MS PGothic" charset="0"/>
              </a:rPr>
              <a:t>Takes advantage of abstraction with use of library class (like </a:t>
            </a:r>
            <a:r>
              <a:rPr lang="en-US" i="1" dirty="0">
                <a:cs typeface="MS PGothic" charset="0"/>
              </a:rPr>
              <a:t>for-each</a:t>
            </a:r>
            <a:r>
              <a:rPr lang="en-US" dirty="0">
                <a:cs typeface="MS PGothic" charset="0"/>
              </a:rPr>
              <a:t>)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i="1" dirty="0">
                <a:cs typeface="MS PGothic" charset="0"/>
              </a:rPr>
              <a:t>import </a:t>
            </a:r>
            <a:r>
              <a:rPr lang="en-US" i="1" dirty="0" err="1">
                <a:cs typeface="MS PGothic" charset="0"/>
              </a:rPr>
              <a:t>java.util.Iterator</a:t>
            </a:r>
            <a:r>
              <a:rPr lang="en-US" i="1" dirty="0">
                <a:cs typeface="MS PGothic" charset="0"/>
              </a:rPr>
              <a:t>;</a:t>
            </a:r>
            <a:endParaRPr lang="en-US" dirty="0">
              <a:cs typeface="MS PGothic" charset="0"/>
            </a:endParaRP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i="1" dirty="0">
                <a:cs typeface="MS PGothic" charset="0"/>
              </a:rPr>
              <a:t>Iterator </a:t>
            </a:r>
            <a:r>
              <a:rPr lang="en-US" dirty="0">
                <a:cs typeface="MS PGothic" charset="0"/>
              </a:rPr>
              <a:t>class vs. </a:t>
            </a:r>
            <a:r>
              <a:rPr lang="en-US" i="1" dirty="0">
                <a:cs typeface="MS PGothic" charset="0"/>
              </a:rPr>
              <a:t>iterator( ) </a:t>
            </a:r>
            <a:r>
              <a:rPr lang="en-US" dirty="0">
                <a:cs typeface="MS PGothic" charset="0"/>
              </a:rPr>
              <a:t>method</a:t>
            </a:r>
            <a:endParaRPr lang="en-US" i="1" dirty="0">
              <a:latin typeface="Courier New Bold" charset="0"/>
              <a:cs typeface="MS PGothic" charset="0"/>
            </a:endParaRPr>
          </a:p>
          <a:p>
            <a:pPr eaLnBrk="1" hangingPunct="1">
              <a:buFont typeface="Times" charset="0"/>
              <a:buChar char="•"/>
              <a:defRPr/>
            </a:pPr>
            <a:endParaRPr lang="en-US" dirty="0"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3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3555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57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58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61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62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63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64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3569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0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1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2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3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3574" name="Rectangle 21"/>
          <p:cNvSpPr>
            <a:spLocks/>
          </p:cNvSpPr>
          <p:nvPr/>
        </p:nvSpPr>
        <p:spPr bwMode="auto">
          <a:xfrm>
            <a:off x="4487863" y="4622800"/>
            <a:ext cx="47117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    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3575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6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3577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578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23579" name="Line 18"/>
          <p:cNvSpPr>
            <a:spLocks noChangeShapeType="1"/>
          </p:cNvSpPr>
          <p:nvPr/>
        </p:nvSpPr>
        <p:spPr bwMode="auto">
          <a:xfrm rot="10800000" flipH="1">
            <a:off x="3360738" y="4029075"/>
            <a:ext cx="46672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925638" y="563563"/>
            <a:ext cx="59610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1</a:t>
            </a:r>
            <a:r>
              <a:rPr lang="en-US" sz="2400" baseline="30000" dirty="0">
                <a:cs typeface="Courier New" charset="0"/>
              </a:rPr>
              <a:t>st</a:t>
            </a:r>
            <a:r>
              <a:rPr lang="en-US" sz="2400" dirty="0">
                <a:cs typeface="Courier New" charset="0"/>
              </a:rPr>
              <a:t> iteration of while body</a:t>
            </a:r>
          </a:p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and repeat loop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1863" y="5435600"/>
            <a:ext cx="8699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736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4579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81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2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5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86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7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88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4593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4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5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6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597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4598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</a:t>
            </a:r>
            <a:r>
              <a:rPr lang="en-US" altLang="en-US" sz="1800">
                <a:solidFill>
                  <a:srgbClr val="663300"/>
                </a:solidFill>
                <a:latin typeface="Courier New Bold" panose="02070609020205020404" pitchFamily="49" charset="0"/>
              </a:rPr>
              <a:t>Track t = </a:t>
            </a:r>
            <a:r>
              <a:rPr lang="en-US" altLang="en-US" sz="1800">
                <a:solidFill>
                  <a:srgbClr val="FF0000"/>
                </a:solidFill>
                <a:latin typeface="Courier New Bold" panose="02070609020205020404" pitchFamily="49" charset="0"/>
              </a:rPr>
              <a:t>it.next()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4599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600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4601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602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rot="10800000" flipH="1">
            <a:off x="3360738" y="4016375"/>
            <a:ext cx="671512" cy="7493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87763" y="592138"/>
            <a:ext cx="2459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2</a:t>
            </a:r>
            <a:r>
              <a:rPr lang="en-US" sz="2400" baseline="30000" dirty="0">
                <a:cs typeface="Courier New" charset="0"/>
              </a:rPr>
              <a:t>nd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7029450" y="4487863"/>
            <a:ext cx="84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24606" name="Line 18"/>
          <p:cNvSpPr>
            <a:spLocks noChangeShapeType="1"/>
          </p:cNvSpPr>
          <p:nvPr/>
        </p:nvSpPr>
        <p:spPr bwMode="auto">
          <a:xfrm rot="10800000" flipH="1">
            <a:off x="3360738" y="4021138"/>
            <a:ext cx="2095500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1401763" y="3970338"/>
            <a:ext cx="1987550" cy="2124075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24608" name="TextBox 45"/>
          <p:cNvSpPr txBox="1">
            <a:spLocks noChangeArrowheads="1"/>
          </p:cNvSpPr>
          <p:nvPr/>
        </p:nvSpPr>
        <p:spPr bwMode="auto">
          <a:xfrm>
            <a:off x="1989138" y="4765675"/>
            <a:ext cx="42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4609" name="TextBox 46"/>
          <p:cNvSpPr txBox="1">
            <a:spLocks noChangeArrowheads="1"/>
          </p:cNvSpPr>
          <p:nvPr/>
        </p:nvSpPr>
        <p:spPr bwMode="auto">
          <a:xfrm>
            <a:off x="3217863" y="4194175"/>
            <a:ext cx="919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7030A0"/>
                </a:solidFill>
                <a:latin typeface="Courier New" panose="02070309020205020404" pitchFamily="49" charset="0"/>
              </a:rPr>
              <a:t>hasNext</a:t>
            </a:r>
          </a:p>
        </p:txBody>
      </p:sp>
      <p:sp>
        <p:nvSpPr>
          <p:cNvPr id="24610" name="TextBox 48"/>
          <p:cNvSpPr txBox="1">
            <a:spLocks noChangeArrowheads="1"/>
          </p:cNvSpPr>
          <p:nvPr/>
        </p:nvSpPr>
        <p:spPr bwMode="auto">
          <a:xfrm>
            <a:off x="4300538" y="3976688"/>
            <a:ext cx="711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3029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5603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05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06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09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10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1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2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5617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8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19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0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1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5622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5623" name="Rectangle 27"/>
          <p:cNvSpPr>
            <a:spLocks/>
          </p:cNvSpPr>
          <p:nvPr/>
        </p:nvSpPr>
        <p:spPr bwMode="auto">
          <a:xfrm>
            <a:off x="1143000" y="5913438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4" name="TextBox 4"/>
          <p:cNvSpPr txBox="1">
            <a:spLocks noChangeArrowheads="1"/>
          </p:cNvSpPr>
          <p:nvPr/>
        </p:nvSpPr>
        <p:spPr bwMode="auto">
          <a:xfrm>
            <a:off x="1079500" y="554355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5625" name="AutoShape 16"/>
          <p:cNvSpPr>
            <a:spLocks/>
          </p:cNvSpPr>
          <p:nvPr/>
        </p:nvSpPr>
        <p:spPr bwMode="auto">
          <a:xfrm>
            <a:off x="2767013" y="47704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5626" name="Rectangle 17"/>
          <p:cNvSpPr>
            <a:spLocks/>
          </p:cNvSpPr>
          <p:nvPr/>
        </p:nvSpPr>
        <p:spPr bwMode="auto">
          <a:xfrm>
            <a:off x="2779713" y="4846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227388" y="592138"/>
            <a:ext cx="338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2</a:t>
            </a:r>
            <a:r>
              <a:rPr lang="en-US" sz="2400" baseline="30000" dirty="0">
                <a:cs typeface="Courier New" charset="0"/>
              </a:rPr>
              <a:t>nd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5628" name="Line 18"/>
          <p:cNvSpPr>
            <a:spLocks noChangeShapeType="1"/>
          </p:cNvSpPr>
          <p:nvPr/>
        </p:nvSpPr>
        <p:spPr bwMode="auto">
          <a:xfrm rot="10800000" flipH="1">
            <a:off x="3360738" y="4021138"/>
            <a:ext cx="2095500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31863" y="5435600"/>
            <a:ext cx="8699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716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6627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29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0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3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34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5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36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6641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2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3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4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5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6646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</a:t>
            </a:r>
            <a:r>
              <a:rPr lang="en-US" altLang="en-US" sz="1800">
                <a:solidFill>
                  <a:srgbClr val="663300"/>
                </a:solidFill>
                <a:latin typeface="Courier New Bold" panose="02070609020205020404" pitchFamily="49" charset="0"/>
              </a:rPr>
              <a:t>Track t = </a:t>
            </a:r>
            <a:r>
              <a:rPr lang="en-US" altLang="en-US" sz="1800">
                <a:solidFill>
                  <a:srgbClr val="FF0000"/>
                </a:solidFill>
                <a:latin typeface="Courier New Bold" panose="02070609020205020404" pitchFamily="49" charset="0"/>
              </a:rPr>
              <a:t>it.next()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6647" name="Rectangle 27"/>
          <p:cNvSpPr>
            <a:spLocks/>
          </p:cNvSpPr>
          <p:nvPr/>
        </p:nvSpPr>
        <p:spPr bwMode="auto">
          <a:xfrm>
            <a:off x="2278063" y="5859463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48" name="TextBox 4"/>
          <p:cNvSpPr txBox="1">
            <a:spLocks noChangeArrowheads="1"/>
          </p:cNvSpPr>
          <p:nvPr/>
        </p:nvSpPr>
        <p:spPr bwMode="auto">
          <a:xfrm>
            <a:off x="2214563" y="5489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6649" name="AutoShape 16"/>
          <p:cNvSpPr>
            <a:spLocks/>
          </p:cNvSpPr>
          <p:nvPr/>
        </p:nvSpPr>
        <p:spPr bwMode="auto">
          <a:xfrm>
            <a:off x="4046538" y="4816475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6650" name="Rectangle 17"/>
          <p:cNvSpPr>
            <a:spLocks/>
          </p:cNvSpPr>
          <p:nvPr/>
        </p:nvSpPr>
        <p:spPr bwMode="auto">
          <a:xfrm>
            <a:off x="4059238" y="489267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rot="10800000" flipH="1">
            <a:off x="4654550" y="4051300"/>
            <a:ext cx="573088" cy="760413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87763" y="592138"/>
            <a:ext cx="2459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3</a:t>
            </a:r>
            <a:r>
              <a:rPr lang="en-US" sz="2400" baseline="30000" dirty="0">
                <a:cs typeface="Courier New" charset="0"/>
              </a:rPr>
              <a:t>rd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6653" name="Line 18"/>
          <p:cNvSpPr>
            <a:spLocks noChangeShapeType="1"/>
          </p:cNvSpPr>
          <p:nvPr/>
        </p:nvSpPr>
        <p:spPr bwMode="auto">
          <a:xfrm rot="10800000" flipH="1">
            <a:off x="4640263" y="4021138"/>
            <a:ext cx="20923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2536825" y="3921125"/>
            <a:ext cx="2300288" cy="2119313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26655" name="TextBox 45"/>
          <p:cNvSpPr txBox="1">
            <a:spLocks noChangeArrowheads="1"/>
          </p:cNvSpPr>
          <p:nvPr/>
        </p:nvSpPr>
        <p:spPr bwMode="auto">
          <a:xfrm>
            <a:off x="3124200" y="47117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2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7651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53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4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7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58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59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0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7665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6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7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8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69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7670" name="Rectangle 21"/>
          <p:cNvSpPr>
            <a:spLocks/>
          </p:cNvSpPr>
          <p:nvPr/>
        </p:nvSpPr>
        <p:spPr bwMode="auto">
          <a:xfrm>
            <a:off x="5757863" y="4767263"/>
            <a:ext cx="315595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7671" name="Rectangle 27"/>
          <p:cNvSpPr>
            <a:spLocks/>
          </p:cNvSpPr>
          <p:nvPr/>
        </p:nvSpPr>
        <p:spPr bwMode="auto">
          <a:xfrm>
            <a:off x="2278063" y="5859463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72" name="TextBox 4"/>
          <p:cNvSpPr txBox="1">
            <a:spLocks noChangeArrowheads="1"/>
          </p:cNvSpPr>
          <p:nvPr/>
        </p:nvSpPr>
        <p:spPr bwMode="auto">
          <a:xfrm>
            <a:off x="2214563" y="5489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7673" name="AutoShape 16"/>
          <p:cNvSpPr>
            <a:spLocks/>
          </p:cNvSpPr>
          <p:nvPr/>
        </p:nvSpPr>
        <p:spPr bwMode="auto">
          <a:xfrm>
            <a:off x="4046538" y="4816475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7674" name="Rectangle 17"/>
          <p:cNvSpPr>
            <a:spLocks/>
          </p:cNvSpPr>
          <p:nvPr/>
        </p:nvSpPr>
        <p:spPr bwMode="auto">
          <a:xfrm>
            <a:off x="4059238" y="4892675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227388" y="592138"/>
            <a:ext cx="338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3</a:t>
            </a:r>
            <a:r>
              <a:rPr lang="en-US" sz="2400" baseline="30000" dirty="0">
                <a:cs typeface="Courier New" charset="0"/>
              </a:rPr>
              <a:t>rd</a:t>
            </a:r>
            <a:r>
              <a:rPr lang="en-US" sz="2400" dirty="0">
                <a:cs typeface="Courier New" charset="0"/>
              </a:rPr>
              <a:t> iteration</a:t>
            </a:r>
          </a:p>
        </p:txBody>
      </p:sp>
      <p:sp>
        <p:nvSpPr>
          <p:cNvPr id="27676" name="Line 18"/>
          <p:cNvSpPr>
            <a:spLocks noChangeShapeType="1"/>
          </p:cNvSpPr>
          <p:nvPr/>
        </p:nvSpPr>
        <p:spPr bwMode="auto">
          <a:xfrm rot="10800000" flipH="1">
            <a:off x="4640263" y="4021138"/>
            <a:ext cx="2092325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78038" y="5381625"/>
            <a:ext cx="8699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999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8675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77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1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82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3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4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8689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0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1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2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3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8694" name="Rectangle 21"/>
          <p:cNvSpPr>
            <a:spLocks/>
          </p:cNvSpPr>
          <p:nvPr/>
        </p:nvSpPr>
        <p:spPr bwMode="auto">
          <a:xfrm>
            <a:off x="1000125" y="4592638"/>
            <a:ext cx="31575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</a:t>
            </a:r>
            <a:r>
              <a:rPr lang="en-US" altLang="en-US" sz="1800">
                <a:solidFill>
                  <a:srgbClr val="663300"/>
                </a:solidFill>
                <a:latin typeface="Courier New Bold" panose="02070609020205020404" pitchFamily="49" charset="0"/>
              </a:rPr>
              <a:t>Track t = </a:t>
            </a:r>
            <a:r>
              <a:rPr lang="en-US" altLang="en-US" sz="1800">
                <a:solidFill>
                  <a:srgbClr val="FF0000"/>
                </a:solidFill>
                <a:latin typeface="Courier New Bold" panose="02070609020205020404" pitchFamily="49" charset="0"/>
              </a:rPr>
              <a:t>it.next()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8695" name="Rectangle 27"/>
          <p:cNvSpPr>
            <a:spLocks/>
          </p:cNvSpPr>
          <p:nvPr/>
        </p:nvSpPr>
        <p:spPr bwMode="auto">
          <a:xfrm>
            <a:off x="4729163" y="5959475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6" name="TextBox 4"/>
          <p:cNvSpPr txBox="1">
            <a:spLocks noChangeArrowheads="1"/>
          </p:cNvSpPr>
          <p:nvPr/>
        </p:nvSpPr>
        <p:spPr bwMode="auto">
          <a:xfrm>
            <a:off x="4665663" y="55895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8697" name="AutoShape 16"/>
          <p:cNvSpPr>
            <a:spLocks/>
          </p:cNvSpPr>
          <p:nvPr/>
        </p:nvSpPr>
        <p:spPr bwMode="auto">
          <a:xfrm>
            <a:off x="6173788" y="482600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98" name="Rectangle 17"/>
          <p:cNvSpPr>
            <a:spLocks/>
          </p:cNvSpPr>
          <p:nvPr/>
        </p:nvSpPr>
        <p:spPr bwMode="auto">
          <a:xfrm>
            <a:off x="6186488" y="490220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rot="10800000" flipH="1">
            <a:off x="6781800" y="4021138"/>
            <a:ext cx="238125" cy="8001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27438" y="5921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4th iteration</a:t>
            </a:r>
          </a:p>
        </p:txBody>
      </p:sp>
      <p:sp>
        <p:nvSpPr>
          <p:cNvPr id="28701" name="Line 18"/>
          <p:cNvSpPr>
            <a:spLocks noChangeShapeType="1"/>
          </p:cNvSpPr>
          <p:nvPr/>
        </p:nvSpPr>
        <p:spPr bwMode="auto">
          <a:xfrm rot="10800000" flipH="1">
            <a:off x="6767513" y="3789363"/>
            <a:ext cx="1797050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5026025" y="4021138"/>
            <a:ext cx="1471613" cy="2116137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28703" name="TextBox 45"/>
          <p:cNvSpPr txBox="1">
            <a:spLocks noChangeArrowheads="1"/>
          </p:cNvSpPr>
          <p:nvPr/>
        </p:nvSpPr>
        <p:spPr bwMode="auto">
          <a:xfrm>
            <a:off x="5443538" y="47625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74160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29699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01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2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5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06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7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08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29713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4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5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6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17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29718" name="Rectangle 21"/>
          <p:cNvSpPr>
            <a:spLocks/>
          </p:cNvSpPr>
          <p:nvPr/>
        </p:nvSpPr>
        <p:spPr bwMode="auto">
          <a:xfrm>
            <a:off x="1000125" y="4592638"/>
            <a:ext cx="31575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while(it.hasNext())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29719" name="Rectangle 27"/>
          <p:cNvSpPr>
            <a:spLocks/>
          </p:cNvSpPr>
          <p:nvPr/>
        </p:nvSpPr>
        <p:spPr bwMode="auto">
          <a:xfrm>
            <a:off x="4729163" y="5959475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20" name="TextBox 4"/>
          <p:cNvSpPr txBox="1">
            <a:spLocks noChangeArrowheads="1"/>
          </p:cNvSpPr>
          <p:nvPr/>
        </p:nvSpPr>
        <p:spPr bwMode="auto">
          <a:xfrm>
            <a:off x="4665663" y="55895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9721" name="AutoShape 16"/>
          <p:cNvSpPr>
            <a:spLocks/>
          </p:cNvSpPr>
          <p:nvPr/>
        </p:nvSpPr>
        <p:spPr bwMode="auto">
          <a:xfrm>
            <a:off x="6173788" y="482600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9722" name="Rectangle 17"/>
          <p:cNvSpPr>
            <a:spLocks/>
          </p:cNvSpPr>
          <p:nvPr/>
        </p:nvSpPr>
        <p:spPr bwMode="auto">
          <a:xfrm>
            <a:off x="6186488" y="490220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65475" y="592138"/>
            <a:ext cx="3503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Exit 4th iteration</a:t>
            </a:r>
          </a:p>
        </p:txBody>
      </p:sp>
      <p:sp>
        <p:nvSpPr>
          <p:cNvPr id="29724" name="Line 18"/>
          <p:cNvSpPr>
            <a:spLocks noChangeShapeType="1"/>
          </p:cNvSpPr>
          <p:nvPr/>
        </p:nvSpPr>
        <p:spPr bwMode="auto">
          <a:xfrm rot="10800000" flipH="1">
            <a:off x="6767513" y="3789363"/>
            <a:ext cx="1797050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9138" y="5481638"/>
            <a:ext cx="8699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713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20763" y="-15875"/>
            <a:ext cx="777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Track </a:t>
            </a:r>
            <a:r>
              <a:rPr lang="en-US" b="0" kern="0" dirty="0"/>
              <a:t>example </a:t>
            </a:r>
          </a:p>
        </p:txBody>
      </p:sp>
      <p:sp>
        <p:nvSpPr>
          <p:cNvPr id="30723" name="AutoShape 2"/>
          <p:cNvSpPr>
            <a:spLocks/>
          </p:cNvSpPr>
          <p:nvPr/>
        </p:nvSpPr>
        <p:spPr bwMode="auto">
          <a:xfrm>
            <a:off x="18907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1941513" y="32337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25" name="AutoShape 4"/>
          <p:cNvSpPr>
            <a:spLocks/>
          </p:cNvSpPr>
          <p:nvPr/>
        </p:nvSpPr>
        <p:spPr bwMode="auto">
          <a:xfrm>
            <a:off x="3708400" y="15938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Rectangle 5"/>
          <p:cNvSpPr>
            <a:spLocks/>
          </p:cNvSpPr>
          <p:nvPr/>
        </p:nvSpPr>
        <p:spPr bwMode="auto">
          <a:xfrm>
            <a:off x="3708400" y="16700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3028950" y="27828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AutoShape 7"/>
          <p:cNvSpPr>
            <a:spLocks/>
          </p:cNvSpPr>
          <p:nvPr/>
        </p:nvSpPr>
        <p:spPr bwMode="auto">
          <a:xfrm>
            <a:off x="33385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9" name="Rectangle 8"/>
          <p:cNvSpPr>
            <a:spLocks/>
          </p:cNvSpPr>
          <p:nvPr/>
        </p:nvSpPr>
        <p:spPr bwMode="auto">
          <a:xfrm>
            <a:off x="33893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30" name="AutoShape 9"/>
          <p:cNvSpPr>
            <a:spLocks/>
          </p:cNvSpPr>
          <p:nvPr/>
        </p:nvSpPr>
        <p:spPr bwMode="auto">
          <a:xfrm>
            <a:off x="47863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1" name="AutoShape 10"/>
          <p:cNvSpPr>
            <a:spLocks/>
          </p:cNvSpPr>
          <p:nvPr/>
        </p:nvSpPr>
        <p:spPr bwMode="auto">
          <a:xfrm>
            <a:off x="6234113" y="31702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2" name="Rectangle 11"/>
          <p:cNvSpPr>
            <a:spLocks/>
          </p:cNvSpPr>
          <p:nvPr/>
        </p:nvSpPr>
        <p:spPr bwMode="auto">
          <a:xfrm>
            <a:off x="62849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4168775" y="2806700"/>
            <a:ext cx="366713" cy="36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862513" y="27543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5286375" y="2784475"/>
            <a:ext cx="992188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20"/>
          <p:cNvSpPr>
            <a:spLocks/>
          </p:cNvSpPr>
          <p:nvPr/>
        </p:nvSpPr>
        <p:spPr bwMode="auto">
          <a:xfrm>
            <a:off x="4837113" y="32464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0737" name="TextBox 54"/>
          <p:cNvSpPr txBox="1">
            <a:spLocks noChangeArrowheads="1"/>
          </p:cNvSpPr>
          <p:nvPr/>
        </p:nvSpPr>
        <p:spPr bwMode="auto">
          <a:xfrm>
            <a:off x="3983038" y="25939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8" name="TextBox 55"/>
          <p:cNvSpPr txBox="1">
            <a:spLocks noChangeArrowheads="1"/>
          </p:cNvSpPr>
          <p:nvPr/>
        </p:nvSpPr>
        <p:spPr bwMode="auto">
          <a:xfrm>
            <a:off x="4403725" y="25971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39" name="TextBox 56"/>
          <p:cNvSpPr txBox="1">
            <a:spLocks noChangeArrowheads="1"/>
          </p:cNvSpPr>
          <p:nvPr/>
        </p:nvSpPr>
        <p:spPr bwMode="auto">
          <a:xfrm>
            <a:off x="48021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40" name="TextBox 57"/>
          <p:cNvSpPr txBox="1">
            <a:spLocks noChangeArrowheads="1"/>
          </p:cNvSpPr>
          <p:nvPr/>
        </p:nvSpPr>
        <p:spPr bwMode="auto">
          <a:xfrm>
            <a:off x="5246688" y="25971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41" name="TextBox 58"/>
          <p:cNvSpPr txBox="1">
            <a:spLocks noChangeArrowheads="1"/>
          </p:cNvSpPr>
          <p:nvPr/>
        </p:nvSpPr>
        <p:spPr bwMode="auto">
          <a:xfrm>
            <a:off x="3930650" y="23510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0742" name="Rectangle 21"/>
          <p:cNvSpPr>
            <a:spLocks/>
          </p:cNvSpPr>
          <p:nvPr/>
        </p:nvSpPr>
        <p:spPr bwMode="auto">
          <a:xfrm>
            <a:off x="1000125" y="4592638"/>
            <a:ext cx="31575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while(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it.hasNext()</a:t>
            </a: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)</a:t>
            </a:r>
            <a:r>
              <a:rPr lang="en-US" altLang="en-US" sz="1800">
                <a:solidFill>
                  <a:srgbClr val="7030A0"/>
                </a:solidFill>
                <a:latin typeface="Courier New Bold" panose="02070609020205020404" pitchFamily="49" charset="0"/>
              </a:rPr>
              <a:t>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{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Track t = it.next();           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System.out.println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     (t.getDetails());</a:t>
            </a:r>
          </a:p>
          <a:p>
            <a:pPr eaLnBrk="1" hangingPunct="1">
              <a:spcBef>
                <a:spcPts val="4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olidFill>
                  <a:schemeClr val="tx1"/>
                </a:solidFill>
                <a:latin typeface="Courier New Bold" panose="02070609020205020404" pitchFamily="49" charset="0"/>
              </a:rPr>
              <a:t>}</a:t>
            </a:r>
            <a:endParaRPr lang="en-US" altLang="en-US" sz="1800" b="0">
              <a:solidFill>
                <a:schemeClr val="tx1"/>
              </a:solidFill>
              <a:latin typeface="Courier New Bold" panose="02070609020205020404" pitchFamily="49" charset="0"/>
              <a:sym typeface="Courier" charset="0"/>
            </a:endParaRPr>
          </a:p>
        </p:txBody>
      </p:sp>
      <p:sp>
        <p:nvSpPr>
          <p:cNvPr id="30743" name="AutoShape 16"/>
          <p:cNvSpPr>
            <a:spLocks/>
          </p:cNvSpPr>
          <p:nvPr/>
        </p:nvSpPr>
        <p:spPr bwMode="auto">
          <a:xfrm>
            <a:off x="6173788" y="4826000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44" name="Rectangle 17"/>
          <p:cNvSpPr>
            <a:spLocks/>
          </p:cNvSpPr>
          <p:nvPr/>
        </p:nvSpPr>
        <p:spPr bwMode="auto">
          <a:xfrm>
            <a:off x="6186488" y="4902200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627438" y="5921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cs typeface="Courier New" charset="0"/>
              </a:rPr>
              <a:t>5th iteration</a:t>
            </a:r>
          </a:p>
        </p:txBody>
      </p:sp>
      <p:sp>
        <p:nvSpPr>
          <p:cNvPr id="30746" name="Line 18"/>
          <p:cNvSpPr>
            <a:spLocks noChangeShapeType="1"/>
          </p:cNvSpPr>
          <p:nvPr/>
        </p:nvSpPr>
        <p:spPr bwMode="auto">
          <a:xfrm rot="10800000" flipH="1">
            <a:off x="6767513" y="3789363"/>
            <a:ext cx="1797050" cy="103187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TextBox 36"/>
          <p:cNvSpPr txBox="1">
            <a:spLocks noChangeArrowheads="1"/>
          </p:cNvSpPr>
          <p:nvPr/>
        </p:nvSpPr>
        <p:spPr bwMode="auto">
          <a:xfrm>
            <a:off x="2170113" y="4292600"/>
            <a:ext cx="96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7030A0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30748" name="TextBox 40"/>
          <p:cNvSpPr txBox="1">
            <a:spLocks noChangeArrowheads="1"/>
          </p:cNvSpPr>
          <p:nvPr/>
        </p:nvSpPr>
        <p:spPr bwMode="auto">
          <a:xfrm>
            <a:off x="7497763" y="4324350"/>
            <a:ext cx="116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7030A0"/>
                </a:solidFill>
                <a:latin typeface="Courier New" panose="02070309020205020404" pitchFamily="49" charset="0"/>
              </a:rPr>
              <a:t>hasNext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8475" y="5921375"/>
            <a:ext cx="3730625" cy="7080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NO more elements,</a:t>
            </a:r>
          </a:p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so the while loop STOPS!!</a:t>
            </a:r>
          </a:p>
        </p:txBody>
      </p:sp>
    </p:spTree>
    <p:extLst>
      <p:ext uri="{BB962C8B-B14F-4D97-AF65-F5344CB8AC3E}">
        <p14:creationId xmlns:p14="http://schemas.microsoft.com/office/powerpoint/2010/main" val="2941786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9857"/>
            <a:ext cx="7772400" cy="680106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Index versus Iterator</a:t>
            </a:r>
          </a:p>
        </p:txBody>
      </p:sp>
      <p:sp>
        <p:nvSpPr>
          <p:cNvPr id="14848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070478"/>
            <a:ext cx="7620000" cy="57610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Times" charset="0"/>
              <a:buChar char="•"/>
              <a:defRPr/>
            </a:pPr>
            <a:r>
              <a:rPr lang="en-GB" sz="2800" dirty="0">
                <a:cs typeface="MS PGothic" charset="0"/>
              </a:rPr>
              <a:t>Ways to iterate over a collection: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GB" sz="2400" dirty="0">
                <a:cs typeface="MS PGothic" charset="0"/>
              </a:rPr>
              <a:t>for-each loop </a:t>
            </a:r>
            <a:r>
              <a:rPr lang="en-GB" sz="1800" i="1" dirty="0">
                <a:cs typeface="MS PGothic" charset="0"/>
              </a:rPr>
              <a:t>(definite iteration)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Process every element w/o removing an element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GB" sz="2400" dirty="0">
                <a:cs typeface="MS PGothic" charset="0"/>
              </a:rPr>
              <a:t>while loop </a:t>
            </a:r>
            <a:r>
              <a:rPr lang="en-GB" sz="1800" i="1" dirty="0">
                <a:cs typeface="MS PGothic" charset="0"/>
              </a:rPr>
              <a:t>(indefinite iteration)</a:t>
            </a:r>
            <a:endParaRPr lang="en-GB" sz="1800" dirty="0">
              <a:cs typeface="MS PGothic" charset="0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if we might want to stop part way through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for repetition that doesn't involve a collection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GB" sz="2400" b="1" dirty="0">
                <a:latin typeface="+mj-lt"/>
                <a:cs typeface="MS PGothic" charset="0"/>
              </a:rPr>
              <a:t> </a:t>
            </a:r>
            <a:r>
              <a:rPr lang="en-GB" sz="2400" b="1" dirty="0">
                <a:latin typeface="Courier New" charset="0"/>
                <a:cs typeface="MS PGothic" charset="0"/>
              </a:rPr>
              <a:t>Iterator</a:t>
            </a:r>
            <a:r>
              <a:rPr lang="en-GB" sz="2400" dirty="0">
                <a:cs typeface="MS PGothic" charset="0"/>
              </a:rPr>
              <a:t> object </a:t>
            </a:r>
            <a:r>
              <a:rPr lang="en-GB" sz="1600" i="1" dirty="0">
                <a:cs typeface="MS PGothic" charset="0"/>
              </a:rPr>
              <a:t>(indefinite iteration)</a:t>
            </a:r>
            <a:endParaRPr lang="en-GB" sz="1600" dirty="0">
              <a:cs typeface="MS PGothic" charset="0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if we might want to stop part way through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Often used with collections where indexed access is not very efficient, or impossible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Available for all collections in the Java class library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GB" sz="2000" dirty="0">
                <a:cs typeface="MS PGothic" charset="0"/>
              </a:rPr>
              <a:t>Use to remove from a collection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Times" charset="0"/>
              <a:buChar char="•"/>
              <a:defRPr/>
            </a:pPr>
            <a:r>
              <a:rPr lang="en-GB" sz="2800" dirty="0">
                <a:cs typeface="MS PGothic" charset="0"/>
              </a:rPr>
              <a:t>Iteration is important programming </a:t>
            </a:r>
            <a:r>
              <a:rPr lang="en-GB" sz="2800" i="1" dirty="0">
                <a:cs typeface="MS PGothic" charset="0"/>
              </a:rPr>
              <a:t>pattern</a:t>
            </a:r>
            <a:endParaRPr lang="en-GB" sz="2800" dirty="0">
              <a:cs typeface="MS PGothic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15888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elements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2887663"/>
            <a:ext cx="7993063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6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Impossible with a </a:t>
            </a:r>
            <a:r>
              <a:rPr lang="en-US" sz="2800" b="0" i="1" kern="0" dirty="0">
                <a:cs typeface="MS PGothic" charset="0"/>
              </a:rPr>
              <a:t>for-each</a:t>
            </a:r>
            <a:r>
              <a:rPr lang="en-US" sz="2800" b="0" kern="0" dirty="0">
                <a:cs typeface="MS PGothic" charset="0"/>
              </a:rPr>
              <a:t> loop</a:t>
            </a:r>
          </a:p>
          <a:p>
            <a:pPr lvl="1" eaLnBrk="1" hangingPunct="1">
              <a:spcBef>
                <a:spcPts val="1600"/>
              </a:spcBef>
              <a:buFont typeface="Trebuchet MS" panose="020B0603020202020204" pitchFamily="34" charset="0"/>
              <a:buChar char="–"/>
              <a:defRPr/>
            </a:pPr>
            <a:r>
              <a:rPr lang="en-US" b="0" kern="0" dirty="0">
                <a:latin typeface="+mj-lt"/>
                <a:cs typeface="MS PGothic" charset="0"/>
              </a:rPr>
              <a:t>Trying to remove( ) during an iteration causes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600"/>
              </a:spcBef>
              <a:buFont typeface="Times" charset="0"/>
              <a:buChar char="•"/>
              <a:defRPr/>
            </a:pPr>
            <a:r>
              <a:rPr lang="en-US" sz="2800" b="0" i="1" kern="0" dirty="0">
                <a:cs typeface="MS PGothic" charset="0"/>
              </a:rPr>
              <a:t>while</a:t>
            </a:r>
            <a:r>
              <a:rPr lang="en-US" sz="2800" b="0" kern="0" dirty="0">
                <a:cs typeface="MS PGothic" charset="0"/>
              </a:rPr>
              <a:t> loop possible, but NOT recommended</a:t>
            </a:r>
          </a:p>
          <a:p>
            <a:pPr lvl="1" eaLnBrk="1" hangingPunct="1">
              <a:spcBef>
                <a:spcPts val="1600"/>
              </a:spcBef>
              <a:buFont typeface="Trebuchet MS" panose="020B0603020202020204" pitchFamily="34" charset="0"/>
              <a:buChar char="–"/>
              <a:defRPr/>
            </a:pPr>
            <a:r>
              <a:rPr lang="en-US" b="0" kern="0" dirty="0">
                <a:cs typeface="MS PGothic" charset="0"/>
              </a:rPr>
              <a:t>Easy to get indices wrong when removing</a:t>
            </a:r>
            <a:endParaRPr lang="en-US" b="0" kern="0" dirty="0">
              <a:latin typeface="+mj-lt"/>
              <a:cs typeface="Courier New" panose="02070309020205020404" pitchFamily="49" charset="0"/>
            </a:endParaRPr>
          </a:p>
          <a:p>
            <a:pPr eaLnBrk="1" hangingPunct="1">
              <a:spcBef>
                <a:spcPts val="16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0" kern="0" dirty="0">
                <a:latin typeface="+mj-lt"/>
                <a:cs typeface="Courier New" panose="02070309020205020404" pitchFamily="49" charset="0"/>
              </a:rPr>
              <a:t>Proper solution is use of </a:t>
            </a:r>
            <a:r>
              <a:rPr lang="en-US" sz="2800" b="0" i="1" kern="0" dirty="0">
                <a:latin typeface="+mj-lt"/>
                <a:cs typeface="Courier New" panose="02070309020205020404" pitchFamily="49" charset="0"/>
              </a:rPr>
              <a:t>Iterator</a:t>
            </a:r>
            <a:r>
              <a:rPr lang="en-US" sz="2800" b="0" kern="0" dirty="0">
                <a:latin typeface="+mj-lt"/>
                <a:cs typeface="Courier New" panose="02070309020205020404" pitchFamily="49" charset="0"/>
              </a:rPr>
              <a:t> with while</a:t>
            </a:r>
            <a:endParaRPr lang="en-US" sz="2400" b="0" kern="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31888" y="1231900"/>
            <a:ext cx="7489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for each track in the collection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if </a:t>
            </a:r>
            <a:r>
              <a:rPr lang="en-US" dirty="0" err="1">
                <a:cs typeface="Courier New" charset="0"/>
              </a:rPr>
              <a:t>track.getArtist</a:t>
            </a:r>
            <a:r>
              <a:rPr lang="en-US" dirty="0">
                <a:cs typeface="Courier New" charset="0"/>
              </a:rPr>
              <a:t>( ) is the out-of-favor artist: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    </a:t>
            </a:r>
            <a:r>
              <a:rPr lang="en-US" dirty="0" err="1">
                <a:cs typeface="Courier New" charset="0"/>
              </a:rPr>
              <a:t>collection.remove</a:t>
            </a:r>
            <a:r>
              <a:rPr lang="en-US" dirty="0">
                <a:cs typeface="Courier New" charset="0"/>
              </a:rPr>
              <a:t>(track)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430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60648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charset="0"/>
                <a:ea typeface="MS PGothic" charset="-128"/>
              </a:rPr>
              <a:t>Iterator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dirty="0">
                <a:latin typeface="Courier New Bold" charset="0"/>
                <a:ea typeface="MS PGothic" charset="-128"/>
              </a:rPr>
              <a:t>iterator()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800"/>
              </a:spcBef>
              <a:defRPr/>
            </a:pPr>
            <a:r>
              <a:rPr lang="en-US" b="0" kern="0">
                <a:cs typeface="MS PGothic" charset="0"/>
              </a:rPr>
              <a:t>Collections (e.g. ArrayList) have an </a:t>
            </a:r>
            <a:r>
              <a:rPr lang="en-US" b="0" kern="0">
                <a:latin typeface="Courier New Bold" charset="0"/>
                <a:cs typeface="MS PGothic" charset="0"/>
              </a:rPr>
              <a:t>iterator()</a:t>
            </a:r>
            <a:r>
              <a:rPr lang="en-US" b="0" kern="0">
                <a:cs typeface="MS PGothic" charset="0"/>
              </a:rPr>
              <a:t> </a:t>
            </a:r>
            <a:r>
              <a:rPr lang="en-US" b="0" u="sng" kern="0">
                <a:cs typeface="MS PGothic" charset="0"/>
              </a:rPr>
              <a:t>method</a:t>
            </a:r>
          </a:p>
          <a:p>
            <a:pPr>
              <a:spcBef>
                <a:spcPts val="1800"/>
              </a:spcBef>
              <a:defRPr/>
            </a:pPr>
            <a:r>
              <a:rPr lang="en-US" b="0" kern="0">
                <a:cs typeface="MS PGothic" charset="0"/>
              </a:rPr>
              <a:t>This returns an </a:t>
            </a:r>
            <a:r>
              <a:rPr lang="en-US" b="0" kern="0">
                <a:latin typeface="Courier New Bold" charset="0"/>
                <a:cs typeface="MS PGothic" charset="0"/>
              </a:rPr>
              <a:t>Iterator</a:t>
            </a:r>
            <a:r>
              <a:rPr lang="en-US" b="0" kern="0">
                <a:cs typeface="MS PGothic" charset="0"/>
              </a:rPr>
              <a:t> </a:t>
            </a:r>
            <a:r>
              <a:rPr lang="en-US" b="0" u="sng" kern="0">
                <a:cs typeface="MS PGothic" charset="0"/>
              </a:rPr>
              <a:t>object</a:t>
            </a:r>
          </a:p>
          <a:p>
            <a:pPr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Iterator&lt;E&gt;</a:t>
            </a:r>
            <a:r>
              <a:rPr lang="en-US" b="0" kern="0">
                <a:cs typeface="MS PGothic" charset="0"/>
              </a:rPr>
              <a:t> has three methods:</a:t>
            </a:r>
          </a:p>
          <a:p>
            <a:pPr lvl="1"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boolean hasNext()</a:t>
            </a:r>
          </a:p>
          <a:p>
            <a:pPr lvl="1"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E next()</a:t>
            </a:r>
          </a:p>
          <a:p>
            <a:pPr lvl="1">
              <a:spcBef>
                <a:spcPts val="1800"/>
              </a:spcBef>
              <a:defRPr/>
            </a:pPr>
            <a:r>
              <a:rPr lang="en-US" b="0" kern="0">
                <a:latin typeface="Courier New Bold" charset="0"/>
                <a:cs typeface="MS PGothic" charset="0"/>
              </a:rPr>
              <a:t>void remove()</a:t>
            </a:r>
            <a:endParaRPr lang="en-US" b="0" kern="0" dirty="0">
              <a:latin typeface="Courier New Bold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from a collection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81075"/>
            <a:ext cx="7467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Iterator&lt;Track&gt; 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it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tracks.iterator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while(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it.</a:t>
            </a:r>
            <a:r>
              <a:rPr lang="en-US" sz="24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hasNext</a:t>
            </a: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Track 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it.</a:t>
            </a:r>
            <a:r>
              <a:rPr lang="en-US" sz="24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next</a:t>
            </a: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String artist =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t.getArtist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if(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artist.equals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artistToRemove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it.</a:t>
            </a:r>
            <a:r>
              <a:rPr lang="en-US" sz="24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remove</a:t>
            </a:r>
            <a:r>
              <a:rPr lang="en-US" sz="24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}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3348038" y="3357563"/>
            <a:ext cx="4953000" cy="727075"/>
            <a:chOff x="2109" y="2659"/>
            <a:chExt cx="3120" cy="458"/>
          </a:xfrm>
        </p:grpSpPr>
        <p:sp>
          <p:nvSpPr>
            <p:cNvPr id="180229" name="AutoShape 8"/>
            <p:cNvSpPr>
              <a:spLocks noChangeArrowheads="1"/>
            </p:cNvSpPr>
            <p:nvPr/>
          </p:nvSpPr>
          <p:spPr bwMode="auto">
            <a:xfrm>
              <a:off x="2109" y="2840"/>
              <a:ext cx="3120" cy="2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000" dirty="0">
                  <a:solidFill>
                    <a:srgbClr val="A57133"/>
                  </a:solidFill>
                  <a:latin typeface="Trebuchet MS" pitchFamily="34" charset="0"/>
                </a:rPr>
                <a:t>Use the </a:t>
              </a:r>
              <a:r>
                <a:rPr lang="en-US" altLang="en-US" sz="2000" dirty="0">
                  <a:solidFill>
                    <a:srgbClr val="A57133"/>
                  </a:solidFill>
                  <a:latin typeface="Courier New Bold" charset="0"/>
                </a:rPr>
                <a:t>Iterator</a:t>
              </a:r>
              <a:r>
                <a:rPr lang="ja-JP" altLang="en-US" sz="2000" dirty="0">
                  <a:solidFill>
                    <a:srgbClr val="A57133"/>
                  </a:solidFill>
                  <a:latin typeface="Trebuchet MS" pitchFamily="34" charset="0"/>
                </a:rPr>
                <a:t>’</a:t>
              </a:r>
              <a:r>
                <a:rPr lang="en-US" altLang="ja-JP" sz="2000" dirty="0">
                  <a:solidFill>
                    <a:srgbClr val="A57133"/>
                  </a:solidFill>
                  <a:latin typeface="Trebuchet MS" pitchFamily="34" charset="0"/>
                </a:rPr>
                <a:t>s </a:t>
              </a:r>
              <a:r>
                <a:rPr lang="en-US" altLang="ja-JP" sz="2000" dirty="0">
                  <a:solidFill>
                    <a:srgbClr val="A57133"/>
                  </a:solidFill>
                  <a:latin typeface="Courier New Bold" charset="0"/>
                </a:rPr>
                <a:t>remove</a:t>
              </a:r>
              <a:r>
                <a:rPr lang="en-US" altLang="ja-JP" sz="2000" dirty="0">
                  <a:solidFill>
                    <a:srgbClr val="A57133"/>
                  </a:solidFill>
                  <a:latin typeface="Trebuchet MS" pitchFamily="34" charset="0"/>
                </a:rPr>
                <a:t> method.</a:t>
              </a:r>
              <a:endParaRPr lang="en-US" altLang="en-US" sz="2000" dirty="0">
                <a:solidFill>
                  <a:srgbClr val="A57133"/>
                </a:solidFill>
                <a:latin typeface="Trebuchet MS" pitchFamily="34" charset="0"/>
              </a:endParaRPr>
            </a:p>
          </p:txBody>
        </p:sp>
        <p:sp>
          <p:nvSpPr>
            <p:cNvPr id="180230" name="Line 6"/>
            <p:cNvSpPr>
              <a:spLocks noChangeShapeType="1"/>
            </p:cNvSpPr>
            <p:nvPr/>
          </p:nvSpPr>
          <p:spPr bwMode="auto">
            <a:xfrm flipH="1" flipV="1">
              <a:off x="2472" y="2659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>
                <a:latin typeface="Courier New" charset="0"/>
                <a:ea typeface="MS PGothic" charset="0"/>
                <a:cs typeface="Times" charset="0"/>
              </a:endParaRPr>
            </a:p>
          </p:txBody>
        </p:sp>
      </p:grpSp>
      <p:sp>
        <p:nvSpPr>
          <p:cNvPr id="33797" name="TextBox 11"/>
          <p:cNvSpPr txBox="1">
            <a:spLocks noChangeArrowheads="1"/>
          </p:cNvSpPr>
          <p:nvPr/>
        </p:nvSpPr>
        <p:spPr bwMode="auto">
          <a:xfrm>
            <a:off x="923925" y="4292600"/>
            <a:ext cx="8064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 variable in the loop body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Iterator’s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 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NOT the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ArrayList’s</a:t>
            </a:r>
            <a:endParaRPr lang="en-US" altLang="en-US" sz="2400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Iterator’s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retrieved using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ALLOWS the element to be removed during loop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abstracts removal and keeps iteration in sync</a:t>
            </a:r>
          </a:p>
        </p:txBody>
      </p:sp>
    </p:spTree>
    <p:extLst>
      <p:ext uri="{BB962C8B-B14F-4D97-AF65-F5344CB8AC3E}">
        <p14:creationId xmlns:p14="http://schemas.microsoft.com/office/powerpoint/2010/main" val="3604771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from a collection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75" y="4322763"/>
            <a:ext cx="5038725" cy="2465387"/>
          </a:xfrm>
        </p:spPr>
        <p:txBody>
          <a:bodyPr/>
          <a:lstStyle/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while(</a:t>
            </a:r>
            <a:r>
              <a:rPr lang="en-US" sz="1800" b="1" dirty="0" err="1">
                <a:solidFill>
                  <a:srgbClr val="7030A0"/>
                </a:solidFill>
                <a:latin typeface="Courier New Bold" charset="0"/>
                <a:cs typeface="MS PGothic" charset="0"/>
              </a:rPr>
              <a:t>it.hasNext</a:t>
            </a:r>
            <a:r>
              <a:rPr lang="en-US" sz="1800" b="1" dirty="0">
                <a:solidFill>
                  <a:srgbClr val="7030A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</a:t>
            </a:r>
            <a:r>
              <a:rPr lang="en-US" sz="1800" b="1" dirty="0">
                <a:solidFill>
                  <a:srgbClr val="7030A0"/>
                </a:solidFill>
                <a:latin typeface="Courier New Bold" charset="0"/>
                <a:cs typeface="MS PGothic" charset="0"/>
              </a:rPr>
              <a:t> 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{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</a:t>
            </a:r>
            <a:r>
              <a:rPr lang="en-US" sz="1800" b="1" dirty="0">
                <a:solidFill>
                  <a:srgbClr val="663300"/>
                </a:solidFill>
                <a:latin typeface="Courier New Bold" charset="0"/>
                <a:cs typeface="MS PGothic" charset="0"/>
              </a:rPr>
              <a:t>Track t = </a:t>
            </a:r>
            <a:r>
              <a:rPr lang="en-US" sz="1800" b="1" dirty="0" err="1">
                <a:solidFill>
                  <a:srgbClr val="FF0000"/>
                </a:solidFill>
                <a:latin typeface="Courier New Bold" charset="0"/>
                <a:cs typeface="MS PGothic" charset="0"/>
              </a:rPr>
              <a:t>it.next</a:t>
            </a:r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String artist = </a:t>
            </a:r>
            <a:r>
              <a:rPr lang="en-US" sz="18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t.getArtist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();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if(</a:t>
            </a:r>
            <a:r>
              <a:rPr lang="en-US" sz="18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artist.equals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 Bold" charset="0"/>
                <a:cs typeface="MS PGothic" charset="0"/>
              </a:rPr>
              <a:t>artistToRemove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)) 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{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    </a:t>
            </a:r>
            <a:r>
              <a:rPr lang="en-US" sz="1800" b="1" dirty="0" err="1">
                <a:solidFill>
                  <a:srgbClr val="00B050"/>
                </a:solidFill>
                <a:latin typeface="Courier New Bold" charset="0"/>
                <a:cs typeface="MS PGothic" charset="0"/>
              </a:rPr>
              <a:t>it.remove</a:t>
            </a:r>
            <a:r>
              <a:rPr lang="en-US" sz="1800" b="1" dirty="0">
                <a:solidFill>
                  <a:srgbClr val="00B050"/>
                </a:solidFill>
                <a:latin typeface="Courier New Bold" charset="0"/>
                <a:cs typeface="MS PGothic" charset="0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;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  }</a:t>
            </a:r>
          </a:p>
          <a:p>
            <a:pPr eaLnBrk="1" hangingPunct="1">
              <a:lnSpc>
                <a:spcPts val="1700"/>
              </a:lnSpc>
              <a:buFont typeface="Times" charset="0"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MS PGothic" charset="0"/>
              </a:rPr>
              <a:t>}</a:t>
            </a:r>
          </a:p>
        </p:txBody>
      </p:sp>
      <p:sp>
        <p:nvSpPr>
          <p:cNvPr id="34820" name="AutoShape 2"/>
          <p:cNvSpPr>
            <a:spLocks/>
          </p:cNvSpPr>
          <p:nvPr/>
        </p:nvSpPr>
        <p:spPr bwMode="auto">
          <a:xfrm>
            <a:off x="17430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1" name="Rectangle 3"/>
          <p:cNvSpPr>
            <a:spLocks/>
          </p:cNvSpPr>
          <p:nvPr/>
        </p:nvSpPr>
        <p:spPr bwMode="auto">
          <a:xfrm>
            <a:off x="1793875" y="2560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22" name="AutoShape 4"/>
          <p:cNvSpPr>
            <a:spLocks/>
          </p:cNvSpPr>
          <p:nvPr/>
        </p:nvSpPr>
        <p:spPr bwMode="auto">
          <a:xfrm>
            <a:off x="3560763" y="9207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3" name="Rectangle 5"/>
          <p:cNvSpPr>
            <a:spLocks/>
          </p:cNvSpPr>
          <p:nvPr/>
        </p:nvSpPr>
        <p:spPr bwMode="auto">
          <a:xfrm>
            <a:off x="3560763" y="9969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2882900" y="21097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AutoShape 7"/>
          <p:cNvSpPr>
            <a:spLocks/>
          </p:cNvSpPr>
          <p:nvPr/>
        </p:nvSpPr>
        <p:spPr bwMode="auto">
          <a:xfrm>
            <a:off x="31908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6" name="Rectangle 8"/>
          <p:cNvSpPr>
            <a:spLocks/>
          </p:cNvSpPr>
          <p:nvPr/>
        </p:nvSpPr>
        <p:spPr bwMode="auto">
          <a:xfrm>
            <a:off x="32416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27" name="AutoShape 9"/>
          <p:cNvSpPr>
            <a:spLocks/>
          </p:cNvSpPr>
          <p:nvPr/>
        </p:nvSpPr>
        <p:spPr bwMode="auto">
          <a:xfrm>
            <a:off x="46386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8" name="AutoShape 10"/>
          <p:cNvSpPr>
            <a:spLocks/>
          </p:cNvSpPr>
          <p:nvPr/>
        </p:nvSpPr>
        <p:spPr bwMode="auto">
          <a:xfrm>
            <a:off x="60864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9" name="Rectangle 11"/>
          <p:cNvSpPr>
            <a:spLocks/>
          </p:cNvSpPr>
          <p:nvPr/>
        </p:nvSpPr>
        <p:spPr bwMode="auto">
          <a:xfrm>
            <a:off x="61372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 flipH="1">
            <a:off x="4021138" y="2135188"/>
            <a:ext cx="36830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4716463" y="20812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4"/>
          <p:cNvSpPr>
            <a:spLocks noChangeShapeType="1"/>
          </p:cNvSpPr>
          <p:nvPr/>
        </p:nvSpPr>
        <p:spPr bwMode="auto">
          <a:xfrm>
            <a:off x="5138738" y="2111375"/>
            <a:ext cx="992187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Rectangle 20"/>
          <p:cNvSpPr>
            <a:spLocks/>
          </p:cNvSpPr>
          <p:nvPr/>
        </p:nvSpPr>
        <p:spPr bwMode="auto">
          <a:xfrm>
            <a:off x="46894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4834" name="TextBox 23"/>
          <p:cNvSpPr txBox="1">
            <a:spLocks noChangeArrowheads="1"/>
          </p:cNvSpPr>
          <p:nvPr/>
        </p:nvSpPr>
        <p:spPr bwMode="auto">
          <a:xfrm>
            <a:off x="3836988" y="19208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5" name="TextBox 24"/>
          <p:cNvSpPr txBox="1">
            <a:spLocks noChangeArrowheads="1"/>
          </p:cNvSpPr>
          <p:nvPr/>
        </p:nvSpPr>
        <p:spPr bwMode="auto">
          <a:xfrm>
            <a:off x="4257675" y="19240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6" name="TextBox 25"/>
          <p:cNvSpPr txBox="1">
            <a:spLocks noChangeArrowheads="1"/>
          </p:cNvSpPr>
          <p:nvPr/>
        </p:nvSpPr>
        <p:spPr bwMode="auto">
          <a:xfrm>
            <a:off x="46545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7" name="TextBox 26"/>
          <p:cNvSpPr txBox="1">
            <a:spLocks noChangeArrowheads="1"/>
          </p:cNvSpPr>
          <p:nvPr/>
        </p:nvSpPr>
        <p:spPr bwMode="auto">
          <a:xfrm>
            <a:off x="50990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38" name="TextBox 27"/>
          <p:cNvSpPr txBox="1">
            <a:spLocks noChangeArrowheads="1"/>
          </p:cNvSpPr>
          <p:nvPr/>
        </p:nvSpPr>
        <p:spPr bwMode="auto">
          <a:xfrm>
            <a:off x="3783013" y="16779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4839" name="Rectangle 27"/>
          <p:cNvSpPr>
            <a:spLocks/>
          </p:cNvSpPr>
          <p:nvPr/>
        </p:nvSpPr>
        <p:spPr bwMode="auto">
          <a:xfrm>
            <a:off x="995363" y="5240338"/>
            <a:ext cx="546100" cy="368300"/>
          </a:xfrm>
          <a:prstGeom prst="rect">
            <a:avLst/>
          </a:prstGeom>
          <a:noFill/>
          <a:ln w="9525">
            <a:solidFill>
              <a:srgbClr val="A57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40" name="TextBox 29"/>
          <p:cNvSpPr txBox="1">
            <a:spLocks noChangeArrowheads="1"/>
          </p:cNvSpPr>
          <p:nvPr/>
        </p:nvSpPr>
        <p:spPr bwMode="auto">
          <a:xfrm>
            <a:off x="933450" y="487045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4841" name="AutoShape 16"/>
          <p:cNvSpPr>
            <a:spLocks/>
          </p:cNvSpPr>
          <p:nvPr/>
        </p:nvSpPr>
        <p:spPr bwMode="auto">
          <a:xfrm>
            <a:off x="2619375" y="40973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42" name="Rectangle 17"/>
          <p:cNvSpPr>
            <a:spLocks/>
          </p:cNvSpPr>
          <p:nvPr/>
        </p:nvSpPr>
        <p:spPr bwMode="auto">
          <a:xfrm>
            <a:off x="2632075" y="41735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rot="10800000" flipH="1">
            <a:off x="3213100" y="3343275"/>
            <a:ext cx="671513" cy="749300"/>
          </a:xfrm>
          <a:prstGeom prst="line">
            <a:avLst/>
          </a:prstGeom>
          <a:noFill/>
          <a:ln w="38100">
            <a:solidFill>
              <a:srgbClr val="7030A0"/>
            </a:solidFill>
            <a:prstDash val="solid"/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4844" name="Line 18"/>
          <p:cNvSpPr>
            <a:spLocks noChangeShapeType="1"/>
          </p:cNvSpPr>
          <p:nvPr/>
        </p:nvSpPr>
        <p:spPr bwMode="auto">
          <a:xfrm rot="10800000" flipH="1">
            <a:off x="3213100" y="3348038"/>
            <a:ext cx="2097088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1254125" y="3297238"/>
            <a:ext cx="1987550" cy="2124075"/>
          </a:xfrm>
          <a:prstGeom prst="line">
            <a:avLst/>
          </a:prstGeom>
          <a:ln w="28575">
            <a:solidFill>
              <a:srgbClr val="A57133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34846" name="TextBox 36"/>
          <p:cNvSpPr txBox="1">
            <a:spLocks noChangeArrowheads="1"/>
          </p:cNvSpPr>
          <p:nvPr/>
        </p:nvSpPr>
        <p:spPr bwMode="auto">
          <a:xfrm>
            <a:off x="1843088" y="4092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37460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188913"/>
            <a:ext cx="7772400" cy="6715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MS PGothic" charset="0"/>
              </a:rPr>
              <a:t>Removing from a collection</a:t>
            </a:r>
          </a:p>
        </p:txBody>
      </p:sp>
      <p:sp>
        <p:nvSpPr>
          <p:cNvPr id="35843" name="AutoShape 2"/>
          <p:cNvSpPr>
            <a:spLocks/>
          </p:cNvSpPr>
          <p:nvPr/>
        </p:nvSpPr>
        <p:spPr bwMode="auto">
          <a:xfrm>
            <a:off x="17430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4" name="Rectangle 3"/>
          <p:cNvSpPr>
            <a:spLocks/>
          </p:cNvSpPr>
          <p:nvPr/>
        </p:nvSpPr>
        <p:spPr bwMode="auto">
          <a:xfrm>
            <a:off x="1793875" y="25606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45" name="AutoShape 4"/>
          <p:cNvSpPr>
            <a:spLocks/>
          </p:cNvSpPr>
          <p:nvPr/>
        </p:nvSpPr>
        <p:spPr bwMode="auto">
          <a:xfrm>
            <a:off x="3560763" y="920750"/>
            <a:ext cx="20574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6" name="Rectangle 5"/>
          <p:cNvSpPr>
            <a:spLocks/>
          </p:cNvSpPr>
          <p:nvPr/>
        </p:nvSpPr>
        <p:spPr bwMode="auto">
          <a:xfrm>
            <a:off x="3560763" y="996950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tracks:</a:t>
            </a:r>
          </a:p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chemeClr val="tx1"/>
                </a:solidFill>
                <a:sym typeface="Trebuchet MS" panose="020B0603020202020204" pitchFamily="34" charset="0"/>
              </a:rPr>
              <a:t>ArrayList&lt;Track&gt;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2882900" y="2109788"/>
            <a:ext cx="109220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AutoShape 7"/>
          <p:cNvSpPr>
            <a:spLocks/>
          </p:cNvSpPr>
          <p:nvPr/>
        </p:nvSpPr>
        <p:spPr bwMode="auto">
          <a:xfrm>
            <a:off x="31908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9" name="Rectangle 8"/>
          <p:cNvSpPr>
            <a:spLocks/>
          </p:cNvSpPr>
          <p:nvPr/>
        </p:nvSpPr>
        <p:spPr bwMode="auto">
          <a:xfrm>
            <a:off x="32416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50" name="AutoShape 9"/>
          <p:cNvSpPr>
            <a:spLocks/>
          </p:cNvSpPr>
          <p:nvPr/>
        </p:nvSpPr>
        <p:spPr bwMode="auto">
          <a:xfrm>
            <a:off x="46386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1" name="AutoShape 10"/>
          <p:cNvSpPr>
            <a:spLocks/>
          </p:cNvSpPr>
          <p:nvPr/>
        </p:nvSpPr>
        <p:spPr bwMode="auto">
          <a:xfrm>
            <a:off x="6086475" y="24971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2" name="Rectangle 11"/>
          <p:cNvSpPr>
            <a:spLocks/>
          </p:cNvSpPr>
          <p:nvPr/>
        </p:nvSpPr>
        <p:spPr bwMode="auto">
          <a:xfrm>
            <a:off x="61372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4021138" y="2135188"/>
            <a:ext cx="36830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4716463" y="2081213"/>
            <a:ext cx="369887" cy="404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5138738" y="2111375"/>
            <a:ext cx="992187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20"/>
          <p:cNvSpPr>
            <a:spLocks/>
          </p:cNvSpPr>
          <p:nvPr/>
        </p:nvSpPr>
        <p:spPr bwMode="auto">
          <a:xfrm>
            <a:off x="4689475" y="25733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0" u="sng">
                <a:solidFill>
                  <a:schemeClr val="tx1"/>
                </a:solidFill>
                <a:sym typeface="Trebuchet MS" panose="020B0603020202020204" pitchFamily="34" charset="0"/>
              </a:rPr>
              <a:t>:Track</a:t>
            </a:r>
          </a:p>
        </p:txBody>
      </p:sp>
      <p:sp>
        <p:nvSpPr>
          <p:cNvPr id="35857" name="TextBox 23"/>
          <p:cNvSpPr txBox="1">
            <a:spLocks noChangeArrowheads="1"/>
          </p:cNvSpPr>
          <p:nvPr/>
        </p:nvSpPr>
        <p:spPr bwMode="auto">
          <a:xfrm>
            <a:off x="3836988" y="1920875"/>
            <a:ext cx="211137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8" name="TextBox 24"/>
          <p:cNvSpPr txBox="1">
            <a:spLocks noChangeArrowheads="1"/>
          </p:cNvSpPr>
          <p:nvPr/>
        </p:nvSpPr>
        <p:spPr bwMode="auto">
          <a:xfrm>
            <a:off x="4257675" y="1924050"/>
            <a:ext cx="2095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59" name="TextBox 25"/>
          <p:cNvSpPr txBox="1">
            <a:spLocks noChangeArrowheads="1"/>
          </p:cNvSpPr>
          <p:nvPr/>
        </p:nvSpPr>
        <p:spPr bwMode="auto">
          <a:xfrm>
            <a:off x="46545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0" name="TextBox 26"/>
          <p:cNvSpPr txBox="1">
            <a:spLocks noChangeArrowheads="1"/>
          </p:cNvSpPr>
          <p:nvPr/>
        </p:nvSpPr>
        <p:spPr bwMode="auto">
          <a:xfrm>
            <a:off x="5099050" y="1924050"/>
            <a:ext cx="211138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1" name="TextBox 27"/>
          <p:cNvSpPr txBox="1">
            <a:spLocks noChangeArrowheads="1"/>
          </p:cNvSpPr>
          <p:nvPr/>
        </p:nvSpPr>
        <p:spPr bwMode="auto">
          <a:xfrm>
            <a:off x="3783013" y="1677988"/>
            <a:ext cx="1631950" cy="2762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ourier New" panose="02070309020205020404" pitchFamily="49" charset="0"/>
              </a:rPr>
              <a:t>0    1   2    3</a:t>
            </a:r>
          </a:p>
        </p:txBody>
      </p:sp>
      <p:sp>
        <p:nvSpPr>
          <p:cNvPr id="35862" name="Rectangle 27"/>
          <p:cNvSpPr>
            <a:spLocks/>
          </p:cNvSpPr>
          <p:nvPr/>
        </p:nvSpPr>
        <p:spPr bwMode="auto">
          <a:xfrm>
            <a:off x="995363" y="5240338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3" name="TextBox 29"/>
          <p:cNvSpPr txBox="1">
            <a:spLocks noChangeArrowheads="1"/>
          </p:cNvSpPr>
          <p:nvPr/>
        </p:nvSpPr>
        <p:spPr bwMode="auto">
          <a:xfrm>
            <a:off x="933450" y="487045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5864" name="AutoShape 16"/>
          <p:cNvSpPr>
            <a:spLocks/>
          </p:cNvSpPr>
          <p:nvPr/>
        </p:nvSpPr>
        <p:spPr bwMode="auto">
          <a:xfrm>
            <a:off x="2619375" y="4097338"/>
            <a:ext cx="1244600" cy="850900"/>
          </a:xfrm>
          <a:prstGeom prst="roundRect">
            <a:avLst>
              <a:gd name="adj" fmla="val 2537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65" name="Rectangle 17"/>
          <p:cNvSpPr>
            <a:spLocks/>
          </p:cNvSpPr>
          <p:nvPr/>
        </p:nvSpPr>
        <p:spPr bwMode="auto">
          <a:xfrm>
            <a:off x="2632075" y="4173538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700" u="sng">
                <a:solidFill>
                  <a:srgbClr val="FF0000"/>
                </a:solidFill>
                <a:sym typeface="Trebuchet MS" panose="020B0603020202020204" pitchFamily="34" charset="0"/>
              </a:rPr>
              <a:t>:Iterator</a:t>
            </a:r>
          </a:p>
        </p:txBody>
      </p:sp>
      <p:sp>
        <p:nvSpPr>
          <p:cNvPr id="35866" name="Line 18"/>
          <p:cNvSpPr>
            <a:spLocks noChangeShapeType="1"/>
          </p:cNvSpPr>
          <p:nvPr/>
        </p:nvSpPr>
        <p:spPr bwMode="auto">
          <a:xfrm rot="10800000" flipH="1">
            <a:off x="3213100" y="3348038"/>
            <a:ext cx="2097088" cy="744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1254125" y="3297238"/>
            <a:ext cx="1987550" cy="212407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35868" name="TextBox 36"/>
          <p:cNvSpPr txBox="1">
            <a:spLocks noChangeArrowheads="1"/>
          </p:cNvSpPr>
          <p:nvPr/>
        </p:nvSpPr>
        <p:spPr bwMode="auto">
          <a:xfrm>
            <a:off x="1843088" y="4092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35869" name="TextBox 1"/>
          <p:cNvSpPr txBox="1">
            <a:spLocks noChangeArrowheads="1"/>
          </p:cNvSpPr>
          <p:nvPr/>
        </p:nvSpPr>
        <p:spPr bwMode="auto">
          <a:xfrm>
            <a:off x="4187825" y="3913188"/>
            <a:ext cx="47783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Iterator</a:t>
            </a:r>
            <a:r>
              <a:rPr lang="en-US" altLang="en-US" sz="2200" dirty="0">
                <a:solidFill>
                  <a:srgbClr val="00B050"/>
                </a:solidFill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Courier New Bold" panose="02070609020205020404" pitchFamily="49" charset="0"/>
              </a:rPr>
              <a:t>remove </a:t>
            </a:r>
            <a:r>
              <a:rPr lang="en-US" altLang="en-US" sz="2200" dirty="0">
                <a:solidFill>
                  <a:schemeClr val="tx1"/>
                </a:solidFill>
              </a:rPr>
              <a:t>method</a:t>
            </a:r>
            <a:r>
              <a:rPr lang="en-US" altLang="en-US" sz="2200" dirty="0">
                <a:solidFill>
                  <a:srgbClr val="00B050"/>
                </a:solidFill>
                <a:latin typeface="Courier New Bold" panose="02070609020205020404" pitchFamily="49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will: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remove the LAST element that returned by </a:t>
            </a:r>
            <a:r>
              <a:rPr lang="en-US" altLang="en-US" sz="2200" i="1" dirty="0">
                <a:solidFill>
                  <a:srgbClr val="FF0000"/>
                </a:solidFill>
              </a:rPr>
              <a:t>Iterator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handle indices of remaining elements (abstraction)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keeps iteration properly in sync</a:t>
            </a:r>
          </a:p>
          <a:p>
            <a:pPr indent="-182880">
              <a:spcBef>
                <a:spcPct val="0"/>
              </a:spcBef>
              <a:buClrTx/>
              <a:buFontTx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 BUT limited to removing only last element 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70" name="Line 18"/>
          <p:cNvSpPr>
            <a:spLocks noChangeShapeType="1"/>
          </p:cNvSpPr>
          <p:nvPr/>
        </p:nvSpPr>
        <p:spPr bwMode="auto">
          <a:xfrm rot="10800000" flipH="1">
            <a:off x="3209925" y="3352800"/>
            <a:ext cx="573088" cy="73183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70288" y="3473450"/>
            <a:ext cx="903287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00B050"/>
                </a:solidFill>
                <a:latin typeface="Courier New Bold" charset="0"/>
                <a:cs typeface="MS PGothic" charset="0"/>
              </a:rPr>
              <a:t>remove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7413" y="2260600"/>
            <a:ext cx="8699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rgbClr val="00B050"/>
                </a:solidFill>
                <a:latin typeface="+mn-lt"/>
              </a:rPr>
              <a:t>X</a:t>
            </a:r>
          </a:p>
        </p:txBody>
      </p:sp>
      <p:sp>
        <p:nvSpPr>
          <p:cNvPr id="35873" name="Line 18"/>
          <p:cNvSpPr>
            <a:spLocks noChangeShapeType="1"/>
          </p:cNvSpPr>
          <p:nvPr/>
        </p:nvSpPr>
        <p:spPr bwMode="auto">
          <a:xfrm rot="10800000" flipV="1">
            <a:off x="4416425" y="2959100"/>
            <a:ext cx="687388" cy="158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18"/>
          <p:cNvSpPr>
            <a:spLocks noChangeShapeType="1"/>
          </p:cNvSpPr>
          <p:nvPr/>
        </p:nvSpPr>
        <p:spPr bwMode="auto">
          <a:xfrm rot="10800000" flipV="1">
            <a:off x="5895975" y="2959100"/>
            <a:ext cx="687388" cy="158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2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39223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Removing from a collection without using an Iterator?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114550"/>
            <a:ext cx="7467600" cy="367485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 err="1">
                <a:latin typeface="Courier New Bold" charset="0"/>
              </a:rPr>
              <a:t>int</a:t>
            </a:r>
            <a:r>
              <a:rPr lang="en-US" sz="2400" b="1" dirty="0">
                <a:latin typeface="Courier New Bold" charset="0"/>
              </a:rPr>
              <a:t> index = 0;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while(index &lt; </a:t>
            </a:r>
            <a:r>
              <a:rPr lang="en-US" sz="2400" b="1" dirty="0" err="1">
                <a:latin typeface="Courier New Bold" charset="0"/>
              </a:rPr>
              <a:t>tracks.size</a:t>
            </a:r>
            <a:r>
              <a:rPr lang="en-US" sz="2400" b="1" dirty="0">
                <a:latin typeface="Courier New Bold" charset="0"/>
              </a:rPr>
              <a:t>())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Track t = </a:t>
            </a:r>
            <a:r>
              <a:rPr lang="en-US" sz="2400" b="1" dirty="0" err="1">
                <a:latin typeface="Courier New Bold" charset="0"/>
              </a:rPr>
              <a:t>tracks.get</a:t>
            </a:r>
            <a:r>
              <a:rPr lang="en-US" sz="2400" b="1" dirty="0">
                <a:latin typeface="Courier New Bold" charset="0"/>
              </a:rPr>
              <a:t>(index);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String artist = </a:t>
            </a:r>
            <a:r>
              <a:rPr lang="en-US" sz="2400" b="1" dirty="0" err="1">
                <a:latin typeface="Courier New Bold" charset="0"/>
              </a:rPr>
              <a:t>t.getArtist</a:t>
            </a:r>
            <a:r>
              <a:rPr lang="en-US" sz="2400" b="1" dirty="0">
                <a:latin typeface="Courier New Bold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if(</a:t>
            </a:r>
            <a:r>
              <a:rPr lang="en-US" sz="2400" b="1" dirty="0" err="1">
                <a:latin typeface="Courier New Bold" charset="0"/>
              </a:rPr>
              <a:t>artist.equals</a:t>
            </a:r>
            <a:r>
              <a:rPr lang="en-US" sz="2400" b="1" dirty="0">
                <a:latin typeface="Courier New Bold" charset="0"/>
              </a:rPr>
              <a:t>(</a:t>
            </a:r>
            <a:r>
              <a:rPr lang="en-US" sz="2400" b="1" dirty="0" err="1">
                <a:latin typeface="Courier New Bold" charset="0"/>
              </a:rPr>
              <a:t>artistToRemove</a:t>
            </a:r>
            <a:r>
              <a:rPr lang="en-US" sz="2400" b="1" dirty="0">
                <a:latin typeface="Courier New Bold" charset="0"/>
              </a:rPr>
              <a:t>)) 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    </a:t>
            </a:r>
            <a:r>
              <a:rPr lang="en-US" sz="2400" b="1" dirty="0" err="1">
                <a:latin typeface="Courier New Bold" charset="0"/>
              </a:rPr>
              <a:t>tracks.remove</a:t>
            </a:r>
            <a:r>
              <a:rPr lang="en-US" sz="2400" b="1" dirty="0">
                <a:latin typeface="Courier New Bold" charset="0"/>
              </a:rPr>
              <a:t>(index);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    index++;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en-US" sz="2400" b="1" dirty="0">
                <a:latin typeface="Courier New Bold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3707904" y="5619936"/>
            <a:ext cx="4104456" cy="5107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CC9900"/>
                </a:solidFill>
                <a:effectLst/>
                <a:latin typeface="Trebuchet MS" charset="0"/>
                <a:ea typeface="ＭＳ Ｐゴシック" charset="0"/>
              </a:rPr>
              <a:t>Can you spot what is wrong?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16098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1515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44625" y="979488"/>
            <a:ext cx="7312025" cy="532765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Use an </a:t>
            </a:r>
            <a:r>
              <a:rPr lang="en-US" sz="2800" i="1" dirty="0" err="1">
                <a:cs typeface="MS PGothic" charset="0"/>
              </a:rPr>
              <a:t>ArrayList</a:t>
            </a:r>
            <a:r>
              <a:rPr lang="en-US" sz="2800" i="1" dirty="0">
                <a:cs typeface="MS PGothic" charset="0"/>
              </a:rPr>
              <a:t> </a:t>
            </a:r>
            <a:r>
              <a:rPr lang="en-US" sz="2800" dirty="0">
                <a:cs typeface="MS PGothic" charset="0"/>
              </a:rPr>
              <a:t>to store an arbitrary number of object in a collection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Loop statements allow a block of statements to be repeated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i="1" dirty="0">
                <a:cs typeface="MS PGothic" charset="0"/>
              </a:rPr>
              <a:t>for-each</a:t>
            </a:r>
            <a:r>
              <a:rPr lang="en-US" sz="2800" dirty="0">
                <a:cs typeface="MS PGothic" charset="0"/>
              </a:rPr>
              <a:t> iterates over a whole collection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i="1" dirty="0">
                <a:cs typeface="MS PGothic" charset="0"/>
              </a:rPr>
              <a:t>while</a:t>
            </a:r>
            <a:r>
              <a:rPr lang="en-US" sz="2800" dirty="0">
                <a:cs typeface="MS PGothic" charset="0"/>
              </a:rPr>
              <a:t> loop allows the repetition to be controlled by a </a:t>
            </a:r>
            <a:r>
              <a:rPr lang="en-US" sz="2800" i="1" dirty="0" err="1">
                <a:cs typeface="MS PGothic" charset="0"/>
              </a:rPr>
              <a:t>boolean</a:t>
            </a:r>
            <a:r>
              <a:rPr lang="en-US" sz="2800" dirty="0">
                <a:cs typeface="MS PGothic" charset="0"/>
              </a:rPr>
              <a:t> expression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All collection classes provide </a:t>
            </a:r>
            <a:r>
              <a:rPr lang="en-US" sz="2800" b="1" i="1" dirty="0">
                <a:latin typeface="Courier New" charset="0"/>
                <a:cs typeface="MS PGothic" charset="0"/>
              </a:rPr>
              <a:t>Iterator</a:t>
            </a:r>
            <a:r>
              <a:rPr lang="en-US" sz="2800" dirty="0">
                <a:cs typeface="MS PGothic" charset="0"/>
              </a:rPr>
              <a:t> objects that provide sequential access and modification to a whole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2813" y="230188"/>
            <a:ext cx="7772400" cy="11112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New COPY of </a:t>
            </a:r>
            <a:br>
              <a:rPr lang="en-US" dirty="0"/>
            </a:br>
            <a:r>
              <a:rPr lang="en-US" dirty="0"/>
              <a:t>an existing </a:t>
            </a:r>
            <a:r>
              <a:rPr lang="en-US" i="1" dirty="0" err="1"/>
              <a:t>ArrayList</a:t>
            </a:r>
            <a:endParaRPr lang="en-US" i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2988" y="2103438"/>
            <a:ext cx="7762875" cy="331152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rgbClr val="00B050"/>
                </a:solidFill>
                <a:cs typeface="MS PGothic" charset="0"/>
              </a:rPr>
              <a:t>Declare a variable with the same </a:t>
            </a:r>
            <a:r>
              <a:rPr lang="en-US" sz="2400" i="1" dirty="0" err="1">
                <a:solidFill>
                  <a:srgbClr val="00B050"/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rgbClr val="00B050"/>
                </a:solidFill>
                <a:cs typeface="MS PGothic" charset="0"/>
              </a:rPr>
              <a:t> of &lt;Element&gt; </a:t>
            </a:r>
            <a:r>
              <a:rPr lang="en-US" sz="2400" dirty="0">
                <a:solidFill>
                  <a:srgbClr val="00B050"/>
                </a:solidFill>
                <a:cs typeface="MS PGothic" charset="0"/>
              </a:rPr>
              <a:t>type as the original </a:t>
            </a:r>
            <a:r>
              <a:rPr lang="en-US" sz="2400" i="1" dirty="0" err="1">
                <a:solidFill>
                  <a:srgbClr val="00B050"/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rgbClr val="00B050"/>
                </a:solidFill>
                <a:cs typeface="MS PGothic" charset="0"/>
              </a:rPr>
              <a:t> </a:t>
            </a:r>
            <a:endParaRPr lang="en-US" sz="2400" dirty="0">
              <a:solidFill>
                <a:srgbClr val="00B050"/>
              </a:solidFill>
              <a:cs typeface="MS PGothic" charset="0"/>
            </a:endParaRP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rgbClr val="A57133"/>
                </a:solidFill>
                <a:cs typeface="MS PGothic" charset="0"/>
              </a:rPr>
              <a:t>Create a </a:t>
            </a:r>
            <a:r>
              <a:rPr lang="en-US" sz="2400" i="1" dirty="0">
                <a:solidFill>
                  <a:srgbClr val="A57133"/>
                </a:solidFill>
                <a:cs typeface="MS PGothic" charset="0"/>
              </a:rPr>
              <a:t>new </a:t>
            </a:r>
            <a:r>
              <a:rPr lang="en-US" sz="2400" i="1" dirty="0" err="1">
                <a:solidFill>
                  <a:srgbClr val="A57133"/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rgbClr val="A57133"/>
                </a:solidFill>
                <a:cs typeface="MS PGothic" charset="0"/>
              </a:rPr>
              <a:t> </a:t>
            </a:r>
            <a:r>
              <a:rPr lang="en-US" sz="2400" dirty="0">
                <a:solidFill>
                  <a:srgbClr val="A57133"/>
                </a:solidFill>
                <a:cs typeface="MS PGothic" charset="0"/>
              </a:rPr>
              <a:t>object</a:t>
            </a:r>
            <a:r>
              <a:rPr lang="en-US" sz="2400" i="1" dirty="0">
                <a:solidFill>
                  <a:srgbClr val="A57133"/>
                </a:solidFill>
                <a:cs typeface="MS PGothic" charset="0"/>
              </a:rPr>
              <a:t> </a:t>
            </a:r>
            <a:r>
              <a:rPr lang="en-US" sz="2400" dirty="0">
                <a:solidFill>
                  <a:srgbClr val="A57133"/>
                </a:solidFill>
                <a:cs typeface="MS PGothic" charset="0"/>
              </a:rPr>
              <a:t>(with the same element type as original) to store the copy in</a:t>
            </a:r>
          </a:p>
          <a:p>
            <a:pPr lvl="1"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Pass the original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ArrayList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MS PGothic" charset="0"/>
              </a:rPr>
              <a:t>as the parameter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cs typeface="MS PGothic" charset="0"/>
              </a:rPr>
              <a:t>Point the variable to the new COPY of the original list with exact same contents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88" y="1500188"/>
            <a:ext cx="80803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sz="2100" i="1" kern="0" dirty="0" err="1">
                <a:solidFill>
                  <a:srgbClr val="00B050"/>
                </a:solidFill>
                <a:latin typeface="+mj-lt"/>
                <a:cs typeface="MS PGothic" charset="0"/>
              </a:rPr>
              <a:t>ArrayList</a:t>
            </a:r>
            <a:r>
              <a:rPr lang="en-US" sz="2100" i="1" kern="0" dirty="0">
                <a:solidFill>
                  <a:srgbClr val="00B050"/>
                </a:solidFill>
                <a:latin typeface="+mj-lt"/>
                <a:cs typeface="MS PGothic" charset="0"/>
              </a:rPr>
              <a:t>&lt;Track&gt; </a:t>
            </a:r>
            <a:r>
              <a:rPr lang="en-US" sz="2100" i="1" kern="0" dirty="0" err="1">
                <a:solidFill>
                  <a:srgbClr val="00B050"/>
                </a:solidFill>
                <a:latin typeface="+mj-lt"/>
                <a:cs typeface="MS PGothic" charset="0"/>
              </a:rPr>
              <a:t>copiedList</a:t>
            </a:r>
            <a:r>
              <a:rPr lang="en-US" sz="2100" i="1" kern="0" dirty="0">
                <a:solidFill>
                  <a:srgbClr val="00B050"/>
                </a:solidFill>
                <a:latin typeface="+mj-lt"/>
                <a:cs typeface="MS PGothic" charset="0"/>
              </a:rPr>
              <a:t> </a:t>
            </a:r>
            <a:r>
              <a:rPr lang="en-US" sz="2100" i="1" kern="0" dirty="0">
                <a:latin typeface="+mj-lt"/>
                <a:cs typeface="MS PGothic" charset="0"/>
              </a:rPr>
              <a:t>= </a:t>
            </a:r>
            <a:r>
              <a:rPr lang="en-US" sz="2100" i="1" kern="0" dirty="0">
                <a:solidFill>
                  <a:srgbClr val="A57133"/>
                </a:solidFill>
                <a:latin typeface="+mj-lt"/>
                <a:cs typeface="MS PGothic" charset="0"/>
              </a:rPr>
              <a:t>new </a:t>
            </a:r>
            <a:r>
              <a:rPr lang="en-US" sz="2100" i="1" kern="0" dirty="0" err="1">
                <a:solidFill>
                  <a:srgbClr val="A57133"/>
                </a:solidFill>
                <a:latin typeface="+mj-lt"/>
                <a:cs typeface="MS PGothic" charset="0"/>
              </a:rPr>
              <a:t>ArrayList</a:t>
            </a:r>
            <a:r>
              <a:rPr lang="en-US" sz="2100" i="1" kern="0" dirty="0">
                <a:solidFill>
                  <a:srgbClr val="A57133"/>
                </a:solidFill>
                <a:latin typeface="+mj-lt"/>
                <a:cs typeface="MS PGothic" charset="0"/>
              </a:rPr>
              <a:t>&lt;Track&gt;</a:t>
            </a:r>
            <a:r>
              <a:rPr lang="en-US" sz="2100" i="1" kern="0" dirty="0">
                <a:solidFill>
                  <a:schemeClr val="accent2">
                    <a:lumMod val="75000"/>
                  </a:schemeClr>
                </a:solidFill>
                <a:latin typeface="+mj-lt"/>
                <a:cs typeface="MS PGothic" charset="0"/>
              </a:rPr>
              <a:t>(tracks)</a:t>
            </a:r>
            <a:r>
              <a:rPr lang="en-US" sz="2100" i="1" kern="0" dirty="0">
                <a:latin typeface="+mj-lt"/>
                <a:cs typeface="MS PGothic" charset="0"/>
              </a:rPr>
              <a:t>;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979488" y="5410200"/>
            <a:ext cx="7777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NOTE: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Only ONE instance of each object element – but TWO ArrayList objects which point to the same objects in exactly the same order!!</a:t>
            </a:r>
          </a:p>
        </p:txBody>
      </p:sp>
    </p:spTree>
    <p:extLst>
      <p:ext uri="{BB962C8B-B14F-4D97-AF65-F5344CB8AC3E}">
        <p14:creationId xmlns:p14="http://schemas.microsoft.com/office/powerpoint/2010/main" val="3259973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772400" cy="1108075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Random </a:t>
            </a:r>
            <a:r>
              <a:rPr lang="en-US" dirty="0"/>
              <a:t>library class</a:t>
            </a:r>
            <a:endParaRPr lang="en-US" i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50975" y="2420938"/>
            <a:ext cx="7312025" cy="443706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dirty="0">
                <a:cs typeface="MS PGothic" charset="0"/>
              </a:rPr>
              <a:t>Generates a pseudo-random number by: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Using the </a:t>
            </a:r>
            <a:r>
              <a:rPr lang="en-US" sz="2800" i="1" dirty="0">
                <a:cs typeface="MS PGothic" charset="0"/>
              </a:rPr>
              <a:t>Random </a:t>
            </a:r>
            <a:r>
              <a:rPr lang="en-US" sz="2800" dirty="0">
                <a:cs typeface="MS PGothic" charset="0"/>
              </a:rPr>
              <a:t>library class imported from the </a:t>
            </a:r>
            <a:r>
              <a:rPr lang="en-US" sz="2800" i="1" dirty="0" err="1">
                <a:cs typeface="MS PGothic" charset="0"/>
              </a:rPr>
              <a:t>java.util</a:t>
            </a:r>
            <a:r>
              <a:rPr lang="en-US" sz="2800" dirty="0">
                <a:cs typeface="MS PGothic" charset="0"/>
              </a:rPr>
              <a:t> package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Creating an instance of class </a:t>
            </a:r>
            <a:r>
              <a:rPr lang="en-US" sz="2800" i="1" dirty="0">
                <a:cs typeface="MS PGothic" charset="0"/>
              </a:rPr>
              <a:t>Random</a:t>
            </a:r>
            <a:r>
              <a:rPr lang="en-US" sz="2800" dirty="0">
                <a:cs typeface="MS PGothic" charset="0"/>
              </a:rPr>
              <a:t> and assigning it to a local variable 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dirty="0">
                <a:cs typeface="MS PGothic" charset="0"/>
              </a:rPr>
              <a:t>With that instance, call the method </a:t>
            </a:r>
            <a:r>
              <a:rPr lang="en-US" sz="2800" i="1" dirty="0" err="1">
                <a:cs typeface="MS PGothic" charset="0"/>
              </a:rPr>
              <a:t>nextInt</a:t>
            </a:r>
            <a:r>
              <a:rPr lang="en-US" sz="2800" i="1" dirty="0">
                <a:cs typeface="MS PGothic" charset="0"/>
              </a:rPr>
              <a:t> </a:t>
            </a:r>
            <a:r>
              <a:rPr lang="en-US" sz="2800" dirty="0">
                <a:cs typeface="MS PGothic" charset="0"/>
              </a:rPr>
              <a:t>to get a number</a:t>
            </a:r>
          </a:p>
          <a:p>
            <a:pPr lvl="1"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dirty="0">
                <a:cs typeface="MS PGothic" charset="0"/>
              </a:rPr>
              <a:t>Optional parameter – upper limit </a:t>
            </a:r>
            <a:r>
              <a:rPr lang="en-US" sz="2400" i="1" dirty="0">
                <a:cs typeface="MS PGothic" charset="0"/>
              </a:rPr>
              <a:t>size </a:t>
            </a:r>
            <a:r>
              <a:rPr lang="en-US" sz="2400" dirty="0">
                <a:cs typeface="MS PGothic" charset="0"/>
              </a:rPr>
              <a:t>passed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916238" y="981075"/>
            <a:ext cx="51847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import </a:t>
            </a:r>
            <a:r>
              <a:rPr lang="en-US" dirty="0" err="1">
                <a:cs typeface="Courier New" charset="0"/>
              </a:rPr>
              <a:t>java.util.Random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Random rand = new Random();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 err="1">
                <a:cs typeface="Courier New" charset="0"/>
              </a:rPr>
              <a:t>int</a:t>
            </a:r>
            <a:r>
              <a:rPr lang="en-US" dirty="0">
                <a:cs typeface="Courier New" charset="0"/>
              </a:rPr>
              <a:t> index = </a:t>
            </a:r>
            <a:r>
              <a:rPr lang="en-US" dirty="0" err="1">
                <a:cs typeface="Courier New" charset="0"/>
              </a:rPr>
              <a:t>rand.nextInt</a:t>
            </a:r>
            <a:r>
              <a:rPr lang="en-US" dirty="0">
                <a:cs typeface="Courier New" charset="0"/>
              </a:rPr>
              <a:t>(size);</a:t>
            </a:r>
          </a:p>
        </p:txBody>
      </p:sp>
    </p:spTree>
    <p:extLst>
      <p:ext uri="{BB962C8B-B14F-4D97-AF65-F5344CB8AC3E}">
        <p14:creationId xmlns:p14="http://schemas.microsoft.com/office/powerpoint/2010/main" val="389978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772400" cy="102235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Collections </a:t>
            </a:r>
            <a:r>
              <a:rPr lang="en-US" dirty="0"/>
              <a:t>library class</a:t>
            </a:r>
            <a:endParaRPr lang="en-US" i="1" dirty="0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798638" y="1241425"/>
            <a:ext cx="66167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import </a:t>
            </a:r>
            <a:r>
              <a:rPr lang="en-US" dirty="0" err="1">
                <a:cs typeface="Courier New" charset="0"/>
              </a:rPr>
              <a:t>java.util.Collections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 err="1">
                <a:cs typeface="Courier New" charset="0"/>
              </a:rPr>
              <a:t>ArrayList</a:t>
            </a:r>
            <a:r>
              <a:rPr lang="en-US" dirty="0">
                <a:cs typeface="Courier New" charset="0"/>
              </a:rPr>
              <a:t>&lt;String&gt; files = new </a:t>
            </a:r>
            <a:r>
              <a:rPr lang="en-US" dirty="0" err="1">
                <a:cs typeface="Courier New" charset="0"/>
              </a:rPr>
              <a:t>ArrayList</a:t>
            </a:r>
            <a:r>
              <a:rPr lang="en-US" dirty="0">
                <a:cs typeface="Courier New" charset="0"/>
              </a:rPr>
              <a:t>&lt; &gt;();</a:t>
            </a:r>
          </a:p>
          <a:p>
            <a:pPr eaLnBrk="1" hangingPunct="1">
              <a:defRPr/>
            </a:pPr>
            <a:endParaRPr lang="en-US" sz="800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 err="1">
                <a:cs typeface="Courier New" charset="0"/>
              </a:rPr>
              <a:t>Collections.shuffle</a:t>
            </a:r>
            <a:r>
              <a:rPr lang="en-US" dirty="0">
                <a:cs typeface="Courier New" charset="0"/>
              </a:rPr>
              <a:t>(files);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50975" y="2709863"/>
            <a:ext cx="7312025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b="0" kern="0" dirty="0">
                <a:cs typeface="MS PGothic" charset="0"/>
              </a:rPr>
              <a:t>Shuffles the items in a collection by: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Using the </a:t>
            </a:r>
            <a:r>
              <a:rPr lang="en-US" sz="2800" b="0" i="1" kern="0" dirty="0">
                <a:cs typeface="MS PGothic" charset="0"/>
              </a:rPr>
              <a:t>Collections </a:t>
            </a:r>
            <a:r>
              <a:rPr lang="en-US" sz="2800" b="0" kern="0" dirty="0">
                <a:cs typeface="MS PGothic" charset="0"/>
              </a:rPr>
              <a:t>library class imported from the </a:t>
            </a:r>
            <a:r>
              <a:rPr lang="en-US" sz="2800" b="0" i="1" kern="0" dirty="0" err="1">
                <a:cs typeface="MS PGothic" charset="0"/>
              </a:rPr>
              <a:t>java.util</a:t>
            </a:r>
            <a:r>
              <a:rPr lang="en-US" sz="2800" b="0" kern="0" dirty="0">
                <a:cs typeface="MS PGothic" charset="0"/>
              </a:rPr>
              <a:t> package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Calls the method </a:t>
            </a:r>
            <a:r>
              <a:rPr lang="en-US" sz="2800" b="0" i="1" kern="0" dirty="0">
                <a:cs typeface="MS PGothic" charset="0"/>
              </a:rPr>
              <a:t>shuffle </a:t>
            </a:r>
            <a:r>
              <a:rPr lang="en-US" sz="2800" b="0" kern="0" dirty="0">
                <a:cs typeface="MS PGothic" charset="0"/>
              </a:rPr>
              <a:t>to randomly change the order of existing items in the collection without removing/adding items</a:t>
            </a:r>
          </a:p>
          <a:p>
            <a:pPr lvl="1"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400" b="0" kern="0" dirty="0">
                <a:cs typeface="MS PGothic" charset="0"/>
              </a:rPr>
              <a:t>Parameter – pass the entire collection</a:t>
            </a:r>
          </a:p>
        </p:txBody>
      </p:sp>
    </p:spTree>
    <p:extLst>
      <p:ext uri="{BB962C8B-B14F-4D97-AF65-F5344CB8AC3E}">
        <p14:creationId xmlns:p14="http://schemas.microsoft.com/office/powerpoint/2010/main" val="1047798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0"/>
            <a:ext cx="777240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auction </a:t>
            </a:r>
            <a:r>
              <a:rPr lang="en-US" b="0" kern="0" dirty="0"/>
              <a:t>project example</a:t>
            </a:r>
            <a:endParaRPr lang="en-US" b="0" i="1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0788" y="1268413"/>
            <a:ext cx="7542212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panose="02020603050405020304" pitchFamily="18" charset="0"/>
              <a:buChar char="•"/>
              <a:defRPr sz="32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 kern="1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b="0" kern="0" dirty="0">
                <a:cs typeface="MS PGothic" charset="0"/>
              </a:rPr>
              <a:t>Online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Auction</a:t>
            </a:r>
            <a:r>
              <a:rPr lang="en-US" sz="2800" b="0" kern="0" dirty="0">
                <a:solidFill>
                  <a:srgbClr val="FF0000"/>
                </a:solidFill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system with: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Set of items (called </a:t>
            </a:r>
            <a:r>
              <a:rPr lang="en-US" sz="2800" b="0" i="1" kern="0" dirty="0">
                <a:cs typeface="MS PGothic" charset="0"/>
              </a:rPr>
              <a:t>lots</a:t>
            </a:r>
            <a:r>
              <a:rPr lang="en-US" sz="2800" b="0" kern="0" dirty="0">
                <a:cs typeface="MS PGothic" charset="0"/>
              </a:rPr>
              <a:t>) offered for sale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Each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Lot</a:t>
            </a:r>
            <a:r>
              <a:rPr lang="en-US" sz="2800" b="0" i="1" kern="0" dirty="0"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assigned a unique lot number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A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Person</a:t>
            </a:r>
            <a:r>
              <a:rPr lang="en-US" sz="2800" b="0" kern="0" dirty="0">
                <a:solidFill>
                  <a:srgbClr val="FF0000"/>
                </a:solidFill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can try to buy the lot by bidding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At close of auction, highest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Bid</a:t>
            </a:r>
            <a:r>
              <a:rPr lang="en-US" sz="2800" b="0" kern="0" dirty="0">
                <a:solidFill>
                  <a:srgbClr val="FF0000"/>
                </a:solidFill>
                <a:cs typeface="MS PGothic" charset="0"/>
              </a:rPr>
              <a:t> </a:t>
            </a:r>
            <a:r>
              <a:rPr lang="en-US" sz="2800" b="0" kern="0" dirty="0">
                <a:cs typeface="MS PGothic" charset="0"/>
              </a:rPr>
              <a:t>wins lot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Any lots with no bids remain sold at close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800" b="0" kern="0" dirty="0">
                <a:cs typeface="MS PGothic" charset="0"/>
              </a:rPr>
              <a:t>Unsold lots may be offered in later auction</a:t>
            </a:r>
          </a:p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endParaRPr lang="en-US" sz="1200" b="0" kern="0" dirty="0">
              <a:cs typeface="MS PGothic" charset="0"/>
            </a:endParaRPr>
          </a:p>
          <a:p>
            <a:pPr marL="0" indent="0" eaLnBrk="1" hangingPunct="1">
              <a:spcBef>
                <a:spcPts val="1200"/>
              </a:spcBef>
              <a:buFont typeface="Times" panose="02020603050405020304" pitchFamily="18" charset="0"/>
              <a:buNone/>
              <a:defRPr/>
            </a:pPr>
            <a:r>
              <a:rPr lang="en-US" sz="2800" b="0" kern="0" dirty="0">
                <a:cs typeface="MS PGothic" charset="0"/>
              </a:rPr>
              <a:t>Classes:  </a:t>
            </a:r>
            <a:r>
              <a:rPr lang="en-US" sz="2800" b="0" i="1" kern="0" dirty="0">
                <a:solidFill>
                  <a:srgbClr val="FF0000"/>
                </a:solidFill>
                <a:cs typeface="MS PGothic" charset="0"/>
              </a:rPr>
              <a:t>Auction, Bid, Lot, Person</a:t>
            </a:r>
            <a:endParaRPr lang="en-US" sz="2800" b="0" kern="0" dirty="0"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44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58850" y="-49213"/>
            <a:ext cx="7772400" cy="102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auction </a:t>
            </a:r>
            <a:r>
              <a:rPr lang="en-US" b="0" kern="0" dirty="0"/>
              <a:t>project</a:t>
            </a:r>
            <a:endParaRPr lang="en-US" b="0" i="1" kern="0" dirty="0"/>
          </a:p>
        </p:txBody>
      </p:sp>
      <p:pic>
        <p:nvPicPr>
          <p:cNvPr id="4198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6613"/>
            <a:ext cx="7048500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81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8425"/>
            <a:ext cx="7772400" cy="954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an Iterator object</a:t>
            </a:r>
          </a:p>
        </p:txBody>
      </p:sp>
      <p:sp>
        <p:nvSpPr>
          <p:cNvPr id="11" name="Footer Placeholder 2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323975" y="2098675"/>
            <a:ext cx="71469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Courier New" charset="0"/>
              </a:rPr>
              <a:t>Iterator&lt;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ElementType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&gt;</a:t>
            </a:r>
            <a:r>
              <a:rPr lang="en-US" dirty="0">
                <a:cs typeface="Courier New" charset="0"/>
              </a:rPr>
              <a:t> it = </a:t>
            </a:r>
            <a:r>
              <a:rPr lang="en-US" dirty="0" err="1">
                <a:cs typeface="Courier New" charset="0"/>
              </a:rPr>
              <a:t>myCollection.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cs typeface="Courier New" charset="0"/>
              </a:rPr>
              <a:t>iterator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while(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hasNext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i="1" dirty="0">
                <a:cs typeface="Courier New" charset="0"/>
              </a:rPr>
              <a:t>call 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it.next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i="1" dirty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i="1" dirty="0">
                <a:cs typeface="Courier New" charset="0"/>
              </a:rPr>
              <a:t>to get the next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do something with that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2170113" y="1512888"/>
            <a:ext cx="2700337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java.util.Iterator</a:t>
            </a:r>
            <a:endParaRPr lang="en-US" dirty="0">
              <a:solidFill>
                <a:srgbClr val="A57133"/>
              </a:solidFill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2238375" y="1920875"/>
            <a:ext cx="5810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>
            <a:off x="5348288" y="1385888"/>
            <a:ext cx="33242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returns an </a:t>
            </a:r>
            <a:r>
              <a:rPr lang="en-US" dirty="0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Iterator</a:t>
            </a: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object</a:t>
            </a: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7162800" y="1768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838200" y="3768725"/>
            <a:ext cx="80645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variable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type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iterator()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collection (e.g. ArrayList) and assign the returned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to variable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altLang="en-US" sz="2400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*indexes* to the first element in the collection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it.hasNext()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 to see if there is an object at the index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it.next()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get the actual object and advance the index</a:t>
            </a:r>
            <a:endParaRPr lang="en-US" altLang="en-US" sz="2400" i="1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78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</a:t>
            </a:r>
            <a:r>
              <a:rPr lang="en-US" i="1">
                <a:ea typeface="+mj-ea"/>
                <a:cs typeface="+mj-cs"/>
              </a:rPr>
              <a:t>auction</a:t>
            </a:r>
            <a:r>
              <a:rPr lang="en-US">
                <a:ea typeface="+mj-ea"/>
                <a:cs typeface="+mj-cs"/>
              </a:rPr>
              <a:t> project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i="1" dirty="0">
                <a:ea typeface="MS PGothic" charset="-128"/>
              </a:rPr>
              <a:t>auction</a:t>
            </a:r>
            <a:r>
              <a:rPr lang="en-US" altLang="en-US" dirty="0">
                <a:ea typeface="MS PGothic" charset="-128"/>
              </a:rPr>
              <a:t> project provides further illustration of collections and iteration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Examples of using </a:t>
            </a:r>
            <a:r>
              <a:rPr lang="en-US" altLang="en-US" dirty="0">
                <a:latin typeface="Courier New Bold" charset="0"/>
                <a:ea typeface="MS PGothic" charset="-128"/>
              </a:rPr>
              <a:t>null</a:t>
            </a:r>
            <a:endParaRPr lang="en-US" altLang="en-US" dirty="0"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Anonymous objects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Chaining method calls</a:t>
            </a:r>
          </a:p>
        </p:txBody>
      </p:sp>
      <p:sp>
        <p:nvSpPr>
          <p:cNvPr id="153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0">
                <a:solidFill>
                  <a:srgbClr val="76807A"/>
                </a:solidFill>
                <a:latin typeface="Arial" panose="020B0604020202020204" pitchFamily="34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4035" name="Rectangle 2"/>
          <p:cNvSpPr txBox="1">
            <a:spLocks noChangeArrowheads="1"/>
          </p:cNvSpPr>
          <p:nvPr/>
        </p:nvSpPr>
        <p:spPr bwMode="auto">
          <a:xfrm>
            <a:off x="990600" y="0"/>
            <a:ext cx="777240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b="0">
                <a:solidFill>
                  <a:srgbClr val="44AAC6"/>
                </a:solidFill>
              </a:rPr>
              <a:t>auction project</a:t>
            </a:r>
          </a:p>
        </p:txBody>
      </p:sp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884238" y="1030288"/>
            <a:ext cx="79851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 typeface="Times" panose="02020603050405020304" pitchFamily="18" charset="0"/>
              <a:buNone/>
            </a:pPr>
            <a:r>
              <a:rPr lang="en-US" altLang="en-US" sz="2800" b="0">
                <a:solidFill>
                  <a:schemeClr val="tx1"/>
                </a:solidFill>
              </a:rPr>
              <a:t>Online </a:t>
            </a:r>
            <a:r>
              <a:rPr lang="en-US" altLang="en-US" sz="2800" b="0" i="1">
                <a:solidFill>
                  <a:srgbClr val="FF0000"/>
                </a:solidFill>
              </a:rPr>
              <a:t>Auction</a:t>
            </a:r>
            <a:r>
              <a:rPr lang="en-US" altLang="en-US" sz="2800" b="0">
                <a:solidFill>
                  <a:schemeClr val="tx1"/>
                </a:solidFill>
              </a:rPr>
              <a:t> system:</a:t>
            </a:r>
            <a:endParaRPr lang="en-US" altLang="en-US" sz="2400" b="0"/>
          </a:p>
          <a:p>
            <a:pPr eaLnBrk="1" hangingPunct="1">
              <a:spcBef>
                <a:spcPts val="1200"/>
              </a:spcBef>
            </a:pPr>
            <a:r>
              <a:rPr lang="en-US" altLang="en-US" sz="2600" b="0"/>
              <a:t>Sell items via </a:t>
            </a:r>
            <a:r>
              <a:rPr lang="en-US" altLang="en-US" sz="2600" b="0" i="1"/>
              <a:t>enterLot </a:t>
            </a:r>
            <a:r>
              <a:rPr lang="en-US" altLang="en-US" sz="2600" b="0"/>
              <a:t>with String description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 i="1"/>
              <a:t>Auction </a:t>
            </a:r>
            <a:r>
              <a:rPr lang="en-US" altLang="en-US" sz="2600" b="0"/>
              <a:t>object creates </a:t>
            </a:r>
            <a:r>
              <a:rPr lang="en-US" altLang="en-US" sz="2600" b="0" i="1"/>
              <a:t>Lot </a:t>
            </a:r>
            <a:r>
              <a:rPr lang="en-US" altLang="en-US" sz="2600" b="0"/>
              <a:t>object for entered lot</a:t>
            </a:r>
          </a:p>
          <a:p>
            <a:pPr lvl="1" eaLnBrk="1" hangingPunct="1">
              <a:spcBef>
                <a:spcPts val="1200"/>
              </a:spcBef>
              <a:buFont typeface="Times" panose="02020603050405020304" pitchFamily="18" charset="0"/>
              <a:buChar char="•"/>
            </a:pPr>
            <a:r>
              <a:rPr lang="en-US" altLang="en-US" sz="2200" b="0"/>
              <a:t>lot </a:t>
            </a:r>
            <a:r>
              <a:rPr lang="en-US" altLang="en-US" sz="2200" b="0" i="1"/>
              <a:t>number </a:t>
            </a:r>
            <a:r>
              <a:rPr lang="en-US" altLang="en-US" sz="2200" b="0"/>
              <a:t>and </a:t>
            </a:r>
            <a:r>
              <a:rPr lang="en-US" altLang="en-US" sz="2200" b="0" i="1"/>
              <a:t>description </a:t>
            </a:r>
            <a:r>
              <a:rPr lang="en-US" altLang="en-US" sz="2200" b="0"/>
              <a:t>is assigned with no bidders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/>
              <a:t>Bidder </a:t>
            </a:r>
            <a:r>
              <a:rPr lang="en-US" altLang="en-US" sz="2600" b="0" i="1"/>
              <a:t>Person </a:t>
            </a:r>
            <a:r>
              <a:rPr lang="en-US" altLang="en-US" sz="2600" b="0"/>
              <a:t>can register with only their </a:t>
            </a:r>
            <a:r>
              <a:rPr lang="en-US" altLang="en-US" sz="2600" b="0" i="1"/>
              <a:t>name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/>
              <a:t>Place bid with </a:t>
            </a:r>
            <a:r>
              <a:rPr lang="en-US" altLang="en-US" sz="2600" b="0" i="1"/>
              <a:t>bidFor</a:t>
            </a:r>
            <a:r>
              <a:rPr lang="en-US" altLang="en-US" sz="2600" b="0"/>
              <a:t> method of </a:t>
            </a:r>
            <a:r>
              <a:rPr lang="en-US" altLang="en-US" sz="2600" b="0" i="1"/>
              <a:t>Auction </a:t>
            </a:r>
            <a:r>
              <a:rPr lang="en-US" altLang="en-US" sz="2600" b="0"/>
              <a:t>object with lot number and how much to bid</a:t>
            </a:r>
          </a:p>
          <a:p>
            <a:pPr lvl="1" eaLnBrk="1" hangingPunct="1">
              <a:spcBef>
                <a:spcPts val="1200"/>
              </a:spcBef>
              <a:buFont typeface="Times" panose="02020603050405020304" pitchFamily="18" charset="0"/>
              <a:buChar char="•"/>
            </a:pPr>
            <a:r>
              <a:rPr lang="en-US" altLang="en-US" sz="2200" b="0"/>
              <a:t>Lot </a:t>
            </a:r>
            <a:r>
              <a:rPr lang="en-US" altLang="en-US" sz="2200" b="0" i="1"/>
              <a:t>number </a:t>
            </a:r>
            <a:r>
              <a:rPr lang="en-US" altLang="en-US" sz="2200" b="0"/>
              <a:t>passed so </a:t>
            </a:r>
            <a:r>
              <a:rPr lang="en-US" altLang="en-US" sz="2200" b="0" i="1"/>
              <a:t>Lot </a:t>
            </a:r>
            <a:r>
              <a:rPr lang="en-US" altLang="en-US" sz="2200" b="0"/>
              <a:t>objects internal to </a:t>
            </a:r>
            <a:r>
              <a:rPr lang="en-US" altLang="en-US" sz="2200" b="0" i="1"/>
              <a:t>Auction</a:t>
            </a:r>
            <a:endParaRPr lang="en-US" altLang="en-US" sz="2600" b="0"/>
          </a:p>
          <a:p>
            <a:pPr eaLnBrk="1" hangingPunct="1">
              <a:spcBef>
                <a:spcPts val="1200"/>
              </a:spcBef>
            </a:pPr>
            <a:r>
              <a:rPr lang="en-US" altLang="en-US" sz="2600" b="0" i="1"/>
              <a:t>Auction </a:t>
            </a:r>
            <a:r>
              <a:rPr lang="en-US" altLang="en-US" sz="2600" b="0"/>
              <a:t>object transforms </a:t>
            </a:r>
            <a:r>
              <a:rPr lang="en-US" altLang="en-US" sz="2600" b="0" i="1"/>
              <a:t>bid</a:t>
            </a:r>
            <a:r>
              <a:rPr lang="en-US" altLang="en-US" sz="2600" b="0"/>
              <a:t> amount to object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b="0" i="1"/>
              <a:t>Lot</a:t>
            </a:r>
            <a:r>
              <a:rPr lang="en-US" altLang="en-US" sz="2600" b="0"/>
              <a:t> records the highest bid object</a:t>
            </a:r>
          </a:p>
        </p:txBody>
      </p:sp>
    </p:spTree>
    <p:extLst>
      <p:ext uri="{BB962C8B-B14F-4D97-AF65-F5344CB8AC3E}">
        <p14:creationId xmlns:p14="http://schemas.microsoft.com/office/powerpoint/2010/main" val="318187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 Bold" charset="0"/>
                <a:ea typeface="MS PGothic" charset="-128"/>
              </a:rPr>
              <a:t>null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0668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b="0" kern="0"/>
              <a:t>Used with object types</a:t>
            </a:r>
          </a:p>
          <a:p>
            <a:pPr>
              <a:defRPr/>
            </a:pPr>
            <a:r>
              <a:rPr lang="en-US" altLang="en-US" b="0" kern="0"/>
              <a:t>Used to indicate …  'no object'</a:t>
            </a:r>
          </a:p>
          <a:p>
            <a:pPr>
              <a:defRPr/>
            </a:pPr>
            <a:r>
              <a:rPr lang="en-US" altLang="en-US" b="0" kern="0"/>
              <a:t>Used to indicate </a:t>
            </a:r>
            <a:r>
              <a:rPr lang="ja-JP" altLang="en-US" b="0" kern="0"/>
              <a:t>‘</a:t>
            </a:r>
            <a:r>
              <a:rPr lang="en-US" altLang="ja-JP" b="0" kern="0"/>
              <a:t>no bid yet</a:t>
            </a:r>
            <a:r>
              <a:rPr lang="ja-JP" altLang="en-US" b="0" kern="0"/>
              <a:t>’</a:t>
            </a:r>
            <a:r>
              <a:rPr lang="en-US" altLang="ja-JP" b="0" kern="0"/>
              <a:t> at the intialization of </a:t>
            </a:r>
            <a:r>
              <a:rPr lang="en-US" altLang="ja-JP" b="0" i="1" kern="0"/>
              <a:t>highestBid </a:t>
            </a:r>
            <a:r>
              <a:rPr lang="en-US" altLang="ja-JP" b="0" kern="0"/>
              <a:t>in the auction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800" b="1" kern="0">
                <a:solidFill>
                  <a:schemeClr val="tx1"/>
                </a:solidFill>
                <a:latin typeface="Courier New" pitchFamily="49" charset="0"/>
              </a:rPr>
              <a:t>     highestBid = null;</a:t>
            </a:r>
            <a:r>
              <a:rPr lang="en-US" altLang="en-US" b="0" kern="0"/>
              <a:t> </a:t>
            </a:r>
          </a:p>
          <a:p>
            <a:pPr>
              <a:defRPr/>
            </a:pPr>
            <a:r>
              <a:rPr lang="en-US" altLang="en-US" b="0" kern="0"/>
              <a:t>We can test if an object variable holds the </a:t>
            </a:r>
            <a:r>
              <a:rPr lang="en-US" altLang="en-US" b="1" i="1" kern="0">
                <a:solidFill>
                  <a:srgbClr val="FF0000"/>
                </a:solidFill>
                <a:latin typeface="Courier New Bold" charset="0"/>
              </a:rPr>
              <a:t>null</a:t>
            </a:r>
            <a:r>
              <a:rPr lang="en-US" altLang="en-US" b="0" kern="0"/>
              <a:t> value:</a:t>
            </a:r>
            <a:br>
              <a:rPr lang="en-US" altLang="en-US" b="0" kern="0"/>
            </a:br>
            <a:r>
              <a:rPr lang="en-US" altLang="en-US" b="0" kern="0"/>
              <a:t>       </a:t>
            </a:r>
            <a:r>
              <a:rPr lang="en-US" altLang="en-US" sz="2800" b="1" kern="0">
                <a:solidFill>
                  <a:schemeClr val="tx1"/>
                </a:solidFill>
                <a:latin typeface="Courier New" pitchFamily="49" charset="0"/>
              </a:rPr>
              <a:t>if(highestBid == null) </a:t>
            </a:r>
            <a:r>
              <a:rPr lang="en-US" altLang="en-US" sz="2800" b="1" kern="0">
                <a:solidFill>
                  <a:schemeClr val="tx1"/>
                </a:solidFill>
                <a:latin typeface="Courier New Bold"/>
              </a:rPr>
              <a:t>…</a:t>
            </a:r>
            <a:endParaRPr lang="en-US" altLang="en-US" sz="2800" b="1" ker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en-US" b="0" kern="0"/>
              <a:t>Attempt to de-reference </a:t>
            </a:r>
            <a:r>
              <a:rPr lang="en-US" altLang="en-US" b="0" i="1" kern="0"/>
              <a:t>null</a:t>
            </a:r>
            <a:r>
              <a:rPr lang="en-US" altLang="en-US" b="0" kern="0"/>
              <a:t> pointer:</a:t>
            </a:r>
          </a:p>
          <a:p>
            <a:pPr>
              <a:buFont typeface="Times" charset="0"/>
              <a:buNone/>
              <a:defRPr/>
            </a:pPr>
            <a:r>
              <a:rPr lang="en-US" altLang="en-US" sz="2800" b="1" kern="0">
                <a:solidFill>
                  <a:schemeClr val="tx1"/>
                </a:solidFill>
                <a:latin typeface="Courier New" pitchFamily="49" charset="0"/>
              </a:rPr>
              <a:t>		 NullPointerException</a:t>
            </a:r>
            <a:endParaRPr lang="en-US" altLang="en-US" sz="2800" b="1" kern="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Anonymous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b="0" kern="0"/>
              <a:t>Objects are often created and handed on elsewhere immediately:</a:t>
            </a:r>
            <a:br>
              <a:rPr lang="en-US" altLang="en-US" b="0" kern="0"/>
            </a:br>
            <a:br>
              <a:rPr lang="en-US" altLang="en-US" b="0" kern="0"/>
            </a:br>
            <a:r>
              <a:rPr lang="en-US" altLang="en-US" b="0" kern="0"/>
              <a:t>	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Lot 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furtherLot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 = </a:t>
            </a:r>
            <a:r>
              <a:rPr lang="en-US" altLang="en-US" sz="2800" b="1" kern="0">
                <a:solidFill>
                  <a:srgbClr val="336600"/>
                </a:solidFill>
                <a:latin typeface="Courier New Bold" charset="0"/>
              </a:rPr>
              <a:t>new Lot(…)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b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</a:b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	lots.add(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furtherLot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);</a:t>
            </a:r>
            <a:br>
              <a:rPr lang="en-US" altLang="en-US" b="0" kern="0">
                <a:solidFill>
                  <a:schemeClr val="tx1"/>
                </a:solidFill>
                <a:latin typeface="Courier New Bold" charset="0"/>
              </a:rPr>
            </a:br>
            <a:endParaRPr lang="en-US" altLang="en-US" b="0" kern="0">
              <a:latin typeface="Courier New Bold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b="0" kern="0"/>
              <a:t>We don</a:t>
            </a:r>
            <a:r>
              <a:rPr lang="ja-JP" altLang="en-US" b="0" kern="0"/>
              <a:t>’</a:t>
            </a:r>
            <a:r>
              <a:rPr lang="en-US" altLang="ja-JP" b="0" kern="0"/>
              <a:t>t really need </a:t>
            </a:r>
            <a:r>
              <a:rPr lang="en-US" altLang="ja-JP" b="0" kern="0">
                <a:latin typeface="Courier New Bold" charset="0"/>
              </a:rPr>
              <a:t>furtherLot</a:t>
            </a:r>
            <a:r>
              <a:rPr lang="en-US" altLang="ja-JP" b="0" kern="0"/>
              <a:t>:</a:t>
            </a:r>
            <a:br>
              <a:rPr lang="en-US" altLang="ja-JP" b="0" kern="0"/>
            </a:br>
            <a:br>
              <a:rPr lang="en-US" altLang="ja-JP" b="0" kern="0"/>
            </a:br>
            <a:r>
              <a:rPr lang="en-US" altLang="ja-JP" b="0" kern="0"/>
              <a:t>	</a:t>
            </a:r>
            <a:r>
              <a:rPr lang="en-US" altLang="ja-JP" sz="2800" b="1" kern="0">
                <a:solidFill>
                  <a:schemeClr val="tx1"/>
                </a:solidFill>
                <a:latin typeface="Courier New Bold" charset="0"/>
              </a:rPr>
              <a:t>lots.add(</a:t>
            </a:r>
            <a:r>
              <a:rPr lang="en-US" altLang="ja-JP" sz="2800" b="1" kern="0">
                <a:solidFill>
                  <a:srgbClr val="336600"/>
                </a:solidFill>
                <a:latin typeface="Courier New Bold" charset="0"/>
              </a:rPr>
              <a:t>new Lot(…)</a:t>
            </a:r>
            <a:r>
              <a:rPr lang="en-US" altLang="ja-JP" sz="2800" b="1" kern="0">
                <a:solidFill>
                  <a:schemeClr val="tx1"/>
                </a:solidFill>
                <a:latin typeface="Courier New Bold" charset="0"/>
              </a:rPr>
              <a:t>);</a:t>
            </a:r>
            <a:endParaRPr lang="en-US" altLang="en-US" sz="2800" b="1" kern="0" dirty="0">
              <a:latin typeface="Courier New Bold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4557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Chaining method calls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196752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b="0" kern="0"/>
              <a:t>Methods often return objects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0" kern="0"/>
              <a:t>We often immediately call a method on the returned object:</a:t>
            </a:r>
            <a:br>
              <a:rPr lang="en-US" altLang="en-US" b="0" kern="0"/>
            </a:br>
            <a:endParaRPr lang="en-US" altLang="en-US" sz="1000" b="0" kern="0"/>
          </a:p>
          <a:p>
            <a:pPr>
              <a:spcBef>
                <a:spcPct val="0"/>
              </a:spcBef>
              <a:buFont typeface="Times" charset="0"/>
              <a:buNone/>
              <a:defRPr/>
            </a:pPr>
            <a:r>
              <a:rPr lang="en-US" altLang="en-US" b="0" kern="0"/>
              <a:t>		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Bid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bid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=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chemeClr val="hlink"/>
                </a:solidFill>
                <a:latin typeface="Courier New Bold" charset="0"/>
              </a:rPr>
              <a:t>lot.</a:t>
            </a:r>
            <a:r>
              <a:rPr lang="en-US" altLang="en-US" sz="2800" b="1" kern="0">
                <a:solidFill>
                  <a:srgbClr val="663300"/>
                </a:solidFill>
                <a:latin typeface="Courier New Bold" charset="0"/>
              </a:rPr>
              <a:t>getHighestBid()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br>
              <a:rPr lang="en-US" altLang="en-US" sz="2800" b="1" kern="0">
                <a:latin typeface="Courier New Bold" charset="0"/>
              </a:rPr>
            </a:br>
            <a:r>
              <a:rPr lang="en-US" altLang="en-US" sz="2800" b="1" kern="0">
                <a:latin typeface="Courier New Bold" charset="0"/>
              </a:rPr>
              <a:t>	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Person bidder =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rgbClr val="FF0000"/>
                </a:solidFill>
                <a:latin typeface="Courier New Bold" charset="0"/>
              </a:rPr>
              <a:t>bid</a:t>
            </a:r>
            <a:r>
              <a:rPr lang="en-US" altLang="en-US" sz="2800" b="1" kern="0">
                <a:latin typeface="Courier New Bold" charset="0"/>
              </a:rPr>
              <a:t>.getBidder()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endParaRPr lang="en-US" altLang="en-US" sz="2800" b="1" kern="0">
              <a:latin typeface="Courier New Bold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b="0" kern="0"/>
              <a:t>We can use the </a:t>
            </a:r>
            <a:r>
              <a:rPr lang="en-US" altLang="en-US" b="0" i="1" u="sng" kern="0"/>
              <a:t>anonymous</a:t>
            </a:r>
            <a:r>
              <a:rPr lang="en-US" altLang="en-US" b="0" kern="0"/>
              <a:t> object concept and </a:t>
            </a:r>
            <a:r>
              <a:rPr lang="en-US" altLang="en-US" b="0" i="1" u="sng" kern="0"/>
              <a:t>chain</a:t>
            </a:r>
            <a:r>
              <a:rPr lang="en-US" altLang="en-US" b="0" kern="0"/>
              <a:t> method calls:</a:t>
            </a:r>
          </a:p>
          <a:p>
            <a:pPr>
              <a:spcBef>
                <a:spcPct val="0"/>
              </a:spcBef>
              <a:buFont typeface="Times" charset="0"/>
              <a:buNone/>
              <a:defRPr/>
            </a:pPr>
            <a:br>
              <a:rPr lang="en-US" altLang="en-US" sz="1000" b="0" kern="0"/>
            </a:b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Person bidder =</a:t>
            </a:r>
            <a:r>
              <a:rPr lang="en-US" altLang="en-US" sz="2800" b="1" kern="0">
                <a:latin typeface="Courier New Bold" charset="0"/>
              </a:rPr>
              <a:t> </a:t>
            </a:r>
            <a:r>
              <a:rPr lang="en-US" altLang="en-US" sz="2800" b="1" kern="0">
                <a:solidFill>
                  <a:schemeClr val="hlink"/>
                </a:solidFill>
                <a:latin typeface="Courier New Bold" charset="0"/>
              </a:rPr>
              <a:t>lot.</a:t>
            </a:r>
            <a:r>
              <a:rPr lang="en-US" altLang="en-US" sz="2800" b="1" kern="0">
                <a:solidFill>
                  <a:srgbClr val="663300"/>
                </a:solidFill>
                <a:latin typeface="Courier New Bold" charset="0"/>
              </a:rPr>
              <a:t>getHighestBid()</a:t>
            </a:r>
            <a:r>
              <a:rPr lang="en-US" altLang="en-US" sz="2800" b="1" kern="0">
                <a:latin typeface="Courier New Bold" charset="0"/>
              </a:rPr>
              <a:t>.getBidder()</a:t>
            </a:r>
            <a:r>
              <a:rPr lang="en-US" altLang="en-US" sz="2800" b="1" kern="0">
                <a:solidFill>
                  <a:schemeClr val="tx1"/>
                </a:solidFill>
                <a:latin typeface="Courier New Bold" charset="0"/>
              </a:rPr>
              <a:t>;</a:t>
            </a:r>
            <a:endParaRPr lang="en-US" altLang="en-US" sz="2800" b="1" kern="0" dirty="0">
              <a:latin typeface="Courier New Bold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Chaining method calls</a:t>
            </a:r>
          </a:p>
        </p:txBody>
      </p:sp>
      <p:sp>
        <p:nvSpPr>
          <p:cNvPr id="159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Each method in the chain is called on the object returned from the previous method call in the chain.</a:t>
            </a:r>
          </a:p>
        </p:txBody>
      </p:sp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1116013" y="3573463"/>
            <a:ext cx="7194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String name =</a:t>
            </a:r>
            <a:br>
              <a:rPr lang="en-US" altLang="en-US" sz="2000"/>
            </a:br>
            <a:r>
              <a:rPr lang="en-US" altLang="en-US" sz="2000"/>
              <a:t>    lot.getHighestBid().getBidder().getName();</a:t>
            </a:r>
          </a:p>
        </p:txBody>
      </p:sp>
      <p:grpSp>
        <p:nvGrpSpPr>
          <p:cNvPr id="159748" name="Group 21"/>
          <p:cNvGrpSpPr>
            <a:grpSpLocks/>
          </p:cNvGrpSpPr>
          <p:nvPr/>
        </p:nvGrpSpPr>
        <p:grpSpPr bwMode="auto">
          <a:xfrm>
            <a:off x="971550" y="4581525"/>
            <a:ext cx="4464050" cy="508000"/>
            <a:chOff x="0" y="0"/>
            <a:chExt cx="1584" cy="320"/>
          </a:xfrm>
        </p:grpSpPr>
        <p:sp>
          <p:nvSpPr>
            <p:cNvPr id="159758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9759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Returns a </a:t>
              </a:r>
              <a:r>
                <a:rPr lang="en-US" altLang="en-US" sz="2000" b="0" dirty="0">
                  <a:solidFill>
                    <a:srgbClr val="FF0000"/>
                  </a:solidFill>
                  <a:latin typeface="Courier New Bold" charset="0"/>
                  <a:sym typeface="Trebuchet MS Bold" charset="0"/>
                </a:rPr>
                <a:t>Bid</a:t>
              </a:r>
              <a:r>
                <a:rPr lang="en-US" altLang="en-US" sz="2000" b="0" dirty="0">
                  <a:solidFill>
                    <a:srgbClr val="FF0000"/>
                  </a:solidFill>
                  <a:sym typeface="Trebuchet MS Bold" charset="0"/>
                </a:rPr>
                <a:t> </a:t>
              </a: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object from the </a:t>
              </a:r>
              <a:r>
                <a:rPr lang="en-US" altLang="en-US" sz="2000" b="0" dirty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Lot</a:t>
              </a:r>
            </a:p>
          </p:txBody>
        </p:sp>
      </p:grpSp>
      <p:grpSp>
        <p:nvGrpSpPr>
          <p:cNvPr id="159749" name="Group 21"/>
          <p:cNvGrpSpPr>
            <a:grpSpLocks/>
          </p:cNvGrpSpPr>
          <p:nvPr/>
        </p:nvGrpSpPr>
        <p:grpSpPr bwMode="auto">
          <a:xfrm>
            <a:off x="1773238" y="5229225"/>
            <a:ext cx="5103812" cy="508000"/>
            <a:chOff x="0" y="0"/>
            <a:chExt cx="1584" cy="320"/>
          </a:xfrm>
        </p:grpSpPr>
        <p:sp>
          <p:nvSpPr>
            <p:cNvPr id="159756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9757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Returns a </a:t>
              </a:r>
              <a:r>
                <a:rPr lang="en-US" altLang="en-US" sz="2000" b="0" dirty="0">
                  <a:solidFill>
                    <a:srgbClr val="FF0000"/>
                  </a:solidFill>
                  <a:latin typeface="Courier New Bold" charset="0"/>
                  <a:sym typeface="Trebuchet MS Bold" charset="0"/>
                </a:rPr>
                <a:t>Person</a:t>
              </a:r>
              <a:r>
                <a:rPr lang="en-US" altLang="en-US" sz="2000" b="0" dirty="0">
                  <a:solidFill>
                    <a:srgbClr val="FF0000"/>
                  </a:solidFill>
                  <a:sym typeface="Trebuchet MS Bold" charset="0"/>
                </a:rPr>
                <a:t> </a:t>
              </a: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object from the </a:t>
              </a:r>
              <a:r>
                <a:rPr lang="en-US" altLang="en-US" sz="2000" b="0" dirty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Bid</a:t>
              </a:r>
            </a:p>
          </p:txBody>
        </p:sp>
      </p:grpSp>
      <p:grpSp>
        <p:nvGrpSpPr>
          <p:cNvPr id="159750" name="Group 21"/>
          <p:cNvGrpSpPr>
            <a:grpSpLocks/>
          </p:cNvGrpSpPr>
          <p:nvPr/>
        </p:nvGrpSpPr>
        <p:grpSpPr bwMode="auto">
          <a:xfrm>
            <a:off x="3059113" y="5878513"/>
            <a:ext cx="5462587" cy="508000"/>
            <a:chOff x="0" y="0"/>
            <a:chExt cx="1584" cy="320"/>
          </a:xfrm>
        </p:grpSpPr>
        <p:sp>
          <p:nvSpPr>
            <p:cNvPr id="159754" name="AutoShape 22"/>
            <p:cNvSpPr>
              <a:spLocks/>
            </p:cNvSpPr>
            <p:nvPr/>
          </p:nvSpPr>
          <p:spPr bwMode="auto">
            <a:xfrm>
              <a:off x="0" y="0"/>
              <a:ext cx="1584" cy="320"/>
            </a:xfrm>
            <a:prstGeom prst="roundRect">
              <a:avLst>
                <a:gd name="adj" fmla="val 166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9755" name="Rectangle 23"/>
            <p:cNvSpPr>
              <a:spLocks/>
            </p:cNvSpPr>
            <p:nvPr/>
          </p:nvSpPr>
          <p:spPr bwMode="auto">
            <a:xfrm>
              <a:off x="16" y="24"/>
              <a:ext cx="15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90538" bIns="3810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Returns a </a:t>
              </a:r>
              <a:r>
                <a:rPr lang="en-US" altLang="en-US" sz="2000" b="0" dirty="0">
                  <a:solidFill>
                    <a:srgbClr val="FF0000"/>
                  </a:solidFill>
                  <a:latin typeface="Courier New Bold" charset="0"/>
                  <a:sym typeface="Trebuchet MS Bold" charset="0"/>
                </a:rPr>
                <a:t>String</a:t>
              </a:r>
              <a:r>
                <a:rPr lang="en-US" altLang="en-US" sz="2000" b="0" dirty="0">
                  <a:solidFill>
                    <a:srgbClr val="FF0000"/>
                  </a:solidFill>
                  <a:sym typeface="Trebuchet MS Bold" charset="0"/>
                </a:rPr>
                <a:t> </a:t>
              </a:r>
              <a:r>
                <a:rPr lang="en-US" altLang="en-US" sz="2000" b="0" dirty="0">
                  <a:solidFill>
                    <a:srgbClr val="A57133"/>
                  </a:solidFill>
                  <a:sym typeface="Trebuchet MS Bold" charset="0"/>
                </a:rPr>
                <a:t>object from the </a:t>
              </a:r>
              <a:r>
                <a:rPr lang="en-US" altLang="en-US" sz="2000" b="0" dirty="0">
                  <a:solidFill>
                    <a:srgbClr val="A57133"/>
                  </a:solidFill>
                  <a:latin typeface="Courier New Bold" charset="0"/>
                  <a:sym typeface="Trebuchet MS Bold" charset="0"/>
                </a:rPr>
                <a:t>Person</a:t>
              </a:r>
            </a:p>
          </p:txBody>
        </p:sp>
      </p:grpSp>
      <p:sp>
        <p:nvSpPr>
          <p:cNvPr id="159751" name="Line 15"/>
          <p:cNvSpPr>
            <a:spLocks noChangeShapeType="1"/>
          </p:cNvSpPr>
          <p:nvPr/>
        </p:nvSpPr>
        <p:spPr bwMode="auto">
          <a:xfrm flipV="1">
            <a:off x="7524750" y="4292600"/>
            <a:ext cx="0" cy="158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9752" name="Line 16"/>
          <p:cNvSpPr>
            <a:spLocks noChangeShapeType="1"/>
          </p:cNvSpPr>
          <p:nvPr/>
        </p:nvSpPr>
        <p:spPr bwMode="auto">
          <a:xfrm flipV="1">
            <a:off x="5795963" y="42926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9753" name="Line 17"/>
          <p:cNvSpPr>
            <a:spLocks noChangeShapeType="1"/>
          </p:cNvSpPr>
          <p:nvPr/>
        </p:nvSpPr>
        <p:spPr bwMode="auto">
          <a:xfrm flipV="1">
            <a:off x="3348038" y="42926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77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0" i="1" kern="0" dirty="0"/>
              <a:t>while</a:t>
            </a:r>
            <a:r>
              <a:rPr lang="en-US" altLang="en-US" b="0" kern="0" dirty="0"/>
              <a:t> versus </a:t>
            </a:r>
            <a:r>
              <a:rPr lang="en-US" altLang="en-US" b="0" i="1" kern="0" dirty="0"/>
              <a:t>do-while</a:t>
            </a:r>
            <a:endParaRPr lang="en-US" altLang="en-US" b="0" kern="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3338" y="1341438"/>
            <a:ext cx="7215187" cy="17541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Iterator&lt;</a:t>
            </a:r>
            <a:r>
              <a:rPr lang="en-US" dirty="0" err="1">
                <a:cs typeface="Courier New" charset="0"/>
              </a:rPr>
              <a:t>ElementType</a:t>
            </a:r>
            <a:r>
              <a:rPr lang="en-US" dirty="0">
                <a:cs typeface="Courier New" charset="0"/>
              </a:rPr>
              <a:t>&gt; it = </a:t>
            </a:r>
            <a:r>
              <a:rPr lang="en-US" dirty="0" err="1">
                <a:cs typeface="Courier New" charset="0"/>
              </a:rPr>
              <a:t>myCollection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.iterator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Courier New" charset="0"/>
              </a:rPr>
              <a:t>while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.hasNext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i="1" dirty="0">
                <a:cs typeface="Courier New" charset="0"/>
              </a:rPr>
              <a:t>call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i="1" dirty="0">
                <a:solidFill>
                  <a:srgbClr val="CC9900"/>
                </a:solidFill>
                <a:cs typeface="Courier New" charset="0"/>
              </a:rPr>
              <a:t> </a:t>
            </a:r>
            <a:r>
              <a:rPr lang="en-US" i="1" dirty="0">
                <a:cs typeface="Courier New" charset="0"/>
              </a:rPr>
              <a:t>to get the next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do something with that object</a:t>
            </a: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	possibly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.remove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03338" y="4076700"/>
            <a:ext cx="7469187" cy="25860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if collection has at least 1 element 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Iterator&lt;</a:t>
            </a:r>
            <a:r>
              <a:rPr lang="en-US" dirty="0" err="1">
                <a:cs typeface="Courier New" charset="0"/>
              </a:rPr>
              <a:t>ElementType</a:t>
            </a:r>
            <a:r>
              <a:rPr lang="en-US" dirty="0">
                <a:cs typeface="Courier New" charset="0"/>
              </a:rPr>
              <a:t>&gt; it = </a:t>
            </a:r>
            <a:r>
              <a:rPr lang="en-US" dirty="0" err="1">
                <a:cs typeface="Courier New" charset="0"/>
              </a:rPr>
              <a:t>myCollection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.iterator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do </a:t>
            </a: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i="1" dirty="0">
                <a:cs typeface="Courier New" charset="0"/>
              </a:rPr>
              <a:t>call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i="1" dirty="0">
                <a:solidFill>
                  <a:srgbClr val="CC9900"/>
                </a:solidFill>
                <a:cs typeface="Courier New" charset="0"/>
              </a:rPr>
              <a:t> </a:t>
            </a:r>
            <a:r>
              <a:rPr lang="en-US" i="1" dirty="0">
                <a:cs typeface="Courier New" charset="0"/>
              </a:rPr>
              <a:t>to get the next object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do something with that object</a:t>
            </a:r>
          </a:p>
          <a:p>
            <a:pPr eaLnBrk="1" hangingPunct="1">
              <a:defRPr/>
            </a:pPr>
            <a:r>
              <a:rPr lang="en-US" i="1" dirty="0">
                <a:cs typeface="Courier New" charset="0"/>
              </a:rPr>
              <a:t>    	possibly 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.remove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dirty="0"/>
              <a:t>  }</a:t>
            </a:r>
            <a:r>
              <a:rPr lang="en-US" b="0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while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it</a:t>
            </a:r>
            <a:r>
              <a:rPr lang="en-US" dirty="0" err="1">
                <a:solidFill>
                  <a:srgbClr val="CC9900"/>
                </a:solidFill>
                <a:cs typeface="Courier New" charset="0"/>
              </a:rPr>
              <a:t>.hasNext</a:t>
            </a:r>
            <a:r>
              <a:rPr lang="en-US" dirty="0">
                <a:solidFill>
                  <a:srgbClr val="CC99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endParaRPr lang="en-US" b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513" y="3500438"/>
            <a:ext cx="49545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How is a </a:t>
            </a:r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do-while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loop different?</a:t>
            </a:r>
          </a:p>
        </p:txBody>
      </p:sp>
    </p:spTree>
    <p:extLst>
      <p:ext uri="{BB962C8B-B14F-4D97-AF65-F5344CB8AC3E}">
        <p14:creationId xmlns:p14="http://schemas.microsoft.com/office/powerpoint/2010/main" val="1956794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277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96752"/>
            <a:ext cx="7467600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i="1" dirty="0">
                <a:ea typeface="MS PGothic" charset="-128"/>
              </a:rPr>
              <a:t>Collections</a:t>
            </a:r>
            <a:r>
              <a:rPr lang="en-US" altLang="en-US" dirty="0">
                <a:ea typeface="MS PGothic" charset="-128"/>
              </a:rPr>
              <a:t> are used widely in many different applications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Java library provides many different </a:t>
            </a:r>
            <a:r>
              <a:rPr lang="en-US" altLang="en-US" i="1" dirty="0">
                <a:ea typeface="MS PGothic" charset="-128"/>
              </a:rPr>
              <a:t>ready made </a:t>
            </a:r>
            <a:r>
              <a:rPr lang="en-US" altLang="en-US" dirty="0">
                <a:ea typeface="MS PGothic" charset="-128"/>
              </a:rPr>
              <a:t>collection classes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Collections are often manipulated using </a:t>
            </a:r>
            <a:r>
              <a:rPr lang="en-US" altLang="en-US" i="1" dirty="0">
                <a:ea typeface="MS PGothic" charset="-128"/>
              </a:rPr>
              <a:t>iterative</a:t>
            </a:r>
            <a:r>
              <a:rPr lang="en-US" altLang="en-US" dirty="0">
                <a:ea typeface="MS PGothic" charset="-128"/>
              </a:rPr>
              <a:t> control structures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i="1" dirty="0">
                <a:ea typeface="MS PGothic" charset="-128"/>
              </a:rPr>
              <a:t>while loop </a:t>
            </a:r>
            <a:r>
              <a:rPr lang="en-US" altLang="en-US" dirty="0">
                <a:ea typeface="MS PGothic" charset="-128"/>
              </a:rPr>
              <a:t>is the most important control structure to master</a:t>
            </a:r>
          </a:p>
        </p:txBody>
      </p:sp>
      <p:sp>
        <p:nvSpPr>
          <p:cNvPr id="160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0770"/>
            <a:ext cx="7467600" cy="4644534"/>
          </a:xfrm>
        </p:spPr>
        <p:txBody>
          <a:bodyPr/>
          <a:lstStyle/>
          <a:p>
            <a:r>
              <a:rPr lang="en-US" dirty="0"/>
              <a:t>Some collections lend themselves to index-based access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dirty="0"/>
              <a:t> provides a versatile means to iterate over different types of collection</a:t>
            </a:r>
          </a:p>
          <a:p>
            <a:pPr>
              <a:spcBef>
                <a:spcPts val="2400"/>
              </a:spcBef>
            </a:pPr>
            <a:r>
              <a:rPr lang="en-US" dirty="0"/>
              <a:t>Removal using 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dirty="0"/>
              <a:t> is less error-prone in most circumstance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494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8425"/>
            <a:ext cx="7772400" cy="954088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Iterator</a:t>
            </a:r>
            <a:r>
              <a:rPr lang="en-US" dirty="0"/>
              <a:t> object example 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990600" y="1077913"/>
            <a:ext cx="2700338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java.util.Iterator</a:t>
            </a:r>
            <a:endParaRPr lang="en-US" dirty="0">
              <a:solidFill>
                <a:srgbClr val="A57133"/>
              </a:solidFill>
              <a:latin typeface="Courier New" charset="0"/>
              <a:ea typeface="MS PGothic" charset="0"/>
              <a:cs typeface="MS PGothic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627313" y="1485900"/>
            <a:ext cx="288925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47" name="AutoShape 8"/>
          <p:cNvSpPr>
            <a:spLocks noChangeArrowheads="1"/>
          </p:cNvSpPr>
          <p:nvPr/>
        </p:nvSpPr>
        <p:spPr bwMode="auto">
          <a:xfrm>
            <a:off x="5292725" y="1077913"/>
            <a:ext cx="3324225" cy="407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returns an </a:t>
            </a:r>
            <a:r>
              <a:rPr lang="en-US" dirty="0">
                <a:solidFill>
                  <a:srgbClr val="A57133"/>
                </a:solidFill>
                <a:latin typeface="Courier New" charset="0"/>
                <a:ea typeface="MS PGothic" charset="0"/>
                <a:cs typeface="MS PGothic" charset="0"/>
              </a:rPr>
              <a:t>Iterator</a:t>
            </a:r>
            <a:r>
              <a:rPr lang="en-US" b="0" dirty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object</a:t>
            </a: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 flipH="1">
            <a:off x="6588125" y="1512888"/>
            <a:ext cx="576263" cy="836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1781175" y="1714500"/>
            <a:ext cx="61912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cs typeface="Courier New" charset="0"/>
              </a:rPr>
              <a:t>public void </a:t>
            </a:r>
            <a:r>
              <a:rPr lang="en-US" dirty="0" err="1">
                <a:cs typeface="Courier New" charset="0"/>
              </a:rPr>
              <a:t>listAllFiles</a:t>
            </a:r>
            <a:r>
              <a:rPr lang="en-US" dirty="0">
                <a:cs typeface="Courier New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Iterator&lt;Track&gt; </a:t>
            </a:r>
            <a:r>
              <a:rPr lang="en-US" dirty="0">
                <a:cs typeface="Courier New" charset="0"/>
              </a:rPr>
              <a:t>it = </a:t>
            </a:r>
            <a:r>
              <a:rPr lang="en-US" dirty="0" err="1">
                <a:cs typeface="Courier New" charset="0"/>
              </a:rPr>
              <a:t>tracks.iterator</a:t>
            </a:r>
            <a:r>
              <a:rPr lang="en-US" dirty="0"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while(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hasNext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) {</a:t>
            </a:r>
            <a:br>
              <a:rPr lang="en-US" dirty="0">
                <a:cs typeface="Courier New" charset="0"/>
              </a:rPr>
            </a:br>
            <a:r>
              <a:rPr lang="en-US" dirty="0">
                <a:cs typeface="Courier New" charset="0"/>
              </a:rPr>
              <a:t>        Track </a:t>
            </a:r>
            <a:r>
              <a:rPr lang="en-US" dirty="0" err="1">
                <a:cs typeface="Courier New" charset="0"/>
              </a:rPr>
              <a:t>tk</a:t>
            </a:r>
            <a:r>
              <a:rPr lang="en-US" dirty="0">
                <a:cs typeface="Courier New" charset="0"/>
              </a:rPr>
              <a:t> = </a:t>
            </a:r>
            <a:r>
              <a:rPr lang="en-US" dirty="0" err="1">
                <a:cs typeface="Courier New" charset="0"/>
              </a:rPr>
              <a:t>it.</a:t>
            </a:r>
            <a:r>
              <a:rPr lang="en-US" dirty="0" err="1">
                <a:solidFill>
                  <a:srgbClr val="FF0000"/>
                </a:solidFill>
                <a:cs typeface="Courier New" charset="0"/>
              </a:rPr>
              <a:t>next</a:t>
            </a:r>
            <a:r>
              <a:rPr lang="en-US" dirty="0">
                <a:solidFill>
                  <a:srgbClr val="FF0000"/>
                </a:solidFill>
                <a:cs typeface="Courier New" charset="0"/>
              </a:rPr>
              <a:t>()</a:t>
            </a:r>
            <a:r>
              <a:rPr lang="en-US" dirty="0"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    </a:t>
            </a:r>
            <a:r>
              <a:rPr lang="en-US" dirty="0" err="1">
                <a:cs typeface="Courier New" charset="0"/>
              </a:rPr>
              <a:t>System.out.println</a:t>
            </a:r>
            <a:r>
              <a:rPr lang="en-US" dirty="0">
                <a:cs typeface="Courier New" charset="0"/>
              </a:rPr>
              <a:t>(</a:t>
            </a:r>
            <a:r>
              <a:rPr lang="en-US" dirty="0" err="1">
                <a:cs typeface="Courier New" charset="0"/>
              </a:rPr>
              <a:t>tk.getDetails</a:t>
            </a:r>
            <a:r>
              <a:rPr lang="en-US" dirty="0"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dirty="0"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dirty="0"/>
              <a:t>}</a:t>
            </a:r>
            <a:r>
              <a:rPr lang="en-US" b="0" dirty="0">
                <a:latin typeface="Times New Roman" charset="0"/>
              </a:rPr>
              <a:t> </a:t>
            </a:r>
          </a:p>
        </p:txBody>
      </p:sp>
      <p:sp>
        <p:nvSpPr>
          <p:cNvPr id="7176" name="TextBox 11"/>
          <p:cNvSpPr txBox="1">
            <a:spLocks noChangeArrowheads="1"/>
          </p:cNvSpPr>
          <p:nvPr/>
        </p:nvSpPr>
        <p:spPr bwMode="auto">
          <a:xfrm>
            <a:off x="900113" y="3933825"/>
            <a:ext cx="80645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panose="02020603050405020304" pitchFamily="18" charset="0"/>
              <a:buChar char="•"/>
              <a:defRPr sz="32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ALL tracks in the collection (like while &amp; for-each)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use 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BUT do not need an index variable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current location, if there are any more items (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which one to return (</a:t>
            </a: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Iterator.next </a:t>
            </a:r>
            <a:r>
              <a:rPr lang="en-US" altLang="en-US" sz="2400">
                <a:solidFill>
                  <a:srgbClr val="264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next item AND moves past that item (can NOT go back)</a:t>
            </a:r>
            <a:endParaRPr lang="en-US" altLang="en-US" sz="2400" i="1">
              <a:solidFill>
                <a:srgbClr val="264D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1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 noGrp="1"/>
          </p:cNvSpPr>
          <p:nvPr/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z="1200" b="0">
                <a:solidFill>
                  <a:srgbClr val="76807A"/>
                </a:solidFill>
                <a:latin typeface="Arial" pitchFamily="34" charset="0"/>
              </a:rPr>
              <a:t>Objects First with Java - A Practical Introduction using BlueJ, © David J. Barnes, Michael Kölling</a:t>
            </a:r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052513"/>
            <a:ext cx="63722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98425"/>
            <a:ext cx="77724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4AAC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4AAC6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b="0" i="1" kern="0" dirty="0"/>
              <a:t>Iterator</a:t>
            </a:r>
            <a:r>
              <a:rPr lang="en-US" b="0" kern="0" dirty="0"/>
              <a:t>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1088" y="4724400"/>
            <a:ext cx="3967162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</a:rPr>
              <a:t>An iterator, after one iteration, pointing to the next item to be processed.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4067175" y="4908550"/>
            <a:ext cx="1225550" cy="320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0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552700"/>
            <a:ext cx="7772400" cy="1752600"/>
          </a:xfrm>
        </p:spPr>
        <p:txBody>
          <a:bodyPr rIns="81279"/>
          <a:lstStyle/>
          <a:p>
            <a:pPr eaLnBrk="1" hangingPunct="1"/>
            <a:r>
              <a:rPr lang="en-US" altLang="en-US">
                <a:ea typeface="MS PGothic" charset="-128"/>
              </a:rPr>
              <a:t>Iterator mechanics</a:t>
            </a:r>
          </a:p>
        </p:txBody>
      </p:sp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36194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195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196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AutoShape 7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0" name="Rectangle 8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201" name="AutoShape 9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2" name="AutoShape 10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6203" name="Rectangle 11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2730500" y="2692400"/>
            <a:ext cx="1244600" cy="1592263"/>
            <a:chOff x="1720" y="1696"/>
            <a:chExt cx="784" cy="1003"/>
          </a:xfrm>
        </p:grpSpPr>
        <p:sp>
          <p:nvSpPr>
            <p:cNvPr id="136210" name="AutoShape 16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6211" name="Rectangle 17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39" name="Rectangle 19"/>
          <p:cNvSpPr>
            <a:spLocks/>
          </p:cNvSpPr>
          <p:nvPr/>
        </p:nvSpPr>
        <p:spPr bwMode="auto">
          <a:xfrm>
            <a:off x="4991100" y="533400"/>
            <a:ext cx="3314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  <a:sym typeface="Courier" charset="0"/>
              </a:rPr>
              <a:t>myList.iterator()</a:t>
            </a:r>
          </a:p>
        </p:txBody>
      </p:sp>
      <p:sp>
        <p:nvSpPr>
          <p:cNvPr id="136209" name="Rectangle 20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138242" name="AutoShape 2"/>
          <p:cNvSpPr>
            <a:spLocks/>
          </p:cNvSpPr>
          <p:nvPr/>
        </p:nvSpPr>
        <p:spPr bwMode="auto">
          <a:xfrm>
            <a:off x="24892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3" name="Rectangle 3"/>
          <p:cNvSpPr>
            <a:spLocks/>
          </p:cNvSpPr>
          <p:nvPr/>
        </p:nvSpPr>
        <p:spPr bwMode="auto">
          <a:xfrm>
            <a:off x="2540000" y="18335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44" name="AutoShape 4"/>
          <p:cNvSpPr>
            <a:spLocks/>
          </p:cNvSpPr>
          <p:nvPr/>
        </p:nvSpPr>
        <p:spPr bwMode="auto">
          <a:xfrm>
            <a:off x="1206500" y="258763"/>
            <a:ext cx="20574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2152650" y="1470025"/>
            <a:ext cx="309563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6" name="AutoShape 6"/>
          <p:cNvSpPr>
            <a:spLocks/>
          </p:cNvSpPr>
          <p:nvPr/>
        </p:nvSpPr>
        <p:spPr bwMode="auto">
          <a:xfrm>
            <a:off x="39370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7" name="Rectangle 7"/>
          <p:cNvSpPr>
            <a:spLocks/>
          </p:cNvSpPr>
          <p:nvPr/>
        </p:nvSpPr>
        <p:spPr bwMode="auto">
          <a:xfrm>
            <a:off x="39878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48" name="AutoShape 8"/>
          <p:cNvSpPr>
            <a:spLocks/>
          </p:cNvSpPr>
          <p:nvPr/>
        </p:nvSpPr>
        <p:spPr bwMode="auto">
          <a:xfrm>
            <a:off x="53848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49" name="AutoShape 9"/>
          <p:cNvSpPr>
            <a:spLocks/>
          </p:cNvSpPr>
          <p:nvPr/>
        </p:nvSpPr>
        <p:spPr bwMode="auto">
          <a:xfrm>
            <a:off x="6832600" y="1770063"/>
            <a:ext cx="1244600" cy="850900"/>
          </a:xfrm>
          <a:prstGeom prst="roundRect">
            <a:avLst>
              <a:gd name="adj" fmla="val 2537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8250" name="Rectangle 10"/>
          <p:cNvSpPr>
            <a:spLocks/>
          </p:cNvSpPr>
          <p:nvPr/>
        </p:nvSpPr>
        <p:spPr bwMode="auto">
          <a:xfrm>
            <a:off x="68834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36179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5065713" y="2325688"/>
            <a:ext cx="31908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6513513" y="2325688"/>
            <a:ext cx="3175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sm" len="sm"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75" name="Group 31"/>
          <p:cNvGrpSpPr>
            <a:grpSpLocks/>
          </p:cNvGrpSpPr>
          <p:nvPr/>
        </p:nvGrpSpPr>
        <p:grpSpPr bwMode="auto">
          <a:xfrm>
            <a:off x="2730500" y="2692400"/>
            <a:ext cx="1244600" cy="1592263"/>
            <a:chOff x="1720" y="1696"/>
            <a:chExt cx="784" cy="1003"/>
          </a:xfrm>
        </p:grpSpPr>
        <p:sp>
          <p:nvSpPr>
            <p:cNvPr id="138267" name="AutoShape 15"/>
            <p:cNvSpPr>
              <a:spLocks/>
            </p:cNvSpPr>
            <p:nvPr/>
          </p:nvSpPr>
          <p:spPr bwMode="auto">
            <a:xfrm>
              <a:off x="1720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8268" name="Rectangle 16"/>
            <p:cNvSpPr>
              <a:spLocks/>
            </p:cNvSpPr>
            <p:nvPr/>
          </p:nvSpPr>
          <p:spPr bwMode="auto">
            <a:xfrm>
              <a:off x="1728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8269" name="Line 17"/>
            <p:cNvSpPr>
              <a:spLocks noChangeShapeType="1"/>
            </p:cNvSpPr>
            <p:nvPr/>
          </p:nvSpPr>
          <p:spPr bwMode="auto">
            <a:xfrm rot="10800000">
              <a:off x="2000" y="1696"/>
              <a:ext cx="94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2" name="Rectangle 18"/>
          <p:cNvSpPr>
            <a:spLocks/>
          </p:cNvSpPr>
          <p:nvPr/>
        </p:nvSpPr>
        <p:spPr bwMode="auto">
          <a:xfrm>
            <a:off x="5435600" y="44450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  <a:sym typeface="Courier" charset="0"/>
              </a:rPr>
              <a:t>hasNext()?</a:t>
            </a:r>
          </a:p>
        </p:txBody>
      </p:sp>
      <p:sp>
        <p:nvSpPr>
          <p:cNvPr id="108563" name="Rectangle 19"/>
          <p:cNvSpPr>
            <a:spLocks/>
          </p:cNvSpPr>
          <p:nvPr/>
        </p:nvSpPr>
        <p:spPr bwMode="auto">
          <a:xfrm>
            <a:off x="7632700" y="4343400"/>
            <a:ext cx="622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500" b="0">
                <a:solidFill>
                  <a:srgbClr val="008815"/>
                </a:solidFill>
                <a:latin typeface="ＭＳ ゴシック" charset="-128"/>
                <a:ea typeface="ＭＳ ゴシック" charset="-128"/>
                <a:sym typeface="ＭＳ ゴシック" charset="-128"/>
              </a:rPr>
              <a:t>✔</a:t>
            </a:r>
          </a:p>
        </p:txBody>
      </p:sp>
      <p:sp>
        <p:nvSpPr>
          <p:cNvPr id="108564" name="Rectangle 20"/>
          <p:cNvSpPr>
            <a:spLocks/>
          </p:cNvSpPr>
          <p:nvPr/>
        </p:nvSpPr>
        <p:spPr bwMode="auto">
          <a:xfrm>
            <a:off x="5435600" y="4927600"/>
            <a:ext cx="21971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 Bold" charset="0"/>
                <a:sym typeface="Courier" charset="0"/>
              </a:rPr>
              <a:t>next()</a:t>
            </a:r>
          </a:p>
        </p:txBody>
      </p:sp>
      <p:sp>
        <p:nvSpPr>
          <p:cNvPr id="108565" name="Rectangle 21"/>
          <p:cNvSpPr>
            <a:spLocks/>
          </p:cNvSpPr>
          <p:nvPr/>
        </p:nvSpPr>
        <p:spPr bwMode="auto">
          <a:xfrm>
            <a:off x="1168400" y="5702300"/>
            <a:ext cx="5435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chemeClr val="tx1"/>
                </a:solidFill>
                <a:latin typeface="Courier New Bold" charset="0"/>
                <a:sym typeface="Courier" charset="0"/>
              </a:rPr>
              <a:t>Element e = iterator.next();</a:t>
            </a:r>
          </a:p>
        </p:txBody>
      </p:sp>
      <p:sp>
        <p:nvSpPr>
          <p:cNvPr id="138259" name="Rectangle 22"/>
          <p:cNvSpPr>
            <a:spLocks/>
          </p:cNvSpPr>
          <p:nvPr/>
        </p:nvSpPr>
        <p:spPr bwMode="auto">
          <a:xfrm>
            <a:off x="5435600" y="1846263"/>
            <a:ext cx="1168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700" b="0" u="sng">
                <a:solidFill>
                  <a:srgbClr val="FFFFFF"/>
                </a:solidFill>
                <a:sym typeface="Trebuchet MS" charset="0"/>
              </a:rPr>
              <a:t>:Element</a:t>
            </a:r>
          </a:p>
        </p:txBody>
      </p:sp>
      <p:grpSp>
        <p:nvGrpSpPr>
          <p:cNvPr id="108574" name="Group 30"/>
          <p:cNvGrpSpPr>
            <a:grpSpLocks/>
          </p:cNvGrpSpPr>
          <p:nvPr/>
        </p:nvGrpSpPr>
        <p:grpSpPr bwMode="auto">
          <a:xfrm>
            <a:off x="3543300" y="2667000"/>
            <a:ext cx="1244600" cy="1617663"/>
            <a:chOff x="2232" y="1680"/>
            <a:chExt cx="784" cy="1019"/>
          </a:xfrm>
        </p:grpSpPr>
        <p:sp>
          <p:nvSpPr>
            <p:cNvPr id="138264" name="AutoShape 24"/>
            <p:cNvSpPr>
              <a:spLocks/>
            </p:cNvSpPr>
            <p:nvPr/>
          </p:nvSpPr>
          <p:spPr bwMode="auto">
            <a:xfrm>
              <a:off x="2232" y="2163"/>
              <a:ext cx="784" cy="536"/>
            </a:xfrm>
            <a:prstGeom prst="roundRect">
              <a:avLst>
                <a:gd name="adj" fmla="val 25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180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8265" name="Rectangle 25"/>
            <p:cNvSpPr>
              <a:spLocks/>
            </p:cNvSpPr>
            <p:nvPr/>
          </p:nvSpPr>
          <p:spPr bwMode="auto">
            <a:xfrm>
              <a:off x="2240" y="2211"/>
              <a:ext cx="7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686" bIns="0"/>
            <a:lstStyle>
              <a:lvl1pPr marL="38100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Tx/>
                <a:buFontTx/>
                <a:buNone/>
              </a:pPr>
              <a:r>
                <a:rPr lang="en-US" altLang="en-US" sz="1700" b="0" u="sng">
                  <a:solidFill>
                    <a:srgbClr val="FFFFFF"/>
                  </a:solidFill>
                  <a:sym typeface="Trebuchet MS" charset="0"/>
                </a:rPr>
                <a:t>:Iterator</a:t>
              </a:r>
            </a:p>
          </p:txBody>
        </p:sp>
        <p:sp>
          <p:nvSpPr>
            <p:cNvPr id="138266" name="Line 26"/>
            <p:cNvSpPr>
              <a:spLocks noChangeShapeType="1"/>
            </p:cNvSpPr>
            <p:nvPr/>
          </p:nvSpPr>
          <p:spPr bwMode="auto">
            <a:xfrm rot="10800000" flipH="1">
              <a:off x="2632" y="1680"/>
              <a:ext cx="176" cy="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1" name="Rectangle 27"/>
          <p:cNvSpPr>
            <a:spLocks/>
          </p:cNvSpPr>
          <p:nvPr/>
        </p:nvSpPr>
        <p:spPr bwMode="auto">
          <a:xfrm>
            <a:off x="1206500" y="4914900"/>
            <a:ext cx="5461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 flipH="1">
            <a:off x="1465263" y="2654300"/>
            <a:ext cx="1341437" cy="2441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Rectangle 29"/>
          <p:cNvSpPr>
            <a:spLocks/>
          </p:cNvSpPr>
          <p:nvPr/>
        </p:nvSpPr>
        <p:spPr bwMode="auto">
          <a:xfrm>
            <a:off x="1206500" y="334963"/>
            <a:ext cx="2057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686" bIns="0"/>
          <a:lstStyle>
            <a:lvl1pPr marL="381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2000" b="0" u="sng">
                <a:solidFill>
                  <a:srgbClr val="FFFFFF"/>
                </a:solidFill>
                <a:sym typeface="Trebuchet MS" charset="0"/>
              </a:rPr>
              <a:t>myList:List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08563" grpId="0" autoUpdateAnimBg="0"/>
      <p:bldP spid="108564" grpId="0"/>
      <p:bldP spid="108565" grpId="0" autoUpdateAnimBg="0"/>
      <p:bldP spid="108571" grpId="0" animBg="1"/>
      <p:bldP spid="108572" grpId="0" animBg="1"/>
    </p:bld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609</TotalTime>
  <Words>3649</Words>
  <Application>Microsoft Office PowerPoint</Application>
  <PresentationFormat>On-screen Show (4:3)</PresentationFormat>
  <Paragraphs>652</Paragraphs>
  <Slides>48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ゴシック</vt:lpstr>
      <vt:lpstr>Arial</vt:lpstr>
      <vt:lpstr>Courier New</vt:lpstr>
      <vt:lpstr>Courier New Bold</vt:lpstr>
      <vt:lpstr>Times</vt:lpstr>
      <vt:lpstr>Times New Roman</vt:lpstr>
      <vt:lpstr>Trebuchet MS</vt:lpstr>
      <vt:lpstr>Verdana</vt:lpstr>
      <vt:lpstr>objects-first-6e</vt:lpstr>
      <vt:lpstr>Grouping objects</vt:lpstr>
      <vt:lpstr>Iterator type</vt:lpstr>
      <vt:lpstr>Iterator and iterator()</vt:lpstr>
      <vt:lpstr>Using an Iterator object</vt:lpstr>
      <vt:lpstr>Iterator object example </vt:lpstr>
      <vt:lpstr>PowerPoint Presentation</vt:lpstr>
      <vt:lpstr>Iterator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 versus Iterator</vt:lpstr>
      <vt:lpstr>Removing elements</vt:lpstr>
      <vt:lpstr>Removing from a collection</vt:lpstr>
      <vt:lpstr>Removing from a collection</vt:lpstr>
      <vt:lpstr>Removing from a collection</vt:lpstr>
      <vt:lpstr>Removing from a collection without using an Iterator?</vt:lpstr>
      <vt:lpstr>Review</vt:lpstr>
      <vt:lpstr>New COPY of  an existing ArrayList</vt:lpstr>
      <vt:lpstr>Random library class</vt:lpstr>
      <vt:lpstr>Collections library class</vt:lpstr>
      <vt:lpstr>PowerPoint Presentation</vt:lpstr>
      <vt:lpstr>PowerPoint Presentation</vt:lpstr>
      <vt:lpstr>The auction project</vt:lpstr>
      <vt:lpstr>PowerPoint Presentation</vt:lpstr>
      <vt:lpstr>null</vt:lpstr>
      <vt:lpstr>Anonymous objects</vt:lpstr>
      <vt:lpstr>Chaining method calls</vt:lpstr>
      <vt:lpstr>Chaining method calls</vt:lpstr>
      <vt:lpstr>PowerPoint Presentation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objects</dc:title>
  <dc:subject/>
  <dc:creator>David J. Barnes</dc:creator>
  <cp:keywords/>
  <dc:description>Copyright © David J. Barnes, Michael Kölling_x000d_</dc:description>
  <cp:lastModifiedBy>Chien, Chia C</cp:lastModifiedBy>
  <cp:revision>37</cp:revision>
  <cp:lastPrinted>2003-09-01T07:39:20Z</cp:lastPrinted>
  <dcterms:created xsi:type="dcterms:W3CDTF">2016-01-11T16:56:33Z</dcterms:created>
  <dcterms:modified xsi:type="dcterms:W3CDTF">2020-11-02T20:52:01Z</dcterms:modified>
  <cp:category/>
</cp:coreProperties>
</file>