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1" r:id="rId3"/>
    <p:sldId id="257" r:id="rId4"/>
    <p:sldId id="258" r:id="rId5"/>
    <p:sldId id="28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296" autoAdjust="0"/>
    <p:restoredTop sz="86462"/>
  </p:normalViewPr>
  <p:slideViewPr>
    <p:cSldViewPr snapToGrid="0" snapToObjects="1">
      <p:cViewPr varScale="1">
        <p:scale>
          <a:sx n="75" d="100"/>
          <a:sy n="75" d="100"/>
        </p:scale>
        <p:origin x="919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4E88-00F3-7247-93C5-8BAFFE0061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EC350-7B0D-CF4E-9993-275FBFCE4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2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8709E-9EA7-0149-BD1B-9F6DC42728E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E71CC-5BFF-234A-BF22-65937D15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87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60419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60420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60958F-B152-4AAF-8235-A1945756D57F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68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61443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61444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33D6442-B77B-4DCB-9458-8B9C6122ABD2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82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0028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883" y="2"/>
            <a:ext cx="427589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0" y="381000"/>
            <a:ext cx="2590800" cy="5715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0" y="381000"/>
            <a:ext cx="7569200" cy="5715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828800"/>
            <a:ext cx="4876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828800"/>
            <a:ext cx="4876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3810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5600" y="1828800"/>
            <a:ext cx="9956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0" y="6426200"/>
            <a:ext cx="924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r>
              <a:rPr lang="en-US"/>
              <a:t>© 2017 Pearson Education, Inc. Hoboken, NJ. All rights reserved. 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10668000" y="6426200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" y="0"/>
            <a:ext cx="1140028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13883" y="2"/>
            <a:ext cx="427589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057400"/>
            <a:ext cx="10464800" cy="1943100"/>
          </a:xfrm>
        </p:spPr>
        <p:txBody>
          <a:bodyPr/>
          <a:lstStyle/>
          <a:p>
            <a:r>
              <a:rPr lang="en-US"/>
              <a:t>Functional Processing of Collections (Advanced)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3692" y="6348549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6.0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537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lambda syntax:</a:t>
            </a:r>
            <a:br>
              <a:rPr lang="en-US" dirty="0"/>
            </a:br>
            <a:r>
              <a:rPr lang="en-US" dirty="0"/>
              <a:t>infer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819" y="2676208"/>
            <a:ext cx="10495181" cy="224676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sightings</a:t>
            </a:r>
            <a:r>
              <a:rPr lang="en-US" sz="28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.forEach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(record)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record.getDetails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988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lambda syntax:</a:t>
            </a:r>
            <a:br>
              <a:rPr lang="en-US" dirty="0"/>
            </a:br>
            <a:r>
              <a:rPr lang="en-US" dirty="0"/>
              <a:t>single parameter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819" y="2686368"/>
            <a:ext cx="10495181" cy="224676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sightings</a:t>
            </a:r>
            <a:r>
              <a:rPr lang="en-US" sz="28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.forEach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record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-&gt;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record.getDetails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2936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lambda syntax:</a:t>
            </a:r>
            <a:br>
              <a:rPr lang="en-US" dirty="0"/>
            </a:br>
            <a:r>
              <a:rPr lang="en-US" dirty="0"/>
              <a:t>single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0800" y="2833688"/>
            <a:ext cx="9954969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sightings</a:t>
            </a:r>
            <a:r>
              <a:rPr lang="en-US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.forEach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record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-&gt;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record.getDetails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49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i="1"/>
              <a:t>for-each</a:t>
            </a:r>
            <a:r>
              <a:rPr lang="en-US" altLang="en-US"/>
              <a:t> loop vs. </a:t>
            </a:r>
            <a:r>
              <a:rPr lang="en-US" altLang="en-US" i="1"/>
              <a:t>forEach()</a:t>
            </a:r>
            <a:endParaRPr lang="en-US" altLang="en-US"/>
          </a:p>
        </p:txBody>
      </p:sp>
      <p:sp>
        <p:nvSpPr>
          <p:cNvPr id="31747" name="Footer Placeholder 2"/>
          <p:cNvSpPr txBox="1">
            <a:spLocks noGrp="1"/>
          </p:cNvSpPr>
          <p:nvPr/>
        </p:nvSpPr>
        <p:spPr bwMode="auto">
          <a:xfrm>
            <a:off x="2667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1748" name="AutoShape 8"/>
          <p:cNvSpPr>
            <a:spLocks noChangeArrowheads="1"/>
          </p:cNvSpPr>
          <p:nvPr/>
        </p:nvSpPr>
        <p:spPr bwMode="auto">
          <a:xfrm>
            <a:off x="4362450" y="4775200"/>
            <a:ext cx="3944938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A57133"/>
                </a:solidFill>
              </a:rPr>
              <a:t>Equivalent using </a:t>
            </a:r>
            <a:r>
              <a:rPr lang="en-US" altLang="en-US" sz="1800" i="1">
                <a:solidFill>
                  <a:srgbClr val="A57133"/>
                </a:solidFill>
              </a:rPr>
              <a:t>ArrayList.forEach()</a:t>
            </a:r>
            <a:endParaRPr lang="en-US" altLang="en-US" sz="1800">
              <a:solidFill>
                <a:srgbClr val="A57133"/>
              </a:solidFill>
            </a:endParaRPr>
          </a:p>
        </p:txBody>
      </p:sp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2895600" y="5492751"/>
            <a:ext cx="723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-US" altLang="en-US" sz="1800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en-US" sz="1800" i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800" i="1" dirty="0">
                <a:solidFill>
                  <a:srgbClr val="7030A0"/>
                </a:solidFill>
                <a:latin typeface="Courier New" panose="02070309020205020404" pitchFamily="49" charset="0"/>
              </a:rPr>
              <a:t>(name)</a:t>
            </a:r>
            <a:r>
              <a:rPr lang="en-US" altLang="en-US" sz="1800" i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2667000" y="4648201"/>
            <a:ext cx="7467600" cy="127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1751" name="Text Box 36"/>
          <p:cNvSpPr txBox="1">
            <a:spLocks noChangeArrowheads="1"/>
          </p:cNvSpPr>
          <p:nvPr/>
        </p:nvSpPr>
        <p:spPr bwMode="auto">
          <a:xfrm>
            <a:off x="2667000" y="1752601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ArrayList&lt;String&gt; students = new ArrayList&lt;String&gt;();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52" name="AutoShape 5"/>
          <p:cNvSpPr>
            <a:spLocks noChangeArrowheads="1"/>
          </p:cNvSpPr>
          <p:nvPr/>
        </p:nvSpPr>
        <p:spPr bwMode="auto">
          <a:xfrm>
            <a:off x="4114801" y="2590800"/>
            <a:ext cx="4525963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A57133"/>
                </a:solidFill>
              </a:rPr>
              <a:t>Printing a collection using a </a:t>
            </a:r>
            <a:r>
              <a:rPr lang="en-US" altLang="en-US" sz="1800" i="1">
                <a:solidFill>
                  <a:srgbClr val="A57133"/>
                </a:solidFill>
              </a:rPr>
              <a:t>for-each</a:t>
            </a:r>
            <a:r>
              <a:rPr lang="en-US" altLang="en-US" sz="1800">
                <a:solidFill>
                  <a:srgbClr val="A57133"/>
                </a:solidFill>
              </a:rPr>
              <a:t> loop</a:t>
            </a: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2667000" y="2486025"/>
            <a:ext cx="7467600" cy="164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1754" name="Text Box 4"/>
          <p:cNvSpPr txBox="1">
            <a:spLocks noChangeArrowheads="1"/>
          </p:cNvSpPr>
          <p:nvPr/>
        </p:nvSpPr>
        <p:spPr bwMode="auto">
          <a:xfrm>
            <a:off x="4267200" y="3124200"/>
            <a:ext cx="4343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 dirty="0">
                <a:solidFill>
                  <a:srgbClr val="FFC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800" i="1" dirty="0">
                <a:solidFill>
                  <a:srgbClr val="92D050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en-US" sz="1800" i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)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i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800" i="1" dirty="0">
                <a:solidFill>
                  <a:srgbClr val="7030A0"/>
                </a:solidFill>
                <a:latin typeface="Courier New" panose="02070309020205020404" pitchFamily="49" charset="0"/>
              </a:rPr>
              <a:t>(name);  </a:t>
            </a:r>
            <a:endParaRPr lang="en-US" altLang="en-US" sz="1800" dirty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81000"/>
            <a:ext cx="10363200" cy="637540"/>
          </a:xfrm>
        </p:spPr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64920"/>
            <a:ext cx="9768840" cy="516128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Streams are often created from the contents of a collection</a:t>
            </a:r>
          </a:p>
          <a:p>
            <a:pPr>
              <a:spcBef>
                <a:spcPts val="2400"/>
              </a:spcBef>
            </a:pPr>
            <a:r>
              <a:rPr lang="en-US" dirty="0"/>
              <a:t>An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is not a stream, but its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stream</a:t>
            </a:r>
            <a:r>
              <a:rPr lang="en-US" dirty="0"/>
              <a:t> method creates a stream of its contents</a:t>
            </a:r>
          </a:p>
          <a:p>
            <a:pPr lvl="0">
              <a:spcBef>
                <a:spcPts val="2400"/>
              </a:spcBef>
            </a:pPr>
            <a:r>
              <a:rPr lang="en-GB" dirty="0"/>
              <a:t>Elements in a stream are not accessed via an index, but usually sequentially</a:t>
            </a:r>
            <a:endParaRPr lang="en-US" dirty="0"/>
          </a:p>
          <a:p>
            <a:pPr lvl="0">
              <a:spcBef>
                <a:spcPts val="2400"/>
              </a:spcBef>
            </a:pPr>
            <a:r>
              <a:rPr lang="en-GB" dirty="0"/>
              <a:t>The contents and ordering of the stream cannot be changed – changes require the creation of a new stream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A stream could potentially be infinite!</a:t>
            </a:r>
            <a:r>
              <a:rPr lang="en-US" dirty="0">
                <a:effectLst/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US" dirty="0"/>
              <a:t>Elements in a stream can be processed in parallel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18444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Filters, maps and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524000"/>
            <a:ext cx="9956800" cy="4815840"/>
          </a:xfrm>
        </p:spPr>
        <p:txBody>
          <a:bodyPr/>
          <a:lstStyle/>
          <a:p>
            <a:r>
              <a:rPr lang="en-US" dirty="0"/>
              <a:t>Streams are immutable, so operations often result in a new stream</a:t>
            </a:r>
          </a:p>
          <a:p>
            <a:pPr>
              <a:spcBef>
                <a:spcPts val="2400"/>
              </a:spcBef>
            </a:pPr>
            <a:r>
              <a:rPr lang="en-US" dirty="0"/>
              <a:t>There are three common types of operation:</a:t>
            </a:r>
          </a:p>
          <a:p>
            <a:pPr lvl="1"/>
            <a:r>
              <a:rPr lang="en-US" b="1" dirty="0"/>
              <a:t>Filter</a:t>
            </a:r>
            <a:r>
              <a:rPr lang="en-US" dirty="0"/>
              <a:t>: select items from the input stream to pass on to the output stream</a:t>
            </a:r>
          </a:p>
          <a:p>
            <a:pPr lvl="1"/>
            <a:r>
              <a:rPr lang="en-US" b="1" dirty="0"/>
              <a:t>Map</a:t>
            </a:r>
            <a:r>
              <a:rPr lang="en-US" dirty="0"/>
              <a:t>: replace items from the input stream with different items in the output stream</a:t>
            </a:r>
          </a:p>
          <a:p>
            <a:pPr lvl="1"/>
            <a:r>
              <a:rPr lang="en-US" b="1" dirty="0"/>
              <a:t>Reduce</a:t>
            </a:r>
            <a:r>
              <a:rPr lang="en-US" dirty="0"/>
              <a:t>: collapse the multiple elements of the input stream into a single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6638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1497723"/>
            <a:ext cx="313414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fig-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879" y="1497723"/>
            <a:ext cx="4995041" cy="48970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3815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481957"/>
            <a:ext cx="30570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fig-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11" y="1427303"/>
            <a:ext cx="5376578" cy="52341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37630" y="1376679"/>
            <a:ext cx="266417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 descr="fig-5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779" y="1376679"/>
            <a:ext cx="4889241" cy="548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55656" y="6426200"/>
            <a:ext cx="4855030" cy="304800"/>
          </a:xfrm>
        </p:spPr>
        <p:txBody>
          <a:bodyPr/>
          <a:lstStyle/>
          <a:p>
            <a:r>
              <a:rPr lang="en-US" dirty="0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75221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pipeline of operations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1690687"/>
            <a:ext cx="198246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 descr="fig-5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893" y="1690687"/>
            <a:ext cx="9031014" cy="41521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7999" y="6050105"/>
            <a:ext cx="961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filter(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name is elephant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).map(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).reduce(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add up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400" b="1" dirty="0">
                <a:effectLst/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0" y="6484256"/>
            <a:ext cx="9245600" cy="304800"/>
          </a:xfrm>
        </p:spPr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66432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An alternative look at collections and iteration</a:t>
            </a:r>
          </a:p>
          <a:p>
            <a:pPr>
              <a:spcBef>
                <a:spcPts val="2400"/>
              </a:spcBef>
            </a:pPr>
            <a:r>
              <a:rPr lang="en-US" dirty="0"/>
              <a:t>A </a:t>
            </a:r>
            <a:r>
              <a:rPr lang="en-US" i="1" dirty="0"/>
              <a:t>functional</a:t>
            </a:r>
            <a:r>
              <a:rPr lang="en-US" dirty="0"/>
              <a:t> style of programming</a:t>
            </a:r>
          </a:p>
          <a:p>
            <a:pPr>
              <a:spcBef>
                <a:spcPts val="2400"/>
              </a:spcBef>
            </a:pPr>
            <a:r>
              <a:rPr lang="en-US" dirty="0"/>
              <a:t>Complements the imperative style used so far</a:t>
            </a:r>
          </a:p>
          <a:p>
            <a:pPr>
              <a:spcBef>
                <a:spcPts val="2400"/>
              </a:spcBef>
            </a:pPr>
            <a:r>
              <a:rPr lang="en-US" dirty="0"/>
              <a:t>Streams</a:t>
            </a:r>
          </a:p>
          <a:p>
            <a:pPr>
              <a:spcBef>
                <a:spcPts val="2400"/>
              </a:spcBef>
            </a:pPr>
            <a:r>
              <a:rPr lang="en-US" dirty="0"/>
              <a:t>Lambda 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80571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524000"/>
            <a:ext cx="9956800" cy="4927600"/>
          </a:xfrm>
        </p:spPr>
        <p:txBody>
          <a:bodyPr/>
          <a:lstStyle/>
          <a:p>
            <a:r>
              <a:rPr lang="en-US" dirty="0"/>
              <a:t>Pipelines start with a source</a:t>
            </a:r>
          </a:p>
          <a:p>
            <a:r>
              <a:rPr lang="en-US" dirty="0"/>
              <a:t>Operations are either:</a:t>
            </a:r>
          </a:p>
          <a:p>
            <a:pPr lvl="1"/>
            <a:r>
              <a:rPr lang="en-US" dirty="0"/>
              <a:t>Intermediate, or</a:t>
            </a:r>
          </a:p>
          <a:p>
            <a:pPr lvl="1"/>
            <a:r>
              <a:rPr lang="en-US" dirty="0"/>
              <a:t>Terminal</a:t>
            </a:r>
          </a:p>
          <a:p>
            <a:r>
              <a:rPr lang="en-US" dirty="0"/>
              <a:t>Intermediate operations produce a new stream as output</a:t>
            </a:r>
          </a:p>
          <a:p>
            <a:r>
              <a:rPr lang="en-US" dirty="0"/>
              <a:t>Terminal operations are the final operation in the pipeline</a:t>
            </a:r>
          </a:p>
          <a:p>
            <a:pPr lvl="1"/>
            <a:r>
              <a:rPr lang="en-US" dirty="0"/>
              <a:t>They might have 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dirty="0"/>
              <a:t> return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303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50520"/>
            <a:ext cx="10363200" cy="624840"/>
          </a:xfrm>
        </p:spPr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005840"/>
            <a:ext cx="10027920" cy="572516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Filters require 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/>
              <a:t> lambda as a parameter</a:t>
            </a:r>
          </a:p>
          <a:p>
            <a:pPr>
              <a:spcBef>
                <a:spcPts val="1800"/>
              </a:spcBef>
            </a:pPr>
            <a:r>
              <a:rPr lang="en-US" dirty="0"/>
              <a:t>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/>
              <a:t> lambda is called a </a:t>
            </a:r>
            <a:r>
              <a:rPr lang="en-US" i="1" dirty="0"/>
              <a:t>predicate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If the predicate returns true for an element of the input stream then that element is passed on to the output stream; otherwise it is not </a:t>
            </a:r>
            <a:r>
              <a:rPr lang="en-US" i="1" dirty="0"/>
              <a:t>(Filters determine which elements to retain)</a:t>
            </a:r>
          </a:p>
          <a:p>
            <a:pPr>
              <a:spcBef>
                <a:spcPts val="1800"/>
              </a:spcBef>
            </a:pPr>
            <a:r>
              <a:rPr lang="en-US" dirty="0"/>
              <a:t>Some predicates: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 -&gt;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s.getAnimal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().equals("Elephant”)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 -&gt;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s.getCount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&gt; 0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(s) -&gt; true // Pass on all elements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(s) -&gt; false // Pass on none</a:t>
            </a:r>
          </a:p>
          <a:p>
            <a:pPr>
              <a:spcBef>
                <a:spcPts val="1800"/>
              </a:spcBef>
            </a:pPr>
            <a:r>
              <a:rPr lang="en-US" dirty="0">
                <a:ea typeface="Courier New" charset="0"/>
                <a:cs typeface="Courier New" charset="0"/>
              </a:rPr>
              <a:t>Example: print details of only the Elephant sightings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sz="2600" b="1" dirty="0" err="1">
                <a:latin typeface="Courier New" charset="0"/>
                <a:ea typeface="Courier New" charset="0"/>
                <a:cs typeface="Courier New" charset="0"/>
              </a:rPr>
              <a:t>sightings.stream</a:t>
            </a:r>
            <a:r>
              <a:rPr lang="en-US" sz="26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26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b="1" dirty="0">
                <a:latin typeface="Courier New" charset="0"/>
                <a:ea typeface="Courier New" charset="0"/>
                <a:cs typeface="Courier New" charset="0"/>
              </a:rPr>
              <a:t>         .filter(s -&gt; "</a:t>
            </a:r>
            <a:r>
              <a:rPr lang="en-US" sz="2600" b="1" dirty="0" err="1">
                <a:latin typeface="Courier New" charset="0"/>
                <a:ea typeface="Courier New" charset="0"/>
                <a:cs typeface="Courier New" charset="0"/>
              </a:rPr>
              <a:t>Elephant".equals</a:t>
            </a:r>
            <a:r>
              <a:rPr lang="en-US" sz="2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600" b="1" dirty="0" err="1">
                <a:latin typeface="Courier New" charset="0"/>
                <a:ea typeface="Courier New" charset="0"/>
                <a:cs typeface="Courier New" charset="0"/>
              </a:rPr>
              <a:t>s.getAnimal</a:t>
            </a:r>
            <a:r>
              <a:rPr lang="en-US" sz="2600" b="1" dirty="0">
                <a:latin typeface="Courier New" charset="0"/>
                <a:ea typeface="Courier New" charset="0"/>
                <a:cs typeface="Courier New" charset="0"/>
              </a:rPr>
              <a:t>()))</a:t>
            </a:r>
            <a:br>
              <a:rPr lang="en-US" sz="26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b="1" dirty="0">
                <a:latin typeface="Courier New" charset="0"/>
                <a:ea typeface="Courier New" charset="0"/>
                <a:cs typeface="Courier New" charset="0"/>
              </a:rPr>
              <a:t>         .</a:t>
            </a:r>
            <a:r>
              <a:rPr lang="en-US" sz="2600" b="1" dirty="0" err="1"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sz="2600" b="1" dirty="0">
                <a:latin typeface="Courier New" charset="0"/>
                <a:ea typeface="Courier New" charset="0"/>
                <a:cs typeface="Courier New" charset="0"/>
              </a:rPr>
              <a:t>(s -&gt; </a:t>
            </a:r>
            <a:r>
              <a:rPr lang="en-US" sz="26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600" b="1" dirty="0" err="1">
                <a:latin typeface="Courier New" charset="0"/>
                <a:ea typeface="Courier New" charset="0"/>
                <a:cs typeface="Courier New" charset="0"/>
              </a:rPr>
              <a:t>s.getDetails</a:t>
            </a:r>
            <a:r>
              <a:rPr lang="en-US" sz="2600" b="1" dirty="0">
                <a:latin typeface="Courier New" charset="0"/>
                <a:ea typeface="Courier New" charset="0"/>
                <a:cs typeface="Courier New" charset="0"/>
              </a:rPr>
              <a:t>()));</a:t>
            </a:r>
            <a:r>
              <a:rPr lang="en-US" sz="2600" b="1" dirty="0">
                <a:effectLst/>
                <a:latin typeface="Courier New" charset="0"/>
                <a:ea typeface="Courier New" charset="0"/>
                <a:cs typeface="Courier New" charset="0"/>
              </a:rPr>
              <a:t>  </a:t>
            </a:r>
            <a:endParaRPr lang="en-US" sz="2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9301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ourier New" charset="0"/>
                <a:cs typeface="Courier New" charset="0"/>
              </a:rPr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map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1524000"/>
            <a:ext cx="9321800" cy="4521200"/>
          </a:xfrm>
        </p:spPr>
        <p:txBody>
          <a:bodyPr/>
          <a:lstStyle/>
          <a:p>
            <a:r>
              <a:rPr lang="en-US" dirty="0"/>
              <a:t>The type of the objects in the output stream is often (but not necessarily) different from the type in the input stream</a:t>
            </a:r>
          </a:p>
          <a:p>
            <a:r>
              <a:rPr lang="en-US" dirty="0"/>
              <a:t>e.g. extracting just the details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dirty="0"/>
              <a:t> from 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Sighting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sightings.stream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22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        .map(sighting -&gt; 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sighting.getDetails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  <a:br>
              <a:rPr lang="en-US" sz="22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        .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(details -&gt;</a:t>
            </a:r>
            <a:br>
              <a:rPr lang="en-US" sz="22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(details));</a:t>
            </a:r>
            <a:r>
              <a:rPr lang="en-US" sz="2200" b="1" dirty="0"/>
              <a:t>      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653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81000"/>
            <a:ext cx="10363200" cy="762000"/>
          </a:xfrm>
        </p:spPr>
        <p:txBody>
          <a:bodyPr/>
          <a:lstStyle/>
          <a:p>
            <a:r>
              <a:rPr lang="en-US" dirty="0">
                <a:ea typeface="Courier New" charset="0"/>
                <a:cs typeface="Courier New" charset="0"/>
              </a:rPr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reduce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143000"/>
            <a:ext cx="10058400" cy="523748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More complex than both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filter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map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Its task is to </a:t>
            </a:r>
            <a:r>
              <a:rPr lang="en-US" i="1" dirty="0"/>
              <a:t>collapse</a:t>
            </a:r>
            <a:r>
              <a:rPr lang="en-US" dirty="0"/>
              <a:t> a multi-element stream to a single </a:t>
            </a:r>
            <a:r>
              <a:rPr lang="en-US" i="1" dirty="0"/>
              <a:t>value</a:t>
            </a:r>
          </a:p>
          <a:p>
            <a:pPr>
              <a:spcBef>
                <a:spcPts val="1200"/>
              </a:spcBef>
            </a:pPr>
            <a:r>
              <a:rPr lang="en-US" dirty="0"/>
              <a:t>It takes two parameters: a value and a lambda</a:t>
            </a:r>
            <a:br>
              <a:rPr lang="en-US" dirty="0"/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reduce(start,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acc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element) -&gt;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acc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 element)</a:t>
            </a:r>
          </a:p>
          <a:p>
            <a:pPr>
              <a:spcBef>
                <a:spcPts val="1200"/>
              </a:spcBef>
            </a:pPr>
            <a:r>
              <a:rPr lang="en-US" dirty="0"/>
              <a:t>The first parameter is a starting value for the final result</a:t>
            </a:r>
          </a:p>
          <a:p>
            <a:pPr>
              <a:spcBef>
                <a:spcPts val="1200"/>
              </a:spcBef>
            </a:pPr>
            <a:r>
              <a:rPr lang="en-US" dirty="0"/>
              <a:t>The lambda parameter itself takes two parameters:</a:t>
            </a:r>
          </a:p>
          <a:p>
            <a:pPr lvl="1"/>
            <a:r>
              <a:rPr lang="en-US" dirty="0"/>
              <a:t>an accumulating value for the final result, and </a:t>
            </a:r>
          </a:p>
          <a:p>
            <a:pPr lvl="1"/>
            <a:r>
              <a:rPr lang="en-US" dirty="0"/>
              <a:t>an element of the stream</a:t>
            </a:r>
          </a:p>
          <a:p>
            <a:pPr>
              <a:spcBef>
                <a:spcPts val="1200"/>
              </a:spcBef>
            </a:pPr>
            <a:r>
              <a:rPr lang="en-US" dirty="0"/>
              <a:t>The lambda determines how to merge an element with the accumulating value</a:t>
            </a:r>
          </a:p>
          <a:p>
            <a:pPr lvl="1"/>
            <a:r>
              <a:rPr lang="en-US" dirty="0"/>
              <a:t>The lambda’s result will be used as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acc</a:t>
            </a:r>
            <a:r>
              <a:rPr lang="en-US" dirty="0"/>
              <a:t> parameter of the lambda for the next element of the stream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start</a:t>
            </a:r>
            <a:r>
              <a:rPr lang="en-US" dirty="0"/>
              <a:t> value is used as the first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acc</a:t>
            </a:r>
            <a:r>
              <a:rPr lang="en-US" dirty="0"/>
              <a:t> parameter that is paired with the first element of the stream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5794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reduce</a:t>
            </a:r>
            <a:r>
              <a:rPr lang="en-US" dirty="0"/>
              <a:t> method – </a:t>
            </a:r>
            <a:br>
              <a:rPr lang="en-US" dirty="0"/>
            </a:br>
            <a:r>
              <a:rPr lang="en-US" dirty="0"/>
              <a:t>a comparative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1442" y="4029471"/>
            <a:ext cx="7830990" cy="24622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total = 0;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for(Sighting sighting : sightings) {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   if(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animal.equals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sighting.getAnimal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())) {</a:t>
            </a:r>
            <a:br>
              <a:rPr lang="en-US" sz="22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count = 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sighting.getCount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       total = total + count;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1442" y="1762423"/>
            <a:ext cx="9657918" cy="14465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sightings.stream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.filter(sighting -&gt; 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animal.equals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sighting.getAnimal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map(sighting -&gt; 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sighting.getCount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.reduce(0, (total, count) -&gt; return total + count);</a:t>
            </a:r>
            <a:r>
              <a:rPr lang="en-US" sz="2200" dirty="0">
                <a:effectLst/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37840" y="5405120"/>
            <a:ext cx="1036320" cy="396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54120" y="4078060"/>
            <a:ext cx="320040" cy="32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9714" y="3444898"/>
            <a:ext cx="1386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91684" y="5985787"/>
            <a:ext cx="196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Accumulation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3139440" y="3286707"/>
            <a:ext cx="60960" cy="231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9063569" y="3286707"/>
            <a:ext cx="2031151" cy="2699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139440" y="3841663"/>
            <a:ext cx="731520" cy="194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8" idx="1"/>
          </p:cNvCxnSpPr>
          <p:nvPr/>
        </p:nvCxnSpPr>
        <p:spPr bwMode="auto">
          <a:xfrm flipH="1" flipV="1">
            <a:off x="4422478" y="5801360"/>
            <a:ext cx="5569206" cy="3844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38355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from a collection using </a:t>
            </a:r>
            <a:br>
              <a:rPr lang="en-US" dirty="0"/>
            </a:br>
            <a:r>
              <a:rPr lang="en-US" dirty="0"/>
              <a:t>a predicate lambda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0800" y="1950720"/>
            <a:ext cx="9733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* Remove from the sightings list all of</a:t>
            </a:r>
            <a:br>
              <a:rPr lang="en-US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* those records with a count of zero.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*/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removeZeroCounts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sightings.removeIf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     sighting -&gt;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sighting.getCount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() == 0);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400" b="1" dirty="0">
                <a:effectLst/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21318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81000"/>
            <a:ext cx="10363200" cy="89916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280160"/>
            <a:ext cx="9956800" cy="514604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Streams and lambdas are an important and powerful new feature of Java</a:t>
            </a:r>
          </a:p>
          <a:p>
            <a:pPr>
              <a:spcBef>
                <a:spcPts val="1800"/>
              </a:spcBef>
            </a:pPr>
            <a:r>
              <a:rPr lang="en-US" dirty="0"/>
              <a:t>They are likely to increase in importance over the coming years</a:t>
            </a:r>
          </a:p>
          <a:p>
            <a:pPr>
              <a:spcBef>
                <a:spcPts val="1800"/>
              </a:spcBef>
            </a:pPr>
            <a:r>
              <a:rPr lang="en-US" dirty="0"/>
              <a:t>Expect collection processing to move in that direction</a:t>
            </a:r>
          </a:p>
          <a:p>
            <a:pPr>
              <a:spcBef>
                <a:spcPts val="1800"/>
              </a:spcBef>
            </a:pPr>
            <a:r>
              <a:rPr lang="en-US" dirty="0"/>
              <a:t>Lambdas are widely used in other areas, too</a:t>
            </a:r>
          </a:p>
          <a:p>
            <a:pPr lvl="1"/>
            <a:r>
              <a:rPr lang="en-US" dirty="0"/>
              <a:t>e.g. GUI building for event handlers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5458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A collection can be converted to a stream for processing in a pipeline</a:t>
            </a:r>
          </a:p>
          <a:p>
            <a:pPr>
              <a:spcBef>
                <a:spcPts val="2400"/>
              </a:spcBef>
            </a:pPr>
            <a:r>
              <a:rPr lang="en-US" dirty="0"/>
              <a:t>Typical pipeline operations are filter, map and reduce</a:t>
            </a:r>
          </a:p>
          <a:p>
            <a:pPr>
              <a:spcBef>
                <a:spcPts val="2400"/>
              </a:spcBef>
            </a:pPr>
            <a:r>
              <a:rPr lang="en-US" dirty="0"/>
              <a:t>Parallel processing of streams is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157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introduced in 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Lambdas borrow well-established techniques from the world of functional languages, such as Lisp, Haskell, </a:t>
            </a:r>
            <a:r>
              <a:rPr lang="en-US" dirty="0" err="1"/>
              <a:t>Erlang</a:t>
            </a:r>
            <a:r>
              <a:rPr lang="en-US" dirty="0"/>
              <a:t>, etc…</a:t>
            </a:r>
          </a:p>
          <a:p>
            <a:pPr>
              <a:spcBef>
                <a:spcPts val="2400"/>
              </a:spcBef>
            </a:pPr>
            <a:r>
              <a:rPr lang="en-US" dirty="0"/>
              <a:t>Lambdas require additional syntax in the language</a:t>
            </a:r>
          </a:p>
          <a:p>
            <a:pPr>
              <a:spcBef>
                <a:spcPts val="2400"/>
              </a:spcBef>
            </a:pPr>
            <a:r>
              <a:rPr lang="en-US" dirty="0"/>
              <a:t>Stream operations provide an alternative means of implementing tasks associated with iteration over collections</a:t>
            </a:r>
          </a:p>
          <a:p>
            <a:pPr>
              <a:spcBef>
                <a:spcPts val="2400"/>
              </a:spcBef>
            </a:pPr>
            <a:r>
              <a:rPr lang="en-US" dirty="0"/>
              <a:t>Some existing library classes have been retro-fitted to support streams and lambda</a:t>
            </a:r>
          </a:p>
          <a:p>
            <a:pPr>
              <a:spcBef>
                <a:spcPts val="2400"/>
              </a:spcBef>
            </a:pPr>
            <a:r>
              <a:rPr lang="en-US" dirty="0"/>
              <a:t>Streams often involve multi-stage processing of data in the form of a </a:t>
            </a:r>
            <a:r>
              <a:rPr lang="en-US" i="1" dirty="0"/>
              <a:t>pipeline</a:t>
            </a:r>
            <a:r>
              <a:rPr lang="en-US" dirty="0"/>
              <a:t> of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800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81000"/>
            <a:ext cx="10363200" cy="693420"/>
          </a:xfrm>
        </p:spPr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554480"/>
            <a:ext cx="9956800" cy="454152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Bear a strong similarity to </a:t>
            </a:r>
            <a:r>
              <a:rPr lang="en-US" i="1" dirty="0">
                <a:solidFill>
                  <a:srgbClr val="FF0000"/>
                </a:solidFill>
              </a:rPr>
              <a:t>simple methods</a:t>
            </a:r>
          </a:p>
          <a:p>
            <a:pPr>
              <a:spcBef>
                <a:spcPts val="2400"/>
              </a:spcBef>
            </a:pPr>
            <a:r>
              <a:rPr lang="en-US" dirty="0"/>
              <a:t>They have:</a:t>
            </a:r>
          </a:p>
          <a:p>
            <a:pPr lvl="1"/>
            <a:r>
              <a:rPr lang="en-US" dirty="0"/>
              <a:t>A return type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A body</a:t>
            </a:r>
          </a:p>
          <a:p>
            <a:pPr>
              <a:spcBef>
                <a:spcPts val="2400"/>
              </a:spcBef>
            </a:pPr>
            <a:r>
              <a:rPr lang="en-US" dirty="0"/>
              <a:t>They don’t have a name (anonymous methods)</a:t>
            </a:r>
          </a:p>
          <a:p>
            <a:pPr>
              <a:spcBef>
                <a:spcPts val="2400"/>
              </a:spcBef>
            </a:pPr>
            <a:r>
              <a:rPr lang="en-US" dirty="0"/>
              <a:t>They have no associated object</a:t>
            </a:r>
          </a:p>
          <a:p>
            <a:pPr>
              <a:spcBef>
                <a:spcPts val="2400"/>
              </a:spcBef>
            </a:pPr>
            <a:r>
              <a:rPr lang="en-US" dirty="0"/>
              <a:t>They can be passed as parameters:</a:t>
            </a:r>
          </a:p>
          <a:p>
            <a:pPr lvl="1"/>
            <a:r>
              <a:rPr lang="en-US" dirty="0"/>
              <a:t>As </a:t>
            </a:r>
            <a:r>
              <a:rPr lang="en-US" i="1" dirty="0"/>
              <a:t>code</a:t>
            </a:r>
            <a:r>
              <a:rPr lang="en-US" dirty="0"/>
              <a:t> to be executed by the receiving method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165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152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Lambda expressions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4600" y="14478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sz="2600"/>
              <a:t>Syntax defined as:</a:t>
            </a:r>
            <a:endParaRPr lang="en-US" altLang="en-US"/>
          </a:p>
          <a:p>
            <a:pPr marL="1771650" lvl="4">
              <a:lnSpc>
                <a:spcPct val="85000"/>
              </a:lnSpc>
              <a:spcBef>
                <a:spcPct val="0"/>
              </a:spcBef>
              <a:buClrTx/>
              <a:buNone/>
              <a:defRPr/>
            </a:pPr>
            <a:r>
              <a:rPr lang="en-GB" altLang="en-US" sz="2400" b="1">
                <a:solidFill>
                  <a:schemeClr val="tx1"/>
                </a:solidFill>
                <a:latin typeface="Courier New" pitchFamily="49" charset="0"/>
              </a:rPr>
              <a:t>			Parameters -&gt; Body</a:t>
            </a:r>
            <a:endParaRPr lang="en-US" altLang="en-US" sz="1700"/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sz="2600"/>
              <a:t>Introduced in Java 8</a:t>
            </a:r>
            <a:endParaRPr lang="en-US" altLang="en-US" sz="2600" i="1"/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sz="2600"/>
              <a:t>Allows function of a local-anonymous method to be written exactly where it is being used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-"/>
              <a:defRPr/>
            </a:pPr>
            <a:r>
              <a:rPr lang="en-US" altLang="en-US" sz="2400"/>
              <a:t>esp. useful if short and only being used once</a:t>
            </a:r>
            <a:endParaRPr lang="en-US" altLang="en-US" sz="2200"/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sz="2600"/>
              <a:t>Same as a method call with passed parameters and/or potential return value (or void)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-"/>
              <a:defRPr/>
            </a:pPr>
            <a:r>
              <a:rPr lang="en-US" altLang="en-US" sz="2400"/>
              <a:t>but saves time/effort of coding another method</a:t>
            </a:r>
            <a:endParaRPr lang="en-US" altLang="en-US" sz="2200"/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sz="2600"/>
              <a:t>Could easily be used with the </a:t>
            </a:r>
            <a:r>
              <a:rPr lang="en-US" altLang="en-US" sz="2600" i="1"/>
              <a:t>forEach</a:t>
            </a:r>
            <a:r>
              <a:rPr lang="en-US" altLang="en-US" sz="2600"/>
              <a:t> method of </a:t>
            </a:r>
            <a:r>
              <a:rPr lang="en-US" altLang="en-US" sz="2600" i="1"/>
              <a:t>Iterable</a:t>
            </a:r>
            <a:r>
              <a:rPr lang="en-US" altLang="en-US" sz="2600"/>
              <a:t> objects such as an </a:t>
            </a:r>
            <a:r>
              <a:rPr lang="en-US" altLang="en-US" sz="2600" i="1"/>
              <a:t>ArrayList </a:t>
            </a:r>
            <a:r>
              <a:rPr lang="en-US" altLang="en-US" sz="2600"/>
              <a:t>as a passed parameter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-"/>
              <a:defRPr/>
            </a:pPr>
            <a:r>
              <a:rPr lang="en-US" altLang="en-US" sz="2400"/>
              <a:t>replaces using a </a:t>
            </a:r>
            <a:r>
              <a:rPr lang="en-US" altLang="en-US" sz="2400" i="1"/>
              <a:t>for-each</a:t>
            </a:r>
            <a:r>
              <a:rPr lang="en-US" altLang="en-US" sz="2400"/>
              <a:t> loop for a collection</a:t>
            </a:r>
            <a:endParaRPr lang="en-US" altLang="en-US" sz="2200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 flipH="1">
            <a:off x="7543800" y="1600201"/>
            <a:ext cx="533400" cy="250825"/>
          </a:xfrm>
          <a:prstGeom prst="line">
            <a:avLst/>
          </a:prstGeom>
          <a:noFill/>
          <a:ln w="38100">
            <a:solidFill>
              <a:srgbClr val="A571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AutoShape 6"/>
          <p:cNvSpPr>
            <a:spLocks/>
          </p:cNvSpPr>
          <p:nvPr/>
        </p:nvSpPr>
        <p:spPr bwMode="auto">
          <a:xfrm>
            <a:off x="8077200" y="1295400"/>
            <a:ext cx="1447800" cy="317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52713" bIns="0" anchor="ctr"/>
          <a:lstStyle>
            <a:lvl1pPr marL="52388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A57133"/>
                </a:solidFill>
                <a:sym typeface="Trebuchet MS" panose="020B0603020202020204" pitchFamily="34" charset="0"/>
              </a:rPr>
              <a:t>Arrow token</a:t>
            </a:r>
          </a:p>
        </p:txBody>
      </p:sp>
    </p:spTree>
    <p:extLst>
      <p:ext uri="{BB962C8B-B14F-4D97-AF65-F5344CB8AC3E}">
        <p14:creationId xmlns:p14="http://schemas.microsoft.com/office/powerpoint/2010/main" val="390565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828800"/>
            <a:ext cx="9956800" cy="42672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Animal monitoring in a national park (</a:t>
            </a:r>
            <a:r>
              <a:rPr lang="en-US" i="1" dirty="0"/>
              <a:t>animal-monitoring</a:t>
            </a:r>
            <a:r>
              <a:rPr lang="en-US" dirty="0"/>
              <a:t> project)</a:t>
            </a:r>
          </a:p>
          <a:p>
            <a:pPr>
              <a:spcBef>
                <a:spcPts val="2400"/>
              </a:spcBef>
            </a:pPr>
            <a:r>
              <a:rPr lang="en-US" dirty="0"/>
              <a:t>Spotters send back reports of animals they have seen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Sighting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objects</a:t>
            </a:r>
            <a:r>
              <a:rPr lang="en-US" dirty="0"/>
              <a:t>)</a:t>
            </a:r>
          </a:p>
          <a:p>
            <a:pPr>
              <a:spcBef>
                <a:spcPts val="2400"/>
              </a:spcBef>
            </a:pPr>
            <a:r>
              <a:rPr lang="en-US" dirty="0"/>
              <a:t>Base collates sighting reports to check on population levels</a:t>
            </a:r>
          </a:p>
          <a:p>
            <a:pPr>
              <a:spcBef>
                <a:spcPts val="2400"/>
              </a:spcBef>
            </a:pPr>
            <a:r>
              <a:rPr lang="en-US" dirty="0"/>
              <a:t>Review version 1 of the project, which is implemented in a familiar (imperative) style: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AnimalMonitoring</a:t>
            </a:r>
            <a:r>
              <a:rPr lang="en-US" b="1" dirty="0"/>
              <a:t> </a:t>
            </a:r>
            <a:r>
              <a:rPr lang="en-US" dirty="0"/>
              <a:t>class has methods to: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List all sighting records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List sightings of a particular animal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Identify animals that could be endangered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Calculate sighting totals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Etc…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66669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lambda equivalent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0800" y="2040058"/>
            <a:ext cx="9635971" cy="18158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2800" b="1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printSighting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(Sighting record)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record.getDetails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800" b="1" dirty="0">
                <a:effectLst/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8975" y="4519454"/>
            <a:ext cx="9635971" cy="18158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(Sighting record) </a:t>
            </a:r>
            <a:r>
              <a:rPr lang="en-US" sz="28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-&gt;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record.getDetails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800" b="1" dirty="0">
                <a:effectLst/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0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collection – </a:t>
            </a:r>
            <a:br>
              <a:rPr lang="en-US" dirty="0"/>
            </a:br>
            <a:r>
              <a:rPr lang="en-US" dirty="0"/>
              <a:t>the usual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3719" y="2110367"/>
            <a:ext cx="9206366" cy="18158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Courier New" charset="0"/>
                <a:ea typeface="Courier New" charset="0"/>
                <a:cs typeface="Courier New" charset="0"/>
              </a:rPr>
              <a:t>loop (</a:t>
            </a:r>
            <a:r>
              <a:rPr lang="en-US" sz="2800" b="1" i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for each </a:t>
            </a:r>
            <a:r>
              <a:rPr lang="en-US" sz="2800" b="1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element </a:t>
            </a:r>
            <a:r>
              <a:rPr lang="en-US" sz="2800" b="1" i="1" dirty="0">
                <a:latin typeface="Courier New" charset="0"/>
                <a:ea typeface="Courier New" charset="0"/>
                <a:cs typeface="Courier New" charset="0"/>
              </a:rPr>
              <a:t>in the </a:t>
            </a:r>
            <a:r>
              <a:rPr lang="en-US" sz="2800" b="1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collection</a:t>
            </a:r>
            <a:r>
              <a:rPr lang="en-US" sz="2800" b="1" i="1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2800" b="1" i="1" dirty="0">
                <a:latin typeface="Courier New" charset="0"/>
                <a:ea typeface="Courier New" charset="0"/>
                <a:cs typeface="Courier New" charset="0"/>
              </a:rPr>
              <a:t>    		get one element;</a:t>
            </a:r>
          </a:p>
          <a:p>
            <a:r>
              <a:rPr lang="en-US" sz="2800" b="1" i="1" dirty="0">
                <a:latin typeface="Courier New" charset="0"/>
                <a:ea typeface="Courier New" charset="0"/>
                <a:cs typeface="Courier New" charset="0"/>
              </a:rPr>
              <a:t>    		</a:t>
            </a:r>
            <a:r>
              <a:rPr lang="en-US" sz="2800" b="1" i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do something with the element;</a:t>
            </a:r>
          </a:p>
          <a:p>
            <a:r>
              <a:rPr lang="en-US" sz="2800" b="1" i="1" dirty="0">
                <a:latin typeface="Courier New" charset="0"/>
                <a:ea typeface="Courier New" charset="0"/>
                <a:cs typeface="Courier New" charset="0"/>
              </a:rPr>
              <a:t>end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3719" y="4493872"/>
            <a:ext cx="7702750" cy="13849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Sighting record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800" b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sightings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800" b="1" dirty="0" err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printSighting</a:t>
            </a:r>
            <a:r>
              <a:rPr lang="en-US" sz="28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(record);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3529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whole 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4809" y="2485171"/>
            <a:ext cx="9421169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collection</a:t>
            </a:r>
            <a:r>
              <a:rPr lang="en-US" sz="2800" b="1" i="1" dirty="0" err="1">
                <a:latin typeface="Courier New" charset="0"/>
                <a:ea typeface="Courier New" charset="0"/>
                <a:cs typeface="Courier New" charset="0"/>
              </a:rPr>
              <a:t>.doThis</a:t>
            </a:r>
            <a:r>
              <a:rPr lang="en-US" sz="2800" b="1" i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sz="2800" b="1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Element</a:t>
            </a:r>
            <a:r>
              <a:rPr lang="en-US" sz="2800" b="1" i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some code</a:t>
            </a:r>
            <a:r>
              <a:rPr lang="en-US" sz="2800" b="1" i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4809" y="3757098"/>
            <a:ext cx="10495181" cy="224676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sightings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8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(Sighting record)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8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8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800" b="1" dirty="0" err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8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record.getDetails</a:t>
            </a:r>
            <a:r>
              <a:rPr lang="en-US" sz="28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  <a:br>
              <a:rPr lang="en-US" sz="28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47959339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319</TotalTime>
  <Words>1785</Words>
  <Application>Microsoft Office PowerPoint</Application>
  <PresentationFormat>Widescreen</PresentationFormat>
  <Paragraphs>191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Times</vt:lpstr>
      <vt:lpstr>Times New Roman</vt:lpstr>
      <vt:lpstr>Trebuchet MS</vt:lpstr>
      <vt:lpstr>objects-first-6e</vt:lpstr>
      <vt:lpstr>Functional Processing of Collections (Advanced)</vt:lpstr>
      <vt:lpstr>Overview</vt:lpstr>
      <vt:lpstr>First introduced in Java 8</vt:lpstr>
      <vt:lpstr>Lambdas</vt:lpstr>
      <vt:lpstr>Lambda expressions</vt:lpstr>
      <vt:lpstr>Example scenario</vt:lpstr>
      <vt:lpstr>Method and lambda equivalent</vt:lpstr>
      <vt:lpstr>Processing a collection –  the usual approach</vt:lpstr>
      <vt:lpstr>Processing a whole collection</vt:lpstr>
      <vt:lpstr>Reduced lambda syntax: infer type</vt:lpstr>
      <vt:lpstr>Reduced lambda syntax: single parameter</vt:lpstr>
      <vt:lpstr>Reduced lambda syntax: single statement</vt:lpstr>
      <vt:lpstr>for-each loop vs. forEach()</vt:lpstr>
      <vt:lpstr>Streams</vt:lpstr>
      <vt:lpstr>Filters, maps and reductions</vt:lpstr>
      <vt:lpstr>Filter</vt:lpstr>
      <vt:lpstr>Map</vt:lpstr>
      <vt:lpstr>Reduce</vt:lpstr>
      <vt:lpstr>A pipeline of operations</vt:lpstr>
      <vt:lpstr>Pipelines</vt:lpstr>
      <vt:lpstr>Filters</vt:lpstr>
      <vt:lpstr>The map method</vt:lpstr>
      <vt:lpstr>The reduce method</vt:lpstr>
      <vt:lpstr>The reduce method –  a comparative example</vt:lpstr>
      <vt:lpstr>Removal from a collection using  a predicate lambda</vt:lpstr>
      <vt:lpstr>Summary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streams and lambdas</dc:title>
  <dc:subject/>
  <dc:creator>David J. Barnes and Michael Kölling</dc:creator>
  <cp:keywords/>
  <dc:description>Copyright 2015. No redistribution without permission of the authors.</dc:description>
  <cp:lastModifiedBy>Chien, Chia C</cp:lastModifiedBy>
  <cp:revision>54</cp:revision>
  <cp:lastPrinted>2015-11-19T10:25:13Z</cp:lastPrinted>
  <dcterms:created xsi:type="dcterms:W3CDTF">2015-11-18T09:46:21Z</dcterms:created>
  <dcterms:modified xsi:type="dcterms:W3CDTF">2020-11-30T14:25:05Z</dcterms:modified>
  <cp:category/>
</cp:coreProperties>
</file>