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  <p:sldMasterId id="2147483760" r:id="rId2"/>
  </p:sldMasterIdLst>
  <p:notesMasterIdLst>
    <p:notesMasterId r:id="rId75"/>
  </p:notesMasterIdLst>
  <p:handoutMasterIdLst>
    <p:handoutMasterId r:id="rId76"/>
  </p:handoutMasterIdLst>
  <p:sldIdLst>
    <p:sldId id="256" r:id="rId3"/>
    <p:sldId id="258" r:id="rId4"/>
    <p:sldId id="257" r:id="rId5"/>
    <p:sldId id="260" r:id="rId6"/>
    <p:sldId id="341" r:id="rId7"/>
    <p:sldId id="310" r:id="rId8"/>
    <p:sldId id="342" r:id="rId9"/>
    <p:sldId id="343" r:id="rId10"/>
    <p:sldId id="371" r:id="rId11"/>
    <p:sldId id="261" r:id="rId12"/>
    <p:sldId id="338" r:id="rId13"/>
    <p:sldId id="322" r:id="rId14"/>
    <p:sldId id="339" r:id="rId15"/>
    <p:sldId id="340" r:id="rId16"/>
    <p:sldId id="263" r:id="rId17"/>
    <p:sldId id="264" r:id="rId18"/>
    <p:sldId id="265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03" r:id="rId31"/>
    <p:sldId id="307" r:id="rId32"/>
    <p:sldId id="308" r:id="rId33"/>
    <p:sldId id="355" r:id="rId34"/>
    <p:sldId id="272" r:id="rId35"/>
    <p:sldId id="298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23" r:id="rId45"/>
    <p:sldId id="364" r:id="rId46"/>
    <p:sldId id="325" r:id="rId47"/>
    <p:sldId id="326" r:id="rId48"/>
    <p:sldId id="320" r:id="rId49"/>
    <p:sldId id="367" r:id="rId50"/>
    <p:sldId id="319" r:id="rId51"/>
    <p:sldId id="281" r:id="rId52"/>
    <p:sldId id="368" r:id="rId53"/>
    <p:sldId id="369" r:id="rId54"/>
    <p:sldId id="370" r:id="rId55"/>
    <p:sldId id="327" r:id="rId56"/>
    <p:sldId id="328" r:id="rId57"/>
    <p:sldId id="336" r:id="rId58"/>
    <p:sldId id="337" r:id="rId59"/>
    <p:sldId id="330" r:id="rId60"/>
    <p:sldId id="332" r:id="rId61"/>
    <p:sldId id="333" r:id="rId62"/>
    <p:sldId id="334" r:id="rId63"/>
    <p:sldId id="335" r:id="rId64"/>
    <p:sldId id="275" r:id="rId65"/>
    <p:sldId id="276" r:id="rId66"/>
    <p:sldId id="300" r:id="rId67"/>
    <p:sldId id="277" r:id="rId68"/>
    <p:sldId id="301" r:id="rId69"/>
    <p:sldId id="278" r:id="rId70"/>
    <p:sldId id="365" r:id="rId71"/>
    <p:sldId id="366" r:id="rId72"/>
    <p:sldId id="317" r:id="rId73"/>
    <p:sldId id="259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charset="0"/>
        <a:ea typeface="MS PGothic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charset="0"/>
        <a:ea typeface="MS PGothic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charset="0"/>
        <a:ea typeface="MS PGothic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charset="0"/>
        <a:ea typeface="MS PGothic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Courier New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Courier New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Courier New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Courier New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70"/>
    <a:srgbClr val="F47A21"/>
    <a:srgbClr val="DC4A1A"/>
    <a:srgbClr val="F37A20"/>
    <a:srgbClr val="FED601"/>
    <a:srgbClr val="CD2626"/>
    <a:srgbClr val="C01012"/>
    <a:srgbClr val="D96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0" autoAdjust="0"/>
    <p:restoredTop sz="94484" autoAdjust="0"/>
  </p:normalViewPr>
  <p:slideViewPr>
    <p:cSldViewPr>
      <p:cViewPr varScale="1">
        <p:scale>
          <a:sx n="82" d="100"/>
          <a:sy n="82" d="100"/>
        </p:scale>
        <p:origin x="116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926"/>
    </p:cViewPr>
  </p:sorterViewPr>
  <p:notesViewPr>
    <p:cSldViewPr>
      <p:cViewPr varScale="1">
        <p:scale>
          <a:sx n="115" d="100"/>
          <a:sy n="115" d="100"/>
        </p:scale>
        <p:origin x="24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86400" y="8686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Verdana" charset="0"/>
              </a:defRPr>
            </a:lvl1pPr>
          </a:lstStyle>
          <a:p>
            <a:fld id="{F96D5942-6108-6343-865F-3D4FE5C3C1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048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47204B1E-9221-AC44-9645-F6C8844E79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364712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910E6B9D-339F-4741-8E2E-222502AA7133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49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CD8C565-089B-4441-8F0C-DCA4B2FA702D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494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86ED52E5-DA49-41CA-9807-53324B50B7B0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78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A97D8178-88DD-AE46-A6F6-80C9C5C58DA7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270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13CA84A0-1CD1-E849-A347-CFA3D1FBEC5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21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E8220325-FEA5-D544-AE22-6E0B5BF0863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11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18B313B8-7C23-4A10-BD3B-B412AF2390FF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5B2A9FCD-710C-40EB-9337-27B0DC31D86F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379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A2B0D2FC-2445-4783-8C09-9578F8D448B4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09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E273332E-8BF6-4945-B184-8CE33B8517A7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272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CE5D0F5-C4B6-4F8F-8A51-14165FCF7845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45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5E672258-7F36-184C-8CD8-A0EBA9B5BB1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24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49203766-E032-4AFB-B572-1424FC3F7F96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28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918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8BF4D59C-FB64-2B47-B823-6914C247E1B3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923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12686109-DA04-8E4E-92C7-2F6150C4028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587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EA42EB96-831B-9746-9712-F57F3141D71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20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B55875AD-F959-44A0-83D0-94F36398B103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32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499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48E51560-59D6-2449-BE00-C34DB128774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302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C347F53E-F34D-1A42-AA8D-553E2ED0ABA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866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5464404-A875-411C-A1D6-3B7EB05169F7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35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.put return values?  .get return values?  How do you iterate thru a </a:t>
            </a:r>
            <a:r>
              <a:rPr lang="en-US" dirty="0" err="1">
                <a:latin typeface="Times New Roman" charset="0"/>
                <a:ea typeface="ＭＳ Ｐゴシック" charset="0"/>
                <a:cs typeface="+mn-cs"/>
              </a:rPr>
              <a:t>HashMap</a:t>
            </a: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?  (.</a:t>
            </a:r>
            <a:r>
              <a:rPr lang="en-US" dirty="0" err="1">
                <a:latin typeface="Times New Roman" charset="0"/>
                <a:ea typeface="ＭＳ Ｐゴシック" charset="0"/>
                <a:cs typeface="+mn-cs"/>
              </a:rPr>
              <a:t>keySet</a:t>
            </a: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, .values, .</a:t>
            </a:r>
            <a:r>
              <a:rPr lang="en-US" dirty="0" err="1">
                <a:latin typeface="Times New Roman" charset="0"/>
                <a:ea typeface="ＭＳ Ｐゴシック" charset="0"/>
                <a:cs typeface="+mn-cs"/>
              </a:rPr>
              <a:t>entrySet</a:t>
            </a: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91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D124E31-F868-4EFA-A176-84476158FFB1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36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696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AE8437AD-FB37-4378-8CAD-E9D613525239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37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26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415A9D49-8C77-6949-A76D-AF783C29F36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988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D78C2F69-53BC-4E52-828D-970DBF7F29C9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38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553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C10467DD-8664-4B73-A5D9-947C2C5986A6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39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7227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93187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9318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FD8B1F7-05D2-4E93-9247-7E187806AA0F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40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332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4C405479-816B-499C-90F4-17464A048334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41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035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D8EB423-1A79-424B-9079-C3940D146ADE}" type="slidenum">
              <a:rPr lang="en-GB" altLang="en-US" sz="1200" b="0">
                <a:latin typeface="Times New Roman" charset="0"/>
              </a:rPr>
              <a:pPr/>
              <a:t>43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166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F16804BD-65C9-45D4-9B24-5BCF71F12BF2}" type="slidenum">
              <a:rPr lang="en-GB" altLang="en-US" sz="1200" b="0">
                <a:latin typeface="Times New Roman" panose="02020603050405020304" pitchFamily="18" charset="0"/>
              </a:rPr>
              <a:pPr/>
              <a:t>44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Note that there is no simple mapping rule from primitive name to wrapper name!</a:t>
            </a:r>
          </a:p>
        </p:txBody>
      </p:sp>
    </p:spTree>
    <p:extLst>
      <p:ext uri="{BB962C8B-B14F-4D97-AF65-F5344CB8AC3E}">
        <p14:creationId xmlns:p14="http://schemas.microsoft.com/office/powerpoint/2010/main" val="3638309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D80DCEE0-FAE2-4B4D-BCEA-83EE274358E2}" type="slidenum">
              <a:rPr lang="en-GB" altLang="en-US" sz="1200" b="0">
                <a:latin typeface="Times New Roman" charset="0"/>
              </a:rPr>
              <a:pPr/>
              <a:t>45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9789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9F29C94B-4B72-5046-9847-8ABFB0C36618}" type="slidenum">
              <a:rPr lang="en-GB" altLang="en-US" sz="1200" b="0">
                <a:latin typeface="Times New Roman" charset="0"/>
              </a:rPr>
              <a:pPr/>
              <a:t>46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174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047F6AA-5136-45DE-A5FA-673DF43FEAEB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48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953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BAD92FC-4828-2A43-9451-8D2D63B4F02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8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67E838F-7F0F-4549-8C88-6ED3B8A3AD3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293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5E270ABB-218B-41D6-938C-D1D2F765F42F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51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67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C6432A60-0A4F-4BCD-8A48-DD8725422902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52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8455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F4728CB-C4D1-5C4C-9CC8-5751001336FB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63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6568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FD6E61E2-3CB9-B849-8EA5-4F14D9F0C83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64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7660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E88E7F29-AA82-7F4A-AEDE-A6AC4F46A61B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65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304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C686EEE7-D649-E54D-95E1-B5EFFEC1DE4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66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9066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4AC1B905-1C36-7B4E-A844-548B8FDF9C4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67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531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711B105-E99F-7142-860D-EBC3A18A71A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68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770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F6063D0-84CE-472C-9B19-5DF0196FCE1E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69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419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C1D9674-A516-8540-BE74-672F4897F0F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72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63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DCBB1CD9-BFE5-4681-AF00-5D97E4FB30DA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1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4DABB8A-61AE-43BF-8BBF-BFA2B92DE3DD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99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19B943CF-CBDA-4338-B243-3ECFCE5FBC79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47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solidFill>
                  <a:srgbClr val="000000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solidFill>
                  <a:srgbClr val="000000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F32165F-8231-3348-95AC-E72ACCC47340}" type="slidenum">
              <a:rPr lang="en-GB" altLang="en-US" sz="120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GB" alt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84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A05E4098-9399-C844-8A3C-165F6B08C0C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2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61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7919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34315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4349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0608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03759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7454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6324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47244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39053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640987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2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3BC8BF3-BF59-A84C-8413-1F424F081E29}" type="slidenum">
              <a:rPr lang="da-DK" sz="1400" b="0">
                <a:solidFill>
                  <a:prstClr val="black"/>
                </a:solidFill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da-DK" sz="1400" b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regex/Pattern.html#su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More-Sophisticated </a:t>
            </a:r>
            <a:r>
              <a:rPr lang="en-US" dirty="0">
                <a:ea typeface="+mj-ea"/>
                <a:cs typeface="+mj-cs"/>
              </a:rPr>
              <a:t>Behavior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Using library classes to implement some more advanced functionality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000" b="0">
                <a:solidFill>
                  <a:schemeClr val="tx1"/>
                </a:solidFill>
                <a:latin typeface="Trebuchet MS" charset="0"/>
              </a:rPr>
              <a:t>6.0</a:t>
            </a:r>
            <a:endParaRPr lang="en-GB" sz="1000" b="0" dirty="0">
              <a:solidFill>
                <a:schemeClr val="tx1"/>
              </a:solidFill>
              <a:latin typeface="Trebuchet M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Technical Support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43000" y="6580584"/>
            <a:ext cx="69342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 dirty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158875" y="1614488"/>
            <a:ext cx="7713663" cy="46228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GB" altLang="en-US" sz="2800" dirty="0"/>
              <a:t>A interactive text dialog system providing technical support for online customers</a:t>
            </a:r>
          </a:p>
          <a:p>
            <a:pPr marL="347472" eaLnBrk="1" hangingPunct="1">
              <a:spcBef>
                <a:spcPts val="2400"/>
              </a:spcBef>
              <a:defRPr/>
            </a:pPr>
            <a:r>
              <a:rPr lang="en-GB" altLang="en-US" sz="2800" dirty="0"/>
              <a:t>Idea based on </a:t>
            </a:r>
            <a:r>
              <a:rPr lang="en-GB" altLang="en-US" sz="2800" i="1" dirty="0"/>
              <a:t>Eliza </a:t>
            </a:r>
            <a:r>
              <a:rPr lang="en-GB" altLang="en-US" sz="2800" dirty="0"/>
              <a:t>(AI program) developed</a:t>
            </a:r>
            <a:r>
              <a:rPr lang="en-GB" altLang="ja-JP" sz="2800" dirty="0"/>
              <a:t> by Joseph </a:t>
            </a:r>
            <a:r>
              <a:rPr lang="en-GB" altLang="ja-JP" sz="2800" dirty="0" err="1"/>
              <a:t>Weizenbaum</a:t>
            </a:r>
            <a:r>
              <a:rPr lang="en-GB" altLang="ja-JP" sz="2800" dirty="0"/>
              <a:t> (MIT, 1960s)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altLang="en-US" sz="2800" i="1" dirty="0"/>
              <a:t>tech-support </a:t>
            </a:r>
            <a:r>
              <a:rPr lang="en-GB" altLang="en-US" sz="2800" dirty="0"/>
              <a:t>project requirements: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GB" altLang="en-US" sz="2400" dirty="0"/>
              <a:t>Technical support system text interface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GB" altLang="en-US" sz="2400" dirty="0"/>
              <a:t>User inputs a technical support question 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GB" altLang="en-US" sz="2400" dirty="0"/>
              <a:t>Program generates a 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772400" cy="1524000"/>
          </a:xfrm>
        </p:spPr>
        <p:txBody>
          <a:bodyPr/>
          <a:lstStyle/>
          <a:p>
            <a:r>
              <a:rPr lang="en-US" altLang="en-US"/>
              <a:t>Interactive text dialog system</a:t>
            </a:r>
            <a:br>
              <a:rPr lang="en-US" altLang="en-US"/>
            </a:br>
            <a:r>
              <a:rPr lang="en-US" altLang="en-US" i="1"/>
              <a:t>tech-support</a:t>
            </a:r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47863"/>
            <a:ext cx="62103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67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3600"/>
            <a:ext cx="59055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7724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tech-support </a:t>
            </a:r>
            <a:r>
              <a:rPr lang="en-US" dirty="0"/>
              <a:t>project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1268413"/>
            <a:ext cx="67691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public class SupportSystem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private InputReader reader;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private Responder responder;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b="1" noProof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/**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 * Creates a technical support system.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 */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public SupportSystem()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    reader = new InputReader();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    responder = new Responder();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b="1" noProof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GB" sz="20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9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260350"/>
            <a:ext cx="77724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Basic structure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69988" y="1412875"/>
            <a:ext cx="7543800" cy="48958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altLang="en-US" sz="2800" i="1" dirty="0"/>
              <a:t>tech-support </a:t>
            </a:r>
            <a:r>
              <a:rPr lang="en-GB" altLang="en-US" sz="2800" dirty="0"/>
              <a:t>project requirements: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GB" altLang="en-US" sz="2400" dirty="0"/>
              <a:t>Technical support system text interface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GB" altLang="en-US" sz="2400" dirty="0"/>
              <a:t>User inputs a technical support question 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GB" altLang="en-US" sz="2400" dirty="0"/>
              <a:t>Program generates a response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b="1" noProof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b="1" noProof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b="1" noProof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String input = reader.getInput();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String response = responder.generateResponse();</a:t>
            </a:r>
          </a:p>
          <a:p>
            <a:pPr eaLnBrk="1" hangingPunct="1">
              <a:buFontTx/>
              <a:buNone/>
              <a:defRPr/>
            </a:pPr>
            <a:r>
              <a:rPr lang="en-AU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System.out.println</a:t>
            </a:r>
            <a:r>
              <a:rPr lang="en-AU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(response);</a:t>
            </a:r>
            <a:endParaRPr lang="en-GB" sz="20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9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Main loop structure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7239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boolean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finished = false;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while(!finished)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i="1" noProof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i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do something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noProof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if(</a:t>
            </a:r>
            <a:r>
              <a:rPr lang="en-GB" sz="1800" b="1" i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exit condition</a:t>
            </a: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    finished = true;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else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    </a:t>
            </a:r>
            <a:r>
              <a:rPr lang="en-GB" sz="1800" b="1" i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do something more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}</a:t>
            </a:r>
            <a:endParaRPr lang="en-GB" sz="1800" b="1" i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25604" name="Oval 1"/>
          <p:cNvSpPr>
            <a:spLocks noChangeArrowheads="1"/>
          </p:cNvSpPr>
          <p:nvPr/>
        </p:nvSpPr>
        <p:spPr bwMode="auto">
          <a:xfrm>
            <a:off x="5795963" y="2781300"/>
            <a:ext cx="2663825" cy="20875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 dirty="0">
                <a:solidFill>
                  <a:schemeClr val="accent2"/>
                </a:solidFill>
                <a:latin typeface="Trebuchet MS Bold" charset="0"/>
              </a:rPr>
              <a:t>A common iteration  pattern</a:t>
            </a:r>
            <a:r>
              <a:rPr lang="en-GB" altLang="en-US" b="0" dirty="0">
                <a:solidFill>
                  <a:schemeClr val="accent2"/>
                </a:solidFill>
                <a:latin typeface="Times" charset="0"/>
              </a:rPr>
              <a:t>.</a:t>
            </a:r>
            <a:endParaRPr lang="en-US" altLang="en-US" b="0" dirty="0">
              <a:solidFill>
                <a:schemeClr val="accent2"/>
              </a:solidFill>
              <a:latin typeface="Times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 dirty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7475" y="6027003"/>
            <a:ext cx="749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** </a:t>
            </a:r>
            <a:r>
              <a:rPr lang="en-US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is ignored by </a:t>
            </a:r>
            <a:r>
              <a:rPr lang="en-US" i="1" dirty="0">
                <a:solidFill>
                  <a:schemeClr val="accent2"/>
                </a:solidFill>
                <a:ea typeface="Courier New" charset="0"/>
                <a:cs typeface="Courier New" charset="0"/>
              </a:rPr>
              <a:t>Responder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in this version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0163"/>
            <a:ext cx="7772400" cy="950912"/>
          </a:xfrm>
        </p:spPr>
        <p:txBody>
          <a:bodyPr/>
          <a:lstStyle/>
          <a:p>
            <a:pPr eaLnBrk="1" hangingPunct="1">
              <a:defRPr/>
            </a:pPr>
            <a:r>
              <a:rPr lang="en-GB" i="1" dirty="0" err="1">
                <a:ea typeface="+mj-ea"/>
                <a:cs typeface="+mj-cs"/>
              </a:rPr>
              <a:t>SupportSystem</a:t>
            </a:r>
            <a:r>
              <a:rPr lang="en-GB" i="1" dirty="0">
                <a:ea typeface="+mj-ea"/>
                <a:cs typeface="+mj-cs"/>
              </a:rPr>
              <a:t> </a:t>
            </a:r>
            <a:r>
              <a:rPr lang="en-GB" dirty="0">
                <a:ea typeface="+mj-ea"/>
                <a:cs typeface="+mj-cs"/>
              </a:rPr>
              <a:t>class</a:t>
            </a:r>
            <a:endParaRPr lang="en-GB" i="1" dirty="0">
              <a:ea typeface="+mj-ea"/>
              <a:cs typeface="+mj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173021" y="857681"/>
            <a:ext cx="7559675" cy="5302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public void start()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boolean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finished = false;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8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printWelcome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();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GB" sz="1800" b="1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while(!finished) 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String input = </a:t>
            </a:r>
            <a:r>
              <a:rPr lang="en-GB" sz="1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reader.getInput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8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  if(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input.startsWith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("bye")) 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	finished = true;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  else 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	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String response = </a:t>
            </a:r>
            <a:r>
              <a:rPr lang="en-GB" sz="1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responder.generateResponse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	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System.out.println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(response);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printGoodbye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The exit condition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313"/>
            <a:ext cx="746760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String input = </a:t>
            </a:r>
            <a:r>
              <a:rPr lang="en-GB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reader.getInput</a:t>
            </a:r>
            <a:r>
              <a:rPr lang="en-GB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endParaRPr lang="en-GB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if(</a:t>
            </a:r>
            <a:r>
              <a:rPr lang="en-GB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input.startsWith</a:t>
            </a:r>
            <a:r>
              <a:rPr lang="en-GB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("bye")) {</a:t>
            </a:r>
          </a:p>
          <a:p>
            <a:pPr eaLnBrk="1" hangingPunct="1">
              <a:buFontTx/>
              <a:buNone/>
            </a:pPr>
            <a:r>
              <a:rPr lang="en-GB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finished = true;</a:t>
            </a:r>
          </a:p>
          <a:p>
            <a:pPr eaLnBrk="1" hangingPunct="1">
              <a:buFontTx/>
              <a:buNone/>
            </a:pPr>
            <a:r>
              <a:rPr lang="en-GB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GB" altLang="en-US" sz="2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GB" altLang="en-US" sz="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GB" altLang="en-US" sz="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GB" altLang="en-US" sz="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en-US" sz="3000" dirty="0"/>
              <a:t>Where does ‘</a:t>
            </a:r>
            <a:r>
              <a:rPr lang="en-GB" altLang="ja-JP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altLang="en-US" sz="3000" dirty="0"/>
              <a:t>’</a:t>
            </a:r>
            <a:r>
              <a:rPr lang="en-GB" altLang="ja-JP" sz="3000" dirty="0"/>
              <a:t> come from?</a:t>
            </a:r>
          </a:p>
          <a:p>
            <a:pPr eaLnBrk="1" hangingPunct="1"/>
            <a:r>
              <a:rPr lang="en-GB" altLang="en-US" sz="3000" dirty="0"/>
              <a:t>What is it? </a:t>
            </a:r>
          </a:p>
          <a:p>
            <a:pPr eaLnBrk="1" hangingPunct="1"/>
            <a:r>
              <a:rPr lang="en-GB" altLang="en-US" sz="3000" dirty="0"/>
              <a:t>What does it do?</a:t>
            </a:r>
          </a:p>
          <a:p>
            <a:pPr eaLnBrk="1" hangingPunct="1"/>
            <a:r>
              <a:rPr lang="en-GB" altLang="en-US" sz="3000" dirty="0"/>
              <a:t>How can we find out?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Documentation for </a:t>
            </a:r>
            <a:r>
              <a:rPr lang="en-GB" dirty="0" err="1">
                <a:latin typeface="Trebuchet MS Bold" pitchFamily="34" charset="0"/>
                <a:cs typeface="+mj-cs"/>
              </a:rPr>
              <a:t>startsWith</a:t>
            </a:r>
            <a:endParaRPr lang="en-US" dirty="0"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66800" y="1341438"/>
            <a:ext cx="7753350" cy="47513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en-US" b="1">
                <a:latin typeface="Courier New Bold" panose="02070609020205020404" pitchFamily="49" charset="0"/>
              </a:rPr>
              <a:t>startsWith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2200" b="1">
                <a:latin typeface="Courier New Bold" panose="02070609020205020404" pitchFamily="49" charset="0"/>
              </a:rPr>
              <a:t>public boolean startsWith(</a:t>
            </a:r>
            <a:r>
              <a:rPr lang="en-GB" altLang="en-US" sz="2200" b="1">
                <a:latin typeface="Courier New Bold" panose="02070609020205020404" pitchFamily="49" charset="0"/>
                <a:hlinkClick r:id="rId2" tooltip="class in java.lang"/>
              </a:rPr>
              <a:t>String</a:t>
            </a:r>
            <a:r>
              <a:rPr lang="en-GB" altLang="en-US" sz="2200" b="1">
                <a:latin typeface="Courier New Bold" panose="02070609020205020404" pitchFamily="49" charset="0"/>
              </a:rPr>
              <a:t> prefix)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/>
              <a:t>Tests if this string starts with the specified prefix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/>
              <a:t>Parameters: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2400" b="1">
                <a:latin typeface="Courier New Bold" panose="02070609020205020404" pitchFamily="49" charset="0"/>
              </a:rPr>
              <a:t>prefix</a:t>
            </a:r>
            <a:r>
              <a:rPr lang="en-GB" altLang="en-US"/>
              <a:t> - the prefix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/>
              <a:t>Returns: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b="1"/>
              <a:t>true</a:t>
            </a:r>
            <a:r>
              <a:rPr lang="en-GB" altLang="en-US"/>
              <a:t> - if the String startsWith the prefix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b="1"/>
              <a:t>false</a:t>
            </a:r>
            <a:r>
              <a:rPr lang="en-GB" altLang="en-US"/>
              <a:t> – otherwise the String does not</a:t>
            </a:r>
            <a:endParaRPr lang="en-US" alt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7979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77240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Methods from 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String</a:t>
            </a:r>
            <a:endParaRPr lang="en-US" b="1" dirty="0"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71550" y="1052513"/>
            <a:ext cx="7921625" cy="4537075"/>
          </a:xfrm>
        </p:spPr>
        <p:txBody>
          <a:bodyPr/>
          <a:lstStyle/>
          <a:p>
            <a:pPr eaLnBrk="1" hangingPunct="1"/>
            <a:r>
              <a:rPr lang="en-GB" altLang="en-US" b="1">
                <a:latin typeface="Courier New Bold" panose="02070609020205020404" pitchFamily="49" charset="0"/>
              </a:rPr>
              <a:t>boolean </a:t>
            </a:r>
            <a:r>
              <a:rPr lang="en-GB" altLang="en-US" b="1">
                <a:solidFill>
                  <a:srgbClr val="FF0000"/>
                </a:solidFill>
                <a:latin typeface="Courier New Bold" panose="02070609020205020404" pitchFamily="49" charset="0"/>
              </a:rPr>
              <a:t>contains</a:t>
            </a:r>
            <a:r>
              <a:rPr lang="en-GB" altLang="en-US" b="1">
                <a:latin typeface="Courier New Bold" panose="02070609020205020404" pitchFamily="49" charset="0"/>
              </a:rPr>
              <a:t>(char c)</a:t>
            </a:r>
          </a:p>
          <a:p>
            <a:pPr eaLnBrk="1" hangingPunct="1"/>
            <a:r>
              <a:rPr lang="en-GB" altLang="en-US" b="1">
                <a:latin typeface="Courier New Bold" panose="02070609020205020404" pitchFamily="49" charset="0"/>
              </a:rPr>
              <a:t>boolean </a:t>
            </a:r>
            <a:r>
              <a:rPr lang="en-GB" altLang="en-US" b="1">
                <a:solidFill>
                  <a:srgbClr val="FF0000"/>
                </a:solidFill>
                <a:latin typeface="Courier New Bold" panose="02070609020205020404" pitchFamily="49" charset="0"/>
              </a:rPr>
              <a:t>endsWith</a:t>
            </a:r>
            <a:r>
              <a:rPr lang="en-GB" altLang="en-US" b="1">
                <a:latin typeface="Courier New Bold" panose="02070609020205020404" pitchFamily="49" charset="0"/>
              </a:rPr>
              <a:t>(String s)</a:t>
            </a:r>
          </a:p>
          <a:p>
            <a:pPr eaLnBrk="1" hangingPunct="1"/>
            <a:r>
              <a:rPr lang="en-GB" altLang="en-US" b="1">
                <a:latin typeface="Courier New Bold" panose="02070609020205020404" pitchFamily="49" charset="0"/>
              </a:rPr>
              <a:t>int </a:t>
            </a:r>
            <a:r>
              <a:rPr lang="en-GB" altLang="en-US" b="1">
                <a:solidFill>
                  <a:srgbClr val="FF0000"/>
                </a:solidFill>
                <a:latin typeface="Courier New Bold" panose="02070609020205020404" pitchFamily="49" charset="0"/>
              </a:rPr>
              <a:t>indexOf</a:t>
            </a:r>
            <a:r>
              <a:rPr lang="en-GB" altLang="en-US" b="1">
                <a:latin typeface="Courier New Bold" panose="02070609020205020404" pitchFamily="49" charset="0"/>
              </a:rPr>
              <a:t>(String s)</a:t>
            </a:r>
          </a:p>
          <a:p>
            <a:pPr eaLnBrk="1" hangingPunct="1"/>
            <a:r>
              <a:rPr lang="en-GB" altLang="en-US" b="1">
                <a:latin typeface="Courier New Bold" panose="02070609020205020404" pitchFamily="49" charset="0"/>
              </a:rPr>
              <a:t>int </a:t>
            </a:r>
            <a:r>
              <a:rPr lang="en-GB" altLang="en-US" b="1">
                <a:solidFill>
                  <a:srgbClr val="FF0000"/>
                </a:solidFill>
                <a:latin typeface="Courier New Bold" panose="02070609020205020404" pitchFamily="49" charset="0"/>
              </a:rPr>
              <a:t>indexOf</a:t>
            </a:r>
            <a:r>
              <a:rPr lang="en-GB" altLang="en-US" b="1">
                <a:latin typeface="Courier New Bold" panose="02070609020205020404" pitchFamily="49" charset="0"/>
              </a:rPr>
              <a:t>(String s, int i)</a:t>
            </a:r>
          </a:p>
          <a:p>
            <a:pPr eaLnBrk="1" hangingPunct="1"/>
            <a:r>
              <a:rPr lang="en-GB" altLang="en-US" b="1">
                <a:latin typeface="Courier New Bold" panose="02070609020205020404" pitchFamily="49" charset="0"/>
              </a:rPr>
              <a:t>String </a:t>
            </a:r>
            <a:r>
              <a:rPr lang="en-GB" altLang="en-US" b="1">
                <a:solidFill>
                  <a:srgbClr val="FF0000"/>
                </a:solidFill>
                <a:latin typeface="Courier New Bold" panose="02070609020205020404" pitchFamily="49" charset="0"/>
              </a:rPr>
              <a:t>substring</a:t>
            </a:r>
            <a:r>
              <a:rPr lang="en-GB" altLang="en-US" b="1">
                <a:latin typeface="Courier New Bold" panose="02070609020205020404" pitchFamily="49" charset="0"/>
              </a:rPr>
              <a:t>(int b)</a:t>
            </a:r>
          </a:p>
          <a:p>
            <a:pPr eaLnBrk="1" hangingPunct="1"/>
            <a:r>
              <a:rPr lang="en-GB" altLang="en-US" b="1">
                <a:latin typeface="Courier New Bold" panose="02070609020205020404" pitchFamily="49" charset="0"/>
              </a:rPr>
              <a:t>String </a:t>
            </a:r>
            <a:r>
              <a:rPr lang="en-GB" altLang="en-US" b="1">
                <a:solidFill>
                  <a:srgbClr val="FF0000"/>
                </a:solidFill>
                <a:latin typeface="Courier New Bold" panose="02070609020205020404" pitchFamily="49" charset="0"/>
              </a:rPr>
              <a:t>substring</a:t>
            </a:r>
            <a:r>
              <a:rPr lang="en-GB" altLang="en-US" b="1">
                <a:latin typeface="Courier New Bold" panose="02070609020205020404" pitchFamily="49" charset="0"/>
              </a:rPr>
              <a:t>(int b, int e)</a:t>
            </a:r>
          </a:p>
          <a:p>
            <a:pPr eaLnBrk="1" hangingPunct="1"/>
            <a:r>
              <a:rPr lang="en-GB" altLang="en-US" b="1">
                <a:latin typeface="Courier New Bold" panose="02070609020205020404" pitchFamily="49" charset="0"/>
              </a:rPr>
              <a:t>String </a:t>
            </a:r>
            <a:r>
              <a:rPr lang="en-GB" altLang="en-US" b="1">
                <a:solidFill>
                  <a:srgbClr val="FF0000"/>
                </a:solidFill>
                <a:latin typeface="Courier New Bold" panose="02070609020205020404" pitchFamily="49" charset="0"/>
              </a:rPr>
              <a:t>toUpperCase</a:t>
            </a:r>
            <a:r>
              <a:rPr lang="en-GB" altLang="en-US" b="1">
                <a:latin typeface="Courier New Bold" panose="02070609020205020404" pitchFamily="49" charset="0"/>
              </a:rPr>
              <a:t>( )</a:t>
            </a:r>
          </a:p>
          <a:p>
            <a:pPr eaLnBrk="1" hangingPunct="1"/>
            <a:r>
              <a:rPr lang="en-GB" altLang="en-US" b="1">
                <a:latin typeface="Courier New Bold" panose="02070609020205020404" pitchFamily="49" charset="0"/>
              </a:rPr>
              <a:t>String </a:t>
            </a:r>
            <a:r>
              <a:rPr lang="en-GB" altLang="en-US" b="1">
                <a:solidFill>
                  <a:srgbClr val="FF0000"/>
                </a:solidFill>
                <a:latin typeface="Courier New Bold" panose="02070609020205020404" pitchFamily="49" charset="0"/>
              </a:rPr>
              <a:t>trim</a:t>
            </a:r>
            <a:r>
              <a:rPr lang="en-GB" altLang="en-US" b="1">
                <a:latin typeface="Courier New Bold" panose="02070609020205020404" pitchFamily="49" charset="0"/>
              </a:rPr>
              <a:t>( 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27163" y="5661248"/>
            <a:ext cx="6365875" cy="91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GB" b="0" kern="0" dirty="0">
                <a:solidFill>
                  <a:schemeClr val="tx1"/>
                </a:solidFill>
                <a:cs typeface="+mn-cs"/>
              </a:rPr>
              <a:t> Beware: strings are </a:t>
            </a:r>
            <a:r>
              <a:rPr lang="en-GB" b="0" i="1" u="sng" kern="0" dirty="0">
                <a:solidFill>
                  <a:schemeClr val="tx1"/>
                </a:solidFill>
                <a:cs typeface="+mn-cs"/>
              </a:rPr>
              <a:t>immutable</a:t>
            </a:r>
            <a:r>
              <a:rPr lang="en-GB" b="0" kern="0" dirty="0">
                <a:solidFill>
                  <a:schemeClr val="tx1"/>
                </a:solidFill>
                <a:cs typeface="+mn-cs"/>
              </a:rPr>
              <a:t>!</a:t>
            </a:r>
          </a:p>
          <a:p>
            <a:pPr marL="457200" lvl="1" indent="0" eaLnBrk="1" hangingPunct="1">
              <a:buNone/>
              <a:defRPr/>
            </a:pPr>
            <a:r>
              <a:rPr lang="en-GB" sz="1200" b="0" kern="0" dirty="0">
                <a:solidFill>
                  <a:schemeClr val="tx1"/>
                </a:solidFill>
              </a:rPr>
              <a:t>(when invoking its methods, but may be mutated with the assignment operator)</a:t>
            </a:r>
            <a:endParaRPr lang="en-US" sz="12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27275" y="2276475"/>
            <a:ext cx="5729288" cy="2608263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Using library classes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Reading documentation</a:t>
            </a:r>
          </a:p>
          <a:p>
            <a:pPr eaLnBrk="1" hangingPunct="1">
              <a:buFont typeface="Times" pitchFamily="-32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379413"/>
            <a:ext cx="7772400" cy="7207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Immutable 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String</a:t>
            </a:r>
            <a:endParaRPr lang="en-US" b="1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387475"/>
            <a:ext cx="8089900" cy="4751388"/>
          </a:xfrm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r>
              <a:rPr lang="en-GB" b="1" i="1" dirty="0">
                <a:latin typeface="+mj-lt"/>
                <a:cs typeface="Courier New Bold" pitchFamily="49" charset="0"/>
              </a:rPr>
              <a:t>String</a:t>
            </a:r>
            <a:r>
              <a:rPr lang="en-GB" b="1" dirty="0">
                <a:latin typeface="+mj-lt"/>
                <a:cs typeface="Courier New Bold" pitchFamily="49" charset="0"/>
              </a:rPr>
              <a:t> method</a:t>
            </a: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r>
              <a:rPr lang="en-GB" sz="3000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String </a:t>
            </a:r>
            <a:r>
              <a:rPr lang="en-GB" sz="3000" b="1" dirty="0" err="1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toUpperCase</a:t>
            </a:r>
            <a:r>
              <a:rPr lang="en-GB" sz="3000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()</a:t>
            </a: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endParaRPr lang="en-GB" sz="800" b="1" dirty="0">
              <a:latin typeface="Courier New Bold" pitchFamily="49" charset="0"/>
              <a:cs typeface="Courier New Bold" pitchFamily="49" charset="0"/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r>
              <a:rPr lang="en-GB" b="1" dirty="0">
                <a:latin typeface="+mj-lt"/>
                <a:cs typeface="Courier New Bold" pitchFamily="49" charset="0"/>
              </a:rPr>
              <a:t>Incorrect use</a:t>
            </a: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r>
              <a:rPr lang="en-GB" sz="3000" b="1" dirty="0" err="1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input.toUpperCase</a:t>
            </a:r>
            <a:r>
              <a:rPr lang="en-GB" sz="3000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();</a:t>
            </a: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endParaRPr lang="en-GB" sz="800" b="1" dirty="0">
              <a:latin typeface="Courier New Bold" pitchFamily="49" charset="0"/>
              <a:cs typeface="Courier New Bold" pitchFamily="49" charset="0"/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r>
              <a:rPr lang="en-GB" b="1" dirty="0">
                <a:cs typeface="Courier New Bold" pitchFamily="49" charset="0"/>
              </a:rPr>
              <a:t>Correct use</a:t>
            </a: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r>
              <a:rPr lang="en-GB" sz="3000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input = </a:t>
            </a:r>
            <a:r>
              <a:rPr lang="en-GB" sz="3000" b="1" dirty="0" err="1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input.toUpperCase</a:t>
            </a:r>
            <a:r>
              <a:rPr lang="en-GB" sz="3000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();</a:t>
            </a:r>
            <a:endParaRPr lang="en-GB" sz="3000" b="1" dirty="0">
              <a:solidFill>
                <a:srgbClr val="FF0000"/>
              </a:solidFill>
              <a:cs typeface="Courier New Bold" pitchFamily="49" charset="0"/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r>
              <a:rPr lang="en-GB" sz="3000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if(</a:t>
            </a:r>
            <a:r>
              <a:rPr lang="en-GB" sz="3000" b="1" dirty="0" err="1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input.toUpperCase</a:t>
            </a:r>
            <a:r>
              <a:rPr lang="en-GB" sz="3000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().contains())</a:t>
            </a: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endParaRPr lang="en-GB" b="1" dirty="0">
              <a:latin typeface="Courier New Bold" pitchFamily="49" charset="0"/>
              <a:cs typeface="Courier New Bold" pitchFamily="49" charset="0"/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endParaRPr lang="en-GB" b="1" dirty="0">
              <a:latin typeface="Courier New Bold" pitchFamily="49" charset="0"/>
              <a:cs typeface="Courier New Bold" pitchFamily="49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43448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44538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Using library classes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57338"/>
            <a:ext cx="7467600" cy="4538662"/>
          </a:xfrm>
        </p:spPr>
        <p:txBody>
          <a:bodyPr/>
          <a:lstStyle/>
          <a:p>
            <a:pPr eaLnBrk="1" hangingPunct="1">
              <a:spcBef>
                <a:spcPts val="30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Classes organized into packages</a:t>
            </a:r>
          </a:p>
          <a:p>
            <a:pPr eaLnBrk="1" hangingPunct="1">
              <a:spcBef>
                <a:spcPts val="30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Classes from the library must be </a:t>
            </a:r>
            <a:r>
              <a:rPr lang="en-GB" i="1" dirty="0">
                <a:ea typeface="+mn-ea"/>
                <a:cs typeface="+mn-cs"/>
              </a:rPr>
              <a:t>imported</a:t>
            </a:r>
            <a:r>
              <a:rPr lang="en-GB" dirty="0">
                <a:ea typeface="+mn-ea"/>
                <a:cs typeface="+mn-cs"/>
              </a:rPr>
              <a:t> using an </a:t>
            </a:r>
            <a:r>
              <a:rPr lang="en-GB" b="1" dirty="0">
                <a:latin typeface="Courier New Bold" pitchFamily="49" charset="0"/>
                <a:ea typeface="+mn-ea"/>
                <a:cs typeface="Courier New Bold" pitchFamily="49" charset="0"/>
              </a:rPr>
              <a:t>import</a:t>
            </a:r>
            <a:r>
              <a:rPr lang="en-GB" dirty="0">
                <a:ea typeface="+mn-ea"/>
                <a:cs typeface="+mn-cs"/>
              </a:rPr>
              <a:t> statement (except classes from </a:t>
            </a:r>
            <a:r>
              <a:rPr lang="en-GB" b="1" dirty="0" err="1">
                <a:latin typeface="Courier New Bold" pitchFamily="49" charset="0"/>
                <a:ea typeface="+mn-ea"/>
                <a:cs typeface="Courier New Bold" pitchFamily="49" charset="0"/>
              </a:rPr>
              <a:t>java.lang</a:t>
            </a:r>
            <a:r>
              <a:rPr lang="en-GB" dirty="0">
                <a:ea typeface="+mn-ea"/>
                <a:cs typeface="+mn-cs"/>
              </a:rPr>
              <a:t>)</a:t>
            </a:r>
          </a:p>
          <a:p>
            <a:pPr eaLnBrk="1" hangingPunct="1">
              <a:spcBef>
                <a:spcPts val="30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They can then be used like classes from the current project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96684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5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Packages and import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313"/>
            <a:ext cx="7467600" cy="4611687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Single classes may be imported:</a:t>
            </a:r>
            <a:br>
              <a:rPr lang="en-GB" dirty="0">
                <a:ea typeface="+mn-ea"/>
                <a:cs typeface="+mn-cs"/>
              </a:rPr>
            </a:br>
            <a:br>
              <a:rPr lang="en-GB" sz="1600" dirty="0">
                <a:ea typeface="+mn-ea"/>
                <a:cs typeface="+mn-cs"/>
              </a:rPr>
            </a:br>
            <a:r>
              <a:rPr lang="en-GB" sz="1600" dirty="0">
                <a:ea typeface="+mn-ea"/>
                <a:cs typeface="+mn-cs"/>
              </a:rPr>
              <a:t>          </a:t>
            </a:r>
            <a:r>
              <a:rPr lang="en-GB" sz="30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import </a:t>
            </a:r>
            <a:r>
              <a:rPr lang="en-GB" sz="3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java.util.ArrayList</a:t>
            </a:r>
            <a:r>
              <a:rPr lang="en-GB" sz="30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GB" b="1" dirty="0">
                <a:latin typeface="Courier New" pitchFamily="49" charset="0"/>
                <a:ea typeface="+mn-ea"/>
                <a:cs typeface="+mn-cs"/>
              </a:rPr>
            </a:br>
            <a:endParaRPr lang="en-GB" sz="1600" b="1" dirty="0">
              <a:ea typeface="+mn-ea"/>
              <a:cs typeface="+mn-cs"/>
            </a:endParaRP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Whole packages can be imported:</a:t>
            </a:r>
            <a:br>
              <a:rPr lang="en-GB" dirty="0">
                <a:ea typeface="+mn-ea"/>
                <a:cs typeface="+mn-cs"/>
              </a:rPr>
            </a:br>
            <a:br>
              <a:rPr lang="en-GB" sz="1600" dirty="0">
                <a:ea typeface="+mn-ea"/>
                <a:cs typeface="+mn-cs"/>
              </a:rPr>
            </a:br>
            <a:r>
              <a:rPr lang="en-GB" sz="1600" dirty="0">
                <a:ea typeface="+mn-ea"/>
                <a:cs typeface="+mn-cs"/>
              </a:rPr>
              <a:t>         </a:t>
            </a:r>
            <a:r>
              <a:rPr lang="en-GB" sz="30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import </a:t>
            </a:r>
            <a:r>
              <a:rPr lang="en-GB" sz="3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java.util</a:t>
            </a:r>
            <a:r>
              <a:rPr lang="en-GB" sz="30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.*;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cs typeface="+mn-cs"/>
              </a:rPr>
              <a:t>Importation does NOT involve source code insertion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15613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Using Random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126365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The library class </a:t>
            </a:r>
            <a:r>
              <a:rPr lang="en-GB" b="1" dirty="0">
                <a:latin typeface="Courier New" pitchFamily="49" charset="0"/>
                <a:ea typeface="+mn-ea"/>
                <a:cs typeface="+mn-cs"/>
              </a:rPr>
              <a:t>Random</a:t>
            </a:r>
            <a:r>
              <a:rPr lang="en-GB" dirty="0">
                <a:ea typeface="+mn-ea"/>
                <a:cs typeface="+mn-cs"/>
              </a:rPr>
              <a:t> can be used to generate random numbers</a:t>
            </a:r>
            <a:endParaRPr lang="en-AU" sz="2000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600200" y="3068638"/>
            <a:ext cx="685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tIns="190800" rIns="198000" bIns="190800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import java.util.Random</a:t>
            </a: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75000"/>
              <a:buFont typeface="Monotype Sorts" pitchFamily="2" charset="2"/>
              <a:buNone/>
            </a:pPr>
            <a:r>
              <a:rPr lang="en-AU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Pct val="75000"/>
              <a:buFont typeface="Monotype Sorts" pitchFamily="2" charset="2"/>
              <a:buNone/>
            </a:pPr>
            <a:r>
              <a:rPr lang="en-AU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Random rand = new Random()</a:t>
            </a:r>
            <a:r>
              <a:rPr lang="en-AU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Pct val="75000"/>
              <a:buFont typeface="Monotype Sorts" pitchFamily="2" charset="2"/>
              <a:buNone/>
            </a:pPr>
            <a:r>
              <a:rPr lang="en-AU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Pct val="75000"/>
              <a:buFont typeface="Monotype Sorts" pitchFamily="2" charset="2"/>
              <a:buNone/>
            </a:pPr>
            <a:r>
              <a:rPr lang="en-AU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int num = </a:t>
            </a:r>
            <a:r>
              <a:rPr lang="en-AU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rand.nextInt()</a:t>
            </a:r>
            <a:r>
              <a:rPr lang="en-AU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Pct val="75000"/>
              <a:buFont typeface="Monotype Sorts" pitchFamily="2" charset="2"/>
              <a:buNone/>
            </a:pPr>
            <a:r>
              <a:rPr lang="en-AU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int value = 1 + </a:t>
            </a:r>
            <a:r>
              <a:rPr lang="en-AU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rand.nextInt(100)</a:t>
            </a:r>
            <a:r>
              <a:rPr lang="en-AU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Pct val="75000"/>
              <a:buFont typeface="Monotype Sorts" pitchFamily="2" charset="2"/>
              <a:buNone/>
            </a:pPr>
            <a:r>
              <a:rPr lang="en-AU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int index = </a:t>
            </a:r>
            <a:r>
              <a:rPr lang="en-AU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rand.nextInt(list.size())</a:t>
            </a:r>
            <a:r>
              <a:rPr lang="en-AU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227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88913"/>
            <a:ext cx="7772400" cy="67151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Selecting a random response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14400" y="981075"/>
            <a:ext cx="784860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tIns="190800" rIns="198000" bIns="190800"/>
          <a:lstStyle/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rgbClr val="FF0000"/>
                </a:solidFill>
              </a:rPr>
              <a:t>private Random </a:t>
            </a:r>
            <a:r>
              <a:rPr lang="en-GB" sz="1700" dirty="0" err="1">
                <a:solidFill>
                  <a:srgbClr val="FF0000"/>
                </a:solidFill>
              </a:rPr>
              <a:t>randomGenerator</a:t>
            </a:r>
            <a:r>
              <a:rPr lang="en-GB" sz="1700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rgbClr val="FF0000"/>
                </a:solidFill>
              </a:rPr>
              <a:t>private </a:t>
            </a:r>
            <a:r>
              <a:rPr lang="en-GB" sz="1700" dirty="0" err="1">
                <a:solidFill>
                  <a:srgbClr val="FF0000"/>
                </a:solidFill>
              </a:rPr>
              <a:t>ArrayList</a:t>
            </a:r>
            <a:r>
              <a:rPr lang="en-GB" sz="1700" dirty="0">
                <a:solidFill>
                  <a:srgbClr val="FF0000"/>
                </a:solidFill>
              </a:rPr>
              <a:t>&lt;String&gt; responses;</a:t>
            </a:r>
          </a:p>
          <a:p>
            <a:pPr>
              <a:spcBef>
                <a:spcPts val="0"/>
              </a:spcBef>
              <a:defRPr/>
            </a:pPr>
            <a:endParaRPr lang="en-GB" sz="17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public Responder()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</a:t>
            </a:r>
            <a:r>
              <a:rPr lang="en-GB" sz="1700" dirty="0" err="1">
                <a:solidFill>
                  <a:srgbClr val="FF0000"/>
                </a:solidFill>
              </a:rPr>
              <a:t>randomGenerator</a:t>
            </a:r>
            <a:r>
              <a:rPr lang="en-GB" sz="1700" dirty="0">
                <a:solidFill>
                  <a:srgbClr val="FF0000"/>
                </a:solidFill>
              </a:rPr>
              <a:t> = new Random();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</a:t>
            </a:r>
            <a:r>
              <a:rPr lang="en-GB" sz="1700" dirty="0">
                <a:solidFill>
                  <a:srgbClr val="FF0000"/>
                </a:solidFill>
              </a:rPr>
              <a:t>responses = new </a:t>
            </a:r>
            <a:r>
              <a:rPr lang="en-GB" sz="1700" dirty="0" err="1">
                <a:solidFill>
                  <a:srgbClr val="FF0000"/>
                </a:solidFill>
              </a:rPr>
              <a:t>ArrayList</a:t>
            </a:r>
            <a:r>
              <a:rPr lang="en-GB" sz="1700" dirty="0">
                <a:solidFill>
                  <a:srgbClr val="FF0000"/>
                </a:solidFill>
              </a:rPr>
              <a:t>&lt;String&gt;();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</a:t>
            </a:r>
            <a:r>
              <a:rPr lang="en-GB" sz="1700" dirty="0" err="1">
                <a:solidFill>
                  <a:schemeClr val="tx1"/>
                </a:solidFill>
              </a:rPr>
              <a:t>fillResponses</a:t>
            </a:r>
            <a:r>
              <a:rPr lang="en-GB" sz="17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}</a:t>
            </a:r>
            <a:endParaRPr lang="en-GB" sz="1700" b="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GB" sz="17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private void </a:t>
            </a:r>
            <a:r>
              <a:rPr lang="en-GB" sz="1700" dirty="0" err="1">
                <a:solidFill>
                  <a:schemeClr val="tx1"/>
                </a:solidFill>
              </a:rPr>
              <a:t>fillResponses</a:t>
            </a:r>
            <a:r>
              <a:rPr lang="en-GB" sz="1700" dirty="0">
                <a:solidFill>
                  <a:schemeClr val="tx1"/>
                </a:solidFill>
              </a:rPr>
              <a:t>()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…</a:t>
            </a:r>
            <a:r>
              <a:rPr lang="en-GB" sz="1700" b="0" i="1" dirty="0">
                <a:solidFill>
                  <a:schemeClr val="tx1"/>
                </a:solidFill>
                <a:latin typeface="+mn-lt"/>
              </a:rPr>
              <a:t>fill </a:t>
            </a:r>
            <a:r>
              <a:rPr lang="en-GB" sz="1700" b="0" i="1" dirty="0" err="1">
                <a:solidFill>
                  <a:schemeClr val="tx1"/>
                </a:solidFill>
                <a:latin typeface="+mn-lt"/>
              </a:rPr>
              <a:t>ArrayList</a:t>
            </a:r>
            <a:r>
              <a:rPr lang="en-GB" sz="1700" b="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responses</a:t>
            </a:r>
            <a:r>
              <a:rPr lang="en-GB" sz="1700" b="0" i="1" dirty="0">
                <a:solidFill>
                  <a:schemeClr val="tx1"/>
                </a:solidFill>
                <a:latin typeface="+mn-lt"/>
              </a:rPr>
              <a:t> with a selection of response strings…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defRPr/>
            </a:pPr>
            <a:endParaRPr lang="en-GB" sz="17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public String </a:t>
            </a:r>
            <a:r>
              <a:rPr lang="en-GB" sz="1700" dirty="0" err="1">
                <a:solidFill>
                  <a:schemeClr val="tx1"/>
                </a:solidFill>
              </a:rPr>
              <a:t>generateResponse</a:t>
            </a:r>
            <a:r>
              <a:rPr lang="en-GB" sz="1700" dirty="0">
                <a:solidFill>
                  <a:schemeClr val="tx1"/>
                </a:solidFill>
              </a:rPr>
              <a:t>()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</a:t>
            </a:r>
            <a:r>
              <a:rPr lang="en-GB" sz="1700" dirty="0" err="1">
                <a:solidFill>
                  <a:srgbClr val="FF0000"/>
                </a:solidFill>
              </a:rPr>
              <a:t>int</a:t>
            </a:r>
            <a:r>
              <a:rPr lang="en-GB" sz="1700" dirty="0">
                <a:solidFill>
                  <a:srgbClr val="FF0000"/>
                </a:solidFill>
              </a:rPr>
              <a:t> index = </a:t>
            </a:r>
            <a:r>
              <a:rPr lang="en-GB" sz="1700" dirty="0" err="1">
                <a:solidFill>
                  <a:srgbClr val="FF0000"/>
                </a:solidFill>
              </a:rPr>
              <a:t>randomGenerator.nextInt</a:t>
            </a:r>
            <a:r>
              <a:rPr lang="en-GB" sz="1700" dirty="0">
                <a:solidFill>
                  <a:srgbClr val="FF0000"/>
                </a:solidFill>
              </a:rPr>
              <a:t>(</a:t>
            </a:r>
            <a:r>
              <a:rPr lang="en-GB" sz="1700" dirty="0" err="1">
                <a:solidFill>
                  <a:srgbClr val="FF0000"/>
                </a:solidFill>
              </a:rPr>
              <a:t>responses.size</a:t>
            </a:r>
            <a:r>
              <a:rPr lang="en-GB" sz="1700" dirty="0">
                <a:solidFill>
                  <a:srgbClr val="FF0000"/>
                </a:solidFill>
              </a:rPr>
              <a:t>())</a:t>
            </a:r>
            <a:r>
              <a:rPr lang="en-GB" sz="17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</a:t>
            </a:r>
            <a:r>
              <a:rPr lang="en-GB" sz="1700" dirty="0">
                <a:solidFill>
                  <a:srgbClr val="FF0000"/>
                </a:solidFill>
              </a:rPr>
              <a:t>return </a:t>
            </a:r>
            <a:r>
              <a:rPr lang="en-GB" sz="1700" dirty="0" err="1">
                <a:solidFill>
                  <a:srgbClr val="FF0000"/>
                </a:solidFill>
              </a:rPr>
              <a:t>responses.get</a:t>
            </a:r>
            <a:r>
              <a:rPr lang="en-GB" sz="1700" dirty="0">
                <a:solidFill>
                  <a:srgbClr val="FF0000"/>
                </a:solidFill>
              </a:rPr>
              <a:t>(index);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}</a:t>
            </a: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78355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47650"/>
            <a:ext cx="77724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Fill </a:t>
            </a:r>
            <a:r>
              <a:rPr lang="en-GB" i="1" dirty="0" err="1">
                <a:ea typeface="+mj-ea"/>
                <a:cs typeface="+mj-cs"/>
              </a:rPr>
              <a:t>ArrayList</a:t>
            </a:r>
            <a:r>
              <a:rPr lang="en-GB" i="1" dirty="0">
                <a:ea typeface="+mj-ea"/>
                <a:cs typeface="+mj-cs"/>
              </a:rPr>
              <a:t> </a:t>
            </a:r>
            <a:r>
              <a:rPr lang="en-GB" dirty="0">
                <a:ea typeface="+mj-ea"/>
                <a:cs typeface="+mj-cs"/>
              </a:rPr>
              <a:t>of responses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82663" y="1052513"/>
            <a:ext cx="7981950" cy="580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tIns="190800" rIns="198000" bIns="190800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rgbClr val="FF0000"/>
                </a:solidFill>
                <a:latin typeface="Courier New" panose="02070309020205020404" pitchFamily="49" charset="0"/>
              </a:rPr>
              <a:t>private ArrayList&lt;String&gt; responses;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2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public Responder()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randomGenerator = new Random();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GB" altLang="en-US" sz="1500">
                <a:solidFill>
                  <a:srgbClr val="FF0000"/>
                </a:solidFill>
                <a:latin typeface="Courier New" panose="02070309020205020404" pitchFamily="49" charset="0"/>
              </a:rPr>
              <a:t>responses = new ArrayList&lt;String&gt;();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rgbClr val="FF0000"/>
                </a:solidFill>
                <a:latin typeface="Courier New" panose="02070309020205020404" pitchFamily="49" charset="0"/>
              </a:rPr>
              <a:t>  fillResponses();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GB" altLang="en-US" sz="15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2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public void fillResponses()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responses.add</a:t>
            </a: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("That sounds odd. Could you describe \n" + "that problem in more detail?");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responses.add</a:t>
            </a: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("No other customer has ever \n" + "complained about this before. \n" +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		"What is your system configuration?");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responses.add</a:t>
            </a: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("That’s a known problem with Vista." + "Windows 7 is much better.");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responses.add</a:t>
            </a: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("I need a bit more information on that.");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responses.add</a:t>
            </a: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("Have you checked that you do not \n" + "have a dll conflict?");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responses.add</a:t>
            </a: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("That is explained in the manual. \n" + "Have you read the manual?");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responses.add</a:t>
            </a: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("Your description is a bit \n" + "wishy-washy. Have you got an expert \n" +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		"there with you who could describe \n" + "this more precisely?");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responses.add</a:t>
            </a: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("That’s not a bug, it’s a feature!");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  responses.add</a:t>
            </a: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</a:rPr>
              <a:t>("Could you elaborate on that?");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5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28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dirty="0">
                <a:cs typeface="+mj-cs"/>
              </a:rPr>
              <a:t>Parameterized (Generic) classes</a:t>
            </a:r>
            <a:endParaRPr lang="en-US" sz="4000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84313"/>
            <a:ext cx="7467600" cy="4611687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The documentation includes provision for </a:t>
            </a:r>
            <a:r>
              <a:rPr lang="en-GB" i="1" dirty="0">
                <a:cs typeface="+mn-cs"/>
              </a:rPr>
              <a:t>a </a:t>
            </a:r>
            <a:r>
              <a:rPr lang="en-GB" i="1" dirty="0">
                <a:solidFill>
                  <a:srgbClr val="FF0000"/>
                </a:solidFill>
                <a:cs typeface="+mn-cs"/>
              </a:rPr>
              <a:t>type parameter</a:t>
            </a:r>
            <a:r>
              <a:rPr lang="en-GB" dirty="0">
                <a:cs typeface="+mn-cs"/>
              </a:rPr>
              <a:t>: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ArrayList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&lt;</a:t>
            </a:r>
            <a:r>
              <a:rPr lang="en-GB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E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&gt;</a:t>
            </a:r>
          </a:p>
          <a:p>
            <a:pPr eaLnBrk="1" hangingPunct="1"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These type names reappear in the parameters and return types: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GB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E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get(</a:t>
            </a: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int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index)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boolean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add(</a:t>
            </a:r>
            <a:r>
              <a:rPr lang="en-GB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E e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)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361084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Parameterized classes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The types in the documentation are placeholders for the types we use in practice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endParaRPr lang="en-GB" sz="2800" dirty="0">
              <a:cs typeface="+mn-cs"/>
            </a:endParaRP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/>
              <a:t>An </a:t>
            </a:r>
            <a:r>
              <a:rPr lang="en-GB" b="1" dirty="0" err="1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ArrayList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&lt;</a:t>
            </a: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TicketMachine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&gt;</a:t>
            </a:r>
            <a:r>
              <a:rPr lang="en-GB" b="1" dirty="0"/>
              <a:t> </a:t>
            </a:r>
            <a:r>
              <a:rPr lang="en-GB" dirty="0"/>
              <a:t>actually has methods:</a:t>
            </a:r>
          </a:p>
          <a:p>
            <a:pPr lvl="1" eaLnBrk="1" hangingPunct="1">
              <a:defRPr/>
            </a:pP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</a:t>
            </a: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TicketMachine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get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(</a:t>
            </a: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int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index)</a:t>
            </a:r>
          </a:p>
          <a:p>
            <a:pPr lvl="1" eaLnBrk="1" hangingPunct="1">
              <a:defRPr/>
            </a:pP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</a:t>
            </a: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boolean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add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(</a:t>
            </a: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TicketMachine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e)</a:t>
            </a:r>
            <a:endParaRPr lang="en-US" b="1" dirty="0">
              <a:latin typeface="Courier New Bold" pitchFamily="49" charset="0"/>
              <a:cs typeface="Courier New Bold" pitchFamily="49" charset="0"/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57210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15888"/>
            <a:ext cx="7772400" cy="11430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12875"/>
            <a:ext cx="7467600" cy="4683125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spcBef>
                <a:spcPts val="2400"/>
              </a:spcBef>
              <a:buClr>
                <a:srgbClr val="345477"/>
              </a:buClr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Java has an extensive </a:t>
            </a:r>
            <a:r>
              <a:rPr lang="en-US" sz="2800" u="sng" dirty="0">
                <a:ea typeface="+mn-ea"/>
                <a:cs typeface="+mn-cs"/>
              </a:rPr>
              <a:t>class library</a:t>
            </a:r>
          </a:p>
          <a:p>
            <a:pPr marL="382588" eaLnBrk="1" hangingPunct="1">
              <a:lnSpc>
                <a:spcPct val="90000"/>
              </a:lnSpc>
              <a:spcBef>
                <a:spcPts val="2400"/>
              </a:spcBef>
              <a:buClr>
                <a:srgbClr val="345477"/>
              </a:buClr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A good programmer must be familiar with the library</a:t>
            </a:r>
          </a:p>
          <a:p>
            <a:pPr marL="382588" eaLnBrk="1" hangingPunct="1">
              <a:lnSpc>
                <a:spcPct val="90000"/>
              </a:lnSpc>
              <a:spcBef>
                <a:spcPts val="2400"/>
              </a:spcBef>
              <a:buClr>
                <a:srgbClr val="345477"/>
              </a:buClr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The documentation tells us what we need to know to use a class (its </a:t>
            </a:r>
            <a:r>
              <a:rPr lang="en-US" sz="2800" u="sng" dirty="0">
                <a:ea typeface="+mn-ea"/>
                <a:cs typeface="+mn-cs"/>
              </a:rPr>
              <a:t>interface</a:t>
            </a:r>
            <a:r>
              <a:rPr lang="en-US" sz="2800" dirty="0">
                <a:ea typeface="+mn-ea"/>
                <a:cs typeface="+mn-cs"/>
              </a:rPr>
              <a:t>)</a:t>
            </a:r>
          </a:p>
          <a:p>
            <a:pPr marL="382588" eaLnBrk="1" hangingPunct="1">
              <a:lnSpc>
                <a:spcPct val="90000"/>
              </a:lnSpc>
              <a:spcBef>
                <a:spcPts val="2400"/>
              </a:spcBef>
              <a:buClr>
                <a:srgbClr val="345477"/>
              </a:buClr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Some classes are </a:t>
            </a:r>
            <a:r>
              <a:rPr lang="en-GB" sz="2800" u="sng" dirty="0">
                <a:ea typeface="+mn-ea"/>
                <a:cs typeface="+mn-cs"/>
              </a:rPr>
              <a:t>parameterized</a:t>
            </a:r>
            <a:r>
              <a:rPr lang="en-GB" sz="2800" dirty="0">
                <a:ea typeface="+mn-ea"/>
                <a:cs typeface="+mn-cs"/>
              </a:rPr>
              <a:t> with additional types</a:t>
            </a:r>
          </a:p>
          <a:p>
            <a:pPr marL="782638" lvl="1" eaLnBrk="1" hangingPunct="1">
              <a:lnSpc>
                <a:spcPct val="90000"/>
              </a:lnSpc>
              <a:buClr>
                <a:srgbClr val="345477"/>
              </a:buClr>
              <a:buFont typeface="Times" charset="0"/>
              <a:buChar char="•"/>
              <a:defRPr/>
            </a:pPr>
            <a:r>
              <a:rPr lang="en-GB" sz="2400" dirty="0">
                <a:ea typeface="+mn-ea"/>
              </a:rPr>
              <a:t>Parameterized classes are also known as </a:t>
            </a:r>
            <a:r>
              <a:rPr lang="en-GB" sz="2400" i="1" dirty="0">
                <a:solidFill>
                  <a:srgbClr val="FF0000"/>
                </a:solidFill>
                <a:ea typeface="+mn-ea"/>
              </a:rPr>
              <a:t>generic classes</a:t>
            </a:r>
            <a:r>
              <a:rPr lang="en-GB" sz="2400" dirty="0">
                <a:solidFill>
                  <a:srgbClr val="FF0000"/>
                </a:solidFill>
                <a:ea typeface="+mn-ea"/>
              </a:rPr>
              <a:t> </a:t>
            </a:r>
            <a:r>
              <a:rPr lang="en-GB" sz="2400" dirty="0">
                <a:ea typeface="+mn-ea"/>
              </a:rPr>
              <a:t>or </a:t>
            </a:r>
            <a:r>
              <a:rPr lang="en-GB" sz="2400" i="1" dirty="0">
                <a:solidFill>
                  <a:srgbClr val="FF0000"/>
                </a:solidFill>
                <a:ea typeface="+mn-ea"/>
              </a:rPr>
              <a:t>generic types</a:t>
            </a:r>
            <a:endParaRPr lang="en-US" sz="2400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1013080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Further library classes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2400"/>
            <a:ext cx="75438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Using library classes to implement some more advanced functionality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The Java class library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558685"/>
            <a:ext cx="7467600" cy="426720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Thousands of classes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Tens of thousands of methods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Many useful classes that make life much easier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Library classes are often inter-related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Arranged into packages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208856" y="1810420"/>
            <a:ext cx="7467600" cy="3706812"/>
          </a:xfrm>
        </p:spPr>
        <p:txBody>
          <a:bodyPr rIns="233680"/>
          <a:lstStyle/>
          <a:p>
            <a:pPr marL="382588" eaLnBrk="1" hangingPunct="1">
              <a:defRPr/>
            </a:pPr>
            <a:r>
              <a:rPr lang="en-US" dirty="0">
                <a:ea typeface="+mn-ea"/>
                <a:cs typeface="+mn-cs"/>
              </a:rPr>
              <a:t>Further library classes:</a:t>
            </a:r>
          </a:p>
          <a:p>
            <a:pPr marL="782638" lvl="1" eaLnBrk="1" hangingPunct="1">
              <a:buFont typeface="Times" charset="0"/>
              <a:buChar char="•"/>
              <a:defRPr/>
            </a:pPr>
            <a:r>
              <a:rPr lang="en-GB" b="1" dirty="0">
                <a:latin typeface="Courier New"/>
                <a:ea typeface="+mn-ea"/>
                <a:cs typeface="Courier New"/>
              </a:rPr>
              <a:t>Set – </a:t>
            </a:r>
            <a:r>
              <a:rPr lang="en-GB" dirty="0">
                <a:ea typeface="+mn-ea"/>
                <a:cs typeface="Courier New"/>
              </a:rPr>
              <a:t>avoiding duplicates</a:t>
            </a:r>
          </a:p>
          <a:p>
            <a:pPr marL="782638" lvl="1" eaLnBrk="1" hangingPunct="1">
              <a:buFont typeface="Times" charset="0"/>
              <a:buChar char="•"/>
              <a:defRPr/>
            </a:pPr>
            <a:r>
              <a:rPr lang="en-GB" b="1" dirty="0">
                <a:latin typeface="Courier New"/>
                <a:ea typeface="+mn-ea"/>
                <a:cs typeface="Courier New"/>
              </a:rPr>
              <a:t>Map – </a:t>
            </a:r>
            <a:r>
              <a:rPr lang="en-GB" dirty="0">
                <a:ea typeface="+mn-ea"/>
                <a:cs typeface="Courier New"/>
              </a:rPr>
              <a:t>creating associations</a:t>
            </a:r>
            <a:endParaRPr lang="en-US" dirty="0">
              <a:ea typeface="+mn-ea"/>
              <a:cs typeface="Courier New"/>
            </a:endParaRPr>
          </a:p>
          <a:p>
            <a:pPr marL="382588"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Writing documentation:</a:t>
            </a:r>
          </a:p>
          <a:p>
            <a:pPr marL="782638" lvl="1" eaLnBrk="1" hangingPunct="1">
              <a:buFont typeface="Times" charset="0"/>
              <a:buChar char="•"/>
              <a:defRPr/>
            </a:pPr>
            <a:r>
              <a:rPr lang="en-GB" b="1" dirty="0" err="1">
                <a:latin typeface="Courier New"/>
                <a:ea typeface="+mn-ea"/>
                <a:cs typeface="Courier New"/>
              </a:rPr>
              <a:t>javadoc</a:t>
            </a:r>
            <a:endParaRPr lang="en-US" b="1" dirty="0">
              <a:latin typeface="Courier New"/>
              <a:ea typeface="+mn-ea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81013"/>
            <a:ext cx="7772400" cy="942975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Using sets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1255440" y="1268760"/>
            <a:ext cx="6821760" cy="49403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rIns="198000" anchor="ctr" anchorCtr="1"/>
          <a:lstStyle/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java.util.HashSet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;</a:t>
            </a: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+mn-ea"/>
              <a:cs typeface="Courier New Bold" pitchFamily="-32" charset="0"/>
              <a:sym typeface="Courier New Bold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...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cs typeface="+mn-cs"/>
              <a:sym typeface="Courier New Bold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HashSet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&lt;String&gt;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mySet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 = new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HashSet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&lt;String&gt;();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cs typeface="+mn-cs"/>
              <a:sym typeface="Courier New Bold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cs typeface="+mn-cs"/>
              <a:sym typeface="Courier New Bold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mySet.add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("one");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cs typeface="+mn-cs"/>
              <a:sym typeface="Courier New Bold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mySet.add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("two");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cs typeface="+mn-cs"/>
              <a:sym typeface="Courier New Bold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mySet.add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("three");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cs typeface="+mn-cs"/>
              <a:sym typeface="Courier New Bold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cs typeface="+mn-cs"/>
              <a:sym typeface="Courier New Bold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for(String element :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mySet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 Bold Italic" pitchFamily="-32" charset="0"/>
              <a:ea typeface="ヒラギノ角ゴ ProN W6" pitchFamily="-32" charset="-128"/>
              <a:cs typeface="+mn-cs"/>
              <a:sym typeface="Courier New Bold Italic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 Bold Italic" pitchFamily="-32" charset="0"/>
                <a:ea typeface="+mn-ea"/>
                <a:cs typeface="Courier New Bold Italic" pitchFamily="-32" charset="0"/>
                <a:sym typeface="Courier New Bold Italic" pitchFamily="-32" charset="0"/>
              </a:rPr>
              <a:t>do something with element</a:t>
            </a:r>
            <a:endParaRPr lang="en-US" sz="1800" b="1" dirty="0">
              <a:solidFill>
                <a:schemeClr val="tx1"/>
              </a:solidFill>
              <a:latin typeface="Courier New Bold Italic" pitchFamily="-32" charset="0"/>
              <a:ea typeface="ヒラギノ角ゴ ProN W6" pitchFamily="-32" charset="-128"/>
              <a:cs typeface="+mn-cs"/>
              <a:sym typeface="Courier New Bold Italic" pitchFamily="-32" charset="0"/>
            </a:endParaRPr>
          </a:p>
          <a:p>
            <a:pPr marL="488950" eaLnBrk="1" hangingPunct="1">
              <a:buFont typeface="Times" pitchFamily="-32" charset="0"/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ea typeface="+mn-ea"/>
                <a:cs typeface="Courier New Bold" pitchFamily="-32" charset="0"/>
                <a:sym typeface="Courier New Bold" pitchFamily="-32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cs typeface="+mn-cs"/>
              <a:sym typeface="Courier New Bold" pitchFamily="-32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874047" y="3284984"/>
            <a:ext cx="2736553" cy="187153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2000" dirty="0">
                <a:solidFill>
                  <a:schemeClr val="accent2"/>
                </a:solidFill>
                <a:latin typeface="+mn-lt"/>
                <a:ea typeface="ＭＳ Ｐゴシック" charset="0"/>
              </a:rPr>
              <a:t>Compare with code for an </a:t>
            </a:r>
            <a:r>
              <a:rPr lang="en-GB" sz="2000" dirty="0" err="1">
                <a:solidFill>
                  <a:schemeClr val="accent2"/>
                </a:solidFill>
                <a:latin typeface="Courier New"/>
                <a:ea typeface="ＭＳ Ｐゴシック" charset="0"/>
                <a:cs typeface="Courier New"/>
              </a:rPr>
              <a:t>ArrayList</a:t>
            </a:r>
            <a:r>
              <a:rPr lang="en-GB" sz="2000" dirty="0">
                <a:solidFill>
                  <a:schemeClr val="accent2"/>
                </a:solidFill>
                <a:latin typeface="+mn-lt"/>
                <a:ea typeface="ＭＳ Ｐゴシック" charset="0"/>
              </a:rPr>
              <a:t>!</a:t>
            </a:r>
            <a:endParaRPr lang="en-US" sz="2000" dirty="0">
              <a:solidFill>
                <a:schemeClr val="accent2"/>
              </a:solidFill>
              <a:latin typeface="+mn-lt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525"/>
            <a:ext cx="7772400" cy="1117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ArrayList</a:t>
            </a:r>
            <a:r>
              <a:rPr lang="en-US" dirty="0">
                <a:ea typeface="+mj-ea"/>
                <a:cs typeface="+mj-cs"/>
              </a:rPr>
              <a:t> vs. </a:t>
            </a:r>
            <a:r>
              <a:rPr lang="en-US" dirty="0" err="1">
                <a:ea typeface="+mj-ea"/>
                <a:cs typeface="+mj-cs"/>
              </a:rPr>
              <a:t>HashSet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981075"/>
            <a:ext cx="7993063" cy="5297488"/>
          </a:xfrm>
        </p:spPr>
        <p:txBody>
          <a:bodyPr rIns="233680"/>
          <a:lstStyle/>
          <a:p>
            <a:pPr marL="382588" eaLnBrk="1" hangingPunct="1">
              <a:spcBef>
                <a:spcPts val="0"/>
              </a:spcBef>
              <a:buFont typeface="Times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Similarities</a:t>
            </a:r>
          </a:p>
          <a:p>
            <a:pPr marL="954088" lvl="1" indent="-457200" eaLnBrk="1" hangingPunct="1">
              <a:spcBef>
                <a:spcPts val="200"/>
              </a:spcBef>
              <a:buFont typeface="Trebuchet MS" panose="020B0603020202020204" pitchFamily="34" charset="0"/>
              <a:buChar char="−"/>
              <a:defRPr/>
            </a:pPr>
            <a:r>
              <a:rPr lang="en-GB" sz="3000" b="1" dirty="0">
                <a:latin typeface="+mj-lt"/>
                <a:ea typeface="+mn-ea"/>
                <a:cs typeface="Courier New"/>
              </a:rPr>
              <a:t>Contain a collection of objects</a:t>
            </a:r>
          </a:p>
          <a:p>
            <a:pPr marL="954088" lvl="1" indent="-457200" eaLnBrk="1" hangingPunct="1">
              <a:spcBef>
                <a:spcPts val="200"/>
              </a:spcBef>
              <a:buFont typeface="Trebuchet MS" panose="020B0603020202020204" pitchFamily="34" charset="0"/>
              <a:buChar char="−"/>
              <a:defRPr/>
            </a:pPr>
            <a:r>
              <a:rPr lang="en-GB" sz="3000" b="1" dirty="0">
                <a:latin typeface="+mj-lt"/>
                <a:ea typeface="+mn-ea"/>
                <a:cs typeface="Courier New"/>
              </a:rPr>
              <a:t>Add objects (.add method)</a:t>
            </a:r>
          </a:p>
          <a:p>
            <a:pPr marL="954088" lvl="1" indent="-457200" eaLnBrk="1" hangingPunct="1">
              <a:spcBef>
                <a:spcPts val="200"/>
              </a:spcBef>
              <a:buFont typeface="Trebuchet MS" panose="020B0603020202020204" pitchFamily="34" charset="0"/>
              <a:buChar char="−"/>
              <a:defRPr/>
            </a:pPr>
            <a:r>
              <a:rPr lang="en-GB" sz="3000" b="1" dirty="0">
                <a:latin typeface="+mj-lt"/>
                <a:ea typeface="+mn-ea"/>
                <a:cs typeface="Courier New"/>
              </a:rPr>
              <a:t>Remove objects (.remove method)</a:t>
            </a:r>
          </a:p>
          <a:p>
            <a:pPr marL="954088" lvl="1" indent="-457200" eaLnBrk="1" hangingPunct="1">
              <a:spcBef>
                <a:spcPts val="200"/>
              </a:spcBef>
              <a:buFont typeface="Trebuchet MS" panose="020B0603020202020204" pitchFamily="34" charset="0"/>
              <a:buChar char="−"/>
              <a:defRPr/>
            </a:pPr>
            <a:r>
              <a:rPr lang="en-GB" sz="3000" b="1" dirty="0">
                <a:latin typeface="+mj-lt"/>
                <a:ea typeface="+mn-ea"/>
                <a:cs typeface="Courier New"/>
              </a:rPr>
              <a:t>Number of elements (.size method)</a:t>
            </a:r>
          </a:p>
          <a:p>
            <a:pPr marL="954088" lvl="1" indent="-457200" eaLnBrk="1" hangingPunct="1">
              <a:spcBef>
                <a:spcPts val="200"/>
              </a:spcBef>
              <a:buFont typeface="Trebuchet MS" panose="020B0603020202020204" pitchFamily="34" charset="0"/>
              <a:buChar char="−"/>
              <a:defRPr/>
            </a:pPr>
            <a:r>
              <a:rPr lang="en-US" sz="3000" b="1" dirty="0">
                <a:latin typeface="+mj-lt"/>
                <a:ea typeface="+mn-ea"/>
                <a:cs typeface="Courier New"/>
              </a:rPr>
              <a:t>Iterator ability (.iterator method)</a:t>
            </a:r>
          </a:p>
          <a:p>
            <a:pPr marL="382588" eaLnBrk="1" hangingPunct="1">
              <a:spcBef>
                <a:spcPts val="600"/>
              </a:spcBef>
              <a:buFont typeface="Times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Differences</a:t>
            </a:r>
          </a:p>
          <a:p>
            <a:pPr marL="954088" lvl="1" indent="-457200" eaLnBrk="1" hangingPunct="1">
              <a:spcBef>
                <a:spcPts val="200"/>
              </a:spcBef>
              <a:buFont typeface="Trebuchet MS" panose="020B0603020202020204" pitchFamily="34" charset="0"/>
              <a:buChar char="−"/>
              <a:defRPr/>
            </a:pPr>
            <a:r>
              <a:rPr lang="en-GB" sz="3000" b="1" dirty="0" err="1">
                <a:latin typeface="+mj-lt"/>
                <a:ea typeface="+mn-ea"/>
                <a:cs typeface="Courier New"/>
              </a:rPr>
              <a:t>HashSet</a:t>
            </a:r>
            <a:r>
              <a:rPr lang="en-GB" sz="3000" b="1" dirty="0">
                <a:latin typeface="+mj-lt"/>
                <a:ea typeface="+mn-ea"/>
                <a:cs typeface="Courier New"/>
              </a:rPr>
              <a:t> objects are unique, while an </a:t>
            </a:r>
            <a:r>
              <a:rPr lang="en-GB" sz="3000" b="1" dirty="0" err="1">
                <a:latin typeface="+mj-lt"/>
                <a:ea typeface="+mn-ea"/>
                <a:cs typeface="Courier New"/>
              </a:rPr>
              <a:t>ArrayList</a:t>
            </a:r>
            <a:r>
              <a:rPr lang="en-GB" sz="3000" b="1" dirty="0">
                <a:latin typeface="+mj-lt"/>
                <a:ea typeface="+mn-ea"/>
                <a:cs typeface="Courier New"/>
              </a:rPr>
              <a:t> can have duplicate objects</a:t>
            </a:r>
          </a:p>
          <a:p>
            <a:pPr marL="954088" lvl="1" indent="-457200" eaLnBrk="1" hangingPunct="1">
              <a:spcBef>
                <a:spcPts val="200"/>
              </a:spcBef>
              <a:buFont typeface="Trebuchet MS" panose="020B0603020202020204" pitchFamily="34" charset="0"/>
              <a:buChar char="−"/>
              <a:defRPr/>
            </a:pPr>
            <a:r>
              <a:rPr lang="en-GB" sz="3000" b="1" dirty="0" err="1">
                <a:cs typeface="Courier New"/>
              </a:rPr>
              <a:t>HashSet</a:t>
            </a:r>
            <a:r>
              <a:rPr lang="en-GB" sz="3000" b="1" dirty="0">
                <a:cs typeface="Courier New"/>
              </a:rPr>
              <a:t> objects are not ordered, while </a:t>
            </a:r>
            <a:r>
              <a:rPr lang="en-GB" sz="3000" b="1" dirty="0" err="1">
                <a:cs typeface="Courier New"/>
              </a:rPr>
              <a:t>ArrayList</a:t>
            </a:r>
            <a:r>
              <a:rPr lang="en-GB" sz="3000" b="1" dirty="0">
                <a:cs typeface="Courier New"/>
              </a:rPr>
              <a:t> objects are ordered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20890559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Maps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52513"/>
            <a:ext cx="7696200" cy="5373687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Maps are flexible-sized collections that contain:</a:t>
            </a:r>
            <a:endParaRPr lang="en-GB" b="1" dirty="0">
              <a:ea typeface="+mn-ea"/>
              <a:cs typeface="+mn-cs"/>
            </a:endParaRPr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−"/>
              <a:defRPr/>
            </a:pPr>
            <a:r>
              <a:rPr lang="en-GB" dirty="0">
                <a:ea typeface="+mn-ea"/>
                <a:cs typeface="+mn-cs"/>
              </a:rPr>
              <a:t>value pairs each with its own object type</a:t>
            </a:r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−"/>
              <a:defRPr/>
            </a:pPr>
            <a:r>
              <a:rPr lang="en-GB" sz="3000" dirty="0">
                <a:ea typeface="+mn-ea"/>
                <a:cs typeface="+mn-cs"/>
              </a:rPr>
              <a:t>each pair consists of a </a:t>
            </a:r>
            <a:r>
              <a:rPr lang="en-GB" sz="3000" u="sng" dirty="0">
                <a:ea typeface="+mn-ea"/>
                <a:cs typeface="+mn-cs"/>
              </a:rPr>
              <a:t>key</a:t>
            </a:r>
            <a:r>
              <a:rPr lang="en-GB" sz="3000" dirty="0">
                <a:ea typeface="+mn-ea"/>
                <a:cs typeface="+mn-cs"/>
              </a:rPr>
              <a:t> and a </a:t>
            </a:r>
            <a:r>
              <a:rPr lang="en-GB" sz="3000" u="sng" dirty="0">
                <a:ea typeface="+mn-ea"/>
                <a:cs typeface="+mn-cs"/>
              </a:rPr>
              <a:t>value</a:t>
            </a:r>
            <a:endParaRPr lang="en-GB" sz="3000" dirty="0">
              <a:ea typeface="+mn-ea"/>
              <a:cs typeface="+mn-cs"/>
            </a:endParaRP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Uses the </a:t>
            </a:r>
            <a:r>
              <a:rPr lang="en-GB" u="sng" dirty="0">
                <a:ea typeface="+mn-ea"/>
                <a:cs typeface="+mn-cs"/>
              </a:rPr>
              <a:t>key</a:t>
            </a:r>
            <a:r>
              <a:rPr lang="en-GB" dirty="0">
                <a:ea typeface="+mn-ea"/>
                <a:cs typeface="+mn-cs"/>
              </a:rPr>
              <a:t> to easily lookup the </a:t>
            </a:r>
            <a:r>
              <a:rPr lang="en-GB" u="sng" dirty="0">
                <a:ea typeface="+mn-ea"/>
                <a:cs typeface="+mn-cs"/>
              </a:rPr>
              <a:t>value</a:t>
            </a:r>
            <a:endParaRPr lang="en-GB" dirty="0"/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−"/>
              <a:defRPr/>
            </a:pPr>
            <a:r>
              <a:rPr lang="en-GB" dirty="0"/>
              <a:t> </a:t>
            </a:r>
            <a:r>
              <a:rPr lang="en-GB" sz="3000" dirty="0">
                <a:ea typeface="+mn-ea"/>
                <a:cs typeface="+mn-cs"/>
              </a:rPr>
              <a:t>instead of using an integer index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 For example, a telephone book:</a:t>
            </a:r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−"/>
              <a:defRPr/>
            </a:pPr>
            <a:r>
              <a:rPr lang="en-GB" sz="3000" dirty="0">
                <a:ea typeface="+mn-ea"/>
                <a:cs typeface="+mn-cs"/>
              </a:rPr>
              <a:t> name and phone number pair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/>
              <a:t>Reverse-lookup of key using value</a:t>
            </a:r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−"/>
              <a:defRPr/>
            </a:pPr>
            <a:r>
              <a:rPr lang="en-GB" sz="3000" dirty="0"/>
              <a:t> not so easy</a:t>
            </a:r>
            <a:endParaRPr lang="en-GB" sz="30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Using maps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711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A map with strings as keys and values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1752600" y="2895600"/>
            <a:ext cx="5638800" cy="25146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Monotype Sorts" charset="0"/>
              <a:buNone/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2362200" y="357346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  <a:r>
              <a:rPr lang="en-AU" sz="1800" b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rPr>
              <a:t>Charles Nguyen</a:t>
            </a: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752600" y="2971800"/>
            <a:ext cx="5638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>
              <a:buFont typeface="Monotype Sorts" charset="0"/>
              <a:buNone/>
              <a:defRPr/>
            </a:pPr>
            <a:r>
              <a:rPr lang="en-AU" sz="2000" b="0" u="sng">
                <a:solidFill>
                  <a:schemeClr val="bg1"/>
                </a:solidFill>
                <a:latin typeface="Trebuchet MS" charset="0"/>
              </a:rPr>
              <a:t>:HashMap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4591050" y="357346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"(</a:t>
            </a:r>
            <a:r>
              <a:rPr lang="en-AU" sz="1800" b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rPr>
              <a:t>531) 9392 4587</a:t>
            </a: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2362200" y="403066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  <a:r>
              <a:rPr lang="en-AU" sz="1800" b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rPr>
              <a:t>Lisa Jones</a:t>
            </a: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4591050" y="403066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  <a:r>
              <a:rPr lang="en-AU" sz="1800" b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rPr>
              <a:t>(402) 4536 4674</a:t>
            </a: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2362200" y="4479925"/>
            <a:ext cx="2228850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  <a:r>
              <a:rPr lang="en-AU" sz="1800" b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rPr>
              <a:t>William H. Smith</a:t>
            </a: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4591050" y="4479925"/>
            <a:ext cx="2228850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  <a:r>
              <a:rPr lang="en-AU" sz="1800" b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rPr>
              <a:t>(998) 5488 0123</a:t>
            </a:r>
            <a:r>
              <a:rPr lang="en-AU" sz="1800" b="0">
                <a:latin typeface="Trebuchet MS" charset="0"/>
                <a:ea typeface="MS PGothic" charset="0"/>
                <a:cs typeface="MS PGothic" charset="0"/>
              </a:rPr>
              <a:t>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772400" cy="936625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GB" dirty="0">
                <a:ea typeface="+mj-ea"/>
                <a:cs typeface="+mj-cs"/>
              </a:rPr>
              <a:t>Using maps</a:t>
            </a:r>
            <a:br>
              <a:rPr lang="en-GB" dirty="0">
                <a:ea typeface="+mj-ea"/>
                <a:cs typeface="+mj-cs"/>
              </a:rPr>
            </a:br>
            <a:r>
              <a:rPr lang="en-GB" i="1" dirty="0">
                <a:ea typeface="+mj-ea"/>
                <a:cs typeface="+mj-cs"/>
              </a:rPr>
              <a:t>.put </a:t>
            </a:r>
            <a:r>
              <a:rPr lang="en-GB" dirty="0">
                <a:ea typeface="+mj-ea"/>
                <a:cs typeface="+mj-cs"/>
              </a:rPr>
              <a:t>and </a:t>
            </a:r>
            <a:r>
              <a:rPr lang="en-GB" i="1" dirty="0">
                <a:ea typeface="+mj-ea"/>
                <a:cs typeface="+mj-cs"/>
              </a:rPr>
              <a:t>.get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123917" name="Rectangle 13"/>
          <p:cNvSpPr>
            <a:spLocks noGrp="1" noChangeArrowheads="1"/>
          </p:cNvSpPr>
          <p:nvPr>
            <p:ph idx="1"/>
          </p:nvPr>
        </p:nvSpPr>
        <p:spPr>
          <a:xfrm>
            <a:off x="1011238" y="1628775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Times" panose="02020603050405020304" pitchFamily="18" charset="0"/>
              <a:buNone/>
              <a:defRPr/>
            </a:pPr>
            <a:r>
              <a:rPr lang="en-GB" sz="2400" dirty="0"/>
              <a:t>Declaration and creation of </a:t>
            </a:r>
            <a:r>
              <a:rPr lang="en-GB" sz="2400" i="1" dirty="0"/>
              <a:t>contacts </a:t>
            </a:r>
            <a:r>
              <a:rPr lang="en-GB" sz="2400" dirty="0" err="1"/>
              <a:t>HashMap</a:t>
            </a:r>
            <a:r>
              <a:rPr lang="en-GB" sz="2400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HashMap&lt;String, String&gt; contacts =</a:t>
            </a:r>
            <a:b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</a:b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      		new HashMap&lt;String, String&gt;();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4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Times" panose="02020603050405020304" pitchFamily="18" charset="0"/>
              <a:buNone/>
              <a:defRPr/>
            </a:pPr>
            <a:r>
              <a:rPr lang="en-GB" sz="2400" dirty="0" err="1"/>
              <a:t>HashMap</a:t>
            </a:r>
            <a:r>
              <a:rPr lang="en-GB" sz="2400" dirty="0"/>
              <a:t> </a:t>
            </a:r>
            <a:r>
              <a:rPr lang="en-GB" sz="2400" i="1" dirty="0"/>
              <a:t>.put</a:t>
            </a:r>
            <a:r>
              <a:rPr lang="en-GB" sz="2400" dirty="0"/>
              <a:t> method inserts an entry: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contacts.put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("Charles Nguyen", "(531) 9392 4587");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contacts.put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("Lisa Jones", "(402) 4536 4674");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contacts.put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("William H. Smith", "(998) 5488 0123");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4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Times" panose="02020603050405020304" pitchFamily="18" charset="0"/>
              <a:buNone/>
              <a:defRPr/>
            </a:pPr>
            <a:r>
              <a:rPr lang="en-GB" sz="2400" dirty="0" err="1"/>
              <a:t>HashMap</a:t>
            </a:r>
            <a:r>
              <a:rPr lang="en-GB" sz="2400" dirty="0"/>
              <a:t> </a:t>
            </a:r>
            <a:r>
              <a:rPr lang="en-GB" sz="2400" i="1" dirty="0"/>
              <a:t>.get</a:t>
            </a:r>
            <a:r>
              <a:rPr lang="en-GB" sz="2400" dirty="0"/>
              <a:t> method retrieves the value :</a:t>
            </a:r>
            <a:endParaRPr lang="en-GB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String 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umber =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contacts.get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("Lisa Jones");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System.out.println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umber);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  <a:buFont typeface="Times" panose="02020603050405020304" pitchFamily="18" charset="0"/>
              <a:buNone/>
              <a:defRPr/>
            </a:pPr>
            <a:r>
              <a:rPr lang="en-GB" sz="2400" dirty="0">
                <a:solidFill>
                  <a:srgbClr val="FF0000"/>
                </a:solidFill>
              </a:rPr>
              <a:t>Does </a:t>
            </a:r>
            <a:r>
              <a:rPr lang="en-GB" sz="2400" i="1" dirty="0" err="1">
                <a:solidFill>
                  <a:srgbClr val="FF0000"/>
                </a:solidFill>
              </a:rPr>
              <a:t>HashMap</a:t>
            </a:r>
            <a:r>
              <a:rPr lang="en-GB" sz="2400" dirty="0">
                <a:solidFill>
                  <a:srgbClr val="FF0000"/>
                </a:solidFill>
              </a:rPr>
              <a:t> have an </a:t>
            </a:r>
            <a:r>
              <a:rPr lang="en-GB" sz="2400" i="1" dirty="0">
                <a:solidFill>
                  <a:srgbClr val="FF0000"/>
                </a:solidFill>
              </a:rPr>
              <a:t>iterator </a:t>
            </a:r>
            <a:r>
              <a:rPr lang="en-GB" sz="2400" dirty="0">
                <a:solidFill>
                  <a:srgbClr val="FF0000"/>
                </a:solidFill>
              </a:rPr>
              <a:t>method?</a:t>
            </a:r>
            <a:endParaRPr lang="en-GB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796521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188913"/>
            <a:ext cx="777240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Using maps in </a:t>
            </a:r>
            <a:r>
              <a:rPr lang="en-GB" i="1" dirty="0" err="1">
                <a:ea typeface="+mj-ea"/>
                <a:cs typeface="+mj-cs"/>
              </a:rPr>
              <a:t>TechSupport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123917" name="Rectangle 13"/>
          <p:cNvSpPr>
            <a:spLocks noGrp="1" noChangeArrowheads="1"/>
          </p:cNvSpPr>
          <p:nvPr>
            <p:ph idx="1"/>
          </p:nvPr>
        </p:nvSpPr>
        <p:spPr>
          <a:xfrm>
            <a:off x="1011238" y="1125538"/>
            <a:ext cx="77724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private HashMap&lt;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String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GB" sz="1800" b="1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String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&gt;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responseMap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	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responseMap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= new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HashMap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&lt;String, String&gt;();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	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responseMap.put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"slow"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,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"I think this has to do with your hardware. \n" + "Upgrading your processor should solve all " + "performance problems. \n" + "Have you got a problem with our software?"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responseMap.put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"bug"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"Well, you know, all software has some bugs. \n" + "But our software engineers are working very " + "hard to fix them. \n" + "Can you describe the problem a bit further?"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responseMap.put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"expensive"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"The cost of our product is quite competitive. \n" + "Have you looked around and " + "really compared our features?"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03912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188913"/>
            <a:ext cx="7772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GB" i="1" dirty="0" err="1">
                <a:ea typeface="+mj-ea"/>
                <a:cs typeface="+mj-cs"/>
              </a:rPr>
              <a:t>TechSupport</a:t>
            </a:r>
            <a:r>
              <a:rPr lang="en-GB" i="1" dirty="0">
                <a:ea typeface="+mj-ea"/>
                <a:cs typeface="+mj-cs"/>
              </a:rPr>
              <a:t> </a:t>
            </a:r>
            <a:r>
              <a:rPr lang="en-GB" dirty="0">
                <a:ea typeface="+mj-ea"/>
                <a:cs typeface="+mj-cs"/>
              </a:rPr>
              <a:t>response map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3138" y="908720"/>
            <a:ext cx="7848600" cy="570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tIns="190800" rIns="198000" bIns="190800"/>
          <a:lstStyle/>
          <a:p>
            <a:pPr>
              <a:defRPr/>
            </a:pPr>
            <a:r>
              <a:rPr lang="en-GB" dirty="0">
                <a:solidFill>
                  <a:srgbClr val="002060"/>
                </a:solidFill>
                <a:latin typeface="+mj-lt"/>
              </a:rPr>
              <a:t>Responses in an </a:t>
            </a:r>
            <a:r>
              <a:rPr lang="en-GB" u="sng" dirty="0" err="1">
                <a:solidFill>
                  <a:srgbClr val="002060"/>
                </a:solidFill>
                <a:latin typeface="+mj-lt"/>
              </a:rPr>
              <a:t>ArrayList</a:t>
            </a:r>
            <a:r>
              <a:rPr lang="en-GB" u="sng" dirty="0">
                <a:solidFill>
                  <a:srgbClr val="002060"/>
                </a:solidFill>
                <a:latin typeface="+mj-lt"/>
              </a:rPr>
              <a:t> of String</a:t>
            </a:r>
            <a:r>
              <a:rPr lang="en-GB" dirty="0">
                <a:solidFill>
                  <a:srgbClr val="002060"/>
                </a:solidFill>
                <a:latin typeface="+mj-lt"/>
              </a:rPr>
              <a:t>: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public String </a:t>
            </a:r>
            <a:r>
              <a:rPr lang="en-GB" sz="1700" dirty="0" err="1">
                <a:solidFill>
                  <a:schemeClr val="tx1"/>
                </a:solidFill>
              </a:rPr>
              <a:t>generateResponse</a:t>
            </a:r>
            <a:r>
              <a:rPr lang="en-GB" sz="1700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   </a:t>
            </a:r>
            <a:r>
              <a:rPr lang="en-GB" sz="1700" dirty="0" err="1">
                <a:solidFill>
                  <a:schemeClr val="tx1"/>
                </a:solidFill>
              </a:rPr>
              <a:t>int</a:t>
            </a:r>
            <a:r>
              <a:rPr lang="en-GB" sz="1700" dirty="0">
                <a:solidFill>
                  <a:schemeClr val="tx1"/>
                </a:solidFill>
              </a:rPr>
              <a:t> index = </a:t>
            </a:r>
            <a:r>
              <a:rPr lang="en-GB" sz="1700" dirty="0" err="1">
                <a:solidFill>
                  <a:schemeClr val="tx1"/>
                </a:solidFill>
              </a:rPr>
              <a:t>randomGenerator.nextInt</a:t>
            </a:r>
            <a:r>
              <a:rPr lang="en-GB" sz="1700" dirty="0">
                <a:solidFill>
                  <a:schemeClr val="tx1"/>
                </a:solidFill>
              </a:rPr>
              <a:t>(</a:t>
            </a:r>
            <a:r>
              <a:rPr lang="en-GB" sz="1700" dirty="0" err="1">
                <a:solidFill>
                  <a:schemeClr val="tx1"/>
                </a:solidFill>
              </a:rPr>
              <a:t>responses.size</a:t>
            </a:r>
            <a:r>
              <a:rPr lang="en-GB" sz="1700" dirty="0">
                <a:solidFill>
                  <a:schemeClr val="tx1"/>
                </a:solidFill>
              </a:rPr>
              <a:t>());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   return </a:t>
            </a:r>
            <a:r>
              <a:rPr lang="en-GB" sz="1700" dirty="0" err="1">
                <a:solidFill>
                  <a:srgbClr val="FF0000"/>
                </a:solidFill>
              </a:rPr>
              <a:t>responses.get</a:t>
            </a:r>
            <a:r>
              <a:rPr lang="en-GB" sz="1700" dirty="0">
                <a:solidFill>
                  <a:srgbClr val="FF0000"/>
                </a:solidFill>
              </a:rPr>
              <a:t>(index)</a:t>
            </a:r>
            <a:r>
              <a:rPr lang="en-GB" sz="17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}</a:t>
            </a:r>
            <a:endParaRPr lang="en-AU" sz="1700" dirty="0">
              <a:solidFill>
                <a:schemeClr val="tx1"/>
              </a:solidFill>
            </a:endParaRPr>
          </a:p>
          <a:p>
            <a:pPr>
              <a:defRPr/>
            </a:pPr>
            <a:endParaRPr lang="en-GB" sz="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dirty="0">
                <a:solidFill>
                  <a:srgbClr val="002060"/>
                </a:solidFill>
                <a:latin typeface="+mj-lt"/>
              </a:rPr>
              <a:t>Using a </a:t>
            </a:r>
            <a:r>
              <a:rPr lang="en-GB" u="sng" dirty="0" err="1">
                <a:solidFill>
                  <a:srgbClr val="002060"/>
                </a:solidFill>
                <a:latin typeface="+mj-lt"/>
              </a:rPr>
              <a:t>HashMap</a:t>
            </a:r>
            <a:r>
              <a:rPr lang="en-GB" dirty="0">
                <a:solidFill>
                  <a:srgbClr val="002060"/>
                </a:solidFill>
                <a:latin typeface="+mj-lt"/>
              </a:rPr>
              <a:t>:</a:t>
            </a:r>
            <a:endParaRPr lang="en-GB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public String </a:t>
            </a:r>
            <a:r>
              <a:rPr lang="en-GB" sz="1700" dirty="0" err="1">
                <a:solidFill>
                  <a:schemeClr val="tx1"/>
                </a:solidFill>
              </a:rPr>
              <a:t>generateResponse</a:t>
            </a:r>
            <a:r>
              <a:rPr lang="en-GB" sz="1700" dirty="0">
                <a:solidFill>
                  <a:schemeClr val="tx1"/>
                </a:solidFill>
              </a:rPr>
              <a:t>(String word)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    String </a:t>
            </a:r>
            <a:r>
              <a:rPr lang="en-GB" sz="1700" dirty="0">
                <a:solidFill>
                  <a:srgbClr val="FF0000"/>
                </a:solidFill>
              </a:rPr>
              <a:t>response = </a:t>
            </a:r>
            <a:r>
              <a:rPr lang="en-GB" sz="1700" dirty="0" err="1">
                <a:solidFill>
                  <a:srgbClr val="FF0000"/>
                </a:solidFill>
              </a:rPr>
              <a:t>responseMap.get</a:t>
            </a:r>
            <a:r>
              <a:rPr lang="en-GB" sz="1700" dirty="0">
                <a:solidFill>
                  <a:srgbClr val="FF0000"/>
                </a:solidFill>
              </a:rPr>
              <a:t>(word)</a:t>
            </a:r>
            <a:r>
              <a:rPr lang="en-GB" sz="17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endParaRPr lang="en-GB" sz="17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    if(response != null)  {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        return response;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    }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    else  {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        return </a:t>
            </a:r>
            <a:r>
              <a:rPr lang="en-GB" sz="1700" dirty="0" err="1">
                <a:solidFill>
                  <a:schemeClr val="tx1"/>
                </a:solidFill>
              </a:rPr>
              <a:t>pickDefaultResponse</a:t>
            </a:r>
            <a:r>
              <a:rPr lang="en-GB" sz="1700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    }</a:t>
            </a:r>
          </a:p>
          <a:p>
            <a:pPr>
              <a:defRPr/>
            </a:pPr>
            <a:r>
              <a:rPr lang="en-GB" sz="1700" dirty="0">
                <a:solidFill>
                  <a:schemeClr val="tx1"/>
                </a:solidFill>
              </a:rPr>
              <a:t>}</a:t>
            </a: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13670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57175"/>
            <a:ext cx="7772400" cy="925513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Dividing Strings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485900"/>
            <a:ext cx="7620000" cy="4940300"/>
          </a:xfrm>
        </p:spPr>
        <p:txBody>
          <a:bodyPr rIns="198000"/>
          <a:lstStyle/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public HashSet&lt;String&gt;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getInput</a:t>
            </a: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() 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{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System.out.print</a:t>
            </a: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("&gt; "); 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String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inputLine</a:t>
            </a: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= 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reader.nextLine</a:t>
            </a:r>
            <a:r>
              <a:rPr lang="en-US" altLang="en-US" sz="1800" b="1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().trim().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toLowerCase</a:t>
            </a:r>
            <a:r>
              <a:rPr lang="en-US" altLang="en-US" sz="1800" b="1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()</a:t>
            </a: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;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String[ ]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wordArray</a:t>
            </a: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inputLine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.split</a:t>
            </a: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(" ");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HashSet&lt;String&gt; words = new HashSet&lt;String&gt;();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for(String word :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wordArray</a:t>
            </a: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) {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words.add</a:t>
            </a: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(word); 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}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return words;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}</a:t>
            </a:r>
            <a:endParaRPr lang="en-US" altLang="en-US" sz="1800" b="1" dirty="0">
              <a:solidFill>
                <a:schemeClr val="tx1"/>
              </a:solidFill>
              <a:latin typeface="Courier New Bold" panose="020706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</p:txBody>
      </p:sp>
      <p:sp>
        <p:nvSpPr>
          <p:cNvPr id="39940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9744458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57175"/>
            <a:ext cx="7772400" cy="925513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String </a:t>
            </a:r>
            <a:r>
              <a:rPr lang="en-US" i="1" dirty="0">
                <a:ea typeface="+mj-ea"/>
                <a:cs typeface="+mj-cs"/>
              </a:rPr>
              <a:t>.split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219200"/>
            <a:ext cx="7772400" cy="4940300"/>
          </a:xfrm>
        </p:spPr>
        <p:txBody>
          <a:bodyPr rIns="198000"/>
          <a:lstStyle/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  <a:ea typeface="ヒラギノ角ゴ ProN W6" charset="-128"/>
                <a:cs typeface="Courier New" panose="02070309020205020404" pitchFamily="49" charset="0"/>
                <a:sym typeface="Courier New Bold" panose="02070609020205020404" pitchFamily="49" charset="0"/>
              </a:rPr>
              <a:t>String[ ]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ea typeface="ヒラギノ角ゴ ProN W6" charset="-128"/>
                <a:cs typeface="Courier New" panose="02070309020205020404" pitchFamily="49" charset="0"/>
                <a:sym typeface="Courier New Bold" panose="02070609020205020404" pitchFamily="49" charset="0"/>
              </a:rPr>
              <a:t>split</a:t>
            </a:r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  <a:ea typeface="ヒラギノ角ゴ ProN W6" charset="-128"/>
                <a:cs typeface="Courier New" panose="02070309020205020404" pitchFamily="49" charset="0"/>
                <a:sym typeface="Courier New Bold" panose="02070609020205020404" pitchFamily="49" charset="0"/>
              </a:rPr>
              <a:t>(String regex)</a:t>
            </a:r>
          </a:p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900">
                <a:ea typeface="ヒラギノ角ゴ ProN W6" charset="-128"/>
                <a:cs typeface="Courier New" panose="02070309020205020404" pitchFamily="49" charset="0"/>
              </a:rPr>
              <a:t>Splits this string around matches of the given </a:t>
            </a:r>
            <a:r>
              <a:rPr lang="en-US" altLang="en-US" sz="1900">
                <a:ea typeface="ヒラギノ角ゴ ProN W6" charset="-128"/>
                <a:cs typeface="Courier New" panose="02070309020205020404" pitchFamily="49" charset="0"/>
                <a:hlinkClick r:id="rId3"/>
              </a:rPr>
              <a:t>regular expression</a:t>
            </a:r>
            <a:endParaRPr lang="en-US" altLang="en-US" sz="19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cs typeface="Courier New" panose="02070309020205020404" pitchFamily="49" charset="0"/>
              <a:sym typeface="Courier New Bold" panose="02070609020205020404" pitchFamily="49" charset="0"/>
            </a:endParaRPr>
          </a:p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endParaRPr lang="en-US" altLang="en-US" sz="20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cs typeface="Courier New" panose="02070309020205020404" pitchFamily="49" charset="0"/>
              <a:sym typeface="Courier New Bold" panose="02070609020205020404" pitchFamily="49" charset="0"/>
            </a:endParaRPr>
          </a:p>
          <a:p>
            <a:pPr marL="488950" algn="ctr" eaLnBrk="1" hangingPunct="1">
              <a:spcBef>
                <a:spcPts val="60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300" b="1">
                <a:solidFill>
                  <a:schemeClr val="tx1"/>
                </a:solidFill>
                <a:latin typeface="Courier New Bold" panose="020706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String[] wordArray = inputLine</a:t>
            </a:r>
            <a:r>
              <a:rPr lang="en-US" altLang="en-US" sz="2300" b="1">
                <a:solidFill>
                  <a:srgbClr val="FF0000"/>
                </a:solidFill>
                <a:latin typeface="Courier New Bold" panose="020706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.split</a:t>
            </a:r>
            <a:r>
              <a:rPr lang="en-US" altLang="en-US" sz="2300" b="1">
                <a:solidFill>
                  <a:schemeClr val="tx1"/>
                </a:solidFill>
                <a:latin typeface="Courier New Bold" panose="02070609020205020404" pitchFamily="49" charset="0"/>
                <a:cs typeface="Courier New" panose="02070309020205020404" pitchFamily="49" charset="0"/>
                <a:sym typeface="Courier New Bold" panose="02070609020205020404" pitchFamily="49" charset="0"/>
              </a:rPr>
              <a:t>(" ");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cs typeface="Courier New" panose="02070309020205020404" pitchFamily="49" charset="0"/>
              <a:sym typeface="Courier New Bold" panose="02070609020205020404" pitchFamily="49" charset="0"/>
            </a:endParaRPr>
          </a:p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900">
                <a:cs typeface="Courier New" panose="02070309020205020404" pitchFamily="49" charset="0"/>
              </a:rPr>
              <a:t>Splits </a:t>
            </a:r>
            <a:r>
              <a:rPr lang="en-US" altLang="en-US" sz="1900" i="1">
                <a:cs typeface="Courier New" panose="02070309020205020404" pitchFamily="49" charset="0"/>
              </a:rPr>
              <a:t>inputLine </a:t>
            </a:r>
            <a:r>
              <a:rPr lang="en-US" altLang="en-US" sz="1900">
                <a:cs typeface="Courier New" panose="02070309020205020404" pitchFamily="49" charset="0"/>
              </a:rPr>
              <a:t>around the </a:t>
            </a:r>
            <a:r>
              <a:rPr lang="en-US" altLang="en-US" sz="1900">
                <a:cs typeface="Courier New" panose="02070309020205020404" pitchFamily="49" charset="0"/>
                <a:hlinkClick r:id="rId3"/>
              </a:rPr>
              <a:t>regular expression</a:t>
            </a:r>
            <a:r>
              <a:rPr lang="en-US" altLang="en-US" sz="1900">
                <a:cs typeface="Courier New" panose="02070309020205020404" pitchFamily="49" charset="0"/>
              </a:rPr>
              <a:t> of “  ”</a:t>
            </a:r>
            <a:endParaRPr lang="en-US" altLang="en-US" sz="19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cs typeface="Courier New" panose="02070309020205020404" pitchFamily="49" charset="0"/>
              <a:sym typeface="Courier New Bold" panose="02070609020205020404" pitchFamily="49" charset="0"/>
            </a:endParaRPr>
          </a:p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endParaRPr lang="en-US" altLang="en-US" sz="20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cs typeface="Courier New" panose="02070309020205020404" pitchFamily="49" charset="0"/>
              <a:sym typeface="Courier New Bold" panose="02070609020205020404" pitchFamily="49" charset="0"/>
            </a:endParaRPr>
          </a:p>
          <a:p>
            <a:pPr marL="488950" algn="ctr" eaLnBrk="1" hangingPunct="1">
              <a:spcBef>
                <a:spcPts val="60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300" b="1" u="sng">
                <a:solidFill>
                  <a:srgbClr val="4597A0"/>
                </a:solidFill>
                <a:ea typeface="ヒラギノ角ゴ ProN W6" charset="-128"/>
                <a:cs typeface="Courier New" panose="02070309020205020404" pitchFamily="49" charset="0"/>
                <a:sym typeface="Courier New Bold" panose="02070609020205020404" pitchFamily="49" charset="0"/>
              </a:rPr>
              <a:t>Regular Expressions</a:t>
            </a:r>
          </a:p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“  ” – space</a:t>
            </a:r>
          </a:p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“\t” - tab</a:t>
            </a:r>
          </a:p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“\\s” - any white space</a:t>
            </a:r>
            <a:endParaRPr lang="en-US" altLang="en-US" sz="2300" b="1" u="sng">
              <a:solidFill>
                <a:srgbClr val="4597A0"/>
              </a:solidFill>
              <a:ea typeface="ヒラギノ角ゴ ProN W6" charset="-128"/>
              <a:cs typeface="Courier New" panose="02070309020205020404" pitchFamily="49" charset="0"/>
              <a:sym typeface="Courier New Bold" panose="02070609020205020404" pitchFamily="49" charset="0"/>
            </a:endParaRPr>
          </a:p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“</a:t>
            </a:r>
            <a:r>
              <a:rPr lang="en-US" altLang="en-US" sz="2400">
                <a:solidFill>
                  <a:srgbClr val="FF0000"/>
                </a:solidFill>
                <a:cs typeface="Courier New" panose="02070309020205020404" pitchFamily="49" charset="0"/>
              </a:rPr>
              <a:t>[</a:t>
            </a:r>
            <a:r>
              <a:rPr lang="en-US" altLang="en-US" sz="2400">
                <a:cs typeface="Courier New" panose="02070309020205020404" pitchFamily="49" charset="0"/>
              </a:rPr>
              <a:t>  \t</a:t>
            </a:r>
            <a:r>
              <a:rPr lang="en-US" altLang="en-US" sz="2400">
                <a:solidFill>
                  <a:srgbClr val="FF0000"/>
                </a:solidFill>
                <a:cs typeface="Courier New" panose="02070309020205020404" pitchFamily="49" charset="0"/>
              </a:rPr>
              <a:t>]</a:t>
            </a:r>
            <a:r>
              <a:rPr lang="en-US" altLang="en-US" sz="2400">
                <a:cs typeface="Courier New" panose="02070309020205020404" pitchFamily="49" charset="0"/>
              </a:rPr>
              <a:t>” – space or tab(</a:t>
            </a:r>
            <a:r>
              <a:rPr lang="en-US" altLang="en-US" sz="2400">
                <a:solidFill>
                  <a:srgbClr val="FF0000"/>
                </a:solidFill>
                <a:cs typeface="Courier New" panose="02070309020205020404" pitchFamily="49" charset="0"/>
              </a:rPr>
              <a:t>grouping</a:t>
            </a:r>
            <a:r>
              <a:rPr lang="en-US" altLang="en-US" sz="2400">
                <a:cs typeface="Courier New" panose="02070309020205020404" pitchFamily="49" charset="0"/>
              </a:rPr>
              <a:t>)</a:t>
            </a:r>
          </a:p>
          <a:p>
            <a:pPr marL="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“[  \t]</a:t>
            </a:r>
            <a:r>
              <a:rPr lang="en-US" altLang="en-US" sz="2400">
                <a:solidFill>
                  <a:srgbClr val="FF0000"/>
                </a:solidFill>
                <a:cs typeface="Courier New" panose="02070309020205020404" pitchFamily="49" charset="0"/>
              </a:rPr>
              <a:t>+</a:t>
            </a:r>
            <a:r>
              <a:rPr lang="en-US" altLang="en-US" sz="2400">
                <a:cs typeface="Courier New" panose="02070309020205020404" pitchFamily="49" charset="0"/>
              </a:rPr>
              <a:t>” – space or tab(</a:t>
            </a:r>
            <a:r>
              <a:rPr lang="en-US" altLang="en-US" sz="2400">
                <a:solidFill>
                  <a:srgbClr val="FF0000"/>
                </a:solidFill>
                <a:cs typeface="Courier New" panose="02070309020205020404" pitchFamily="49" charset="0"/>
              </a:rPr>
              <a:t>one or more</a:t>
            </a:r>
            <a:r>
              <a:rPr lang="en-US" altLang="en-US" sz="2400">
                <a:cs typeface="Courier New" panose="02070309020205020404" pitchFamily="49" charset="0"/>
              </a:rPr>
              <a:t>)</a:t>
            </a:r>
            <a:endParaRPr lang="en-US" altLang="en-US" sz="2300" b="1">
              <a:solidFill>
                <a:schemeClr val="tx1"/>
              </a:solidFill>
              <a:ea typeface="ヒラギノ角ゴ ProN W6" charset="-128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40964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6296828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Working with the library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151520" y="1524000"/>
            <a:ext cx="7467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A competent Java programmer must be able to work with the libraries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You should: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ea typeface="+mn-ea"/>
              </a:rPr>
              <a:t>know some important classes by name;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ea typeface="+mn-ea"/>
              </a:rPr>
              <a:t>know how to find out about other classes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Remember: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ea typeface="+mn-ea"/>
              </a:rPr>
              <a:t>we only need to know the </a:t>
            </a:r>
            <a:r>
              <a:rPr lang="en-GB" i="1" dirty="0">
                <a:ea typeface="+mn-ea"/>
              </a:rPr>
              <a:t>interface</a:t>
            </a:r>
            <a:r>
              <a:rPr lang="en-GB" dirty="0">
                <a:ea typeface="+mn-ea"/>
              </a:rPr>
              <a:t>, not the </a:t>
            </a:r>
            <a:r>
              <a:rPr lang="en-GB" i="1" dirty="0">
                <a:ea typeface="+mn-ea"/>
              </a:rPr>
              <a:t>implementation</a:t>
            </a:r>
            <a:endParaRPr lang="en-GB" dirty="0"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15888"/>
            <a:ext cx="7772400" cy="649287"/>
          </a:xfrm>
        </p:spPr>
        <p:txBody>
          <a:bodyPr rIns="81279"/>
          <a:lstStyle/>
          <a:p>
            <a:pPr eaLnBrk="1" hangingPunct="1"/>
            <a:r>
              <a:rPr lang="en-US" altLang="en-US"/>
              <a:t>Using </a:t>
            </a:r>
            <a:r>
              <a:rPr lang="en-US" altLang="en-US" i="1"/>
              <a:t>regex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00113" y="981075"/>
            <a:ext cx="7920037" cy="5543550"/>
          </a:xfrm>
        </p:spPr>
        <p:txBody>
          <a:bodyPr rIns="198000"/>
          <a:lstStyle/>
          <a:p>
            <a:pPr marL="488950" indent="-488950" algn="ctr" eaLnBrk="1" hangingPunct="1">
              <a:spcBef>
                <a:spcPts val="60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300" b="1" u="sng">
                <a:solidFill>
                  <a:srgbClr val="4597A0"/>
                </a:solidFill>
                <a:ea typeface="ヒラギノ角ゴ ProN W6" charset="-128"/>
                <a:cs typeface="Courier New" panose="02070309020205020404" pitchFamily="49" charset="0"/>
                <a:sym typeface="Courier New Bold" panose="02070609020205020404" pitchFamily="49" charset="0"/>
              </a:rPr>
              <a:t>String.split( )</a:t>
            </a: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ea typeface="ヒラギノ角ゴ ProN W6" charset="-128"/>
                <a:cs typeface="Courier New" panose="02070309020205020404" pitchFamily="49" charset="0"/>
                <a:sym typeface="Courier New Bold" panose="02070609020205020404" pitchFamily="49" charset="0"/>
              </a:rPr>
              <a:t> </a:t>
            </a:r>
          </a:p>
          <a:p>
            <a:pPr marL="488950" indent="-488950" algn="ctr" eaLnBrk="1" hangingPunct="1">
              <a:spcBef>
                <a:spcPts val="60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ea typeface="ヒラギノ角ゴ ProN W6" charset="-128"/>
                <a:cs typeface="Courier New" panose="02070309020205020404" pitchFamily="49" charset="0"/>
                <a:sym typeface="Courier New Bold" panose="02070609020205020404" pitchFamily="49" charset="0"/>
              </a:rPr>
              <a:t>String[] wordArray = </a:t>
            </a:r>
          </a:p>
          <a:p>
            <a:pPr marL="488950" indent="-488950" algn="ctr" eaLnBrk="1" hangingPunct="1">
              <a:spcBef>
                <a:spcPts val="60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ea typeface="ヒラギノ角ゴ ProN W6" charset="-128"/>
                <a:cs typeface="Courier New" panose="02070309020205020404" pitchFamily="49" charset="0"/>
                <a:sym typeface="Courier New Bold" panose="02070609020205020404" pitchFamily="49" charset="0"/>
              </a:rPr>
              <a:t>originalString.split</a:t>
            </a: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(</a:t>
            </a:r>
            <a:r>
              <a:rPr lang="en-US" altLang="en-US" sz="2200">
                <a:solidFill>
                  <a:srgbClr val="FF0000"/>
                </a:solidFill>
              </a:rPr>
              <a:t>“</a:t>
            </a:r>
            <a:r>
              <a:rPr lang="en-US" altLang="en-US" sz="2200" b="1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[  \t]+</a:t>
            </a:r>
            <a:r>
              <a:rPr lang="en-US" altLang="en-US" sz="2200">
                <a:solidFill>
                  <a:srgbClr val="FF0000"/>
                </a:solidFill>
              </a:rPr>
              <a:t>”</a:t>
            </a: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);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indent="-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900"/>
              <a:t>Splits original String around (one or more) spaces or tabs</a:t>
            </a:r>
            <a:endParaRPr lang="en-US" altLang="en-US" sz="19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indent="-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endParaRPr lang="en-US" altLang="en-US" sz="12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indent="-488950" algn="ctr" eaLnBrk="1" hangingPunct="1">
              <a:spcBef>
                <a:spcPts val="60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String[] wordArray = originalString.split(</a:t>
            </a:r>
            <a:r>
              <a:rPr lang="en-US" altLang="en-US" sz="2200">
                <a:solidFill>
                  <a:srgbClr val="FF0000"/>
                </a:solidFill>
              </a:rPr>
              <a:t>“</a:t>
            </a:r>
            <a:r>
              <a:rPr lang="en-US" altLang="en-US" sz="2200" b="1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\\s+</a:t>
            </a:r>
            <a:r>
              <a:rPr lang="en-US" altLang="en-US" sz="2200">
                <a:solidFill>
                  <a:srgbClr val="FF0000"/>
                </a:solidFill>
              </a:rPr>
              <a:t>”</a:t>
            </a: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);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indent="-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900"/>
              <a:t>Splits original String around (one or more) of ANY white space</a:t>
            </a:r>
            <a:endParaRPr lang="en-US" altLang="en-US" sz="19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indent="-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endParaRPr lang="en-US" altLang="en-US" sz="28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indent="-488950" algn="ctr" eaLnBrk="1" hangingPunct="1">
              <a:spcBef>
                <a:spcPts val="60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300" b="1" u="sng">
                <a:solidFill>
                  <a:srgbClr val="4597A0"/>
                </a:solidFill>
                <a:ea typeface="ヒラギノ角ゴ ProN W6" charset="-128"/>
                <a:sym typeface="Courier New Bold" panose="02070609020205020404" pitchFamily="49" charset="0"/>
              </a:rPr>
              <a:t>String.trim( ).replaceAll( )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indent="-488950" algn="ctr" eaLnBrk="1" hangingPunct="1">
              <a:lnSpc>
                <a:spcPct val="85000"/>
              </a:lnSpc>
              <a:spcBef>
                <a:spcPts val="60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String  newString = </a:t>
            </a:r>
          </a:p>
          <a:p>
            <a:pPr marL="488950" indent="-488950" algn="ctr" eaLnBrk="1" hangingPunct="1">
              <a:lnSpc>
                <a:spcPct val="85000"/>
              </a:lnSpc>
              <a:spcBef>
                <a:spcPts val="60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oldString.trim( ).replaceAll(</a:t>
            </a:r>
            <a:r>
              <a:rPr lang="en-US" altLang="en-US" sz="2200">
                <a:solidFill>
                  <a:srgbClr val="FF0000"/>
                </a:solidFill>
              </a:rPr>
              <a:t>“</a:t>
            </a:r>
            <a:r>
              <a:rPr lang="en-US" altLang="en-US" sz="2200" b="1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\\s+</a:t>
            </a:r>
            <a:r>
              <a:rPr lang="en-US" altLang="en-US" sz="2200">
                <a:solidFill>
                  <a:srgbClr val="FF0000"/>
                </a:solidFill>
              </a:rPr>
              <a:t>”, “ ”</a:t>
            </a:r>
            <a:r>
              <a:rPr lang="en-US" altLang="en-US" sz="2200" b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);</a:t>
            </a:r>
            <a:endParaRPr lang="en-US" altLang="en-US" sz="2200" b="1">
              <a:solidFill>
                <a:schemeClr val="tx1"/>
              </a:solidFill>
              <a:latin typeface="Courier New" panose="02070309020205020404" pitchFamily="49" charset="0"/>
              <a:ea typeface="ヒラギノ角ゴ ProN W6" charset="-128"/>
              <a:sym typeface="Courier New Bold" panose="02070609020205020404" pitchFamily="49" charset="0"/>
            </a:endParaRPr>
          </a:p>
          <a:p>
            <a:pPr marL="488950" indent="-488950" algn="ctr" eaLnBrk="1" hangingPunct="1"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900"/>
              <a:t>Removes ALL occurrences  of leading and trailing spaces with .trim AND </a:t>
            </a:r>
          </a:p>
          <a:p>
            <a:pPr marL="488950" indent="-488950" algn="ctr" eaLnBrk="1" hangingPunct="1">
              <a:spcBef>
                <a:spcPct val="0"/>
              </a:spcBef>
              <a:buFont typeface="Times" panose="02020603050405020304" pitchFamily="18" charset="0"/>
              <a:buNone/>
              <a:tabLst>
                <a:tab pos="488950" algn="l"/>
                <a:tab pos="1060450" algn="l"/>
              </a:tabLst>
            </a:pPr>
            <a:r>
              <a:rPr lang="en-US" altLang="en-US" sz="1900"/>
              <a:t>Replaces ALL (one or more) white spaces with just a SINGLE space</a:t>
            </a:r>
            <a:endParaRPr lang="en-US" altLang="en-US" sz="2300" b="1">
              <a:solidFill>
                <a:schemeClr val="tx1"/>
              </a:solidFill>
              <a:ea typeface="ヒラギノ角ゴ ProN W6" charset="-128"/>
              <a:sym typeface="Courier New Bold" panose="020706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326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188913"/>
            <a:ext cx="77724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GB" i="1" dirty="0" err="1">
                <a:ea typeface="+mj-ea"/>
                <a:cs typeface="+mj-cs"/>
              </a:rPr>
              <a:t>TechSupport</a:t>
            </a:r>
            <a:r>
              <a:rPr lang="en-GB" i="1" dirty="0">
                <a:ea typeface="+mj-ea"/>
                <a:cs typeface="+mj-cs"/>
              </a:rPr>
              <a:t> </a:t>
            </a:r>
            <a:r>
              <a:rPr lang="en-GB" dirty="0">
                <a:ea typeface="+mj-ea"/>
                <a:cs typeface="+mj-cs"/>
              </a:rPr>
              <a:t>input set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4763" y="981075"/>
            <a:ext cx="7848600" cy="570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tIns="190800" rIns="198000" bIns="190800"/>
          <a:lstStyle/>
          <a:p>
            <a:pPr>
              <a:defRPr/>
            </a:pPr>
            <a:r>
              <a:rPr lang="en-GB" dirty="0">
                <a:solidFill>
                  <a:srgbClr val="002060"/>
                </a:solidFill>
                <a:latin typeface="+mj-lt"/>
              </a:rPr>
              <a:t>Input using an </a:t>
            </a:r>
            <a:r>
              <a:rPr lang="en-GB" u="sng" dirty="0">
                <a:solidFill>
                  <a:srgbClr val="002060"/>
                </a:solidFill>
                <a:latin typeface="+mj-lt"/>
              </a:rPr>
              <a:t>String</a:t>
            </a:r>
            <a:r>
              <a:rPr lang="en-GB" dirty="0">
                <a:solidFill>
                  <a:srgbClr val="002060"/>
                </a:solidFill>
                <a:latin typeface="+mj-lt"/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sz="1700" dirty="0">
                <a:solidFill>
                  <a:srgbClr val="FF0000"/>
                </a:solidFill>
              </a:rPr>
              <a:t>String</a:t>
            </a:r>
            <a:r>
              <a:rPr lang="en-US" sz="1700" dirty="0">
                <a:solidFill>
                  <a:schemeClr val="tx1"/>
                </a:solidFill>
              </a:rPr>
              <a:t> input = </a:t>
            </a:r>
            <a:r>
              <a:rPr lang="en-US" sz="1700" dirty="0" err="1">
                <a:solidFill>
                  <a:schemeClr val="tx1"/>
                </a:solidFill>
              </a:rPr>
              <a:t>reader.getInput</a:t>
            </a:r>
            <a:r>
              <a:rPr lang="en-US" sz="17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700" dirty="0">
                <a:solidFill>
                  <a:schemeClr val="tx1"/>
                </a:solidFill>
              </a:rPr>
              <a:t>	:</a:t>
            </a:r>
          </a:p>
          <a:p>
            <a:pPr>
              <a:spcBef>
                <a:spcPts val="0"/>
              </a:spcBef>
              <a:defRPr/>
            </a:pPr>
            <a:r>
              <a:rPr lang="en-US" sz="1700" dirty="0">
                <a:solidFill>
                  <a:schemeClr val="tx1"/>
                </a:solidFill>
              </a:rPr>
              <a:t>String response = </a:t>
            </a:r>
            <a:r>
              <a:rPr lang="en-US" sz="1700" dirty="0" err="1">
                <a:solidFill>
                  <a:schemeClr val="tx1"/>
                </a:solidFill>
              </a:rPr>
              <a:t>responder.generateResponse</a:t>
            </a:r>
            <a:r>
              <a:rPr lang="en-US" sz="1700" dirty="0">
                <a:solidFill>
                  <a:schemeClr val="tx1"/>
                </a:solidFill>
              </a:rPr>
              <a:t>();</a:t>
            </a:r>
            <a:endParaRPr lang="en-AU" sz="1700" dirty="0">
              <a:solidFill>
                <a:schemeClr val="tx1"/>
              </a:solidFill>
            </a:endParaRPr>
          </a:p>
          <a:p>
            <a:pPr>
              <a:defRPr/>
            </a:pPr>
            <a:endParaRPr lang="en-GB" sz="17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dirty="0">
                <a:solidFill>
                  <a:srgbClr val="002060"/>
                </a:solidFill>
                <a:latin typeface="+mj-lt"/>
              </a:rPr>
              <a:t>Split input words into a </a:t>
            </a:r>
            <a:r>
              <a:rPr lang="en-GB" u="sng" dirty="0" err="1">
                <a:solidFill>
                  <a:srgbClr val="002060"/>
                </a:solidFill>
                <a:latin typeface="+mj-lt"/>
              </a:rPr>
              <a:t>HashSet</a:t>
            </a:r>
            <a:r>
              <a:rPr lang="en-GB" u="sng" dirty="0">
                <a:solidFill>
                  <a:srgbClr val="002060"/>
                </a:solidFill>
                <a:latin typeface="+mj-lt"/>
              </a:rPr>
              <a:t> of String</a:t>
            </a:r>
            <a:r>
              <a:rPr lang="en-GB" dirty="0">
                <a:solidFill>
                  <a:srgbClr val="002060"/>
                </a:solidFill>
                <a:latin typeface="+mj-lt"/>
              </a:rPr>
              <a:t>:</a:t>
            </a:r>
            <a:endParaRPr lang="en-GB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  <a:defRPr/>
            </a:pPr>
            <a:r>
              <a:rPr lang="en-US" sz="1700" dirty="0" err="1">
                <a:solidFill>
                  <a:srgbClr val="FF0000"/>
                </a:solidFill>
              </a:rPr>
              <a:t>HashSet</a:t>
            </a:r>
            <a:r>
              <a:rPr lang="en-US" sz="1700" dirty="0">
                <a:solidFill>
                  <a:srgbClr val="FF0000"/>
                </a:solidFill>
              </a:rPr>
              <a:t>&lt;String&gt; </a:t>
            </a:r>
            <a:r>
              <a:rPr lang="en-US" sz="1700" dirty="0">
                <a:solidFill>
                  <a:schemeClr val="tx1"/>
                </a:solidFill>
              </a:rPr>
              <a:t>input = </a:t>
            </a:r>
            <a:r>
              <a:rPr lang="en-US" sz="1700" dirty="0" err="1">
                <a:solidFill>
                  <a:schemeClr val="tx1"/>
                </a:solidFill>
              </a:rPr>
              <a:t>reader.getInput</a:t>
            </a:r>
            <a:r>
              <a:rPr lang="en-US" sz="17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700" dirty="0">
                <a:solidFill>
                  <a:schemeClr val="tx1"/>
                </a:solidFill>
              </a:rPr>
              <a:t>	:</a:t>
            </a:r>
          </a:p>
          <a:p>
            <a:pPr>
              <a:spcBef>
                <a:spcPts val="0"/>
              </a:spcBef>
              <a:defRPr/>
            </a:pPr>
            <a:r>
              <a:rPr lang="en-US" sz="1700" dirty="0">
                <a:solidFill>
                  <a:schemeClr val="tx1"/>
                </a:solidFill>
              </a:rPr>
              <a:t>String response = </a:t>
            </a:r>
            <a:r>
              <a:rPr lang="en-US" sz="1700" dirty="0" err="1">
                <a:solidFill>
                  <a:schemeClr val="tx1"/>
                </a:solidFill>
              </a:rPr>
              <a:t>responder.generateResponse</a:t>
            </a:r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>
                <a:solidFill>
                  <a:srgbClr val="FF0000"/>
                </a:solidFill>
              </a:rPr>
              <a:t>input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1700" dirty="0">
                <a:solidFill>
                  <a:schemeClr val="tx1"/>
                </a:solidFill>
              </a:rPr>
              <a:t>	: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public String </a:t>
            </a:r>
            <a:r>
              <a:rPr lang="en-GB" sz="1700" dirty="0" err="1">
                <a:solidFill>
                  <a:schemeClr val="tx1"/>
                </a:solidFill>
              </a:rPr>
              <a:t>generateResponse</a:t>
            </a:r>
            <a:r>
              <a:rPr lang="en-GB" sz="1700" dirty="0">
                <a:solidFill>
                  <a:schemeClr val="tx1"/>
                </a:solidFill>
              </a:rPr>
              <a:t>(</a:t>
            </a:r>
            <a:r>
              <a:rPr lang="en-GB" sz="1700" dirty="0" err="1">
                <a:solidFill>
                  <a:srgbClr val="FF0000"/>
                </a:solidFill>
              </a:rPr>
              <a:t>HashSet</a:t>
            </a:r>
            <a:r>
              <a:rPr lang="en-GB" sz="1700" dirty="0">
                <a:solidFill>
                  <a:srgbClr val="FF0000"/>
                </a:solidFill>
              </a:rPr>
              <a:t>&lt;String&gt; </a:t>
            </a:r>
            <a:r>
              <a:rPr lang="en-GB" sz="1700" dirty="0">
                <a:solidFill>
                  <a:schemeClr val="tx1"/>
                </a:solidFill>
              </a:rPr>
              <a:t>words)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 for(String word : words)  {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     String </a:t>
            </a:r>
            <a:r>
              <a:rPr lang="en-GB" sz="1700" dirty="0">
                <a:solidFill>
                  <a:srgbClr val="FF0000"/>
                </a:solidFill>
              </a:rPr>
              <a:t>response = </a:t>
            </a:r>
            <a:r>
              <a:rPr lang="en-GB" sz="1700" dirty="0" err="1">
                <a:solidFill>
                  <a:srgbClr val="FF0000"/>
                </a:solidFill>
              </a:rPr>
              <a:t>responseMap.get</a:t>
            </a:r>
            <a:r>
              <a:rPr lang="en-GB" sz="1700" dirty="0">
                <a:solidFill>
                  <a:srgbClr val="FF0000"/>
                </a:solidFill>
              </a:rPr>
              <a:t>(word)</a:t>
            </a:r>
            <a:r>
              <a:rPr lang="en-GB" sz="17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     if(response != null)  {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         return response;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     }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    return </a:t>
            </a:r>
            <a:r>
              <a:rPr lang="en-GB" sz="1700" dirty="0" err="1">
                <a:solidFill>
                  <a:schemeClr val="tx1"/>
                </a:solidFill>
              </a:rPr>
              <a:t>pickDefaultResponse</a:t>
            </a:r>
            <a:r>
              <a:rPr lang="en-GB" sz="17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GB" sz="1700" dirty="0">
                <a:solidFill>
                  <a:schemeClr val="tx1"/>
                </a:solidFill>
              </a:rPr>
              <a:t>}</a:t>
            </a:r>
            <a:endParaRPr lang="en-AU" sz="1700" dirty="0"/>
          </a:p>
          <a:p>
            <a:pPr>
              <a:defRPr/>
            </a:pPr>
            <a:endParaRPr lang="en-AU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37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349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b="1" dirty="0">
                <a:latin typeface="Courier New Bold" pitchFamily="49" charset="0"/>
                <a:cs typeface="Courier New Bold" pitchFamily="49" charset="0"/>
              </a:rPr>
              <a:t>List</a:t>
            </a:r>
            <a:r>
              <a:rPr lang="en-GB" dirty="0">
                <a:cs typeface="+mj-cs"/>
              </a:rPr>
              <a:t>, 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Map</a:t>
            </a:r>
            <a:r>
              <a:rPr lang="en-GB" dirty="0">
                <a:cs typeface="+mj-cs"/>
              </a:rPr>
              <a:t> and 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Set</a:t>
            </a:r>
            <a:endParaRPr lang="en-US" b="1" dirty="0">
              <a:latin typeface="Courier New Bold" pitchFamily="49" charset="0"/>
              <a:cs typeface="Courier New Bold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177925"/>
            <a:ext cx="7758112" cy="4918075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Alternative ways to group objects</a:t>
            </a:r>
          </a:p>
          <a:p>
            <a:pPr eaLnBrk="1" hangingPunct="1">
              <a:spcBef>
                <a:spcPts val="18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Varying implementations available:</a:t>
            </a:r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−"/>
              <a:defRPr/>
            </a:pPr>
            <a:r>
              <a:rPr lang="en-GB" b="1" dirty="0">
                <a:cs typeface="Courier New Bold" pitchFamily="49" charset="0"/>
              </a:rPr>
              <a:t>List: </a:t>
            </a:r>
            <a:r>
              <a:rPr lang="en-GB" b="1" dirty="0" err="1">
                <a:cs typeface="Courier New Bold" pitchFamily="49" charset="0"/>
              </a:rPr>
              <a:t>ArrayList</a:t>
            </a:r>
            <a:r>
              <a:rPr lang="en-GB" dirty="0"/>
              <a:t>, </a:t>
            </a:r>
            <a:r>
              <a:rPr lang="en-GB" b="1" dirty="0" err="1">
                <a:cs typeface="Courier New Bold" pitchFamily="49" charset="0"/>
              </a:rPr>
              <a:t>LinkedList</a:t>
            </a:r>
            <a:endParaRPr lang="en-GB" b="1" dirty="0">
              <a:cs typeface="Courier New Bold" pitchFamily="49" charset="0"/>
            </a:endParaRPr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−"/>
              <a:defRPr/>
            </a:pPr>
            <a:r>
              <a:rPr lang="en-GB" b="1" dirty="0">
                <a:cs typeface="Courier New Bold" pitchFamily="49" charset="0"/>
              </a:rPr>
              <a:t>Set: </a:t>
            </a:r>
            <a:r>
              <a:rPr lang="en-GB" b="1" dirty="0" err="1">
                <a:cs typeface="Courier New Bold" pitchFamily="49" charset="0"/>
              </a:rPr>
              <a:t>HashSet</a:t>
            </a:r>
            <a:r>
              <a:rPr lang="en-GB" dirty="0"/>
              <a:t>, </a:t>
            </a:r>
            <a:r>
              <a:rPr lang="en-GB" b="1" dirty="0" err="1">
                <a:cs typeface="Courier New Bold" pitchFamily="49" charset="0"/>
              </a:rPr>
              <a:t>TreeSet</a:t>
            </a:r>
            <a:endParaRPr lang="en-GB" b="1" dirty="0">
              <a:cs typeface="Courier New Bold" pitchFamily="49" charset="0"/>
            </a:endParaRPr>
          </a:p>
          <a:p>
            <a:pPr eaLnBrk="1" hangingPunct="1">
              <a:spcBef>
                <a:spcPts val="1800"/>
              </a:spcBef>
              <a:buFont typeface="Times" pitchFamily="-32" charset="0"/>
              <a:buChar char="•"/>
              <a:defRPr/>
            </a:pP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HashMap</a:t>
            </a:r>
            <a:r>
              <a:rPr lang="en-GB" dirty="0">
                <a:cs typeface="+mn-cs"/>
              </a:rPr>
              <a:t> is unrelated to </a:t>
            </a: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HashSet</a:t>
            </a:r>
            <a:r>
              <a:rPr lang="en-GB" dirty="0">
                <a:cs typeface="+mn-cs"/>
              </a:rPr>
              <a:t>, &amp; </a:t>
            </a: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HashSet</a:t>
            </a:r>
            <a:r>
              <a:rPr lang="en-GB" dirty="0"/>
              <a:t> is closer to </a:t>
            </a:r>
            <a:r>
              <a:rPr lang="en-GB" b="1" dirty="0" err="1">
                <a:latin typeface="Courier New Bold" pitchFamily="49" charset="0"/>
                <a:cs typeface="Courier New Bold" pitchFamily="49" charset="0"/>
              </a:rPr>
              <a:t>ArrayList</a:t>
            </a:r>
            <a:endParaRPr lang="en-GB" dirty="0">
              <a:cs typeface="+mn-cs"/>
            </a:endParaRPr>
          </a:p>
          <a:p>
            <a:pPr eaLnBrk="1" hangingPunct="1">
              <a:spcBef>
                <a:spcPts val="18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Name consist of 2 parts “Array” “List”</a:t>
            </a:r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−"/>
              <a:defRPr/>
            </a:pPr>
            <a:r>
              <a:rPr lang="en-GB" dirty="0">
                <a:cs typeface="+mn-cs"/>
              </a:rPr>
              <a:t>2</a:t>
            </a:r>
            <a:r>
              <a:rPr lang="en-GB" baseline="30000" dirty="0">
                <a:cs typeface="+mn-cs"/>
              </a:rPr>
              <a:t>nd</a:t>
            </a:r>
            <a:r>
              <a:rPr lang="en-GB" dirty="0">
                <a:cs typeface="+mn-cs"/>
              </a:rPr>
              <a:t> word – collection type (List, Map, Set)</a:t>
            </a:r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−"/>
              <a:defRPr/>
            </a:pPr>
            <a:r>
              <a:rPr lang="en-GB" dirty="0">
                <a:cs typeface="+mn-cs"/>
              </a:rPr>
              <a:t>1</a:t>
            </a:r>
            <a:r>
              <a:rPr lang="en-GB" baseline="30000" dirty="0">
                <a:cs typeface="+mn-cs"/>
              </a:rPr>
              <a:t>st</a:t>
            </a:r>
            <a:r>
              <a:rPr lang="en-GB" dirty="0">
                <a:cs typeface="+mn-cs"/>
              </a:rPr>
              <a:t> word – how it is implemented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785147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Collections and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primitive types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GB" dirty="0"/>
              <a:t>G</a:t>
            </a:r>
            <a:r>
              <a:rPr lang="en-GB" dirty="0">
                <a:cs typeface="+mn-cs"/>
              </a:rPr>
              <a:t>eneric collection classes can be used with all class/object types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cs typeface="+mn-cs"/>
              </a:rPr>
              <a:t>But what about </a:t>
            </a:r>
            <a:r>
              <a:rPr lang="en-GB" i="1" dirty="0">
                <a:cs typeface="+mn-cs"/>
              </a:rPr>
              <a:t>primitive types</a:t>
            </a:r>
            <a:r>
              <a:rPr lang="en-GB" dirty="0"/>
              <a:t> such as</a:t>
            </a:r>
            <a:r>
              <a:rPr lang="en-GB" dirty="0">
                <a:cs typeface="+mn-cs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int</a:t>
            </a:r>
            <a:r>
              <a:rPr lang="en-GB" dirty="0">
                <a:cs typeface="+mn-cs"/>
              </a:rPr>
              <a:t>, </a:t>
            </a:r>
            <a:r>
              <a:rPr lang="en-GB" b="1" dirty="0" err="1">
                <a:latin typeface="Courier New"/>
                <a:cs typeface="Courier New"/>
              </a:rPr>
              <a:t>boolean</a:t>
            </a:r>
            <a:r>
              <a:rPr lang="en-GB" dirty="0">
                <a:cs typeface="+mn-cs"/>
              </a:rPr>
              <a:t>, etc…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cs typeface="+mn-cs"/>
              </a:rPr>
              <a:t>Suppose we want an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GB" dirty="0">
                <a:cs typeface="+mn-cs"/>
              </a:rPr>
              <a:t> of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GB" dirty="0">
                <a:cs typeface="+mn-cs"/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12850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61925"/>
            <a:ext cx="7772400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Wrapper classes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119188" y="1196975"/>
            <a:ext cx="7467600" cy="2808288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Primitive types are not objects types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Primitive-type values must be wrapped in objects to be stored in a collection!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Wrapper classes exist for all primitive types: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grpSp>
        <p:nvGrpSpPr>
          <p:cNvPr id="41989" name="Group 9"/>
          <p:cNvGrpSpPr>
            <a:grpSpLocks/>
          </p:cNvGrpSpPr>
          <p:nvPr/>
        </p:nvGrpSpPr>
        <p:grpSpPr bwMode="auto">
          <a:xfrm>
            <a:off x="2195513" y="4149726"/>
            <a:ext cx="4889501" cy="1938338"/>
            <a:chOff x="1392" y="2624"/>
            <a:chExt cx="3080" cy="1221"/>
          </a:xfrm>
        </p:grpSpPr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1392" y="2624"/>
              <a:ext cx="3080" cy="1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b="0" i="1" dirty="0">
                  <a:solidFill>
                    <a:srgbClr val="FF0000"/>
                  </a:solidFill>
                </a:rPr>
                <a:t>Primitive type</a:t>
              </a:r>
              <a:r>
                <a:rPr lang="en-GB" altLang="en-US" sz="2400" b="0" i="1" dirty="0">
                  <a:solidFill>
                    <a:schemeClr val="tx1"/>
                  </a:solidFill>
                </a:rPr>
                <a:t>	</a:t>
              </a:r>
              <a:r>
                <a:rPr lang="en-GB" altLang="en-US" sz="2400" b="0" i="1" dirty="0">
                  <a:solidFill>
                    <a:srgbClr val="FF0000"/>
                  </a:solidFill>
                </a:rPr>
                <a:t>Wrapper class</a:t>
              </a:r>
              <a:endParaRPr lang="en-GB" altLang="en-US" sz="24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b="0" dirty="0" err="1">
                  <a:solidFill>
                    <a:schemeClr val="tx1"/>
                  </a:solidFill>
                </a:rPr>
                <a:t>int</a:t>
              </a:r>
              <a:r>
                <a:rPr lang="en-GB" altLang="en-US" sz="2400" b="0" dirty="0">
                  <a:solidFill>
                    <a:schemeClr val="tx1"/>
                  </a:solidFill>
                </a:rPr>
                <a:t>			Integer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b="0" dirty="0">
                  <a:solidFill>
                    <a:schemeClr val="tx1"/>
                  </a:solidFill>
                </a:rPr>
                <a:t>float			Float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b="0" dirty="0">
                  <a:solidFill>
                    <a:schemeClr val="tx1"/>
                  </a:solidFill>
                </a:rPr>
                <a:t>char			Character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b="0" dirty="0">
                  <a:solidFill>
                    <a:schemeClr val="tx1"/>
                  </a:solidFill>
                </a:rPr>
                <a:t>...			...</a:t>
              </a: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1392" y="2896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063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349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Wrapper classes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95400" y="1420019"/>
            <a:ext cx="6781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altLang="en-US" sz="2400" noProof="1"/>
              <a:t>int i = 18; </a:t>
            </a:r>
          </a:p>
          <a:p>
            <a:pPr algn="just">
              <a:spcBef>
                <a:spcPct val="0"/>
              </a:spcBef>
            </a:pPr>
            <a:r>
              <a:rPr altLang="en-US" sz="2400" noProof="1"/>
              <a:t>Integer iwrap = new Integer(i);  </a:t>
            </a:r>
          </a:p>
          <a:p>
            <a:pPr algn="just">
              <a:spcBef>
                <a:spcPct val="0"/>
              </a:spcBef>
            </a:pPr>
            <a:r>
              <a:rPr lang="en-GB" altLang="en-US" sz="2400" dirty="0"/>
              <a:t>…</a:t>
            </a:r>
            <a:endParaRPr altLang="en-US" sz="2400" noProof="1"/>
          </a:p>
          <a:p>
            <a:pPr algn="just">
              <a:spcBef>
                <a:spcPct val="0"/>
              </a:spcBef>
            </a:pPr>
            <a:r>
              <a:rPr lang="en-US" altLang="en-US" sz="2400" dirty="0" err="1"/>
              <a:t>int</a:t>
            </a:r>
            <a:r>
              <a:rPr lang="en-US" altLang="en-US" sz="2400" dirty="0"/>
              <a:t> value = </a:t>
            </a:r>
            <a:r>
              <a:rPr lang="en-US" altLang="en-US" sz="2400" dirty="0" err="1"/>
              <a:t>iwrap.intValue</a:t>
            </a:r>
            <a:r>
              <a:rPr lang="en-US" altLang="en-US" sz="2400" dirty="0"/>
              <a:t>();</a:t>
            </a:r>
            <a:endParaRPr lang="en-GB" altLang="en-US" sz="2400" dirty="0"/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6248400" y="1062832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sz="2400" b="0" dirty="0">
                <a:solidFill>
                  <a:srgbClr val="A57133"/>
                </a:solidFill>
                <a:latin typeface="Trebuchet MS" charset="0"/>
              </a:rPr>
              <a:t>wrap the value</a:t>
            </a:r>
          </a:p>
        </p:txBody>
      </p:sp>
      <p:sp>
        <p:nvSpPr>
          <p:cNvPr id="41990" name="Text Box 9"/>
          <p:cNvSpPr txBox="1">
            <a:spLocks noChangeArrowheads="1"/>
          </p:cNvSpPr>
          <p:nvPr/>
        </p:nvSpPr>
        <p:spPr bwMode="auto">
          <a:xfrm>
            <a:off x="6978650" y="2182019"/>
            <a:ext cx="177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sz="2400" b="0" dirty="0">
                <a:solidFill>
                  <a:srgbClr val="A57133"/>
                </a:solidFill>
                <a:latin typeface="Trebuchet MS" charset="0"/>
              </a:rPr>
              <a:t>unwrap it</a:t>
            </a:r>
          </a:p>
        </p:txBody>
      </p:sp>
      <p:sp>
        <p:nvSpPr>
          <p:cNvPr id="41991" name="Line 14"/>
          <p:cNvSpPr>
            <a:spLocks noChangeShapeType="1"/>
          </p:cNvSpPr>
          <p:nvPr/>
        </p:nvSpPr>
        <p:spPr bwMode="auto">
          <a:xfrm flipH="1">
            <a:off x="6011863" y="3141663"/>
            <a:ext cx="10080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92" name="Line 15"/>
          <p:cNvSpPr>
            <a:spLocks noChangeShapeType="1"/>
          </p:cNvSpPr>
          <p:nvPr/>
        </p:nvSpPr>
        <p:spPr bwMode="auto">
          <a:xfrm flipH="1">
            <a:off x="6588125" y="2205038"/>
            <a:ext cx="6477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93" name="AutoShape 16"/>
          <p:cNvSpPr>
            <a:spLocks noChangeArrowheads="1"/>
          </p:cNvSpPr>
          <p:nvPr/>
        </p:nvSpPr>
        <p:spPr bwMode="auto">
          <a:xfrm>
            <a:off x="2514600" y="3320257"/>
            <a:ext cx="4794250" cy="13271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2400" dirty="0">
                <a:solidFill>
                  <a:srgbClr val="A571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In practice, </a:t>
            </a:r>
            <a:r>
              <a:rPr lang="en-GB" sz="2400" i="1" dirty="0" err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autoboxing</a:t>
            </a:r>
            <a:r>
              <a:rPr lang="en-GB" sz="2400" dirty="0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400" dirty="0">
                <a:solidFill>
                  <a:srgbClr val="A571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and </a:t>
            </a:r>
            <a:r>
              <a:rPr lang="en-GB" sz="2400" i="1" dirty="0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unboxing</a:t>
            </a:r>
            <a:r>
              <a:rPr lang="en-GB" sz="2400" dirty="0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400" dirty="0">
                <a:solidFill>
                  <a:srgbClr val="A571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mean we don't often have to do this explicitly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4768850"/>
            <a:ext cx="6781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altLang="en-US" sz="2400" noProof="1"/>
              <a:t>int i = 18; </a:t>
            </a:r>
          </a:p>
          <a:p>
            <a:pPr algn="just">
              <a:spcBef>
                <a:spcPct val="0"/>
              </a:spcBef>
            </a:pPr>
            <a:r>
              <a:rPr altLang="en-US" sz="2400" noProof="1"/>
              <a:t>Integer iwrap =</a:t>
            </a:r>
            <a:r>
              <a:rPr lang="en-US" altLang="en-US" sz="2400" noProof="1"/>
              <a:t> i</a:t>
            </a:r>
            <a:r>
              <a:rPr altLang="en-US" sz="2400" noProof="1"/>
              <a:t>;  </a:t>
            </a:r>
          </a:p>
          <a:p>
            <a:pPr algn="just">
              <a:spcBef>
                <a:spcPct val="0"/>
              </a:spcBef>
            </a:pPr>
            <a:r>
              <a:rPr lang="en-GB" altLang="en-US" sz="2400" dirty="0"/>
              <a:t>…</a:t>
            </a:r>
            <a:endParaRPr altLang="en-US" sz="2400" noProof="1"/>
          </a:p>
          <a:p>
            <a:pPr algn="just">
              <a:spcBef>
                <a:spcPct val="0"/>
              </a:spcBef>
            </a:pPr>
            <a:r>
              <a:rPr lang="en-US" altLang="en-US" sz="2400" dirty="0" err="1"/>
              <a:t>int</a:t>
            </a:r>
            <a:r>
              <a:rPr lang="en-US" altLang="en-US" sz="2400" dirty="0"/>
              <a:t> value = </a:t>
            </a:r>
            <a:r>
              <a:rPr lang="en-US" altLang="en-US" sz="2400" dirty="0" err="1"/>
              <a:t>iwrap</a:t>
            </a:r>
            <a:r>
              <a:rPr lang="en-US" altLang="en-US" sz="2400" dirty="0"/>
              <a:t>;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018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Autoboxing and unboxing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219200" y="1600200"/>
            <a:ext cx="731520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dirty="0"/>
              <a:t>private </a:t>
            </a:r>
            <a:r>
              <a:rPr lang="en-GB" altLang="en-US" dirty="0" err="1"/>
              <a:t>ArrayList</a:t>
            </a:r>
            <a:r>
              <a:rPr lang="en-GB" altLang="en-US" dirty="0"/>
              <a:t>&lt;Integer&gt; </a:t>
            </a:r>
            <a:r>
              <a:rPr lang="en-GB" altLang="en-US" dirty="0" err="1"/>
              <a:t>markList</a:t>
            </a:r>
            <a:r>
              <a:rPr lang="en-GB" altLang="en-US" dirty="0"/>
              <a:t>;</a:t>
            </a:r>
          </a:p>
          <a:p>
            <a:r>
              <a:rPr lang="en-GB" altLang="en-US" dirty="0"/>
              <a:t>...</a:t>
            </a:r>
          </a:p>
          <a:p>
            <a:r>
              <a:rPr lang="en-GB" altLang="en-US" dirty="0"/>
              <a:t>public void </a:t>
            </a:r>
            <a:r>
              <a:rPr lang="en-GB" altLang="en-US" dirty="0" err="1"/>
              <a:t>storeMark</a:t>
            </a:r>
            <a:r>
              <a:rPr lang="en-GB" altLang="en-US" dirty="0"/>
              <a:t>(</a:t>
            </a:r>
            <a:r>
              <a:rPr lang="en-GB" altLang="en-US" dirty="0" err="1"/>
              <a:t>int</a:t>
            </a:r>
            <a:r>
              <a:rPr lang="en-GB" altLang="en-US" dirty="0"/>
              <a:t> mark)</a:t>
            </a:r>
          </a:p>
          <a:p>
            <a:r>
              <a:rPr lang="en-GB" altLang="en-US" dirty="0"/>
              <a:t>{</a:t>
            </a:r>
          </a:p>
          <a:p>
            <a:r>
              <a:rPr lang="en-GB" altLang="en-US" dirty="0"/>
              <a:t>    </a:t>
            </a:r>
            <a:r>
              <a:rPr lang="en-GB" altLang="en-US" dirty="0" err="1"/>
              <a:t>markList.add</a:t>
            </a:r>
            <a:r>
              <a:rPr lang="en-GB" altLang="en-US" dirty="0"/>
              <a:t>(mark);</a:t>
            </a:r>
          </a:p>
          <a:p>
            <a:r>
              <a:rPr lang="en-GB" altLang="en-US" dirty="0"/>
              <a:t>}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219200" y="4572000"/>
            <a:ext cx="7315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/>
              <a:t>int firstMark = markList.remove(0);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663844" y="2860309"/>
            <a:ext cx="1810809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 dirty="0" err="1">
                <a:solidFill>
                  <a:schemeClr val="accent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autoboxing</a:t>
            </a:r>
            <a:endParaRPr lang="en-GB" dirty="0">
              <a:solidFill>
                <a:schemeClr val="accent2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6801095" y="4811912"/>
            <a:ext cx="1540974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chemeClr val="accent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unboxing</a:t>
            </a:r>
          </a:p>
        </p:txBody>
      </p:sp>
    </p:spTree>
    <p:extLst>
      <p:ext uri="{BB962C8B-B14F-4D97-AF65-F5344CB8AC3E}">
        <p14:creationId xmlns:p14="http://schemas.microsoft.com/office/powerpoint/2010/main" val="396923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dirty="0">
                <a:cs typeface="Courier New Bold" pitchFamily="49" charset="0"/>
              </a:rPr>
              <a:t>Class variables </a:t>
            </a:r>
            <a:br>
              <a:rPr lang="en-GB" dirty="0">
                <a:cs typeface="Courier New Bold" pitchFamily="49" charset="0"/>
              </a:rPr>
            </a:br>
            <a:r>
              <a:rPr lang="en-GB" dirty="0">
                <a:cs typeface="Courier New Bold" pitchFamily="49" charset="0"/>
              </a:rPr>
              <a:t>and Constants</a:t>
            </a:r>
            <a:endParaRPr lang="en-US" dirty="0"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744538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Class variables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84313"/>
            <a:ext cx="7543800" cy="4611687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A class variable is shared between ALL instances/objects of the class</a:t>
            </a:r>
          </a:p>
          <a:p>
            <a:pPr eaLnBrk="1" hangingPunct="1">
              <a:spcBef>
                <a:spcPts val="18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It is a field stored in the class and exists independent of any instances</a:t>
            </a:r>
          </a:p>
          <a:p>
            <a:pPr eaLnBrk="1" hangingPunct="1">
              <a:spcBef>
                <a:spcPts val="18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Designated by the </a:t>
            </a:r>
            <a:r>
              <a:rPr lang="en-GB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static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>
                <a:cs typeface="+mn-cs"/>
              </a:rPr>
              <a:t>keyword</a:t>
            </a:r>
          </a:p>
          <a:p>
            <a:pPr eaLnBrk="1" hangingPunct="1">
              <a:spcBef>
                <a:spcPts val="18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Public static variables are accessed via the class name (NOT object name)</a:t>
            </a:r>
          </a:p>
          <a:p>
            <a:pPr lvl="1" eaLnBrk="1" hangingPunct="1">
              <a:defRPr/>
            </a:pPr>
            <a:r>
              <a:rPr lang="en-GB" b="1" dirty="0">
                <a:latin typeface="Courier New Bold" pitchFamily="49" charset="0"/>
                <a:cs typeface="Courier New Bold" pitchFamily="49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Thermometer.boilingPoint</a:t>
            </a:r>
            <a:endParaRPr lang="en-US" b="1" dirty="0">
              <a:solidFill>
                <a:schemeClr val="tx1"/>
              </a:solidFill>
              <a:latin typeface="Courier New Bold" pitchFamily="49" charset="0"/>
              <a:cs typeface="Courier New Bold" pitchFamily="49" charset="0"/>
            </a:endParaRP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263399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Constants</a:t>
            </a:r>
            <a:endParaRPr lang="en-US" dirty="0"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4288" y="1420813"/>
            <a:ext cx="7467600" cy="5157787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A variable, once set, can have its value fixed</a:t>
            </a:r>
          </a:p>
          <a:p>
            <a:pPr eaLnBrk="1" hangingPunct="1"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Designated by the </a:t>
            </a:r>
            <a:r>
              <a:rPr lang="en-GB" b="1" dirty="0">
                <a:solidFill>
                  <a:srgbClr val="FF0000"/>
                </a:solidFill>
                <a:latin typeface="Courier New Bold" pitchFamily="49" charset="0"/>
                <a:cs typeface="Courier New Bold" pitchFamily="49" charset="0"/>
              </a:rPr>
              <a:t>final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>
                <a:cs typeface="+mn-cs"/>
              </a:rPr>
              <a:t>keyword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 final </a:t>
            </a: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int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 SIZE = 10;</a:t>
            </a:r>
          </a:p>
          <a:p>
            <a:pPr eaLnBrk="1" hangingPunct="1"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Courier New Bold" pitchFamily="49" charset="0"/>
              </a:rPr>
              <a:t>Final </a:t>
            </a:r>
            <a:r>
              <a:rPr lang="en-GB" i="1" dirty="0">
                <a:cs typeface="Courier New Bold" pitchFamily="49" charset="0"/>
              </a:rPr>
              <a:t>fields</a:t>
            </a:r>
            <a:r>
              <a:rPr lang="en-GB" dirty="0">
                <a:cs typeface="Courier New Bold" pitchFamily="49" charset="0"/>
              </a:rPr>
              <a:t> must be set in their declaration or the constructor</a:t>
            </a:r>
          </a:p>
          <a:p>
            <a:pPr eaLnBrk="1" hangingPunct="1"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Courier New Bold" pitchFamily="49" charset="0"/>
              </a:rPr>
              <a:t>Combining 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static</a:t>
            </a:r>
            <a:r>
              <a:rPr lang="en-GB" dirty="0">
                <a:cs typeface="Courier New Bold" pitchFamily="49" charset="0"/>
              </a:rPr>
              <a:t> and 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final</a:t>
            </a:r>
            <a:r>
              <a:rPr lang="en-GB" dirty="0">
                <a:cs typeface="Courier New Bold" pitchFamily="49" charset="0"/>
              </a:rPr>
              <a:t> is common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Reading class documentation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28775"/>
            <a:ext cx="7467600" cy="4467225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GB" altLang="en-US" dirty="0"/>
              <a:t>Documentation of the Java libraries in HTML format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dirty="0"/>
              <a:t>Readable in a web browser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dirty="0"/>
              <a:t>Class API:                           </a:t>
            </a:r>
            <a:r>
              <a:rPr lang="en-GB" altLang="en-US" i="1" dirty="0"/>
              <a:t>Application Programmers Interface</a:t>
            </a:r>
            <a:endParaRPr lang="en-GB" altLang="en-US" dirty="0"/>
          </a:p>
          <a:p>
            <a:pPr eaLnBrk="1" hangingPunct="1">
              <a:spcBef>
                <a:spcPts val="2400"/>
              </a:spcBef>
            </a:pPr>
            <a:r>
              <a:rPr lang="en-GB" altLang="en-US" dirty="0"/>
              <a:t>Interface description for all library classes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32306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Class constants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69256"/>
            <a:ext cx="7902575" cy="4611687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AU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static</a:t>
            </a:r>
            <a:r>
              <a:rPr lang="en-AU" dirty="0">
                <a:ea typeface="+mn-ea"/>
                <a:cs typeface="+mn-cs"/>
              </a:rPr>
              <a:t> - class variable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AU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final</a:t>
            </a:r>
            <a:r>
              <a:rPr lang="en-AU" dirty="0">
                <a:ea typeface="+mn-ea"/>
                <a:cs typeface="+mn-cs"/>
              </a:rPr>
              <a:t> - constant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Times" pitchFamily="-32" charset="0"/>
              <a:buNone/>
              <a:defRPr/>
            </a:pPr>
            <a:r>
              <a:rPr lang="en-AU" sz="2400" b="1" dirty="0">
                <a:solidFill>
                  <a:schemeClr val="tx1"/>
                </a:solidFill>
                <a:latin typeface="Courier New" pitchFamily="49" charset="0"/>
                <a:cs typeface="+mn-cs"/>
              </a:rPr>
              <a:t>    private</a:t>
            </a:r>
            <a:r>
              <a:rPr lang="en-AU" sz="2400" b="1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 static </a:t>
            </a:r>
            <a:r>
              <a:rPr lang="en-AU" sz="2400" b="1" dirty="0">
                <a:solidFill>
                  <a:schemeClr val="tx1"/>
                </a:solidFill>
                <a:latin typeface="Courier New" pitchFamily="49" charset="0"/>
                <a:cs typeface="+mn-cs"/>
              </a:rPr>
              <a:t>final </a:t>
            </a:r>
            <a:r>
              <a:rPr lang="en-AU" sz="2400" b="1" dirty="0" err="1">
                <a:solidFill>
                  <a:schemeClr val="tx1"/>
                </a:solidFill>
                <a:latin typeface="Courier New" pitchFamily="49" charset="0"/>
                <a:cs typeface="+mn-cs"/>
              </a:rPr>
              <a:t>int</a:t>
            </a:r>
            <a:r>
              <a:rPr lang="en-AU" sz="2400" b="1" dirty="0">
                <a:solidFill>
                  <a:schemeClr val="tx1"/>
                </a:solidFill>
                <a:latin typeface="Courier New" pitchFamily="49" charset="0"/>
                <a:cs typeface="+mn-cs"/>
              </a:rPr>
              <a:t> </a:t>
            </a:r>
            <a:r>
              <a:rPr lang="en-AU" sz="2400" b="1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GRAVITY</a:t>
            </a:r>
            <a:r>
              <a:rPr lang="en-AU" sz="2400" b="1" dirty="0">
                <a:solidFill>
                  <a:schemeClr val="tx1"/>
                </a:solidFill>
                <a:latin typeface="Courier New" pitchFamily="49" charset="0"/>
                <a:cs typeface="+mn-cs"/>
              </a:rPr>
              <a:t> = 3;</a:t>
            </a:r>
            <a:endParaRPr lang="en-AU" dirty="0">
              <a:solidFill>
                <a:schemeClr val="tx1"/>
              </a:solidFill>
              <a:ea typeface="+mn-ea"/>
              <a:cs typeface="+mn-cs"/>
            </a:endParaRP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Public visibility is less of an issue with </a:t>
            </a:r>
            <a:r>
              <a:rPr lang="en-AU" b="1" dirty="0">
                <a:latin typeface="Courier New Bold" pitchFamily="49" charset="0"/>
                <a:ea typeface="+mn-ea"/>
                <a:cs typeface="Courier New Bold" pitchFamily="49" charset="0"/>
              </a:rPr>
              <a:t>final</a:t>
            </a:r>
            <a:r>
              <a:rPr lang="en-AU" dirty="0">
                <a:ea typeface="+mn-ea"/>
                <a:cs typeface="+mn-cs"/>
              </a:rPr>
              <a:t> fields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Upper-case names often used for class constants: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Times" pitchFamily="-32" charset="0"/>
              <a:buNone/>
              <a:defRPr/>
            </a:pPr>
            <a:r>
              <a:rPr lang="en-AU" sz="2300" b="1" dirty="0">
                <a:solidFill>
                  <a:schemeClr val="tx1"/>
                </a:solidFill>
                <a:latin typeface="Courier New Bold" pitchFamily="49" charset="0"/>
                <a:ea typeface="+mn-ea"/>
                <a:cs typeface="Courier New Bold" pitchFamily="49" charset="0"/>
              </a:rPr>
              <a:t>public </a:t>
            </a:r>
            <a:r>
              <a:rPr lang="en-AU" sz="2300" b="1" dirty="0">
                <a:solidFill>
                  <a:srgbClr val="FF0000"/>
                </a:solidFill>
                <a:latin typeface="Courier New Bold" pitchFamily="49" charset="0"/>
                <a:ea typeface="+mn-ea"/>
                <a:cs typeface="Courier New Bold" pitchFamily="49" charset="0"/>
              </a:rPr>
              <a:t>static final </a:t>
            </a:r>
            <a:r>
              <a:rPr lang="en-AU" sz="2300" b="1" dirty="0" err="1">
                <a:solidFill>
                  <a:schemeClr val="tx1"/>
                </a:solidFill>
                <a:latin typeface="Courier New Bold" pitchFamily="49" charset="0"/>
                <a:ea typeface="+mn-ea"/>
                <a:cs typeface="Courier New Bold" pitchFamily="49" charset="0"/>
              </a:rPr>
              <a:t>int</a:t>
            </a:r>
            <a:r>
              <a:rPr lang="en-AU" sz="2300" b="1" dirty="0">
                <a:solidFill>
                  <a:schemeClr val="tx1"/>
                </a:solidFill>
                <a:latin typeface="Courier New Bold" pitchFamily="49" charset="0"/>
                <a:ea typeface="+mn-ea"/>
                <a:cs typeface="Courier New Bold" pitchFamily="49" charset="0"/>
              </a:rPr>
              <a:t> </a:t>
            </a:r>
            <a:r>
              <a:rPr lang="en-AU" sz="2300" b="1" dirty="0">
                <a:solidFill>
                  <a:srgbClr val="FF0000"/>
                </a:solidFill>
                <a:latin typeface="Courier New Bold" pitchFamily="49" charset="0"/>
                <a:ea typeface="+mn-ea"/>
                <a:cs typeface="Courier New Bold" pitchFamily="49" charset="0"/>
              </a:rPr>
              <a:t>BOILING_POINT</a:t>
            </a:r>
            <a:r>
              <a:rPr lang="en-AU" sz="2300" b="1" dirty="0">
                <a:solidFill>
                  <a:schemeClr val="tx1"/>
                </a:solidFill>
                <a:latin typeface="Courier New Bold" pitchFamily="49" charset="0"/>
                <a:ea typeface="+mn-ea"/>
                <a:cs typeface="Courier New Bold" pitchFamily="49" charset="0"/>
              </a:rPr>
              <a:t> = 100;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GB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36525"/>
            <a:ext cx="7397750" cy="728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Class constants</a:t>
            </a:r>
          </a:p>
        </p:txBody>
      </p:sp>
      <p:sp>
        <p:nvSpPr>
          <p:cNvPr id="59396" name="TextBox 1"/>
          <p:cNvSpPr txBox="1">
            <a:spLocks noChangeArrowheads="1"/>
          </p:cNvSpPr>
          <p:nvPr/>
        </p:nvSpPr>
        <p:spPr bwMode="auto">
          <a:xfrm>
            <a:off x="1547813" y="966788"/>
            <a:ext cx="70596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private static final int </a:t>
            </a: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</a:rPr>
              <a:t>GRAVITY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private int xPosition;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private int yPosition;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264191"/>
            <a:ext cx="6212973" cy="436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053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5"/>
          <p:cNvSpPr>
            <a:spLocks noChangeArrowheads="1"/>
          </p:cNvSpPr>
          <p:nvPr/>
        </p:nvSpPr>
        <p:spPr bwMode="auto">
          <a:xfrm>
            <a:off x="7010400" y="5867400"/>
            <a:ext cx="12954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AutoShape 15"/>
          <p:cNvSpPr>
            <a:spLocks noChangeArrowheads="1"/>
          </p:cNvSpPr>
          <p:nvPr/>
        </p:nvSpPr>
        <p:spPr bwMode="auto">
          <a:xfrm>
            <a:off x="7010400" y="5181600"/>
            <a:ext cx="12954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AutoShape 15"/>
          <p:cNvSpPr>
            <a:spLocks noChangeArrowheads="1"/>
          </p:cNvSpPr>
          <p:nvPr/>
        </p:nvSpPr>
        <p:spPr bwMode="auto">
          <a:xfrm>
            <a:off x="4267200" y="5867400"/>
            <a:ext cx="12954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AutoShape 15"/>
          <p:cNvSpPr>
            <a:spLocks noChangeArrowheads="1"/>
          </p:cNvSpPr>
          <p:nvPr/>
        </p:nvSpPr>
        <p:spPr bwMode="auto">
          <a:xfrm>
            <a:off x="4267200" y="5181600"/>
            <a:ext cx="12954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36525"/>
            <a:ext cx="7397750" cy="728663"/>
          </a:xfrm>
        </p:spPr>
        <p:txBody>
          <a:bodyPr/>
          <a:lstStyle/>
          <a:p>
            <a:pPr eaLnBrk="1" hangingPunct="1">
              <a:defRPr/>
            </a:pPr>
            <a:r>
              <a:rPr lang="en-GB" i="1" dirty="0" err="1">
                <a:ea typeface="+mj-ea"/>
                <a:cs typeface="+mj-cs"/>
              </a:rPr>
              <a:t>HashMap</a:t>
            </a:r>
            <a:r>
              <a:rPr lang="en-GB" dirty="0">
                <a:ea typeface="+mj-ea"/>
                <a:cs typeface="+mj-cs"/>
              </a:rPr>
              <a:t> diagrams</a:t>
            </a:r>
          </a:p>
        </p:txBody>
      </p:sp>
      <p:sp>
        <p:nvSpPr>
          <p:cNvPr id="60423" name="TextBox 1"/>
          <p:cNvSpPr txBox="1">
            <a:spLocks noChangeArrowheads="1"/>
          </p:cNvSpPr>
          <p:nvPr/>
        </p:nvSpPr>
        <p:spPr bwMode="auto">
          <a:xfrm>
            <a:off x="1838325" y="1016000"/>
            <a:ext cx="5832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private static final int </a:t>
            </a:r>
            <a:r>
              <a:rPr lang="en-US" altLang="en-US" sz="2200">
                <a:solidFill>
                  <a:srgbClr val="FF0000"/>
                </a:solidFill>
                <a:latin typeface="Courier New" panose="02070309020205020404" pitchFamily="49" charset="0"/>
              </a:rPr>
              <a:t>MAX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= 3;</a:t>
            </a:r>
          </a:p>
        </p:txBody>
      </p:sp>
      <p:sp>
        <p:nvSpPr>
          <p:cNvPr id="60424" name="AutoShape 3"/>
          <p:cNvSpPr>
            <a:spLocks noChangeArrowheads="1"/>
          </p:cNvSpPr>
          <p:nvPr/>
        </p:nvSpPr>
        <p:spPr bwMode="auto">
          <a:xfrm>
            <a:off x="1763713" y="3651250"/>
            <a:ext cx="1844675" cy="962025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5" name="Text Box 4"/>
          <p:cNvSpPr txBox="1">
            <a:spLocks noChangeArrowheads="1"/>
          </p:cNvSpPr>
          <p:nvPr/>
        </p:nvSpPr>
        <p:spPr bwMode="auto">
          <a:xfrm>
            <a:off x="1949450" y="3727450"/>
            <a:ext cx="1524000" cy="5175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myOrganizer: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Organizer</a:t>
            </a:r>
            <a:endParaRPr lang="en-US" altLang="en-US" sz="12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6" name="Text Box 5"/>
          <p:cNvSpPr txBox="1">
            <a:spLocks noChangeArrowheads="1"/>
          </p:cNvSpPr>
          <p:nvPr/>
        </p:nvSpPr>
        <p:spPr bwMode="auto">
          <a:xfrm>
            <a:off x="3048000" y="4275138"/>
            <a:ext cx="3048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7" name="Text Box 6"/>
          <p:cNvSpPr txBox="1">
            <a:spLocks noChangeArrowheads="1"/>
          </p:cNvSpPr>
          <p:nvPr/>
        </p:nvSpPr>
        <p:spPr bwMode="auto">
          <a:xfrm>
            <a:off x="1838325" y="4260850"/>
            <a:ext cx="1158875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phonebook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8" name="AutoShape 7"/>
          <p:cNvSpPr>
            <a:spLocks noChangeArrowheads="1"/>
          </p:cNvSpPr>
          <p:nvPr/>
        </p:nvSpPr>
        <p:spPr bwMode="auto">
          <a:xfrm>
            <a:off x="4370388" y="3651250"/>
            <a:ext cx="2794000" cy="962025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9" name="Text Box 8"/>
          <p:cNvSpPr txBox="1">
            <a:spLocks noChangeArrowheads="1"/>
          </p:cNvSpPr>
          <p:nvPr/>
        </p:nvSpPr>
        <p:spPr bwMode="auto">
          <a:xfrm>
            <a:off x="4598988" y="3727450"/>
            <a:ext cx="2420937" cy="5937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:HashMap&lt;String, String&gt;</a:t>
            </a:r>
            <a:endParaRPr lang="en-US" altLang="en-US" sz="12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30" name="Line 9"/>
          <p:cNvSpPr>
            <a:spLocks noChangeShapeType="1"/>
          </p:cNvSpPr>
          <p:nvPr/>
        </p:nvSpPr>
        <p:spPr bwMode="auto">
          <a:xfrm>
            <a:off x="3124200" y="4427538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Text Box 12"/>
          <p:cNvSpPr txBox="1">
            <a:spLocks noChangeArrowheads="1"/>
          </p:cNvSpPr>
          <p:nvPr/>
        </p:nvSpPr>
        <p:spPr bwMode="auto">
          <a:xfrm>
            <a:off x="4995863" y="419735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 flipH="1">
            <a:off x="3581400" y="4343400"/>
            <a:ext cx="1600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AutoShape 15"/>
          <p:cNvSpPr>
            <a:spLocks noChangeArrowheads="1"/>
          </p:cNvSpPr>
          <p:nvPr/>
        </p:nvSpPr>
        <p:spPr bwMode="auto">
          <a:xfrm>
            <a:off x="3071813" y="5208588"/>
            <a:ext cx="966787" cy="122555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4" name="Text Box 16"/>
          <p:cNvSpPr txBox="1">
            <a:spLocks noChangeArrowheads="1"/>
          </p:cNvSpPr>
          <p:nvPr/>
        </p:nvSpPr>
        <p:spPr bwMode="auto">
          <a:xfrm>
            <a:off x="3200400" y="5257800"/>
            <a:ext cx="685800" cy="3048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:Map</a:t>
            </a:r>
          </a:p>
        </p:txBody>
      </p:sp>
      <p:sp>
        <p:nvSpPr>
          <p:cNvPr id="60435" name="Text Box 17"/>
          <p:cNvSpPr txBox="1">
            <a:spLocks noChangeArrowheads="1"/>
          </p:cNvSpPr>
          <p:nvPr/>
        </p:nvSpPr>
        <p:spPr bwMode="auto">
          <a:xfrm>
            <a:off x="4343400" y="5486400"/>
            <a:ext cx="1133475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“John Doe”</a:t>
            </a:r>
          </a:p>
        </p:txBody>
      </p:sp>
      <p:sp>
        <p:nvSpPr>
          <p:cNvPr id="60436" name="Text Box 18"/>
          <p:cNvSpPr txBox="1">
            <a:spLocks noChangeArrowheads="1"/>
          </p:cNvSpPr>
          <p:nvPr/>
        </p:nvSpPr>
        <p:spPr bwMode="auto">
          <a:xfrm>
            <a:off x="5837238" y="4200525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7" name="Line 19"/>
          <p:cNvSpPr>
            <a:spLocks noChangeShapeType="1"/>
          </p:cNvSpPr>
          <p:nvPr/>
        </p:nvSpPr>
        <p:spPr bwMode="auto">
          <a:xfrm>
            <a:off x="6019800" y="4343400"/>
            <a:ext cx="304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7"/>
          <p:cNvSpPr>
            <a:spLocks noChangeArrowheads="1"/>
          </p:cNvSpPr>
          <p:nvPr/>
        </p:nvSpPr>
        <p:spPr bwMode="auto">
          <a:xfrm>
            <a:off x="3784600" y="1482725"/>
            <a:ext cx="1571625" cy="1143000"/>
          </a:xfrm>
          <a:prstGeom prst="rect">
            <a:avLst/>
          </a:prstGeom>
          <a:solidFill>
            <a:srgbClr val="E68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9" name="Text Box 62"/>
          <p:cNvSpPr txBox="1">
            <a:spLocks noChangeArrowheads="1"/>
          </p:cNvSpPr>
          <p:nvPr/>
        </p:nvSpPr>
        <p:spPr bwMode="auto">
          <a:xfrm>
            <a:off x="4022725" y="1544638"/>
            <a:ext cx="1192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Organizer</a:t>
            </a:r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0" name="Text Box 6"/>
          <p:cNvSpPr txBox="1">
            <a:spLocks noChangeArrowheads="1"/>
          </p:cNvSpPr>
          <p:nvPr/>
        </p:nvSpPr>
        <p:spPr bwMode="auto">
          <a:xfrm>
            <a:off x="3908425" y="2139950"/>
            <a:ext cx="609600" cy="347663"/>
          </a:xfrm>
          <a:prstGeom prst="rect">
            <a:avLst/>
          </a:prstGeom>
          <a:solidFill>
            <a:srgbClr val="E68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MAX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1" name="Text Box 17"/>
          <p:cNvSpPr txBox="1">
            <a:spLocks noChangeArrowheads="1"/>
          </p:cNvSpPr>
          <p:nvPr/>
        </p:nvSpPr>
        <p:spPr bwMode="auto">
          <a:xfrm>
            <a:off x="4594225" y="2109788"/>
            <a:ext cx="615950" cy="327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0442" name="Text Box 17"/>
          <p:cNvSpPr txBox="1">
            <a:spLocks noChangeArrowheads="1"/>
          </p:cNvSpPr>
          <p:nvPr/>
        </p:nvSpPr>
        <p:spPr bwMode="auto">
          <a:xfrm>
            <a:off x="4343400" y="6172200"/>
            <a:ext cx="1133475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“856-111-1111”</a:t>
            </a:r>
          </a:p>
        </p:txBody>
      </p:sp>
      <p:sp>
        <p:nvSpPr>
          <p:cNvPr id="60443" name="Text Box 17"/>
          <p:cNvSpPr txBox="1">
            <a:spLocks noChangeArrowheads="1"/>
          </p:cNvSpPr>
          <p:nvPr/>
        </p:nvSpPr>
        <p:spPr bwMode="auto">
          <a:xfrm>
            <a:off x="7086600" y="5486400"/>
            <a:ext cx="1133475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“Jane Smith”</a:t>
            </a:r>
          </a:p>
        </p:txBody>
      </p:sp>
      <p:sp>
        <p:nvSpPr>
          <p:cNvPr id="60444" name="Text Box 17"/>
          <p:cNvSpPr txBox="1">
            <a:spLocks noChangeArrowheads="1"/>
          </p:cNvSpPr>
          <p:nvPr/>
        </p:nvSpPr>
        <p:spPr bwMode="auto">
          <a:xfrm>
            <a:off x="7086600" y="6172200"/>
            <a:ext cx="1133475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“856-222-2222”</a:t>
            </a:r>
          </a:p>
        </p:txBody>
      </p:sp>
      <p:sp>
        <p:nvSpPr>
          <p:cNvPr id="60445" name="Text Box 12"/>
          <p:cNvSpPr txBox="1">
            <a:spLocks noChangeArrowheads="1"/>
          </p:cNvSpPr>
          <p:nvPr/>
        </p:nvSpPr>
        <p:spPr bwMode="auto">
          <a:xfrm>
            <a:off x="4587875" y="4198938"/>
            <a:ext cx="304800" cy="274637"/>
          </a:xfrm>
          <a:prstGeom prst="rect">
            <a:avLst/>
          </a:prstGeom>
          <a:solidFill>
            <a:srgbClr val="FFCC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6" name="Text Box 12"/>
          <p:cNvSpPr txBox="1">
            <a:spLocks noChangeArrowheads="1"/>
          </p:cNvSpPr>
          <p:nvPr/>
        </p:nvSpPr>
        <p:spPr bwMode="auto">
          <a:xfrm>
            <a:off x="5410200" y="4203700"/>
            <a:ext cx="304800" cy="274638"/>
          </a:xfrm>
          <a:prstGeom prst="rect">
            <a:avLst/>
          </a:prstGeom>
          <a:solidFill>
            <a:srgbClr val="FFCC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7" name="Text Box 18"/>
          <p:cNvSpPr txBox="1">
            <a:spLocks noChangeArrowheads="1"/>
          </p:cNvSpPr>
          <p:nvPr/>
        </p:nvSpPr>
        <p:spPr bwMode="auto">
          <a:xfrm>
            <a:off x="6246813" y="4200525"/>
            <a:ext cx="304800" cy="274638"/>
          </a:xfrm>
          <a:prstGeom prst="rect">
            <a:avLst/>
          </a:prstGeom>
          <a:solidFill>
            <a:srgbClr val="FFCC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8" name="Text Box 18"/>
          <p:cNvSpPr txBox="1">
            <a:spLocks noChangeArrowheads="1"/>
          </p:cNvSpPr>
          <p:nvPr/>
        </p:nvSpPr>
        <p:spPr bwMode="auto">
          <a:xfrm>
            <a:off x="6651625" y="4198938"/>
            <a:ext cx="304800" cy="274637"/>
          </a:xfrm>
          <a:prstGeom prst="rect">
            <a:avLst/>
          </a:prstGeom>
          <a:solidFill>
            <a:srgbClr val="FFCC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9" name="TextBox 1"/>
          <p:cNvSpPr txBox="1">
            <a:spLocks noChangeArrowheads="1"/>
          </p:cNvSpPr>
          <p:nvPr/>
        </p:nvSpPr>
        <p:spPr bwMode="auto">
          <a:xfrm>
            <a:off x="1163638" y="3144838"/>
            <a:ext cx="7493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private HashMap&lt;String, String&gt; phonebook;</a:t>
            </a:r>
          </a:p>
        </p:txBody>
      </p:sp>
      <p:sp>
        <p:nvSpPr>
          <p:cNvPr id="60450" name="Line 33"/>
          <p:cNvSpPr>
            <a:spLocks noChangeShapeType="1"/>
          </p:cNvSpPr>
          <p:nvPr/>
        </p:nvSpPr>
        <p:spPr bwMode="auto">
          <a:xfrm>
            <a:off x="3810000" y="19050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1" name="Text Box 16"/>
          <p:cNvSpPr txBox="1">
            <a:spLocks noChangeArrowheads="1"/>
          </p:cNvSpPr>
          <p:nvPr/>
        </p:nvSpPr>
        <p:spPr bwMode="auto">
          <a:xfrm>
            <a:off x="4495800" y="5257800"/>
            <a:ext cx="838200" cy="762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137160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</a:p>
        </p:txBody>
      </p:sp>
      <p:sp>
        <p:nvSpPr>
          <p:cNvPr id="60452" name="Text Box 6"/>
          <p:cNvSpPr txBox="1">
            <a:spLocks noChangeArrowheads="1"/>
          </p:cNvSpPr>
          <p:nvPr/>
        </p:nvSpPr>
        <p:spPr bwMode="auto">
          <a:xfrm>
            <a:off x="3200400" y="5638800"/>
            <a:ext cx="381000" cy="609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53" name="Text Box 16"/>
          <p:cNvSpPr txBox="1">
            <a:spLocks noChangeArrowheads="1"/>
          </p:cNvSpPr>
          <p:nvPr/>
        </p:nvSpPr>
        <p:spPr bwMode="auto">
          <a:xfrm>
            <a:off x="4495800" y="5943600"/>
            <a:ext cx="838200" cy="762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137160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</a:p>
        </p:txBody>
      </p:sp>
      <p:sp>
        <p:nvSpPr>
          <p:cNvPr id="60454" name="Text Box 5"/>
          <p:cNvSpPr txBox="1">
            <a:spLocks noChangeArrowheads="1"/>
          </p:cNvSpPr>
          <p:nvPr/>
        </p:nvSpPr>
        <p:spPr bwMode="auto">
          <a:xfrm>
            <a:off x="3581400" y="56388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55" name="Text Box 5"/>
          <p:cNvSpPr txBox="1">
            <a:spLocks noChangeArrowheads="1"/>
          </p:cNvSpPr>
          <p:nvPr/>
        </p:nvSpPr>
        <p:spPr bwMode="auto">
          <a:xfrm>
            <a:off x="3581400" y="60198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56" name="Text Box 16"/>
          <p:cNvSpPr txBox="1">
            <a:spLocks noChangeArrowheads="1"/>
          </p:cNvSpPr>
          <p:nvPr/>
        </p:nvSpPr>
        <p:spPr bwMode="auto">
          <a:xfrm>
            <a:off x="7239000" y="5257800"/>
            <a:ext cx="838200" cy="762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137160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</a:p>
        </p:txBody>
      </p:sp>
      <p:sp>
        <p:nvSpPr>
          <p:cNvPr id="60457" name="Text Box 16"/>
          <p:cNvSpPr txBox="1">
            <a:spLocks noChangeArrowheads="1"/>
          </p:cNvSpPr>
          <p:nvPr/>
        </p:nvSpPr>
        <p:spPr bwMode="auto">
          <a:xfrm>
            <a:off x="7239000" y="5943600"/>
            <a:ext cx="838200" cy="762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137160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</a:p>
        </p:txBody>
      </p:sp>
      <p:sp>
        <p:nvSpPr>
          <p:cNvPr id="60458" name="AutoShape 15"/>
          <p:cNvSpPr>
            <a:spLocks noChangeArrowheads="1"/>
          </p:cNvSpPr>
          <p:nvPr/>
        </p:nvSpPr>
        <p:spPr bwMode="auto">
          <a:xfrm>
            <a:off x="5815013" y="5208588"/>
            <a:ext cx="966787" cy="122555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59" name="Text Box 16"/>
          <p:cNvSpPr txBox="1">
            <a:spLocks noChangeArrowheads="1"/>
          </p:cNvSpPr>
          <p:nvPr/>
        </p:nvSpPr>
        <p:spPr bwMode="auto">
          <a:xfrm>
            <a:off x="5943600" y="5257800"/>
            <a:ext cx="685800" cy="3048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:Map</a:t>
            </a:r>
          </a:p>
        </p:txBody>
      </p:sp>
      <p:sp>
        <p:nvSpPr>
          <p:cNvPr id="60460" name="Text Box 6"/>
          <p:cNvSpPr txBox="1">
            <a:spLocks noChangeArrowheads="1"/>
          </p:cNvSpPr>
          <p:nvPr/>
        </p:nvSpPr>
        <p:spPr bwMode="auto">
          <a:xfrm>
            <a:off x="5943600" y="5638800"/>
            <a:ext cx="381000" cy="609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61" name="Text Box 5"/>
          <p:cNvSpPr txBox="1">
            <a:spLocks noChangeArrowheads="1"/>
          </p:cNvSpPr>
          <p:nvPr/>
        </p:nvSpPr>
        <p:spPr bwMode="auto">
          <a:xfrm>
            <a:off x="6324600" y="56388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62" name="Text Box 5"/>
          <p:cNvSpPr txBox="1">
            <a:spLocks noChangeArrowheads="1"/>
          </p:cNvSpPr>
          <p:nvPr/>
        </p:nvSpPr>
        <p:spPr bwMode="auto">
          <a:xfrm>
            <a:off x="6324600" y="60198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63" name="Line 53"/>
          <p:cNvSpPr>
            <a:spLocks noChangeShapeType="1"/>
          </p:cNvSpPr>
          <p:nvPr/>
        </p:nvSpPr>
        <p:spPr bwMode="auto">
          <a:xfrm flipV="1">
            <a:off x="3733800" y="56388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Line 54"/>
          <p:cNvSpPr>
            <a:spLocks noChangeShapeType="1"/>
          </p:cNvSpPr>
          <p:nvPr/>
        </p:nvSpPr>
        <p:spPr bwMode="auto">
          <a:xfrm flipV="1">
            <a:off x="6477000" y="56388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5" name="Line 55"/>
          <p:cNvSpPr>
            <a:spLocks noChangeShapeType="1"/>
          </p:cNvSpPr>
          <p:nvPr/>
        </p:nvSpPr>
        <p:spPr bwMode="auto">
          <a:xfrm>
            <a:off x="3733800" y="61722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6"/>
          <p:cNvSpPr>
            <a:spLocks noChangeShapeType="1"/>
          </p:cNvSpPr>
          <p:nvPr/>
        </p:nvSpPr>
        <p:spPr bwMode="auto">
          <a:xfrm>
            <a:off x="6477000" y="61722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6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Class Methods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6800" y="1447800"/>
            <a:ext cx="7467600" cy="472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So far, only used </a:t>
            </a:r>
            <a:r>
              <a:rPr lang="en-US" altLang="en-US" i="1">
                <a:solidFill>
                  <a:srgbClr val="C01012"/>
                </a:solidFill>
              </a:rPr>
              <a:t>instance methods</a:t>
            </a:r>
            <a:endParaRPr lang="en-US" altLang="en-US" i="1"/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invoked on an instance(object) of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However, </a:t>
            </a:r>
            <a:r>
              <a:rPr lang="en-US" altLang="en-US" i="1">
                <a:solidFill>
                  <a:srgbClr val="C01012"/>
                </a:solidFill>
              </a:rPr>
              <a:t>class methods</a:t>
            </a:r>
            <a:r>
              <a:rPr lang="en-US" altLang="en-US" i="1"/>
              <a:t> </a:t>
            </a:r>
            <a:r>
              <a:rPr lang="en-US" altLang="en-US"/>
              <a:t>are different</a:t>
            </a:r>
            <a:endParaRPr lang="en-US" altLang="en-US" i="1"/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may be invoked WITHOUT a class object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Similar to class variables in that the class methods BELONG to the </a:t>
            </a:r>
            <a:r>
              <a:rPr lang="en-US" altLang="en-US" u="sng"/>
              <a:t>class</a:t>
            </a:r>
            <a:r>
              <a:rPr lang="en-US" altLang="en-US"/>
              <a:t> </a:t>
            </a:r>
            <a:endParaRPr lang="en-US" altLang="en-US" i="1"/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having the class is enough to invoke it</a:t>
            </a:r>
          </a:p>
        </p:txBody>
      </p:sp>
      <p:sp>
        <p:nvSpPr>
          <p:cNvPr id="44036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180678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745347" cy="39044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US" dirty="0"/>
              <a:t> method belongs to its class rather than the instances: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 public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getDaysThisMonth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spcBef>
                <a:spcPts val="2400"/>
              </a:spcBef>
            </a:pPr>
            <a:r>
              <a:rPr lang="en-US" dirty="0">
                <a:ea typeface="Courier New" charset="0"/>
                <a:cs typeface="Courier New" charset="0"/>
              </a:rPr>
              <a:t>Static methods are invoked via their class name: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days =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Calendar</a:t>
            </a:r>
            <a:r>
              <a:rPr lang="en-US" sz="24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.getDaysThisMonth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dirty="0">
                <a:ea typeface="Courier New" charset="0"/>
                <a:cs typeface="Courier New" charset="0"/>
              </a:rPr>
            </a:b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5733256"/>
            <a:ext cx="7772400" cy="37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  <a:buFont typeface="Times" panose="02020603050405020304" pitchFamily="18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There is NO object so the name of class is used before the dot!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76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method exists independent of any instances.</a:t>
            </a:r>
          </a:p>
          <a:p>
            <a:pPr>
              <a:spcBef>
                <a:spcPts val="2400"/>
              </a:spcBef>
            </a:pPr>
            <a:r>
              <a:rPr lang="en-US" dirty="0"/>
              <a:t>Therefore:</a:t>
            </a:r>
          </a:p>
          <a:p>
            <a:pPr lvl="1"/>
            <a:r>
              <a:rPr lang="en-US" dirty="0"/>
              <a:t>They cannot access instance fields within their class</a:t>
            </a:r>
          </a:p>
          <a:p>
            <a:pPr lvl="1"/>
            <a:r>
              <a:rPr lang="en-US" dirty="0"/>
              <a:t>They cannot call instance methods within their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3420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599728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72" y="980728"/>
            <a:ext cx="7467600" cy="4824536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Class variables belong to their class rather than its instances</a:t>
            </a:r>
          </a:p>
          <a:p>
            <a:pPr>
              <a:spcBef>
                <a:spcPts val="2400"/>
              </a:spcBef>
            </a:pPr>
            <a:r>
              <a:rPr lang="en-US" dirty="0"/>
              <a:t>Class methods belong to their class rather than its instances</a:t>
            </a:r>
          </a:p>
          <a:p>
            <a:pPr>
              <a:spcBef>
                <a:spcPts val="2400"/>
              </a:spcBef>
            </a:pPr>
            <a:r>
              <a:rPr lang="en-US" dirty="0"/>
              <a:t>Class variables are used to share data among instances</a:t>
            </a:r>
          </a:p>
          <a:p>
            <a:pPr>
              <a:spcBef>
                <a:spcPts val="2400"/>
              </a:spcBef>
            </a:pPr>
            <a:r>
              <a:rPr lang="en-US" dirty="0"/>
              <a:t>Class methods are prohibited from accessing instance variables and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75668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218" y="1700808"/>
            <a:ext cx="7467600" cy="42672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The values of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dirty="0"/>
              <a:t> variables are fixed</a:t>
            </a:r>
          </a:p>
          <a:p>
            <a:pPr>
              <a:spcBef>
                <a:spcPts val="2400"/>
              </a:spcBef>
            </a:pPr>
            <a:r>
              <a:rPr lang="en-US" dirty="0"/>
              <a:t>They must be assigned at declaration or in the constructor (for fields)</a:t>
            </a:r>
          </a:p>
          <a:p>
            <a:pPr>
              <a:spcBef>
                <a:spcPts val="2400"/>
              </a:spcBef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US" dirty="0"/>
              <a:t> are unrelated concepts, but they are often used together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390377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90600" y="2502024"/>
            <a:ext cx="7772400" cy="1143000"/>
          </a:xfrm>
        </p:spPr>
        <p:txBody>
          <a:bodyPr/>
          <a:lstStyle/>
          <a:p>
            <a:r>
              <a:rPr lang="en-US"/>
              <a:t>Further Advanced Material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5726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collection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collection classes offer similar interfaces: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and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HashSet</a:t>
            </a:r>
            <a:r>
              <a:rPr lang="en-US" dirty="0"/>
              <a:t> and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TreeSet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2400"/>
              </a:spcBef>
            </a:pPr>
            <a:r>
              <a:rPr lang="en-US" dirty="0"/>
              <a:t>Types exist which capture those similarities: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List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3758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659882"/>
          </a:xfrm>
        </p:spPr>
        <p:txBody>
          <a:bodyPr/>
          <a:lstStyle/>
          <a:p>
            <a:r>
              <a:rPr lang="en-US" dirty="0"/>
              <a:t>API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pic>
        <p:nvPicPr>
          <p:cNvPr id="3379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228" y="1196752"/>
            <a:ext cx="7236719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collection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Polymorphism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allows us to ignore the more specific type in most cases</a:t>
            </a:r>
          </a:p>
          <a:p>
            <a:r>
              <a:rPr lang="is-IS" dirty="0"/>
              <a:t>Create objects of the </a:t>
            </a:r>
            <a:r>
              <a:rPr lang="is-IS" i="1" dirty="0">
                <a:solidFill>
                  <a:schemeClr val="accent3">
                    <a:lumMod val="75000"/>
                  </a:schemeClr>
                </a:solidFill>
              </a:rPr>
              <a:t>specific</a:t>
            </a:r>
            <a:r>
              <a:rPr lang="is-IS" dirty="0"/>
              <a:t> type</a:t>
            </a:r>
          </a:p>
          <a:p>
            <a:r>
              <a:rPr lang="is-IS" dirty="0"/>
              <a:t>BUT </a:t>
            </a:r>
            <a:r>
              <a:rPr lang="en-US" dirty="0"/>
              <a:t>declare variables of the more </a:t>
            </a:r>
            <a:r>
              <a:rPr lang="en-US" i="1" dirty="0">
                <a:solidFill>
                  <a:srgbClr val="FFC000"/>
                </a:solidFill>
              </a:rPr>
              <a:t>general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type</a:t>
            </a:r>
            <a:r>
              <a:rPr lang="is-IS" dirty="0"/>
              <a:t>:</a:t>
            </a:r>
          </a:p>
          <a:p>
            <a:pPr marL="400050" lvl="1" indent="0">
              <a:buNone/>
            </a:pPr>
            <a:br>
              <a:rPr lang="is-IS" sz="2400" dirty="0"/>
            </a:br>
            <a:r>
              <a:rPr lang="is-IS" sz="22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is-IS" sz="22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&lt;Track&gt; tracks = new </a:t>
            </a:r>
            <a:r>
              <a:rPr lang="is-IS" sz="2200" b="1" dirty="0">
                <a:solidFill>
                  <a:schemeClr val="accent3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is-IS" sz="22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&lt;&gt;();</a:t>
            </a:r>
            <a:br>
              <a:rPr lang="is-IS" sz="22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is-IS" sz="8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is-IS" sz="22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is-IS" sz="22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&lt;String, String&gt; responseMap = </a:t>
            </a:r>
            <a:br>
              <a:rPr lang="is-IS" sz="22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22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new </a:t>
            </a:r>
            <a:r>
              <a:rPr lang="is-IS" sz="2200" b="1" dirty="0">
                <a:solidFill>
                  <a:schemeClr val="accent3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HashMap</a:t>
            </a:r>
            <a:r>
              <a:rPr lang="is-IS" sz="22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&lt;&gt;();</a:t>
            </a:r>
            <a:br>
              <a:rPr lang="is-I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39725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 </a:t>
            </a:r>
            <a:br>
              <a:rPr lang="en-US" dirty="0"/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collect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Used to create a new collection object at the end of a pipeline</a:t>
            </a:r>
          </a:p>
          <a:p>
            <a:pPr>
              <a:spcBef>
                <a:spcPts val="2400"/>
              </a:spcBef>
            </a:pPr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collect</a:t>
            </a:r>
            <a:r>
              <a:rPr lang="en-US" dirty="0"/>
              <a:t> method takes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Collector</a:t>
            </a:r>
            <a:r>
              <a:rPr lang="en-US" dirty="0"/>
              <a:t> parameter that accumulates elements of the stream</a:t>
            </a:r>
          </a:p>
          <a:p>
            <a:pPr>
              <a:spcBef>
                <a:spcPts val="2400"/>
              </a:spcBef>
            </a:pPr>
            <a:r>
              <a:rPr lang="en-US" dirty="0"/>
              <a:t>We often use the polymorphic collection types for the result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680733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 filtered stream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608906"/>
            <a:ext cx="77768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public List&lt;Sighting&gt; </a:t>
            </a:r>
            <a:r>
              <a:rPr lang="en-US" sz="1800" dirty="0" err="1"/>
              <a:t>getSightingsOf</a:t>
            </a:r>
            <a:r>
              <a:rPr lang="en-US" sz="1800" dirty="0"/>
              <a:t>(String animal)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sightings</a:t>
            </a:r>
          </a:p>
          <a:p>
            <a:r>
              <a:rPr lang="en-US" sz="2000" dirty="0"/>
              <a:t>           .stream()</a:t>
            </a:r>
          </a:p>
          <a:p>
            <a:r>
              <a:rPr lang="en-US" sz="2000" dirty="0"/>
              <a:t>           .filter(record -&gt; </a:t>
            </a:r>
            <a:r>
              <a:rPr lang="en-US" sz="2000" dirty="0" err="1"/>
              <a:t>animal.equals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                   </a:t>
            </a:r>
            <a:r>
              <a:rPr lang="en-US" sz="2000" dirty="0" err="1"/>
              <a:t>record.getAnimal</a:t>
            </a:r>
            <a:r>
              <a:rPr lang="en-US" sz="2000" dirty="0"/>
              <a:t>()))</a:t>
            </a:r>
          </a:p>
          <a:p>
            <a:r>
              <a:rPr lang="en-US" sz="2000" dirty="0"/>
              <a:t>           .collect(</a:t>
            </a:r>
            <a:r>
              <a:rPr lang="en-US" sz="2000" dirty="0" err="1"/>
              <a:t>Collectors.toList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668656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</a:rPr>
              <a:t>java.util.stream.Collectors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5241394"/>
            <a:ext cx="393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</a:rPr>
              <a:t>static </a:t>
            </a:r>
            <a:r>
              <a:rPr lang="en-US" sz="2000" dirty="0" err="1">
                <a:solidFill>
                  <a:schemeClr val="accent2"/>
                </a:solidFill>
                <a:ea typeface="Courier New" charset="0"/>
                <a:cs typeface="Courier New" charset="0"/>
              </a:rPr>
              <a:t>toList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method returns 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generic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accent2"/>
                </a:solidFill>
                <a:ea typeface="Courier New" charset="0"/>
                <a:cs typeface="Courier New" charset="0"/>
              </a:rPr>
              <a:t>Collector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object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427984" y="4129186"/>
            <a:ext cx="0" cy="539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192180" y="4129186"/>
            <a:ext cx="0" cy="1127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1289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Writing class documentation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363662" y="1929606"/>
            <a:ext cx="7026275" cy="4090988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User classes should be documented the same way library classes are</a:t>
            </a: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Others should be able to use your class without reading the implementation</a:t>
            </a: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Make your class a potential library class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Elements of documentation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364456" y="1686719"/>
            <a:ext cx="7024688" cy="4538662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GB" altLang="en-US" sz="2800" i="1" dirty="0"/>
              <a:t>Documentation for a class should include:</a:t>
            </a:r>
            <a:endParaRPr lang="en-GB" altLang="en-US" sz="2800" dirty="0"/>
          </a:p>
          <a:p>
            <a:pPr eaLnBrk="1" hangingPunct="1">
              <a:spcBef>
                <a:spcPts val="1200"/>
              </a:spcBef>
            </a:pPr>
            <a:r>
              <a:rPr lang="en-GB" altLang="en-US" sz="2800" dirty="0"/>
              <a:t>the class name</a:t>
            </a:r>
          </a:p>
          <a:p>
            <a:pPr eaLnBrk="1" hangingPunct="1">
              <a:spcBef>
                <a:spcPts val="1200"/>
              </a:spcBef>
            </a:pPr>
            <a:r>
              <a:rPr lang="en-GB" altLang="en-US" sz="2800" dirty="0"/>
              <a:t>a comment describing the overall purpose and characteristics of the class</a:t>
            </a:r>
          </a:p>
          <a:p>
            <a:pPr eaLnBrk="1" hangingPunct="1">
              <a:spcBef>
                <a:spcPts val="1200"/>
              </a:spcBef>
            </a:pPr>
            <a:r>
              <a:rPr lang="en-GB" altLang="en-US" sz="2800" dirty="0"/>
              <a:t>a version number (@version)</a:t>
            </a:r>
          </a:p>
          <a:p>
            <a:pPr eaLnBrk="1" hangingPunct="1">
              <a:spcBef>
                <a:spcPts val="1200"/>
              </a:spcBef>
            </a:pPr>
            <a:r>
              <a:rPr lang="en-GB" altLang="en-US" sz="2800" dirty="0"/>
              <a:t>the authors’ names (@author)</a:t>
            </a:r>
          </a:p>
          <a:p>
            <a:pPr eaLnBrk="1" hangingPunct="1">
              <a:spcBef>
                <a:spcPts val="1200"/>
              </a:spcBef>
            </a:pPr>
            <a:r>
              <a:rPr lang="en-GB" altLang="en-US" sz="2800" dirty="0"/>
              <a:t>documentation for each constructor and each method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Elements of documentation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00213"/>
            <a:ext cx="746760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2800" i="1" dirty="0">
                <a:ea typeface="+mn-ea"/>
                <a:cs typeface="+mn-cs"/>
              </a:rPr>
              <a:t>The documentation for each constructor and method should include: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endParaRPr lang="en-GB" sz="900" i="1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the name of the method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the return type (@return)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the parameter names and types (@</a:t>
            </a:r>
            <a:r>
              <a:rPr lang="en-GB" sz="2800" dirty="0" err="1">
                <a:ea typeface="+mn-ea"/>
                <a:cs typeface="+mn-cs"/>
              </a:rPr>
              <a:t>param</a:t>
            </a:r>
            <a:r>
              <a:rPr lang="en-GB" sz="2800" dirty="0">
                <a:ea typeface="+mn-ea"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a description of the purpose and function of the method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a description of each parameter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a description of the value returned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endParaRPr lang="en-GB" sz="24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javadoc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75780" name="Oval 1"/>
          <p:cNvSpPr>
            <a:spLocks noChangeArrowheads="1"/>
          </p:cNvSpPr>
          <p:nvPr/>
        </p:nvSpPr>
        <p:spPr bwMode="auto">
          <a:xfrm>
            <a:off x="1258888" y="2492375"/>
            <a:ext cx="576262" cy="5048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latin typeface="Times" charset="0"/>
            </a:endParaRPr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1547813" y="4149725"/>
            <a:ext cx="1439862" cy="863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latin typeface="Times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Class comment:</a:t>
            </a:r>
          </a:p>
          <a:p>
            <a:pPr eaLnBrk="1" hangingPunct="1">
              <a:buFontTx/>
              <a:buNone/>
            </a:pPr>
            <a:endParaRPr lang="en-GB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* </a:t>
            </a:r>
            <a:r>
              <a:rPr lang="en-GB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The Responder class represents a response</a:t>
            </a:r>
          </a:p>
          <a:p>
            <a:pPr eaLnBrk="1" hangingPunct="1"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* </a:t>
            </a:r>
            <a:r>
              <a:rPr lang="en-GB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generator object. It is used to generate an </a:t>
            </a:r>
          </a:p>
          <a:p>
            <a:pPr eaLnBrk="1" hangingPunct="1"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* </a:t>
            </a:r>
            <a:r>
              <a:rPr lang="en-GB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automatic response.</a:t>
            </a:r>
          </a:p>
          <a:p>
            <a:pPr eaLnBrk="1" hangingPunct="1"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* </a:t>
            </a:r>
          </a:p>
          <a:p>
            <a:pPr eaLnBrk="1" hangingPunct="1"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* @author     </a:t>
            </a:r>
            <a:r>
              <a:rPr lang="en-GB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Michael </a:t>
            </a:r>
            <a:r>
              <a:rPr lang="en-GB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Kölling</a:t>
            </a:r>
            <a:r>
              <a:rPr lang="en-GB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 and David J. Barnes</a:t>
            </a:r>
          </a:p>
          <a:p>
            <a:pPr eaLnBrk="1" hangingPunct="1"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* @version    </a:t>
            </a:r>
            <a:r>
              <a:rPr lang="en-GB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1.0  (2011.07.31)</a:t>
            </a:r>
          </a:p>
          <a:p>
            <a:pPr eaLnBrk="1" hangingPunct="1"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FontTx/>
              <a:buNone/>
            </a:pPr>
            <a:endParaRPr lang="en-GB" alt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>
                <a:ea typeface="+mj-ea"/>
                <a:cs typeface="+mj-cs"/>
              </a:rPr>
              <a:t>javadoc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1619250" y="3573463"/>
            <a:ext cx="1152525" cy="863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latin typeface="Times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467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800" dirty="0">
                <a:ea typeface="+mn-ea"/>
                <a:cs typeface="+mn-cs"/>
              </a:rPr>
              <a:t>Method/Constructor comment: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dirty="0"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 *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Read a line of text from standard input (the text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 *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terminal), and return it as a set of words.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 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 * @</a:t>
            </a:r>
            <a:r>
              <a:rPr lang="en-GB" sz="1800" b="1" dirty="0" err="1">
                <a:latin typeface="Courier New" pitchFamily="49" charset="0"/>
                <a:ea typeface="+mn-ea"/>
                <a:cs typeface="+mn-cs"/>
              </a:rPr>
              <a:t>param</a:t>
            </a: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prompt</a:t>
            </a: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 prompt to print to screen.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 * @return         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 set of Strings, where each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*                 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String is of the words typed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 *        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		by the user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latin typeface="Courier New" pitchFamily="49" charset="0"/>
                <a:ea typeface="+mn-ea"/>
                <a:cs typeface="+mn-cs"/>
              </a:rPr>
              <a:t> */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public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HashSet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&lt;String&gt; </a:t>
            </a: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getInput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(String prompt)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}</a:t>
            </a:r>
            <a:endParaRPr lang="en-GB" sz="1800" b="1" dirty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97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Public vs private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96975"/>
            <a:ext cx="7467600" cy="5229225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GB" altLang="en-US" dirty="0">
                <a:solidFill>
                  <a:srgbClr val="FF0000"/>
                </a:solidFill>
              </a:rPr>
              <a:t>Public</a:t>
            </a:r>
            <a:r>
              <a:rPr lang="en-GB" altLang="en-US" dirty="0"/>
              <a:t> elements are accessible to objects of </a:t>
            </a:r>
            <a:r>
              <a:rPr lang="en-GB" altLang="en-US" u="sng" dirty="0"/>
              <a:t>other classes</a:t>
            </a:r>
            <a:endParaRPr lang="en-GB" altLang="en-US" dirty="0"/>
          </a:p>
          <a:p>
            <a:pPr lvl="1" eaLnBrk="1" hangingPunct="1">
              <a:spcBef>
                <a:spcPct val="0"/>
              </a:spcBef>
              <a:buFont typeface="Trebuchet MS" panose="020B0603020202020204" pitchFamily="34" charset="0"/>
              <a:buChar char="−"/>
            </a:pPr>
            <a:r>
              <a:rPr lang="en-GB" altLang="en-US" dirty="0"/>
              <a:t>Fields, constructors and methods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dirty="0"/>
              <a:t>Fields should NOT be public</a:t>
            </a:r>
          </a:p>
          <a:p>
            <a:pPr lvl="1" eaLnBrk="1" hangingPunct="1">
              <a:spcBef>
                <a:spcPct val="0"/>
              </a:spcBef>
              <a:buFont typeface="Trebuchet MS" panose="020B0603020202020204" pitchFamily="34" charset="0"/>
              <a:buChar char="−"/>
            </a:pPr>
            <a:r>
              <a:rPr lang="en-GB" altLang="en-US" dirty="0"/>
              <a:t>Keeps the integrity of the field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dirty="0">
                <a:solidFill>
                  <a:srgbClr val="FF0000"/>
                </a:solidFill>
              </a:rPr>
              <a:t>Private</a:t>
            </a:r>
            <a:r>
              <a:rPr lang="en-GB" altLang="en-US" dirty="0"/>
              <a:t> elements are accessible only to objects of the </a:t>
            </a:r>
            <a:r>
              <a:rPr lang="en-GB" altLang="en-US" u="sng" dirty="0"/>
              <a:t>same class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dirty="0"/>
              <a:t>Only methods that are intended for other classes should be public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292100"/>
            <a:ext cx="7772400" cy="8874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Information hiding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014413" y="1179513"/>
            <a:ext cx="7750175" cy="5246687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Data belonging to one object is hidden from other objects (</a:t>
            </a:r>
            <a:r>
              <a:rPr lang="en-AU" dirty="0">
                <a:solidFill>
                  <a:srgbClr val="FF0000"/>
                </a:solidFill>
                <a:ea typeface="+mn-ea"/>
                <a:cs typeface="+mn-cs"/>
              </a:rPr>
              <a:t>abstraction</a:t>
            </a:r>
            <a:r>
              <a:rPr lang="en-AU" dirty="0">
                <a:ea typeface="+mn-ea"/>
                <a:cs typeface="+mn-cs"/>
              </a:rPr>
              <a:t>)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Know </a:t>
            </a:r>
            <a:r>
              <a:rPr lang="en-AU" u="sng" dirty="0">
                <a:ea typeface="+mn-ea"/>
                <a:cs typeface="+mn-cs"/>
              </a:rPr>
              <a:t>what</a:t>
            </a:r>
            <a:r>
              <a:rPr lang="en-AU" dirty="0">
                <a:ea typeface="+mn-ea"/>
                <a:cs typeface="+mn-cs"/>
              </a:rPr>
              <a:t> an object can do, but    NOT necessarily </a:t>
            </a:r>
            <a:r>
              <a:rPr lang="en-AU" u="sng" dirty="0">
                <a:ea typeface="+mn-ea"/>
                <a:cs typeface="+mn-cs"/>
              </a:rPr>
              <a:t>how</a:t>
            </a:r>
            <a:r>
              <a:rPr lang="en-AU" dirty="0">
                <a:ea typeface="+mn-ea"/>
                <a:cs typeface="+mn-cs"/>
              </a:rPr>
              <a:t> it does it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Information hiding increases the level of </a:t>
            </a:r>
            <a:r>
              <a:rPr lang="en-AU" i="1" dirty="0">
                <a:ea typeface="+mn-ea"/>
                <a:cs typeface="+mn-cs"/>
              </a:rPr>
              <a:t>independence </a:t>
            </a:r>
            <a:r>
              <a:rPr lang="en-AU" dirty="0">
                <a:ea typeface="+mn-ea"/>
                <a:cs typeface="+mn-cs"/>
              </a:rPr>
              <a:t>(</a:t>
            </a:r>
            <a:r>
              <a:rPr lang="en-AU" dirty="0">
                <a:solidFill>
                  <a:srgbClr val="FF0000"/>
                </a:solidFill>
                <a:ea typeface="+mn-ea"/>
                <a:cs typeface="+mn-cs"/>
              </a:rPr>
              <a:t>modularization</a:t>
            </a:r>
            <a:r>
              <a:rPr lang="en-AU" dirty="0">
                <a:ea typeface="+mn-ea"/>
                <a:cs typeface="+mn-cs"/>
              </a:rPr>
              <a:t>)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Independence of modules is important for large systems and maintenance (</a:t>
            </a:r>
            <a:r>
              <a:rPr lang="en-AU" dirty="0">
                <a:solidFill>
                  <a:srgbClr val="FF0000"/>
                </a:solidFill>
                <a:ea typeface="+mn-ea"/>
                <a:cs typeface="+mn-cs"/>
              </a:rPr>
              <a:t>loose coupling</a:t>
            </a:r>
            <a:r>
              <a:rPr lang="en-AU" dirty="0">
                <a:ea typeface="+mn-ea"/>
                <a:cs typeface="+mn-cs"/>
              </a:rPr>
              <a:t>)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76623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72400" cy="100806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Interface vs implementation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352550" y="1341438"/>
            <a:ext cx="74676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2800" i="1" dirty="0">
                <a:ea typeface="+mn-ea"/>
                <a:cs typeface="+mn-cs"/>
              </a:rPr>
              <a:t>The </a:t>
            </a:r>
            <a:r>
              <a:rPr lang="en-GB" sz="2800" i="1" u="sng" dirty="0">
                <a:ea typeface="+mn-ea"/>
                <a:cs typeface="+mn-cs"/>
              </a:rPr>
              <a:t>documentation</a:t>
            </a:r>
            <a:r>
              <a:rPr lang="en-GB" sz="2800" i="1" dirty="0">
                <a:ea typeface="+mn-ea"/>
                <a:cs typeface="+mn-cs"/>
              </a:rPr>
              <a:t> includes </a:t>
            </a:r>
            <a:r>
              <a:rPr lang="en-GB" sz="2800" dirty="0">
                <a:ea typeface="+mn-ea"/>
                <a:cs typeface="+mn-cs"/>
              </a:rPr>
              <a:t>(the WHAT)</a:t>
            </a:r>
            <a:r>
              <a:rPr lang="en-GB" sz="2800" i="1" dirty="0">
                <a:ea typeface="+mn-ea"/>
                <a:cs typeface="+mn-cs"/>
              </a:rPr>
              <a:t>:</a:t>
            </a:r>
            <a:endParaRPr lang="en-GB" sz="2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the name of the class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a general description of the class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a list of constructors and methods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return values and parameters for constructors and methods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a description of the purpose of each constructor and method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endParaRPr lang="en-GB" sz="10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2800" dirty="0">
                <a:ea typeface="+mn-ea"/>
                <a:cs typeface="+mn-cs"/>
              </a:rPr>
              <a:t>			</a:t>
            </a:r>
            <a:r>
              <a:rPr lang="en-GB" sz="2800" b="1" dirty="0">
                <a:ea typeface="+mn-ea"/>
                <a:cs typeface="+mn-cs"/>
              </a:rPr>
              <a:t>the </a:t>
            </a:r>
            <a:r>
              <a:rPr lang="en-GB" sz="2800" b="1" i="1" dirty="0">
                <a:ea typeface="+mn-ea"/>
                <a:cs typeface="+mn-cs"/>
              </a:rPr>
              <a:t>interface</a:t>
            </a:r>
            <a:r>
              <a:rPr lang="en-GB" sz="2800" b="1" dirty="0">
                <a:ea typeface="+mn-ea"/>
                <a:cs typeface="+mn-cs"/>
              </a:rPr>
              <a:t> of the class</a:t>
            </a:r>
            <a:endParaRPr lang="en-GB" sz="2800" dirty="0">
              <a:ea typeface="+mn-ea"/>
              <a:cs typeface="+mn-cs"/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2051050" y="5884863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A571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52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Code completion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The </a:t>
            </a:r>
            <a:r>
              <a:rPr lang="en-GB" dirty="0" err="1">
                <a:cs typeface="+mn-cs"/>
              </a:rPr>
              <a:t>BlueJ</a:t>
            </a:r>
            <a:r>
              <a:rPr lang="en-GB" dirty="0">
                <a:cs typeface="+mn-cs"/>
              </a:rPr>
              <a:t> editor supports lookup of methods</a:t>
            </a:r>
          </a:p>
          <a:p>
            <a:pPr eaLnBrk="1" hangingPunct="1"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Use </a:t>
            </a:r>
            <a:r>
              <a:rPr lang="en-GB" dirty="0">
                <a:solidFill>
                  <a:srgbClr val="FF0000"/>
                </a:solidFill>
                <a:cs typeface="+mn-cs"/>
              </a:rPr>
              <a:t>Ctrl-space</a:t>
            </a:r>
            <a:r>
              <a:rPr lang="en-GB" dirty="0">
                <a:cs typeface="+mn-cs"/>
              </a:rPr>
              <a:t> after a method-call dot to bring up a list of available methods</a:t>
            </a:r>
          </a:p>
          <a:p>
            <a:pPr eaLnBrk="1" hangingPunct="1">
              <a:spcBef>
                <a:spcPts val="2400"/>
              </a:spcBef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Use </a:t>
            </a:r>
            <a:r>
              <a:rPr lang="en-GB" i="1" dirty="0">
                <a:cs typeface="+mn-cs"/>
              </a:rPr>
              <a:t>Return</a:t>
            </a:r>
            <a:r>
              <a:rPr lang="en-GB" dirty="0">
                <a:cs typeface="+mn-cs"/>
              </a:rPr>
              <a:t> to select a highlighted method</a:t>
            </a:r>
            <a:endParaRPr lang="en-US" dirty="0">
              <a:cs typeface="+mn-cs"/>
            </a:endParaRP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2450193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818" y="371771"/>
            <a:ext cx="7772400" cy="45571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Code completion in </a:t>
            </a:r>
            <a:r>
              <a:rPr lang="en-GB" dirty="0" err="1">
                <a:cs typeface="+mj-cs"/>
              </a:rPr>
              <a:t>BlueJ</a:t>
            </a:r>
            <a:endParaRPr lang="en-US" dirty="0"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pic>
        <p:nvPicPr>
          <p:cNvPr id="8499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406" y="832148"/>
            <a:ext cx="7772400" cy="566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2772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1384300" y="1268413"/>
            <a:ext cx="6985000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Java has an extensive class library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A good programmer must be familiar with the library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The documentation tells us what we need to know to use a class (interface)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The implementation is hidden (information hiding)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Classes are documented so that the interface can be read on its own    (class comment, method comments)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endParaRPr lang="en-US" sz="28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Interface vs implementation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2800" i="1" dirty="0">
                <a:ea typeface="+mn-ea"/>
                <a:cs typeface="+mn-cs"/>
              </a:rPr>
              <a:t>The documentation </a:t>
            </a:r>
            <a:r>
              <a:rPr lang="en-GB" sz="2800" b="1" i="1" u="sng" dirty="0">
                <a:ea typeface="+mn-ea"/>
                <a:cs typeface="+mn-cs"/>
              </a:rPr>
              <a:t>does not</a:t>
            </a:r>
            <a:r>
              <a:rPr lang="en-GB" sz="2800" i="1" dirty="0">
                <a:ea typeface="+mn-ea"/>
                <a:cs typeface="+mn-cs"/>
              </a:rPr>
              <a:t> include </a:t>
            </a:r>
            <a:r>
              <a:rPr lang="en-GB" sz="2800" dirty="0">
                <a:ea typeface="+mn-ea"/>
                <a:cs typeface="+mn-cs"/>
              </a:rPr>
              <a:t>(HOW)</a:t>
            </a:r>
            <a:r>
              <a:rPr lang="en-GB" sz="2800" i="1" dirty="0"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endParaRPr lang="en-GB" sz="2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private fields (most fields are private)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private methods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the bodies (source code) of methods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endParaRPr lang="en-GB" sz="2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2800" dirty="0">
                <a:ea typeface="+mn-ea"/>
                <a:cs typeface="+mn-cs"/>
              </a:rPr>
              <a:t>			</a:t>
            </a:r>
            <a:r>
              <a:rPr lang="en-GB" sz="2800" b="1" dirty="0">
                <a:ea typeface="+mn-ea"/>
                <a:cs typeface="+mn-cs"/>
              </a:rPr>
              <a:t>the </a:t>
            </a:r>
            <a:r>
              <a:rPr lang="en-GB" sz="2800" b="1" i="1" dirty="0">
                <a:ea typeface="+mn-ea"/>
                <a:cs typeface="+mn-cs"/>
              </a:rPr>
              <a:t>implementation</a:t>
            </a:r>
            <a:r>
              <a:rPr lang="en-GB" sz="2800" b="1" dirty="0">
                <a:ea typeface="+mn-ea"/>
                <a:cs typeface="+mn-cs"/>
              </a:rPr>
              <a:t> of the class</a:t>
            </a:r>
            <a:endParaRPr lang="en-GB" sz="2800" dirty="0">
              <a:ea typeface="+mn-ea"/>
              <a:cs typeface="+mn-cs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1908175" y="5157788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A571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3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60648"/>
            <a:ext cx="7772400" cy="50405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Debug with Logging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980728"/>
            <a:ext cx="7992888" cy="5877272"/>
          </a:xfrm>
        </p:spPr>
        <p:txBody>
          <a:bodyPr/>
          <a:lstStyle/>
          <a:p>
            <a:pPr>
              <a:lnSpc>
                <a:spcPts val="22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Print statements require removal before production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Logging provides a more effective alternative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000" dirty="0">
                <a:cs typeface="+mn-cs"/>
              </a:rPr>
              <a:t>Import classes/interfaces with core logging facilitate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+mn-cs"/>
              </a:rPr>
              <a:t>	  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java.util.logging.Logger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import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java.util.logging.Level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sz="2000" dirty="0"/>
              <a:t>Declare and initialize the logger object for a class</a:t>
            </a:r>
          </a:p>
          <a:p>
            <a:pPr marL="57150" indent="0"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Logger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</a:p>
          <a:p>
            <a:pPr marL="57150" indent="0"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.class.getName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sz="2000" dirty="0"/>
              <a:t>Instead of </a:t>
            </a:r>
            <a:r>
              <a:rPr lang="en-US" sz="2000" dirty="0" err="1"/>
              <a:t>System.out.println</a:t>
            </a:r>
            <a:r>
              <a:rPr lang="en-US" sz="2000" dirty="0"/>
              <a:t> statements, now use: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log(Level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endParaRPr lang="en-U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logger.log(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Level.WARNING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 is INVALID"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000" dirty="0"/>
              <a:t>Static </a:t>
            </a:r>
            <a:r>
              <a:rPr lang="en-US" sz="2000" i="1" dirty="0"/>
              <a:t>Level</a:t>
            </a:r>
            <a:r>
              <a:rPr lang="en-US" sz="2000" dirty="0"/>
              <a:t> constants in descending order: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SEVERE (highest value)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WARNING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INFO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CONFIG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FINE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FINER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FINEST (lowest value)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endParaRPr lang="en-US" sz="1800" b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75882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3333</TotalTime>
  <Words>5476</Words>
  <Application>Microsoft Office PowerPoint</Application>
  <PresentationFormat>On-screen Show (4:3)</PresentationFormat>
  <Paragraphs>848</Paragraphs>
  <Slides>72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Courier New</vt:lpstr>
      <vt:lpstr>Courier New Bold</vt:lpstr>
      <vt:lpstr>Courier New Bold Italic</vt:lpstr>
      <vt:lpstr>Monotype Sorts</vt:lpstr>
      <vt:lpstr>Times</vt:lpstr>
      <vt:lpstr>Times New Roman</vt:lpstr>
      <vt:lpstr>Trebuchet MS</vt:lpstr>
      <vt:lpstr>Trebuchet MS Bold</vt:lpstr>
      <vt:lpstr>Verdana</vt:lpstr>
      <vt:lpstr>Wingdings</vt:lpstr>
      <vt:lpstr>objects-first-6e</vt:lpstr>
      <vt:lpstr>1_objects-first-6e</vt:lpstr>
      <vt:lpstr>More-Sophisticated Behavior</vt:lpstr>
      <vt:lpstr>Main concepts to be covered</vt:lpstr>
      <vt:lpstr>The Java class library</vt:lpstr>
      <vt:lpstr>Working with the library</vt:lpstr>
      <vt:lpstr>Reading class documentation</vt:lpstr>
      <vt:lpstr>API Reference</vt:lpstr>
      <vt:lpstr>Interface vs implementation</vt:lpstr>
      <vt:lpstr>Interface vs implementation</vt:lpstr>
      <vt:lpstr>Debug with Logging</vt:lpstr>
      <vt:lpstr>A Technical Support System</vt:lpstr>
      <vt:lpstr>Interactive text dialog system tech-support</vt:lpstr>
      <vt:lpstr>Modularization</vt:lpstr>
      <vt:lpstr>tech-support project</vt:lpstr>
      <vt:lpstr>Basic structure</vt:lpstr>
      <vt:lpstr>Main loop structure</vt:lpstr>
      <vt:lpstr>SupportSystem class</vt:lpstr>
      <vt:lpstr>The exit condition</vt:lpstr>
      <vt:lpstr>Documentation for startsWith</vt:lpstr>
      <vt:lpstr>Methods from String</vt:lpstr>
      <vt:lpstr>Immutable String</vt:lpstr>
      <vt:lpstr>Using library classes</vt:lpstr>
      <vt:lpstr>Packages and import</vt:lpstr>
      <vt:lpstr>Using Random</vt:lpstr>
      <vt:lpstr>Selecting a random response</vt:lpstr>
      <vt:lpstr>Fill ArrayList of responses</vt:lpstr>
      <vt:lpstr>Parameterized (Generic) classes</vt:lpstr>
      <vt:lpstr>Parameterized classes</vt:lpstr>
      <vt:lpstr>Review</vt:lpstr>
      <vt:lpstr>Further library classes</vt:lpstr>
      <vt:lpstr>Main concepts to be covered</vt:lpstr>
      <vt:lpstr>Using sets</vt:lpstr>
      <vt:lpstr>ArrayList vs. HashSet</vt:lpstr>
      <vt:lpstr>Maps</vt:lpstr>
      <vt:lpstr>Using maps</vt:lpstr>
      <vt:lpstr>Using maps .put and .get</vt:lpstr>
      <vt:lpstr>Using maps in TechSupport</vt:lpstr>
      <vt:lpstr>TechSupport response map</vt:lpstr>
      <vt:lpstr>Dividing Strings</vt:lpstr>
      <vt:lpstr>String .split</vt:lpstr>
      <vt:lpstr>Using regex</vt:lpstr>
      <vt:lpstr>TechSupport input set</vt:lpstr>
      <vt:lpstr>List, Map and Set</vt:lpstr>
      <vt:lpstr>Collections and  primitive types</vt:lpstr>
      <vt:lpstr>Wrapper classes</vt:lpstr>
      <vt:lpstr>Wrapper classes</vt:lpstr>
      <vt:lpstr>Autoboxing and unboxing</vt:lpstr>
      <vt:lpstr>Class variables  and Constants</vt:lpstr>
      <vt:lpstr>Class variables</vt:lpstr>
      <vt:lpstr>Constants</vt:lpstr>
      <vt:lpstr>Class constants</vt:lpstr>
      <vt:lpstr>Class constants</vt:lpstr>
      <vt:lpstr>HashMap diagrams</vt:lpstr>
      <vt:lpstr>Class Methods</vt:lpstr>
      <vt:lpstr>Class methods</vt:lpstr>
      <vt:lpstr>Limitations of class methods</vt:lpstr>
      <vt:lpstr>Review</vt:lpstr>
      <vt:lpstr>Review</vt:lpstr>
      <vt:lpstr>Further Advanced Material</vt:lpstr>
      <vt:lpstr>Polymorphic collection types</vt:lpstr>
      <vt:lpstr>Polymorphic collection types</vt:lpstr>
      <vt:lpstr>The Stream  collect method</vt:lpstr>
      <vt:lpstr>Collecting a filtered stream</vt:lpstr>
      <vt:lpstr>Writing class documentation</vt:lpstr>
      <vt:lpstr>Elements of documentation</vt:lpstr>
      <vt:lpstr>Elements of documentation</vt:lpstr>
      <vt:lpstr>javadoc</vt:lpstr>
      <vt:lpstr>javadoc</vt:lpstr>
      <vt:lpstr>Public vs private</vt:lpstr>
      <vt:lpstr>Information hiding</vt:lpstr>
      <vt:lpstr>Code completion</vt:lpstr>
      <vt:lpstr>Code completion in BlueJ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5</dc:title>
  <dc:subject/>
  <dc:creator>David J. Barnes, Michael Kölling</dc:creator>
  <cp:keywords/>
  <dc:description>Copyright © David J. Barnes, Michael Kölling</dc:description>
  <cp:lastModifiedBy>Chien, Chia C</cp:lastModifiedBy>
  <cp:revision>239</cp:revision>
  <cp:lastPrinted>2003-09-01T07:41:09Z</cp:lastPrinted>
  <dcterms:created xsi:type="dcterms:W3CDTF">2009-04-22T19:24:48Z</dcterms:created>
  <dcterms:modified xsi:type="dcterms:W3CDTF">2020-11-18T22:56:56Z</dcterms:modified>
  <cp:category/>
</cp:coreProperties>
</file>