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39"/>
  </p:notesMasterIdLst>
  <p:handoutMasterIdLst>
    <p:handoutMasterId r:id="rId40"/>
  </p:handoutMasterIdLst>
  <p:sldIdLst>
    <p:sldId id="300" r:id="rId2"/>
    <p:sldId id="335" r:id="rId3"/>
    <p:sldId id="278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19" r:id="rId12"/>
    <p:sldId id="343" r:id="rId13"/>
    <p:sldId id="321" r:id="rId14"/>
    <p:sldId id="344" r:id="rId15"/>
    <p:sldId id="353" r:id="rId16"/>
    <p:sldId id="345" r:id="rId17"/>
    <p:sldId id="346" r:id="rId18"/>
    <p:sldId id="347" r:id="rId19"/>
    <p:sldId id="333" r:id="rId20"/>
    <p:sldId id="349" r:id="rId21"/>
    <p:sldId id="348" r:id="rId22"/>
    <p:sldId id="350" r:id="rId23"/>
    <p:sldId id="351" r:id="rId24"/>
    <p:sldId id="352" r:id="rId25"/>
    <p:sldId id="354" r:id="rId26"/>
    <p:sldId id="355" r:id="rId27"/>
    <p:sldId id="356" r:id="rId28"/>
    <p:sldId id="357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4" r:id="rId37"/>
    <p:sldId id="358" r:id="rId38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264D8B"/>
    <a:srgbClr val="A57133"/>
    <a:srgbClr val="007E4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4" autoAdjust="0"/>
    <p:restoredTop sz="93617"/>
  </p:normalViewPr>
  <p:slideViewPr>
    <p:cSldViewPr>
      <p:cViewPr varScale="1">
        <p:scale>
          <a:sx n="107" d="100"/>
          <a:sy n="107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450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>
                <a:latin typeface="Verdana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4063"/>
            <a:ext cx="5359400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2613" y="9644063"/>
            <a:ext cx="1131887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fld id="{6BC4BD69-633F-CF4D-B3C7-BBA8981A26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5786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301875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42050" y="0"/>
            <a:ext cx="55245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1700"/>
            <a:ext cx="2646362" cy="1227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4063"/>
            <a:ext cx="3590925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4125" y="9644063"/>
            <a:ext cx="460375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DB3651-936E-5349-A2ED-7071F368682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65143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A1E2873-C9BB-8741-976D-F9DB5380DF5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754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43011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43012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47FBC2-9664-49D0-9DB2-5F845B4A2FF7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368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553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720FCED-7BB7-4B4D-90CA-C425A40E1D1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62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52579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52580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0F554E-E658-4095-B778-19C149DD3BB5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52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2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1B68148-7DDC-6548-8633-9A763DA4FB5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400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4710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4710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7091BAF-5D72-46B0-9032-6C1E1DED48D9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370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60771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60772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7B01C35-74B7-4130-B793-753934CAE34F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60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04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5462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5462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06949F-CEDA-422D-8A4A-D0DC95B27B13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54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55651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55652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F15048-CFC0-440A-950A-BD025D79E340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55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9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56675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56676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5009BA-E84B-46E7-9615-8A00710B64B9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56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11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57699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57700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DC9990-3C97-4362-A8D1-C32845C5B0A1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57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3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6435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6436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36A7018-E6CB-4085-A709-4A0889CE9EE3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6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542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5222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5222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3D2447-A43D-4DFA-8275-F9A5E962B326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372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6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58723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58724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E146A2-0EC3-42B3-B0E6-8B0AF197436D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58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10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54275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54276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D912F4-53A5-47B1-AF9D-A2E57F9ED5B2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374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27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5974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5974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AAD7E9-2747-4EFC-824B-471ECB99BE55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59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7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5734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5734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7684E4F-22A1-49BA-B0FE-B576CC0662AD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378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84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58371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58372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F5FEEE-A41D-4D04-8A7F-FD1692207C71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376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477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59395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59396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E82099-C764-4344-A6E9-4B5B610183D8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382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895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B3651-936E-5349-A2ED-7071F3686821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602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88E64EC-8521-9447-B7BE-D3930373C4F1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71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76A6E2-AC8E-4EA1-95FD-784389B47A9E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358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37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8483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8484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24E4B4-8326-47F0-8EEA-472D3027CB5C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8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6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4CC9AC8-DFEB-4090-9782-3C54F6D86538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360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76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950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950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7F6A11-2169-4D49-9A75-5D4BF9DE528F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9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0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40963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40964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4FC9C6-F8B4-481C-9D61-256385ABF5F8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362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341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50531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50532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923AB7-9829-40BE-ADD8-E22E51F93F08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50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6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Fixed-sized collections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extLst/>
        </p:spPr>
        <p:txBody>
          <a:bodyPr rIns="233680"/>
          <a:lstStyle/>
          <a:p>
            <a:pPr marL="39688" eaLnBrk="1" hangingPunct="1">
              <a:defRPr/>
            </a:pPr>
            <a:r>
              <a:rPr lang="en-US" dirty="0">
                <a:ea typeface="+mn-ea"/>
                <a:cs typeface="+mn-cs"/>
              </a:rPr>
              <a:t>Introduction to arrays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8475663" y="6537325"/>
            <a:ext cx="26257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0">
                <a:solidFill>
                  <a:schemeClr val="tx1"/>
                </a:solidFill>
                <a:sym typeface="Trebuchet MS" charset="0"/>
              </a:rPr>
              <a:t>6.0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Using an array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447800"/>
            <a:ext cx="8305800" cy="4648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Times" charset="0"/>
              <a:buChar char="•"/>
              <a:defRPr/>
            </a:pPr>
            <a:r>
              <a:rPr lang="en-US" altLang="en-US" sz="2800" dirty="0"/>
              <a:t>Elements are used like ordinary variables</a:t>
            </a:r>
          </a:p>
          <a:p>
            <a:pPr eaLnBrk="1" hangingPunct="1">
              <a:spcBef>
                <a:spcPct val="75000"/>
              </a:spcBef>
              <a:buFont typeface="Times" charset="0"/>
              <a:buChar char="•"/>
              <a:defRPr/>
            </a:pPr>
            <a:r>
              <a:rPr lang="en-US" altLang="en-US" sz="2800" dirty="0"/>
              <a:t>The target of an assignment:</a:t>
            </a: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endParaRPr lang="en-US" altLang="en-US" sz="8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500" b="1" dirty="0">
                <a:solidFill>
                  <a:srgbClr val="FF0000"/>
                </a:solidFill>
                <a:latin typeface="Courier New" pitchFamily="49" charset="0"/>
              </a:rPr>
              <a:t>labels[5]</a:t>
            </a:r>
            <a:r>
              <a:rPr lang="en-US" altLang="en-US" sz="2500" b="1" dirty="0">
                <a:latin typeface="Courier New" pitchFamily="49" charset="0"/>
              </a:rPr>
              <a:t> </a:t>
            </a:r>
            <a:r>
              <a:rPr lang="en-US" altLang="en-US" sz="2500" b="1" dirty="0">
                <a:solidFill>
                  <a:schemeClr val="tx1"/>
                </a:solidFill>
                <a:latin typeface="Courier New" pitchFamily="49" charset="0"/>
              </a:rPr>
              <a:t>=  ... ;</a:t>
            </a:r>
            <a:endParaRPr lang="en-US" altLang="en-US" sz="2500" b="1" dirty="0">
              <a:latin typeface="Courier New" pitchFamily="49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500" b="1" dirty="0">
                <a:solidFill>
                  <a:srgbClr val="FF0000"/>
                </a:solidFill>
                <a:latin typeface="Courier New" pitchFamily="49" charset="0"/>
              </a:rPr>
              <a:t>machines[index]</a:t>
            </a:r>
            <a:r>
              <a:rPr lang="en-US" altLang="en-US" sz="2500" b="1" dirty="0">
                <a:latin typeface="Courier New" pitchFamily="49" charset="0"/>
              </a:rPr>
              <a:t> </a:t>
            </a:r>
            <a:r>
              <a:rPr lang="en-US" altLang="en-US" sz="2500" b="1" dirty="0">
                <a:solidFill>
                  <a:schemeClr val="tx1"/>
                </a:solidFill>
                <a:latin typeface="Courier New" pitchFamily="49" charset="0"/>
              </a:rPr>
              <a:t>= new Machine(10);</a:t>
            </a:r>
            <a:endParaRPr lang="en-US" altLang="en-US" dirty="0">
              <a:latin typeface="Courier New" pitchFamily="49" charset="0"/>
            </a:endParaRPr>
          </a:p>
          <a:p>
            <a:pPr eaLnBrk="1" hangingPunct="1">
              <a:spcBef>
                <a:spcPct val="75000"/>
              </a:spcBef>
              <a:buFont typeface="Times" charset="0"/>
              <a:buChar char="•"/>
              <a:defRPr/>
            </a:pPr>
            <a:r>
              <a:rPr lang="en-US" altLang="en-US" sz="2800" dirty="0"/>
              <a:t>In an expression:</a:t>
            </a: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endParaRPr lang="en-US" altLang="en-US" sz="8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500" b="1" dirty="0">
                <a:solidFill>
                  <a:schemeClr val="tx1"/>
                </a:solidFill>
                <a:latin typeface="Courier New" pitchFamily="49" charset="0"/>
              </a:rPr>
              <a:t>double half =</a:t>
            </a:r>
            <a:r>
              <a:rPr lang="en-US" altLang="en-US" sz="2500" b="1" dirty="0">
                <a:latin typeface="Courier New" pitchFamily="49" charset="0"/>
              </a:rPr>
              <a:t> </a:t>
            </a:r>
            <a:r>
              <a:rPr lang="en-US" altLang="en-US" sz="2500" b="1" dirty="0">
                <a:solidFill>
                  <a:srgbClr val="FF0000"/>
                </a:solidFill>
                <a:latin typeface="Courier New" pitchFamily="49" charset="0"/>
              </a:rPr>
              <a:t>readings[0]</a:t>
            </a:r>
            <a:r>
              <a:rPr lang="en-US" altLang="en-US" sz="2500" b="1" dirty="0">
                <a:latin typeface="Courier New" pitchFamily="49" charset="0"/>
              </a:rPr>
              <a:t> </a:t>
            </a:r>
            <a:r>
              <a:rPr lang="en-US" altLang="en-US" sz="2500" b="1" dirty="0">
                <a:solidFill>
                  <a:schemeClr val="tx1"/>
                </a:solidFill>
                <a:latin typeface="Courier New" pitchFamily="49" charset="0"/>
              </a:rPr>
              <a:t>/ 2;</a:t>
            </a:r>
            <a:endParaRPr lang="en-US" altLang="en-US" sz="2500" b="1" dirty="0">
              <a:latin typeface="Courier New" pitchFamily="49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500" b="1" dirty="0">
                <a:solidFill>
                  <a:schemeClr val="tx1"/>
                </a:solidFill>
                <a:latin typeface="Courier New" pitchFamily="49" charset="0"/>
              </a:rPr>
              <a:t>adjusted =</a:t>
            </a:r>
            <a:r>
              <a:rPr lang="en-US" altLang="en-US" sz="2500" b="1" dirty="0">
                <a:latin typeface="Courier New" pitchFamily="49" charset="0"/>
              </a:rPr>
              <a:t> </a:t>
            </a:r>
            <a:r>
              <a:rPr lang="en-US" altLang="en-US" sz="2500" b="1" dirty="0" err="1">
                <a:solidFill>
                  <a:srgbClr val="FF0000"/>
                </a:solidFill>
                <a:latin typeface="Courier New" pitchFamily="49" charset="0"/>
              </a:rPr>
              <a:t>hourCounts</a:t>
            </a:r>
            <a:r>
              <a:rPr lang="en-US" altLang="en-US" sz="2500" b="1" dirty="0">
                <a:solidFill>
                  <a:srgbClr val="FF0000"/>
                </a:solidFill>
                <a:latin typeface="Courier New" pitchFamily="49" charset="0"/>
              </a:rPr>
              <a:t>[hour]</a:t>
            </a:r>
            <a:r>
              <a:rPr lang="en-US" altLang="en-US" sz="2500" b="1" dirty="0">
                <a:latin typeface="Courier New" pitchFamily="49" charset="0"/>
              </a:rPr>
              <a:t> </a:t>
            </a:r>
            <a:r>
              <a:rPr lang="en-US" altLang="en-US" sz="2500" b="1" dirty="0">
                <a:solidFill>
                  <a:schemeClr val="tx1"/>
                </a:solidFill>
                <a:latin typeface="Courier New" pitchFamily="49" charset="0"/>
              </a:rPr>
              <a:t>– 3;</a:t>
            </a:r>
            <a:endParaRPr lang="en-US" altLang="en-US" sz="2500" b="1" dirty="0">
              <a:latin typeface="Courier New" pitchFamily="49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500" b="1" dirty="0" err="1">
                <a:solidFill>
                  <a:srgbClr val="FF0000"/>
                </a:solidFill>
                <a:latin typeface="Courier New" pitchFamily="49" charset="0"/>
              </a:rPr>
              <a:t>hourCounts</a:t>
            </a:r>
            <a:r>
              <a:rPr lang="en-US" altLang="en-US" sz="2500" b="1" dirty="0">
                <a:solidFill>
                  <a:srgbClr val="FF0000"/>
                </a:solidFill>
                <a:latin typeface="Courier New" pitchFamily="49" charset="0"/>
              </a:rPr>
              <a:t>[hour]++</a:t>
            </a:r>
            <a:r>
              <a:rPr lang="en-US" altLang="en-US" sz="25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en-US" sz="2500" b="1" dirty="0">
              <a:latin typeface="Courier New" pitchFamily="49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500" b="1" dirty="0" err="1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en-US" sz="25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500" b="1" dirty="0">
                <a:solidFill>
                  <a:srgbClr val="FF0000"/>
                </a:solidFill>
                <a:latin typeface="Courier New" pitchFamily="49" charset="0"/>
              </a:rPr>
              <a:t>item[1]</a:t>
            </a:r>
            <a:r>
              <a:rPr lang="en-US" altLang="en-US" sz="25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en-US" sz="2500" b="1" dirty="0" err="1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en-US" altLang="en-US" sz="25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en-US" sz="2600" b="1" dirty="0">
              <a:latin typeface="Courier New" pitchFamily="49" charset="0"/>
            </a:endParaRPr>
          </a:p>
        </p:txBody>
      </p:sp>
      <p:sp>
        <p:nvSpPr>
          <p:cNvPr id="12292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64756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19137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Standard array use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1149848" y="1484784"/>
            <a:ext cx="6334417" cy="494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private 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[] 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hourCounts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private String[] names;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3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hourCounts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= new 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[24];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names = new String[10];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3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3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hourcounts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]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hourcounts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]++;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System.out.println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hourcounts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6893423" y="1899121"/>
            <a:ext cx="1714500" cy="406400"/>
          </a:xfrm>
          <a:prstGeom prst="roundRect">
            <a:avLst>
              <a:gd name="adj" fmla="val 167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7069088" y="1926144"/>
            <a:ext cx="135999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90813" bIns="38100" anchor="ctr">
            <a:spAutoFit/>
          </a:bodyPr>
          <a:lstStyle>
            <a:lvl1pPr marL="523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 dirty="0">
                <a:solidFill>
                  <a:schemeClr val="accent2"/>
                </a:solidFill>
                <a:sym typeface="Trebuchet MS" charset="0"/>
              </a:rPr>
              <a:t>declaration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5654776" y="2103908"/>
            <a:ext cx="1235472" cy="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7005828" y="3428709"/>
            <a:ext cx="1714500" cy="406400"/>
          </a:xfrm>
          <a:prstGeom prst="roundRect">
            <a:avLst>
              <a:gd name="adj" fmla="val 167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7340190" y="3455732"/>
            <a:ext cx="10426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90813" bIns="38100" anchor="ctr">
            <a:spAutoFit/>
          </a:bodyPr>
          <a:lstStyle>
            <a:lvl1pPr marL="523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 dirty="0">
                <a:solidFill>
                  <a:schemeClr val="accent2"/>
                </a:solidFill>
                <a:sym typeface="Trebuchet MS" charset="0"/>
              </a:rPr>
              <a:t>creation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5767181" y="3633497"/>
            <a:ext cx="123547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AutoShape 10"/>
          <p:cNvSpPr>
            <a:spLocks/>
          </p:cNvSpPr>
          <p:nvPr/>
        </p:nvSpPr>
        <p:spPr bwMode="auto">
          <a:xfrm>
            <a:off x="6979138" y="5136063"/>
            <a:ext cx="1714500" cy="406400"/>
          </a:xfrm>
          <a:prstGeom prst="roundRect">
            <a:avLst>
              <a:gd name="adj" fmla="val 167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7569980" y="5163086"/>
            <a:ext cx="52964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90813" bIns="38100" anchor="ctr">
            <a:spAutoFit/>
          </a:bodyPr>
          <a:lstStyle>
            <a:lvl1pPr marL="523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 dirty="0">
                <a:solidFill>
                  <a:schemeClr val="accent2"/>
                </a:solidFill>
                <a:sym typeface="Trebuchet MS" charset="0"/>
              </a:rPr>
              <a:t>use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5740491" y="5340851"/>
            <a:ext cx="123547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Ins="81279"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en-US"/>
              <a:t>Array literals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2800" b="1">
                <a:solidFill>
                  <a:schemeClr val="tx1"/>
                </a:solidFill>
                <a:latin typeface="Courier New" pitchFamily="49" charset="0"/>
              </a:rPr>
              <a:t>{3, 15, 4, 5, …}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990600" y="3276600"/>
            <a:ext cx="7467600" cy="2971800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spcBef>
                <a:spcPct val="50000"/>
              </a:spcBef>
              <a:buFont typeface="Times" charset="0"/>
              <a:buChar char="•"/>
              <a:defRPr/>
            </a:pPr>
            <a:r>
              <a:rPr lang="en-US" altLang="en-US" sz="2800"/>
              <a:t>Array literals in this form can only be used in declarations and NOT like this:</a:t>
            </a:r>
          </a:p>
          <a:p>
            <a:pPr marL="382588" algn="ctr" eaLnBrk="1" hangingPunct="1">
              <a:lnSpc>
                <a:spcPct val="90000"/>
              </a:lnSpc>
              <a:spcBef>
                <a:spcPct val="50000"/>
              </a:spcBef>
              <a:buFont typeface="Times" charset="0"/>
              <a:buNone/>
              <a:defRPr/>
            </a:pPr>
            <a:r>
              <a:rPr lang="en-US" altLang="en-US" sz="2400" b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numbers =</a:t>
            </a: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 3, 15, 4, 5 };</a:t>
            </a:r>
            <a:endParaRPr lang="en-US" altLang="en-US" sz="2800"/>
          </a:p>
          <a:p>
            <a:pPr marL="382588" eaLnBrk="1" hangingPunct="1">
              <a:lnSpc>
                <a:spcPct val="90000"/>
              </a:lnSpc>
              <a:spcBef>
                <a:spcPct val="130000"/>
              </a:spcBef>
              <a:buFont typeface="Times" charset="0"/>
              <a:buChar char="•"/>
              <a:defRPr/>
            </a:pPr>
            <a:r>
              <a:rPr lang="en-US" altLang="en-US" sz="2800"/>
              <a:t>Related uses require </a:t>
            </a:r>
            <a:r>
              <a:rPr lang="en-US" altLang="en-US" sz="2800" b="1" i="1">
                <a:latin typeface="Courier New Bold" charset="0"/>
              </a:rPr>
              <a:t>new</a:t>
            </a:r>
            <a:r>
              <a:rPr lang="en-US" altLang="en-US" sz="2800"/>
              <a:t>:</a:t>
            </a:r>
          </a:p>
          <a:p>
            <a:pPr marL="382588" algn="ctr" eaLnBrk="1" hangingPunct="1">
              <a:lnSpc>
                <a:spcPct val="90000"/>
              </a:lnSpc>
              <a:spcBef>
                <a:spcPct val="50000"/>
              </a:spcBef>
              <a:buFont typeface="Times" charset="0"/>
              <a:buNone/>
              <a:defRPr/>
            </a:pPr>
            <a:r>
              <a:rPr lang="en-US" altLang="en-US" sz="2400" b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numbers = new int[ ]</a:t>
            </a: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{ 3, 15, 4, 5 }</a:t>
            </a:r>
            <a:r>
              <a:rPr lang="en-US" altLang="en-US" sz="2400" b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;</a:t>
            </a:r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4341" name="Rectangle 3"/>
          <p:cNvSpPr>
            <a:spLocks/>
          </p:cNvSpPr>
          <p:nvPr/>
        </p:nvSpPr>
        <p:spPr bwMode="auto">
          <a:xfrm>
            <a:off x="1143000" y="2354263"/>
            <a:ext cx="7731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private int[ ] numbers =</a:t>
            </a:r>
            <a:r>
              <a:rPr lang="en-US" altLang="en-US" sz="2400" b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{ 3, 15, 4, 5 }</a:t>
            </a:r>
            <a:r>
              <a:rPr lang="en-US" altLang="en-US" sz="240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;</a:t>
            </a:r>
            <a:endParaRPr lang="en-US" altLang="en-US" sz="2100" b="0">
              <a:solidFill>
                <a:schemeClr val="tx1"/>
              </a:solidFill>
              <a:latin typeface="Courier New Bold" panose="02070609020205020404" pitchFamily="49" charset="0"/>
              <a:sym typeface="Courier New Bold" panose="020706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300" b="0">
              <a:solidFill>
                <a:schemeClr val="tx1"/>
              </a:solidFill>
              <a:latin typeface="Courier New Bold" panose="02070609020205020404" pitchFamily="49" charset="0"/>
              <a:sym typeface="Courier New Bold" panose="020706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7308850" y="2101850"/>
            <a:ext cx="533400" cy="250825"/>
          </a:xfrm>
          <a:prstGeom prst="line">
            <a:avLst/>
          </a:prstGeom>
          <a:noFill/>
          <a:ln w="38100">
            <a:solidFill>
              <a:srgbClr val="A571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AutoShape 6"/>
          <p:cNvSpPr>
            <a:spLocks/>
          </p:cNvSpPr>
          <p:nvPr/>
        </p:nvSpPr>
        <p:spPr bwMode="auto">
          <a:xfrm>
            <a:off x="7019925" y="1250950"/>
            <a:ext cx="1854200" cy="85090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52713" bIns="0" anchor="ctr"/>
          <a:lstStyle>
            <a:lvl1pPr marL="52388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A57133"/>
                </a:solidFill>
                <a:sym typeface="Trebuchet MS" panose="020B0603020202020204" pitchFamily="34" charset="0"/>
              </a:rPr>
              <a:t>declaration, creation and initialization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90600" y="1676400"/>
            <a:ext cx="74676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Ins="233680"/>
          <a:lstStyle>
            <a:lvl1pPr marL="382588" indent="-342900" eaLnBrk="0" hangingPunct="0">
              <a:defRPr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/>
            </a:pPr>
            <a:r>
              <a:rPr lang="en-US" altLang="en-US" sz="2800" b="0">
                <a:solidFill>
                  <a:srgbClr val="1A3170"/>
                </a:solidFill>
                <a:latin typeface="Trebuchet MS" pitchFamily="34" charset="0"/>
              </a:rPr>
              <a:t>The size is inferred from the data: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4724400" y="3962400"/>
            <a:ext cx="1371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6000">
                <a:solidFill>
                  <a:srgbClr val="FF0000"/>
                </a:solidFill>
                <a:latin typeface="Times New Roman" panose="02020603050405020304" pitchFamily="18" charset="0"/>
              </a:rPr>
              <a:t>XX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398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length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3862388"/>
            <a:ext cx="7467600" cy="2244724"/>
          </a:xfrm>
        </p:spPr>
        <p:txBody>
          <a:bodyPr rIns="233680"/>
          <a:lstStyle/>
          <a:p>
            <a:pPr marL="382588" eaLnBrk="1" hangingPunct="1"/>
            <a:r>
              <a:rPr lang="en-US" altLang="en-US" dirty="0">
                <a:latin typeface="Courier New Bold" charset="0"/>
                <a:ea typeface="MS PGothic" charset="-128"/>
              </a:rPr>
              <a:t>length</a:t>
            </a:r>
            <a:r>
              <a:rPr lang="en-US" altLang="en-US" dirty="0">
                <a:ea typeface="MS PGothic" charset="-128"/>
              </a:rPr>
              <a:t> is a </a:t>
            </a:r>
            <a:r>
              <a:rPr lang="en-US" altLang="en-US" i="1" u="sng" dirty="0">
                <a:ea typeface="MS PGothic" charset="-128"/>
              </a:rPr>
              <a:t>field</a:t>
            </a:r>
            <a:r>
              <a:rPr lang="en-US" altLang="en-US" dirty="0">
                <a:ea typeface="MS PGothic" charset="-128"/>
              </a:rPr>
              <a:t> rather than a method</a:t>
            </a:r>
          </a:p>
          <a:p>
            <a:pPr marL="382588" eaLnBrk="1" hangingPunct="1"/>
            <a:r>
              <a:rPr lang="en-US" altLang="en-US" dirty="0">
                <a:ea typeface="MS PGothic" charset="-128"/>
              </a:rPr>
              <a:t>It is </a:t>
            </a:r>
            <a:r>
              <a:rPr lang="en-US" altLang="en-US" i="1" u="sng" dirty="0">
                <a:ea typeface="MS PGothic" charset="-128"/>
              </a:rPr>
              <a:t>fixed-size</a:t>
            </a:r>
            <a:r>
              <a:rPr lang="en-US" altLang="en-US" dirty="0">
                <a:ea typeface="MS PGothic" charset="-128"/>
              </a:rPr>
              <a:t> and can NOT be changed 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43000" y="6407152"/>
            <a:ext cx="6934200" cy="30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1320800" y="1944688"/>
            <a:ext cx="77216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private int[] numbers = { 3, 15, 4, 5 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300" b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 n = numbers.length;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</p:txBody>
      </p:sp>
      <p:grpSp>
        <p:nvGrpSpPr>
          <p:cNvPr id="31749" name="Group 9"/>
          <p:cNvGrpSpPr>
            <a:grpSpLocks/>
          </p:cNvGrpSpPr>
          <p:nvPr/>
        </p:nvGrpSpPr>
        <p:grpSpPr bwMode="auto">
          <a:xfrm>
            <a:off x="5436096" y="2892868"/>
            <a:ext cx="2952750" cy="709612"/>
            <a:chOff x="3432" y="2440"/>
            <a:chExt cx="1860" cy="447"/>
          </a:xfrm>
        </p:grpSpPr>
        <p:sp>
          <p:nvSpPr>
            <p:cNvPr id="31750" name="Line 5"/>
            <p:cNvSpPr>
              <a:spLocks noChangeShapeType="1"/>
            </p:cNvSpPr>
            <p:nvPr/>
          </p:nvSpPr>
          <p:spPr bwMode="auto">
            <a:xfrm rot="10800000">
              <a:off x="3432" y="2440"/>
              <a:ext cx="480" cy="2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AutoShape 6"/>
            <p:cNvSpPr>
              <a:spLocks/>
            </p:cNvSpPr>
            <p:nvPr/>
          </p:nvSpPr>
          <p:spPr bwMode="auto">
            <a:xfrm>
              <a:off x="3898" y="2567"/>
              <a:ext cx="1394" cy="320"/>
            </a:xfrm>
            <a:prstGeom prst="roundRect">
              <a:avLst>
                <a:gd name="adj" fmla="val 1338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52713" bIns="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accent2"/>
                  </a:solidFill>
                  <a:sym typeface="Trebuchet MS" charset="0"/>
                </a:rPr>
                <a:t>not a method call!</a:t>
              </a:r>
              <a:endParaRPr lang="en-US" altLang="en-US" sz="1800" b="0" dirty="0">
                <a:solidFill>
                  <a:schemeClr val="accent2"/>
                </a:solidFill>
                <a:sym typeface="Trebuchet MS" charset="0"/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772400" cy="6858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altLang="en-US" b="1" i="1">
                <a:latin typeface="Courier New" pitchFamily="49" charset="0"/>
              </a:rPr>
              <a:t>LogAnalyzer</a:t>
            </a:r>
            <a:r>
              <a:rPr lang="en-US" altLang="en-US">
                <a:latin typeface="Courier New" pitchFamily="49" charset="0"/>
              </a:rPr>
              <a:t> </a:t>
            </a:r>
            <a:r>
              <a:rPr lang="en-US" altLang="en-US"/>
              <a:t>example</a:t>
            </a:r>
          </a:p>
        </p:txBody>
      </p:sp>
      <p:sp>
        <p:nvSpPr>
          <p:cNvPr id="369667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1066800" y="990600"/>
            <a:ext cx="7620000" cy="5334000"/>
          </a:xfrm>
        </p:spPr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altLang="en-US" sz="2800" dirty="0"/>
              <a:t>The </a:t>
            </a:r>
            <a:r>
              <a:rPr lang="en-US" altLang="en-US" sz="2800" i="1" dirty="0" err="1"/>
              <a:t>hourCounts</a:t>
            </a:r>
            <a:r>
              <a:rPr lang="en-US" altLang="en-US" sz="2800" dirty="0"/>
              <a:t> field is necessary to store the analysis of the access data</a:t>
            </a:r>
          </a:p>
          <a:p>
            <a:pPr marL="382588" algn="ctr" eaLnBrk="1" hangingPunct="1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hourCounts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[24];</a:t>
            </a:r>
            <a:endParaRPr lang="en-US" altLang="en-US" sz="2800" dirty="0"/>
          </a:p>
          <a:p>
            <a:pPr marL="382588" eaLnBrk="1" hangingPunct="1">
              <a:spcBef>
                <a:spcPct val="50000"/>
              </a:spcBef>
              <a:buFont typeface="Times" charset="0"/>
              <a:buChar char="•"/>
              <a:defRPr/>
            </a:pPr>
            <a:r>
              <a:rPr lang="en-US" altLang="en-US" sz="2800" dirty="0"/>
              <a:t>The constructor creates an array object of 24 integers for the </a:t>
            </a:r>
            <a:r>
              <a:rPr lang="en-US" altLang="en-US" sz="2800" i="1" dirty="0" err="1"/>
              <a:t>hourCounts</a:t>
            </a:r>
            <a:r>
              <a:rPr lang="en-US" altLang="en-US" sz="2800" dirty="0"/>
              <a:t> field</a:t>
            </a:r>
          </a:p>
          <a:p>
            <a:pPr marL="382588" algn="ctr" eaLnBrk="1" hangingPunct="1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hourCounts.length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b="1" dirty="0">
                <a:solidFill>
                  <a:srgbClr val="663300"/>
                </a:solidFill>
                <a:latin typeface="Courier New" pitchFamily="49" charset="0"/>
              </a:rPr>
              <a:t>// equals 24</a:t>
            </a:r>
            <a:endParaRPr lang="en-US" altLang="en-US" sz="2800" dirty="0"/>
          </a:p>
          <a:p>
            <a:pPr marL="382588" eaLnBrk="1" hangingPunct="1">
              <a:spcBef>
                <a:spcPct val="50000"/>
              </a:spcBef>
              <a:buFont typeface="Times" charset="0"/>
              <a:buChar char="•"/>
              <a:defRPr/>
            </a:pPr>
            <a:r>
              <a:rPr lang="en-US" altLang="en-US" sz="2800" dirty="0"/>
              <a:t>Each of the 24 integer elements represent the number of accesses made within that particular hour (in a 24-hour day)</a:t>
            </a:r>
          </a:p>
          <a:p>
            <a:pPr marL="382588" algn="ctr" eaLnBrk="1" hangingPunct="1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hourCounts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[hour]++; </a:t>
            </a:r>
            <a:endParaRPr lang="en-US" altLang="en-US" sz="2800" dirty="0"/>
          </a:p>
          <a:p>
            <a:pPr marL="382588" eaLnBrk="1" hangingPunct="1">
              <a:spcBef>
                <a:spcPct val="50000"/>
              </a:spcBef>
              <a:buFont typeface="Times" charset="0"/>
              <a:buChar char="•"/>
              <a:defRPr/>
            </a:pPr>
            <a:r>
              <a:rPr lang="en-US" altLang="en-US" sz="2800" dirty="0"/>
              <a:t>A larger integer value = more accesses </a:t>
            </a:r>
          </a:p>
        </p:txBody>
      </p:sp>
      <p:sp>
        <p:nvSpPr>
          <p:cNvPr id="16388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1300328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772400" cy="527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Arrays and </a:t>
            </a:r>
            <a:r>
              <a:rPr lang="en-US" altLang="en-US" i="1" dirty="0"/>
              <a:t>for-each </a:t>
            </a:r>
            <a:r>
              <a:rPr lang="en-US" altLang="en-US" dirty="0"/>
              <a:t>loops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91406" y="1196752"/>
            <a:ext cx="7570787" cy="5043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dirty="0"/>
              <a:t>Can we use </a:t>
            </a:r>
            <a:r>
              <a:rPr lang="en-US" altLang="en-US" i="1" dirty="0"/>
              <a:t>for-each </a:t>
            </a:r>
            <a:r>
              <a:rPr lang="en-US" altLang="en-US" dirty="0"/>
              <a:t>to access EVERY element in the array collection without adding/removing any elements?   </a:t>
            </a:r>
            <a:r>
              <a:rPr lang="en-US" altLang="en-US" dirty="0">
                <a:solidFill>
                  <a:srgbClr val="FF0000"/>
                </a:solidFill>
              </a:rPr>
              <a:t>YES</a:t>
            </a:r>
            <a:endParaRPr lang="en-US" altLang="en-US" i="1" dirty="0"/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Times" charset="0"/>
              <a:buChar char="•"/>
              <a:defRPr/>
            </a:pPr>
            <a:r>
              <a:rPr lang="en-US" altLang="en-US" i="1" dirty="0"/>
              <a:t>for-each </a:t>
            </a:r>
            <a:r>
              <a:rPr lang="en-US" altLang="en-US" dirty="0"/>
              <a:t>loops may be used on arrays: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500" b="1" dirty="0">
                <a:solidFill>
                  <a:schemeClr val="tx1"/>
                </a:solidFill>
                <a:latin typeface="Courier New" pitchFamily="49" charset="0"/>
              </a:rPr>
              <a:t>for(</a:t>
            </a:r>
            <a:r>
              <a:rPr lang="en-GB" altLang="en-US" sz="25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GB" altLang="en-US" sz="2500" b="1" dirty="0">
                <a:solidFill>
                  <a:schemeClr val="tx1"/>
                </a:solidFill>
                <a:latin typeface="Courier New" pitchFamily="49" charset="0"/>
              </a:rPr>
              <a:t> value : </a:t>
            </a:r>
            <a:r>
              <a:rPr lang="en-GB" altLang="en-US" sz="2500" b="1" dirty="0" err="1">
                <a:solidFill>
                  <a:schemeClr val="tx1"/>
                </a:solidFill>
                <a:latin typeface="Courier New" pitchFamily="49" charset="0"/>
              </a:rPr>
              <a:t>hourCounts</a:t>
            </a:r>
            <a:r>
              <a:rPr lang="en-GB" altLang="en-US" sz="25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5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GB" altLang="en-US" sz="25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GB" altLang="en-US" sz="2500" b="1" dirty="0">
                <a:solidFill>
                  <a:schemeClr val="tx1"/>
                </a:solidFill>
                <a:latin typeface="Courier New" pitchFamily="49" charset="0"/>
              </a:rPr>
              <a:t>(value);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5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Times" charset="0"/>
              <a:buChar char="•"/>
              <a:defRPr/>
            </a:pPr>
            <a:r>
              <a:rPr lang="en-US" altLang="en-US" dirty="0"/>
              <a:t>However, there is NO index counter to use if location of element is needed</a:t>
            </a:r>
          </a:p>
        </p:txBody>
      </p:sp>
    </p:spTree>
    <p:extLst>
      <p:ext uri="{BB962C8B-B14F-4D97-AF65-F5344CB8AC3E}">
        <p14:creationId xmlns:p14="http://schemas.microsoft.com/office/powerpoint/2010/main" val="313002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88913"/>
            <a:ext cx="7772400" cy="7191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for loop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58888" y="1052513"/>
            <a:ext cx="7467600" cy="51149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Times" charset="0"/>
              <a:buChar char="•"/>
              <a:defRPr/>
            </a:pPr>
            <a:r>
              <a:rPr lang="en-US" altLang="en-US" dirty="0"/>
              <a:t>The two variations of the </a:t>
            </a:r>
            <a:r>
              <a:rPr lang="en-US" altLang="en-US" i="1" dirty="0">
                <a:solidFill>
                  <a:srgbClr val="FF0000"/>
                </a:solidFill>
              </a:rPr>
              <a:t>for</a:t>
            </a:r>
            <a:r>
              <a:rPr lang="en-US" altLang="en-US" dirty="0"/>
              <a:t> loop (use </a:t>
            </a:r>
            <a:r>
              <a:rPr lang="en-US" altLang="en-US" i="1" dirty="0"/>
              <a:t>definite iteration)</a:t>
            </a:r>
            <a:r>
              <a:rPr lang="en-US" altLang="en-US" dirty="0"/>
              <a:t>: </a:t>
            </a:r>
          </a:p>
          <a:p>
            <a:pPr lvl="4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800" i="1" dirty="0"/>
              <a:t> for-each</a:t>
            </a:r>
            <a:r>
              <a:rPr lang="en-US" altLang="en-US" sz="2800" dirty="0"/>
              <a:t> </a:t>
            </a:r>
          </a:p>
          <a:p>
            <a:pPr lvl="4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800" i="1" dirty="0"/>
              <a:t> for</a:t>
            </a:r>
            <a:endParaRPr lang="en-US" altLang="en-US" i="1" dirty="0"/>
          </a:p>
          <a:p>
            <a:pPr eaLnBrk="1" hangingPunct="1">
              <a:spcBef>
                <a:spcPct val="80000"/>
              </a:spcBef>
              <a:buFont typeface="Times" charset="0"/>
              <a:buChar char="•"/>
              <a:defRPr/>
            </a:pPr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FF0000"/>
                </a:solidFill>
              </a:rPr>
              <a:t>for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loop</a:t>
            </a:r>
            <a:r>
              <a:rPr lang="en-US" altLang="en-US" dirty="0"/>
              <a:t> is often used:</a:t>
            </a:r>
          </a:p>
          <a:p>
            <a:pPr marL="640080" lvl="1" eaLnBrk="1" hangingPunct="1">
              <a:spcBef>
                <a:spcPts val="600"/>
              </a:spcBef>
              <a:defRPr/>
            </a:pPr>
            <a:r>
              <a:rPr lang="en-US" altLang="en-US" dirty="0"/>
              <a:t>to iterate a </a:t>
            </a:r>
            <a:r>
              <a:rPr lang="en-US" altLang="en-US" u="sng" dirty="0"/>
              <a:t>fixed</a:t>
            </a:r>
            <a:r>
              <a:rPr lang="en-US" altLang="en-US" dirty="0"/>
              <a:t> number of times</a:t>
            </a:r>
          </a:p>
          <a:p>
            <a:pPr marL="640080" lvl="1" eaLnBrk="1" hangingPunct="1">
              <a:spcBef>
                <a:spcPts val="600"/>
              </a:spcBef>
              <a:defRPr/>
            </a:pPr>
            <a:r>
              <a:rPr lang="en-US" altLang="en-US" dirty="0"/>
              <a:t>with a </a:t>
            </a:r>
            <a:r>
              <a:rPr lang="en-US" altLang="en-US" u="sng" dirty="0"/>
              <a:t>variable</a:t>
            </a:r>
            <a:r>
              <a:rPr lang="en-US" altLang="en-US" dirty="0"/>
              <a:t> that changes a fixed amount on each iteration</a:t>
            </a:r>
            <a:endParaRPr lang="en-US" altLang="en-US" i="1" dirty="0"/>
          </a:p>
          <a:p>
            <a:pPr eaLnBrk="1" hangingPunct="1">
              <a:spcBef>
                <a:spcPct val="80000"/>
              </a:spcBef>
              <a:buFont typeface="Times" charset="0"/>
              <a:buChar char="•"/>
              <a:defRPr/>
            </a:pPr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FF0000"/>
                </a:solidFill>
              </a:rPr>
              <a:t>for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loop</a:t>
            </a:r>
            <a:r>
              <a:rPr lang="en-US" altLang="en-US" dirty="0"/>
              <a:t> is similar to </a:t>
            </a:r>
            <a:r>
              <a:rPr lang="en-US" altLang="en-US" i="1" dirty="0"/>
              <a:t>while loop</a:t>
            </a:r>
            <a:endParaRPr lang="en-US" altLang="en-US" dirty="0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39704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i="1"/>
              <a:t>for</a:t>
            </a:r>
            <a:r>
              <a:rPr lang="en-US" altLang="en-US"/>
              <a:t> loop pseudo-code</a:t>
            </a:r>
          </a:p>
        </p:txBody>
      </p:sp>
      <p:sp>
        <p:nvSpPr>
          <p:cNvPr id="9" name="Footer Placeholder 2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295400" y="2570163"/>
            <a:ext cx="7010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i="1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800" i="1">
                <a:solidFill>
                  <a:srgbClr val="FF0000"/>
                </a:solidFill>
                <a:latin typeface="Courier New" pitchFamily="49" charset="0"/>
              </a:rPr>
              <a:t>initialization</a:t>
            </a: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altLang="en-US" sz="180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800" i="1">
                <a:solidFill>
                  <a:srgbClr val="FF0000"/>
                </a:solidFill>
                <a:latin typeface="Courier New" pitchFamily="49" charset="0"/>
              </a:rPr>
              <a:t>condition</a:t>
            </a: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altLang="en-US" sz="180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800" i="1">
                <a:solidFill>
                  <a:srgbClr val="FF0000"/>
                </a:solidFill>
                <a:latin typeface="Courier New" pitchFamily="49" charset="0"/>
              </a:rPr>
              <a:t>post-body action</a:t>
            </a: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800" i="1">
                <a:solidFill>
                  <a:schemeClr val="tx1"/>
                </a:solidFill>
                <a:latin typeface="Courier New" pitchFamily="49" charset="0"/>
              </a:rPr>
              <a:t>statements to be repeated</a:t>
            </a:r>
            <a:endParaRPr lang="en-US" alt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3473450" y="1981200"/>
            <a:ext cx="3138488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General form of the for loop</a:t>
            </a:r>
          </a:p>
        </p:txBody>
      </p:sp>
      <p:sp>
        <p:nvSpPr>
          <p:cNvPr id="75782" name="AutoShape 8"/>
          <p:cNvSpPr>
            <a:spLocks noChangeArrowheads="1"/>
          </p:cNvSpPr>
          <p:nvPr/>
        </p:nvSpPr>
        <p:spPr bwMode="auto">
          <a:xfrm>
            <a:off x="3167063" y="3937000"/>
            <a:ext cx="327025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Equivalent in while-loop form</a:t>
            </a: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1371600" y="4654550"/>
            <a:ext cx="41433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i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initialization</a:t>
            </a:r>
            <a:r>
              <a:rPr lang="en-US" alt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i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i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 i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statements to be repeated</a:t>
            </a:r>
            <a:endParaRPr lang="en-US" alt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 i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post-body action</a:t>
            </a:r>
            <a:endParaRPr lang="en-US" alt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en-US" sz="1800" b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1143000" y="1828800"/>
            <a:ext cx="7467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75785" name="Rectangle 11"/>
          <p:cNvSpPr>
            <a:spLocks noChangeArrowheads="1"/>
          </p:cNvSpPr>
          <p:nvPr/>
        </p:nvSpPr>
        <p:spPr bwMode="auto">
          <a:xfrm>
            <a:off x="1143000" y="3810000"/>
            <a:ext cx="7467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7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772400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Java example</a:t>
            </a:r>
          </a:p>
        </p:txBody>
      </p:sp>
      <p:sp>
        <p:nvSpPr>
          <p:cNvPr id="9" name="Footer Placeholder 2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990600" y="2203450"/>
            <a:ext cx="76930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80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 hour = 0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en-US" sz="1800" dirty="0">
                <a:solidFill>
                  <a:srgbClr val="0000FF"/>
                </a:solidFill>
                <a:latin typeface="Courier New" pitchFamily="49" charset="0"/>
              </a:rPr>
              <a:t>hour &lt; </a:t>
            </a:r>
            <a:r>
              <a:rPr lang="en-US" altLang="en-US" sz="1800" dirty="0" err="1">
                <a:solidFill>
                  <a:srgbClr val="0000FF"/>
                </a:solidFill>
                <a:latin typeface="Courier New" pitchFamily="49" charset="0"/>
              </a:rPr>
              <a:t>hourCounts.length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en-US" sz="1800" dirty="0">
                <a:solidFill>
                  <a:srgbClr val="FF9900"/>
                </a:solidFill>
                <a:latin typeface="Courier New" pitchFamily="49" charset="0"/>
              </a:rPr>
              <a:t>hour++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(hour + ": " +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hourCounts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[hour]);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990600" y="4337050"/>
            <a:ext cx="76930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 hour = 0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urier New" pitchFamily="49" charset="0"/>
              </a:rPr>
              <a:t>hour &lt; </a:t>
            </a:r>
            <a:r>
              <a:rPr lang="en-US" altLang="en-US" sz="1800" dirty="0" err="1">
                <a:solidFill>
                  <a:srgbClr val="0000FF"/>
                </a:solidFill>
                <a:latin typeface="Courier New" pitchFamily="49" charset="0"/>
              </a:rPr>
              <a:t>hourCounts.length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(hour + ": " +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hourCounts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[hour]);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800" dirty="0">
                <a:solidFill>
                  <a:srgbClr val="FF9900"/>
                </a:solidFill>
                <a:latin typeface="Courier New" pitchFamily="49" charset="0"/>
              </a:rPr>
              <a:t>hour++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3654425" y="1487488"/>
            <a:ext cx="1836738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for loop version</a:t>
            </a:r>
          </a:p>
        </p:txBody>
      </p:sp>
      <p:sp>
        <p:nvSpPr>
          <p:cNvPr id="76807" name="AutoShape 6"/>
          <p:cNvSpPr>
            <a:spLocks noChangeArrowheads="1"/>
          </p:cNvSpPr>
          <p:nvPr/>
        </p:nvSpPr>
        <p:spPr bwMode="auto">
          <a:xfrm>
            <a:off x="3527425" y="3797300"/>
            <a:ext cx="2092325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while loop version</a:t>
            </a: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auto">
          <a:xfrm>
            <a:off x="914400" y="1309688"/>
            <a:ext cx="7848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914400" y="3595688"/>
            <a:ext cx="78486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7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r>
              <a:rPr lang="en-US" b="1" dirty="0">
                <a:ea typeface="Courier New" charset="0"/>
                <a:cs typeface="Courier New" charset="0"/>
              </a:rPr>
              <a:t>Array-related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340768"/>
            <a:ext cx="7467600" cy="475523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System</a:t>
            </a:r>
            <a:r>
              <a:rPr lang="en-US" dirty="0">
                <a:ea typeface="Courier New" charset="0"/>
                <a:cs typeface="Courier New" charset="0"/>
              </a:rPr>
              <a:t> has static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arraycopy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java.util.Arrays</a:t>
            </a:r>
            <a:r>
              <a:rPr lang="en-US" dirty="0"/>
              <a:t> contains static utility methods for processing arrays: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copyOf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binarySearch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fill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sort</a:t>
            </a:r>
          </a:p>
          <a:p>
            <a:pPr>
              <a:spcBef>
                <a:spcPts val="2400"/>
              </a:spcBef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has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toArray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7911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34656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Fixed-size collections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28700" y="1196752"/>
            <a:ext cx="7696200" cy="5229448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Font typeface="Times" charset="0"/>
              <a:buChar char="•"/>
              <a:defRPr/>
            </a:pPr>
            <a:r>
              <a:rPr lang="en-US" altLang="en-US" dirty="0"/>
              <a:t>An </a:t>
            </a:r>
            <a:r>
              <a:rPr lang="en-US" altLang="en-US" u="sng" dirty="0"/>
              <a:t>array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FF0000"/>
                </a:solidFill>
              </a:rPr>
              <a:t>fixed-size</a:t>
            </a:r>
            <a:r>
              <a:rPr lang="en-US" altLang="en-US" dirty="0"/>
              <a:t> collection type: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spcAft>
                <a:spcPct val="25000"/>
              </a:spcAft>
              <a:defRPr/>
            </a:pPr>
            <a:r>
              <a:rPr lang="en-US" altLang="en-US" dirty="0"/>
              <a:t>stores </a:t>
            </a:r>
            <a:r>
              <a:rPr lang="en-US" altLang="en-US" i="1" dirty="0"/>
              <a:t>object</a:t>
            </a:r>
            <a:r>
              <a:rPr lang="en-US" altLang="en-US" dirty="0"/>
              <a:t> OR </a:t>
            </a:r>
            <a:r>
              <a:rPr lang="en-US" altLang="en-US" i="1" dirty="0"/>
              <a:t>primitive</a:t>
            </a:r>
            <a:r>
              <a:rPr lang="en-US" altLang="en-US" dirty="0"/>
              <a:t> data types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spcAft>
                <a:spcPct val="25000"/>
              </a:spcAft>
              <a:defRPr/>
            </a:pPr>
            <a:r>
              <a:rPr lang="en-US" altLang="en-US" dirty="0"/>
              <a:t>more efficient access than dynamic collections</a:t>
            </a:r>
          </a:p>
          <a:p>
            <a:pPr eaLnBrk="1" hangingPunct="1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Font typeface="Times" charset="0"/>
              <a:buChar char="•"/>
              <a:defRPr/>
            </a:pPr>
            <a:r>
              <a:rPr lang="en-US" altLang="en-US" dirty="0"/>
              <a:t>Special syntax (like other languages)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/>
              <a:t>objects have NO methods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/>
              <a:t>but it may have fields</a:t>
            </a:r>
          </a:p>
          <a:p>
            <a:pPr eaLnBrk="1" hangingPunct="1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Font typeface="Times" charset="0"/>
              <a:buChar char="•"/>
              <a:defRPr/>
            </a:pPr>
            <a:r>
              <a:rPr lang="en-US" altLang="en-US" dirty="0"/>
              <a:t>The maximum collection size may be pre-determined with an upper limit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/>
              <a:t>its size is accessible via a field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712468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/>
              <a:t>Practice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9200" y="1828800"/>
            <a:ext cx="7772400" cy="1739900"/>
          </a:xfrm>
        </p:spPr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altLang="en-US" sz="2800" dirty="0"/>
              <a:t>Given an array of numbers, print out all the numbers in the array using a </a:t>
            </a:r>
            <a:r>
              <a:rPr lang="en-US" altLang="en-US" sz="2800" i="1" dirty="0"/>
              <a:t>for</a:t>
            </a:r>
            <a:r>
              <a:rPr lang="en-US" altLang="en-US" sz="2800" dirty="0"/>
              <a:t> loop: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5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0485" name="Rectangle 4"/>
          <p:cNvSpPr>
            <a:spLocks/>
          </p:cNvSpPr>
          <p:nvPr/>
        </p:nvSpPr>
        <p:spPr bwMode="auto">
          <a:xfrm>
            <a:off x="1143000" y="3352800"/>
            <a:ext cx="76771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int</a:t>
            </a: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[] numbers = { 4, 1, 22, 9, 14, 3, 9};</a:t>
            </a:r>
            <a:b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</a:br>
            <a:endParaRPr lang="en-US" altLang="en-US" sz="2400" b="0" dirty="0">
              <a:solidFill>
                <a:schemeClr val="tx1"/>
              </a:solidFill>
              <a:latin typeface="Courier New Bold" panose="02070609020205020404" pitchFamily="49" charset="0"/>
              <a:sym typeface="Courier New Bold" panose="020706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b="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for ...</a:t>
            </a:r>
          </a:p>
        </p:txBody>
      </p:sp>
    </p:spTree>
    <p:extLst>
      <p:ext uri="{BB962C8B-B14F-4D97-AF65-F5344CB8AC3E}">
        <p14:creationId xmlns:p14="http://schemas.microsoft.com/office/powerpoint/2010/main" val="4992815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altLang="en-US"/>
              <a:t>Practice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9200" y="1828800"/>
            <a:ext cx="7772400" cy="1739900"/>
          </a:xfrm>
        </p:spPr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altLang="en-US" sz="2800" dirty="0"/>
              <a:t>Given an array of numbers, print out all the numbers in the array using a </a:t>
            </a:r>
            <a:r>
              <a:rPr lang="en-US" altLang="en-US" sz="2800" i="1" dirty="0"/>
              <a:t>for</a:t>
            </a:r>
            <a:r>
              <a:rPr lang="en-US" altLang="en-US" sz="2800" dirty="0"/>
              <a:t> loop: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1508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1509" name="Rectangle 4"/>
          <p:cNvSpPr>
            <a:spLocks/>
          </p:cNvSpPr>
          <p:nvPr/>
        </p:nvSpPr>
        <p:spPr bwMode="auto">
          <a:xfrm>
            <a:off x="899592" y="3352800"/>
            <a:ext cx="7863408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int</a:t>
            </a: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[] numbers = { 4, 1, 22, 9, 14, 3, 9};</a:t>
            </a:r>
            <a:b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</a:br>
            <a:endParaRPr lang="en-US" altLang="en-US" sz="2400" b="0" dirty="0">
              <a:solidFill>
                <a:schemeClr val="tx1"/>
              </a:solidFill>
              <a:latin typeface="Courier New Bold" panose="02070609020205020404" pitchFamily="49" charset="0"/>
              <a:sym typeface="Courier New Bold" panose="020706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for(int index = 0; index &lt; </a:t>
            </a:r>
            <a:r>
              <a:rPr lang="en-US" altLang="en-US" sz="2000" dirty="0" err="1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numbers.length</a:t>
            </a:r>
            <a:r>
              <a:rPr lang="en-US" altLang="en-US" sz="20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; index++)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System.out.println</a:t>
            </a:r>
            <a:r>
              <a:rPr lang="en-US" altLang="en-US" sz="20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(numbers[index]);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6102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304800"/>
            <a:ext cx="7772400" cy="6858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/>
              <a:t>Practice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9200" y="1066800"/>
            <a:ext cx="7772400" cy="1181100"/>
          </a:xfrm>
        </p:spPr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altLang="en-US" sz="2800" dirty="0"/>
              <a:t>Fill an array with the first </a:t>
            </a:r>
            <a:r>
              <a:rPr lang="en-US" altLang="en-US" sz="2800" dirty="0">
                <a:solidFill>
                  <a:srgbClr val="FFC000"/>
                </a:solidFill>
              </a:rPr>
              <a:t>25</a:t>
            </a:r>
            <a:r>
              <a:rPr lang="en-US" altLang="en-US" sz="2800" dirty="0"/>
              <a:t> numbers in the Fibonacci sequence: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6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2533" name="Rectangle 4"/>
          <p:cNvSpPr>
            <a:spLocks/>
          </p:cNvSpPr>
          <p:nvPr/>
        </p:nvSpPr>
        <p:spPr bwMode="auto">
          <a:xfrm>
            <a:off x="2057400" y="2819400"/>
            <a:ext cx="50292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int</a:t>
            </a: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[] fib = new </a:t>
            </a:r>
            <a:r>
              <a:rPr lang="en-US" altLang="en-US" sz="2400" b="0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int</a:t>
            </a: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[</a:t>
            </a:r>
            <a:r>
              <a:rPr lang="en-US" altLang="en-US" sz="2400" b="0" dirty="0">
                <a:solidFill>
                  <a:srgbClr val="FFC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25</a:t>
            </a: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];</a:t>
            </a:r>
            <a:b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</a:br>
            <a:endParaRPr lang="en-US" altLang="en-US" sz="2400" b="0" dirty="0">
              <a:solidFill>
                <a:schemeClr val="tx1"/>
              </a:solidFill>
              <a:latin typeface="Courier New Bold" panose="02070609020205020404" pitchFamily="49" charset="0"/>
              <a:sym typeface="Courier New Bold" panose="020706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fib[0]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fib[1]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Courier New Bold" panose="02070609020205020404" pitchFamily="49" charset="0"/>
              <a:sym typeface="Courier New Bold" panose="020706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b="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for ...</a:t>
            </a:r>
          </a:p>
        </p:txBody>
      </p:sp>
      <p:sp>
        <p:nvSpPr>
          <p:cNvPr id="22534" name="Rectangle 5"/>
          <p:cNvSpPr>
            <a:spLocks/>
          </p:cNvSpPr>
          <p:nvPr/>
        </p:nvSpPr>
        <p:spPr bwMode="auto">
          <a:xfrm>
            <a:off x="2895600" y="2057400"/>
            <a:ext cx="465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0">
                <a:solidFill>
                  <a:srgbClr val="83181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0  1  1  2  3  5  8  13  21  34 ...</a:t>
            </a:r>
          </a:p>
        </p:txBody>
      </p:sp>
    </p:spTree>
    <p:extLst>
      <p:ext uri="{BB962C8B-B14F-4D97-AF65-F5344CB8AC3E}">
        <p14:creationId xmlns:p14="http://schemas.microsoft.com/office/powerpoint/2010/main" val="21379612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228600"/>
            <a:ext cx="7772400" cy="8382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altLang="en-US" dirty="0"/>
              <a:t>Practice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9200" y="1066800"/>
            <a:ext cx="7772400" cy="1181100"/>
          </a:xfrm>
        </p:spPr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altLang="en-US" sz="2800" dirty="0"/>
              <a:t>Fill an array with the first </a:t>
            </a:r>
            <a:r>
              <a:rPr lang="en-US" altLang="en-US" sz="2800" dirty="0">
                <a:solidFill>
                  <a:srgbClr val="FFC000"/>
                </a:solidFill>
              </a:rPr>
              <a:t>25</a:t>
            </a:r>
            <a:r>
              <a:rPr lang="en-US" altLang="en-US" sz="2800" dirty="0"/>
              <a:t> numbers in the Fibonacci sequence: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3556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3557" name="Rectangle 4"/>
          <p:cNvSpPr>
            <a:spLocks/>
          </p:cNvSpPr>
          <p:nvPr/>
        </p:nvSpPr>
        <p:spPr bwMode="auto">
          <a:xfrm>
            <a:off x="1043608" y="2924944"/>
            <a:ext cx="770039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int</a:t>
            </a: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[] fib = new </a:t>
            </a:r>
            <a:r>
              <a:rPr lang="en-US" altLang="en-US" sz="2400" b="0" dirty="0" err="1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int</a:t>
            </a: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[</a:t>
            </a:r>
            <a:r>
              <a:rPr lang="en-US" altLang="en-US" sz="2400" b="0" dirty="0">
                <a:solidFill>
                  <a:srgbClr val="FFC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25</a:t>
            </a: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];</a:t>
            </a:r>
            <a:b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</a:br>
            <a:endParaRPr lang="en-US" altLang="en-US" sz="2400" b="0" dirty="0">
              <a:solidFill>
                <a:schemeClr val="tx1"/>
              </a:solidFill>
              <a:latin typeface="Courier New Bold" panose="02070609020205020404" pitchFamily="49" charset="0"/>
              <a:sym typeface="Courier New Bold" panose="020706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fib[0]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fib[1]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Courier New Bold" panose="02070609020205020404" pitchFamily="49" charset="0"/>
              <a:sym typeface="Courier New Bold" panose="020706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for(int index = 2; index &lt; </a:t>
            </a:r>
            <a:r>
              <a:rPr lang="en-US" altLang="en-US" sz="2100" dirty="0" err="1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fib.length</a:t>
            </a:r>
            <a:r>
              <a:rPr lang="en-US" altLang="en-US" sz="21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; index++)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fib[index] = fib[index - 1] + fib[index - 2];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}</a:t>
            </a:r>
            <a:endParaRPr lang="en-US" altLang="en-US" sz="2100" b="0" dirty="0">
              <a:solidFill>
                <a:schemeClr val="tx1"/>
              </a:solidFill>
              <a:latin typeface="Courier New Bold" panose="020706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23558" name="Rectangle 5"/>
          <p:cNvSpPr>
            <a:spLocks/>
          </p:cNvSpPr>
          <p:nvPr/>
        </p:nvSpPr>
        <p:spPr bwMode="auto">
          <a:xfrm>
            <a:off x="2895600" y="2057400"/>
            <a:ext cx="465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0">
                <a:solidFill>
                  <a:srgbClr val="83181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0  1  1  2  3  5  8  13  21  34 ...</a:t>
            </a:r>
          </a:p>
        </p:txBody>
      </p:sp>
    </p:spTree>
    <p:extLst>
      <p:ext uri="{BB962C8B-B14F-4D97-AF65-F5344CB8AC3E}">
        <p14:creationId xmlns:p14="http://schemas.microsoft.com/office/powerpoint/2010/main" val="17413828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6035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b="1" i="1" dirty="0"/>
              <a:t>for</a:t>
            </a:r>
            <a:r>
              <a:rPr lang="en-GB" altLang="en-US" dirty="0"/>
              <a:t> loop with flexibility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1143000" y="1196752"/>
            <a:ext cx="7467600" cy="516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GB" altLang="en-US" dirty="0">
                <a:solidFill>
                  <a:srgbClr val="264D8B"/>
                </a:solidFill>
              </a:rPr>
              <a:t>Print multiples of 3 that are </a:t>
            </a:r>
            <a:r>
              <a:rPr lang="en-GB" altLang="en-US" i="1" dirty="0">
                <a:solidFill>
                  <a:srgbClr val="264D8B"/>
                </a:solidFill>
              </a:rPr>
              <a:t>below</a:t>
            </a:r>
            <a:r>
              <a:rPr lang="en-GB" altLang="en-US" dirty="0">
                <a:solidFill>
                  <a:srgbClr val="264D8B"/>
                </a:solidFill>
              </a:rPr>
              <a:t> 40</a:t>
            </a:r>
            <a:endParaRPr lang="en-US" altLang="en-US" sz="2800" b="0" dirty="0"/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en-US" altLang="en-US" sz="2800" b="0" dirty="0"/>
              <a:t> Start at any element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for(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altLang="en-US" sz="2000" dirty="0" err="1">
                <a:solidFill>
                  <a:srgbClr val="FF0000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rgbClr val="FF0000"/>
                </a:solidFill>
                <a:latin typeface="Courier New" pitchFamily="49" charset="0"/>
              </a:rPr>
              <a:t> = 3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&lt; 40;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+ 3) 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40000"/>
              </a:spcBef>
              <a:buClrTx/>
              <a:buFontTx/>
              <a:buChar char="•"/>
              <a:defRPr/>
            </a:pPr>
            <a:r>
              <a:rPr lang="en-US" altLang="en-US" sz="2800" b="0" dirty="0"/>
              <a:t> End at any element</a:t>
            </a:r>
            <a:endParaRPr lang="en-GB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for(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= 3; </a:t>
            </a:r>
            <a:r>
              <a:rPr lang="en-GB" altLang="en-US" sz="2000" dirty="0" err="1">
                <a:solidFill>
                  <a:srgbClr val="FF0000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altLang="en-US" sz="2000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altLang="en-US" sz="2000" dirty="0">
                <a:solidFill>
                  <a:srgbClr val="FF0000"/>
                </a:solidFill>
                <a:latin typeface="Courier New" pitchFamily="49" charset="0"/>
              </a:rPr>
              <a:t>40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+ 3) 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40000"/>
              </a:spcBef>
              <a:buClrTx/>
              <a:buFontTx/>
              <a:buChar char="•"/>
              <a:defRPr/>
            </a:pPr>
            <a:r>
              <a:rPr lang="en-US" altLang="en-US" sz="2800" b="0" dirty="0"/>
              <a:t> Bigger steps of larger increments</a:t>
            </a:r>
            <a:endParaRPr lang="en-GB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for(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= 3;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&lt; 40; </a:t>
            </a:r>
            <a:r>
              <a:rPr lang="en-GB" altLang="en-US" sz="2000" dirty="0" err="1">
                <a:solidFill>
                  <a:srgbClr val="FF0000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rgbClr val="FF0000"/>
                </a:solidFill>
                <a:latin typeface="Courier New" pitchFamily="49" charset="0"/>
              </a:rPr>
              <a:t> =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altLang="en-US" sz="2000" dirty="0" err="1">
                <a:solidFill>
                  <a:srgbClr val="FF0000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rgbClr val="FF0000"/>
                </a:solidFill>
                <a:latin typeface="Courier New" pitchFamily="49" charset="0"/>
              </a:rPr>
              <a:t> + 3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altLang="en-US" sz="20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5190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i="1"/>
              <a:t>for </a:t>
            </a:r>
            <a:r>
              <a:rPr lang="en-US" altLang="en-US"/>
              <a:t>loops and </a:t>
            </a:r>
            <a:r>
              <a:rPr lang="en-US" altLang="en-US" i="1"/>
              <a:t>iterators</a:t>
            </a:r>
            <a:endParaRPr lang="en-US" alt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838200"/>
            <a:ext cx="8001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" charset="0"/>
              <a:buChar char="•"/>
              <a:defRPr/>
            </a:pPr>
            <a:r>
              <a:rPr lang="en-US" altLang="en-US" sz="2800" dirty="0"/>
              <a:t>Can we use a </a:t>
            </a:r>
            <a:r>
              <a:rPr lang="en-US" altLang="en-US" sz="2800" i="1" dirty="0"/>
              <a:t>for </a:t>
            </a:r>
            <a:r>
              <a:rPr lang="en-US" altLang="en-US" sz="2800" dirty="0"/>
              <a:t>loop with an </a:t>
            </a:r>
            <a:r>
              <a:rPr lang="en-US" altLang="en-US" sz="2800" i="1" dirty="0"/>
              <a:t>Iterator </a:t>
            </a:r>
            <a:r>
              <a:rPr lang="en-US" altLang="en-US" sz="2800" dirty="0"/>
              <a:t>to access EVERY element in a collection and REMOVE selective elements?   </a:t>
            </a:r>
            <a:r>
              <a:rPr lang="en-US" altLang="en-US" sz="2800" dirty="0">
                <a:solidFill>
                  <a:srgbClr val="FF0000"/>
                </a:solidFill>
              </a:rPr>
              <a:t>YES</a:t>
            </a:r>
            <a:endParaRPr lang="en-US" altLang="en-US" i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Times" charset="0"/>
              <a:buChar char="•"/>
              <a:defRPr/>
            </a:pPr>
            <a:r>
              <a:rPr lang="en-US" altLang="en-US" sz="2800" dirty="0"/>
              <a:t>A special use of </a:t>
            </a:r>
            <a:r>
              <a:rPr lang="en-US" altLang="en-US" sz="2800" i="1" dirty="0"/>
              <a:t>for </a:t>
            </a:r>
            <a:r>
              <a:rPr lang="en-US" altLang="en-US" sz="2800" dirty="0"/>
              <a:t>loop may be used:</a:t>
            </a:r>
            <a:endParaRPr lang="en-US" altLang="en-US" dirty="0"/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for(Iterator&lt;Track&gt; it = </a:t>
            </a:r>
            <a:r>
              <a:rPr lang="en-GB" altLang="en-US" sz="1900" b="1" dirty="0" err="1">
                <a:solidFill>
                  <a:schemeClr val="tx1"/>
                </a:solidFill>
                <a:latin typeface="Courier New" pitchFamily="49" charset="0"/>
              </a:rPr>
              <a:t>tracks.iterator</a:t>
            </a: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(); 	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					        </a:t>
            </a:r>
            <a:r>
              <a:rPr lang="en-GB" altLang="en-US" sz="1900" b="1" dirty="0" err="1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r>
              <a:rPr lang="en-GB" altLang="en-US" sz="19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    Track </a:t>
            </a:r>
            <a:r>
              <a:rPr lang="en-GB" altLang="en-US" sz="1900" b="1" dirty="0" err="1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en-US" sz="1900" b="1" dirty="0" err="1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    if(</a:t>
            </a:r>
            <a:r>
              <a:rPr lang="en-GB" altLang="en-US" sz="1900" b="1" dirty="0" err="1">
                <a:solidFill>
                  <a:schemeClr val="tx1"/>
                </a:solidFill>
                <a:latin typeface="Courier New" pitchFamily="49" charset="0"/>
              </a:rPr>
              <a:t>track.getArtist</a:t>
            </a: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().equals(artist))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    {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GB" altLang="en-US" sz="1900" b="1" dirty="0" err="1">
                <a:solidFill>
                  <a:schemeClr val="tx1"/>
                </a:solidFill>
                <a:latin typeface="Courier New" pitchFamily="49" charset="0"/>
              </a:rPr>
              <a:t>it.remove</a:t>
            </a: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9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Times" charset="0"/>
              <a:buChar char="•"/>
              <a:defRPr/>
            </a:pPr>
            <a:r>
              <a:rPr lang="en-US" altLang="en-US" sz="2800" dirty="0"/>
              <a:t>There is NO post-body action in the loop header, because the increment is being taken care of by </a:t>
            </a:r>
            <a:r>
              <a:rPr lang="en-US" altLang="en-US" sz="2800" i="1" dirty="0" err="1"/>
              <a:t>it.next</a:t>
            </a:r>
            <a:r>
              <a:rPr lang="en-US" altLang="en-US" sz="2800" i="1" dirty="0"/>
              <a:t> </a:t>
            </a:r>
            <a:r>
              <a:rPr lang="en-US" altLang="en-US" sz="2800" dirty="0"/>
              <a:t>in the loop body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800" dirty="0"/>
              <a:t>      (But, the semicolon is still necessary)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1577" y="4581128"/>
            <a:ext cx="379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</a:rPr>
              <a:t>No post-body action required.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7380312" y="3068960"/>
            <a:ext cx="576064" cy="15121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2004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90600" y="152400"/>
            <a:ext cx="77724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for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990600" y="1295400"/>
            <a:ext cx="7848600" cy="480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Times" panose="02020603050405020304" pitchFamily="18" charset="0"/>
              <a:buNone/>
            </a:pPr>
            <a:r>
              <a:rPr lang="en-US" altLang="en-US" sz="2800" b="0"/>
              <a:t>PROS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altLang="en-US" sz="2200" b="0"/>
              <a:t>may be used on a collection, non-collection or array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altLang="en-US" sz="2200" b="0"/>
              <a:t>flexibility on start/end item and increment amount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altLang="en-US" sz="2200" b="0"/>
              <a:t>ability to add/remove/change the item during the loop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altLang="en-US" sz="2200" b="0"/>
              <a:t>access to loop counter (variable) is provided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altLang="en-US" sz="2200" b="0"/>
              <a:t>increment is completed automatically after each iteration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altLang="en-US" sz="2200" b="0"/>
              <a:t>may even be used with </a:t>
            </a:r>
            <a:r>
              <a:rPr lang="en-US" altLang="en-US" sz="2200" b="0" i="1"/>
              <a:t>Iterators</a:t>
            </a:r>
            <a:endParaRPr lang="en-US" altLang="en-US" sz="2000" b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en-US" sz="1600" b="0"/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Times" panose="02020603050405020304" pitchFamily="18" charset="0"/>
              <a:buNone/>
            </a:pPr>
            <a:r>
              <a:rPr lang="en-US" altLang="en-US" sz="2800" b="0"/>
              <a:t>CONS</a:t>
            </a:r>
            <a:endParaRPr lang="en-US" altLang="en-US" sz="2000" b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altLang="en-US" sz="2200" b="0"/>
              <a:t>definite iteration so number of elements MUST be known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altLang="en-US" sz="2200" b="0"/>
              <a:t>access to items in sequence [start to end]</a:t>
            </a:r>
            <a:endParaRPr lang="en-US" altLang="en-US" sz="2000" b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en-US" sz="2800" b="0"/>
          </a:p>
        </p:txBody>
      </p:sp>
    </p:spTree>
    <p:extLst>
      <p:ext uri="{BB962C8B-B14F-4D97-AF65-F5344CB8AC3E}">
        <p14:creationId xmlns:p14="http://schemas.microsoft.com/office/powerpoint/2010/main" val="42329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Review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9200" y="1143000"/>
            <a:ext cx="7467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Times" charset="0"/>
              <a:buChar char="•"/>
              <a:defRPr/>
            </a:pPr>
            <a:r>
              <a:rPr lang="en-US" altLang="en-US">
                <a:solidFill>
                  <a:srgbClr val="FF0000"/>
                </a:solidFill>
              </a:rPr>
              <a:t>Arrays:</a:t>
            </a:r>
            <a:endParaRPr lang="en-US" altLang="en-US"/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altLang="en-US"/>
              <a:t>are appropriate where a </a:t>
            </a:r>
            <a:r>
              <a:rPr lang="en-US" altLang="en-US" u="sng"/>
              <a:t>fixed-size</a:t>
            </a:r>
            <a:r>
              <a:rPr lang="en-US" altLang="en-US"/>
              <a:t> collection is required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altLang="en-US"/>
              <a:t>use a </a:t>
            </a:r>
            <a:r>
              <a:rPr lang="en-US" altLang="en-US" u="sng"/>
              <a:t>special syntax</a:t>
            </a:r>
            <a:r>
              <a:rPr lang="en-US" altLang="en-US"/>
              <a:t> (no methods)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defRPr/>
            </a:pPr>
            <a:endParaRPr lang="en-US" altLang="en-US" sz="180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Times" charset="0"/>
              <a:buChar char="•"/>
              <a:defRPr/>
            </a:pPr>
            <a:r>
              <a:rPr lang="en-US" altLang="en-US" i="1">
                <a:solidFill>
                  <a:srgbClr val="FF0000"/>
                </a:solidFill>
              </a:rPr>
              <a:t>for </a:t>
            </a:r>
            <a:r>
              <a:rPr lang="en-US" altLang="en-US">
                <a:solidFill>
                  <a:srgbClr val="FF0000"/>
                </a:solidFill>
              </a:rPr>
              <a:t>loops:</a:t>
            </a:r>
            <a:endParaRPr lang="en-US" altLang="en-US"/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altLang="en-US"/>
              <a:t>are used when an </a:t>
            </a:r>
            <a:r>
              <a:rPr lang="en-US" altLang="en-US" u="sng"/>
              <a:t>index variable</a:t>
            </a:r>
            <a:r>
              <a:rPr lang="en-US" altLang="en-US"/>
              <a:t> is required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altLang="en-US"/>
              <a:t>offer an alternative to </a:t>
            </a:r>
            <a:r>
              <a:rPr lang="en-US" altLang="en-US" i="1"/>
              <a:t>while</a:t>
            </a:r>
            <a:r>
              <a:rPr lang="en-US" altLang="en-US"/>
              <a:t> loops when the </a:t>
            </a:r>
            <a:r>
              <a:rPr lang="en-US" altLang="en-US" u="sng"/>
              <a:t>number of repetitions</a:t>
            </a:r>
            <a:r>
              <a:rPr lang="en-US" altLang="en-US"/>
              <a:t> is known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altLang="en-US"/>
              <a:t>Used with a </a:t>
            </a:r>
            <a:r>
              <a:rPr lang="en-US" altLang="en-US" u="sng"/>
              <a:t>regular step size</a:t>
            </a:r>
            <a:endParaRPr lang="en-US" altLang="en-US"/>
          </a:p>
        </p:txBody>
      </p:sp>
      <p:sp>
        <p:nvSpPr>
          <p:cNvPr id="28676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161568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Which loop should I use?</a:t>
            </a:r>
            <a:endParaRPr lang="en-US" altLang="en-US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762000"/>
            <a:ext cx="78486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Times" charset="0"/>
              <a:buChar char="•"/>
              <a:defRPr/>
            </a:pPr>
            <a:r>
              <a:rPr lang="en-US" altLang="en-US" sz="2800" i="1" dirty="0">
                <a:solidFill>
                  <a:srgbClr val="FF0000"/>
                </a:solidFill>
              </a:rPr>
              <a:t>for-each</a:t>
            </a:r>
            <a:r>
              <a:rPr lang="en-US" altLang="en-US" sz="2800" dirty="0">
                <a:solidFill>
                  <a:srgbClr val="FF0000"/>
                </a:solidFill>
              </a:rPr>
              <a:t>: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400" dirty="0"/>
              <a:t>iterate over ALL elements in a collection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400" dirty="0"/>
              <a:t>no adding or removing of any elements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400" dirty="0"/>
              <a:t>no loop counter (index) is needed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Times" charset="0"/>
              <a:buChar char="•"/>
              <a:defRPr/>
            </a:pPr>
            <a:r>
              <a:rPr lang="en-US" altLang="en-US" sz="2800" i="1" dirty="0">
                <a:solidFill>
                  <a:srgbClr val="FF0000"/>
                </a:solidFill>
              </a:rPr>
              <a:t>for</a:t>
            </a:r>
            <a:r>
              <a:rPr lang="en-US" altLang="en-US" sz="2800" dirty="0">
                <a:solidFill>
                  <a:srgbClr val="FF0000"/>
                </a:solidFill>
              </a:rPr>
              <a:t>: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400" dirty="0"/>
              <a:t>definite iteration with known start and end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400" dirty="0"/>
              <a:t>increment amount may be flexible (&gt; 1)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400" dirty="0"/>
              <a:t>loop counter (index) is needed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Times" charset="0"/>
              <a:buChar char="•"/>
              <a:defRPr/>
            </a:pPr>
            <a:r>
              <a:rPr lang="en-US" altLang="en-US" sz="2800" i="1" dirty="0">
                <a:solidFill>
                  <a:srgbClr val="FF0000"/>
                </a:solidFill>
              </a:rPr>
              <a:t>while</a:t>
            </a:r>
            <a:r>
              <a:rPr lang="en-US" altLang="en-US" sz="2800" dirty="0">
                <a:solidFill>
                  <a:srgbClr val="FF0000"/>
                </a:solidFill>
              </a:rPr>
              <a:t>: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400" dirty="0"/>
              <a:t>indefinite iteration with unknown # of iterations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400" dirty="0"/>
              <a:t>loop end can be determined by some condition(s)</a:t>
            </a:r>
            <a:endParaRPr lang="en-US" altLang="en-US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066800" y="4648200"/>
            <a:ext cx="80772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400" b="0" dirty="0">
                <a:solidFill>
                  <a:schemeClr val="tx2"/>
                </a:solidFill>
              </a:rPr>
              <a:t> </a:t>
            </a:r>
            <a:r>
              <a:rPr lang="en-US" altLang="en-US" sz="2400" i="1" u="sng" dirty="0">
                <a:solidFill>
                  <a:schemeClr val="tx2"/>
                </a:solidFill>
              </a:rPr>
              <a:t>Non-collections</a:t>
            </a:r>
            <a:r>
              <a:rPr lang="en-US" altLang="en-US" sz="2400" b="0" dirty="0">
                <a:solidFill>
                  <a:schemeClr val="tx2"/>
                </a:solidFill>
              </a:rPr>
              <a:t>:</a:t>
            </a:r>
            <a:endParaRPr lang="en-US" altLang="en-US" sz="1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spcBef>
                <a:spcPct val="10000"/>
              </a:spcBef>
              <a:buClr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</a:rPr>
              <a:t>use a </a:t>
            </a:r>
            <a:r>
              <a:rPr lang="en-US" altLang="en-US" sz="2400" b="0" i="1" dirty="0">
                <a:solidFill>
                  <a:srgbClr val="FF0000"/>
                </a:solidFill>
              </a:rPr>
              <a:t>for</a:t>
            </a:r>
            <a:r>
              <a:rPr lang="en-US" altLang="en-US" sz="2400" b="0" i="1" dirty="0">
                <a:solidFill>
                  <a:schemeClr val="tx1"/>
                </a:solidFill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</a:rPr>
              <a:t>or </a:t>
            </a:r>
            <a:r>
              <a:rPr lang="en-US" altLang="en-US" sz="2400" b="0" i="1" dirty="0">
                <a:solidFill>
                  <a:srgbClr val="FF0000"/>
                </a:solidFill>
              </a:rPr>
              <a:t>while</a:t>
            </a:r>
            <a:r>
              <a:rPr lang="en-US" altLang="en-US" sz="2400" b="0" i="1" dirty="0">
                <a:solidFill>
                  <a:schemeClr val="tx1"/>
                </a:solidFill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</a:rPr>
              <a:t>loop</a:t>
            </a:r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5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400" i="1" dirty="0">
                <a:solidFill>
                  <a:schemeClr val="tx2"/>
                </a:solidFill>
              </a:rPr>
              <a:t> </a:t>
            </a:r>
            <a:r>
              <a:rPr lang="en-US" altLang="en-US" sz="2400" i="1" u="sng" dirty="0">
                <a:solidFill>
                  <a:schemeClr val="tx2"/>
                </a:solidFill>
              </a:rPr>
              <a:t>Removing elements</a:t>
            </a:r>
            <a:r>
              <a:rPr lang="en-US" altLang="en-US" sz="2400" b="0" dirty="0">
                <a:solidFill>
                  <a:schemeClr val="tx2"/>
                </a:solidFill>
              </a:rPr>
              <a:t>: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10000"/>
              </a:spcBef>
              <a:buClrTx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</a:rPr>
              <a:t> (if examining ALL elements) use </a:t>
            </a:r>
            <a:r>
              <a:rPr lang="en-US" altLang="en-US" sz="2400" b="0" i="1" dirty="0">
                <a:solidFill>
                  <a:srgbClr val="FF0000"/>
                </a:solidFill>
              </a:rPr>
              <a:t>for</a:t>
            </a:r>
            <a:r>
              <a:rPr lang="en-US" altLang="en-US" sz="2400" b="0" i="1" dirty="0">
                <a:solidFill>
                  <a:schemeClr val="tx1"/>
                </a:solidFill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</a:rPr>
              <a:t>with </a:t>
            </a:r>
            <a:r>
              <a:rPr lang="en-US" altLang="en-US" sz="2400" b="0" i="1" dirty="0">
                <a:solidFill>
                  <a:srgbClr val="FF0000"/>
                </a:solidFill>
              </a:rPr>
              <a:t>Iterator</a:t>
            </a:r>
            <a:r>
              <a:rPr lang="en-US" altLang="en-US" sz="2400" b="0" i="1" dirty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</a:rPr>
              <a:t> (if stopping before the collection ends) use </a:t>
            </a:r>
            <a:r>
              <a:rPr lang="en-US" altLang="en-US" sz="2400" b="0" i="1" dirty="0">
                <a:solidFill>
                  <a:srgbClr val="FF0000"/>
                </a:solidFill>
              </a:rPr>
              <a:t>while</a:t>
            </a:r>
            <a:endParaRPr lang="en-US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72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automaton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</a:t>
            </a:r>
            <a:r>
              <a:rPr lang="en-US" i="1" dirty="0"/>
              <a:t>cells</a:t>
            </a:r>
          </a:p>
          <a:p>
            <a:r>
              <a:rPr lang="en-US" dirty="0"/>
              <a:t>Each cell maintains a simple state</a:t>
            </a:r>
          </a:p>
          <a:p>
            <a:pPr lvl="1"/>
            <a:r>
              <a:rPr lang="en-US" dirty="0"/>
              <a:t>Usually a small numerical value</a:t>
            </a:r>
          </a:p>
          <a:p>
            <a:pPr lvl="1"/>
            <a:r>
              <a:rPr lang="en-US" dirty="0"/>
              <a:t>e.g. on/off or alive/dead</a:t>
            </a:r>
          </a:p>
          <a:p>
            <a:r>
              <a:rPr lang="en-US" dirty="0"/>
              <a:t>The states change according to simple rules</a:t>
            </a:r>
          </a:p>
          <a:p>
            <a:r>
              <a:rPr lang="en-US" dirty="0"/>
              <a:t>Changes affected by neighboring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3980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4557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i="1" dirty="0">
                <a:ea typeface="+mj-ea"/>
                <a:cs typeface="+mj-cs"/>
              </a:rPr>
              <a:t>weblog-analyzer</a:t>
            </a:r>
            <a:r>
              <a:rPr lang="en-US" dirty="0">
                <a:ea typeface="+mj-ea"/>
                <a:cs typeface="+mj-cs"/>
              </a:rPr>
              <a:t> project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052736"/>
            <a:ext cx="7935416" cy="5373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Web server records details of each web page access in a log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Supports analysis tasks: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>
                <a:ea typeface="MS PGothic" charset="-128"/>
              </a:rPr>
              <a:t>Most popular pages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>
                <a:ea typeface="MS PGothic" charset="-128"/>
              </a:rPr>
              <a:t>Site referencing page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>
                <a:ea typeface="MS PGothic" charset="-128"/>
              </a:rPr>
              <a:t>Busiest periods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>
                <a:ea typeface="MS PGothic" charset="-128"/>
              </a:rPr>
              <a:t>How much data is being delivered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>
                <a:ea typeface="MS PGothic" charset="-128"/>
              </a:rPr>
              <a:t>Broken references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Analyze accesses by hour to determine: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>
                <a:ea typeface="MS PGothic" charset="-128"/>
              </a:rPr>
              <a:t>Most popular pages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>
                <a:ea typeface="MS PGothic" charset="-128"/>
              </a:rPr>
              <a:t>When to upgrade to more powerful server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>
                <a:ea typeface="MS PGothic" charset="-128"/>
              </a:rPr>
              <a:t>When to run maintenance at quietest hour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automaton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2010" y="1700808"/>
            <a:ext cx="7830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nextState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] =</a:t>
            </a:r>
          </a:p>
          <a:p>
            <a:r>
              <a:rPr lang="en-US" sz="2200" dirty="0"/>
              <a:t>    (state[i-1] + state[</a:t>
            </a:r>
            <a:r>
              <a:rPr lang="en-US" sz="2200" dirty="0" err="1"/>
              <a:t>i</a:t>
            </a:r>
            <a:r>
              <a:rPr lang="en-US" sz="2200" dirty="0"/>
              <a:t>] + state[i+1]) % 2;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22339"/>
              </p:ext>
            </p:extLst>
          </p:nvPr>
        </p:nvGraphicFramePr>
        <p:xfrm>
          <a:off x="1547664" y="2647057"/>
          <a:ext cx="6740181" cy="359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87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Cell states – blank cells are in state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808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660363"/>
          </a:xfrm>
        </p:spPr>
        <p:txBody>
          <a:bodyPr/>
          <a:lstStyle/>
          <a:p>
            <a:r>
              <a:rPr lang="en-US" dirty="0"/>
              <a:t>The conditional operator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76872" y="1184968"/>
            <a:ext cx="7467600" cy="924122"/>
          </a:xfrm>
        </p:spPr>
        <p:txBody>
          <a:bodyPr/>
          <a:lstStyle/>
          <a:p>
            <a:r>
              <a:rPr lang="en-US" dirty="0"/>
              <a:t>Choose between two values: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872" y="2548909"/>
            <a:ext cx="77251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cellValue</a:t>
            </a:r>
            <a:r>
              <a:rPr lang="en-US" sz="2000" dirty="0"/>
              <a:t> : state)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System.out.print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cellValue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== 1 ? '+' : ' '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4845" y="1760910"/>
            <a:ext cx="598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condition</a:t>
            </a:r>
            <a:r>
              <a:rPr lang="en-US" sz="2800" dirty="0"/>
              <a:t> ? </a:t>
            </a:r>
            <a:r>
              <a:rPr lang="en-US" sz="2800" i="1" dirty="0">
                <a:solidFill>
                  <a:schemeClr val="accent2"/>
                </a:solidFill>
              </a:rPr>
              <a:t>value1</a:t>
            </a:r>
            <a:r>
              <a:rPr lang="en-US" sz="2800" dirty="0"/>
              <a:t> : </a:t>
            </a:r>
            <a:r>
              <a:rPr lang="en-US" sz="2800" i="1" dirty="0" err="1">
                <a:solidFill>
                  <a:schemeClr val="accent2"/>
                </a:solidFill>
              </a:rPr>
              <a:t>value2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1850" y="4502731"/>
            <a:ext cx="30963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cellValue</a:t>
            </a:r>
            <a:r>
              <a:rPr lang="en-US" dirty="0">
                <a:solidFill>
                  <a:srgbClr val="FF0000"/>
                </a:solidFill>
              </a:rPr>
              <a:t> == 1) {</a:t>
            </a:r>
          </a:p>
          <a:p>
            <a:r>
              <a:rPr lang="en-US" dirty="0">
                <a:solidFill>
                  <a:srgbClr val="FF0000"/>
                </a:solidFill>
              </a:rPr>
              <a:t>    return ‘+’;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else {</a:t>
            </a:r>
          </a:p>
          <a:p>
            <a:r>
              <a:rPr lang="en-US" dirty="0">
                <a:solidFill>
                  <a:srgbClr val="FF0000"/>
                </a:solidFill>
              </a:rPr>
              <a:t>    return ‘ ’;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6027954" y="3266032"/>
            <a:ext cx="1224136" cy="11521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89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advanced material</a:t>
            </a:r>
          </a:p>
        </p:txBody>
      </p:sp>
    </p:spTree>
    <p:extLst>
      <p:ext uri="{BB962C8B-B14F-4D97-AF65-F5344CB8AC3E}">
        <p14:creationId xmlns:p14="http://schemas.microsoft.com/office/powerpoint/2010/main" val="120582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</a:t>
            </a:r>
            <a:br>
              <a:rPr lang="en-US" dirty="0"/>
            </a:br>
            <a:r>
              <a:rPr lang="en-US" dirty="0"/>
              <a:t>more than one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936" y="1820948"/>
            <a:ext cx="7183504" cy="4267200"/>
          </a:xfrm>
        </p:spPr>
        <p:txBody>
          <a:bodyPr/>
          <a:lstStyle/>
          <a:p>
            <a:r>
              <a:rPr lang="en-US" dirty="0"/>
              <a:t>Array syntax supports multiple dimensions (i.e. 2D array)</a:t>
            </a:r>
          </a:p>
          <a:p>
            <a:pPr lvl="1"/>
            <a:r>
              <a:rPr lang="en-US" dirty="0"/>
              <a:t>representing a game board</a:t>
            </a:r>
          </a:p>
          <a:p>
            <a:pPr lvl="1"/>
            <a:r>
              <a:rPr lang="en-US" dirty="0"/>
              <a:t>a grid of cells</a:t>
            </a:r>
          </a:p>
          <a:p>
            <a:pPr lvl="1"/>
            <a:r>
              <a:rPr lang="en-US" dirty="0"/>
              <a:t>possibly [x, y] coordinates</a:t>
            </a:r>
          </a:p>
          <a:p>
            <a:r>
              <a:rPr lang="en-US" dirty="0"/>
              <a:t>Can be thought of as an array of arrays</a:t>
            </a:r>
          </a:p>
          <a:p>
            <a:pPr lvl="1"/>
            <a:r>
              <a:rPr lang="en-US" dirty="0"/>
              <a:t>each x row is an array with y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70511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brain</a:t>
            </a:r>
            <a:r>
              <a:rPr lang="en-US" dirty="0"/>
              <a:t>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768" y="1628800"/>
            <a:ext cx="7943200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Cell[][] cells;</a:t>
            </a:r>
          </a:p>
          <a:p>
            <a:endParaRPr lang="en-US" sz="2300" dirty="0"/>
          </a:p>
          <a:p>
            <a:r>
              <a:rPr lang="en-US" sz="2300" dirty="0"/>
              <a:t>...</a:t>
            </a:r>
          </a:p>
          <a:p>
            <a:endParaRPr lang="en-US" sz="2300" dirty="0"/>
          </a:p>
          <a:p>
            <a:r>
              <a:rPr lang="en-US" sz="2300" dirty="0"/>
              <a:t>cells = new Cell[</a:t>
            </a:r>
            <a:r>
              <a:rPr lang="en-US" sz="2300" dirty="0" err="1"/>
              <a:t>numRows</a:t>
            </a:r>
            <a:r>
              <a:rPr lang="en-US" sz="2300" dirty="0"/>
              <a:t>][</a:t>
            </a:r>
            <a:r>
              <a:rPr lang="en-US" sz="2300" dirty="0" err="1"/>
              <a:t>numCols</a:t>
            </a:r>
            <a:r>
              <a:rPr lang="en-US" sz="2300" dirty="0"/>
              <a:t>];</a:t>
            </a:r>
          </a:p>
          <a:p>
            <a:endParaRPr lang="en-US" sz="2300" dirty="0"/>
          </a:p>
          <a:p>
            <a:r>
              <a:rPr lang="en-US" sz="2300" dirty="0"/>
              <a:t>...</a:t>
            </a:r>
          </a:p>
          <a:p>
            <a:endParaRPr lang="en-US" sz="2300" dirty="0"/>
          </a:p>
          <a:p>
            <a:r>
              <a:rPr lang="en-US" sz="2300" dirty="0"/>
              <a:t>for(</a:t>
            </a:r>
            <a:r>
              <a:rPr lang="en-US" sz="2300" dirty="0" err="1"/>
              <a:t>int</a:t>
            </a:r>
            <a:r>
              <a:rPr lang="en-US" sz="2300" dirty="0"/>
              <a:t> row = 0; row &lt; </a:t>
            </a:r>
            <a:r>
              <a:rPr lang="en-US" sz="2300" dirty="0" err="1"/>
              <a:t>numRows</a:t>
            </a:r>
            <a:r>
              <a:rPr lang="en-US" sz="2300" dirty="0"/>
              <a:t>; row++) {</a:t>
            </a:r>
          </a:p>
          <a:p>
            <a:r>
              <a:rPr lang="en-US" sz="2300" dirty="0"/>
              <a:t>    for(</a:t>
            </a:r>
            <a:r>
              <a:rPr lang="en-US" sz="2300" dirty="0" err="1"/>
              <a:t>int</a:t>
            </a:r>
            <a:r>
              <a:rPr lang="en-US" sz="2300" dirty="0"/>
              <a:t> col = 0; col &lt; </a:t>
            </a:r>
            <a:r>
              <a:rPr lang="en-US" sz="2300" dirty="0" err="1"/>
              <a:t>numCols</a:t>
            </a:r>
            <a:r>
              <a:rPr lang="en-US" sz="2300" dirty="0"/>
              <a:t>; col++) {</a:t>
            </a:r>
          </a:p>
          <a:p>
            <a:r>
              <a:rPr lang="en-US" sz="2300" dirty="0"/>
              <a:t>        cells[row][col] = new Cell();</a:t>
            </a:r>
          </a:p>
          <a:p>
            <a:r>
              <a:rPr lang="en-US" sz="2300" dirty="0"/>
              <a:t>    }</a:t>
            </a:r>
          </a:p>
          <a:p>
            <a:r>
              <a:rPr lang="en-US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610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r>
              <a:rPr lang="en-US" dirty="0"/>
              <a:t>Alternative iteration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4172" y="3248680"/>
            <a:ext cx="7768828" cy="306064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i="1" dirty="0"/>
              <a:t>Array of array </a:t>
            </a:r>
            <a:r>
              <a:rPr lang="en-US" dirty="0"/>
              <a:t>style</a:t>
            </a:r>
          </a:p>
          <a:p>
            <a:pPr>
              <a:spcBef>
                <a:spcPts val="2400"/>
              </a:spcBef>
            </a:pPr>
            <a:r>
              <a:rPr lang="en-US" dirty="0"/>
              <a:t>Requires no access to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numRows</a:t>
            </a:r>
            <a:r>
              <a:rPr lang="en-US" dirty="0"/>
              <a:t> and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numCols</a:t>
            </a:r>
            <a:r>
              <a:rPr lang="en-US" dirty="0"/>
              <a:t> (accesses using </a:t>
            </a:r>
            <a:r>
              <a:rPr lang="en-US" i="1" dirty="0"/>
              <a:t>length</a:t>
            </a:r>
            <a:r>
              <a:rPr lang="en-US" dirty="0"/>
              <a:t> field)</a:t>
            </a:r>
          </a:p>
          <a:p>
            <a:pPr>
              <a:spcBef>
                <a:spcPts val="2400"/>
              </a:spcBef>
            </a:pPr>
            <a:r>
              <a:rPr lang="en-US" dirty="0"/>
              <a:t>Works with irregular shape arrays, which are supported in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0316" y="1309688"/>
            <a:ext cx="80329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row = 0; row &lt; </a:t>
            </a:r>
            <a:r>
              <a:rPr lang="en-US" sz="2000" dirty="0" err="1"/>
              <a:t>cells.length</a:t>
            </a:r>
            <a:r>
              <a:rPr lang="en-US" sz="2000" dirty="0"/>
              <a:t>; row++) {</a:t>
            </a:r>
          </a:p>
          <a:p>
            <a:r>
              <a:rPr lang="en-US" sz="2000" dirty="0"/>
              <a:t>    Cell[] </a:t>
            </a:r>
            <a:r>
              <a:rPr lang="en-US" sz="2000" dirty="0" err="1"/>
              <a:t>nextRow</a:t>
            </a:r>
            <a:r>
              <a:rPr lang="en-US" sz="2000" dirty="0"/>
              <a:t> = cells[row];</a:t>
            </a:r>
          </a:p>
          <a:p>
            <a:r>
              <a:rPr lang="en-US" sz="2000" dirty="0"/>
              <a:t>    for(</a:t>
            </a:r>
            <a:r>
              <a:rPr lang="en-US" sz="2000" dirty="0" err="1"/>
              <a:t>int</a:t>
            </a:r>
            <a:r>
              <a:rPr lang="en-US" sz="2000" dirty="0"/>
              <a:t> col = 0; col &lt; </a:t>
            </a:r>
            <a:r>
              <a:rPr lang="en-US" sz="2000" dirty="0" err="1"/>
              <a:t>nextRow.length</a:t>
            </a:r>
            <a:r>
              <a:rPr lang="en-US" sz="2000" dirty="0"/>
              <a:t>; col++)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nextRow</a:t>
            </a:r>
            <a:r>
              <a:rPr lang="en-US" sz="2000" dirty="0"/>
              <a:t>[col] = new Cell();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76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960" y="260648"/>
            <a:ext cx="7772400" cy="671736"/>
          </a:xfrm>
        </p:spPr>
        <p:txBody>
          <a:bodyPr/>
          <a:lstStyle/>
          <a:p>
            <a:r>
              <a:rPr lang="en-US" dirty="0"/>
              <a:t>Arrays and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52736"/>
            <a:ext cx="7467600" cy="5184576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java.util.Arrays</a:t>
            </a:r>
            <a:r>
              <a:rPr lang="en-US" dirty="0"/>
              <a:t> has several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stream()</a:t>
            </a:r>
            <a:r>
              <a:rPr lang="en-US" dirty="0"/>
              <a:t> methods that return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Stream</a:t>
            </a:r>
            <a:r>
              <a:rPr lang="en-US" dirty="0"/>
              <a:t> based on an array</a:t>
            </a:r>
          </a:p>
          <a:p>
            <a:pPr>
              <a:spcBef>
                <a:spcPts val="2400"/>
              </a:spcBef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IntStream</a:t>
            </a:r>
            <a:r>
              <a:rPr lang="en-US" dirty="0"/>
              <a:t> is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Stream</a:t>
            </a:r>
            <a:r>
              <a:rPr lang="en-US" dirty="0"/>
              <a:t> of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/>
              <a:t> values</a:t>
            </a:r>
          </a:p>
          <a:p>
            <a:pPr>
              <a:spcBef>
                <a:spcPts val="2400"/>
              </a:spcBef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Instream.range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creates a sequential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IntStream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toArray</a:t>
            </a:r>
            <a:r>
              <a:rPr lang="en-US" dirty="0"/>
              <a:t> returns an array from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3150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528" y="1700808"/>
            <a:ext cx="4896544" cy="4267200"/>
          </a:xfrm>
        </p:spPr>
        <p:txBody>
          <a:bodyPr/>
          <a:lstStyle/>
          <a:p>
            <a:r>
              <a:rPr lang="en-US" i="1" dirty="0"/>
              <a:t>Object</a:t>
            </a:r>
            <a:r>
              <a:rPr lang="en-US" dirty="0"/>
              <a:t> class</a:t>
            </a:r>
          </a:p>
          <a:p>
            <a:r>
              <a:rPr lang="en-US" dirty="0"/>
              <a:t>Implicit method call</a:t>
            </a:r>
          </a:p>
          <a:p>
            <a:pPr lvl="1"/>
            <a:r>
              <a:rPr lang="en-US" dirty="0" err="1"/>
              <a:t>System.out.print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()</a:t>
            </a:r>
          </a:p>
          <a:p>
            <a:r>
              <a:rPr lang="en-US" dirty="0"/>
              <a:t>Overriding method</a:t>
            </a:r>
          </a:p>
          <a:p>
            <a:pPr lvl="1"/>
            <a:r>
              <a:rPr lang="en-US" dirty="0"/>
              <a:t>Determined at runtime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0442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i="1"/>
              <a:t>weblog-analyzer</a:t>
            </a:r>
            <a:endParaRPr lang="en-US" alt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2192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sz="3000"/>
              <a:t>Our server writes to a text log file named:</a:t>
            </a:r>
          </a:p>
          <a:p>
            <a:pPr algn="ctr"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altLang="en-US" sz="3000">
                <a:solidFill>
                  <a:srgbClr val="FF0000"/>
                </a:solidFill>
              </a:rPr>
              <a:t>weblog.txt</a:t>
            </a:r>
            <a:endParaRPr lang="en-US" altLang="en-US" sz="3000"/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 typeface="Times" charset="0"/>
              <a:buChar char="•"/>
              <a:defRPr/>
            </a:pPr>
            <a:r>
              <a:rPr lang="en-US" altLang="en-US" sz="3000"/>
              <a:t>Web server will record a time stamp of </a:t>
            </a:r>
            <a:r>
              <a:rPr lang="en-US" altLang="en-US" sz="2800" u="sng"/>
              <a:t>June 7, 2011</a:t>
            </a:r>
            <a:r>
              <a:rPr lang="en-US" altLang="en-US" sz="2800"/>
              <a:t> at </a:t>
            </a:r>
            <a:r>
              <a:rPr lang="en-US" altLang="en-US" sz="2800" u="sng"/>
              <a:t>3:45am</a:t>
            </a:r>
            <a:r>
              <a:rPr lang="en-US" altLang="en-US" sz="3000"/>
              <a:t> in the format:</a:t>
            </a:r>
          </a:p>
          <a:p>
            <a:pPr algn="ctr"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altLang="en-US" sz="2800">
                <a:solidFill>
                  <a:schemeClr val="tx1"/>
                </a:solidFill>
              </a:rPr>
              <a:t>year  month  day  hour  minute</a:t>
            </a:r>
            <a:endParaRPr lang="en-US" altLang="en-US" sz="2800"/>
          </a:p>
          <a:p>
            <a:pPr algn="ctr"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altLang="en-US" sz="2800">
                <a:solidFill>
                  <a:srgbClr val="FF0000"/>
                </a:solidFill>
              </a:rPr>
              <a:t>2011  06  07  03  45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 typeface="Times" charset="0"/>
              <a:buChar char="•"/>
              <a:defRPr/>
            </a:pPr>
            <a:r>
              <a:rPr lang="en-US" altLang="en-US" sz="3000"/>
              <a:t>Current analyzer is limited to providing a count for the number of accesses in each 1 hour period over the duration covered by the log (0 - 23)</a:t>
            </a:r>
          </a:p>
        </p:txBody>
      </p:sp>
      <p:sp>
        <p:nvSpPr>
          <p:cNvPr id="6148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39708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Declaring array variables</a:t>
            </a:r>
          </a:p>
        </p:txBody>
      </p:sp>
      <p:sp>
        <p:nvSpPr>
          <p:cNvPr id="8" name="Footer Placeholder 2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066800" y="1600200"/>
            <a:ext cx="7696200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  <a:defRPr/>
            </a:pPr>
            <a:r>
              <a:rPr lang="en-US" altLang="en-US" sz="2800">
                <a:solidFill>
                  <a:srgbClr val="264D8B"/>
                </a:solidFill>
                <a:latin typeface="Courier New" pitchFamily="49" charset="0"/>
              </a:rPr>
              <a:t> </a:t>
            </a:r>
            <a:r>
              <a:rPr lang="en-US" altLang="en-US" sz="2800" i="1">
                <a:solidFill>
                  <a:srgbClr val="264D8B"/>
                </a:solidFill>
              </a:rPr>
              <a:t>LogAnalyzer</a:t>
            </a:r>
            <a:r>
              <a:rPr lang="en-US" altLang="en-US" sz="2800">
                <a:solidFill>
                  <a:srgbClr val="264D8B"/>
                </a:solidFill>
              </a:rPr>
              <a:t> class</a:t>
            </a:r>
            <a:r>
              <a:rPr lang="en-US" altLang="en-US" sz="2800">
                <a:solidFill>
                  <a:srgbClr val="264D8B"/>
                </a:solidFill>
                <a:latin typeface="Courier New" pitchFamily="49" charset="0"/>
              </a:rPr>
              <a:t> </a:t>
            </a:r>
            <a:r>
              <a:rPr lang="en-US" altLang="en-US" sz="2800">
                <a:solidFill>
                  <a:srgbClr val="264D8B"/>
                </a:solidFill>
              </a:rPr>
              <a:t>contains  the field:</a:t>
            </a:r>
            <a:endParaRPr lang="en-US" altLang="en-US" sz="2800">
              <a:solidFill>
                <a:srgbClr val="FF0000"/>
              </a:solidFill>
              <a:latin typeface="Courier New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private int[] hourCounts;</a:t>
            </a:r>
            <a:endParaRPr lang="en-US" altLang="en-US" sz="240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Char char="—"/>
              <a:defRPr/>
            </a:pPr>
            <a:r>
              <a:rPr lang="en-US" altLang="en-US" sz="2300">
                <a:solidFill>
                  <a:srgbClr val="264D8B"/>
                </a:solidFill>
              </a:rPr>
              <a:t> indicates </a:t>
            </a:r>
            <a:r>
              <a:rPr lang="en-US" altLang="en-US" sz="2300" i="1">
                <a:solidFill>
                  <a:srgbClr val="264D8B"/>
                </a:solidFill>
              </a:rPr>
              <a:t>hourCounts</a:t>
            </a:r>
            <a:r>
              <a:rPr lang="en-US" altLang="en-US" sz="2300">
                <a:solidFill>
                  <a:srgbClr val="264D8B"/>
                </a:solidFill>
              </a:rPr>
              <a:t> is of type </a:t>
            </a:r>
            <a:r>
              <a:rPr lang="en-US" altLang="en-US" sz="2300" i="1" u="sng">
                <a:solidFill>
                  <a:srgbClr val="FF0000"/>
                </a:solidFill>
              </a:rPr>
              <a:t>integer array</a:t>
            </a:r>
            <a:endParaRPr lang="en-US" altLang="en-US" sz="200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80000"/>
              </a:spcBef>
              <a:buClrTx/>
              <a:buFontTx/>
              <a:buChar char="•"/>
              <a:defRPr/>
            </a:pPr>
            <a:r>
              <a:rPr lang="en-US" altLang="en-US" sz="2800">
                <a:solidFill>
                  <a:srgbClr val="264D8B"/>
                </a:solidFill>
                <a:latin typeface="Courier New" pitchFamily="49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800">
                <a:solidFill>
                  <a:srgbClr val="264D8B"/>
                </a:solidFill>
              </a:rPr>
              <a:t> would be the </a:t>
            </a:r>
            <a:r>
              <a:rPr lang="en-US" altLang="en-US" sz="2800" i="1" u="sng">
                <a:solidFill>
                  <a:srgbClr val="FF0000"/>
                </a:solidFill>
              </a:rPr>
              <a:t>base type</a:t>
            </a:r>
            <a:r>
              <a:rPr lang="en-US" altLang="en-US" sz="2800" i="1">
                <a:solidFill>
                  <a:srgbClr val="264D8B"/>
                </a:solidFill>
              </a:rPr>
              <a:t> </a:t>
            </a:r>
            <a:r>
              <a:rPr lang="en-US" altLang="en-US" sz="2800">
                <a:solidFill>
                  <a:srgbClr val="264D8B"/>
                </a:solidFill>
              </a:rPr>
              <a:t>of the array</a:t>
            </a:r>
          </a:p>
          <a:p>
            <a:pPr lvl="1" eaLnBrk="1" hangingPunct="1">
              <a:spcBef>
                <a:spcPct val="15000"/>
              </a:spcBef>
              <a:buClrTx/>
              <a:buFontTx/>
              <a:buChar char="—"/>
              <a:defRPr/>
            </a:pPr>
            <a:r>
              <a:rPr lang="en-US" altLang="en-US" sz="2300">
                <a:solidFill>
                  <a:srgbClr val="264D8B"/>
                </a:solidFill>
              </a:rPr>
              <a:t> the array object would store type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>
                <a:solidFill>
                  <a:srgbClr val="264D8B"/>
                </a:solidFill>
              </a:rPr>
              <a:t> </a:t>
            </a:r>
            <a:r>
              <a:rPr lang="en-US" altLang="en-US" sz="2300">
                <a:solidFill>
                  <a:srgbClr val="264D8B"/>
                </a:solidFill>
              </a:rPr>
              <a:t>values</a:t>
            </a:r>
            <a:endParaRPr lang="en-US" altLang="en-US" sz="1800">
              <a:solidFill>
                <a:srgbClr val="264D8B"/>
              </a:solidFill>
              <a:latin typeface="Courier New" pitchFamily="49" charset="0"/>
            </a:endParaRPr>
          </a:p>
          <a:p>
            <a:pPr eaLnBrk="1" hangingPunct="1">
              <a:spcBef>
                <a:spcPct val="80000"/>
              </a:spcBef>
              <a:buClrTx/>
              <a:buFontTx/>
              <a:buChar char="•"/>
              <a:defRPr/>
            </a:pPr>
            <a:r>
              <a:rPr lang="en-US" altLang="en-US" sz="2400">
                <a:solidFill>
                  <a:srgbClr val="264D8B"/>
                </a:solidFill>
              </a:rPr>
              <a:t>  </a:t>
            </a:r>
            <a:r>
              <a:rPr lang="en-US" altLang="en-US" sz="2800">
                <a:solidFill>
                  <a:srgbClr val="264D8B"/>
                </a:solidFill>
              </a:rPr>
              <a:t>difference between declarations</a:t>
            </a:r>
            <a:endParaRPr lang="en-US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int hourCounts;	  </a:t>
            </a:r>
            <a:r>
              <a:rPr lang="en-US" altLang="en-US" sz="2000">
                <a:solidFill>
                  <a:srgbClr val="A57133"/>
                </a:solidFill>
                <a:latin typeface="Courier New" pitchFamily="49" charset="0"/>
              </a:rPr>
              <a:t>// single int variable</a:t>
            </a:r>
            <a:endParaRPr lang="en-US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int[] hourCounts;  </a:t>
            </a:r>
            <a:r>
              <a:rPr lang="en-US" altLang="en-US" sz="2000">
                <a:solidFill>
                  <a:srgbClr val="A57133"/>
                </a:solidFill>
                <a:latin typeface="Courier New" pitchFamily="49" charset="0"/>
              </a:rPr>
              <a:t>// int-array variable</a:t>
            </a:r>
            <a:endParaRPr lang="en-US" alt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</a:rPr>
              <a:t>hourCounts = new int[24];</a:t>
            </a:r>
          </a:p>
        </p:txBody>
      </p:sp>
    </p:spTree>
    <p:extLst>
      <p:ext uri="{BB962C8B-B14F-4D97-AF65-F5344CB8AC3E}">
        <p14:creationId xmlns:p14="http://schemas.microsoft.com/office/powerpoint/2010/main" val="116241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Creating an array object</a:t>
            </a:r>
          </a:p>
        </p:txBody>
      </p:sp>
      <p:sp>
        <p:nvSpPr>
          <p:cNvPr id="8195" name="Footer Placeholder 2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42988" y="1839913"/>
            <a:ext cx="58229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public class LogAnalyzer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private int[] hourCounts;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private LogfileReader reader;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public LogAnalyzer()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hourCounts = new int[24];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    reader = new LogfileReader();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8197" name="Group 11"/>
          <p:cNvGrpSpPr>
            <a:grpSpLocks/>
          </p:cNvGrpSpPr>
          <p:nvPr/>
        </p:nvGrpSpPr>
        <p:grpSpPr bwMode="auto">
          <a:xfrm>
            <a:off x="5768975" y="3233738"/>
            <a:ext cx="3000375" cy="709612"/>
            <a:chOff x="3649" y="2449"/>
            <a:chExt cx="1890" cy="447"/>
          </a:xfrm>
        </p:grpSpPr>
        <p:sp>
          <p:nvSpPr>
            <p:cNvPr id="8201" name="AutoShape 6"/>
            <p:cNvSpPr>
              <a:spLocks noChangeArrowheads="1"/>
            </p:cNvSpPr>
            <p:nvPr/>
          </p:nvSpPr>
          <p:spPr bwMode="auto">
            <a:xfrm>
              <a:off x="3927" y="2449"/>
              <a:ext cx="1612" cy="4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rgbClr val="A57133"/>
                  </a:solidFill>
                </a:rPr>
                <a:t>Array </a:t>
              </a:r>
              <a:r>
                <a:rPr lang="en-US" altLang="en-US" sz="1800" b="0" i="1">
                  <a:solidFill>
                    <a:srgbClr val="A57133"/>
                  </a:solidFill>
                </a:rPr>
                <a:t>object creation</a:t>
              </a:r>
              <a:br>
                <a:rPr lang="en-US" altLang="en-US" sz="1800" b="0">
                  <a:solidFill>
                    <a:srgbClr val="A57133"/>
                  </a:solidFill>
                </a:rPr>
              </a:br>
              <a:r>
                <a:rPr lang="en-US" altLang="en-US" sz="1800" b="0">
                  <a:solidFill>
                    <a:srgbClr val="A57133"/>
                  </a:solidFill>
                </a:rPr>
                <a:t> — specifies size</a:t>
              </a:r>
              <a:r>
                <a:rPr lang="en-US" altLang="en-US" sz="18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202" name="Line 8"/>
            <p:cNvSpPr>
              <a:spLocks noChangeShapeType="1"/>
            </p:cNvSpPr>
            <p:nvPr/>
          </p:nvSpPr>
          <p:spPr bwMode="auto">
            <a:xfrm flipH="1">
              <a:off x="3649" y="2688"/>
              <a:ext cx="287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5340350" y="1760538"/>
            <a:ext cx="3438525" cy="727075"/>
            <a:chOff x="3379" y="1521"/>
            <a:chExt cx="2166" cy="458"/>
          </a:xfrm>
        </p:grpSpPr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3685" y="1521"/>
              <a:ext cx="1860" cy="4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rgbClr val="A57133"/>
                  </a:solidFill>
                </a:rPr>
                <a:t>Array </a:t>
              </a:r>
              <a:r>
                <a:rPr lang="en-US" altLang="en-US" sz="1800" b="0" i="1">
                  <a:solidFill>
                    <a:srgbClr val="A57133"/>
                  </a:solidFill>
                </a:rPr>
                <a:t>variable declaration</a:t>
              </a:r>
              <a:br>
                <a:rPr lang="en-US" altLang="en-US" sz="1800" b="0">
                  <a:solidFill>
                    <a:srgbClr val="A57133"/>
                  </a:solidFill>
                </a:rPr>
              </a:br>
              <a:r>
                <a:rPr lang="en-US" altLang="en-US" sz="1800" b="0">
                  <a:solidFill>
                    <a:srgbClr val="A57133"/>
                  </a:solidFill>
                </a:rPr>
                <a:t>— does </a:t>
              </a:r>
              <a:r>
                <a:rPr lang="en-US" altLang="en-US" sz="1800" b="0" i="1">
                  <a:solidFill>
                    <a:srgbClr val="A57133"/>
                  </a:solidFill>
                </a:rPr>
                <a:t>not</a:t>
              </a:r>
              <a:r>
                <a:rPr lang="en-US" altLang="en-US" sz="1800" b="0">
                  <a:solidFill>
                    <a:srgbClr val="A57133"/>
                  </a:solidFill>
                </a:rPr>
                <a:t> contain size</a:t>
              </a:r>
            </a:p>
          </p:txBody>
        </p:sp>
        <p:sp>
          <p:nvSpPr>
            <p:cNvPr id="8200" name="Line 9"/>
            <p:cNvSpPr>
              <a:spLocks noChangeShapeType="1"/>
            </p:cNvSpPr>
            <p:nvPr/>
          </p:nvSpPr>
          <p:spPr bwMode="auto">
            <a:xfrm flipH="1">
              <a:off x="3379" y="1752"/>
              <a:ext cx="3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68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990600" y="228600"/>
            <a:ext cx="7772400" cy="129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Creating an array object</a:t>
            </a:r>
          </a:p>
        </p:txBody>
      </p:sp>
      <p:graphicFrame>
        <p:nvGraphicFramePr>
          <p:cNvPr id="9220" name="Object 14"/>
          <p:cNvGraphicFramePr>
            <a:graphicFrameLocks noChangeAspect="1"/>
          </p:cNvGraphicFramePr>
          <p:nvPr/>
        </p:nvGraphicFramePr>
        <p:xfrm>
          <a:off x="1828800" y="1676400"/>
          <a:ext cx="621188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4" imgW="6211167" imgH="1352381" progId="Paint.Picture">
                  <p:embed/>
                </p:oleObj>
              </mc:Choice>
              <mc:Fallback>
                <p:oleObj name="Bitmap Image" r:id="rId4" imgW="6211167" imgH="13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621188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15"/>
          <p:cNvSpPr txBox="1">
            <a:spLocks noChangeArrowheads="1"/>
          </p:cNvSpPr>
          <p:nvPr/>
        </p:nvSpPr>
        <p:spPr bwMode="auto">
          <a:xfrm>
            <a:off x="1371600" y="3276600"/>
            <a:ext cx="7010400" cy="26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new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type[integer-expression]</a:t>
            </a:r>
          </a:p>
          <a:p>
            <a:pPr algn="ctr"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</a:rPr>
              <a:t>new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int[24]</a:t>
            </a:r>
          </a:p>
          <a:p>
            <a:pPr algn="ctr" eaLnBrk="1" hangingPunct="1">
              <a:spcBef>
                <a:spcPct val="5000"/>
              </a:spcBef>
              <a:buClrTx/>
              <a:buFontTx/>
              <a:buNone/>
            </a:pP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800">
                <a:solidFill>
                  <a:srgbClr val="264D8B"/>
                </a:solidFill>
                <a:latin typeface="Times New Roman" panose="02020603050405020304" pitchFamily="18" charset="0"/>
              </a:rPr>
              <a:t> creates an </a:t>
            </a:r>
            <a:r>
              <a:rPr lang="en-US" altLang="en-US" sz="2800" u="sng">
                <a:solidFill>
                  <a:srgbClr val="FF0000"/>
                </a:solidFill>
                <a:latin typeface="Times New Roman" panose="02020603050405020304" pitchFamily="18" charset="0"/>
              </a:rPr>
              <a:t>object</a:t>
            </a:r>
            <a:r>
              <a:rPr lang="en-US" altLang="en-US" sz="2800">
                <a:solidFill>
                  <a:srgbClr val="264D8B"/>
                </a:solidFill>
                <a:latin typeface="Times New Roman" panose="02020603050405020304" pitchFamily="18" charset="0"/>
              </a:rPr>
              <a:t> of type </a:t>
            </a:r>
            <a:r>
              <a:rPr lang="en-US" altLang="en-US" sz="2800" i="1">
                <a:solidFill>
                  <a:srgbClr val="264D8B"/>
                </a:solidFill>
                <a:latin typeface="Times New Roman" panose="02020603050405020304" pitchFamily="18" charset="0"/>
              </a:rPr>
              <a:t>integer array</a:t>
            </a:r>
            <a:endParaRPr lang="en-US" altLang="en-US" sz="2800">
              <a:solidFill>
                <a:srgbClr val="264D8B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800">
                <a:solidFill>
                  <a:srgbClr val="264D8B"/>
                </a:solidFill>
                <a:latin typeface="Times New Roman" panose="02020603050405020304" pitchFamily="18" charset="0"/>
              </a:rPr>
              <a:t> creates </a:t>
            </a:r>
            <a:r>
              <a:rPr lang="en-US" altLang="en-US" sz="2800" i="1">
                <a:solidFill>
                  <a:srgbClr val="264D8B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800">
                <a:solidFill>
                  <a:srgbClr val="264D8B"/>
                </a:solidFill>
                <a:latin typeface="Times New Roman" panose="02020603050405020304" pitchFamily="18" charset="0"/>
              </a:rPr>
              <a:t>capacity to hold </a:t>
            </a:r>
            <a:r>
              <a:rPr lang="en-US" altLang="en-US" sz="2800" u="sng">
                <a:solidFill>
                  <a:srgbClr val="FF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en-US" sz="2800">
                <a:solidFill>
                  <a:srgbClr val="264D8B"/>
                </a:solidFill>
                <a:latin typeface="Times New Roman" panose="02020603050405020304" pitchFamily="18" charset="0"/>
              </a:rPr>
              <a:t> integers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04800"/>
            <a:ext cx="7542213" cy="10668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defRPr/>
            </a:pPr>
            <a:r>
              <a:rPr lang="en-US" altLang="en-US"/>
              <a:t>The </a:t>
            </a:r>
            <a:r>
              <a:rPr lang="en-US" altLang="en-US">
                <a:latin typeface="Courier New Bold" charset="0"/>
              </a:rPr>
              <a:t>hourCounts</a:t>
            </a:r>
            <a:r>
              <a:rPr lang="en-US" altLang="en-US"/>
              <a:t> array</a:t>
            </a:r>
            <a:endParaRPr lang="en-US" altLang="en-US" sz="32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0243" name="Footer Placeholder 2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pic>
        <p:nvPicPr>
          <p:cNvPr id="10244" name="Picture 5" descr="fig4-12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80391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7"/>
          <p:cNvSpPr>
            <a:spLocks noChangeArrowheads="1"/>
          </p:cNvSpPr>
          <p:nvPr/>
        </p:nvSpPr>
        <p:spPr bwMode="auto">
          <a:xfrm>
            <a:off x="990600" y="1524000"/>
            <a:ext cx="4114800" cy="4413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57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A57133"/>
                </a:solidFill>
                <a:latin typeface="Courier New" panose="02070309020205020404" pitchFamily="49" charset="0"/>
              </a:rPr>
              <a:t>private int[] hourCounts;</a:t>
            </a:r>
            <a:endParaRPr lang="en-US" altLang="en-US" sz="2000">
              <a:solidFill>
                <a:srgbClr val="264D8B"/>
              </a:solidFill>
              <a:latin typeface="Courier New" panose="02070309020205020404" pitchFamily="49" charset="0"/>
            </a:endParaRPr>
          </a:p>
        </p:txBody>
      </p:sp>
      <p:sp>
        <p:nvSpPr>
          <p:cNvPr id="10246" name="Line 9"/>
          <p:cNvSpPr>
            <a:spLocks noChangeShapeType="1"/>
          </p:cNvSpPr>
          <p:nvPr/>
        </p:nvSpPr>
        <p:spPr bwMode="auto">
          <a:xfrm>
            <a:off x="2514600" y="1981200"/>
            <a:ext cx="228600" cy="500063"/>
          </a:xfrm>
          <a:prstGeom prst="line">
            <a:avLst/>
          </a:prstGeom>
          <a:noFill/>
          <a:ln w="9525">
            <a:solidFill>
              <a:srgbClr val="A571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5562600" y="5715000"/>
            <a:ext cx="2362200" cy="4413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57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A57133"/>
                </a:solidFill>
                <a:latin typeface="Courier New" panose="02070309020205020404" pitchFamily="49" charset="0"/>
              </a:rPr>
              <a:t>new int[24];</a:t>
            </a:r>
            <a:endParaRPr lang="en-US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 flipV="1">
            <a:off x="5029200" y="5410200"/>
            <a:ext cx="533400" cy="533400"/>
          </a:xfrm>
          <a:prstGeom prst="line">
            <a:avLst/>
          </a:prstGeom>
          <a:noFill/>
          <a:ln w="9525">
            <a:solidFill>
              <a:srgbClr val="A571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419600" y="29718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endParaRPr lang="en-US" altLang="en-US" sz="1200" b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250" name="AutoShape 6"/>
          <p:cNvSpPr>
            <a:spLocks noChangeArrowheads="1"/>
          </p:cNvSpPr>
          <p:nvPr/>
        </p:nvSpPr>
        <p:spPr bwMode="auto">
          <a:xfrm>
            <a:off x="3962400" y="2438400"/>
            <a:ext cx="4559300" cy="4413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hourCounts = new int[24];</a:t>
            </a:r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 flipH="1">
            <a:off x="4876800" y="2895600"/>
            <a:ext cx="9144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54868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Accessing an array</a:t>
            </a:r>
            <a:br>
              <a:rPr lang="en-US" altLang="en-US" dirty="0"/>
            </a:br>
            <a:br>
              <a:rPr lang="en-US" altLang="en-US" sz="2800" dirty="0"/>
            </a:b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array[integer expression]</a:t>
            </a:r>
            <a:endParaRPr lang="en-US" altLang="en-US" sz="39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00200" y="1996480"/>
            <a:ext cx="74676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Times" charset="0"/>
              <a:buChar char="•"/>
              <a:defRPr/>
            </a:pPr>
            <a:r>
              <a:rPr lang="en-US" altLang="en-US" sz="2800" u="sng" dirty="0">
                <a:solidFill>
                  <a:srgbClr val="FF0000"/>
                </a:solidFill>
              </a:rPr>
              <a:t>Square-bracket notation</a:t>
            </a:r>
            <a:r>
              <a:rPr lang="en-US" altLang="en-US" sz="2800" dirty="0"/>
              <a:t> is used to access an array element by </a:t>
            </a:r>
            <a:r>
              <a:rPr lang="en-US" altLang="en-US" sz="2800" u="sng" dirty="0">
                <a:solidFill>
                  <a:srgbClr val="FF0000"/>
                </a:solidFill>
              </a:rPr>
              <a:t>indexing</a:t>
            </a:r>
            <a:r>
              <a:rPr lang="en-US" altLang="en-US" sz="2800" dirty="0"/>
              <a:t>: </a:t>
            </a:r>
          </a:p>
          <a:p>
            <a:pPr algn="ctr" eaLnBrk="1" hangingPunct="1">
              <a:spcBef>
                <a:spcPct val="35000"/>
              </a:spcBef>
              <a:buFont typeface="Times" charset="0"/>
              <a:buNone/>
              <a:defRPr/>
            </a:pPr>
            <a:endParaRPr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algn="ctr" eaLnBrk="1" hangingPunct="1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600" b="1" dirty="0">
                <a:solidFill>
                  <a:schemeClr val="tx1"/>
                </a:solidFill>
                <a:latin typeface="Courier New" pitchFamily="49" charset="0"/>
              </a:rPr>
              <a:t>labels[6]</a:t>
            </a:r>
          </a:p>
          <a:p>
            <a:pPr algn="ctr" eaLnBrk="1" hangingPunct="1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600" b="1" dirty="0">
                <a:solidFill>
                  <a:schemeClr val="tx1"/>
                </a:solidFill>
                <a:latin typeface="Courier New" pitchFamily="49" charset="0"/>
              </a:rPr>
              <a:t>machines[0]</a:t>
            </a:r>
          </a:p>
          <a:p>
            <a:pPr algn="ctr" eaLnBrk="1" hangingPunct="1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600" b="1" dirty="0">
                <a:solidFill>
                  <a:schemeClr val="tx1"/>
                </a:solidFill>
                <a:latin typeface="Courier New" pitchFamily="49" charset="0"/>
              </a:rPr>
              <a:t>people[x + 10 -y]</a:t>
            </a:r>
            <a:endParaRPr lang="en-US" altLang="en-US" sz="35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ct val="80000"/>
              </a:spcBef>
              <a:buFont typeface="Times" charset="0"/>
              <a:buChar char="•"/>
              <a:defRPr/>
            </a:pPr>
            <a:r>
              <a:rPr lang="en-US" altLang="en-US" sz="2800" dirty="0"/>
              <a:t>Valid indices depend on the length of the array and range from [0 … (length-1)]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218435950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441</TotalTime>
  <Words>3077</Words>
  <Application>Microsoft Office PowerPoint</Application>
  <PresentationFormat>On-screen Show (4:3)</PresentationFormat>
  <Paragraphs>486</Paragraphs>
  <Slides>37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MS PGothic</vt:lpstr>
      <vt:lpstr>MS PGothic</vt:lpstr>
      <vt:lpstr>Arial</vt:lpstr>
      <vt:lpstr>Courier New</vt:lpstr>
      <vt:lpstr>Courier New Bold</vt:lpstr>
      <vt:lpstr>Times</vt:lpstr>
      <vt:lpstr>Times New Roman</vt:lpstr>
      <vt:lpstr>Trebuchet MS</vt:lpstr>
      <vt:lpstr>Verdana</vt:lpstr>
      <vt:lpstr>Wingdings</vt:lpstr>
      <vt:lpstr>objects-first-6e</vt:lpstr>
      <vt:lpstr>Bitmap Image</vt:lpstr>
      <vt:lpstr>Fixed-sized collections</vt:lpstr>
      <vt:lpstr>Fixed-size collections</vt:lpstr>
      <vt:lpstr>The weblog-analyzer project</vt:lpstr>
      <vt:lpstr>weblog-analyzer</vt:lpstr>
      <vt:lpstr>Declaring array variables</vt:lpstr>
      <vt:lpstr>Creating an array object</vt:lpstr>
      <vt:lpstr>PowerPoint Presentation</vt:lpstr>
      <vt:lpstr>The hourCounts array</vt:lpstr>
      <vt:lpstr>Accessing an array   array[integer expression]</vt:lpstr>
      <vt:lpstr>Using an array</vt:lpstr>
      <vt:lpstr>Standard array use</vt:lpstr>
      <vt:lpstr>Array literals  {3, 15, 4, 5, …}</vt:lpstr>
      <vt:lpstr>Array length</vt:lpstr>
      <vt:lpstr>LogAnalyzer example</vt:lpstr>
      <vt:lpstr>Arrays and for-each loops</vt:lpstr>
      <vt:lpstr>The for loop</vt:lpstr>
      <vt:lpstr>for loop pseudo-code</vt:lpstr>
      <vt:lpstr>A Java example</vt:lpstr>
      <vt:lpstr>Array-related methods</vt:lpstr>
      <vt:lpstr>Practice</vt:lpstr>
      <vt:lpstr>Practice</vt:lpstr>
      <vt:lpstr>Practice</vt:lpstr>
      <vt:lpstr>Practice</vt:lpstr>
      <vt:lpstr>for loop with flexibility</vt:lpstr>
      <vt:lpstr>for loops and iterators</vt:lpstr>
      <vt:lpstr>PowerPoint Presentation</vt:lpstr>
      <vt:lpstr>Review</vt:lpstr>
      <vt:lpstr>Which loop should I use?</vt:lpstr>
      <vt:lpstr>The automaton project</vt:lpstr>
      <vt:lpstr>A simple automaton</vt:lpstr>
      <vt:lpstr>The conditional operator</vt:lpstr>
      <vt:lpstr>Further advanced material</vt:lpstr>
      <vt:lpstr>Arrays of  more than one dimension</vt:lpstr>
      <vt:lpstr>The brain project</vt:lpstr>
      <vt:lpstr>Alternative iteration</vt:lpstr>
      <vt:lpstr>Arrays and Streams</vt:lpstr>
      <vt:lpstr>toString()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Fixed-sized collections</dc:title>
  <dc:subject/>
  <dc:creator>David J. Barnes</dc:creator>
  <cp:keywords/>
  <dc:description>Copyright © David J. Barnes, Michael Kölling_x000d_</dc:description>
  <cp:lastModifiedBy>Chien, Chia C</cp:lastModifiedBy>
  <cp:revision>45</cp:revision>
  <cp:lastPrinted>2003-09-01T07:39:20Z</cp:lastPrinted>
  <dcterms:created xsi:type="dcterms:W3CDTF">2016-01-11T16:57:39Z</dcterms:created>
  <dcterms:modified xsi:type="dcterms:W3CDTF">2021-11-10T13:17:18Z</dcterms:modified>
  <cp:category/>
</cp:coreProperties>
</file>