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0" r:id="rId1"/>
  </p:sldMasterIdLst>
  <p:notesMasterIdLst>
    <p:notesMasterId r:id="rId42"/>
  </p:notesMasterIdLst>
  <p:handoutMasterIdLst>
    <p:handoutMasterId r:id="rId43"/>
  </p:handoutMasterIdLst>
  <p:sldIdLst>
    <p:sldId id="256" r:id="rId2"/>
    <p:sldId id="261" r:id="rId3"/>
    <p:sldId id="271" r:id="rId4"/>
    <p:sldId id="272" r:id="rId5"/>
    <p:sldId id="293" r:id="rId6"/>
    <p:sldId id="260" r:id="rId7"/>
    <p:sldId id="286" r:id="rId8"/>
    <p:sldId id="262" r:id="rId9"/>
    <p:sldId id="294" r:id="rId10"/>
    <p:sldId id="295" r:id="rId11"/>
    <p:sldId id="296" r:id="rId12"/>
    <p:sldId id="297" r:id="rId13"/>
    <p:sldId id="298" r:id="rId14"/>
    <p:sldId id="299" r:id="rId15"/>
    <p:sldId id="300" r:id="rId16"/>
    <p:sldId id="301" r:id="rId17"/>
    <p:sldId id="302" r:id="rId18"/>
    <p:sldId id="291" r:id="rId19"/>
    <p:sldId id="303" r:id="rId20"/>
    <p:sldId id="304" r:id="rId21"/>
    <p:sldId id="305" r:id="rId22"/>
    <p:sldId id="310" r:id="rId23"/>
    <p:sldId id="306" r:id="rId24"/>
    <p:sldId id="307" r:id="rId25"/>
    <p:sldId id="308" r:id="rId26"/>
    <p:sldId id="311" r:id="rId27"/>
    <p:sldId id="312" r:id="rId28"/>
    <p:sldId id="313" r:id="rId29"/>
    <p:sldId id="314" r:id="rId30"/>
    <p:sldId id="315" r:id="rId31"/>
    <p:sldId id="274" r:id="rId32"/>
    <p:sldId id="277" r:id="rId33"/>
    <p:sldId id="278" r:id="rId34"/>
    <p:sldId id="316" r:id="rId35"/>
    <p:sldId id="317" r:id="rId36"/>
    <p:sldId id="318" r:id="rId37"/>
    <p:sldId id="319" r:id="rId38"/>
    <p:sldId id="320" r:id="rId39"/>
    <p:sldId id="321" r:id="rId40"/>
    <p:sldId id="322" r:id="rId41"/>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charset="0"/>
        <a:ea typeface="ＭＳ Ｐゴシック" charset="-128"/>
        <a:cs typeface="+mn-cs"/>
      </a:defRPr>
    </a:lvl1pPr>
    <a:lvl2pPr marL="457200" algn="l" rtl="0" eaLnBrk="0" fontAlgn="base" hangingPunct="0">
      <a:spcBef>
        <a:spcPct val="0"/>
      </a:spcBef>
      <a:spcAft>
        <a:spcPct val="0"/>
      </a:spcAft>
      <a:defRPr sz="2400" b="1"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b="1"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b="1"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b="1" kern="1200">
        <a:solidFill>
          <a:schemeClr val="tx1"/>
        </a:solidFill>
        <a:latin typeface="Times" charset="0"/>
        <a:ea typeface="ＭＳ Ｐゴシック" charset="-128"/>
        <a:cs typeface="+mn-cs"/>
      </a:defRPr>
    </a:lvl5pPr>
    <a:lvl6pPr marL="2286000" algn="l" defTabSz="914400" rtl="0" eaLnBrk="1" latinLnBrk="0" hangingPunct="1">
      <a:defRPr sz="2400" b="1" kern="1200">
        <a:solidFill>
          <a:schemeClr val="tx1"/>
        </a:solidFill>
        <a:latin typeface="Times" charset="0"/>
        <a:ea typeface="ＭＳ Ｐゴシック" charset="-128"/>
        <a:cs typeface="+mn-cs"/>
      </a:defRPr>
    </a:lvl6pPr>
    <a:lvl7pPr marL="2743200" algn="l" defTabSz="914400" rtl="0" eaLnBrk="1" latinLnBrk="0" hangingPunct="1">
      <a:defRPr sz="2400" b="1" kern="1200">
        <a:solidFill>
          <a:schemeClr val="tx1"/>
        </a:solidFill>
        <a:latin typeface="Times" charset="0"/>
        <a:ea typeface="ＭＳ Ｐゴシック" charset="-128"/>
        <a:cs typeface="+mn-cs"/>
      </a:defRPr>
    </a:lvl7pPr>
    <a:lvl8pPr marL="3200400" algn="l" defTabSz="914400" rtl="0" eaLnBrk="1" latinLnBrk="0" hangingPunct="1">
      <a:defRPr sz="2400" b="1" kern="1200">
        <a:solidFill>
          <a:schemeClr val="tx1"/>
        </a:solidFill>
        <a:latin typeface="Times" charset="0"/>
        <a:ea typeface="ＭＳ Ｐゴシック" charset="-128"/>
        <a:cs typeface="+mn-cs"/>
      </a:defRPr>
    </a:lvl8pPr>
    <a:lvl9pPr marL="3657600" algn="l" defTabSz="914400" rtl="0" eaLnBrk="1" latinLnBrk="0" hangingPunct="1">
      <a:defRPr sz="2400" b="1" kern="1200">
        <a:solidFill>
          <a:schemeClr val="tx1"/>
        </a:solidFill>
        <a:latin typeface="Time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4A1A"/>
    <a:srgbClr val="F37A20"/>
    <a:srgbClr val="FED601"/>
    <a:srgbClr val="CD2626"/>
    <a:srgbClr val="C01012"/>
    <a:srgbClr val="F47A21"/>
    <a:srgbClr val="345577"/>
    <a:srgbClr val="1A31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37" autoAdjust="0"/>
    <p:restoredTop sz="94645"/>
  </p:normalViewPr>
  <p:slideViewPr>
    <p:cSldViewPr>
      <p:cViewPr varScale="1">
        <p:scale>
          <a:sx n="82" d="100"/>
          <a:sy n="82" d="100"/>
        </p:scale>
        <p:origin x="1046" y="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1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6858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Verdana" pitchFamily="-32" charset="0"/>
                <a:ea typeface="+mn-ea"/>
                <a:cs typeface="+mn-cs"/>
              </a:defRPr>
            </a:lvl1pPr>
          </a:lstStyle>
          <a:p>
            <a:pPr>
              <a:defRPr/>
            </a:pPr>
            <a:r>
              <a:rPr lang="en-GB"/>
              <a:t>Objects First with Java</a:t>
            </a:r>
          </a:p>
        </p:txBody>
      </p:sp>
      <p:sp>
        <p:nvSpPr>
          <p:cNvPr id="167940" name="Rectangle 4"/>
          <p:cNvSpPr>
            <a:spLocks noGrp="1" noChangeArrowheads="1"/>
          </p:cNvSpPr>
          <p:nvPr>
            <p:ph type="ftr" sz="quarter" idx="2"/>
          </p:nvPr>
        </p:nvSpPr>
        <p:spPr bwMode="auto">
          <a:xfrm>
            <a:off x="0" y="8686800"/>
            <a:ext cx="525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Verdana" charset="0"/>
              </a:defRPr>
            </a:lvl1pPr>
          </a:lstStyle>
          <a:p>
            <a:r>
              <a:rPr lang="en-GB" altLang="en-US"/>
              <a:t>© David J. Barnes and Michael Kölling</a:t>
            </a:r>
          </a:p>
        </p:txBody>
      </p:sp>
      <p:sp>
        <p:nvSpPr>
          <p:cNvPr id="167941" name="Rectangle 5"/>
          <p:cNvSpPr>
            <a:spLocks noGrp="1" noChangeArrowheads="1"/>
          </p:cNvSpPr>
          <p:nvPr>
            <p:ph type="sldNum" sz="quarter" idx="3"/>
          </p:nvPr>
        </p:nvSpPr>
        <p:spPr bwMode="auto">
          <a:xfrm>
            <a:off x="5562600" y="8686800"/>
            <a:ext cx="1295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Verdana" charset="0"/>
              </a:defRPr>
            </a:lvl1pPr>
          </a:lstStyle>
          <a:p>
            <a:fld id="{5888BADA-443D-B54B-B3A5-CEFA03C018B7}" type="slidenum">
              <a:rPr lang="en-GB" altLang="en-US"/>
              <a:pPr/>
              <a:t>‹#›</a:t>
            </a:fld>
            <a:endParaRPr lang="en-GB" altLang="en-US"/>
          </a:p>
        </p:txBody>
      </p:sp>
    </p:spTree>
    <p:extLst>
      <p:ext uri="{BB962C8B-B14F-4D97-AF65-F5344CB8AC3E}">
        <p14:creationId xmlns:p14="http://schemas.microsoft.com/office/powerpoint/2010/main" val="16890109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32" charset="0"/>
                <a:ea typeface="+mn-ea"/>
                <a:cs typeface="+mn-cs"/>
              </a:defRPr>
            </a:lvl1pPr>
          </a:lstStyle>
          <a:p>
            <a:pPr>
              <a:defRPr/>
            </a:pPr>
            <a:r>
              <a:rPr lang="en-GB"/>
              <a:t>Objects First with Java</a:t>
            </a:r>
          </a:p>
        </p:txBody>
      </p:sp>
      <p:sp>
        <p:nvSpPr>
          <p:cNvPr id="1116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32" charset="0"/>
                <a:ea typeface="+mn-ea"/>
                <a:cs typeface="+mn-cs"/>
              </a:defRPr>
            </a:lvl1pPr>
          </a:lstStyle>
          <a:p>
            <a:pPr>
              <a:defRPr/>
            </a:pPr>
            <a:endParaRPr lang="en-GB"/>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1116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16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charset="0"/>
              </a:defRPr>
            </a:lvl1pPr>
          </a:lstStyle>
          <a:p>
            <a:r>
              <a:rPr lang="en-GB" altLang="en-US"/>
              <a:t>© David J. Barnes and Michael Kölling</a:t>
            </a:r>
          </a:p>
        </p:txBody>
      </p:sp>
      <p:sp>
        <p:nvSpPr>
          <p:cNvPr id="1116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charset="0"/>
              </a:defRPr>
            </a:lvl1pPr>
          </a:lstStyle>
          <a:p>
            <a:fld id="{86A21B0C-54A1-2F42-B137-9413F98EEE97}" type="slidenum">
              <a:rPr lang="en-GB" altLang="en-US"/>
              <a:pPr/>
              <a:t>‹#›</a:t>
            </a:fld>
            <a:endParaRPr lang="en-GB" altLang="en-US"/>
          </a:p>
        </p:txBody>
      </p:sp>
    </p:spTree>
    <p:extLst>
      <p:ext uri="{BB962C8B-B14F-4D97-AF65-F5344CB8AC3E}">
        <p14:creationId xmlns:p14="http://schemas.microsoft.com/office/powerpoint/2010/main" val="616861580"/>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32"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32"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32"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32"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32"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pPr>
              <a:defRPr/>
            </a:pPr>
            <a:r>
              <a:rPr lang="en-GB" sz="1200" b="0">
                <a:latin typeface="Times New Roman" charset="0"/>
              </a:rPr>
              <a:t>Objects First with Java</a:t>
            </a:r>
          </a:p>
        </p:txBody>
      </p:sp>
      <p:sp>
        <p:nvSpPr>
          <p:cNvPr id="32771" name="Rectangle 6"/>
          <p:cNvSpPr>
            <a:spLocks noGrp="1" noChangeArrowheads="1"/>
          </p:cNvSpPr>
          <p:nvPr>
            <p:ph type="ftr" sz="quarter" idx="4"/>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b="1">
                <a:solidFill>
                  <a:schemeClr val="tx1"/>
                </a:solidFill>
                <a:latin typeface="Times" charset="0"/>
                <a:ea typeface="ＭＳ Ｐゴシック" charset="-128"/>
              </a:defRPr>
            </a:lvl1pPr>
            <a:lvl2pPr marL="742950" indent="-285750">
              <a:defRPr sz="2400" b="1">
                <a:solidFill>
                  <a:schemeClr val="tx1"/>
                </a:solidFill>
                <a:latin typeface="Times" charset="0"/>
                <a:ea typeface="ＭＳ Ｐゴシック" charset="-128"/>
              </a:defRPr>
            </a:lvl2pPr>
            <a:lvl3pPr marL="1143000" indent="-228600">
              <a:defRPr sz="2400" b="1">
                <a:solidFill>
                  <a:schemeClr val="tx1"/>
                </a:solidFill>
                <a:latin typeface="Times" charset="0"/>
                <a:ea typeface="ＭＳ Ｐゴシック" charset="-128"/>
              </a:defRPr>
            </a:lvl3pPr>
            <a:lvl4pPr marL="1600200" indent="-228600">
              <a:defRPr sz="2400" b="1">
                <a:solidFill>
                  <a:schemeClr val="tx1"/>
                </a:solidFill>
                <a:latin typeface="Times" charset="0"/>
                <a:ea typeface="ＭＳ Ｐゴシック" charset="-128"/>
              </a:defRPr>
            </a:lvl4pPr>
            <a:lvl5pPr marL="2057400" indent="-228600">
              <a:defRPr sz="2400" b="1">
                <a:solidFill>
                  <a:schemeClr val="tx1"/>
                </a:solidFill>
                <a:latin typeface="Times"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charset="0"/>
                <a:ea typeface="ＭＳ Ｐゴシック" charset="-128"/>
              </a:defRPr>
            </a:lvl9pPr>
          </a:lstStyle>
          <a:p>
            <a:r>
              <a:rPr lang="en-GB" altLang="en-US" sz="1200" b="0">
                <a:latin typeface="Times New Roman" charset="0"/>
              </a:rPr>
              <a:t>© David J. Barnes and Michael Kölling</a:t>
            </a:r>
          </a:p>
        </p:txBody>
      </p:sp>
      <p:sp>
        <p:nvSpPr>
          <p:cNvPr id="32772"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400" b="1">
                <a:solidFill>
                  <a:schemeClr val="tx1"/>
                </a:solidFill>
                <a:latin typeface="Times" charset="0"/>
                <a:ea typeface="ＭＳ Ｐゴシック" charset="-128"/>
              </a:defRPr>
            </a:lvl1pPr>
            <a:lvl2pPr marL="742950" indent="-285750">
              <a:defRPr sz="2400" b="1">
                <a:solidFill>
                  <a:schemeClr val="tx1"/>
                </a:solidFill>
                <a:latin typeface="Times" charset="0"/>
                <a:ea typeface="ＭＳ Ｐゴシック" charset="-128"/>
              </a:defRPr>
            </a:lvl2pPr>
            <a:lvl3pPr marL="1143000" indent="-228600">
              <a:defRPr sz="2400" b="1">
                <a:solidFill>
                  <a:schemeClr val="tx1"/>
                </a:solidFill>
                <a:latin typeface="Times" charset="0"/>
                <a:ea typeface="ＭＳ Ｐゴシック" charset="-128"/>
              </a:defRPr>
            </a:lvl3pPr>
            <a:lvl4pPr marL="1600200" indent="-228600">
              <a:defRPr sz="2400" b="1">
                <a:solidFill>
                  <a:schemeClr val="tx1"/>
                </a:solidFill>
                <a:latin typeface="Times" charset="0"/>
                <a:ea typeface="ＭＳ Ｐゴシック" charset="-128"/>
              </a:defRPr>
            </a:lvl4pPr>
            <a:lvl5pPr marL="2057400" indent="-228600">
              <a:defRPr sz="2400" b="1">
                <a:solidFill>
                  <a:schemeClr val="tx1"/>
                </a:solidFill>
                <a:latin typeface="Times"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charset="0"/>
                <a:ea typeface="ＭＳ Ｐゴシック" charset="-128"/>
              </a:defRPr>
            </a:lvl9pPr>
          </a:lstStyle>
          <a:p>
            <a:fld id="{1B460BD6-4253-9347-9FBA-E2EA4C714259}" type="slidenum">
              <a:rPr lang="en-GB" altLang="en-US" sz="1200" b="0">
                <a:latin typeface="Times New Roman" charset="0"/>
              </a:rPr>
              <a:pPr/>
              <a:t>1</a:t>
            </a:fld>
            <a:endParaRPr lang="en-GB" altLang="en-US" sz="1200" b="0">
              <a:latin typeface="Times New Roman" charset="0"/>
            </a:endParaRPr>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GB">
              <a:latin typeface="Times New Roman" charset="0"/>
              <a:cs typeface="+mn-cs"/>
            </a:endParaRPr>
          </a:p>
        </p:txBody>
      </p:sp>
    </p:spTree>
    <p:extLst>
      <p:ext uri="{BB962C8B-B14F-4D97-AF65-F5344CB8AC3E}">
        <p14:creationId xmlns:p14="http://schemas.microsoft.com/office/powerpoint/2010/main" val="1768879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914400" y="2057400"/>
            <a:ext cx="7848600" cy="1143000"/>
          </a:xfrm>
        </p:spPr>
        <p:txBody>
          <a:bodyPr/>
          <a:lstStyle>
            <a:lvl1pPr>
              <a:defRPr>
                <a:solidFill>
                  <a:srgbClr val="1A3170"/>
                </a:solidFill>
              </a:defRPr>
            </a:lvl1pPr>
          </a:lstStyle>
          <a:p>
            <a:pPr lvl="0"/>
            <a:r>
              <a:rPr lang="en-GB" noProof="0"/>
              <a:t>Click to edit Master title style</a:t>
            </a:r>
            <a:endParaRPr lang="en-GB" noProof="0" dirty="0"/>
          </a:p>
        </p:txBody>
      </p:sp>
      <p:sp>
        <p:nvSpPr>
          <p:cNvPr id="88067" name="Rectangle 3"/>
          <p:cNvSpPr>
            <a:spLocks noGrp="1" noChangeArrowheads="1"/>
          </p:cNvSpPr>
          <p:nvPr>
            <p:ph type="subTitle" idx="1"/>
          </p:nvPr>
        </p:nvSpPr>
        <p:spPr>
          <a:xfrm>
            <a:off x="914400" y="3962400"/>
            <a:ext cx="7848600" cy="1752600"/>
          </a:xfrm>
        </p:spPr>
        <p:txBody>
          <a:bodyPr/>
          <a:lstStyle>
            <a:lvl1pPr marL="0" indent="0" algn="ctr">
              <a:buFont typeface="Times" charset="0"/>
              <a:buNone/>
              <a:defRPr/>
            </a:lvl1pPr>
          </a:lstStyle>
          <a:p>
            <a:pPr lvl="0"/>
            <a:r>
              <a:rPr lang="en-GB" noProof="0"/>
              <a:t>Click to edit Master subtitle style</a:t>
            </a:r>
          </a:p>
        </p:txBody>
      </p:sp>
      <p:pic>
        <p:nvPicPr>
          <p:cNvPr id="6" name="Picture 5"/>
          <p:cNvPicPr>
            <a:picLocks noChangeAspect="1"/>
          </p:cNvPicPr>
          <p:nvPr/>
        </p:nvPicPr>
        <p:blipFill>
          <a:blip r:embed="rId2"/>
          <a:stretch>
            <a:fillRect/>
          </a:stretch>
        </p:blipFill>
        <p:spPr>
          <a:xfrm>
            <a:off x="0" y="0"/>
            <a:ext cx="855021" cy="6870700"/>
          </a:xfrm>
          <a:prstGeom prst="rect">
            <a:avLst/>
          </a:prstGeom>
        </p:spPr>
      </p:pic>
      <p:pic>
        <p:nvPicPr>
          <p:cNvPr id="7" name="Picture 6"/>
          <p:cNvPicPr>
            <a:picLocks noChangeAspect="1"/>
          </p:cNvPicPr>
          <p:nvPr/>
        </p:nvPicPr>
        <p:blipFill>
          <a:blip r:embed="rId3"/>
          <a:stretch>
            <a:fillRect/>
          </a:stretch>
        </p:blipFill>
        <p:spPr>
          <a:xfrm>
            <a:off x="8860412" y="1"/>
            <a:ext cx="320692" cy="687196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Footer Placeholder 3"/>
          <p:cNvSpPr>
            <a:spLocks noGrp="1"/>
          </p:cNvSpPr>
          <p:nvPr>
            <p:ph type="ftr" sz="quarter" idx="10"/>
          </p:nvPr>
        </p:nvSpPr>
        <p:spPr/>
        <p:txBody>
          <a:bodyPr/>
          <a:lstStyle>
            <a:lvl1pPr>
              <a:defRPr/>
            </a:lvl1pPr>
          </a:lstStyle>
          <a:p>
            <a:r>
              <a:rPr lang="en-GB" altLang="en-US"/>
              <a:t>© 2017 Pearson Education, Inc. Hoboken, NJ. All rights reserved. </a:t>
            </a:r>
          </a:p>
        </p:txBody>
      </p:sp>
    </p:spTree>
    <p:extLst>
      <p:ext uri="{BB962C8B-B14F-4D97-AF65-F5344CB8AC3E}">
        <p14:creationId xmlns:p14="http://schemas.microsoft.com/office/powerpoint/2010/main" val="142658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381000"/>
            <a:ext cx="1943100" cy="57150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990600" y="381000"/>
            <a:ext cx="5676900" cy="57150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Footer Placeholder 3"/>
          <p:cNvSpPr>
            <a:spLocks noGrp="1"/>
          </p:cNvSpPr>
          <p:nvPr>
            <p:ph type="ftr" sz="quarter" idx="10"/>
          </p:nvPr>
        </p:nvSpPr>
        <p:spPr/>
        <p:txBody>
          <a:bodyPr/>
          <a:lstStyle>
            <a:lvl1pPr>
              <a:defRPr/>
            </a:lvl1pPr>
          </a:lstStyle>
          <a:p>
            <a:r>
              <a:rPr lang="en-GB" altLang="en-US"/>
              <a:t>© 2017 Pearson Education, Inc. Hoboken, NJ. All rights reserved. </a:t>
            </a:r>
          </a:p>
        </p:txBody>
      </p:sp>
    </p:spTree>
    <p:extLst>
      <p:ext uri="{BB962C8B-B14F-4D97-AF65-F5344CB8AC3E}">
        <p14:creationId xmlns:p14="http://schemas.microsoft.com/office/powerpoint/2010/main" val="267990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Footer Placeholder 3"/>
          <p:cNvSpPr>
            <a:spLocks noGrp="1"/>
          </p:cNvSpPr>
          <p:nvPr>
            <p:ph type="ftr" sz="quarter" idx="10"/>
          </p:nvPr>
        </p:nvSpPr>
        <p:spPr/>
        <p:txBody>
          <a:bodyPr/>
          <a:lstStyle>
            <a:lvl1pPr>
              <a:defRPr/>
            </a:lvl1pPr>
          </a:lstStyle>
          <a:p>
            <a:r>
              <a:rPr lang="en-GB" altLang="en-US"/>
              <a:t>© 2017 Pearson Education, Inc. Hoboken, NJ. All rights reserved. </a:t>
            </a:r>
          </a:p>
        </p:txBody>
      </p:sp>
    </p:spTree>
    <p:extLst>
      <p:ext uri="{BB962C8B-B14F-4D97-AF65-F5344CB8AC3E}">
        <p14:creationId xmlns:p14="http://schemas.microsoft.com/office/powerpoint/2010/main" val="79443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Footer Placeholder 3"/>
          <p:cNvSpPr>
            <a:spLocks noGrp="1"/>
          </p:cNvSpPr>
          <p:nvPr>
            <p:ph type="ftr" sz="quarter" idx="10"/>
          </p:nvPr>
        </p:nvSpPr>
        <p:spPr/>
        <p:txBody>
          <a:bodyPr/>
          <a:lstStyle>
            <a:lvl1pPr>
              <a:defRPr/>
            </a:lvl1pPr>
          </a:lstStyle>
          <a:p>
            <a:r>
              <a:rPr lang="en-GB" altLang="en-US"/>
              <a:t>© 2017 Pearson Education, Inc. Hoboken, NJ. All rights reserved. </a:t>
            </a:r>
          </a:p>
        </p:txBody>
      </p:sp>
    </p:spTree>
    <p:extLst>
      <p:ext uri="{BB962C8B-B14F-4D97-AF65-F5344CB8AC3E}">
        <p14:creationId xmlns:p14="http://schemas.microsoft.com/office/powerpoint/2010/main" val="2492076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219200" y="1828800"/>
            <a:ext cx="36576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029200" y="1828800"/>
            <a:ext cx="36576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p:cNvSpPr>
            <a:spLocks noGrp="1"/>
          </p:cNvSpPr>
          <p:nvPr>
            <p:ph type="ftr" sz="quarter" idx="10"/>
          </p:nvPr>
        </p:nvSpPr>
        <p:spPr/>
        <p:txBody>
          <a:bodyPr/>
          <a:lstStyle>
            <a:lvl1pPr>
              <a:defRPr/>
            </a:lvl1pPr>
          </a:lstStyle>
          <a:p>
            <a:r>
              <a:rPr lang="en-GB" altLang="en-US"/>
              <a:t>© 2017 Pearson Education, Inc. Hoboken, NJ. All rights reserved. </a:t>
            </a:r>
          </a:p>
        </p:txBody>
      </p:sp>
    </p:spTree>
    <p:extLst>
      <p:ext uri="{BB962C8B-B14F-4D97-AF65-F5344CB8AC3E}">
        <p14:creationId xmlns:p14="http://schemas.microsoft.com/office/powerpoint/2010/main" val="195543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Footer Placeholder 6"/>
          <p:cNvSpPr>
            <a:spLocks noGrp="1"/>
          </p:cNvSpPr>
          <p:nvPr>
            <p:ph type="ftr" sz="quarter" idx="10"/>
          </p:nvPr>
        </p:nvSpPr>
        <p:spPr/>
        <p:txBody>
          <a:bodyPr/>
          <a:lstStyle>
            <a:lvl1pPr>
              <a:defRPr/>
            </a:lvl1pPr>
          </a:lstStyle>
          <a:p>
            <a:r>
              <a:rPr lang="en-GB" altLang="en-US"/>
              <a:t>© 2017 Pearson Education, Inc. Hoboken, NJ. All rights reserved. </a:t>
            </a:r>
          </a:p>
        </p:txBody>
      </p:sp>
    </p:spTree>
    <p:extLst>
      <p:ext uri="{BB962C8B-B14F-4D97-AF65-F5344CB8AC3E}">
        <p14:creationId xmlns:p14="http://schemas.microsoft.com/office/powerpoint/2010/main" val="50576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GB" altLang="en-US"/>
              <a:t>© 2017 Pearson Education, Inc. Hoboken, NJ. All rights reserved. </a:t>
            </a:r>
          </a:p>
        </p:txBody>
      </p:sp>
    </p:spTree>
    <p:extLst>
      <p:ext uri="{BB962C8B-B14F-4D97-AF65-F5344CB8AC3E}">
        <p14:creationId xmlns:p14="http://schemas.microsoft.com/office/powerpoint/2010/main" val="192866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GB" altLang="en-US"/>
              <a:t>© 2017 Pearson Education, Inc. Hoboken, NJ. All rights reserved. </a:t>
            </a:r>
          </a:p>
        </p:txBody>
      </p:sp>
    </p:spTree>
    <p:extLst>
      <p:ext uri="{BB962C8B-B14F-4D97-AF65-F5344CB8AC3E}">
        <p14:creationId xmlns:p14="http://schemas.microsoft.com/office/powerpoint/2010/main" val="80420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Footer Placeholder 4"/>
          <p:cNvSpPr>
            <a:spLocks noGrp="1"/>
          </p:cNvSpPr>
          <p:nvPr>
            <p:ph type="ftr" sz="quarter" idx="10"/>
          </p:nvPr>
        </p:nvSpPr>
        <p:spPr/>
        <p:txBody>
          <a:bodyPr/>
          <a:lstStyle>
            <a:lvl1pPr>
              <a:defRPr/>
            </a:lvl1pPr>
          </a:lstStyle>
          <a:p>
            <a:r>
              <a:rPr lang="en-GB" altLang="en-US"/>
              <a:t>© 2017 Pearson Education, Inc. Hoboken, NJ. All rights reserved. </a:t>
            </a:r>
          </a:p>
        </p:txBody>
      </p:sp>
    </p:spTree>
    <p:extLst>
      <p:ext uri="{BB962C8B-B14F-4D97-AF65-F5344CB8AC3E}">
        <p14:creationId xmlns:p14="http://schemas.microsoft.com/office/powerpoint/2010/main" val="1492003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Footer Placeholder 4"/>
          <p:cNvSpPr>
            <a:spLocks noGrp="1"/>
          </p:cNvSpPr>
          <p:nvPr>
            <p:ph type="ftr" sz="quarter" idx="10"/>
          </p:nvPr>
        </p:nvSpPr>
        <p:spPr/>
        <p:txBody>
          <a:bodyPr/>
          <a:lstStyle>
            <a:lvl1pPr>
              <a:defRPr/>
            </a:lvl1pPr>
          </a:lstStyle>
          <a:p>
            <a:r>
              <a:rPr lang="en-GB" altLang="en-US"/>
              <a:t>© 2017 Pearson Education, Inc. Hoboken, NJ. All rights reserved. </a:t>
            </a:r>
          </a:p>
        </p:txBody>
      </p:sp>
    </p:spTree>
    <p:extLst>
      <p:ext uri="{BB962C8B-B14F-4D97-AF65-F5344CB8AC3E}">
        <p14:creationId xmlns:p14="http://schemas.microsoft.com/office/powerpoint/2010/main" val="218594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bwMode="auto">
          <a:xfrm>
            <a:off x="990600" y="3810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GB"/>
              <a:t>Click to edit Master title style</a:t>
            </a:r>
            <a:endParaRPr lang="da-DK" dirty="0"/>
          </a:p>
        </p:txBody>
      </p:sp>
      <p:sp>
        <p:nvSpPr>
          <p:cNvPr id="87043" name="Rectangle 1027"/>
          <p:cNvSpPr>
            <a:spLocks noGrp="1" noChangeArrowheads="1"/>
          </p:cNvSpPr>
          <p:nvPr>
            <p:ph type="body" idx="1"/>
          </p:nvPr>
        </p:nvSpPr>
        <p:spPr bwMode="auto">
          <a:xfrm>
            <a:off x="1219200" y="1828800"/>
            <a:ext cx="7467600" cy="426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a-DK" dirty="0"/>
          </a:p>
        </p:txBody>
      </p:sp>
      <p:sp>
        <p:nvSpPr>
          <p:cNvPr id="87044" name="Rectangle 1028"/>
          <p:cNvSpPr>
            <a:spLocks noGrp="1" noChangeArrowheads="1"/>
          </p:cNvSpPr>
          <p:nvPr>
            <p:ph type="ftr" sz="quarter" idx="3"/>
          </p:nvPr>
        </p:nvSpPr>
        <p:spPr bwMode="auto">
          <a:xfrm>
            <a:off x="1143000" y="6426200"/>
            <a:ext cx="69342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b="0">
                <a:solidFill>
                  <a:srgbClr val="76807A"/>
                </a:solidFill>
                <a:latin typeface="Arial" charset="0"/>
              </a:defRPr>
            </a:lvl1pPr>
          </a:lstStyle>
          <a:p>
            <a:r>
              <a:rPr lang="en-GB" altLang="en-US"/>
              <a:t>© 2017 Pearson Education, Inc. Hoboken, NJ. All rights reserved. </a:t>
            </a:r>
          </a:p>
        </p:txBody>
      </p:sp>
      <p:sp>
        <p:nvSpPr>
          <p:cNvPr id="87045" name="Rectangle 1029"/>
          <p:cNvSpPr>
            <a:spLocks noChangeArrowheads="1"/>
          </p:cNvSpPr>
          <p:nvPr/>
        </p:nvSpPr>
        <p:spPr bwMode="auto">
          <a:xfrm>
            <a:off x="8001000" y="6426200"/>
            <a:ext cx="533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r"/>
            <a:fld id="{A3BC8BF3-BF59-A84C-8413-1F424F081E29}" type="slidenum">
              <a:rPr lang="da-DK" sz="1400" b="0">
                <a:latin typeface="Arial" charset="0"/>
              </a:rPr>
              <a:pPr algn="r"/>
              <a:t>‹#›</a:t>
            </a:fld>
            <a:r>
              <a:rPr lang="da-DK" sz="1400" b="0">
                <a:latin typeface="Arial" charset="0"/>
              </a:rPr>
              <a:t> </a:t>
            </a:r>
          </a:p>
        </p:txBody>
      </p:sp>
      <p:pic>
        <p:nvPicPr>
          <p:cNvPr id="10" name="Picture 9"/>
          <p:cNvPicPr>
            <a:picLocks noChangeAspect="1"/>
          </p:cNvPicPr>
          <p:nvPr/>
        </p:nvPicPr>
        <p:blipFill>
          <a:blip r:embed="rId13"/>
          <a:stretch>
            <a:fillRect/>
          </a:stretch>
        </p:blipFill>
        <p:spPr>
          <a:xfrm>
            <a:off x="0" y="0"/>
            <a:ext cx="855021" cy="6870700"/>
          </a:xfrm>
          <a:prstGeom prst="rect">
            <a:avLst/>
          </a:prstGeom>
        </p:spPr>
      </p:pic>
      <p:pic>
        <p:nvPicPr>
          <p:cNvPr id="11" name="Picture 10"/>
          <p:cNvPicPr>
            <a:picLocks noChangeAspect="1"/>
          </p:cNvPicPr>
          <p:nvPr/>
        </p:nvPicPr>
        <p:blipFill>
          <a:blip r:embed="rId14"/>
          <a:stretch>
            <a:fillRect/>
          </a:stretch>
        </p:blipFill>
        <p:spPr>
          <a:xfrm>
            <a:off x="8860412" y="1"/>
            <a:ext cx="320692" cy="687196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hf sldNum="0" hdr="0" dt="0"/>
  <p:txStyles>
    <p:titleStyle>
      <a:lvl1pPr algn="ctr" rtl="0" eaLnBrk="1" fontAlgn="base" hangingPunct="1">
        <a:spcBef>
          <a:spcPct val="0"/>
        </a:spcBef>
        <a:spcAft>
          <a:spcPct val="0"/>
        </a:spcAft>
        <a:defRPr sz="4400">
          <a:solidFill>
            <a:srgbClr val="7F6F5E"/>
          </a:solidFill>
          <a:latin typeface="+mj-lt"/>
          <a:ea typeface="+mj-ea"/>
          <a:cs typeface="+mj-cs"/>
        </a:defRPr>
      </a:lvl1pPr>
      <a:lvl2pPr algn="ctr" rtl="0" eaLnBrk="1" fontAlgn="base" hangingPunct="1">
        <a:spcBef>
          <a:spcPct val="0"/>
        </a:spcBef>
        <a:spcAft>
          <a:spcPct val="0"/>
        </a:spcAft>
        <a:defRPr sz="4400">
          <a:solidFill>
            <a:srgbClr val="A57133"/>
          </a:solidFill>
          <a:latin typeface="Trebuchet MS" charset="0"/>
          <a:ea typeface="ＭＳ Ｐゴシック" charset="0"/>
        </a:defRPr>
      </a:lvl2pPr>
      <a:lvl3pPr algn="ctr" rtl="0" eaLnBrk="1" fontAlgn="base" hangingPunct="1">
        <a:spcBef>
          <a:spcPct val="0"/>
        </a:spcBef>
        <a:spcAft>
          <a:spcPct val="0"/>
        </a:spcAft>
        <a:defRPr sz="4400">
          <a:solidFill>
            <a:srgbClr val="A57133"/>
          </a:solidFill>
          <a:latin typeface="Trebuchet MS" charset="0"/>
          <a:ea typeface="ＭＳ Ｐゴシック" charset="0"/>
        </a:defRPr>
      </a:lvl3pPr>
      <a:lvl4pPr algn="ctr" rtl="0" eaLnBrk="1" fontAlgn="base" hangingPunct="1">
        <a:spcBef>
          <a:spcPct val="0"/>
        </a:spcBef>
        <a:spcAft>
          <a:spcPct val="0"/>
        </a:spcAft>
        <a:defRPr sz="4400">
          <a:solidFill>
            <a:srgbClr val="A57133"/>
          </a:solidFill>
          <a:latin typeface="Trebuchet MS" charset="0"/>
          <a:ea typeface="ＭＳ Ｐゴシック" charset="0"/>
        </a:defRPr>
      </a:lvl4pPr>
      <a:lvl5pPr algn="ctr" rtl="0" eaLnBrk="1" fontAlgn="base" hangingPunct="1">
        <a:spcBef>
          <a:spcPct val="0"/>
        </a:spcBef>
        <a:spcAft>
          <a:spcPct val="0"/>
        </a:spcAft>
        <a:defRPr sz="4400">
          <a:solidFill>
            <a:srgbClr val="A57133"/>
          </a:solidFill>
          <a:latin typeface="Trebuchet MS" charset="0"/>
          <a:ea typeface="ＭＳ Ｐゴシック" charset="0"/>
        </a:defRPr>
      </a:lvl5pPr>
      <a:lvl6pPr marL="457200" algn="ctr" rtl="0" eaLnBrk="1" fontAlgn="base" hangingPunct="1">
        <a:spcBef>
          <a:spcPct val="0"/>
        </a:spcBef>
        <a:spcAft>
          <a:spcPct val="0"/>
        </a:spcAft>
        <a:defRPr sz="4400">
          <a:solidFill>
            <a:srgbClr val="A57133"/>
          </a:solidFill>
          <a:latin typeface="Trebuchet MS" charset="0"/>
          <a:ea typeface="ＭＳ Ｐゴシック" charset="0"/>
        </a:defRPr>
      </a:lvl6pPr>
      <a:lvl7pPr marL="914400" algn="ctr" rtl="0" eaLnBrk="1" fontAlgn="base" hangingPunct="1">
        <a:spcBef>
          <a:spcPct val="0"/>
        </a:spcBef>
        <a:spcAft>
          <a:spcPct val="0"/>
        </a:spcAft>
        <a:defRPr sz="4400">
          <a:solidFill>
            <a:srgbClr val="A57133"/>
          </a:solidFill>
          <a:latin typeface="Trebuchet MS" charset="0"/>
          <a:ea typeface="ＭＳ Ｐゴシック" charset="0"/>
        </a:defRPr>
      </a:lvl7pPr>
      <a:lvl8pPr marL="1371600" algn="ctr" rtl="0" eaLnBrk="1" fontAlgn="base" hangingPunct="1">
        <a:spcBef>
          <a:spcPct val="0"/>
        </a:spcBef>
        <a:spcAft>
          <a:spcPct val="0"/>
        </a:spcAft>
        <a:defRPr sz="4400">
          <a:solidFill>
            <a:srgbClr val="A57133"/>
          </a:solidFill>
          <a:latin typeface="Trebuchet MS" charset="0"/>
          <a:ea typeface="ＭＳ Ｐゴシック" charset="0"/>
        </a:defRPr>
      </a:lvl8pPr>
      <a:lvl9pPr marL="1828800" algn="ctr" rtl="0" eaLnBrk="1" fontAlgn="base" hangingPunct="1">
        <a:spcBef>
          <a:spcPct val="0"/>
        </a:spcBef>
        <a:spcAft>
          <a:spcPct val="0"/>
        </a:spcAft>
        <a:defRPr sz="4400">
          <a:solidFill>
            <a:srgbClr val="A57133"/>
          </a:solidFill>
          <a:latin typeface="Trebuchet MS" charset="0"/>
          <a:ea typeface="ＭＳ Ｐゴシック" charset="0"/>
        </a:defRPr>
      </a:lvl9pPr>
    </p:titleStyle>
    <p:bodyStyle>
      <a:lvl1pPr marL="342900" indent="-342900" algn="l" rtl="0" eaLnBrk="1" fontAlgn="base" hangingPunct="1">
        <a:spcBef>
          <a:spcPct val="20000"/>
        </a:spcBef>
        <a:spcAft>
          <a:spcPct val="0"/>
        </a:spcAft>
        <a:buClr>
          <a:srgbClr val="264D8B"/>
        </a:buClr>
        <a:buFont typeface="Times" charset="0"/>
        <a:buChar char="•"/>
        <a:defRPr sz="3200">
          <a:solidFill>
            <a:srgbClr val="1A3170"/>
          </a:solidFill>
          <a:latin typeface="+mn-lt"/>
          <a:ea typeface="+mn-ea"/>
          <a:cs typeface="+mn-cs"/>
        </a:defRPr>
      </a:lvl1pPr>
      <a:lvl2pPr marL="742950" indent="-285750" algn="l" rtl="0" eaLnBrk="1" fontAlgn="base" hangingPunct="1">
        <a:spcBef>
          <a:spcPct val="20000"/>
        </a:spcBef>
        <a:spcAft>
          <a:spcPct val="0"/>
        </a:spcAft>
        <a:buClr>
          <a:srgbClr val="264D8B"/>
        </a:buClr>
        <a:buChar char="–"/>
        <a:defRPr sz="2800">
          <a:solidFill>
            <a:srgbClr val="1A3170"/>
          </a:solidFill>
          <a:latin typeface="+mn-lt"/>
          <a:ea typeface="+mn-ea"/>
        </a:defRPr>
      </a:lvl2pPr>
      <a:lvl3pPr marL="1143000" indent="-228600" algn="l" rtl="0" eaLnBrk="1" fontAlgn="base" hangingPunct="1">
        <a:spcBef>
          <a:spcPct val="20000"/>
        </a:spcBef>
        <a:spcAft>
          <a:spcPct val="0"/>
        </a:spcAft>
        <a:buClr>
          <a:srgbClr val="264D8B"/>
        </a:buClr>
        <a:buChar char="•"/>
        <a:defRPr sz="2400">
          <a:solidFill>
            <a:srgbClr val="1A3170"/>
          </a:solidFill>
          <a:latin typeface="+mn-lt"/>
          <a:ea typeface="+mn-ea"/>
        </a:defRPr>
      </a:lvl3pPr>
      <a:lvl4pPr marL="1600200" indent="-228600" algn="l" rtl="0" eaLnBrk="1" fontAlgn="base" hangingPunct="1">
        <a:spcBef>
          <a:spcPct val="20000"/>
        </a:spcBef>
        <a:spcAft>
          <a:spcPct val="0"/>
        </a:spcAft>
        <a:buClr>
          <a:srgbClr val="264D8B"/>
        </a:buClr>
        <a:buChar char="–"/>
        <a:defRPr sz="2000">
          <a:solidFill>
            <a:srgbClr val="1A3170"/>
          </a:solidFill>
          <a:latin typeface="+mn-lt"/>
          <a:ea typeface="+mn-ea"/>
        </a:defRPr>
      </a:lvl4pPr>
      <a:lvl5pPr marL="2057400" indent="-228600" algn="l" rtl="0" eaLnBrk="1" fontAlgn="base" hangingPunct="1">
        <a:spcBef>
          <a:spcPct val="20000"/>
        </a:spcBef>
        <a:spcAft>
          <a:spcPct val="0"/>
        </a:spcAft>
        <a:buClr>
          <a:srgbClr val="264D8B"/>
        </a:buClr>
        <a:buChar char="»"/>
        <a:defRPr sz="2000">
          <a:solidFill>
            <a:srgbClr val="1A3170"/>
          </a:solidFill>
          <a:latin typeface="+mn-lt"/>
          <a:ea typeface="+mn-ea"/>
        </a:defRPr>
      </a:lvl5pPr>
      <a:lvl6pPr marL="2514600" indent="-228600" algn="l" rtl="0" eaLnBrk="1" fontAlgn="base" hangingPunct="1">
        <a:spcBef>
          <a:spcPct val="20000"/>
        </a:spcBef>
        <a:spcAft>
          <a:spcPct val="0"/>
        </a:spcAft>
        <a:buClr>
          <a:srgbClr val="264D8B"/>
        </a:buClr>
        <a:buChar char="»"/>
        <a:defRPr sz="2000">
          <a:solidFill>
            <a:srgbClr val="1A3170"/>
          </a:solidFill>
          <a:latin typeface="+mn-lt"/>
          <a:ea typeface="+mn-ea"/>
        </a:defRPr>
      </a:lvl6pPr>
      <a:lvl7pPr marL="2971800" indent="-228600" algn="l" rtl="0" eaLnBrk="1" fontAlgn="base" hangingPunct="1">
        <a:spcBef>
          <a:spcPct val="20000"/>
        </a:spcBef>
        <a:spcAft>
          <a:spcPct val="0"/>
        </a:spcAft>
        <a:buClr>
          <a:srgbClr val="264D8B"/>
        </a:buClr>
        <a:buChar char="»"/>
        <a:defRPr sz="2000">
          <a:solidFill>
            <a:srgbClr val="1A3170"/>
          </a:solidFill>
          <a:latin typeface="+mn-lt"/>
          <a:ea typeface="+mn-ea"/>
        </a:defRPr>
      </a:lvl7pPr>
      <a:lvl8pPr marL="3429000" indent="-228600" algn="l" rtl="0" eaLnBrk="1" fontAlgn="base" hangingPunct="1">
        <a:spcBef>
          <a:spcPct val="20000"/>
        </a:spcBef>
        <a:spcAft>
          <a:spcPct val="0"/>
        </a:spcAft>
        <a:buClr>
          <a:srgbClr val="264D8B"/>
        </a:buClr>
        <a:buChar char="»"/>
        <a:defRPr sz="2000">
          <a:solidFill>
            <a:srgbClr val="1A3170"/>
          </a:solidFill>
          <a:latin typeface="+mn-lt"/>
          <a:ea typeface="+mn-ea"/>
        </a:defRPr>
      </a:lvl8pPr>
      <a:lvl9pPr marL="3886200" indent="-228600" algn="l" rtl="0" eaLnBrk="1" fontAlgn="base" hangingPunct="1">
        <a:spcBef>
          <a:spcPct val="20000"/>
        </a:spcBef>
        <a:spcAft>
          <a:spcPct val="0"/>
        </a:spcAft>
        <a:buClr>
          <a:srgbClr val="264D8B"/>
        </a:buClr>
        <a:buChar char="»"/>
        <a:defRPr sz="2000">
          <a:solidFill>
            <a:srgbClr val="1A3170"/>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1905000"/>
            <a:ext cx="7848600" cy="1143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r>
              <a:rPr lang="en-GB">
                <a:cs typeface="+mj-cs"/>
              </a:rPr>
              <a:t>Designing classes</a:t>
            </a:r>
          </a:p>
        </p:txBody>
      </p:sp>
      <p:sp>
        <p:nvSpPr>
          <p:cNvPr id="4099" name="Rectangle 3"/>
          <p:cNvSpPr>
            <a:spLocks noGrp="1" noChangeArrowheads="1"/>
          </p:cNvSpPr>
          <p:nvPr>
            <p:ph type="subTitle" idx="1"/>
          </p:nvPr>
        </p:nvSpPr>
        <p:spPr>
          <a:xfrm>
            <a:off x="1371600" y="3733800"/>
            <a:ext cx="6934200" cy="17526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defRPr/>
            </a:pPr>
            <a:r>
              <a:rPr lang="en-GB">
                <a:cs typeface="+mn-cs"/>
              </a:rPr>
              <a:t>How to write classes in a way that they are easily understandable, maintainable and reusable</a:t>
            </a:r>
          </a:p>
        </p:txBody>
      </p:sp>
      <p:sp>
        <p:nvSpPr>
          <p:cNvPr id="3076" name="Text Box 4"/>
          <p:cNvSpPr txBox="1">
            <a:spLocks noChangeArrowheads="1"/>
          </p:cNvSpPr>
          <p:nvPr/>
        </p:nvSpPr>
        <p:spPr bwMode="auto">
          <a:xfrm>
            <a:off x="8459788" y="6537325"/>
            <a:ext cx="365806"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defRPr>
            </a:lvl2pPr>
            <a:lvl3pPr marL="1143000" indent="-228600">
              <a:defRPr sz="2400" b="1">
                <a:solidFill>
                  <a:schemeClr val="tx1"/>
                </a:solidFill>
                <a:latin typeface="Times" charset="0"/>
                <a:ea typeface="ＭＳ Ｐゴシック" charset="0"/>
              </a:defRPr>
            </a:lvl3pPr>
            <a:lvl4pPr marL="1600200" indent="-228600">
              <a:defRPr sz="2400" b="1">
                <a:solidFill>
                  <a:schemeClr val="tx1"/>
                </a:solidFill>
                <a:latin typeface="Times" charset="0"/>
                <a:ea typeface="ＭＳ Ｐゴシック" charset="0"/>
              </a:defRPr>
            </a:lvl4pPr>
            <a:lvl5pPr marL="2057400" indent="-228600">
              <a:defRPr sz="2400" b="1">
                <a:solidFill>
                  <a:schemeClr val="tx1"/>
                </a:solidFill>
                <a:latin typeface="Times" charset="0"/>
                <a:ea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defRPr>
            </a:lvl9pPr>
          </a:lstStyle>
          <a:p>
            <a:pPr eaLnBrk="1" hangingPunct="1">
              <a:defRPr/>
            </a:pPr>
            <a:r>
              <a:rPr lang="en-GB" sz="1000" b="0">
                <a:latin typeface="Trebuchet MS" charset="0"/>
              </a:rPr>
              <a:t>6.0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971550" y="188913"/>
            <a:ext cx="7772400" cy="725487"/>
          </a:xfrm>
        </p:spPr>
        <p:txBody>
          <a:bodyPr/>
          <a:lstStyle/>
          <a:p>
            <a:pPr eaLnBrk="1" hangingPunct="1">
              <a:defRPr/>
            </a:pPr>
            <a:r>
              <a:rPr lang="en-GB" kern="0" dirty="0"/>
              <a:t>Cohesion</a:t>
            </a:r>
          </a:p>
        </p:txBody>
      </p:sp>
      <p:sp>
        <p:nvSpPr>
          <p:cNvPr id="12291" name="Rectangle 3"/>
          <p:cNvSpPr>
            <a:spLocks noGrp="1" noChangeArrowheads="1"/>
          </p:cNvSpPr>
          <p:nvPr>
            <p:ph idx="4294967295"/>
          </p:nvPr>
        </p:nvSpPr>
        <p:spPr>
          <a:xfrm>
            <a:off x="1371600" y="914400"/>
            <a:ext cx="7239000" cy="5334000"/>
          </a:xfrm>
        </p:spPr>
        <p:txBody>
          <a:bodyPr/>
          <a:lstStyle/>
          <a:p>
            <a:pPr eaLnBrk="1" hangingPunct="1">
              <a:lnSpc>
                <a:spcPct val="90000"/>
              </a:lnSpc>
              <a:spcBef>
                <a:spcPct val="40000"/>
              </a:spcBef>
            </a:pPr>
            <a:r>
              <a:rPr lang="en-GB" altLang="en-US"/>
              <a:t>Cohesion refers to the </a:t>
            </a:r>
            <a:r>
              <a:rPr lang="en-GB" altLang="en-US" u="sng"/>
              <a:t>number and diversity</a:t>
            </a:r>
            <a:r>
              <a:rPr lang="en-GB" altLang="en-US"/>
              <a:t> of tasks that a single unit is responsible for</a:t>
            </a:r>
          </a:p>
          <a:p>
            <a:pPr eaLnBrk="1" hangingPunct="1">
              <a:lnSpc>
                <a:spcPct val="90000"/>
              </a:lnSpc>
              <a:spcBef>
                <a:spcPct val="40000"/>
              </a:spcBef>
            </a:pPr>
            <a:r>
              <a:rPr lang="en-GB" altLang="en-US"/>
              <a:t>If each unit is responsible for one single logical task, we say it has </a:t>
            </a:r>
            <a:r>
              <a:rPr lang="en-GB" altLang="en-US" i="1">
                <a:solidFill>
                  <a:srgbClr val="CD2626"/>
                </a:solidFill>
              </a:rPr>
              <a:t>high cohesion</a:t>
            </a:r>
            <a:endParaRPr lang="en-GB" altLang="en-US"/>
          </a:p>
          <a:p>
            <a:pPr eaLnBrk="1" hangingPunct="1">
              <a:lnSpc>
                <a:spcPct val="90000"/>
              </a:lnSpc>
              <a:spcBef>
                <a:spcPct val="40000"/>
              </a:spcBef>
            </a:pPr>
            <a:r>
              <a:rPr lang="en-GB" altLang="en-US"/>
              <a:t>We aim for high cohesion</a:t>
            </a:r>
          </a:p>
          <a:p>
            <a:pPr lvl="1" eaLnBrk="1" hangingPunct="1">
              <a:lnSpc>
                <a:spcPct val="90000"/>
              </a:lnSpc>
              <a:spcBef>
                <a:spcPct val="0"/>
              </a:spcBef>
            </a:pPr>
            <a:r>
              <a:rPr lang="en-GB" altLang="en-US" sz="2700"/>
              <a:t>responsible for only one cohesive task</a:t>
            </a:r>
            <a:endParaRPr lang="en-GB" altLang="en-US"/>
          </a:p>
          <a:p>
            <a:pPr eaLnBrk="1" hangingPunct="1">
              <a:lnSpc>
                <a:spcPct val="90000"/>
              </a:lnSpc>
              <a:spcBef>
                <a:spcPct val="40000"/>
              </a:spcBef>
            </a:pPr>
            <a:r>
              <a:rPr lang="en-GB" altLang="en-US"/>
              <a:t>A </a:t>
            </a:r>
            <a:r>
              <a:rPr lang="en-GB" altLang="en-US" i="1"/>
              <a:t>unit</a:t>
            </a:r>
            <a:r>
              <a:rPr lang="en-GB" altLang="en-US"/>
              <a:t> applies to classes, methods and modules (packages)</a:t>
            </a:r>
          </a:p>
          <a:p>
            <a:pPr lvl="1" eaLnBrk="1" hangingPunct="1">
              <a:lnSpc>
                <a:spcPct val="90000"/>
              </a:lnSpc>
              <a:spcBef>
                <a:spcPct val="0"/>
              </a:spcBef>
            </a:pPr>
            <a:r>
              <a:rPr lang="en-GB" altLang="en-US" sz="2700"/>
              <a:t>for reusability and maintainability</a:t>
            </a:r>
            <a:endParaRPr lang="en-GB" altLang="en-US"/>
          </a:p>
          <a:p>
            <a:pPr eaLnBrk="1" hangingPunct="1">
              <a:lnSpc>
                <a:spcPct val="90000"/>
              </a:lnSpc>
              <a:buFont typeface="Times" panose="02020603050405020304" pitchFamily="18" charset="0"/>
              <a:buNone/>
            </a:pPr>
            <a:endParaRPr lang="en-GB" altLang="en-US"/>
          </a:p>
        </p:txBody>
      </p:sp>
      <p:sp>
        <p:nvSpPr>
          <p:cNvPr id="12292"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4204671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idx="4294967295"/>
          </p:nvPr>
        </p:nvSpPr>
        <p:spPr/>
        <p:txBody>
          <a:bodyPr rIns="81279"/>
          <a:lstStyle/>
          <a:p>
            <a:pPr eaLnBrk="1" hangingPunct="1">
              <a:defRPr/>
            </a:pPr>
            <a:r>
              <a:rPr lang="en-US" kern="0" dirty="0"/>
              <a:t>An example to test quality</a:t>
            </a:r>
          </a:p>
        </p:txBody>
      </p:sp>
      <p:sp>
        <p:nvSpPr>
          <p:cNvPr id="13315" name="Rectangle 3"/>
          <p:cNvSpPr>
            <a:spLocks noGrp="1" noChangeArrowheads="1"/>
          </p:cNvSpPr>
          <p:nvPr>
            <p:ph idx="4294967295"/>
          </p:nvPr>
        </p:nvSpPr>
        <p:spPr/>
        <p:txBody>
          <a:bodyPr rIns="233680"/>
          <a:lstStyle/>
          <a:p>
            <a:pPr marL="382588" eaLnBrk="1" hangingPunct="1"/>
            <a:r>
              <a:rPr lang="en-US" altLang="en-US"/>
              <a:t>Add two new directions to the 'World of Zuul':</a:t>
            </a:r>
          </a:p>
          <a:p>
            <a:pPr lvl="3" eaLnBrk="1" hangingPunct="1">
              <a:spcBef>
                <a:spcPct val="0"/>
              </a:spcBef>
              <a:buFont typeface="Thonburi" charset="0"/>
              <a:buChar char="–"/>
            </a:pPr>
            <a:r>
              <a:rPr lang="en-US" altLang="en-US" sz="2800"/>
              <a:t>  up</a:t>
            </a:r>
            <a:endParaRPr lang="en-US" altLang="ja-JP" sz="2800"/>
          </a:p>
          <a:p>
            <a:pPr lvl="3" eaLnBrk="1" hangingPunct="1">
              <a:spcBef>
                <a:spcPct val="0"/>
              </a:spcBef>
              <a:buFont typeface="Thonburi" charset="0"/>
              <a:buChar char="–"/>
            </a:pPr>
            <a:r>
              <a:rPr lang="en-US" altLang="en-US" sz="2800"/>
              <a:t>  down</a:t>
            </a:r>
            <a:endParaRPr lang="en-US" altLang="ja-JP"/>
          </a:p>
          <a:p>
            <a:pPr marL="382588" eaLnBrk="1" hangingPunct="1">
              <a:spcBef>
                <a:spcPct val="40000"/>
              </a:spcBef>
            </a:pPr>
            <a:r>
              <a:rPr lang="en-US" altLang="en-US"/>
              <a:t>What do you need to change to do this?</a:t>
            </a:r>
          </a:p>
          <a:p>
            <a:pPr marL="382588" eaLnBrk="1" hangingPunct="1">
              <a:spcBef>
                <a:spcPct val="40000"/>
              </a:spcBef>
            </a:pPr>
            <a:r>
              <a:rPr lang="en-US" altLang="en-US"/>
              <a:t>How easy are the changes to apply thoroughly?</a:t>
            </a:r>
          </a:p>
        </p:txBody>
      </p:sp>
      <p:sp>
        <p:nvSpPr>
          <p:cNvPr id="13316"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2520060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914400" y="152400"/>
            <a:ext cx="7772400" cy="762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rIns="81279"/>
          <a:lstStyle/>
          <a:p>
            <a:pPr eaLnBrk="1" hangingPunct="1"/>
            <a:r>
              <a:rPr lang="en-US" altLang="en-US"/>
              <a:t>Finding relevant source code</a:t>
            </a:r>
          </a:p>
        </p:txBody>
      </p:sp>
      <p:sp>
        <p:nvSpPr>
          <p:cNvPr id="14339" name="Rectangle 3"/>
          <p:cNvSpPr>
            <a:spLocks noGrp="1" noChangeArrowheads="1"/>
          </p:cNvSpPr>
          <p:nvPr>
            <p:ph idx="4294967295"/>
          </p:nvPr>
        </p:nvSpPr>
        <p:spPr>
          <a:xfrm>
            <a:off x="1066800" y="990600"/>
            <a:ext cx="7848600" cy="5410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rIns="233680"/>
          <a:lstStyle/>
          <a:p>
            <a:pPr marL="382588" eaLnBrk="1" hangingPunct="1"/>
            <a:r>
              <a:rPr lang="en-US" altLang="en-US" sz="2800">
                <a:solidFill>
                  <a:schemeClr val="tx2"/>
                </a:solidFill>
              </a:rPr>
              <a:t>What do we change to add 2 new directions?</a:t>
            </a:r>
          </a:p>
          <a:p>
            <a:pPr marL="782638" lvl="1" eaLnBrk="1" hangingPunct="1">
              <a:buFontTx/>
              <a:buNone/>
            </a:pPr>
            <a:r>
              <a:rPr lang="en-US" altLang="en-US">
                <a:solidFill>
                  <a:srgbClr val="CD2626"/>
                </a:solidFill>
              </a:rPr>
              <a:t>Class </a:t>
            </a:r>
            <a:r>
              <a:rPr lang="en-US" altLang="en-US" i="1">
                <a:solidFill>
                  <a:srgbClr val="CD2626"/>
                </a:solidFill>
              </a:rPr>
              <a:t>Room</a:t>
            </a:r>
          </a:p>
          <a:p>
            <a:pPr marL="782638" lvl="1" eaLnBrk="1" hangingPunct="1">
              <a:spcBef>
                <a:spcPct val="10000"/>
              </a:spcBef>
            </a:pPr>
            <a:r>
              <a:rPr lang="en-US" altLang="en-US">
                <a:solidFill>
                  <a:srgbClr val="345577"/>
                </a:solidFill>
              </a:rPr>
              <a:t>exits of each room stored as </a:t>
            </a:r>
            <a:r>
              <a:rPr lang="en-US" altLang="en-US" i="1">
                <a:solidFill>
                  <a:srgbClr val="345577"/>
                </a:solidFill>
              </a:rPr>
              <a:t>fields</a:t>
            </a:r>
            <a:endParaRPr lang="en-US" altLang="en-US">
              <a:solidFill>
                <a:srgbClr val="345577"/>
              </a:solidFill>
            </a:endParaRPr>
          </a:p>
          <a:p>
            <a:pPr marL="782638" lvl="1" eaLnBrk="1" hangingPunct="1">
              <a:spcBef>
                <a:spcPct val="10000"/>
              </a:spcBef>
            </a:pPr>
            <a:r>
              <a:rPr lang="en-US" altLang="en-US">
                <a:solidFill>
                  <a:srgbClr val="345577"/>
                </a:solidFill>
              </a:rPr>
              <a:t>exits assigned in </a:t>
            </a:r>
            <a:r>
              <a:rPr lang="en-US" altLang="en-US" i="1">
                <a:solidFill>
                  <a:srgbClr val="345577"/>
                </a:solidFill>
              </a:rPr>
              <a:t>setExits</a:t>
            </a:r>
            <a:r>
              <a:rPr lang="en-US" altLang="en-US">
                <a:solidFill>
                  <a:srgbClr val="345577"/>
                </a:solidFill>
              </a:rPr>
              <a:t> method</a:t>
            </a:r>
            <a:endParaRPr lang="en-US" altLang="en-US">
              <a:solidFill>
                <a:srgbClr val="CD2626"/>
              </a:solidFill>
            </a:endParaRPr>
          </a:p>
          <a:p>
            <a:pPr marL="782638" lvl="1" eaLnBrk="1" hangingPunct="1">
              <a:buFontTx/>
              <a:buNone/>
            </a:pPr>
            <a:r>
              <a:rPr lang="en-US" altLang="en-US">
                <a:solidFill>
                  <a:srgbClr val="CD2626"/>
                </a:solidFill>
              </a:rPr>
              <a:t>Class </a:t>
            </a:r>
            <a:r>
              <a:rPr lang="en-US" altLang="en-US" i="1">
                <a:solidFill>
                  <a:srgbClr val="CD2626"/>
                </a:solidFill>
              </a:rPr>
              <a:t>Game</a:t>
            </a:r>
          </a:p>
          <a:p>
            <a:pPr marL="782638" lvl="1" eaLnBrk="1" hangingPunct="1">
              <a:spcBef>
                <a:spcPct val="10000"/>
              </a:spcBef>
            </a:pPr>
            <a:r>
              <a:rPr lang="en-US" altLang="en-US">
                <a:solidFill>
                  <a:srgbClr val="345577"/>
                </a:solidFill>
              </a:rPr>
              <a:t>exit info printed in </a:t>
            </a:r>
            <a:r>
              <a:rPr lang="en-US" altLang="en-US" i="1">
                <a:solidFill>
                  <a:srgbClr val="345577"/>
                </a:solidFill>
              </a:rPr>
              <a:t>printWelcome </a:t>
            </a:r>
            <a:r>
              <a:rPr lang="en-US" altLang="en-US">
                <a:solidFill>
                  <a:srgbClr val="345577"/>
                </a:solidFill>
              </a:rPr>
              <a:t>method</a:t>
            </a:r>
          </a:p>
          <a:p>
            <a:pPr marL="782638" lvl="1" eaLnBrk="1" hangingPunct="1">
              <a:spcBef>
                <a:spcPct val="10000"/>
              </a:spcBef>
            </a:pPr>
            <a:r>
              <a:rPr lang="en-US" altLang="en-US">
                <a:solidFill>
                  <a:srgbClr val="345577"/>
                </a:solidFill>
              </a:rPr>
              <a:t>exits defined in </a:t>
            </a:r>
            <a:r>
              <a:rPr lang="en-US" altLang="en-US" i="1">
                <a:solidFill>
                  <a:srgbClr val="345577"/>
                </a:solidFill>
              </a:rPr>
              <a:t>createRoom </a:t>
            </a:r>
            <a:r>
              <a:rPr lang="en-US" altLang="en-US">
                <a:solidFill>
                  <a:srgbClr val="345577"/>
                </a:solidFill>
              </a:rPr>
              <a:t>method</a:t>
            </a:r>
          </a:p>
          <a:p>
            <a:pPr marL="782638" lvl="1" eaLnBrk="1" hangingPunct="1">
              <a:spcBef>
                <a:spcPct val="10000"/>
              </a:spcBef>
            </a:pPr>
            <a:r>
              <a:rPr lang="en-US" altLang="en-US">
                <a:solidFill>
                  <a:srgbClr val="345577"/>
                </a:solidFill>
              </a:rPr>
              <a:t>exits used in </a:t>
            </a:r>
            <a:r>
              <a:rPr lang="en-US" altLang="en-US" i="1">
                <a:solidFill>
                  <a:srgbClr val="345577"/>
                </a:solidFill>
              </a:rPr>
              <a:t>goRoom</a:t>
            </a:r>
            <a:r>
              <a:rPr lang="en-US" altLang="en-US">
                <a:solidFill>
                  <a:srgbClr val="345577"/>
                </a:solidFill>
              </a:rPr>
              <a:t> to find next room</a:t>
            </a:r>
            <a:endParaRPr lang="en-US" altLang="en-US" sz="2400">
              <a:solidFill>
                <a:schemeClr val="tx2"/>
              </a:solidFill>
            </a:endParaRPr>
          </a:p>
          <a:p>
            <a:pPr marL="382588" eaLnBrk="1" hangingPunct="1">
              <a:spcBef>
                <a:spcPct val="40000"/>
              </a:spcBef>
            </a:pPr>
            <a:r>
              <a:rPr lang="en-US" altLang="en-US" sz="2800">
                <a:solidFill>
                  <a:schemeClr val="tx2"/>
                </a:solidFill>
              </a:rPr>
              <a:t>Where and how easy is it to apply?</a:t>
            </a:r>
          </a:p>
          <a:p>
            <a:pPr marL="782638" lvl="1" eaLnBrk="1" hangingPunct="1">
              <a:buFontTx/>
              <a:buNone/>
            </a:pPr>
            <a:r>
              <a:rPr lang="en-US" altLang="en-US">
                <a:solidFill>
                  <a:srgbClr val="CD2626"/>
                </a:solidFill>
              </a:rPr>
              <a:t>Must add </a:t>
            </a:r>
            <a:r>
              <a:rPr lang="en-US" altLang="en-US" i="1">
                <a:solidFill>
                  <a:srgbClr val="CD2626"/>
                </a:solidFill>
              </a:rPr>
              <a:t>up </a:t>
            </a:r>
            <a:r>
              <a:rPr lang="en-US" altLang="en-US">
                <a:solidFill>
                  <a:srgbClr val="CD2626"/>
                </a:solidFill>
              </a:rPr>
              <a:t>and </a:t>
            </a:r>
            <a:r>
              <a:rPr lang="en-US" altLang="en-US" i="1">
                <a:solidFill>
                  <a:srgbClr val="CD2626"/>
                </a:solidFill>
              </a:rPr>
              <a:t>down </a:t>
            </a:r>
            <a:r>
              <a:rPr lang="en-US" altLang="en-US">
                <a:solidFill>
                  <a:srgbClr val="CD2626"/>
                </a:solidFill>
              </a:rPr>
              <a:t>options to ALL of these places … making it VERY difficult.</a:t>
            </a:r>
            <a:endParaRPr lang="en-US" altLang="en-US">
              <a:solidFill>
                <a:srgbClr val="345577"/>
              </a:solidFill>
            </a:endParaRPr>
          </a:p>
          <a:p>
            <a:pPr marL="782638" lvl="1" eaLnBrk="1" hangingPunct="1"/>
            <a:endParaRPr lang="en-US" altLang="en-US" i="1">
              <a:solidFill>
                <a:srgbClr val="345577"/>
              </a:solidFill>
            </a:endParaRPr>
          </a:p>
        </p:txBody>
      </p:sp>
    </p:spTree>
    <p:extLst>
      <p:ext uri="{BB962C8B-B14F-4D97-AF65-F5344CB8AC3E}">
        <p14:creationId xmlns:p14="http://schemas.microsoft.com/office/powerpoint/2010/main" val="32089967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066800" y="73025"/>
            <a:ext cx="7772400" cy="744538"/>
          </a:xfrm>
        </p:spPr>
        <p:txBody>
          <a:bodyPr/>
          <a:lstStyle/>
          <a:p>
            <a:pPr eaLnBrk="1" hangingPunct="1"/>
            <a:r>
              <a:rPr lang="en-GB" altLang="en-US"/>
              <a:t>Coupling in </a:t>
            </a:r>
            <a:r>
              <a:rPr lang="en-GB" altLang="en-US" i="1"/>
              <a:t>zuul</a:t>
            </a:r>
            <a:endParaRPr lang="en-GB" altLang="en-US"/>
          </a:p>
        </p:txBody>
      </p:sp>
      <p:sp>
        <p:nvSpPr>
          <p:cNvPr id="16387" name="Rectangle 3"/>
          <p:cNvSpPr>
            <a:spLocks noGrp="1" noChangeArrowheads="1"/>
          </p:cNvSpPr>
          <p:nvPr>
            <p:ph idx="4294967295"/>
          </p:nvPr>
        </p:nvSpPr>
        <p:spPr>
          <a:xfrm>
            <a:off x="1219200" y="817563"/>
            <a:ext cx="7467600" cy="5759450"/>
          </a:xfrm>
        </p:spPr>
        <p:txBody>
          <a:bodyPr/>
          <a:lstStyle/>
          <a:p>
            <a:pPr eaLnBrk="1" hangingPunct="1">
              <a:spcBef>
                <a:spcPct val="50000"/>
              </a:spcBef>
            </a:pPr>
            <a:r>
              <a:rPr lang="en-GB" altLang="en-US" sz="2400"/>
              <a:t>Coupling refers to links between units of a program</a:t>
            </a:r>
          </a:p>
          <a:p>
            <a:pPr lvl="1" eaLnBrk="1" hangingPunct="1">
              <a:spcBef>
                <a:spcPct val="50000"/>
              </a:spcBef>
            </a:pPr>
            <a:r>
              <a:rPr lang="en-GB" altLang="en-US" sz="2000"/>
              <a:t>so many places where all exits are enumerated</a:t>
            </a:r>
          </a:p>
          <a:p>
            <a:pPr eaLnBrk="1" hangingPunct="1">
              <a:spcBef>
                <a:spcPct val="50000"/>
              </a:spcBef>
            </a:pPr>
            <a:r>
              <a:rPr lang="en-GB" altLang="en-US" sz="2400"/>
              <a:t>If two classes depend closely on many details of each other, we say they are </a:t>
            </a:r>
            <a:r>
              <a:rPr lang="en-GB" altLang="en-US" sz="2400" i="1">
                <a:solidFill>
                  <a:srgbClr val="C01012"/>
                </a:solidFill>
              </a:rPr>
              <a:t>tightly coupled</a:t>
            </a:r>
            <a:endParaRPr lang="en-GB" altLang="en-US" sz="2400"/>
          </a:p>
          <a:p>
            <a:pPr lvl="1" eaLnBrk="1" hangingPunct="1">
              <a:spcBef>
                <a:spcPct val="50000"/>
              </a:spcBef>
            </a:pPr>
            <a:r>
              <a:rPr lang="en-GB" altLang="en-US" sz="2000"/>
              <a:t>detail change in one requires change in ALL the others</a:t>
            </a:r>
          </a:p>
          <a:p>
            <a:pPr eaLnBrk="1" hangingPunct="1">
              <a:spcBef>
                <a:spcPct val="50000"/>
              </a:spcBef>
            </a:pPr>
            <a:r>
              <a:rPr lang="en-GB" altLang="en-US" sz="2400"/>
              <a:t>Aim for </a:t>
            </a:r>
            <a:r>
              <a:rPr lang="en-GB" altLang="en-US" sz="2400" i="1">
                <a:solidFill>
                  <a:srgbClr val="C01012"/>
                </a:solidFill>
              </a:rPr>
              <a:t>loose coupling </a:t>
            </a:r>
            <a:r>
              <a:rPr lang="en-GB" altLang="en-US" sz="2400"/>
              <a:t>where changes affect the implementation (how) and not the interface (what)</a:t>
            </a:r>
          </a:p>
          <a:p>
            <a:pPr lvl="1" eaLnBrk="1" hangingPunct="1">
              <a:spcBef>
                <a:spcPct val="50000"/>
              </a:spcBef>
            </a:pPr>
            <a:r>
              <a:rPr lang="en-GB" altLang="en-US" sz="2000"/>
              <a:t>1 class implementation change should not change others</a:t>
            </a:r>
          </a:p>
          <a:p>
            <a:pPr eaLnBrk="1" hangingPunct="1">
              <a:spcBef>
                <a:spcPct val="50000"/>
              </a:spcBef>
            </a:pPr>
            <a:r>
              <a:rPr lang="en-GB" altLang="en-US" sz="2400"/>
              <a:t>A class diagram provides (limited) hints at the degree of coupling</a:t>
            </a:r>
          </a:p>
          <a:p>
            <a:pPr lvl="1" eaLnBrk="1" hangingPunct="1">
              <a:spcBef>
                <a:spcPct val="50000"/>
              </a:spcBef>
            </a:pPr>
            <a:r>
              <a:rPr lang="en-GB" altLang="en-US" sz="2000"/>
              <a:t>fewer arrow(--&gt;) == less dependencies == encapsulation</a:t>
            </a:r>
          </a:p>
        </p:txBody>
      </p:sp>
    </p:spTree>
    <p:extLst>
      <p:ext uri="{BB962C8B-B14F-4D97-AF65-F5344CB8AC3E}">
        <p14:creationId xmlns:p14="http://schemas.microsoft.com/office/powerpoint/2010/main" val="806953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a:xfrm>
            <a:off x="990600" y="381000"/>
            <a:ext cx="7772400" cy="744538"/>
          </a:xfrm>
        </p:spPr>
        <p:txBody>
          <a:bodyPr/>
          <a:lstStyle/>
          <a:p>
            <a:pPr eaLnBrk="1" hangingPunct="1">
              <a:defRPr/>
            </a:pPr>
            <a:r>
              <a:rPr lang="en-GB" kern="0" dirty="0"/>
              <a:t>Loose coupling</a:t>
            </a:r>
          </a:p>
        </p:txBody>
      </p:sp>
      <p:sp>
        <p:nvSpPr>
          <p:cNvPr id="17411" name="Rectangle 3"/>
          <p:cNvSpPr>
            <a:spLocks noGrp="1" noChangeArrowheads="1"/>
          </p:cNvSpPr>
          <p:nvPr>
            <p:ph idx="4294967295"/>
          </p:nvPr>
        </p:nvSpPr>
        <p:spPr>
          <a:xfrm>
            <a:off x="1219200" y="1700213"/>
            <a:ext cx="7467600" cy="4395787"/>
          </a:xfrm>
        </p:spPr>
        <p:txBody>
          <a:bodyPr/>
          <a:lstStyle/>
          <a:p>
            <a:pPr eaLnBrk="1" hangingPunct="1">
              <a:spcBef>
                <a:spcPct val="50000"/>
              </a:spcBef>
            </a:pPr>
            <a:r>
              <a:rPr lang="en-GB" altLang="en-US"/>
              <a:t>We aim for loose coupling</a:t>
            </a:r>
          </a:p>
          <a:p>
            <a:pPr eaLnBrk="1" hangingPunct="1">
              <a:spcBef>
                <a:spcPct val="50000"/>
              </a:spcBef>
            </a:pPr>
            <a:r>
              <a:rPr lang="en-GB" altLang="en-US"/>
              <a:t>Loose coupling makes it possible to:</a:t>
            </a:r>
          </a:p>
          <a:p>
            <a:pPr lvl="1" eaLnBrk="1" hangingPunct="1"/>
            <a:r>
              <a:rPr lang="en-GB" altLang="en-US"/>
              <a:t>understand one class without reading others</a:t>
            </a:r>
          </a:p>
          <a:p>
            <a:pPr lvl="1" eaLnBrk="1" hangingPunct="1"/>
            <a:r>
              <a:rPr lang="en-GB" altLang="en-US"/>
              <a:t>change one class with little or no effect on other classes</a:t>
            </a:r>
          </a:p>
          <a:p>
            <a:pPr eaLnBrk="1" hangingPunct="1">
              <a:spcBef>
                <a:spcPct val="50000"/>
              </a:spcBef>
            </a:pPr>
            <a:r>
              <a:rPr lang="en-GB" altLang="en-US"/>
              <a:t>Thus ... loose coupling increases maintainability</a:t>
            </a:r>
          </a:p>
        </p:txBody>
      </p:sp>
      <p:sp>
        <p:nvSpPr>
          <p:cNvPr id="17412"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309672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eaLnBrk="1" hangingPunct="1">
              <a:defRPr/>
            </a:pPr>
            <a:r>
              <a:rPr lang="en-US" kern="0" dirty="0">
                <a:cs typeface="ＭＳ Ｐゴシック" charset="0"/>
              </a:rPr>
              <a:t>Tight coupling</a:t>
            </a:r>
          </a:p>
        </p:txBody>
      </p:sp>
      <p:sp>
        <p:nvSpPr>
          <p:cNvPr id="18435" name="Content Placeholder 2"/>
          <p:cNvSpPr>
            <a:spLocks noGrp="1"/>
          </p:cNvSpPr>
          <p:nvPr>
            <p:ph idx="4294967295"/>
          </p:nvPr>
        </p:nvSpPr>
        <p:spPr/>
        <p:txBody>
          <a:bodyPr/>
          <a:lstStyle/>
          <a:p>
            <a:pPr eaLnBrk="1" hangingPunct="1">
              <a:spcBef>
                <a:spcPct val="50000"/>
              </a:spcBef>
            </a:pPr>
            <a:r>
              <a:rPr lang="en-US" altLang="en-US"/>
              <a:t>We try to avoid tight coupling</a:t>
            </a:r>
          </a:p>
          <a:p>
            <a:pPr eaLnBrk="1" hangingPunct="1">
              <a:spcBef>
                <a:spcPct val="50000"/>
              </a:spcBef>
            </a:pPr>
            <a:r>
              <a:rPr lang="en-US" altLang="en-US"/>
              <a:t>Changes to one class bring a cascade of changes to other classes</a:t>
            </a:r>
          </a:p>
          <a:p>
            <a:pPr eaLnBrk="1" hangingPunct="1">
              <a:spcBef>
                <a:spcPct val="50000"/>
              </a:spcBef>
            </a:pPr>
            <a:r>
              <a:rPr lang="en-US" altLang="en-US"/>
              <a:t>Classes are harder to understand in isolation</a:t>
            </a:r>
          </a:p>
          <a:p>
            <a:pPr eaLnBrk="1" hangingPunct="1">
              <a:spcBef>
                <a:spcPct val="50000"/>
              </a:spcBef>
            </a:pPr>
            <a:r>
              <a:rPr lang="en-US" altLang="en-US"/>
              <a:t>Flow of control between objects of different classes is complex</a:t>
            </a:r>
          </a:p>
        </p:txBody>
      </p:sp>
      <p:sp>
        <p:nvSpPr>
          <p:cNvPr id="18436"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3252159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990600" y="228600"/>
            <a:ext cx="7772400" cy="1066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pPr eaLnBrk="1" hangingPunct="1">
              <a:lnSpc>
                <a:spcPct val="75000"/>
              </a:lnSpc>
            </a:pPr>
            <a:r>
              <a:rPr lang="en-US" altLang="en-US"/>
              <a:t>Encapsulation </a:t>
            </a:r>
            <a:br>
              <a:rPr lang="en-US" altLang="en-US"/>
            </a:br>
            <a:r>
              <a:rPr lang="en-US" altLang="en-US"/>
              <a:t>to reduce coupling</a:t>
            </a:r>
          </a:p>
        </p:txBody>
      </p:sp>
      <p:sp>
        <p:nvSpPr>
          <p:cNvPr id="19459" name="Text Box 4"/>
          <p:cNvSpPr txBox="1">
            <a:spLocks noChangeArrowheads="1"/>
          </p:cNvSpPr>
          <p:nvPr/>
        </p:nvSpPr>
        <p:spPr bwMode="auto">
          <a:xfrm>
            <a:off x="1143000" y="1295400"/>
            <a:ext cx="73914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lnSpc>
                <a:spcPct val="90000"/>
              </a:lnSpc>
              <a:spcBef>
                <a:spcPct val="0"/>
              </a:spcBef>
              <a:buClrTx/>
              <a:buFontTx/>
              <a:buNone/>
            </a:pPr>
            <a:r>
              <a:rPr lang="en-US" altLang="en-US" sz="1800">
                <a:solidFill>
                  <a:srgbClr val="EE037C"/>
                </a:solidFill>
                <a:latin typeface="Courier New" panose="02070309020205020404" pitchFamily="49" charset="0"/>
              </a:rPr>
              <a:t>public </a:t>
            </a:r>
            <a:r>
              <a:rPr lang="en-US" altLang="en-US" sz="1800">
                <a:solidFill>
                  <a:srgbClr val="EE1C24"/>
                </a:solidFill>
                <a:latin typeface="Courier New" panose="02070309020205020404" pitchFamily="49" charset="0"/>
              </a:rPr>
              <a:t>class </a:t>
            </a:r>
            <a:r>
              <a:rPr lang="en-US" altLang="en-US" sz="1800">
                <a:solidFill>
                  <a:srgbClr val="000000"/>
                </a:solidFill>
                <a:latin typeface="Courier New" panose="02070309020205020404" pitchFamily="49" charset="0"/>
              </a:rPr>
              <a:t>Room</a:t>
            </a:r>
          </a:p>
          <a:p>
            <a:pPr>
              <a:lnSpc>
                <a:spcPct val="90000"/>
              </a:lnSpc>
              <a:spcBef>
                <a:spcPct val="0"/>
              </a:spcBef>
              <a:buClrTx/>
              <a:buFontTx/>
              <a:buNone/>
            </a:pPr>
            <a:r>
              <a:rPr lang="en-US" altLang="en-US" sz="1800">
                <a:solidFill>
                  <a:srgbClr val="000000"/>
                </a:solidFill>
                <a:latin typeface="Courier New" panose="02070309020205020404" pitchFamily="49" charset="0"/>
              </a:rPr>
              <a:t>{</a:t>
            </a:r>
          </a:p>
          <a:p>
            <a:pPr>
              <a:lnSpc>
                <a:spcPct val="90000"/>
              </a:lnSpc>
              <a:spcBef>
                <a:spcPct val="0"/>
              </a:spcBef>
              <a:buClrTx/>
              <a:buFontTx/>
              <a:buNone/>
            </a:pPr>
            <a:r>
              <a:rPr lang="en-US" altLang="en-US" sz="1800">
                <a:solidFill>
                  <a:srgbClr val="EE037C"/>
                </a:solidFill>
                <a:latin typeface="Courier New" panose="02070309020205020404" pitchFamily="49" charset="0"/>
              </a:rPr>
              <a:t>	public </a:t>
            </a:r>
            <a:r>
              <a:rPr lang="en-US" altLang="en-US" sz="1800">
                <a:solidFill>
                  <a:srgbClr val="000000"/>
                </a:solidFill>
                <a:latin typeface="Courier New" panose="02070309020205020404" pitchFamily="49" charset="0"/>
              </a:rPr>
              <a:t>String description;</a:t>
            </a:r>
          </a:p>
          <a:p>
            <a:pPr>
              <a:lnSpc>
                <a:spcPct val="90000"/>
              </a:lnSpc>
              <a:spcBef>
                <a:spcPct val="0"/>
              </a:spcBef>
              <a:buClrTx/>
              <a:buFontTx/>
              <a:buNone/>
            </a:pPr>
            <a:r>
              <a:rPr lang="en-US" altLang="en-US" sz="1800">
                <a:solidFill>
                  <a:srgbClr val="EE037C"/>
                </a:solidFill>
                <a:latin typeface="Courier New" panose="02070309020205020404" pitchFamily="49" charset="0"/>
              </a:rPr>
              <a:t>	public </a:t>
            </a:r>
            <a:r>
              <a:rPr lang="en-US" altLang="en-US" sz="1800">
                <a:solidFill>
                  <a:srgbClr val="000000"/>
                </a:solidFill>
                <a:latin typeface="Courier New" panose="02070309020205020404" pitchFamily="49" charset="0"/>
              </a:rPr>
              <a:t>Room northExit;</a:t>
            </a:r>
          </a:p>
          <a:p>
            <a:pPr>
              <a:lnSpc>
                <a:spcPct val="90000"/>
              </a:lnSpc>
              <a:spcBef>
                <a:spcPct val="0"/>
              </a:spcBef>
              <a:buClrTx/>
              <a:buFontTx/>
              <a:buNone/>
            </a:pPr>
            <a:r>
              <a:rPr lang="en-US" altLang="en-US" sz="1800">
                <a:solidFill>
                  <a:srgbClr val="EE037C"/>
                </a:solidFill>
                <a:latin typeface="Courier New" panose="02070309020205020404" pitchFamily="49" charset="0"/>
              </a:rPr>
              <a:t>	public </a:t>
            </a:r>
            <a:r>
              <a:rPr lang="en-US" altLang="en-US" sz="1800">
                <a:solidFill>
                  <a:srgbClr val="000000"/>
                </a:solidFill>
                <a:latin typeface="Courier New" panose="02070309020205020404" pitchFamily="49" charset="0"/>
              </a:rPr>
              <a:t>Room southExit;</a:t>
            </a:r>
          </a:p>
          <a:p>
            <a:pPr>
              <a:lnSpc>
                <a:spcPct val="90000"/>
              </a:lnSpc>
              <a:spcBef>
                <a:spcPct val="0"/>
              </a:spcBef>
              <a:buClrTx/>
              <a:buFontTx/>
              <a:buNone/>
            </a:pPr>
            <a:r>
              <a:rPr lang="en-US" altLang="en-US" sz="1800">
                <a:solidFill>
                  <a:srgbClr val="EE037C"/>
                </a:solidFill>
                <a:latin typeface="Courier New" panose="02070309020205020404" pitchFamily="49" charset="0"/>
              </a:rPr>
              <a:t>	public </a:t>
            </a:r>
            <a:r>
              <a:rPr lang="en-US" altLang="en-US" sz="1800">
                <a:solidFill>
                  <a:srgbClr val="000000"/>
                </a:solidFill>
                <a:latin typeface="Courier New" panose="02070309020205020404" pitchFamily="49" charset="0"/>
              </a:rPr>
              <a:t>Room eastExit;</a:t>
            </a:r>
          </a:p>
          <a:p>
            <a:pPr>
              <a:lnSpc>
                <a:spcPct val="90000"/>
              </a:lnSpc>
              <a:spcBef>
                <a:spcPct val="0"/>
              </a:spcBef>
              <a:buClrTx/>
              <a:buFontTx/>
              <a:buNone/>
            </a:pPr>
            <a:r>
              <a:rPr lang="en-US" altLang="en-US" sz="1800">
                <a:solidFill>
                  <a:srgbClr val="EE037C"/>
                </a:solidFill>
                <a:latin typeface="Courier New" panose="02070309020205020404" pitchFamily="49" charset="0"/>
              </a:rPr>
              <a:t>	public </a:t>
            </a:r>
            <a:r>
              <a:rPr lang="en-US" altLang="en-US" sz="1800">
                <a:solidFill>
                  <a:srgbClr val="000000"/>
                </a:solidFill>
                <a:latin typeface="Courier New" panose="02070309020205020404" pitchFamily="49" charset="0"/>
              </a:rPr>
              <a:t>Room westExit;</a:t>
            </a:r>
          </a:p>
          <a:p>
            <a:pPr>
              <a:lnSpc>
                <a:spcPct val="90000"/>
              </a:lnSpc>
              <a:spcBef>
                <a:spcPct val="0"/>
              </a:spcBef>
              <a:buClrTx/>
              <a:buFontTx/>
              <a:buNone/>
            </a:pPr>
            <a:r>
              <a:rPr lang="en-US" altLang="en-US" sz="1800">
                <a:solidFill>
                  <a:srgbClr val="000000"/>
                </a:solidFill>
                <a:latin typeface="Courier New" panose="02070309020205020404" pitchFamily="49" charset="0"/>
              </a:rPr>
              <a:t>	  ...</a:t>
            </a:r>
            <a:endParaRPr lang="en-US" altLang="en-US" sz="2400">
              <a:solidFill>
                <a:srgbClr val="000000"/>
              </a:solidFill>
              <a:latin typeface="LetterGothicStd-Bold"/>
            </a:endParaRPr>
          </a:p>
        </p:txBody>
      </p:sp>
      <p:sp>
        <p:nvSpPr>
          <p:cNvPr id="19460" name="Text Box 5"/>
          <p:cNvSpPr txBox="1">
            <a:spLocks noChangeArrowheads="1"/>
          </p:cNvSpPr>
          <p:nvPr/>
        </p:nvSpPr>
        <p:spPr bwMode="auto">
          <a:xfrm>
            <a:off x="990600" y="3276600"/>
            <a:ext cx="7772400" cy="89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lgn="ctr">
              <a:spcBef>
                <a:spcPct val="50000"/>
              </a:spcBef>
              <a:buClrTx/>
              <a:buFontTx/>
              <a:buNone/>
            </a:pPr>
            <a:r>
              <a:rPr lang="en-US" altLang="en-US" sz="2600">
                <a:solidFill>
                  <a:schemeClr val="tx1"/>
                </a:solidFill>
              </a:rPr>
              <a:t>What is wrong with the fields of this class </a:t>
            </a:r>
            <a:r>
              <a:rPr lang="en-US" altLang="en-US" sz="2600" i="1">
                <a:solidFill>
                  <a:schemeClr val="tx1"/>
                </a:solidFill>
              </a:rPr>
              <a:t>Room</a:t>
            </a:r>
            <a:r>
              <a:rPr lang="en-US" altLang="en-US" sz="2600">
                <a:solidFill>
                  <a:schemeClr val="tx1"/>
                </a:solidFill>
              </a:rPr>
              <a:t>?</a:t>
            </a:r>
          </a:p>
          <a:p>
            <a:pPr algn="ctr">
              <a:spcBef>
                <a:spcPct val="10000"/>
              </a:spcBef>
              <a:buClrTx/>
              <a:buFontTx/>
              <a:buNone/>
            </a:pPr>
            <a:endParaRPr lang="en-US"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642685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990600" y="304800"/>
            <a:ext cx="7772400" cy="9144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pPr eaLnBrk="1" hangingPunct="1">
              <a:lnSpc>
                <a:spcPct val="75000"/>
              </a:lnSpc>
            </a:pPr>
            <a:r>
              <a:rPr lang="en-US" altLang="en-US"/>
              <a:t>Encapsulation </a:t>
            </a:r>
            <a:br>
              <a:rPr lang="en-US" altLang="en-US"/>
            </a:br>
            <a:r>
              <a:rPr lang="en-US" altLang="en-US"/>
              <a:t>to reduce coupling</a:t>
            </a:r>
          </a:p>
        </p:txBody>
      </p:sp>
      <p:sp>
        <p:nvSpPr>
          <p:cNvPr id="20483" name="Text Box 3"/>
          <p:cNvSpPr txBox="1">
            <a:spLocks noChangeArrowheads="1"/>
          </p:cNvSpPr>
          <p:nvPr/>
        </p:nvSpPr>
        <p:spPr bwMode="auto">
          <a:xfrm>
            <a:off x="1143000" y="1295400"/>
            <a:ext cx="49530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lnSpc>
                <a:spcPct val="90000"/>
              </a:lnSpc>
              <a:spcBef>
                <a:spcPct val="0"/>
              </a:spcBef>
              <a:buClrTx/>
              <a:buFontTx/>
              <a:buNone/>
            </a:pPr>
            <a:r>
              <a:rPr lang="en-US" altLang="en-US" sz="1800">
                <a:solidFill>
                  <a:srgbClr val="EE037C"/>
                </a:solidFill>
                <a:latin typeface="Courier New" panose="02070309020205020404" pitchFamily="49" charset="0"/>
              </a:rPr>
              <a:t>public </a:t>
            </a:r>
            <a:r>
              <a:rPr lang="en-US" altLang="en-US" sz="1800">
                <a:solidFill>
                  <a:srgbClr val="EE1C24"/>
                </a:solidFill>
                <a:latin typeface="Courier New" panose="02070309020205020404" pitchFamily="49" charset="0"/>
              </a:rPr>
              <a:t>class </a:t>
            </a:r>
            <a:r>
              <a:rPr lang="en-US" altLang="en-US" sz="1800">
                <a:solidFill>
                  <a:srgbClr val="000000"/>
                </a:solidFill>
                <a:latin typeface="Courier New" panose="02070309020205020404" pitchFamily="49" charset="0"/>
              </a:rPr>
              <a:t>Room</a:t>
            </a:r>
          </a:p>
          <a:p>
            <a:pPr>
              <a:lnSpc>
                <a:spcPct val="90000"/>
              </a:lnSpc>
              <a:spcBef>
                <a:spcPct val="0"/>
              </a:spcBef>
              <a:buClrTx/>
              <a:buFontTx/>
              <a:buNone/>
            </a:pPr>
            <a:r>
              <a:rPr lang="en-US" altLang="en-US" sz="1800">
                <a:solidFill>
                  <a:srgbClr val="000000"/>
                </a:solidFill>
                <a:latin typeface="Courier New" panose="02070309020205020404" pitchFamily="49" charset="0"/>
              </a:rPr>
              <a:t>{</a:t>
            </a:r>
          </a:p>
          <a:p>
            <a:pPr>
              <a:lnSpc>
                <a:spcPct val="90000"/>
              </a:lnSpc>
              <a:spcBef>
                <a:spcPct val="0"/>
              </a:spcBef>
              <a:buClrTx/>
              <a:buFontTx/>
              <a:buNone/>
            </a:pPr>
            <a:r>
              <a:rPr lang="en-US" altLang="en-US" sz="1800">
                <a:solidFill>
                  <a:srgbClr val="EE037C"/>
                </a:solidFill>
                <a:latin typeface="Courier New" panose="02070309020205020404" pitchFamily="49" charset="0"/>
              </a:rPr>
              <a:t>	public </a:t>
            </a:r>
            <a:r>
              <a:rPr lang="en-US" altLang="en-US" sz="1800">
                <a:solidFill>
                  <a:srgbClr val="000000"/>
                </a:solidFill>
                <a:latin typeface="Courier New" panose="02070309020205020404" pitchFamily="49" charset="0"/>
              </a:rPr>
              <a:t>String description;</a:t>
            </a:r>
          </a:p>
          <a:p>
            <a:pPr>
              <a:lnSpc>
                <a:spcPct val="90000"/>
              </a:lnSpc>
              <a:spcBef>
                <a:spcPct val="0"/>
              </a:spcBef>
              <a:buClrTx/>
              <a:buFontTx/>
              <a:buNone/>
            </a:pPr>
            <a:r>
              <a:rPr lang="en-US" altLang="en-US" sz="1800">
                <a:solidFill>
                  <a:srgbClr val="EE037C"/>
                </a:solidFill>
                <a:latin typeface="Courier New" panose="02070309020205020404" pitchFamily="49" charset="0"/>
              </a:rPr>
              <a:t>	public </a:t>
            </a:r>
            <a:r>
              <a:rPr lang="en-US" altLang="en-US" sz="1800">
                <a:solidFill>
                  <a:srgbClr val="000000"/>
                </a:solidFill>
                <a:latin typeface="Courier New" panose="02070309020205020404" pitchFamily="49" charset="0"/>
              </a:rPr>
              <a:t>Room northExit;</a:t>
            </a:r>
          </a:p>
          <a:p>
            <a:pPr>
              <a:lnSpc>
                <a:spcPct val="90000"/>
              </a:lnSpc>
              <a:spcBef>
                <a:spcPct val="0"/>
              </a:spcBef>
              <a:buClrTx/>
              <a:buFontTx/>
              <a:buNone/>
            </a:pPr>
            <a:r>
              <a:rPr lang="en-US" altLang="en-US" sz="1800">
                <a:solidFill>
                  <a:srgbClr val="EE037C"/>
                </a:solidFill>
                <a:latin typeface="Courier New" panose="02070309020205020404" pitchFamily="49" charset="0"/>
              </a:rPr>
              <a:t>	public </a:t>
            </a:r>
            <a:r>
              <a:rPr lang="en-US" altLang="en-US" sz="1800">
                <a:solidFill>
                  <a:srgbClr val="000000"/>
                </a:solidFill>
                <a:latin typeface="Courier New" panose="02070309020205020404" pitchFamily="49" charset="0"/>
              </a:rPr>
              <a:t>Room southExit;</a:t>
            </a:r>
          </a:p>
          <a:p>
            <a:pPr>
              <a:lnSpc>
                <a:spcPct val="90000"/>
              </a:lnSpc>
              <a:spcBef>
                <a:spcPct val="0"/>
              </a:spcBef>
              <a:buClrTx/>
              <a:buFontTx/>
              <a:buNone/>
            </a:pPr>
            <a:r>
              <a:rPr lang="en-US" altLang="en-US" sz="1800">
                <a:solidFill>
                  <a:srgbClr val="EE037C"/>
                </a:solidFill>
                <a:latin typeface="Courier New" panose="02070309020205020404" pitchFamily="49" charset="0"/>
              </a:rPr>
              <a:t>	public </a:t>
            </a:r>
            <a:r>
              <a:rPr lang="en-US" altLang="en-US" sz="1800">
                <a:solidFill>
                  <a:srgbClr val="000000"/>
                </a:solidFill>
                <a:latin typeface="Courier New" panose="02070309020205020404" pitchFamily="49" charset="0"/>
              </a:rPr>
              <a:t>Room eastExit;</a:t>
            </a:r>
          </a:p>
          <a:p>
            <a:pPr>
              <a:lnSpc>
                <a:spcPct val="90000"/>
              </a:lnSpc>
              <a:spcBef>
                <a:spcPct val="0"/>
              </a:spcBef>
              <a:buClrTx/>
              <a:buFontTx/>
              <a:buNone/>
            </a:pPr>
            <a:r>
              <a:rPr lang="en-US" altLang="en-US" sz="1800">
                <a:solidFill>
                  <a:srgbClr val="EE037C"/>
                </a:solidFill>
                <a:latin typeface="Courier New" panose="02070309020205020404" pitchFamily="49" charset="0"/>
              </a:rPr>
              <a:t>	public </a:t>
            </a:r>
            <a:r>
              <a:rPr lang="en-US" altLang="en-US" sz="1800">
                <a:solidFill>
                  <a:srgbClr val="000000"/>
                </a:solidFill>
                <a:latin typeface="Courier New" panose="02070309020205020404" pitchFamily="49" charset="0"/>
              </a:rPr>
              <a:t>Room westExit;</a:t>
            </a:r>
          </a:p>
          <a:p>
            <a:pPr>
              <a:lnSpc>
                <a:spcPct val="90000"/>
              </a:lnSpc>
              <a:spcBef>
                <a:spcPct val="0"/>
              </a:spcBef>
              <a:buClrTx/>
              <a:buFontTx/>
              <a:buNone/>
            </a:pPr>
            <a:r>
              <a:rPr lang="en-US" altLang="en-US" sz="1800">
                <a:solidFill>
                  <a:srgbClr val="000000"/>
                </a:solidFill>
                <a:latin typeface="Courier New" panose="02070309020205020404" pitchFamily="49" charset="0"/>
              </a:rPr>
              <a:t>	  ...</a:t>
            </a:r>
            <a:endParaRPr lang="en-US" altLang="en-US" sz="2400">
              <a:solidFill>
                <a:srgbClr val="000000"/>
              </a:solidFill>
              <a:latin typeface="LetterGothicStd-Bold"/>
            </a:endParaRPr>
          </a:p>
        </p:txBody>
      </p:sp>
      <p:sp>
        <p:nvSpPr>
          <p:cNvPr id="20484" name="Text Box 4"/>
          <p:cNvSpPr txBox="1">
            <a:spLocks noChangeArrowheads="1"/>
          </p:cNvSpPr>
          <p:nvPr/>
        </p:nvSpPr>
        <p:spPr bwMode="auto">
          <a:xfrm>
            <a:off x="990600" y="3276600"/>
            <a:ext cx="7772400" cy="89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lgn="ctr">
              <a:spcBef>
                <a:spcPct val="50000"/>
              </a:spcBef>
              <a:buClrTx/>
              <a:buFontTx/>
              <a:buNone/>
            </a:pPr>
            <a:r>
              <a:rPr lang="en-US" altLang="en-US" sz="2600">
                <a:solidFill>
                  <a:schemeClr val="tx1"/>
                </a:solidFill>
              </a:rPr>
              <a:t>What is wrong with the fields of this class </a:t>
            </a:r>
            <a:r>
              <a:rPr lang="en-US" altLang="en-US" sz="2600" i="1">
                <a:solidFill>
                  <a:schemeClr val="tx1"/>
                </a:solidFill>
              </a:rPr>
              <a:t>Room</a:t>
            </a:r>
            <a:r>
              <a:rPr lang="en-US" altLang="en-US" sz="2600">
                <a:solidFill>
                  <a:schemeClr val="tx1"/>
                </a:solidFill>
              </a:rPr>
              <a:t>?</a:t>
            </a:r>
          </a:p>
          <a:p>
            <a:pPr algn="ctr">
              <a:spcBef>
                <a:spcPct val="10000"/>
              </a:spcBef>
              <a:buClrTx/>
              <a:buFontTx/>
              <a:buNone/>
            </a:pPr>
            <a:r>
              <a:rPr lang="en-US" altLang="en-US" sz="2400">
                <a:solidFill>
                  <a:srgbClr val="C01012"/>
                </a:solidFill>
              </a:rPr>
              <a:t>Fields are declared as </a:t>
            </a:r>
            <a:r>
              <a:rPr lang="en-US" altLang="en-US" sz="2400" u="sng">
                <a:solidFill>
                  <a:srgbClr val="C01012"/>
                </a:solidFill>
              </a:rPr>
              <a:t>public</a:t>
            </a:r>
            <a:r>
              <a:rPr lang="en-US" altLang="en-US" sz="2400">
                <a:solidFill>
                  <a:srgbClr val="C01012"/>
                </a:solidFill>
              </a:rPr>
              <a:t>!!</a:t>
            </a:r>
            <a:endParaRPr lang="en-US" altLang="en-US" sz="2400">
              <a:solidFill>
                <a:schemeClr val="tx1"/>
              </a:solidFill>
              <a:latin typeface="Times New Roman" panose="02020603050405020304" pitchFamily="18" charset="0"/>
            </a:endParaRPr>
          </a:p>
        </p:txBody>
      </p:sp>
      <p:sp>
        <p:nvSpPr>
          <p:cNvPr id="20485" name="Text Box 5"/>
          <p:cNvSpPr txBox="1">
            <a:spLocks noChangeArrowheads="1"/>
          </p:cNvSpPr>
          <p:nvPr/>
        </p:nvSpPr>
        <p:spPr bwMode="auto">
          <a:xfrm>
            <a:off x="1524000" y="4267200"/>
            <a:ext cx="6858000"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buClrTx/>
              <a:buFontTx/>
              <a:buChar char="•"/>
            </a:pPr>
            <a:r>
              <a:rPr lang="en-US" altLang="en-US" sz="2400">
                <a:solidFill>
                  <a:srgbClr val="345577"/>
                </a:solidFill>
              </a:rPr>
              <a:t> allows direct access from ANY other class</a:t>
            </a:r>
          </a:p>
          <a:p>
            <a:pPr>
              <a:buClrTx/>
              <a:buFontTx/>
              <a:buChar char="•"/>
            </a:pPr>
            <a:r>
              <a:rPr lang="en-US" altLang="en-US" sz="2400">
                <a:solidFill>
                  <a:srgbClr val="345577"/>
                </a:solidFill>
              </a:rPr>
              <a:t> exposes </a:t>
            </a:r>
            <a:r>
              <a:rPr lang="en-US" altLang="en-US" sz="2400" i="1" u="sng">
                <a:solidFill>
                  <a:srgbClr val="345577"/>
                </a:solidFill>
              </a:rPr>
              <a:t>how</a:t>
            </a:r>
            <a:r>
              <a:rPr lang="en-US" altLang="en-US" sz="2400">
                <a:solidFill>
                  <a:srgbClr val="345577"/>
                </a:solidFill>
              </a:rPr>
              <a:t> exit information is stored</a:t>
            </a:r>
          </a:p>
          <a:p>
            <a:pPr>
              <a:buClrTx/>
              <a:buFontTx/>
              <a:buChar char="•"/>
            </a:pPr>
            <a:r>
              <a:rPr lang="en-US" altLang="en-US" sz="2400">
                <a:solidFill>
                  <a:srgbClr val="345577"/>
                </a:solidFill>
              </a:rPr>
              <a:t> no longer hides </a:t>
            </a:r>
            <a:r>
              <a:rPr lang="en-US" altLang="en-US" sz="2400" i="1">
                <a:solidFill>
                  <a:srgbClr val="345577"/>
                </a:solidFill>
              </a:rPr>
              <a:t>implementation </a:t>
            </a:r>
            <a:r>
              <a:rPr lang="en-US" altLang="en-US" sz="2400">
                <a:solidFill>
                  <a:srgbClr val="345577"/>
                </a:solidFill>
              </a:rPr>
              <a:t>from view</a:t>
            </a:r>
            <a:endParaRPr lang="en-US" altLang="en-US" sz="2400" i="1">
              <a:solidFill>
                <a:srgbClr val="345577"/>
              </a:solidFill>
            </a:endParaRPr>
          </a:p>
          <a:p>
            <a:pPr>
              <a:buClrTx/>
              <a:buFontTx/>
              <a:buChar char="•"/>
            </a:pPr>
            <a:r>
              <a:rPr lang="en-US" altLang="en-US" sz="2400">
                <a:solidFill>
                  <a:srgbClr val="345577"/>
                </a:solidFill>
              </a:rPr>
              <a:t> breaks encapsulation guideline suggesting only </a:t>
            </a:r>
            <a:r>
              <a:rPr lang="en-US" altLang="en-US" sz="2400" i="1" u="sng">
                <a:solidFill>
                  <a:srgbClr val="345577"/>
                </a:solidFill>
              </a:rPr>
              <a:t>what</a:t>
            </a:r>
            <a:r>
              <a:rPr lang="en-US" altLang="en-US" sz="2400" i="1">
                <a:solidFill>
                  <a:srgbClr val="345577"/>
                </a:solidFill>
              </a:rPr>
              <a:t> </a:t>
            </a:r>
            <a:r>
              <a:rPr lang="en-US" altLang="en-US" sz="2400">
                <a:solidFill>
                  <a:srgbClr val="345577"/>
                </a:solidFill>
              </a:rPr>
              <a:t>a class does is visible to the outside</a:t>
            </a:r>
            <a:endParaRPr lang="en-US" altLang="en-US" sz="2400" i="1">
              <a:solidFill>
                <a:srgbClr val="345577"/>
              </a:solidFill>
            </a:endParaRPr>
          </a:p>
        </p:txBody>
      </p:sp>
    </p:spTree>
    <p:extLst>
      <p:ext uri="{BB962C8B-B14F-4D97-AF65-F5344CB8AC3E}">
        <p14:creationId xmlns:p14="http://schemas.microsoft.com/office/powerpoint/2010/main" val="3535631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coupling</a:t>
            </a:r>
          </a:p>
        </p:txBody>
      </p:sp>
      <p:sp>
        <p:nvSpPr>
          <p:cNvPr id="3" name="Content Placeholder 2"/>
          <p:cNvSpPr>
            <a:spLocks noGrp="1"/>
          </p:cNvSpPr>
          <p:nvPr>
            <p:ph idx="1"/>
          </p:nvPr>
        </p:nvSpPr>
        <p:spPr>
          <a:xfrm>
            <a:off x="1219200" y="1556792"/>
            <a:ext cx="7467600" cy="4752528"/>
          </a:xfrm>
        </p:spPr>
        <p:txBody>
          <a:bodyPr/>
          <a:lstStyle/>
          <a:p>
            <a:r>
              <a:rPr lang="en-US" dirty="0"/>
              <a:t>Encapsulation supports loose coupling</a:t>
            </a:r>
          </a:p>
          <a:p>
            <a:pPr lvl="1"/>
            <a:r>
              <a:rPr lang="en-US" dirty="0"/>
              <a:t>private elements cannot be referenced from outside the class</a:t>
            </a:r>
          </a:p>
          <a:p>
            <a:pPr lvl="1"/>
            <a:r>
              <a:rPr lang="en-US" dirty="0"/>
              <a:t>Reduces the impact of internal changes</a:t>
            </a:r>
          </a:p>
          <a:p>
            <a:pPr>
              <a:spcBef>
                <a:spcPts val="2400"/>
              </a:spcBef>
            </a:pPr>
            <a:r>
              <a:rPr lang="en-US" dirty="0"/>
              <a:t>Responsibility-driven design supports loose coupling</a:t>
            </a:r>
          </a:p>
          <a:p>
            <a:pPr lvl="1"/>
            <a:r>
              <a:rPr lang="en-US" dirty="0"/>
              <a:t>Driven by data location</a:t>
            </a:r>
          </a:p>
          <a:p>
            <a:pPr lvl="1"/>
            <a:r>
              <a:rPr lang="en-US" dirty="0"/>
              <a:t>Enhanced by encapsulation</a:t>
            </a:r>
          </a:p>
        </p:txBody>
      </p:sp>
      <p:sp>
        <p:nvSpPr>
          <p:cNvPr id="4" name="Footer Placeholder 3"/>
          <p:cNvSpPr>
            <a:spLocks noGrp="1"/>
          </p:cNvSpPr>
          <p:nvPr>
            <p:ph type="ftr" sz="quarter" idx="10"/>
          </p:nvPr>
        </p:nvSpPr>
        <p:spPr/>
        <p:txBody>
          <a:bodyPr/>
          <a:lstStyle/>
          <a:p>
            <a:r>
              <a:rPr lang="en-GB" altLang="en-US"/>
              <a:t>© 2017 Pearson Education, Inc. Hoboken, NJ. All rights reserved. </a:t>
            </a:r>
          </a:p>
        </p:txBody>
      </p:sp>
    </p:spTree>
    <p:extLst>
      <p:ext uri="{BB962C8B-B14F-4D97-AF65-F5344CB8AC3E}">
        <p14:creationId xmlns:p14="http://schemas.microsoft.com/office/powerpoint/2010/main" val="321755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990600" y="381000"/>
            <a:ext cx="7772400" cy="584200"/>
          </a:xfrm>
        </p:spPr>
        <p:txBody>
          <a:bodyPr/>
          <a:lstStyle/>
          <a:p>
            <a:pPr eaLnBrk="1" hangingPunct="1"/>
            <a:r>
              <a:rPr lang="en-GB" altLang="en-US"/>
              <a:t>Cohesion in </a:t>
            </a:r>
            <a:r>
              <a:rPr lang="en-GB" altLang="en-US" i="1"/>
              <a:t>zuul</a:t>
            </a:r>
            <a:endParaRPr lang="en-GB" altLang="en-US"/>
          </a:p>
        </p:txBody>
      </p:sp>
      <p:sp>
        <p:nvSpPr>
          <p:cNvPr id="21507" name="Rectangle 3"/>
          <p:cNvSpPr>
            <a:spLocks noGrp="1" noChangeArrowheads="1"/>
          </p:cNvSpPr>
          <p:nvPr>
            <p:ph idx="4294967295"/>
          </p:nvPr>
        </p:nvSpPr>
        <p:spPr>
          <a:xfrm>
            <a:off x="1219200" y="1143000"/>
            <a:ext cx="7467600" cy="5105400"/>
          </a:xfrm>
        </p:spPr>
        <p:txBody>
          <a:bodyPr/>
          <a:lstStyle/>
          <a:p>
            <a:pPr eaLnBrk="1" hangingPunct="1">
              <a:lnSpc>
                <a:spcPct val="90000"/>
              </a:lnSpc>
              <a:spcBef>
                <a:spcPct val="50000"/>
              </a:spcBef>
            </a:pPr>
            <a:r>
              <a:rPr lang="en-GB" altLang="en-US" sz="2400"/>
              <a:t>Cohesion refers to the number and diversity of tasks that a single unit is responsible for</a:t>
            </a:r>
          </a:p>
          <a:p>
            <a:pPr lvl="1" eaLnBrk="1" hangingPunct="1">
              <a:lnSpc>
                <a:spcPct val="90000"/>
              </a:lnSpc>
              <a:spcBef>
                <a:spcPct val="50000"/>
              </a:spcBef>
            </a:pPr>
            <a:r>
              <a:rPr lang="en-GB" altLang="en-US" sz="2000"/>
              <a:t>many methods print the current room details in addition to performing another separate task</a:t>
            </a:r>
          </a:p>
          <a:p>
            <a:pPr eaLnBrk="1" hangingPunct="1">
              <a:lnSpc>
                <a:spcPct val="90000"/>
              </a:lnSpc>
              <a:spcBef>
                <a:spcPct val="50000"/>
              </a:spcBef>
            </a:pPr>
            <a:r>
              <a:rPr lang="en-GB" altLang="en-US" sz="2400"/>
              <a:t>If a unit performs multiple tasks, we say it has </a:t>
            </a:r>
            <a:r>
              <a:rPr lang="en-GB" altLang="en-US" sz="2400" i="1">
                <a:solidFill>
                  <a:srgbClr val="C01012"/>
                </a:solidFill>
              </a:rPr>
              <a:t>loose cohesion</a:t>
            </a:r>
            <a:endParaRPr lang="en-GB" altLang="en-US" sz="2400"/>
          </a:p>
          <a:p>
            <a:pPr lvl="1" eaLnBrk="1" hangingPunct="1">
              <a:spcBef>
                <a:spcPct val="50000"/>
              </a:spcBef>
            </a:pPr>
            <a:r>
              <a:rPr lang="en-GB" altLang="en-US" sz="2000"/>
              <a:t>each method then has no clear responsibility</a:t>
            </a:r>
          </a:p>
          <a:p>
            <a:pPr eaLnBrk="1" hangingPunct="1">
              <a:lnSpc>
                <a:spcPct val="90000"/>
              </a:lnSpc>
              <a:spcBef>
                <a:spcPct val="50000"/>
              </a:spcBef>
            </a:pPr>
            <a:r>
              <a:rPr lang="en-GB" altLang="en-US" sz="2400"/>
              <a:t>Aim for </a:t>
            </a:r>
            <a:r>
              <a:rPr lang="en-GB" altLang="en-US" sz="2400" i="1">
                <a:solidFill>
                  <a:srgbClr val="C01012"/>
                </a:solidFill>
              </a:rPr>
              <a:t>high cohesion</a:t>
            </a:r>
            <a:r>
              <a:rPr lang="en-GB" altLang="en-US" sz="2400"/>
              <a:t> where each unit is responsible for only one single logical task </a:t>
            </a:r>
          </a:p>
          <a:p>
            <a:pPr lvl="1" eaLnBrk="1" hangingPunct="1">
              <a:spcBef>
                <a:spcPct val="50000"/>
              </a:spcBef>
            </a:pPr>
            <a:r>
              <a:rPr lang="en-GB" altLang="en-US" sz="2000"/>
              <a:t>each method should only have implementation for 1 task</a:t>
            </a:r>
          </a:p>
          <a:p>
            <a:pPr eaLnBrk="1" hangingPunct="1">
              <a:lnSpc>
                <a:spcPct val="90000"/>
              </a:lnSpc>
              <a:spcBef>
                <a:spcPct val="50000"/>
              </a:spcBef>
            </a:pPr>
            <a:r>
              <a:rPr lang="en-GB" altLang="en-US" sz="2400" i="1"/>
              <a:t>Unit</a:t>
            </a:r>
            <a:r>
              <a:rPr lang="en-GB" altLang="en-US" sz="2400"/>
              <a:t> applies to classes, methods and modules</a:t>
            </a:r>
          </a:p>
          <a:p>
            <a:pPr lvl="1" eaLnBrk="1" hangingPunct="1">
              <a:spcBef>
                <a:spcPct val="50000"/>
              </a:spcBef>
            </a:pPr>
            <a:r>
              <a:rPr lang="en-GB" altLang="en-US" sz="2000"/>
              <a:t>single tasks == modular units == less code duplication</a:t>
            </a:r>
          </a:p>
        </p:txBody>
      </p:sp>
      <p:sp>
        <p:nvSpPr>
          <p:cNvPr id="21508"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315139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en-US">
                <a:cs typeface="+mj-cs"/>
              </a:rPr>
              <a:t>Main concepts to be covered</a:t>
            </a:r>
          </a:p>
        </p:txBody>
      </p:sp>
      <p:sp>
        <p:nvSpPr>
          <p:cNvPr id="128003" name="Rectangle 3"/>
          <p:cNvSpPr>
            <a:spLocks noGrp="1" noChangeArrowheads="1"/>
          </p:cNvSpPr>
          <p:nvPr>
            <p:ph idx="1"/>
          </p:nvPr>
        </p:nvSpPr>
        <p:spPr>
          <a:xfrm>
            <a:off x="1295400" y="1905000"/>
            <a:ext cx="7391400" cy="3714750"/>
          </a:xfrm>
        </p:spPr>
        <p:txBody>
          <a:bodyPr/>
          <a:lstStyle/>
          <a:p>
            <a:pPr eaLnBrk="1" hangingPunct="1">
              <a:spcBef>
                <a:spcPts val="2400"/>
              </a:spcBef>
              <a:defRPr/>
            </a:pPr>
            <a:r>
              <a:rPr lang="en-US" dirty="0">
                <a:cs typeface="+mn-cs"/>
              </a:rPr>
              <a:t>Responsibility-driven design</a:t>
            </a:r>
          </a:p>
          <a:p>
            <a:pPr eaLnBrk="1" hangingPunct="1">
              <a:spcBef>
                <a:spcPts val="2400"/>
              </a:spcBef>
              <a:defRPr/>
            </a:pPr>
            <a:r>
              <a:rPr lang="en-US" dirty="0">
                <a:cs typeface="+mn-cs"/>
              </a:rPr>
              <a:t>Coupling</a:t>
            </a:r>
          </a:p>
          <a:p>
            <a:pPr eaLnBrk="1" hangingPunct="1">
              <a:spcBef>
                <a:spcPts val="2400"/>
              </a:spcBef>
              <a:defRPr/>
            </a:pPr>
            <a:r>
              <a:rPr lang="en-US" dirty="0">
                <a:cs typeface="+mn-cs"/>
              </a:rPr>
              <a:t>Cohesion</a:t>
            </a:r>
          </a:p>
          <a:p>
            <a:pPr eaLnBrk="1" hangingPunct="1">
              <a:spcBef>
                <a:spcPts val="2400"/>
              </a:spcBef>
              <a:defRPr/>
            </a:pPr>
            <a:r>
              <a:rPr lang="en-US">
                <a:cs typeface="+mn-cs"/>
              </a:rPr>
              <a:t>Refactoring</a:t>
            </a:r>
            <a:endParaRPr lang="en-US" dirty="0">
              <a:cs typeface="+mn-cs"/>
            </a:endParaRPr>
          </a:p>
          <a:p>
            <a:pPr eaLnBrk="1" hangingPunct="1">
              <a:spcBef>
                <a:spcPts val="2400"/>
              </a:spcBef>
              <a:defRPr/>
            </a:pPr>
            <a:r>
              <a:rPr lang="en-US" dirty="0"/>
              <a:t>Encapsulation</a:t>
            </a:r>
            <a:endParaRPr lang="en-US" dirty="0">
              <a:cs typeface="+mn-cs"/>
            </a:endParaRP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sz="2400" b="1">
                <a:solidFill>
                  <a:schemeClr val="tx1"/>
                </a:solidFill>
                <a:latin typeface="Times" charset="0"/>
                <a:ea typeface="ＭＳ Ｐゴシック" charset="-128"/>
              </a:defRPr>
            </a:lvl1pPr>
            <a:lvl2pPr marL="742950" indent="-285750">
              <a:defRPr sz="2400" b="1">
                <a:solidFill>
                  <a:schemeClr val="tx1"/>
                </a:solidFill>
                <a:latin typeface="Times" charset="0"/>
                <a:ea typeface="ＭＳ Ｐゴシック" charset="-128"/>
              </a:defRPr>
            </a:lvl2pPr>
            <a:lvl3pPr marL="1143000" indent="-228600">
              <a:defRPr sz="2400" b="1">
                <a:solidFill>
                  <a:schemeClr val="tx1"/>
                </a:solidFill>
                <a:latin typeface="Times" charset="0"/>
                <a:ea typeface="ＭＳ Ｐゴシック" charset="-128"/>
              </a:defRPr>
            </a:lvl3pPr>
            <a:lvl4pPr marL="1600200" indent="-228600">
              <a:defRPr sz="2400" b="1">
                <a:solidFill>
                  <a:schemeClr val="tx1"/>
                </a:solidFill>
                <a:latin typeface="Times" charset="0"/>
                <a:ea typeface="ＭＳ Ｐゴシック" charset="-128"/>
              </a:defRPr>
            </a:lvl4pPr>
            <a:lvl5pPr marL="2057400" indent="-228600">
              <a:defRPr sz="2400" b="1">
                <a:solidFill>
                  <a:schemeClr val="tx1"/>
                </a:solidFill>
                <a:latin typeface="Times"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charset="0"/>
                <a:ea typeface="ＭＳ Ｐゴシック" charset="-128"/>
              </a:defRPr>
            </a:lvl9pPr>
          </a:lstStyle>
          <a:p>
            <a:r>
              <a:rPr lang="en-GB" altLang="en-US" sz="1200" b="0">
                <a:solidFill>
                  <a:srgbClr val="76807A"/>
                </a:solidFill>
                <a:latin typeface="Arial" charset="0"/>
              </a:rPr>
              <a:t>© 2017 Pearson Education, Inc. Hoboken, NJ. All rights reserved.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p:txBody>
          <a:bodyPr/>
          <a:lstStyle/>
          <a:p>
            <a:pPr eaLnBrk="1" hangingPunct="1">
              <a:defRPr/>
            </a:pPr>
            <a:r>
              <a:rPr lang="en-GB" kern="0"/>
              <a:t>High cohesion</a:t>
            </a:r>
          </a:p>
        </p:txBody>
      </p:sp>
      <p:sp>
        <p:nvSpPr>
          <p:cNvPr id="22531" name="Rectangle 3"/>
          <p:cNvSpPr>
            <a:spLocks noGrp="1" noChangeArrowheads="1"/>
          </p:cNvSpPr>
          <p:nvPr>
            <p:ph idx="4294967295"/>
          </p:nvPr>
        </p:nvSpPr>
        <p:spPr/>
        <p:txBody>
          <a:bodyPr/>
          <a:lstStyle/>
          <a:p>
            <a:pPr eaLnBrk="1" hangingPunct="1">
              <a:spcBef>
                <a:spcPct val="50000"/>
              </a:spcBef>
            </a:pPr>
            <a:r>
              <a:rPr lang="en-GB" altLang="en-US"/>
              <a:t>We aim for high cohesion</a:t>
            </a:r>
          </a:p>
          <a:p>
            <a:pPr eaLnBrk="1" hangingPunct="1">
              <a:spcBef>
                <a:spcPct val="50000"/>
              </a:spcBef>
            </a:pPr>
            <a:r>
              <a:rPr lang="en-GB" altLang="en-US"/>
              <a:t>High cohesion makes it easier to:</a:t>
            </a:r>
          </a:p>
          <a:p>
            <a:pPr lvl="1" eaLnBrk="1" hangingPunct="1"/>
            <a:r>
              <a:rPr lang="en-GB" altLang="en-US"/>
              <a:t>understand what a class or method does</a:t>
            </a:r>
          </a:p>
          <a:p>
            <a:pPr lvl="1" eaLnBrk="1" hangingPunct="1"/>
            <a:r>
              <a:rPr lang="en-GB" altLang="en-US"/>
              <a:t>use descriptive names for variables, methods and classes</a:t>
            </a:r>
          </a:p>
          <a:p>
            <a:pPr lvl="1" eaLnBrk="1" hangingPunct="1"/>
            <a:r>
              <a:rPr lang="en-GB" altLang="en-US"/>
              <a:t>reuse classes and methods</a:t>
            </a:r>
          </a:p>
          <a:p>
            <a:pPr eaLnBrk="1" hangingPunct="1">
              <a:spcBef>
                <a:spcPct val="50000"/>
              </a:spcBef>
            </a:pPr>
            <a:r>
              <a:rPr lang="en-GB" altLang="en-US"/>
              <a:t>Allows for </a:t>
            </a:r>
            <a:r>
              <a:rPr lang="en-GB" altLang="en-US">
                <a:solidFill>
                  <a:srgbClr val="C01012"/>
                </a:solidFill>
              </a:rPr>
              <a:t>readability</a:t>
            </a:r>
            <a:r>
              <a:rPr lang="en-GB" altLang="en-US"/>
              <a:t> and </a:t>
            </a:r>
            <a:r>
              <a:rPr lang="en-GB" altLang="en-US">
                <a:solidFill>
                  <a:srgbClr val="C01012"/>
                </a:solidFill>
              </a:rPr>
              <a:t>reuse</a:t>
            </a:r>
            <a:endParaRPr lang="en-GB" altLang="en-US"/>
          </a:p>
        </p:txBody>
      </p:sp>
      <p:sp>
        <p:nvSpPr>
          <p:cNvPr id="22532"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2147338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eaLnBrk="1" hangingPunct="1">
              <a:defRPr/>
            </a:pPr>
            <a:r>
              <a:rPr lang="en-US" kern="0" dirty="0">
                <a:cs typeface="ＭＳ Ｐゴシック" charset="0"/>
              </a:rPr>
              <a:t>Loose cohesion</a:t>
            </a:r>
          </a:p>
        </p:txBody>
      </p:sp>
      <p:sp>
        <p:nvSpPr>
          <p:cNvPr id="23555" name="Content Placeholder 2"/>
          <p:cNvSpPr>
            <a:spLocks noGrp="1"/>
          </p:cNvSpPr>
          <p:nvPr>
            <p:ph idx="4294967295"/>
          </p:nvPr>
        </p:nvSpPr>
        <p:spPr/>
        <p:txBody>
          <a:bodyPr/>
          <a:lstStyle/>
          <a:p>
            <a:pPr eaLnBrk="1" hangingPunct="1">
              <a:spcBef>
                <a:spcPct val="50000"/>
              </a:spcBef>
            </a:pPr>
            <a:r>
              <a:rPr lang="en-US" altLang="en-US"/>
              <a:t>We aim to avoid loosely cohesive classes and methods</a:t>
            </a:r>
          </a:p>
          <a:p>
            <a:pPr eaLnBrk="1" hangingPunct="1">
              <a:spcBef>
                <a:spcPct val="50000"/>
              </a:spcBef>
            </a:pPr>
            <a:r>
              <a:rPr lang="en-US" altLang="en-US"/>
              <a:t>Methods perform multiple tasks</a:t>
            </a:r>
          </a:p>
          <a:p>
            <a:pPr eaLnBrk="1" hangingPunct="1">
              <a:spcBef>
                <a:spcPct val="50000"/>
              </a:spcBef>
            </a:pPr>
            <a:r>
              <a:rPr lang="en-US" altLang="en-US"/>
              <a:t>Classes have no clear identity</a:t>
            </a:r>
          </a:p>
        </p:txBody>
      </p:sp>
      <p:sp>
        <p:nvSpPr>
          <p:cNvPr id="23556"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59945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990600" y="228600"/>
            <a:ext cx="7772400" cy="1447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pPr eaLnBrk="1" hangingPunct="1">
              <a:lnSpc>
                <a:spcPct val="80000"/>
              </a:lnSpc>
            </a:pPr>
            <a:r>
              <a:rPr lang="en-GB" altLang="en-US"/>
              <a:t>Cohesion for </a:t>
            </a:r>
            <a:br>
              <a:rPr lang="en-GB" altLang="en-US"/>
            </a:br>
            <a:r>
              <a:rPr lang="en-GB" altLang="en-US"/>
              <a:t>readability and reuse</a:t>
            </a:r>
          </a:p>
        </p:txBody>
      </p:sp>
      <p:sp>
        <p:nvSpPr>
          <p:cNvPr id="28675" name="Rectangle 3"/>
          <p:cNvSpPr>
            <a:spLocks noGrp="1" noChangeArrowheads="1"/>
          </p:cNvSpPr>
          <p:nvPr>
            <p:ph idx="4294967295"/>
          </p:nvPr>
        </p:nvSpPr>
        <p:spPr>
          <a:xfrm>
            <a:off x="1371600" y="1828800"/>
            <a:ext cx="6858000" cy="4419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pPr eaLnBrk="1" hangingPunct="1"/>
            <a:r>
              <a:rPr lang="en-GB" altLang="en-US"/>
              <a:t>Readability:</a:t>
            </a:r>
          </a:p>
          <a:p>
            <a:pPr lvl="1" eaLnBrk="1" hangingPunct="1">
              <a:spcBef>
                <a:spcPct val="10000"/>
              </a:spcBef>
            </a:pPr>
            <a:r>
              <a:rPr lang="en-GB" altLang="en-US"/>
              <a:t>makes a class more readable</a:t>
            </a:r>
          </a:p>
          <a:p>
            <a:pPr lvl="1" eaLnBrk="1" hangingPunct="1">
              <a:spcBef>
                <a:spcPct val="10000"/>
              </a:spcBef>
            </a:pPr>
            <a:r>
              <a:rPr lang="en-GB" altLang="en-US"/>
              <a:t>easier for maintenance programmer to recognize where to make changes </a:t>
            </a:r>
          </a:p>
          <a:p>
            <a:pPr eaLnBrk="1" hangingPunct="1">
              <a:spcBef>
                <a:spcPct val="50000"/>
              </a:spcBef>
            </a:pPr>
            <a:r>
              <a:rPr lang="en-GB" altLang="en-US"/>
              <a:t>Reuse:</a:t>
            </a:r>
          </a:p>
          <a:p>
            <a:pPr lvl="1" eaLnBrk="1" hangingPunct="1">
              <a:spcBef>
                <a:spcPct val="10000"/>
              </a:spcBef>
            </a:pPr>
            <a:r>
              <a:rPr lang="en-GB" altLang="en-US"/>
              <a:t>separate methods into single tasks</a:t>
            </a:r>
          </a:p>
          <a:p>
            <a:pPr lvl="1" eaLnBrk="1" hangingPunct="1">
              <a:spcBef>
                <a:spcPct val="10000"/>
              </a:spcBef>
            </a:pPr>
            <a:r>
              <a:rPr lang="en-GB" altLang="en-US"/>
              <a:t>creates higher potential of being reused in many different places</a:t>
            </a:r>
          </a:p>
        </p:txBody>
      </p:sp>
      <p:sp>
        <p:nvSpPr>
          <p:cNvPr id="28676" name="Footer Placeholder 3"/>
          <p:cNvSpPr txBox="1">
            <a:spLocks noGrp="1"/>
          </p:cNvSpPr>
          <p:nvPr/>
        </p:nvSpPr>
        <p:spPr bwMode="auto">
          <a:xfrm>
            <a:off x="1143000" y="6426200"/>
            <a:ext cx="693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3553792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a:xfrm>
            <a:off x="990600" y="381000"/>
            <a:ext cx="7772400" cy="600075"/>
          </a:xfrm>
        </p:spPr>
        <p:txBody>
          <a:bodyPr/>
          <a:lstStyle/>
          <a:p>
            <a:pPr eaLnBrk="1" hangingPunct="1">
              <a:defRPr/>
            </a:pPr>
            <a:r>
              <a:rPr lang="en-GB" kern="0" dirty="0"/>
              <a:t>Code duplication</a:t>
            </a:r>
          </a:p>
        </p:txBody>
      </p:sp>
      <p:sp>
        <p:nvSpPr>
          <p:cNvPr id="24579"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
        <p:nvSpPr>
          <p:cNvPr id="24580" name="Text Box 4"/>
          <p:cNvSpPr txBox="1">
            <a:spLocks noChangeArrowheads="1"/>
          </p:cNvSpPr>
          <p:nvPr/>
        </p:nvSpPr>
        <p:spPr bwMode="auto">
          <a:xfrm>
            <a:off x="914400" y="1066800"/>
            <a:ext cx="78486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lgn="ctr">
              <a:spcBef>
                <a:spcPct val="0"/>
              </a:spcBef>
              <a:buClrTx/>
              <a:buFontTx/>
              <a:buNone/>
            </a:pPr>
            <a:r>
              <a:rPr lang="en-US" altLang="en-US" sz="2400">
                <a:solidFill>
                  <a:schemeClr val="accent2"/>
                </a:solidFill>
                <a:latin typeface="Times New Roman" panose="02020603050405020304" pitchFamily="18" charset="0"/>
              </a:rPr>
              <a:t>Both the </a:t>
            </a:r>
            <a:r>
              <a:rPr lang="en-US" altLang="en-US" sz="2400" i="1">
                <a:solidFill>
                  <a:schemeClr val="accent2"/>
                </a:solidFill>
                <a:latin typeface="Times New Roman" panose="02020603050405020304" pitchFamily="18" charset="0"/>
              </a:rPr>
              <a:t>printWelcome</a:t>
            </a:r>
            <a:r>
              <a:rPr lang="en-US" altLang="en-US" sz="2400">
                <a:solidFill>
                  <a:schemeClr val="accent2"/>
                </a:solidFill>
                <a:latin typeface="Times New Roman" panose="02020603050405020304" pitchFamily="18" charset="0"/>
              </a:rPr>
              <a:t> &amp; </a:t>
            </a:r>
            <a:r>
              <a:rPr lang="en-US" altLang="en-US" sz="2400" i="1">
                <a:solidFill>
                  <a:schemeClr val="accent2"/>
                </a:solidFill>
                <a:latin typeface="Times New Roman" panose="02020603050405020304" pitchFamily="18" charset="0"/>
              </a:rPr>
              <a:t>goRoom</a:t>
            </a:r>
            <a:r>
              <a:rPr lang="en-US" altLang="en-US" sz="2400">
                <a:solidFill>
                  <a:schemeClr val="accent2"/>
                </a:solidFill>
                <a:latin typeface="Times New Roman" panose="02020603050405020304" pitchFamily="18" charset="0"/>
              </a:rPr>
              <a:t> methods contain the following lines of code to print the current room details:</a:t>
            </a:r>
            <a:endParaRPr lang="en-US" altLang="en-US" sz="2400" b="0">
              <a:solidFill>
                <a:schemeClr val="tx1"/>
              </a:solidFill>
              <a:latin typeface="Times New Roman" panose="02020603050405020304" pitchFamily="18" charset="0"/>
            </a:endParaRPr>
          </a:p>
          <a:p>
            <a:pPr>
              <a:spcBef>
                <a:spcPct val="0"/>
              </a:spcBef>
              <a:buClrTx/>
              <a:buFontTx/>
              <a:buNone/>
            </a:pPr>
            <a:endParaRPr lang="en-US" altLang="en-US" sz="1000" b="0">
              <a:solidFill>
                <a:schemeClr val="tx1"/>
              </a:solidFill>
              <a:latin typeface="TimesNewRomanPSMT"/>
            </a:endParaRPr>
          </a:p>
          <a:p>
            <a:pPr lvl="1">
              <a:spcBef>
                <a:spcPct val="0"/>
              </a:spcBef>
              <a:buClrTx/>
              <a:buFontTx/>
              <a:buNone/>
            </a:pPr>
            <a:r>
              <a:rPr lang="en-US" altLang="en-US" sz="1700">
                <a:solidFill>
                  <a:schemeClr val="tx1"/>
                </a:solidFill>
                <a:latin typeface="Courier New" panose="02070309020205020404" pitchFamily="49" charset="0"/>
              </a:rPr>
              <a:t>System.out.println("You are " + 	</a:t>
            </a:r>
          </a:p>
          <a:p>
            <a:pPr lvl="1">
              <a:spcBef>
                <a:spcPct val="0"/>
              </a:spcBef>
              <a:buClrTx/>
              <a:buFontTx/>
              <a:buNone/>
            </a:pPr>
            <a:r>
              <a:rPr lang="en-US" altLang="en-US" sz="1700">
                <a:solidFill>
                  <a:schemeClr val="tx1"/>
                </a:solidFill>
                <a:latin typeface="Courier New" panose="02070309020205020404" pitchFamily="49" charset="0"/>
              </a:rPr>
              <a:t>				currentRoom.getDescription());</a:t>
            </a:r>
            <a:endParaRPr lang="en-US" altLang="en-US" sz="1700">
              <a:solidFill>
                <a:schemeClr val="tx1"/>
              </a:solidFill>
              <a:latin typeface="LetterGothicStd-Bold"/>
            </a:endParaRPr>
          </a:p>
          <a:p>
            <a:pPr lvl="1">
              <a:spcBef>
                <a:spcPct val="0"/>
              </a:spcBef>
              <a:buClrTx/>
              <a:buFontTx/>
              <a:buNone/>
            </a:pPr>
            <a:r>
              <a:rPr lang="en-US" altLang="en-US" sz="1700">
                <a:solidFill>
                  <a:schemeClr val="tx1"/>
                </a:solidFill>
                <a:latin typeface="Courier New" panose="02070309020205020404" pitchFamily="49" charset="0"/>
              </a:rPr>
              <a:t>System.out.print("Exits: ");</a:t>
            </a:r>
          </a:p>
          <a:p>
            <a:pPr lvl="1">
              <a:spcBef>
                <a:spcPct val="0"/>
              </a:spcBef>
              <a:buClrTx/>
              <a:buFontTx/>
              <a:buNone/>
            </a:pPr>
            <a:r>
              <a:rPr lang="en-US" altLang="en-US" sz="1700">
                <a:solidFill>
                  <a:schemeClr val="tx1"/>
                </a:solidFill>
                <a:latin typeface="Courier New" panose="02070309020205020404" pitchFamily="49" charset="0"/>
              </a:rPr>
              <a:t>if(currentRoom.northExit != null) {</a:t>
            </a:r>
          </a:p>
          <a:p>
            <a:pPr lvl="1">
              <a:spcBef>
                <a:spcPct val="0"/>
              </a:spcBef>
              <a:buClrTx/>
              <a:buFontTx/>
              <a:buNone/>
            </a:pPr>
            <a:r>
              <a:rPr lang="en-US" altLang="en-US" sz="1700">
                <a:solidFill>
                  <a:schemeClr val="tx1"/>
                </a:solidFill>
                <a:latin typeface="Courier New" panose="02070309020205020404" pitchFamily="49" charset="0"/>
              </a:rPr>
              <a:t>	System.out.print("north ");</a:t>
            </a:r>
          </a:p>
          <a:p>
            <a:pPr lvl="1">
              <a:spcBef>
                <a:spcPct val="0"/>
              </a:spcBef>
              <a:buClrTx/>
              <a:buFontTx/>
              <a:buNone/>
            </a:pPr>
            <a:r>
              <a:rPr lang="en-US" altLang="en-US" sz="1700">
                <a:solidFill>
                  <a:schemeClr val="tx1"/>
                </a:solidFill>
                <a:latin typeface="Courier New" panose="02070309020205020404" pitchFamily="49" charset="0"/>
              </a:rPr>
              <a:t>}</a:t>
            </a:r>
          </a:p>
          <a:p>
            <a:pPr lvl="1">
              <a:spcBef>
                <a:spcPct val="0"/>
              </a:spcBef>
              <a:buClrTx/>
              <a:buFontTx/>
              <a:buNone/>
            </a:pPr>
            <a:r>
              <a:rPr lang="en-US" altLang="en-US" sz="1700">
                <a:solidFill>
                  <a:schemeClr val="tx1"/>
                </a:solidFill>
                <a:latin typeface="Courier New" panose="02070309020205020404" pitchFamily="49" charset="0"/>
              </a:rPr>
              <a:t>if(currentRoom.eastExit != null) {</a:t>
            </a:r>
          </a:p>
          <a:p>
            <a:pPr lvl="1">
              <a:spcBef>
                <a:spcPct val="0"/>
              </a:spcBef>
              <a:buClrTx/>
              <a:buFontTx/>
              <a:buNone/>
            </a:pPr>
            <a:r>
              <a:rPr lang="en-US" altLang="en-US" sz="1700">
                <a:solidFill>
                  <a:schemeClr val="tx1"/>
                </a:solidFill>
                <a:latin typeface="Courier New" panose="02070309020205020404" pitchFamily="49" charset="0"/>
              </a:rPr>
              <a:t>	System.out.print("east ");</a:t>
            </a:r>
          </a:p>
          <a:p>
            <a:pPr lvl="1">
              <a:spcBef>
                <a:spcPct val="0"/>
              </a:spcBef>
              <a:buClrTx/>
              <a:buFontTx/>
              <a:buNone/>
            </a:pPr>
            <a:r>
              <a:rPr lang="en-US" altLang="en-US" sz="1700">
                <a:solidFill>
                  <a:schemeClr val="tx1"/>
                </a:solidFill>
                <a:latin typeface="Courier New" panose="02070309020205020404" pitchFamily="49" charset="0"/>
              </a:rPr>
              <a:t>}</a:t>
            </a:r>
          </a:p>
          <a:p>
            <a:pPr lvl="1">
              <a:spcBef>
                <a:spcPct val="0"/>
              </a:spcBef>
              <a:buClrTx/>
              <a:buFontTx/>
              <a:buNone/>
            </a:pPr>
            <a:r>
              <a:rPr lang="en-US" altLang="en-US" sz="1700">
                <a:solidFill>
                  <a:schemeClr val="tx1"/>
                </a:solidFill>
                <a:latin typeface="Courier New" panose="02070309020205020404" pitchFamily="49" charset="0"/>
              </a:rPr>
              <a:t>if(currentRoom.southExit != null) {</a:t>
            </a:r>
          </a:p>
          <a:p>
            <a:pPr lvl="1">
              <a:spcBef>
                <a:spcPct val="0"/>
              </a:spcBef>
              <a:buClrTx/>
              <a:buFontTx/>
              <a:buNone/>
            </a:pPr>
            <a:r>
              <a:rPr lang="en-US" altLang="en-US" sz="1700">
                <a:solidFill>
                  <a:schemeClr val="tx1"/>
                </a:solidFill>
                <a:latin typeface="Courier New" panose="02070309020205020404" pitchFamily="49" charset="0"/>
              </a:rPr>
              <a:t>	System.out.print("south ");</a:t>
            </a:r>
          </a:p>
          <a:p>
            <a:pPr lvl="1">
              <a:spcBef>
                <a:spcPct val="0"/>
              </a:spcBef>
              <a:buClrTx/>
              <a:buFontTx/>
              <a:buNone/>
            </a:pPr>
            <a:r>
              <a:rPr lang="en-US" altLang="en-US" sz="1700">
                <a:solidFill>
                  <a:schemeClr val="tx1"/>
                </a:solidFill>
                <a:latin typeface="Courier New" panose="02070309020205020404" pitchFamily="49" charset="0"/>
              </a:rPr>
              <a:t>}</a:t>
            </a:r>
          </a:p>
          <a:p>
            <a:pPr lvl="1">
              <a:spcBef>
                <a:spcPct val="0"/>
              </a:spcBef>
              <a:buClrTx/>
              <a:buFontTx/>
              <a:buNone/>
            </a:pPr>
            <a:r>
              <a:rPr lang="en-US" altLang="en-US" sz="1700">
                <a:solidFill>
                  <a:schemeClr val="tx1"/>
                </a:solidFill>
                <a:latin typeface="Courier New" panose="02070309020205020404" pitchFamily="49" charset="0"/>
              </a:rPr>
              <a:t>if(currentRoom.westExit != null) {</a:t>
            </a:r>
          </a:p>
          <a:p>
            <a:pPr lvl="1">
              <a:spcBef>
                <a:spcPct val="0"/>
              </a:spcBef>
              <a:buClrTx/>
              <a:buFontTx/>
              <a:buNone/>
            </a:pPr>
            <a:r>
              <a:rPr lang="en-US" altLang="en-US" sz="1700">
                <a:solidFill>
                  <a:schemeClr val="tx1"/>
                </a:solidFill>
                <a:latin typeface="Courier New" panose="02070309020205020404" pitchFamily="49" charset="0"/>
              </a:rPr>
              <a:t>	System.out.print("west ");</a:t>
            </a:r>
          </a:p>
          <a:p>
            <a:pPr lvl="1">
              <a:spcBef>
                <a:spcPct val="0"/>
              </a:spcBef>
              <a:buClrTx/>
              <a:buFontTx/>
              <a:buNone/>
            </a:pPr>
            <a:r>
              <a:rPr lang="en-US" altLang="en-US" sz="1700">
                <a:solidFill>
                  <a:schemeClr val="tx1"/>
                </a:solidFill>
                <a:latin typeface="Courier New" panose="02070309020205020404" pitchFamily="49" charset="0"/>
              </a:rPr>
              <a:t>}</a:t>
            </a:r>
          </a:p>
          <a:p>
            <a:pPr lvl="1">
              <a:spcBef>
                <a:spcPct val="0"/>
              </a:spcBef>
              <a:buClrTx/>
              <a:buFontTx/>
              <a:buNone/>
            </a:pPr>
            <a:r>
              <a:rPr lang="en-US" altLang="en-US" sz="1700">
                <a:solidFill>
                  <a:schemeClr val="tx1"/>
                </a:solidFill>
                <a:latin typeface="Courier New" panose="02070309020205020404" pitchFamily="49" charset="0"/>
              </a:rPr>
              <a:t>System.out.println();</a:t>
            </a:r>
            <a:endParaRPr lang="en-US" altLang="en-US" sz="2000">
              <a:solidFill>
                <a:schemeClr val="tx1"/>
              </a:solidFill>
              <a:latin typeface="Courier New" panose="02070309020205020404" pitchFamily="49" charset="0"/>
            </a:endParaRPr>
          </a:p>
        </p:txBody>
      </p:sp>
    </p:spTree>
    <p:extLst>
      <p:ext uri="{BB962C8B-B14F-4D97-AF65-F5344CB8AC3E}">
        <p14:creationId xmlns:p14="http://schemas.microsoft.com/office/powerpoint/2010/main" val="4114741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990600" y="304800"/>
            <a:ext cx="77724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pPr eaLnBrk="1" hangingPunct="1">
              <a:lnSpc>
                <a:spcPct val="80000"/>
              </a:lnSpc>
            </a:pPr>
            <a:r>
              <a:rPr lang="en-GB" altLang="en-US"/>
              <a:t>Avoid code duplication</a:t>
            </a:r>
            <a:br>
              <a:rPr lang="en-GB" altLang="en-US"/>
            </a:br>
            <a:r>
              <a:rPr lang="en-GB" altLang="en-US"/>
              <a:t>for high cohesion</a:t>
            </a:r>
          </a:p>
        </p:txBody>
      </p:sp>
      <p:sp>
        <p:nvSpPr>
          <p:cNvPr id="25603" name="Rectangle 3"/>
          <p:cNvSpPr>
            <a:spLocks noGrp="1" noChangeArrowheads="1"/>
          </p:cNvSpPr>
          <p:nvPr>
            <p:ph idx="4294967295"/>
          </p:nvPr>
        </p:nvSpPr>
        <p:spPr>
          <a:xfrm>
            <a:off x="1371600" y="1676400"/>
            <a:ext cx="7010400" cy="4495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pPr eaLnBrk="1" hangingPunct="1"/>
            <a:r>
              <a:rPr lang="en-GB" altLang="en-US"/>
              <a:t>Code duplication </a:t>
            </a:r>
          </a:p>
          <a:p>
            <a:pPr lvl="1" eaLnBrk="1" hangingPunct="1"/>
            <a:r>
              <a:rPr lang="en-GB" altLang="en-US"/>
              <a:t>is an indicator of bad design</a:t>
            </a:r>
          </a:p>
          <a:p>
            <a:pPr lvl="1" eaLnBrk="1" hangingPunct="1"/>
            <a:r>
              <a:rPr lang="en-GB" altLang="en-US"/>
              <a:t>makes maintenance harder</a:t>
            </a:r>
          </a:p>
          <a:p>
            <a:pPr lvl="1" eaLnBrk="1" hangingPunct="1"/>
            <a:r>
              <a:rPr lang="en-GB" altLang="en-US"/>
              <a:t>increases chance of inconsistencies</a:t>
            </a:r>
          </a:p>
          <a:p>
            <a:pPr lvl="1" eaLnBrk="1" hangingPunct="1"/>
            <a:r>
              <a:rPr lang="en-GB" altLang="en-US"/>
              <a:t>leads to errors during maintenance</a:t>
            </a:r>
          </a:p>
          <a:p>
            <a:pPr lvl="1" eaLnBrk="1" hangingPunct="1"/>
            <a:r>
              <a:rPr lang="en-GB" altLang="en-US"/>
              <a:t>not all copies of code are changed</a:t>
            </a:r>
          </a:p>
          <a:p>
            <a:pPr lvl="1" eaLnBrk="1" hangingPunct="1"/>
            <a:r>
              <a:rPr lang="en-GB" altLang="en-US" i="1"/>
              <a:t>loose cohesion</a:t>
            </a:r>
            <a:r>
              <a:rPr lang="en-GB" altLang="en-US"/>
              <a:t> with parts of multiple method doing the same thing</a:t>
            </a:r>
          </a:p>
          <a:p>
            <a:pPr lvl="1" eaLnBrk="1" hangingPunct="1"/>
            <a:r>
              <a:rPr lang="en-GB" altLang="en-US"/>
              <a:t>separate into more cohesive units</a:t>
            </a:r>
          </a:p>
        </p:txBody>
      </p:sp>
      <p:sp>
        <p:nvSpPr>
          <p:cNvPr id="25604" name="Footer Placeholder 3"/>
          <p:cNvSpPr txBox="1">
            <a:spLocks noGrp="1"/>
          </p:cNvSpPr>
          <p:nvPr/>
        </p:nvSpPr>
        <p:spPr bwMode="auto">
          <a:xfrm>
            <a:off x="1143000" y="6426200"/>
            <a:ext cx="693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3717888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990600" y="0"/>
            <a:ext cx="7772400" cy="9144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pPr eaLnBrk="1" hangingPunct="1"/>
            <a:r>
              <a:rPr lang="en-GB" altLang="en-US" i="1"/>
              <a:t>printLocationInfo( )</a:t>
            </a:r>
            <a:endParaRPr lang="en-GB" altLang="en-US"/>
          </a:p>
        </p:txBody>
      </p:sp>
      <p:sp>
        <p:nvSpPr>
          <p:cNvPr id="26627" name="Rectangle 3"/>
          <p:cNvSpPr>
            <a:spLocks noGrp="1" noChangeArrowheads="1"/>
          </p:cNvSpPr>
          <p:nvPr>
            <p:ph idx="4294967295"/>
          </p:nvPr>
        </p:nvSpPr>
        <p:spPr>
          <a:xfrm>
            <a:off x="1600200" y="838200"/>
            <a:ext cx="6629400" cy="556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pPr>
              <a:buFont typeface="Times" panose="02020603050405020304" pitchFamily="18" charset="0"/>
              <a:buNone/>
            </a:pPr>
            <a:r>
              <a:rPr lang="en-US" altLang="en-US" sz="1600" b="1">
                <a:solidFill>
                  <a:srgbClr val="EE037C"/>
                </a:solidFill>
                <a:latin typeface="Courier New" panose="02070309020205020404" pitchFamily="49" charset="0"/>
              </a:rPr>
              <a:t>private </a:t>
            </a:r>
            <a:r>
              <a:rPr lang="en-US" altLang="en-US" sz="1600" b="1">
                <a:solidFill>
                  <a:srgbClr val="EE1C24"/>
                </a:solidFill>
                <a:latin typeface="Courier New" panose="02070309020205020404" pitchFamily="49" charset="0"/>
              </a:rPr>
              <a:t>void </a:t>
            </a:r>
            <a:r>
              <a:rPr lang="en-US" altLang="en-US" sz="1600" b="1">
                <a:solidFill>
                  <a:srgbClr val="000000"/>
                </a:solidFill>
                <a:latin typeface="Courier New" panose="02070309020205020404" pitchFamily="49" charset="0"/>
              </a:rPr>
              <a:t>printLocationInfo()</a:t>
            </a:r>
          </a:p>
          <a:p>
            <a:pPr>
              <a:buFont typeface="Times" panose="02020603050405020304" pitchFamily="18" charset="0"/>
              <a:buNone/>
            </a:pPr>
            <a:r>
              <a:rPr lang="en-US" altLang="en-US" sz="1600" b="1">
                <a:solidFill>
                  <a:srgbClr val="000000"/>
                </a:solidFill>
                <a:latin typeface="Courier New" panose="02070309020205020404" pitchFamily="49" charset="0"/>
              </a:rPr>
              <a:t>{</a:t>
            </a:r>
          </a:p>
          <a:p>
            <a:pPr>
              <a:buFont typeface="Times" panose="02020603050405020304" pitchFamily="18" charset="0"/>
              <a:buNone/>
            </a:pPr>
            <a:r>
              <a:rPr lang="en-US" altLang="en-US" sz="1600" b="1">
                <a:solidFill>
                  <a:srgbClr val="000000"/>
                </a:solidFill>
                <a:latin typeface="Courier New" panose="02070309020205020404" pitchFamily="49" charset="0"/>
              </a:rPr>
              <a:t>	System.out.println(</a:t>
            </a:r>
            <a:r>
              <a:rPr lang="en-US" altLang="en-US" sz="1600" b="1">
                <a:solidFill>
                  <a:srgbClr val="00A750"/>
                </a:solidFill>
                <a:latin typeface="Courier New" panose="02070309020205020404" pitchFamily="49" charset="0"/>
              </a:rPr>
              <a:t>"You are " </a:t>
            </a:r>
            <a:r>
              <a:rPr lang="en-US" altLang="en-US" sz="1600" b="1">
                <a:solidFill>
                  <a:srgbClr val="000000"/>
                </a:solidFill>
                <a:latin typeface="Courier New" panose="02070309020205020404" pitchFamily="49" charset="0"/>
              </a:rPr>
              <a:t>+ 			</a:t>
            </a:r>
          </a:p>
          <a:p>
            <a:pPr>
              <a:buFont typeface="Times" panose="02020603050405020304" pitchFamily="18" charset="0"/>
              <a:buNone/>
            </a:pPr>
            <a:r>
              <a:rPr lang="en-US" altLang="en-US" sz="1600" b="1">
                <a:solidFill>
                  <a:srgbClr val="000000"/>
                </a:solidFill>
                <a:latin typeface="Courier New" panose="02070309020205020404" pitchFamily="49" charset="0"/>
              </a:rPr>
              <a:t>				currentRoom.getDescription());</a:t>
            </a:r>
          </a:p>
          <a:p>
            <a:pPr>
              <a:buFont typeface="Times" panose="02020603050405020304" pitchFamily="18" charset="0"/>
              <a:buNone/>
            </a:pPr>
            <a:r>
              <a:rPr lang="en-US" altLang="en-US" sz="1600" b="1">
                <a:solidFill>
                  <a:srgbClr val="000000"/>
                </a:solidFill>
                <a:latin typeface="Courier New" panose="02070309020205020404" pitchFamily="49" charset="0"/>
              </a:rPr>
              <a:t>	System.out.print(</a:t>
            </a:r>
            <a:r>
              <a:rPr lang="en-US" altLang="en-US" sz="1600" b="1">
                <a:solidFill>
                  <a:srgbClr val="00A750"/>
                </a:solidFill>
                <a:latin typeface="Courier New" panose="02070309020205020404" pitchFamily="49" charset="0"/>
              </a:rPr>
              <a:t>"Exits: "</a:t>
            </a:r>
            <a:r>
              <a:rPr lang="en-US" altLang="en-US" sz="1600" b="1">
                <a:solidFill>
                  <a:srgbClr val="000000"/>
                </a:solidFill>
                <a:latin typeface="Courier New" panose="02070309020205020404" pitchFamily="49" charset="0"/>
              </a:rPr>
              <a:t>);</a:t>
            </a:r>
          </a:p>
          <a:p>
            <a:pPr>
              <a:buFont typeface="Times" panose="02020603050405020304" pitchFamily="18" charset="0"/>
              <a:buNone/>
            </a:pPr>
            <a:r>
              <a:rPr lang="en-US" altLang="en-US" sz="1600" b="1">
                <a:solidFill>
                  <a:srgbClr val="EE037C"/>
                </a:solidFill>
                <a:latin typeface="Courier New" panose="02070309020205020404" pitchFamily="49" charset="0"/>
              </a:rPr>
              <a:t>	if</a:t>
            </a:r>
            <a:r>
              <a:rPr lang="en-US" altLang="en-US" sz="1600" b="1">
                <a:solidFill>
                  <a:srgbClr val="000000"/>
                </a:solidFill>
                <a:latin typeface="Courier New" panose="02070309020205020404" pitchFamily="49" charset="0"/>
              </a:rPr>
              <a:t>(currentRoom.northExit != </a:t>
            </a:r>
            <a:r>
              <a:rPr lang="en-US" altLang="en-US" sz="1600" b="1">
                <a:solidFill>
                  <a:srgbClr val="00AEF0"/>
                </a:solidFill>
                <a:latin typeface="Courier New" panose="02070309020205020404" pitchFamily="49" charset="0"/>
              </a:rPr>
              <a:t>null</a:t>
            </a:r>
            <a:r>
              <a:rPr lang="en-US" altLang="en-US" sz="1600" b="1">
                <a:solidFill>
                  <a:srgbClr val="000000"/>
                </a:solidFill>
                <a:latin typeface="Courier New" panose="02070309020205020404" pitchFamily="49" charset="0"/>
              </a:rPr>
              <a:t>) {</a:t>
            </a:r>
          </a:p>
          <a:p>
            <a:pPr>
              <a:buFont typeface="Times" panose="02020603050405020304" pitchFamily="18" charset="0"/>
              <a:buNone/>
            </a:pPr>
            <a:r>
              <a:rPr lang="en-US" altLang="en-US" sz="1600" b="1">
                <a:solidFill>
                  <a:srgbClr val="000000"/>
                </a:solidFill>
                <a:latin typeface="Courier New" panose="02070309020205020404" pitchFamily="49" charset="0"/>
              </a:rPr>
              <a:t>		System.out.print(</a:t>
            </a:r>
            <a:r>
              <a:rPr lang="en-US" altLang="en-US" sz="1600" b="1">
                <a:solidFill>
                  <a:srgbClr val="00A750"/>
                </a:solidFill>
                <a:latin typeface="Courier New" panose="02070309020205020404" pitchFamily="49" charset="0"/>
              </a:rPr>
              <a:t>"north "</a:t>
            </a:r>
            <a:r>
              <a:rPr lang="en-US" altLang="en-US" sz="1600" b="1">
                <a:solidFill>
                  <a:srgbClr val="000000"/>
                </a:solidFill>
                <a:latin typeface="Courier New" panose="02070309020205020404" pitchFamily="49" charset="0"/>
              </a:rPr>
              <a:t>);</a:t>
            </a:r>
          </a:p>
          <a:p>
            <a:pPr>
              <a:buFont typeface="Times" panose="02020603050405020304" pitchFamily="18" charset="0"/>
              <a:buNone/>
            </a:pPr>
            <a:r>
              <a:rPr lang="en-US" altLang="en-US" sz="1600" b="1">
                <a:solidFill>
                  <a:srgbClr val="000000"/>
                </a:solidFill>
                <a:latin typeface="Courier New" panose="02070309020205020404" pitchFamily="49" charset="0"/>
              </a:rPr>
              <a:t>	}</a:t>
            </a:r>
          </a:p>
          <a:p>
            <a:pPr>
              <a:buFont typeface="Times" panose="02020603050405020304" pitchFamily="18" charset="0"/>
              <a:buNone/>
            </a:pPr>
            <a:r>
              <a:rPr lang="en-US" altLang="en-US" sz="1600" b="1">
                <a:solidFill>
                  <a:srgbClr val="EE037C"/>
                </a:solidFill>
                <a:latin typeface="Courier New" panose="02070309020205020404" pitchFamily="49" charset="0"/>
              </a:rPr>
              <a:t>	if</a:t>
            </a:r>
            <a:r>
              <a:rPr lang="en-US" altLang="en-US" sz="1600" b="1">
                <a:solidFill>
                  <a:srgbClr val="000000"/>
                </a:solidFill>
                <a:latin typeface="Courier New" panose="02070309020205020404" pitchFamily="49" charset="0"/>
              </a:rPr>
              <a:t>(currentRoom.eastExit != </a:t>
            </a:r>
            <a:r>
              <a:rPr lang="en-US" altLang="en-US" sz="1600" b="1">
                <a:solidFill>
                  <a:srgbClr val="00AEF0"/>
                </a:solidFill>
                <a:latin typeface="Courier New" panose="02070309020205020404" pitchFamily="49" charset="0"/>
              </a:rPr>
              <a:t>null</a:t>
            </a:r>
            <a:r>
              <a:rPr lang="en-US" altLang="en-US" sz="1600" b="1">
                <a:solidFill>
                  <a:srgbClr val="000000"/>
                </a:solidFill>
                <a:latin typeface="Courier New" panose="02070309020205020404" pitchFamily="49" charset="0"/>
              </a:rPr>
              <a:t>) {</a:t>
            </a:r>
          </a:p>
          <a:p>
            <a:pPr>
              <a:buFont typeface="Times" panose="02020603050405020304" pitchFamily="18" charset="0"/>
              <a:buNone/>
            </a:pPr>
            <a:r>
              <a:rPr lang="en-US" altLang="en-US" sz="1600" b="1">
                <a:solidFill>
                  <a:srgbClr val="000000"/>
                </a:solidFill>
                <a:latin typeface="Courier New" panose="02070309020205020404" pitchFamily="49" charset="0"/>
              </a:rPr>
              <a:t>		System.out.print(</a:t>
            </a:r>
            <a:r>
              <a:rPr lang="en-US" altLang="en-US" sz="1600" b="1">
                <a:solidFill>
                  <a:srgbClr val="00A750"/>
                </a:solidFill>
                <a:latin typeface="Courier New" panose="02070309020205020404" pitchFamily="49" charset="0"/>
              </a:rPr>
              <a:t>"east "</a:t>
            </a:r>
            <a:r>
              <a:rPr lang="en-US" altLang="en-US" sz="1600" b="1">
                <a:solidFill>
                  <a:srgbClr val="000000"/>
                </a:solidFill>
                <a:latin typeface="Courier New" panose="02070309020205020404" pitchFamily="49" charset="0"/>
              </a:rPr>
              <a:t>);</a:t>
            </a:r>
          </a:p>
          <a:p>
            <a:pPr>
              <a:buFont typeface="Times" panose="02020603050405020304" pitchFamily="18" charset="0"/>
              <a:buNone/>
            </a:pPr>
            <a:r>
              <a:rPr lang="en-US" altLang="en-US" sz="1600" b="1">
                <a:solidFill>
                  <a:srgbClr val="000000"/>
                </a:solidFill>
                <a:latin typeface="Courier New" panose="02070309020205020404" pitchFamily="49" charset="0"/>
              </a:rPr>
              <a:t>	}</a:t>
            </a:r>
          </a:p>
          <a:p>
            <a:pPr>
              <a:buFont typeface="Times" panose="02020603050405020304" pitchFamily="18" charset="0"/>
              <a:buNone/>
            </a:pPr>
            <a:r>
              <a:rPr lang="en-US" altLang="en-US" sz="1600" b="1">
                <a:solidFill>
                  <a:srgbClr val="EE037C"/>
                </a:solidFill>
                <a:latin typeface="Courier New" panose="02070309020205020404" pitchFamily="49" charset="0"/>
              </a:rPr>
              <a:t>	if</a:t>
            </a:r>
            <a:r>
              <a:rPr lang="en-US" altLang="en-US" sz="1600" b="1">
                <a:solidFill>
                  <a:srgbClr val="000000"/>
                </a:solidFill>
                <a:latin typeface="Courier New" panose="02070309020205020404" pitchFamily="49" charset="0"/>
              </a:rPr>
              <a:t>(currentRoom.southExit != </a:t>
            </a:r>
            <a:r>
              <a:rPr lang="en-US" altLang="en-US" sz="1600" b="1">
                <a:solidFill>
                  <a:srgbClr val="00AEF0"/>
                </a:solidFill>
                <a:latin typeface="Courier New" panose="02070309020205020404" pitchFamily="49" charset="0"/>
              </a:rPr>
              <a:t>null</a:t>
            </a:r>
            <a:r>
              <a:rPr lang="en-US" altLang="en-US" sz="1600" b="1">
                <a:solidFill>
                  <a:srgbClr val="000000"/>
                </a:solidFill>
                <a:latin typeface="Courier New" panose="02070309020205020404" pitchFamily="49" charset="0"/>
              </a:rPr>
              <a:t>) {</a:t>
            </a:r>
          </a:p>
          <a:p>
            <a:pPr>
              <a:buFont typeface="Times" panose="02020603050405020304" pitchFamily="18" charset="0"/>
              <a:buNone/>
            </a:pPr>
            <a:r>
              <a:rPr lang="en-US" altLang="en-US" sz="1600" b="1">
                <a:solidFill>
                  <a:srgbClr val="000000"/>
                </a:solidFill>
                <a:latin typeface="Courier New" panose="02070309020205020404" pitchFamily="49" charset="0"/>
              </a:rPr>
              <a:t>		System.out.print(</a:t>
            </a:r>
            <a:r>
              <a:rPr lang="en-US" altLang="en-US" sz="1600" b="1">
                <a:solidFill>
                  <a:srgbClr val="00A750"/>
                </a:solidFill>
                <a:latin typeface="Courier New" panose="02070309020205020404" pitchFamily="49" charset="0"/>
              </a:rPr>
              <a:t>"south "</a:t>
            </a:r>
            <a:r>
              <a:rPr lang="en-US" altLang="en-US" sz="1600" b="1">
                <a:solidFill>
                  <a:srgbClr val="000000"/>
                </a:solidFill>
                <a:latin typeface="Courier New" panose="02070309020205020404" pitchFamily="49" charset="0"/>
              </a:rPr>
              <a:t>);</a:t>
            </a:r>
          </a:p>
          <a:p>
            <a:pPr>
              <a:buFont typeface="Times" panose="02020603050405020304" pitchFamily="18" charset="0"/>
              <a:buNone/>
            </a:pPr>
            <a:r>
              <a:rPr lang="en-US" altLang="en-US" sz="1600" b="1">
                <a:solidFill>
                  <a:srgbClr val="000000"/>
                </a:solidFill>
                <a:latin typeface="Courier New" panose="02070309020205020404" pitchFamily="49" charset="0"/>
              </a:rPr>
              <a:t>	}</a:t>
            </a:r>
          </a:p>
          <a:p>
            <a:pPr>
              <a:buFont typeface="Times" panose="02020603050405020304" pitchFamily="18" charset="0"/>
              <a:buNone/>
            </a:pPr>
            <a:r>
              <a:rPr lang="en-US" altLang="en-US" sz="1600" b="1">
                <a:solidFill>
                  <a:srgbClr val="EE037C"/>
                </a:solidFill>
                <a:latin typeface="Courier New" panose="02070309020205020404" pitchFamily="49" charset="0"/>
              </a:rPr>
              <a:t>	if</a:t>
            </a:r>
            <a:r>
              <a:rPr lang="en-US" altLang="en-US" sz="1600" b="1">
                <a:solidFill>
                  <a:srgbClr val="000000"/>
                </a:solidFill>
                <a:latin typeface="Courier New" panose="02070309020205020404" pitchFamily="49" charset="0"/>
              </a:rPr>
              <a:t>(currentRoom.westExit != </a:t>
            </a:r>
            <a:r>
              <a:rPr lang="en-US" altLang="en-US" sz="1600" b="1">
                <a:solidFill>
                  <a:srgbClr val="00AEF0"/>
                </a:solidFill>
                <a:latin typeface="Courier New" panose="02070309020205020404" pitchFamily="49" charset="0"/>
              </a:rPr>
              <a:t>null</a:t>
            </a:r>
            <a:r>
              <a:rPr lang="en-US" altLang="en-US" sz="1600" b="1">
                <a:solidFill>
                  <a:srgbClr val="000000"/>
                </a:solidFill>
                <a:latin typeface="Courier New" panose="02070309020205020404" pitchFamily="49" charset="0"/>
              </a:rPr>
              <a:t>) {</a:t>
            </a:r>
          </a:p>
          <a:p>
            <a:pPr>
              <a:buFont typeface="Times" panose="02020603050405020304" pitchFamily="18" charset="0"/>
              <a:buNone/>
            </a:pPr>
            <a:r>
              <a:rPr lang="en-US" altLang="en-US" sz="1600" b="1">
                <a:solidFill>
                  <a:srgbClr val="000000"/>
                </a:solidFill>
                <a:latin typeface="Courier New" panose="02070309020205020404" pitchFamily="49" charset="0"/>
              </a:rPr>
              <a:t>		System.out.print(</a:t>
            </a:r>
            <a:r>
              <a:rPr lang="en-US" altLang="en-US" sz="1600" b="1">
                <a:solidFill>
                  <a:srgbClr val="00A750"/>
                </a:solidFill>
                <a:latin typeface="Courier New" panose="02070309020205020404" pitchFamily="49" charset="0"/>
              </a:rPr>
              <a:t>"west "</a:t>
            </a:r>
            <a:r>
              <a:rPr lang="en-US" altLang="en-US" sz="1600" b="1">
                <a:solidFill>
                  <a:srgbClr val="000000"/>
                </a:solidFill>
                <a:latin typeface="Courier New" panose="02070309020205020404" pitchFamily="49" charset="0"/>
              </a:rPr>
              <a:t>);</a:t>
            </a:r>
          </a:p>
          <a:p>
            <a:pPr>
              <a:buFont typeface="Times" panose="02020603050405020304" pitchFamily="18" charset="0"/>
              <a:buNone/>
            </a:pPr>
            <a:r>
              <a:rPr lang="en-US" altLang="en-US" sz="1600" b="1">
                <a:solidFill>
                  <a:srgbClr val="000000"/>
                </a:solidFill>
                <a:latin typeface="Courier New" panose="02070309020205020404" pitchFamily="49" charset="0"/>
              </a:rPr>
              <a:t>	}</a:t>
            </a:r>
          </a:p>
          <a:p>
            <a:pPr>
              <a:buFont typeface="Times" panose="02020603050405020304" pitchFamily="18" charset="0"/>
              <a:buNone/>
            </a:pPr>
            <a:r>
              <a:rPr lang="en-US" altLang="en-US" sz="1600" b="1">
                <a:solidFill>
                  <a:srgbClr val="000000"/>
                </a:solidFill>
                <a:latin typeface="Courier New" panose="02070309020205020404" pitchFamily="49" charset="0"/>
              </a:rPr>
              <a:t>	System.out.println();</a:t>
            </a:r>
          </a:p>
          <a:p>
            <a:pPr>
              <a:buFont typeface="Times" panose="02020603050405020304" pitchFamily="18" charset="0"/>
              <a:buNone/>
            </a:pPr>
            <a:r>
              <a:rPr lang="en-US" altLang="en-US" sz="1600" b="1">
                <a:solidFill>
                  <a:srgbClr val="000000"/>
                </a:solidFill>
                <a:latin typeface="Courier New" panose="02070309020205020404" pitchFamily="49" charset="0"/>
              </a:rPr>
              <a:t>}</a:t>
            </a:r>
            <a:endParaRPr lang="en-GB" altLang="en-US" sz="1600" b="1">
              <a:solidFill>
                <a:srgbClr val="000000"/>
              </a:solidFill>
              <a:latin typeface="Courier New" panose="02070309020205020404" pitchFamily="49" charset="0"/>
            </a:endParaRPr>
          </a:p>
        </p:txBody>
      </p:sp>
      <p:sp>
        <p:nvSpPr>
          <p:cNvPr id="26628" name="Footer Placeholder 3"/>
          <p:cNvSpPr txBox="1">
            <a:spLocks noGrp="1"/>
          </p:cNvSpPr>
          <p:nvPr/>
        </p:nvSpPr>
        <p:spPr bwMode="auto">
          <a:xfrm>
            <a:off x="1143000" y="6426200"/>
            <a:ext cx="693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3058630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p:txBody>
          <a:bodyPr/>
          <a:lstStyle/>
          <a:p>
            <a:pPr eaLnBrk="1" hangingPunct="1">
              <a:defRPr/>
            </a:pPr>
            <a:r>
              <a:rPr lang="en-GB" kern="0"/>
              <a:t>Responsibility-driven design</a:t>
            </a:r>
          </a:p>
        </p:txBody>
      </p:sp>
      <p:sp>
        <p:nvSpPr>
          <p:cNvPr id="29699" name="Rectangle 3"/>
          <p:cNvSpPr>
            <a:spLocks noGrp="1" noChangeArrowheads="1"/>
          </p:cNvSpPr>
          <p:nvPr>
            <p:ph idx="4294967295"/>
          </p:nvPr>
        </p:nvSpPr>
        <p:spPr/>
        <p:txBody>
          <a:bodyPr/>
          <a:lstStyle/>
          <a:p>
            <a:pPr algn="ctr" eaLnBrk="1" hangingPunct="1">
              <a:spcBef>
                <a:spcPct val="50000"/>
              </a:spcBef>
              <a:buFont typeface="Times" panose="02020603050405020304" pitchFamily="18" charset="0"/>
              <a:buNone/>
            </a:pPr>
            <a:r>
              <a:rPr lang="en-GB" altLang="en-US" b="1">
                <a:solidFill>
                  <a:srgbClr val="C01012"/>
                </a:solidFill>
              </a:rPr>
              <a:t>Where should we add a new method (which class)?</a:t>
            </a:r>
            <a:endParaRPr lang="en-GB" altLang="en-US"/>
          </a:p>
          <a:p>
            <a:pPr eaLnBrk="1" hangingPunct="1">
              <a:spcBef>
                <a:spcPct val="50000"/>
              </a:spcBef>
            </a:pPr>
            <a:r>
              <a:rPr lang="en-GB" altLang="en-US"/>
              <a:t>Each class should be responsible for manipulating its own data</a:t>
            </a:r>
          </a:p>
          <a:p>
            <a:pPr eaLnBrk="1" hangingPunct="1">
              <a:spcBef>
                <a:spcPct val="50000"/>
              </a:spcBef>
            </a:pPr>
            <a:r>
              <a:rPr lang="en-GB" altLang="en-US"/>
              <a:t>The class that owns the data should be responsible for processing it</a:t>
            </a:r>
          </a:p>
          <a:p>
            <a:pPr eaLnBrk="1" hangingPunct="1">
              <a:spcBef>
                <a:spcPct val="50000"/>
              </a:spcBef>
            </a:pPr>
            <a:r>
              <a:rPr lang="en-GB" altLang="en-US"/>
              <a:t>RDD leads to low coupling</a:t>
            </a:r>
          </a:p>
        </p:txBody>
      </p:sp>
      <p:sp>
        <p:nvSpPr>
          <p:cNvPr id="29700"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943691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p:txBody>
          <a:bodyPr/>
          <a:lstStyle/>
          <a:p>
            <a:pPr eaLnBrk="1" hangingPunct="1">
              <a:defRPr/>
            </a:pPr>
            <a:r>
              <a:rPr lang="en-GB" kern="0"/>
              <a:t>Localizing change</a:t>
            </a:r>
          </a:p>
        </p:txBody>
      </p:sp>
      <p:sp>
        <p:nvSpPr>
          <p:cNvPr id="30723" name="Rectangle 3"/>
          <p:cNvSpPr>
            <a:spLocks noGrp="1" noChangeArrowheads="1"/>
          </p:cNvSpPr>
          <p:nvPr>
            <p:ph idx="4294967295"/>
          </p:nvPr>
        </p:nvSpPr>
        <p:spPr/>
        <p:txBody>
          <a:bodyPr/>
          <a:lstStyle/>
          <a:p>
            <a:pPr eaLnBrk="1" hangingPunct="1">
              <a:spcBef>
                <a:spcPct val="50000"/>
              </a:spcBef>
            </a:pPr>
            <a:r>
              <a:rPr lang="en-GB" altLang="en-US"/>
              <a:t>One aim of reducing coupling and responsibility-driven design is to localize change</a:t>
            </a:r>
          </a:p>
          <a:p>
            <a:pPr eaLnBrk="1" hangingPunct="1">
              <a:spcBef>
                <a:spcPct val="50000"/>
              </a:spcBef>
            </a:pPr>
            <a:r>
              <a:rPr lang="en-GB" altLang="en-US"/>
              <a:t>When a change is needed, as few classes as possible should be affected</a:t>
            </a:r>
          </a:p>
        </p:txBody>
      </p:sp>
      <p:sp>
        <p:nvSpPr>
          <p:cNvPr id="30724"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1323142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idx="4294967295"/>
          </p:nvPr>
        </p:nvSpPr>
        <p:spPr>
          <a:xfrm>
            <a:off x="938213" y="115888"/>
            <a:ext cx="7772400" cy="747712"/>
          </a:xfrm>
        </p:spPr>
        <p:txBody>
          <a:bodyPr/>
          <a:lstStyle/>
          <a:p>
            <a:pPr eaLnBrk="1" hangingPunct="1">
              <a:defRPr/>
            </a:pPr>
            <a:r>
              <a:rPr lang="en-GB" kern="0" dirty="0"/>
              <a:t>Thinking ahead</a:t>
            </a:r>
          </a:p>
        </p:txBody>
      </p:sp>
      <p:sp>
        <p:nvSpPr>
          <p:cNvPr id="31747" name="Rectangle 3"/>
          <p:cNvSpPr>
            <a:spLocks noGrp="1" noChangeArrowheads="1"/>
          </p:cNvSpPr>
          <p:nvPr>
            <p:ph idx="4294967295"/>
          </p:nvPr>
        </p:nvSpPr>
        <p:spPr>
          <a:xfrm>
            <a:off x="938213" y="981075"/>
            <a:ext cx="7467600" cy="5327650"/>
          </a:xfrm>
        </p:spPr>
        <p:txBody>
          <a:bodyPr/>
          <a:lstStyle/>
          <a:p>
            <a:pPr lvl="1" eaLnBrk="1" hangingPunct="1">
              <a:lnSpc>
                <a:spcPct val="90000"/>
              </a:lnSpc>
              <a:spcBef>
                <a:spcPct val="10000"/>
              </a:spcBef>
              <a:buFontTx/>
              <a:buChar char="•"/>
            </a:pPr>
            <a:r>
              <a:rPr lang="en-GB" altLang="en-US" sz="2600"/>
              <a:t>When designing a class, try to think what changes are likely to be made in the future</a:t>
            </a:r>
          </a:p>
          <a:p>
            <a:pPr lvl="1" eaLnBrk="1" hangingPunct="1">
              <a:lnSpc>
                <a:spcPct val="90000"/>
              </a:lnSpc>
              <a:spcBef>
                <a:spcPct val="10000"/>
              </a:spcBef>
              <a:buFontTx/>
              <a:buChar char="•"/>
            </a:pPr>
            <a:r>
              <a:rPr lang="en-GB" altLang="en-US" sz="2600"/>
              <a:t>We aim to make those changes easy</a:t>
            </a:r>
            <a:endParaRPr lang="en-GB" altLang="en-US" sz="2400"/>
          </a:p>
          <a:p>
            <a:pPr eaLnBrk="1" hangingPunct="1">
              <a:buFont typeface="Times" panose="02020603050405020304" pitchFamily="18" charset="0"/>
              <a:buNone/>
            </a:pPr>
            <a:endParaRPr lang="en-GB" altLang="en-US" sz="900"/>
          </a:p>
          <a:p>
            <a:pPr algn="ctr" eaLnBrk="1" hangingPunct="1">
              <a:lnSpc>
                <a:spcPct val="90000"/>
              </a:lnSpc>
              <a:spcBef>
                <a:spcPct val="10000"/>
              </a:spcBef>
              <a:buFont typeface="Times" panose="02020603050405020304" pitchFamily="18" charset="0"/>
              <a:buNone/>
            </a:pPr>
            <a:r>
              <a:rPr lang="en-GB" altLang="en-US" sz="2900">
                <a:solidFill>
                  <a:srgbClr val="C01012"/>
                </a:solidFill>
              </a:rPr>
              <a:t>Suppose an existing program is upgraded from a text interface to graphical:</a:t>
            </a:r>
            <a:endParaRPr lang="en-GB" altLang="en-US" sz="2400">
              <a:solidFill>
                <a:srgbClr val="C01012"/>
              </a:solidFill>
            </a:endParaRPr>
          </a:p>
          <a:p>
            <a:pPr lvl="1" eaLnBrk="1" hangingPunct="1">
              <a:spcBef>
                <a:spcPct val="10000"/>
              </a:spcBef>
              <a:buFont typeface="Times" panose="02020603050405020304" pitchFamily="18" charset="0"/>
              <a:buChar char="–"/>
            </a:pPr>
            <a:r>
              <a:rPr lang="en-GB" altLang="en-US" sz="2400"/>
              <a:t>replace ALL System.out.println statements</a:t>
            </a:r>
          </a:p>
          <a:p>
            <a:pPr lvl="1" eaLnBrk="1" hangingPunct="1">
              <a:spcBef>
                <a:spcPct val="10000"/>
              </a:spcBef>
              <a:buFont typeface="Times" panose="02020603050405020304" pitchFamily="18" charset="0"/>
              <a:buChar char="–"/>
            </a:pPr>
            <a:r>
              <a:rPr lang="en-GB" altLang="en-US" sz="2400"/>
              <a:t>too many </a:t>
            </a:r>
            <a:r>
              <a:rPr lang="en-GB" altLang="en-US" sz="2400" i="1"/>
              <a:t>hard-coded</a:t>
            </a:r>
            <a:r>
              <a:rPr lang="en-GB" altLang="en-US" sz="2400"/>
              <a:t> instances to change</a:t>
            </a:r>
          </a:p>
          <a:p>
            <a:pPr lvl="1" eaLnBrk="1" hangingPunct="1">
              <a:spcBef>
                <a:spcPct val="10000"/>
              </a:spcBef>
              <a:buFont typeface="Times" panose="02020603050405020304" pitchFamily="18" charset="0"/>
              <a:buChar char="–"/>
            </a:pPr>
            <a:r>
              <a:rPr lang="en-GB" altLang="en-US" sz="2400"/>
              <a:t>better to </a:t>
            </a:r>
            <a:r>
              <a:rPr lang="en-GB" altLang="en-US" sz="2400" i="1"/>
              <a:t>encapsulate</a:t>
            </a:r>
            <a:r>
              <a:rPr lang="en-GB" altLang="en-US" sz="2400"/>
              <a:t> all information about the user interface in a single class … at the start</a:t>
            </a:r>
          </a:p>
          <a:p>
            <a:pPr lvl="1" eaLnBrk="1" hangingPunct="1">
              <a:spcBef>
                <a:spcPct val="10000"/>
              </a:spcBef>
              <a:buFont typeface="Times" panose="02020603050405020304" pitchFamily="18" charset="0"/>
              <a:buChar char="–"/>
            </a:pPr>
            <a:r>
              <a:rPr lang="en-GB" altLang="en-US" sz="2400"/>
              <a:t>then other classes should </a:t>
            </a:r>
            <a:r>
              <a:rPr lang="en-GB" altLang="en-US" sz="2400" i="1"/>
              <a:t>produce</a:t>
            </a:r>
            <a:r>
              <a:rPr lang="en-GB" altLang="en-US" sz="2400"/>
              <a:t> information to pass to the </a:t>
            </a:r>
            <a:r>
              <a:rPr lang="en-GB" altLang="en-US" sz="2400" i="1"/>
              <a:t>“user interface” </a:t>
            </a:r>
            <a:r>
              <a:rPr lang="en-GB" altLang="en-US" sz="2400"/>
              <a:t>class to present</a:t>
            </a:r>
          </a:p>
          <a:p>
            <a:pPr lvl="1" eaLnBrk="1" hangingPunct="1">
              <a:spcBef>
                <a:spcPct val="10000"/>
              </a:spcBef>
              <a:buFont typeface="Times" panose="02020603050405020304" pitchFamily="18" charset="0"/>
              <a:buChar char="–"/>
            </a:pPr>
            <a:r>
              <a:rPr lang="en-GB" altLang="en-US" sz="2400"/>
              <a:t>so changes to the user interface would be localized to only 1 class … the </a:t>
            </a:r>
            <a:r>
              <a:rPr lang="en-GB" altLang="en-US" sz="2400" i="1"/>
              <a:t>“user interface”</a:t>
            </a:r>
            <a:endParaRPr lang="en-GB" altLang="en-US"/>
          </a:p>
          <a:p>
            <a:pPr lvl="1" eaLnBrk="1" hangingPunct="1"/>
            <a:endParaRPr lang="en-GB" altLang="en-US"/>
          </a:p>
        </p:txBody>
      </p:sp>
      <p:sp>
        <p:nvSpPr>
          <p:cNvPr id="31748"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2572209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idx="4294967295"/>
          </p:nvPr>
        </p:nvSpPr>
        <p:spPr>
          <a:xfrm>
            <a:off x="922338" y="215900"/>
            <a:ext cx="7772400" cy="671513"/>
          </a:xfrm>
        </p:spPr>
        <p:txBody>
          <a:bodyPr/>
          <a:lstStyle/>
          <a:p>
            <a:pPr eaLnBrk="1" hangingPunct="1">
              <a:defRPr/>
            </a:pPr>
            <a:r>
              <a:rPr lang="en-GB" kern="0" dirty="0"/>
              <a:t>Refactoring</a:t>
            </a:r>
          </a:p>
        </p:txBody>
      </p:sp>
      <p:sp>
        <p:nvSpPr>
          <p:cNvPr id="32771" name="Rectangle 3"/>
          <p:cNvSpPr>
            <a:spLocks noGrp="1" noChangeArrowheads="1"/>
          </p:cNvSpPr>
          <p:nvPr>
            <p:ph idx="4294967295"/>
          </p:nvPr>
        </p:nvSpPr>
        <p:spPr>
          <a:xfrm>
            <a:off x="1219200" y="1052513"/>
            <a:ext cx="7467600" cy="5043487"/>
          </a:xfrm>
        </p:spPr>
        <p:txBody>
          <a:bodyPr/>
          <a:lstStyle/>
          <a:p>
            <a:pPr eaLnBrk="1" hangingPunct="1">
              <a:spcBef>
                <a:spcPct val="50000"/>
              </a:spcBef>
            </a:pPr>
            <a:r>
              <a:rPr lang="en-GB" altLang="en-US" sz="2800"/>
              <a:t>When classes are maintained or changed, often code is added</a:t>
            </a:r>
          </a:p>
          <a:p>
            <a:pPr eaLnBrk="1" hangingPunct="1">
              <a:spcBef>
                <a:spcPct val="50000"/>
              </a:spcBef>
            </a:pPr>
            <a:r>
              <a:rPr lang="en-GB" altLang="en-US" sz="2800"/>
              <a:t>Classes and methods tend to become longer, possibly losing high cohesion and loose coupling</a:t>
            </a:r>
          </a:p>
          <a:p>
            <a:pPr eaLnBrk="1" hangingPunct="1">
              <a:spcBef>
                <a:spcPct val="50000"/>
              </a:spcBef>
            </a:pPr>
            <a:r>
              <a:rPr lang="en-GB" altLang="en-US" sz="2800"/>
              <a:t>Every now and then, classes and methods should be </a:t>
            </a:r>
            <a:r>
              <a:rPr lang="en-GB" altLang="en-US" sz="2800" i="1">
                <a:solidFill>
                  <a:srgbClr val="C01012"/>
                </a:solidFill>
              </a:rPr>
              <a:t>refactored</a:t>
            </a:r>
            <a:r>
              <a:rPr lang="en-GB" altLang="en-US" sz="2800"/>
              <a:t> to maintain its high cohesion and low coupling</a:t>
            </a:r>
          </a:p>
          <a:p>
            <a:pPr eaLnBrk="1" hangingPunct="1">
              <a:spcBef>
                <a:spcPct val="50000"/>
              </a:spcBef>
            </a:pPr>
            <a:r>
              <a:rPr lang="en-GB" altLang="en-US" sz="2800"/>
              <a:t>Refactoring means rethinking and redesigning the program’s class and method structures</a:t>
            </a:r>
            <a:endParaRPr lang="en-GB" altLang="en-US"/>
          </a:p>
        </p:txBody>
      </p:sp>
      <p:sp>
        <p:nvSpPr>
          <p:cNvPr id="32772"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129989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defRPr/>
            </a:pPr>
            <a:r>
              <a:rPr lang="en-US">
                <a:cs typeface="+mj-cs"/>
              </a:rPr>
              <a:t>Software changes</a:t>
            </a:r>
          </a:p>
        </p:txBody>
      </p:sp>
      <p:sp>
        <p:nvSpPr>
          <p:cNvPr id="147459" name="Rectangle 3"/>
          <p:cNvSpPr>
            <a:spLocks noGrp="1" noChangeArrowheads="1"/>
          </p:cNvSpPr>
          <p:nvPr>
            <p:ph idx="1"/>
          </p:nvPr>
        </p:nvSpPr>
        <p:spPr/>
        <p:txBody>
          <a:bodyPr/>
          <a:lstStyle/>
          <a:p>
            <a:pPr eaLnBrk="1" hangingPunct="1">
              <a:spcBef>
                <a:spcPts val="2400"/>
              </a:spcBef>
            </a:pPr>
            <a:r>
              <a:rPr lang="en-US" altLang="en-US" dirty="0"/>
              <a:t>Software is not like a novel that is written once and then remains unchanged</a:t>
            </a:r>
          </a:p>
          <a:p>
            <a:pPr eaLnBrk="1" hangingPunct="1">
              <a:spcBef>
                <a:spcPts val="2400"/>
              </a:spcBef>
            </a:pPr>
            <a:r>
              <a:rPr lang="en-US" altLang="en-US" dirty="0"/>
              <a:t>Software is extended, corrected, maintained, ported, adapted, etc…</a:t>
            </a:r>
          </a:p>
          <a:p>
            <a:pPr eaLnBrk="1" hangingPunct="1">
              <a:spcBef>
                <a:spcPts val="2400"/>
              </a:spcBef>
            </a:pPr>
            <a:r>
              <a:rPr lang="en-US" altLang="en-US" dirty="0"/>
              <a:t>The work is done by different people over time (often decades)</a:t>
            </a: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sz="2400" b="1">
                <a:solidFill>
                  <a:schemeClr val="tx1"/>
                </a:solidFill>
                <a:latin typeface="Times" charset="0"/>
                <a:ea typeface="ＭＳ Ｐゴシック" charset="-128"/>
              </a:defRPr>
            </a:lvl1pPr>
            <a:lvl2pPr marL="742950" indent="-285750">
              <a:defRPr sz="2400" b="1">
                <a:solidFill>
                  <a:schemeClr val="tx1"/>
                </a:solidFill>
                <a:latin typeface="Times" charset="0"/>
                <a:ea typeface="ＭＳ Ｐゴシック" charset="-128"/>
              </a:defRPr>
            </a:lvl2pPr>
            <a:lvl3pPr marL="1143000" indent="-228600">
              <a:defRPr sz="2400" b="1">
                <a:solidFill>
                  <a:schemeClr val="tx1"/>
                </a:solidFill>
                <a:latin typeface="Times" charset="0"/>
                <a:ea typeface="ＭＳ Ｐゴシック" charset="-128"/>
              </a:defRPr>
            </a:lvl3pPr>
            <a:lvl4pPr marL="1600200" indent="-228600">
              <a:defRPr sz="2400" b="1">
                <a:solidFill>
                  <a:schemeClr val="tx1"/>
                </a:solidFill>
                <a:latin typeface="Times" charset="0"/>
                <a:ea typeface="ＭＳ Ｐゴシック" charset="-128"/>
              </a:defRPr>
            </a:lvl4pPr>
            <a:lvl5pPr marL="2057400" indent="-228600">
              <a:defRPr sz="2400" b="1">
                <a:solidFill>
                  <a:schemeClr val="tx1"/>
                </a:solidFill>
                <a:latin typeface="Times"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charset="0"/>
                <a:ea typeface="ＭＳ Ｐゴシック" charset="-128"/>
              </a:defRPr>
            </a:lvl9pPr>
          </a:lstStyle>
          <a:p>
            <a:r>
              <a:rPr lang="en-GB" altLang="en-US" sz="1200" b="0" dirty="0">
                <a:solidFill>
                  <a:srgbClr val="76807A"/>
                </a:solidFill>
                <a:latin typeface="Arial" charset="0"/>
              </a:rPr>
              <a:t>© 2017 Pearson Education, Inc. Hoboken, NJ. All rights reserved.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990600" y="381000"/>
            <a:ext cx="7772400" cy="527050"/>
          </a:xfrm>
        </p:spPr>
        <p:txBody>
          <a:bodyPr/>
          <a:lstStyle/>
          <a:p>
            <a:pPr eaLnBrk="1" hangingPunct="1">
              <a:defRPr/>
            </a:pPr>
            <a:r>
              <a:rPr lang="en-GB" kern="0" dirty="0"/>
              <a:t>Refactoring and testing</a:t>
            </a:r>
          </a:p>
        </p:txBody>
      </p:sp>
      <p:sp>
        <p:nvSpPr>
          <p:cNvPr id="33795" name="Rectangle 3"/>
          <p:cNvSpPr>
            <a:spLocks noGrp="1" noChangeArrowheads="1"/>
          </p:cNvSpPr>
          <p:nvPr>
            <p:ph idx="4294967295"/>
          </p:nvPr>
        </p:nvSpPr>
        <p:spPr>
          <a:xfrm>
            <a:off x="1219200" y="1341438"/>
            <a:ext cx="7467600" cy="4754562"/>
          </a:xfrm>
        </p:spPr>
        <p:txBody>
          <a:bodyPr/>
          <a:lstStyle/>
          <a:p>
            <a:pPr algn="ctr" eaLnBrk="1" hangingPunct="1">
              <a:spcBef>
                <a:spcPct val="50000"/>
              </a:spcBef>
              <a:buFont typeface="Times" panose="02020603050405020304" pitchFamily="18" charset="0"/>
              <a:buNone/>
            </a:pPr>
            <a:r>
              <a:rPr lang="en-GB" altLang="en-US">
                <a:solidFill>
                  <a:srgbClr val="C01012"/>
                </a:solidFill>
              </a:rPr>
              <a:t>HOWEVER ...</a:t>
            </a:r>
            <a:endParaRPr lang="en-GB" altLang="en-US"/>
          </a:p>
          <a:p>
            <a:pPr eaLnBrk="1" hangingPunct="1">
              <a:spcBef>
                <a:spcPct val="35000"/>
              </a:spcBef>
            </a:pPr>
            <a:r>
              <a:rPr lang="en-GB" altLang="en-US" sz="3000"/>
              <a:t>When refactoring code, separate the refactoring from making other changes</a:t>
            </a:r>
          </a:p>
          <a:p>
            <a:pPr eaLnBrk="1" hangingPunct="1">
              <a:spcBef>
                <a:spcPct val="35000"/>
              </a:spcBef>
            </a:pPr>
            <a:r>
              <a:rPr lang="en-GB" altLang="en-US" sz="3000"/>
              <a:t>First, do the refactoring ONLY without changing the functionality</a:t>
            </a:r>
          </a:p>
          <a:p>
            <a:pPr eaLnBrk="1" hangingPunct="1">
              <a:spcBef>
                <a:spcPct val="35000"/>
              </a:spcBef>
            </a:pPr>
            <a:r>
              <a:rPr lang="en-GB" altLang="en-US" sz="3000"/>
              <a:t>Test before and after refactoring to ensure that nothing was broken</a:t>
            </a:r>
          </a:p>
          <a:p>
            <a:pPr eaLnBrk="1" hangingPunct="1">
              <a:spcBef>
                <a:spcPct val="35000"/>
              </a:spcBef>
            </a:pPr>
            <a:r>
              <a:rPr lang="en-GB" altLang="en-US" sz="3000"/>
              <a:t>Then, continue with maintenance or changes on </a:t>
            </a:r>
            <a:endParaRPr lang="en-GB" altLang="en-US"/>
          </a:p>
        </p:txBody>
      </p:sp>
      <p:sp>
        <p:nvSpPr>
          <p:cNvPr id="33796"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4213158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defRPr/>
            </a:pPr>
            <a:r>
              <a:rPr lang="en-GB" dirty="0">
                <a:cs typeface="+mj-cs"/>
              </a:rPr>
              <a:t>Cohesion applied </a:t>
            </a:r>
            <a:br>
              <a:rPr lang="en-GB" dirty="0">
                <a:cs typeface="+mj-cs"/>
              </a:rPr>
            </a:br>
            <a:r>
              <a:rPr lang="en-GB" dirty="0">
                <a:cs typeface="+mj-cs"/>
              </a:rPr>
              <a:t>at different levels</a:t>
            </a:r>
          </a:p>
        </p:txBody>
      </p:sp>
      <p:sp>
        <p:nvSpPr>
          <p:cNvPr id="152579" name="Rectangle 3"/>
          <p:cNvSpPr>
            <a:spLocks noGrp="1" noChangeArrowheads="1"/>
          </p:cNvSpPr>
          <p:nvPr>
            <p:ph idx="1"/>
          </p:nvPr>
        </p:nvSpPr>
        <p:spPr>
          <a:xfrm>
            <a:off x="1219200" y="1905000"/>
            <a:ext cx="7097216" cy="4332312"/>
          </a:xfrm>
        </p:spPr>
        <p:txBody>
          <a:bodyPr/>
          <a:lstStyle/>
          <a:p>
            <a:pPr eaLnBrk="1" hangingPunct="1">
              <a:defRPr/>
            </a:pPr>
            <a:r>
              <a:rPr lang="en-GB" dirty="0">
                <a:cs typeface="+mn-cs"/>
              </a:rPr>
              <a:t>Class level:</a:t>
            </a:r>
          </a:p>
          <a:p>
            <a:pPr lvl="1" eaLnBrk="1" hangingPunct="1">
              <a:defRPr/>
            </a:pPr>
            <a:r>
              <a:rPr lang="en-GB" dirty="0"/>
              <a:t>Classes should represent one single, well defined entity</a:t>
            </a:r>
            <a:endParaRPr lang="en-GB" dirty="0">
              <a:cs typeface="+mn-cs"/>
            </a:endParaRPr>
          </a:p>
          <a:p>
            <a:pPr eaLnBrk="1" hangingPunct="1">
              <a:defRPr/>
            </a:pPr>
            <a:r>
              <a:rPr lang="en-GB" dirty="0">
                <a:cs typeface="+mn-cs"/>
              </a:rPr>
              <a:t>Method level:</a:t>
            </a:r>
          </a:p>
          <a:p>
            <a:pPr lvl="1" eaLnBrk="1" hangingPunct="1">
              <a:defRPr/>
            </a:pPr>
            <a:r>
              <a:rPr lang="en-GB" dirty="0">
                <a:cs typeface="+mn-cs"/>
              </a:rPr>
              <a:t>A method should be responsible for one and only one well defined task</a:t>
            </a:r>
          </a:p>
          <a:p>
            <a:pPr eaLnBrk="1" hangingPunct="1">
              <a:defRPr/>
            </a:pPr>
            <a:r>
              <a:rPr lang="en-GB" dirty="0">
                <a:cs typeface="+mn-cs"/>
              </a:rPr>
              <a:t>Module/Package level:</a:t>
            </a:r>
          </a:p>
          <a:p>
            <a:pPr lvl="1" eaLnBrk="1" hangingPunct="1">
              <a:defRPr/>
            </a:pPr>
            <a:r>
              <a:rPr lang="en-GB" dirty="0">
                <a:cs typeface="+mn-cs"/>
              </a:rPr>
              <a:t>Groups of related classes</a:t>
            </a: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sz="2400" b="1">
                <a:solidFill>
                  <a:schemeClr val="tx1"/>
                </a:solidFill>
                <a:latin typeface="Times" charset="0"/>
                <a:ea typeface="ＭＳ Ｐゴシック" charset="-128"/>
              </a:defRPr>
            </a:lvl1pPr>
            <a:lvl2pPr marL="742950" indent="-285750">
              <a:defRPr sz="2400" b="1">
                <a:solidFill>
                  <a:schemeClr val="tx1"/>
                </a:solidFill>
                <a:latin typeface="Times" charset="0"/>
                <a:ea typeface="ＭＳ Ｐゴシック" charset="-128"/>
              </a:defRPr>
            </a:lvl2pPr>
            <a:lvl3pPr marL="1143000" indent="-228600">
              <a:defRPr sz="2400" b="1">
                <a:solidFill>
                  <a:schemeClr val="tx1"/>
                </a:solidFill>
                <a:latin typeface="Times" charset="0"/>
                <a:ea typeface="ＭＳ Ｐゴシック" charset="-128"/>
              </a:defRPr>
            </a:lvl3pPr>
            <a:lvl4pPr marL="1600200" indent="-228600">
              <a:defRPr sz="2400" b="1">
                <a:solidFill>
                  <a:schemeClr val="tx1"/>
                </a:solidFill>
                <a:latin typeface="Times" charset="0"/>
                <a:ea typeface="ＭＳ Ｐゴシック" charset="-128"/>
              </a:defRPr>
            </a:lvl4pPr>
            <a:lvl5pPr marL="2057400" indent="-228600">
              <a:defRPr sz="2400" b="1">
                <a:solidFill>
                  <a:schemeClr val="tx1"/>
                </a:solidFill>
                <a:latin typeface="Times"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charset="0"/>
                <a:ea typeface="ＭＳ Ｐゴシック" charset="-128"/>
              </a:defRPr>
            </a:lvl9pPr>
          </a:lstStyle>
          <a:p>
            <a:r>
              <a:rPr lang="en-GB" altLang="en-US" sz="1200" b="0">
                <a:solidFill>
                  <a:srgbClr val="76807A"/>
                </a:solidFill>
                <a:latin typeface="Arial" charset="0"/>
              </a:rPr>
              <a:t>© 2017 Pearson Education, Inc. Hoboken, NJ. All rights reserved.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defRPr/>
            </a:pPr>
            <a:r>
              <a:rPr lang="en-GB">
                <a:cs typeface="+mj-cs"/>
              </a:rPr>
              <a:t>Design questions</a:t>
            </a:r>
          </a:p>
        </p:txBody>
      </p:sp>
      <p:sp>
        <p:nvSpPr>
          <p:cNvPr id="158723" name="Rectangle 3"/>
          <p:cNvSpPr>
            <a:spLocks noGrp="1" noChangeArrowheads="1"/>
          </p:cNvSpPr>
          <p:nvPr>
            <p:ph idx="1"/>
          </p:nvPr>
        </p:nvSpPr>
        <p:spPr/>
        <p:txBody>
          <a:bodyPr/>
          <a:lstStyle/>
          <a:p>
            <a:pPr eaLnBrk="1" hangingPunct="1">
              <a:defRPr/>
            </a:pPr>
            <a:r>
              <a:rPr lang="en-GB" dirty="0">
                <a:cs typeface="+mn-cs"/>
              </a:rPr>
              <a:t>Common questions:</a:t>
            </a:r>
          </a:p>
          <a:p>
            <a:pPr lvl="1" eaLnBrk="1" hangingPunct="1">
              <a:defRPr/>
            </a:pPr>
            <a:r>
              <a:rPr lang="en-GB" dirty="0"/>
              <a:t>How long should a class be?</a:t>
            </a:r>
          </a:p>
          <a:p>
            <a:pPr lvl="1" eaLnBrk="1" hangingPunct="1">
              <a:defRPr/>
            </a:pPr>
            <a:r>
              <a:rPr lang="en-GB" dirty="0"/>
              <a:t>How long should a method be?</a:t>
            </a:r>
          </a:p>
          <a:p>
            <a:pPr eaLnBrk="1" hangingPunct="1">
              <a:buFont typeface="Times" pitchFamily="-32" charset="0"/>
              <a:buNone/>
              <a:defRPr/>
            </a:pPr>
            <a:endParaRPr lang="en-GB" dirty="0">
              <a:cs typeface="+mn-cs"/>
            </a:endParaRPr>
          </a:p>
          <a:p>
            <a:pPr eaLnBrk="1" hangingPunct="1">
              <a:defRPr/>
            </a:pPr>
            <a:r>
              <a:rPr lang="en-GB" dirty="0">
                <a:cs typeface="+mn-cs"/>
              </a:rPr>
              <a:t>These can now be answered in terms of cohesion and coupling</a:t>
            </a: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sz="2400" b="1">
                <a:solidFill>
                  <a:schemeClr val="tx1"/>
                </a:solidFill>
                <a:latin typeface="Times" charset="0"/>
                <a:ea typeface="ＭＳ Ｐゴシック" charset="-128"/>
              </a:defRPr>
            </a:lvl1pPr>
            <a:lvl2pPr marL="742950" indent="-285750">
              <a:defRPr sz="2400" b="1">
                <a:solidFill>
                  <a:schemeClr val="tx1"/>
                </a:solidFill>
                <a:latin typeface="Times" charset="0"/>
                <a:ea typeface="ＭＳ Ｐゴシック" charset="-128"/>
              </a:defRPr>
            </a:lvl2pPr>
            <a:lvl3pPr marL="1143000" indent="-228600">
              <a:defRPr sz="2400" b="1">
                <a:solidFill>
                  <a:schemeClr val="tx1"/>
                </a:solidFill>
                <a:latin typeface="Times" charset="0"/>
                <a:ea typeface="ＭＳ Ｐゴシック" charset="-128"/>
              </a:defRPr>
            </a:lvl3pPr>
            <a:lvl4pPr marL="1600200" indent="-228600">
              <a:defRPr sz="2400" b="1">
                <a:solidFill>
                  <a:schemeClr val="tx1"/>
                </a:solidFill>
                <a:latin typeface="Times" charset="0"/>
                <a:ea typeface="ＭＳ Ｐゴシック" charset="-128"/>
              </a:defRPr>
            </a:lvl4pPr>
            <a:lvl5pPr marL="2057400" indent="-228600">
              <a:defRPr sz="2400" b="1">
                <a:solidFill>
                  <a:schemeClr val="tx1"/>
                </a:solidFill>
                <a:latin typeface="Times"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charset="0"/>
                <a:ea typeface="ＭＳ Ｐゴシック" charset="-128"/>
              </a:defRPr>
            </a:lvl9pPr>
          </a:lstStyle>
          <a:p>
            <a:r>
              <a:rPr lang="en-GB" altLang="en-US" sz="1200" b="0">
                <a:solidFill>
                  <a:srgbClr val="76807A"/>
                </a:solidFill>
                <a:latin typeface="Arial" charset="0"/>
              </a:rPr>
              <a:t>© 2017 Pearson Education, Inc. Hoboken, NJ. All rights reserved.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990600" y="381000"/>
            <a:ext cx="7772400" cy="960438"/>
          </a:xfrm>
        </p:spPr>
        <p:txBody>
          <a:bodyPr/>
          <a:lstStyle/>
          <a:p>
            <a:pPr eaLnBrk="1" hangingPunct="1">
              <a:defRPr/>
            </a:pPr>
            <a:r>
              <a:rPr lang="en-GB" dirty="0">
                <a:cs typeface="+mj-cs"/>
              </a:rPr>
              <a:t>Design guidelines</a:t>
            </a: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sz="2400" b="1">
                <a:solidFill>
                  <a:schemeClr val="tx1"/>
                </a:solidFill>
                <a:latin typeface="Times" charset="0"/>
                <a:ea typeface="ＭＳ Ｐゴシック" charset="-128"/>
              </a:defRPr>
            </a:lvl1pPr>
            <a:lvl2pPr marL="742950" indent="-285750">
              <a:defRPr sz="2400" b="1">
                <a:solidFill>
                  <a:schemeClr val="tx1"/>
                </a:solidFill>
                <a:latin typeface="Times" charset="0"/>
                <a:ea typeface="ＭＳ Ｐゴシック" charset="-128"/>
              </a:defRPr>
            </a:lvl2pPr>
            <a:lvl3pPr marL="1143000" indent="-228600">
              <a:defRPr sz="2400" b="1">
                <a:solidFill>
                  <a:schemeClr val="tx1"/>
                </a:solidFill>
                <a:latin typeface="Times" charset="0"/>
                <a:ea typeface="ＭＳ Ｐゴシック" charset="-128"/>
              </a:defRPr>
            </a:lvl3pPr>
            <a:lvl4pPr marL="1600200" indent="-228600">
              <a:defRPr sz="2400" b="1">
                <a:solidFill>
                  <a:schemeClr val="tx1"/>
                </a:solidFill>
                <a:latin typeface="Times" charset="0"/>
                <a:ea typeface="ＭＳ Ｐゴシック" charset="-128"/>
              </a:defRPr>
            </a:lvl4pPr>
            <a:lvl5pPr marL="2057400" indent="-228600">
              <a:defRPr sz="2400" b="1">
                <a:solidFill>
                  <a:schemeClr val="tx1"/>
                </a:solidFill>
                <a:latin typeface="Times"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charset="0"/>
                <a:ea typeface="ＭＳ Ｐゴシック" charset="-128"/>
              </a:defRPr>
            </a:lvl9pPr>
          </a:lstStyle>
          <a:p>
            <a:r>
              <a:rPr lang="en-GB" altLang="en-US" sz="1200" b="0">
                <a:solidFill>
                  <a:srgbClr val="76807A"/>
                </a:solidFill>
                <a:latin typeface="Arial" charset="0"/>
              </a:rPr>
              <a:t>© 2017 Pearson Education, Inc. Hoboken, NJ. All rights reserved. </a:t>
            </a:r>
          </a:p>
        </p:txBody>
      </p:sp>
      <p:sp>
        <p:nvSpPr>
          <p:cNvPr id="6" name="Rectangle 3"/>
          <p:cNvSpPr>
            <a:spLocks noGrp="1" noChangeArrowheads="1"/>
          </p:cNvSpPr>
          <p:nvPr>
            <p:ph idx="4294967295"/>
          </p:nvPr>
        </p:nvSpPr>
        <p:spPr>
          <a:xfrm>
            <a:off x="1219200" y="1341438"/>
            <a:ext cx="7467600" cy="4754562"/>
          </a:xfrm>
        </p:spPr>
        <p:txBody>
          <a:bodyPr/>
          <a:lstStyle/>
          <a:p>
            <a:pPr eaLnBrk="1" hangingPunct="1">
              <a:buFont typeface="Times" panose="02020603050405020304" pitchFamily="18" charset="0"/>
              <a:buNone/>
            </a:pPr>
            <a:r>
              <a:rPr lang="en-GB" altLang="en-US" sz="3600" dirty="0">
                <a:solidFill>
                  <a:srgbClr val="C01012"/>
                </a:solidFill>
              </a:rPr>
              <a:t>How complex should a class be?</a:t>
            </a:r>
            <a:endParaRPr lang="en-GB" altLang="en-US" dirty="0"/>
          </a:p>
          <a:p>
            <a:pPr eaLnBrk="1" hangingPunct="1"/>
            <a:r>
              <a:rPr lang="en-GB" altLang="en-US" dirty="0"/>
              <a:t>A class is too complex if it represents more than one logical entity</a:t>
            </a:r>
          </a:p>
          <a:p>
            <a:pPr eaLnBrk="1" hangingPunct="1">
              <a:buFont typeface="Times" panose="02020603050405020304" pitchFamily="18" charset="0"/>
              <a:buNone/>
            </a:pPr>
            <a:r>
              <a:rPr lang="en-GB" altLang="en-US" sz="3600" dirty="0">
                <a:solidFill>
                  <a:srgbClr val="C01012"/>
                </a:solidFill>
              </a:rPr>
              <a:t>How long should a method be?</a:t>
            </a:r>
            <a:endParaRPr lang="en-GB" altLang="en-US" dirty="0"/>
          </a:p>
          <a:p>
            <a:pPr eaLnBrk="1" hangingPunct="1"/>
            <a:r>
              <a:rPr lang="en-GB" altLang="en-US" dirty="0"/>
              <a:t>A method is too long if it does more then one logical task</a:t>
            </a:r>
          </a:p>
          <a:p>
            <a:pPr eaLnBrk="1" hangingPunct="1">
              <a:buFont typeface="Times" panose="02020603050405020304" pitchFamily="18" charset="0"/>
              <a:buNone/>
            </a:pPr>
            <a:endParaRPr lang="en-GB" altLang="en-US" sz="1600" dirty="0"/>
          </a:p>
          <a:p>
            <a:pPr eaLnBrk="1" hangingPunct="1">
              <a:buFont typeface="Times" panose="02020603050405020304" pitchFamily="18" charset="0"/>
              <a:buNone/>
            </a:pPr>
            <a:r>
              <a:rPr lang="en-GB" altLang="en-US" u="sng" dirty="0">
                <a:solidFill>
                  <a:schemeClr val="tx1"/>
                </a:solidFill>
              </a:rPr>
              <a:t>Note</a:t>
            </a:r>
            <a:r>
              <a:rPr lang="en-GB" altLang="en-US" dirty="0">
                <a:solidFill>
                  <a:schemeClr val="tx1"/>
                </a:solidFill>
              </a:rPr>
              <a:t>: these are just </a:t>
            </a:r>
            <a:r>
              <a:rPr lang="en-GB" altLang="en-US" i="1" dirty="0">
                <a:solidFill>
                  <a:schemeClr val="tx1"/>
                </a:solidFill>
              </a:rPr>
              <a:t>guidelines</a:t>
            </a:r>
            <a:r>
              <a:rPr lang="en-GB" altLang="en-US" dirty="0">
                <a:solidFill>
                  <a:schemeClr val="tx1"/>
                </a:solidFill>
              </a:rPr>
              <a:t> - they still leave much open to the designer</a:t>
            </a:r>
            <a:endParaRPr lang="en-GB"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idx="4294967295"/>
          </p:nvPr>
        </p:nvSpPr>
        <p:spPr>
          <a:xfrm>
            <a:off x="914400" y="195263"/>
            <a:ext cx="7772400" cy="671512"/>
          </a:xfrm>
        </p:spPr>
        <p:txBody>
          <a:bodyPr/>
          <a:lstStyle/>
          <a:p>
            <a:pPr eaLnBrk="1" hangingPunct="1">
              <a:defRPr/>
            </a:pPr>
            <a:r>
              <a:rPr lang="en-GB" kern="0" dirty="0"/>
              <a:t>Enumerated Types</a:t>
            </a:r>
          </a:p>
        </p:txBody>
      </p:sp>
      <p:sp>
        <p:nvSpPr>
          <p:cNvPr id="34819" name="Rectangle 3"/>
          <p:cNvSpPr>
            <a:spLocks noGrp="1" noChangeArrowheads="1"/>
          </p:cNvSpPr>
          <p:nvPr>
            <p:ph idx="4294967295"/>
          </p:nvPr>
        </p:nvSpPr>
        <p:spPr>
          <a:xfrm>
            <a:off x="1219200" y="1052513"/>
            <a:ext cx="7467600" cy="5043487"/>
          </a:xfrm>
        </p:spPr>
        <p:txBody>
          <a:bodyPr/>
          <a:lstStyle/>
          <a:p>
            <a:pPr eaLnBrk="1" hangingPunct="1">
              <a:spcBef>
                <a:spcPct val="50000"/>
              </a:spcBef>
            </a:pPr>
            <a:r>
              <a:rPr lang="en-GB" altLang="en-US" sz="3100"/>
              <a:t>A language feature defining a type</a:t>
            </a:r>
          </a:p>
          <a:p>
            <a:pPr eaLnBrk="1" hangingPunct="1">
              <a:spcBef>
                <a:spcPct val="50000"/>
              </a:spcBef>
            </a:pPr>
            <a:r>
              <a:rPr lang="en-GB" altLang="en-US" sz="3100"/>
              <a:t>Declared like a class using </a:t>
            </a:r>
            <a:r>
              <a:rPr lang="en-GB" altLang="en-US" sz="3100" b="1" i="1">
                <a:latin typeface="Courier New" panose="02070309020205020404" pitchFamily="49" charset="0"/>
              </a:rPr>
              <a:t>enum</a:t>
            </a:r>
            <a:r>
              <a:rPr lang="en-GB" altLang="en-US" sz="3100"/>
              <a:t> instead of </a:t>
            </a:r>
            <a:r>
              <a:rPr lang="en-GB" altLang="en-US" sz="3100" b="1" i="1">
                <a:latin typeface="Courier New" panose="02070309020205020404" pitchFamily="49" charset="0"/>
              </a:rPr>
              <a:t>class</a:t>
            </a:r>
            <a:r>
              <a:rPr lang="en-GB" altLang="en-US" sz="3100"/>
              <a:t> to introduce a type name</a:t>
            </a:r>
          </a:p>
          <a:p>
            <a:pPr eaLnBrk="1" hangingPunct="1">
              <a:spcBef>
                <a:spcPct val="50000"/>
              </a:spcBef>
            </a:pPr>
            <a:r>
              <a:rPr lang="en-GB" altLang="en-US" sz="3100"/>
              <a:t>Used to define a </a:t>
            </a:r>
            <a:r>
              <a:rPr lang="en-GB" altLang="en-US" sz="3100" u="sng"/>
              <a:t>list of variable names</a:t>
            </a:r>
            <a:r>
              <a:rPr lang="en-GB" altLang="en-US" sz="3100"/>
              <a:t> denoting the </a:t>
            </a:r>
            <a:r>
              <a:rPr lang="en-GB" altLang="en-US" sz="3100" u="sng"/>
              <a:t>set of values</a:t>
            </a:r>
            <a:r>
              <a:rPr lang="en-GB" altLang="en-US" sz="3100"/>
              <a:t> belonging to this type:</a:t>
            </a:r>
            <a:endParaRPr lang="en-GB" altLang="en-US"/>
          </a:p>
          <a:p>
            <a:pPr lvl="1" eaLnBrk="1" hangingPunct="1"/>
            <a:r>
              <a:rPr lang="en-GB" altLang="en-US"/>
              <a:t>Alternative to static </a:t>
            </a:r>
            <a:r>
              <a:rPr lang="en-GB" altLang="en-US" b="1" i="1">
                <a:latin typeface="Courier New" panose="02070309020205020404" pitchFamily="49" charset="0"/>
              </a:rPr>
              <a:t>int</a:t>
            </a:r>
            <a:r>
              <a:rPr lang="en-GB" altLang="en-US"/>
              <a:t> constants</a:t>
            </a:r>
          </a:p>
          <a:p>
            <a:pPr lvl="1" eaLnBrk="1" hangingPunct="1"/>
            <a:r>
              <a:rPr lang="en-GB" altLang="en-US"/>
              <a:t>When the constants’ values would be arbitrary</a:t>
            </a:r>
          </a:p>
        </p:txBody>
      </p:sp>
      <p:sp>
        <p:nvSpPr>
          <p:cNvPr id="34820"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3491009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idx="4294967295"/>
          </p:nvPr>
        </p:nvSpPr>
        <p:spPr/>
        <p:txBody>
          <a:bodyPr/>
          <a:lstStyle/>
          <a:p>
            <a:pPr eaLnBrk="1" hangingPunct="1">
              <a:defRPr/>
            </a:pPr>
            <a:r>
              <a:rPr lang="en-GB" kern="0"/>
              <a:t>A basic enumerated type</a:t>
            </a:r>
          </a:p>
        </p:txBody>
      </p:sp>
      <p:sp>
        <p:nvSpPr>
          <p:cNvPr id="35843" name="Footer Placeholder 2"/>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
        <p:nvSpPr>
          <p:cNvPr id="35844" name="Text Box 3"/>
          <p:cNvSpPr txBox="1">
            <a:spLocks noChangeArrowheads="1"/>
          </p:cNvSpPr>
          <p:nvPr/>
        </p:nvSpPr>
        <p:spPr bwMode="auto">
          <a:xfrm>
            <a:off x="2209800" y="1295400"/>
            <a:ext cx="54498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US" altLang="en-US" sz="2400">
                <a:solidFill>
                  <a:schemeClr val="tx1"/>
                </a:solidFill>
                <a:latin typeface="Courier New" panose="02070309020205020404" pitchFamily="49" charset="0"/>
                <a:cs typeface="Times New Roman" panose="02020603050405020304" pitchFamily="18" charset="0"/>
              </a:rPr>
              <a:t>public enum CommandWord</a:t>
            </a:r>
          </a:p>
          <a:p>
            <a:pPr>
              <a:spcBef>
                <a:spcPct val="0"/>
              </a:spcBef>
              <a:buClrTx/>
              <a:buFontTx/>
              <a:buNone/>
            </a:pPr>
            <a:r>
              <a:rPr lang="en-US" altLang="en-US" sz="2400">
                <a:solidFill>
                  <a:schemeClr val="tx1"/>
                </a:solidFill>
                <a:latin typeface="Courier New" panose="02070309020205020404" pitchFamily="49" charset="0"/>
                <a:cs typeface="Times New Roman" panose="02020603050405020304" pitchFamily="18" charset="0"/>
              </a:rPr>
              <a:t>{</a:t>
            </a:r>
          </a:p>
          <a:p>
            <a:pPr>
              <a:spcBef>
                <a:spcPct val="0"/>
              </a:spcBef>
              <a:buClrTx/>
              <a:buFontTx/>
              <a:buNone/>
            </a:pPr>
            <a:r>
              <a:rPr lang="en-US" altLang="en-US" sz="2400">
                <a:solidFill>
                  <a:schemeClr val="tx1"/>
                </a:solidFill>
                <a:latin typeface="Courier New" panose="02070309020205020404" pitchFamily="49" charset="0"/>
                <a:cs typeface="Times New Roman" panose="02020603050405020304" pitchFamily="18" charset="0"/>
              </a:rPr>
              <a:t>    </a:t>
            </a:r>
            <a:r>
              <a:rPr lang="en-US" altLang="en-US" sz="2400">
                <a:solidFill>
                  <a:srgbClr val="C01012"/>
                </a:solidFill>
                <a:latin typeface="Courier New" panose="02070309020205020404" pitchFamily="49" charset="0"/>
                <a:cs typeface="Times New Roman" panose="02020603050405020304" pitchFamily="18" charset="0"/>
              </a:rPr>
              <a:t>GO</a:t>
            </a:r>
            <a:r>
              <a:rPr lang="en-US" altLang="en-US" sz="2400">
                <a:solidFill>
                  <a:schemeClr val="tx1"/>
                </a:solidFill>
                <a:latin typeface="Courier New" panose="02070309020205020404" pitchFamily="49" charset="0"/>
                <a:cs typeface="Times New Roman" panose="02020603050405020304" pitchFamily="18" charset="0"/>
              </a:rPr>
              <a:t>, </a:t>
            </a:r>
            <a:r>
              <a:rPr lang="en-US" altLang="en-US" sz="2400">
                <a:solidFill>
                  <a:srgbClr val="C01012"/>
                </a:solidFill>
                <a:latin typeface="Courier New" panose="02070309020205020404" pitchFamily="49" charset="0"/>
                <a:cs typeface="Times New Roman" panose="02020603050405020304" pitchFamily="18" charset="0"/>
              </a:rPr>
              <a:t>QUIT</a:t>
            </a:r>
            <a:r>
              <a:rPr lang="en-US" altLang="en-US" sz="2400">
                <a:solidFill>
                  <a:schemeClr val="tx1"/>
                </a:solidFill>
                <a:latin typeface="Courier New" panose="02070309020205020404" pitchFamily="49" charset="0"/>
                <a:cs typeface="Times New Roman" panose="02020603050405020304" pitchFamily="18" charset="0"/>
              </a:rPr>
              <a:t>, </a:t>
            </a:r>
            <a:r>
              <a:rPr lang="en-US" altLang="en-US" sz="2400">
                <a:solidFill>
                  <a:srgbClr val="C01012"/>
                </a:solidFill>
                <a:latin typeface="Courier New" panose="02070309020205020404" pitchFamily="49" charset="0"/>
                <a:cs typeface="Times New Roman" panose="02020603050405020304" pitchFamily="18" charset="0"/>
              </a:rPr>
              <a:t>HELP</a:t>
            </a:r>
            <a:r>
              <a:rPr lang="en-US" altLang="en-US" sz="2400">
                <a:solidFill>
                  <a:schemeClr val="tx1"/>
                </a:solidFill>
                <a:latin typeface="Courier New" panose="02070309020205020404" pitchFamily="49" charset="0"/>
                <a:cs typeface="Times New Roman" panose="02020603050405020304" pitchFamily="18" charset="0"/>
              </a:rPr>
              <a:t>, </a:t>
            </a:r>
            <a:r>
              <a:rPr lang="en-US" altLang="en-US" sz="2400">
                <a:solidFill>
                  <a:srgbClr val="C01012"/>
                </a:solidFill>
                <a:latin typeface="Courier New" panose="02070309020205020404" pitchFamily="49" charset="0"/>
                <a:cs typeface="Times New Roman" panose="02020603050405020304" pitchFamily="18" charset="0"/>
              </a:rPr>
              <a:t>UNKNOWN</a:t>
            </a:r>
            <a:endParaRPr lang="en-US" altLang="en-US" sz="2400">
              <a:solidFill>
                <a:schemeClr val="tx1"/>
              </a:solidFill>
              <a:latin typeface="Courier New" panose="02070309020205020404" pitchFamily="49" charset="0"/>
              <a:cs typeface="Times New Roman" panose="02020603050405020304" pitchFamily="18" charset="0"/>
            </a:endParaRPr>
          </a:p>
          <a:p>
            <a:pPr>
              <a:spcBef>
                <a:spcPct val="0"/>
              </a:spcBef>
              <a:buClrTx/>
              <a:buFontTx/>
              <a:buNone/>
            </a:pPr>
            <a:r>
              <a:rPr lang="en-US" altLang="en-US" sz="2400">
                <a:solidFill>
                  <a:schemeClr val="tx1"/>
                </a:solidFill>
                <a:latin typeface="Courier New" panose="02070309020205020404" pitchFamily="49" charset="0"/>
                <a:cs typeface="Times New Roman" panose="02020603050405020304" pitchFamily="18" charset="0"/>
              </a:rPr>
              <a:t>}</a:t>
            </a:r>
            <a:r>
              <a:rPr lang="en-GB" altLang="en-US" sz="2400" b="0">
                <a:solidFill>
                  <a:schemeClr val="tx1"/>
                </a:solidFill>
                <a:latin typeface="Courier New" panose="02070309020205020404" pitchFamily="49" charset="0"/>
              </a:rPr>
              <a:t> </a:t>
            </a:r>
          </a:p>
        </p:txBody>
      </p:sp>
      <p:sp>
        <p:nvSpPr>
          <p:cNvPr id="35845" name="Text Box 4"/>
          <p:cNvSpPr txBox="1">
            <a:spLocks noChangeArrowheads="1"/>
          </p:cNvSpPr>
          <p:nvPr/>
        </p:nvSpPr>
        <p:spPr bwMode="auto">
          <a:xfrm>
            <a:off x="1066800" y="2971800"/>
            <a:ext cx="7635875"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50000"/>
              </a:spcBef>
              <a:buClr>
                <a:srgbClr val="345577"/>
              </a:buClr>
              <a:buFontTx/>
              <a:buChar char="•"/>
            </a:pPr>
            <a:r>
              <a:rPr lang="en-GB" altLang="en-US" sz="2800" b="0"/>
              <a:t>By convention, names are defined in CAPS</a:t>
            </a:r>
          </a:p>
          <a:p>
            <a:pPr>
              <a:spcBef>
                <a:spcPct val="50000"/>
              </a:spcBef>
              <a:buClr>
                <a:srgbClr val="345577"/>
              </a:buClr>
              <a:buFontTx/>
              <a:buChar char="•"/>
            </a:pPr>
            <a:r>
              <a:rPr lang="en-GB" altLang="en-US" sz="2800" b="0"/>
              <a:t>Each name represents an </a:t>
            </a:r>
            <a:r>
              <a:rPr lang="en-GB" altLang="en-US" sz="2800" b="0" i="1" u="sng"/>
              <a:t>object</a:t>
            </a:r>
            <a:r>
              <a:rPr lang="en-GB" altLang="en-US" sz="2800" b="0"/>
              <a:t> of the enum type, </a:t>
            </a:r>
            <a:r>
              <a:rPr lang="en-GB" altLang="en-US" sz="2400" b="0"/>
              <a:t>e.g</a:t>
            </a:r>
            <a:r>
              <a:rPr lang="en-GB" altLang="en-US" sz="2800" b="0"/>
              <a:t>. </a:t>
            </a:r>
            <a:r>
              <a:rPr lang="en-GB" altLang="en-US" sz="2800">
                <a:solidFill>
                  <a:schemeClr val="tx1"/>
                </a:solidFill>
                <a:latin typeface="Courier New" panose="02070309020205020404" pitchFamily="49" charset="0"/>
              </a:rPr>
              <a:t>CommandWord.HELP</a:t>
            </a:r>
            <a:endParaRPr lang="en-GB" altLang="en-US" sz="2800"/>
          </a:p>
          <a:p>
            <a:pPr>
              <a:spcBef>
                <a:spcPct val="50000"/>
              </a:spcBef>
              <a:buClr>
                <a:srgbClr val="345577"/>
              </a:buClr>
              <a:buFontTx/>
              <a:buChar char="•"/>
            </a:pPr>
            <a:r>
              <a:rPr lang="en-GB" altLang="en-US" sz="2800" b="0"/>
              <a:t>Enum objects are not created directly</a:t>
            </a:r>
          </a:p>
          <a:p>
            <a:pPr>
              <a:spcBef>
                <a:spcPct val="50000"/>
              </a:spcBef>
              <a:buClr>
                <a:srgbClr val="345577"/>
              </a:buClr>
              <a:buFontTx/>
              <a:buChar char="•"/>
            </a:pPr>
            <a:r>
              <a:rPr lang="en-GB" altLang="en-US" sz="2800" b="0"/>
              <a:t>Enum definitions can also have fields, constructors and methods</a:t>
            </a:r>
          </a:p>
        </p:txBody>
      </p:sp>
    </p:spTree>
    <p:extLst>
      <p:ext uri="{BB962C8B-B14F-4D97-AF65-F5344CB8AC3E}">
        <p14:creationId xmlns:p14="http://schemas.microsoft.com/office/powerpoint/2010/main" val="806954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990600" y="228600"/>
            <a:ext cx="7772400" cy="762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pPr eaLnBrk="1" hangingPunct="1"/>
            <a:r>
              <a:rPr lang="en-GB" altLang="en-US"/>
              <a:t>Using enumerated types</a:t>
            </a:r>
          </a:p>
        </p:txBody>
      </p:sp>
      <p:sp>
        <p:nvSpPr>
          <p:cNvPr id="36867" name="Footer Placeholder 2"/>
          <p:cNvSpPr txBox="1">
            <a:spLocks noGrp="1"/>
          </p:cNvSpPr>
          <p:nvPr/>
        </p:nvSpPr>
        <p:spPr bwMode="auto">
          <a:xfrm>
            <a:off x="1143000" y="6426200"/>
            <a:ext cx="693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
        <p:nvSpPr>
          <p:cNvPr id="36868" name="Text Box 3"/>
          <p:cNvSpPr txBox="1">
            <a:spLocks noChangeArrowheads="1"/>
          </p:cNvSpPr>
          <p:nvPr/>
        </p:nvSpPr>
        <p:spPr bwMode="auto">
          <a:xfrm>
            <a:off x="2514600" y="1143000"/>
            <a:ext cx="4648200" cy="1320800"/>
          </a:xfrm>
          <a:prstGeom prst="rect">
            <a:avLst/>
          </a:prstGeom>
          <a:noFill/>
          <a:ln w="9525">
            <a:solidFill>
              <a:srgbClr val="34557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US" altLang="en-US" sz="2000">
                <a:latin typeface="Courier New" panose="02070309020205020404" pitchFamily="49" charset="0"/>
                <a:cs typeface="Times New Roman" panose="02020603050405020304" pitchFamily="18" charset="0"/>
              </a:rPr>
              <a:t>public enum CommandWord</a:t>
            </a:r>
          </a:p>
          <a:p>
            <a:pPr>
              <a:spcBef>
                <a:spcPct val="0"/>
              </a:spcBef>
              <a:buClrTx/>
              <a:buFontTx/>
              <a:buNone/>
            </a:pPr>
            <a:r>
              <a:rPr lang="en-US" altLang="en-US" sz="2000">
                <a:latin typeface="Courier New" panose="02070309020205020404" pitchFamily="49" charset="0"/>
                <a:cs typeface="Times New Roman" panose="02020603050405020304" pitchFamily="18" charset="0"/>
              </a:rPr>
              <a:t>{</a:t>
            </a:r>
          </a:p>
          <a:p>
            <a:pPr>
              <a:spcBef>
                <a:spcPct val="0"/>
              </a:spcBef>
              <a:buClrTx/>
              <a:buFontTx/>
              <a:buNone/>
            </a:pPr>
            <a:r>
              <a:rPr lang="en-US" altLang="en-US" sz="2000">
                <a:latin typeface="Courier New" panose="02070309020205020404" pitchFamily="49" charset="0"/>
                <a:cs typeface="Times New Roman" panose="02020603050405020304" pitchFamily="18" charset="0"/>
              </a:rPr>
              <a:t>    GO, QUIT, HELP, UNKNOWN</a:t>
            </a:r>
          </a:p>
          <a:p>
            <a:pPr>
              <a:spcBef>
                <a:spcPct val="0"/>
              </a:spcBef>
              <a:buClrTx/>
              <a:buFontTx/>
              <a:buNone/>
            </a:pPr>
            <a:r>
              <a:rPr lang="en-US" altLang="en-US" sz="2000">
                <a:latin typeface="Courier New" panose="02070309020205020404" pitchFamily="49" charset="0"/>
                <a:cs typeface="Times New Roman" panose="02020603050405020304" pitchFamily="18" charset="0"/>
              </a:rPr>
              <a:t>}</a:t>
            </a:r>
            <a:r>
              <a:rPr lang="en-GB" altLang="en-US" sz="2400" b="0">
                <a:solidFill>
                  <a:schemeClr val="tx1"/>
                </a:solidFill>
                <a:latin typeface="Courier New" panose="02070309020205020404" pitchFamily="49" charset="0"/>
              </a:rPr>
              <a:t> </a:t>
            </a:r>
          </a:p>
        </p:txBody>
      </p:sp>
      <p:sp>
        <p:nvSpPr>
          <p:cNvPr id="36869" name="Text Box 3"/>
          <p:cNvSpPr txBox="1">
            <a:spLocks noChangeArrowheads="1"/>
          </p:cNvSpPr>
          <p:nvPr/>
        </p:nvSpPr>
        <p:spPr bwMode="auto">
          <a:xfrm>
            <a:off x="1371600" y="2971800"/>
            <a:ext cx="72390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US" altLang="en-US" sz="2000">
                <a:solidFill>
                  <a:srgbClr val="C01012"/>
                </a:solidFill>
                <a:latin typeface="Courier New" panose="02070309020205020404" pitchFamily="49" charset="0"/>
              </a:rPr>
              <a:t>String commandWord</a:t>
            </a:r>
            <a:r>
              <a:rPr lang="en-US" altLang="en-US" sz="2000">
                <a:solidFill>
                  <a:schemeClr val="tx1"/>
                </a:solidFill>
                <a:latin typeface="Courier New" panose="02070309020205020404" pitchFamily="49" charset="0"/>
              </a:rPr>
              <a:t> = command.getCommandWord();</a:t>
            </a:r>
          </a:p>
          <a:p>
            <a:pPr>
              <a:spcBef>
                <a:spcPct val="0"/>
              </a:spcBef>
              <a:buClrTx/>
              <a:buFontTx/>
              <a:buNone/>
            </a:pPr>
            <a:r>
              <a:rPr lang="en-US" altLang="en-US" sz="2000">
                <a:solidFill>
                  <a:schemeClr val="tx1"/>
                </a:solidFill>
                <a:latin typeface="Courier New" panose="02070309020205020404" pitchFamily="49" charset="0"/>
              </a:rPr>
              <a:t>if(</a:t>
            </a:r>
            <a:r>
              <a:rPr lang="en-US" altLang="en-US" sz="2000">
                <a:solidFill>
                  <a:srgbClr val="C01012"/>
                </a:solidFill>
                <a:latin typeface="Courier New" panose="02070309020205020404" pitchFamily="49" charset="0"/>
              </a:rPr>
              <a:t>commandWord.equals("help")</a:t>
            </a:r>
            <a:r>
              <a:rPr lang="en-US" altLang="en-US" sz="2000">
                <a:solidFill>
                  <a:schemeClr val="tx1"/>
                </a:solidFill>
                <a:latin typeface="Courier New" panose="02070309020205020404" pitchFamily="49" charset="0"/>
              </a:rPr>
              <a:t>) {</a:t>
            </a:r>
          </a:p>
          <a:p>
            <a:pPr>
              <a:spcBef>
                <a:spcPct val="0"/>
              </a:spcBef>
              <a:buClrTx/>
              <a:buFontTx/>
              <a:buNone/>
            </a:pPr>
            <a:r>
              <a:rPr lang="en-US" altLang="en-US" sz="2000">
                <a:solidFill>
                  <a:schemeClr val="tx1"/>
                </a:solidFill>
                <a:latin typeface="Courier New" panose="02070309020205020404" pitchFamily="49" charset="0"/>
              </a:rPr>
              <a:t>	printHelp();</a:t>
            </a:r>
          </a:p>
          <a:p>
            <a:pPr>
              <a:spcBef>
                <a:spcPct val="0"/>
              </a:spcBef>
              <a:buClrTx/>
              <a:buFontTx/>
              <a:buNone/>
            </a:pPr>
            <a:r>
              <a:rPr lang="en-US" altLang="en-US" sz="2000">
                <a:solidFill>
                  <a:schemeClr val="tx1"/>
                </a:solidFill>
                <a:latin typeface="Courier New" panose="02070309020205020404" pitchFamily="49" charset="0"/>
              </a:rPr>
              <a:t>}</a:t>
            </a:r>
          </a:p>
          <a:p>
            <a:pPr>
              <a:spcBef>
                <a:spcPct val="0"/>
              </a:spcBef>
              <a:buClrTx/>
              <a:buFontTx/>
              <a:buNone/>
            </a:pPr>
            <a:r>
              <a:rPr lang="en-US" altLang="en-US" sz="2000">
                <a:solidFill>
                  <a:schemeClr val="tx1"/>
                </a:solidFill>
                <a:latin typeface="Courier New" panose="02070309020205020404" pitchFamily="49" charset="0"/>
              </a:rPr>
              <a:t>else if(</a:t>
            </a:r>
            <a:r>
              <a:rPr lang="en-US" altLang="en-US" sz="2000">
                <a:solidFill>
                  <a:srgbClr val="C01012"/>
                </a:solidFill>
                <a:latin typeface="Courier New" panose="02070309020205020404" pitchFamily="49" charset="0"/>
              </a:rPr>
              <a:t>commandWord.equals("go")</a:t>
            </a:r>
            <a:r>
              <a:rPr lang="en-US" altLang="en-US" sz="2000">
                <a:solidFill>
                  <a:schemeClr val="tx1"/>
                </a:solidFill>
                <a:latin typeface="Courier New" panose="02070309020205020404" pitchFamily="49" charset="0"/>
              </a:rPr>
              <a:t>) {</a:t>
            </a:r>
          </a:p>
          <a:p>
            <a:pPr>
              <a:spcBef>
                <a:spcPct val="0"/>
              </a:spcBef>
              <a:buClrTx/>
              <a:buFontTx/>
              <a:buNone/>
            </a:pPr>
            <a:r>
              <a:rPr lang="en-US" altLang="en-US" sz="2000">
                <a:solidFill>
                  <a:schemeClr val="tx1"/>
                </a:solidFill>
                <a:latin typeface="Courier New" panose="02070309020205020404" pitchFamily="49" charset="0"/>
              </a:rPr>
              <a:t>	goRoom(command);</a:t>
            </a:r>
          </a:p>
          <a:p>
            <a:pPr>
              <a:spcBef>
                <a:spcPct val="0"/>
              </a:spcBef>
              <a:buClrTx/>
              <a:buFontTx/>
              <a:buNone/>
            </a:pPr>
            <a:r>
              <a:rPr lang="en-US" altLang="en-US" sz="2000">
                <a:solidFill>
                  <a:schemeClr val="tx1"/>
                </a:solidFill>
                <a:latin typeface="Courier New" panose="02070309020205020404" pitchFamily="49" charset="0"/>
              </a:rPr>
              <a:t>}</a:t>
            </a:r>
          </a:p>
          <a:p>
            <a:pPr>
              <a:spcBef>
                <a:spcPct val="0"/>
              </a:spcBef>
              <a:buClrTx/>
              <a:buFontTx/>
              <a:buNone/>
            </a:pPr>
            <a:r>
              <a:rPr lang="en-US" altLang="en-US" sz="2000">
                <a:solidFill>
                  <a:schemeClr val="tx1"/>
                </a:solidFill>
                <a:latin typeface="Courier New" panose="02070309020205020404" pitchFamily="49" charset="0"/>
              </a:rPr>
              <a:t>else if(</a:t>
            </a:r>
            <a:r>
              <a:rPr lang="en-US" altLang="en-US" sz="2000">
                <a:solidFill>
                  <a:srgbClr val="C01012"/>
                </a:solidFill>
                <a:latin typeface="Courier New" panose="02070309020205020404" pitchFamily="49" charset="0"/>
              </a:rPr>
              <a:t>commandWord.equals("quit")</a:t>
            </a:r>
            <a:r>
              <a:rPr lang="en-US" altLang="en-US" sz="2000">
                <a:solidFill>
                  <a:schemeClr val="tx1"/>
                </a:solidFill>
                <a:latin typeface="Courier New" panose="02070309020205020404" pitchFamily="49" charset="0"/>
              </a:rPr>
              <a:t>) {</a:t>
            </a:r>
          </a:p>
          <a:p>
            <a:pPr>
              <a:spcBef>
                <a:spcPct val="0"/>
              </a:spcBef>
              <a:buClrTx/>
              <a:buFontTx/>
              <a:buNone/>
            </a:pPr>
            <a:r>
              <a:rPr lang="en-US" altLang="en-US" sz="2000">
                <a:solidFill>
                  <a:schemeClr val="tx1"/>
                </a:solidFill>
                <a:latin typeface="Courier New" panose="02070309020205020404" pitchFamily="49" charset="0"/>
              </a:rPr>
              <a:t>	wantToQuit = quit(command);</a:t>
            </a:r>
          </a:p>
          <a:p>
            <a:pPr>
              <a:spcBef>
                <a:spcPct val="0"/>
              </a:spcBef>
              <a:buClrTx/>
              <a:buFontTx/>
              <a:buNone/>
            </a:pPr>
            <a:r>
              <a:rPr lang="en-US" altLang="en-US" sz="2000">
                <a:solidFill>
                  <a:schemeClr val="tx1"/>
                </a:solidFill>
                <a:latin typeface="Courier New" panose="02070309020205020404" pitchFamily="49" charset="0"/>
              </a:rPr>
              <a:t>}</a:t>
            </a:r>
            <a:endParaRPr lang="en-GB" altLang="en-US" sz="2400">
              <a:solidFill>
                <a:schemeClr val="tx1"/>
              </a:solidFill>
              <a:latin typeface="LetterGothicStd-Bold"/>
            </a:endParaRPr>
          </a:p>
        </p:txBody>
      </p:sp>
    </p:spTree>
    <p:extLst>
      <p:ext uri="{BB962C8B-B14F-4D97-AF65-F5344CB8AC3E}">
        <p14:creationId xmlns:p14="http://schemas.microsoft.com/office/powerpoint/2010/main" val="1962192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3200400" y="2819400"/>
            <a:ext cx="4648200" cy="1320800"/>
          </a:xfrm>
          <a:prstGeom prst="rect">
            <a:avLst/>
          </a:prstGeom>
          <a:noFill/>
          <a:ln w="9525">
            <a:solidFill>
              <a:srgbClr val="34557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US" altLang="en-US" sz="2000">
                <a:solidFill>
                  <a:srgbClr val="345577"/>
                </a:solidFill>
                <a:latin typeface="Courier New" panose="02070309020205020404" pitchFamily="49" charset="0"/>
                <a:cs typeface="Times New Roman" panose="02020603050405020304" pitchFamily="18" charset="0"/>
              </a:rPr>
              <a:t>public enum CommandWord</a:t>
            </a:r>
          </a:p>
          <a:p>
            <a:pPr>
              <a:spcBef>
                <a:spcPct val="0"/>
              </a:spcBef>
              <a:buClrTx/>
              <a:buFontTx/>
              <a:buNone/>
            </a:pPr>
            <a:r>
              <a:rPr lang="en-US" altLang="en-US" sz="2000">
                <a:solidFill>
                  <a:srgbClr val="345577"/>
                </a:solidFill>
                <a:latin typeface="Courier New" panose="02070309020205020404" pitchFamily="49" charset="0"/>
                <a:cs typeface="Times New Roman" panose="02020603050405020304" pitchFamily="18" charset="0"/>
              </a:rPr>
              <a:t>{</a:t>
            </a:r>
          </a:p>
          <a:p>
            <a:pPr>
              <a:spcBef>
                <a:spcPct val="0"/>
              </a:spcBef>
              <a:buClrTx/>
              <a:buFontTx/>
              <a:buNone/>
            </a:pPr>
            <a:r>
              <a:rPr lang="en-US" altLang="en-US" sz="2000">
                <a:solidFill>
                  <a:srgbClr val="345577"/>
                </a:solidFill>
                <a:latin typeface="Courier New" panose="02070309020205020404" pitchFamily="49" charset="0"/>
                <a:cs typeface="Times New Roman" panose="02020603050405020304" pitchFamily="18" charset="0"/>
              </a:rPr>
              <a:t>    GO, QUIT, HELP, UNKNOWN</a:t>
            </a:r>
          </a:p>
          <a:p>
            <a:pPr>
              <a:spcBef>
                <a:spcPct val="0"/>
              </a:spcBef>
              <a:buClrTx/>
              <a:buFontTx/>
              <a:buNone/>
            </a:pPr>
            <a:r>
              <a:rPr lang="en-US" altLang="en-US" sz="2000">
                <a:solidFill>
                  <a:srgbClr val="345577"/>
                </a:solidFill>
                <a:latin typeface="Courier New" panose="02070309020205020404" pitchFamily="49" charset="0"/>
                <a:cs typeface="Times New Roman" panose="02020603050405020304" pitchFamily="18" charset="0"/>
              </a:rPr>
              <a:t>}</a:t>
            </a:r>
            <a:r>
              <a:rPr lang="en-GB" altLang="en-US" sz="2400" b="0">
                <a:solidFill>
                  <a:schemeClr val="tx1"/>
                </a:solidFill>
                <a:latin typeface="Courier New" panose="02070309020205020404" pitchFamily="49" charset="0"/>
              </a:rPr>
              <a:t> </a:t>
            </a:r>
          </a:p>
        </p:txBody>
      </p:sp>
      <p:sp>
        <p:nvSpPr>
          <p:cNvPr id="37891" name="Text Box 3"/>
          <p:cNvSpPr txBox="1">
            <a:spLocks noChangeArrowheads="1"/>
          </p:cNvSpPr>
          <p:nvPr/>
        </p:nvSpPr>
        <p:spPr bwMode="auto">
          <a:xfrm>
            <a:off x="3200400" y="304800"/>
            <a:ext cx="4724400"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US" altLang="en-US" sz="1600">
                <a:solidFill>
                  <a:schemeClr val="tx1"/>
                </a:solidFill>
                <a:latin typeface="Courier New" panose="02070309020205020404" pitchFamily="49" charset="0"/>
              </a:rPr>
              <a:t>if(</a:t>
            </a:r>
            <a:r>
              <a:rPr lang="en-US" altLang="en-US" sz="1600">
                <a:solidFill>
                  <a:srgbClr val="C01012"/>
                </a:solidFill>
                <a:latin typeface="Courier New" panose="02070309020205020404" pitchFamily="49" charset="0"/>
              </a:rPr>
              <a:t>commandWord.equals("help")</a:t>
            </a:r>
            <a:r>
              <a:rPr lang="en-US" altLang="en-US" sz="1600">
                <a:solidFill>
                  <a:schemeClr val="tx1"/>
                </a:solidFill>
                <a:latin typeface="Courier New" panose="02070309020205020404" pitchFamily="49" charset="0"/>
              </a:rPr>
              <a:t>) {</a:t>
            </a:r>
          </a:p>
          <a:p>
            <a:pPr>
              <a:spcBef>
                <a:spcPct val="0"/>
              </a:spcBef>
              <a:buClrTx/>
              <a:buFontTx/>
              <a:buNone/>
            </a:pPr>
            <a:r>
              <a:rPr lang="en-US" altLang="en-US" sz="1600">
                <a:solidFill>
                  <a:schemeClr val="tx1"/>
                </a:solidFill>
                <a:latin typeface="Courier New" panose="02070309020205020404" pitchFamily="49" charset="0"/>
              </a:rPr>
              <a:t>	printHelp();</a:t>
            </a:r>
          </a:p>
          <a:p>
            <a:pPr>
              <a:spcBef>
                <a:spcPct val="0"/>
              </a:spcBef>
              <a:buClrTx/>
              <a:buFontTx/>
              <a:buNone/>
            </a:pPr>
            <a:r>
              <a:rPr lang="en-US" altLang="en-US" sz="1600">
                <a:solidFill>
                  <a:schemeClr val="tx1"/>
                </a:solidFill>
                <a:latin typeface="Courier New" panose="02070309020205020404" pitchFamily="49" charset="0"/>
              </a:rPr>
              <a:t>}</a:t>
            </a:r>
          </a:p>
          <a:p>
            <a:pPr>
              <a:spcBef>
                <a:spcPct val="0"/>
              </a:spcBef>
              <a:buClrTx/>
              <a:buFontTx/>
              <a:buNone/>
            </a:pPr>
            <a:r>
              <a:rPr lang="en-US" altLang="en-US" sz="1600">
                <a:solidFill>
                  <a:schemeClr val="tx1"/>
                </a:solidFill>
                <a:latin typeface="Courier New" panose="02070309020205020404" pitchFamily="49" charset="0"/>
              </a:rPr>
              <a:t>else if(</a:t>
            </a:r>
            <a:r>
              <a:rPr lang="en-US" altLang="en-US" sz="1600">
                <a:solidFill>
                  <a:srgbClr val="C01012"/>
                </a:solidFill>
                <a:latin typeface="Courier New" panose="02070309020205020404" pitchFamily="49" charset="0"/>
              </a:rPr>
              <a:t>commandWord.equals("go")</a:t>
            </a:r>
            <a:r>
              <a:rPr lang="en-US" altLang="en-US" sz="1600">
                <a:solidFill>
                  <a:schemeClr val="tx1"/>
                </a:solidFill>
                <a:latin typeface="Courier New" panose="02070309020205020404" pitchFamily="49" charset="0"/>
              </a:rPr>
              <a:t>) {</a:t>
            </a:r>
          </a:p>
          <a:p>
            <a:pPr>
              <a:spcBef>
                <a:spcPct val="0"/>
              </a:spcBef>
              <a:buClrTx/>
              <a:buFontTx/>
              <a:buNone/>
            </a:pPr>
            <a:r>
              <a:rPr lang="en-US" altLang="en-US" sz="1600">
                <a:solidFill>
                  <a:schemeClr val="tx1"/>
                </a:solidFill>
                <a:latin typeface="Courier New" panose="02070309020205020404" pitchFamily="49" charset="0"/>
              </a:rPr>
              <a:t>	goRoom(command);</a:t>
            </a:r>
          </a:p>
          <a:p>
            <a:pPr>
              <a:spcBef>
                <a:spcPct val="0"/>
              </a:spcBef>
              <a:buClrTx/>
              <a:buFontTx/>
              <a:buNone/>
            </a:pPr>
            <a:r>
              <a:rPr lang="en-US" altLang="en-US" sz="1600">
                <a:solidFill>
                  <a:schemeClr val="tx1"/>
                </a:solidFill>
                <a:latin typeface="Courier New" panose="02070309020205020404" pitchFamily="49" charset="0"/>
              </a:rPr>
              <a:t>}</a:t>
            </a:r>
          </a:p>
          <a:p>
            <a:pPr>
              <a:spcBef>
                <a:spcPct val="0"/>
              </a:spcBef>
              <a:buClrTx/>
              <a:buFontTx/>
              <a:buNone/>
            </a:pPr>
            <a:r>
              <a:rPr lang="en-US" altLang="en-US" sz="1600">
                <a:solidFill>
                  <a:schemeClr val="tx1"/>
                </a:solidFill>
                <a:latin typeface="Courier New" panose="02070309020205020404" pitchFamily="49" charset="0"/>
              </a:rPr>
              <a:t>else if(</a:t>
            </a:r>
            <a:r>
              <a:rPr lang="en-US" altLang="en-US" sz="1600">
                <a:solidFill>
                  <a:srgbClr val="C01012"/>
                </a:solidFill>
                <a:latin typeface="Courier New" panose="02070309020205020404" pitchFamily="49" charset="0"/>
              </a:rPr>
              <a:t>commandWord.equals("quit")</a:t>
            </a:r>
            <a:r>
              <a:rPr lang="en-US" altLang="en-US" sz="1600">
                <a:solidFill>
                  <a:schemeClr val="tx1"/>
                </a:solidFill>
                <a:latin typeface="Courier New" panose="02070309020205020404" pitchFamily="49" charset="0"/>
              </a:rPr>
              <a:t>) {</a:t>
            </a:r>
          </a:p>
          <a:p>
            <a:pPr>
              <a:spcBef>
                <a:spcPct val="0"/>
              </a:spcBef>
              <a:buClrTx/>
              <a:buFontTx/>
              <a:buNone/>
            </a:pPr>
            <a:r>
              <a:rPr lang="en-US" altLang="en-US" sz="1600">
                <a:solidFill>
                  <a:schemeClr val="tx1"/>
                </a:solidFill>
                <a:latin typeface="Courier New" panose="02070309020205020404" pitchFamily="49" charset="0"/>
              </a:rPr>
              <a:t>	wantToQuit = quit(command);</a:t>
            </a:r>
          </a:p>
          <a:p>
            <a:pPr>
              <a:spcBef>
                <a:spcPct val="0"/>
              </a:spcBef>
              <a:buClrTx/>
              <a:buFontTx/>
              <a:buNone/>
            </a:pPr>
            <a:r>
              <a:rPr lang="en-US" altLang="en-US" sz="1600">
                <a:solidFill>
                  <a:schemeClr val="tx1"/>
                </a:solidFill>
                <a:latin typeface="Courier New" panose="02070309020205020404" pitchFamily="49" charset="0"/>
              </a:rPr>
              <a:t>}</a:t>
            </a:r>
            <a:endParaRPr lang="en-GB" altLang="en-US" sz="2400">
              <a:solidFill>
                <a:schemeClr val="tx1"/>
              </a:solidFill>
              <a:latin typeface="LetterGothicStd-Bold"/>
            </a:endParaRPr>
          </a:p>
        </p:txBody>
      </p:sp>
      <p:sp>
        <p:nvSpPr>
          <p:cNvPr id="37892" name="Text Box 3"/>
          <p:cNvSpPr txBox="1">
            <a:spLocks noChangeArrowheads="1"/>
          </p:cNvSpPr>
          <p:nvPr/>
        </p:nvSpPr>
        <p:spPr bwMode="auto">
          <a:xfrm>
            <a:off x="3124200" y="4419600"/>
            <a:ext cx="5410200"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US" altLang="en-US" sz="1600">
                <a:solidFill>
                  <a:schemeClr val="tx1"/>
                </a:solidFill>
                <a:latin typeface="Courier New" panose="02070309020205020404" pitchFamily="49" charset="0"/>
              </a:rPr>
              <a:t>if(</a:t>
            </a:r>
            <a:r>
              <a:rPr lang="en-US" altLang="en-US" sz="1600">
                <a:solidFill>
                  <a:srgbClr val="C01012"/>
                </a:solidFill>
                <a:latin typeface="Courier New" panose="02070309020205020404" pitchFamily="49" charset="0"/>
              </a:rPr>
              <a:t>commandWord == CommandWord.HELP</a:t>
            </a:r>
            <a:r>
              <a:rPr lang="en-US" altLang="en-US" sz="1600">
                <a:solidFill>
                  <a:schemeClr val="tx1"/>
                </a:solidFill>
                <a:latin typeface="Courier New" panose="02070309020205020404" pitchFamily="49" charset="0"/>
              </a:rPr>
              <a:t>) {</a:t>
            </a:r>
          </a:p>
          <a:p>
            <a:pPr>
              <a:spcBef>
                <a:spcPct val="0"/>
              </a:spcBef>
              <a:buClrTx/>
              <a:buFontTx/>
              <a:buNone/>
            </a:pPr>
            <a:r>
              <a:rPr lang="en-US" altLang="en-US" sz="1600">
                <a:solidFill>
                  <a:schemeClr val="tx1"/>
                </a:solidFill>
                <a:latin typeface="Courier New" panose="02070309020205020404" pitchFamily="49" charset="0"/>
              </a:rPr>
              <a:t>	printHelp();</a:t>
            </a:r>
          </a:p>
          <a:p>
            <a:pPr>
              <a:spcBef>
                <a:spcPct val="0"/>
              </a:spcBef>
              <a:buClrTx/>
              <a:buFontTx/>
              <a:buNone/>
            </a:pPr>
            <a:r>
              <a:rPr lang="en-US" altLang="en-US" sz="1600">
                <a:solidFill>
                  <a:schemeClr val="tx1"/>
                </a:solidFill>
                <a:latin typeface="Courier New" panose="02070309020205020404" pitchFamily="49" charset="0"/>
              </a:rPr>
              <a:t>}</a:t>
            </a:r>
          </a:p>
          <a:p>
            <a:pPr>
              <a:spcBef>
                <a:spcPct val="0"/>
              </a:spcBef>
              <a:buClrTx/>
              <a:buFontTx/>
              <a:buNone/>
            </a:pPr>
            <a:r>
              <a:rPr lang="en-US" altLang="en-US" sz="1600">
                <a:solidFill>
                  <a:schemeClr val="tx1"/>
                </a:solidFill>
                <a:latin typeface="Courier New" panose="02070309020205020404" pitchFamily="49" charset="0"/>
              </a:rPr>
              <a:t>else if(</a:t>
            </a:r>
            <a:r>
              <a:rPr lang="en-US" altLang="en-US" sz="1600">
                <a:solidFill>
                  <a:srgbClr val="C01012"/>
                </a:solidFill>
                <a:latin typeface="Courier New" panose="02070309020205020404" pitchFamily="49" charset="0"/>
              </a:rPr>
              <a:t>commandWord == CommandWord.GO</a:t>
            </a:r>
            <a:r>
              <a:rPr lang="en-US" altLang="en-US" sz="1600">
                <a:solidFill>
                  <a:schemeClr val="tx1"/>
                </a:solidFill>
                <a:latin typeface="Courier New" panose="02070309020205020404" pitchFamily="49" charset="0"/>
              </a:rPr>
              <a:t>) {</a:t>
            </a:r>
          </a:p>
          <a:p>
            <a:pPr>
              <a:spcBef>
                <a:spcPct val="0"/>
              </a:spcBef>
              <a:buClrTx/>
              <a:buFontTx/>
              <a:buNone/>
            </a:pPr>
            <a:r>
              <a:rPr lang="en-US" altLang="en-US" sz="1600">
                <a:solidFill>
                  <a:schemeClr val="tx1"/>
                </a:solidFill>
                <a:latin typeface="Courier New" panose="02070309020205020404" pitchFamily="49" charset="0"/>
              </a:rPr>
              <a:t>	goRoom(command);</a:t>
            </a:r>
          </a:p>
          <a:p>
            <a:pPr>
              <a:spcBef>
                <a:spcPct val="0"/>
              </a:spcBef>
              <a:buClrTx/>
              <a:buFontTx/>
              <a:buNone/>
            </a:pPr>
            <a:r>
              <a:rPr lang="en-US" altLang="en-US" sz="1600">
                <a:solidFill>
                  <a:schemeClr val="tx1"/>
                </a:solidFill>
                <a:latin typeface="Courier New" panose="02070309020205020404" pitchFamily="49" charset="0"/>
              </a:rPr>
              <a:t>}</a:t>
            </a:r>
          </a:p>
          <a:p>
            <a:pPr>
              <a:spcBef>
                <a:spcPct val="0"/>
              </a:spcBef>
              <a:buClrTx/>
              <a:buFontTx/>
              <a:buNone/>
            </a:pPr>
            <a:r>
              <a:rPr lang="en-US" altLang="en-US" sz="1600">
                <a:solidFill>
                  <a:schemeClr val="tx1"/>
                </a:solidFill>
                <a:latin typeface="Courier New" panose="02070309020205020404" pitchFamily="49" charset="0"/>
              </a:rPr>
              <a:t>else if(</a:t>
            </a:r>
            <a:r>
              <a:rPr lang="en-US" altLang="en-US" sz="1600">
                <a:solidFill>
                  <a:srgbClr val="C01012"/>
                </a:solidFill>
                <a:latin typeface="Courier New" panose="02070309020205020404" pitchFamily="49" charset="0"/>
              </a:rPr>
              <a:t>commandWord == CommandWord.QUIT</a:t>
            </a:r>
            <a:r>
              <a:rPr lang="en-US" altLang="en-US" sz="1600">
                <a:solidFill>
                  <a:schemeClr val="tx1"/>
                </a:solidFill>
                <a:latin typeface="Courier New" panose="02070309020205020404" pitchFamily="49" charset="0"/>
              </a:rPr>
              <a:t>) {</a:t>
            </a:r>
          </a:p>
          <a:p>
            <a:pPr>
              <a:spcBef>
                <a:spcPct val="0"/>
              </a:spcBef>
              <a:buClrTx/>
              <a:buFontTx/>
              <a:buNone/>
            </a:pPr>
            <a:r>
              <a:rPr lang="en-US" altLang="en-US" sz="1600">
                <a:solidFill>
                  <a:schemeClr val="tx1"/>
                </a:solidFill>
                <a:latin typeface="Courier New" panose="02070309020205020404" pitchFamily="49" charset="0"/>
              </a:rPr>
              <a:t>	wantToQuit = quit(command);</a:t>
            </a:r>
          </a:p>
          <a:p>
            <a:pPr>
              <a:spcBef>
                <a:spcPct val="0"/>
              </a:spcBef>
              <a:buClrTx/>
              <a:buFontTx/>
              <a:buNone/>
            </a:pPr>
            <a:r>
              <a:rPr lang="en-US" altLang="en-US" sz="1600">
                <a:solidFill>
                  <a:schemeClr val="tx1"/>
                </a:solidFill>
                <a:latin typeface="Courier New" panose="02070309020205020404" pitchFamily="49" charset="0"/>
              </a:rPr>
              <a:t>}</a:t>
            </a:r>
            <a:endParaRPr lang="en-GB" altLang="en-US" sz="2400">
              <a:solidFill>
                <a:schemeClr val="tx1"/>
              </a:solidFill>
              <a:latin typeface="LetterGothicStd-Bold"/>
            </a:endParaRPr>
          </a:p>
        </p:txBody>
      </p:sp>
      <p:sp>
        <p:nvSpPr>
          <p:cNvPr id="37893" name="AutoShape 7"/>
          <p:cNvSpPr>
            <a:spLocks noChangeArrowheads="1"/>
          </p:cNvSpPr>
          <p:nvPr/>
        </p:nvSpPr>
        <p:spPr bwMode="auto">
          <a:xfrm>
            <a:off x="1447800" y="1676400"/>
            <a:ext cx="1143000" cy="3733800"/>
          </a:xfrm>
          <a:prstGeom prst="curvedRightArrow">
            <a:avLst>
              <a:gd name="adj1" fmla="val 65333"/>
              <a:gd name="adj2" fmla="val 130667"/>
              <a:gd name="adj3" fmla="val 33333"/>
            </a:avLst>
          </a:prstGeom>
          <a:solidFill>
            <a:srgbClr val="34557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endParaRPr lang="en-US" altLang="en-US" sz="2400">
              <a:solidFill>
                <a:schemeClr val="tx1"/>
              </a:solidFill>
              <a:latin typeface="Times" panose="02020603050405020304" pitchFamily="18" charset="0"/>
            </a:endParaRPr>
          </a:p>
        </p:txBody>
      </p:sp>
      <p:sp>
        <p:nvSpPr>
          <p:cNvPr id="37894" name="Text Box 8"/>
          <p:cNvSpPr txBox="1">
            <a:spLocks noChangeArrowheads="1"/>
          </p:cNvSpPr>
          <p:nvPr/>
        </p:nvSpPr>
        <p:spPr bwMode="auto">
          <a:xfrm>
            <a:off x="1143000" y="1066800"/>
            <a:ext cx="1524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lgn="ctr">
              <a:spcBef>
                <a:spcPct val="50000"/>
              </a:spcBef>
              <a:buClrTx/>
              <a:buFontTx/>
              <a:buNone/>
            </a:pPr>
            <a:r>
              <a:rPr lang="en-US" altLang="en-US" sz="1400" i="1">
                <a:solidFill>
                  <a:srgbClr val="345577"/>
                </a:solidFill>
              </a:rPr>
              <a:t>String</a:t>
            </a:r>
            <a:r>
              <a:rPr lang="en-US" altLang="en-US" sz="1400">
                <a:solidFill>
                  <a:srgbClr val="345577"/>
                </a:solidFill>
              </a:rPr>
              <a:t> type commandWord</a:t>
            </a:r>
            <a:endParaRPr lang="en-US" altLang="en-US" sz="1400">
              <a:solidFill>
                <a:schemeClr val="tx1"/>
              </a:solidFill>
            </a:endParaRPr>
          </a:p>
        </p:txBody>
      </p:sp>
      <p:sp>
        <p:nvSpPr>
          <p:cNvPr id="37895" name="Text Box 9"/>
          <p:cNvSpPr txBox="1">
            <a:spLocks noChangeArrowheads="1"/>
          </p:cNvSpPr>
          <p:nvPr/>
        </p:nvSpPr>
        <p:spPr bwMode="auto">
          <a:xfrm>
            <a:off x="838200" y="5486400"/>
            <a:ext cx="1981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lgn="ctr">
              <a:spcBef>
                <a:spcPct val="50000"/>
              </a:spcBef>
              <a:buClrTx/>
              <a:buFontTx/>
              <a:buNone/>
            </a:pPr>
            <a:r>
              <a:rPr lang="en-US" altLang="en-US" sz="1400" i="1">
                <a:solidFill>
                  <a:srgbClr val="345577"/>
                </a:solidFill>
              </a:rPr>
              <a:t>CommandWord</a:t>
            </a:r>
            <a:r>
              <a:rPr lang="en-US" altLang="en-US" sz="1400">
                <a:solidFill>
                  <a:srgbClr val="345577"/>
                </a:solidFill>
              </a:rPr>
              <a:t> type commandWord</a:t>
            </a:r>
            <a:endParaRPr lang="en-US" altLang="en-US" sz="1400">
              <a:solidFill>
                <a:schemeClr val="tx1"/>
              </a:solidFill>
            </a:endParaRPr>
          </a:p>
        </p:txBody>
      </p:sp>
      <p:sp>
        <p:nvSpPr>
          <p:cNvPr id="37896" name="WordArt 10"/>
          <p:cNvSpPr>
            <a:spLocks noChangeArrowheads="1" noChangeShapeType="1" noTextEdit="1"/>
          </p:cNvSpPr>
          <p:nvPr/>
        </p:nvSpPr>
        <p:spPr bwMode="auto">
          <a:xfrm rot="-5389734">
            <a:off x="609600" y="3200400"/>
            <a:ext cx="1257300" cy="3429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kern="10">
                <a:solidFill>
                  <a:srgbClr val="336699"/>
                </a:solidFill>
                <a:effectLst>
                  <a:outerShdw dist="45791" dir="2021404" algn="ctr" rotWithShape="0">
                    <a:srgbClr val="C0C0C0"/>
                  </a:outerShdw>
                </a:effectLst>
                <a:latin typeface="Trebuchet MS" panose="020B0603020202020204" pitchFamily="34" charset="0"/>
              </a:rPr>
              <a:t>CHANGE</a:t>
            </a:r>
          </a:p>
        </p:txBody>
      </p:sp>
      <p:sp>
        <p:nvSpPr>
          <p:cNvPr id="37897" name="Text Box 11"/>
          <p:cNvSpPr txBox="1">
            <a:spLocks noChangeArrowheads="1"/>
          </p:cNvSpPr>
          <p:nvPr/>
        </p:nvSpPr>
        <p:spPr bwMode="auto">
          <a:xfrm>
            <a:off x="1676400" y="3048000"/>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lgn="ctr">
              <a:spcBef>
                <a:spcPct val="50000"/>
              </a:spcBef>
              <a:buClrTx/>
              <a:buFontTx/>
              <a:buNone/>
            </a:pPr>
            <a:r>
              <a:rPr lang="en-US" altLang="en-US" sz="1600">
                <a:solidFill>
                  <a:srgbClr val="345577"/>
                </a:solidFill>
              </a:rPr>
              <a:t>data type using enum</a:t>
            </a:r>
            <a:endParaRPr lang="en-US" altLang="en-US" sz="16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515337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2743200" y="381000"/>
            <a:ext cx="594360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US" altLang="en-US" sz="1800">
                <a:solidFill>
                  <a:schemeClr val="tx1"/>
                </a:solidFill>
                <a:latin typeface="Courier New" panose="02070309020205020404" pitchFamily="49" charset="0"/>
              </a:rPr>
              <a:t>if(</a:t>
            </a:r>
            <a:r>
              <a:rPr lang="en-US" altLang="en-US" sz="1800">
                <a:solidFill>
                  <a:srgbClr val="C01012"/>
                </a:solidFill>
                <a:latin typeface="Courier New" panose="02070309020205020404" pitchFamily="49" charset="0"/>
              </a:rPr>
              <a:t>commandWord == CommandWord.HELP</a:t>
            </a:r>
            <a:r>
              <a:rPr lang="en-US" altLang="en-US" sz="1800">
                <a:solidFill>
                  <a:schemeClr val="tx1"/>
                </a:solidFill>
                <a:latin typeface="Courier New" panose="02070309020205020404" pitchFamily="49" charset="0"/>
              </a:rPr>
              <a:t>) {</a:t>
            </a:r>
          </a:p>
          <a:p>
            <a:pPr>
              <a:spcBef>
                <a:spcPct val="0"/>
              </a:spcBef>
              <a:buClrTx/>
              <a:buFontTx/>
              <a:buNone/>
            </a:pPr>
            <a:r>
              <a:rPr lang="en-US" altLang="en-US" sz="1800">
                <a:solidFill>
                  <a:schemeClr val="tx1"/>
                </a:solidFill>
                <a:latin typeface="Courier New" panose="02070309020205020404" pitchFamily="49" charset="0"/>
              </a:rPr>
              <a:t>	printHelp();</a:t>
            </a:r>
          </a:p>
          <a:p>
            <a:pPr>
              <a:spcBef>
                <a:spcPct val="0"/>
              </a:spcBef>
              <a:buClrTx/>
              <a:buFontTx/>
              <a:buNone/>
            </a:pPr>
            <a:r>
              <a:rPr lang="en-US" altLang="en-US" sz="1800">
                <a:solidFill>
                  <a:schemeClr val="tx1"/>
                </a:solidFill>
                <a:latin typeface="Courier New" panose="02070309020205020404" pitchFamily="49" charset="0"/>
              </a:rPr>
              <a:t>}</a:t>
            </a:r>
          </a:p>
          <a:p>
            <a:pPr>
              <a:spcBef>
                <a:spcPct val="0"/>
              </a:spcBef>
              <a:buClrTx/>
              <a:buFontTx/>
              <a:buNone/>
            </a:pPr>
            <a:r>
              <a:rPr lang="en-US" altLang="en-US" sz="1800">
                <a:solidFill>
                  <a:schemeClr val="tx1"/>
                </a:solidFill>
                <a:latin typeface="Courier New" panose="02070309020205020404" pitchFamily="49" charset="0"/>
              </a:rPr>
              <a:t>else if(</a:t>
            </a:r>
            <a:r>
              <a:rPr lang="en-US" altLang="en-US" sz="1800">
                <a:solidFill>
                  <a:srgbClr val="C01012"/>
                </a:solidFill>
                <a:latin typeface="Courier New" panose="02070309020205020404" pitchFamily="49" charset="0"/>
              </a:rPr>
              <a:t>commandWord == CommandWord.GO</a:t>
            </a:r>
            <a:r>
              <a:rPr lang="en-US" altLang="en-US" sz="1800">
                <a:solidFill>
                  <a:schemeClr val="tx1"/>
                </a:solidFill>
                <a:latin typeface="Courier New" panose="02070309020205020404" pitchFamily="49" charset="0"/>
              </a:rPr>
              <a:t>) {</a:t>
            </a:r>
          </a:p>
          <a:p>
            <a:pPr>
              <a:spcBef>
                <a:spcPct val="0"/>
              </a:spcBef>
              <a:buClrTx/>
              <a:buFontTx/>
              <a:buNone/>
            </a:pPr>
            <a:r>
              <a:rPr lang="en-US" altLang="en-US" sz="1800">
                <a:solidFill>
                  <a:schemeClr val="tx1"/>
                </a:solidFill>
                <a:latin typeface="Courier New" panose="02070309020205020404" pitchFamily="49" charset="0"/>
              </a:rPr>
              <a:t>	goRoom(command);</a:t>
            </a:r>
          </a:p>
          <a:p>
            <a:pPr>
              <a:spcBef>
                <a:spcPct val="0"/>
              </a:spcBef>
              <a:buClrTx/>
              <a:buFontTx/>
              <a:buNone/>
            </a:pPr>
            <a:r>
              <a:rPr lang="en-US" altLang="en-US" sz="1800">
                <a:solidFill>
                  <a:schemeClr val="tx1"/>
                </a:solidFill>
                <a:latin typeface="Courier New" panose="02070309020205020404" pitchFamily="49" charset="0"/>
              </a:rPr>
              <a:t>}</a:t>
            </a:r>
          </a:p>
          <a:p>
            <a:pPr>
              <a:spcBef>
                <a:spcPct val="0"/>
              </a:spcBef>
              <a:buClrTx/>
              <a:buFontTx/>
              <a:buNone/>
            </a:pPr>
            <a:r>
              <a:rPr lang="en-US" altLang="en-US" sz="1800">
                <a:solidFill>
                  <a:schemeClr val="tx1"/>
                </a:solidFill>
                <a:latin typeface="Courier New" panose="02070309020205020404" pitchFamily="49" charset="0"/>
              </a:rPr>
              <a:t>else if(</a:t>
            </a:r>
            <a:r>
              <a:rPr lang="en-US" altLang="en-US" sz="1800">
                <a:solidFill>
                  <a:srgbClr val="C01012"/>
                </a:solidFill>
                <a:latin typeface="Courier New" panose="02070309020205020404" pitchFamily="49" charset="0"/>
              </a:rPr>
              <a:t>commandWord == CommandWord.QUIT</a:t>
            </a:r>
            <a:r>
              <a:rPr lang="en-US" altLang="en-US" sz="1800">
                <a:solidFill>
                  <a:schemeClr val="tx1"/>
                </a:solidFill>
                <a:latin typeface="Courier New" panose="02070309020205020404" pitchFamily="49" charset="0"/>
              </a:rPr>
              <a:t>) {</a:t>
            </a:r>
          </a:p>
          <a:p>
            <a:pPr>
              <a:spcBef>
                <a:spcPct val="0"/>
              </a:spcBef>
              <a:buClrTx/>
              <a:buFontTx/>
              <a:buNone/>
            </a:pPr>
            <a:r>
              <a:rPr lang="en-US" altLang="en-US" sz="1800">
                <a:solidFill>
                  <a:schemeClr val="tx1"/>
                </a:solidFill>
                <a:latin typeface="Courier New" panose="02070309020205020404" pitchFamily="49" charset="0"/>
              </a:rPr>
              <a:t>	wantToQuit = quit(command);</a:t>
            </a:r>
          </a:p>
          <a:p>
            <a:pPr>
              <a:spcBef>
                <a:spcPct val="0"/>
              </a:spcBef>
              <a:buClrTx/>
              <a:buFontTx/>
              <a:buNone/>
            </a:pPr>
            <a:r>
              <a:rPr lang="en-US" altLang="en-US" sz="1800">
                <a:solidFill>
                  <a:schemeClr val="tx1"/>
                </a:solidFill>
                <a:latin typeface="Courier New" panose="02070309020205020404" pitchFamily="49" charset="0"/>
              </a:rPr>
              <a:t>}</a:t>
            </a:r>
            <a:endParaRPr lang="en-GB" altLang="en-US" sz="2400">
              <a:solidFill>
                <a:schemeClr val="tx1"/>
              </a:solidFill>
              <a:latin typeface="LetterGothicStd-Bold"/>
            </a:endParaRPr>
          </a:p>
        </p:txBody>
      </p:sp>
      <p:sp>
        <p:nvSpPr>
          <p:cNvPr id="38915" name="AutoShape 5"/>
          <p:cNvSpPr>
            <a:spLocks noChangeArrowheads="1"/>
          </p:cNvSpPr>
          <p:nvPr/>
        </p:nvSpPr>
        <p:spPr bwMode="auto">
          <a:xfrm>
            <a:off x="1447800" y="1524000"/>
            <a:ext cx="1143000" cy="3733800"/>
          </a:xfrm>
          <a:prstGeom prst="curvedRightArrow">
            <a:avLst>
              <a:gd name="adj1" fmla="val 65333"/>
              <a:gd name="adj2" fmla="val 130667"/>
              <a:gd name="adj3" fmla="val 33333"/>
            </a:avLst>
          </a:prstGeom>
          <a:solidFill>
            <a:srgbClr val="34557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endParaRPr lang="en-US" altLang="en-US" sz="2400">
              <a:solidFill>
                <a:schemeClr val="tx1"/>
              </a:solidFill>
              <a:latin typeface="Times" panose="02020603050405020304" pitchFamily="18" charset="0"/>
            </a:endParaRPr>
          </a:p>
        </p:txBody>
      </p:sp>
      <p:sp>
        <p:nvSpPr>
          <p:cNvPr id="38916" name="WordArt 8"/>
          <p:cNvSpPr>
            <a:spLocks noChangeArrowheads="1" noChangeShapeType="1" noTextEdit="1"/>
          </p:cNvSpPr>
          <p:nvPr/>
        </p:nvSpPr>
        <p:spPr bwMode="auto">
          <a:xfrm rot="-5389734">
            <a:off x="609600" y="3048000"/>
            <a:ext cx="1257300" cy="3429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kern="10">
                <a:solidFill>
                  <a:srgbClr val="336699"/>
                </a:solidFill>
                <a:effectLst>
                  <a:outerShdw dist="45791" dir="2021404" algn="ctr" rotWithShape="0">
                    <a:srgbClr val="C0C0C0"/>
                  </a:outerShdw>
                </a:effectLst>
                <a:latin typeface="Trebuchet MS" panose="020B0603020202020204" pitchFamily="34" charset="0"/>
              </a:rPr>
              <a:t>BEST</a:t>
            </a:r>
          </a:p>
        </p:txBody>
      </p:sp>
      <p:sp>
        <p:nvSpPr>
          <p:cNvPr id="38917" name="Text Box 9"/>
          <p:cNvSpPr txBox="1">
            <a:spLocks noChangeArrowheads="1"/>
          </p:cNvSpPr>
          <p:nvPr/>
        </p:nvSpPr>
        <p:spPr bwMode="auto">
          <a:xfrm>
            <a:off x="1828800" y="3048000"/>
            <a:ext cx="6858000" cy="406400"/>
          </a:xfrm>
          <a:prstGeom prst="rect">
            <a:avLst/>
          </a:prstGeom>
          <a:noFill/>
          <a:ln w="9525">
            <a:solidFill>
              <a:srgbClr val="34557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lgn="ctr">
              <a:spcBef>
                <a:spcPct val="50000"/>
              </a:spcBef>
              <a:buClrTx/>
              <a:buFontTx/>
              <a:buNone/>
            </a:pPr>
            <a:r>
              <a:rPr lang="en-US" altLang="en-US" sz="2000">
                <a:solidFill>
                  <a:srgbClr val="345577"/>
                </a:solidFill>
              </a:rPr>
              <a:t>Use </a:t>
            </a:r>
            <a:r>
              <a:rPr lang="en-US" altLang="en-US" sz="2000" i="1">
                <a:solidFill>
                  <a:srgbClr val="345577"/>
                </a:solidFill>
              </a:rPr>
              <a:t>switch</a:t>
            </a:r>
            <a:r>
              <a:rPr lang="en-US" altLang="en-US" sz="2000">
                <a:solidFill>
                  <a:srgbClr val="345577"/>
                </a:solidFill>
              </a:rPr>
              <a:t> to express code intent even more clearly ...</a:t>
            </a:r>
            <a:endParaRPr lang="en-US" altLang="en-US" sz="1600">
              <a:solidFill>
                <a:schemeClr val="tx1"/>
              </a:solidFill>
              <a:latin typeface="Times New Roman" panose="02020603050405020304" pitchFamily="18" charset="0"/>
            </a:endParaRPr>
          </a:p>
        </p:txBody>
      </p:sp>
      <p:sp>
        <p:nvSpPr>
          <p:cNvPr id="38918" name="Text Box 11"/>
          <p:cNvSpPr txBox="1">
            <a:spLocks noChangeArrowheads="1"/>
          </p:cNvSpPr>
          <p:nvPr/>
        </p:nvSpPr>
        <p:spPr bwMode="auto">
          <a:xfrm>
            <a:off x="2743200" y="3581400"/>
            <a:ext cx="59436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US" altLang="en-US" sz="1800">
                <a:solidFill>
                  <a:schemeClr val="tx1"/>
                </a:solidFill>
                <a:latin typeface="Courier New" panose="02070309020205020404" pitchFamily="49" charset="0"/>
              </a:rPr>
              <a:t>switch(</a:t>
            </a:r>
            <a:r>
              <a:rPr lang="en-US" altLang="en-US" sz="1800" dirty="0" err="1">
                <a:solidFill>
                  <a:srgbClr val="C01012"/>
                </a:solidFill>
                <a:latin typeface="Courier New" panose="02070309020205020404" pitchFamily="49" charset="0"/>
              </a:rPr>
              <a:t>commandWord</a:t>
            </a:r>
            <a:r>
              <a:rPr lang="en-US" altLang="en-US" sz="1800" dirty="0">
                <a:solidFill>
                  <a:schemeClr val="tx1"/>
                </a:solidFill>
                <a:latin typeface="Courier New" panose="02070309020205020404" pitchFamily="49" charset="0"/>
              </a:rPr>
              <a:t>) {</a:t>
            </a:r>
          </a:p>
          <a:p>
            <a:pPr>
              <a:spcBef>
                <a:spcPct val="0"/>
              </a:spcBef>
              <a:buClrTx/>
              <a:buFontTx/>
              <a:buNone/>
            </a:pPr>
            <a:r>
              <a:rPr lang="en-US" altLang="en-US" sz="1800" dirty="0">
                <a:solidFill>
                  <a:schemeClr val="tx1"/>
                </a:solidFill>
                <a:latin typeface="Courier New" panose="02070309020205020404" pitchFamily="49" charset="0"/>
              </a:rPr>
              <a:t>	case </a:t>
            </a:r>
            <a:r>
              <a:rPr lang="en-US" altLang="en-US" sz="1800" dirty="0">
                <a:solidFill>
                  <a:srgbClr val="C01012"/>
                </a:solidFill>
                <a:latin typeface="Courier New" panose="02070309020205020404" pitchFamily="49" charset="0"/>
              </a:rPr>
              <a:t>HELP</a:t>
            </a:r>
            <a:r>
              <a:rPr lang="en-US" altLang="en-US" sz="1800" dirty="0">
                <a:solidFill>
                  <a:schemeClr val="tx1"/>
                </a:solidFill>
                <a:latin typeface="Courier New" panose="02070309020205020404" pitchFamily="49" charset="0"/>
              </a:rPr>
              <a:t>:</a:t>
            </a:r>
          </a:p>
          <a:p>
            <a:pPr>
              <a:spcBef>
                <a:spcPct val="0"/>
              </a:spcBef>
              <a:buClrTx/>
              <a:buFontTx/>
              <a:buNone/>
            </a:pPr>
            <a:r>
              <a:rPr lang="en-US" altLang="en-US" sz="1800" dirty="0">
                <a:solidFill>
                  <a:schemeClr val="tx1"/>
                </a:solidFill>
                <a:latin typeface="Courier New" panose="02070309020205020404" pitchFamily="49" charset="0"/>
              </a:rPr>
              <a:t>		</a:t>
            </a:r>
            <a:r>
              <a:rPr lang="en-US" altLang="en-US" sz="1800" dirty="0" err="1">
                <a:solidFill>
                  <a:schemeClr val="tx1"/>
                </a:solidFill>
                <a:latin typeface="Courier New" panose="02070309020205020404" pitchFamily="49" charset="0"/>
              </a:rPr>
              <a:t>printHelp</a:t>
            </a:r>
            <a:r>
              <a:rPr lang="en-US" altLang="en-US" sz="1800" dirty="0">
                <a:solidFill>
                  <a:schemeClr val="tx1"/>
                </a:solidFill>
                <a:latin typeface="Courier New" panose="02070309020205020404" pitchFamily="49" charset="0"/>
              </a:rPr>
              <a:t>();</a:t>
            </a:r>
          </a:p>
          <a:p>
            <a:pPr>
              <a:spcBef>
                <a:spcPct val="0"/>
              </a:spcBef>
              <a:buClrTx/>
              <a:buFontTx/>
              <a:buNone/>
            </a:pPr>
            <a:r>
              <a:rPr lang="en-US" altLang="en-US" sz="1800" dirty="0">
                <a:solidFill>
                  <a:schemeClr val="tx1"/>
                </a:solidFill>
                <a:latin typeface="Courier New" panose="02070309020205020404" pitchFamily="49" charset="0"/>
              </a:rPr>
              <a:t>		break;</a:t>
            </a:r>
          </a:p>
          <a:p>
            <a:pPr>
              <a:spcBef>
                <a:spcPct val="0"/>
              </a:spcBef>
              <a:buClrTx/>
              <a:buFontTx/>
              <a:buNone/>
            </a:pPr>
            <a:r>
              <a:rPr lang="en-US" altLang="en-US" sz="1800" dirty="0">
                <a:solidFill>
                  <a:schemeClr val="tx1"/>
                </a:solidFill>
                <a:latin typeface="Courier New" panose="02070309020205020404" pitchFamily="49" charset="0"/>
              </a:rPr>
              <a:t>	case </a:t>
            </a:r>
            <a:r>
              <a:rPr lang="en-US" altLang="en-US" sz="1800" dirty="0">
                <a:solidFill>
                  <a:srgbClr val="C01012"/>
                </a:solidFill>
                <a:latin typeface="Courier New" panose="02070309020205020404" pitchFamily="49" charset="0"/>
              </a:rPr>
              <a:t>GO</a:t>
            </a:r>
            <a:r>
              <a:rPr lang="en-US" altLang="en-US" sz="1800" dirty="0">
                <a:solidFill>
                  <a:schemeClr val="tx1"/>
                </a:solidFill>
                <a:latin typeface="Courier New" panose="02070309020205020404" pitchFamily="49" charset="0"/>
              </a:rPr>
              <a:t>:</a:t>
            </a:r>
          </a:p>
          <a:p>
            <a:pPr>
              <a:spcBef>
                <a:spcPct val="0"/>
              </a:spcBef>
              <a:buClrTx/>
              <a:buFontTx/>
              <a:buNone/>
            </a:pPr>
            <a:r>
              <a:rPr lang="en-US" altLang="en-US" sz="1800" dirty="0">
                <a:solidFill>
                  <a:schemeClr val="tx1"/>
                </a:solidFill>
                <a:latin typeface="Courier New" panose="02070309020205020404" pitchFamily="49" charset="0"/>
              </a:rPr>
              <a:t>		</a:t>
            </a:r>
            <a:r>
              <a:rPr lang="en-US" altLang="en-US" sz="1800" dirty="0" err="1">
                <a:solidFill>
                  <a:schemeClr val="tx1"/>
                </a:solidFill>
                <a:latin typeface="Courier New" panose="02070309020205020404" pitchFamily="49" charset="0"/>
              </a:rPr>
              <a:t>goRoom</a:t>
            </a:r>
            <a:r>
              <a:rPr lang="en-US" altLang="en-US" sz="1800" dirty="0">
                <a:solidFill>
                  <a:schemeClr val="tx1"/>
                </a:solidFill>
                <a:latin typeface="Courier New" panose="02070309020205020404" pitchFamily="49" charset="0"/>
              </a:rPr>
              <a:t>(command);</a:t>
            </a:r>
          </a:p>
          <a:p>
            <a:pPr>
              <a:spcBef>
                <a:spcPct val="0"/>
              </a:spcBef>
              <a:buClrTx/>
              <a:buFontTx/>
              <a:buNone/>
            </a:pPr>
            <a:r>
              <a:rPr lang="en-US" altLang="en-US" sz="1800" dirty="0">
                <a:solidFill>
                  <a:schemeClr val="tx1"/>
                </a:solidFill>
                <a:latin typeface="Courier New" panose="02070309020205020404" pitchFamily="49" charset="0"/>
              </a:rPr>
              <a:t>		break;</a:t>
            </a:r>
          </a:p>
          <a:p>
            <a:pPr>
              <a:spcBef>
                <a:spcPct val="0"/>
              </a:spcBef>
              <a:buClrTx/>
              <a:buFontTx/>
              <a:buNone/>
            </a:pPr>
            <a:r>
              <a:rPr lang="en-US" altLang="en-US" sz="1800" dirty="0">
                <a:solidFill>
                  <a:schemeClr val="tx1"/>
                </a:solidFill>
                <a:latin typeface="Courier New" panose="02070309020205020404" pitchFamily="49" charset="0"/>
              </a:rPr>
              <a:t>	case </a:t>
            </a:r>
            <a:r>
              <a:rPr lang="en-US" altLang="en-US" sz="1800" dirty="0">
                <a:solidFill>
                  <a:srgbClr val="C01012"/>
                </a:solidFill>
                <a:latin typeface="Courier New" panose="02070309020205020404" pitchFamily="49" charset="0"/>
              </a:rPr>
              <a:t>QUIT</a:t>
            </a:r>
            <a:r>
              <a:rPr lang="en-US" altLang="en-US" sz="1800" dirty="0">
                <a:solidFill>
                  <a:schemeClr val="tx1"/>
                </a:solidFill>
                <a:latin typeface="Courier New" panose="02070309020205020404" pitchFamily="49" charset="0"/>
              </a:rPr>
              <a:t>:</a:t>
            </a:r>
          </a:p>
          <a:p>
            <a:pPr>
              <a:spcBef>
                <a:spcPct val="0"/>
              </a:spcBef>
              <a:buClrTx/>
              <a:buFontTx/>
              <a:buNone/>
            </a:pPr>
            <a:r>
              <a:rPr lang="en-US" altLang="en-US" sz="1800" dirty="0">
                <a:solidFill>
                  <a:schemeClr val="tx1"/>
                </a:solidFill>
                <a:latin typeface="Courier New" panose="02070309020205020404" pitchFamily="49" charset="0"/>
              </a:rPr>
              <a:t>		</a:t>
            </a:r>
            <a:r>
              <a:rPr lang="en-US" altLang="en-US" sz="1800" dirty="0" err="1">
                <a:solidFill>
                  <a:schemeClr val="tx1"/>
                </a:solidFill>
                <a:latin typeface="Courier New" panose="02070309020205020404" pitchFamily="49" charset="0"/>
              </a:rPr>
              <a:t>wantToQuit</a:t>
            </a:r>
            <a:r>
              <a:rPr lang="en-US" altLang="en-US" sz="1800" dirty="0">
                <a:solidFill>
                  <a:schemeClr val="tx1"/>
                </a:solidFill>
                <a:latin typeface="Courier New" panose="02070309020205020404" pitchFamily="49" charset="0"/>
              </a:rPr>
              <a:t> = quit(command);</a:t>
            </a:r>
          </a:p>
          <a:p>
            <a:pPr>
              <a:spcBef>
                <a:spcPct val="0"/>
              </a:spcBef>
              <a:buClrTx/>
              <a:buFontTx/>
              <a:buNone/>
            </a:pPr>
            <a:r>
              <a:rPr lang="en-US" altLang="en-US" sz="1800" dirty="0">
                <a:solidFill>
                  <a:schemeClr val="tx1"/>
                </a:solidFill>
                <a:latin typeface="Courier New" panose="02070309020205020404" pitchFamily="49" charset="0"/>
              </a:rPr>
              <a:t>		break;</a:t>
            </a:r>
          </a:p>
          <a:p>
            <a:pPr>
              <a:spcBef>
                <a:spcPct val="0"/>
              </a:spcBef>
              <a:buClrTx/>
              <a:buFontTx/>
              <a:buNone/>
            </a:pPr>
            <a:r>
              <a:rPr lang="en-US" altLang="en-US" sz="1800" dirty="0">
                <a:solidFill>
                  <a:schemeClr val="tx1"/>
                </a:solidFill>
                <a:latin typeface="Courier New" panose="02070309020205020404" pitchFamily="49" charset="0"/>
              </a:rPr>
              <a:t>}</a:t>
            </a:r>
            <a:endParaRPr lang="en-US" altLang="en-US" sz="1600"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2467709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idx="4294967295"/>
          </p:nvPr>
        </p:nvSpPr>
        <p:spPr>
          <a:xfrm>
            <a:off x="990600" y="381000"/>
            <a:ext cx="7772400" cy="812800"/>
          </a:xfrm>
        </p:spPr>
        <p:txBody>
          <a:bodyPr/>
          <a:lstStyle/>
          <a:p>
            <a:pPr eaLnBrk="1" hangingPunct="1">
              <a:defRPr/>
            </a:pPr>
            <a:r>
              <a:rPr lang="en-US" kern="0" dirty="0"/>
              <a:t>Review</a:t>
            </a:r>
          </a:p>
        </p:txBody>
      </p:sp>
      <p:sp>
        <p:nvSpPr>
          <p:cNvPr id="41987" name="Rectangle 5"/>
          <p:cNvSpPr>
            <a:spLocks noGrp="1" noChangeArrowheads="1"/>
          </p:cNvSpPr>
          <p:nvPr>
            <p:ph idx="4294967295"/>
          </p:nvPr>
        </p:nvSpPr>
        <p:spPr>
          <a:xfrm>
            <a:off x="1219200" y="1524000"/>
            <a:ext cx="7467600" cy="4572000"/>
          </a:xfrm>
        </p:spPr>
        <p:txBody>
          <a:bodyPr/>
          <a:lstStyle/>
          <a:p>
            <a:pPr eaLnBrk="1" hangingPunct="1">
              <a:lnSpc>
                <a:spcPct val="90000"/>
              </a:lnSpc>
              <a:spcBef>
                <a:spcPct val="50000"/>
              </a:spcBef>
            </a:pPr>
            <a:r>
              <a:rPr lang="en-US" altLang="en-US"/>
              <a:t>Programs are continuously changed</a:t>
            </a:r>
          </a:p>
          <a:p>
            <a:pPr eaLnBrk="1" hangingPunct="1">
              <a:lnSpc>
                <a:spcPct val="90000"/>
              </a:lnSpc>
              <a:spcBef>
                <a:spcPct val="50000"/>
              </a:spcBef>
            </a:pPr>
            <a:r>
              <a:rPr lang="en-US" altLang="en-US"/>
              <a:t>It is important to make this change possible</a:t>
            </a:r>
          </a:p>
          <a:p>
            <a:pPr eaLnBrk="1" hangingPunct="1">
              <a:lnSpc>
                <a:spcPct val="90000"/>
              </a:lnSpc>
              <a:spcBef>
                <a:spcPct val="50000"/>
              </a:spcBef>
            </a:pPr>
            <a:r>
              <a:rPr lang="en-US" altLang="en-US"/>
              <a:t>Quality of code requires much more than just performing correct at one time</a:t>
            </a:r>
          </a:p>
          <a:p>
            <a:pPr eaLnBrk="1" hangingPunct="1">
              <a:lnSpc>
                <a:spcPct val="90000"/>
              </a:lnSpc>
              <a:spcBef>
                <a:spcPct val="50000"/>
              </a:spcBef>
            </a:pPr>
            <a:r>
              <a:rPr lang="en-US" altLang="en-US"/>
              <a:t>Code must be understandable and maintainable</a:t>
            </a:r>
          </a:p>
        </p:txBody>
      </p:sp>
      <p:sp>
        <p:nvSpPr>
          <p:cNvPr id="41988"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4046900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defRPr/>
            </a:pPr>
            <a:r>
              <a:rPr lang="en-US">
                <a:cs typeface="+mj-cs"/>
              </a:rPr>
              <a:t>Change or die</a:t>
            </a:r>
          </a:p>
        </p:txBody>
      </p:sp>
      <p:sp>
        <p:nvSpPr>
          <p:cNvPr id="149507" name="Rectangle 3"/>
          <p:cNvSpPr>
            <a:spLocks noGrp="1" noChangeArrowheads="1"/>
          </p:cNvSpPr>
          <p:nvPr>
            <p:ph idx="1"/>
          </p:nvPr>
        </p:nvSpPr>
        <p:spPr/>
        <p:txBody>
          <a:bodyPr/>
          <a:lstStyle/>
          <a:p>
            <a:pPr eaLnBrk="1" hangingPunct="1">
              <a:defRPr/>
            </a:pPr>
            <a:r>
              <a:rPr lang="en-US" dirty="0">
                <a:cs typeface="+mn-cs"/>
              </a:rPr>
              <a:t>There are only two options for software:</a:t>
            </a:r>
          </a:p>
          <a:p>
            <a:pPr lvl="1" eaLnBrk="1" hangingPunct="1">
              <a:defRPr/>
            </a:pPr>
            <a:r>
              <a:rPr lang="en-US" dirty="0"/>
              <a:t>Either it is continuously maintained</a:t>
            </a:r>
          </a:p>
          <a:p>
            <a:pPr lvl="1" eaLnBrk="1" hangingPunct="1">
              <a:defRPr/>
            </a:pPr>
            <a:r>
              <a:rPr lang="en-US" dirty="0"/>
              <a:t>or it dies</a:t>
            </a:r>
          </a:p>
          <a:p>
            <a:pPr eaLnBrk="1" hangingPunct="1">
              <a:spcBef>
                <a:spcPts val="2400"/>
              </a:spcBef>
              <a:defRPr/>
            </a:pPr>
            <a:r>
              <a:rPr lang="en-US" dirty="0">
                <a:cs typeface="+mn-cs"/>
              </a:rPr>
              <a:t>Software that cannot be maintained will be thrown away</a:t>
            </a: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sz="2400" b="1">
                <a:solidFill>
                  <a:schemeClr val="tx1"/>
                </a:solidFill>
                <a:latin typeface="Times" charset="0"/>
                <a:ea typeface="ＭＳ Ｐゴシック" charset="-128"/>
              </a:defRPr>
            </a:lvl1pPr>
            <a:lvl2pPr marL="742950" indent="-285750">
              <a:defRPr sz="2400" b="1">
                <a:solidFill>
                  <a:schemeClr val="tx1"/>
                </a:solidFill>
                <a:latin typeface="Times" charset="0"/>
                <a:ea typeface="ＭＳ Ｐゴシック" charset="-128"/>
              </a:defRPr>
            </a:lvl2pPr>
            <a:lvl3pPr marL="1143000" indent="-228600">
              <a:defRPr sz="2400" b="1">
                <a:solidFill>
                  <a:schemeClr val="tx1"/>
                </a:solidFill>
                <a:latin typeface="Times" charset="0"/>
                <a:ea typeface="ＭＳ Ｐゴシック" charset="-128"/>
              </a:defRPr>
            </a:lvl3pPr>
            <a:lvl4pPr marL="1600200" indent="-228600">
              <a:defRPr sz="2400" b="1">
                <a:solidFill>
                  <a:schemeClr val="tx1"/>
                </a:solidFill>
                <a:latin typeface="Times" charset="0"/>
                <a:ea typeface="ＭＳ Ｐゴシック" charset="-128"/>
              </a:defRPr>
            </a:lvl4pPr>
            <a:lvl5pPr marL="2057400" indent="-228600">
              <a:defRPr sz="2400" b="1">
                <a:solidFill>
                  <a:schemeClr val="tx1"/>
                </a:solidFill>
                <a:latin typeface="Times"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charset="0"/>
                <a:ea typeface="ＭＳ Ｐゴシック" charset="-128"/>
              </a:defRPr>
            </a:lvl9pPr>
          </a:lstStyle>
          <a:p>
            <a:r>
              <a:rPr lang="en-GB" altLang="en-US" sz="1200" b="0">
                <a:solidFill>
                  <a:srgbClr val="76807A"/>
                </a:solidFill>
                <a:latin typeface="Arial" charset="0"/>
              </a:rPr>
              <a:t>© 2017 Pearson Education, Inc. Hoboken, NJ. All rights reserved.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idx="4294967295"/>
          </p:nvPr>
        </p:nvSpPr>
        <p:spPr>
          <a:xfrm>
            <a:off x="990600" y="381000"/>
            <a:ext cx="7772400" cy="815975"/>
          </a:xfrm>
        </p:spPr>
        <p:txBody>
          <a:bodyPr/>
          <a:lstStyle/>
          <a:p>
            <a:pPr eaLnBrk="1" hangingPunct="1">
              <a:defRPr/>
            </a:pPr>
            <a:r>
              <a:rPr lang="en-US" kern="0" dirty="0"/>
              <a:t>Review</a:t>
            </a:r>
          </a:p>
        </p:txBody>
      </p:sp>
      <p:sp>
        <p:nvSpPr>
          <p:cNvPr id="43011" name="Rectangle 3"/>
          <p:cNvSpPr>
            <a:spLocks noGrp="1" noChangeArrowheads="1"/>
          </p:cNvSpPr>
          <p:nvPr>
            <p:ph idx="4294967295"/>
          </p:nvPr>
        </p:nvSpPr>
        <p:spPr>
          <a:xfrm>
            <a:off x="1219200" y="1557338"/>
            <a:ext cx="7467600" cy="4538662"/>
          </a:xfrm>
        </p:spPr>
        <p:txBody>
          <a:bodyPr/>
          <a:lstStyle/>
          <a:p>
            <a:pPr eaLnBrk="1" hangingPunct="1">
              <a:spcBef>
                <a:spcPct val="50000"/>
              </a:spcBef>
            </a:pPr>
            <a:r>
              <a:rPr lang="en-US" altLang="en-US"/>
              <a:t>Good quality code avoids duplication, displays high cohesion, low coupling</a:t>
            </a:r>
          </a:p>
          <a:p>
            <a:pPr eaLnBrk="1" hangingPunct="1">
              <a:spcBef>
                <a:spcPct val="50000"/>
              </a:spcBef>
            </a:pPr>
            <a:r>
              <a:rPr lang="en-US" altLang="en-US"/>
              <a:t>Coding style (commenting, naming, layout, etc.) is also very important</a:t>
            </a:r>
          </a:p>
          <a:p>
            <a:pPr eaLnBrk="1" hangingPunct="1">
              <a:spcBef>
                <a:spcPct val="50000"/>
              </a:spcBef>
            </a:pPr>
            <a:r>
              <a:rPr lang="en-US" altLang="en-US"/>
              <a:t>There is a big difference in the amount of work required to change poorly-structured and well-structured code … so make your code count!!</a:t>
            </a:r>
          </a:p>
        </p:txBody>
      </p:sp>
      <p:sp>
        <p:nvSpPr>
          <p:cNvPr id="43012"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2447907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90600" y="381000"/>
            <a:ext cx="7772400" cy="685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pPr eaLnBrk="1" hangingPunct="1"/>
            <a:r>
              <a:rPr lang="en-US" altLang="en-US" i="1"/>
              <a:t>world-of-zuul </a:t>
            </a:r>
            <a:r>
              <a:rPr lang="en-US" altLang="en-US"/>
              <a:t>example</a:t>
            </a:r>
          </a:p>
        </p:txBody>
      </p:sp>
      <p:sp>
        <p:nvSpPr>
          <p:cNvPr id="7171" name="Footer Placeholder 3"/>
          <p:cNvSpPr txBox="1">
            <a:spLocks noGrp="1"/>
          </p:cNvSpPr>
          <p:nvPr/>
        </p:nvSpPr>
        <p:spPr bwMode="auto">
          <a:xfrm>
            <a:off x="1143000" y="6426200"/>
            <a:ext cx="693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
        <p:nvSpPr>
          <p:cNvPr id="7172" name="Text Box 5"/>
          <p:cNvSpPr txBox="1">
            <a:spLocks noChangeArrowheads="1"/>
          </p:cNvSpPr>
          <p:nvPr/>
        </p:nvSpPr>
        <p:spPr bwMode="auto">
          <a:xfrm>
            <a:off x="1295400" y="1295400"/>
            <a:ext cx="71628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lgn="ctr">
              <a:spcBef>
                <a:spcPct val="0"/>
              </a:spcBef>
              <a:buClrTx/>
              <a:buFontTx/>
              <a:buNone/>
            </a:pPr>
            <a:r>
              <a:rPr lang="en-US" altLang="en-US" sz="2400" b="0" i="1">
                <a:solidFill>
                  <a:schemeClr val="tx1"/>
                </a:solidFill>
                <a:latin typeface="Times New Roman" panose="02020603050405020304" pitchFamily="18" charset="0"/>
              </a:rPr>
              <a:t>“Our </a:t>
            </a:r>
            <a:r>
              <a:rPr lang="en-US" altLang="en-US" sz="2400" i="1">
                <a:solidFill>
                  <a:schemeClr val="tx1"/>
                </a:solidFill>
                <a:latin typeface="Times New Roman" panose="02020603050405020304" pitchFamily="18" charset="0"/>
              </a:rPr>
              <a:t>world-of-zuul</a:t>
            </a:r>
            <a:r>
              <a:rPr lang="en-US" altLang="en-US" sz="2400" b="0" i="1">
                <a:solidFill>
                  <a:schemeClr val="tx1"/>
                </a:solidFill>
                <a:latin typeface="Times New Roman" panose="02020603050405020304" pitchFamily="18" charset="0"/>
              </a:rPr>
              <a:t> game is modeled on the original </a:t>
            </a:r>
            <a:r>
              <a:rPr lang="en-US" altLang="en-US" sz="2400" i="1">
                <a:solidFill>
                  <a:schemeClr val="tx1"/>
                </a:solidFill>
                <a:latin typeface="Times New Roman" panose="02020603050405020304" pitchFamily="18" charset="0"/>
              </a:rPr>
              <a:t>Adventure</a:t>
            </a:r>
            <a:r>
              <a:rPr lang="en-US" altLang="en-US" sz="2400" b="0" i="1">
                <a:solidFill>
                  <a:schemeClr val="tx1"/>
                </a:solidFill>
                <a:latin typeface="Times New Roman" panose="02020603050405020304" pitchFamily="18" charset="0"/>
              </a:rPr>
              <a:t> game that was developed in the early 1970s by Will Crowther and expanded by Don Woods. The original game is also sometimes known as the </a:t>
            </a:r>
            <a:r>
              <a:rPr lang="en-US" altLang="en-US" sz="2400" i="1">
                <a:solidFill>
                  <a:schemeClr val="tx1"/>
                </a:solidFill>
                <a:latin typeface="Times New Roman" panose="02020603050405020304" pitchFamily="18" charset="0"/>
              </a:rPr>
              <a:t>Colossal Cave Adventure</a:t>
            </a:r>
            <a:r>
              <a:rPr lang="en-US" altLang="en-US" sz="2400" b="0" i="1">
                <a:solidFill>
                  <a:schemeClr val="tx1"/>
                </a:solidFill>
                <a:latin typeface="Times New Roman" panose="02020603050405020304" pitchFamily="18" charset="0"/>
              </a:rPr>
              <a:t>. This was a wonderfully imaginative and sophisticated game for its time, involving finding your way through a complex cave system, locating hidden treasure, using secret words, and other mysteries, all in an effort to score the maximum number of points. You can read more about it at sites such as:</a:t>
            </a:r>
          </a:p>
          <a:p>
            <a:pPr algn="ctr">
              <a:spcBef>
                <a:spcPct val="0"/>
              </a:spcBef>
              <a:buClrTx/>
              <a:buFontTx/>
              <a:buNone/>
            </a:pPr>
            <a:r>
              <a:rPr lang="en-US" altLang="en-US" sz="2400" i="1">
                <a:solidFill>
                  <a:schemeClr val="tx1"/>
                </a:solidFill>
                <a:latin typeface="Times New Roman" panose="02020603050405020304" pitchFamily="18" charset="0"/>
              </a:rPr>
              <a:t> http://jerz.setonhill.edu/if/canon/Adventure.htm http://www.rickadams.org/adventure/</a:t>
            </a:r>
            <a:endParaRPr lang="en-US" altLang="en-US" sz="2400" b="0" i="1">
              <a:solidFill>
                <a:schemeClr val="tx1"/>
              </a:solidFill>
              <a:latin typeface="Times New Roman" panose="02020603050405020304" pitchFamily="18" charset="0"/>
            </a:endParaRPr>
          </a:p>
          <a:p>
            <a:pPr algn="ctr">
              <a:spcBef>
                <a:spcPct val="0"/>
              </a:spcBef>
              <a:buClrTx/>
              <a:buFontTx/>
              <a:buNone/>
            </a:pPr>
            <a:r>
              <a:rPr lang="en-US" altLang="en-US" sz="2400" b="0" i="1">
                <a:solidFill>
                  <a:schemeClr val="tx1"/>
                </a:solidFill>
                <a:latin typeface="Times New Roman" panose="02020603050405020304" pitchFamily="18" charset="0"/>
              </a:rPr>
              <a:t>or do a search for </a:t>
            </a:r>
            <a:r>
              <a:rPr lang="en-US" altLang="en-US" sz="2400" i="1">
                <a:solidFill>
                  <a:schemeClr val="tx1"/>
                </a:solidFill>
                <a:latin typeface="Times New Roman" panose="02020603050405020304" pitchFamily="18" charset="0"/>
              </a:rPr>
              <a:t>Colossal Cave Adventure</a:t>
            </a:r>
            <a:r>
              <a:rPr lang="en-US" altLang="en-US" sz="2400" b="0" i="1">
                <a:solidFill>
                  <a:schemeClr val="tx1"/>
                </a:solidFill>
                <a:latin typeface="Times New Roman" panose="02020603050405020304" pitchFamily="18" charset="0"/>
              </a:rPr>
              <a:t>.”</a:t>
            </a:r>
            <a:endParaRPr lang="en-US" altLang="en-US" sz="2400" b="0">
              <a:solidFill>
                <a:schemeClr val="tx1"/>
              </a:solidFill>
              <a:latin typeface="HelveticaNeueLTStd-Lt"/>
            </a:endParaRPr>
          </a:p>
        </p:txBody>
      </p:sp>
    </p:spTree>
    <p:extLst>
      <p:ext uri="{BB962C8B-B14F-4D97-AF65-F5344CB8AC3E}">
        <p14:creationId xmlns:p14="http://schemas.microsoft.com/office/powerpoint/2010/main" val="124838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defRPr/>
            </a:pPr>
            <a:r>
              <a:rPr lang="en-GB">
                <a:cs typeface="+mj-cs"/>
              </a:rPr>
              <a:t>World of Zuul</a:t>
            </a: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sz="2400" b="1">
                <a:solidFill>
                  <a:schemeClr val="tx1"/>
                </a:solidFill>
                <a:latin typeface="Times" charset="0"/>
                <a:ea typeface="ＭＳ Ｐゴシック" charset="-128"/>
              </a:defRPr>
            </a:lvl1pPr>
            <a:lvl2pPr marL="742950" indent="-285750">
              <a:defRPr sz="2400" b="1">
                <a:solidFill>
                  <a:schemeClr val="tx1"/>
                </a:solidFill>
                <a:latin typeface="Times" charset="0"/>
                <a:ea typeface="ＭＳ Ｐゴシック" charset="-128"/>
              </a:defRPr>
            </a:lvl2pPr>
            <a:lvl3pPr marL="1143000" indent="-228600">
              <a:defRPr sz="2400" b="1">
                <a:solidFill>
                  <a:schemeClr val="tx1"/>
                </a:solidFill>
                <a:latin typeface="Times" charset="0"/>
                <a:ea typeface="ＭＳ Ｐゴシック" charset="-128"/>
              </a:defRPr>
            </a:lvl3pPr>
            <a:lvl4pPr marL="1600200" indent="-228600">
              <a:defRPr sz="2400" b="1">
                <a:solidFill>
                  <a:schemeClr val="tx1"/>
                </a:solidFill>
                <a:latin typeface="Times" charset="0"/>
                <a:ea typeface="ＭＳ Ｐゴシック" charset="-128"/>
              </a:defRPr>
            </a:lvl4pPr>
            <a:lvl5pPr marL="2057400" indent="-228600">
              <a:defRPr sz="2400" b="1">
                <a:solidFill>
                  <a:schemeClr val="tx1"/>
                </a:solidFill>
                <a:latin typeface="Times"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charset="0"/>
                <a:ea typeface="ＭＳ Ｐゴシック" charset="-128"/>
              </a:defRPr>
            </a:lvl9pPr>
          </a:lstStyle>
          <a:p>
            <a:r>
              <a:rPr lang="en-GB" altLang="en-US" sz="1200" b="0">
                <a:solidFill>
                  <a:srgbClr val="76807A"/>
                </a:solidFill>
                <a:latin typeface="Arial" charset="0"/>
              </a:rPr>
              <a:t>© 2017 Pearson Education, Inc. Hoboken, NJ. All rights reserved. </a:t>
            </a:r>
          </a:p>
        </p:txBody>
      </p:sp>
      <p:pic>
        <p:nvPicPr>
          <p:cNvPr id="20483" name="Picture 5" descr="zuul-class-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8" y="1971675"/>
            <a:ext cx="5189537" cy="291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Oval 1"/>
          <p:cNvSpPr/>
          <p:nvPr/>
        </p:nvSpPr>
        <p:spPr bwMode="auto">
          <a:xfrm>
            <a:off x="4932363" y="4724400"/>
            <a:ext cx="2519362" cy="1169988"/>
          </a:xfrm>
          <a:prstGeom prst="ellipse">
            <a:avLst/>
          </a:prstGeom>
          <a:noFill/>
          <a:ln w="9525" cap="flat" cmpd="sng" algn="ctr">
            <a:solidFill>
              <a:schemeClr val="accent2"/>
            </a:solidFill>
            <a:prstDash val="solid"/>
            <a:round/>
            <a:headEnd type="none" w="med" len="med"/>
            <a:tailEnd type="none" w="med" len="med"/>
          </a:ln>
          <a:effectLst/>
        </p:spPr>
        <p:txBody>
          <a:bodyPr anchor="ctr" anchorCtr="1">
            <a:spAutoFit/>
          </a:bodyPr>
          <a:lstStyle/>
          <a:p>
            <a:pPr>
              <a:defRPr/>
            </a:pPr>
            <a:r>
              <a:rPr lang="en-US" dirty="0">
                <a:solidFill>
                  <a:schemeClr val="accent2"/>
                </a:solidFill>
                <a:latin typeface="+mn-lt"/>
                <a:ea typeface="ＭＳ Ｐゴシック" charset="0"/>
                <a:cs typeface="ＭＳ Ｐゴシック" charset="0"/>
              </a:rPr>
              <a:t>Explore </a:t>
            </a:r>
            <a:r>
              <a:rPr lang="en-US" dirty="0" err="1">
                <a:solidFill>
                  <a:schemeClr val="accent2"/>
                </a:solidFill>
                <a:latin typeface="Courier New"/>
                <a:ea typeface="ＭＳ Ｐゴシック" charset="0"/>
                <a:cs typeface="Courier New"/>
              </a:rPr>
              <a:t>zuul</a:t>
            </a:r>
            <a:r>
              <a:rPr lang="en-US" dirty="0">
                <a:solidFill>
                  <a:schemeClr val="accent2"/>
                </a:solidFill>
                <a:latin typeface="Courier New"/>
                <a:ea typeface="ＭＳ Ｐゴシック" charset="0"/>
                <a:cs typeface="Courier New"/>
              </a:rPr>
              <a:t>-bad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772400" cy="599728"/>
          </a:xfrm>
        </p:spPr>
        <p:txBody>
          <a:bodyPr/>
          <a:lstStyle/>
          <a:p>
            <a:pPr eaLnBrk="1" hangingPunct="1">
              <a:defRPr/>
            </a:pPr>
            <a:r>
              <a:rPr lang="en-US" dirty="0"/>
              <a:t>The </a:t>
            </a:r>
            <a:r>
              <a:rPr lang="en-US" dirty="0" err="1"/>
              <a:t>Zuul</a:t>
            </a:r>
            <a:r>
              <a:rPr lang="en-US" dirty="0"/>
              <a:t> Classes</a:t>
            </a:r>
          </a:p>
        </p:txBody>
      </p:sp>
      <p:sp>
        <p:nvSpPr>
          <p:cNvPr id="3" name="Content Placeholder 2"/>
          <p:cNvSpPr>
            <a:spLocks noGrp="1"/>
          </p:cNvSpPr>
          <p:nvPr>
            <p:ph idx="1"/>
          </p:nvPr>
        </p:nvSpPr>
        <p:spPr>
          <a:xfrm>
            <a:off x="1174548" y="3451219"/>
            <a:ext cx="7467600" cy="2952328"/>
          </a:xfrm>
        </p:spPr>
        <p:txBody>
          <a:bodyPr/>
          <a:lstStyle/>
          <a:p>
            <a:pPr eaLnBrk="1" hangingPunct="1">
              <a:defRPr/>
            </a:pPr>
            <a:r>
              <a:rPr lang="en-US" b="1" dirty="0">
                <a:latin typeface="Courier New"/>
                <a:cs typeface="Courier New"/>
              </a:rPr>
              <a:t>Game</a:t>
            </a:r>
            <a:r>
              <a:rPr lang="en-US" sz="2400" dirty="0"/>
              <a:t>: The starting point and main control loop</a:t>
            </a:r>
          </a:p>
          <a:p>
            <a:pPr eaLnBrk="1" hangingPunct="1">
              <a:defRPr/>
            </a:pPr>
            <a:r>
              <a:rPr lang="en-US" b="1" dirty="0">
                <a:latin typeface="Courier New" charset="0"/>
                <a:ea typeface="Courier New" charset="0"/>
                <a:cs typeface="Courier New" charset="0"/>
              </a:rPr>
              <a:t>Room</a:t>
            </a:r>
            <a:r>
              <a:rPr lang="en-US" sz="2400" dirty="0"/>
              <a:t>: A room in the game</a:t>
            </a:r>
          </a:p>
          <a:p>
            <a:pPr eaLnBrk="1" hangingPunct="1">
              <a:defRPr/>
            </a:pPr>
            <a:r>
              <a:rPr lang="en-US" b="1" dirty="0">
                <a:latin typeface="Courier New" charset="0"/>
                <a:ea typeface="Courier New" charset="0"/>
                <a:cs typeface="Courier New" charset="0"/>
              </a:rPr>
              <a:t>Parser</a:t>
            </a:r>
            <a:r>
              <a:rPr lang="en-US" sz="2400" dirty="0"/>
              <a:t>: Reads user input</a:t>
            </a:r>
          </a:p>
          <a:p>
            <a:pPr eaLnBrk="1" hangingPunct="1">
              <a:defRPr/>
            </a:pPr>
            <a:r>
              <a:rPr lang="en-US" b="1" dirty="0">
                <a:latin typeface="Courier New" charset="0"/>
                <a:ea typeface="Courier New" charset="0"/>
                <a:cs typeface="Courier New" charset="0"/>
              </a:rPr>
              <a:t>Command</a:t>
            </a:r>
            <a:r>
              <a:rPr lang="en-US" sz="2400" dirty="0"/>
              <a:t>: A user command</a:t>
            </a:r>
          </a:p>
          <a:p>
            <a:pPr eaLnBrk="1" hangingPunct="1">
              <a:defRPr/>
            </a:pPr>
            <a:r>
              <a:rPr lang="en-US" b="1" dirty="0" err="1">
                <a:latin typeface="Courier New" charset="0"/>
                <a:ea typeface="Courier New" charset="0"/>
                <a:cs typeface="Courier New" charset="0"/>
              </a:rPr>
              <a:t>CommandWords</a:t>
            </a:r>
            <a:r>
              <a:rPr lang="en-US" sz="2400" dirty="0"/>
              <a:t>: Recognized user commands</a:t>
            </a: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sz="2400" b="1">
                <a:solidFill>
                  <a:schemeClr val="tx1"/>
                </a:solidFill>
                <a:latin typeface="Times" charset="0"/>
                <a:ea typeface="ＭＳ Ｐゴシック" charset="-128"/>
              </a:defRPr>
            </a:lvl1pPr>
            <a:lvl2pPr marL="742950" indent="-285750">
              <a:defRPr sz="2400" b="1">
                <a:solidFill>
                  <a:schemeClr val="tx1"/>
                </a:solidFill>
                <a:latin typeface="Times" charset="0"/>
                <a:ea typeface="ＭＳ Ｐゴシック" charset="-128"/>
              </a:defRPr>
            </a:lvl2pPr>
            <a:lvl3pPr marL="1143000" indent="-228600">
              <a:defRPr sz="2400" b="1">
                <a:solidFill>
                  <a:schemeClr val="tx1"/>
                </a:solidFill>
                <a:latin typeface="Times" charset="0"/>
                <a:ea typeface="ＭＳ Ｐゴシック" charset="-128"/>
              </a:defRPr>
            </a:lvl3pPr>
            <a:lvl4pPr marL="1600200" indent="-228600">
              <a:defRPr sz="2400" b="1">
                <a:solidFill>
                  <a:schemeClr val="tx1"/>
                </a:solidFill>
                <a:latin typeface="Times" charset="0"/>
                <a:ea typeface="ＭＳ Ｐゴシック" charset="-128"/>
              </a:defRPr>
            </a:lvl4pPr>
            <a:lvl5pPr marL="2057400" indent="-228600">
              <a:defRPr sz="2400" b="1">
                <a:solidFill>
                  <a:schemeClr val="tx1"/>
                </a:solidFill>
                <a:latin typeface="Times"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charset="0"/>
                <a:ea typeface="ＭＳ Ｐゴシック" charset="-128"/>
              </a:defRPr>
            </a:lvl9pPr>
          </a:lstStyle>
          <a:p>
            <a:r>
              <a:rPr lang="en-GB" altLang="en-US" sz="1200" b="0">
                <a:solidFill>
                  <a:srgbClr val="76807A"/>
                </a:solidFill>
                <a:latin typeface="Arial" charset="0"/>
              </a:rPr>
              <a:t>© 2017 Pearson Education, Inc. Hoboken, NJ. All rights reserved. </a:t>
            </a:r>
          </a:p>
        </p:txBody>
      </p:sp>
      <p:pic>
        <p:nvPicPr>
          <p:cNvPr id="5" name="Picture 5" descr="zuul-class-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618" y="1209556"/>
            <a:ext cx="3890963"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defRPr/>
            </a:pPr>
            <a:r>
              <a:rPr lang="en-GB" dirty="0">
                <a:cs typeface="+mj-cs"/>
              </a:rPr>
              <a:t>Code and design quality</a:t>
            </a:r>
          </a:p>
        </p:txBody>
      </p:sp>
      <p:sp>
        <p:nvSpPr>
          <p:cNvPr id="4" name="Footer Placeholder 3"/>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sz="2400" b="1">
                <a:solidFill>
                  <a:schemeClr val="tx1"/>
                </a:solidFill>
                <a:latin typeface="Times" charset="0"/>
                <a:ea typeface="ＭＳ Ｐゴシック" charset="-128"/>
              </a:defRPr>
            </a:lvl1pPr>
            <a:lvl2pPr marL="742950" indent="-285750">
              <a:defRPr sz="2400" b="1">
                <a:solidFill>
                  <a:schemeClr val="tx1"/>
                </a:solidFill>
                <a:latin typeface="Times" charset="0"/>
                <a:ea typeface="ＭＳ Ｐゴシック" charset="-128"/>
              </a:defRPr>
            </a:lvl2pPr>
            <a:lvl3pPr marL="1143000" indent="-228600">
              <a:defRPr sz="2400" b="1">
                <a:solidFill>
                  <a:schemeClr val="tx1"/>
                </a:solidFill>
                <a:latin typeface="Times" charset="0"/>
                <a:ea typeface="ＭＳ Ｐゴシック" charset="-128"/>
              </a:defRPr>
            </a:lvl3pPr>
            <a:lvl4pPr marL="1600200" indent="-228600">
              <a:defRPr sz="2400" b="1">
                <a:solidFill>
                  <a:schemeClr val="tx1"/>
                </a:solidFill>
                <a:latin typeface="Times" charset="0"/>
                <a:ea typeface="ＭＳ Ｐゴシック" charset="-128"/>
              </a:defRPr>
            </a:lvl4pPr>
            <a:lvl5pPr marL="2057400" indent="-228600">
              <a:defRPr sz="2400" b="1">
                <a:solidFill>
                  <a:schemeClr val="tx1"/>
                </a:solidFill>
                <a:latin typeface="Times"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charset="0"/>
                <a:ea typeface="ＭＳ Ｐゴシック" charset="-128"/>
              </a:defRPr>
            </a:lvl9pPr>
          </a:lstStyle>
          <a:p>
            <a:r>
              <a:rPr lang="en-GB" altLang="en-US" sz="1200" b="0">
                <a:solidFill>
                  <a:srgbClr val="76807A"/>
                </a:solidFill>
                <a:latin typeface="Arial" charset="0"/>
              </a:rPr>
              <a:t>© 2017 Pearson Education, Inc. Hoboken, NJ. All rights reserved. </a:t>
            </a:r>
          </a:p>
        </p:txBody>
      </p:sp>
      <p:sp>
        <p:nvSpPr>
          <p:cNvPr id="6" name="Rectangle 3"/>
          <p:cNvSpPr>
            <a:spLocks noGrp="1" noChangeArrowheads="1"/>
          </p:cNvSpPr>
          <p:nvPr>
            <p:ph idx="4294967295"/>
          </p:nvPr>
        </p:nvSpPr>
        <p:spPr>
          <a:xfrm>
            <a:off x="1219200" y="1828800"/>
            <a:ext cx="7467600" cy="4267200"/>
          </a:xfrm>
        </p:spPr>
        <p:txBody>
          <a:bodyPr/>
          <a:lstStyle/>
          <a:p>
            <a:pPr eaLnBrk="1" hangingPunct="1">
              <a:spcBef>
                <a:spcPct val="50000"/>
              </a:spcBef>
            </a:pPr>
            <a:r>
              <a:rPr lang="en-GB" altLang="en-US" dirty="0"/>
              <a:t>Criteria needed to define how to evaluate code quality</a:t>
            </a:r>
          </a:p>
          <a:p>
            <a:pPr eaLnBrk="1" hangingPunct="1">
              <a:spcBef>
                <a:spcPct val="50000"/>
              </a:spcBef>
            </a:pPr>
            <a:r>
              <a:rPr lang="en-GB" altLang="en-US" dirty="0"/>
              <a:t>Two important concepts for assessing the quality of code are:</a:t>
            </a:r>
          </a:p>
          <a:p>
            <a:pPr lvl="1" eaLnBrk="1" hangingPunct="1"/>
            <a:r>
              <a:rPr lang="en-GB" altLang="en-US" dirty="0"/>
              <a:t>Coupling</a:t>
            </a:r>
          </a:p>
          <a:p>
            <a:pPr lvl="1" eaLnBrk="1" hangingPunct="1"/>
            <a:r>
              <a:rPr lang="en-GB" altLang="en-US" dirty="0"/>
              <a:t>Cohesion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a:xfrm>
            <a:off x="914400" y="260350"/>
            <a:ext cx="7772400" cy="792163"/>
          </a:xfrm>
        </p:spPr>
        <p:txBody>
          <a:bodyPr/>
          <a:lstStyle/>
          <a:p>
            <a:pPr eaLnBrk="1" hangingPunct="1">
              <a:defRPr/>
            </a:pPr>
            <a:r>
              <a:rPr lang="en-GB" kern="0" dirty="0"/>
              <a:t>Coupling</a:t>
            </a:r>
          </a:p>
        </p:txBody>
      </p:sp>
      <p:sp>
        <p:nvSpPr>
          <p:cNvPr id="11267" name="Rectangle 3"/>
          <p:cNvSpPr>
            <a:spLocks noGrp="1" noChangeArrowheads="1"/>
          </p:cNvSpPr>
          <p:nvPr>
            <p:ph idx="4294967295"/>
          </p:nvPr>
        </p:nvSpPr>
        <p:spPr>
          <a:xfrm>
            <a:off x="1219200" y="1125538"/>
            <a:ext cx="7467600" cy="5003800"/>
          </a:xfrm>
        </p:spPr>
        <p:txBody>
          <a:bodyPr/>
          <a:lstStyle/>
          <a:p>
            <a:pPr eaLnBrk="1" hangingPunct="1">
              <a:spcBef>
                <a:spcPct val="40000"/>
              </a:spcBef>
            </a:pPr>
            <a:r>
              <a:rPr lang="en-GB" altLang="en-US" dirty="0"/>
              <a:t>Coupling refers to links between separate units of a program</a:t>
            </a:r>
          </a:p>
          <a:p>
            <a:pPr eaLnBrk="1" hangingPunct="1">
              <a:spcBef>
                <a:spcPct val="40000"/>
              </a:spcBef>
            </a:pPr>
            <a:r>
              <a:rPr lang="en-GB" altLang="en-US" dirty="0"/>
              <a:t>If two classes depend closely on many details of each other, we say they are </a:t>
            </a:r>
            <a:r>
              <a:rPr lang="en-GB" altLang="en-US" i="1" dirty="0">
                <a:solidFill>
                  <a:srgbClr val="CD2626"/>
                </a:solidFill>
              </a:rPr>
              <a:t>tightly coupled</a:t>
            </a:r>
            <a:endParaRPr lang="en-GB" altLang="en-US" dirty="0"/>
          </a:p>
          <a:p>
            <a:pPr eaLnBrk="1" hangingPunct="1">
              <a:spcBef>
                <a:spcPct val="40000"/>
              </a:spcBef>
            </a:pPr>
            <a:r>
              <a:rPr lang="en-GB" altLang="en-US" dirty="0"/>
              <a:t>However, we aim for </a:t>
            </a:r>
            <a:r>
              <a:rPr lang="en-GB" altLang="en-US" i="1" dirty="0">
                <a:solidFill>
                  <a:srgbClr val="CD2626"/>
                </a:solidFill>
              </a:rPr>
              <a:t>loose coupling</a:t>
            </a:r>
          </a:p>
          <a:p>
            <a:pPr lvl="1" eaLnBrk="1" hangingPunct="1">
              <a:spcBef>
                <a:spcPct val="10000"/>
              </a:spcBef>
            </a:pPr>
            <a:r>
              <a:rPr lang="en-GB" altLang="en-US" sz="2700" dirty="0"/>
              <a:t>where classes are not so inter-connected</a:t>
            </a:r>
            <a:endParaRPr lang="en-GB" altLang="en-US" dirty="0"/>
          </a:p>
          <a:p>
            <a:pPr eaLnBrk="1" hangingPunct="1">
              <a:spcBef>
                <a:spcPct val="40000"/>
              </a:spcBef>
            </a:pPr>
            <a:r>
              <a:rPr lang="en-GB" altLang="en-US" dirty="0"/>
              <a:t>A class diagram provides (</a:t>
            </a:r>
            <a:r>
              <a:rPr lang="en-GB" altLang="en-US" u="sng" dirty="0"/>
              <a:t>limited</a:t>
            </a:r>
            <a:r>
              <a:rPr lang="en-GB" altLang="en-US" dirty="0"/>
              <a:t>) hints at the degree of coupling</a:t>
            </a:r>
          </a:p>
        </p:txBody>
      </p:sp>
      <p:sp>
        <p:nvSpPr>
          <p:cNvPr id="11268" name="Footer Placeholder 3"/>
          <p:cNvSpPr txBox="1">
            <a:spLocks noGrp="1"/>
          </p:cNvSpPr>
          <p:nvPr/>
        </p:nvSpPr>
        <p:spPr bwMode="auto">
          <a:xfrm>
            <a:off x="1143000" y="6426200"/>
            <a:ext cx="6934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64D8B"/>
              </a:buClr>
              <a:buFont typeface="Times" panose="02020603050405020304" pitchFamily="18" charset="0"/>
              <a:buChar char="•"/>
              <a:defRPr sz="3200">
                <a:solidFill>
                  <a:srgbClr val="1A3170"/>
                </a:solidFill>
                <a:latin typeface="Trebuchet MS" panose="020B0603020202020204" pitchFamily="34" charset="0"/>
                <a:ea typeface="MS PGothic" panose="020B0600070205080204" pitchFamily="34" charset="-128"/>
              </a:defRPr>
            </a:lvl1pPr>
            <a:lvl2pPr marL="742950" indent="-285750">
              <a:spcBef>
                <a:spcPct val="20000"/>
              </a:spcBef>
              <a:buClr>
                <a:srgbClr val="264D8B"/>
              </a:buClr>
              <a:buChar char="–"/>
              <a:defRPr sz="2800">
                <a:solidFill>
                  <a:srgbClr val="1A3170"/>
                </a:solidFill>
                <a:latin typeface="Trebuchet MS" panose="020B0603020202020204" pitchFamily="34" charset="0"/>
                <a:ea typeface="MS PGothic" panose="020B0600070205080204" pitchFamily="34" charset="-128"/>
              </a:defRPr>
            </a:lvl2pPr>
            <a:lvl3pPr marL="1143000" indent="-228600">
              <a:spcBef>
                <a:spcPct val="20000"/>
              </a:spcBef>
              <a:buClr>
                <a:srgbClr val="264D8B"/>
              </a:buClr>
              <a:buChar char="•"/>
              <a:defRPr sz="2400">
                <a:solidFill>
                  <a:srgbClr val="1A3170"/>
                </a:solidFill>
                <a:latin typeface="Trebuchet MS" panose="020B0603020202020204" pitchFamily="34" charset="0"/>
                <a:ea typeface="MS PGothic" panose="020B0600070205080204" pitchFamily="34" charset="-128"/>
              </a:defRPr>
            </a:lvl3pPr>
            <a:lvl4pPr marL="16002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4pPr>
            <a:lvl5pPr marL="2057400" indent="-228600">
              <a:spcBef>
                <a:spcPct val="20000"/>
              </a:spcBef>
              <a:buClr>
                <a:srgbClr val="264D8B"/>
              </a:buClr>
              <a:buChar char="»"/>
              <a:defRPr sz="2000">
                <a:solidFill>
                  <a:srgbClr val="1A3170"/>
                </a:solidFill>
                <a:latin typeface="Trebuchet MS" panose="020B0603020202020204" pitchFamily="34" charset="0"/>
                <a:ea typeface="MS PGothic" panose="020B0600070205080204" pitchFamily="34" charset="-128"/>
              </a:defRPr>
            </a:lvl5pPr>
            <a:lvl6pPr marL="25146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6pPr>
            <a:lvl7pPr marL="29718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7pPr>
            <a:lvl8pPr marL="34290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8pPr>
            <a:lvl9pPr marL="3886200" indent="-228600" eaLnBrk="0" fontAlgn="base" hangingPunct="0">
              <a:spcBef>
                <a:spcPct val="20000"/>
              </a:spcBef>
              <a:spcAft>
                <a:spcPct val="0"/>
              </a:spcAft>
              <a:buClr>
                <a:srgbClr val="264D8B"/>
              </a:buClr>
              <a:buChar char="»"/>
              <a:defRPr sz="2000">
                <a:solidFill>
                  <a:srgbClr val="1A3170"/>
                </a:solidFill>
                <a:latin typeface="Trebuchet MS" panose="020B0603020202020204" pitchFamily="34" charset="0"/>
                <a:ea typeface="MS PGothic" panose="020B0600070205080204" pitchFamily="34" charset="-128"/>
              </a:defRPr>
            </a:lvl9pPr>
          </a:lstStyle>
          <a:p>
            <a:pPr>
              <a:spcBef>
                <a:spcPct val="0"/>
              </a:spcBef>
              <a:buClrTx/>
              <a:buFontTx/>
              <a:buNone/>
            </a:pPr>
            <a:r>
              <a:rPr lang="en-GB" altLang="en-US" sz="1200" b="0">
                <a:solidFill>
                  <a:srgbClr val="76807A"/>
                </a:solidFill>
                <a:latin typeface="Arial" panose="020B0604020202020204" pitchFamily="34" charset="0"/>
              </a:rPr>
              <a:t>Objects First with Java - A Practical Introduction using BlueJ, © David J. Barnes, Michael Kölling</a:t>
            </a:r>
          </a:p>
        </p:txBody>
      </p:sp>
    </p:spTree>
    <p:extLst>
      <p:ext uri="{BB962C8B-B14F-4D97-AF65-F5344CB8AC3E}">
        <p14:creationId xmlns:p14="http://schemas.microsoft.com/office/powerpoint/2010/main" val="671267517"/>
      </p:ext>
    </p:extLst>
  </p:cSld>
  <p:clrMapOvr>
    <a:masterClrMapping/>
  </p:clrMapOvr>
</p:sld>
</file>

<file path=ppt/theme/theme1.xml><?xml version="1.0" encoding="utf-8"?>
<a:theme xmlns:a="http://schemas.openxmlformats.org/drawingml/2006/main" name="objects-first-6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bjects-first-4e">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objects-first-4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bjects-first-4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bjects-first-4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bjects-first-4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bjects-first-4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bjects-first-4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bjects-first-4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bjects-first-4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bjects-first-4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bjects-first-4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bjects-first-4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bjects-first-4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objects-first-6e.potx</Template>
  <TotalTime>4416</TotalTime>
  <Words>2877</Words>
  <Application>Microsoft Office PowerPoint</Application>
  <PresentationFormat>On-screen Show (4:3)</PresentationFormat>
  <Paragraphs>364</Paragraphs>
  <Slides>40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Courier New</vt:lpstr>
      <vt:lpstr>HelveticaNeueLTStd-Lt</vt:lpstr>
      <vt:lpstr>LetterGothicStd-Bold</vt:lpstr>
      <vt:lpstr>Thonburi</vt:lpstr>
      <vt:lpstr>Times</vt:lpstr>
      <vt:lpstr>Times New Roman</vt:lpstr>
      <vt:lpstr>TimesNewRomanPSMT</vt:lpstr>
      <vt:lpstr>Trebuchet MS</vt:lpstr>
      <vt:lpstr>Verdana</vt:lpstr>
      <vt:lpstr>objects-first-6e</vt:lpstr>
      <vt:lpstr>Designing classes</vt:lpstr>
      <vt:lpstr>Main concepts to be covered</vt:lpstr>
      <vt:lpstr>Software changes</vt:lpstr>
      <vt:lpstr>Change or die</vt:lpstr>
      <vt:lpstr>world-of-zuul example</vt:lpstr>
      <vt:lpstr>World of Zuul</vt:lpstr>
      <vt:lpstr>The Zuul Classes</vt:lpstr>
      <vt:lpstr>Code and design quality</vt:lpstr>
      <vt:lpstr>Coupling</vt:lpstr>
      <vt:lpstr>Cohesion</vt:lpstr>
      <vt:lpstr>An example to test quality</vt:lpstr>
      <vt:lpstr>Finding relevant source code</vt:lpstr>
      <vt:lpstr>Coupling in zuul</vt:lpstr>
      <vt:lpstr>Loose coupling</vt:lpstr>
      <vt:lpstr>Tight coupling</vt:lpstr>
      <vt:lpstr>Encapsulation  to reduce coupling</vt:lpstr>
      <vt:lpstr>Encapsulation  to reduce coupling</vt:lpstr>
      <vt:lpstr>Reducing coupling</vt:lpstr>
      <vt:lpstr>Cohesion in zuul</vt:lpstr>
      <vt:lpstr>High cohesion</vt:lpstr>
      <vt:lpstr>Loose cohesion</vt:lpstr>
      <vt:lpstr>Cohesion for  readability and reuse</vt:lpstr>
      <vt:lpstr>Code duplication</vt:lpstr>
      <vt:lpstr>Avoid code duplication for high cohesion</vt:lpstr>
      <vt:lpstr>printLocationInfo( )</vt:lpstr>
      <vt:lpstr>Responsibility-driven design</vt:lpstr>
      <vt:lpstr>Localizing change</vt:lpstr>
      <vt:lpstr>Thinking ahead</vt:lpstr>
      <vt:lpstr>Refactoring</vt:lpstr>
      <vt:lpstr>Refactoring and testing</vt:lpstr>
      <vt:lpstr>Cohesion applied  at different levels</vt:lpstr>
      <vt:lpstr>Design questions</vt:lpstr>
      <vt:lpstr>Design guidelines</vt:lpstr>
      <vt:lpstr>Enumerated Types</vt:lpstr>
      <vt:lpstr>A basic enumerated type</vt:lpstr>
      <vt:lpstr>Using enumerated types</vt:lpstr>
      <vt:lpstr>PowerPoint Presentation</vt:lpstr>
      <vt:lpstr>PowerPoint Presentation</vt:lpstr>
      <vt:lpstr>Review</vt:lpstr>
      <vt:lpstr>Review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First With Java - Chapter 7</dc:title>
  <dc:subject/>
  <dc:creator>David J. Barnes, Michael Kölling</dc:creator>
  <cp:keywords/>
  <dc:description>Copyright © David J. Barnes, Michael Kölling_x000d_</dc:description>
  <cp:lastModifiedBy>Chien, Chia C</cp:lastModifiedBy>
  <cp:revision>194</cp:revision>
  <cp:lastPrinted>2003-09-01T07:42:30Z</cp:lastPrinted>
  <dcterms:created xsi:type="dcterms:W3CDTF">2009-04-22T19:24:48Z</dcterms:created>
  <dcterms:modified xsi:type="dcterms:W3CDTF">2020-11-23T16:37:17Z</dcterms:modified>
  <cp:category/>
</cp:coreProperties>
</file>