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78" r:id="rId4"/>
    <p:sldId id="279" r:id="rId5"/>
    <p:sldId id="280" r:id="rId6"/>
    <p:sldId id="258" r:id="rId7"/>
    <p:sldId id="290" r:id="rId8"/>
    <p:sldId id="260" r:id="rId9"/>
    <p:sldId id="261" r:id="rId10"/>
    <p:sldId id="262" r:id="rId11"/>
    <p:sldId id="264" r:id="rId12"/>
    <p:sldId id="283" r:id="rId13"/>
    <p:sldId id="284" r:id="rId14"/>
    <p:sldId id="263" r:id="rId15"/>
    <p:sldId id="265" r:id="rId16"/>
    <p:sldId id="288" r:id="rId17"/>
    <p:sldId id="266" r:id="rId18"/>
    <p:sldId id="281" r:id="rId19"/>
    <p:sldId id="292" r:id="rId20"/>
    <p:sldId id="282" r:id="rId21"/>
    <p:sldId id="285" r:id="rId22"/>
    <p:sldId id="293" r:id="rId23"/>
    <p:sldId id="267" r:id="rId24"/>
    <p:sldId id="268" r:id="rId25"/>
    <p:sldId id="294" r:id="rId26"/>
    <p:sldId id="287" r:id="rId27"/>
    <p:sldId id="270" r:id="rId28"/>
    <p:sldId id="295" r:id="rId29"/>
    <p:sldId id="273" r:id="rId30"/>
    <p:sldId id="272" r:id="rId31"/>
    <p:sldId id="274" r:id="rId32"/>
    <p:sldId id="296" r:id="rId33"/>
    <p:sldId id="277" r:id="rId34"/>
    <p:sldId id="275" r:id="rId35"/>
    <p:sldId id="291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5" autoAdjust="0"/>
    <p:restoredTop sz="94681"/>
  </p:normalViewPr>
  <p:slideViewPr>
    <p:cSldViewPr>
      <p:cViewPr varScale="1">
        <p:scale>
          <a:sx n="82" d="100"/>
          <a:sy n="82" d="100"/>
        </p:scale>
        <p:origin x="114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Objects First with Java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r>
              <a:rPr lang="en-US" altLang="en-US"/>
              <a:t>© David J. Barnes and Michael Kölling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8686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F5229D2F-ADA7-9C47-B056-124D22FFD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124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73243A1B-BBC8-0745-8DB3-F764286D8B1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017773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CB5D1A44-C36D-4D46-9B65-FB2268298ADB}" type="slidenum">
              <a:rPr lang="en-GB" altLang="en-US" sz="1200">
                <a:latin typeface="Times New Roman" charset="0"/>
              </a:rPr>
              <a:pPr/>
              <a:t>1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83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9C5289B2-6204-FE4F-A12C-4CF39670AA48}" type="slidenum">
              <a:rPr lang="en-GB" altLang="en-US" sz="1200">
                <a:latin typeface="Times New Roman" charset="0"/>
              </a:rPr>
              <a:pPr/>
              <a:t>11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59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C6C6A08A-837C-E443-A411-AA3FB31B4D42}" type="slidenum">
              <a:rPr lang="en-GB" altLang="en-US" sz="1200">
                <a:latin typeface="Times New Roman" charset="0"/>
              </a:rPr>
              <a:pPr/>
              <a:t>12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2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19C1C617-0D7F-9840-8ADD-CA9A1E32D52E}" type="slidenum">
              <a:rPr lang="en-GB" altLang="en-US" sz="1200">
                <a:latin typeface="Times New Roman" charset="0"/>
              </a:rPr>
              <a:pPr/>
              <a:t>14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59703E2-7F7C-B74D-8CBA-7EE93186BB80}" type="slidenum">
              <a:rPr lang="en-GB" altLang="en-US" sz="1200">
                <a:latin typeface="Times New Roman" charset="0"/>
              </a:rPr>
              <a:pPr/>
              <a:t>15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04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91832CBB-6FB6-F941-AE5A-C9BB467C9326}" type="slidenum">
              <a:rPr lang="en-GB" altLang="en-US" sz="1200">
                <a:latin typeface="Times New Roman" charset="0"/>
              </a:rPr>
              <a:pPr/>
              <a:t>17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44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97BFA539-1671-A84D-B512-042DF67AEFF7}" type="slidenum">
              <a:rPr lang="en-GB" altLang="en-US" sz="1200">
                <a:latin typeface="Times New Roman" charset="0"/>
              </a:rPr>
              <a:pPr/>
              <a:t>23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55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62E6BB0-FF9F-E74A-86B0-56D74D23CFFD}" type="slidenum">
              <a:rPr lang="en-GB" altLang="en-US" sz="1200">
                <a:latin typeface="Times New Roman" charset="0"/>
              </a:rPr>
              <a:pPr/>
              <a:t>24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601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E82A726-1E97-4DDC-838B-17E326D47BA1}" type="slidenum">
              <a:rPr lang="en-GB" altLang="en-US" sz="1200">
                <a:latin typeface="Times New Roman" panose="02020603050405020304" pitchFamily="18" charset="0"/>
              </a:rPr>
              <a:pPr/>
              <a:t>25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188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9A49B34-9DC6-BC4F-B430-792752A3043F}" type="slidenum">
              <a:rPr lang="en-GB" altLang="en-US" sz="1200">
                <a:latin typeface="Times New Roman" charset="0"/>
              </a:rPr>
              <a:pPr/>
              <a:t>27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97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EA15168-9EFC-4D56-BE58-E8474F61C48A}" type="slidenum">
              <a:rPr lang="en-GB" altLang="en-US" sz="1200">
                <a:latin typeface="Times New Roman" panose="02020603050405020304" pitchFamily="18" charset="0"/>
              </a:rPr>
              <a:pPr/>
              <a:t>28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3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AD9F826F-581B-8A48-A7B6-1A3EF5840AFE}" type="slidenum">
              <a:rPr lang="en-GB" altLang="en-US" sz="1200">
                <a:latin typeface="Times New Roman" charset="0"/>
              </a:rPr>
              <a:pPr/>
              <a:t>2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486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A250A0B-2730-AA4D-940E-61A962DFA324}" type="slidenum">
              <a:rPr lang="en-GB" altLang="en-US" sz="1200">
                <a:latin typeface="Times New Roman" charset="0"/>
              </a:rPr>
              <a:pPr/>
              <a:t>29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042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A9556FAF-8851-EC41-A7A7-F1E17E08DE2B}" type="slidenum">
              <a:rPr lang="en-GB" altLang="en-US" sz="1200">
                <a:latin typeface="Times New Roman" charset="0"/>
              </a:rPr>
              <a:pPr/>
              <a:t>30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75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F32165F-8231-3348-95AC-E72ACCC47340}" type="slidenum">
              <a:rPr lang="en-GB" altLang="en-US" sz="1200">
                <a:latin typeface="Times New Roman" charset="0"/>
              </a:rPr>
              <a:pPr/>
              <a:t>31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645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F32165F-8231-3348-95AC-E72ACCC47340}" type="slidenum">
              <a:rPr lang="en-GB" altLang="en-US" sz="1200">
                <a:latin typeface="Times New Roman" charset="0"/>
              </a:rPr>
              <a:pPr/>
              <a:t>32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020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1EC0EECA-9506-914E-B64D-5AAF92D2A6A2}" type="slidenum">
              <a:rPr lang="en-GB" altLang="en-US" sz="1200">
                <a:latin typeface="Times New Roman" charset="0"/>
              </a:rPr>
              <a:pPr/>
              <a:t>33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912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0C27A3D4-9C01-E446-A809-8F1725387310}" type="slidenum">
              <a:rPr lang="en-GB" altLang="en-US" sz="1200">
                <a:latin typeface="Times New Roman" charset="0"/>
              </a:rPr>
              <a:pPr/>
              <a:t>34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378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63AA7EF8-83C5-5746-8381-C26403A55741}" type="slidenum">
              <a:rPr lang="en-GB" altLang="en-US" sz="1200">
                <a:latin typeface="Times New Roman" charset="0"/>
              </a:rPr>
              <a:pPr/>
              <a:t>36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94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81C3827-4F29-0243-8D88-75CAD4C5DE00}" type="slidenum">
              <a:rPr lang="en-GB" altLang="en-US" sz="1200">
                <a:latin typeface="Times New Roman" charset="0"/>
              </a:rPr>
              <a:pPr/>
              <a:t>3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The result is: 2</a:t>
            </a:r>
          </a:p>
          <a:p>
            <a:pPr eaLnBrk="1" hangingPunct="1"/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Double result: 22</a:t>
            </a:r>
          </a:p>
          <a:p>
            <a:pPr eaLnBrk="1" hangingPunct="1"/>
            <a:endParaRPr lang="en-US" altLang="en-US" sz="1600">
              <a:latin typeface="Lucida Grande" charset="0"/>
              <a:ea typeface="ＭＳ Ｐゴシック" charset="-128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5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C729C906-E6C7-7F44-8703-CBDAE3F3CB24}" type="slidenum">
              <a:rPr lang="en-GB" altLang="en-US" sz="1200">
                <a:latin typeface="Times New Roman" charset="0"/>
              </a:rPr>
              <a:pPr/>
              <a:t>4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09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214858C-48D1-A049-BAEE-D7C4BA2C0849}" type="slidenum">
              <a:rPr lang="en-GB" altLang="en-US" sz="1200">
                <a:latin typeface="Times New Roman" charset="0"/>
              </a:rPr>
              <a:pPr/>
              <a:t>5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The result is: 2</a:t>
            </a:r>
          </a:p>
          <a:p>
            <a:pPr eaLnBrk="1" hangingPunct="1"/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Double result: 22</a:t>
            </a:r>
          </a:p>
          <a:p>
            <a:pPr eaLnBrk="1" hangingPunct="1"/>
            <a:endParaRPr lang="en-US" altLang="en-US" sz="1600">
              <a:latin typeface="Lucida Grande" charset="0"/>
              <a:ea typeface="ＭＳ Ｐゴシック" charset="-128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9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E36F34C-22E1-FD46-BA42-A3225BE04076}" type="slidenum">
              <a:rPr lang="en-GB" altLang="en-US" sz="1200">
                <a:latin typeface="Times New Roman" charset="0"/>
              </a:rPr>
              <a:pPr/>
              <a:t>6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3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D213591F-D3B9-2245-AD01-2B4CE36E8230}" type="slidenum">
              <a:rPr lang="en-GB" altLang="en-US" sz="1200">
                <a:latin typeface="Times New Roman" charset="0"/>
              </a:rPr>
              <a:pPr/>
              <a:t>8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C78E6A97-3024-3C43-AFB4-F393F60DEC98}" type="slidenum">
              <a:rPr lang="en-GB" altLang="en-US" sz="1200">
                <a:latin typeface="Times New Roman" charset="0"/>
              </a:rPr>
              <a:pPr/>
              <a:t>9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9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35C83820-FE0A-1141-B89E-4E0415ED41C1}" type="slidenum">
              <a:rPr lang="en-GB" altLang="en-US" sz="1200">
                <a:latin typeface="Times New Roman" charset="0"/>
              </a:rPr>
              <a:pPr/>
              <a:t>10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9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1178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Well-behaved objects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6.0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Unit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96975"/>
            <a:ext cx="7467600" cy="5229225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Application testing </a:t>
            </a:r>
            <a:r>
              <a:rPr lang="en-US" sz="2800" dirty="0">
                <a:ea typeface="+mn-ea"/>
                <a:cs typeface="+mn-cs"/>
              </a:rPr>
              <a:t>can only be done after </a:t>
            </a:r>
            <a:r>
              <a:rPr lang="en-US" sz="2800" i="1" dirty="0">
                <a:ea typeface="+mn-ea"/>
                <a:cs typeface="+mn-cs"/>
              </a:rPr>
              <a:t>entire</a:t>
            </a:r>
            <a:r>
              <a:rPr lang="en-US" sz="2800" dirty="0">
                <a:ea typeface="+mn-ea"/>
                <a:cs typeface="+mn-cs"/>
              </a:rPr>
              <a:t> application is completed</a:t>
            </a: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Unit testing </a:t>
            </a:r>
            <a:r>
              <a:rPr lang="en-US" sz="2800" dirty="0">
                <a:ea typeface="+mn-ea"/>
                <a:cs typeface="+mn-cs"/>
              </a:rPr>
              <a:t>of any single unit can be done once written and compiled</a:t>
            </a: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Each unit of an application may be tested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Method, class, module (package in Java)</a:t>
            </a: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Can (should) be done during development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sz="2400" dirty="0">
                <a:ea typeface="+mn-ea"/>
              </a:rPr>
              <a:t>Finding and fixing early lowers development costs (e.g. programmer time)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A test suite is built up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sz="28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549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Testing fundamentals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68760"/>
            <a:ext cx="7467600" cy="515744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Understand what the unit should do – its </a:t>
            </a:r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contract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(requirements)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You will be looking for violations</a:t>
            </a:r>
          </a:p>
          <a:p>
            <a:pPr lvl="1"/>
            <a:r>
              <a:rPr lang="en-US" altLang="en-US" dirty="0">
                <a:ea typeface="MS PGothic" charset="-128"/>
              </a:rPr>
              <a:t>Use positive tests and negative </a:t>
            </a:r>
            <a:r>
              <a:rPr lang="en-US" altLang="en-US" dirty="0"/>
              <a:t>tests (include </a:t>
            </a:r>
            <a:r>
              <a:rPr lang="en-US" altLang="en-US" i="1" dirty="0"/>
              <a:t>null</a:t>
            </a:r>
            <a:r>
              <a:rPr lang="en-US" altLang="en-US" dirty="0"/>
              <a:t> and </a:t>
            </a:r>
            <a:r>
              <a:rPr lang="en-US" altLang="en-US" i="1" dirty="0"/>
              <a:t>empty</a:t>
            </a:r>
            <a:r>
              <a:rPr lang="en-US" altLang="en-US" dirty="0"/>
              <a:t> conditions)</a:t>
            </a:r>
            <a:endParaRPr lang="en-US" altLang="en-US" dirty="0">
              <a:ea typeface="MS PGothic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Test </a:t>
            </a:r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boundaries</a:t>
            </a:r>
            <a:endParaRPr lang="en-US" altLang="en-US" dirty="0">
              <a:solidFill>
                <a:srgbClr val="FF0000"/>
              </a:solidFill>
              <a:ea typeface="MS PGothic" charset="-128"/>
            </a:endParaRPr>
          </a:p>
          <a:p>
            <a:pPr lvl="1" eaLnBrk="1" hangingPunct="1"/>
            <a:r>
              <a:rPr lang="en-US" altLang="en-US" dirty="0">
                <a:ea typeface="MS PGothic" charset="-128"/>
              </a:rPr>
              <a:t>Zero, One, Full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Search an empty collection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Add to a full collection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Search for/remove the only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Well-behaved objects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Test automation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627784" y="1554882"/>
            <a:ext cx="5080992" cy="4267200"/>
          </a:xfrm>
        </p:spPr>
        <p:txBody>
          <a:bodyPr rIns="233680"/>
          <a:lstStyle/>
          <a:p>
            <a:pPr marL="382588" eaLnBrk="1" hangingPunct="1">
              <a:spcBef>
                <a:spcPts val="1200"/>
              </a:spcBef>
              <a:defRPr/>
            </a:pPr>
            <a:r>
              <a:rPr lang="en-US" dirty="0">
                <a:ea typeface="+mn-ea"/>
                <a:cs typeface="+mn-cs"/>
              </a:rPr>
              <a:t>Unit testing</a:t>
            </a:r>
          </a:p>
          <a:p>
            <a:pPr marL="382588" eaLnBrk="1" hangingPunct="1">
              <a:spcBef>
                <a:spcPts val="1200"/>
              </a:spcBef>
              <a:defRPr/>
            </a:pPr>
            <a:r>
              <a:rPr lang="en-US" dirty="0" err="1">
                <a:ea typeface="+mn-ea"/>
                <a:cs typeface="+mn-cs"/>
              </a:rPr>
              <a:t>JUnit</a:t>
            </a:r>
            <a:endParaRPr lang="en-US" dirty="0">
              <a:ea typeface="+mn-ea"/>
              <a:cs typeface="+mn-cs"/>
            </a:endParaRPr>
          </a:p>
          <a:p>
            <a:pPr marL="382588" eaLnBrk="1" hangingPunct="1">
              <a:spcBef>
                <a:spcPts val="1200"/>
              </a:spcBef>
              <a:defRPr/>
            </a:pPr>
            <a:r>
              <a:rPr lang="en-US" dirty="0">
                <a:ea typeface="+mn-ea"/>
                <a:cs typeface="+mn-cs"/>
              </a:rPr>
              <a:t>Regression testing</a:t>
            </a:r>
          </a:p>
          <a:p>
            <a:pPr marL="382588" eaLnBrk="1" hangingPunct="1">
              <a:spcBef>
                <a:spcPts val="1200"/>
              </a:spcBef>
              <a:defRPr/>
            </a:pPr>
            <a:r>
              <a:rPr lang="en-US" dirty="0">
                <a:ea typeface="+mn-ea"/>
                <a:cs typeface="+mn-cs"/>
              </a:rPr>
              <a:t>Test cases</a:t>
            </a:r>
          </a:p>
          <a:p>
            <a:pPr marL="382588" eaLnBrk="1" hangingPunct="1">
              <a:spcBef>
                <a:spcPts val="1200"/>
              </a:spcBef>
              <a:defRPr/>
            </a:pPr>
            <a:r>
              <a:rPr lang="en-US" dirty="0">
                <a:ea typeface="+mn-ea"/>
                <a:cs typeface="+mn-cs"/>
              </a:rPr>
              <a:t>Test classes</a:t>
            </a:r>
          </a:p>
          <a:p>
            <a:pPr marL="382588" eaLnBrk="1" hangingPunct="1">
              <a:spcBef>
                <a:spcPts val="1200"/>
              </a:spcBef>
              <a:defRPr/>
            </a:pPr>
            <a:r>
              <a:rPr lang="en-US" dirty="0">
                <a:ea typeface="+mn-ea"/>
                <a:cs typeface="+mn-cs"/>
              </a:rPr>
              <a:t>Assertions</a:t>
            </a:r>
          </a:p>
          <a:p>
            <a:pPr marL="382588" eaLnBrk="1" hangingPunct="1">
              <a:spcBef>
                <a:spcPts val="1200"/>
              </a:spcBef>
              <a:defRPr/>
            </a:pPr>
            <a:r>
              <a:rPr lang="en-US" dirty="0">
                <a:ea typeface="+mn-ea"/>
                <a:cs typeface="+mn-cs"/>
              </a:rPr>
              <a:t>Fixtures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Unit testing within BlueJ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82725" y="1524000"/>
            <a:ext cx="6594475" cy="44259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Objects of individual classes can be created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Individual methods can be invoked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Inspectors provide an up-to-date view of an object</a:t>
            </a:r>
            <a:r>
              <a:rPr lang="ja-JP" altLang="en-US" dirty="0"/>
              <a:t>’</a:t>
            </a:r>
            <a:r>
              <a:rPr lang="en-US" altLang="ja-JP" dirty="0"/>
              <a:t>s state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Explore through the </a:t>
            </a:r>
            <a:r>
              <a:rPr lang="en-US" altLang="en-US" i="1" dirty="0"/>
              <a:t>online-shop </a:t>
            </a:r>
            <a:r>
              <a:rPr lang="en-US" altLang="en-US" dirty="0"/>
              <a:t>project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 automation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240588" cy="42672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Good testing is a creative process, but ...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... thorough testing is time consuming and repetitive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Regression testing</a:t>
            </a:r>
            <a:r>
              <a:rPr lang="en-US" sz="2800" dirty="0">
                <a:ea typeface="+mn-ea"/>
                <a:cs typeface="+mn-cs"/>
              </a:rPr>
              <a:t> involves re-running tests that have previously passed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Use of a </a:t>
            </a: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test rig</a:t>
            </a:r>
            <a:r>
              <a:rPr lang="en-US" sz="280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or </a:t>
            </a: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test harness</a:t>
            </a:r>
            <a:r>
              <a:rPr lang="en-US" sz="280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can relieve some of the burden</a:t>
            </a:r>
          </a:p>
          <a:p>
            <a:pPr lvl="1" eaLnBrk="1" hangingPunct="1">
              <a:spcBef>
                <a:spcPts val="600"/>
              </a:spcBef>
              <a:buFont typeface="Trebuchet MS" panose="020B0603020202020204" pitchFamily="34" charset="0"/>
              <a:buChar char="–"/>
              <a:defRPr/>
            </a:pPr>
            <a:r>
              <a:rPr lang="en-US" sz="2400" dirty="0">
                <a:ea typeface="+mn-ea"/>
                <a:cs typeface="+mn-cs"/>
              </a:rPr>
              <a:t>Program to automate testing conditions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 harness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076" y="1524000"/>
            <a:ext cx="7467600" cy="42672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dirty="0"/>
              <a:t>Additional test classes are written to automate the testing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dirty="0"/>
              <a:t>Objects of the harness classes replace human interactivity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dirty="0"/>
              <a:t>Creativity and imagination required to create these test classes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dirty="0"/>
              <a:t>Test classes must be kept up to date as functionality is added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 automation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Test frameworks exist to support automation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Explore fuller automation through the </a:t>
            </a:r>
            <a:r>
              <a:rPr lang="en-US" i="1" dirty="0">
                <a:ea typeface="+mn-ea"/>
                <a:cs typeface="+mn-cs"/>
              </a:rPr>
              <a:t>online-shop-</a:t>
            </a:r>
            <a:r>
              <a:rPr lang="en-US" i="1" dirty="0" err="1">
                <a:ea typeface="+mn-ea"/>
                <a:cs typeface="+mn-cs"/>
              </a:rPr>
              <a:t>junit</a:t>
            </a:r>
            <a:r>
              <a:rPr lang="en-US" dirty="0">
                <a:ea typeface="+mn-ea"/>
                <a:cs typeface="+mn-cs"/>
              </a:rPr>
              <a:t> project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Intervention only required if a failure is reported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JUnit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467600" cy="4572000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 err="1">
                <a:solidFill>
                  <a:schemeClr val="accent6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JUnit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is a Java test framework</a:t>
            </a:r>
          </a:p>
          <a:p>
            <a:pPr marL="382588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Test cases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are methods that contain tests</a:t>
            </a:r>
          </a:p>
          <a:p>
            <a:pPr marL="382588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Test classes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contain test methods</a:t>
            </a:r>
          </a:p>
          <a:p>
            <a:pPr marL="382588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Assertions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are used to assert expected method results</a:t>
            </a:r>
          </a:p>
          <a:p>
            <a:pPr marL="382588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>
                <a:solidFill>
                  <a:schemeClr val="accent6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Fixtures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are used to support multiple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66800" y="0"/>
            <a:ext cx="7772400" cy="105273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charset="0"/>
                <a:ea typeface="MS PGothic" pitchFamily="34" charset="-128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7133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i="1" kern="0" dirty="0">
                <a:ea typeface="+mj-ea"/>
                <a:cs typeface="+mj-cs"/>
              </a:rPr>
              <a:t>online-shop-</a:t>
            </a:r>
            <a:r>
              <a:rPr lang="en-US" b="0" i="1" kern="0" dirty="0" err="1">
                <a:ea typeface="+mj-ea"/>
                <a:cs typeface="+mj-cs"/>
              </a:rPr>
              <a:t>junit</a:t>
            </a:r>
            <a:r>
              <a:rPr lang="en-US" b="0" i="1" kern="0" dirty="0">
                <a:ea typeface="+mj-ea"/>
                <a:cs typeface="+mj-cs"/>
              </a:rPr>
              <a:t> </a:t>
            </a:r>
            <a:r>
              <a:rPr lang="en-US" b="0" kern="0" dirty="0">
                <a:ea typeface="+mj-ea"/>
                <a:cs typeface="+mj-cs"/>
              </a:rPr>
              <a:t>project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908050"/>
            <a:ext cx="8159750" cy="55181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Show unit testing tools </a:t>
            </a:r>
            <a:r>
              <a:rPr lang="en-US" dirty="0">
                <a:ea typeface="+mn-ea"/>
                <a:cs typeface="+mn-cs"/>
              </a:rPr>
              <a:t>in </a:t>
            </a:r>
            <a:r>
              <a:rPr lang="en-US" dirty="0" err="1">
                <a:ea typeface="+mn-ea"/>
                <a:cs typeface="+mn-cs"/>
              </a:rPr>
              <a:t>BlueJ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Tools -&gt; Preferences -&gt; Interface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spcBef>
                <a:spcPts val="600"/>
              </a:spcBef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Create test class and methods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Create Test Class </a:t>
            </a:r>
            <a:r>
              <a:rPr lang="en-US" dirty="0">
                <a:ea typeface="+mn-ea"/>
              </a:rPr>
              <a:t>for a class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Create Test Method </a:t>
            </a:r>
            <a:r>
              <a:rPr lang="en-US" dirty="0"/>
              <a:t>for the test class </a:t>
            </a:r>
          </a:p>
          <a:p>
            <a:pPr lvl="2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+mn-ea"/>
              </a:rPr>
              <a:t>Naming begins with </a:t>
            </a:r>
            <a:r>
              <a:rPr lang="en-US" i="1" dirty="0">
                <a:ea typeface="+mn-ea"/>
              </a:rPr>
              <a:t>test </a:t>
            </a:r>
            <a:r>
              <a:rPr lang="en-US" dirty="0">
                <a:ea typeface="+mn-ea"/>
              </a:rPr>
              <a:t>(</a:t>
            </a:r>
            <a:r>
              <a:rPr lang="en-US" sz="1800" dirty="0">
                <a:ea typeface="+mn-ea"/>
              </a:rPr>
              <a:t>e.g. </a:t>
            </a:r>
            <a:r>
              <a:rPr lang="en-US" i="1" dirty="0" err="1">
                <a:solidFill>
                  <a:srgbClr val="FF0000"/>
                </a:solidFill>
                <a:ea typeface="+mn-ea"/>
              </a:rPr>
              <a:t>testTwoComments</a:t>
            </a:r>
            <a:r>
              <a:rPr lang="en-US" dirty="0">
                <a:ea typeface="+mn-ea"/>
              </a:rPr>
              <a:t>)</a:t>
            </a:r>
          </a:p>
          <a:p>
            <a:pPr lvl="2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Record</a:t>
            </a:r>
            <a:r>
              <a:rPr lang="en-US" dirty="0">
                <a:ea typeface="+mn-ea"/>
              </a:rPr>
              <a:t> test of </a:t>
            </a:r>
            <a:r>
              <a:rPr lang="en-US" dirty="0" err="1">
                <a:ea typeface="+mn-ea"/>
              </a:rPr>
              <a:t>SalesItem</a:t>
            </a:r>
            <a:r>
              <a:rPr lang="en-US" dirty="0">
                <a:ea typeface="+mn-ea"/>
              </a:rPr>
              <a:t> object &amp; 2 comments</a:t>
            </a:r>
          </a:p>
          <a:p>
            <a:pPr lvl="2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+mn-ea"/>
              </a:rPr>
              <a:t>Ensure </a:t>
            </a:r>
            <a:r>
              <a:rPr lang="en-US" dirty="0">
                <a:solidFill>
                  <a:srgbClr val="FF0000"/>
                </a:solidFill>
                <a:ea typeface="+mn-ea"/>
              </a:rPr>
              <a:t>assertions</a:t>
            </a:r>
            <a:r>
              <a:rPr lang="en-US" dirty="0">
                <a:ea typeface="+mn-ea"/>
              </a:rPr>
              <a:t> are the expected results</a:t>
            </a:r>
          </a:p>
          <a:p>
            <a:pPr lvl="2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End</a:t>
            </a:r>
            <a:r>
              <a:rPr lang="en-US" dirty="0">
                <a:ea typeface="+mn-ea"/>
              </a:rPr>
              <a:t> button to stop recording of test</a:t>
            </a:r>
          </a:p>
          <a:p>
            <a:pPr eaLnBrk="1" hangingPunct="1">
              <a:spcBef>
                <a:spcPts val="600"/>
              </a:spcBef>
              <a:buFont typeface="Times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Run Tests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Test All </a:t>
            </a:r>
            <a:r>
              <a:rPr lang="en-US" dirty="0"/>
              <a:t>or each method </a:t>
            </a:r>
            <a:r>
              <a:rPr lang="en-US" dirty="0" err="1"/>
              <a:t>indiv</a:t>
            </a:r>
            <a:r>
              <a:rPr lang="en-US" dirty="0"/>
              <a:t>.</a:t>
            </a:r>
          </a:p>
          <a:p>
            <a:pPr eaLnBrk="1" hangingPunct="1">
              <a:spcBef>
                <a:spcPts val="600"/>
              </a:spcBef>
              <a:buFont typeface="Times" charset="0"/>
              <a:buChar char="•"/>
              <a:defRPr/>
            </a:pPr>
            <a:r>
              <a:rPr lang="en-US" dirty="0"/>
              <a:t>Create initial objects with setup method</a:t>
            </a:r>
          </a:p>
          <a:p>
            <a:pPr lvl="1" eaLnBrk="1" hangingPunct="1">
              <a:spcBef>
                <a:spcPts val="600"/>
              </a:spcBef>
              <a:buFont typeface="Trebuchet MS" panose="020B0603020202020204" pitchFamily="34" charset="0"/>
              <a:buChar char="–"/>
              <a:defRPr/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Object Bench to Test Fixture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Testing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Debugging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Test automation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Writing for maintainability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3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Demo of </a:t>
            </a:r>
            <a:r>
              <a:rPr lang="en-US" i="1" dirty="0">
                <a:ea typeface="+mj-ea"/>
                <a:cs typeface="+mj-cs"/>
              </a:rPr>
              <a:t>online-shop-</a:t>
            </a:r>
            <a:r>
              <a:rPr lang="en-US" i="1" dirty="0" err="1">
                <a:ea typeface="+mj-ea"/>
                <a:cs typeface="+mj-cs"/>
              </a:rPr>
              <a:t>junit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Well-behaved objects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Debugging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Prevention vs Detection</a:t>
            </a:r>
            <a:br>
              <a:rPr lang="en-US">
                <a:ea typeface="+mj-ea"/>
                <a:cs typeface="+mj-cs"/>
              </a:rPr>
            </a:br>
            <a:r>
              <a:rPr lang="en-US" sz="3600">
                <a:ea typeface="+mj-ea"/>
                <a:cs typeface="+mj-cs"/>
              </a:rPr>
              <a:t>(Developer vs Maintainer)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508125" y="1844675"/>
            <a:ext cx="6737350" cy="4392613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We can lessen the likelihood of errors</a:t>
            </a:r>
          </a:p>
          <a:p>
            <a:pPr marL="839788" lvl="1" indent="-342900" eaLnBrk="1" hangingPunct="1">
              <a:lnSpc>
                <a:spcPct val="90000"/>
              </a:lnSpc>
              <a:buFont typeface="Trebuchet MS" panose="020B0603020202020204" pitchFamily="34" charset="0"/>
              <a:buChar char="–"/>
              <a:defRPr/>
            </a:pPr>
            <a:r>
              <a:rPr lang="en-US" sz="2400" dirty="0">
                <a:ea typeface="+mn-ea"/>
              </a:rPr>
              <a:t>Use software engineering techniques, like 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encapsulation</a:t>
            </a:r>
          </a:p>
          <a:p>
            <a:pPr marL="839788" lvl="1" indent="-342900" eaLnBrk="1" hangingPunct="1">
              <a:lnSpc>
                <a:spcPct val="90000"/>
              </a:lnSpc>
              <a:buFont typeface="Trebuchet MS" panose="020B0603020202020204" pitchFamily="34" charset="0"/>
              <a:buChar char="–"/>
              <a:defRPr/>
            </a:pPr>
            <a:r>
              <a:rPr lang="en-US" sz="2400" dirty="0">
                <a:ea typeface="+mn-ea"/>
              </a:rPr>
              <a:t>Pay attention to 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cohesion</a:t>
            </a:r>
            <a:r>
              <a:rPr lang="en-US" sz="2400" dirty="0">
                <a:ea typeface="+mn-ea"/>
              </a:rPr>
              <a:t> and 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coupling</a:t>
            </a:r>
          </a:p>
          <a:p>
            <a:pPr marL="382588" eaLnBrk="1" hangingPunct="1">
              <a:lnSpc>
                <a:spcPct val="90000"/>
              </a:lnSpc>
              <a:spcBef>
                <a:spcPts val="24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We can improve the chances of detection</a:t>
            </a:r>
          </a:p>
          <a:p>
            <a:pPr marL="839788" lvl="1" indent="-342900" eaLnBrk="1" hangingPunct="1">
              <a:lnSpc>
                <a:spcPct val="90000"/>
              </a:lnSpc>
              <a:buFont typeface="Trebuchet MS" panose="020B0603020202020204" pitchFamily="34" charset="0"/>
              <a:buChar char="–"/>
              <a:defRPr/>
            </a:pPr>
            <a:r>
              <a:rPr lang="en-US" sz="2400" dirty="0">
                <a:ea typeface="+mn-ea"/>
              </a:rPr>
              <a:t>Use software engineering practices, like 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modularization</a:t>
            </a:r>
            <a:r>
              <a:rPr lang="en-US" sz="2400" dirty="0">
                <a:ea typeface="+mn-ea"/>
              </a:rPr>
              <a:t> and 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good</a:t>
            </a:r>
            <a:r>
              <a:rPr lang="en-US" sz="2400" dirty="0">
                <a:ea typeface="+mn-ea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documentation</a:t>
            </a:r>
          </a:p>
          <a:p>
            <a:pPr marL="382588" eaLnBrk="1" hangingPunct="1">
              <a:lnSpc>
                <a:spcPct val="90000"/>
              </a:lnSpc>
              <a:spcBef>
                <a:spcPts val="24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We can develop detection skills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83492671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Modularization and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55713" y="1841500"/>
            <a:ext cx="7242175" cy="426720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Applications often consist of different modules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</a:rPr>
              <a:t>e.g. </a:t>
            </a:r>
            <a:r>
              <a:rPr lang="en-US" sz="2400" dirty="0">
                <a:ea typeface="+mn-ea"/>
              </a:rPr>
              <a:t>so different teams can work on them</a:t>
            </a: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The </a:t>
            </a: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interface</a:t>
            </a:r>
            <a:r>
              <a:rPr lang="en-US" sz="280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between modules must be clearly specified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Supports independent concurrent development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Increases the likelihood of successful integration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Modularization in a calculator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1447800" y="3810000"/>
            <a:ext cx="5867400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+mn-ea"/>
                <a:cs typeface="+mn-cs"/>
              </a:rPr>
              <a:t>Each module does not need to know implementation details of the other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</a:rPr>
              <a:t>User controls could be a GUI or a hardware device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</a:rPr>
              <a:t>Logic could be hardware or software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pic>
        <p:nvPicPr>
          <p:cNvPr id="56324" name="Picture 5" descr="fig6-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6019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3675"/>
            <a:ext cx="7772400" cy="1143000"/>
          </a:xfrm>
        </p:spPr>
        <p:txBody>
          <a:bodyPr/>
          <a:lstStyle/>
          <a:p>
            <a:pPr eaLnBrk="1" hangingPunct="1">
              <a:lnSpc>
                <a:spcPts val="3800"/>
              </a:lnSpc>
              <a:defRPr/>
            </a:pPr>
            <a:r>
              <a:rPr lang="en-US" dirty="0">
                <a:ea typeface="+mj-ea"/>
                <a:cs typeface="+mj-cs"/>
              </a:rPr>
              <a:t>Method headers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as a (class) interface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82663" y="1484313"/>
            <a:ext cx="55864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// Return the value to be displayed.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int getDisplayValue();</a:t>
            </a:r>
            <a:endParaRPr lang="en-US" altLang="en-US" sz="1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</a:rPr>
              <a:t> 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// Call when a digit button is pressed.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void numberPressed(int number);</a:t>
            </a:r>
            <a:endParaRPr lang="en-US" altLang="en-US" sz="1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</a:rPr>
              <a:t> 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// Plus operator is pressed.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void plus();</a:t>
            </a:r>
            <a:endParaRPr lang="en-US" altLang="en-US" sz="1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</a:rPr>
              <a:t> 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// Minus operator is pressed.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void minus();</a:t>
            </a:r>
            <a:endParaRPr lang="en-US" altLang="en-US" sz="1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</a:rPr>
              <a:t> 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// Call to complete a calculation.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public void equals();</a:t>
            </a:r>
            <a:endParaRPr lang="en-US" altLang="en-US" sz="1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</a:rPr>
              <a:t> 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// Call to reset the calculator.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void clear(); </a:t>
            </a:r>
          </a:p>
        </p:txBody>
      </p:sp>
      <p:pic>
        <p:nvPicPr>
          <p:cNvPr id="27652" name="Picture 1" descr="calculator-gu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3171825"/>
            <a:ext cx="291782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2"/>
          <p:cNvSpPr txBox="1">
            <a:spLocks noChangeArrowheads="1"/>
          </p:cNvSpPr>
          <p:nvPr/>
        </p:nvSpPr>
        <p:spPr bwMode="auto">
          <a:xfrm>
            <a:off x="1011238" y="5951538"/>
            <a:ext cx="7748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* Interface is shown in the javadoc documentation!!</a:t>
            </a:r>
          </a:p>
        </p:txBody>
      </p:sp>
    </p:spTree>
    <p:extLst>
      <p:ext uri="{BB962C8B-B14F-4D97-AF65-F5344CB8AC3E}">
        <p14:creationId xmlns:p14="http://schemas.microsoft.com/office/powerpoint/2010/main" val="210101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Debugging techniques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2480320" y="2348880"/>
            <a:ext cx="4792960" cy="3717925"/>
          </a:xfrm>
        </p:spPr>
        <p:txBody>
          <a:bodyPr rIns="233680"/>
          <a:lstStyle/>
          <a:p>
            <a:pPr marL="382588"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Manual walkthroughs</a:t>
            </a:r>
          </a:p>
          <a:p>
            <a:pPr marL="382588"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Print statements</a:t>
            </a:r>
          </a:p>
          <a:p>
            <a:pPr marL="382588"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Debuggers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969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Debugging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350963"/>
            <a:ext cx="6840537" cy="4756150"/>
          </a:xfrm>
        </p:spPr>
        <p:txBody>
          <a:bodyPr/>
          <a:lstStyle/>
          <a:p>
            <a:pPr eaLnBrk="1" hangingPunct="1"/>
            <a:r>
              <a:rPr lang="en-US" altLang="en-US" dirty="0"/>
              <a:t>It is important to develop code-reading skills</a:t>
            </a:r>
          </a:p>
          <a:p>
            <a:pPr lvl="1" eaLnBrk="1" hangingPunct="1"/>
            <a:r>
              <a:rPr lang="en-US" altLang="en-US" dirty="0"/>
              <a:t>Debugging will often be performed on others</a:t>
            </a:r>
            <a:r>
              <a:rPr lang="ja-JP" altLang="en-US" dirty="0"/>
              <a:t> </a:t>
            </a:r>
            <a:r>
              <a:rPr lang="en-US" altLang="ja-JP" dirty="0"/>
              <a:t>code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/>
              <a:t>Techniques and tools exist to support the debugging process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/>
              <a:t>Explore through the </a:t>
            </a:r>
            <a:r>
              <a:rPr lang="en-US" altLang="en-US" i="1" dirty="0"/>
              <a:t>calculator-engine</a:t>
            </a:r>
            <a:r>
              <a:rPr lang="en-US" altLang="en-US" dirty="0"/>
              <a:t> project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188913"/>
            <a:ext cx="7772400" cy="7429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Manual walkthroughs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1125538"/>
            <a:ext cx="6858000" cy="5106987"/>
          </a:xfrm>
        </p:spPr>
        <p:txBody>
          <a:bodyPr/>
          <a:lstStyle/>
          <a:p>
            <a:pPr eaLnBrk="1" hangingPunct="1"/>
            <a:r>
              <a:rPr lang="en-US" altLang="en-US" dirty="0"/>
              <a:t>Review of </a:t>
            </a:r>
            <a:r>
              <a:rPr lang="en-US" altLang="en-US" dirty="0">
                <a:solidFill>
                  <a:srgbClr val="FF0000"/>
                </a:solidFill>
              </a:rPr>
              <a:t>printed</a:t>
            </a:r>
            <a:r>
              <a:rPr lang="en-US" altLang="en-US" dirty="0"/>
              <a:t> (hard) copies </a:t>
            </a:r>
          </a:p>
          <a:p>
            <a:pPr eaLnBrk="1" hangingPunct="1"/>
            <a:r>
              <a:rPr lang="en-US" altLang="en-US" dirty="0"/>
              <a:t>Relatively under-used</a:t>
            </a:r>
          </a:p>
          <a:p>
            <a:pPr lvl="1" eaLnBrk="1" hangingPunct="1"/>
            <a:r>
              <a:rPr lang="en-US" altLang="en-US" dirty="0"/>
              <a:t>A low-tech approach</a:t>
            </a:r>
          </a:p>
          <a:p>
            <a:pPr lvl="1" eaLnBrk="1" hangingPunct="1"/>
            <a:r>
              <a:rPr lang="en-US" altLang="en-US" dirty="0"/>
              <a:t>More powerful than appreciated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/>
              <a:t>Get away from the computer!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ja-JP" i="1" dirty="0"/>
              <a:t>Run</a:t>
            </a:r>
            <a:r>
              <a:rPr lang="en-US" altLang="ja-JP" dirty="0"/>
              <a:t> a program by hand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/>
              <a:t>High-level (Step) or low-level (Step into) views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025745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9597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Tabulating object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09700" y="1340768"/>
            <a:ext cx="6934200" cy="48688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dirty="0"/>
              <a:t>An object</a:t>
            </a:r>
            <a:r>
              <a:rPr lang="ja-JP" altLang="en-US" dirty="0"/>
              <a:t>’</a:t>
            </a:r>
            <a:r>
              <a:rPr lang="en-US" altLang="ja-JP" dirty="0"/>
              <a:t>s behavior is largely determined by its state …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/>
              <a:t>… so incorrect behavior is often the result of incorrect state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/>
              <a:t>Tabulate the values of key fields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/>
              <a:t>Document state changes after each method call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Tracing</a:t>
            </a:r>
            <a:r>
              <a:rPr lang="en-US" altLang="en-US" dirty="0"/>
              <a:t> of object state changes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Code snippet of the day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965200" y="1663700"/>
            <a:ext cx="7797800" cy="4267200"/>
          </a:xfrm>
        </p:spPr>
        <p:txBody>
          <a:bodyPr rIns="132080" anchor="ctr"/>
          <a:lstStyle/>
          <a:p>
            <a:pPr marL="39688" indent="0" eaLnBrk="1" hangingPunct="1">
              <a:buFont typeface="Times" pitchFamily="-32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public void test() 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 eaLnBrk="1" hangingPunct="1">
              <a:buFont typeface="Times" pitchFamily="-32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sum = 1;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 eaLnBrk="1" hangingPunct="1">
              <a:buFont typeface="Times" pitchFamily="-32" charset="0"/>
              <a:buNone/>
              <a:defRPr/>
            </a:pP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for(int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&lt;= 4;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++);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954088" lvl="2" indent="0" eaLnBrk="1" hangingPunct="1"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sum = sum + 1;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 eaLnBrk="1" hangingPunct="1">
              <a:buFont typeface="Times" pitchFamily="-32" charset="0"/>
              <a:buNone/>
              <a:defRPr/>
            </a:pP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("The result is: " + sum);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("Double result: " +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sum+sum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 eaLnBrk="1" hangingPunct="1">
              <a:buFont typeface="Times" pitchFamily="-32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125" name="Rectangle 4"/>
          <p:cNvSpPr>
            <a:spLocks/>
          </p:cNvSpPr>
          <p:nvPr/>
        </p:nvSpPr>
        <p:spPr bwMode="auto">
          <a:xfrm>
            <a:off x="5004048" y="2132856"/>
            <a:ext cx="2777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eaLnBrk="1" hangingPunct="1">
              <a:defRPr/>
            </a:pPr>
            <a:r>
              <a:rPr lang="en-US" b="0" dirty="0">
                <a:solidFill>
                  <a:schemeClr val="accent2"/>
                </a:solidFill>
                <a:latin typeface="+mn-lt"/>
                <a:ea typeface="MS PGothic" charset="0"/>
                <a:cs typeface="Times New Roman" charset="0"/>
                <a:sym typeface="Times New Roman" charset="0"/>
              </a:rPr>
              <a:t>What is the output?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Verbal walkthroughs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96802"/>
            <a:ext cx="7467600" cy="501342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Explain to someone else what the code is doing: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i="1" dirty="0">
                <a:solidFill>
                  <a:srgbClr val="FF0000"/>
                </a:solidFill>
                <a:ea typeface="+mn-ea"/>
              </a:rPr>
              <a:t>They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>
                <a:ea typeface="+mn-ea"/>
              </a:rPr>
              <a:t>might spot the error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i="1" dirty="0">
                <a:solidFill>
                  <a:srgbClr val="FF0000"/>
                </a:solidFill>
                <a:ea typeface="+mn-ea"/>
              </a:rPr>
              <a:t>You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>
                <a:ea typeface="+mn-ea"/>
              </a:rPr>
              <a:t>might spot the error, through the process of explaining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Group-based processes exist for conducting formal walkthroughs or </a:t>
            </a:r>
            <a:r>
              <a:rPr lang="en-US" i="1" dirty="0">
                <a:solidFill>
                  <a:srgbClr val="FF0000"/>
                </a:solidFill>
                <a:ea typeface="+mn-ea"/>
                <a:cs typeface="+mn-cs"/>
              </a:rPr>
              <a:t>inspections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rgbClr val="FFC000"/>
                </a:solidFill>
              </a:rPr>
              <a:t> Rubber Duck Debugging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Print statements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340768"/>
            <a:ext cx="7467600" cy="4755232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The most popular technique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No special tools required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All programming languages support them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Only effective if the right methods are documented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Output may be voluminous!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Turning off and on requires forethought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cs typeface="+mn-cs"/>
              </a:rPr>
              <a:t>Possibly use logging in lieu of print statements</a:t>
            </a:r>
            <a:endParaRPr lang="en-US" sz="2400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60648"/>
            <a:ext cx="7772400" cy="50405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Debug with Logging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980728"/>
            <a:ext cx="7992888" cy="5877272"/>
          </a:xfrm>
        </p:spPr>
        <p:txBody>
          <a:bodyPr/>
          <a:lstStyle/>
          <a:p>
            <a:pPr>
              <a:lnSpc>
                <a:spcPts val="22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Print statements require removal before production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Logging provides a more effective alternative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000" dirty="0">
                <a:cs typeface="+mn-cs"/>
              </a:rPr>
              <a:t>Import classes/interfaces with core logging </a:t>
            </a:r>
            <a:r>
              <a:rPr lang="en-US" sz="2000" dirty="0" err="1">
                <a:cs typeface="+mn-cs"/>
              </a:rPr>
              <a:t>facilitie</a:t>
            </a:r>
            <a:endParaRPr lang="en-US" sz="2000" dirty="0">
              <a:cs typeface="+mn-cs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+mn-cs"/>
              </a:rPr>
              <a:t>	  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java.util.logging.Logger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import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java.util.logging.Level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sz="2000" dirty="0"/>
              <a:t>Declare and initialize the logger object for a class</a:t>
            </a:r>
          </a:p>
          <a:p>
            <a:pPr marL="57150" indent="0"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Logger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</a:t>
            </a:r>
          </a:p>
          <a:p>
            <a:pPr marL="57150" indent="0"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.class.getName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sz="2000" dirty="0"/>
              <a:t>Instead of </a:t>
            </a:r>
            <a:r>
              <a:rPr lang="en-US" sz="2000" dirty="0" err="1"/>
              <a:t>System.out.println</a:t>
            </a:r>
            <a:r>
              <a:rPr lang="en-US" sz="2000" dirty="0"/>
              <a:t> statements, now use: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log(Level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endParaRPr lang="en-U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logger.log(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Level.WARNING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"Name is INVALID");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000" dirty="0"/>
              <a:t>Static </a:t>
            </a:r>
            <a:r>
              <a:rPr lang="en-US" sz="2000" i="1" dirty="0"/>
              <a:t>Level</a:t>
            </a:r>
            <a:r>
              <a:rPr lang="en-US" sz="2000" dirty="0"/>
              <a:t> constants in descending order: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SEVERE (highest value)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WARNING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INFO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CONFIG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FINE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FINER</a:t>
            </a:r>
          </a:p>
          <a:p>
            <a:pPr lvl="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FINEST (lowest value)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endParaRPr lang="en-US" sz="1800" b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13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Choosing a test strategy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448052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Be aware of the available strategies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Choose strategies appropriate to the point of development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Automate whenever possible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Reduces tedium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Reduces human error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Makes (re)testing more likely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9597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Debuggers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340768"/>
            <a:ext cx="7467600" cy="47552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Debuggers are both language- and environment-specific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>
                <a:ea typeface="+mn-ea"/>
              </a:rPr>
              <a:t>BlueJ</a:t>
            </a:r>
            <a:r>
              <a:rPr lang="en-US" dirty="0">
                <a:ea typeface="+mn-ea"/>
              </a:rPr>
              <a:t> has an integrated debugger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Support breakpoints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i="1" dirty="0">
                <a:ea typeface="+mn-ea"/>
                <a:cs typeface="+mn-cs"/>
              </a:rPr>
              <a:t>Step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Step-into </a:t>
            </a:r>
            <a:r>
              <a:rPr lang="en-US" dirty="0">
                <a:ea typeface="+mn-ea"/>
                <a:cs typeface="+mn-cs"/>
              </a:rPr>
              <a:t>controlled execution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Call sequence (stack)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Object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streams (advanced)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320" y="1988840"/>
            <a:ext cx="7467600" cy="4267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pipeline of multiple operations might be hard to debug</a:t>
            </a:r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peek</a:t>
            </a:r>
            <a:r>
              <a:rPr lang="en-US" dirty="0"/>
              <a:t> operation can provide insights</a:t>
            </a:r>
          </a:p>
          <a:p>
            <a:pPr>
              <a:spcBef>
                <a:spcPts val="1800"/>
              </a:spcBef>
            </a:pPr>
            <a:r>
              <a:rPr lang="en-US" dirty="0"/>
              <a:t>Consumer that passes on its input unchanged:</a:t>
            </a:r>
            <a:br>
              <a:rPr lang="en-US" dirty="0"/>
            </a:br>
            <a:br>
              <a:rPr lang="en-US" sz="1200" dirty="0"/>
            </a:br>
            <a:r>
              <a: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peek(s -&gt; </a:t>
            </a:r>
            <a:r>
              <a:rPr lang="en-US" sz="2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(s))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8336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54038" y="1235832"/>
            <a:ext cx="7467600" cy="5013424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Errors are a fact of life in programs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Good software development techniques can reduce their occurrence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Testing and debugging skills are essential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Make testing a habit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Automate testing where possible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Continually repeat tests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Practice a range of debugging skills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Possible results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5539" name="Rectangle 1027"/>
          <p:cNvSpPr>
            <a:spLocks/>
          </p:cNvSpPr>
          <p:nvPr/>
        </p:nvSpPr>
        <p:spPr bwMode="auto">
          <a:xfrm>
            <a:off x="1765300" y="2247900"/>
            <a:ext cx="2439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The result is: 6</a:t>
            </a:r>
          </a:p>
        </p:txBody>
      </p:sp>
      <p:sp>
        <p:nvSpPr>
          <p:cNvPr id="65540" name="Rectangle 1028"/>
          <p:cNvSpPr>
            <a:spLocks/>
          </p:cNvSpPr>
          <p:nvPr/>
        </p:nvSpPr>
        <p:spPr bwMode="auto">
          <a:xfrm>
            <a:off x="1765300" y="2641600"/>
            <a:ext cx="25860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The result is: 11</a:t>
            </a:r>
          </a:p>
        </p:txBody>
      </p:sp>
      <p:sp>
        <p:nvSpPr>
          <p:cNvPr id="65541" name="Rectangle 1029"/>
          <p:cNvSpPr>
            <a:spLocks/>
          </p:cNvSpPr>
          <p:nvPr/>
        </p:nvSpPr>
        <p:spPr bwMode="auto">
          <a:xfrm>
            <a:off x="1765300" y="1854200"/>
            <a:ext cx="2439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The result is: 5</a:t>
            </a:r>
          </a:p>
        </p:txBody>
      </p:sp>
      <p:sp>
        <p:nvSpPr>
          <p:cNvPr id="65542" name="Rectangle 1030"/>
          <p:cNvSpPr>
            <a:spLocks/>
          </p:cNvSpPr>
          <p:nvPr/>
        </p:nvSpPr>
        <p:spPr bwMode="auto">
          <a:xfrm>
            <a:off x="1765300" y="3035300"/>
            <a:ext cx="2439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The result is: 2</a:t>
            </a:r>
          </a:p>
        </p:txBody>
      </p:sp>
      <p:sp>
        <p:nvSpPr>
          <p:cNvPr id="65543" name="Rectangle 1031"/>
          <p:cNvSpPr>
            <a:spLocks/>
          </p:cNvSpPr>
          <p:nvPr/>
        </p:nvSpPr>
        <p:spPr bwMode="auto">
          <a:xfrm>
            <a:off x="1765300" y="3848100"/>
            <a:ext cx="25860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Double result: 12</a:t>
            </a:r>
          </a:p>
        </p:txBody>
      </p:sp>
      <p:sp>
        <p:nvSpPr>
          <p:cNvPr id="65544" name="Rectangle 1032"/>
          <p:cNvSpPr>
            <a:spLocks/>
          </p:cNvSpPr>
          <p:nvPr/>
        </p:nvSpPr>
        <p:spPr bwMode="auto">
          <a:xfrm>
            <a:off x="1765300" y="4241800"/>
            <a:ext cx="2439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Double result: 4</a:t>
            </a:r>
          </a:p>
        </p:txBody>
      </p:sp>
      <p:sp>
        <p:nvSpPr>
          <p:cNvPr id="65545" name="Rectangle 1033"/>
          <p:cNvSpPr>
            <a:spLocks/>
          </p:cNvSpPr>
          <p:nvPr/>
        </p:nvSpPr>
        <p:spPr bwMode="auto">
          <a:xfrm>
            <a:off x="1765300" y="4635500"/>
            <a:ext cx="25860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Double result: 22</a:t>
            </a:r>
          </a:p>
        </p:txBody>
      </p:sp>
      <p:sp>
        <p:nvSpPr>
          <p:cNvPr id="65546" name="Rectangle 1034"/>
          <p:cNvSpPr>
            <a:spLocks/>
          </p:cNvSpPr>
          <p:nvPr/>
        </p:nvSpPr>
        <p:spPr bwMode="auto">
          <a:xfrm>
            <a:off x="1765300" y="5029200"/>
            <a:ext cx="25860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Double result: 66</a:t>
            </a:r>
          </a:p>
        </p:txBody>
      </p:sp>
      <p:sp>
        <p:nvSpPr>
          <p:cNvPr id="65547" name="Rectangle 1035"/>
          <p:cNvSpPr>
            <a:spLocks/>
          </p:cNvSpPr>
          <p:nvPr/>
        </p:nvSpPr>
        <p:spPr bwMode="auto">
          <a:xfrm>
            <a:off x="2336800" y="2971800"/>
            <a:ext cx="50292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700" b="0">
                <a:solidFill>
                  <a:schemeClr val="bg1"/>
                </a:solidFill>
                <a:latin typeface="Courier" charset="0"/>
                <a:sym typeface="Courier" charset="0"/>
              </a:rPr>
              <a:t>   </a:t>
            </a:r>
            <a:r>
              <a:rPr lang="en-US" altLang="en-US" sz="2700">
                <a:solidFill>
                  <a:schemeClr val="bg1"/>
                </a:solidFill>
                <a:latin typeface="Courier New" charset="0"/>
                <a:sym typeface="Courier" charset="0"/>
              </a:rPr>
              <a:t>The result is: 2</a:t>
            </a:r>
          </a:p>
          <a:p>
            <a:pPr eaLnBrk="1" hangingPunct="1"/>
            <a:r>
              <a:rPr lang="en-US" altLang="en-US" sz="2700">
                <a:solidFill>
                  <a:schemeClr val="bg1"/>
                </a:solidFill>
                <a:latin typeface="Courier New" charset="0"/>
                <a:sym typeface="Courier" charset="0"/>
              </a:rPr>
              <a:t>   Double result: 22</a:t>
            </a:r>
          </a:p>
        </p:txBody>
      </p:sp>
      <p:sp>
        <p:nvSpPr>
          <p:cNvPr id="6157" name="Rectangle 1036"/>
          <p:cNvSpPr>
            <a:spLocks/>
          </p:cNvSpPr>
          <p:nvPr/>
        </p:nvSpPr>
        <p:spPr bwMode="auto">
          <a:xfrm>
            <a:off x="5580063" y="1790700"/>
            <a:ext cx="2444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eaLnBrk="1" hangingPunct="1">
              <a:defRPr/>
            </a:pPr>
            <a:r>
              <a:rPr lang="en-US" b="0" dirty="0">
                <a:solidFill>
                  <a:schemeClr val="accent2"/>
                </a:solidFill>
                <a:latin typeface="+mn-lt"/>
                <a:ea typeface="MS PGothic" charset="0"/>
                <a:cs typeface="Times New Roman" charset="0"/>
                <a:sym typeface="Times New Roman" charset="0"/>
              </a:rPr>
              <a:t>Which is printed?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utoUpdateAnimBg="0"/>
      <p:bldP spid="65541" grpId="0" autoUpdateAnimBg="0"/>
      <p:bldP spid="65542" grpId="0" autoUpdateAnimBg="0"/>
      <p:bldP spid="65543" grpId="0" autoUpdateAnimBg="0"/>
      <p:bldP spid="65544" grpId="0" autoUpdateAnimBg="0"/>
      <p:bldP spid="65545" grpId="0" autoUpdateAnimBg="0"/>
      <p:bldP spid="65546" grpId="0" autoUpdateAnimBg="0"/>
      <p:bldP spid="6554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Code snippet of the day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965200" y="1663700"/>
            <a:ext cx="7797800" cy="4267200"/>
          </a:xfrm>
        </p:spPr>
        <p:txBody>
          <a:bodyPr rIns="132080" anchor="ctr"/>
          <a:lstStyle/>
          <a:p>
            <a:pPr marL="39688" indent="0" eaLnBrk="1" hangingPunct="1">
              <a:buFont typeface="Times" pitchFamily="-32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public void test() 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 eaLnBrk="1" hangingPunct="1">
              <a:buFont typeface="Times" pitchFamily="-32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sum = 1;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 eaLnBrk="1" hangingPunct="1">
              <a:buFont typeface="Times" pitchFamily="-32" charset="0"/>
              <a:buNone/>
              <a:defRPr/>
            </a:pP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for(int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&lt;= 4;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++); 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954088" lvl="2" indent="0" eaLnBrk="1" hangingPunct="1"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sum = sum + 1;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 eaLnBrk="1" hangingPunct="1">
              <a:buFont typeface="Times" pitchFamily="-32" charset="0"/>
              <a:buNone/>
              <a:defRPr/>
            </a:pP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("The result is: " + sum);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 eaLnBrk="1" hangingPunct="1">
              <a:buFontTx/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("Double result: " +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sum+sum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 eaLnBrk="1" hangingPunct="1">
              <a:buFont typeface="Times" pitchFamily="-32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89093" name="Oval 5"/>
          <p:cNvSpPr>
            <a:spLocks/>
          </p:cNvSpPr>
          <p:nvPr/>
        </p:nvSpPr>
        <p:spPr bwMode="auto">
          <a:xfrm>
            <a:off x="5130800" y="30353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89094" name="Oval 6"/>
          <p:cNvSpPr>
            <a:spLocks/>
          </p:cNvSpPr>
          <p:nvPr/>
        </p:nvSpPr>
        <p:spPr bwMode="auto">
          <a:xfrm>
            <a:off x="6375400" y="49784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89095" name="Oval 7"/>
          <p:cNvSpPr>
            <a:spLocks/>
          </p:cNvSpPr>
          <p:nvPr/>
        </p:nvSpPr>
        <p:spPr bwMode="auto">
          <a:xfrm>
            <a:off x="7061200" y="50038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4" grpId="0" animBg="1"/>
      <p:bldP spid="890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 have to deal with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Early errors are usually </a:t>
            </a: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syntax errors</a:t>
            </a:r>
            <a:endParaRPr lang="en-US" sz="2800" dirty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The compiler will spot these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Later errors are usually </a:t>
            </a: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logic errors</a:t>
            </a:r>
            <a:endParaRPr lang="en-US" sz="2800" dirty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The compiler cannot help with these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Also known as bugs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Some logical errors have no immediately obvious manifestation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Commercial software is rarely error free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Prevention vs Detection</a:t>
            </a:r>
            <a:br>
              <a:rPr lang="en-US">
                <a:ea typeface="+mj-ea"/>
                <a:cs typeface="+mj-cs"/>
              </a:rPr>
            </a:br>
            <a:r>
              <a:rPr lang="en-US" sz="3600">
                <a:ea typeface="+mj-ea"/>
                <a:cs typeface="+mj-cs"/>
              </a:rPr>
              <a:t>(Developer vs Maintainer)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0"/>
            <a:ext cx="7467600" cy="4038600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defRPr/>
            </a:pPr>
            <a:r>
              <a:rPr lang="en-US" sz="2800" dirty="0">
                <a:ea typeface="+mn-ea"/>
                <a:cs typeface="+mn-cs"/>
              </a:rPr>
              <a:t>We can lessen the likelihood of errors:</a:t>
            </a:r>
          </a:p>
          <a:p>
            <a:pPr marL="839788" lvl="1" indent="-342900" eaLnBrk="1" hangingPunct="1">
              <a:lnSpc>
                <a:spcPct val="90000"/>
              </a:lnSpc>
              <a:buFont typeface="Trebuchet MS" panose="020B0603020202020204" pitchFamily="34" charset="0"/>
              <a:buChar char="–"/>
              <a:defRPr/>
            </a:pPr>
            <a:r>
              <a:rPr lang="en-US" sz="2400" dirty="0">
                <a:ea typeface="+mn-ea"/>
              </a:rPr>
              <a:t>Use software engineering techniques, like encapsulation</a:t>
            </a:r>
          </a:p>
          <a:p>
            <a:pPr marL="839788" lvl="1" indent="-342900" eaLnBrk="1" hangingPunct="1">
              <a:lnSpc>
                <a:spcPct val="90000"/>
              </a:lnSpc>
              <a:buFont typeface="Trebuchet MS" panose="020B0603020202020204" pitchFamily="34" charset="0"/>
              <a:buChar char="–"/>
              <a:defRPr/>
            </a:pPr>
            <a:r>
              <a:rPr lang="en-US" sz="2400" dirty="0">
                <a:ea typeface="+mn-ea"/>
              </a:rPr>
              <a:t>Pay attention to cohesion and coupling</a:t>
            </a:r>
          </a:p>
          <a:p>
            <a:pPr marL="382588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We can improve the chances of detection:</a:t>
            </a:r>
          </a:p>
          <a:p>
            <a:pPr marL="839788" lvl="1" indent="-342900" eaLnBrk="1" hangingPunct="1">
              <a:lnSpc>
                <a:spcPct val="90000"/>
              </a:lnSpc>
              <a:buFont typeface="Trebuchet MS" panose="020B0603020202020204" pitchFamily="34" charset="0"/>
              <a:buChar char="–"/>
              <a:defRPr/>
            </a:pPr>
            <a:r>
              <a:rPr lang="en-US" sz="2400" dirty="0">
                <a:ea typeface="+mn-ea"/>
              </a:rPr>
              <a:t>Use software engineering practices, like modularization and good documentation</a:t>
            </a:r>
          </a:p>
          <a:p>
            <a:pPr marL="382588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2800" dirty="0">
                <a:ea typeface="+mn-ea"/>
                <a:cs typeface="+mn-cs"/>
              </a:rPr>
              <a:t>We can develop detection skills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22435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Testing and debugging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These are crucial skills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Testing searches for the </a:t>
            </a:r>
            <a:r>
              <a:rPr lang="en-US" altLang="en-US" i="1" dirty="0">
                <a:ea typeface="MS PGothic" charset="-128"/>
              </a:rPr>
              <a:t>presence</a:t>
            </a:r>
            <a:r>
              <a:rPr lang="en-US" altLang="en-US" dirty="0">
                <a:ea typeface="MS PGothic" charset="-128"/>
              </a:rPr>
              <a:t> of errors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Debugging searches for the </a:t>
            </a:r>
            <a:r>
              <a:rPr lang="en-US" altLang="en-US" i="1" dirty="0">
                <a:ea typeface="MS PGothic" charset="-128"/>
              </a:rPr>
              <a:t>source</a:t>
            </a:r>
            <a:r>
              <a:rPr lang="en-US" altLang="en-US" dirty="0">
                <a:ea typeface="MS PGothic" charset="-128"/>
              </a:rPr>
              <a:t> of errors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The manifestation of an error may well occur some </a:t>
            </a:r>
            <a:r>
              <a:rPr lang="en-US" altLang="ja-JP" i="1" dirty="0">
                <a:ea typeface="MS PGothic" charset="-128"/>
              </a:rPr>
              <a:t>distance</a:t>
            </a:r>
            <a:r>
              <a:rPr lang="en-US" altLang="ja-JP" dirty="0">
                <a:ea typeface="MS PGothic" charset="-128"/>
              </a:rPr>
              <a:t> from its source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31980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Testing and debugging techniques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195736" y="2155974"/>
            <a:ext cx="5585048" cy="426720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Unit testing (within </a:t>
            </a:r>
            <a:r>
              <a:rPr lang="en-US" dirty="0" err="1">
                <a:ea typeface="+mn-ea"/>
                <a:cs typeface="+mn-cs"/>
              </a:rPr>
              <a:t>BlueJ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Test automation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Manual walkthroughs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Print statements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Debuggers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765</TotalTime>
  <Words>2275</Words>
  <Application>Microsoft Office PowerPoint</Application>
  <PresentationFormat>On-screen Show (4:3)</PresentationFormat>
  <Paragraphs>372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Courier</vt:lpstr>
      <vt:lpstr>Courier New</vt:lpstr>
      <vt:lpstr>Lucida Grande</vt:lpstr>
      <vt:lpstr>Times</vt:lpstr>
      <vt:lpstr>Times New Roman</vt:lpstr>
      <vt:lpstr>Trebuchet MS</vt:lpstr>
      <vt:lpstr>Trebuchet MS Italic</vt:lpstr>
      <vt:lpstr>Wingdings</vt:lpstr>
      <vt:lpstr>objects-first-6e</vt:lpstr>
      <vt:lpstr>Well-behaved objects</vt:lpstr>
      <vt:lpstr>Main concepts to be covered</vt:lpstr>
      <vt:lpstr>Code snippet of the day</vt:lpstr>
      <vt:lpstr>Possible results</vt:lpstr>
      <vt:lpstr>Code snippet of the day</vt:lpstr>
      <vt:lpstr>We have to deal with errors</vt:lpstr>
      <vt:lpstr>Prevention vs Detection (Developer vs Maintainer)</vt:lpstr>
      <vt:lpstr>Testing and debugging</vt:lpstr>
      <vt:lpstr>Testing and debugging techniques</vt:lpstr>
      <vt:lpstr>Unit testing</vt:lpstr>
      <vt:lpstr>Testing fundamentals</vt:lpstr>
      <vt:lpstr>Well-behaved objects</vt:lpstr>
      <vt:lpstr>Main concepts to be covered</vt:lpstr>
      <vt:lpstr>Unit testing within BlueJ</vt:lpstr>
      <vt:lpstr>Test automation</vt:lpstr>
      <vt:lpstr>Test harness</vt:lpstr>
      <vt:lpstr>Test automation</vt:lpstr>
      <vt:lpstr>JUnit</vt:lpstr>
      <vt:lpstr>PowerPoint Presentation</vt:lpstr>
      <vt:lpstr>Demo of online-shop-junit</vt:lpstr>
      <vt:lpstr>Well-behaved objects</vt:lpstr>
      <vt:lpstr>Prevention vs Detection (Developer vs Maintainer)</vt:lpstr>
      <vt:lpstr>Modularization and interfaces</vt:lpstr>
      <vt:lpstr>Modularization in a calculator</vt:lpstr>
      <vt:lpstr>Method headers  as a (class) interface</vt:lpstr>
      <vt:lpstr>Debugging techniques</vt:lpstr>
      <vt:lpstr>Debugging</vt:lpstr>
      <vt:lpstr>Manual walkthroughs</vt:lpstr>
      <vt:lpstr>Tabulating object state</vt:lpstr>
      <vt:lpstr>Verbal walkthroughs</vt:lpstr>
      <vt:lpstr>Print statements</vt:lpstr>
      <vt:lpstr>Debug with Logging</vt:lpstr>
      <vt:lpstr>Choosing a test strategy</vt:lpstr>
      <vt:lpstr>Debuggers</vt:lpstr>
      <vt:lpstr>Debugging streams (advanced)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6</dc:title>
  <dc:subject/>
  <dc:creator>David J. Barnes, Michael Kölling</dc:creator>
  <cp:keywords/>
  <dc:description>Copyright © David J. Barnes, Michael Kölling</dc:description>
  <cp:lastModifiedBy>Chien, Chia C</cp:lastModifiedBy>
  <cp:revision>75</cp:revision>
  <cp:lastPrinted>2003-09-01T06:58:01Z</cp:lastPrinted>
  <dcterms:created xsi:type="dcterms:W3CDTF">2002-09-11T08:48:08Z</dcterms:created>
  <dcterms:modified xsi:type="dcterms:W3CDTF">2020-11-23T16:36:33Z</dcterms:modified>
  <cp:category/>
</cp:coreProperties>
</file>