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1" r:id="rId3"/>
    <p:sldId id="280" r:id="rId4"/>
    <p:sldId id="281" r:id="rId5"/>
    <p:sldId id="282" r:id="rId6"/>
    <p:sldId id="284" r:id="rId7"/>
    <p:sldId id="285" r:id="rId8"/>
    <p:sldId id="286" r:id="rId9"/>
    <p:sldId id="323" r:id="rId10"/>
    <p:sldId id="311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1" r:id="rId19"/>
    <p:sldId id="325" r:id="rId20"/>
    <p:sldId id="313" r:id="rId21"/>
    <p:sldId id="297" r:id="rId22"/>
    <p:sldId id="326" r:id="rId23"/>
    <p:sldId id="299" r:id="rId24"/>
    <p:sldId id="327" r:id="rId25"/>
    <p:sldId id="328" r:id="rId26"/>
    <p:sldId id="329" r:id="rId27"/>
    <p:sldId id="330" r:id="rId28"/>
    <p:sldId id="303" r:id="rId29"/>
    <p:sldId id="300" r:id="rId30"/>
    <p:sldId id="304" r:id="rId31"/>
    <p:sldId id="317" r:id="rId32"/>
    <p:sldId id="318" r:id="rId33"/>
    <p:sldId id="331" r:id="rId34"/>
    <p:sldId id="332" r:id="rId35"/>
    <p:sldId id="333" r:id="rId36"/>
    <p:sldId id="334" r:id="rId37"/>
    <p:sldId id="335" r:id="rId38"/>
    <p:sldId id="336" r:id="rId39"/>
    <p:sldId id="337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133"/>
    <a:srgbClr val="DC4A1A"/>
    <a:srgbClr val="F37A20"/>
    <a:srgbClr val="FED601"/>
    <a:srgbClr val="CD2626"/>
    <a:srgbClr val="C01012"/>
    <a:srgbClr val="1A3170"/>
    <a:srgbClr val="FED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7" autoAdjust="0"/>
    <p:restoredTop sz="94681"/>
  </p:normalViewPr>
  <p:slideViewPr>
    <p:cSldViewPr>
      <p:cViewPr varScale="1">
        <p:scale>
          <a:sx n="110" d="100"/>
          <a:sy n="110" d="100"/>
        </p:scale>
        <p:origin x="12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Verdana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8686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Verdana" charset="0"/>
              </a:defRPr>
            </a:lvl1pPr>
          </a:lstStyle>
          <a:p>
            <a:fld id="{E5B3F54D-2EFB-694D-BDD0-116E1C3134F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661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</a:defRPr>
            </a:lvl1pPr>
          </a:lstStyle>
          <a:p>
            <a:fld id="{5161F168-2A69-C04D-9756-89FCA0E837B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44509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F7ACE03-516F-664C-B86D-B60A57B92445}" type="slidenum">
              <a:rPr lang="en-GB" altLang="en-US" sz="1200" b="0">
                <a:latin typeface="Times New Roman" charset="0"/>
              </a:rPr>
              <a:pPr/>
              <a:t>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8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F97E32D-1448-E142-A7EB-00F20968D2A4}" type="slidenum">
              <a:rPr lang="en-GB" altLang="en-US" sz="1200" b="0">
                <a:latin typeface="Times New Roman" charset="0"/>
              </a:rPr>
              <a:pPr/>
              <a:t>10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extract from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NewsFeed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91752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4DD1B48-62D3-944B-B779-A36BD8F8CDDA}" type="slidenum">
              <a:rPr lang="en-GB" altLang="en-US" sz="1200" b="0">
                <a:latin typeface="Times New Roman" charset="0"/>
              </a:rPr>
              <a:pPr/>
              <a:t>11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 note a lot of code duplication.</a:t>
            </a:r>
          </a:p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this is one problem with this solution (there are others)</a:t>
            </a:r>
          </a:p>
        </p:txBody>
      </p:sp>
    </p:spTree>
    <p:extLst>
      <p:ext uri="{BB962C8B-B14F-4D97-AF65-F5344CB8AC3E}">
        <p14:creationId xmlns:p14="http://schemas.microsoft.com/office/powerpoint/2010/main" val="189212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31AF628-FCFF-FC4E-83F9-272DEBEEF811}" type="slidenum">
              <a:rPr lang="en-GB" altLang="en-US" sz="1200" b="0">
                <a:latin typeface="Times New Roman" charset="0"/>
              </a:rPr>
              <a:pPr/>
              <a:t>12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solution: inheritance. make superclass with common attributes, make subclasses</a:t>
            </a:r>
          </a:p>
        </p:txBody>
      </p:sp>
    </p:spTree>
    <p:extLst>
      <p:ext uri="{BB962C8B-B14F-4D97-AF65-F5344CB8AC3E}">
        <p14:creationId xmlns:p14="http://schemas.microsoft.com/office/powerpoint/2010/main" val="97101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5E091639-6FC6-8748-8CF7-A01668A1B98E}" type="slidenum">
              <a:rPr lang="en-GB" altLang="en-US" sz="1200" b="0">
                <a:latin typeface="Times New Roman" charset="0"/>
              </a:rPr>
              <a:pPr/>
              <a:t>13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28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80E61D5-5510-6847-8B29-EA178F80A8F0}" type="slidenum">
              <a:rPr lang="en-GB" altLang="en-US" sz="1200" b="0">
                <a:latin typeface="Times New Roman" charset="0"/>
              </a:rPr>
              <a:pPr/>
              <a:t>14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inheritance hierarchies are nothing unusual. we see them all the time.</a:t>
            </a:r>
          </a:p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(a masters student is a students is a person...)</a:t>
            </a:r>
          </a:p>
        </p:txBody>
      </p:sp>
    </p:spTree>
    <p:extLst>
      <p:ext uri="{BB962C8B-B14F-4D97-AF65-F5344CB8AC3E}">
        <p14:creationId xmlns:p14="http://schemas.microsoft.com/office/powerpoint/2010/main" val="2139047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0D7F2AD-B95C-304D-B943-05F481731A9D}" type="slidenum">
              <a:rPr lang="en-GB" altLang="en-US" sz="1200" b="0">
                <a:latin typeface="Times New Roman" charset="0"/>
              </a:rPr>
              <a:pPr/>
              <a:t>15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14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7DB1107-2088-0A42-9453-04792C8F492B}" type="slidenum">
              <a:rPr lang="en-GB" altLang="en-US" sz="1200" b="0">
                <a:latin typeface="Times New Roman" charset="0"/>
              </a:rPr>
              <a:pPr/>
              <a:t>16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 define common fields in superclass</a:t>
            </a:r>
          </a:p>
        </p:txBody>
      </p:sp>
    </p:spTree>
    <p:extLst>
      <p:ext uri="{BB962C8B-B14F-4D97-AF65-F5344CB8AC3E}">
        <p14:creationId xmlns:p14="http://schemas.microsoft.com/office/powerpoint/2010/main" val="79094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568B5616-A21E-F84E-B343-86BE8C6CE905}" type="slidenum">
              <a:rPr lang="en-GB" altLang="en-US" sz="1200" b="0">
                <a:latin typeface="Times New Roman" charset="0"/>
              </a:rPr>
              <a:pPr/>
              <a:t>17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we add subclass fields; inherit superclass fields </a:t>
            </a:r>
          </a:p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subclass objects will have all fields.</a:t>
            </a:r>
          </a:p>
        </p:txBody>
      </p:sp>
    </p:spTree>
    <p:extLst>
      <p:ext uri="{BB962C8B-B14F-4D97-AF65-F5344CB8AC3E}">
        <p14:creationId xmlns:p14="http://schemas.microsoft.com/office/powerpoint/2010/main" val="43272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0B3561D7-33E8-3E4C-94CE-0AC6BACE02B9}" type="slidenum">
              <a:rPr lang="en-GB" altLang="en-US" sz="1200" b="0">
                <a:latin typeface="Times New Roman" charset="0"/>
              </a:rPr>
              <a:pPr/>
              <a:t>18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how do we initialise the fields? superclass: nothing unusual.</a:t>
            </a:r>
          </a:p>
        </p:txBody>
      </p:sp>
    </p:spTree>
    <p:extLst>
      <p:ext uri="{BB962C8B-B14F-4D97-AF65-F5344CB8AC3E}">
        <p14:creationId xmlns:p14="http://schemas.microsoft.com/office/powerpoint/2010/main" val="1370571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FF28B136-33B9-4C5C-B33B-B35A1C44B1B1}" type="slidenum">
              <a:rPr lang="en-GB" altLang="en-US" sz="1200" b="0">
                <a:latin typeface="Times New Roman" panose="02020603050405020304" pitchFamily="18" charset="0"/>
              </a:rPr>
              <a:pPr/>
              <a:t>19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subclass: must call superclass constructor</a:t>
            </a:r>
            <a:r>
              <a:rPr lang="en-GB" dirty="0" smtClean="0">
                <a:latin typeface="Times New Roman" charset="0"/>
                <a:ea typeface="ＭＳ Ｐゴシック" charset="0"/>
                <a:cs typeface="+mn-cs"/>
              </a:rPr>
              <a:t>!</a:t>
            </a:r>
          </a:p>
          <a:p>
            <a:pPr>
              <a:defRPr/>
            </a:pPr>
            <a:r>
              <a:rPr lang="en-GB" dirty="0" smtClean="0">
                <a:latin typeface="Times New Roman" charset="0"/>
                <a:ea typeface="ＭＳ Ｐゴシック" charset="0"/>
                <a:cs typeface="+mn-cs"/>
              </a:rPr>
              <a:t>Must </a:t>
            </a: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take values for all </a:t>
            </a:r>
            <a:r>
              <a:rPr lang="en-GB" dirty="0" smtClean="0">
                <a:latin typeface="Times New Roman" charset="0"/>
                <a:ea typeface="ＭＳ Ｐゴシック" charset="0"/>
                <a:cs typeface="+mn-cs"/>
              </a:rPr>
              <a:t>fields </a:t>
            </a: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that we want to initialise.</a:t>
            </a:r>
          </a:p>
          <a:p>
            <a:pPr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22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A6B302F8-368B-A047-A906-0EC14FF9A9B3}" type="slidenum">
              <a:rPr lang="en-GB" altLang="en-US" sz="1200" b="0">
                <a:latin typeface="Times New Roman" charset="0"/>
              </a:rPr>
              <a:pPr/>
              <a:t>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496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6B2ECA8-B8CF-494C-8D29-C8B7FA716CC0}" type="slidenum">
              <a:rPr lang="en-GB" altLang="en-US" sz="1200" b="0">
                <a:latin typeface="Times New Roman" charset="0"/>
              </a:rPr>
              <a:pPr/>
              <a:t>20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FCE7484-9B1E-8545-8255-3931BA4415F3}" type="slidenum">
              <a:rPr lang="en-GB" altLang="en-US" sz="1200" b="0">
                <a:latin typeface="Times New Roman" charset="0"/>
              </a:rPr>
              <a:pPr/>
              <a:t>21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it is now much easier to add new types. </a:t>
            </a:r>
          </a:p>
          <a:p>
            <a:pPr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common attributes do not need to be rewritten.</a:t>
            </a:r>
          </a:p>
        </p:txBody>
      </p:sp>
    </p:spTree>
    <p:extLst>
      <p:ext uri="{BB962C8B-B14F-4D97-AF65-F5344CB8AC3E}">
        <p14:creationId xmlns:p14="http://schemas.microsoft.com/office/powerpoint/2010/main" val="1471375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AD45D7A-FD35-4447-B7F4-CA65E8ACC827}" type="slidenum">
              <a:rPr lang="en-GB" altLang="en-US" sz="1200" b="0">
                <a:latin typeface="Times New Roman" panose="02020603050405020304" pitchFamily="18" charset="0"/>
              </a:rPr>
              <a:pPr/>
              <a:t>22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  <a:cs typeface="+mn-cs"/>
              </a:rPr>
              <a:t>when adding new types, the hierarchy may be extended</a:t>
            </a:r>
          </a:p>
        </p:txBody>
      </p:sp>
    </p:spTree>
    <p:extLst>
      <p:ext uri="{BB962C8B-B14F-4D97-AF65-F5344CB8AC3E}">
        <p14:creationId xmlns:p14="http://schemas.microsoft.com/office/powerpoint/2010/main" val="98803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DA5B70FD-3064-254A-806A-3D70720977E8}" type="slidenum">
              <a:rPr lang="en-GB" altLang="en-US" sz="1200" b="0">
                <a:latin typeface="Times New Roman" charset="0"/>
              </a:rPr>
              <a:pPr/>
              <a:t>23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816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CEAF3B3B-EDA7-4A59-8EFA-88661DE58027}" type="slidenum">
              <a:rPr lang="en-GB" altLang="en-US" sz="1200" b="0">
                <a:latin typeface="Times New Roman" panose="02020603050405020304" pitchFamily="18" charset="0"/>
              </a:rPr>
              <a:pPr/>
              <a:t>24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note: code duplication in class </a:t>
            </a:r>
            <a:r>
              <a:rPr lang="en-GB" dirty="0" err="1" smtClean="0">
                <a:latin typeface="Times New Roman" charset="0"/>
                <a:ea typeface="ＭＳ Ｐゴシック" charset="0"/>
                <a:cs typeface="+mn-cs"/>
              </a:rPr>
              <a:t>NewsFeed</a:t>
            </a:r>
            <a:r>
              <a:rPr lang="en-GB" dirty="0" smtClean="0">
                <a:latin typeface="Times New Roman" charset="0"/>
                <a:ea typeface="ＭＳ Ｐゴシック" charset="0"/>
                <a:cs typeface="+mn-cs"/>
              </a:rPr>
              <a:t> removed </a:t>
            </a: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as well!</a:t>
            </a:r>
          </a:p>
          <a:p>
            <a:pPr>
              <a:defRPr/>
            </a:pP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only on field, one </a:t>
            </a:r>
            <a:r>
              <a:rPr lang="en-GB" dirty="0" err="1">
                <a:latin typeface="Times New Roman" charset="0"/>
                <a:ea typeface="ＭＳ Ｐゴシック" charset="0"/>
                <a:cs typeface="+mn-cs"/>
              </a:rPr>
              <a:t>ArrayList</a:t>
            </a: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 creation, on add method</a:t>
            </a:r>
          </a:p>
        </p:txBody>
      </p:sp>
    </p:spTree>
    <p:extLst>
      <p:ext uri="{BB962C8B-B14F-4D97-AF65-F5344CB8AC3E}">
        <p14:creationId xmlns:p14="http://schemas.microsoft.com/office/powerpoint/2010/main" val="4140464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509E2CA7-29A0-4FE7-9A40-35391964A961}" type="slidenum">
              <a:rPr lang="en-GB" altLang="en-US" sz="1200" b="0">
                <a:latin typeface="Times New Roman" panose="02020603050405020304" pitchFamily="18" charset="0"/>
              </a:rPr>
              <a:pPr/>
              <a:t>25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...and only one loop in </a:t>
            </a:r>
            <a:r>
              <a:rPr lang="en-GB" dirty="0" smtClean="0">
                <a:latin typeface="Times New Roman" charset="0"/>
                <a:ea typeface="ＭＳ Ｐゴシック" charset="0"/>
                <a:cs typeface="+mn-cs"/>
              </a:rPr>
              <a:t>the </a:t>
            </a:r>
            <a:r>
              <a:rPr lang="en-GB" dirty="0" err="1" smtClean="0">
                <a:latin typeface="Times New Roman" charset="0"/>
                <a:ea typeface="ＭＳ Ｐゴシック" charset="0"/>
                <a:cs typeface="+mn-cs"/>
              </a:rPr>
              <a:t>showmethod</a:t>
            </a:r>
            <a:r>
              <a:rPr lang="en-GB" dirty="0">
                <a:latin typeface="Times New Roman" charset="0"/>
                <a:ea typeface="ＭＳ Ｐゴシック" charset="0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174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5F231062-1710-410A-B625-D502769BDBFA}" type="slidenum">
              <a:rPr lang="en-GB" altLang="en-US" sz="1200" b="0">
                <a:latin typeface="Times New Roman" panose="02020603050405020304" pitchFamily="18" charset="0"/>
              </a:rPr>
              <a:pPr/>
              <a:t>26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65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8B6B31C2-BD2D-4408-B5D5-18FA6A3F9624}" type="slidenum">
              <a:rPr lang="en-GB" altLang="en-US" sz="1200" b="0">
                <a:latin typeface="Times New Roman" panose="02020603050405020304" pitchFamily="18" charset="0"/>
              </a:rPr>
              <a:pPr/>
              <a:t>27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421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10F097F4-1905-B74E-9D4B-CD82A20A8645}" type="slidenum">
              <a:rPr lang="en-GB" altLang="en-US" sz="1200" b="0">
                <a:latin typeface="Times New Roman" charset="0"/>
              </a:rPr>
              <a:pPr/>
              <a:t>28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73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018C0F9-48D2-F140-AC90-4F3566BA55A0}" type="slidenum">
              <a:rPr lang="en-GB" altLang="en-US" sz="1200" b="0">
                <a:latin typeface="Times New Roman" charset="0"/>
              </a:rPr>
              <a:pPr/>
              <a:t>29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6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BCF274A-72F7-1A45-B526-1FB83AFFB708}" type="slidenum">
              <a:rPr lang="en-GB" altLang="en-US" sz="1200" b="0">
                <a:latin typeface="Times New Roman" charset="0"/>
              </a:rPr>
              <a:pPr/>
              <a:t>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010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1748671-0DF3-5740-A4EA-FDBCD533B41F}" type="slidenum">
              <a:rPr lang="en-GB" altLang="en-US" sz="1200" b="0">
                <a:latin typeface="Times New Roman" charset="0"/>
              </a:rPr>
              <a:pPr/>
              <a:t>30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21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89A0C468-84BC-7544-AFFF-6A52F0647134}" type="slidenum">
              <a:rPr lang="en-GB" altLang="en-US" sz="1200" b="0">
                <a:latin typeface="Times New Roman" charset="0"/>
              </a:rPr>
              <a:pPr/>
              <a:t>31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NewsFeed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object will hold a single, mixed collection</a:t>
            </a:r>
          </a:p>
        </p:txBody>
      </p:sp>
    </p:spTree>
    <p:extLst>
      <p:ext uri="{BB962C8B-B14F-4D97-AF65-F5344CB8AC3E}">
        <p14:creationId xmlns:p14="http://schemas.microsoft.com/office/powerpoint/2010/main" val="1127141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BDBD640-C5E8-044B-899B-0C48A1C51B45}" type="slidenum">
              <a:rPr lang="en-GB" altLang="en-US" sz="1200" b="0">
                <a:latin typeface="Times New Roman" charset="0"/>
              </a:rPr>
              <a:pPr/>
              <a:t>32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Newsitem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now only knows about Post rather than the subclasses.</a:t>
            </a:r>
          </a:p>
        </p:txBody>
      </p:sp>
    </p:spTree>
    <p:extLst>
      <p:ext uri="{BB962C8B-B14F-4D97-AF65-F5344CB8AC3E}">
        <p14:creationId xmlns:p14="http://schemas.microsoft.com/office/powerpoint/2010/main" val="906007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01C3D1B-A219-4457-95D9-1E51F3BA5FA4}" type="slidenum">
              <a:rPr lang="en-GB" altLang="en-US" sz="1200" b="0">
                <a:latin typeface="Times New Roman" panose="02020603050405020304" pitchFamily="18" charset="0"/>
              </a:rPr>
              <a:pPr/>
              <a:t>33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574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03BAA6DC-54D9-4B5C-9345-F2DC4A78A636}" type="slidenum">
              <a:rPr lang="en-GB" altLang="en-US" sz="1200" b="0">
                <a:latin typeface="Times New Roman" panose="02020603050405020304" pitchFamily="18" charset="0"/>
              </a:rPr>
              <a:pPr/>
              <a:t>34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854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8EE24614-A591-4DF8-8726-70B569524BE9}" type="slidenum">
              <a:rPr lang="en-GB" altLang="en-US" sz="1200" b="0">
                <a:latin typeface="Times New Roman" panose="02020603050405020304" pitchFamily="18" charset="0"/>
              </a:rPr>
              <a:pPr/>
              <a:t>35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723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4EFEFB51-9D7F-4D6A-AB92-51D2AFDADB27}" type="slidenum">
              <a:rPr lang="en-GB" altLang="en-US" sz="1200" b="0">
                <a:latin typeface="Times New Roman" panose="02020603050405020304" pitchFamily="18" charset="0"/>
              </a:rPr>
              <a:pPr/>
              <a:t>36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887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483F3174-2704-412F-AD4A-FDD1B12770A0}" type="slidenum">
              <a:rPr lang="en-GB" altLang="en-US" sz="1200" b="0">
                <a:latin typeface="Times New Roman" panose="02020603050405020304" pitchFamily="18" charset="0"/>
              </a:rPr>
              <a:pPr/>
              <a:t>37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191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Objects First with Java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200" b="0" smtClean="0">
                <a:latin typeface="Times New Roman" panose="02020603050405020304" pitchFamily="18" charset="0"/>
              </a:rPr>
              <a:t>© David J. Barnes and Michael Kölling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B07AC45-3FED-4F05-B651-DD53CA42C4A5}" type="slidenum">
              <a:rPr lang="en-GB" altLang="en-US" sz="1200" b="0">
                <a:latin typeface="Times New Roman" panose="02020603050405020304" pitchFamily="18" charset="0"/>
              </a:rPr>
              <a:pPr/>
              <a:t>39</a:t>
            </a:fld>
            <a:endParaRPr lang="en-GB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92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48FFC83-4A95-0E42-9A9E-87E649895725}" type="slidenum">
              <a:rPr lang="en-GB" altLang="en-US" sz="1200" b="0">
                <a:latin typeface="Times New Roman" charset="0"/>
              </a:rPr>
              <a:pPr/>
              <a:t>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one object per post; each object stores details for one particular post.</a:t>
            </a:r>
          </a:p>
          <a:p>
            <a:pPr>
              <a:defRPr/>
            </a:pPr>
            <a:endParaRPr lang="en-GB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67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339D8C0-687A-604A-80E6-3A287C8999B5}" type="slidenum">
              <a:rPr lang="en-GB" altLang="en-US" sz="1200" b="0">
                <a:latin typeface="Times New Roman" charset="0"/>
              </a:rPr>
              <a:pPr/>
              <a:t>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add the obvious methods (getters and setters); not complete here - just examples</a:t>
            </a:r>
          </a:p>
        </p:txBody>
      </p:sp>
    </p:spTree>
    <p:extLst>
      <p:ext uri="{BB962C8B-B14F-4D97-AF65-F5344CB8AC3E}">
        <p14:creationId xmlns:p14="http://schemas.microsoft.com/office/powerpoint/2010/main" val="109415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E2930722-68DC-EC4D-A51E-03A657BAAAA6}" type="slidenum">
              <a:rPr lang="en-GB" altLang="en-US" sz="1200" b="0">
                <a:latin typeface="Times New Roman" charset="0"/>
              </a:rPr>
              <a:pPr/>
              <a:t>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database object will hold two collections: one for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MessagePosts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one for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PhotoPosts</a:t>
            </a:r>
            <a:endParaRPr lang="en-GB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6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4B216BA-A90F-3549-A1C0-728DD66DF07B}" type="slidenum">
              <a:rPr lang="en-GB" altLang="en-US" sz="1200" b="0">
                <a:latin typeface="Times New Roman" charset="0"/>
              </a:rPr>
              <a:pPr/>
              <a:t>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class diagram is simple (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ArrayList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not shown in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BlueJ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121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C0960345-8FF5-F544-B740-A130F3B2E20C}" type="slidenum">
              <a:rPr lang="en-GB" altLang="en-US" sz="1200" b="0">
                <a:latin typeface="Times New Roman" charset="0"/>
              </a:rPr>
              <a:pPr/>
              <a:t>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extract from </a:t>
            </a:r>
            <a:r>
              <a:rPr lang="en-GB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MessagePost</a:t>
            </a:r>
            <a:r>
              <a:rPr lang="en-GB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code - nothing unusual, just an ordinary class</a:t>
            </a:r>
          </a:p>
        </p:txBody>
      </p:sp>
    </p:spTree>
    <p:extLst>
      <p:ext uri="{BB962C8B-B14F-4D97-AF65-F5344CB8AC3E}">
        <p14:creationId xmlns:p14="http://schemas.microsoft.com/office/powerpoint/2010/main" val="11315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 smtClean="0"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F7F28AFF-A308-114E-889E-9DAB7646D3F8}" type="slidenum">
              <a:rPr lang="en-GB" altLang="en-US" sz="1200" b="0">
                <a:latin typeface="Times New Roman" charset="0"/>
              </a:rPr>
              <a:pPr/>
              <a:t>9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Times New Roman" charset="0"/>
                <a:ea typeface="ＭＳ Ｐゴシック" charset="0"/>
              </a:rPr>
              <a:t>extract from </a:t>
            </a:r>
            <a:r>
              <a:rPr lang="en-GB" dirty="0" err="1" smtClean="0">
                <a:latin typeface="Times New Roman" charset="0"/>
                <a:ea typeface="ＭＳ Ｐゴシック" charset="0"/>
              </a:rPr>
              <a:t>PhotoPost</a:t>
            </a:r>
            <a:r>
              <a:rPr lang="en-GB" dirty="0" smtClean="0">
                <a:latin typeface="Times New Roman" charset="0"/>
                <a:ea typeface="ＭＳ Ｐゴシック" charset="0"/>
              </a:rPr>
              <a:t> code (how does it differ from </a:t>
            </a:r>
            <a:r>
              <a:rPr lang="en-GB" dirty="0" err="1" smtClean="0">
                <a:latin typeface="Times New Roman" charset="0"/>
                <a:ea typeface="ＭＳ Ｐゴシック" charset="0"/>
              </a:rPr>
              <a:t>MessagePost</a:t>
            </a:r>
            <a:r>
              <a:rPr lang="en-GB" dirty="0" smtClean="0">
                <a:latin typeface="Times New Roman" charset="0"/>
                <a:ea typeface="ＭＳ Ｐゴシック" charset="0"/>
              </a:rPr>
              <a:t> code?)</a:t>
            </a:r>
          </a:p>
          <a:p>
            <a:pPr>
              <a:defRPr/>
            </a:pPr>
            <a:endParaRPr lang="en-GB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Improving structure with inheritance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1000" b="0" smtClean="0">
                <a:latin typeface="Trebuchet MS" charset="0"/>
              </a:rPr>
              <a:t>6.0</a:t>
            </a:r>
            <a:endParaRPr lang="en-GB" sz="1000" b="0" dirty="0" smtClean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115888"/>
            <a:ext cx="3352800" cy="1295400"/>
          </a:xfrm>
          <a:solidFill>
            <a:schemeClr val="bg1"/>
          </a:solidFill>
        </p:spPr>
        <p:txBody>
          <a:bodyPr/>
          <a:lstStyle/>
          <a:p>
            <a:pPr algn="l" eaLnBrk="1" hangingPunct="1">
              <a:defRPr/>
            </a:pPr>
            <a:r>
              <a:rPr lang="en-US" dirty="0" err="1" smtClean="0">
                <a:cs typeface="+mj-cs"/>
              </a:rPr>
              <a:t>NewsFeed</a:t>
            </a:r>
            <a:endParaRPr lang="en-US" dirty="0">
              <a:cs typeface="+mj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 rot="16200000">
            <a:off x="2458244" y="-156368"/>
            <a:ext cx="4616450" cy="74787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public class </a:t>
            </a:r>
            <a:r>
              <a:rPr lang="en-AU" sz="1600" dirty="0" err="1" smtClean="0">
                <a:solidFill>
                  <a:srgbClr val="000000"/>
                </a:solidFill>
              </a:rPr>
              <a:t>NewsFeed</a:t>
            </a:r>
            <a:endParaRPr lang="en-AU" sz="16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smtClean="0"/>
              <a:t>private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MessagePost</a:t>
            </a:r>
            <a:r>
              <a:rPr lang="en-US" sz="1600" dirty="0" smtClean="0"/>
              <a:t>&gt; messages</a:t>
            </a:r>
            <a:r>
              <a:rPr lang="en-AU" sz="16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</a:t>
            </a:r>
            <a:r>
              <a:rPr lang="en-US" sz="1600" dirty="0" smtClean="0"/>
              <a:t>private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PhotoPost</a:t>
            </a:r>
            <a:r>
              <a:rPr lang="en-US" sz="1600" dirty="0" smtClean="0"/>
              <a:t>&gt; photos</a:t>
            </a:r>
            <a:r>
              <a:rPr lang="en-AU" sz="1600" dirty="0" smtClean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...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public void show()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{ </a:t>
            </a:r>
          </a:p>
          <a:p>
            <a:pPr>
              <a:spcBef>
                <a:spcPct val="0"/>
              </a:spcBef>
              <a:defRPr/>
            </a:pPr>
            <a:r>
              <a:rPr sz="1600" noProof="1" smtClean="0"/>
              <a:t>       for(</a:t>
            </a:r>
            <a:r>
              <a:rPr lang="en-GB" sz="1600" dirty="0" err="1" smtClean="0"/>
              <a:t>MessagePost</a:t>
            </a:r>
            <a:r>
              <a:rPr lang="en-GB" sz="1600" dirty="0" smtClean="0"/>
              <a:t> message : messages</a:t>
            </a:r>
            <a:r>
              <a:rPr sz="1600" noProof="1" smtClean="0"/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GB" sz="1600" dirty="0" smtClean="0"/>
              <a:t>          </a:t>
            </a:r>
            <a:r>
              <a:rPr lang="en-GB" sz="1600" noProof="1" smtClean="0"/>
              <a:t>message.display</a:t>
            </a:r>
            <a:r>
              <a:rPr sz="1600" noProof="1" smtClean="0"/>
              <a:t>();</a:t>
            </a:r>
          </a:p>
          <a:p>
            <a:pPr>
              <a:spcBef>
                <a:spcPct val="0"/>
              </a:spcBef>
              <a:defRPr/>
            </a:pPr>
            <a:r>
              <a:rPr sz="1600" noProof="1" smtClean="0"/>
              <a:t>          System.out.println();  // empty line between </a:t>
            </a:r>
            <a:r>
              <a:rPr lang="en-GB" sz="1600" noProof="1" smtClean="0"/>
              <a:t>posts</a:t>
            </a:r>
            <a:endParaRPr sz="1600" noProof="1" smtClean="0"/>
          </a:p>
          <a:p>
            <a:pPr>
              <a:spcBef>
                <a:spcPct val="0"/>
              </a:spcBef>
              <a:defRPr/>
            </a:pPr>
            <a:r>
              <a:rPr sz="1600" noProof="1" smtClean="0"/>
              <a:t>       }</a:t>
            </a:r>
          </a:p>
          <a:p>
            <a:pPr>
              <a:spcBef>
                <a:spcPct val="0"/>
              </a:spcBef>
              <a:defRPr/>
            </a:pPr>
            <a:endParaRPr sz="1600" noProof="1" smtClean="0"/>
          </a:p>
          <a:p>
            <a:pPr>
              <a:spcBef>
                <a:spcPct val="0"/>
              </a:spcBef>
              <a:defRPr/>
            </a:pPr>
            <a:r>
              <a:rPr sz="1600" noProof="1" smtClean="0"/>
              <a:t>       for(</a:t>
            </a:r>
            <a:r>
              <a:rPr lang="en-GB" sz="1600" dirty="0" err="1" smtClean="0"/>
              <a:t>PhotoPost</a:t>
            </a:r>
            <a:r>
              <a:rPr lang="en-GB" sz="1600" dirty="0" smtClean="0"/>
              <a:t> photo : photos</a:t>
            </a:r>
            <a:r>
              <a:rPr sz="1600" noProof="1" smtClean="0"/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GB" sz="1600" dirty="0" smtClean="0"/>
              <a:t>          </a:t>
            </a:r>
            <a:r>
              <a:rPr lang="en-GB" sz="1600" dirty="0" err="1" smtClean="0"/>
              <a:t>photo.display</a:t>
            </a:r>
            <a:r>
              <a:rPr sz="1600" noProof="1" smtClean="0"/>
              <a:t>();</a:t>
            </a:r>
          </a:p>
          <a:p>
            <a:pPr>
              <a:spcBef>
                <a:spcPct val="0"/>
              </a:spcBef>
              <a:defRPr/>
            </a:pPr>
            <a:r>
              <a:rPr sz="1600" noProof="1" smtClean="0"/>
              <a:t>          System.out.println();  // empty line between </a:t>
            </a:r>
            <a:r>
              <a:rPr lang="en-GB" sz="1600" noProof="1" smtClean="0"/>
              <a:t>posts</a:t>
            </a:r>
            <a:endParaRPr sz="1600" noProof="1" smtClean="0"/>
          </a:p>
          <a:p>
            <a:pPr>
              <a:spcBef>
                <a:spcPct val="0"/>
              </a:spcBef>
              <a:defRPr/>
            </a:pPr>
            <a:r>
              <a:rPr sz="1600" noProof="1" smtClean="0"/>
              <a:t>       }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}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Critique of </a:t>
            </a:r>
            <a:r>
              <a:rPr lang="en-US" dirty="0" smtClean="0">
                <a:cs typeface="+mj-cs"/>
              </a:rPr>
              <a:t>Network</a:t>
            </a:r>
            <a:endParaRPr lang="en-US" dirty="0">
              <a:cs typeface="+mj-cs"/>
            </a:endParaRPr>
          </a:p>
        </p:txBody>
      </p:sp>
      <p:sp>
        <p:nvSpPr>
          <p:cNvPr id="1761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n-cs"/>
              </a:rPr>
              <a:t>Code duplication:</a:t>
            </a:r>
            <a:endParaRPr lang="en-GB" dirty="0">
              <a:cs typeface="+mn-cs"/>
            </a:endParaRPr>
          </a:p>
          <a:p>
            <a:pPr lvl="1" eaLnBrk="1" hangingPunct="1">
              <a:defRPr/>
            </a:pPr>
            <a:r>
              <a:rPr lang="en-GB" b="1" dirty="0" err="1" smtClean="0">
                <a:latin typeface="Courier New" charset="0"/>
                <a:ea typeface="Courier New" charset="0"/>
                <a:cs typeface="Courier New" charset="0"/>
              </a:rPr>
              <a:t>MessagePost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err="1" smtClean="0">
                <a:latin typeface="Courier New" charset="0"/>
                <a:ea typeface="Courier New" charset="0"/>
                <a:cs typeface="Courier New" charset="0"/>
              </a:rPr>
              <a:t>PhotoPost</a:t>
            </a:r>
            <a:r>
              <a:rPr lang="en-GB" dirty="0" smtClean="0"/>
              <a:t> classes </a:t>
            </a:r>
            <a:r>
              <a:rPr lang="en-GB" dirty="0"/>
              <a:t>very similar (large </a:t>
            </a:r>
            <a:r>
              <a:rPr lang="en-GB" dirty="0" smtClean="0"/>
              <a:t>parts </a:t>
            </a:r>
            <a:r>
              <a:rPr lang="en-GB" dirty="0"/>
              <a:t>are identical)</a:t>
            </a:r>
          </a:p>
          <a:p>
            <a:pPr lvl="1" eaLnBrk="1" hangingPunct="1">
              <a:defRPr/>
            </a:pPr>
            <a:r>
              <a:rPr lang="en-GB" dirty="0"/>
              <a:t>makes maintenance difficult/more work</a:t>
            </a:r>
          </a:p>
          <a:p>
            <a:pPr lvl="1" eaLnBrk="1" hangingPunct="1">
              <a:defRPr/>
            </a:pPr>
            <a:r>
              <a:rPr lang="en-GB" dirty="0"/>
              <a:t>introduces danger of bugs through incorrect maintenance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 smtClean="0">
                <a:cs typeface="+mn-cs"/>
              </a:rPr>
              <a:t>Code </a:t>
            </a:r>
            <a:r>
              <a:rPr lang="en-GB" dirty="0">
                <a:cs typeface="+mn-cs"/>
              </a:rPr>
              <a:t>duplication </a:t>
            </a:r>
            <a:r>
              <a:rPr lang="en-GB" dirty="0" smtClean="0">
                <a:cs typeface="+mn-cs"/>
              </a:rPr>
              <a:t>in </a:t>
            </a:r>
            <a:r>
              <a:rPr lang="en-GB" b="1" dirty="0" err="1" smtClean="0">
                <a:latin typeface="Courier New" charset="0"/>
                <a:ea typeface="Courier New" charset="0"/>
                <a:cs typeface="Courier New" charset="0"/>
              </a:rPr>
              <a:t>NewsFeed</a:t>
            </a:r>
            <a:r>
              <a:rPr lang="en-GB" dirty="0" smtClean="0">
                <a:cs typeface="+mn-cs"/>
              </a:rPr>
              <a:t> class as well</a:t>
            </a:r>
            <a:endParaRPr lang="en-GB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dirty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 dirty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Using 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37891" name="Picture 1" descr="fig8-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398588"/>
            <a:ext cx="45751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9597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Using inheritance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412776"/>
            <a:ext cx="7973888" cy="4941416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define one </a:t>
            </a:r>
            <a:r>
              <a:rPr lang="en-GB" b="1" dirty="0">
                <a:solidFill>
                  <a:srgbClr val="CD2626"/>
                </a:solidFill>
                <a:cs typeface="+mn-cs"/>
              </a:rPr>
              <a:t>superclass</a:t>
            </a:r>
            <a:r>
              <a:rPr lang="en-GB" b="1" dirty="0">
                <a:cs typeface="+mn-cs"/>
              </a:rPr>
              <a:t> </a:t>
            </a:r>
            <a:r>
              <a:rPr lang="en-GB" dirty="0">
                <a:cs typeface="+mn-cs"/>
              </a:rPr>
              <a:t>: </a:t>
            </a:r>
            <a:r>
              <a:rPr lang="en-GB" b="1" dirty="0" smtClean="0">
                <a:latin typeface="Courier New"/>
                <a:cs typeface="Courier New"/>
              </a:rPr>
              <a:t>Post</a:t>
            </a:r>
            <a:endParaRPr lang="en-GB" b="1" dirty="0">
              <a:latin typeface="Courier New"/>
              <a:cs typeface="Courier New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define </a:t>
            </a:r>
            <a:r>
              <a:rPr lang="en-GB" b="1" dirty="0">
                <a:solidFill>
                  <a:srgbClr val="CD2626"/>
                </a:solidFill>
                <a:cs typeface="+mn-cs"/>
              </a:rPr>
              <a:t>subclasses</a:t>
            </a:r>
            <a:r>
              <a:rPr lang="en-GB" dirty="0">
                <a:cs typeface="+mn-cs"/>
              </a:rPr>
              <a:t> for </a:t>
            </a:r>
            <a:r>
              <a:rPr lang="en-GB" b="1" dirty="0" err="1" smtClean="0">
                <a:latin typeface="Courier New"/>
                <a:cs typeface="Courier New"/>
              </a:rPr>
              <a:t>MessagePost</a:t>
            </a:r>
            <a:r>
              <a:rPr lang="en-GB" dirty="0" smtClean="0">
                <a:cs typeface="+mn-cs"/>
              </a:rPr>
              <a:t> </a:t>
            </a:r>
            <a:r>
              <a:rPr lang="en-GB" dirty="0">
                <a:cs typeface="+mn-cs"/>
              </a:rPr>
              <a:t>and </a:t>
            </a:r>
            <a:r>
              <a:rPr lang="en-GB" b="1" dirty="0" err="1" smtClean="0">
                <a:latin typeface="Courier New"/>
                <a:cs typeface="Courier New"/>
              </a:rPr>
              <a:t>PhotoPost</a:t>
            </a:r>
            <a:endParaRPr lang="en-GB" b="1" dirty="0">
              <a:latin typeface="Courier New"/>
              <a:cs typeface="Courier New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the superclass defines common </a:t>
            </a:r>
            <a:r>
              <a:rPr lang="en-GB" dirty="0" smtClean="0">
                <a:cs typeface="+mn-cs"/>
              </a:rPr>
              <a:t>attributes (via fields)</a:t>
            </a:r>
            <a:endParaRPr lang="en-GB" dirty="0">
              <a:cs typeface="+mn-cs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the subclasses </a:t>
            </a:r>
            <a:r>
              <a:rPr lang="en-GB" b="1" dirty="0">
                <a:solidFill>
                  <a:srgbClr val="CD2626"/>
                </a:solidFill>
                <a:cs typeface="+mn-cs"/>
              </a:rPr>
              <a:t>inherit</a:t>
            </a:r>
            <a:r>
              <a:rPr lang="en-GB" dirty="0">
                <a:cs typeface="+mn-cs"/>
              </a:rPr>
              <a:t> the superclass </a:t>
            </a:r>
            <a:r>
              <a:rPr lang="en-GB" dirty="0" smtClean="0">
                <a:cs typeface="+mn-cs"/>
              </a:rPr>
              <a:t>characteristics</a:t>
            </a:r>
            <a:endParaRPr lang="en-GB" dirty="0">
              <a:cs typeface="+mn-cs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the subclasses add </a:t>
            </a:r>
            <a:r>
              <a:rPr lang="en-GB" dirty="0" smtClean="0">
                <a:cs typeface="+mn-cs"/>
              </a:rPr>
              <a:t>other </a:t>
            </a:r>
            <a:r>
              <a:rPr lang="en-GB" dirty="0"/>
              <a:t>characteristics</a:t>
            </a:r>
            <a:endParaRPr lang="en-GB" dirty="0">
              <a:cs typeface="+mn-cs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Inheritance hierarchies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41987" name="Picture 5" descr="fig8-9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35100"/>
            <a:ext cx="80645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Inheritance in Java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514600" y="1981200"/>
            <a:ext cx="2540000" cy="1200150"/>
          </a:xfrm>
          <a:prstGeom prst="rect">
            <a:avLst/>
          </a:prstGeom>
          <a:solidFill>
            <a:srgbClr val="FED6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sz="1800" noProof="1" smtClean="0"/>
              <a:t>public class </a:t>
            </a:r>
            <a:r>
              <a:rPr lang="en-GB" sz="1800" noProof="1" smtClean="0"/>
              <a:t>Post</a:t>
            </a: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...</a:t>
            </a:r>
            <a:endParaRPr sz="1800" i="1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}</a:t>
            </a:r>
            <a:endParaRPr lang="en-GB" sz="1800" dirty="0" smtClean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5037138"/>
            <a:ext cx="5310188" cy="1200150"/>
          </a:xfrm>
          <a:prstGeom prst="rect">
            <a:avLst/>
          </a:prstGeom>
          <a:solidFill>
            <a:srgbClr val="FED6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sz="1800" noProof="1" smtClean="0"/>
              <a:t>public class </a:t>
            </a:r>
            <a:r>
              <a:rPr lang="en-GB" sz="1800" noProof="1" smtClean="0"/>
              <a:t>MessagePost </a:t>
            </a:r>
            <a:r>
              <a:rPr sz="1800" noProof="1" smtClean="0">
                <a:solidFill>
                  <a:srgbClr val="FF0000"/>
                </a:solidFill>
              </a:rPr>
              <a:t>extends</a:t>
            </a:r>
            <a:r>
              <a:rPr sz="1800" noProof="1" smtClean="0"/>
              <a:t> </a:t>
            </a:r>
            <a:r>
              <a:rPr lang="en-GB" sz="1800" noProof="1" smtClean="0"/>
              <a:t>Post</a:t>
            </a: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...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924300" y="3644900"/>
            <a:ext cx="5067300" cy="1200150"/>
          </a:xfrm>
          <a:prstGeom prst="rect">
            <a:avLst/>
          </a:prstGeom>
          <a:solidFill>
            <a:srgbClr val="FED6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sz="1800" noProof="1" smtClean="0"/>
              <a:t>public class </a:t>
            </a:r>
            <a:r>
              <a:rPr lang="en-GB" sz="1800" dirty="0" err="1" smtClean="0"/>
              <a:t>PhotoPost</a:t>
            </a:r>
            <a:r>
              <a:rPr lang="en-GB" sz="1800" dirty="0" smtClean="0"/>
              <a:t> </a:t>
            </a:r>
            <a:r>
              <a:rPr sz="1800" noProof="1" smtClean="0">
                <a:solidFill>
                  <a:srgbClr val="FF0000"/>
                </a:solidFill>
              </a:rPr>
              <a:t>extends</a:t>
            </a:r>
            <a:r>
              <a:rPr sz="1800" noProof="1" smtClean="0"/>
              <a:t> </a:t>
            </a:r>
            <a:r>
              <a:rPr lang="en-GB" sz="1800" noProof="1" smtClean="0"/>
              <a:t>Post</a:t>
            </a: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..</a:t>
            </a:r>
            <a:r>
              <a:rPr sz="1800" i="1" noProof="1" smtClean="0"/>
              <a:t>.</a:t>
            </a: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}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2771775" y="3276600"/>
            <a:ext cx="657225" cy="173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 flipV="1">
            <a:off x="4572000" y="3276600"/>
            <a:ext cx="2159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054850" y="3573463"/>
            <a:ext cx="1981200" cy="609600"/>
          </a:xfrm>
          <a:prstGeom prst="ellipse">
            <a:avLst/>
          </a:prstGeom>
          <a:noFill/>
          <a:ln w="9525">
            <a:solidFill>
              <a:srgbClr val="CD262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638800" y="1828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2400" b="0" dirty="0" smtClean="0">
                <a:latin typeface="+mn-lt"/>
              </a:rPr>
              <a:t>no change here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5029200" y="2133600"/>
            <a:ext cx="609600" cy="76200"/>
          </a:xfrm>
          <a:prstGeom prst="line">
            <a:avLst/>
          </a:prstGeom>
          <a:noFill/>
          <a:ln w="9525">
            <a:solidFill>
              <a:srgbClr val="CD262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3657600" y="4938713"/>
            <a:ext cx="1981200" cy="609600"/>
          </a:xfrm>
          <a:prstGeom prst="ellipse">
            <a:avLst/>
          </a:prstGeom>
          <a:noFill/>
          <a:ln w="9525">
            <a:solidFill>
              <a:srgbClr val="CD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52084" y="5166519"/>
            <a:ext cx="1954213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2400" b="0" dirty="0" smtClean="0">
                <a:latin typeface="+mn-lt"/>
              </a:rPr>
              <a:t>change here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7667625" y="4178300"/>
            <a:ext cx="198438" cy="1030288"/>
          </a:xfrm>
          <a:prstGeom prst="line">
            <a:avLst/>
          </a:prstGeom>
          <a:noFill/>
          <a:ln w="9525">
            <a:solidFill>
              <a:srgbClr val="CD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646738" y="5251450"/>
            <a:ext cx="869950" cy="57150"/>
          </a:xfrm>
          <a:prstGeom prst="line">
            <a:avLst/>
          </a:prstGeom>
          <a:noFill/>
          <a:ln w="9525">
            <a:solidFill>
              <a:srgbClr val="CD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Superclass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547813" y="2217738"/>
            <a:ext cx="6386512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noProof="1" smtClean="0"/>
              <a:t>public class </a:t>
            </a:r>
            <a:r>
              <a:rPr lang="en-GB" noProof="1" smtClean="0"/>
              <a:t>Post</a:t>
            </a:r>
            <a:endParaRPr noProof="1" smtClean="0"/>
          </a:p>
          <a:p>
            <a:pPr>
              <a:spcBef>
                <a:spcPct val="0"/>
              </a:spcBef>
              <a:defRPr/>
            </a:pPr>
            <a:r>
              <a:rPr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noProof="1" smtClean="0"/>
              <a:t>    private String </a:t>
            </a:r>
            <a:r>
              <a:rPr lang="en-GB" noProof="1" smtClean="0"/>
              <a:t>username</a:t>
            </a:r>
            <a:r>
              <a:rPr noProof="1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noProof="1" smtClean="0"/>
              <a:t>    private </a:t>
            </a:r>
            <a:r>
              <a:rPr lang="en-GB" noProof="1" smtClean="0"/>
              <a:t>long timestamp</a:t>
            </a:r>
            <a:r>
              <a:rPr noProof="1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noProof="1" smtClean="0"/>
              <a:t>    private </a:t>
            </a:r>
            <a:r>
              <a:rPr lang="en-GB" noProof="1" smtClean="0"/>
              <a:t>int likes</a:t>
            </a:r>
            <a:r>
              <a:rPr noProof="1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noProof="1" smtClean="0"/>
              <a:t>    private </a:t>
            </a:r>
            <a:r>
              <a:rPr lang="en-GB" noProof="1" smtClean="0"/>
              <a:t>ArrayList&lt;</a:t>
            </a:r>
            <a:r>
              <a:rPr noProof="1" smtClean="0"/>
              <a:t>String</a:t>
            </a:r>
            <a:r>
              <a:rPr lang="en-GB" noProof="1" smtClean="0"/>
              <a:t>&gt;</a:t>
            </a:r>
            <a:r>
              <a:rPr noProof="1" smtClean="0"/>
              <a:t> comment</a:t>
            </a:r>
            <a:r>
              <a:rPr lang="en-GB" noProof="1" smtClean="0"/>
              <a:t>s</a:t>
            </a:r>
            <a:r>
              <a:rPr noProof="1" smtClean="0"/>
              <a:t>;</a:t>
            </a:r>
          </a:p>
          <a:p>
            <a:pPr>
              <a:spcBef>
                <a:spcPct val="0"/>
              </a:spcBef>
              <a:defRPr/>
            </a:pPr>
            <a:endParaRPr noProof="1" smtClean="0"/>
          </a:p>
          <a:p>
            <a:pPr>
              <a:spcBef>
                <a:spcPct val="0"/>
              </a:spcBef>
              <a:defRPr/>
            </a:pPr>
            <a:r>
              <a:rPr noProof="1" smtClean="0"/>
              <a:t>    </a:t>
            </a:r>
            <a:r>
              <a:rPr i="1" noProof="1" smtClean="0"/>
              <a:t>// constructor and methods omitted.</a:t>
            </a:r>
          </a:p>
          <a:p>
            <a:pPr>
              <a:spcBef>
                <a:spcPct val="0"/>
              </a:spcBef>
              <a:defRPr/>
            </a:pPr>
            <a:r>
              <a:rPr noProof="1" smtClean="0"/>
              <a:t>}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Subclasses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76400" y="1557338"/>
            <a:ext cx="63404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noProof="1" smtClean="0"/>
              <a:t>public class </a:t>
            </a:r>
            <a:r>
              <a:rPr lang="en-GB" noProof="1" smtClean="0"/>
              <a:t>MessagePost</a:t>
            </a:r>
            <a:r>
              <a:rPr noProof="1" smtClean="0"/>
              <a:t> </a:t>
            </a:r>
            <a:r>
              <a:rPr noProof="1" smtClean="0">
                <a:solidFill>
                  <a:srgbClr val="FF0000"/>
                </a:solidFill>
              </a:rPr>
              <a:t>extends </a:t>
            </a:r>
            <a:r>
              <a:rPr lang="en-GB" noProof="1" smtClean="0">
                <a:solidFill>
                  <a:srgbClr val="FF0000"/>
                </a:solidFill>
              </a:rPr>
              <a:t>Post</a:t>
            </a:r>
            <a:endParaRPr noProof="1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noProof="1" smtClean="0"/>
              <a:t>    </a:t>
            </a:r>
            <a:r>
              <a:rPr noProof="1" smtClean="0">
                <a:solidFill>
                  <a:srgbClr val="A57133"/>
                </a:solidFill>
              </a:rPr>
              <a:t>private String </a:t>
            </a:r>
            <a:r>
              <a:rPr lang="en-GB" noProof="1" smtClean="0">
                <a:solidFill>
                  <a:srgbClr val="A57133"/>
                </a:solidFill>
              </a:rPr>
              <a:t>message</a:t>
            </a:r>
            <a:r>
              <a:rPr noProof="1" smtClean="0">
                <a:solidFill>
                  <a:srgbClr val="A57133"/>
                </a:solidFill>
              </a:rPr>
              <a:t>;</a:t>
            </a:r>
          </a:p>
          <a:p>
            <a:pPr>
              <a:spcBef>
                <a:spcPct val="0"/>
              </a:spcBef>
              <a:defRPr/>
            </a:pPr>
            <a:endParaRPr noProof="1" smtClean="0"/>
          </a:p>
          <a:p>
            <a:pPr>
              <a:spcBef>
                <a:spcPct val="0"/>
              </a:spcBef>
              <a:defRPr/>
            </a:pPr>
            <a:r>
              <a:rPr noProof="1" smtClean="0"/>
              <a:t>    </a:t>
            </a:r>
            <a:r>
              <a:rPr i="1" noProof="1" smtClean="0"/>
              <a:t>// constructor and methods omitted.</a:t>
            </a:r>
            <a:endParaRPr noProof="1" smtClean="0"/>
          </a:p>
          <a:p>
            <a:pPr>
              <a:spcBef>
                <a:spcPct val="0"/>
              </a:spcBef>
              <a:defRPr/>
            </a:pPr>
            <a:r>
              <a:rPr noProof="1" smtClean="0"/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676400" y="3948113"/>
            <a:ext cx="618807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noProof="1" smtClean="0"/>
              <a:t>public class </a:t>
            </a:r>
            <a:r>
              <a:rPr lang="en-GB" dirty="0" err="1" smtClean="0"/>
              <a:t>PhotoPost</a:t>
            </a:r>
            <a:r>
              <a:rPr lang="en-GB" dirty="0" smtClean="0"/>
              <a:t> </a:t>
            </a:r>
            <a:r>
              <a:rPr noProof="1" smtClean="0">
                <a:solidFill>
                  <a:srgbClr val="FF0000"/>
                </a:solidFill>
              </a:rPr>
              <a:t>extends </a:t>
            </a:r>
            <a:r>
              <a:rPr lang="en-GB" noProof="1" smtClean="0">
                <a:solidFill>
                  <a:srgbClr val="FF0000"/>
                </a:solidFill>
              </a:rPr>
              <a:t>Post</a:t>
            </a:r>
            <a:endParaRPr noProof="1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noProof="1" smtClean="0">
                <a:solidFill>
                  <a:srgbClr val="A57133"/>
                </a:solidFill>
              </a:rPr>
              <a:t>    private String </a:t>
            </a:r>
            <a:r>
              <a:rPr lang="en-GB" noProof="1" smtClean="0">
                <a:solidFill>
                  <a:srgbClr val="A57133"/>
                </a:solidFill>
              </a:rPr>
              <a:t>filename</a:t>
            </a:r>
            <a:r>
              <a:rPr noProof="1" smtClean="0">
                <a:solidFill>
                  <a:srgbClr val="A57133"/>
                </a:solidFill>
              </a:rPr>
              <a:t>;</a:t>
            </a:r>
            <a:endParaRPr lang="en-GB" noProof="1" smtClean="0">
              <a:solidFill>
                <a:srgbClr val="A57133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noProof="1">
                <a:solidFill>
                  <a:srgbClr val="A57133"/>
                </a:solidFill>
              </a:rPr>
              <a:t> </a:t>
            </a:r>
            <a:r>
              <a:rPr lang="en-GB" noProof="1" smtClean="0">
                <a:solidFill>
                  <a:srgbClr val="A57133"/>
                </a:solidFill>
              </a:rPr>
              <a:t>   private String caption;</a:t>
            </a:r>
            <a:endParaRPr noProof="1" smtClean="0">
              <a:solidFill>
                <a:srgbClr val="A57133"/>
              </a:solidFill>
            </a:endParaRPr>
          </a:p>
          <a:p>
            <a:pPr>
              <a:spcBef>
                <a:spcPct val="0"/>
              </a:spcBef>
              <a:defRPr/>
            </a:pPr>
            <a:endParaRPr noProof="1" smtClean="0"/>
          </a:p>
          <a:p>
            <a:pPr>
              <a:spcBef>
                <a:spcPct val="0"/>
              </a:spcBef>
              <a:defRPr/>
            </a:pPr>
            <a:r>
              <a:rPr noProof="1" smtClean="0"/>
              <a:t>    </a:t>
            </a:r>
            <a:r>
              <a:rPr i="1" noProof="1" smtClean="0"/>
              <a:t>// constructor and methods omitted.</a:t>
            </a:r>
            <a:endParaRPr noProof="1" smtClean="0"/>
          </a:p>
          <a:p>
            <a:pPr>
              <a:spcBef>
                <a:spcPct val="0"/>
              </a:spcBef>
              <a:defRPr/>
            </a:pPr>
            <a:r>
              <a:rPr noProof="1" smtClean="0"/>
              <a:t>}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371600" y="3789363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0" y="198438"/>
            <a:ext cx="4267200" cy="1143000"/>
          </a:xfrm>
        </p:spPr>
        <p:txBody>
          <a:bodyPr/>
          <a:lstStyle/>
          <a:p>
            <a:pPr algn="r" eaLnBrk="1" hangingPunct="1">
              <a:defRPr/>
            </a:pPr>
            <a:r>
              <a:rPr lang="en-GB" dirty="0">
                <a:cs typeface="+mj-cs"/>
              </a:rPr>
              <a:t>Inheritance and constructors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914400" y="749300"/>
            <a:ext cx="6694488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sz="1800" noProof="1" smtClean="0"/>
              <a:t>public class </a:t>
            </a:r>
            <a:r>
              <a:rPr lang="en-GB" sz="1800" noProof="1" smtClean="0"/>
              <a:t>Post</a:t>
            </a: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1800" noProof="1"/>
              <a:t> </a:t>
            </a:r>
            <a:r>
              <a:rPr lang="en-US" sz="1800" noProof="1" smtClean="0"/>
              <a:t>   private </a:t>
            </a:r>
            <a:r>
              <a:rPr lang="en-US" sz="1800" noProof="1"/>
              <a:t>String username;</a:t>
            </a:r>
          </a:p>
          <a:p>
            <a:pPr>
              <a:spcBef>
                <a:spcPct val="0"/>
              </a:spcBef>
              <a:defRPr/>
            </a:pPr>
            <a:r>
              <a:rPr lang="en-US" sz="1800" noProof="1"/>
              <a:t>    private long timestamp;</a:t>
            </a:r>
          </a:p>
          <a:p>
            <a:pPr>
              <a:spcBef>
                <a:spcPct val="0"/>
              </a:spcBef>
              <a:defRPr/>
            </a:pPr>
            <a:r>
              <a:rPr lang="en-US" sz="1800" noProof="1"/>
              <a:t>    private int likes;</a:t>
            </a:r>
          </a:p>
          <a:p>
            <a:pPr>
              <a:spcBef>
                <a:spcPct val="0"/>
              </a:spcBef>
              <a:defRPr/>
            </a:pPr>
            <a:r>
              <a:rPr lang="en-US" sz="1800" noProof="1"/>
              <a:t>    private ArrayList&lt;String&gt; comments</a:t>
            </a:r>
            <a:r>
              <a:rPr lang="en-US" sz="1800" noProof="1" smtClean="0"/>
              <a:t>;</a:t>
            </a:r>
          </a:p>
          <a:p>
            <a:pPr>
              <a:spcBef>
                <a:spcPct val="0"/>
              </a:spcBef>
              <a:defRPr/>
            </a:pP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/**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 * Initialise the fields of the </a:t>
            </a:r>
            <a:r>
              <a:rPr lang="en-GB" sz="1800" noProof="1" smtClean="0"/>
              <a:t>post</a:t>
            </a:r>
            <a:r>
              <a:rPr sz="1800" noProof="1" smtClean="0"/>
              <a:t>.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 */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public </a:t>
            </a:r>
            <a:r>
              <a:rPr lang="en-GB" sz="1800" noProof="1" smtClean="0"/>
              <a:t>Post</a:t>
            </a:r>
            <a:r>
              <a:rPr sz="1800" noProof="1" smtClean="0"/>
              <a:t>(String </a:t>
            </a:r>
            <a:r>
              <a:rPr lang="en-GB" sz="1800" noProof="1" smtClean="0"/>
              <a:t>author</a:t>
            </a:r>
            <a:r>
              <a:rPr sz="1800" noProof="1" smtClean="0"/>
              <a:t>)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{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    </a:t>
            </a:r>
            <a:r>
              <a:rPr lang="en-GB" sz="1800" noProof="1" smtClean="0"/>
              <a:t>username = author</a:t>
            </a:r>
            <a:r>
              <a:rPr sz="1800" noProof="1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    </a:t>
            </a:r>
            <a:r>
              <a:rPr lang="en-GB" sz="1800" noProof="1" smtClean="0"/>
              <a:t>timestamp = System.currentTimeMillis()</a:t>
            </a:r>
            <a:r>
              <a:rPr sz="1800" noProof="1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    </a:t>
            </a:r>
            <a:r>
              <a:rPr lang="en-GB" sz="1800" noProof="1" smtClean="0"/>
              <a:t>likes = 0</a:t>
            </a:r>
            <a:r>
              <a:rPr sz="1800" noProof="1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    comment</a:t>
            </a:r>
            <a:r>
              <a:rPr lang="en-GB" sz="1800" noProof="1" smtClean="0"/>
              <a:t>s</a:t>
            </a:r>
            <a:r>
              <a:rPr sz="1800" noProof="1" smtClean="0"/>
              <a:t> = </a:t>
            </a:r>
            <a:r>
              <a:rPr lang="en-GB" sz="1800" noProof="1" smtClean="0"/>
              <a:t>new </a:t>
            </a:r>
            <a:r>
              <a:rPr lang="en-GB" sz="1800" noProof="1" smtClean="0"/>
              <a:t>ArrayList&lt;String&gt;()</a:t>
            </a:r>
            <a:r>
              <a:rPr sz="1800" noProof="1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}</a:t>
            </a:r>
          </a:p>
          <a:p>
            <a:pPr>
              <a:spcBef>
                <a:spcPct val="0"/>
              </a:spcBef>
              <a:defRPr/>
            </a:pP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</a:t>
            </a:r>
            <a:r>
              <a:rPr sz="1800" i="1" noProof="1" smtClean="0"/>
              <a:t>// methods omitted</a:t>
            </a: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215900"/>
            <a:ext cx="8010525" cy="81915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>
                <a:ea typeface="+mj-ea"/>
                <a:cs typeface="+mj-cs"/>
              </a:rPr>
              <a:t>Inheritance and constructors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143000" y="1196975"/>
            <a:ext cx="74723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public class MessagePost extends Post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private String message;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* Constructor for objects of class MessagePost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public MessagePost(</a:t>
            </a:r>
            <a:r>
              <a:rPr lang="en-US" altLang="en-US" sz="1800" noProof="1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noProof="1">
                <a:solidFill>
                  <a:srgbClr val="FF0000"/>
                </a:solidFill>
                <a:latin typeface="Courier New" panose="02070309020205020404" pitchFamily="49" charset="0"/>
              </a:rPr>
              <a:t>author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, String text)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noProof="1">
                <a:solidFill>
                  <a:srgbClr val="FF0000"/>
                </a:solidFill>
                <a:latin typeface="Courier New" panose="02070309020205020404" pitchFamily="49" charset="0"/>
              </a:rPr>
              <a:t>super(author)</a:t>
            </a: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;	</a:t>
            </a:r>
            <a:r>
              <a:rPr lang="en-US" altLang="en-US" sz="1800" noProof="1">
                <a:solidFill>
                  <a:srgbClr val="A57133"/>
                </a:solidFill>
                <a:latin typeface="Courier New" panose="02070309020205020404" pitchFamily="49" charset="0"/>
              </a:rPr>
              <a:t>// MUST be first statement</a:t>
            </a:r>
            <a:endParaRPr lang="en-US" altLang="en-US" sz="18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message = text;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i="1" noProof="1">
                <a:solidFill>
                  <a:schemeClr val="tx1"/>
                </a:solidFill>
                <a:latin typeface="Courier New" panose="02070309020205020404" pitchFamily="49" charset="0"/>
              </a:rPr>
              <a:t>// methods omitted</a:t>
            </a:r>
            <a:endParaRPr lang="en-US" altLang="en-US" sz="18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895350" y="5489575"/>
            <a:ext cx="79248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GB" altLang="en-US" sz="2200">
                <a:solidFill>
                  <a:srgbClr val="FF0000"/>
                </a:solidFill>
              </a:rPr>
              <a:t>Subclass must call superclass constructor!</a:t>
            </a:r>
          </a:p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GB" altLang="en-US" sz="2200">
                <a:solidFill>
                  <a:srgbClr val="FF0000"/>
                </a:solidFill>
              </a:rPr>
              <a:t>Must take values for all fields that we want to initialize!</a:t>
            </a:r>
          </a:p>
        </p:txBody>
      </p:sp>
    </p:spTree>
    <p:extLst>
      <p:ext uri="{BB962C8B-B14F-4D97-AF65-F5344CB8AC3E}">
        <p14:creationId xmlns:p14="http://schemas.microsoft.com/office/powerpoint/2010/main" val="26051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31980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Main concepts to be covered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dirty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 dirty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843213" y="1989138"/>
            <a:ext cx="4933950" cy="371475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Inheritance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Subtyping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Substitution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Polymorphic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Superclass constructor call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467600" cy="45720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cs typeface="+mn-cs"/>
              </a:rPr>
              <a:t>Subclass constructors must always contain a </a:t>
            </a:r>
            <a:r>
              <a:rPr lang="en-GB" i="1" dirty="0" smtClean="0">
                <a:solidFill>
                  <a:srgbClr val="FF0000"/>
                </a:solidFill>
                <a:cs typeface="+mn-cs"/>
              </a:rPr>
              <a:t>super</a:t>
            </a:r>
            <a:r>
              <a:rPr lang="en-GB" dirty="0" smtClean="0">
                <a:cs typeface="+mn-cs"/>
              </a:rPr>
              <a:t> call</a:t>
            </a:r>
            <a:endParaRPr lang="en-GB" dirty="0">
              <a:cs typeface="+mn-cs"/>
            </a:endParaRP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cs typeface="+mn-cs"/>
              </a:rPr>
              <a:t>If none is written, the compiler inserts one (without parameters)</a:t>
            </a:r>
          </a:p>
          <a:p>
            <a:pPr lvl="1" eaLnBrk="1" hangingPunct="1">
              <a:defRPr/>
            </a:pPr>
            <a:r>
              <a:rPr lang="en-GB" dirty="0" smtClean="0"/>
              <a:t>only compiles </a:t>
            </a:r>
            <a:r>
              <a:rPr lang="en-GB" dirty="0"/>
              <a:t>if the superclass has a constructor without parameters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cs typeface="+mn-cs"/>
              </a:rPr>
              <a:t>Must be the first statement in the subclass </a:t>
            </a:r>
            <a:r>
              <a:rPr lang="en-GB" dirty="0" smtClean="0">
                <a:cs typeface="+mn-cs"/>
              </a:rPr>
              <a:t>constructor</a:t>
            </a:r>
            <a:endParaRPr lang="en-GB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Adding more item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56323" name="Picture 1" descr="fig8-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8138"/>
            <a:ext cx="679608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350"/>
            <a:ext cx="7772400" cy="744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Deeper hierarchies</a:t>
            </a:r>
          </a:p>
        </p:txBody>
      </p:sp>
      <p:sp>
        <p:nvSpPr>
          <p:cNvPr id="24579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pic>
        <p:nvPicPr>
          <p:cNvPr id="24580" name="Picture 1" descr="fig8-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533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19200" y="5638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54864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Abstract classes serve solely as a superclass and are not intended to be used to create instances.</a:t>
            </a:r>
          </a:p>
        </p:txBody>
      </p:sp>
    </p:spTree>
    <p:extLst>
      <p:ext uri="{BB962C8B-B14F-4D97-AF65-F5344CB8AC3E}">
        <p14:creationId xmlns:p14="http://schemas.microsoft.com/office/powerpoint/2010/main" val="2257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 (so far)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idx="1"/>
          </p:nvPr>
        </p:nvSpPr>
        <p:spPr>
          <a:xfrm>
            <a:off x="1772072" y="1819424"/>
            <a:ext cx="6305128" cy="4267200"/>
          </a:xfrm>
        </p:spPr>
        <p:txBody>
          <a:bodyPr/>
          <a:lstStyle/>
          <a:p>
            <a:pPr eaLnBrk="1" hangingPunct="1">
              <a:buFont typeface="Times" pitchFamily="-32" charset="0"/>
              <a:buNone/>
              <a:defRPr/>
            </a:pPr>
            <a:r>
              <a:rPr lang="en-GB" dirty="0">
                <a:cs typeface="+mn-cs"/>
              </a:rPr>
              <a:t>Inheritance (so far) helps with: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Avoiding code duplication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Code reuse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Easier maintenance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cs typeface="+mn-cs"/>
              </a:rPr>
              <a:t>Extendibility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 rot="-5400000">
            <a:off x="718344" y="702469"/>
            <a:ext cx="6002337" cy="53308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public class NewsFeed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private ArrayList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&lt;Post&gt;</a:t>
            </a: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800" noProof="1">
                <a:solidFill>
                  <a:srgbClr val="FF0000"/>
                </a:solidFill>
                <a:latin typeface="Courier New" panose="02070309020205020404" pitchFamily="49" charset="0"/>
              </a:rPr>
              <a:t>posts</a:t>
            </a: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8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* Construct an empty news feed.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public NewsFeed()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posts = new ArrayList</a:t>
            </a:r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&lt;Post&gt;</a:t>
            </a: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8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* Add a post to the news feed.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public void addPost(Post post)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posts.add(post);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noProof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AU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629400" y="2590800"/>
            <a:ext cx="1905000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2400" b="0" i="1" dirty="0" smtClean="0">
                <a:solidFill>
                  <a:srgbClr val="A57133"/>
                </a:solidFill>
                <a:latin typeface="+mn-lt"/>
              </a:rPr>
              <a:t>avoids code duplication in the client class!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>
          <a:xfrm>
            <a:off x="6443663" y="533400"/>
            <a:ext cx="2376487" cy="1816100"/>
          </a:xfrm>
          <a:solidFill>
            <a:schemeClr val="bg1"/>
          </a:solidFill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Revised </a:t>
            </a:r>
            <a:r>
              <a:rPr lang="en-US" sz="3200" dirty="0" err="1" smtClean="0">
                <a:ea typeface="+mj-ea"/>
                <a:cs typeface="+mj-cs"/>
              </a:rPr>
              <a:t>NewsFeed</a:t>
            </a:r>
            <a:r>
              <a:rPr lang="en-US" sz="3200" dirty="0" smtClean="0">
                <a:ea typeface="+mj-ea"/>
                <a:cs typeface="+mj-cs"/>
              </a:rPr>
              <a:t> source </a:t>
            </a:r>
            <a:r>
              <a:rPr lang="en-US" sz="3200" dirty="0">
                <a:ea typeface="+mj-ea"/>
                <a:cs typeface="+mj-cs"/>
              </a:rPr>
              <a:t>code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29400" y="4402138"/>
            <a:ext cx="1905000" cy="1938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2400" b="0" dirty="0" smtClean="0">
                <a:solidFill>
                  <a:srgbClr val="FF0000"/>
                </a:solidFill>
                <a:latin typeface="+mn-lt"/>
              </a:rPr>
              <a:t>No longer a </a:t>
            </a:r>
            <a:r>
              <a:rPr lang="en-GB" sz="2400" b="0" i="1" dirty="0" smtClean="0">
                <a:solidFill>
                  <a:srgbClr val="FF0000"/>
                </a:solidFill>
                <a:latin typeface="+mn-lt"/>
              </a:rPr>
              <a:t>messages</a:t>
            </a:r>
            <a:r>
              <a:rPr lang="en-GB" sz="2400" b="0" dirty="0" smtClean="0">
                <a:solidFill>
                  <a:srgbClr val="FF0000"/>
                </a:solidFill>
                <a:latin typeface="+mn-lt"/>
              </a:rPr>
              <a:t>   AND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GB" sz="2400" b="0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GB" sz="2400" b="0" i="1" dirty="0" smtClean="0">
                <a:solidFill>
                  <a:srgbClr val="FF0000"/>
                </a:solidFill>
                <a:latin typeface="+mn-lt"/>
              </a:rPr>
              <a:t>hotos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GB" sz="2400" b="0" dirty="0" err="1" smtClean="0">
                <a:solidFill>
                  <a:srgbClr val="FF0000"/>
                </a:solidFill>
                <a:latin typeface="+mn-lt"/>
              </a:rPr>
              <a:t>ArrayLists</a:t>
            </a:r>
            <a:r>
              <a:rPr lang="en-GB" sz="2400" b="0" dirty="0" smtClean="0">
                <a:solidFill>
                  <a:srgbClr val="FF0000"/>
                </a:solidFill>
                <a:latin typeface="+mn-lt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260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60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New </a:t>
            </a:r>
            <a:r>
              <a:rPr lang="en-US" dirty="0" err="1" smtClean="0">
                <a:ea typeface="+mj-ea"/>
                <a:cs typeface="+mj-cs"/>
              </a:rPr>
              <a:t>NewsFeed</a:t>
            </a:r>
            <a:r>
              <a:rPr lang="en-US" dirty="0" smtClean="0">
                <a:ea typeface="+mj-ea"/>
                <a:cs typeface="+mj-cs"/>
              </a:rPr>
              <a:t> source </a:t>
            </a:r>
            <a:r>
              <a:rPr lang="en-US" dirty="0">
                <a:ea typeface="+mj-ea"/>
                <a:cs typeface="+mj-cs"/>
              </a:rPr>
              <a:t>code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 rot="-5400000">
            <a:off x="2869406" y="-361156"/>
            <a:ext cx="4056063" cy="7464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198000" tIns="190800" rIns="162000" bIns="190800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* Show the news feed. Currently: print the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* news feed details to the terminal.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* (Later: display in a web browser.)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public void show()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  for(</a:t>
            </a: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Post post : posts</a:t>
            </a:r>
            <a:r>
              <a:rPr lang="en-GB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   </a:t>
            </a:r>
            <a:r>
              <a:rPr lang="en-GB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post.display();</a:t>
            </a:r>
            <a:endParaRPr lang="en-GB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      System.out.println(); // Empty line ...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AU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895350" y="548957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GB" altLang="en-US" sz="2800">
                <a:solidFill>
                  <a:srgbClr val="FF0000"/>
                </a:solidFill>
              </a:rPr>
              <a:t>Now only 1 loop in the show method!!</a:t>
            </a:r>
          </a:p>
        </p:txBody>
      </p:sp>
    </p:spTree>
    <p:extLst>
      <p:ext uri="{BB962C8B-B14F-4D97-AF65-F5344CB8AC3E}">
        <p14:creationId xmlns:p14="http://schemas.microsoft.com/office/powerpoint/2010/main" val="7958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2088"/>
            <a:ext cx="7772400" cy="735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Subtyping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 rot="-5400000">
            <a:off x="2486819" y="-656431"/>
            <a:ext cx="4779963" cy="794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8000" tIns="190800" rIns="162000" bIns="190800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0" noProof="1"/>
              <a:t>First, we had:</a:t>
            </a:r>
            <a:endParaRPr lang="en-US" altLang="en-US" sz="24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  public void addMessagePost(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          MessagePost message)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  public void addPhotoPost(</a:t>
            </a:r>
            <a:br>
              <a:rPr lang="en-US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                  PhotoPost photo)</a:t>
            </a:r>
          </a:p>
          <a:p>
            <a:pPr>
              <a:spcBef>
                <a:spcPts val="1800"/>
              </a:spcBef>
              <a:buClrTx/>
              <a:buFontTx/>
              <a:buNone/>
            </a:pPr>
            <a:r>
              <a:rPr lang="en-US" altLang="en-US" sz="2800" b="0"/>
              <a:t>Now, we have:</a:t>
            </a:r>
            <a:endParaRPr lang="en-US" altLang="en-US" sz="2400" b="0" noProof="1">
              <a:solidFill>
                <a:schemeClr val="tx1"/>
              </a:solidFill>
              <a:latin typeface="Courier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  public void addPost(</a:t>
            </a:r>
            <a:r>
              <a:rPr lang="en-US" altLang="en-US" sz="2400" noProof="1">
                <a:solidFill>
                  <a:srgbClr val="FF0000"/>
                </a:solidFill>
                <a:latin typeface="Courier New" panose="02070309020205020404" pitchFamily="49" charset="0"/>
              </a:rPr>
              <a:t>Post</a:t>
            </a:r>
            <a:r>
              <a:rPr lang="en-US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 post)</a:t>
            </a:r>
          </a:p>
          <a:p>
            <a:pPr>
              <a:spcBef>
                <a:spcPts val="2400"/>
              </a:spcBef>
              <a:buClrTx/>
              <a:buFontTx/>
              <a:buNone/>
            </a:pPr>
            <a:r>
              <a:rPr lang="en-AU" altLang="en-US" sz="2800" b="0"/>
              <a:t>We call this method with: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GB" altLang="en-US" sz="2400">
                <a:solidFill>
                  <a:srgbClr val="FF0000"/>
                </a:solidFill>
                <a:latin typeface="Courier New" panose="02070309020205020404" pitchFamily="49" charset="0"/>
              </a:rPr>
              <a:t>PhotoPost</a:t>
            </a:r>
            <a:r>
              <a:rPr lang="en-GB" altLang="en-US" sz="2400" noProof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myPhoto = new </a:t>
            </a:r>
            <a:r>
              <a:rPr lang="en-GB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PhotoPost</a:t>
            </a:r>
            <a:r>
              <a:rPr lang="en-GB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(...);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400" noProof="1">
                <a:solidFill>
                  <a:schemeClr val="tx1"/>
                </a:solidFill>
                <a:latin typeface="Courier New" panose="02070309020205020404" pitchFamily="49" charset="0"/>
              </a:rPr>
              <a:t>  feed.addPost(myPhoto);</a:t>
            </a:r>
            <a:endParaRPr lang="en-AU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838200" y="5778500"/>
            <a:ext cx="7924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GB" altLang="en-US" sz="2800" i="1">
                <a:solidFill>
                  <a:srgbClr val="FF0000"/>
                </a:solidFill>
              </a:rPr>
              <a:t>PhotoPost</a:t>
            </a:r>
            <a:r>
              <a:rPr lang="en-GB" altLang="en-US" sz="2800">
                <a:solidFill>
                  <a:srgbClr val="FF0000"/>
                </a:solidFill>
              </a:rPr>
              <a:t> is a subtype of </a:t>
            </a:r>
            <a:r>
              <a:rPr lang="en-GB" altLang="en-US" sz="2800" i="1">
                <a:solidFill>
                  <a:srgbClr val="FF0000"/>
                </a:solidFill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8845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Subclasses and subtyping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idx="1"/>
          </p:nvPr>
        </p:nvSpPr>
        <p:spPr>
          <a:xfrm>
            <a:off x="1447800" y="1700213"/>
            <a:ext cx="6858000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Classes define </a:t>
            </a:r>
            <a:r>
              <a:rPr lang="en-GB" dirty="0" smtClean="0">
                <a:ea typeface="+mn-ea"/>
                <a:cs typeface="+mn-cs"/>
              </a:rPr>
              <a:t>types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Subclasses define </a:t>
            </a:r>
            <a:r>
              <a:rPr lang="en-GB" i="1" dirty="0" smtClean="0">
                <a:ea typeface="+mn-ea"/>
                <a:cs typeface="+mn-cs"/>
              </a:rPr>
              <a:t>subtypes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Objects of subclasses can be used where objects of </a:t>
            </a:r>
            <a:r>
              <a:rPr lang="en-GB" dirty="0" err="1">
                <a:ea typeface="+mn-ea"/>
                <a:cs typeface="+mn-cs"/>
              </a:rPr>
              <a:t>supertypes</a:t>
            </a:r>
            <a:r>
              <a:rPr lang="en-GB" dirty="0">
                <a:ea typeface="+mn-ea"/>
                <a:cs typeface="+mn-cs"/>
              </a:rPr>
              <a:t> are </a:t>
            </a:r>
            <a:r>
              <a:rPr lang="en-GB" dirty="0" smtClean="0">
                <a:ea typeface="+mn-ea"/>
                <a:cs typeface="+mn-cs"/>
              </a:rPr>
              <a:t>required … called </a:t>
            </a:r>
            <a:r>
              <a:rPr lang="en-GB" b="1" dirty="0" smtClean="0">
                <a:solidFill>
                  <a:srgbClr val="FF0000"/>
                </a:solidFill>
                <a:ea typeface="+mn-ea"/>
                <a:cs typeface="+mn-cs"/>
              </a:rPr>
              <a:t>substitution</a:t>
            </a:r>
            <a:endParaRPr lang="en-GB" dirty="0"/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 smtClean="0">
                <a:cs typeface="+mn-cs"/>
              </a:rPr>
              <a:t>But </a:t>
            </a:r>
            <a:r>
              <a:rPr lang="en-GB" dirty="0" err="1" smtClean="0">
                <a:cs typeface="+mn-cs"/>
              </a:rPr>
              <a:t>supertypes</a:t>
            </a:r>
            <a:r>
              <a:rPr lang="en-GB" dirty="0" smtClean="0">
                <a:cs typeface="+mn-cs"/>
              </a:rPr>
              <a:t> may NOT be used in place of a subtype</a:t>
            </a:r>
            <a:endParaRPr lang="en-GB" b="1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endParaRPr lang="en-GB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9233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Subtyping and assignment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 rot="-5400000">
            <a:off x="3928268" y="2853532"/>
            <a:ext cx="1287463" cy="487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98000" tIns="190800" rIns="162000" bIns="1908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noProof="1" smtClean="0"/>
              <a:t>Vehicle v1 = new Vehicle();</a:t>
            </a:r>
          </a:p>
          <a:p>
            <a:pPr>
              <a:spcBef>
                <a:spcPct val="0"/>
              </a:spcBef>
              <a:defRPr/>
            </a:pPr>
            <a:r>
              <a:rPr noProof="1" smtClean="0"/>
              <a:t>Vehicle v2 = new Car();</a:t>
            </a:r>
          </a:p>
          <a:p>
            <a:pPr>
              <a:spcBef>
                <a:spcPct val="0"/>
              </a:spcBef>
              <a:defRPr/>
            </a:pPr>
            <a:r>
              <a:rPr lang="en-US" smtClean="0"/>
              <a:t>Vehicle v3 = new Bicycle();</a:t>
            </a:r>
            <a:endParaRPr lang="en-AU" smtClean="0"/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5943600" y="2057400"/>
            <a:ext cx="2590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2400" b="0" i="1" dirty="0" smtClean="0">
                <a:solidFill>
                  <a:schemeClr val="accent2"/>
                </a:solidFill>
                <a:latin typeface="Trebuchet MS" charset="0"/>
              </a:rPr>
              <a:t>subclass objects may be assigned to superclass variables</a:t>
            </a:r>
          </a:p>
        </p:txBody>
      </p:sp>
      <p:pic>
        <p:nvPicPr>
          <p:cNvPr id="64517" name="Picture 8" descr="fig8-1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28775"/>
            <a:ext cx="451485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Subtyping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 rot="16200000">
            <a:off x="2583656" y="-202406"/>
            <a:ext cx="4672013" cy="7947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98000" tIns="190800" rIns="162000" bIns="1908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sz="2800" b="0" noProof="1" smtClean="0">
                <a:solidFill>
                  <a:srgbClr val="1A3170"/>
                </a:solidFill>
                <a:latin typeface="Trebuchet MS" charset="0"/>
              </a:rPr>
              <a:t>First, we had:</a:t>
            </a:r>
            <a:endParaRPr lang="en-GB" sz="2400" noProof="1" smtClean="0"/>
          </a:p>
          <a:p>
            <a:pPr>
              <a:spcBef>
                <a:spcPct val="0"/>
              </a:spcBef>
              <a:defRPr/>
            </a:pPr>
            <a:r>
              <a:rPr lang="en-GB" sz="2400" noProof="1" smtClean="0"/>
              <a:t>  </a:t>
            </a:r>
            <a:r>
              <a:rPr sz="2400" noProof="1" smtClean="0"/>
              <a:t>public void add</a:t>
            </a:r>
            <a:r>
              <a:rPr lang="en-GB" sz="2400" noProof="1" smtClean="0"/>
              <a:t>MessagePost</a:t>
            </a:r>
            <a:r>
              <a:rPr sz="2400" noProof="1" smtClean="0"/>
              <a:t>(</a:t>
            </a:r>
            <a:endParaRPr lang="en-GB" sz="2400" noProof="1" smtClean="0"/>
          </a:p>
          <a:p>
            <a:pPr>
              <a:spcBef>
                <a:spcPct val="0"/>
              </a:spcBef>
              <a:defRPr/>
            </a:pPr>
            <a:r>
              <a:rPr lang="en-GB" sz="2400" noProof="1"/>
              <a:t> </a:t>
            </a:r>
            <a:r>
              <a:rPr lang="en-GB" sz="2400" noProof="1" smtClean="0"/>
              <a:t>                 MessagePost message</a:t>
            </a:r>
            <a:r>
              <a:rPr sz="2400" noProof="1" smtClean="0"/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GB" sz="2400" noProof="1" smtClean="0"/>
              <a:t>  </a:t>
            </a:r>
            <a:r>
              <a:rPr sz="2400" noProof="1" smtClean="0"/>
              <a:t>public void add</a:t>
            </a:r>
            <a:r>
              <a:rPr lang="en-GB" sz="2400" noProof="1" smtClean="0"/>
              <a:t>PhotoPost</a:t>
            </a:r>
            <a:r>
              <a:rPr sz="2400" noProof="1" smtClean="0"/>
              <a:t>(</a:t>
            </a:r>
            <a:r>
              <a:rPr lang="en-GB" sz="2400" noProof="1" smtClean="0"/>
              <a:t/>
            </a:r>
            <a:br>
              <a:rPr lang="en-GB" sz="2400" noProof="1" smtClean="0"/>
            </a:br>
            <a:r>
              <a:rPr lang="en-GB" sz="2400" noProof="1" smtClean="0"/>
              <a:t>                  PhotoPost</a:t>
            </a:r>
            <a:r>
              <a:rPr sz="2400" noProof="1" smtClean="0"/>
              <a:t> </a:t>
            </a:r>
            <a:r>
              <a:rPr lang="en-GB" sz="2400" noProof="1" smtClean="0"/>
              <a:t>photo</a:t>
            </a:r>
            <a:r>
              <a:rPr sz="2400" noProof="1" smtClean="0"/>
              <a:t>)</a:t>
            </a:r>
          </a:p>
          <a:p>
            <a:pPr>
              <a:spcBef>
                <a:spcPts val="1200"/>
              </a:spcBef>
              <a:defRPr/>
            </a:pPr>
            <a:r>
              <a:rPr lang="en-US" sz="2800" b="0" dirty="0" smtClean="0">
                <a:solidFill>
                  <a:srgbClr val="1A3170"/>
                </a:solidFill>
                <a:latin typeface="Trebuchet MS" charset="0"/>
              </a:rPr>
              <a:t>Now, we have:</a:t>
            </a:r>
            <a:endParaRPr lang="en-GB" sz="2400" b="0" noProof="1">
              <a:latin typeface="Courier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400" noProof="1" smtClean="0"/>
              <a:t>  </a:t>
            </a:r>
            <a:r>
              <a:rPr sz="2400" noProof="1" smtClean="0"/>
              <a:t>public void add</a:t>
            </a:r>
            <a:r>
              <a:rPr lang="en-GB" sz="2400" noProof="1" smtClean="0"/>
              <a:t>Post</a:t>
            </a:r>
            <a:r>
              <a:rPr sz="2400" noProof="1" smtClean="0"/>
              <a:t>(</a:t>
            </a:r>
            <a:r>
              <a:rPr lang="en-GB" sz="2400" noProof="1" smtClean="0"/>
              <a:t>Post post</a:t>
            </a:r>
            <a:r>
              <a:rPr sz="2400" noProof="1" smtClean="0"/>
              <a:t>)</a:t>
            </a:r>
          </a:p>
          <a:p>
            <a:pPr>
              <a:spcBef>
                <a:spcPct val="0"/>
              </a:spcBef>
              <a:defRPr/>
            </a:pPr>
            <a:endParaRPr lang="en-AU" sz="18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sz="2800" b="0" dirty="0" smtClean="0">
                <a:solidFill>
                  <a:srgbClr val="1A3170"/>
                </a:solidFill>
                <a:latin typeface="Trebuchet MS" charset="0"/>
              </a:rPr>
              <a:t>We call this method with:</a:t>
            </a:r>
          </a:p>
          <a:p>
            <a:pPr>
              <a:spcBef>
                <a:spcPct val="0"/>
              </a:spcBef>
              <a:defRPr/>
            </a:pPr>
            <a:r>
              <a:rPr lang="en-GB" sz="2400" dirty="0" smtClean="0"/>
              <a:t>  </a:t>
            </a:r>
            <a:r>
              <a:rPr lang="en-GB" sz="2400" dirty="0" err="1" smtClean="0"/>
              <a:t>PhotoPost</a:t>
            </a:r>
            <a:r>
              <a:rPr sz="2400" noProof="1" smtClean="0"/>
              <a:t> my</a:t>
            </a:r>
            <a:r>
              <a:rPr lang="en-GB" sz="2400" noProof="1" smtClean="0"/>
              <a:t>Photo</a:t>
            </a:r>
            <a:r>
              <a:rPr sz="2400" noProof="1" smtClean="0"/>
              <a:t> = new </a:t>
            </a:r>
            <a:r>
              <a:rPr lang="en-GB" sz="2400" dirty="0" err="1" smtClean="0"/>
              <a:t>PhotoPost</a:t>
            </a:r>
            <a:r>
              <a:rPr sz="2400" noProof="1" smtClean="0"/>
              <a:t>(...);</a:t>
            </a:r>
          </a:p>
          <a:p>
            <a:pPr>
              <a:spcBef>
                <a:spcPct val="0"/>
              </a:spcBef>
              <a:defRPr/>
            </a:pPr>
            <a:r>
              <a:rPr sz="2400" noProof="1" smtClean="0"/>
              <a:t> </a:t>
            </a:r>
            <a:r>
              <a:rPr lang="en-GB" sz="2400" noProof="1" smtClean="0"/>
              <a:t> feed</a:t>
            </a:r>
            <a:r>
              <a:rPr sz="2400" noProof="1" smtClean="0"/>
              <a:t>.add</a:t>
            </a:r>
            <a:r>
              <a:rPr lang="en-GB" sz="2400" noProof="1" smtClean="0"/>
              <a:t>Post</a:t>
            </a:r>
            <a:r>
              <a:rPr sz="2400" noProof="1" smtClean="0"/>
              <a:t>(my</a:t>
            </a:r>
            <a:r>
              <a:rPr lang="en-GB" sz="2400" noProof="1" smtClean="0"/>
              <a:t>Photo</a:t>
            </a:r>
            <a:r>
              <a:rPr sz="2400" noProof="1" smtClean="0"/>
              <a:t>);</a:t>
            </a:r>
            <a:endParaRPr lang="en-AU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The </a:t>
            </a:r>
            <a:r>
              <a:rPr lang="en-US" dirty="0" smtClean="0">
                <a:cs typeface="+mj-cs"/>
              </a:rPr>
              <a:t>Network </a:t>
            </a:r>
            <a:r>
              <a:rPr lang="en-US" dirty="0">
                <a:cs typeface="+mj-cs"/>
              </a:rPr>
              <a:t>example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72816"/>
            <a:ext cx="7543800" cy="43231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GB" dirty="0" smtClean="0">
                <a:cs typeface="+mn-cs"/>
              </a:rPr>
              <a:t>A small, prototype social network</a:t>
            </a:r>
            <a:endParaRPr lang="en-GB" sz="1600" dirty="0"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GB" dirty="0" smtClean="0">
                <a:cs typeface="+mn-cs"/>
              </a:rPr>
              <a:t>Supports a news feed with posts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GB" dirty="0" smtClean="0">
                <a:cs typeface="+mn-cs"/>
              </a:rPr>
              <a:t>Stores </a:t>
            </a:r>
            <a:r>
              <a:rPr lang="en-GB" i="1" dirty="0" smtClean="0">
                <a:cs typeface="+mn-cs"/>
              </a:rPr>
              <a:t>text posts </a:t>
            </a:r>
            <a:r>
              <a:rPr lang="en-GB" dirty="0" smtClean="0">
                <a:cs typeface="+mn-cs"/>
              </a:rPr>
              <a:t>and </a:t>
            </a:r>
            <a:r>
              <a:rPr lang="en-GB" i="1" dirty="0" smtClean="0">
                <a:cs typeface="+mn-cs"/>
              </a:rPr>
              <a:t>photo posts</a:t>
            </a:r>
            <a:endParaRPr lang="en-AU" dirty="0">
              <a:latin typeface="Arial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b="1" dirty="0" err="1" smtClean="0">
                <a:latin typeface="Courier New" charset="0"/>
                <a:ea typeface="Courier New" charset="0"/>
                <a:cs typeface="Courier New" charset="0"/>
              </a:rPr>
              <a:t>MessagePost</a:t>
            </a:r>
            <a:r>
              <a:rPr lang="en-AU" dirty="0" smtClean="0">
                <a:latin typeface="Arial" charset="0"/>
              </a:rPr>
              <a:t>: multi-line text message</a:t>
            </a:r>
            <a:endParaRPr lang="en-AU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b="1" dirty="0" err="1" smtClean="0">
                <a:latin typeface="Courier New" charset="0"/>
                <a:ea typeface="Courier New" charset="0"/>
                <a:cs typeface="Courier New" charset="0"/>
              </a:rPr>
              <a:t>PhotoPost</a:t>
            </a:r>
            <a:r>
              <a:rPr lang="en-AU" dirty="0" smtClean="0">
                <a:latin typeface="Arial" charset="0"/>
              </a:rPr>
              <a:t>: </a:t>
            </a:r>
            <a:r>
              <a:rPr lang="en-GB" dirty="0" smtClean="0">
                <a:latin typeface="Arial" charset="0"/>
              </a:rPr>
              <a:t>photo and caption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GB" dirty="0" smtClean="0">
                <a:latin typeface="Arial" charset="0"/>
              </a:rPr>
              <a:t>Allows operations on the posts: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latin typeface="Arial" charset="0"/>
              </a:rPr>
              <a:t>e</a:t>
            </a:r>
            <a:r>
              <a:rPr lang="en-GB" sz="2400" dirty="0" smtClean="0">
                <a:latin typeface="Arial" charset="0"/>
              </a:rPr>
              <a:t>.g. </a:t>
            </a:r>
            <a:r>
              <a:rPr lang="en-GB" dirty="0" smtClean="0">
                <a:latin typeface="Arial" charset="0"/>
              </a:rPr>
              <a:t>search, display and remove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959768"/>
          </a:xfrm>
        </p:spPr>
        <p:txBody>
          <a:bodyPr/>
          <a:lstStyle/>
          <a:p>
            <a:pPr eaLnBrk="1" hangingPunct="1">
              <a:lnSpc>
                <a:spcPts val="4800"/>
              </a:lnSpc>
              <a:defRPr/>
            </a:pPr>
            <a:r>
              <a:rPr lang="en-US" dirty="0">
                <a:cs typeface="+mj-cs"/>
              </a:rPr>
              <a:t>Subtyping and </a:t>
            </a:r>
            <a:r>
              <a:rPr lang="en-US" dirty="0" smtClean="0">
                <a:cs typeface="+mj-cs"/>
              </a:rPr>
              <a:t/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parameter </a:t>
            </a:r>
            <a:r>
              <a:rPr lang="en-US" dirty="0">
                <a:cs typeface="+mj-cs"/>
              </a:rPr>
              <a:t>passing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116013" y="1700213"/>
            <a:ext cx="685800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sz="1800" noProof="1" smtClean="0"/>
              <a:t>public class </a:t>
            </a:r>
            <a:r>
              <a:rPr lang="en-GB" sz="1800" noProof="1" smtClean="0"/>
              <a:t>NewsFeed</a:t>
            </a: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{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public void add</a:t>
            </a:r>
            <a:r>
              <a:rPr lang="en-GB" sz="1800" noProof="1" smtClean="0"/>
              <a:t>Post</a:t>
            </a:r>
            <a:r>
              <a:rPr sz="1800" noProof="1" smtClean="0"/>
              <a:t>(</a:t>
            </a:r>
            <a:r>
              <a:rPr lang="en-GB" sz="1800" noProof="1" smtClean="0">
                <a:solidFill>
                  <a:srgbClr val="FF0000"/>
                </a:solidFill>
              </a:rPr>
              <a:t>Post</a:t>
            </a:r>
            <a:r>
              <a:rPr sz="1800" noProof="1" smtClean="0">
                <a:solidFill>
                  <a:srgbClr val="FF0000"/>
                </a:solidFill>
              </a:rPr>
              <a:t> </a:t>
            </a:r>
            <a:r>
              <a:rPr lang="en-GB" sz="1800" noProof="1" smtClean="0"/>
              <a:t>post</a:t>
            </a:r>
            <a:r>
              <a:rPr sz="1800" noProof="1" smtClean="0"/>
              <a:t>)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{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    ...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    }</a:t>
            </a:r>
          </a:p>
          <a:p>
            <a:pPr>
              <a:spcBef>
                <a:spcPct val="0"/>
              </a:spcBef>
              <a:defRPr/>
            </a:pPr>
            <a:r>
              <a:rPr sz="1800" noProof="1" smtClean="0"/>
              <a:t>}</a:t>
            </a:r>
            <a:endParaRPr lang="en-GB" sz="1800" noProof="1"/>
          </a:p>
          <a:p>
            <a:pPr>
              <a:spcBef>
                <a:spcPct val="0"/>
              </a:spcBef>
              <a:defRPr/>
            </a:pP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lang="en-GB" sz="1800" noProof="1" smtClean="0">
                <a:solidFill>
                  <a:srgbClr val="FF0000"/>
                </a:solidFill>
              </a:rPr>
              <a:t>PhotoPost</a:t>
            </a:r>
            <a:r>
              <a:rPr sz="1800" noProof="1" smtClean="0">
                <a:solidFill>
                  <a:srgbClr val="FF0000"/>
                </a:solidFill>
              </a:rPr>
              <a:t> </a:t>
            </a:r>
            <a:r>
              <a:rPr lang="en-GB" sz="1800" dirty="0" smtClean="0"/>
              <a:t>photo </a:t>
            </a:r>
            <a:r>
              <a:rPr sz="1800" noProof="1" smtClean="0"/>
              <a:t>= new </a:t>
            </a:r>
            <a:r>
              <a:rPr lang="en-US" sz="1800" noProof="1" smtClean="0"/>
              <a:t>PhotoPost</a:t>
            </a:r>
            <a:r>
              <a:rPr sz="1800" noProof="1" smtClean="0"/>
              <a:t>(...);</a:t>
            </a:r>
          </a:p>
          <a:p>
            <a:pPr>
              <a:spcBef>
                <a:spcPct val="0"/>
              </a:spcBef>
              <a:defRPr/>
            </a:pPr>
            <a:r>
              <a:rPr lang="en-GB" sz="1800" noProof="1" smtClean="0">
                <a:solidFill>
                  <a:srgbClr val="FF0000"/>
                </a:solidFill>
              </a:rPr>
              <a:t>MessagePost</a:t>
            </a:r>
            <a:r>
              <a:rPr lang="en-GB" sz="1800" noProof="1" smtClean="0"/>
              <a:t> message </a:t>
            </a:r>
            <a:r>
              <a:rPr sz="1800" noProof="1" smtClean="0"/>
              <a:t>= new </a:t>
            </a:r>
            <a:r>
              <a:rPr lang="en-GB" sz="1800" noProof="1" smtClean="0"/>
              <a:t>MessagePost(</a:t>
            </a:r>
            <a:r>
              <a:rPr sz="1800" noProof="1" smtClean="0"/>
              <a:t>...);</a:t>
            </a:r>
          </a:p>
          <a:p>
            <a:pPr>
              <a:spcBef>
                <a:spcPct val="0"/>
              </a:spcBef>
              <a:defRPr/>
            </a:pPr>
            <a:endParaRPr sz="1800" noProof="1" smtClean="0"/>
          </a:p>
          <a:p>
            <a:pPr>
              <a:spcBef>
                <a:spcPct val="0"/>
              </a:spcBef>
              <a:defRPr/>
            </a:pPr>
            <a:r>
              <a:rPr lang="en-GB" sz="1800" noProof="1" smtClean="0"/>
              <a:t>feed</a:t>
            </a:r>
            <a:r>
              <a:rPr sz="1800" noProof="1" smtClean="0"/>
              <a:t>.add</a:t>
            </a:r>
            <a:r>
              <a:rPr lang="en-GB" sz="1800" noProof="1" smtClean="0"/>
              <a:t>Post</a:t>
            </a:r>
            <a:r>
              <a:rPr sz="1800" noProof="1" smtClean="0"/>
              <a:t>(</a:t>
            </a:r>
            <a:r>
              <a:rPr lang="en-GB" sz="1800" noProof="1" smtClean="0"/>
              <a:t>photo</a:t>
            </a:r>
            <a:r>
              <a:rPr sz="1800" noProof="1" smtClean="0"/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1800" dirty="0" err="1" smtClean="0"/>
              <a:t>feed.addPost</a:t>
            </a:r>
            <a:r>
              <a:rPr lang="en-US" sz="1800" dirty="0" smtClean="0"/>
              <a:t>(message);</a:t>
            </a:r>
            <a:endParaRPr lang="en-GB" sz="1800" dirty="0" smtClean="0"/>
          </a:p>
        </p:txBody>
      </p:sp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6157913" y="2492896"/>
            <a:ext cx="27352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2400" b="0" i="1" dirty="0" smtClean="0">
                <a:solidFill>
                  <a:schemeClr val="accent2"/>
                </a:solidFill>
                <a:latin typeface="Trebuchet MS" charset="0"/>
              </a:rPr>
              <a:t>subclass objects may be used as actual parameters for the superclass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9788" y="5818188"/>
            <a:ext cx="7924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GB" altLang="en-US" sz="2400" i="1" dirty="0" err="1">
                <a:solidFill>
                  <a:srgbClr val="FF0000"/>
                </a:solidFill>
              </a:rPr>
              <a:t>PhotoPost</a:t>
            </a:r>
            <a:r>
              <a:rPr lang="en-GB" altLang="en-US" sz="2400" dirty="0">
                <a:solidFill>
                  <a:srgbClr val="FF0000"/>
                </a:solidFill>
              </a:rPr>
              <a:t> &amp; </a:t>
            </a:r>
            <a:r>
              <a:rPr lang="en-GB" altLang="en-US" sz="2400" i="1" dirty="0" err="1">
                <a:solidFill>
                  <a:srgbClr val="FF0000"/>
                </a:solidFill>
              </a:rPr>
              <a:t>MessagePost</a:t>
            </a:r>
            <a:r>
              <a:rPr lang="en-GB" altLang="en-US" sz="2400" dirty="0">
                <a:solidFill>
                  <a:srgbClr val="FF0000"/>
                </a:solidFill>
              </a:rPr>
              <a:t> are both subtypes of </a:t>
            </a:r>
            <a:r>
              <a:rPr lang="en-GB" altLang="en-US" sz="2400" i="1" dirty="0">
                <a:solidFill>
                  <a:srgbClr val="FF0000"/>
                </a:solidFill>
              </a:rPr>
              <a:t>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4374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Object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74755" name="Picture 1" descr="fig8-unused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94" y="1420441"/>
            <a:ext cx="733901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50900" y="5475288"/>
            <a:ext cx="8051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GB" altLang="en-US" sz="2400" i="1" dirty="0" err="1">
                <a:solidFill>
                  <a:srgbClr val="FF0000"/>
                </a:solidFill>
              </a:rPr>
              <a:t>NewsFeed</a:t>
            </a:r>
            <a:r>
              <a:rPr lang="en-GB" altLang="en-US" sz="2400" i="1" dirty="0">
                <a:solidFill>
                  <a:srgbClr val="FF0000"/>
                </a:solidFill>
              </a:rPr>
              <a:t> </a:t>
            </a:r>
            <a:r>
              <a:rPr lang="en-GB" altLang="en-US" sz="2400" dirty="0">
                <a:solidFill>
                  <a:srgbClr val="FF0000"/>
                </a:solidFill>
              </a:rPr>
              <a:t>object can hold a single or mixed collection of </a:t>
            </a:r>
            <a:r>
              <a:rPr lang="en-GB" altLang="en-US" sz="2400" dirty="0" err="1">
                <a:solidFill>
                  <a:srgbClr val="FF0000"/>
                </a:solidFill>
              </a:rPr>
              <a:t>supertype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i="1" dirty="0">
                <a:solidFill>
                  <a:srgbClr val="FF0000"/>
                </a:solidFill>
              </a:rPr>
              <a:t>Post </a:t>
            </a:r>
            <a:r>
              <a:rPr lang="en-GB" altLang="en-US" sz="2400" dirty="0">
                <a:solidFill>
                  <a:srgbClr val="FF0000"/>
                </a:solidFill>
              </a:rPr>
              <a:t>and subtypes </a:t>
            </a:r>
            <a:r>
              <a:rPr lang="en-GB" altLang="en-US" sz="2400" dirty="0" err="1">
                <a:solidFill>
                  <a:srgbClr val="FF0000"/>
                </a:solidFill>
              </a:rPr>
              <a:t>PhotoPost</a:t>
            </a:r>
            <a:r>
              <a:rPr lang="en-GB" altLang="en-US" sz="2400" dirty="0">
                <a:solidFill>
                  <a:srgbClr val="FF0000"/>
                </a:solidFill>
              </a:rPr>
              <a:t>/</a:t>
            </a:r>
            <a:r>
              <a:rPr lang="en-GB" altLang="en-US" sz="2400" dirty="0" err="1">
                <a:solidFill>
                  <a:srgbClr val="FF0000"/>
                </a:solidFill>
              </a:rPr>
              <a:t>MessagePost</a:t>
            </a:r>
            <a:endParaRPr lang="en-GB" alt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76803" name="Picture 1" descr="fig8-unus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81" y="1196752"/>
            <a:ext cx="5507038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9788" y="5570538"/>
            <a:ext cx="792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i="1" dirty="0" err="1">
                <a:solidFill>
                  <a:srgbClr val="FF0000"/>
                </a:solidFill>
              </a:rPr>
              <a:t>NewsItem</a:t>
            </a:r>
            <a:r>
              <a:rPr lang="en-GB" altLang="en-US" sz="2400" i="1" dirty="0">
                <a:solidFill>
                  <a:srgbClr val="FF0000"/>
                </a:solidFill>
              </a:rPr>
              <a:t> </a:t>
            </a:r>
            <a:r>
              <a:rPr lang="en-GB" altLang="en-US" sz="2400" dirty="0">
                <a:solidFill>
                  <a:srgbClr val="FF0000"/>
                </a:solidFill>
              </a:rPr>
              <a:t>now only knows about </a:t>
            </a:r>
            <a:r>
              <a:rPr lang="en-GB" altLang="en-US" sz="2400" i="1" dirty="0">
                <a:solidFill>
                  <a:srgbClr val="FF0000"/>
                </a:solidFill>
              </a:rPr>
              <a:t>Post</a:t>
            </a:r>
            <a:endParaRPr lang="en-GB" altLang="en-US" sz="2400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rather than the subclasses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55588"/>
            <a:ext cx="7772400" cy="906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Polymorphic variables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289050"/>
            <a:ext cx="7681913" cy="2840038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Object variables in Java </a:t>
            </a:r>
            <a:r>
              <a:rPr lang="en-GB" dirty="0" smtClean="0">
                <a:ea typeface="+mn-ea"/>
                <a:cs typeface="+mn-cs"/>
              </a:rPr>
              <a:t>are </a:t>
            </a:r>
            <a:r>
              <a:rPr lang="en-GB" b="1" dirty="0" smtClean="0">
                <a:solidFill>
                  <a:srgbClr val="FF0000"/>
                </a:solidFill>
                <a:ea typeface="+mn-ea"/>
                <a:cs typeface="+mn-cs"/>
              </a:rPr>
              <a:t>polymorphic</a:t>
            </a:r>
            <a:r>
              <a:rPr lang="en-GB" dirty="0" smtClean="0">
                <a:ea typeface="+mn-ea"/>
                <a:cs typeface="+mn-cs"/>
              </a:rPr>
              <a:t> (many shapes)</a:t>
            </a:r>
            <a:endParaRPr lang="en-GB" sz="160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0"/>
              </a:spcBef>
              <a:buFont typeface="Trebuchet MS" panose="020B0603020202020204" pitchFamily="34" charset="0"/>
              <a:buChar char="–"/>
              <a:defRPr/>
            </a:pPr>
            <a:r>
              <a:rPr lang="en-GB" dirty="0">
                <a:ea typeface="+mn-ea"/>
                <a:cs typeface="+mn-cs"/>
              </a:rPr>
              <a:t>C</a:t>
            </a:r>
            <a:r>
              <a:rPr lang="en-GB" dirty="0" smtClean="0">
                <a:ea typeface="+mn-ea"/>
                <a:cs typeface="+mn-cs"/>
              </a:rPr>
              <a:t>an </a:t>
            </a:r>
            <a:r>
              <a:rPr lang="en-GB" dirty="0">
                <a:ea typeface="+mn-ea"/>
                <a:cs typeface="+mn-cs"/>
              </a:rPr>
              <a:t>hold objects of more than one </a:t>
            </a:r>
            <a:r>
              <a:rPr lang="en-GB" dirty="0" smtClean="0">
                <a:ea typeface="+mn-ea"/>
                <a:cs typeface="+mn-cs"/>
              </a:rPr>
              <a:t>type</a:t>
            </a:r>
            <a:endParaRPr lang="en-GB" dirty="0">
              <a:ea typeface="+mn-ea"/>
            </a:endParaRP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 smtClean="0">
                <a:ea typeface="+mn-ea"/>
                <a:cs typeface="+mn-cs"/>
              </a:rPr>
              <a:t>Can hold </a:t>
            </a:r>
            <a:r>
              <a:rPr lang="en-GB" dirty="0">
                <a:ea typeface="+mn-ea"/>
                <a:cs typeface="+mn-cs"/>
              </a:rPr>
              <a:t>objects of the declared type, or of subtypes of the declared </a:t>
            </a:r>
            <a:r>
              <a:rPr lang="en-GB" dirty="0" smtClean="0">
                <a:ea typeface="+mn-ea"/>
                <a:cs typeface="+mn-cs"/>
              </a:rPr>
              <a:t>type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2324100" y="4129088"/>
            <a:ext cx="4572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for(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Post post : posts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post.display();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      System.out.println();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>
                <a:solidFill>
                  <a:schemeClr val="tx1"/>
                </a:solidFill>
                <a:latin typeface="Courier New" panose="02070309020205020404" pitchFamily="49" charset="0"/>
              </a:rPr>
              <a:t> }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1" name="TextBox 9"/>
          <p:cNvSpPr txBox="1">
            <a:spLocks noChangeArrowheads="1"/>
          </p:cNvSpPr>
          <p:nvPr/>
        </p:nvSpPr>
        <p:spPr bwMode="auto">
          <a:xfrm>
            <a:off x="1463675" y="5762625"/>
            <a:ext cx="6788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Variables of supertype</a:t>
            </a:r>
            <a:r>
              <a:rPr lang="en-GB" altLang="en-US" sz="2400" i="1">
                <a:solidFill>
                  <a:srgbClr val="FF0000"/>
                </a:solidFill>
              </a:rPr>
              <a:t> Post </a:t>
            </a:r>
            <a:r>
              <a:rPr lang="en-GB" altLang="en-US" sz="2400">
                <a:solidFill>
                  <a:srgbClr val="FF0000"/>
                </a:solidFill>
              </a:rPr>
              <a:t>may hold objects of</a:t>
            </a:r>
            <a:r>
              <a:rPr lang="en-GB" altLang="en-US" sz="2400" i="1">
                <a:solidFill>
                  <a:srgbClr val="FF0000"/>
                </a:solidFill>
              </a:rPr>
              <a:t> </a:t>
            </a:r>
            <a:r>
              <a:rPr lang="en-GB" altLang="en-US" sz="2400">
                <a:solidFill>
                  <a:srgbClr val="FF0000"/>
                </a:solidFill>
              </a:rPr>
              <a:t>subtypes PhotoPost/MessagePost</a:t>
            </a:r>
            <a:endParaRPr lang="en-GB" altLang="en-US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5738"/>
            <a:ext cx="77724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Casting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1476375" y="1343025"/>
            <a:ext cx="6880225" cy="4772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GB" altLang="en-US" sz="2800" smtClean="0"/>
              <a:t>We can assign subtype to supertype …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GB" altLang="en-US" sz="2800" smtClean="0"/>
              <a:t>… but we cannot assign supertype to subtype!</a:t>
            </a:r>
            <a:br>
              <a:rPr lang="en-GB" altLang="en-US" sz="2800" smtClean="0"/>
            </a:br>
            <a:r>
              <a:rPr lang="en-GB" altLang="en-US" sz="1200" smtClean="0"/>
              <a:t/>
            </a:r>
            <a:br>
              <a:rPr lang="en-GB" altLang="en-US" sz="1200" smtClean="0"/>
            </a:br>
            <a:r>
              <a:rPr lang="en-US" alt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 Vehicle v;</a:t>
            </a:r>
            <a:br>
              <a:rPr lang="en-US" alt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 Car c = new Car();</a:t>
            </a:r>
            <a:br>
              <a:rPr lang="en-US" alt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 v = c;  		</a:t>
            </a:r>
            <a:r>
              <a:rPr lang="en-US" altLang="en-US" sz="24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correct</a:t>
            </a:r>
            <a:r>
              <a:rPr lang="en-US" altLang="en-US" sz="2800" b="1" smtClean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800" b="1" smtClean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 c = v;</a:t>
            </a:r>
            <a:r>
              <a:rPr lang="en-US" altLang="en-US" sz="2800" smtClean="0">
                <a:solidFill>
                  <a:schemeClr val="tx1"/>
                </a:solidFill>
                <a:latin typeface="Times" panose="02020603050405020304" pitchFamily="18" charset="0"/>
              </a:rPr>
              <a:t>   		</a:t>
            </a:r>
            <a:r>
              <a:rPr lang="en-US" altLang="en-US" sz="24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compile-time error!</a:t>
            </a:r>
            <a:r>
              <a:rPr lang="en-US" alt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200" i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2800" smtClean="0"/>
              <a:t>Casting fixes this</a:t>
            </a:r>
            <a:r>
              <a:rPr lang="en-US" altLang="en-US" sz="2800" smtClean="0">
                <a:latin typeface="Times" panose="02020603050405020304" pitchFamily="18" charset="0"/>
              </a:rPr>
              <a:t>:</a:t>
            </a:r>
            <a:r>
              <a:rPr lang="en-GB" altLang="en-US" sz="1200" smtClean="0">
                <a:solidFill>
                  <a:schemeClr val="tx1"/>
                </a:solidFill>
              </a:rPr>
              <a:t/>
            </a:r>
            <a:br>
              <a:rPr lang="en-GB" altLang="en-US" sz="1200" smtClean="0">
                <a:solidFill>
                  <a:schemeClr val="tx1"/>
                </a:solidFill>
              </a:rPr>
            </a:br>
            <a:r>
              <a:rPr lang="en-US" alt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 c = (Car) v;</a:t>
            </a:r>
            <a:r>
              <a:rPr lang="en-US" altLang="en-US" sz="1400" b="1" smtClean="0">
                <a:latin typeface="Courier New" panose="02070309020205020404" pitchFamily="49" charset="0"/>
              </a:rPr>
              <a:t/>
            </a:r>
            <a:br>
              <a:rPr lang="en-US" altLang="en-US" sz="1400" b="1" smtClean="0">
                <a:latin typeface="Courier New" panose="02070309020205020404" pitchFamily="49" charset="0"/>
              </a:rPr>
            </a:br>
            <a:r>
              <a:rPr lang="en-US" altLang="en-US" sz="2400" smtClean="0">
                <a:solidFill>
                  <a:srgbClr val="FF0000"/>
                </a:solidFill>
              </a:rPr>
              <a:t>(only ok if the vehicle really is a Car!)</a:t>
            </a:r>
            <a:endParaRPr lang="en-GB" altLang="en-US" sz="2400" smtClean="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870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Casting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1287463" y="1484313"/>
            <a:ext cx="7467600" cy="44958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An object type in </a:t>
            </a:r>
            <a:r>
              <a:rPr lang="en-GB" dirty="0" smtClean="0">
                <a:ea typeface="+mn-ea"/>
                <a:cs typeface="+mn-cs"/>
              </a:rPr>
              <a:t>parentheses</a:t>
            </a:r>
            <a:endParaRPr lang="en-GB" sz="2400" b="1" dirty="0">
              <a:latin typeface="Courier New" pitchFamily="-32" charset="0"/>
              <a:ea typeface="+mn-ea"/>
              <a:cs typeface="+mn-cs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Used to overcome 'type loss</a:t>
            </a:r>
            <a:r>
              <a:rPr lang="en-GB" dirty="0" smtClean="0">
                <a:ea typeface="+mn-ea"/>
                <a:cs typeface="+mn-cs"/>
              </a:rPr>
              <a:t>'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The object is not changed in any </a:t>
            </a:r>
            <a:r>
              <a:rPr lang="en-GB" dirty="0" smtClean="0">
                <a:ea typeface="+mn-ea"/>
                <a:cs typeface="+mn-cs"/>
              </a:rPr>
              <a:t>way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A runtime check is made to ensure the object really is of that type:</a:t>
            </a:r>
          </a:p>
          <a:p>
            <a:pPr lvl="1" eaLnBrk="1" hangingPunct="1">
              <a:spcBef>
                <a:spcPts val="1800"/>
              </a:spcBef>
              <a:defRPr/>
            </a:pPr>
            <a:r>
              <a:rPr lang="en-GB" b="1" dirty="0" err="1">
                <a:latin typeface="Courier New" pitchFamily="-32" charset="0"/>
                <a:ea typeface="+mn-ea"/>
              </a:rPr>
              <a:t>ClassCastException</a:t>
            </a:r>
            <a:r>
              <a:rPr lang="en-GB" dirty="0">
                <a:ea typeface="+mn-ea"/>
              </a:rPr>
              <a:t> if it isn't!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Use it </a:t>
            </a:r>
            <a:r>
              <a:rPr lang="en-GB" dirty="0" smtClean="0">
                <a:ea typeface="+mn-ea"/>
                <a:cs typeface="+mn-cs"/>
              </a:rPr>
              <a:t>sparingly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8585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Object class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pic>
        <p:nvPicPr>
          <p:cNvPr id="37892" name="Picture 6" descr="fig8-1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685925"/>
            <a:ext cx="6756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172200" y="1920875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b="0" i="1">
                <a:solidFill>
                  <a:srgbClr val="FF0000"/>
                </a:solidFill>
                <a:latin typeface="Times New Roman" panose="02020603050405020304" pitchFamily="18" charset="0"/>
              </a:rPr>
              <a:t>All classes inherit from </a:t>
            </a:r>
            <a:r>
              <a:rPr lang="en-GB" altLang="en-US" sz="2400">
                <a:solidFill>
                  <a:srgbClr val="FF0000"/>
                </a:solidFill>
              </a:rPr>
              <a:t>Object</a:t>
            </a:r>
            <a:endParaRPr lang="en-GB" altLang="en-US" sz="2400" b="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815975" y="5580063"/>
            <a:ext cx="7923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GB" altLang="en-US" sz="2800" i="1">
                <a:solidFill>
                  <a:srgbClr val="FF0000"/>
                </a:solidFill>
              </a:rPr>
              <a:t>Object</a:t>
            </a:r>
            <a:r>
              <a:rPr lang="en-GB" altLang="en-US" sz="2800">
                <a:solidFill>
                  <a:srgbClr val="FF0000"/>
                </a:solidFill>
              </a:rPr>
              <a:t> class from Java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32070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Polymorphic collections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idx="1"/>
          </p:nvPr>
        </p:nvSpPr>
        <p:spPr>
          <a:xfrm>
            <a:off x="1292225" y="1281113"/>
            <a:ext cx="7168207" cy="484505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All collections are </a:t>
            </a:r>
            <a:r>
              <a:rPr lang="en-GB" dirty="0" smtClean="0">
                <a:ea typeface="+mn-ea"/>
                <a:cs typeface="+mn-cs"/>
              </a:rPr>
              <a:t>polymorphic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The elements </a:t>
            </a:r>
            <a:r>
              <a:rPr lang="en-GB" dirty="0" smtClean="0">
                <a:ea typeface="+mn-ea"/>
                <a:cs typeface="+mn-cs"/>
              </a:rPr>
              <a:t>could simply be of </a:t>
            </a:r>
            <a:r>
              <a:rPr lang="en-GB" dirty="0">
                <a:ea typeface="+mn-ea"/>
                <a:cs typeface="+mn-cs"/>
              </a:rPr>
              <a:t>type </a:t>
            </a:r>
            <a:r>
              <a:rPr lang="en-GB" b="1" dirty="0" smtClean="0">
                <a:solidFill>
                  <a:srgbClr val="FF0000"/>
                </a:solidFill>
                <a:latin typeface="Courier New"/>
                <a:ea typeface="+mn-ea"/>
                <a:cs typeface="Courier New"/>
              </a:rPr>
              <a:t>Object</a:t>
            </a:r>
            <a:r>
              <a:rPr lang="en-GB" dirty="0">
                <a:ea typeface="+mn-ea"/>
                <a:cs typeface="+mn-cs"/>
              </a:rPr>
              <a:t/>
            </a:r>
            <a:br>
              <a:rPr lang="en-GB" dirty="0">
                <a:ea typeface="+mn-ea"/>
                <a:cs typeface="+mn-cs"/>
              </a:rPr>
            </a:br>
            <a:r>
              <a:rPr lang="en-GB" sz="1000" dirty="0">
                <a:ea typeface="+mn-ea"/>
                <a:cs typeface="+mn-cs"/>
              </a:rPr>
              <a:t/>
            </a:r>
            <a:br>
              <a:rPr lang="en-GB" sz="1000" dirty="0">
                <a:ea typeface="+mn-ea"/>
                <a:cs typeface="+mn-cs"/>
              </a:rPr>
            </a:br>
            <a:r>
              <a:rPr lang="en-US" sz="28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>public void add(</a:t>
            </a:r>
            <a:r>
              <a:rPr lang="en-US" sz="2800" b="1" dirty="0">
                <a:solidFill>
                  <a:srgbClr val="FF0000"/>
                </a:solidFill>
                <a:latin typeface="Courier New" pitchFamily="-32" charset="0"/>
                <a:ea typeface="+mn-ea"/>
                <a:cs typeface="+mn-cs"/>
              </a:rPr>
              <a:t>Object</a:t>
            </a:r>
            <a:r>
              <a:rPr lang="en-US" sz="28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> element)</a:t>
            </a:r>
            <a:br>
              <a:rPr lang="en-US" sz="28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</a:br>
            <a:r>
              <a:rPr lang="en-US" sz="28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>public </a:t>
            </a:r>
            <a:r>
              <a:rPr lang="en-US" sz="2800" b="1" dirty="0">
                <a:solidFill>
                  <a:srgbClr val="FF0000"/>
                </a:solidFill>
                <a:latin typeface="Courier New" pitchFamily="-32" charset="0"/>
                <a:ea typeface="+mn-ea"/>
                <a:cs typeface="+mn-cs"/>
              </a:rPr>
              <a:t>Object</a:t>
            </a:r>
            <a:r>
              <a:rPr lang="en-US" sz="28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> get(</a:t>
            </a:r>
            <a:r>
              <a:rPr lang="en-US" sz="2800" b="1" dirty="0" err="1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> index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-32" charset="0"/>
                <a:ea typeface="+mn-ea"/>
                <a:cs typeface="+mn-cs"/>
              </a:rPr>
              <a:t>)</a:t>
            </a:r>
          </a:p>
          <a:p>
            <a:pPr eaLnBrk="1" hangingPunct="1">
              <a:spcBef>
                <a:spcPts val="2400"/>
              </a:spcBef>
              <a:buFont typeface="Times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Usually avoided by using a type parameter with the collection</a:t>
            </a:r>
            <a:endParaRPr lang="en-US" sz="2800" dirty="0" smtClean="0">
              <a:ea typeface="+mn-ea"/>
              <a:cs typeface="+mn-cs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7163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325" y="111125"/>
            <a:ext cx="7772400" cy="869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Polymorphic collections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113" y="981075"/>
            <a:ext cx="7313612" cy="5445125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 dirty="0" smtClean="0"/>
              <a:t>A type parameter limits the degree of polymorphism: </a:t>
            </a:r>
          </a:p>
          <a:p>
            <a:pPr marL="0" indent="0">
              <a:spcBef>
                <a:spcPts val="0"/>
              </a:spcBef>
              <a:buFont typeface="Times" panose="02020603050405020304" pitchFamily="18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dirty="0" smtClean="0">
                <a:cs typeface="Courier New" panose="02070309020205020404" pitchFamily="49" charset="0"/>
              </a:rPr>
              <a:t>Collection methods are then typed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dirty="0" smtClean="0"/>
              <a:t>Without a type parameter,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lang="en-US" altLang="en-US" dirty="0" smtClean="0"/>
              <a:t>is implied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altLang="en-US" dirty="0" smtClean="0"/>
              <a:t>Likely to get an </a:t>
            </a:r>
            <a:r>
              <a:rPr lang="en-GB" altLang="en-US" i="1" dirty="0" smtClean="0"/>
              <a:t>“</a:t>
            </a:r>
            <a:r>
              <a:rPr lang="en-GB" altLang="ja-JP" i="1" dirty="0" smtClean="0"/>
              <a:t>unchecked or unsafe operations</a:t>
            </a:r>
            <a:r>
              <a:rPr lang="en-GB" altLang="en-US" i="1" dirty="0" smtClean="0"/>
              <a:t>”</a:t>
            </a:r>
            <a:r>
              <a:rPr lang="en-GB" altLang="ja-JP" i="1" dirty="0" smtClean="0"/>
              <a:t> </a:t>
            </a:r>
            <a:r>
              <a:rPr lang="en-GB" altLang="ja-JP" dirty="0" smtClean="0"/>
              <a:t>warning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altLang="en-US" dirty="0" smtClean="0"/>
              <a:t>More likely to have to use casts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504146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8776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12875"/>
            <a:ext cx="746760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Inheritance allows the definition of classes as extensions of other </a:t>
            </a:r>
            <a:r>
              <a:rPr lang="en-GB" sz="2800" dirty="0" smtClean="0">
                <a:ea typeface="+mn-ea"/>
                <a:cs typeface="+mn-cs"/>
              </a:rPr>
              <a:t>classes</a:t>
            </a: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Inheritance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ea typeface="+mn-ea"/>
              </a:rPr>
              <a:t>avoids code duplication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ea typeface="+mn-ea"/>
              </a:rPr>
              <a:t>allows code reuse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ea typeface="+mn-ea"/>
              </a:rPr>
              <a:t>simplifies the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ea typeface="+mn-ea"/>
              </a:rPr>
              <a:t>simplifies maintenance and extending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Variables can hold subtype </a:t>
            </a:r>
            <a:r>
              <a:rPr lang="en-GB" sz="2800" dirty="0" smtClean="0">
                <a:ea typeface="+mn-ea"/>
                <a:cs typeface="+mn-cs"/>
              </a:rPr>
              <a:t>objects</a:t>
            </a: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Times" charset="0"/>
              <a:buChar char="•"/>
              <a:defRPr/>
            </a:pPr>
            <a:r>
              <a:rPr lang="en-GB" sz="2800" dirty="0">
                <a:ea typeface="+mn-ea"/>
                <a:cs typeface="+mn-cs"/>
              </a:rPr>
              <a:t>Subtypes can be used wherever </a:t>
            </a:r>
            <a:r>
              <a:rPr lang="en-GB" sz="2800" dirty="0" err="1">
                <a:ea typeface="+mn-ea"/>
                <a:cs typeface="+mn-cs"/>
              </a:rPr>
              <a:t>supertype</a:t>
            </a:r>
            <a:r>
              <a:rPr lang="en-GB" sz="2800" dirty="0">
                <a:ea typeface="+mn-ea"/>
                <a:cs typeface="+mn-cs"/>
              </a:rPr>
              <a:t> objects are expected (substitution</a:t>
            </a:r>
            <a:r>
              <a:rPr lang="en-GB" sz="2800" dirty="0" smtClean="0">
                <a:ea typeface="+mn-ea"/>
                <a:cs typeface="+mn-cs"/>
              </a:rPr>
              <a:t>)</a:t>
            </a:r>
            <a:endParaRPr lang="en-GB" sz="2800" dirty="0">
              <a:ea typeface="+mn-ea"/>
              <a:cs typeface="+mn-cs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4514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Network objects</a:t>
            </a:r>
            <a:endParaRPr lang="en-US" dirty="0"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21507" name="Picture 2" descr="fig8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1628775"/>
            <a:ext cx="6578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Network </a:t>
            </a:r>
            <a:r>
              <a:rPr lang="en-US" dirty="0">
                <a:cs typeface="+mj-cs"/>
              </a:rPr>
              <a:t>classes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23555" name="Picture 1" descr="fig8-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689100"/>
            <a:ext cx="6294438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Network </a:t>
            </a:r>
            <a:r>
              <a:rPr lang="en-US" dirty="0">
                <a:cs typeface="+mj-cs"/>
              </a:rPr>
              <a:t>object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25603" name="Picture 2" descr="fig8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759936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27651" name="Picture 1" descr="fig8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30363"/>
            <a:ext cx="55435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609600"/>
            <a:ext cx="2001838" cy="2438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>
                <a:solidFill>
                  <a:srgbClr val="FF0000"/>
                </a:solidFill>
                <a:cs typeface="+mj-cs"/>
              </a:rPr>
              <a:t>Message-Post </a:t>
            </a:r>
            <a:r>
              <a:rPr lang="en-US" sz="3200" dirty="0">
                <a:cs typeface="+mj-cs"/>
              </a:rPr>
              <a:t>source code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 rot="16200000">
            <a:off x="2586970" y="214306"/>
            <a:ext cx="6340197" cy="61404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public class </a:t>
            </a:r>
            <a:r>
              <a:rPr lang="en-AU" sz="1600" dirty="0" err="1" smtClean="0">
                <a:solidFill>
                  <a:srgbClr val="000000"/>
                </a:solidFill>
              </a:rPr>
              <a:t>MessagePost</a:t>
            </a:r>
            <a:endParaRPr lang="en-AU" sz="16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private String username;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private String message;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private long timestamp;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>
                <a:solidFill>
                  <a:srgbClr val="000000"/>
                </a:solidFill>
              </a:rPr>
              <a:t> </a:t>
            </a:r>
            <a:r>
              <a:rPr lang="en-AU" sz="1600" dirty="0" smtClean="0">
                <a:solidFill>
                  <a:srgbClr val="000000"/>
                </a:solidFill>
              </a:rPr>
              <a:t>  private </a:t>
            </a:r>
            <a:r>
              <a:rPr lang="en-AU" sz="1600" dirty="0" err="1" smtClean="0">
                <a:solidFill>
                  <a:srgbClr val="000000"/>
                </a:solidFill>
              </a:rPr>
              <a:t>int</a:t>
            </a:r>
            <a:r>
              <a:rPr lang="en-AU" sz="1600" dirty="0" smtClean="0">
                <a:solidFill>
                  <a:srgbClr val="000000"/>
                </a:solidFill>
              </a:rPr>
              <a:t> likes;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>
                <a:solidFill>
                  <a:srgbClr val="000000"/>
                </a:solidFill>
              </a:rPr>
              <a:t> </a:t>
            </a:r>
            <a:r>
              <a:rPr lang="en-AU" sz="1600" dirty="0" smtClean="0">
                <a:solidFill>
                  <a:srgbClr val="000000"/>
                </a:solidFill>
              </a:rPr>
              <a:t>  private </a:t>
            </a:r>
            <a:r>
              <a:rPr lang="en-AU" sz="1600" dirty="0" err="1" smtClean="0">
                <a:solidFill>
                  <a:srgbClr val="000000"/>
                </a:solidFill>
              </a:rPr>
              <a:t>ArrayList</a:t>
            </a:r>
            <a:r>
              <a:rPr lang="en-AU" sz="1600" dirty="0" smtClean="0">
                <a:solidFill>
                  <a:srgbClr val="000000"/>
                </a:solidFill>
              </a:rPr>
              <a:t>&lt;String&gt; comments;</a:t>
            </a:r>
          </a:p>
          <a:p>
            <a:pPr>
              <a:spcBef>
                <a:spcPct val="0"/>
              </a:spcBef>
              <a:defRPr/>
            </a:pPr>
            <a:endParaRPr lang="en-AU" sz="16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public </a:t>
            </a:r>
            <a:r>
              <a:rPr lang="en-AU" sz="1600" dirty="0" err="1" smtClean="0">
                <a:solidFill>
                  <a:srgbClr val="000000"/>
                </a:solidFill>
              </a:rPr>
              <a:t>MessagePost</a:t>
            </a:r>
            <a:r>
              <a:rPr lang="en-AU" sz="1600" dirty="0" smtClean="0">
                <a:solidFill>
                  <a:srgbClr val="000000"/>
                </a:solidFill>
              </a:rPr>
              <a:t>(String author, String text)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{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	username = author;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	message = text;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	timestamp = </a:t>
            </a:r>
            <a:r>
              <a:rPr lang="en-AU" sz="1600" dirty="0" err="1" smtClean="0">
                <a:solidFill>
                  <a:srgbClr val="000000"/>
                </a:solidFill>
              </a:rPr>
              <a:t>System.currentTimeMillis</a:t>
            </a:r>
            <a:r>
              <a:rPr lang="en-AU" sz="1600" dirty="0" smtClean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>
                <a:solidFill>
                  <a:srgbClr val="000000"/>
                </a:solidFill>
              </a:rPr>
              <a:t>	</a:t>
            </a:r>
            <a:r>
              <a:rPr lang="en-AU" sz="1600" dirty="0" smtClean="0">
                <a:solidFill>
                  <a:srgbClr val="000000"/>
                </a:solidFill>
              </a:rPr>
              <a:t>likes = 0;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>
                <a:solidFill>
                  <a:srgbClr val="000000"/>
                </a:solidFill>
              </a:rPr>
              <a:t>	</a:t>
            </a:r>
            <a:r>
              <a:rPr lang="en-AU" sz="1600" dirty="0" smtClean="0">
                <a:solidFill>
                  <a:srgbClr val="000000"/>
                </a:solidFill>
              </a:rPr>
              <a:t>comments = new </a:t>
            </a:r>
            <a:r>
              <a:rPr lang="en-AU" sz="1600" dirty="0" err="1" smtClean="0">
                <a:solidFill>
                  <a:srgbClr val="000000"/>
                </a:solidFill>
              </a:rPr>
              <a:t>ArrayList</a:t>
            </a:r>
            <a:r>
              <a:rPr lang="en-AU" sz="1600" dirty="0" smtClean="0">
                <a:solidFill>
                  <a:srgbClr val="000000"/>
                </a:solidFill>
              </a:rPr>
              <a:t>&lt;&gt;();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}</a:t>
            </a:r>
          </a:p>
          <a:p>
            <a:pPr>
              <a:spcBef>
                <a:spcPct val="0"/>
              </a:spcBef>
              <a:defRPr/>
            </a:pPr>
            <a:endParaRPr lang="en-AU" sz="16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public void </a:t>
            </a:r>
            <a:r>
              <a:rPr lang="en-AU" sz="1600" dirty="0" err="1" smtClean="0">
                <a:solidFill>
                  <a:srgbClr val="000000"/>
                </a:solidFill>
              </a:rPr>
              <a:t>addComment</a:t>
            </a:r>
            <a:r>
              <a:rPr lang="en-AU" sz="1600" dirty="0" smtClean="0">
                <a:solidFill>
                  <a:srgbClr val="000000"/>
                </a:solidFill>
              </a:rPr>
              <a:t>(String text) </a:t>
            </a:r>
            <a:r>
              <a:rPr lang="en-AU" sz="16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	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public void like() .</a:t>
            </a:r>
            <a:r>
              <a:rPr lang="en-AU" sz="1600" dirty="0">
                <a:solidFill>
                  <a:srgbClr val="000000"/>
                </a:solidFill>
              </a:rPr>
              <a:t>..</a:t>
            </a:r>
            <a:endParaRPr lang="en-AU" sz="16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   public void display()</a:t>
            </a:r>
            <a:r>
              <a:rPr lang="en-AU" sz="1600" dirty="0">
                <a:solidFill>
                  <a:srgbClr val="000000"/>
                </a:solidFill>
              </a:rPr>
              <a:t> ...</a:t>
            </a:r>
          </a:p>
          <a:p>
            <a:pPr>
              <a:spcBef>
                <a:spcPct val="0"/>
              </a:spcBef>
              <a:defRPr/>
            </a:pPr>
            <a:endParaRPr lang="en-AU" sz="16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sz="1600" dirty="0">
                <a:solidFill>
                  <a:srgbClr val="000000"/>
                </a:solidFill>
              </a:rPr>
              <a:t> </a:t>
            </a:r>
            <a:r>
              <a:rPr lang="en-AU" sz="1600" dirty="0" smtClean="0">
                <a:solidFill>
                  <a:srgbClr val="000000"/>
                </a:solidFill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AU" sz="160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27088" y="3835400"/>
            <a:ext cx="18732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GB" sz="2400" b="0" i="1" dirty="0" smtClean="0">
                <a:latin typeface="Trebuchet MS" charset="0"/>
              </a:rPr>
              <a:t>Just an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 rot="16200000">
            <a:off x="2409170" y="72619"/>
            <a:ext cx="6340197" cy="638732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public class </a:t>
            </a:r>
            <a:r>
              <a:rPr lang="en-AU" altLang="en-US" sz="1600" dirty="0" err="1">
                <a:solidFill>
                  <a:srgbClr val="000000"/>
                </a:solidFill>
              </a:rPr>
              <a:t>PhotoPost</a:t>
            </a:r>
            <a:endParaRPr lang="en-AU" altLang="en-US" sz="16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private String username;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private String filename;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private String caption;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private long timestamp;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private </a:t>
            </a:r>
            <a:r>
              <a:rPr lang="en-AU" altLang="en-US" sz="1600" dirty="0" err="1">
                <a:solidFill>
                  <a:srgbClr val="000000"/>
                </a:solidFill>
              </a:rPr>
              <a:t>int</a:t>
            </a:r>
            <a:r>
              <a:rPr lang="en-AU" altLang="en-US" sz="1600" dirty="0">
                <a:solidFill>
                  <a:srgbClr val="000000"/>
                </a:solidFill>
              </a:rPr>
              <a:t> likes;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private </a:t>
            </a:r>
            <a:r>
              <a:rPr lang="en-AU" altLang="en-US" sz="1600" dirty="0" err="1">
                <a:solidFill>
                  <a:srgbClr val="000000"/>
                </a:solidFill>
              </a:rPr>
              <a:t>ArrayList</a:t>
            </a:r>
            <a:r>
              <a:rPr lang="en-AU" altLang="en-US" sz="1600" dirty="0">
                <a:solidFill>
                  <a:srgbClr val="000000"/>
                </a:solidFill>
              </a:rPr>
              <a:t>&lt;String&gt; comments;</a:t>
            </a:r>
          </a:p>
          <a:p>
            <a:pPr>
              <a:spcBef>
                <a:spcPct val="0"/>
              </a:spcBef>
            </a:pPr>
            <a:endParaRPr lang="en-AU" altLang="en-US" sz="16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public </a:t>
            </a:r>
            <a:r>
              <a:rPr lang="en-AU" altLang="en-US" sz="1600" dirty="0" err="1">
                <a:solidFill>
                  <a:srgbClr val="000000"/>
                </a:solidFill>
              </a:rPr>
              <a:t>PhotoPost</a:t>
            </a:r>
            <a:r>
              <a:rPr lang="en-AU" altLang="en-US" sz="1600" dirty="0">
                <a:solidFill>
                  <a:srgbClr val="000000"/>
                </a:solidFill>
              </a:rPr>
              <a:t>(String author, String filename,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                 String caption)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{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	username = author;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	</a:t>
            </a:r>
            <a:r>
              <a:rPr lang="en-AU" altLang="en-US" sz="1600" dirty="0" err="1">
                <a:solidFill>
                  <a:srgbClr val="000000"/>
                </a:solidFill>
              </a:rPr>
              <a:t>this.filename</a:t>
            </a:r>
            <a:r>
              <a:rPr lang="en-AU" altLang="en-US" sz="1600" dirty="0">
                <a:solidFill>
                  <a:srgbClr val="000000"/>
                </a:solidFill>
              </a:rPr>
              <a:t> = filename;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	</a:t>
            </a:r>
            <a:r>
              <a:rPr lang="en-AU" altLang="en-US" sz="1600" dirty="0" err="1">
                <a:solidFill>
                  <a:srgbClr val="000000"/>
                </a:solidFill>
              </a:rPr>
              <a:t>this.caption</a:t>
            </a:r>
            <a:r>
              <a:rPr lang="en-AU" altLang="en-US" sz="1600" dirty="0">
                <a:solidFill>
                  <a:srgbClr val="000000"/>
                </a:solidFill>
              </a:rPr>
              <a:t> = caption;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	timestamp = </a:t>
            </a:r>
            <a:r>
              <a:rPr lang="en-AU" altLang="en-US" sz="1600" dirty="0" err="1">
                <a:solidFill>
                  <a:srgbClr val="000000"/>
                </a:solidFill>
              </a:rPr>
              <a:t>System.currentTimeMillis</a:t>
            </a:r>
            <a:r>
              <a:rPr lang="en-AU" altLang="en-US" sz="16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	likes = 0;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	comments = new </a:t>
            </a:r>
            <a:r>
              <a:rPr lang="en-AU" altLang="en-US" sz="1600" dirty="0" err="1" smtClean="0">
                <a:solidFill>
                  <a:srgbClr val="000000"/>
                </a:solidFill>
              </a:rPr>
              <a:t>ArrayList</a:t>
            </a:r>
            <a:r>
              <a:rPr lang="en-AU" altLang="en-US" sz="1600" dirty="0" smtClean="0">
                <a:solidFill>
                  <a:srgbClr val="000000"/>
                </a:solidFill>
              </a:rPr>
              <a:t>&lt;&gt;();</a:t>
            </a:r>
            <a:endParaRPr lang="en-AU" altLang="en-US" sz="16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}</a:t>
            </a:r>
          </a:p>
          <a:p>
            <a:pPr>
              <a:spcBef>
                <a:spcPct val="0"/>
              </a:spcBef>
            </a:pPr>
            <a:endParaRPr lang="en-AU" altLang="en-US" sz="16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public void </a:t>
            </a:r>
            <a:r>
              <a:rPr lang="en-AU" altLang="en-US" sz="1600" dirty="0" err="1">
                <a:solidFill>
                  <a:srgbClr val="000000"/>
                </a:solidFill>
              </a:rPr>
              <a:t>addComment</a:t>
            </a:r>
            <a:r>
              <a:rPr lang="en-AU" altLang="en-US" sz="1600" dirty="0">
                <a:solidFill>
                  <a:srgbClr val="000000"/>
                </a:solidFill>
              </a:rPr>
              <a:t>(String text) ...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public void like() …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public void display() …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712913" cy="2438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smtClean="0">
                <a:solidFill>
                  <a:srgbClr val="FF0000"/>
                </a:solidFill>
                <a:cs typeface="+mj-cs"/>
              </a:rPr>
              <a:t>Photo-Post</a:t>
            </a:r>
            <a:r>
              <a:rPr lang="en-US" sz="3200" dirty="0" smtClean="0">
                <a:cs typeface="+mj-cs"/>
              </a:rPr>
              <a:t> </a:t>
            </a:r>
            <a:r>
              <a:rPr lang="en-US" sz="3200" dirty="0">
                <a:cs typeface="+mj-cs"/>
              </a:rPr>
              <a:t>source code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b="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27088" y="3835400"/>
            <a:ext cx="18732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GB" sz="2400" b="0" i="1" dirty="0" smtClean="0">
                <a:latin typeface="Trebuchet MS" charset="0"/>
              </a:rPr>
              <a:t>Just an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1894</TotalTime>
  <Words>2588</Words>
  <Application>Microsoft Office PowerPoint</Application>
  <PresentationFormat>On-screen Show (4:3)</PresentationFormat>
  <Paragraphs>513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MS PGothic</vt:lpstr>
      <vt:lpstr>MS PGothic</vt:lpstr>
      <vt:lpstr>Arial</vt:lpstr>
      <vt:lpstr>Courier</vt:lpstr>
      <vt:lpstr>Courier New</vt:lpstr>
      <vt:lpstr>Times</vt:lpstr>
      <vt:lpstr>Times New Roman</vt:lpstr>
      <vt:lpstr>Trebuchet MS</vt:lpstr>
      <vt:lpstr>Verdana</vt:lpstr>
      <vt:lpstr>objects-first-6e</vt:lpstr>
      <vt:lpstr>Improving structure with inheritance</vt:lpstr>
      <vt:lpstr>Main concepts to be covered</vt:lpstr>
      <vt:lpstr>The Network example</vt:lpstr>
      <vt:lpstr>Network objects</vt:lpstr>
      <vt:lpstr>Network classes</vt:lpstr>
      <vt:lpstr>Network object model</vt:lpstr>
      <vt:lpstr>Class diagram</vt:lpstr>
      <vt:lpstr>Message-Post source code</vt:lpstr>
      <vt:lpstr>Photo-Post source code</vt:lpstr>
      <vt:lpstr>NewsFeed</vt:lpstr>
      <vt:lpstr>Critique of Network</vt:lpstr>
      <vt:lpstr>Using inheritance</vt:lpstr>
      <vt:lpstr>Using inheritance</vt:lpstr>
      <vt:lpstr>Inheritance hierarchies</vt:lpstr>
      <vt:lpstr>Inheritance in Java</vt:lpstr>
      <vt:lpstr>Superclass</vt:lpstr>
      <vt:lpstr>Subclasses</vt:lpstr>
      <vt:lpstr>Inheritance and constructors</vt:lpstr>
      <vt:lpstr>Inheritance and constructors</vt:lpstr>
      <vt:lpstr>Superclass constructor call</vt:lpstr>
      <vt:lpstr>Adding more item types</vt:lpstr>
      <vt:lpstr>Deeper hierarchies</vt:lpstr>
      <vt:lpstr>Review (so far)</vt:lpstr>
      <vt:lpstr>Revised NewsFeed source code</vt:lpstr>
      <vt:lpstr>New NewsFeed source code</vt:lpstr>
      <vt:lpstr>Subtyping</vt:lpstr>
      <vt:lpstr>Subclasses and subtyping</vt:lpstr>
      <vt:lpstr>Subtyping and assignment</vt:lpstr>
      <vt:lpstr>Subtyping</vt:lpstr>
      <vt:lpstr>Subtyping and  parameter passing</vt:lpstr>
      <vt:lpstr>Object diagram</vt:lpstr>
      <vt:lpstr>Class diagram</vt:lpstr>
      <vt:lpstr>Polymorphic variables</vt:lpstr>
      <vt:lpstr>Casting</vt:lpstr>
      <vt:lpstr>Casting</vt:lpstr>
      <vt:lpstr>The Object class</vt:lpstr>
      <vt:lpstr>Polymorphic collections</vt:lpstr>
      <vt:lpstr>Polymorphic collections</vt:lpstr>
      <vt:lpstr>Review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8</dc:title>
  <dc:subject/>
  <dc:creator>David J. Barnes, Michael Kölling</dc:creator>
  <cp:keywords/>
  <dc:description>Copyright © David J. Barnes, Michael Kölling</dc:description>
  <cp:lastModifiedBy>Chien, Chia C</cp:lastModifiedBy>
  <cp:revision>296</cp:revision>
  <cp:lastPrinted>2003-09-01T07:44:17Z</cp:lastPrinted>
  <dcterms:created xsi:type="dcterms:W3CDTF">2009-04-22T19:24:48Z</dcterms:created>
  <dcterms:modified xsi:type="dcterms:W3CDTF">2017-07-25T14:46:00Z</dcterms:modified>
  <cp:category/>
</cp:coreProperties>
</file>