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trictFirstAndLastChars="0" saveSubsetFonts="1">
  <p:sldMasterIdLst>
    <p:sldMasterId id="2147483733" r:id="rId1"/>
  </p:sldMasterIdLst>
  <p:notesMasterIdLst>
    <p:notesMasterId r:id="rId17"/>
  </p:notesMasterIdLst>
  <p:handoutMasterIdLst>
    <p:handoutMasterId r:id="rId18"/>
  </p:handoutMasterIdLst>
  <p:sldIdLst>
    <p:sldId id="340" r:id="rId2"/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5" r:id="rId16"/>
  </p:sldIdLst>
  <p:sldSz cx="9144000" cy="6858000" type="screen4x3"/>
  <p:notesSz cx="6858000" cy="97663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7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19191"/>
    <a:srgbClr val="CECECE"/>
    <a:srgbClr val="B3B3B3"/>
    <a:srgbClr val="82121C"/>
    <a:srgbClr val="497C8B"/>
    <a:srgbClr val="A57133"/>
    <a:srgbClr val="1A3170"/>
    <a:srgbClr val="DDB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81"/>
  </p:normalViewPr>
  <p:slideViewPr>
    <p:cSldViewPr>
      <p:cViewPr>
        <p:scale>
          <a:sx n="100" d="100"/>
          <a:sy n="100" d="100"/>
        </p:scale>
        <p:origin x="-5664" y="-2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44"/>
    </p:cViewPr>
  </p:sorterViewPr>
  <p:notesViewPr>
    <p:cSldViewPr>
      <p:cViewPr>
        <p:scale>
          <a:sx n="100" d="100"/>
          <a:sy n="100" d="100"/>
        </p:scale>
        <p:origin x="-1632" y="366"/>
      </p:cViewPr>
      <p:guideLst>
        <p:guide orient="horz" pos="307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014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notes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1945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849313"/>
            <a:ext cx="45720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078579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" pitchFamily="-32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" pitchFamily="-32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" pitchFamily="-32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" pitchFamily="-32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" pitchFamily="-32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lang="en-AU">
              <a:solidFill>
                <a:srgbClr val="000000"/>
              </a:solidFill>
              <a:latin typeface="Times" charset="0"/>
              <a:cs typeface="+mn-cs"/>
            </a:endParaRPr>
          </a:p>
          <a:p>
            <a:pPr>
              <a:spcBef>
                <a:spcPct val="0"/>
              </a:spcBef>
              <a:defRPr/>
            </a:pPr>
            <a:endParaRPr lang="en-AU">
              <a:solidFill>
                <a:srgbClr val="000000"/>
              </a:solidFill>
              <a:latin typeface="Times" charset="0"/>
              <a:cs typeface="+mn-cs"/>
            </a:endParaRPr>
          </a:p>
          <a:p>
            <a:pPr>
              <a:defRPr/>
            </a:pPr>
            <a:endParaRPr lang="en-AU">
              <a:latin typeface="Time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015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AU" dirty="0">
              <a:latin typeface="Time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45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AU" dirty="0">
              <a:latin typeface="Time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196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AU" dirty="0">
              <a:latin typeface="Time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05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AU" dirty="0">
              <a:latin typeface="Time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5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AU" dirty="0">
              <a:latin typeface="Time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596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AU" dirty="0">
              <a:latin typeface="Time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463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AU" dirty="0">
              <a:latin typeface="Time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0372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AU" dirty="0">
              <a:latin typeface="Time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256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AU" dirty="0">
              <a:latin typeface="Time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7705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AU" dirty="0">
              <a:latin typeface="Time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121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AU" dirty="0">
              <a:latin typeface="Time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8404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AU" dirty="0">
              <a:latin typeface="Time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005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AU" dirty="0">
              <a:latin typeface="Time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19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848600" cy="1143000"/>
          </a:xfrm>
        </p:spPr>
        <p:txBody>
          <a:bodyPr/>
          <a:lstStyle>
            <a:lvl1pPr>
              <a:defRPr>
                <a:solidFill>
                  <a:srgbClr val="1A3170"/>
                </a:solidFill>
              </a:defRPr>
            </a:lvl1pPr>
          </a:lstStyle>
          <a:p>
            <a:pPr lvl="0"/>
            <a:r>
              <a:rPr lang="en-GB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78486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65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381000"/>
            <a:ext cx="1943100" cy="57150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676900" cy="57150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7990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944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9207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543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0576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866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0420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200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8594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da-DK" dirty="0"/>
          </a:p>
        </p:txBody>
      </p:sp>
      <p:sp>
        <p:nvSpPr>
          <p:cNvPr id="870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da-DK" dirty="0"/>
          </a:p>
        </p:txBody>
      </p:sp>
      <p:sp>
        <p:nvSpPr>
          <p:cNvPr id="87044" name="Rectangle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76807A"/>
                </a:solidFill>
                <a:latin typeface="Arial" charset="0"/>
              </a:defRPr>
            </a:lvl1pPr>
          </a:lstStyle>
          <a:p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  <p:sp>
        <p:nvSpPr>
          <p:cNvPr id="87045" name="Rectangle 1029"/>
          <p:cNvSpPr>
            <a:spLocks noChangeArrowheads="1"/>
          </p:cNvSpPr>
          <p:nvPr/>
        </p:nvSpPr>
        <p:spPr bwMode="auto">
          <a:xfrm>
            <a:off x="8001000" y="6426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A3BC8BF3-BF59-A84C-8413-1F424F081E29}" type="slidenum">
              <a:rPr lang="da-DK" sz="1400" b="0">
                <a:latin typeface="Arial" charset="0"/>
              </a:rPr>
              <a:pPr algn="r"/>
              <a:t>‹#›</a:t>
            </a:fld>
            <a:r>
              <a:rPr lang="da-DK" sz="1400" b="0">
                <a:latin typeface="Arial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F6F5E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Font typeface="Times" charset="0"/>
        <a:buChar char="•"/>
        <a:defRPr sz="3200">
          <a:solidFill>
            <a:srgbClr val="1A317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–"/>
        <a:defRPr sz="2800">
          <a:solidFill>
            <a:srgbClr val="1A317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•"/>
        <a:defRPr sz="2400">
          <a:solidFill>
            <a:srgbClr val="1A317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–"/>
        <a:defRPr sz="2000">
          <a:solidFill>
            <a:srgbClr val="1A317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895600"/>
            <a:ext cx="78486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Using Java without BlueJ</a:t>
            </a:r>
          </a:p>
        </p:txBody>
      </p:sp>
      <p:sp>
        <p:nvSpPr>
          <p:cNvPr id="3075" name="Text Box 8"/>
          <p:cNvSpPr txBox="1">
            <a:spLocks noChangeArrowheads="1"/>
          </p:cNvSpPr>
          <p:nvPr/>
        </p:nvSpPr>
        <p:spPr bwMode="auto">
          <a:xfrm>
            <a:off x="8475663" y="6537325"/>
            <a:ext cx="36580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000" b="0" dirty="0">
                <a:latin typeface="Trebuchet MS" charset="0"/>
              </a:rPr>
              <a:t>6</a:t>
            </a:r>
            <a:r>
              <a:rPr lang="en-GB" sz="1000" b="0" dirty="0" smtClean="0">
                <a:latin typeface="Trebuchet MS" charset="0"/>
              </a:rPr>
              <a:t>.0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>
                <a:cs typeface="+mj-cs"/>
              </a:rPr>
              <a:t>Error messages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GB" altLang="en-US" sz="1200" b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9632" y="1988840"/>
            <a:ext cx="7467600" cy="3170238"/>
          </a:xfrm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Times" pitchFamily="-32" charset="0"/>
              <a:buNone/>
              <a:defRPr/>
            </a:pPr>
            <a:r>
              <a:rPr lang="en-AU" sz="2800" b="1" dirty="0">
                <a:solidFill>
                  <a:srgbClr val="82121C"/>
                </a:solidFill>
                <a:latin typeface="Courier New" pitchFamily="-32" charset="0"/>
                <a:cs typeface="+mn-cs"/>
              </a:rPr>
              <a:t>C:\</a:t>
            </a:r>
            <a:r>
              <a:rPr lang="en-AU" sz="2800" b="1" dirty="0" err="1">
                <a:solidFill>
                  <a:srgbClr val="82121C"/>
                </a:solidFill>
                <a:latin typeface="Courier New" pitchFamily="-32" charset="0"/>
                <a:cs typeface="+mn-cs"/>
              </a:rPr>
              <a:t>bluej</a:t>
            </a:r>
            <a:r>
              <a:rPr lang="en-AU" sz="2800" b="1" dirty="0">
                <a:solidFill>
                  <a:srgbClr val="82121C"/>
                </a:solidFill>
                <a:latin typeface="Courier New" pitchFamily="-32" charset="0"/>
                <a:cs typeface="+mn-cs"/>
              </a:rPr>
              <a:t>\</a:t>
            </a:r>
            <a:r>
              <a:rPr lang="en-AU" sz="2800" b="1" dirty="0" err="1">
                <a:solidFill>
                  <a:srgbClr val="82121C"/>
                </a:solidFill>
                <a:latin typeface="Courier New" pitchFamily="-32" charset="0"/>
                <a:cs typeface="+mn-cs"/>
              </a:rPr>
              <a:t>zuul</a:t>
            </a:r>
            <a:r>
              <a:rPr lang="en-AU" sz="2800" b="1" dirty="0">
                <a:solidFill>
                  <a:srgbClr val="82121C"/>
                </a:solidFill>
                <a:latin typeface="Courier New" pitchFamily="-32" charset="0"/>
                <a:cs typeface="+mn-cs"/>
              </a:rPr>
              <a:t>&gt;</a:t>
            </a:r>
            <a:r>
              <a:rPr lang="en-AU" sz="2800" b="1" dirty="0">
                <a:latin typeface="Courier New" pitchFamily="-32" charset="0"/>
                <a:cs typeface="+mn-cs"/>
              </a:rPr>
              <a:t> </a:t>
            </a:r>
            <a:r>
              <a:rPr lang="en-AU" sz="2800" b="1" dirty="0" err="1">
                <a:latin typeface="Courier New" pitchFamily="-32" charset="0"/>
                <a:cs typeface="+mn-cs"/>
              </a:rPr>
              <a:t>javac</a:t>
            </a:r>
            <a:r>
              <a:rPr lang="en-AU" sz="2800" b="1" dirty="0">
                <a:latin typeface="Courier New" pitchFamily="-32" charset="0"/>
                <a:cs typeface="+mn-cs"/>
              </a:rPr>
              <a:t> </a:t>
            </a:r>
            <a:r>
              <a:rPr lang="en-AU" sz="2800" b="1" dirty="0" err="1">
                <a:latin typeface="Courier New" pitchFamily="-32" charset="0"/>
                <a:cs typeface="+mn-cs"/>
              </a:rPr>
              <a:t>Game.java</a:t>
            </a:r>
            <a:endParaRPr lang="en-AU" sz="2800" b="1" dirty="0">
              <a:latin typeface="Courier New" pitchFamily="-32" charset="0"/>
              <a:cs typeface="+mn-cs"/>
            </a:endParaRPr>
          </a:p>
          <a:p>
            <a:pPr eaLnBrk="1" hangingPunct="1">
              <a:buFont typeface="Times" pitchFamily="-32" charset="0"/>
              <a:buNone/>
              <a:defRPr/>
            </a:pPr>
            <a:r>
              <a:rPr lang="en-AU" sz="2800" b="1" dirty="0">
                <a:latin typeface="Courier New" pitchFamily="-32" charset="0"/>
                <a:cs typeface="+mn-cs"/>
              </a:rPr>
              <a:t>Game.java:22: ';' expected.</a:t>
            </a:r>
          </a:p>
          <a:p>
            <a:pPr eaLnBrk="1" hangingPunct="1">
              <a:buFont typeface="Times" pitchFamily="-32" charset="0"/>
              <a:buNone/>
              <a:defRPr/>
            </a:pPr>
            <a:r>
              <a:rPr lang="en-AU" sz="2800" b="1" dirty="0">
                <a:latin typeface="Courier New" pitchFamily="-32" charset="0"/>
                <a:cs typeface="+mn-cs"/>
              </a:rPr>
              <a:t>    private Parser parser</a:t>
            </a:r>
          </a:p>
          <a:p>
            <a:pPr eaLnBrk="1" hangingPunct="1">
              <a:buFont typeface="Times" pitchFamily="-32" charset="0"/>
              <a:buNone/>
              <a:defRPr/>
            </a:pPr>
            <a:r>
              <a:rPr lang="en-AU" sz="2800" b="1" dirty="0">
                <a:latin typeface="Courier New" pitchFamily="-32" charset="0"/>
                <a:cs typeface="+mn-cs"/>
              </a:rPr>
              <a:t>                         ^</a:t>
            </a:r>
          </a:p>
          <a:p>
            <a:pPr eaLnBrk="1" hangingPunct="1">
              <a:buFont typeface="Times" pitchFamily="-32" charset="0"/>
              <a:buNone/>
              <a:defRPr/>
            </a:pPr>
            <a:r>
              <a:rPr lang="en-AU" sz="2800" b="1" dirty="0">
                <a:latin typeface="Courier New" pitchFamily="-32" charset="0"/>
                <a:cs typeface="+mn-cs"/>
              </a:rPr>
              <a:t>1 error</a:t>
            </a:r>
          </a:p>
          <a:p>
            <a:pPr eaLnBrk="1" hangingPunct="1">
              <a:buFont typeface="Times" pitchFamily="-32" charset="0"/>
              <a:buNone/>
              <a:defRPr/>
            </a:pPr>
            <a:r>
              <a:rPr lang="en-AU" sz="2800" b="1" dirty="0">
                <a:solidFill>
                  <a:srgbClr val="82121C"/>
                </a:solidFill>
                <a:latin typeface="Courier New" pitchFamily="-32" charset="0"/>
                <a:cs typeface="+mn-cs"/>
              </a:rPr>
              <a:t>C:\</a:t>
            </a:r>
            <a:r>
              <a:rPr lang="en-AU" sz="2800" b="1" dirty="0" err="1">
                <a:solidFill>
                  <a:srgbClr val="82121C"/>
                </a:solidFill>
                <a:latin typeface="Courier New" pitchFamily="-32" charset="0"/>
                <a:cs typeface="+mn-cs"/>
              </a:rPr>
              <a:t>bluej</a:t>
            </a:r>
            <a:r>
              <a:rPr lang="en-AU" sz="2800" b="1" dirty="0">
                <a:solidFill>
                  <a:srgbClr val="82121C"/>
                </a:solidFill>
                <a:latin typeface="Courier New" pitchFamily="-32" charset="0"/>
                <a:cs typeface="+mn-cs"/>
              </a:rPr>
              <a:t>\</a:t>
            </a:r>
            <a:r>
              <a:rPr lang="en-AU" sz="2800" b="1" dirty="0" err="1">
                <a:solidFill>
                  <a:srgbClr val="82121C"/>
                </a:solidFill>
                <a:latin typeface="Courier New" pitchFamily="-32" charset="0"/>
                <a:cs typeface="+mn-cs"/>
              </a:rPr>
              <a:t>zuul</a:t>
            </a:r>
            <a:r>
              <a:rPr lang="en-AU" sz="2800" b="1" dirty="0">
                <a:solidFill>
                  <a:srgbClr val="82121C"/>
                </a:solidFill>
                <a:latin typeface="Courier New" pitchFamily="-32" charset="0"/>
                <a:cs typeface="+mn-cs"/>
              </a:rPr>
              <a:t>&gt;</a:t>
            </a:r>
            <a:endParaRPr lang="en-AU" sz="2800" b="1" dirty="0">
              <a:latin typeface="Courier New" pitchFamily="-32" charset="0"/>
              <a:cs typeface="+mn-cs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1143000" y="5257800"/>
            <a:ext cx="7467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>
              <a:defRPr/>
            </a:pPr>
            <a:r>
              <a:rPr lang="en-AU" b="0" dirty="0">
                <a:latin typeface="Trebuchet MS" charset="0"/>
                <a:ea typeface="ＭＳ Ｐゴシック" charset="0"/>
                <a:cs typeface="ＭＳ Ｐゴシック" charset="0"/>
              </a:rPr>
              <a:t>The programmer has to open the file in the editor, find the line number, fix the error and recompile.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>
                <a:cs typeface="+mj-cs"/>
              </a:rPr>
              <a:t>Execution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GB" altLang="en-US" sz="1200" b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5616" y="1772816"/>
            <a:ext cx="7467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b="1" dirty="0">
                <a:solidFill>
                  <a:srgbClr val="82121C"/>
                </a:solidFill>
                <a:latin typeface="Courier New" charset="0"/>
              </a:rPr>
              <a:t>C:\</a:t>
            </a:r>
            <a:r>
              <a:rPr lang="en-AU" altLang="en-US" b="1" dirty="0" err="1">
                <a:solidFill>
                  <a:srgbClr val="82121C"/>
                </a:solidFill>
                <a:latin typeface="Courier New" charset="0"/>
              </a:rPr>
              <a:t>bluej</a:t>
            </a:r>
            <a:r>
              <a:rPr lang="en-AU" altLang="en-US" b="1" dirty="0">
                <a:solidFill>
                  <a:srgbClr val="82121C"/>
                </a:solidFill>
                <a:latin typeface="Courier New" charset="0"/>
              </a:rPr>
              <a:t>\</a:t>
            </a:r>
            <a:r>
              <a:rPr lang="en-AU" altLang="en-US" b="1" dirty="0" err="1">
                <a:solidFill>
                  <a:srgbClr val="82121C"/>
                </a:solidFill>
                <a:latin typeface="Courier New" charset="0"/>
              </a:rPr>
              <a:t>zuul</a:t>
            </a:r>
            <a:r>
              <a:rPr lang="en-AU" altLang="en-US" b="1" dirty="0">
                <a:solidFill>
                  <a:srgbClr val="82121C"/>
                </a:solidFill>
                <a:latin typeface="Courier New" charset="0"/>
              </a:rPr>
              <a:t>&gt;</a:t>
            </a:r>
            <a:r>
              <a:rPr lang="en-AU" altLang="en-US" b="1" dirty="0">
                <a:latin typeface="Courier New" charset="0"/>
              </a:rPr>
              <a:t> java Game</a:t>
            </a:r>
            <a:endParaRPr lang="en-AU" altLang="en-US" dirty="0"/>
          </a:p>
          <a:p>
            <a:pPr eaLnBrk="1" hangingPunct="1">
              <a:lnSpc>
                <a:spcPct val="90000"/>
              </a:lnSpc>
            </a:pPr>
            <a:r>
              <a:rPr lang="ja-JP" altLang="en-AU" dirty="0"/>
              <a:t>“</a:t>
            </a:r>
            <a:r>
              <a:rPr lang="en-AU" altLang="ja-JP" dirty="0"/>
              <a:t>java</a:t>
            </a:r>
            <a:r>
              <a:rPr lang="ja-JP" altLang="en-AU" dirty="0"/>
              <a:t>”</a:t>
            </a:r>
            <a:r>
              <a:rPr lang="en-AU" altLang="ja-JP" dirty="0"/>
              <a:t> starts the Java virtual </a:t>
            </a:r>
            <a:r>
              <a:rPr lang="en-AU" altLang="ja-JP" dirty="0" smtClean="0"/>
              <a:t>machine (JVM).</a:t>
            </a:r>
            <a:endParaRPr lang="en-AU" altLang="ja-JP" dirty="0"/>
          </a:p>
          <a:p>
            <a:pPr eaLnBrk="1" hangingPunct="1">
              <a:lnSpc>
                <a:spcPct val="90000"/>
              </a:lnSpc>
            </a:pPr>
            <a:r>
              <a:rPr lang="en-AU" altLang="en-US" dirty="0"/>
              <a:t>The named class is loaded and execution is started.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dirty="0"/>
              <a:t>Other classes are loaded as needed.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dirty="0"/>
              <a:t>Only possible if class has been compiled.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>
                <a:cs typeface="+mj-cs"/>
              </a:rPr>
              <a:t>Problem: Execute what?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GB" altLang="en-US" sz="1200" b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7624" y="1844824"/>
            <a:ext cx="7467600" cy="3638550"/>
          </a:xfrm>
        </p:spPr>
        <p:txBody>
          <a:bodyPr/>
          <a:lstStyle/>
          <a:p>
            <a:pPr eaLnBrk="1" hangingPunct="1">
              <a:defRPr/>
            </a:pPr>
            <a:r>
              <a:rPr lang="en-AU" dirty="0"/>
              <a:t>If we try:</a:t>
            </a:r>
            <a:r>
              <a:rPr lang="en-AU" b="1" dirty="0"/>
              <a:t/>
            </a:r>
            <a:br>
              <a:rPr lang="en-AU" b="1" dirty="0"/>
            </a:br>
            <a:r>
              <a:rPr lang="en-AU" sz="2800" b="1" dirty="0"/>
              <a:t/>
            </a:r>
            <a:br>
              <a:rPr lang="en-AU" sz="2800" b="1" dirty="0"/>
            </a:br>
            <a:r>
              <a:rPr lang="en-AU" sz="2800" b="1" dirty="0">
                <a:solidFill>
                  <a:srgbClr val="82121C"/>
                </a:solidFill>
                <a:latin typeface="Courier New" charset="0"/>
              </a:rPr>
              <a:t>C:\</a:t>
            </a:r>
            <a:r>
              <a:rPr lang="en-AU" sz="2800" b="1" dirty="0" err="1">
                <a:solidFill>
                  <a:srgbClr val="82121C"/>
                </a:solidFill>
                <a:latin typeface="Courier New" charset="0"/>
              </a:rPr>
              <a:t>bluej</a:t>
            </a:r>
            <a:r>
              <a:rPr lang="en-AU" sz="2800" b="1" dirty="0">
                <a:solidFill>
                  <a:srgbClr val="82121C"/>
                </a:solidFill>
                <a:latin typeface="Courier New" charset="0"/>
              </a:rPr>
              <a:t>\</a:t>
            </a:r>
            <a:r>
              <a:rPr lang="en-AU" sz="2800" b="1" dirty="0" err="1">
                <a:solidFill>
                  <a:srgbClr val="82121C"/>
                </a:solidFill>
                <a:latin typeface="Courier New" charset="0"/>
              </a:rPr>
              <a:t>zuul</a:t>
            </a:r>
            <a:r>
              <a:rPr lang="en-AU" sz="2800" b="1" dirty="0">
                <a:solidFill>
                  <a:srgbClr val="82121C"/>
                </a:solidFill>
                <a:latin typeface="Courier New" charset="0"/>
              </a:rPr>
              <a:t>&gt;</a:t>
            </a:r>
            <a:r>
              <a:rPr lang="en-AU" sz="2800" b="1" dirty="0">
                <a:latin typeface="Courier New" charset="0"/>
              </a:rPr>
              <a:t> java Game</a:t>
            </a:r>
            <a:br>
              <a:rPr lang="en-AU" sz="2800" b="1" dirty="0">
                <a:latin typeface="Courier New" charset="0"/>
              </a:rPr>
            </a:br>
            <a:r>
              <a:rPr lang="en-AU" sz="2800" b="1" dirty="0">
                <a:latin typeface="Courier New" charset="0"/>
              </a:rPr>
              <a:t>Exception in thread "main" </a:t>
            </a:r>
            <a:r>
              <a:rPr lang="en-AU" sz="2400" b="1" dirty="0" err="1">
                <a:latin typeface="Courier New" charset="0"/>
              </a:rPr>
              <a:t>java.lang.NoSuchMethodError</a:t>
            </a:r>
            <a:r>
              <a:rPr lang="en-AU" sz="2400" b="1" dirty="0">
                <a:latin typeface="Courier New" charset="0"/>
              </a:rPr>
              <a:t>: main</a:t>
            </a:r>
            <a:br>
              <a:rPr lang="en-AU" sz="2400" b="1" dirty="0">
                <a:latin typeface="Courier New" charset="0"/>
              </a:rPr>
            </a:br>
            <a:r>
              <a:rPr lang="en-AU" sz="2800" dirty="0">
                <a:latin typeface="Courier New" charset="0"/>
              </a:rPr>
              <a:t> </a:t>
            </a:r>
          </a:p>
          <a:p>
            <a:pPr eaLnBrk="1" hangingPunct="1">
              <a:defRPr/>
            </a:pPr>
            <a:r>
              <a:rPr lang="en-AU" dirty="0"/>
              <a:t>The problem: how does the system know which method to execute?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>
                <a:cs typeface="+mj-cs"/>
              </a:rPr>
              <a:t>The </a:t>
            </a:r>
            <a:r>
              <a:rPr lang="en-AU" b="1" dirty="0">
                <a:latin typeface="Courier New"/>
                <a:cs typeface="Courier New"/>
              </a:rPr>
              <a:t>main</a:t>
            </a:r>
            <a:r>
              <a:rPr lang="en-AU" dirty="0">
                <a:cs typeface="+mj-cs"/>
              </a:rPr>
              <a:t> </a:t>
            </a:r>
            <a:r>
              <a:rPr lang="en-AU" dirty="0" smtClean="0">
                <a:cs typeface="+mj-cs"/>
              </a:rPr>
              <a:t>method</a:t>
            </a:r>
            <a:endParaRPr lang="en-AU" dirty="0">
              <a:cs typeface="+mj-cs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GB" altLang="en-US" sz="1200" b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5616" y="1844824"/>
            <a:ext cx="7620000" cy="43926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AU" dirty="0">
                <a:cs typeface="+mn-cs"/>
              </a:rPr>
              <a:t>The answer: The </a:t>
            </a:r>
            <a:r>
              <a:rPr lang="en-AU" dirty="0" smtClean="0">
                <a:cs typeface="+mn-cs"/>
              </a:rPr>
              <a:t>Java </a:t>
            </a:r>
            <a:r>
              <a:rPr lang="en-AU" dirty="0">
                <a:cs typeface="+mn-cs"/>
              </a:rPr>
              <a:t>system always executes a method called </a:t>
            </a:r>
            <a:r>
              <a:rPr lang="en-AU" b="1" dirty="0">
                <a:latin typeface="Courier New"/>
                <a:cs typeface="Courier New"/>
              </a:rPr>
              <a:t>main</a:t>
            </a:r>
            <a:r>
              <a:rPr lang="en-AU" dirty="0">
                <a:cs typeface="+mn-cs"/>
              </a:rPr>
              <a:t> with a certain signature:</a:t>
            </a:r>
            <a:br>
              <a:rPr lang="en-AU" dirty="0">
                <a:cs typeface="+mn-cs"/>
              </a:rPr>
            </a:br>
            <a:r>
              <a:rPr lang="en-AU" sz="2400" dirty="0">
                <a:cs typeface="+mn-cs"/>
              </a:rPr>
              <a:t/>
            </a:r>
            <a:br>
              <a:rPr lang="en-AU" sz="2400" dirty="0">
                <a:cs typeface="+mn-cs"/>
              </a:rPr>
            </a:br>
            <a:r>
              <a:rPr lang="en-AU" sz="2400" b="1" dirty="0">
                <a:latin typeface="Courier New" pitchFamily="-32" charset="0"/>
                <a:cs typeface="+mn-cs"/>
              </a:rPr>
              <a:t>public static void main(String[] </a:t>
            </a:r>
            <a:r>
              <a:rPr lang="en-AU" sz="2400" b="1" dirty="0" err="1">
                <a:latin typeface="Courier New" pitchFamily="-32" charset="0"/>
                <a:cs typeface="+mn-cs"/>
              </a:rPr>
              <a:t>args</a:t>
            </a:r>
            <a:r>
              <a:rPr lang="en-AU" sz="2400" b="1" dirty="0">
                <a:latin typeface="Courier New" pitchFamily="-32" charset="0"/>
                <a:cs typeface="+mn-cs"/>
              </a:rPr>
              <a:t>)</a:t>
            </a:r>
            <a:br>
              <a:rPr lang="en-AU" sz="2400" b="1" dirty="0">
                <a:latin typeface="Courier New" pitchFamily="-32" charset="0"/>
                <a:cs typeface="+mn-cs"/>
              </a:rPr>
            </a:br>
            <a:r>
              <a:rPr lang="en-AU" sz="2400" b="1" dirty="0" smtClean="0">
                <a:latin typeface="Courier New" pitchFamily="-32" charset="0"/>
                <a:cs typeface="+mn-cs"/>
              </a:rPr>
              <a:t>{</a:t>
            </a:r>
            <a:br>
              <a:rPr lang="en-AU" sz="2400" b="1" dirty="0" smtClean="0">
                <a:latin typeface="Courier New" pitchFamily="-32" charset="0"/>
                <a:cs typeface="+mn-cs"/>
              </a:rPr>
            </a:br>
            <a:r>
              <a:rPr lang="en-AU" sz="2400" b="1" dirty="0" smtClean="0">
                <a:latin typeface="Courier New" pitchFamily="-32" charset="0"/>
                <a:cs typeface="+mn-cs"/>
              </a:rPr>
              <a:t>    ...</a:t>
            </a:r>
            <a:r>
              <a:rPr lang="en-AU" sz="2400" b="1" dirty="0">
                <a:latin typeface="Courier New" pitchFamily="-32" charset="0"/>
                <a:cs typeface="+mn-cs"/>
              </a:rPr>
              <a:t/>
            </a:r>
            <a:br>
              <a:rPr lang="en-AU" sz="2400" b="1" dirty="0">
                <a:latin typeface="Courier New" pitchFamily="-32" charset="0"/>
                <a:cs typeface="+mn-cs"/>
              </a:rPr>
            </a:br>
            <a:r>
              <a:rPr lang="en-AU" sz="2400" b="1" dirty="0">
                <a:latin typeface="Courier New" pitchFamily="-32" charset="0"/>
                <a:cs typeface="+mn-cs"/>
              </a:rPr>
              <a:t>}</a:t>
            </a:r>
            <a:br>
              <a:rPr lang="en-AU" sz="2400" b="1" dirty="0">
                <a:latin typeface="Courier New" pitchFamily="-32" charset="0"/>
                <a:cs typeface="+mn-cs"/>
              </a:rPr>
            </a:br>
            <a:endParaRPr lang="en-AU" sz="2400" dirty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AU" dirty="0">
                <a:cs typeface="+mn-cs"/>
              </a:rPr>
              <a:t>For this to work, such a method </a:t>
            </a:r>
            <a:r>
              <a:rPr lang="en-AU" i="1" dirty="0">
                <a:cs typeface="+mn-cs"/>
              </a:rPr>
              <a:t>must exist!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>
                <a:cs typeface="+mj-cs"/>
              </a:rPr>
              <a:t>The </a:t>
            </a:r>
            <a:r>
              <a:rPr lang="en-AU" b="1" dirty="0">
                <a:latin typeface="Courier New"/>
                <a:cs typeface="Courier New"/>
              </a:rPr>
              <a:t>main</a:t>
            </a:r>
            <a:r>
              <a:rPr lang="en-AU" dirty="0">
                <a:cs typeface="+mj-cs"/>
              </a:rPr>
              <a:t> </a:t>
            </a:r>
            <a:r>
              <a:rPr lang="en-AU" dirty="0" smtClean="0">
                <a:cs typeface="+mj-cs"/>
              </a:rPr>
              <a:t>method</a:t>
            </a:r>
            <a:endParaRPr lang="en-AU" dirty="0">
              <a:cs typeface="+mj-cs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GB" altLang="en-US" sz="1200" b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76400" y="1828800"/>
            <a:ext cx="74676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AU" b="1" dirty="0" smtClean="0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AU" dirty="0" smtClean="0"/>
              <a:t> </a:t>
            </a:r>
            <a:r>
              <a:rPr lang="en-AU" dirty="0"/>
              <a:t>must </a:t>
            </a:r>
            <a:r>
              <a:rPr lang="en-AU" dirty="0" smtClean="0"/>
              <a:t>exist.</a:t>
            </a:r>
            <a:endParaRPr lang="en-AU" dirty="0"/>
          </a:p>
          <a:p>
            <a:pPr eaLnBrk="1" hangingPunct="1">
              <a:defRPr/>
            </a:pPr>
            <a:r>
              <a:rPr lang="en-AU" b="1" dirty="0" smtClean="0">
                <a:latin typeface="Courier New" charset="0"/>
                <a:ea typeface="Courier New" charset="0"/>
                <a:cs typeface="Courier New" charset="0"/>
              </a:rPr>
              <a:t>main </a:t>
            </a:r>
            <a:r>
              <a:rPr lang="en-AU" dirty="0"/>
              <a:t>must be </a:t>
            </a:r>
            <a:r>
              <a:rPr lang="en-AU" b="1" dirty="0" smtClean="0"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AU" dirty="0" smtClean="0"/>
              <a:t>.</a:t>
            </a:r>
            <a:endParaRPr lang="en-AU" dirty="0"/>
          </a:p>
          <a:p>
            <a:pPr eaLnBrk="1" hangingPunct="1">
              <a:defRPr/>
            </a:pPr>
            <a:r>
              <a:rPr lang="en-AU" b="1" dirty="0" smtClean="0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AU" dirty="0" smtClean="0"/>
              <a:t> </a:t>
            </a:r>
            <a:r>
              <a:rPr lang="en-AU" dirty="0"/>
              <a:t>must be </a:t>
            </a:r>
            <a:r>
              <a:rPr lang="en-AU" b="1" dirty="0">
                <a:latin typeface="Courier New" charset="0"/>
                <a:ea typeface="Courier New" charset="0"/>
                <a:cs typeface="Courier New" charset="0"/>
              </a:rPr>
              <a:t>static</a:t>
            </a:r>
            <a:r>
              <a:rPr lang="en-AU" dirty="0"/>
              <a:t> (class method</a:t>
            </a:r>
            <a:r>
              <a:rPr lang="en-AU" dirty="0" smtClean="0"/>
              <a:t>).</a:t>
            </a:r>
            <a:endParaRPr lang="en-AU" dirty="0"/>
          </a:p>
          <a:p>
            <a:pPr eaLnBrk="1" hangingPunct="1">
              <a:defRPr/>
            </a:pPr>
            <a:r>
              <a:rPr lang="en-AU" b="1" dirty="0" smtClean="0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AU" dirty="0" smtClean="0"/>
              <a:t> </a:t>
            </a:r>
            <a:r>
              <a:rPr lang="en-AU" dirty="0"/>
              <a:t>must have a </a:t>
            </a:r>
            <a:r>
              <a:rPr lang="en-AU" b="1" dirty="0" smtClean="0">
                <a:latin typeface="Courier New" charset="0"/>
                <a:ea typeface="Courier New" charset="0"/>
                <a:cs typeface="Courier New" charset="0"/>
              </a:rPr>
              <a:t>String[] </a:t>
            </a:r>
            <a:r>
              <a:rPr lang="en-AU" dirty="0" smtClean="0"/>
              <a:t>parameter.</a:t>
            </a:r>
            <a:endParaRPr lang="en-AU" dirty="0"/>
          </a:p>
          <a:p>
            <a:pPr eaLnBrk="1" hangingPunct="1">
              <a:defRPr/>
            </a:pPr>
            <a:r>
              <a:rPr lang="en-AU" dirty="0"/>
              <a:t>Only </a:t>
            </a:r>
            <a:r>
              <a:rPr lang="en-AU" b="1" dirty="0" smtClean="0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AU" dirty="0" smtClean="0"/>
              <a:t> </a:t>
            </a:r>
            <a:r>
              <a:rPr lang="en-AU" dirty="0"/>
              <a:t>can be </a:t>
            </a:r>
            <a:r>
              <a:rPr lang="en-AU" dirty="0" smtClean="0"/>
              <a:t>invoked.</a:t>
            </a:r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>
                <a:cs typeface="+mj-cs"/>
              </a:rPr>
              <a:t>Main method - example</a:t>
            </a:r>
          </a:p>
        </p:txBody>
      </p:sp>
      <p:sp>
        <p:nvSpPr>
          <p:cNvPr id="475142" name="Rectangle 6"/>
          <p:cNvSpPr>
            <a:spLocks noGrp="1" noChangeArrowheads="1"/>
          </p:cNvSpPr>
          <p:nvPr>
            <p:ph idx="1"/>
          </p:nvPr>
        </p:nvSpPr>
        <p:spPr>
          <a:xfrm>
            <a:off x="1219200" y="3635375"/>
            <a:ext cx="7467600" cy="1738313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>
                <a:cs typeface="+mn-cs"/>
              </a:rPr>
              <a:t>Consider placing in a separate class, containing just this.</a:t>
            </a:r>
          </a:p>
          <a:p>
            <a:pPr eaLnBrk="1" hangingPunct="1">
              <a:defRPr/>
            </a:pPr>
            <a:r>
              <a:rPr lang="en-GB" dirty="0" smtClean="0">
                <a:cs typeface="+mn-cs"/>
              </a:rPr>
              <a:t>The </a:t>
            </a:r>
            <a:r>
              <a:rPr lang="en-GB" dirty="0">
                <a:cs typeface="+mn-cs"/>
              </a:rPr>
              <a:t>main method </a:t>
            </a:r>
            <a:r>
              <a:rPr lang="en-GB" dirty="0" smtClean="0">
                <a:cs typeface="+mn-cs"/>
              </a:rPr>
              <a:t>should:</a:t>
            </a:r>
            <a:endParaRPr lang="en-GB" dirty="0">
              <a:cs typeface="+mn-cs"/>
            </a:endParaRPr>
          </a:p>
          <a:p>
            <a:pPr lvl="1" eaLnBrk="1" hangingPunct="1">
              <a:defRPr/>
            </a:pPr>
            <a:r>
              <a:rPr lang="en-GB" dirty="0"/>
              <a:t>create an </a:t>
            </a:r>
            <a:r>
              <a:rPr lang="en-GB" dirty="0" smtClean="0"/>
              <a:t>object;</a:t>
            </a:r>
            <a:endParaRPr lang="en-GB" dirty="0"/>
          </a:p>
          <a:p>
            <a:pPr lvl="1" eaLnBrk="1" hangingPunct="1">
              <a:defRPr/>
            </a:pPr>
            <a:r>
              <a:rPr lang="en-GB" dirty="0"/>
              <a:t>call the first </a:t>
            </a:r>
            <a:r>
              <a:rPr lang="en-GB" dirty="0" smtClean="0"/>
              <a:t>method.</a:t>
            </a:r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GB" altLang="en-US" sz="1200" b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143000" y="1557338"/>
            <a:ext cx="7467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AU" dirty="0">
                <a:latin typeface="Courier New" charset="0"/>
                <a:ea typeface="ＭＳ Ｐゴシック" charset="0"/>
                <a:cs typeface="ＭＳ Ｐゴシック" charset="0"/>
              </a:rPr>
              <a:t>public static void main(String[] </a:t>
            </a:r>
            <a:r>
              <a:rPr lang="en-AU" dirty="0" err="1">
                <a:latin typeface="Courier New" charset="0"/>
                <a:ea typeface="ＭＳ Ｐゴシック" charset="0"/>
                <a:cs typeface="ＭＳ Ｐゴシック" charset="0"/>
              </a:rPr>
              <a:t>args</a:t>
            </a:r>
            <a:r>
              <a:rPr lang="en-AU" dirty="0">
                <a:latin typeface="Courier New" charset="0"/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defRPr/>
            </a:pPr>
            <a:r>
              <a:rPr lang="en-AU" dirty="0">
                <a:latin typeface="Courier New" charset="0"/>
                <a:ea typeface="ＭＳ Ｐゴシック" charset="0"/>
                <a:cs typeface="ＭＳ Ｐゴシック" charset="0"/>
              </a:rPr>
              <a:t>{</a:t>
            </a:r>
          </a:p>
          <a:p>
            <a:pPr>
              <a:defRPr/>
            </a:pPr>
            <a:r>
              <a:rPr lang="en-AU" dirty="0">
                <a:latin typeface="Courier New" charset="0"/>
                <a:ea typeface="ＭＳ Ｐゴシック" charset="0"/>
                <a:cs typeface="ＭＳ Ｐゴシック" charset="0"/>
              </a:rPr>
              <a:t>    Game game = new Game();</a:t>
            </a:r>
          </a:p>
          <a:p>
            <a:pPr>
              <a:defRPr/>
            </a:pPr>
            <a:r>
              <a:rPr lang="en-AU" dirty="0">
                <a:latin typeface="Courier New" charset="0"/>
                <a:ea typeface="ＭＳ Ｐゴシック" charset="0"/>
                <a:cs typeface="ＭＳ Ｐゴシック" charset="0"/>
              </a:rPr>
              <a:t>    </a:t>
            </a:r>
            <a:r>
              <a:rPr lang="en-AU" dirty="0" err="1">
                <a:latin typeface="Courier New" charset="0"/>
                <a:ea typeface="ＭＳ Ｐゴシック" charset="0"/>
                <a:cs typeface="ＭＳ Ｐゴシック" charset="0"/>
              </a:rPr>
              <a:t>game.play</a:t>
            </a:r>
            <a:r>
              <a:rPr lang="en-AU" dirty="0">
                <a:latin typeface="Courier New" charset="0"/>
                <a:ea typeface="ＭＳ Ｐゴシック" charset="0"/>
                <a:cs typeface="ＭＳ Ｐゴシック" charset="0"/>
              </a:rPr>
              <a:t>();</a:t>
            </a:r>
          </a:p>
          <a:p>
            <a:pPr>
              <a:defRPr/>
            </a:pPr>
            <a:r>
              <a:rPr lang="en-AU" dirty="0">
                <a:latin typeface="Courier New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>
                <a:cs typeface="+mj-cs"/>
              </a:rPr>
              <a:t>BlueJ projects</a:t>
            </a:r>
          </a:p>
        </p:txBody>
      </p:sp>
      <p:sp>
        <p:nvSpPr>
          <p:cNvPr id="430086" name="Rectangle 6"/>
          <p:cNvSpPr>
            <a:spLocks noGrp="1" noChangeArrowheads="1"/>
          </p:cNvSpPr>
          <p:nvPr>
            <p:ph idx="1"/>
          </p:nvPr>
        </p:nvSpPr>
        <p:spPr>
          <a:xfrm>
            <a:off x="1116013" y="1828800"/>
            <a:ext cx="7467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AU" sz="2800" dirty="0">
                <a:cs typeface="+mn-cs"/>
              </a:rPr>
              <a:t>A </a:t>
            </a:r>
            <a:r>
              <a:rPr lang="en-AU" sz="2800" dirty="0" err="1">
                <a:cs typeface="+mn-cs"/>
              </a:rPr>
              <a:t>BlueJ</a:t>
            </a:r>
            <a:r>
              <a:rPr lang="en-AU" sz="2800" dirty="0">
                <a:cs typeface="+mn-cs"/>
              </a:rPr>
              <a:t> project is stored in a directory on disk.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sz="2800" dirty="0">
                <a:cs typeface="+mn-cs"/>
              </a:rPr>
              <a:t>A </a:t>
            </a:r>
            <a:r>
              <a:rPr lang="en-AU" sz="2800" dirty="0" err="1">
                <a:cs typeface="+mn-cs"/>
              </a:rPr>
              <a:t>BlueJ</a:t>
            </a:r>
            <a:r>
              <a:rPr lang="en-AU" sz="2800" dirty="0">
                <a:cs typeface="+mn-cs"/>
              </a:rPr>
              <a:t> package is stored in several different files.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sz="2800" dirty="0">
                <a:cs typeface="+mn-cs"/>
              </a:rPr>
              <a:t>Some files store the source code, some store the compiled code, some store additional information.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sz="2800" dirty="0" err="1">
                <a:cs typeface="+mn-cs"/>
              </a:rPr>
              <a:t>BlueJ</a:t>
            </a:r>
            <a:r>
              <a:rPr lang="en-AU" sz="2800" dirty="0">
                <a:cs typeface="+mn-cs"/>
              </a:rPr>
              <a:t> uses standard Java format for some files and adds some additional files with extra information.</a:t>
            </a:r>
            <a:endParaRPr lang="en-GB" sz="2800" dirty="0"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GB" altLang="en-US" sz="1200" b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>
                <a:cs typeface="+mj-cs"/>
              </a:rPr>
              <a:t>The BlueJ directory structure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GB" altLang="en-US" sz="1200" b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494088" y="3733800"/>
            <a:ext cx="1981200" cy="792163"/>
          </a:xfrm>
          <a:prstGeom prst="rect">
            <a:avLst/>
          </a:prstGeom>
          <a:solidFill>
            <a:srgbClr val="DDB580"/>
          </a:solidFill>
          <a:ln w="12700">
            <a:solidFill>
              <a:schemeClr val="tx2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AU" sz="1800" b="0" smtClean="0">
                <a:solidFill>
                  <a:srgbClr val="000000"/>
                </a:solidFill>
                <a:latin typeface="Trebuchet MS" charset="0"/>
              </a:rPr>
              <a:t>UserInterface</a:t>
            </a:r>
            <a:endParaRPr lang="en-AU" sz="2000" b="0" smtClean="0">
              <a:solidFill>
                <a:srgbClr val="000000"/>
              </a:solidFill>
              <a:latin typeface="Trebuchet MS" charset="0"/>
            </a:endParaRPr>
          </a:p>
          <a:p>
            <a:pPr algn="ctr">
              <a:spcBef>
                <a:spcPct val="50000"/>
              </a:spcBef>
              <a:defRPr/>
            </a:pPr>
            <a:endParaRPr lang="en-AU" sz="1800" b="0" smtClean="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3124200" y="5105400"/>
            <a:ext cx="1665288" cy="792163"/>
          </a:xfrm>
          <a:prstGeom prst="rect">
            <a:avLst/>
          </a:prstGeom>
          <a:solidFill>
            <a:srgbClr val="DDB580"/>
          </a:solidFill>
          <a:ln w="12700">
            <a:solidFill>
              <a:schemeClr val="tx2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AU" sz="1800" b="0" smtClean="0">
                <a:solidFill>
                  <a:srgbClr val="000000"/>
                </a:solidFill>
                <a:latin typeface="Trebuchet MS" charset="0"/>
              </a:rPr>
              <a:t>CalcEngine</a:t>
            </a:r>
            <a:endParaRPr lang="en-AU" sz="2000" b="0" smtClean="0">
              <a:solidFill>
                <a:srgbClr val="000000"/>
              </a:solidFill>
              <a:latin typeface="Trebuchet MS" charset="0"/>
            </a:endParaRPr>
          </a:p>
          <a:p>
            <a:pPr algn="ctr">
              <a:spcBef>
                <a:spcPct val="50000"/>
              </a:spcBef>
              <a:defRPr/>
            </a:pPr>
            <a:endParaRPr lang="en-AU" sz="1800" b="0" smtClean="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5126" name="Text Box 10"/>
          <p:cNvSpPr txBox="1">
            <a:spLocks noChangeArrowheads="1"/>
          </p:cNvSpPr>
          <p:nvPr/>
        </p:nvSpPr>
        <p:spPr bwMode="auto">
          <a:xfrm>
            <a:off x="1295400" y="2560638"/>
            <a:ext cx="1893888" cy="792162"/>
          </a:xfrm>
          <a:prstGeom prst="rect">
            <a:avLst/>
          </a:prstGeom>
          <a:solidFill>
            <a:srgbClr val="DDB580"/>
          </a:solidFill>
          <a:ln w="12700">
            <a:solidFill>
              <a:schemeClr val="tx2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AU" sz="1800" b="0" smtClean="0">
                <a:solidFill>
                  <a:srgbClr val="000000"/>
                </a:solidFill>
                <a:latin typeface="Trebuchet MS" charset="0"/>
              </a:rPr>
              <a:t>Calculator</a:t>
            </a:r>
          </a:p>
          <a:p>
            <a:pPr algn="ctr">
              <a:spcBef>
                <a:spcPct val="50000"/>
              </a:spcBef>
              <a:defRPr/>
            </a:pPr>
            <a:endParaRPr lang="en-AU" sz="1800" b="0" smtClean="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19462" name="Freeform 12"/>
          <p:cNvSpPr>
            <a:spLocks/>
          </p:cNvSpPr>
          <p:nvPr/>
        </p:nvSpPr>
        <p:spPr bwMode="auto">
          <a:xfrm>
            <a:off x="2286000" y="3352800"/>
            <a:ext cx="1208088" cy="838200"/>
          </a:xfrm>
          <a:custGeom>
            <a:avLst/>
            <a:gdLst>
              <a:gd name="T0" fmla="*/ 0 w 912"/>
              <a:gd name="T1" fmla="*/ 0 h 528"/>
              <a:gd name="T2" fmla="*/ 0 w 912"/>
              <a:gd name="T3" fmla="*/ 2147483647 h 528"/>
              <a:gd name="T4" fmla="*/ 2147483647 w 912"/>
              <a:gd name="T5" fmla="*/ 2147483647 h 5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2" h="528">
                <a:moveTo>
                  <a:pt x="0" y="0"/>
                </a:moveTo>
                <a:lnTo>
                  <a:pt x="0" y="528"/>
                </a:lnTo>
                <a:lnTo>
                  <a:pt x="912" y="528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>
            <a:spAutoFit/>
          </a:bodyPr>
          <a:lstStyle/>
          <a:p>
            <a:endParaRPr lang="en-US"/>
          </a:p>
        </p:txBody>
      </p:sp>
      <p:sp>
        <p:nvSpPr>
          <p:cNvPr id="19463" name="Freeform 13"/>
          <p:cNvSpPr>
            <a:spLocks/>
          </p:cNvSpPr>
          <p:nvPr/>
        </p:nvSpPr>
        <p:spPr bwMode="auto">
          <a:xfrm>
            <a:off x="2133600" y="3352800"/>
            <a:ext cx="990600" cy="2209800"/>
          </a:xfrm>
          <a:custGeom>
            <a:avLst/>
            <a:gdLst>
              <a:gd name="T0" fmla="*/ 0 w 624"/>
              <a:gd name="T1" fmla="*/ 0 h 1488"/>
              <a:gd name="T2" fmla="*/ 0 w 624"/>
              <a:gd name="T3" fmla="*/ 2147483647 h 1488"/>
              <a:gd name="T4" fmla="*/ 2147483647 w 624"/>
              <a:gd name="T5" fmla="*/ 2147483647 h 14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1488">
                <a:moveTo>
                  <a:pt x="0" y="0"/>
                </a:moveTo>
                <a:lnTo>
                  <a:pt x="0" y="1488"/>
                </a:lnTo>
                <a:lnTo>
                  <a:pt x="624" y="1488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>
            <a:spAutoFit/>
          </a:bodyPr>
          <a:lstStyle/>
          <a:p>
            <a:endParaRPr lang="en-US"/>
          </a:p>
        </p:txBody>
      </p:sp>
      <p:sp>
        <p:nvSpPr>
          <p:cNvPr id="5129" name="Rectangle 14"/>
          <p:cNvSpPr>
            <a:spLocks noChangeArrowheads="1"/>
          </p:cNvSpPr>
          <p:nvPr/>
        </p:nvSpPr>
        <p:spPr bwMode="auto">
          <a:xfrm>
            <a:off x="990600" y="2209800"/>
            <a:ext cx="4953000" cy="403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 anchor="ctr">
            <a:spAutoFit/>
          </a:bodyPr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130" name="Rectangle 15"/>
          <p:cNvSpPr>
            <a:spLocks noChangeArrowheads="1"/>
          </p:cNvSpPr>
          <p:nvPr/>
        </p:nvSpPr>
        <p:spPr bwMode="auto">
          <a:xfrm>
            <a:off x="990600" y="1846263"/>
            <a:ext cx="4953000" cy="3762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1800" b="0">
                <a:solidFill>
                  <a:srgbClr val="00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project: calculator</a:t>
            </a:r>
          </a:p>
        </p:txBody>
      </p:sp>
      <p:sp>
        <p:nvSpPr>
          <p:cNvPr id="5131" name="Text Box 16"/>
          <p:cNvSpPr txBox="1">
            <a:spLocks noChangeArrowheads="1"/>
          </p:cNvSpPr>
          <p:nvPr/>
        </p:nvSpPr>
        <p:spPr bwMode="auto">
          <a:xfrm>
            <a:off x="6019800" y="1752600"/>
            <a:ext cx="2844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b="0" smtClean="0">
                <a:solidFill>
                  <a:srgbClr val="000000"/>
                </a:solidFill>
                <a:latin typeface="Trebuchet MS" charset="0"/>
              </a:rPr>
              <a:t>c:\bluej\calculator\</a:t>
            </a:r>
          </a:p>
        </p:txBody>
      </p:sp>
      <p:sp>
        <p:nvSpPr>
          <p:cNvPr id="5132" name="Text Box 17"/>
          <p:cNvSpPr txBox="1">
            <a:spLocks noChangeArrowheads="1"/>
          </p:cNvSpPr>
          <p:nvPr/>
        </p:nvSpPr>
        <p:spPr bwMode="auto">
          <a:xfrm>
            <a:off x="6400800" y="2209800"/>
            <a:ext cx="2381250" cy="409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2000" b="0" dirty="0" err="1" smtClean="0">
                <a:solidFill>
                  <a:srgbClr val="000000"/>
                </a:solidFill>
                <a:latin typeface="Trebuchet MS" charset="0"/>
              </a:rPr>
              <a:t>Calculator.java</a:t>
            </a:r>
            <a:endParaRPr lang="en-AU" sz="2000" b="0" dirty="0" smtClean="0">
              <a:solidFill>
                <a:srgbClr val="000000"/>
              </a:solidFill>
              <a:latin typeface="Trebuchet MS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2000" b="0" dirty="0" err="1" smtClean="0">
                <a:solidFill>
                  <a:srgbClr val="000000"/>
                </a:solidFill>
                <a:latin typeface="Trebuchet MS" charset="0"/>
              </a:rPr>
              <a:t>Calculator.class</a:t>
            </a:r>
            <a:endParaRPr lang="en-AU" sz="2000" b="0" dirty="0" smtClean="0">
              <a:solidFill>
                <a:srgbClr val="000000"/>
              </a:solidFill>
              <a:latin typeface="Trebuchet MS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2000" b="0" dirty="0" err="1" smtClean="0">
                <a:solidFill>
                  <a:srgbClr val="000000"/>
                </a:solidFill>
                <a:latin typeface="Trebuchet MS" charset="0"/>
              </a:rPr>
              <a:t>Calculator.ctxt</a:t>
            </a:r>
            <a:endParaRPr lang="en-AU" sz="2000" b="0" dirty="0" smtClean="0">
              <a:solidFill>
                <a:srgbClr val="000000"/>
              </a:solidFill>
              <a:latin typeface="Trebuchet MS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2000" b="0" dirty="0" err="1" smtClean="0">
                <a:solidFill>
                  <a:srgbClr val="000000"/>
                </a:solidFill>
                <a:latin typeface="Trebuchet MS" charset="0"/>
              </a:rPr>
              <a:t>CalcEngine.java</a:t>
            </a:r>
            <a:endParaRPr lang="en-AU" sz="2000" b="0" dirty="0" smtClean="0">
              <a:solidFill>
                <a:srgbClr val="000000"/>
              </a:solidFill>
              <a:latin typeface="Trebuchet MS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2000" b="0" dirty="0" err="1" smtClean="0">
                <a:solidFill>
                  <a:srgbClr val="000000"/>
                </a:solidFill>
                <a:latin typeface="Trebuchet MS" charset="0"/>
              </a:rPr>
              <a:t>CalcEngine.class</a:t>
            </a:r>
            <a:endParaRPr lang="en-AU" sz="2000" b="0" dirty="0" smtClean="0">
              <a:solidFill>
                <a:srgbClr val="000000"/>
              </a:solidFill>
              <a:latin typeface="Trebuchet MS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2000" b="0" dirty="0" err="1" smtClean="0">
                <a:solidFill>
                  <a:srgbClr val="000000"/>
                </a:solidFill>
                <a:latin typeface="Trebuchet MS" charset="0"/>
              </a:rPr>
              <a:t>CalcEngine.ctxt</a:t>
            </a:r>
            <a:endParaRPr lang="en-AU" sz="2000" b="0" dirty="0" smtClean="0">
              <a:solidFill>
                <a:srgbClr val="000000"/>
              </a:solidFill>
              <a:latin typeface="Trebuchet MS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2000" b="0" dirty="0" err="1" smtClean="0">
                <a:solidFill>
                  <a:srgbClr val="000000"/>
                </a:solidFill>
                <a:latin typeface="Trebuchet MS" charset="0"/>
              </a:rPr>
              <a:t>package.bluej</a:t>
            </a:r>
            <a:endParaRPr lang="en-AU" sz="2000" b="0" dirty="0" smtClean="0">
              <a:solidFill>
                <a:srgbClr val="000000"/>
              </a:solidFill>
              <a:latin typeface="Trebuchet MS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2000" b="0" dirty="0" err="1" smtClean="0">
                <a:solidFill>
                  <a:srgbClr val="000000"/>
                </a:solidFill>
                <a:latin typeface="Trebuchet MS" charset="0"/>
              </a:rPr>
              <a:t>UserInterface.java</a:t>
            </a:r>
            <a:endParaRPr lang="en-AU" sz="2000" b="0" dirty="0" smtClean="0">
              <a:solidFill>
                <a:srgbClr val="000000"/>
              </a:solidFill>
              <a:latin typeface="Trebuchet MS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2000" b="0" dirty="0" err="1" smtClean="0">
                <a:solidFill>
                  <a:srgbClr val="000000"/>
                </a:solidFill>
                <a:latin typeface="Trebuchet MS" charset="0"/>
              </a:rPr>
              <a:t>UserInterface.class</a:t>
            </a:r>
            <a:endParaRPr lang="en-AU" sz="2000" b="0" dirty="0" smtClean="0">
              <a:solidFill>
                <a:srgbClr val="000000"/>
              </a:solidFill>
              <a:latin typeface="Trebuchet MS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2000" b="0" dirty="0" err="1" smtClean="0">
                <a:solidFill>
                  <a:srgbClr val="000000"/>
                </a:solidFill>
                <a:latin typeface="Trebuchet MS" charset="0"/>
              </a:rPr>
              <a:t>UserInterface.ctxt</a:t>
            </a:r>
            <a:endParaRPr lang="en-AU" sz="2000" b="0" dirty="0" smtClean="0">
              <a:solidFill>
                <a:srgbClr val="000000"/>
              </a:solidFill>
              <a:latin typeface="Trebuchet MS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endParaRPr lang="en-AU" sz="2000" b="0" dirty="0" smtClean="0">
              <a:solidFill>
                <a:srgbClr val="000000"/>
              </a:solidFill>
              <a:latin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>
                <a:cs typeface="+mj-cs"/>
              </a:rPr>
              <a:t>The BlueJ file structure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idx="1"/>
          </p:nvPr>
        </p:nvSpPr>
        <p:spPr>
          <a:xfrm>
            <a:off x="1219200" y="1905000"/>
            <a:ext cx="7543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 b="1">
                <a:latin typeface="Courier New" charset="0"/>
              </a:rPr>
              <a:t>package.bluej</a:t>
            </a:r>
            <a:r>
              <a:rPr lang="en-AU" altLang="en-US" sz="2800"/>
              <a:t> – the  the package file. Contains information about classes in the package. One per package.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 b="1">
                <a:latin typeface="Courier New" charset="0"/>
              </a:rPr>
              <a:t>*.java </a:t>
            </a:r>
            <a:r>
              <a:rPr lang="en-AU" altLang="en-US" sz="2800"/>
              <a:t>- standard Java source file (text). One per class.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 b="1">
                <a:latin typeface="Courier New" charset="0"/>
              </a:rPr>
              <a:t>*.class </a:t>
            </a:r>
            <a:r>
              <a:rPr lang="en-AU" altLang="en-US" sz="2800"/>
              <a:t>- standard Java code file. One per class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 b="1">
                <a:latin typeface="Courier New" charset="0"/>
              </a:rPr>
              <a:t>*.ctxt </a:t>
            </a:r>
            <a:r>
              <a:rPr lang="en-AU" altLang="en-US" sz="2800"/>
              <a:t>- BlueJ context file. Contains extra information for a class. One per class.</a:t>
            </a:r>
            <a:endParaRPr lang="en-GB" alt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GB" altLang="en-US" sz="1200" b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>
                <a:cs typeface="+mj-cs"/>
              </a:rPr>
              <a:t>Standard Java files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GB" altLang="en-US" sz="1200" b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7624" y="1916832"/>
            <a:ext cx="7467600" cy="17494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dirty="0"/>
              <a:t>source files: </a:t>
            </a:r>
            <a:r>
              <a:rPr lang="en-AU" altLang="en-US" b="1" dirty="0">
                <a:latin typeface="Courier New" charset="0"/>
              </a:rPr>
              <a:t>*.java</a:t>
            </a:r>
            <a:r>
              <a:rPr lang="en-AU" altLang="en-US" dirty="0"/>
              <a:t/>
            </a:r>
            <a:br>
              <a:rPr lang="en-AU" altLang="en-US" dirty="0"/>
            </a:br>
            <a:r>
              <a:rPr lang="en-AU" altLang="en-US" sz="2800" dirty="0"/>
              <a:t>Java source files contain the source code in readable form, as typed in by the programmer.</a:t>
            </a:r>
            <a:endParaRPr lang="en-AU" altLang="en-US" dirty="0"/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1219200" y="3886200"/>
            <a:ext cx="7467600" cy="2362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/>
          <a:lstStyle/>
          <a:p>
            <a:pPr marL="457200" indent="-457200">
              <a:buFont typeface="Arial"/>
              <a:buChar char="•"/>
              <a:defRPr/>
            </a:pPr>
            <a:r>
              <a:rPr lang="en-AU" sz="3200" b="0" dirty="0">
                <a:solidFill>
                  <a:srgbClr val="1A3170"/>
                </a:solidFill>
                <a:latin typeface="+mn-lt"/>
                <a:ea typeface="ＭＳ Ｐゴシック" charset="0"/>
                <a:cs typeface="ＭＳ Ｐゴシック" charset="0"/>
              </a:rPr>
              <a:t>class files: </a:t>
            </a:r>
            <a:r>
              <a:rPr lang="en-AU" sz="3200" dirty="0">
                <a:solidFill>
                  <a:srgbClr val="1A317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*.class</a:t>
            </a:r>
            <a:r>
              <a:rPr lang="en-AU" sz="3200" b="0" dirty="0">
                <a:solidFill>
                  <a:srgbClr val="1A3170"/>
                </a:solidFill>
                <a:ea typeface="ＭＳ Ｐゴシック" charset="0"/>
                <a:cs typeface="ＭＳ Ｐゴシック" charset="0"/>
              </a:rPr>
              <a:t/>
            </a:r>
            <a:br>
              <a:rPr lang="en-AU" sz="3200" b="0" dirty="0">
                <a:solidFill>
                  <a:srgbClr val="1A3170"/>
                </a:solidFill>
                <a:ea typeface="ＭＳ Ｐゴシック" charset="0"/>
                <a:cs typeface="ＭＳ Ｐゴシック" charset="0"/>
              </a:rPr>
            </a:br>
            <a:r>
              <a:rPr lang="en-AU" sz="2800" b="0" dirty="0">
                <a:solidFill>
                  <a:srgbClr val="1A3170"/>
                </a:solidFill>
                <a:latin typeface="+mn-lt"/>
                <a:ea typeface="ＭＳ Ｐゴシック" charset="0"/>
                <a:cs typeface="ＭＳ Ｐゴシック" charset="0"/>
              </a:rPr>
              <a:t>Java class files contain byte code (a machine readable version of the class). They are generated by the compiler from the source file.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30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>
                <a:cs typeface="+mj-cs"/>
              </a:rPr>
              <a:t>The edit-compile-execute cycle</a:t>
            </a:r>
          </a:p>
        </p:txBody>
      </p:sp>
      <p:sp>
        <p:nvSpPr>
          <p:cNvPr id="27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GB" altLang="en-US" sz="1200" b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6553200" y="1570038"/>
            <a:ext cx="1828800" cy="3387725"/>
          </a:xfrm>
          <a:prstGeom prst="rect">
            <a:avLst/>
          </a:prstGeom>
          <a:solidFill>
            <a:srgbClr val="DDB58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 anchor="ctr">
            <a:spAutoFit/>
          </a:bodyPr>
          <a:lstStyle/>
          <a:p>
            <a:pPr algn="ctr">
              <a:defRPr/>
            </a:pPr>
            <a:endParaRPr lang="en-US">
              <a:ea typeface="ＭＳ Ｐゴシック" charset="0"/>
              <a:cs typeface="ＭＳ Ｐゴシック" charset="0"/>
            </a:endParaRPr>
          </a:p>
          <a:p>
            <a:pPr algn="ctr">
              <a:defRPr/>
            </a:pPr>
            <a:endParaRPr lang="en-US">
              <a:ea typeface="ＭＳ Ｐゴシック" charset="0"/>
              <a:cs typeface="ＭＳ Ｐゴシック" charset="0"/>
            </a:endParaRPr>
          </a:p>
          <a:p>
            <a:pPr algn="ctr">
              <a:defRPr/>
            </a:pPr>
            <a:endParaRPr lang="en-US">
              <a:ea typeface="ＭＳ Ｐゴシック" charset="0"/>
              <a:cs typeface="ＭＳ Ｐゴシック" charset="0"/>
            </a:endParaRPr>
          </a:p>
          <a:p>
            <a:pPr algn="ctr">
              <a:defRPr/>
            </a:pPr>
            <a:endParaRPr lang="en-US">
              <a:ea typeface="ＭＳ Ｐゴシック" charset="0"/>
              <a:cs typeface="ＭＳ Ｐゴシック" charset="0"/>
            </a:endParaRPr>
          </a:p>
          <a:p>
            <a:pPr algn="ctr">
              <a:defRPr/>
            </a:pPr>
            <a:endParaRPr lang="en-US">
              <a:ea typeface="ＭＳ Ｐゴシック" charset="0"/>
              <a:cs typeface="ＭＳ Ｐゴシック" charset="0"/>
            </a:endParaRPr>
          </a:p>
          <a:p>
            <a:pPr algn="ctr">
              <a:defRPr/>
            </a:pPr>
            <a:endParaRPr lang="en-US">
              <a:ea typeface="ＭＳ Ｐゴシック" charset="0"/>
              <a:cs typeface="ＭＳ Ｐゴシック" charset="0"/>
            </a:endParaRPr>
          </a:p>
          <a:p>
            <a:pPr algn="ctr">
              <a:defRPr/>
            </a:pPr>
            <a:endParaRPr lang="en-US">
              <a:ea typeface="ＭＳ Ｐゴシック" charset="0"/>
              <a:cs typeface="ＭＳ Ｐゴシック" charset="0"/>
            </a:endParaRPr>
          </a:p>
          <a:p>
            <a:pPr algn="ctr">
              <a:defRPr/>
            </a:pPr>
            <a:endParaRPr lang="en-US">
              <a:ea typeface="ＭＳ Ｐゴシック" charset="0"/>
              <a:cs typeface="ＭＳ Ｐゴシック" charset="0"/>
            </a:endParaRPr>
          </a:p>
          <a:p>
            <a:pPr algn="ctr"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1698625" y="2274888"/>
            <a:ext cx="16176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b="0" smtClean="0">
                <a:solidFill>
                  <a:srgbClr val="000000"/>
                </a:solidFill>
                <a:latin typeface="Trebuchet MS" charset="0"/>
              </a:rPr>
              <a:t>source file</a:t>
            </a:r>
          </a:p>
        </p:txBody>
      </p:sp>
      <p:grpSp>
        <p:nvGrpSpPr>
          <p:cNvPr id="25605" name="Group 5"/>
          <p:cNvGrpSpPr>
            <a:grpSpLocks/>
          </p:cNvGrpSpPr>
          <p:nvPr/>
        </p:nvGrpSpPr>
        <p:grpSpPr bwMode="auto">
          <a:xfrm>
            <a:off x="1981200" y="2895600"/>
            <a:ext cx="1066800" cy="1219200"/>
            <a:chOff x="672" y="1872"/>
            <a:chExt cx="672" cy="768"/>
          </a:xfrm>
        </p:grpSpPr>
        <p:sp>
          <p:nvSpPr>
            <p:cNvPr id="8213" name="Rectangle 6"/>
            <p:cNvSpPr>
              <a:spLocks noChangeArrowheads="1"/>
            </p:cNvSpPr>
            <p:nvPr/>
          </p:nvSpPr>
          <p:spPr bwMode="auto">
            <a:xfrm>
              <a:off x="672" y="1872"/>
              <a:ext cx="672" cy="7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>
              <a:spAutoFit/>
            </a:bodyPr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214" name="Line 7"/>
            <p:cNvSpPr>
              <a:spLocks noChangeShapeType="1"/>
            </p:cNvSpPr>
            <p:nvPr/>
          </p:nvSpPr>
          <p:spPr bwMode="auto">
            <a:xfrm>
              <a:off x="768" y="2016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>
              <a:spAutoFit/>
            </a:bodyPr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215" name="Line 8"/>
            <p:cNvSpPr>
              <a:spLocks noChangeShapeType="1"/>
            </p:cNvSpPr>
            <p:nvPr/>
          </p:nvSpPr>
          <p:spPr bwMode="auto">
            <a:xfrm>
              <a:off x="768" y="2112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>
              <a:spAutoFit/>
            </a:bodyPr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216" name="Line 9"/>
            <p:cNvSpPr>
              <a:spLocks noChangeShapeType="1"/>
            </p:cNvSpPr>
            <p:nvPr/>
          </p:nvSpPr>
          <p:spPr bwMode="auto">
            <a:xfrm>
              <a:off x="768" y="2208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>
              <a:spAutoFit/>
            </a:bodyPr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217" name="Line 10"/>
            <p:cNvSpPr>
              <a:spLocks noChangeShapeType="1"/>
            </p:cNvSpPr>
            <p:nvPr/>
          </p:nvSpPr>
          <p:spPr bwMode="auto">
            <a:xfrm>
              <a:off x="768" y="2304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>
              <a:spAutoFit/>
            </a:bodyPr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218" name="Line 11"/>
            <p:cNvSpPr>
              <a:spLocks noChangeShapeType="1"/>
            </p:cNvSpPr>
            <p:nvPr/>
          </p:nvSpPr>
          <p:spPr bwMode="auto">
            <a:xfrm>
              <a:off x="768" y="2400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>
              <a:spAutoFit/>
            </a:bodyPr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219" name="Line 12"/>
            <p:cNvSpPr>
              <a:spLocks noChangeShapeType="1"/>
            </p:cNvSpPr>
            <p:nvPr/>
          </p:nvSpPr>
          <p:spPr bwMode="auto">
            <a:xfrm>
              <a:off x="768" y="2496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>
              <a:spAutoFit/>
            </a:bodyPr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199" name="Rectangle 13"/>
          <p:cNvSpPr>
            <a:spLocks noChangeArrowheads="1"/>
          </p:cNvSpPr>
          <p:nvPr/>
        </p:nvSpPr>
        <p:spPr bwMode="auto">
          <a:xfrm>
            <a:off x="4419600" y="2895600"/>
            <a:ext cx="957263" cy="10366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1800" b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011010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1800" b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110101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1800" b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010001</a:t>
            </a:r>
          </a:p>
        </p:txBody>
      </p:sp>
      <p:sp>
        <p:nvSpPr>
          <p:cNvPr id="8200" name="Text Box 14"/>
          <p:cNvSpPr txBox="1">
            <a:spLocks noChangeArrowheads="1"/>
          </p:cNvSpPr>
          <p:nvPr/>
        </p:nvSpPr>
        <p:spPr bwMode="auto">
          <a:xfrm>
            <a:off x="4213225" y="2274888"/>
            <a:ext cx="13763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b="0" smtClean="0">
                <a:solidFill>
                  <a:srgbClr val="000000"/>
                </a:solidFill>
                <a:latin typeface="Trebuchet MS" charset="0"/>
              </a:rPr>
              <a:t>class file</a:t>
            </a:r>
          </a:p>
        </p:txBody>
      </p:sp>
      <p:sp>
        <p:nvSpPr>
          <p:cNvPr id="8201" name="Rectangle 15"/>
          <p:cNvSpPr>
            <a:spLocks noChangeArrowheads="1"/>
          </p:cNvSpPr>
          <p:nvPr/>
        </p:nvSpPr>
        <p:spPr bwMode="auto">
          <a:xfrm>
            <a:off x="6972300" y="1905000"/>
            <a:ext cx="957263" cy="13668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1800" b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011010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1800" b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110101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1800" b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1001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1800" b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8202" name="AutoShape 16"/>
          <p:cNvSpPr>
            <a:spLocks noChangeArrowheads="1"/>
          </p:cNvSpPr>
          <p:nvPr/>
        </p:nvSpPr>
        <p:spPr bwMode="auto">
          <a:xfrm>
            <a:off x="7048500" y="3352800"/>
            <a:ext cx="838200" cy="381000"/>
          </a:xfrm>
          <a:prstGeom prst="flowChartManualOperation">
            <a:avLst/>
          </a:prstGeom>
          <a:solidFill>
            <a:srgbClr val="A571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 anchor="ctr">
            <a:spAutoFit/>
          </a:bodyPr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203" name="Rectangle 17"/>
          <p:cNvSpPr>
            <a:spLocks noChangeArrowheads="1"/>
          </p:cNvSpPr>
          <p:nvPr/>
        </p:nvSpPr>
        <p:spPr bwMode="auto">
          <a:xfrm>
            <a:off x="6915150" y="3905250"/>
            <a:ext cx="1071563" cy="102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1800" b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1800" b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0111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1800" b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0110110</a:t>
            </a:r>
          </a:p>
        </p:txBody>
      </p:sp>
      <p:sp>
        <p:nvSpPr>
          <p:cNvPr id="8204" name="Rectangle 18"/>
          <p:cNvSpPr>
            <a:spLocks noChangeArrowheads="1"/>
          </p:cNvSpPr>
          <p:nvPr/>
        </p:nvSpPr>
        <p:spPr bwMode="auto">
          <a:xfrm rot="1325674">
            <a:off x="7277100" y="3657600"/>
            <a:ext cx="307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1800" b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205" name="Rectangle 19"/>
          <p:cNvSpPr>
            <a:spLocks noChangeArrowheads="1"/>
          </p:cNvSpPr>
          <p:nvPr/>
        </p:nvSpPr>
        <p:spPr bwMode="auto">
          <a:xfrm rot="-833150">
            <a:off x="7353300" y="3124200"/>
            <a:ext cx="307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1800" b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206" name="AutoShape 21"/>
          <p:cNvSpPr>
            <a:spLocks noChangeArrowheads="1"/>
          </p:cNvSpPr>
          <p:nvPr/>
        </p:nvSpPr>
        <p:spPr bwMode="auto">
          <a:xfrm>
            <a:off x="1212850" y="5153025"/>
            <a:ext cx="1050925" cy="498475"/>
          </a:xfrm>
          <a:prstGeom prst="flowChartAlternateProcess">
            <a:avLst/>
          </a:prstGeom>
          <a:solidFill>
            <a:srgbClr val="497C8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b="0">
                <a:solidFill>
                  <a:schemeClr val="bg1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editor</a:t>
            </a:r>
          </a:p>
        </p:txBody>
      </p:sp>
      <p:sp>
        <p:nvSpPr>
          <p:cNvPr id="8207" name="AutoShape 22"/>
          <p:cNvSpPr>
            <a:spLocks noChangeArrowheads="1"/>
          </p:cNvSpPr>
          <p:nvPr/>
        </p:nvSpPr>
        <p:spPr bwMode="auto">
          <a:xfrm>
            <a:off x="3051175" y="4946650"/>
            <a:ext cx="1455738" cy="968375"/>
          </a:xfrm>
          <a:prstGeom prst="flowChartAlternateProcess">
            <a:avLst/>
          </a:prstGeom>
          <a:solidFill>
            <a:srgbClr val="497C8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b="0">
                <a:solidFill>
                  <a:schemeClr val="bg1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compiler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b="0">
                <a:solidFill>
                  <a:schemeClr val="bg1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(javac)</a:t>
            </a:r>
          </a:p>
        </p:txBody>
      </p:sp>
      <p:sp>
        <p:nvSpPr>
          <p:cNvPr id="8208" name="AutoShape 23"/>
          <p:cNvSpPr>
            <a:spLocks noChangeArrowheads="1"/>
          </p:cNvSpPr>
          <p:nvPr/>
        </p:nvSpPr>
        <p:spPr bwMode="auto">
          <a:xfrm>
            <a:off x="6037263" y="5105400"/>
            <a:ext cx="2387600" cy="892175"/>
          </a:xfrm>
          <a:prstGeom prst="flowChartAlternateProcess">
            <a:avLst/>
          </a:prstGeom>
          <a:solidFill>
            <a:srgbClr val="497C8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b="0">
                <a:solidFill>
                  <a:schemeClr val="bg1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virtual machine</a:t>
            </a:r>
            <a:br>
              <a:rPr lang="en-AU" b="0">
                <a:solidFill>
                  <a:schemeClr val="bg1"/>
                </a:solidFill>
                <a:latin typeface="Trebuchet MS" charset="0"/>
                <a:ea typeface="ＭＳ Ｐゴシック" charset="0"/>
                <a:cs typeface="ＭＳ Ｐゴシック" charset="0"/>
              </a:rPr>
            </a:br>
            <a:r>
              <a:rPr lang="en-AU" b="0">
                <a:solidFill>
                  <a:schemeClr val="bg1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(java)</a:t>
            </a:r>
          </a:p>
        </p:txBody>
      </p:sp>
      <p:sp>
        <p:nvSpPr>
          <p:cNvPr id="8209" name="Line 24"/>
          <p:cNvSpPr>
            <a:spLocks noChangeShapeType="1"/>
          </p:cNvSpPr>
          <p:nvPr/>
        </p:nvSpPr>
        <p:spPr bwMode="auto">
          <a:xfrm flipV="1">
            <a:off x="1701800" y="4114800"/>
            <a:ext cx="512763" cy="1038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 anchor="ctr">
            <a:spAutoFit/>
          </a:bodyPr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210" name="Line 25"/>
          <p:cNvSpPr>
            <a:spLocks noChangeShapeType="1"/>
          </p:cNvSpPr>
          <p:nvPr/>
        </p:nvSpPr>
        <p:spPr bwMode="auto">
          <a:xfrm>
            <a:off x="2671763" y="4114800"/>
            <a:ext cx="762000" cy="838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>
            <a:spAutoFit/>
          </a:bodyPr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211" name="Line 26"/>
          <p:cNvSpPr>
            <a:spLocks noChangeShapeType="1"/>
          </p:cNvSpPr>
          <p:nvPr/>
        </p:nvSpPr>
        <p:spPr bwMode="auto">
          <a:xfrm flipV="1">
            <a:off x="3967163" y="3962400"/>
            <a:ext cx="681037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 anchor="ctr">
            <a:spAutoFit/>
          </a:bodyPr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212" name="Line 27"/>
          <p:cNvSpPr>
            <a:spLocks noChangeShapeType="1"/>
          </p:cNvSpPr>
          <p:nvPr/>
        </p:nvSpPr>
        <p:spPr bwMode="auto">
          <a:xfrm flipV="1">
            <a:off x="5392738" y="3505200"/>
            <a:ext cx="11223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 anchor="ctr">
            <a:spAutoFit/>
          </a:bodyPr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smtClean="0">
                <a:cs typeface="+mj-cs"/>
              </a:rPr>
              <a:t>Editing</a:t>
            </a:r>
            <a:endParaRPr lang="en-AU" dirty="0">
              <a:cs typeface="+mj-cs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GB" altLang="en-US" sz="1200" b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7624" y="2060848"/>
            <a:ext cx="7467600" cy="3162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AU" dirty="0">
                <a:cs typeface="+mn-cs"/>
              </a:rPr>
              <a:t>A file can be edited in any text </a:t>
            </a:r>
            <a:r>
              <a:rPr lang="en-AU" dirty="0" smtClean="0">
                <a:cs typeface="+mn-cs"/>
              </a:rPr>
              <a:t>editor.</a:t>
            </a:r>
            <a:endParaRPr lang="en-AU" dirty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AU" dirty="0" smtClean="0">
                <a:cs typeface="+mn-cs"/>
              </a:rPr>
              <a:t>Don't </a:t>
            </a:r>
            <a:r>
              <a:rPr lang="en-AU" dirty="0">
                <a:cs typeface="+mn-cs"/>
              </a:rPr>
              <a:t>use Word: by default, Word does not save in text format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dirty="0">
                <a:cs typeface="+mn-cs"/>
              </a:rPr>
              <a:t>Make sure to save with a .java filename before compiling!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>
                <a:cs typeface="+mj-cs"/>
              </a:rPr>
              <a:t>Command line invocation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GB" altLang="en-US" sz="1200" b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5616" y="1844824"/>
            <a:ext cx="74676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AU" dirty="0">
                <a:cs typeface="+mn-cs"/>
              </a:rPr>
              <a:t>Compilation and execution of Java in JDK are done from a command line</a:t>
            </a:r>
          </a:p>
          <a:p>
            <a:pPr eaLnBrk="1" hangingPunct="1">
              <a:defRPr/>
            </a:pPr>
            <a:r>
              <a:rPr lang="en-AU" dirty="0">
                <a:cs typeface="+mn-cs"/>
              </a:rPr>
              <a:t>On Microsoft systems: </a:t>
            </a:r>
            <a:r>
              <a:rPr lang="en-AU" dirty="0" err="1" smtClean="0">
                <a:cs typeface="+mn-cs"/>
              </a:rPr>
              <a:t>cmd</a:t>
            </a:r>
            <a:r>
              <a:rPr lang="en-AU" dirty="0" smtClean="0">
                <a:cs typeface="+mn-cs"/>
              </a:rPr>
              <a:t> shell</a:t>
            </a:r>
            <a:endParaRPr lang="en-AU" dirty="0">
              <a:cs typeface="+mn-cs"/>
            </a:endParaRPr>
          </a:p>
          <a:p>
            <a:pPr eaLnBrk="1" hangingPunct="1">
              <a:defRPr/>
            </a:pPr>
            <a:r>
              <a:rPr lang="en-AU" dirty="0">
                <a:cs typeface="+mn-cs"/>
              </a:rPr>
              <a:t>On Unix: Unix shell</a:t>
            </a:r>
          </a:p>
          <a:p>
            <a:pPr eaLnBrk="1" hangingPunct="1">
              <a:defRPr/>
            </a:pPr>
            <a:r>
              <a:rPr lang="en-AU" dirty="0">
                <a:cs typeface="+mn-cs"/>
              </a:rPr>
              <a:t>Must make sure that the commands for compiler and runtime are in the command path.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>
                <a:cs typeface="+mj-cs"/>
              </a:rPr>
              <a:t>Compiling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GB" altLang="en-US" sz="1200" b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7624" y="1844824"/>
            <a:ext cx="7467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AU" dirty="0">
                <a:cs typeface="+mn-cs"/>
              </a:rPr>
              <a:t>Name of the JDK compiler: </a:t>
            </a:r>
            <a:r>
              <a:rPr lang="en-AU" b="1" dirty="0" err="1">
                <a:latin typeface="Courier New" pitchFamily="-32" charset="0"/>
                <a:cs typeface="+mn-cs"/>
              </a:rPr>
              <a:t>javac</a:t>
            </a:r>
            <a:endParaRPr lang="en-AU" dirty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AU" dirty="0">
                <a:cs typeface="+mn-cs"/>
              </a:rPr>
              <a:t>To invoke:</a:t>
            </a:r>
            <a:br>
              <a:rPr lang="en-AU" dirty="0">
                <a:cs typeface="+mn-cs"/>
              </a:rPr>
            </a:br>
            <a:r>
              <a:rPr lang="en-AU" b="1" dirty="0" err="1">
                <a:latin typeface="Courier New" pitchFamily="-32" charset="0"/>
                <a:cs typeface="+mn-cs"/>
              </a:rPr>
              <a:t>javac</a:t>
            </a:r>
            <a:r>
              <a:rPr lang="en-AU" b="1" dirty="0">
                <a:latin typeface="Courier New" pitchFamily="-32" charset="0"/>
                <a:cs typeface="+mn-cs"/>
              </a:rPr>
              <a:t> </a:t>
            </a:r>
            <a:r>
              <a:rPr lang="en-AU" b="1" i="1" dirty="0" smtClean="0">
                <a:latin typeface="Courier New" pitchFamily="-32" charset="0"/>
                <a:cs typeface="+mn-cs"/>
              </a:rPr>
              <a:t>source-file-name</a:t>
            </a:r>
            <a:endParaRPr lang="en-AU" i="1" dirty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AU" dirty="0">
                <a:cs typeface="+mn-cs"/>
              </a:rPr>
              <a:t>compiles </a:t>
            </a:r>
            <a:r>
              <a:rPr lang="en-AU" i="1" dirty="0" smtClean="0">
                <a:cs typeface="+mn-cs"/>
              </a:rPr>
              <a:t>source-file-name</a:t>
            </a:r>
            <a:r>
              <a:rPr lang="en-AU" dirty="0" smtClean="0">
                <a:cs typeface="+mn-cs"/>
              </a:rPr>
              <a:t> </a:t>
            </a:r>
            <a:r>
              <a:rPr lang="en-AU" dirty="0">
                <a:cs typeface="+mn-cs"/>
              </a:rPr>
              <a:t>and all classes it depends 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dirty="0">
                <a:cs typeface="+mn-cs"/>
              </a:rPr>
              <a:t>Example:</a:t>
            </a:r>
            <a:br>
              <a:rPr lang="en-AU" dirty="0">
                <a:cs typeface="+mn-cs"/>
              </a:rPr>
            </a:br>
            <a:r>
              <a:rPr lang="en-AU" b="1" dirty="0">
                <a:latin typeface="Courier New" pitchFamily="-32" charset="0"/>
                <a:cs typeface="+mn-cs"/>
              </a:rPr>
              <a:t>cd C:\</a:t>
            </a:r>
            <a:r>
              <a:rPr lang="en-AU" b="1" dirty="0" err="1">
                <a:latin typeface="Courier New" pitchFamily="-32" charset="0"/>
                <a:cs typeface="+mn-cs"/>
              </a:rPr>
              <a:t>bluej</a:t>
            </a:r>
            <a:r>
              <a:rPr lang="en-AU" b="1" dirty="0">
                <a:latin typeface="Courier New" pitchFamily="-32" charset="0"/>
                <a:cs typeface="+mn-cs"/>
              </a:rPr>
              <a:t>\</a:t>
            </a:r>
            <a:r>
              <a:rPr lang="en-AU" b="1" dirty="0" err="1">
                <a:latin typeface="Courier New" pitchFamily="-32" charset="0"/>
                <a:cs typeface="+mn-cs"/>
              </a:rPr>
              <a:t>zuul</a:t>
            </a:r>
            <a:r>
              <a:rPr lang="en-AU" b="1" dirty="0">
                <a:latin typeface="Courier New" pitchFamily="-32" charset="0"/>
                <a:cs typeface="+mn-cs"/>
              </a:rPr>
              <a:t/>
            </a:r>
            <a:br>
              <a:rPr lang="en-AU" b="1" dirty="0">
                <a:latin typeface="Courier New" pitchFamily="-32" charset="0"/>
                <a:cs typeface="+mn-cs"/>
              </a:rPr>
            </a:br>
            <a:r>
              <a:rPr lang="en-AU" b="1" dirty="0" err="1">
                <a:latin typeface="Courier New" pitchFamily="-32" charset="0"/>
                <a:cs typeface="+mn-cs"/>
              </a:rPr>
              <a:t>javac</a:t>
            </a:r>
            <a:r>
              <a:rPr lang="en-AU" b="1" dirty="0">
                <a:latin typeface="Courier New" pitchFamily="-32" charset="0"/>
                <a:cs typeface="+mn-cs"/>
              </a:rPr>
              <a:t> </a:t>
            </a:r>
            <a:r>
              <a:rPr lang="en-AU" b="1" dirty="0" err="1">
                <a:latin typeface="Courier New" pitchFamily="-32" charset="0"/>
                <a:cs typeface="+mn-cs"/>
              </a:rPr>
              <a:t>Game.java</a:t>
            </a:r>
            <a:endParaRPr lang="en-AU" dirty="0">
              <a:latin typeface="Courier New" pitchFamily="-32" charset="0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bjects-first-6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bjects-first-4e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objects-first-4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objects-first-6e.potx</Template>
  <TotalTime>7444</TotalTime>
  <Pages>43</Pages>
  <Words>730</Words>
  <Application>Microsoft Macintosh PowerPoint</Application>
  <PresentationFormat>On-screen Show (4:3)</PresentationFormat>
  <Paragraphs>122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objects-first-6e</vt:lpstr>
      <vt:lpstr>Using Java without BlueJ</vt:lpstr>
      <vt:lpstr>BlueJ projects</vt:lpstr>
      <vt:lpstr>The BlueJ directory structure</vt:lpstr>
      <vt:lpstr>The BlueJ file structure</vt:lpstr>
      <vt:lpstr>Standard Java files</vt:lpstr>
      <vt:lpstr>The edit-compile-execute cycle</vt:lpstr>
      <vt:lpstr>Editing</vt:lpstr>
      <vt:lpstr>Command line invocation</vt:lpstr>
      <vt:lpstr>Compiling</vt:lpstr>
      <vt:lpstr>Error messages</vt:lpstr>
      <vt:lpstr>Execution</vt:lpstr>
      <vt:lpstr>Problem: Execute what?</vt:lpstr>
      <vt:lpstr>The main method</vt:lpstr>
      <vt:lpstr>The main method</vt:lpstr>
      <vt:lpstr>Main method - example</vt:lpstr>
    </vt:vector>
  </TitlesOfParts>
  <Manager/>
  <Company>University of Kent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without BlueJ</dc:title>
  <dc:subject/>
  <dc:creator>David J. Barnes and Michael Kölling</dc:creator>
  <cp:keywords/>
  <dc:description/>
  <cp:lastModifiedBy>Carole Snyder</cp:lastModifiedBy>
  <cp:revision>347</cp:revision>
  <cp:lastPrinted>2011-11-18T11:34:51Z</cp:lastPrinted>
  <dcterms:created xsi:type="dcterms:W3CDTF">1996-04-15T15:18:02Z</dcterms:created>
  <dcterms:modified xsi:type="dcterms:W3CDTF">2016-04-26T14:15:49Z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partment">
    <vt:lpwstr>CSSE</vt:lpwstr>
  </property>
</Properties>
</file>