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sldIdLst>
    <p:sldId id="257" r:id="rId2"/>
    <p:sldId id="339" r:id="rId3"/>
    <p:sldId id="341" r:id="rId4"/>
    <p:sldId id="342" r:id="rId5"/>
    <p:sldId id="343" r:id="rId6"/>
    <p:sldId id="345" r:id="rId7"/>
    <p:sldId id="362" r:id="rId8"/>
    <p:sldId id="344" r:id="rId9"/>
    <p:sldId id="346" r:id="rId10"/>
    <p:sldId id="350" r:id="rId11"/>
    <p:sldId id="347" r:id="rId12"/>
    <p:sldId id="349" r:id="rId13"/>
    <p:sldId id="351" r:id="rId14"/>
    <p:sldId id="352" r:id="rId15"/>
    <p:sldId id="348" r:id="rId16"/>
    <p:sldId id="356" r:id="rId17"/>
    <p:sldId id="357" r:id="rId18"/>
    <p:sldId id="330" r:id="rId19"/>
    <p:sldId id="275" r:id="rId20"/>
    <p:sldId id="358" r:id="rId21"/>
    <p:sldId id="353" r:id="rId22"/>
    <p:sldId id="361" r:id="rId23"/>
    <p:sldId id="363" r:id="rId24"/>
    <p:sldId id="354" r:id="rId25"/>
    <p:sldId id="365" r:id="rId26"/>
    <p:sldId id="313" r:id="rId27"/>
    <p:sldId id="315" r:id="rId28"/>
    <p:sldId id="366" r:id="rId29"/>
    <p:sldId id="367" r:id="rId30"/>
    <p:sldId id="355" r:id="rId31"/>
    <p:sldId id="359" r:id="rId32"/>
    <p:sldId id="360" r:id="rId33"/>
    <p:sldId id="364" r:id="rId34"/>
    <p:sldId id="340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ck F. Myers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0055"/>
    <a:srgbClr val="993366"/>
    <a:srgbClr val="FFFFFF"/>
    <a:srgbClr val="FF9ECE"/>
    <a:srgbClr val="FF61B0"/>
    <a:srgbClr val="339966"/>
    <a:srgbClr val="CDCDC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2" autoAdjust="0"/>
    <p:restoredTop sz="86422" autoAdjust="0"/>
  </p:normalViewPr>
  <p:slideViewPr>
    <p:cSldViewPr>
      <p:cViewPr varScale="1">
        <p:scale>
          <a:sx n="50" d="100"/>
          <a:sy n="50" d="100"/>
        </p:scale>
        <p:origin x="48" y="3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63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106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Rosado" userId="afc3c97543f68192" providerId="LiveId" clId="{337DD6F9-BD6B-43F0-93F1-FDF4AA73D181}"/>
    <pc:docChg chg="modSld">
      <pc:chgData name="Antonio Rosado" userId="afc3c97543f68192" providerId="LiveId" clId="{337DD6F9-BD6B-43F0-93F1-FDF4AA73D181}" dt="2023-01-27T19:50:58.966" v="0" actId="1036"/>
      <pc:docMkLst>
        <pc:docMk/>
      </pc:docMkLst>
      <pc:sldChg chg="modSp mod">
        <pc:chgData name="Antonio Rosado" userId="afc3c97543f68192" providerId="LiveId" clId="{337DD6F9-BD6B-43F0-93F1-FDF4AA73D181}" dt="2023-01-27T19:50:58.966" v="0" actId="1036"/>
        <pc:sldMkLst>
          <pc:docMk/>
          <pc:sldMk cId="142369868" sldId="342"/>
        </pc:sldMkLst>
        <pc:spChg chg="mod">
          <ac:chgData name="Antonio Rosado" userId="afc3c97543f68192" providerId="LiveId" clId="{337DD6F9-BD6B-43F0-93F1-FDF4AA73D181}" dt="2023-01-27T19:50:58.966" v="0" actId="1036"/>
          <ac:spMkLst>
            <pc:docMk/>
            <pc:sldMk cId="142369868" sldId="342"/>
            <ac:spMk id="2" creationId="{C58BFDB5-8236-4432-B82A-181809D076E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9BAC5-AAC3-41B1-80A3-A98604D7601C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C63B7B-8D39-4D0A-9EEA-56F291D3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26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-32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-32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9pPr>
          </a:lstStyle>
          <a:p>
            <a:r>
              <a:rPr lang="en-GB" altLang="en-US" sz="1200"/>
              <a:t>Objects First with Java</a:t>
            </a:r>
          </a:p>
        </p:txBody>
      </p:sp>
      <p:sp>
        <p:nvSpPr>
          <p:cNvPr id="153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-32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-32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9pPr>
          </a:lstStyle>
          <a:p>
            <a:r>
              <a:rPr lang="en-GB" altLang="en-US" sz="1200"/>
              <a:t>© David J. Barnes and Michael Kölling</a:t>
            </a:r>
          </a:p>
        </p:txBody>
      </p:sp>
      <p:sp>
        <p:nvSpPr>
          <p:cNvPr id="153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-32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-32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9pPr>
          </a:lstStyle>
          <a:p>
            <a:fld id="{03152B4E-4FD2-45FC-9CDE-05DF5F3AE35C}" type="slidenum">
              <a:rPr lang="en-GB" altLang="en-US" sz="1200"/>
              <a:pPr/>
              <a:t>1</a:t>
            </a:fld>
            <a:endParaRPr lang="en-GB" altLang="en-US" sz="1200"/>
          </a:p>
        </p:txBody>
      </p:sp>
      <p:sp>
        <p:nvSpPr>
          <p:cNvPr id="153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/>
              <a:t>Replace this with your course title and your name/contact details.</a:t>
            </a:r>
          </a:p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</a:t>
            </a:r>
            <a:r>
              <a:rPr lang="en-US" baseline="0" dirty="0"/>
              <a:t> is no clear answer here.  So java prior to 1.8 did not under any circumstances allow multiple inheritance of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1794-D71F-2345-A89F-AF5031F2934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64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370888" y="6645106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B01D2C00-4051-494E-A977-137197B29FE8}" type="datetime1">
              <a:rPr lang="en-US" smtClean="0"/>
              <a:pPr/>
              <a:t>1/27/2023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3048000" y="6645106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000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476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70888" y="661760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58F7003A-EE07-45D0-8EDE-BE72C64253B7}" type="datetime1">
              <a:rPr lang="en-US" smtClean="0"/>
              <a:pPr/>
              <a:t>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1760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219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70888" y="6629475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E6F30DDD-5613-420D-BFAE-9FDA909A81F5}" type="datetime1">
              <a:rPr lang="en-US" smtClean="0"/>
              <a:pPr/>
              <a:t>1/27/2023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0" y="6629475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336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70888" y="664135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83D39BFE-46BB-4B94-9063-9A78EB540FB4}" type="datetime1">
              <a:rPr lang="en-US" smtClean="0"/>
              <a:pPr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64135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3251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spc="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pc="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 spc="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0888" y="661760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7AB79BEF-7C7E-4EC3-A0A2-7AB0F4F51B73}" type="datetime1">
              <a:rPr lang="en-US" smtClean="0"/>
              <a:pPr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61760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 dirty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816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mediu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Aft>
                <a:spcPts val="600"/>
              </a:spcAft>
              <a:defRPr sz="2400" spc="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2000" spc="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 sz="1800" spc="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 sz="16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0888" y="661760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7AB79BEF-7C7E-4EC3-A0A2-7AB0F4F51B73}" type="datetime1">
              <a:rPr lang="en-US" smtClean="0"/>
              <a:pPr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61760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 dirty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84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4488" indent="-300038">
              <a:spcAft>
                <a:spcPts val="600"/>
              </a:spcAft>
              <a:defRPr sz="2800" spc="0">
                <a:solidFill>
                  <a:schemeClr val="tx1"/>
                </a:solidFill>
              </a:defRPr>
            </a:lvl1pPr>
            <a:lvl2pPr marL="623888" indent="-258763">
              <a:spcAft>
                <a:spcPts val="600"/>
              </a:spcAft>
              <a:defRPr sz="2400" spc="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 sz="2000" spc="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0888" y="661760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7AB79BEF-7C7E-4EC3-A0A2-7AB0F4F51B73}" type="datetime1">
              <a:rPr lang="en-US" smtClean="0"/>
              <a:pPr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61760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 dirty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85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132" y="1719071"/>
            <a:ext cx="4222668" cy="4912233"/>
          </a:xfrm>
        </p:spPr>
        <p:txBody>
          <a:bodyPr>
            <a:normAutofit/>
          </a:bodyPr>
          <a:lstStyle>
            <a:lvl1pPr>
              <a:defRPr sz="2000" spc="0">
                <a:solidFill>
                  <a:schemeClr val="tx1"/>
                </a:solidFill>
              </a:defRPr>
            </a:lvl1pPr>
            <a:lvl2pPr>
              <a:defRPr sz="1800" spc="0">
                <a:solidFill>
                  <a:schemeClr val="tx1"/>
                </a:solidFill>
              </a:defRPr>
            </a:lvl2pPr>
            <a:lvl3pPr>
              <a:defRPr sz="1600" spc="0">
                <a:solidFill>
                  <a:schemeClr val="tx1"/>
                </a:solidFill>
              </a:defRPr>
            </a:lvl3pPr>
            <a:lvl4pPr>
              <a:defRPr sz="1400" spc="0">
                <a:solidFill>
                  <a:schemeClr val="tx1"/>
                </a:solidFill>
              </a:defRPr>
            </a:lvl4pPr>
            <a:lvl5pPr>
              <a:defRPr sz="1400" spc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258294" cy="4912233"/>
          </a:xfrm>
        </p:spPr>
        <p:txBody>
          <a:bodyPr>
            <a:normAutofit/>
          </a:bodyPr>
          <a:lstStyle>
            <a:lvl1pPr>
              <a:defRPr sz="2000" spc="0">
                <a:solidFill>
                  <a:schemeClr val="tx1"/>
                </a:solidFill>
              </a:defRPr>
            </a:lvl1pPr>
            <a:lvl2pPr>
              <a:defRPr sz="1800" spc="0">
                <a:solidFill>
                  <a:schemeClr val="tx1"/>
                </a:solidFill>
              </a:defRPr>
            </a:lvl2pPr>
            <a:lvl3pPr>
              <a:defRPr sz="1600" spc="0">
                <a:solidFill>
                  <a:schemeClr val="tx1"/>
                </a:solidFill>
              </a:defRPr>
            </a:lvl3pPr>
            <a:lvl4pPr>
              <a:defRPr sz="1400" spc="0">
                <a:solidFill>
                  <a:schemeClr val="tx1"/>
                </a:solidFill>
              </a:defRPr>
            </a:lvl4pPr>
            <a:lvl5pPr>
              <a:defRPr sz="1400" spc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521" y="663011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C715CDA6-468B-4914-9119-2CA166CC068C}" type="datetime1">
              <a:rPr lang="en-US" smtClean="0"/>
              <a:pPr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629475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37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(mediu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132" y="1719071"/>
            <a:ext cx="4222668" cy="4912233"/>
          </a:xfrm>
        </p:spPr>
        <p:txBody>
          <a:bodyPr>
            <a:normAutofit/>
          </a:bodyPr>
          <a:lstStyle>
            <a:lvl1pPr>
              <a:defRPr sz="2400" spc="0">
                <a:solidFill>
                  <a:schemeClr val="tx1"/>
                </a:solidFill>
              </a:defRPr>
            </a:lvl1pPr>
            <a:lvl2pPr>
              <a:defRPr sz="2000" spc="0">
                <a:solidFill>
                  <a:schemeClr val="tx1"/>
                </a:solidFill>
              </a:defRPr>
            </a:lvl2pPr>
            <a:lvl3pPr>
              <a:defRPr sz="1800" spc="0">
                <a:solidFill>
                  <a:schemeClr val="tx1"/>
                </a:solidFill>
              </a:defRPr>
            </a:lvl3pPr>
            <a:lvl4pPr>
              <a:defRPr sz="1600" spc="0">
                <a:solidFill>
                  <a:schemeClr val="tx1"/>
                </a:solidFill>
              </a:defRPr>
            </a:lvl4pPr>
            <a:lvl5pPr>
              <a:defRPr sz="1600" spc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258294" cy="4912233"/>
          </a:xfrm>
        </p:spPr>
        <p:txBody>
          <a:bodyPr>
            <a:normAutofit/>
          </a:bodyPr>
          <a:lstStyle>
            <a:lvl1pPr>
              <a:defRPr sz="2400" spc="0">
                <a:solidFill>
                  <a:schemeClr val="tx1"/>
                </a:solidFill>
              </a:defRPr>
            </a:lvl1pPr>
            <a:lvl2pPr>
              <a:defRPr sz="2000" spc="0">
                <a:solidFill>
                  <a:schemeClr val="tx1"/>
                </a:solidFill>
              </a:defRPr>
            </a:lvl2pPr>
            <a:lvl3pPr>
              <a:defRPr sz="1800" spc="0">
                <a:solidFill>
                  <a:schemeClr val="tx1"/>
                </a:solidFill>
              </a:defRPr>
            </a:lvl3pPr>
            <a:lvl4pPr>
              <a:defRPr sz="1600" spc="0">
                <a:solidFill>
                  <a:schemeClr val="tx1"/>
                </a:solidFill>
              </a:defRPr>
            </a:lvl4pPr>
            <a:lvl5pPr>
              <a:defRPr sz="1600" spc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521" y="663011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C715CDA6-468B-4914-9119-2CA166CC068C}" type="datetime1">
              <a:rPr lang="en-US" smtClean="0"/>
              <a:pPr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629475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67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685800"/>
            <a:ext cx="8407893" cy="5440679"/>
          </a:xfrm>
        </p:spPr>
        <p:txBody>
          <a:bodyPr/>
          <a:lstStyle>
            <a:lvl1pPr marL="45720" indent="0">
              <a:spcBef>
                <a:spcPts val="0"/>
              </a:spcBef>
              <a:spcAft>
                <a:spcPts val="0"/>
              </a:spcAft>
              <a:buNone/>
              <a:defRPr b="0" spc="0">
                <a:solidFill>
                  <a:schemeClr val="tx1"/>
                </a:solidFill>
              </a:defRPr>
            </a:lvl1pPr>
            <a:lvl2pPr marL="365760" indent="0">
              <a:spcBef>
                <a:spcPts val="0"/>
              </a:spcBef>
              <a:spcAft>
                <a:spcPts val="0"/>
              </a:spcAft>
              <a:buNone/>
              <a:defRPr b="0" spc="0">
                <a:solidFill>
                  <a:schemeClr val="tx1"/>
                </a:solidFill>
              </a:defRPr>
            </a:lvl2pPr>
            <a:lvl3pPr marL="640080" indent="0">
              <a:spcBef>
                <a:spcPts val="0"/>
              </a:spcBef>
              <a:spcAft>
                <a:spcPts val="0"/>
              </a:spcAft>
              <a:buNone/>
              <a:defRPr b="0" spc="0">
                <a:solidFill>
                  <a:schemeClr val="tx1"/>
                </a:solidFill>
              </a:defRPr>
            </a:lvl3pPr>
            <a:lvl4pPr marL="91440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4pPr>
            <a:lvl5pPr marL="109728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0888" y="6581975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7AB79BEF-7C7E-4EC3-A0A2-7AB0F4F51B73}" type="datetime1">
              <a:rPr lang="en-US" smtClean="0"/>
              <a:pPr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581975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381000" y="152400"/>
            <a:ext cx="8381260" cy="406153"/>
          </a:xfrm>
        </p:spPr>
        <p:txBody>
          <a:bodyPr/>
          <a:lstStyle>
            <a:lvl1pPr>
              <a:defRPr sz="2000" u="sng" cap="none" spc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234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370888" y="664135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C434DD70-68F0-4DEF-81F9-71079D2F1371}" type="datetime1">
              <a:rPr lang="en-US" smtClean="0"/>
              <a:pPr/>
              <a:t>1/27/2023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3048000" y="664135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760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 spc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 spc="0"/>
            </a:lvl1pPr>
            <a:lvl2pPr>
              <a:defRPr sz="2000" spc="0"/>
            </a:lvl2pPr>
            <a:lvl3pPr>
              <a:defRPr sz="1800" spc="0"/>
            </a:lvl3pPr>
            <a:lvl4pPr>
              <a:defRPr sz="1600" spc="0"/>
            </a:lvl4pPr>
            <a:lvl5pPr>
              <a:defRPr sz="1600" spc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 spc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 spc="0"/>
            </a:lvl1pPr>
            <a:lvl2pPr>
              <a:defRPr sz="2000" spc="0"/>
            </a:lvl2pPr>
            <a:lvl3pPr>
              <a:defRPr sz="1800" spc="0"/>
            </a:lvl3pPr>
            <a:lvl4pPr>
              <a:defRPr sz="1600" spc="0"/>
            </a:lvl4pPr>
            <a:lvl5pPr>
              <a:defRPr sz="1600" spc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70888" y="664135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3DD63199-ED02-43C5-98B2-403BD5B5424D}" type="datetime1">
              <a:rPr lang="en-US" smtClean="0"/>
              <a:pPr/>
              <a:t>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0" y="664135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829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29D87F41-6843-4E69-8327-FFD93063886E}" type="datetime1">
              <a:rPr lang="en-US" b="0" smtClean="0">
                <a:solidFill>
                  <a:srgbClr val="0D6911"/>
                </a:solidFill>
                <a:latin typeface="Franklin Gothic Medium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1/27/2023</a:t>
            </a:fld>
            <a:endParaRPr lang="en-US" b="0">
              <a:solidFill>
                <a:srgbClr val="0D6911"/>
              </a:solidFill>
              <a:latin typeface="Franklin Gothic Medium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srgbClr val="0D6911"/>
              </a:solidFill>
              <a:latin typeface="Franklin Gothic Medium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 dirty="0">
              <a:solidFill>
                <a:srgbClr val="0D6911"/>
              </a:solid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893428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87" r:id="rId4"/>
    <p:sldLayoutId id="2147483679" r:id="rId5"/>
    <p:sldLayoutId id="2147483688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none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jackmyers.info/oopda/src/Lesson-01/advancedCollections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jackmyers.info/oopda/src/Lesson-03/enrollabl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Object-Oriented Programming and Data Abstraction</a:t>
            </a:r>
            <a:br>
              <a:rPr lang="en-GB" altLang="en-US" dirty="0"/>
            </a:br>
            <a:br>
              <a:rPr lang="en-GB" altLang="en-US" dirty="0"/>
            </a:br>
            <a:r>
              <a:rPr lang="en-GB" altLang="en-US"/>
              <a:t>Lesson 3:</a:t>
            </a:r>
            <a:br>
              <a:rPr lang="en-GB" altLang="en-US"/>
            </a:br>
            <a:r>
              <a:rPr lang="en-GB" altLang="en-US"/>
              <a:t>Interfaces</a:t>
            </a:r>
            <a:endParaRPr lang="en-US" altLang="en-US" sz="3600" dirty="0"/>
          </a:p>
        </p:txBody>
      </p:sp>
      <p:pic>
        <p:nvPicPr>
          <p:cNvPr id="27652" name="Picture 4" descr="Core Java Se 9 For The Impatient: Horstmann, Cay S.">
            <a:extLst>
              <a:ext uri="{FF2B5EF4-FFF2-40B4-BE49-F238E27FC236}">
                <a16:creationId xmlns:a16="http://schemas.microsoft.com/office/drawing/2014/main" id="{0473D955-9B8F-455F-A3D5-455909E55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952848"/>
            <a:ext cx="2743200" cy="35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CB8EE21-067F-41A8-A62C-018152A65CDC}"/>
              </a:ext>
            </a:extLst>
          </p:cNvPr>
          <p:cNvSpPr txBox="1"/>
          <p:nvPr/>
        </p:nvSpPr>
        <p:spPr>
          <a:xfrm flipH="1">
            <a:off x="3093718" y="6183868"/>
            <a:ext cx="23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solidFill>
                  <a:schemeClr val="bg2"/>
                </a:solidFill>
                <a:latin typeface="Comic Sans MS" panose="030F0702030302020204" pitchFamily="66" charset="0"/>
              </a:rPr>
              <a:t>Sections 3.1 – 3.3</a:t>
            </a:r>
          </a:p>
        </p:txBody>
      </p:sp>
    </p:spTree>
    <p:extLst>
      <p:ext uri="{BB962C8B-B14F-4D97-AF65-F5344CB8AC3E}">
        <p14:creationId xmlns:p14="http://schemas.microsoft.com/office/powerpoint/2010/main" val="358719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8A9DC1-FA07-47D2-AFB6-AA56176AD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4407408"/>
          </a:xfrm>
        </p:spPr>
        <p:txBody>
          <a:bodyPr/>
          <a:lstStyle/>
          <a:p>
            <a:r>
              <a:rPr lang="en-US"/>
              <a:t>Consider this code</a:t>
            </a:r>
            <a:br>
              <a:rPr lang="en-US"/>
            </a:b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The </a:t>
            </a:r>
            <a:r>
              <a:rPr lang="en-US">
                <a:solidFill>
                  <a:srgbClr val="C00000"/>
                </a:solidFill>
              </a:rPr>
              <a:t>static type </a:t>
            </a:r>
            <a:r>
              <a:rPr lang="en-US"/>
              <a:t>is how a variable </a:t>
            </a:r>
            <a:br>
              <a:rPr lang="en-US"/>
            </a:br>
            <a:r>
              <a:rPr lang="en-US"/>
              <a:t>is declared and what the compiler</a:t>
            </a:r>
            <a:br>
              <a:rPr lang="en-US"/>
            </a:br>
            <a:r>
              <a:rPr lang="en-US"/>
              <a:t>thinks it is.</a:t>
            </a:r>
          </a:p>
          <a:p>
            <a:r>
              <a:rPr lang="en-US"/>
              <a:t>The </a:t>
            </a:r>
            <a:r>
              <a:rPr lang="en-US">
                <a:solidFill>
                  <a:srgbClr val="C00000"/>
                </a:solidFill>
              </a:rPr>
              <a:t>dynamic type </a:t>
            </a:r>
            <a:r>
              <a:rPr lang="en-US"/>
              <a:t>is what the </a:t>
            </a:r>
            <a:br>
              <a:rPr lang="en-US"/>
            </a:br>
            <a:r>
              <a:rPr lang="en-US"/>
              <a:t>object really was created as and </a:t>
            </a:r>
            <a:br>
              <a:rPr lang="en-US"/>
            </a:br>
            <a:r>
              <a:rPr lang="en-US"/>
              <a:t>how it is stored in memory.</a:t>
            </a:r>
          </a:p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132B8F-E9F3-4152-AE39-10C8437C6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the declared type is different</a:t>
            </a:r>
            <a:br>
              <a:rPr lang="en-US"/>
            </a:br>
            <a:r>
              <a:rPr lang="en-US"/>
              <a:t> from the actual type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BE21E9-DD4C-4698-9391-1EFDFCE45EAD}"/>
              </a:ext>
            </a:extLst>
          </p:cNvPr>
          <p:cNvSpPr/>
          <p:nvPr/>
        </p:nvSpPr>
        <p:spPr>
          <a:xfrm>
            <a:off x="-381000" y="2286000"/>
            <a:ext cx="9525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9436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Course </a:t>
            </a:r>
            <a:r>
              <a:rPr lang="en-US" sz="1400">
                <a:solidFill>
                  <a:srgbClr val="0000C0"/>
                </a:solidFill>
                <a:latin typeface="Consolas" panose="020B0609020204030204" pitchFamily="49" charset="0"/>
              </a:rPr>
              <a:t>oopda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Course(</a:t>
            </a:r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</a:rPr>
              <a:t>"OOPDA"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</a:rPr>
              <a:t>"This course teaches advaned Java."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9436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Section </a:t>
            </a:r>
            <a:r>
              <a:rPr lang="en-US" sz="1400">
                <a:solidFill>
                  <a:srgbClr val="0000C0"/>
                </a:solidFill>
                <a:latin typeface="Consolas" panose="020B0609020204030204" pitchFamily="49" charset="0"/>
              </a:rPr>
              <a:t>oopda01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Section(</a:t>
            </a:r>
            <a:r>
              <a:rPr lang="en-US" sz="1400">
                <a:solidFill>
                  <a:srgbClr val="0000C0"/>
                </a:solidFill>
                <a:latin typeface="Consolas" panose="020B0609020204030204" pitchFamily="49" charset="0"/>
              </a:rPr>
              <a:t>oopda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, 1, </a:t>
            </a:r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</a:rPr>
              <a:t>"MW 17:00 Robinson 325"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9436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Enrollable </a:t>
            </a:r>
            <a:r>
              <a:rPr lang="en-US" sz="1400">
                <a:solidFill>
                  <a:srgbClr val="0000C0"/>
                </a:solidFill>
                <a:latin typeface="Consolas" panose="020B0609020204030204" pitchFamily="49" charset="0"/>
              </a:rPr>
              <a:t>oopda02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Section(</a:t>
            </a:r>
            <a:r>
              <a:rPr lang="en-US" sz="1400">
                <a:solidFill>
                  <a:srgbClr val="0000C0"/>
                </a:solidFill>
                <a:latin typeface="Consolas" panose="020B0609020204030204" pitchFamily="49" charset="0"/>
              </a:rPr>
              <a:t>oopda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, 1, </a:t>
            </a:r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</a:rPr>
              <a:t>"MW 12:30 Robinson 312"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83E3FB-288E-433A-A6DE-A6AF8B709F0C}"/>
              </a:ext>
            </a:extLst>
          </p:cNvPr>
          <p:cNvSpPr txBox="1"/>
          <p:nvPr/>
        </p:nvSpPr>
        <p:spPr>
          <a:xfrm>
            <a:off x="2541525" y="3675009"/>
            <a:ext cx="1295400" cy="306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400" i="1">
                <a:solidFill>
                  <a:schemeClr val="accent6">
                    <a:lumMod val="75000"/>
                  </a:schemeClr>
                </a:solidFill>
              </a:rPr>
              <a:t>Static types</a:t>
            </a:r>
            <a:endParaRPr lang="en-US" sz="1400" b="0" i="1" dirty="0" err="1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2FCFE4-3495-4FCD-BBDF-944CACE52A73}"/>
              </a:ext>
            </a:extLst>
          </p:cNvPr>
          <p:cNvCxnSpPr>
            <a:cxnSpLocks/>
          </p:cNvCxnSpPr>
          <p:nvPr/>
        </p:nvCxnSpPr>
        <p:spPr>
          <a:xfrm flipH="1" flipV="1">
            <a:off x="2209800" y="3024663"/>
            <a:ext cx="457200" cy="808674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BF68034-888A-4CAC-A84C-7E3159E9D658}"/>
              </a:ext>
            </a:extLst>
          </p:cNvPr>
          <p:cNvSpPr txBox="1"/>
          <p:nvPr/>
        </p:nvSpPr>
        <p:spPr>
          <a:xfrm>
            <a:off x="4851646" y="3675009"/>
            <a:ext cx="1472954" cy="306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400" i="1">
                <a:solidFill>
                  <a:schemeClr val="accent6">
                    <a:lumMod val="75000"/>
                  </a:schemeClr>
                </a:solidFill>
              </a:rPr>
              <a:t>Dynamic types</a:t>
            </a:r>
            <a:endParaRPr lang="en-US" sz="1400" b="0" i="1" dirty="0" err="1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E62D01-86A4-469C-B3E0-505F73DF85F0}"/>
              </a:ext>
            </a:extLst>
          </p:cNvPr>
          <p:cNvCxnSpPr>
            <a:cxnSpLocks/>
          </p:cNvCxnSpPr>
          <p:nvPr/>
        </p:nvCxnSpPr>
        <p:spPr>
          <a:xfrm flipH="1" flipV="1">
            <a:off x="4495801" y="2993179"/>
            <a:ext cx="457200" cy="808674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53B0B840-DF8C-4B40-A7EB-76A5D95B7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646" y="4265228"/>
            <a:ext cx="4113355" cy="201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01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C4EDC6-CF6E-43EC-934B-7A02B4039E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220277-9B69-43C4-929B-850C89E35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Casting and instanceof</a:t>
            </a:r>
          </a:p>
        </p:txBody>
      </p:sp>
    </p:spTree>
    <p:extLst>
      <p:ext uri="{BB962C8B-B14F-4D97-AF65-F5344CB8AC3E}">
        <p14:creationId xmlns:p14="http://schemas.microsoft.com/office/powerpoint/2010/main" val="2929697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540F42-6450-438F-8E15-2458517B2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719071"/>
            <a:ext cx="8762999" cy="4407408"/>
          </a:xfrm>
        </p:spPr>
        <p:txBody>
          <a:bodyPr/>
          <a:lstStyle/>
          <a:p>
            <a:r>
              <a:rPr lang="en-US"/>
              <a:t>A type S is a supertype of the type T (the subtype) when any value of the subtype can be assigned to a variable of the supertype without a conversion.</a:t>
            </a:r>
            <a:br>
              <a:rPr lang="en-US"/>
            </a:br>
            <a:br>
              <a:rPr lang="en-US"/>
            </a:br>
            <a:endParaRPr lang="en-US"/>
          </a:p>
          <a:p>
            <a:r>
              <a:rPr lang="en-US"/>
              <a:t>For example, the Enrollable interface is a </a:t>
            </a:r>
            <a:br>
              <a:rPr lang="en-US"/>
            </a:br>
            <a:r>
              <a:rPr lang="en-US"/>
              <a:t>supertype of the Section class </a:t>
            </a:r>
          </a:p>
          <a:p>
            <a:r>
              <a:rPr lang="en-US"/>
              <a:t>A Section "is-a" Enrollable</a:t>
            </a:r>
          </a:p>
          <a:p>
            <a:r>
              <a:rPr lang="en-US"/>
              <a:t>The instanceof operator will check for both</a:t>
            </a:r>
            <a:br>
              <a:rPr lang="en-US"/>
            </a:br>
            <a:r>
              <a:rPr lang="en-US"/>
              <a:t>static and dynamic types</a:t>
            </a: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4D9451-875C-45E9-A3E7-43BB4CA15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instanceof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8EFE20-FF91-41BA-8363-623824278FBC}"/>
              </a:ext>
            </a:extLst>
          </p:cNvPr>
          <p:cNvSpPr/>
          <p:nvPr/>
        </p:nvSpPr>
        <p:spPr>
          <a:xfrm>
            <a:off x="-236819" y="2590800"/>
            <a:ext cx="9296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9436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Enrollable </a:t>
            </a:r>
            <a:r>
              <a:rPr lang="en-US" sz="1400">
                <a:solidFill>
                  <a:srgbClr val="0000C0"/>
                </a:solidFill>
                <a:latin typeface="Consolas" panose="020B0609020204030204" pitchFamily="49" charset="0"/>
              </a:rPr>
              <a:t>oopda02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Section(</a:t>
            </a:r>
            <a:r>
              <a:rPr lang="en-US" sz="1400">
                <a:solidFill>
                  <a:srgbClr val="0000C0"/>
                </a:solidFill>
                <a:latin typeface="Consolas" panose="020B0609020204030204" pitchFamily="49" charset="0"/>
              </a:rPr>
              <a:t>oopda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, 1, </a:t>
            </a:r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</a:rPr>
              <a:t>"MW 12:30 Robinson 312"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8850EF-B901-4427-A3FA-AFD969418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533" y="2971800"/>
            <a:ext cx="2228866" cy="24955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1EA0AD-359C-4BAC-B444-A2CCCFA21829}"/>
              </a:ext>
            </a:extLst>
          </p:cNvPr>
          <p:cNvSpPr txBox="1"/>
          <p:nvPr/>
        </p:nvSpPr>
        <p:spPr>
          <a:xfrm rot="21269638">
            <a:off x="7796233" y="3970744"/>
            <a:ext cx="533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600" b="0">
                <a:solidFill>
                  <a:srgbClr val="7030A0"/>
                </a:solidFill>
                <a:latin typeface="Comic Sans MS" panose="030F0702030302020204" pitchFamily="66" charset="0"/>
              </a:rPr>
              <a:t>is-a</a:t>
            </a:r>
            <a:endParaRPr lang="en-US" sz="1600" b="0" dirty="0" err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D57903-1051-4195-9D0F-4E858E1F6D39}"/>
              </a:ext>
            </a:extLst>
          </p:cNvPr>
          <p:cNvSpPr/>
          <p:nvPr/>
        </p:nvSpPr>
        <p:spPr>
          <a:xfrm>
            <a:off x="533400" y="5017610"/>
            <a:ext cx="5105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1400">
                <a:solidFill>
                  <a:srgbClr val="0000C0"/>
                </a:solidFill>
                <a:latin typeface="Consolas" panose="020B0609020204030204" pitchFamily="49" charset="0"/>
              </a:rPr>
              <a:t>oopda02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instanceof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Section);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1400">
                <a:solidFill>
                  <a:srgbClr val="0000C0"/>
                </a:solidFill>
                <a:latin typeface="Consolas" panose="020B0609020204030204" pitchFamily="49" charset="0"/>
              </a:rPr>
              <a:t>oopda02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instanceof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Enrollable);</a:t>
            </a:r>
            <a:endParaRPr lang="en-US" sz="14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D0BC3A-F34E-4CBB-B05B-7C645DFB7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090" y="5044985"/>
            <a:ext cx="585135" cy="48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679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D4D8774B-D440-4C16-B800-9F342BD31153}"/>
              </a:ext>
            </a:extLst>
          </p:cNvPr>
          <p:cNvSpPr txBox="1"/>
          <p:nvPr/>
        </p:nvSpPr>
        <p:spPr>
          <a:xfrm>
            <a:off x="2224723" y="3480273"/>
            <a:ext cx="2179319" cy="3231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800" b="0">
                <a:solidFill>
                  <a:srgbClr val="FF61B0"/>
                </a:solidFill>
                <a:latin typeface="+mn-lt"/>
              </a:rPr>
              <a:t>compilation errors</a:t>
            </a:r>
            <a:endParaRPr lang="en-US" sz="1800" b="0" dirty="0" err="1">
              <a:solidFill>
                <a:srgbClr val="FF61B0"/>
              </a:solidFill>
              <a:latin typeface="+mn-l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313AF4-63C2-4600-A503-B61B67796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However, there could be a problem when the declared type (static type) is a supertype.</a:t>
            </a:r>
          </a:p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303966-2D2C-4476-8A6E-C0930A6BF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compiler deals only in static types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B9B0D1-522E-46C7-838F-C36C14B9690D}"/>
              </a:ext>
            </a:extLst>
          </p:cNvPr>
          <p:cNvSpPr/>
          <p:nvPr/>
        </p:nvSpPr>
        <p:spPr>
          <a:xfrm>
            <a:off x="-381000" y="2490309"/>
            <a:ext cx="9525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9436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Course </a:t>
            </a:r>
            <a:r>
              <a:rPr lang="en-US" sz="1400">
                <a:solidFill>
                  <a:srgbClr val="0000C0"/>
                </a:solidFill>
                <a:latin typeface="Consolas" panose="020B0609020204030204" pitchFamily="49" charset="0"/>
              </a:rPr>
              <a:t>oopda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Course(</a:t>
            </a:r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</a:rPr>
              <a:t>"OOPDA"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</a:rPr>
              <a:t>"This course teaches advaned Java."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9436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Section </a:t>
            </a:r>
            <a:r>
              <a:rPr lang="en-US" sz="1400">
                <a:solidFill>
                  <a:srgbClr val="0000C0"/>
                </a:solidFill>
                <a:latin typeface="Consolas" panose="020B0609020204030204" pitchFamily="49" charset="0"/>
              </a:rPr>
              <a:t>oopda01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Section(</a:t>
            </a:r>
            <a:r>
              <a:rPr lang="en-US" sz="1400">
                <a:solidFill>
                  <a:srgbClr val="0000C0"/>
                </a:solidFill>
                <a:latin typeface="Consolas" panose="020B0609020204030204" pitchFamily="49" charset="0"/>
              </a:rPr>
              <a:t>oopda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, 1, </a:t>
            </a:r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</a:rPr>
              <a:t>"MW 17:00 Robinson 325"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9436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Enrollable </a:t>
            </a:r>
            <a:r>
              <a:rPr lang="en-US" sz="1400">
                <a:solidFill>
                  <a:srgbClr val="0000C0"/>
                </a:solidFill>
                <a:latin typeface="Consolas" panose="020B0609020204030204" pitchFamily="49" charset="0"/>
              </a:rPr>
              <a:t>oopda02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Section(</a:t>
            </a:r>
            <a:r>
              <a:rPr lang="en-US" sz="1400">
                <a:solidFill>
                  <a:srgbClr val="0000C0"/>
                </a:solidFill>
                <a:latin typeface="Consolas" panose="020B0609020204030204" pitchFamily="49" charset="0"/>
              </a:rPr>
              <a:t>oopda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, 1, </a:t>
            </a:r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</a:rPr>
              <a:t>"MW 12:30 Robinson 312"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48273B-BD5B-4696-8E8D-990B24EDA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33" y="4140239"/>
            <a:ext cx="5031530" cy="6289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F60EBC-180E-46FD-B5C4-324A0C473DCA}"/>
              </a:ext>
            </a:extLst>
          </p:cNvPr>
          <p:cNvSpPr txBox="1"/>
          <p:nvPr/>
        </p:nvSpPr>
        <p:spPr>
          <a:xfrm>
            <a:off x="5867400" y="3352800"/>
            <a:ext cx="2894860" cy="768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400" i="1">
                <a:solidFill>
                  <a:schemeClr val="accent6">
                    <a:lumMod val="75000"/>
                  </a:schemeClr>
                </a:solidFill>
              </a:rPr>
              <a:t>The compiler knows </a:t>
            </a:r>
            <a:r>
              <a:rPr lang="en-US" sz="1400" b="1" i="1" u="sng">
                <a:solidFill>
                  <a:schemeClr val="accent6">
                    <a:lumMod val="75000"/>
                  </a:schemeClr>
                </a:solidFill>
              </a:rPr>
              <a:t>oopda01</a:t>
            </a:r>
            <a:r>
              <a:rPr lang="en-US" sz="1400" i="1">
                <a:solidFill>
                  <a:schemeClr val="accent6">
                    <a:lumMod val="75000"/>
                  </a:schemeClr>
                </a:solidFill>
              </a:rPr>
              <a:t> is a Section, so it is okay with using one of Section's getter methods. </a:t>
            </a:r>
            <a:endParaRPr lang="en-US" sz="1400" b="0" i="1" dirty="0" err="1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52D86C5-22C6-4E8E-90A3-F2350AD7F9E8}"/>
              </a:ext>
            </a:extLst>
          </p:cNvPr>
          <p:cNvCxnSpPr>
            <a:cxnSpLocks/>
          </p:cNvCxnSpPr>
          <p:nvPr/>
        </p:nvCxnSpPr>
        <p:spPr>
          <a:xfrm flipH="1">
            <a:off x="5334000" y="3572427"/>
            <a:ext cx="551700" cy="720212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ACEC7-0628-4E39-955A-6EBCDA51FD2C}"/>
              </a:ext>
            </a:extLst>
          </p:cNvPr>
          <p:cNvSpPr txBox="1"/>
          <p:nvPr/>
        </p:nvSpPr>
        <p:spPr>
          <a:xfrm>
            <a:off x="5854167" y="4128058"/>
            <a:ext cx="2894860" cy="768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400" i="1">
                <a:solidFill>
                  <a:schemeClr val="accent6">
                    <a:lumMod val="75000"/>
                  </a:schemeClr>
                </a:solidFill>
              </a:rPr>
              <a:t>The compiler knows </a:t>
            </a:r>
            <a:r>
              <a:rPr lang="en-US" sz="1400" b="1" i="1" u="sng">
                <a:solidFill>
                  <a:schemeClr val="accent6">
                    <a:lumMod val="75000"/>
                  </a:schemeClr>
                </a:solidFill>
              </a:rPr>
              <a:t>oopda02</a:t>
            </a:r>
            <a:r>
              <a:rPr lang="en-US" sz="1400" i="1">
                <a:solidFill>
                  <a:schemeClr val="accent6">
                    <a:lumMod val="75000"/>
                  </a:schemeClr>
                </a:solidFill>
              </a:rPr>
              <a:t> is a Enrollable, so it has </a:t>
            </a:r>
            <a:r>
              <a:rPr lang="en-US" sz="1400" i="1">
                <a:solidFill>
                  <a:schemeClr val="accent4">
                    <a:lumMod val="75000"/>
                  </a:schemeClr>
                </a:solidFill>
              </a:rPr>
              <a:t>no idea </a:t>
            </a:r>
            <a:r>
              <a:rPr lang="en-US" sz="1400" i="1">
                <a:solidFill>
                  <a:schemeClr val="accent6">
                    <a:lumMod val="75000"/>
                  </a:schemeClr>
                </a:solidFill>
              </a:rPr>
              <a:t>that getMeetingInfo() is a valid method. </a:t>
            </a:r>
            <a:endParaRPr lang="en-US" sz="1400" b="0" i="1" dirty="0" err="1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C7C67E-BB2D-418B-87E3-0FB0570D45F4}"/>
              </a:ext>
            </a:extLst>
          </p:cNvPr>
          <p:cNvCxnSpPr>
            <a:cxnSpLocks/>
          </p:cNvCxnSpPr>
          <p:nvPr/>
        </p:nvCxnSpPr>
        <p:spPr>
          <a:xfrm flipH="1">
            <a:off x="5334000" y="4347685"/>
            <a:ext cx="538467" cy="252274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3A9B5A1-14E3-45AC-AEEF-95A82D69E714}"/>
              </a:ext>
            </a:extLst>
          </p:cNvPr>
          <p:cNvCxnSpPr/>
          <p:nvPr/>
        </p:nvCxnSpPr>
        <p:spPr>
          <a:xfrm>
            <a:off x="5867400" y="4121215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3637FDBC-CF00-44DD-99AB-DA1E118CC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5731465"/>
            <a:ext cx="2196140" cy="51628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F687989-240D-4FFD-96C3-4A2BCAF9A6FC}"/>
              </a:ext>
            </a:extLst>
          </p:cNvPr>
          <p:cNvSpPr txBox="1"/>
          <p:nvPr/>
        </p:nvSpPr>
        <p:spPr>
          <a:xfrm>
            <a:off x="1004260" y="5035018"/>
            <a:ext cx="3808833" cy="768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400" i="1">
                <a:solidFill>
                  <a:schemeClr val="accent4">
                    <a:lumMod val="75000"/>
                  </a:schemeClr>
                </a:solidFill>
              </a:rPr>
              <a:t>The compiler knows </a:t>
            </a:r>
            <a:r>
              <a:rPr lang="en-US" sz="1400" b="1" i="1" u="sng">
                <a:solidFill>
                  <a:schemeClr val="accent4">
                    <a:lumMod val="75000"/>
                  </a:schemeClr>
                </a:solidFill>
              </a:rPr>
              <a:t>oopda01</a:t>
            </a:r>
            <a:r>
              <a:rPr lang="en-US" sz="1400" i="1">
                <a:solidFill>
                  <a:schemeClr val="accent4">
                    <a:lumMod val="75000"/>
                  </a:schemeClr>
                </a:solidFill>
              </a:rPr>
              <a:t> is a Section which implements Enrollable, so it recognizes method add() from the Enrollable interface. </a:t>
            </a:r>
            <a:endParaRPr lang="en-US" sz="1400" b="0" i="1" dirty="0" err="1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A79CC7F-A1B1-4626-9D2F-DEA295670FEF}"/>
              </a:ext>
            </a:extLst>
          </p:cNvPr>
          <p:cNvCxnSpPr>
            <a:cxnSpLocks/>
          </p:cNvCxnSpPr>
          <p:nvPr/>
        </p:nvCxnSpPr>
        <p:spPr>
          <a:xfrm>
            <a:off x="4648200" y="5486400"/>
            <a:ext cx="1294661" cy="409797"/>
          </a:xfrm>
          <a:prstGeom prst="straightConnector1">
            <a:avLst/>
          </a:prstGeom>
          <a:ln w="22225">
            <a:solidFill>
              <a:srgbClr val="99336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C010C65-75AB-458D-9AF1-2E96042710B7}"/>
              </a:ext>
            </a:extLst>
          </p:cNvPr>
          <p:cNvSpPr txBox="1"/>
          <p:nvPr/>
        </p:nvSpPr>
        <p:spPr>
          <a:xfrm>
            <a:off x="1524000" y="5810276"/>
            <a:ext cx="3275860" cy="768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400" i="1">
                <a:solidFill>
                  <a:schemeClr val="accent4">
                    <a:lumMod val="75000"/>
                  </a:schemeClr>
                </a:solidFill>
              </a:rPr>
              <a:t>The compiler knows </a:t>
            </a:r>
            <a:r>
              <a:rPr lang="en-US" sz="1400" b="1" i="1" u="sng">
                <a:solidFill>
                  <a:schemeClr val="accent4">
                    <a:lumMod val="75000"/>
                  </a:schemeClr>
                </a:solidFill>
              </a:rPr>
              <a:t>oopda02</a:t>
            </a:r>
            <a:r>
              <a:rPr lang="en-US" sz="1400" i="1">
                <a:solidFill>
                  <a:schemeClr val="accent4">
                    <a:lumMod val="75000"/>
                  </a:schemeClr>
                </a:solidFill>
              </a:rPr>
              <a:t> is a Enrollable, so it recognizes the method add() from the Enrollable interface. </a:t>
            </a:r>
            <a:endParaRPr lang="en-US" sz="1400" b="0" i="1" dirty="0" err="1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668500-CECA-4945-943B-D01BC71D1645}"/>
              </a:ext>
            </a:extLst>
          </p:cNvPr>
          <p:cNvCxnSpPr>
            <a:cxnSpLocks/>
          </p:cNvCxnSpPr>
          <p:nvPr/>
        </p:nvCxnSpPr>
        <p:spPr>
          <a:xfrm flipV="1">
            <a:off x="4648200" y="6126479"/>
            <a:ext cx="1237500" cy="198121"/>
          </a:xfrm>
          <a:prstGeom prst="straightConnector1">
            <a:avLst/>
          </a:prstGeom>
          <a:ln w="22225">
            <a:solidFill>
              <a:srgbClr val="99336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C7E199A-06C4-446F-98D7-62BCF20B775E}"/>
              </a:ext>
            </a:extLst>
          </p:cNvPr>
          <p:cNvCxnSpPr>
            <a:cxnSpLocks/>
          </p:cNvCxnSpPr>
          <p:nvPr/>
        </p:nvCxnSpPr>
        <p:spPr>
          <a:xfrm flipV="1">
            <a:off x="1600200" y="5803433"/>
            <a:ext cx="3137433" cy="6843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25231BB0-8C83-482D-B5DD-B6EE6C1B08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819" t="33332" r="20660" b="21111"/>
          <a:stretch/>
        </p:blipFill>
        <p:spPr>
          <a:xfrm>
            <a:off x="2422842" y="3732785"/>
            <a:ext cx="1920558" cy="10414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984777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313AF4-63C2-4600-A503-B61B67796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you are certain of the dynamic type of an object, you can cast it.  So the compiler will take your word for it.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It is a good idea to make an instanceof check before using a cast.</a:t>
            </a:r>
          </a:p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303966-2D2C-4476-8A6E-C0930A6BF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casting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B9B0D1-522E-46C7-838F-C36C14B9690D}"/>
              </a:ext>
            </a:extLst>
          </p:cNvPr>
          <p:cNvSpPr/>
          <p:nvPr/>
        </p:nvSpPr>
        <p:spPr>
          <a:xfrm>
            <a:off x="-381000" y="2490309"/>
            <a:ext cx="9525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9436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Course </a:t>
            </a:r>
            <a:r>
              <a:rPr lang="en-US" sz="1400">
                <a:solidFill>
                  <a:srgbClr val="0000C0"/>
                </a:solidFill>
                <a:latin typeface="Consolas" panose="020B0609020204030204" pitchFamily="49" charset="0"/>
              </a:rPr>
              <a:t>oopda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Course(</a:t>
            </a:r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</a:rPr>
              <a:t>"OOPDA"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</a:rPr>
              <a:t>"This course teaches advaned Java."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9436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Section </a:t>
            </a:r>
            <a:r>
              <a:rPr lang="en-US" sz="1400">
                <a:solidFill>
                  <a:srgbClr val="0000C0"/>
                </a:solidFill>
                <a:latin typeface="Consolas" panose="020B0609020204030204" pitchFamily="49" charset="0"/>
              </a:rPr>
              <a:t>oopda01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Section(</a:t>
            </a:r>
            <a:r>
              <a:rPr lang="en-US" sz="1400">
                <a:solidFill>
                  <a:srgbClr val="0000C0"/>
                </a:solidFill>
                <a:latin typeface="Consolas" panose="020B0609020204030204" pitchFamily="49" charset="0"/>
              </a:rPr>
              <a:t>oopda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, 1, </a:t>
            </a:r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</a:rPr>
              <a:t>"MW 17:00 Robinson 325"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9436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Enrollable </a:t>
            </a:r>
            <a:r>
              <a:rPr lang="en-US" sz="1400">
                <a:solidFill>
                  <a:srgbClr val="0000C0"/>
                </a:solidFill>
                <a:latin typeface="Consolas" panose="020B0609020204030204" pitchFamily="49" charset="0"/>
              </a:rPr>
              <a:t>oopda02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Section(</a:t>
            </a:r>
            <a:r>
              <a:rPr lang="en-US" sz="1400">
                <a:solidFill>
                  <a:srgbClr val="0000C0"/>
                </a:solidFill>
                <a:latin typeface="Consolas" panose="020B0609020204030204" pitchFamily="49" charset="0"/>
              </a:rPr>
              <a:t>oopda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, 1, </a:t>
            </a:r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</a:rPr>
              <a:t>"MW 12:30 Robinson 312"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48273B-BD5B-4696-8E8D-990B24EDA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33" y="4140239"/>
            <a:ext cx="5031530" cy="6289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F60EBC-180E-46FD-B5C4-324A0C473DCA}"/>
              </a:ext>
            </a:extLst>
          </p:cNvPr>
          <p:cNvSpPr txBox="1"/>
          <p:nvPr/>
        </p:nvSpPr>
        <p:spPr>
          <a:xfrm>
            <a:off x="682694" y="5358064"/>
            <a:ext cx="7699306" cy="768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400" i="1">
                <a:solidFill>
                  <a:schemeClr val="accent6">
                    <a:lumMod val="75000"/>
                  </a:schemeClr>
                </a:solidFill>
              </a:rPr>
              <a:t>This time, we first cast </a:t>
            </a:r>
            <a:r>
              <a:rPr lang="en-US" sz="1400" b="1" i="1" u="sng">
                <a:solidFill>
                  <a:schemeClr val="accent6">
                    <a:lumMod val="75000"/>
                  </a:schemeClr>
                </a:solidFill>
              </a:rPr>
              <a:t>oopda02</a:t>
            </a:r>
            <a:r>
              <a:rPr lang="en-US" sz="1400" i="1">
                <a:solidFill>
                  <a:schemeClr val="accent6">
                    <a:lumMod val="75000"/>
                  </a:schemeClr>
                </a:solidFill>
              </a:rPr>
              <a:t> as a Section before calling the getMeetingInfo() method.</a:t>
            </a:r>
            <a:br>
              <a:rPr lang="en-US" sz="1400" i="1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i="1">
                <a:solidFill>
                  <a:schemeClr val="accent6">
                    <a:lumMod val="75000"/>
                  </a:schemeClr>
                </a:solidFill>
              </a:rPr>
              <a:t>Now the compiler is okay with using one of Section's getter methods because you have told it to treat </a:t>
            </a:r>
            <a:r>
              <a:rPr lang="en-US" sz="1400" b="1" i="1" u="sng">
                <a:solidFill>
                  <a:schemeClr val="accent6">
                    <a:lumMod val="75000"/>
                  </a:schemeClr>
                </a:solidFill>
              </a:rPr>
              <a:t>oopda02</a:t>
            </a:r>
            <a:r>
              <a:rPr lang="en-US" sz="1400" i="1">
                <a:solidFill>
                  <a:schemeClr val="accent6">
                    <a:lumMod val="75000"/>
                  </a:schemeClr>
                </a:solidFill>
              </a:rPr>
              <a:t> as a Section.</a:t>
            </a:r>
            <a:endParaRPr lang="en-US" sz="1400" b="0" i="1" dirty="0" err="1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03B636-C931-443B-8AF9-5C56E1A392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663" b="-1"/>
          <a:stretch/>
        </p:blipFill>
        <p:spPr>
          <a:xfrm>
            <a:off x="449508" y="4470720"/>
            <a:ext cx="6256092" cy="252274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461F2F6-3A1F-4750-8D75-E5D87779D305}"/>
              </a:ext>
            </a:extLst>
          </p:cNvPr>
          <p:cNvCxnSpPr>
            <a:cxnSpLocks/>
          </p:cNvCxnSpPr>
          <p:nvPr/>
        </p:nvCxnSpPr>
        <p:spPr>
          <a:xfrm flipV="1">
            <a:off x="2438400" y="4722994"/>
            <a:ext cx="685800" cy="687207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983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C4EDC6-CF6E-43EC-934B-7A02B4039E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220277-9B69-43C4-929B-850C89E35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about interfaces</a:t>
            </a:r>
          </a:p>
        </p:txBody>
      </p:sp>
    </p:spTree>
    <p:extLst>
      <p:ext uri="{BB962C8B-B14F-4D97-AF65-F5344CB8AC3E}">
        <p14:creationId xmlns:p14="http://schemas.microsoft.com/office/powerpoint/2010/main" val="3420104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EF1422-0A34-4DC3-888E-01842CCD3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907" y="1600200"/>
            <a:ext cx="8407893" cy="4407408"/>
          </a:xfrm>
        </p:spPr>
        <p:txBody>
          <a:bodyPr>
            <a:normAutofit/>
          </a:bodyPr>
          <a:lstStyle/>
          <a:p>
            <a:r>
              <a:rPr lang="en-US" sz="1800"/>
              <a:t>An interface can extend another, requiring or providing additional methods on top of the original ones. </a:t>
            </a:r>
          </a:p>
          <a:p>
            <a:r>
              <a:rPr lang="en-US" sz="1800"/>
              <a:t>For example, Closeable is an interface with a single method: </a:t>
            </a:r>
          </a:p>
          <a:p>
            <a:pPr marL="64008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7F0055"/>
                </a:solidFill>
                <a:latin typeface="Consolas" panose="020B0609020204030204" pitchFamily="49" charset="0"/>
              </a:rPr>
              <a:t>public interface </a:t>
            </a:r>
            <a:r>
              <a:rPr lang="en-US">
                <a:latin typeface="Consolas" panose="020B0609020204030204" pitchFamily="49" charset="0"/>
              </a:rPr>
              <a:t>Closeable {</a:t>
            </a:r>
          </a:p>
          <a:p>
            <a:pPr marL="64008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 panose="020B0609020204030204" pitchFamily="49" charset="0"/>
              </a:rPr>
              <a:t>    </a:t>
            </a:r>
            <a:r>
              <a:rPr lang="en-US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latin typeface="Consolas" panose="020B0609020204030204" pitchFamily="49" charset="0"/>
              </a:rPr>
              <a:t> close();</a:t>
            </a:r>
          </a:p>
          <a:p>
            <a:pPr marL="640080" lvl="2" indent="0">
              <a:spcBef>
                <a:spcPts val="0"/>
              </a:spcBef>
              <a:buNone/>
            </a:pPr>
            <a:r>
              <a:rPr lang="en-US">
                <a:latin typeface="Consolas" panose="020B0609020204030204" pitchFamily="49" charset="0"/>
              </a:rPr>
              <a:t>} </a:t>
            </a:r>
          </a:p>
          <a:p>
            <a:r>
              <a:rPr lang="en-US" sz="1800"/>
              <a:t>The Channel interface extends this interface: </a:t>
            </a:r>
          </a:p>
          <a:p>
            <a:pPr marL="64008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7F0055"/>
                </a:solidFill>
                <a:latin typeface="Consolas" panose="020B0609020204030204" pitchFamily="49" charset="0"/>
              </a:rPr>
              <a:t>public interface </a:t>
            </a:r>
            <a:r>
              <a:rPr lang="en-US">
                <a:latin typeface="Consolas" panose="020B0609020204030204" pitchFamily="49" charset="0"/>
              </a:rPr>
              <a:t>Channel </a:t>
            </a:r>
            <a:r>
              <a:rPr lang="en-US" b="1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>
                <a:latin typeface="Consolas" panose="020B0609020204030204" pitchFamily="49" charset="0"/>
              </a:rPr>
              <a:t> Closeable {</a:t>
            </a:r>
          </a:p>
          <a:p>
            <a:pPr marL="64008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 panose="020B0609020204030204" pitchFamily="49" charset="0"/>
              </a:rPr>
              <a:t>    </a:t>
            </a:r>
            <a:r>
              <a:rPr lang="en-US" b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>
                <a:latin typeface="Consolas" panose="020B0609020204030204" pitchFamily="49" charset="0"/>
              </a:rPr>
              <a:t> isOpen();</a:t>
            </a:r>
          </a:p>
          <a:p>
            <a:pPr marL="640080" lvl="2" indent="0">
              <a:spcBef>
                <a:spcPts val="0"/>
              </a:spcBef>
              <a:buNone/>
            </a:pPr>
            <a:r>
              <a:rPr lang="en-US"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/>
              <a:t>Therefore, a class that implements the interface </a:t>
            </a:r>
            <a:br>
              <a:rPr lang="en-US" sz="1800"/>
            </a:br>
            <a:r>
              <a:rPr lang="en-US" sz="1800"/>
              <a:t>Channel will have defined methods from both </a:t>
            </a:r>
            <a:br>
              <a:rPr lang="en-US" sz="1800"/>
            </a:br>
            <a:r>
              <a:rPr lang="en-US" sz="1800"/>
              <a:t>interfaces.</a:t>
            </a:r>
            <a:br>
              <a:rPr lang="en-US" sz="1800"/>
            </a:br>
            <a:endParaRPr lang="en-US" sz="18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/>
              <a:t>LinkedList has a getFirst() method of its own, but</a:t>
            </a:r>
            <a:br>
              <a:rPr lang="en-US" sz="1800"/>
            </a:br>
            <a:r>
              <a:rPr lang="en-US" sz="1800"/>
              <a:t>picks up sort() from its interface List which, in turn,</a:t>
            </a:r>
            <a:br>
              <a:rPr lang="en-US" sz="1800"/>
            </a:br>
            <a:r>
              <a:rPr lang="en-US" sz="1800"/>
              <a:t>picks up stream() because List extends Collection.</a:t>
            </a:r>
          </a:p>
          <a:p>
            <a:endParaRPr lang="en-US" sz="18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A415B1-A237-4E6C-9107-09963E083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Extending Interfaces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5278AD-38BD-4EAC-9BC9-021F4E05D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3013588"/>
            <a:ext cx="2595579" cy="33491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1EE240-AA32-44B2-9B35-80E0A6F54D83}"/>
              </a:ext>
            </a:extLst>
          </p:cNvPr>
          <p:cNvSpPr txBox="1"/>
          <p:nvPr/>
        </p:nvSpPr>
        <p:spPr>
          <a:xfrm rot="21269638">
            <a:off x="7795051" y="3946161"/>
            <a:ext cx="10458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600" b="0">
                <a:solidFill>
                  <a:srgbClr val="7030A0"/>
                </a:solidFill>
                <a:latin typeface="Comic Sans MS" panose="030F0702030302020204" pitchFamily="66" charset="0"/>
              </a:rPr>
              <a:t>extends</a:t>
            </a:r>
            <a:endParaRPr lang="en-US" sz="1600" b="0" dirty="0" err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56B377-B229-4922-9C7A-53761FAC59FF}"/>
              </a:ext>
            </a:extLst>
          </p:cNvPr>
          <p:cNvSpPr txBox="1"/>
          <p:nvPr/>
        </p:nvSpPr>
        <p:spPr>
          <a:xfrm rot="21269638">
            <a:off x="7310327" y="5339041"/>
            <a:ext cx="13746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600" b="0">
                <a:solidFill>
                  <a:srgbClr val="7030A0"/>
                </a:solidFill>
                <a:latin typeface="Comic Sans MS" panose="030F0702030302020204" pitchFamily="66" charset="0"/>
              </a:rPr>
              <a:t>implements</a:t>
            </a:r>
            <a:endParaRPr lang="en-US" sz="1600" b="0" dirty="0" err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58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A6A88F-A5AA-4999-B460-68FFD7E984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You can implement more than one interface.</a:t>
            </a:r>
            <a:br>
              <a:rPr lang="en-US"/>
            </a:br>
            <a:endParaRPr lang="en-US"/>
          </a:p>
          <a:p>
            <a:r>
              <a:rPr lang="en-US"/>
              <a:t>For example, </a:t>
            </a:r>
          </a:p>
          <a:p>
            <a:pPr lvl="1"/>
            <a:r>
              <a:rPr lang="en-US"/>
              <a:t>a Song might be playable</a:t>
            </a:r>
          </a:p>
          <a:p>
            <a:pPr lvl="1"/>
            <a:r>
              <a:rPr lang="en-US"/>
              <a:t>a Chapter might be readable</a:t>
            </a:r>
          </a:p>
          <a:p>
            <a:pPr lvl="1"/>
            <a:r>
              <a:rPr lang="en-US"/>
              <a:t>a Presentation (think narrated PowerPoint) might be both readable and playable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EFCD59-332E-4F9B-BC16-595B817BA7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14258" y="2819400"/>
            <a:ext cx="4102481" cy="261541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565E4EB-C80D-4E55-8EC2-649143431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Interfaces</a:t>
            </a:r>
          </a:p>
        </p:txBody>
      </p:sp>
    </p:spTree>
    <p:extLst>
      <p:ext uri="{BB962C8B-B14F-4D97-AF65-F5344CB8AC3E}">
        <p14:creationId xmlns:p14="http://schemas.microsoft.com/office/powerpoint/2010/main" val="2768030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752600"/>
            <a:ext cx="5181600" cy="5105400"/>
          </a:xfrm>
        </p:spPr>
        <p:txBody>
          <a:bodyPr>
            <a:normAutofit fontScale="92500" lnSpcReduction="10000"/>
          </a:bodyPr>
          <a:lstStyle/>
          <a:p>
            <a:pPr marL="45720" indent="0" algn="ctr">
              <a:buNone/>
            </a:pPr>
            <a:r>
              <a:rPr lang="en-US" sz="2400" dirty="0"/>
              <a:t>AKA “The Diamond of Death”</a:t>
            </a:r>
          </a:p>
          <a:p>
            <a:r>
              <a:rPr lang="en-US" dirty="0"/>
              <a:t>Imagine we have </a:t>
            </a:r>
            <a:r>
              <a:rPr lang="en-US"/>
              <a:t>an interface A with an abstract </a:t>
            </a:r>
            <a:r>
              <a:rPr lang="en-US" dirty="0" err="1">
                <a:latin typeface="Consolas" panose="020B0609020204030204" pitchFamily="49" charset="0"/>
              </a:rPr>
              <a:t>someMethod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Interfaces B &amp; C both extend A and provide a default implementation for </a:t>
            </a:r>
            <a:r>
              <a:rPr lang="en-US" sz="2100" dirty="0" err="1">
                <a:latin typeface="Consolas" panose="020B0609020204030204" pitchFamily="49" charset="0"/>
              </a:rPr>
              <a:t>someMethod</a:t>
            </a:r>
            <a:r>
              <a:rPr lang="en-US" sz="2100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Class D combines the functionality of B &amp; C by implementing both but does not override </a:t>
            </a:r>
            <a:r>
              <a:rPr lang="en-US" sz="2100" dirty="0" err="1">
                <a:latin typeface="Consolas" panose="020B0609020204030204" pitchFamily="49" charset="0"/>
              </a:rPr>
              <a:t>someMethod</a:t>
            </a:r>
            <a:r>
              <a:rPr lang="en-US" sz="2100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If D doesn't provide a method body, which implementation of </a:t>
            </a:r>
            <a:r>
              <a:rPr lang="en-US" sz="2100" dirty="0" err="1">
                <a:latin typeface="Consolas" panose="020B0609020204030204" pitchFamily="49" charset="0"/>
              </a:rPr>
              <a:t>someMethod</a:t>
            </a:r>
            <a:r>
              <a:rPr lang="en-US" sz="2100" dirty="0">
                <a:latin typeface="Consolas" panose="020B0609020204030204" pitchFamily="49" charset="0"/>
              </a:rPr>
              <a:t>() </a:t>
            </a:r>
            <a:r>
              <a:rPr lang="en-US" dirty="0"/>
              <a:t>should D inherit?</a:t>
            </a:r>
          </a:p>
          <a:p>
            <a:pPr lvl="1"/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java: class D inherits unrelated defaults for 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someMethod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 from types B and C</a:t>
            </a:r>
            <a:r>
              <a:rPr lang="en-US" altLang="en-US" sz="800" dirty="0"/>
              <a:t> 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lvl="1"/>
            <a:r>
              <a:rPr lang="en-US" sz="1600"/>
              <a:t>D needs </a:t>
            </a:r>
            <a:r>
              <a:rPr lang="en-US" sz="1600" dirty="0"/>
              <a:t>to provide a method body for </a:t>
            </a:r>
            <a:r>
              <a:rPr lang="en-US" sz="1600" dirty="0" err="1">
                <a:latin typeface="Consolas" panose="020B0609020204030204" pitchFamily="49" charset="0"/>
              </a:rPr>
              <a:t>someMethod</a:t>
            </a:r>
            <a:r>
              <a:rPr lang="en-US" sz="16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Diamond Problem</a:t>
            </a:r>
          </a:p>
        </p:txBody>
      </p:sp>
      <p:pic>
        <p:nvPicPr>
          <p:cNvPr id="4" name="Picture 3" descr="440px-Diamond_inheritance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526" y="1888405"/>
            <a:ext cx="3200176" cy="48002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34218" y="1886635"/>
            <a:ext cx="10667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800" b="0" i="1" dirty="0">
                <a:latin typeface="+mn-lt"/>
              </a:rPr>
              <a:t>interface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19800" y="3810000"/>
            <a:ext cx="10667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800" b="0" i="1" dirty="0">
                <a:latin typeface="+mn-lt"/>
              </a:rPr>
              <a:t>interface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24800" y="3828027"/>
            <a:ext cx="10667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800" b="0" i="1" dirty="0">
                <a:latin typeface="+mn-lt"/>
              </a:rPr>
              <a:t>interface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94585" y="3247753"/>
            <a:ext cx="86536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600" b="0" dirty="0">
                <a:latin typeface="+mn-lt"/>
              </a:rPr>
              <a:t>extends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94430" y="3247752"/>
            <a:ext cx="86536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600" b="0" dirty="0">
                <a:latin typeface="+mn-lt"/>
              </a:rPr>
              <a:t>extends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0284" y="5096764"/>
            <a:ext cx="123463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600" b="0" dirty="0">
                <a:latin typeface="+mn-lt"/>
              </a:rPr>
              <a:t>implements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46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132" y="1719071"/>
            <a:ext cx="5213268" cy="4912233"/>
          </a:xfrm>
        </p:spPr>
        <p:txBody>
          <a:bodyPr/>
          <a:lstStyle/>
          <a:p>
            <a:r>
              <a:rPr lang="en-US"/>
              <a:t>Interfaces and Interface Realizations</a:t>
            </a:r>
            <a:br>
              <a:rPr lang="en-US"/>
            </a:br>
            <a:endParaRPr lang="en-US" dirty="0"/>
          </a:p>
        </p:txBody>
      </p:sp>
      <p:sp>
        <p:nvSpPr>
          <p:cNvPr id="1853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Drawing Interfaces in StarUML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4E1F8F-D9EA-4462-AB6E-BC365F076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848052"/>
            <a:ext cx="2071672" cy="30676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A52D839-FF06-46CE-A27C-B5E655C68BCE}"/>
              </a:ext>
            </a:extLst>
          </p:cNvPr>
          <p:cNvSpPr/>
          <p:nvPr/>
        </p:nvSpPr>
        <p:spPr>
          <a:xfrm>
            <a:off x="5181600" y="2190028"/>
            <a:ext cx="2133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/>
            </a:br>
            <a:r>
              <a:rPr lang="en-US" i="1"/>
              <a:t>from the Format menu:</a:t>
            </a:r>
            <a:br>
              <a:rPr lang="en-US" i="1"/>
            </a:br>
            <a:endParaRPr 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For StarUML interfaces, you need to stop Suppressing operations </a:t>
            </a:r>
            <a:br>
              <a:rPr lang="en-US"/>
            </a:b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And the stereotype display needs to be set to Label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280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6B2DC8-3CB5-4F69-801A-6CD59E61EA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B4E6E5-CD1B-4B5F-B0D1-47B71038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Interfaces</a:t>
            </a:r>
          </a:p>
        </p:txBody>
      </p:sp>
    </p:spTree>
    <p:extLst>
      <p:ext uri="{BB962C8B-B14F-4D97-AF65-F5344CB8AC3E}">
        <p14:creationId xmlns:p14="http://schemas.microsoft.com/office/powerpoint/2010/main" val="1587310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8F2619-3FCC-4FA4-855E-686FC4465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Any variable defined in an interface is automatically public static final.</a:t>
            </a:r>
          </a:p>
          <a:p>
            <a:r>
              <a:rPr lang="en-US"/>
              <a:t>For instance, here is a Logger in interface Enrollable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62C783-179E-4695-B2B3-53858296B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Constants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93D833-B64D-473D-960F-F7AE3212D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52" y="2819400"/>
            <a:ext cx="810055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895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C4EDC6-CF6E-43EC-934B-7A02B4039E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220277-9B69-43C4-929B-850C89E35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Methods</a:t>
            </a:r>
            <a:br>
              <a:rPr lang="en-US"/>
            </a:br>
            <a:r>
              <a:rPr lang="en-US"/>
              <a:t>in Interfaces</a:t>
            </a:r>
          </a:p>
        </p:txBody>
      </p:sp>
    </p:spTree>
    <p:extLst>
      <p:ext uri="{BB962C8B-B14F-4D97-AF65-F5344CB8AC3E}">
        <p14:creationId xmlns:p14="http://schemas.microsoft.com/office/powerpoint/2010/main" val="3492486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226C36-5B72-4F18-8489-CB89A87F2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4407408"/>
          </a:xfrm>
        </p:spPr>
        <p:txBody>
          <a:bodyPr/>
          <a:lstStyle/>
          <a:p>
            <a:r>
              <a:rPr lang="en-US"/>
              <a:t>We've seen two of them – abstract and default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112781-A575-4A84-B278-62F92D12B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There are four types of methods that can be placed into an interface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A9CBE07-11D4-4D72-8A94-6BFE7E371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185266"/>
              </p:ext>
            </p:extLst>
          </p:nvPr>
        </p:nvGraphicFramePr>
        <p:xfrm>
          <a:off x="457200" y="2362200"/>
          <a:ext cx="8153400" cy="317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3156">
                  <a:extLst>
                    <a:ext uri="{9D8B030D-6E8A-4147-A177-3AD203B41FA5}">
                      <a16:colId xmlns:a16="http://schemas.microsoft.com/office/drawing/2014/main" val="2986404307"/>
                    </a:ext>
                  </a:extLst>
                </a:gridCol>
                <a:gridCol w="2311644">
                  <a:extLst>
                    <a:ext uri="{9D8B030D-6E8A-4147-A177-3AD203B41FA5}">
                      <a16:colId xmlns:a16="http://schemas.microsoft.com/office/drawing/2014/main" val="3451367274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151866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Type of 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Notes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6463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Abstract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Method has only a header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Concrete classes implementing the interface need to provide a body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569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Method has a body and the default keyword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Classes implementing the method will use the default code, unless they override it.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8956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Method is at the interface level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You don't need to make an instance of a class implementing the interface in order to to run the method.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5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Private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"Helper" methods for other interface methods.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Can be either static or instance level.  Cannot be default, as no impelemting class can see them.  Added in Java 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7267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0401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641FF2-112F-402A-915F-069AE5DB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600" b="1"/>
              <a:t>Using private methods in interfaces have four rules :</a:t>
            </a:r>
          </a:p>
          <a:p>
            <a:pPr marL="502920" indent="-457200">
              <a:spcBef>
                <a:spcPts val="0"/>
              </a:spcBef>
              <a:buFont typeface="+mj-lt"/>
              <a:buAutoNum type="arabicPeriod"/>
            </a:pPr>
            <a:r>
              <a:rPr lang="en-US" sz="1600"/>
              <a:t>Private interface method cannot be abstract.</a:t>
            </a:r>
          </a:p>
          <a:p>
            <a:pPr marL="502920" indent="-457200">
              <a:spcBef>
                <a:spcPts val="0"/>
              </a:spcBef>
              <a:buFont typeface="+mj-lt"/>
              <a:buAutoNum type="arabicPeriod"/>
            </a:pPr>
            <a:r>
              <a:rPr lang="en-US" sz="1600"/>
              <a:t>Private method can be used only inside interface.</a:t>
            </a:r>
          </a:p>
          <a:p>
            <a:pPr marL="502920" indent="-457200">
              <a:spcBef>
                <a:spcPts val="0"/>
              </a:spcBef>
              <a:buFont typeface="+mj-lt"/>
              <a:buAutoNum type="arabicPeriod"/>
            </a:pPr>
            <a:r>
              <a:rPr lang="en-US" sz="1600"/>
              <a:t>Private static method can be used inside other static and non-static interface methods.</a:t>
            </a:r>
          </a:p>
          <a:p>
            <a:pPr marL="502920" indent="-457200">
              <a:spcBef>
                <a:spcPts val="0"/>
              </a:spcBef>
              <a:buFont typeface="+mj-lt"/>
              <a:buAutoNum type="arabicPeriod"/>
            </a:pPr>
            <a:r>
              <a:rPr lang="en-US" sz="1600"/>
              <a:t>Private non-static methods cannot be used inside private static methods.</a:t>
            </a:r>
          </a:p>
          <a:p>
            <a:pPr marL="502920" indent="-457200">
              <a:buFont typeface="+mj-lt"/>
              <a:buAutoNum type="arabicPeriod"/>
            </a:pPr>
            <a:endParaRPr lang="en-US" sz="1600"/>
          </a:p>
          <a:p>
            <a:pPr marL="320040" lvl="1" indent="0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Analyzable {</a:t>
            </a:r>
          </a:p>
          <a:p>
            <a:pPr marL="320040" lvl="1" indent="0">
              <a:spcBef>
                <a:spcPts val="200"/>
              </a:spcBef>
              <a:spcAft>
                <a:spcPts val="0"/>
              </a:spcAft>
              <a:buNone/>
            </a:pPr>
            <a:endParaRPr lang="en-US" sz="1400">
              <a:latin typeface="Consolas" panose="020B0609020204030204" pitchFamily="49" charset="0"/>
            </a:endParaRPr>
          </a:p>
          <a:p>
            <a:pPr marL="320040" lvl="1" indent="0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   default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HashSet&lt;String&gt; processText(String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320040" lvl="1" indent="0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>
                <a:solidFill>
                  <a:srgbClr val="3F7F5F"/>
                </a:solidFill>
                <a:latin typeface="Consolas" panose="020B0609020204030204" pitchFamily="49" charset="0"/>
              </a:rPr>
              <a:t>// Parse the string into words using a RegExp of delimiters</a:t>
            </a:r>
          </a:p>
          <a:p>
            <a:pPr marL="320040" lvl="1" indent="0">
              <a:spcBef>
                <a:spcPts val="200"/>
              </a:spcBef>
              <a:spcAft>
                <a:spcPts val="0"/>
              </a:spcAft>
              <a:buNone/>
            </a:pPr>
            <a:r>
              <a:rPr lang="sv-SE" sz="1400">
                <a:solidFill>
                  <a:srgbClr val="000000"/>
                </a:solidFill>
                <a:latin typeface="Consolas" panose="020B0609020204030204" pitchFamily="49" charset="0"/>
              </a:rPr>
              <a:t>      String[] </a:t>
            </a:r>
            <a:r>
              <a:rPr lang="sv-SE" sz="1400">
                <a:solidFill>
                  <a:srgbClr val="6A3E3E"/>
                </a:solidFill>
                <a:latin typeface="Consolas" panose="020B0609020204030204" pitchFamily="49" charset="0"/>
              </a:rPr>
              <a:t>tokens</a:t>
            </a:r>
            <a:r>
              <a:rPr lang="sv-SE" sz="1400">
                <a:solidFill>
                  <a:srgbClr val="000000"/>
                </a:solidFill>
                <a:latin typeface="Consolas" panose="020B0609020204030204" pitchFamily="49" charset="0"/>
              </a:rPr>
              <a:t> = removeTags(</a:t>
            </a:r>
            <a:r>
              <a:rPr lang="sv-SE" sz="140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sv-SE" sz="1400">
                <a:solidFill>
                  <a:srgbClr val="000000"/>
                </a:solidFill>
                <a:latin typeface="Consolas" panose="020B0609020204030204" pitchFamily="49" charset="0"/>
              </a:rPr>
              <a:t>).split(</a:t>
            </a:r>
            <a:r>
              <a:rPr lang="sv-SE" sz="1400">
                <a:solidFill>
                  <a:srgbClr val="2A00FF"/>
                </a:solidFill>
                <a:latin typeface="Consolas" panose="020B0609020204030204" pitchFamily="49" charset="0"/>
              </a:rPr>
              <a:t>"[\n\t\r (),.:;+]"</a:t>
            </a:r>
            <a:r>
              <a:rPr lang="sv-SE" sz="140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 marL="320040" lvl="1" indent="0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HashSet&lt;String&gt;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uniqueWords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HashSet&lt;&gt;();</a:t>
            </a:r>
          </a:p>
          <a:p>
            <a:pPr marL="320040" lvl="1" indent="0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     ...</a:t>
            </a:r>
          </a:p>
          <a:p>
            <a:pPr marL="320040" lvl="1" indent="0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b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65760" lvl="1" indent="0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   private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String removeTags(String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365760" lvl="1" indent="0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0055"/>
                </a:solidFill>
                <a:latin typeface="Consolas" panose="020B0609020204030204" pitchFamily="49" charset="0"/>
              </a:rPr>
              <a:t>     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.replaceAll(</a:t>
            </a:r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</a:rPr>
              <a:t>"\\&lt;.*?\\&gt;"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65760" lvl="1" indent="0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400"/>
          </a:p>
          <a:p>
            <a:endParaRPr lang="en-US" sz="16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FBFAE4-D557-4EBC-8571-CA803105D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Rules for Private Methods in Interfaces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7CF20B-0C5A-40AA-BE16-31BE627B2CE3}"/>
              </a:ext>
            </a:extLst>
          </p:cNvPr>
          <p:cNvSpPr/>
          <p:nvPr/>
        </p:nvSpPr>
        <p:spPr>
          <a:xfrm>
            <a:off x="3149211" y="4724400"/>
            <a:ext cx="990600" cy="2286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396BF8-34E0-473D-A22D-D187827CCC0F}"/>
              </a:ext>
            </a:extLst>
          </p:cNvPr>
          <p:cNvSpPr/>
          <p:nvPr/>
        </p:nvSpPr>
        <p:spPr>
          <a:xfrm>
            <a:off x="914400" y="5791200"/>
            <a:ext cx="4800600" cy="8382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056DC6-7EB7-4F7C-97E7-78F7F8E6C085}"/>
              </a:ext>
            </a:extLst>
          </p:cNvPr>
          <p:cNvCxnSpPr/>
          <p:nvPr/>
        </p:nvCxnSpPr>
        <p:spPr>
          <a:xfrm>
            <a:off x="380999" y="3554185"/>
            <a:ext cx="82296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E97886E-C64F-4AE1-A0F0-1FDE0FEAD68F}"/>
              </a:ext>
            </a:extLst>
          </p:cNvPr>
          <p:cNvSpPr txBox="1"/>
          <p:nvPr/>
        </p:nvSpPr>
        <p:spPr>
          <a:xfrm rot="821351">
            <a:off x="6658178" y="3841990"/>
            <a:ext cx="2590800" cy="554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800" b="0">
                <a:solidFill>
                  <a:srgbClr val="7F0055"/>
                </a:solidFill>
                <a:latin typeface="Comic Sans MS" panose="030F0702030302020204" pitchFamily="66" charset="0"/>
              </a:rPr>
              <a:t>An example of a private method</a:t>
            </a:r>
            <a:endParaRPr lang="en-US" sz="1800" b="0" dirty="0" err="1">
              <a:solidFill>
                <a:srgbClr val="7F0055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E6B7AE-C2BE-48D1-BCA7-C279C1B4594C}"/>
              </a:ext>
            </a:extLst>
          </p:cNvPr>
          <p:cNvSpPr txBox="1"/>
          <p:nvPr/>
        </p:nvSpPr>
        <p:spPr>
          <a:xfrm>
            <a:off x="6248401" y="5733738"/>
            <a:ext cx="2438399" cy="768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400" i="1">
                <a:solidFill>
                  <a:schemeClr val="accent6">
                    <a:lumMod val="75000"/>
                  </a:schemeClr>
                </a:solidFill>
              </a:rPr>
              <a:t>This private "helper" method will remove HTML tags, </a:t>
            </a:r>
            <a:br>
              <a:rPr lang="en-US" sz="1400" i="1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i="1">
                <a:solidFill>
                  <a:schemeClr val="accent6">
                    <a:lumMod val="75000"/>
                  </a:schemeClr>
                </a:solidFill>
              </a:rPr>
              <a:t>e.g., &lt;p&gt; from a String</a:t>
            </a:r>
            <a:endParaRPr lang="en-US" sz="1400" b="0" i="1" dirty="0" err="1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D354D74-93C0-4A5E-B071-F98DF628761C}"/>
              </a:ext>
            </a:extLst>
          </p:cNvPr>
          <p:cNvCxnSpPr>
            <a:cxnSpLocks/>
          </p:cNvCxnSpPr>
          <p:nvPr/>
        </p:nvCxnSpPr>
        <p:spPr>
          <a:xfrm flipH="1" flipV="1">
            <a:off x="5774871" y="6043988"/>
            <a:ext cx="625929" cy="204412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258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C4EDC6-CF6E-43EC-934B-7A02B4039E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220277-9B69-43C4-929B-850C89E35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 of Interfaces</a:t>
            </a:r>
          </a:p>
        </p:txBody>
      </p:sp>
    </p:spTree>
    <p:extLst>
      <p:ext uri="{BB962C8B-B14F-4D97-AF65-F5344CB8AC3E}">
        <p14:creationId xmlns:p14="http://schemas.microsoft.com/office/powerpoint/2010/main" val="1666255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22E55F-47EF-431C-BA3B-051F33A56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Consider sorting an array of objects. </a:t>
            </a:r>
          </a:p>
          <a:p>
            <a:pPr lvl="1"/>
            <a:r>
              <a:rPr lang="en-US"/>
              <a:t>A sorting algorithm repeatedly compares elements and rearranges them if they are out of order.  But what is "the order"?  (How would we sort Persons?)</a:t>
            </a:r>
          </a:p>
          <a:p>
            <a:pPr lvl="1"/>
            <a:r>
              <a:rPr lang="en-US"/>
              <a:t>The sorting algorithm should just call a method supplied by the class. </a:t>
            </a:r>
          </a:p>
          <a:p>
            <a:pPr lvl="1"/>
            <a:r>
              <a:rPr lang="en-US">
                <a:solidFill>
                  <a:srgbClr val="C00000"/>
                </a:solidFill>
              </a:rPr>
              <a:t>BUT, the algorithm cannot possibly guess what the method name and signatures are for every sortable class!!</a:t>
            </a:r>
          </a:p>
          <a:p>
            <a:r>
              <a:rPr lang="en-US"/>
              <a:t>Solution?</a:t>
            </a:r>
          </a:p>
          <a:p>
            <a:pPr lvl="1"/>
            <a:r>
              <a:rPr lang="en-US"/>
              <a:t>Have every "sortable" class implement the interface </a:t>
            </a:r>
            <a:r>
              <a:rPr lang="en-US">
                <a:solidFill>
                  <a:srgbClr val="C00000"/>
                </a:solidFill>
              </a:rPr>
              <a:t>Comparable</a:t>
            </a:r>
          </a:p>
          <a:p>
            <a:pPr lvl="1"/>
            <a:r>
              <a:rPr lang="en-US"/>
              <a:t>This will mandate the implementation of the </a:t>
            </a:r>
            <a:r>
              <a:rPr lang="en-US">
                <a:solidFill>
                  <a:srgbClr val="C00000"/>
                </a:solidFill>
              </a:rPr>
              <a:t>compareTo() </a:t>
            </a:r>
            <a:r>
              <a:rPr lang="en-US"/>
              <a:t>method.</a:t>
            </a:r>
          </a:p>
          <a:p>
            <a:pPr lvl="1"/>
            <a:r>
              <a:rPr lang="en-US"/>
              <a:t>We want to compare strings against strings, employees against employees, and so on.  For that reason, the Comparable interface has a type parameter.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A17605-EE7D-44B5-B202-EF590B6A6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Comparable</a:t>
            </a:r>
          </a:p>
        </p:txBody>
      </p:sp>
    </p:spTree>
    <p:extLst>
      <p:ext uri="{BB962C8B-B14F-4D97-AF65-F5344CB8AC3E}">
        <p14:creationId xmlns:p14="http://schemas.microsoft.com/office/powerpoint/2010/main" val="2206214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55847"/>
            <a:ext cx="8229600" cy="1054394"/>
          </a:xfrm>
        </p:spPr>
        <p:txBody>
          <a:bodyPr/>
          <a:lstStyle/>
          <a:p>
            <a:r>
              <a:rPr lang="en-US" dirty="0"/>
              <a:t>Many classes* implement the Comparable interface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828800"/>
            <a:ext cx="8920345" cy="479663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Such as Integer, Double, LocalDate and String</a:t>
            </a:r>
          </a:p>
          <a:p>
            <a:r>
              <a:rPr lang="en-US"/>
              <a:t>The compareTo() method can return one of three values. </a:t>
            </a:r>
          </a:p>
          <a:p>
            <a:pPr lvl="1"/>
            <a:r>
              <a:rPr lang="en-US"/>
              <a:t>A negative number if the current object comes before the object compared to. </a:t>
            </a:r>
          </a:p>
          <a:p>
            <a:pPr lvl="1"/>
            <a:r>
              <a:rPr lang="en-US"/>
              <a:t>A positive number if the current object comes after the object compared to. </a:t>
            </a:r>
          </a:p>
          <a:p>
            <a:pPr lvl="1"/>
            <a:r>
              <a:rPr lang="en-US"/>
              <a:t>Zero if the two objects are equal. </a:t>
            </a:r>
          </a:p>
          <a:p>
            <a:r>
              <a:rPr lang="en-US"/>
              <a:t>The magnitudes of the positive /negative numbers returned have no significance.</a:t>
            </a:r>
          </a:p>
          <a:p>
            <a:r>
              <a:rPr lang="en-US"/>
              <a:t>If two elements are equal as defined by the object's equals() method, then compareTo() should return zero.  (This rule is a </a:t>
            </a:r>
            <a:r>
              <a:rPr lang="en-US" i="1"/>
              <a:t>should</a:t>
            </a:r>
            <a:r>
              <a:rPr lang="en-US"/>
              <a:t>, not a </a:t>
            </a:r>
            <a:r>
              <a:rPr lang="en-US" i="1"/>
              <a:t>must</a:t>
            </a:r>
            <a:r>
              <a:rPr lang="en-US"/>
              <a:t>.)</a:t>
            </a:r>
            <a:br>
              <a:rPr lang="en-US"/>
            </a:br>
            <a:endParaRPr lang="en-US"/>
          </a:p>
          <a:p>
            <a:r>
              <a:rPr lang="en-US" sz="1600"/>
              <a:t>See BookCompare, DateCompare and TaskCompare examples at</a:t>
            </a:r>
            <a:br>
              <a:rPr lang="en-US" sz="1600"/>
            </a:br>
            <a:r>
              <a:rPr lang="en-US" sz="1600">
                <a:hlinkClick r:id="rId2"/>
              </a:rPr>
              <a:t>http://jackmyers.info/oopda/src/Lesson-01/advancedCollections/</a:t>
            </a:r>
            <a:endParaRPr lang="en-US"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8666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compareTo</a:t>
            </a:r>
            <a:r>
              <a:rPr lang="en-US" dirty="0"/>
              <a:t>() method can return one of three values. </a:t>
            </a:r>
          </a:p>
          <a:p>
            <a:pPr lvl="1"/>
            <a:r>
              <a:rPr lang="en-US" dirty="0"/>
              <a:t>A negative number if the current object comes before the object compared to. </a:t>
            </a:r>
          </a:p>
          <a:p>
            <a:pPr lvl="1"/>
            <a:r>
              <a:rPr lang="en-US" dirty="0"/>
              <a:t>A positive number if the current object comes after the object compared to. </a:t>
            </a:r>
          </a:p>
          <a:p>
            <a:pPr lvl="1"/>
            <a:r>
              <a:rPr lang="en-US" dirty="0"/>
              <a:t>Zero </a:t>
            </a:r>
            <a:r>
              <a:rPr lang="en-US" dirty="0">
                <a:solidFill>
                  <a:srgbClr val="C00000"/>
                </a:solidFill>
              </a:rPr>
              <a:t>if the two objects are equal. </a:t>
            </a:r>
          </a:p>
          <a:p>
            <a:pPr lvl="1"/>
            <a:endParaRPr lang="en-US" dirty="0"/>
          </a:p>
          <a:p>
            <a:r>
              <a:rPr lang="en-US" dirty="0"/>
              <a:t>If two objects are equal, </a:t>
            </a:r>
            <a:r>
              <a:rPr lang="en-US" dirty="0">
                <a:solidFill>
                  <a:srgbClr val="C00000"/>
                </a:solidFill>
              </a:rPr>
              <a:t>they cannot both exist in a Set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/>
              <a:t>Hence if you think your objects will be used in sets, make sure your </a:t>
            </a:r>
            <a:r>
              <a:rPr lang="en-US" dirty="0" err="1"/>
              <a:t>compareTo</a:t>
            </a:r>
            <a:r>
              <a:rPr lang="en-US" dirty="0"/>
              <a:t>() method does not falsely identify duplicate values</a:t>
            </a:r>
          </a:p>
          <a:p>
            <a:r>
              <a:rPr lang="en-US" dirty="0"/>
              <a:t>Or else use the interface Comparator instead of Comparable</a:t>
            </a:r>
            <a:br>
              <a:rPr lang="en-US" dirty="0"/>
            </a:br>
            <a:r>
              <a:rPr lang="en-US" sz="1600"/>
              <a:t>   (see Chapter )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compareTo</a:t>
            </a:r>
            <a:r>
              <a:rPr lang="en-US" dirty="0"/>
              <a:t>() warning when using Sets</a:t>
            </a:r>
          </a:p>
        </p:txBody>
      </p:sp>
    </p:spTree>
    <p:extLst>
      <p:ext uri="{BB962C8B-B14F-4D97-AF65-F5344CB8AC3E}">
        <p14:creationId xmlns:p14="http://schemas.microsoft.com/office/powerpoint/2010/main" val="2161755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B809440-3A89-44F1-960A-91A6ADF2D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209800"/>
            <a:ext cx="8407893" cy="4407408"/>
          </a:xfrm>
        </p:spPr>
        <p:txBody>
          <a:bodyPr>
            <a:noAutofit/>
          </a:bodyPr>
          <a:lstStyle/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Book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Comparable&lt;Book&gt; {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46464"/>
                </a:solidFill>
                <a:latin typeface="Consolas" panose="020B0609020204030204" pitchFamily="49" charset="0"/>
              </a:rPr>
              <a:t>   @Override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compareTo(Book </a:t>
            </a:r>
            <a:r>
              <a:rPr lang="en-US" sz="180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7F5F"/>
                </a:solidFill>
                <a:latin typeface="Consolas" panose="020B0609020204030204" pitchFamily="49" charset="0"/>
              </a:rPr>
              <a:t>      // Compare alphabetically by title, then by author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F0055"/>
                </a:solidFill>
                <a:latin typeface="Consolas" panose="020B0609020204030204" pitchFamily="49" charset="0"/>
              </a:rPr>
              <a:t>      int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6A3E3E"/>
                </a:solidFill>
                <a:latin typeface="Consolas" panose="020B0609020204030204" pitchFamily="49" charset="0"/>
              </a:rPr>
              <a:t>compare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>
                <a:solidFill>
                  <a:srgbClr val="0000C0"/>
                </a:solidFill>
                <a:latin typeface="Consolas" panose="020B0609020204030204" pitchFamily="49" charset="0"/>
              </a:rPr>
              <a:t>title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.compareTo(</a:t>
            </a:r>
            <a:r>
              <a:rPr lang="en-US" sz="180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.getTitle());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F0055"/>
                </a:solidFill>
                <a:latin typeface="Consolas" panose="020B0609020204030204" pitchFamily="49" charset="0"/>
              </a:rPr>
              <a:t>      if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>
                <a:solidFill>
                  <a:srgbClr val="6A3E3E"/>
                </a:solidFill>
                <a:latin typeface="Consolas" panose="020B0609020204030204" pitchFamily="49" charset="0"/>
              </a:rPr>
              <a:t>compare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!= 0) {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7F5F"/>
                </a:solidFill>
                <a:latin typeface="Consolas" panose="020B0609020204030204" pitchFamily="49" charset="0"/>
              </a:rPr>
              <a:t>         // The books have different String titles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F0055"/>
                </a:solidFill>
                <a:latin typeface="Consolas" panose="020B0609020204030204" pitchFamily="49" charset="0"/>
              </a:rPr>
              <a:t>         return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6A3E3E"/>
                </a:solidFill>
                <a:latin typeface="Consolas" panose="020B0609020204030204" pitchFamily="49" charset="0"/>
              </a:rPr>
              <a:t>compare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F0055"/>
                </a:solidFill>
                <a:latin typeface="Consolas" panose="020B0609020204030204" pitchFamily="49" charset="0"/>
              </a:rPr>
              <a:t>      else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7F5F"/>
                </a:solidFill>
                <a:latin typeface="Consolas" panose="020B0609020204030204" pitchFamily="49" charset="0"/>
              </a:rPr>
              <a:t>         // Let's compare by author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A3E3E"/>
                </a:solidFill>
                <a:latin typeface="Consolas" panose="020B0609020204030204" pitchFamily="49" charset="0"/>
              </a:rPr>
              <a:t>         compare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>
                <a:solidFill>
                  <a:srgbClr val="0000C0"/>
                </a:solidFill>
                <a:latin typeface="Consolas" panose="020B0609020204030204" pitchFamily="49" charset="0"/>
              </a:rPr>
              <a:t>author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.compareTo(</a:t>
            </a:r>
            <a:r>
              <a:rPr lang="en-US" sz="180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.getAuthor());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F0055"/>
                </a:solidFill>
                <a:latin typeface="Consolas" panose="020B0609020204030204" pitchFamily="49" charset="0"/>
              </a:rPr>
              <a:t>         return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6A3E3E"/>
                </a:solidFill>
                <a:latin typeface="Consolas" panose="020B0609020204030204" pitchFamily="49" charset="0"/>
              </a:rPr>
              <a:t>compare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8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90A2B5-70E7-40E3-AF04-1152A9C51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your own compareTo()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7D16A3-B42B-4BFC-88BF-DC8C9FB3F311}"/>
              </a:ext>
            </a:extLst>
          </p:cNvPr>
          <p:cNvSpPr/>
          <p:nvPr/>
        </p:nvSpPr>
        <p:spPr>
          <a:xfrm>
            <a:off x="5943600" y="1591318"/>
            <a:ext cx="320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the Comparable interface has a type parameter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CCE8C838-FA3B-4011-BC98-32166E9B7F36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44277" y="1914484"/>
            <a:ext cx="299323" cy="323164"/>
          </a:xfrm>
          <a:prstGeom prst="curvedConnector2">
            <a:avLst/>
          </a:prstGeom>
          <a:ln w="22225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0997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CDC8BC-2E21-4FE1-ADA2-9C485774A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Comparator interface</a:t>
            </a:r>
          </a:p>
          <a:p>
            <a:pPr lvl="1"/>
            <a:r>
              <a:rPr lang="en-US"/>
              <a:t>You cannot have two compareTo() methods in the same class, so Comparators are a way to enable multiple sorting options.</a:t>
            </a:r>
            <a:br>
              <a:rPr lang="en-US"/>
            </a:br>
            <a:endParaRPr lang="en-US"/>
          </a:p>
          <a:p>
            <a:r>
              <a:rPr lang="en-US"/>
              <a:t>Runnable interface</a:t>
            </a:r>
          </a:p>
          <a:p>
            <a:pPr lvl="1"/>
            <a:r>
              <a:rPr lang="en-US"/>
              <a:t>Allows tasks to be run in multiple threads for parallel processing</a:t>
            </a:r>
            <a:br>
              <a:rPr lang="en-US"/>
            </a:br>
            <a:endParaRPr lang="en-US"/>
          </a:p>
          <a:p>
            <a:r>
              <a:rPr lang="en-US"/>
              <a:t>EventHandler interface</a:t>
            </a:r>
          </a:p>
          <a:p>
            <a:pPr lvl="1"/>
            <a:r>
              <a:rPr lang="en-US"/>
              <a:t>Which we will eventually use in JavaFX GUIs.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D50BDA-6C97-45A4-8A5D-B9DFD8A2B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 out other common </a:t>
            </a:r>
            <a:br>
              <a:rPr lang="en-US"/>
            </a:br>
            <a:r>
              <a:rPr lang="en-US"/>
              <a:t>interfaces in the textbook</a:t>
            </a:r>
          </a:p>
        </p:txBody>
      </p:sp>
    </p:spTree>
    <p:extLst>
      <p:ext uri="{BB962C8B-B14F-4D97-AF65-F5344CB8AC3E}">
        <p14:creationId xmlns:p14="http://schemas.microsoft.com/office/powerpoint/2010/main" val="2132020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814942-4044-4279-8E4A-7C058619F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interface is a mechanism for spelling out a contract between two parties: the supplier of a service and the classes that want their objects to be usable with the service.</a:t>
            </a:r>
          </a:p>
          <a:p>
            <a:pPr lvl="1"/>
            <a:r>
              <a:rPr lang="en-US" dirty="0"/>
              <a:t>I want to make a new Java class for 3D photos. </a:t>
            </a:r>
            <a:br>
              <a:rPr lang="en-US" dirty="0"/>
            </a:br>
            <a:r>
              <a:rPr lang="en-US" dirty="0"/>
              <a:t>I need to make sure they are as </a:t>
            </a:r>
            <a:r>
              <a:rPr lang="en-US" u="sng" dirty="0"/>
              <a:t>viewable</a:t>
            </a:r>
            <a:r>
              <a:rPr lang="en-US" dirty="0"/>
              <a:t> as 2D photos.</a:t>
            </a:r>
          </a:p>
          <a:p>
            <a:pPr lvl="1"/>
            <a:r>
              <a:rPr lang="en-US" dirty="0"/>
              <a:t>I want to make a new Java class, Seminar, to section tally for enrollment.</a:t>
            </a:r>
            <a:br>
              <a:rPr lang="en-US" dirty="0"/>
            </a:br>
            <a:r>
              <a:rPr lang="en-US" dirty="0"/>
              <a:t>I need to make sure they can be </a:t>
            </a:r>
            <a:r>
              <a:rPr lang="en-US" u="sng" dirty="0"/>
              <a:t>added</a:t>
            </a:r>
            <a:r>
              <a:rPr lang="en-US" dirty="0"/>
              <a:t> and </a:t>
            </a:r>
            <a:r>
              <a:rPr lang="en-US" u="sng" dirty="0"/>
              <a:t>dropped</a:t>
            </a:r>
            <a:r>
              <a:rPr lang="en-US" dirty="0"/>
              <a:t> just like regular classes.</a:t>
            </a:r>
          </a:p>
          <a:p>
            <a:pPr lvl="1"/>
            <a:r>
              <a:rPr lang="en-US" dirty="0"/>
              <a:t>I am designing a system for different types of charities.</a:t>
            </a:r>
            <a:br>
              <a:rPr lang="en-US" dirty="0"/>
            </a:br>
            <a:r>
              <a:rPr lang="en-US" dirty="0"/>
              <a:t>I need to make sure that all charities can </a:t>
            </a:r>
            <a:r>
              <a:rPr lang="en-US" u="sng" dirty="0"/>
              <a:t>accept donations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In other words, I as a system designer, want to </a:t>
            </a:r>
            <a:r>
              <a:rPr lang="en-US" dirty="0">
                <a:solidFill>
                  <a:srgbClr val="C00000"/>
                </a:solidFill>
              </a:rPr>
              <a:t>enforce certain behaviors </a:t>
            </a:r>
            <a:r>
              <a:rPr lang="en-US" dirty="0"/>
              <a:t>for a group of related classes.</a:t>
            </a:r>
            <a:br>
              <a:rPr lang="en-US" dirty="0"/>
            </a:br>
            <a:endParaRPr lang="en-US" dirty="0"/>
          </a:p>
          <a:p>
            <a:pPr lvl="1"/>
            <a:endParaRPr lang="en-US" u="sn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94FA5E-30F2-48C8-AEB0-535ED46A3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 interface?</a:t>
            </a:r>
          </a:p>
        </p:txBody>
      </p:sp>
    </p:spTree>
    <p:extLst>
      <p:ext uri="{BB962C8B-B14F-4D97-AF65-F5344CB8AC3E}">
        <p14:creationId xmlns:p14="http://schemas.microsoft.com/office/powerpoint/2010/main" val="39708948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C4EDC6-CF6E-43EC-934B-7A02B4039E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220277-9B69-43C4-929B-850C89E35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4884669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EB2A34-9E1B-4277-A8F5-35CA53187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00200"/>
            <a:ext cx="8686801" cy="4407408"/>
          </a:xfrm>
        </p:spPr>
        <p:txBody>
          <a:bodyPr>
            <a:noAutofit/>
          </a:bodyPr>
          <a:lstStyle/>
          <a:p>
            <a:r>
              <a:rPr lang="en-US" sz="1800"/>
              <a:t>In our Section Tally example, we made an ArrayList of Enrollables, not Sections</a:t>
            </a:r>
          </a:p>
          <a:p>
            <a:pPr marL="594360" lvl="2" indent="0">
              <a:buNone/>
            </a:pP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List&lt;Enrollable&gt; </a:t>
            </a:r>
            <a:r>
              <a:rPr lang="en-US" sz="1400">
                <a:solidFill>
                  <a:srgbClr val="0000C0"/>
                </a:solidFill>
                <a:latin typeface="Consolas" panose="020B0609020204030204" pitchFamily="49" charset="0"/>
              </a:rPr>
              <a:t>classes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ArrayList&lt;Enrollable&gt;();</a:t>
            </a:r>
          </a:p>
          <a:p>
            <a:pPr marL="331470" indent="-285750"/>
            <a:r>
              <a:rPr lang="en-US" sz="1800"/>
              <a:t>Since Sections were Enrollable, we could add Sections to the list.</a:t>
            </a:r>
          </a:p>
          <a:p>
            <a:pPr marL="594360" lvl="2" indent="0"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Section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oopda01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Section(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oopda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, 1, </a:t>
            </a:r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</a:rPr>
              <a:t>"MW 17:00 Robinson 325"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C0"/>
                </a:solidFill>
                <a:latin typeface="Consolas" panose="020B0609020204030204" pitchFamily="49" charset="0"/>
              </a:rPr>
              <a:t>classes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.add(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oopda01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31470" indent="-285750"/>
            <a:r>
              <a:rPr lang="en-US" sz="1800"/>
              <a:t>When we wanted to add a new class Seminar, we could make it implement Enrollable as well.  And therefore add it to our ArrayList of Enrollables</a:t>
            </a:r>
          </a:p>
          <a:p>
            <a:pPr marL="640080" lvl="2" indent="0"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Speaker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emil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Speaker(</a:t>
            </a:r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</a:rPr>
              <a:t>"Emil Eifrem"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</a:rPr>
              <a:t>"emil@neo4j.com"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LocalDateTime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time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LocalDateTime.of(2021, 12, 17, 11, 0);</a:t>
            </a:r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C0"/>
                </a:solidFill>
                <a:latin typeface="Consolas" panose="020B0609020204030204" pitchFamily="49" charset="0"/>
              </a:rPr>
              <a:t>classes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.add(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Seminar(</a:t>
            </a:r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</a:rPr>
              <a:t>"Using Neo4j"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time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</a:rPr>
              <a:t>"Tohill"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emil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331470" indent="-285750"/>
            <a:r>
              <a:rPr lang="en-US" sz="1800"/>
              <a:t>And we could ensure that all Sections and Enrollables had to implement certain behaviors, like:</a:t>
            </a:r>
          </a:p>
          <a:p>
            <a:pPr marL="605790" lvl="1" indent="-285750"/>
            <a:r>
              <a:rPr lang="en-US" sz="1600"/>
              <a:t>add(), drop(), getDetails()</a:t>
            </a:r>
          </a:p>
          <a:p>
            <a:pPr marL="331470" indent="-285750"/>
            <a:r>
              <a:rPr lang="en-US" sz="1800"/>
              <a:t>Therefore, we could loop through the collection and be guaranteed that the methods (behaviors) would be there!</a:t>
            </a:r>
          </a:p>
          <a:p>
            <a:pPr marL="640080" lvl="2" indent="0">
              <a:buNone/>
            </a:pPr>
            <a:r>
              <a:rPr lang="en-US" sz="1400">
                <a:solidFill>
                  <a:srgbClr val="0000C0"/>
                </a:solidFill>
                <a:latin typeface="Consolas" panose="020B0609020204030204" pitchFamily="49" charset="0"/>
              </a:rPr>
              <a:t>classes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.forEach(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-&gt; System.</a:t>
            </a:r>
            <a:r>
              <a:rPr lang="en-US" sz="140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.getDetails()));</a:t>
            </a:r>
            <a:endParaRPr lang="en-US" sz="1400"/>
          </a:p>
          <a:p>
            <a:pPr marL="594360" lvl="2" indent="0">
              <a:buNone/>
            </a:pPr>
            <a:endParaRPr lang="en-US" sz="1400"/>
          </a:p>
          <a:p>
            <a:pPr marL="594360" lvl="2" indent="0">
              <a:buNone/>
            </a:pPr>
            <a:endParaRPr lang="en-US" sz="1400"/>
          </a:p>
          <a:p>
            <a:pPr marL="594360" lvl="2" indent="0">
              <a:buNone/>
            </a:pPr>
            <a:endParaRPr lang="en-US" sz="1400"/>
          </a:p>
          <a:p>
            <a:pPr marL="594360" lvl="2" indent="0">
              <a:buNone/>
            </a:pPr>
            <a:endParaRPr lang="en-US" sz="14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28A0B5-0822-43CE-92F7-0E65E33A3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Interfaces:</a:t>
            </a:r>
            <a:br>
              <a:rPr lang="en-US"/>
            </a:br>
            <a:r>
              <a:rPr lang="en-US"/>
              <a:t>Design for the Future</a:t>
            </a:r>
          </a:p>
        </p:txBody>
      </p:sp>
    </p:spTree>
    <p:extLst>
      <p:ext uri="{BB962C8B-B14F-4D97-AF65-F5344CB8AC3E}">
        <p14:creationId xmlns:p14="http://schemas.microsoft.com/office/powerpoint/2010/main" val="9699231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A8DC0E-ACDB-497C-86E9-EFCA2D2E25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488" y="2362200"/>
            <a:ext cx="8553024" cy="35814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ED6CCEB-1278-4FE4-8411-32284A3E0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Version of Enrollment</a:t>
            </a:r>
          </a:p>
        </p:txBody>
      </p:sp>
    </p:spTree>
    <p:extLst>
      <p:ext uri="{BB962C8B-B14F-4D97-AF65-F5344CB8AC3E}">
        <p14:creationId xmlns:p14="http://schemas.microsoft.com/office/powerpoint/2010/main" val="38350534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EC0220-235E-4850-A798-FEFB79419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fontAlgn="base">
              <a:buNone/>
            </a:pPr>
            <a:r>
              <a:rPr lang="en-US"/>
              <a:t>An interface can contain six different things:</a:t>
            </a:r>
          </a:p>
          <a:p>
            <a:pPr marL="502920" indent="-457200" fontAlgn="base">
              <a:buFont typeface="+mj-lt"/>
              <a:buAutoNum type="arabicPeriod"/>
            </a:pPr>
            <a:r>
              <a:rPr lang="en-US"/>
              <a:t>Constant variables</a:t>
            </a:r>
          </a:p>
          <a:p>
            <a:pPr marL="502920" indent="-457200" fontAlgn="base">
              <a:buFont typeface="+mj-lt"/>
              <a:buAutoNum type="arabicPeriod"/>
            </a:pPr>
            <a:r>
              <a:rPr lang="en-US"/>
              <a:t>Abstract methods</a:t>
            </a:r>
          </a:p>
          <a:p>
            <a:pPr marL="502920" indent="-457200" fontAlgn="base">
              <a:buFont typeface="+mj-lt"/>
              <a:buAutoNum type="arabicPeriod"/>
            </a:pPr>
            <a:r>
              <a:rPr lang="en-US"/>
              <a:t>Default methods</a:t>
            </a:r>
          </a:p>
          <a:p>
            <a:pPr marL="502920" indent="-457200" fontAlgn="base">
              <a:buFont typeface="+mj-lt"/>
              <a:buAutoNum type="arabicPeriod"/>
            </a:pPr>
            <a:r>
              <a:rPr lang="en-US"/>
              <a:t>Static methods</a:t>
            </a:r>
          </a:p>
          <a:p>
            <a:pPr marL="502920" indent="-457200" fontAlgn="base">
              <a:buFont typeface="+mj-lt"/>
              <a:buAutoNum type="arabicPeriod"/>
            </a:pPr>
            <a:r>
              <a:rPr lang="en-US"/>
              <a:t>Private Static Private methods</a:t>
            </a:r>
          </a:p>
          <a:p>
            <a:pPr marL="502920" indent="-457200" fontAlgn="base">
              <a:buFont typeface="+mj-lt"/>
              <a:buAutoNum type="arabicPeriod"/>
            </a:pPr>
            <a:r>
              <a:rPr lang="en-US"/>
              <a:t>methods</a:t>
            </a:r>
          </a:p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066504-BE85-48C5-B8CB-8B318D7D8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Interfaces Can Contain</a:t>
            </a:r>
            <a:br>
              <a:rPr lang="en-US"/>
            </a:br>
            <a:r>
              <a:rPr lang="en-US"/>
              <a:t>(a handy reference slide)</a:t>
            </a:r>
          </a:p>
        </p:txBody>
      </p:sp>
    </p:spTree>
    <p:extLst>
      <p:ext uri="{BB962C8B-B14F-4D97-AF65-F5344CB8AC3E}">
        <p14:creationId xmlns:p14="http://schemas.microsoft.com/office/powerpoint/2010/main" val="34181144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BE043C-D590-4F35-B233-46D20B44E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en-US"/>
              <a:t>An interface specifies a set of methods that an implementing class must provide. </a:t>
            </a:r>
          </a:p>
          <a:p>
            <a:pPr marL="502920" indent="-457200">
              <a:buFont typeface="+mj-lt"/>
              <a:buAutoNum type="arabicPeriod"/>
            </a:pPr>
            <a:r>
              <a:rPr lang="en-US"/>
              <a:t>An interface is a supertype of any class that implements it. Therefore, one can assign instances of the class to variables of the interface type. </a:t>
            </a:r>
          </a:p>
          <a:p>
            <a:pPr marL="502920" indent="-457200">
              <a:buFont typeface="+mj-lt"/>
              <a:buAutoNum type="arabicPeriod"/>
            </a:pPr>
            <a:r>
              <a:rPr lang="en-US"/>
              <a:t>An interface can contain static methods. </a:t>
            </a:r>
          </a:p>
          <a:p>
            <a:pPr marL="502920" indent="-457200">
              <a:buFont typeface="+mj-lt"/>
              <a:buAutoNum type="arabicPeriod"/>
            </a:pPr>
            <a:r>
              <a:rPr lang="en-US"/>
              <a:t>All variables of an interface are automatically public, static, and final.</a:t>
            </a:r>
          </a:p>
          <a:p>
            <a:pPr marL="502920" indent="-457200">
              <a:buFont typeface="+mj-lt"/>
              <a:buAutoNum type="arabicPeriod"/>
            </a:pPr>
            <a:r>
              <a:rPr lang="en-US"/>
              <a:t>An interface can contain default methods that an implementing class can inherit or override. </a:t>
            </a:r>
          </a:p>
          <a:p>
            <a:pPr marL="502920" indent="-457200">
              <a:buFont typeface="+mj-lt"/>
              <a:buAutoNum type="arabicPeriod"/>
            </a:pPr>
            <a:r>
              <a:rPr lang="en-US"/>
              <a:t>An interface can contain private methods that cannot be called or overridden by implementing classes. </a:t>
            </a:r>
          </a:p>
          <a:p>
            <a:pPr marL="502920" indent="-457200">
              <a:buFont typeface="+mj-lt"/>
              <a:buAutoNum type="arabicPeriod"/>
            </a:pPr>
            <a:r>
              <a:rPr lang="en-US"/>
              <a:t>The Comparable and Comparator interfaces are used for comparing objects.</a:t>
            </a:r>
          </a:p>
          <a:p>
            <a:pPr marL="502920" indent="-457200">
              <a:buFont typeface="+mj-lt"/>
              <a:buAutoNum type="arabicPeriod"/>
            </a:pPr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06C3DA-A988-400A-BF36-EA040E2C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summary</a:t>
            </a:r>
          </a:p>
        </p:txBody>
      </p:sp>
    </p:spTree>
    <p:extLst>
      <p:ext uri="{BB962C8B-B14F-4D97-AF65-F5344CB8AC3E}">
        <p14:creationId xmlns:p14="http://schemas.microsoft.com/office/powerpoint/2010/main" val="2666456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8BFDB5-8236-4432-B82A-181809D07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917192"/>
            <a:ext cx="8596331" cy="4407408"/>
          </a:xfrm>
        </p:spPr>
        <p:txBody>
          <a:bodyPr>
            <a:normAutofit/>
          </a:bodyPr>
          <a:lstStyle/>
          <a:p>
            <a:r>
              <a:rPr lang="en-US" sz="1800" dirty="0"/>
              <a:t>We know that sections are enrollable, so we could declare </a:t>
            </a:r>
            <a:br>
              <a:rPr lang="en-US" sz="1800" dirty="0"/>
            </a:br>
            <a:r>
              <a:rPr lang="en-US" sz="1800" dirty="0"/>
              <a:t>an interface to enforce behaviors of adding and dropping.</a:t>
            </a:r>
          </a:p>
          <a:p>
            <a:pPr marL="594360" lvl="2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Enrollable {</a:t>
            </a:r>
          </a:p>
          <a:p>
            <a:pPr marL="594360" lvl="2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add(Student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student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94360" lvl="2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drop(Student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student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94360" lvl="2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320040" lvl="1" indent="0">
              <a:spcBef>
                <a:spcPts val="300"/>
              </a:spcBef>
              <a:spcAft>
                <a:spcPts val="0"/>
              </a:spcAft>
              <a:buNone/>
            </a:pP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/>
              <a:t>Notice that these methods are </a:t>
            </a:r>
            <a:r>
              <a:rPr lang="en-US" sz="1800" dirty="0">
                <a:solidFill>
                  <a:srgbClr val="C00000"/>
                </a:solidFill>
              </a:rPr>
              <a:t>headers only</a:t>
            </a:r>
            <a:r>
              <a:rPr lang="en-US" sz="1800" dirty="0"/>
              <a:t>; there is no method body.</a:t>
            </a:r>
          </a:p>
          <a:p>
            <a:r>
              <a:rPr lang="en-US" sz="1800" dirty="0"/>
              <a:t>We call such methods </a:t>
            </a:r>
            <a:r>
              <a:rPr lang="en-US" sz="1800" dirty="0">
                <a:solidFill>
                  <a:srgbClr val="C00000"/>
                </a:solidFill>
              </a:rPr>
              <a:t>abstract</a:t>
            </a:r>
            <a:r>
              <a:rPr lang="en-US" sz="1800" dirty="0"/>
              <a:t>.</a:t>
            </a:r>
          </a:p>
          <a:p>
            <a:r>
              <a:rPr lang="en-US" sz="1800" dirty="0"/>
              <a:t>Then classes who need such behavior, like Section, could </a:t>
            </a:r>
            <a:r>
              <a:rPr lang="en-US" sz="1800" dirty="0">
                <a:solidFill>
                  <a:srgbClr val="C00000"/>
                </a:solidFill>
              </a:rPr>
              <a:t>implement</a:t>
            </a:r>
            <a:r>
              <a:rPr lang="en-US" sz="1800" dirty="0"/>
              <a:t> this interface.</a:t>
            </a:r>
          </a:p>
          <a:p>
            <a:pPr marL="594360" lvl="2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Section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Enrollable {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/>
              <a:t>The only problem is, that there is not a body for add() or drop()</a:t>
            </a:r>
            <a:br>
              <a:rPr lang="en-US" sz="1800" dirty="0"/>
            </a:br>
            <a:r>
              <a:rPr lang="en-US" sz="1800" dirty="0"/>
              <a:t>The Section class must implement these methods by providing the method bodies.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5D707E-824E-4BF1-B588-1D4DF6C00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55847"/>
            <a:ext cx="5943600" cy="1054394"/>
          </a:xfrm>
        </p:spPr>
        <p:txBody>
          <a:bodyPr/>
          <a:lstStyle/>
          <a:p>
            <a:r>
              <a:rPr lang="en-US"/>
              <a:t>Section Tally Example:</a:t>
            </a:r>
            <a:br>
              <a:rPr lang="en-US"/>
            </a:br>
            <a:r>
              <a:rPr lang="en-US"/>
              <a:t>Declaring an Interface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9D13D3-93BA-47E5-9075-C76438C84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990600"/>
            <a:ext cx="2347930" cy="25527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B74C686-5396-4728-86AE-E76553551081}"/>
              </a:ext>
            </a:extLst>
          </p:cNvPr>
          <p:cNvSpPr/>
          <p:nvPr/>
        </p:nvSpPr>
        <p:spPr>
          <a:xfrm>
            <a:off x="1371600" y="6397823"/>
            <a:ext cx="5867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See </a:t>
            </a:r>
            <a:r>
              <a:rPr lang="en-US" sz="1400">
                <a:hlinkClick r:id="rId3"/>
              </a:rPr>
              <a:t>http://jackmyers.info/oopda/src/Lesson-03/enrollable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42369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8BFDB5-8236-4432-B82A-181809D07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834" y="1676400"/>
            <a:ext cx="8596331" cy="4407408"/>
          </a:xfrm>
        </p:spPr>
        <p:txBody>
          <a:bodyPr>
            <a:normAutofit/>
          </a:bodyPr>
          <a:lstStyle/>
          <a:p>
            <a:r>
              <a:rPr lang="en-US" sz="1800"/>
              <a:t>An interface can provide a </a:t>
            </a:r>
            <a:r>
              <a:rPr lang="en-US" sz="1800">
                <a:solidFill>
                  <a:srgbClr val="C00000"/>
                </a:solidFill>
              </a:rPr>
              <a:t>default</a:t>
            </a:r>
            <a:r>
              <a:rPr lang="en-US" sz="1800"/>
              <a:t> implementation of a method.</a:t>
            </a:r>
          </a:p>
          <a:p>
            <a:pPr marL="640080" lvl="2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Enrollable {</a:t>
            </a:r>
          </a:p>
          <a:p>
            <a:pPr marL="640080" lvl="2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u="sng">
                <a:solidFill>
                  <a:srgbClr val="7F0055"/>
                </a:solidFill>
                <a:latin typeface="Consolas" panose="020B0609020204030204" pitchFamily="49" charset="0"/>
              </a:rPr>
              <a:t>default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add(Student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student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640080" lvl="2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C0"/>
                </a:solidFill>
                <a:latin typeface="Consolas" panose="020B0609020204030204" pitchFamily="49" charset="0"/>
              </a:rPr>
              <a:t>      logger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.log(Level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>
                <a:solidFill>
                  <a:srgbClr val="0000C0"/>
                </a:solidFill>
                <a:latin typeface="Consolas" panose="020B0609020204030204" pitchFamily="49" charset="0"/>
              </a:rPr>
              <a:t>INFO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student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.getName() + </a:t>
            </a:r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</a:rPr>
              <a:t>" enrolled in 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640080" lvl="2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EnrollmentManager.enroll(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student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640080" lvl="2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3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/>
              <a:t>Now the method add() has a body.  We could also add the method code to drop().  We call such methods </a:t>
            </a:r>
            <a:r>
              <a:rPr lang="en-US" sz="1800">
                <a:solidFill>
                  <a:srgbClr val="C00000"/>
                </a:solidFill>
              </a:rPr>
              <a:t>concrete</a:t>
            </a:r>
            <a:r>
              <a:rPr lang="en-US" sz="1800"/>
              <a:t>.</a:t>
            </a:r>
            <a:br>
              <a:rPr lang="en-US" sz="1800"/>
            </a:br>
            <a:endParaRPr lang="en-US" sz="1800"/>
          </a:p>
          <a:p>
            <a:r>
              <a:rPr lang="en-US" sz="1800"/>
              <a:t>An instance of</a:t>
            </a:r>
            <a:br>
              <a:rPr lang="en-US" sz="1800"/>
            </a:br>
            <a:r>
              <a:rPr lang="en-US" sz="1800"/>
              <a:t>Section can</a:t>
            </a:r>
            <a:br>
              <a:rPr lang="en-US" sz="1800"/>
            </a:br>
            <a:r>
              <a:rPr lang="en-US" sz="1800"/>
              <a:t>still invoke the </a:t>
            </a:r>
            <a:br>
              <a:rPr lang="en-US" sz="1800"/>
            </a:br>
            <a:r>
              <a:rPr lang="en-US" sz="1800"/>
              <a:t>add() method,</a:t>
            </a:r>
            <a:br>
              <a:rPr lang="en-US" sz="1800"/>
            </a:br>
            <a:r>
              <a:rPr lang="en-US" sz="1800"/>
              <a:t>which will run </a:t>
            </a:r>
            <a:br>
              <a:rPr lang="en-US" sz="1800"/>
            </a:br>
            <a:r>
              <a:rPr lang="en-US" sz="1800"/>
              <a:t>the default</a:t>
            </a:r>
            <a:br>
              <a:rPr lang="en-US" sz="1800"/>
            </a:br>
            <a:r>
              <a:rPr lang="en-US" sz="1800"/>
              <a:t>method body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5D707E-824E-4BF1-B588-1D4DF6C00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55847"/>
            <a:ext cx="8229600" cy="1054394"/>
          </a:xfrm>
        </p:spPr>
        <p:txBody>
          <a:bodyPr/>
          <a:lstStyle/>
          <a:p>
            <a:r>
              <a:rPr lang="en-US"/>
              <a:t>Section Tally Example:</a:t>
            </a:r>
            <a:br>
              <a:rPr lang="en-US"/>
            </a:br>
            <a:r>
              <a:rPr lang="en-US"/>
              <a:t>From abstract to default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9D13D3-93BA-47E5-9075-C76438C84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534" y="4076681"/>
            <a:ext cx="2347930" cy="25527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9C3835-2B2F-4547-AE7F-EAD2720C5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934" y="4105256"/>
            <a:ext cx="2228866" cy="24955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87FB52-8799-457A-A684-EB278F7A8C60}"/>
              </a:ext>
            </a:extLst>
          </p:cNvPr>
          <p:cNvSpPr txBox="1"/>
          <p:nvPr/>
        </p:nvSpPr>
        <p:spPr>
          <a:xfrm>
            <a:off x="4400534" y="3782091"/>
            <a:ext cx="7315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800" b="0" i="1">
                <a:solidFill>
                  <a:schemeClr val="accent6">
                    <a:lumMod val="75000"/>
                  </a:schemeClr>
                </a:solidFill>
                <a:latin typeface="+mn-lt"/>
              </a:rPr>
              <a:t>from</a:t>
            </a:r>
            <a:endParaRPr lang="en-US" sz="1800" b="0" i="1" dirty="0" err="1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802F48-45BF-41DA-9EE8-F1C21CFD23FE}"/>
              </a:ext>
            </a:extLst>
          </p:cNvPr>
          <p:cNvSpPr txBox="1"/>
          <p:nvPr/>
        </p:nvSpPr>
        <p:spPr>
          <a:xfrm>
            <a:off x="7567030" y="3782110"/>
            <a:ext cx="7315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800" b="0" i="1">
                <a:solidFill>
                  <a:schemeClr val="accent6">
                    <a:lumMod val="75000"/>
                  </a:schemeClr>
                </a:solidFill>
                <a:latin typeface="+mn-lt"/>
              </a:rPr>
              <a:t>to</a:t>
            </a:r>
            <a:endParaRPr lang="en-US" sz="1800" b="0" i="1" dirty="0" err="1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469E4E8-CD0D-4A64-AE1C-004C95558ED0}"/>
              </a:ext>
            </a:extLst>
          </p:cNvPr>
          <p:cNvSpPr/>
          <p:nvPr/>
        </p:nvSpPr>
        <p:spPr>
          <a:xfrm>
            <a:off x="6076934" y="4991081"/>
            <a:ext cx="762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D762C8-8D65-413B-B9B9-1C3EA524816F}"/>
              </a:ext>
            </a:extLst>
          </p:cNvPr>
          <p:cNvSpPr txBox="1"/>
          <p:nvPr/>
        </p:nvSpPr>
        <p:spPr>
          <a:xfrm>
            <a:off x="2266934" y="4229081"/>
            <a:ext cx="1219200" cy="999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400" i="1">
                <a:solidFill>
                  <a:schemeClr val="accent6">
                    <a:lumMod val="75000"/>
                  </a:schemeClr>
                </a:solidFill>
              </a:rPr>
              <a:t>In UML, abstract methods are in italics</a:t>
            </a:r>
            <a:endParaRPr lang="en-US" sz="1400" b="0" i="1" dirty="0" err="1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8F160B-C9CB-4A1F-A0EE-6C3CA2F2D92E}"/>
              </a:ext>
            </a:extLst>
          </p:cNvPr>
          <p:cNvCxnSpPr>
            <a:cxnSpLocks/>
          </p:cNvCxnSpPr>
          <p:nvPr/>
        </p:nvCxnSpPr>
        <p:spPr>
          <a:xfrm>
            <a:off x="3371834" y="4686281"/>
            <a:ext cx="419100" cy="0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077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5D1E63-6512-4860-A46A-D8FDF213F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43200" y="1600200"/>
            <a:ext cx="6163294" cy="1938529"/>
          </a:xfrm>
        </p:spPr>
        <p:txBody>
          <a:bodyPr/>
          <a:lstStyle/>
          <a:p>
            <a:pPr marL="64008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Section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Enrollable {</a:t>
            </a:r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4008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646464"/>
                </a:solidFill>
                <a:latin typeface="Consolas" panose="020B0609020204030204" pitchFamily="49" charset="0"/>
              </a:rPr>
              <a:t>   @Override</a:t>
            </a:r>
          </a:p>
          <a:p>
            <a:pPr marL="64008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add(Student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student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64008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>
                <a:solidFill>
                  <a:srgbClr val="3F7F5F"/>
                </a:solidFill>
                <a:latin typeface="Consolas" panose="020B0609020204030204" pitchFamily="49" charset="0"/>
              </a:rPr>
              <a:t>// You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3F7F5F"/>
                </a:solidFill>
                <a:latin typeface="Consolas" panose="020B0609020204030204" pitchFamily="49" charset="0"/>
              </a:rPr>
              <a:t>don't HAVE to use the default method body</a:t>
            </a:r>
          </a:p>
          <a:p>
            <a:pPr marL="64008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F7F5F"/>
                </a:solidFill>
                <a:latin typeface="Consolas" panose="020B0609020204030204" pitchFamily="49" charset="0"/>
              </a:rPr>
              <a:t>      // You can add your own code here</a:t>
            </a:r>
          </a:p>
          <a:p>
            <a:pPr marL="64008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F7F5F"/>
                </a:solidFill>
                <a:latin typeface="Consolas" panose="020B0609020204030204" pitchFamily="49" charset="0"/>
              </a:rPr>
              <a:t>      </a:t>
            </a:r>
            <a:r>
              <a:rPr lang="en-US" sz="1400">
                <a:latin typeface="Consolas" panose="020B0609020204030204" pitchFamily="49" charset="0"/>
              </a:rPr>
              <a:t>...</a:t>
            </a:r>
          </a:p>
          <a:p>
            <a:pPr marL="64008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640080" lvl="2" indent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623A39-58D0-4E1D-BF1F-5734D8F91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3133" y="1600200"/>
            <a:ext cx="2774868" cy="1938529"/>
          </a:xfrm>
        </p:spPr>
        <p:txBody>
          <a:bodyPr/>
          <a:lstStyle/>
          <a:p>
            <a:r>
              <a:rPr lang="en-US" sz="1600"/>
              <a:t>If a class implements an Interface and does not like a default implementation, that class can override the method.</a:t>
            </a:r>
          </a:p>
          <a:p>
            <a:pPr marL="640080" lvl="2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6B5D4B-4AF2-4DB5-9D36-897721406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However, default methods</a:t>
            </a:r>
            <a:br>
              <a:rPr lang="en-US"/>
            </a:br>
            <a:r>
              <a:rPr lang="en-US"/>
              <a:t>can be overridden  </a:t>
            </a:r>
            <a:r>
              <a:rPr lang="en-US" sz="2400"/>
              <a:t>(1)</a:t>
            </a:r>
            <a:endParaRPr lang="en-US"/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3AFAA74D-1900-4C63-AE0F-3C681FBF8AAF}"/>
              </a:ext>
            </a:extLst>
          </p:cNvPr>
          <p:cNvSpPr txBox="1">
            <a:spLocks/>
          </p:cNvSpPr>
          <p:nvPr/>
        </p:nvSpPr>
        <p:spPr>
          <a:xfrm>
            <a:off x="259901" y="3429000"/>
            <a:ext cx="8490989" cy="32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The </a:t>
            </a:r>
            <a:r>
              <a:rPr lang="en-US" sz="1600">
                <a:solidFill>
                  <a:srgbClr val="C00000"/>
                </a:solidFill>
              </a:rPr>
              <a:t>method signature </a:t>
            </a:r>
            <a:r>
              <a:rPr lang="en-US" sz="1600"/>
              <a:t>is comprised of:</a:t>
            </a:r>
          </a:p>
          <a:p>
            <a:pPr lvl="1"/>
            <a:r>
              <a:rPr lang="en-US" sz="1400"/>
              <a:t>The method name</a:t>
            </a:r>
          </a:p>
          <a:p>
            <a:pPr lvl="1"/>
            <a:r>
              <a:rPr lang="en-US" sz="1400"/>
              <a:t>The method parameters including data types and order</a:t>
            </a:r>
            <a:endParaRPr lang="en-US" sz="1600"/>
          </a:p>
          <a:p>
            <a:pPr>
              <a:spcBef>
                <a:spcPts val="1200"/>
              </a:spcBef>
            </a:pPr>
            <a:r>
              <a:rPr lang="en-US" sz="1600"/>
              <a:t>To override a method, the replacement method must have the same method signature and the return type must be "covariant".  </a:t>
            </a:r>
          </a:p>
          <a:p>
            <a:pPr lvl="1"/>
            <a:r>
              <a:rPr lang="en-US" sz="1400"/>
              <a:t>Covariant means that the return type must be of the same type or of a more specific type.  </a:t>
            </a:r>
            <a:br>
              <a:rPr lang="en-US" sz="1400"/>
            </a:br>
            <a:r>
              <a:rPr lang="en-US" sz="1400"/>
              <a:t>(More on this later.)</a:t>
            </a:r>
          </a:p>
          <a:p>
            <a:pPr>
              <a:spcBef>
                <a:spcPts val="1200"/>
              </a:spcBef>
            </a:pPr>
            <a:r>
              <a:rPr lang="en-US" sz="1600"/>
              <a:t>By contrast, </a:t>
            </a:r>
            <a:r>
              <a:rPr lang="en-US" sz="1600">
                <a:solidFill>
                  <a:srgbClr val="C00000"/>
                </a:solidFill>
              </a:rPr>
              <a:t>method overloading </a:t>
            </a:r>
            <a:r>
              <a:rPr lang="en-US" sz="1600"/>
              <a:t>is when there are multiple versions with the same name but different parameters.  (A different method signature)</a:t>
            </a:r>
          </a:p>
          <a:p>
            <a:pPr lvl="1"/>
            <a:r>
              <a:rPr lang="en-US" sz="1400"/>
              <a:t>Overloading by Type  (parameter list has different types)</a:t>
            </a:r>
          </a:p>
          <a:p>
            <a:pPr lvl="1"/>
            <a:r>
              <a:rPr lang="en-US" sz="1400"/>
              <a:t>Overloading by Arity  (parameter list has different number of parameters)</a:t>
            </a:r>
          </a:p>
          <a:p>
            <a:endParaRPr lang="en-US" sz="16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582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937A0DD-37FA-45E6-9FC2-C28D83FFF770}"/>
              </a:ext>
            </a:extLst>
          </p:cNvPr>
          <p:cNvSpPr txBox="1"/>
          <p:nvPr/>
        </p:nvSpPr>
        <p:spPr>
          <a:xfrm>
            <a:off x="6301258" y="3560189"/>
            <a:ext cx="2727906" cy="3431709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i="1">
                <a:solidFill>
                  <a:schemeClr val="accent6">
                    <a:lumMod val="75000"/>
                  </a:schemeClr>
                </a:solidFill>
              </a:rPr>
              <a:t>Option 3</a:t>
            </a:r>
          </a:p>
          <a:p>
            <a:pPr algn="ctr">
              <a:spcAft>
                <a:spcPts val="600"/>
              </a:spcAft>
            </a:pPr>
            <a:r>
              <a:rPr lang="en-US" sz="1200"/>
              <a:t>default concrete methods in interface;</a:t>
            </a:r>
            <a:br>
              <a:rPr lang="en-US" sz="1200"/>
            </a:br>
            <a:r>
              <a:rPr lang="en-US" sz="1200"/>
              <a:t>overridden concrete methods in class</a:t>
            </a:r>
          </a:p>
          <a:p>
            <a:pPr algn="ctr">
              <a:spcAft>
                <a:spcPts val="600"/>
              </a:spcAft>
            </a:pPr>
            <a:endParaRPr lang="en-US" sz="1200"/>
          </a:p>
          <a:p>
            <a:pPr algn="ctr">
              <a:spcAft>
                <a:spcPts val="600"/>
              </a:spcAft>
            </a:pPr>
            <a:endParaRPr lang="en-US" sz="1200"/>
          </a:p>
          <a:p>
            <a:pPr algn="ctr">
              <a:spcAft>
                <a:spcPts val="600"/>
              </a:spcAft>
            </a:pPr>
            <a:endParaRPr lang="en-US" sz="1200"/>
          </a:p>
          <a:p>
            <a:pPr algn="ctr">
              <a:spcAft>
                <a:spcPts val="600"/>
              </a:spcAft>
            </a:pPr>
            <a:endParaRPr lang="en-US" sz="1200"/>
          </a:p>
          <a:p>
            <a:pPr algn="ctr">
              <a:spcAft>
                <a:spcPts val="600"/>
              </a:spcAft>
            </a:pPr>
            <a:endParaRPr lang="en-US" sz="1200"/>
          </a:p>
          <a:p>
            <a:pPr algn="ctr">
              <a:spcAft>
                <a:spcPts val="600"/>
              </a:spcAft>
            </a:pPr>
            <a:endParaRPr lang="en-US" sz="1200"/>
          </a:p>
          <a:p>
            <a:pPr algn="ctr">
              <a:spcAft>
                <a:spcPts val="600"/>
              </a:spcAft>
            </a:pPr>
            <a:endParaRPr lang="en-US" sz="1200"/>
          </a:p>
          <a:p>
            <a:pPr algn="ctr">
              <a:spcAft>
                <a:spcPts val="600"/>
              </a:spcAft>
            </a:pPr>
            <a:endParaRPr lang="en-US" sz="1200"/>
          </a:p>
          <a:p>
            <a:pPr algn="ctr">
              <a:spcAft>
                <a:spcPts val="600"/>
              </a:spcAft>
            </a:pPr>
            <a:endParaRPr lang="en-US" sz="1200"/>
          </a:p>
          <a:p>
            <a:pPr algn="ctr">
              <a:spcAft>
                <a:spcPts val="600"/>
              </a:spcAft>
            </a:pPr>
            <a:endParaRPr lang="en-US" sz="120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5D1E63-6512-4860-A46A-D8FDF213F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43200" y="1600200"/>
            <a:ext cx="6163294" cy="1938529"/>
          </a:xfrm>
        </p:spPr>
        <p:txBody>
          <a:bodyPr/>
          <a:lstStyle/>
          <a:p>
            <a:pPr marL="64008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Section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Enrollable {</a:t>
            </a:r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4008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646464"/>
                </a:solidFill>
                <a:latin typeface="Consolas" panose="020B0609020204030204" pitchFamily="49" charset="0"/>
              </a:rPr>
              <a:t>   @Override</a:t>
            </a:r>
          </a:p>
          <a:p>
            <a:pPr marL="64008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add(Student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student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64008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>
                <a:solidFill>
                  <a:srgbClr val="3F7F5F"/>
                </a:solidFill>
                <a:latin typeface="Consolas" panose="020B0609020204030204" pitchFamily="49" charset="0"/>
              </a:rPr>
              <a:t>// You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3F7F5F"/>
                </a:solidFill>
                <a:latin typeface="Consolas" panose="020B0609020204030204" pitchFamily="49" charset="0"/>
              </a:rPr>
              <a:t>don't HAVE to use the default method body</a:t>
            </a:r>
          </a:p>
          <a:p>
            <a:pPr marL="64008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F7F5F"/>
                </a:solidFill>
                <a:latin typeface="Consolas" panose="020B0609020204030204" pitchFamily="49" charset="0"/>
              </a:rPr>
              <a:t>      // You can add your own code here</a:t>
            </a:r>
          </a:p>
          <a:p>
            <a:pPr marL="64008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F7F5F"/>
                </a:solidFill>
                <a:latin typeface="Consolas" panose="020B0609020204030204" pitchFamily="49" charset="0"/>
              </a:rPr>
              <a:t>      </a:t>
            </a:r>
            <a:r>
              <a:rPr lang="en-US" sz="1400">
                <a:latin typeface="Consolas" panose="020B0609020204030204" pitchFamily="49" charset="0"/>
              </a:rPr>
              <a:t>...</a:t>
            </a:r>
          </a:p>
          <a:p>
            <a:pPr marL="64008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640080" lvl="2" indent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0D3443-4806-4DE7-AC11-208BBE258EB4}"/>
              </a:ext>
            </a:extLst>
          </p:cNvPr>
          <p:cNvSpPr txBox="1"/>
          <p:nvPr/>
        </p:nvSpPr>
        <p:spPr>
          <a:xfrm>
            <a:off x="3069900" y="3560189"/>
            <a:ext cx="2727906" cy="33547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i="1">
                <a:solidFill>
                  <a:schemeClr val="accent6">
                    <a:lumMod val="75000"/>
                  </a:schemeClr>
                </a:solidFill>
              </a:rPr>
              <a:t>Option 2</a:t>
            </a:r>
          </a:p>
          <a:p>
            <a:pPr algn="ctr">
              <a:spcAft>
                <a:spcPts val="600"/>
              </a:spcAft>
            </a:pPr>
            <a:r>
              <a:rPr lang="en-US" sz="1200"/>
              <a:t>default concrete methods in interface;</a:t>
            </a:r>
            <a:br>
              <a:rPr lang="en-US" sz="1200"/>
            </a:br>
            <a:r>
              <a:rPr lang="en-US" sz="1200"/>
              <a:t>no methods in class</a:t>
            </a:r>
            <a:br>
              <a:rPr lang="en-US" sz="1200"/>
            </a:br>
            <a:endParaRPr lang="en-US" sz="1200"/>
          </a:p>
          <a:p>
            <a:pPr algn="ctr">
              <a:spcAft>
                <a:spcPts val="600"/>
              </a:spcAft>
            </a:pPr>
            <a:endParaRPr lang="en-US" sz="1200"/>
          </a:p>
          <a:p>
            <a:pPr algn="ctr">
              <a:spcAft>
                <a:spcPts val="600"/>
              </a:spcAft>
            </a:pPr>
            <a:endParaRPr lang="en-US" sz="1200"/>
          </a:p>
          <a:p>
            <a:pPr algn="ctr">
              <a:spcAft>
                <a:spcPts val="600"/>
              </a:spcAft>
            </a:pPr>
            <a:endParaRPr lang="en-US" sz="1200"/>
          </a:p>
          <a:p>
            <a:pPr algn="ctr">
              <a:spcAft>
                <a:spcPts val="600"/>
              </a:spcAft>
            </a:pPr>
            <a:endParaRPr lang="en-US" sz="1200"/>
          </a:p>
          <a:p>
            <a:pPr algn="ctr">
              <a:spcAft>
                <a:spcPts val="600"/>
              </a:spcAft>
            </a:pPr>
            <a:endParaRPr lang="en-US" sz="1200"/>
          </a:p>
          <a:p>
            <a:pPr algn="ctr">
              <a:spcAft>
                <a:spcPts val="600"/>
              </a:spcAft>
            </a:pPr>
            <a:endParaRPr lang="en-US" sz="1200"/>
          </a:p>
          <a:p>
            <a:pPr algn="ctr">
              <a:spcAft>
                <a:spcPts val="600"/>
              </a:spcAft>
            </a:pPr>
            <a:endParaRPr lang="en-US" sz="1200"/>
          </a:p>
          <a:p>
            <a:pPr algn="ctr">
              <a:spcAft>
                <a:spcPts val="600"/>
              </a:spcAft>
            </a:pPr>
            <a:endParaRPr lang="en-US" sz="1200"/>
          </a:p>
          <a:p>
            <a:pPr algn="ctr">
              <a:spcAft>
                <a:spcPts val="600"/>
              </a:spcAft>
            </a:pPr>
            <a:endParaRPr lang="en-US" sz="12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623A39-58D0-4E1D-BF1F-5734D8F91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3133" y="1600200"/>
            <a:ext cx="2774868" cy="1938529"/>
          </a:xfrm>
        </p:spPr>
        <p:txBody>
          <a:bodyPr>
            <a:normAutofit/>
          </a:bodyPr>
          <a:lstStyle/>
          <a:p>
            <a:r>
              <a:rPr lang="en-US" sz="1600"/>
              <a:t>If a class implements an Interface and does not like a default implementation, that class can override the method</a:t>
            </a:r>
          </a:p>
          <a:p>
            <a:pPr marL="640080" lvl="2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6B5D4B-4AF2-4DB5-9D36-897721406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However, default methods</a:t>
            </a:r>
            <a:br>
              <a:rPr lang="en-US"/>
            </a:br>
            <a:r>
              <a:rPr lang="en-US"/>
              <a:t>can be overridden  </a:t>
            </a:r>
            <a:r>
              <a:rPr lang="en-US" sz="2400"/>
              <a:t>(2)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B57066-9406-459A-A45B-E573F5327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4310756"/>
            <a:ext cx="2347930" cy="25527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061781-E4C1-4EF6-B25D-E3FC81FD3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448" y="4343400"/>
            <a:ext cx="2228866" cy="24955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B1675B-3501-4AF3-BF26-996A15E9E136}"/>
              </a:ext>
            </a:extLst>
          </p:cNvPr>
          <p:cNvSpPr txBox="1"/>
          <p:nvPr/>
        </p:nvSpPr>
        <p:spPr>
          <a:xfrm>
            <a:off x="46399" y="3527792"/>
            <a:ext cx="2347931" cy="815608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i="1">
                <a:solidFill>
                  <a:schemeClr val="accent6">
                    <a:lumMod val="75000"/>
                  </a:schemeClr>
                </a:solidFill>
              </a:rPr>
              <a:t>Option 1</a:t>
            </a:r>
          </a:p>
          <a:p>
            <a:pPr algn="ctr">
              <a:spcAft>
                <a:spcPts val="600"/>
              </a:spcAft>
            </a:pPr>
            <a:r>
              <a:rPr lang="en-US" sz="1200"/>
              <a:t>abstract methods in interface;</a:t>
            </a:r>
            <a:br>
              <a:rPr lang="en-US" sz="1200"/>
            </a:br>
            <a:r>
              <a:rPr lang="en-US" sz="1200"/>
              <a:t>concrete methods in class</a:t>
            </a:r>
            <a:endParaRPr lang="en-US" sz="1800" dirty="0" err="1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418D967-FCEB-47BA-AE73-AF10E12A12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4312" y="4329094"/>
            <a:ext cx="2314592" cy="252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890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623A39-58D0-4E1D-BF1F-5734D8F91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676400"/>
            <a:ext cx="8534401" cy="4910329"/>
          </a:xfrm>
        </p:spPr>
        <p:txBody>
          <a:bodyPr/>
          <a:lstStyle/>
          <a:p>
            <a:r>
              <a:rPr lang="en-US"/>
              <a:t>…you want to add a little extra.</a:t>
            </a:r>
          </a:p>
          <a:p>
            <a:r>
              <a:rPr lang="en-US"/>
              <a:t>You can still call the default method from the interface even if you have overridden it.</a:t>
            </a:r>
            <a:br>
              <a:rPr lang="en-US"/>
            </a:br>
            <a:endParaRPr lang="en-US"/>
          </a:p>
          <a:p>
            <a:pPr marL="640080" lvl="2" indent="0">
              <a:spcAft>
                <a:spcPts val="0"/>
              </a:spcAft>
              <a:buNone/>
            </a:pPr>
            <a:r>
              <a:rPr lang="en-US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marL="640080" lvl="2" indent="0">
              <a:spcAft>
                <a:spcPts val="0"/>
              </a:spcAft>
              <a:buNone/>
            </a:pPr>
            <a:r>
              <a:rPr lang="en-US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add(Student </a:t>
            </a:r>
            <a:r>
              <a:rPr lang="en-US">
                <a:solidFill>
                  <a:srgbClr val="6A3E3E"/>
                </a:solidFill>
                <a:latin typeface="Consolas" panose="020B0609020204030204" pitchFamily="49" charset="0"/>
              </a:rPr>
              <a:t>student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640080" lvl="2" indent="0"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Enrollable.</a:t>
            </a:r>
            <a:r>
              <a:rPr lang="en-US" b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.add(</a:t>
            </a:r>
            <a:r>
              <a:rPr lang="en-US">
                <a:solidFill>
                  <a:srgbClr val="6A3E3E"/>
                </a:solidFill>
                <a:latin typeface="Consolas" panose="020B0609020204030204" pitchFamily="49" charset="0"/>
              </a:rPr>
              <a:t>student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  <a:r>
              <a:rPr lang="en-US" sz="1400">
                <a:solidFill>
                  <a:srgbClr val="3F7F5F"/>
                </a:solidFill>
                <a:latin typeface="Consolas" panose="020B0609020204030204" pitchFamily="49" charset="0"/>
              </a:rPr>
              <a:t>// You can call the default method!</a:t>
            </a:r>
            <a:endParaRPr lang="en-US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640080" lvl="2" indent="0"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EnrollmentManager.</a:t>
            </a:r>
            <a:r>
              <a:rPr lang="en-US" i="1">
                <a:solidFill>
                  <a:srgbClr val="000000"/>
                </a:solidFill>
                <a:latin typeface="Consolas" panose="020B0609020204030204" pitchFamily="49" charset="0"/>
              </a:rPr>
              <a:t>emailSpeaker(</a:t>
            </a:r>
            <a:r>
              <a:rPr lang="en-US" b="1" i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b="1" i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i="1">
                <a:solidFill>
                  <a:srgbClr val="6A3E3E"/>
                </a:solidFill>
                <a:latin typeface="Consolas" panose="020B0609020204030204" pitchFamily="49" charset="0"/>
              </a:rPr>
              <a:t>student</a:t>
            </a:r>
            <a:r>
              <a:rPr lang="en-US" b="1" i="1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400">
                <a:solidFill>
                  <a:srgbClr val="3F7F5F"/>
                </a:solidFill>
                <a:latin typeface="Consolas" panose="020B0609020204030204" pitchFamily="49" charset="0"/>
              </a:rPr>
              <a:t>// and add extra code</a:t>
            </a:r>
            <a:endParaRPr lang="en-US" b="1" i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40080" lvl="2" indent="0"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Aft>
                <a:spcPts val="0"/>
              </a:spcAft>
            </a:pPr>
            <a:r>
              <a:rPr lang="en-US"/>
              <a:t>Syntax</a:t>
            </a:r>
          </a:p>
          <a:p>
            <a:pPr lvl="1">
              <a:spcAft>
                <a:spcPts val="0"/>
              </a:spcAft>
            </a:pPr>
            <a:r>
              <a:rPr lang="en-US" sz="1600"/>
              <a:t>First specify the interface         </a:t>
            </a:r>
            <a:r>
              <a:rPr lang="en-US" sz="1600">
                <a:solidFill>
                  <a:srgbClr val="C00000"/>
                </a:solidFill>
                <a:latin typeface="Consolas" panose="020B0609020204030204" pitchFamily="49" charset="0"/>
              </a:rPr>
              <a:t>Enrollable</a:t>
            </a:r>
            <a:r>
              <a:rPr lang="en-US" sz="1600"/>
              <a:t>   </a:t>
            </a:r>
          </a:p>
          <a:p>
            <a:pPr lvl="1">
              <a:spcAft>
                <a:spcPts val="0"/>
              </a:spcAft>
            </a:pPr>
            <a:r>
              <a:rPr lang="en-US" sz="1600"/>
              <a:t>Next use the keyword super     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Enrollable</a:t>
            </a:r>
            <a:r>
              <a:rPr lang="en-US" sz="1600">
                <a:solidFill>
                  <a:srgbClr val="C00000"/>
                </a:solidFill>
                <a:latin typeface="Consolas" panose="020B0609020204030204" pitchFamily="49" charset="0"/>
              </a:rPr>
              <a:t>.super</a:t>
            </a:r>
            <a:r>
              <a:rPr lang="en-US" sz="1600">
                <a:solidFill>
                  <a:srgbClr val="C00000"/>
                </a:solidFill>
              </a:rPr>
              <a:t>   </a:t>
            </a:r>
          </a:p>
          <a:p>
            <a:pPr lvl="1">
              <a:spcAft>
                <a:spcPts val="0"/>
              </a:spcAft>
            </a:pPr>
            <a:r>
              <a:rPr lang="en-US" sz="1600"/>
              <a:t>Then call the method                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Enrollable.super</a:t>
            </a:r>
            <a:r>
              <a:rPr lang="en-US" sz="1600">
                <a:solidFill>
                  <a:srgbClr val="C00000"/>
                </a:solidFill>
                <a:latin typeface="Consolas" panose="020B0609020204030204" pitchFamily="49" charset="0"/>
              </a:rPr>
              <a:t>.add()</a:t>
            </a:r>
            <a:r>
              <a:rPr lang="en-US" sz="1600">
                <a:solidFill>
                  <a:srgbClr val="C00000"/>
                </a:solidFill>
              </a:rPr>
              <a:t>  </a:t>
            </a:r>
          </a:p>
          <a:p>
            <a:pPr>
              <a:spcBef>
                <a:spcPts val="900"/>
              </a:spcBef>
              <a:spcAft>
                <a:spcPts val="0"/>
              </a:spcAft>
            </a:pPr>
            <a:r>
              <a:rPr lang="en-US"/>
              <a:t>You have to specify the interface because, as you will see, a class can implement multiple interfaces.</a:t>
            </a:r>
          </a:p>
          <a:p>
            <a:pPr lvl="1">
              <a:spcAft>
                <a:spcPts val="0"/>
              </a:spcAft>
            </a:pPr>
            <a:endParaRPr lang="en-US">
              <a:solidFill>
                <a:srgbClr val="C00000"/>
              </a:solidFill>
            </a:endParaRPr>
          </a:p>
          <a:p>
            <a:pPr marL="640080" lvl="2" indent="0">
              <a:spcAft>
                <a:spcPts val="0"/>
              </a:spcAft>
              <a:buNone/>
            </a:pPr>
            <a:endParaRPr lang="en-US"/>
          </a:p>
          <a:p>
            <a:pPr marL="640080" lvl="2" indent="0"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6B5D4B-4AF2-4DB5-9D36-897721406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Sometimes you like the default implementation, but…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03E0E1-E864-45DC-AE7F-57A2900D25EE}"/>
              </a:ext>
            </a:extLst>
          </p:cNvPr>
          <p:cNvSpPr txBox="1"/>
          <p:nvPr/>
        </p:nvSpPr>
        <p:spPr>
          <a:xfrm>
            <a:off x="4191000" y="2667000"/>
            <a:ext cx="4191000" cy="768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400" i="1">
                <a:solidFill>
                  <a:schemeClr val="accent6">
                    <a:lumMod val="75000"/>
                  </a:schemeClr>
                </a:solidFill>
              </a:rPr>
              <a:t>The @Override message is optional, but it helps the compiler, ensures the method is actually overriding another, and makes your code more readable</a:t>
            </a:r>
            <a:endParaRPr lang="en-US" sz="1400" b="0" i="1" dirty="0" err="1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E9CC80F-6820-4C7A-8E1F-5CAFD1AF6843}"/>
              </a:ext>
            </a:extLst>
          </p:cNvPr>
          <p:cNvCxnSpPr>
            <a:cxnSpLocks/>
          </p:cNvCxnSpPr>
          <p:nvPr/>
        </p:nvCxnSpPr>
        <p:spPr>
          <a:xfrm flipH="1">
            <a:off x="2209800" y="2819400"/>
            <a:ext cx="2057400" cy="537583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08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3EC7D9-88CC-4294-B00F-9030F8FE110E}"/>
              </a:ext>
            </a:extLst>
          </p:cNvPr>
          <p:cNvSpPr txBox="1"/>
          <p:nvPr/>
        </p:nvSpPr>
        <p:spPr>
          <a:xfrm flipH="1">
            <a:off x="3733800" y="6568035"/>
            <a:ext cx="716281" cy="442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6000" b="0">
                <a:solidFill>
                  <a:srgbClr val="FF0000"/>
                </a:solidFill>
                <a:latin typeface="+mn-lt"/>
              </a:rPr>
              <a:t>X</a:t>
            </a:r>
            <a:endParaRPr lang="en-US" sz="6000" b="0" dirty="0" err="1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540F42-6450-438F-8E15-2458517B2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719071"/>
            <a:ext cx="8762999" cy="4407408"/>
          </a:xfrm>
        </p:spPr>
        <p:txBody>
          <a:bodyPr/>
          <a:lstStyle/>
          <a:p>
            <a:r>
              <a:rPr lang="en-US"/>
              <a:t>You are very used to declaring and initializing variables using their class.</a:t>
            </a:r>
          </a:p>
          <a:p>
            <a:pPr lvl="1"/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Course </a:t>
            </a:r>
            <a:r>
              <a:rPr lang="en-US" sz="1600">
                <a:solidFill>
                  <a:srgbClr val="6A3E3E"/>
                </a:solidFill>
                <a:latin typeface="Consolas" panose="020B0609020204030204" pitchFamily="49" charset="0"/>
              </a:rPr>
              <a:t>oopda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Course(</a:t>
            </a:r>
            <a:r>
              <a:rPr lang="en-US" sz="1600">
                <a:solidFill>
                  <a:srgbClr val="2A00FF"/>
                </a:solidFill>
                <a:latin typeface="Consolas" panose="020B0609020204030204" pitchFamily="49" charset="0"/>
              </a:rPr>
              <a:t>"OOPDA"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>
                <a:solidFill>
                  <a:srgbClr val="2A00FF"/>
                </a:solidFill>
                <a:latin typeface="Consolas" panose="020B0609020204030204" pitchFamily="49" charset="0"/>
              </a:rPr>
              <a:t>"This course teaches advaned Java."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Section </a:t>
            </a:r>
            <a:r>
              <a:rPr lang="en-US" sz="1600">
                <a:solidFill>
                  <a:srgbClr val="6A3E3E"/>
                </a:solidFill>
                <a:latin typeface="Consolas" panose="020B0609020204030204" pitchFamily="49" charset="0"/>
              </a:rPr>
              <a:t>oopda01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Section(</a:t>
            </a:r>
            <a:r>
              <a:rPr lang="en-US" sz="1600">
                <a:solidFill>
                  <a:srgbClr val="6A3E3E"/>
                </a:solidFill>
                <a:latin typeface="Consolas" panose="020B0609020204030204" pitchFamily="49" charset="0"/>
              </a:rPr>
              <a:t>oopda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 1, </a:t>
            </a:r>
            <a:r>
              <a:rPr lang="en-US" sz="1600">
                <a:solidFill>
                  <a:srgbClr val="2A00FF"/>
                </a:solidFill>
                <a:latin typeface="Consolas" panose="020B0609020204030204" pitchFamily="49" charset="0"/>
              </a:rPr>
              <a:t>"MW 17:00 Robinson 325"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/>
              <a:t>But did you know you could declare a variable as its interface?</a:t>
            </a:r>
          </a:p>
          <a:p>
            <a:pPr lvl="1">
              <a:spcAft>
                <a:spcPts val="0"/>
              </a:spcAft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List&lt;String&gt; </a:t>
            </a:r>
            <a:r>
              <a:rPr lang="en-US" sz="1600">
                <a:solidFill>
                  <a:srgbClr val="0000C0"/>
                </a:solidFill>
                <a:latin typeface="Consolas" panose="020B0609020204030204" pitchFamily="49" charset="0"/>
              </a:rPr>
              <a:t>list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pPr marL="45720" indent="0">
              <a:spcAft>
                <a:spcPts val="0"/>
              </a:spcAft>
              <a:buNone/>
            </a:pPr>
            <a:r>
              <a:rPr lang="en-US" sz="140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ArrayList&lt;String&gt;(List.of(</a:t>
            </a:r>
            <a:r>
              <a:rPr lang="en-US" sz="1600">
                <a:solidFill>
                  <a:srgbClr val="2A00FF"/>
                </a:solidFill>
                <a:latin typeface="Consolas" panose="020B0609020204030204" pitchFamily="49" charset="0"/>
              </a:rPr>
              <a:t>"Peter"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>
                <a:solidFill>
                  <a:srgbClr val="2A00FF"/>
                </a:solidFill>
                <a:latin typeface="Consolas" panose="020B0609020204030204" pitchFamily="49" charset="0"/>
              </a:rPr>
              <a:t>"Paul"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>
                <a:solidFill>
                  <a:srgbClr val="2A00FF"/>
                </a:solidFill>
                <a:latin typeface="Consolas" panose="020B0609020204030204" pitchFamily="49" charset="0"/>
              </a:rPr>
              <a:t>"Mary"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1"/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Enrollable </a:t>
            </a:r>
            <a:r>
              <a:rPr lang="en-US" sz="1600">
                <a:solidFill>
                  <a:srgbClr val="6A3E3E"/>
                </a:solidFill>
                <a:latin typeface="Consolas" panose="020B0609020204030204" pitchFamily="49" charset="0"/>
              </a:rPr>
              <a:t>oopda01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Section(</a:t>
            </a:r>
            <a:r>
              <a:rPr lang="en-US" sz="1600">
                <a:solidFill>
                  <a:srgbClr val="6A3E3E"/>
                </a:solidFill>
                <a:latin typeface="Consolas" panose="020B0609020204030204" pitchFamily="49" charset="0"/>
              </a:rPr>
              <a:t>oopda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 1, </a:t>
            </a:r>
            <a:r>
              <a:rPr lang="en-US" sz="1600">
                <a:solidFill>
                  <a:srgbClr val="2A00FF"/>
                </a:solidFill>
                <a:latin typeface="Consolas" panose="020B0609020204030204" pitchFamily="49" charset="0"/>
              </a:rPr>
              <a:t>"MW 17:00 Robinson 325"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>
                <a:solidFill>
                  <a:srgbClr val="000000"/>
                </a:solidFill>
              </a:rPr>
              <a:t>You can always assign an object to a variable whose type is an implemented interface, or pass it to a method expecting such an interface.</a:t>
            </a:r>
          </a:p>
          <a:p>
            <a:pPr lvl="1"/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/>
              <a:t>However you can never make an instance of an interface.</a:t>
            </a:r>
          </a:p>
          <a:p>
            <a:pPr lvl="1">
              <a:spcAft>
                <a:spcPts val="0"/>
              </a:spcAft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Enrollable </a:t>
            </a:r>
            <a:r>
              <a:rPr lang="en-US" sz="1600">
                <a:solidFill>
                  <a:srgbClr val="6A3E3E"/>
                </a:solidFill>
                <a:latin typeface="Consolas" panose="020B0609020204030204" pitchFamily="49" charset="0"/>
              </a:rPr>
              <a:t>oopda01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Enrollable(</a:t>
            </a:r>
            <a:r>
              <a:rPr lang="en-US" sz="1600">
                <a:solidFill>
                  <a:srgbClr val="6A3E3E"/>
                </a:solidFill>
                <a:latin typeface="Consolas" panose="020B0609020204030204" pitchFamily="49" charset="0"/>
              </a:rPr>
              <a:t>oopda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 1, </a:t>
            </a:r>
            <a:r>
              <a:rPr lang="en-US" sz="1600">
                <a:solidFill>
                  <a:srgbClr val="2A00FF"/>
                </a:solidFill>
                <a:latin typeface="Consolas" panose="020B0609020204030204" pitchFamily="49" charset="0"/>
              </a:rPr>
              <a:t>"MW 17:00 Robinson 325"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4D9451-875C-45E9-A3E7-43BB4CA15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Declaring objects of an interface type</a:t>
            </a:r>
          </a:p>
        </p:txBody>
      </p:sp>
    </p:spTree>
    <p:extLst>
      <p:ext uri="{BB962C8B-B14F-4D97-AF65-F5344CB8AC3E}">
        <p14:creationId xmlns:p14="http://schemas.microsoft.com/office/powerpoint/2010/main" val="29425438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ava Green">
  <a:themeElements>
    <a:clrScheme name="Custom 4">
      <a:dk1>
        <a:sysClr val="windowText" lastClr="000000"/>
      </a:dk1>
      <a:lt1>
        <a:srgbClr val="E5EBF2"/>
      </a:lt1>
      <a:dk2>
        <a:srgbClr val="0EA6AE"/>
      </a:dk2>
      <a:lt2>
        <a:srgbClr val="F6FBC5"/>
      </a:lt2>
      <a:accent1>
        <a:srgbClr val="479B63"/>
      </a:accent1>
      <a:accent2>
        <a:srgbClr val="E08602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lnSpc>
            <a:spcPts val="1800"/>
          </a:lnSpc>
          <a:defRPr sz="1800" b="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10259</TotalTime>
  <Words>3117</Words>
  <Application>Microsoft Office PowerPoint</Application>
  <PresentationFormat>On-screen Show (4:3)</PresentationFormat>
  <Paragraphs>325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Arial</vt:lpstr>
      <vt:lpstr>Arial Narrow</vt:lpstr>
      <vt:lpstr>Calibri</vt:lpstr>
      <vt:lpstr>Comic Sans MS</vt:lpstr>
      <vt:lpstr>Consolas</vt:lpstr>
      <vt:lpstr>Courier New</vt:lpstr>
      <vt:lpstr>Franklin Gothic Medium</vt:lpstr>
      <vt:lpstr>Times</vt:lpstr>
      <vt:lpstr>Wingdings</vt:lpstr>
      <vt:lpstr>Wingdings 2</vt:lpstr>
      <vt:lpstr>Java Green</vt:lpstr>
      <vt:lpstr>Object-Oriented Programming and Data Abstraction  Lesson 3: Interfaces</vt:lpstr>
      <vt:lpstr>Interfaces</vt:lpstr>
      <vt:lpstr>What is an interface?</vt:lpstr>
      <vt:lpstr>Section Tally Example: Declaring an Interface</vt:lpstr>
      <vt:lpstr>Section Tally Example: From abstract to default methods</vt:lpstr>
      <vt:lpstr>However, default methods can be overridden  (1)</vt:lpstr>
      <vt:lpstr>However, default methods can be overridden  (2)</vt:lpstr>
      <vt:lpstr>Sometimes you like the default implementation, but…</vt:lpstr>
      <vt:lpstr>Declaring objects of an interface type</vt:lpstr>
      <vt:lpstr>When the declared type is different  from the actual type</vt:lpstr>
      <vt:lpstr>Casting and instanceof</vt:lpstr>
      <vt:lpstr>instanceof</vt:lpstr>
      <vt:lpstr>The compiler deals only in static types</vt:lpstr>
      <vt:lpstr>casting</vt:lpstr>
      <vt:lpstr>More about interfaces</vt:lpstr>
      <vt:lpstr>Extending Interfaces</vt:lpstr>
      <vt:lpstr>Multiple Interfaces</vt:lpstr>
      <vt:lpstr>The Diamond Problem</vt:lpstr>
      <vt:lpstr>Drawing Interfaces in StarUML</vt:lpstr>
      <vt:lpstr>Constants</vt:lpstr>
      <vt:lpstr>Types of Methods in Interfaces</vt:lpstr>
      <vt:lpstr>There are four types of methods that can be placed into an interface</vt:lpstr>
      <vt:lpstr>Rules for Private Methods in Interfaces</vt:lpstr>
      <vt:lpstr>Examples of Interfaces</vt:lpstr>
      <vt:lpstr>Comparable</vt:lpstr>
      <vt:lpstr>Many classes* implement the Comparable interface</vt:lpstr>
      <vt:lpstr>compareTo() warning when using Sets</vt:lpstr>
      <vt:lpstr>Implementing your own compareTo()</vt:lpstr>
      <vt:lpstr>Check out other common  interfaces in the textbook</vt:lpstr>
      <vt:lpstr>Summary </vt:lpstr>
      <vt:lpstr>Interfaces: Design for the Future</vt:lpstr>
      <vt:lpstr>Final Version of Enrollment</vt:lpstr>
      <vt:lpstr>Interfaces Can Contain (a handy reference slide)</vt:lpstr>
      <vt:lpstr>In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and Data Abstraction  Lesson 1: Review</dc:title>
  <dc:creator>Jack Myers</dc:creator>
  <cp:lastModifiedBy>Antonio Rosado</cp:lastModifiedBy>
  <cp:revision>179</cp:revision>
  <dcterms:created xsi:type="dcterms:W3CDTF">2013-12-20T15:33:26Z</dcterms:created>
  <dcterms:modified xsi:type="dcterms:W3CDTF">2023-01-27T19:51:09Z</dcterms:modified>
</cp:coreProperties>
</file>