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0.xml" ContentType="application/inkml+xml"/>
  <Override PartName="/ppt/notesSlides/notesSlide6.xml" ContentType="application/vnd.openxmlformats-officedocument.presentationml.notesSlide+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0"/>
  </p:notesMasterIdLst>
  <p:sldIdLst>
    <p:sldId id="257" r:id="rId2"/>
    <p:sldId id="261" r:id="rId3"/>
    <p:sldId id="302" r:id="rId4"/>
    <p:sldId id="299" r:id="rId5"/>
    <p:sldId id="300" r:id="rId6"/>
    <p:sldId id="301" r:id="rId7"/>
    <p:sldId id="309" r:id="rId8"/>
    <p:sldId id="258" r:id="rId9"/>
    <p:sldId id="262" r:id="rId10"/>
    <p:sldId id="289" r:id="rId11"/>
    <p:sldId id="291" r:id="rId12"/>
    <p:sldId id="293" r:id="rId13"/>
    <p:sldId id="290" r:id="rId14"/>
    <p:sldId id="283" r:id="rId15"/>
    <p:sldId id="296" r:id="rId16"/>
    <p:sldId id="303" r:id="rId17"/>
    <p:sldId id="297" r:id="rId18"/>
    <p:sldId id="270" r:id="rId19"/>
    <p:sldId id="298" r:id="rId20"/>
    <p:sldId id="304" r:id="rId21"/>
    <p:sldId id="265" r:id="rId22"/>
    <p:sldId id="266" r:id="rId23"/>
    <p:sldId id="269" r:id="rId24"/>
    <p:sldId id="268" r:id="rId25"/>
    <p:sldId id="305" r:id="rId26"/>
    <p:sldId id="306" r:id="rId27"/>
    <p:sldId id="307" r:id="rId28"/>
    <p:sldId id="30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k F. Myers"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FFFF"/>
    <a:srgbClr val="7F0055"/>
    <a:srgbClr val="993366"/>
    <a:srgbClr val="FF9ECE"/>
    <a:srgbClr val="FF61B0"/>
    <a:srgbClr val="339966"/>
    <a:srgbClr val="CDCD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2" autoAdjust="0"/>
    <p:restoredTop sz="86422" autoAdjust="0"/>
  </p:normalViewPr>
  <p:slideViewPr>
    <p:cSldViewPr>
      <p:cViewPr>
        <p:scale>
          <a:sx n="86" d="100"/>
          <a:sy n="86" d="100"/>
        </p:scale>
        <p:origin x="36" y="138"/>
      </p:cViewPr>
      <p:guideLst>
        <p:guide orient="horz" pos="2160"/>
        <p:guide pos="2880"/>
      </p:guideLst>
    </p:cSldViewPr>
  </p:slideViewPr>
  <p:outlineViewPr>
    <p:cViewPr>
      <p:scale>
        <a:sx n="33" d="100"/>
        <a:sy n="33" d="100"/>
      </p:scale>
      <p:origin x="0" y="-106344"/>
    </p:cViewPr>
  </p:outlineViewPr>
  <p:notesTextViewPr>
    <p:cViewPr>
      <p:scale>
        <a:sx n="1" d="1"/>
        <a:sy n="1" d="1"/>
      </p:scale>
      <p:origin x="0" y="0"/>
    </p:cViewPr>
  </p:notesTextViewPr>
  <p:sorterViewPr>
    <p:cViewPr>
      <p:scale>
        <a:sx n="150" d="100"/>
        <a:sy n="150" d="100"/>
      </p:scale>
      <p:origin x="0" y="106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00:11:51.093"/>
    </inkml:context>
    <inkml:brush xml:id="br0">
      <inkml:brushProperty name="width" value="0.05" units="cm"/>
      <inkml:brushProperty name="height" value="0.05" units="cm"/>
    </inkml:brush>
  </inkml:definitions>
  <inkml:trace contextRef="#ctx0" brushRef="#br0">1 12 12544,'0'0'4639,"5"0"-3583,15 3-320,2-3-1440,7-3 224,4 0 192,1-2 192,-4 2 928,-6 3-448,1 0-160,0 8-128,-3-2-2304,3 6 1217,0 2-4385,-4 5 3008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30T23:32:49.963"/>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17 20 1152,'-12'-3'416,"12"-2"-320,-5-3 0,5 5-576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30T23:36:37.082"/>
    </inkml:context>
    <inkml:brush xml:id="br0">
      <inkml:brushProperty name="width" value="0.1" units="cm"/>
      <inkml:brushProperty name="height" value="0.1" units="cm"/>
      <inkml:brushProperty name="color" value="#5B2D90"/>
    </inkml:brush>
  </inkml:definitions>
  <inkml:trace contextRef="#ctx0" brushRef="#br0">169 231 5312,'-7'2'769,"0"0"0,0-1 0,0 1 0,0-2 0,-5 1-769,7 0 134,1-1-1,-1 1 1,1 0-1,0 0 1,0 1-1,0-1 1,0 1-1,0 0 1,0 0 0,0 0-1,0 1 1,1-1-1,-4 4-133,0 0 457,0 0 0,0 1 0,0 1 0,1-1 0,-5 7-457,-5 5 1115,16-19-1104,0 0-123,13 1-9,-1 0 1,1 1 0,3 2 120,5-1-7,54 6 46,-35-5 311,5 2-350,8 5 183,-26-4 21,1-2 0,0-1 0,25 0-204,23-6 736,46-7-736,-51 4 148,0 4 1,1 3-1,2 3-148,-42-3 178,5 0-78,69 5-151,63 13 51,-118-14 306,0-2 0,50-2-306,-89-2 22,31 0 126,0-2 1,0-2-1,0-2 0,-1-1 0,16-6-148,-43 9-43,0 1 0,6 0 43,-10 2 23,-1-1 0,0 0 1,0 0-1,0-1 0,0 0 1,0-1-24,42-19-6,1 3 1,1 2 0,23-3 5,-51 15 2,1 2 1,-1 1 0,1 0-1,23 3-2,-43-1 72,0 1-1,1-1 0,-1-1 0,0 1 0,0-1 0,4-2-71,-11 4 15,0 0 0,1 0 0,-1 0 0,0 0 0,0 0 0,1 0 0,-1 0 0,0 0 0,1 0 0,-1 0 0,0 0 0,0 0 0,1-1 0,-1 1 0,0 0 0,0 0 0,1 0 0,-1 0 0,0-1 0,0 1 0,0 0 0,1 0 0,-1-1 0,0 1 0,0 0 0,0 0 0,0-1-1,0 1 1,1 0 0,-1-1 0,0 1 0,0 0 0,0 0 0,0-1 0,0 1 0,0 0 0,0-1 0,0 1 0,0 0 0,0-1 0,0 1 0,0 0 0,0 0 0,-1-1 0,1 1 0,0 0 0,0-1 0,0 1 0,0 0 0,0 0 0,-1-1 0,1 1 0,0 0 0,0 0 0,0 0 0,-1-1 0,1 1 0,0 0 0,0 0 0,-1 0 0,1 0 0,0-1 0,0 1 0,-1 0 0,1 0 0,0 0 0,0 0-15,-27-13 59,18 9-199,-104-47-71,46 23 235,39 14 30,1-1 1,1-1-1,1-2 1,-7-6-55,5 4-85,18 14 131,-1 1 0,0-1 0,0 2 0,0-1 0,0 2 0,-1-1-1,0 1 1,1 1 0,-1 0 0,-3 0-46,8 2 18,1 0 1,0 0-1,0 1 0,-1-1 1,1 1-1,0 0 0,-2 1-18,-25 3 32,32-5-40,-1 0 1,1 0-1,-1 0 0,1 0 1,-1 0-1,1 0 1,0 0-1,-1 0 0,1 0 1,-1 0-1,1 0 0,-1 0 1,1 1-1,0-1 0,-1 0 1,1 0-1,-1 0 0,1 0 1,0 1-1,-1-1 0,1 0 1,0 0-1,-1 1 1,1-1-1,0 0 0,0 1 1,-1-1-1,1 0 0,0 1 1,0-1-1,-1 1 8,1-1-4,0 1 0,1 0 0,-1 0 0,0-1 0,0 1 0,0 0 0,1-1 0,-1 1 0,0 0 0,1-1 0,-1 1 0,0 0 0,1-1 0,-1 1 0,1 0 0,-1-1 4,24 22-83,11 7 105,-1 2-1,11 12-21,25 25 138,-51-51-182,-1 1 0,-1 0-1,5 8 45,87 109-75,-84-103 143,1 1 142,16 28-210,-42-60 138,-4 7-319,2-5 201,-1-1-1,1 1 1,0-1-1,-1 0 1,1 0-1,-1 0 1,0 0 0,0 0-1,0-1 1,0 1-1,0-1 1,-3 1-20,-27 14 42,0 1 1,2 1 0,0 2-1,-6 6-42,23-16-3,0 0 0,1 2 0,0 0 0,1 0-1,-2 4 4,-11 13-573,12-14-331,0 0 0,2 1 0,-2 2 904,4-2-1110,1 0 1,0 0-1,1 2 1110,-10 27-6073,16-41 5209,-10 18-2283,-7-3 966</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30T23:41:59.267"/>
    </inkml:context>
    <inkml:brush xml:id="br0">
      <inkml:brushProperty name="width" value="0.05" units="cm"/>
      <inkml:brushProperty name="height" value="0.05" units="cm"/>
    </inkml:brush>
  </inkml:definitions>
  <inkml:trace contextRef="#ctx0" brushRef="#br0">1 45 2304,'3'-8'864,"-3"4"-672,9-4-32,-4 5-32,3 0-96,-3-5-1280,-2 0 672,6 5-480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30T23:41:59.624"/>
    </inkml:context>
    <inkml:brush xml:id="br0">
      <inkml:brushProperty name="width" value="0.05" units="cm"/>
      <inkml:brushProperty name="height" value="0.05" units="cm"/>
    </inkml:brush>
  </inkml:definitions>
  <inkml:trace contextRef="#ctx0" brushRef="#br0">5 5 2080,'0'-5'768,"3"10"-608,-3-2-32,0-3 768,0 0-512,0 0 352,0 0-448,0 0-352,0 0 0,0 0 288,0 0-128,0 0 288,0 0-256,-3 0-800,-2 0 320,5 0-1408</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30T23:46:38.196"/>
    </inkml:context>
    <inkml:brush xml:id="br0">
      <inkml:brushProperty name="width" value="0.05" units="cm"/>
      <inkml:brushProperty name="height" value="0.05" units="cm"/>
    </inkml:brush>
  </inkml:definitions>
  <inkml:trace contextRef="#ctx0" brushRef="#br0">331 14 9216,'0'1'162,"-1"-1"1,0 0-1,0 1 1,0-1-1,1 0 1,-1 1-1,0-1 1,0 0-1,0 0 1,0 0-1,0 0 1,0 1-1,1-2 1,-1 1-1,0 0 1,0 0-1,0 0 1,0 0-1,0 0 0,0-1 1,1 1-1,-1 0 1,0-1-1,0 1 1,0-1-1,1 1 1,-1-1-1,0 1 1,0-1-1,1 0-162,-8-4-117,5 4 168,1 0-1,-1 0 1,0 0 0,1 1 0,-1-1-1,0 1 1,1-1 0,-1 1 0,0 0 0,0 0-1,0 0 1,1 1 0,-1-1 0,0 1-1,1-1 1,-1 1 0,0 0 0,1 0-1,-1 0 1,0 0-51,-8 5-49,-1-1 1,1 2-1,-8 5 49,8-4-175,1 0-1,1 1 0,-1 0 1,2 1-1,-1-1 1,1 2-1,1-1 1,-1 1-1,-1 5 176,-9 18-370,2 2 0,-5 15 370,8-18-280,-7 32 280,17-53-41,0 1 1,1-1-1,1 1 0,0-1 0,1 1 1,0-1-1,1 2 41,-1-10-46,1 0 0,0 0 0,0 0 0,0-1 0,0 1 0,1 0 0,-1 0 0,1-1 0,0 1 0,2 2 46,-3-5-14,0 1 0,0-1 0,0 0 0,0 0 0,0-1 0,0 1 0,0 0 0,0 0 0,0 0 0,1-1 0,-1 1 0,0 0 0,0-1 0,1 1 0,-1-1 0,0 0 1,1 1-1,-1-1 0,0 0 0,1 0 0,-1 0 0,0 0 0,1 0 0,-1 0 0,1 0 0,-1 0 0,0-1 0,1 1 0,-1 0 0,0-1 0,0 1 0,2-2 14,1 0-3,0 0 0,0-1 0,-1 0 0,1 0 0,0 0 0,-1 0-1,0 0 1,0-1 0,0 0 0,0 1 0,0-1 3,6-12-4,1 0 0,0-4 4,-1 2 0,61-113 562,69-135 1366,-136 262-1319,-3 8-349,-4 18-229,1-10 56,-7 73 660,3 0-1,4 78-746,3-142 196,-1 11 203,4 22-399,-2-45-308,1 0 1,-1 0-1,1 0 0,1 0 1,0 0-1,0-1 0,1 1 1,0 0 307,-2-6-576,0 0 1,0 1 0,0-2 0,1 1 0,-1 0 0,2 1 575,17 9-2405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30T23:46:38.573"/>
    </inkml:context>
    <inkml:brush xml:id="br0">
      <inkml:brushProperty name="width" value="0.05" units="cm"/>
      <inkml:brushProperty name="height" value="0.05" units="cm"/>
    </inkml:brush>
  </inkml:definitions>
  <inkml:trace contextRef="#ctx0" brushRef="#br0">250 1 11136,'-1'2'324,"-1"1"169,1 1 0,-2 0-1,1 0 1,0-1 0,-1 0 0,1 1 0,-1-1 0,0 0 0,0 0 0,-4 2-493,-3 2-1238,1 0 0,0 0 0,0 1 1,-5 6 1237,3-2-335,1 0 1,0 1-1,0 2 335,-11 20 1315,2 1-1,-2 8-1314,9-19 297,2-5 92,1 0 0,1 1 0,0 0 0,2 0 0,-2 14-389,7-28-41,0 1 1,0-1 0,1 1 0,0-1 0,0 1-1,1-1 1,0 0 0,0 1 0,1-1 0,-1 0-1,2 0 1,-1 0 0,1 0 0,0 0 0,1 0-1,-1-1 1,1 0 0,4 4 40,-3-3-103,1 0 0,0-1 0,0 0 1,0 0-1,1 0 0,6 3 103,-9-7-37,0 0 0,0 0 0,0 0 0,0 0 0,0-1 0,0 1-1,0-1 1,0 0 0,1-1 0,-1 1 0,0-1 0,1 0 0,-1 0 0,3 0 37,5-2-454,0-1 0,-1 0 1,1-1-1,-1 0 0,0 0 0,0-1 1,-1-1-1,1 0 0,-1 0 0,-1-1 1,1 0-1,7-9 454,50-47-4320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30T23:46:38.939"/>
    </inkml:context>
    <inkml:brush xml:id="br0">
      <inkml:brushProperty name="width" value="0.05" units="cm"/>
      <inkml:brushProperty name="height" value="0.05" units="cm"/>
    </inkml:brush>
  </inkml:definitions>
  <inkml:trace contextRef="#ctx0" brushRef="#br0">430 15 8224,'-1'-4'370,"-2"-7"2278,1 12-1299,-1 5-548,2 28 537,-14 652 4198,21-540-5383,1 53-1331,-8-70-3013,-4-84 1146,-2-12-3328</inkml:trace>
  <inkml:trace contextRef="#ctx0" brushRef="#br0" timeOffset="1">1 643 13216,'12'8'4895,"0"-2"-3807,13-2-320,5 0-1024,17 3-32,12-4-448,4 2 416,-13-2-32,-3 2 192,-15-2-960,-2 5 641,0 0-3073,-1-5 1984</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30T23:46:39.294"/>
    </inkml:context>
    <inkml:brush xml:id="br0">
      <inkml:brushProperty name="width" value="0.05" units="cm"/>
      <inkml:brushProperty name="height" value="0.05" units="cm"/>
    </inkml:brush>
  </inkml:definitions>
  <inkml:trace contextRef="#ctx0" brushRef="#br0">75 1 10976,'-25'22'4064,"21"-4"-3168,-13 17-257,13-9-830,0 7-33,-4 12-320,3 3 288,1 5-352,1-8 352,3-8-2112,0-7 1280,0-7-5088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30T23:46:39.660"/>
    </inkml:context>
    <inkml:brush xml:id="br0">
      <inkml:brushProperty name="width" value="0.05" units="cm"/>
      <inkml:brushProperty name="height" value="0.05" units="cm"/>
    </inkml:brush>
  </inkml:definitions>
  <inkml:trace contextRef="#ctx0" brushRef="#br0">224 0 11648,'-33'39'5377,"19"-23"-5923,0 1 0,1 0-1,-2 5 547,-3 11-1331,-13 32 1331,12-24 355,18-39-345,-38 87 801,33-72-809,0-1-1,1 2 0,1-1 1,0 7-2,3-18-70,1-1 0,-1 0 1,1 0-1,0 0 0,1 0 0,-1 0 1,1 0-1,0 0 0,0 0 0,1 0 1,0-1-1,-1 1 0,2 0 1,-1-1-1,0 1 0,2 1 70,-1-3-8,-1 0 0,1 0-1,-1-1 1,1 1 0,0-1 0,0 0 0,1 0 0,-1 0-1,0 0 1,1 0 0,-1-1 0,1 1 0,-1-1-1,1 0 1,-1 0 0,1 0 0,0-1 0,0 1-1,0-1 1,-1 0 0,1 0 0,1 0 8,2-1 50,1 0 1,-1 0 0,0 0-1,0-1 1,1 0-1,-1 0 1,0-1-1,-1 0 1,1 0-1,0-1 1,0 0-51,2-2 70,-1-1 0,0 0 0,0 0 0,0 0 0,-1-1 1,0 0-1,2-4-70,4-7 68,-1-1 0,-1 0 0,-1-1 0,0 0 1,-2-1-1,5-19-68,-3 5 104,-3 1-1,-1-1 1,0-17-104,-2 1-4071,-3-3 4071,-1 26-2037</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30T23:46:40.066"/>
    </inkml:context>
    <inkml:brush xml:id="br0">
      <inkml:brushProperty name="width" value="0.05" units="cm"/>
      <inkml:brushProperty name="height" value="0.05" units="cm"/>
    </inkml:brush>
  </inkml:definitions>
  <inkml:trace contextRef="#ctx0" brushRef="#br0">1 614 9632,'4'-4'3411,"1"-10"-2851,-3 4-190,29-71 1043,6-4-1413,-28 64 740,-1 0-1,-1-1 1,-1-1-1,0-2-739,11-89 1684,-10 60-3313,9-28 1629,-12 66-876,-3 14 354,0 2-26,-1 24-1439,-1 0 1355,1 21-2235,2-1 0,5 29 2867,-5-59 84,1 0 0,0 0 0,1 0-1,1 0 1,0 0 0,1-1 0,0 0 0,1 0 0,1-1-1,1 2-83,-7-10 185,1-1 0,0 0 0,-1 1 0,1-1-1,1 0 1,-1-1 0,0 1 0,1 0-1,-1-1 1,1 0 0,0 0 0,0 0 0,0 0-1,0-1 1,0 1 0,0-1 0,0 0-1,1 0 1,-1-1 0,0 1 0,0-1 0,1 0-1,-1 0 1,0 0 0,1-1 0,-1 0-1,0 1 1,0-2 0,1 1 0,-1 0 0,0-1-1,0 0 1,-1 0 0,1 0-185,3-1 218,0-1 1,0-1-1,-1 1 1,1-1-1,-1 0 1,0-1-1,-1 1 1,1-1-1,-1 0 1,0 0 0,2-5-219,-2 2 40,0-1 1,0 0 0,-1 1-1,0-2 1,-1 1 0,0 0 0,-1-1-1,0-1-40,1-7-423,-2-1-1,0 1 1,-2-1-1,0 1 1,-1-1-1,0 1 0,-2 0 1,0 0-1,-2-3 424,-22-53-6746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00:13:48.895"/>
    </inkml:context>
    <inkml:brush xml:id="br0">
      <inkml:brushProperty name="width" value="0.05" units="cm"/>
      <inkml:brushProperty name="height" value="0.05" units="cm"/>
    </inkml:brush>
  </inkml:definitions>
  <inkml:trace contextRef="#ctx0" brushRef="#br0">11 8 416,'-2'-8'525,"-2"10"778,-1 1-2331,10-3 649,-3 0-42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30T23:46:41.007"/>
    </inkml:context>
    <inkml:brush xml:id="br0">
      <inkml:brushProperty name="width" value="0.05" units="cm"/>
      <inkml:brushProperty name="height" value="0.05" units="cm"/>
    </inkml:brush>
  </inkml:definitions>
  <inkml:trace contextRef="#ctx0" brushRef="#br0">324 1 8064,'-12'2'1790,"8"-1"-1316,-1 0 0,1 0 0,-1 0 0,1 0 0,-1 1 0,-3 1-474,-9 4 577,15-6-516,-1-1 0,1 1 0,-1 0-1,1 0 1,-1 1 0,1-1 0,-1 1-61,-13 11 219,1 1-1,0 0 1,1 1 0,-6 10-219,6-9 48,1 1-96,1 0 0,0 1 0,2 0 0,0 0 0,-4 12 48,-6 19-400,-7 30 400,20-59-135,1 0 0,2 1 1,0 0-1,1 0 1,1 0-1,0 14 135,2-27-67,1-1 0,-1 0-1,1 0 1,0 0 0,1 0-1,0 0 1,0 0-1,0-1 1,1 1 0,0-1-1,0 1 1,1-1 0,0 0-1,0 0 1,0-1-1,1 1 1,0-1 0,0 0-1,0 0 1,6 4 67,-7-6 22,1 0 0,-1-1 0,1 1 0,0-1 0,0 0 0,0 0 1,0 0-1,0-1 0,1 0 0,-1 0 0,0 0 0,1-1 0,4 1-22,-3-2 143,0 0 0,0 0 0,0 0 0,0-1 0,-1 0 0,1 0 0,0-1 0,-1 0 0,0 0 0,4-2-143,2-3 209,-1 0-1,0 0 1,0-1 0,-1-1-1,0 0 1,-1 0-1,0 0 1,-1-1 0,0-1-1,-1 0 1,0 0-1,0 0 1,-2 0-1,1-1 1,-1-3-209,0 2 60,-1 1-1,-1-1 1,-1 0-1,0 0 1,0 0-1,-1 0 1,-1-1-1,-1 1 1,0 0-1,0 0 0,-2 0 1,0 0-1,0 1 1,-1-1-1,-1 1-59,-1-3-758,-1 1 0,-1 0 0,-8-12 758,13 22-568,-1 0 0,1 0 0,-1 0 1,0 1-1,0 0 0,-1 0 0,0 0 1,1 0-1,-1 1 0,0 0 0,0 0 1,-3-1 567,-13-3-4608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30T23:46:41.512"/>
    </inkml:context>
    <inkml:brush xml:id="br0">
      <inkml:brushProperty name="width" value="0.05" units="cm"/>
      <inkml:brushProperty name="height" value="0.05" units="cm"/>
    </inkml:brush>
  </inkml:definitions>
  <inkml:trace contextRef="#ctx0" brushRef="#br0">0 0 8896,'0'2'297,"0"-1"0,0 0 1,1 0-1,-1 1 0,0-1 1,1 0-1,-1 0 0,1 1 0,-1-1 1,1 0-1,-1 0 0,1 0 1,0 0-1,-1 0 0,2 1-297,-1-1-21,0 0 0,0 1 0,0-1 0,-1 0 0,1 1 0,0-1 0,-1 1 0,1 0 1,-1-1-1,1 1 0,-1 0 0,0 0 21,1 15 134,-1 1 0,-1-1 1,0 1-1,-2 4-134,0 2 257,0 19-257,3-31-71,1 0 1,0 0-1,1 0 0,0 0 0,1 0 1,0 0-1,1 0 0,0-1 0,1 0 1,3 6 70,-6-13-32,0 0 0,1 0 0,0 0 0,-1-1 0,1 1 0,1 0 1,-1-1-1,1 0 0,-1 0 0,1 0 0,0 0 0,0-1 0,0 1 0,0-1 1,1 0-1,-1-1 0,0 1 0,1-1 0,-1 1 0,1-1 0,0-1 1,-1 1-1,1-1 0,0 1 0,0-1 0,-1-1 0,6 0 32,-3 0 21,0-1-1,-1 1 1,1-2-1,0 1 0,0-1 1,-1 0-1,0 0 1,0-1-1,0 0 0,0 0 1,0-1-1,-1 1 1,1-1-1,-1 0 0,-1-1 1,1 1-1,-1-1 1,0 0-1,0 0 1,0-1-21,9-18 324,-1 0 0,-1-1 1,-1 0-1,2-13-324,-12 39 1,14-36 535,-10 29-449,-1 0 0,-1 0 0,1 0 0,-1 0 0,0-1 0,-1 1 0,1 0 0,-2-2-87,-4 166-1269,4-152 1229,5 225-1195,-4-226 842,-2-1-34,2 0 0,-1 1-1,0-1 1,1 0-1,-1 0 1,1 0 0,0 0-1,0 0 1,0-1-1,1 4 428,7-4-4314</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30T23:46:41.852"/>
    </inkml:context>
    <inkml:brush xml:id="br0">
      <inkml:brushProperty name="width" value="0.05" units="cm"/>
      <inkml:brushProperty name="height" value="0.05" units="cm"/>
    </inkml:brush>
  </inkml:definitions>
  <inkml:trace contextRef="#ctx0" brushRef="#br0">4 1 10880,'-3'45'4032,"10"-16"-3136,6 35-257,4-19-670,0 11-129,-4 16 1247,-6 21-575,-2 30 672,-5 7-704,-5-16-320,2-13-128,-1-12-1248,-4-15 672,3-16-3935,-3-21 2495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30T23:46:42.186"/>
    </inkml:context>
    <inkml:brush xml:id="br0">
      <inkml:brushProperty name="width" value="0.05" units="cm"/>
      <inkml:brushProperty name="height" value="0.05" units="cm"/>
    </inkml:brush>
  </inkml:definitions>
  <inkml:trace contextRef="#ctx0" brushRef="#br0">1 0 12064,'7'8'4447,"18"-5"-3455,10 0-288,-6-3-512,8 5-256,10-5-192,-5 3 160,-5 1-2015,-2 4 1183,-1-2-4064,-5 7 2784,-4 6-2304</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30T23:46:42.576"/>
    </inkml:context>
    <inkml:brush xml:id="br0">
      <inkml:brushProperty name="width" value="0.05" units="cm"/>
      <inkml:brushProperty name="height" value="0.05" units="cm"/>
    </inkml:brush>
  </inkml:definitions>
  <inkml:trace contextRef="#ctx0" brushRef="#br0">46 650 8128,'0'30'1217,"0"36"1480,8 63-2697,-1-60-1061,-1 51 1061,-8-104-435,2-16 426,0 0-1,0 0 0,0 0 0,0 0 1,0 0-1,0 1 0,0-1 0,0 0 1,0 0-1,0 0 0,0 0 0,0 0 1,0 0-1,-1 0 0,1 0 0,0 0 1,0 0-1,0 1 0,0-1 0,0 0 1,0 0-1,0 0 0,0 0 1,0 0-1,0 0 0,0 0 0,-1 0 1,1 0-1,0 0 0,0 0 0,0 0 1,0 0-1,0 0 0,0 0 0,0 0 1,0 0-1,-1 0 0,1 0 0,0 0 1,0 0-1,0 0 0,0 0 0,0 0 1,0 0-1,0 0 0,0 0 0,0 0 1,-1 0-1,1 0 0,0 0 1,0 0-1,0 0 0,0-1 0,0 1 1,0 0-1,0 0 0,0 0 10,-2-3-107,0 1-1,1-1 0,0 0 1,-1 0-1,1 0 1,0-1-1,1 1 0,-1-1 108,-17-87-1379,5 0-1,4-1 1,3-7 1379,3-311 5546,4 365-4241,6-23-1305,-5 51 275,1 1 1,1 0 0,0 0-1,1 0 1,6-10-276,-9 21 67,1 0 0,0 0 0,0 1 0,0-1 0,0 1 1,1 0-1,1-2-67,-4 5 1,0 0 1,0 0-1,0 0 1,0 1-1,0-1 1,0 0-1,0 0 1,0 1-1,1-1 1,-1 0 0,0 1-1,0-1 1,1 1-1,-1 0 1,0-1-1,1 1 1,-1 0-1,0 0 1,1 0-1,-1 0 1,0 0-1,1 0 1,-1 0 0,0 0-1,1 1 1,-1-1-1,0 0 1,1 1-1,-1-1 1,0 1-1,1 0-1,1 2-36,0 0 1,0-1-1,0 1 0,0 0 0,-1 1 0,1-1 1,-1 0-1,0 1 0,0-1 0,0 1 1,-1 0-1,1 0 36,4 13-179,0 0 1,-1 4 178,-2-11-30,14 60 1060,-2 2-1,2 41-1029,-16-103 124,-1-1 1,0 0 0,0 0-1,-1 0 1,0 0 0,-1 1-1,1-1 1,-4 6-125,5-13-168,-1 1 0,0-1 1,0 1-1,-1-1 0,1 1 0,0-1 1,-1 0-1,1 0 0,-1 0 1,0 0-1,0 0 0,0 0 0,0 0 1,0 0-1,0-1 0,0 1 0,-1-1 1,1 0-1,0 0 0,-1 0 1,1 0-1,-1 0 0,1 0 0,-1 0 1,0-1-1,1 1 0,-1-1 1,0 0-1,1 0 0,-1 0 0,-1 0 168,-29-6-2010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30T23:46:42.954"/>
    </inkml:context>
    <inkml:brush xml:id="br0">
      <inkml:brushProperty name="width" value="0.05" units="cm"/>
      <inkml:brushProperty name="height" value="0.05" units="cm"/>
    </inkml:brush>
  </inkml:definitions>
  <inkml:trace contextRef="#ctx0" brushRef="#br0">1 0 10976,'0'12'1374,"1"0"1,0 0 0,1 0-1,3 7-1374,-3-5 87,0 0 0,-1 1-1,0-1 1,-1 0 0,-1 0 0,0 0-1,-3 15-86,0 2-58,4-27 19,-1 0-1,1 0 1,0 0-1,0 0 1,0-1-1,1 1 0,0 0 1,-1 0-1,1-1 1,0 1-1,2 2 40,-3-4-65,1-1-1,0 0 1,0 0-1,0 0 1,0 0-1,0 0 1,0 0 0,0 0-1,0 0 1,0 0-1,1 0 1,-1 0-1,0-1 1,0 1 0,1-1-1,-1 1 1,0-1-1,1 1 1,-1-1-1,1 0 1,-1 1-1,1-1 1,-1 0 0,0 0-1,1 0 1,-1 0-1,1 0 1,-1-1-1,1 1 1,-1 0 0,2-1 65,3-1-172,1 0 1,0 0 0,-1-1 0,1 0 0,-1 0 0,0-1 0,0 1-1,0-1 1,-1-1 0,1 1 0,-1-1 0,4-4 171,7-10 43,0 0 1,-2-1-1,1-2-43,13-18 1492,-28 62-186,-29 134-474,22-85-2268,5-24-2861,2-34-1212</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30T23:46:43.286"/>
    </inkml:context>
    <inkml:brush xml:id="br0">
      <inkml:brushProperty name="width" value="0.05" units="cm"/>
      <inkml:brushProperty name="height" value="0.05" units="cm"/>
    </inkml:brush>
  </inkml:definitions>
  <inkml:trace contextRef="#ctx0" brushRef="#br0">34 1 12224,'3'51'4511,"-10"-24"-3487,7 10-320,0-7-864,4 8-64,-1 11 736,-3 18-288,0 15 960,0 30-704,-3 0-64,3 5-256,-4-13-320,-1 1 64,0-8-2016,2-12 1184,-1-21-4703,-1-14 3135,-3-28-3104</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30T23:46:43.617"/>
    </inkml:context>
    <inkml:brush xml:id="br0">
      <inkml:brushProperty name="width" value="0.05" units="cm"/>
      <inkml:brushProperty name="height" value="0.05" units="cm"/>
    </inkml:brush>
  </inkml:definitions>
  <inkml:trace contextRef="#ctx0" brushRef="#br0">2 0 12224,'-2'23'3930,"2"-23"-3869,0 1 0,0-1 0,0 1 0,1 0 0,-1-1 0,0 1-1,0-1 1,0 1 0,1-1 0,-1 1 0,0-1 0,1 1 0,-1-1 0,1 1 0,-1-1-1,0 1 1,1-1 0,-1 1 0,1-1 0,-1 0 0,1 1 0,-1-1 0,1 0 0,-1 1-1,1-1 1,0 0 0,-1 0 0,1 0 0,-1 0 0,1 1 0,0-1 0,-1 0 0,1 0-61,0 0 155,9 2-183,-1-1-1,1-1 1,-1 1-1,1-1 1,0-1-1,-1 0 0,3-1 29,10 0 46,33 0 876,1 3 0,41 6-922,2 1-132,-87-8-716,1 0 1,0 0-1,0-1 0,9-3 848,-16 3-1280,0-1 0,0 1 0,-1-1 0,1-1-1,-1 1 1,0-1 0,1 0 1280,6-8-3290,-6-1 623</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30T23:46:50.990"/>
    </inkml:context>
    <inkml:brush xml:id="br0">
      <inkml:brushProperty name="width" value="0.05" units="cm"/>
      <inkml:brushProperty name="height" value="0.05" units="cm"/>
    </inkml:brush>
  </inkml:definitions>
  <inkml:trace contextRef="#ctx0" brushRef="#br0">274 14 6976,'5'5'1539,"4"2"139,6-11-1770,-8 1 1304,-6 2-1054,0 1 1,0-1 0,-1 1-1,1-1 1,0 1 0,0-1 0,0 1-1,0 0 1,-1-1 0,1 1 0,0 0-1,0 0 1,0 0 0,0 0-1,0 0 1,0 0 0,0 0 0,0 0-1,-1 0 1,1 0 0,0 0-1,0 1 1,0-1 0,0 0 0,0 1-1,0-1 1,-1 0 0,1 1-1,0-1 1,0 1-159,0 0 304,-1-1-32,0 0 96,0 0-85,17 5 31,1-4-575,1-1 0,0 0 0,-1-2-1,1 0 1,6-3 261,48-4-485,18 4-126,1 4 0,0 4 1,-1 4-1,66 15 611,-148-21-49,4 2-27,-1-1-1,0 1 0,1 1 1,-1 0-1,1 2 77,-12-6 7,0 0-1,-1 0 1,1 1 0,-1-1 0,1 0-1,0 0 1,-1 1 0,1-1 0,-1 1 0,1-1-1,0 0 1,-1 1 0,1-1 0,-1 1-1,0-1 1,1 1 0,-1 0 0,1-1-1,-1 1 1,0-1 0,1 1 0,-1 0-1,0-1 1,0 1 0,0 0 0,1-1-1,-1 1 1,0 0 0,0-1 0,0 1-1,0 0 1,0-1 0,0 1 0,0 0-1,0-1 1,-1 1 0,1 0 0,0-1 0,0 1-1,0 0 1,-1-1 0,1 1 0,0 0-1,-1-1 1,1 1 0,-1-1 0,1 1-1,0-1-6,-3 3 56,1-1 0,0 0 0,-1 0 0,1 0 0,-1 0-1,1 0 1,-1-1 0,0 1 0,0-1 0,0 1 0,-1-1-56,-43 12 405,0-2 1,0-3-1,-29 1-405,15-1 229,-371 33 1211,147-17-486,267-22-870,-7 2-329,1-2 1,-1-1-1,-9-1 245,26-2-666,11 0 312,17-1 110,230-11 1192,-69 6-488,360-41 1113,-494 43-1562,0-2-1,23-8-10,-45 5-16,-25 11 14,1 0-1,-1 0 1,1 0-1,-1 0 1,0 0-1,1 0 1,-1-1-1,0 1 1,1 0-1,-1 0 0,1-1 1,-1 1-1,0 0 1,0 0-1,1-1 1,-1 1-1,0 0 1,0-1-1,1 1 1,-1 0-1,0-1 0,0 1 1,0-1-1,1 1 1,-1 0-1,0-1 1,0 1-1,0-1 1,0 1 2,-11-7-44,1 5 25,1-1-1,-1 1 0,1 1 1,-1 0-1,0 0 1,0 1-1,-2 0 20,-3 0-44,-165 0-735,-152 21 779,243-12 10,-17 2-1076,-16 7 1066,182-16-661,209-2 2614,-58 0-1250,71-2-1861,-348-9-4639,-20 1 2837,-15-7-1850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00:17:24.067"/>
    </inkml:context>
    <inkml:brush xml:id="br0">
      <inkml:brushProperty name="width" value="0.1" units="cm"/>
      <inkml:brushProperty name="height" value="0.1" units="cm"/>
      <inkml:brushProperty name="color" value="#5B2D90"/>
    </inkml:brush>
  </inkml:definitions>
  <inkml:trace contextRef="#ctx0" brushRef="#br0">1 5 3072,'0'3'1120,"0"-3"-864,4-3-64,4-2-1952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00:36:22.985"/>
    </inkml:context>
    <inkml:brush xml:id="br0">
      <inkml:brushProperty name="width" value="0.1" units="cm"/>
      <inkml:brushProperty name="height" value="0.1" units="cm"/>
      <inkml:brushProperty name="color" value="#5B2D90"/>
    </inkml:brush>
  </inkml:definitions>
  <inkml:trace contextRef="#ctx0" brushRef="#br0">1 34 896,'0'-10'352,"0"5"-288,0-1 0,0 1-192,0 2 64,0-2-544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00:42:22.644"/>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8 9 576,'-7'-3'192,"11"-2"-128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01:01:54.890"/>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26 15 1472,'-16'-3'544,"12"0"-416,-1-5-32,5 8-896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01:07:42.018"/>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4 0 576,'0'0'192,"-3"0"-128,3 0-32,0 0-352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01:07:42.424"/>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11 12 1312,'-9'-7'652,"8"6"-650,1 1 0,0 0 0,0 0 0,0 0 0,0 0-1,0 0 1,0 0 0,0 0 0,0 0 0,0 0 0,0-1-1,0 1 1,0 0 0,0 0 0,0 0 0,0 0 0,0 0-1,0 0 1,0 0 0,0 0 0,0-1 0,0 1-1,0 0 1,0 0 0,0 0 0,0 0 0,0 0 0,0 0-1,0 0 1,0 0 0,0-1 0,0 1 0,0 0 0,1 0-1,-1 0 1,0 0 0,0 0 0,0 0 0,0 0 0,0 0-1,0 0 1,0 0 0,0 0 0,0 0 0,0 0 0,1 0-1,-1 0 1,0 0 0,0 0 0,0 0 0,0 0 0,0 0-1,0 0 1,0 0 0,1 0 0,-1 0 0,0 0-1,0 0 1,0 0 0,0 0 0,0 0 0,0 0 0,0 0-1,0 0 1,1 0 0,-1 0 0,0 0 0,0 0 0,0 0-2,1 0-54,-1 0 204,0 0-60,6 9-127,-3-4 69,-2-4-13,0 0 0,0 0 0,1-1-1,-1 1 1,0-1 0,1 1 0,-1-1 0,0 0 0,1 1 0,-1-1-1,1 0 1,-1 0 0,0 0 0,1 0 0,-1 0 0,1 0 0,-1 0 0,1-1-19,1 1-68,-2 0 15,-2 3 415,-12 5-1775,10-4 709</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01:07:42.769"/>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9 53 1888,'2'-11'704,"-2"11"-690,0 0 0,0-1 0,0 1 0,0 0 0,0-1 0,0 1 0,0 0 1,0-1-1,0 1 0,0 0 0,0-1 0,0 1 0,0 0 0,1-1 0,-1 1 0,0 0 0,0 0 0,0-1 0,0 1 0,1 0 0,-1-1 0,0 1-14,1-1 60,-1 1-1,1-1 0,-1 1 0,0-1 1,1 1-1,-1-1 0,0 1 0,1-1 1,-1 1-1,0-1 0,0 0 1,0 1-1,1-1 0,-1 0 0,0 1 1,0-1-1,0 0 0,0 1 0,0-1-59,3-10 800,-3 11-793,0-1 0,0 1 1,0 0-1,1 0 0,-1 0 1,0-1-1,0 1 0,0 0 1,0 0-1,0 0 0,0-1 1,0 1-1,0 0 0,0 0 1,0-1-1,0 1 0,0 0 1,0 0-1,-1 0 0,1-1 1,0 1-1,0 0 0,0 0 1,0 0-1,0-1 0,0 1 1,0 0-1,-1 0 0,1 0 1,0 0-1,0-1 0,0 1 1,0 0-1,-1 0 0,1 0 1,0 0-1,0 0-7,-2-4-1413,-10 8 571,7 2 239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99BAC5-AAC3-41B1-80A3-A98604D7601C}" type="datetimeFigureOut">
              <a:rPr lang="en-US" smtClean="0"/>
              <a:t>9/30/2020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C63B7B-8D39-4D0A-9EEA-56F291D347AD}" type="slidenum">
              <a:rPr lang="en-US" smtClean="0"/>
              <a:t>‹#›</a:t>
            </a:fld>
            <a:endParaRPr lang="en-US"/>
          </a:p>
        </p:txBody>
      </p:sp>
    </p:spTree>
    <p:extLst>
      <p:ext uri="{BB962C8B-B14F-4D97-AF65-F5344CB8AC3E}">
        <p14:creationId xmlns:p14="http://schemas.microsoft.com/office/powerpoint/2010/main" val="2078626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itchFamily="-32" charset="0"/>
              </a:defRPr>
            </a:lvl1pPr>
            <a:lvl2pPr marL="742950" indent="-285750">
              <a:defRPr sz="2400" b="1">
                <a:solidFill>
                  <a:schemeClr val="tx1"/>
                </a:solidFill>
                <a:latin typeface="Times" pitchFamily="-32" charset="0"/>
              </a:defRPr>
            </a:lvl2pPr>
            <a:lvl3pPr marL="1143000" indent="-228600">
              <a:defRPr sz="2400" b="1">
                <a:solidFill>
                  <a:schemeClr val="tx1"/>
                </a:solidFill>
                <a:latin typeface="Times" pitchFamily="-32" charset="0"/>
              </a:defRPr>
            </a:lvl3pPr>
            <a:lvl4pPr marL="1600200" indent="-228600">
              <a:defRPr sz="2400" b="1">
                <a:solidFill>
                  <a:schemeClr val="tx1"/>
                </a:solidFill>
                <a:latin typeface="Times" pitchFamily="-32" charset="0"/>
              </a:defRPr>
            </a:lvl4pPr>
            <a:lvl5pPr marL="2057400" indent="-228600">
              <a:defRPr sz="2400" b="1">
                <a:solidFill>
                  <a:schemeClr val="tx1"/>
                </a:solidFill>
                <a:latin typeface="Times" pitchFamily="-32" charset="0"/>
              </a:defRPr>
            </a:lvl5pPr>
            <a:lvl6pPr marL="2514600" indent="-228600" eaLnBrk="0" fontAlgn="base" hangingPunct="0">
              <a:spcBef>
                <a:spcPct val="0"/>
              </a:spcBef>
              <a:spcAft>
                <a:spcPct val="0"/>
              </a:spcAft>
              <a:defRPr sz="2400" b="1">
                <a:solidFill>
                  <a:schemeClr val="tx1"/>
                </a:solidFill>
                <a:latin typeface="Times" pitchFamily="-32" charset="0"/>
              </a:defRPr>
            </a:lvl6pPr>
            <a:lvl7pPr marL="2971800" indent="-228600" eaLnBrk="0" fontAlgn="base" hangingPunct="0">
              <a:spcBef>
                <a:spcPct val="0"/>
              </a:spcBef>
              <a:spcAft>
                <a:spcPct val="0"/>
              </a:spcAft>
              <a:defRPr sz="2400" b="1">
                <a:solidFill>
                  <a:schemeClr val="tx1"/>
                </a:solidFill>
                <a:latin typeface="Times" pitchFamily="-32" charset="0"/>
              </a:defRPr>
            </a:lvl7pPr>
            <a:lvl8pPr marL="3429000" indent="-228600" eaLnBrk="0" fontAlgn="base" hangingPunct="0">
              <a:spcBef>
                <a:spcPct val="0"/>
              </a:spcBef>
              <a:spcAft>
                <a:spcPct val="0"/>
              </a:spcAft>
              <a:defRPr sz="2400" b="1">
                <a:solidFill>
                  <a:schemeClr val="tx1"/>
                </a:solidFill>
                <a:latin typeface="Times" pitchFamily="-32" charset="0"/>
              </a:defRPr>
            </a:lvl8pPr>
            <a:lvl9pPr marL="3886200" indent="-228600" eaLnBrk="0" fontAlgn="base" hangingPunct="0">
              <a:spcBef>
                <a:spcPct val="0"/>
              </a:spcBef>
              <a:spcAft>
                <a:spcPct val="0"/>
              </a:spcAft>
              <a:defRPr sz="2400" b="1">
                <a:solidFill>
                  <a:schemeClr val="tx1"/>
                </a:solidFill>
                <a:latin typeface="Times" pitchFamily="-32" charset="0"/>
              </a:defRPr>
            </a:lvl9pPr>
          </a:lstStyle>
          <a:p>
            <a:r>
              <a:rPr lang="en-GB" altLang="en-US" sz="1200"/>
              <a:t>Objects First with Java</a:t>
            </a:r>
          </a:p>
        </p:txBody>
      </p:sp>
      <p:sp>
        <p:nvSpPr>
          <p:cNvPr id="153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itchFamily="-32" charset="0"/>
              </a:defRPr>
            </a:lvl1pPr>
            <a:lvl2pPr marL="742950" indent="-285750">
              <a:defRPr sz="2400" b="1">
                <a:solidFill>
                  <a:schemeClr val="tx1"/>
                </a:solidFill>
                <a:latin typeface="Times" pitchFamily="-32" charset="0"/>
              </a:defRPr>
            </a:lvl2pPr>
            <a:lvl3pPr marL="1143000" indent="-228600">
              <a:defRPr sz="2400" b="1">
                <a:solidFill>
                  <a:schemeClr val="tx1"/>
                </a:solidFill>
                <a:latin typeface="Times" pitchFamily="-32" charset="0"/>
              </a:defRPr>
            </a:lvl3pPr>
            <a:lvl4pPr marL="1600200" indent="-228600">
              <a:defRPr sz="2400" b="1">
                <a:solidFill>
                  <a:schemeClr val="tx1"/>
                </a:solidFill>
                <a:latin typeface="Times" pitchFamily="-32" charset="0"/>
              </a:defRPr>
            </a:lvl4pPr>
            <a:lvl5pPr marL="2057400" indent="-228600">
              <a:defRPr sz="2400" b="1">
                <a:solidFill>
                  <a:schemeClr val="tx1"/>
                </a:solidFill>
                <a:latin typeface="Times" pitchFamily="-32" charset="0"/>
              </a:defRPr>
            </a:lvl5pPr>
            <a:lvl6pPr marL="2514600" indent="-228600" eaLnBrk="0" fontAlgn="base" hangingPunct="0">
              <a:spcBef>
                <a:spcPct val="0"/>
              </a:spcBef>
              <a:spcAft>
                <a:spcPct val="0"/>
              </a:spcAft>
              <a:defRPr sz="2400" b="1">
                <a:solidFill>
                  <a:schemeClr val="tx1"/>
                </a:solidFill>
                <a:latin typeface="Times" pitchFamily="-32" charset="0"/>
              </a:defRPr>
            </a:lvl6pPr>
            <a:lvl7pPr marL="2971800" indent="-228600" eaLnBrk="0" fontAlgn="base" hangingPunct="0">
              <a:spcBef>
                <a:spcPct val="0"/>
              </a:spcBef>
              <a:spcAft>
                <a:spcPct val="0"/>
              </a:spcAft>
              <a:defRPr sz="2400" b="1">
                <a:solidFill>
                  <a:schemeClr val="tx1"/>
                </a:solidFill>
                <a:latin typeface="Times" pitchFamily="-32" charset="0"/>
              </a:defRPr>
            </a:lvl7pPr>
            <a:lvl8pPr marL="3429000" indent="-228600" eaLnBrk="0" fontAlgn="base" hangingPunct="0">
              <a:spcBef>
                <a:spcPct val="0"/>
              </a:spcBef>
              <a:spcAft>
                <a:spcPct val="0"/>
              </a:spcAft>
              <a:defRPr sz="2400" b="1">
                <a:solidFill>
                  <a:schemeClr val="tx1"/>
                </a:solidFill>
                <a:latin typeface="Times" pitchFamily="-32" charset="0"/>
              </a:defRPr>
            </a:lvl8pPr>
            <a:lvl9pPr marL="3886200" indent="-228600" eaLnBrk="0" fontAlgn="base" hangingPunct="0">
              <a:spcBef>
                <a:spcPct val="0"/>
              </a:spcBef>
              <a:spcAft>
                <a:spcPct val="0"/>
              </a:spcAft>
              <a:defRPr sz="2400" b="1">
                <a:solidFill>
                  <a:schemeClr val="tx1"/>
                </a:solidFill>
                <a:latin typeface="Times" pitchFamily="-32" charset="0"/>
              </a:defRPr>
            </a:lvl9pPr>
          </a:lstStyle>
          <a:p>
            <a:r>
              <a:rPr lang="en-GB" altLang="en-US" sz="1200"/>
              <a:t>© David J. Barnes and Michael Kölling</a:t>
            </a:r>
          </a:p>
        </p:txBody>
      </p:sp>
      <p:sp>
        <p:nvSpPr>
          <p:cNvPr id="153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itchFamily="-32" charset="0"/>
              </a:defRPr>
            </a:lvl1pPr>
            <a:lvl2pPr marL="742950" indent="-285750">
              <a:defRPr sz="2400" b="1">
                <a:solidFill>
                  <a:schemeClr val="tx1"/>
                </a:solidFill>
                <a:latin typeface="Times" pitchFamily="-32" charset="0"/>
              </a:defRPr>
            </a:lvl2pPr>
            <a:lvl3pPr marL="1143000" indent="-228600">
              <a:defRPr sz="2400" b="1">
                <a:solidFill>
                  <a:schemeClr val="tx1"/>
                </a:solidFill>
                <a:latin typeface="Times" pitchFamily="-32" charset="0"/>
              </a:defRPr>
            </a:lvl3pPr>
            <a:lvl4pPr marL="1600200" indent="-228600">
              <a:defRPr sz="2400" b="1">
                <a:solidFill>
                  <a:schemeClr val="tx1"/>
                </a:solidFill>
                <a:latin typeface="Times" pitchFamily="-32" charset="0"/>
              </a:defRPr>
            </a:lvl4pPr>
            <a:lvl5pPr marL="2057400" indent="-228600">
              <a:defRPr sz="2400" b="1">
                <a:solidFill>
                  <a:schemeClr val="tx1"/>
                </a:solidFill>
                <a:latin typeface="Times" pitchFamily="-32" charset="0"/>
              </a:defRPr>
            </a:lvl5pPr>
            <a:lvl6pPr marL="2514600" indent="-228600" eaLnBrk="0" fontAlgn="base" hangingPunct="0">
              <a:spcBef>
                <a:spcPct val="0"/>
              </a:spcBef>
              <a:spcAft>
                <a:spcPct val="0"/>
              </a:spcAft>
              <a:defRPr sz="2400" b="1">
                <a:solidFill>
                  <a:schemeClr val="tx1"/>
                </a:solidFill>
                <a:latin typeface="Times" pitchFamily="-32" charset="0"/>
              </a:defRPr>
            </a:lvl6pPr>
            <a:lvl7pPr marL="2971800" indent="-228600" eaLnBrk="0" fontAlgn="base" hangingPunct="0">
              <a:spcBef>
                <a:spcPct val="0"/>
              </a:spcBef>
              <a:spcAft>
                <a:spcPct val="0"/>
              </a:spcAft>
              <a:defRPr sz="2400" b="1">
                <a:solidFill>
                  <a:schemeClr val="tx1"/>
                </a:solidFill>
                <a:latin typeface="Times" pitchFamily="-32" charset="0"/>
              </a:defRPr>
            </a:lvl7pPr>
            <a:lvl8pPr marL="3429000" indent="-228600" eaLnBrk="0" fontAlgn="base" hangingPunct="0">
              <a:spcBef>
                <a:spcPct val="0"/>
              </a:spcBef>
              <a:spcAft>
                <a:spcPct val="0"/>
              </a:spcAft>
              <a:defRPr sz="2400" b="1">
                <a:solidFill>
                  <a:schemeClr val="tx1"/>
                </a:solidFill>
                <a:latin typeface="Times" pitchFamily="-32" charset="0"/>
              </a:defRPr>
            </a:lvl8pPr>
            <a:lvl9pPr marL="3886200" indent="-228600" eaLnBrk="0" fontAlgn="base" hangingPunct="0">
              <a:spcBef>
                <a:spcPct val="0"/>
              </a:spcBef>
              <a:spcAft>
                <a:spcPct val="0"/>
              </a:spcAft>
              <a:defRPr sz="2400" b="1">
                <a:solidFill>
                  <a:schemeClr val="tx1"/>
                </a:solidFill>
                <a:latin typeface="Times" pitchFamily="-32" charset="0"/>
              </a:defRPr>
            </a:lvl9pPr>
          </a:lstStyle>
          <a:p>
            <a:fld id="{03152B4E-4FD2-45FC-9CDE-05DF5F3AE35C}" type="slidenum">
              <a:rPr lang="en-GB" altLang="en-US" sz="1200"/>
              <a:pPr/>
              <a:t>1</a:t>
            </a:fld>
            <a:endParaRPr lang="en-GB" altLang="en-US" sz="1200"/>
          </a:p>
        </p:txBody>
      </p:sp>
      <p:sp>
        <p:nvSpPr>
          <p:cNvPr id="15365" name="Rectangle 2"/>
          <p:cNvSpPr>
            <a:spLocks noGrp="1" noRot="1" noChangeAspect="1" noChangeArrowheads="1" noTextEdit="1"/>
          </p:cNvSpPr>
          <p:nvPr>
            <p:ph type="sldImg"/>
          </p:nvPr>
        </p:nvSpPr>
        <p:spPr>
          <a:ln/>
        </p:spPr>
      </p:sp>
      <p:sp>
        <p:nvSpPr>
          <p:cNvPr id="153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t>Replace this with your course title and your name/contact details.</a:t>
            </a:r>
          </a:p>
          <a:p>
            <a:pPr eaLnBrk="1" hangingPunct="1"/>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C63B7B-8D39-4D0A-9EEA-56F291D347AD}" type="slidenum">
              <a:rPr lang="en-US" smtClean="0"/>
              <a:t>17</a:t>
            </a:fld>
            <a:endParaRPr lang="en-US"/>
          </a:p>
        </p:txBody>
      </p:sp>
    </p:spTree>
    <p:extLst>
      <p:ext uri="{BB962C8B-B14F-4D97-AF65-F5344CB8AC3E}">
        <p14:creationId xmlns:p14="http://schemas.microsoft.com/office/powerpoint/2010/main" val="2263991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C63B7B-8D39-4D0A-9EEA-56F291D347AD}" type="slidenum">
              <a:rPr lang="en-US" smtClean="0"/>
              <a:t>21</a:t>
            </a:fld>
            <a:endParaRPr lang="en-US"/>
          </a:p>
        </p:txBody>
      </p:sp>
    </p:spTree>
    <p:extLst>
      <p:ext uri="{BB962C8B-B14F-4D97-AF65-F5344CB8AC3E}">
        <p14:creationId xmlns:p14="http://schemas.microsoft.com/office/powerpoint/2010/main" val="2263991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C63B7B-8D39-4D0A-9EEA-56F291D347AD}" type="slidenum">
              <a:rPr lang="en-US" smtClean="0"/>
              <a:t>22</a:t>
            </a:fld>
            <a:endParaRPr lang="en-US"/>
          </a:p>
        </p:txBody>
      </p:sp>
    </p:spTree>
    <p:extLst>
      <p:ext uri="{BB962C8B-B14F-4D97-AF65-F5344CB8AC3E}">
        <p14:creationId xmlns:p14="http://schemas.microsoft.com/office/powerpoint/2010/main" val="2263991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C63B7B-8D39-4D0A-9EEA-56F291D347AD}" type="slidenum">
              <a:rPr lang="en-US" smtClean="0"/>
              <a:t>23</a:t>
            </a:fld>
            <a:endParaRPr lang="en-US"/>
          </a:p>
        </p:txBody>
      </p:sp>
    </p:spTree>
    <p:extLst>
      <p:ext uri="{BB962C8B-B14F-4D97-AF65-F5344CB8AC3E}">
        <p14:creationId xmlns:p14="http://schemas.microsoft.com/office/powerpoint/2010/main" val="2263991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C63B7B-8D39-4D0A-9EEA-56F291D347AD}" type="slidenum">
              <a:rPr lang="en-US" smtClean="0"/>
              <a:t>24</a:t>
            </a:fld>
            <a:endParaRPr lang="en-US"/>
          </a:p>
        </p:txBody>
      </p:sp>
    </p:spTree>
    <p:extLst>
      <p:ext uri="{BB962C8B-B14F-4D97-AF65-F5344CB8AC3E}">
        <p14:creationId xmlns:p14="http://schemas.microsoft.com/office/powerpoint/2010/main" val="2263991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black"/>
              </a:solidFill>
            </a:endParaRPr>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0" name="Date Placeholder 9"/>
          <p:cNvSpPr>
            <a:spLocks noGrp="1"/>
          </p:cNvSpPr>
          <p:nvPr>
            <p:ph type="dt" sz="half" idx="10"/>
          </p:nvPr>
        </p:nvSpPr>
        <p:spPr>
          <a:xfrm>
            <a:off x="370888" y="6645106"/>
            <a:ext cx="2133600" cy="274320"/>
          </a:xfrm>
        </p:spPr>
        <p:txBody>
          <a:bodyPr/>
          <a:lstStyle>
            <a:lvl1pPr>
              <a:defRPr sz="900">
                <a:solidFill>
                  <a:schemeClr val="tx1"/>
                </a:solidFill>
                <a:latin typeface="Arial Narrow" panose="020B0606020202030204" pitchFamily="34" charset="0"/>
              </a:defRPr>
            </a:lvl1pPr>
          </a:lstStyle>
          <a:p>
            <a:fld id="{B01D2C00-4051-494E-A977-137197B29FE8}" type="datetime1">
              <a:rPr lang="en-US" smtClean="0"/>
              <a:pPr/>
              <a:t>9/30/2020</a:t>
            </a:fld>
            <a:endParaRPr lang="en-US"/>
          </a:p>
        </p:txBody>
      </p:sp>
      <p:sp>
        <p:nvSpPr>
          <p:cNvPr id="12" name="Footer Placeholder 11"/>
          <p:cNvSpPr>
            <a:spLocks noGrp="1"/>
          </p:cNvSpPr>
          <p:nvPr>
            <p:ph type="ftr" sz="quarter" idx="12"/>
          </p:nvPr>
        </p:nvSpPr>
        <p:spPr>
          <a:xfrm>
            <a:off x="3048000" y="6645106"/>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3" name="Title 12"/>
          <p:cNvSpPr>
            <a:spLocks noGrp="1"/>
          </p:cNvSpPr>
          <p:nvPr>
            <p:ph type="title" hasCustomPrompt="1"/>
          </p:nvPr>
        </p:nvSpPr>
        <p:spPr>
          <a:xfrm>
            <a:off x="457200" y="2052960"/>
            <a:ext cx="6324600" cy="1828800"/>
          </a:xfrm>
        </p:spPr>
        <p:txBody>
          <a:bodyPr/>
          <a:lstStyle>
            <a:lvl1pPr algn="r">
              <a:defRPr sz="4000" spc="150" baseline="0"/>
            </a:lvl1pPr>
          </a:lstStyle>
          <a:p>
            <a:r>
              <a:rPr lang="en-US" dirty="0"/>
              <a:t>CLICK TO EDIT MASTER TITLE STYLE</a:t>
            </a: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3807476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58F7003A-EE07-45D0-8EDE-BE72C64253B7}" type="datetime1">
              <a:rPr lang="en-US" smtClean="0"/>
              <a:pPr/>
              <a:t>9/30/2020</a:t>
            </a:fld>
            <a:endParaRPr lang="en-US"/>
          </a:p>
        </p:txBody>
      </p:sp>
      <p:sp>
        <p:nvSpPr>
          <p:cNvPr id="4" name="Footer Placeholder 3"/>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6" name="Title 5"/>
          <p:cNvSpPr>
            <a:spLocks noGrp="1"/>
          </p:cNvSpPr>
          <p:nvPr>
            <p:ph type="title"/>
          </p:nvPr>
        </p:nvSpPr>
        <p:spPr/>
        <p:txBody>
          <a:bodyPr/>
          <a:lstStyle/>
          <a:p>
            <a:r>
              <a:rPr lang="en-US"/>
              <a:t>Click to edit Master title style</a:t>
            </a:r>
          </a:p>
        </p:txBody>
      </p:sp>
      <p:sp>
        <p:nvSpPr>
          <p:cNvPr id="7"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2165219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2" name="Date Placeholder 1"/>
          <p:cNvSpPr>
            <a:spLocks noGrp="1"/>
          </p:cNvSpPr>
          <p:nvPr>
            <p:ph type="dt" sz="half" idx="10"/>
          </p:nvPr>
        </p:nvSpPr>
        <p:spPr>
          <a:xfrm>
            <a:off x="370888" y="6629475"/>
            <a:ext cx="2133600" cy="274320"/>
          </a:xfrm>
        </p:spPr>
        <p:txBody>
          <a:bodyPr/>
          <a:lstStyle>
            <a:lvl1pPr>
              <a:defRPr sz="900">
                <a:solidFill>
                  <a:schemeClr val="tx1"/>
                </a:solidFill>
                <a:latin typeface="Arial Narrow" panose="020B0606020202030204" pitchFamily="34" charset="0"/>
              </a:defRPr>
            </a:lvl1pPr>
          </a:lstStyle>
          <a:p>
            <a:fld id="{E6F30DDD-5613-420D-BFAE-9FDA909A81F5}" type="datetime1">
              <a:rPr lang="en-US" smtClean="0"/>
              <a:pPr/>
              <a:t>9/30/2020</a:t>
            </a:fld>
            <a:endParaRPr lang="en-US"/>
          </a:p>
        </p:txBody>
      </p:sp>
      <p:sp>
        <p:nvSpPr>
          <p:cNvPr id="3" name="Footer Placeholder 2"/>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6"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Tree>
    <p:extLst>
      <p:ext uri="{BB962C8B-B14F-4D97-AF65-F5344CB8AC3E}">
        <p14:creationId xmlns:p14="http://schemas.microsoft.com/office/powerpoint/2010/main" val="2799336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83D39BFE-46BB-4B94-9063-9A78EB540FB4}" type="datetime1">
              <a:rPr lang="en-US" smtClean="0"/>
              <a:pPr/>
              <a:t>9/30/2020</a:t>
            </a:fld>
            <a:endParaRPr lang="en-US"/>
          </a:p>
        </p:txBody>
      </p:sp>
      <p:sp>
        <p:nvSpPr>
          <p:cNvPr id="6" name="Footer Placeholder 5"/>
          <p:cNvSpPr>
            <a:spLocks noGrp="1"/>
          </p:cNvSpPr>
          <p:nvPr>
            <p:ph type="ftr" sz="quarter" idx="11"/>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a:t>Click to edit Master title style</a:t>
            </a:r>
            <a:endParaRPr lang="en-US" dirty="0"/>
          </a:p>
        </p:txBody>
      </p:sp>
      <p:sp>
        <p:nvSpPr>
          <p:cNvPr id="12"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294132512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small)">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spc="0">
                <a:solidFill>
                  <a:schemeClr val="tx1"/>
                </a:solidFill>
              </a:defRPr>
            </a:lvl1pPr>
            <a:lvl2pPr>
              <a:spcAft>
                <a:spcPts val="600"/>
              </a:spcAft>
              <a:defRPr spc="0">
                <a:solidFill>
                  <a:schemeClr val="tx1"/>
                </a:solidFill>
              </a:defRPr>
            </a:lvl2pPr>
            <a:lvl3pPr>
              <a:spcAft>
                <a:spcPts val="600"/>
              </a:spcAft>
              <a:defRPr spc="0">
                <a:solidFill>
                  <a:schemeClr val="tx1"/>
                </a:solidFill>
              </a:defRPr>
            </a:lvl3pPr>
            <a:lvl4pPr>
              <a:spcAft>
                <a:spcPts val="600"/>
              </a:spcAft>
              <a:defRPr>
                <a:solidFill>
                  <a:schemeClr val="tx1"/>
                </a:solidFill>
              </a:defRPr>
            </a:lvl4pPr>
            <a:lvl5pPr>
              <a:spcAft>
                <a:spcPts val="600"/>
              </a:spcAf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9/30/2020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dirty="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3874816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medium)">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spcAft>
                <a:spcPts val="600"/>
              </a:spcAft>
              <a:defRPr sz="2400" spc="0">
                <a:solidFill>
                  <a:schemeClr val="tx1"/>
                </a:solidFill>
              </a:defRPr>
            </a:lvl1pPr>
            <a:lvl2pPr>
              <a:spcAft>
                <a:spcPts val="600"/>
              </a:spcAft>
              <a:defRPr sz="2000" spc="0">
                <a:solidFill>
                  <a:schemeClr val="tx1"/>
                </a:solidFill>
              </a:defRPr>
            </a:lvl2pPr>
            <a:lvl3pPr>
              <a:spcAft>
                <a:spcPts val="600"/>
              </a:spcAft>
              <a:defRPr sz="1800" spc="0">
                <a:solidFill>
                  <a:schemeClr val="tx1"/>
                </a:solidFill>
              </a:defRPr>
            </a:lvl3pPr>
            <a:lvl4pPr>
              <a:spcAft>
                <a:spcPts val="600"/>
              </a:spcAft>
              <a:defRPr sz="1600">
                <a:solidFill>
                  <a:schemeClr val="tx1"/>
                </a:solidFill>
              </a:defRPr>
            </a:lvl4pPr>
            <a:lvl5pPr>
              <a:spcAft>
                <a:spcPts val="600"/>
              </a:spcAft>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9/30/2020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dirty="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2380846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larg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344488" indent="-300038">
              <a:spcAft>
                <a:spcPts val="600"/>
              </a:spcAft>
              <a:defRPr sz="2800" spc="0">
                <a:solidFill>
                  <a:schemeClr val="tx1"/>
                </a:solidFill>
              </a:defRPr>
            </a:lvl1pPr>
            <a:lvl2pPr marL="623888" indent="-258763">
              <a:spcAft>
                <a:spcPts val="600"/>
              </a:spcAft>
              <a:defRPr sz="2400" spc="0">
                <a:solidFill>
                  <a:schemeClr val="tx1"/>
                </a:solidFill>
              </a:defRPr>
            </a:lvl2pPr>
            <a:lvl3pPr>
              <a:spcAft>
                <a:spcPts val="600"/>
              </a:spcAft>
              <a:defRPr sz="2000" spc="0">
                <a:solidFill>
                  <a:schemeClr val="tx1"/>
                </a:solidFill>
              </a:defRPr>
            </a:lvl3pPr>
            <a:lvl4pPr>
              <a:spcAft>
                <a:spcPts val="600"/>
              </a:spcAft>
              <a:defRPr sz="1800">
                <a:solidFill>
                  <a:schemeClr val="tx1"/>
                </a:solidFill>
              </a:defRPr>
            </a:lvl4pPr>
            <a:lvl5pPr>
              <a:spcAft>
                <a:spcPts val="600"/>
              </a:spcAft>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9/30/2020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dirty="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4060856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small)">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3132" y="1719071"/>
            <a:ext cx="4222668" cy="4912233"/>
          </a:xfrm>
        </p:spPr>
        <p:txBody>
          <a:bodyPr>
            <a:normAutofit/>
          </a:bodyPr>
          <a:lstStyle>
            <a:lvl1pPr>
              <a:defRPr sz="2000" spc="0">
                <a:solidFill>
                  <a:schemeClr val="tx1"/>
                </a:solidFill>
              </a:defRPr>
            </a:lvl1pPr>
            <a:lvl2pPr>
              <a:defRPr sz="1800" spc="0">
                <a:solidFill>
                  <a:schemeClr val="tx1"/>
                </a:solidFill>
              </a:defRPr>
            </a:lvl2pPr>
            <a:lvl3pPr>
              <a:defRPr sz="1600" spc="0">
                <a:solidFill>
                  <a:schemeClr val="tx1"/>
                </a:solidFill>
              </a:defRPr>
            </a:lvl3pPr>
            <a:lvl4pPr>
              <a:defRPr sz="1400" spc="0">
                <a:solidFill>
                  <a:schemeClr val="tx1"/>
                </a:solidFill>
              </a:defRPr>
            </a:lvl4pPr>
            <a:lvl5pPr>
              <a:defRPr sz="1400" spc="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719071"/>
            <a:ext cx="4258294" cy="4912233"/>
          </a:xfrm>
        </p:spPr>
        <p:txBody>
          <a:bodyPr>
            <a:normAutofit/>
          </a:bodyPr>
          <a:lstStyle>
            <a:lvl1pPr>
              <a:defRPr sz="2000" spc="0">
                <a:solidFill>
                  <a:schemeClr val="tx1"/>
                </a:solidFill>
              </a:defRPr>
            </a:lvl1pPr>
            <a:lvl2pPr>
              <a:defRPr sz="1800" spc="0">
                <a:solidFill>
                  <a:schemeClr val="tx1"/>
                </a:solidFill>
              </a:defRPr>
            </a:lvl2pPr>
            <a:lvl3pPr>
              <a:defRPr sz="1600" spc="0">
                <a:solidFill>
                  <a:schemeClr val="tx1"/>
                </a:solidFill>
              </a:defRPr>
            </a:lvl3pPr>
            <a:lvl4pPr>
              <a:defRPr sz="1400" spc="0">
                <a:solidFill>
                  <a:schemeClr val="tx1"/>
                </a:solidFill>
              </a:defRPr>
            </a:lvl4pPr>
            <a:lvl5pPr>
              <a:defRPr sz="1400" spc="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381521" y="6630110"/>
            <a:ext cx="2133600" cy="274320"/>
          </a:xfrm>
        </p:spPr>
        <p:txBody>
          <a:bodyPr/>
          <a:lstStyle>
            <a:lvl1pPr>
              <a:defRPr sz="900">
                <a:solidFill>
                  <a:schemeClr val="tx1"/>
                </a:solidFill>
                <a:latin typeface="Arial Narrow" panose="020B0606020202030204" pitchFamily="34" charset="0"/>
              </a:defRPr>
            </a:lvl1pPr>
          </a:lstStyle>
          <a:p>
            <a:fld id="{C715CDA6-468B-4914-9119-2CA166CC068C}" type="datetime1">
              <a:rPr lang="en-US" smtClean="0"/>
              <a:pPr/>
              <a:t>9/30/2020</a:t>
            </a:fld>
            <a:endParaRPr lang="en-US"/>
          </a:p>
        </p:txBody>
      </p:sp>
      <p:sp>
        <p:nvSpPr>
          <p:cNvPr id="6" name="Footer Placeholder 5"/>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8" name="Title 7"/>
          <p:cNvSpPr>
            <a:spLocks noGrp="1"/>
          </p:cNvSpPr>
          <p:nvPr>
            <p:ph type="title"/>
          </p:nvPr>
        </p:nvSpPr>
        <p:spPr/>
        <p:txBody>
          <a:bodyPr/>
          <a:lstStyle/>
          <a:p>
            <a:r>
              <a:rPr lang="en-US"/>
              <a:t>Click to edit Master title style</a:t>
            </a: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Tree>
    <p:extLst>
      <p:ext uri="{BB962C8B-B14F-4D97-AF65-F5344CB8AC3E}">
        <p14:creationId xmlns:p14="http://schemas.microsoft.com/office/powerpoint/2010/main" val="1632379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mediu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3132" y="1719071"/>
            <a:ext cx="4222668" cy="4912233"/>
          </a:xfrm>
        </p:spPr>
        <p:txBody>
          <a:bodyPr>
            <a:normAutofit/>
          </a:bodyPr>
          <a:lstStyle>
            <a:lvl1pPr>
              <a:defRPr sz="2400" spc="0">
                <a:solidFill>
                  <a:schemeClr val="tx1"/>
                </a:solidFill>
              </a:defRPr>
            </a:lvl1pPr>
            <a:lvl2pPr>
              <a:defRPr sz="2000" spc="0">
                <a:solidFill>
                  <a:schemeClr val="tx1"/>
                </a:solidFill>
              </a:defRPr>
            </a:lvl2pPr>
            <a:lvl3pPr>
              <a:defRPr sz="1800" spc="0">
                <a:solidFill>
                  <a:schemeClr val="tx1"/>
                </a:solidFill>
              </a:defRPr>
            </a:lvl3pPr>
            <a:lvl4pPr>
              <a:defRPr sz="1600" spc="0">
                <a:solidFill>
                  <a:schemeClr val="tx1"/>
                </a:solidFill>
              </a:defRPr>
            </a:lvl4pPr>
            <a:lvl5pPr>
              <a:defRPr sz="1600" spc="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719071"/>
            <a:ext cx="4258294" cy="4912233"/>
          </a:xfrm>
        </p:spPr>
        <p:txBody>
          <a:bodyPr>
            <a:normAutofit/>
          </a:bodyPr>
          <a:lstStyle>
            <a:lvl1pPr>
              <a:defRPr sz="2400" spc="0">
                <a:solidFill>
                  <a:schemeClr val="tx1"/>
                </a:solidFill>
              </a:defRPr>
            </a:lvl1pPr>
            <a:lvl2pPr>
              <a:defRPr sz="2000" spc="0">
                <a:solidFill>
                  <a:schemeClr val="tx1"/>
                </a:solidFill>
              </a:defRPr>
            </a:lvl2pPr>
            <a:lvl3pPr>
              <a:defRPr sz="1800" spc="0">
                <a:solidFill>
                  <a:schemeClr val="tx1"/>
                </a:solidFill>
              </a:defRPr>
            </a:lvl3pPr>
            <a:lvl4pPr>
              <a:defRPr sz="1600" spc="0">
                <a:solidFill>
                  <a:schemeClr val="tx1"/>
                </a:solidFill>
              </a:defRPr>
            </a:lvl4pPr>
            <a:lvl5pPr>
              <a:defRPr sz="1600" spc="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381521" y="6630110"/>
            <a:ext cx="2133600" cy="274320"/>
          </a:xfrm>
        </p:spPr>
        <p:txBody>
          <a:bodyPr/>
          <a:lstStyle>
            <a:lvl1pPr>
              <a:defRPr sz="900">
                <a:solidFill>
                  <a:schemeClr val="tx1"/>
                </a:solidFill>
                <a:latin typeface="Arial Narrow" panose="020B0606020202030204" pitchFamily="34" charset="0"/>
              </a:defRPr>
            </a:lvl1pPr>
          </a:lstStyle>
          <a:p>
            <a:fld id="{C715CDA6-468B-4914-9119-2CA166CC068C}" type="datetime1">
              <a:rPr lang="en-US" smtClean="0"/>
              <a:pPr/>
              <a:t>9/30/2020</a:t>
            </a:fld>
            <a:endParaRPr lang="en-US"/>
          </a:p>
        </p:txBody>
      </p:sp>
      <p:sp>
        <p:nvSpPr>
          <p:cNvPr id="6" name="Footer Placeholder 5"/>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8" name="Title 7"/>
          <p:cNvSpPr>
            <a:spLocks noGrp="1"/>
          </p:cNvSpPr>
          <p:nvPr>
            <p:ph type="title"/>
          </p:nvPr>
        </p:nvSpPr>
        <p:spPr/>
        <p:txBody>
          <a:bodyPr/>
          <a:lstStyle/>
          <a:p>
            <a:r>
              <a:rPr lang="en-US"/>
              <a:t>Click to edit Master title style</a:t>
            </a: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Tree>
    <p:extLst>
      <p:ext uri="{BB962C8B-B14F-4D97-AF65-F5344CB8AC3E}">
        <p14:creationId xmlns:p14="http://schemas.microsoft.com/office/powerpoint/2010/main" val="3201677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685800"/>
            <a:ext cx="8407893" cy="5440679"/>
          </a:xfrm>
        </p:spPr>
        <p:txBody>
          <a:bodyPr/>
          <a:lstStyle>
            <a:lvl1pPr marL="45720" indent="0">
              <a:spcBef>
                <a:spcPts val="0"/>
              </a:spcBef>
              <a:spcAft>
                <a:spcPts val="0"/>
              </a:spcAft>
              <a:buNone/>
              <a:defRPr b="0" spc="0">
                <a:solidFill>
                  <a:schemeClr val="tx1"/>
                </a:solidFill>
              </a:defRPr>
            </a:lvl1pPr>
            <a:lvl2pPr marL="365760" indent="0">
              <a:spcBef>
                <a:spcPts val="0"/>
              </a:spcBef>
              <a:spcAft>
                <a:spcPts val="0"/>
              </a:spcAft>
              <a:buNone/>
              <a:defRPr b="0" spc="0">
                <a:solidFill>
                  <a:schemeClr val="tx1"/>
                </a:solidFill>
              </a:defRPr>
            </a:lvl2pPr>
            <a:lvl3pPr marL="640080" indent="0">
              <a:spcBef>
                <a:spcPts val="0"/>
              </a:spcBef>
              <a:spcAft>
                <a:spcPts val="0"/>
              </a:spcAft>
              <a:buNone/>
              <a:defRPr b="0" spc="0">
                <a:solidFill>
                  <a:schemeClr val="tx1"/>
                </a:solidFill>
              </a:defRPr>
            </a:lvl3pPr>
            <a:lvl4pPr marL="914400" indent="0">
              <a:spcBef>
                <a:spcPts val="0"/>
              </a:spcBef>
              <a:spcAft>
                <a:spcPts val="0"/>
              </a:spcAft>
              <a:buNone/>
              <a:defRPr b="0">
                <a:solidFill>
                  <a:schemeClr val="tx1"/>
                </a:solidFill>
              </a:defRPr>
            </a:lvl4pPr>
            <a:lvl5pPr marL="1097280" indent="0">
              <a:spcBef>
                <a:spcPts val="0"/>
              </a:spcBef>
              <a:spcAft>
                <a:spcPts val="0"/>
              </a:spcAft>
              <a:buNone/>
              <a:defRPr b="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70888" y="6581975"/>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9/30/2020</a:t>
            </a:fld>
            <a:endParaRPr lang="en-US"/>
          </a:p>
        </p:txBody>
      </p:sp>
      <p:sp>
        <p:nvSpPr>
          <p:cNvPr id="5" name="Footer Placeholder 4"/>
          <p:cNvSpPr>
            <a:spLocks noGrp="1"/>
          </p:cNvSpPr>
          <p:nvPr>
            <p:ph type="ftr" sz="quarter" idx="11"/>
          </p:nvPr>
        </p:nvSpPr>
        <p:spPr>
          <a:xfrm>
            <a:off x="3048000" y="65819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a:xfrm>
            <a:off x="381000" y="152400"/>
            <a:ext cx="8381260" cy="406153"/>
          </a:xfrm>
        </p:spPr>
        <p:txBody>
          <a:bodyPr/>
          <a:lstStyle>
            <a:lvl1pPr>
              <a:defRPr sz="2000" u="sng" cap="none" spc="0">
                <a:solidFill>
                  <a:schemeClr val="tx1"/>
                </a:solidFill>
              </a:defRPr>
            </a:lvl1pPr>
          </a:lstStyle>
          <a:p>
            <a:r>
              <a:rPr lang="en-US" dirty="0"/>
              <a:t>Click To Edit Master Title Style</a:t>
            </a:r>
          </a:p>
        </p:txBody>
      </p:sp>
      <p:sp>
        <p:nvSpPr>
          <p:cNvPr id="8"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Tree>
    <p:extLst>
      <p:ext uri="{BB962C8B-B14F-4D97-AF65-F5344CB8AC3E}">
        <p14:creationId xmlns:p14="http://schemas.microsoft.com/office/powerpoint/2010/main" val="2205234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Date Placeholder 8"/>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C434DD70-68F0-4DEF-81F9-71079D2F1371}" type="datetime1">
              <a:rPr lang="en-US" smtClean="0"/>
              <a:pPr/>
              <a:t>9/30/2020</a:t>
            </a:fld>
            <a:endParaRPr lang="en-US"/>
          </a:p>
        </p:txBody>
      </p:sp>
      <p:sp>
        <p:nvSpPr>
          <p:cNvPr id="11" name="Footer Placeholder 10"/>
          <p:cNvSpPr>
            <a:spLocks noGrp="1"/>
          </p:cNvSpPr>
          <p:nvPr>
            <p:ph type="ftr" sz="quarter" idx="12"/>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solidFill>
                  <a:schemeClr val="bg1"/>
                </a:solidFill>
              </a:defRPr>
            </a:lvl1pPr>
          </a:lstStyle>
          <a:p>
            <a:r>
              <a:rPr lang="en-US" dirty="0"/>
              <a:t>Click to edit Master title style</a:t>
            </a:r>
          </a:p>
        </p:txBody>
      </p:sp>
      <p:sp>
        <p:nvSpPr>
          <p:cNvPr id="13"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2194760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spc="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spc="0"/>
            </a:lvl1pPr>
            <a:lvl2pPr>
              <a:defRPr sz="2000" spc="0"/>
            </a:lvl2pPr>
            <a:lvl3pPr>
              <a:defRPr sz="1800" spc="0"/>
            </a:lvl3pPr>
            <a:lvl4pPr>
              <a:defRPr sz="1600" spc="0"/>
            </a:lvl4pPr>
            <a:lvl5pPr>
              <a:defRPr sz="1600" spc="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spc="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spc="0"/>
            </a:lvl1pPr>
            <a:lvl2pPr>
              <a:defRPr sz="2000" spc="0"/>
            </a:lvl2pPr>
            <a:lvl3pPr>
              <a:defRPr sz="1800" spc="0"/>
            </a:lvl3pPr>
            <a:lvl4pPr>
              <a:defRPr sz="1600" spc="0"/>
            </a:lvl4pPr>
            <a:lvl5pPr>
              <a:defRPr sz="1600" spc="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3DD63199-ED02-43C5-98B2-403BD5B5424D}" type="datetime1">
              <a:rPr lang="en-US" smtClean="0"/>
              <a:pPr/>
              <a:t>9/30/2020</a:t>
            </a:fld>
            <a:endParaRPr lang="en-US"/>
          </a:p>
        </p:txBody>
      </p:sp>
      <p:sp>
        <p:nvSpPr>
          <p:cNvPr id="8" name="Footer Placeholder 7"/>
          <p:cNvSpPr>
            <a:spLocks noGrp="1"/>
          </p:cNvSpPr>
          <p:nvPr>
            <p:ph type="ftr" sz="quarter" idx="11"/>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0" name="Title 9"/>
          <p:cNvSpPr>
            <a:spLocks noGrp="1"/>
          </p:cNvSpPr>
          <p:nvPr>
            <p:ph type="title"/>
          </p:nvPr>
        </p:nvSpPr>
        <p:spPr/>
        <p:txBody>
          <a:bodyPr/>
          <a:lstStyle/>
          <a:p>
            <a:r>
              <a:rPr lang="en-US"/>
              <a:t>Click to edit Master title style</a:t>
            </a:r>
          </a:p>
        </p:txBody>
      </p:sp>
      <p:sp>
        <p:nvSpPr>
          <p:cNvPr id="11"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593829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pPr eaLnBrk="1" fontAlgn="auto" hangingPunct="1">
              <a:spcBef>
                <a:spcPts val="0"/>
              </a:spcBef>
              <a:spcAft>
                <a:spcPts val="0"/>
              </a:spcAft>
            </a:pPr>
            <a:fld id="{29D87F41-6843-4E69-8327-FFD93063886E}" type="datetime1">
              <a:rPr lang="en-US" b="0" smtClean="0">
                <a:solidFill>
                  <a:srgbClr val="0D6911"/>
                </a:solidFill>
                <a:latin typeface="Franklin Gothic Medium"/>
              </a:rPr>
              <a:pPr eaLnBrk="1" fontAlgn="auto" hangingPunct="1">
                <a:spcBef>
                  <a:spcPts val="0"/>
                </a:spcBef>
                <a:spcAft>
                  <a:spcPts val="0"/>
                </a:spcAft>
              </a:pPr>
              <a:t>9/30/2020</a:t>
            </a:fld>
            <a:endParaRPr lang="en-US" b="0">
              <a:solidFill>
                <a:srgbClr val="0D6911"/>
              </a:solidFill>
              <a:latin typeface="Franklin Gothic Medium"/>
            </a:endParaRPr>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pPr eaLnBrk="1" fontAlgn="auto" hangingPunct="1">
              <a:spcBef>
                <a:spcPts val="0"/>
              </a:spcBef>
              <a:spcAft>
                <a:spcPts val="0"/>
              </a:spcAft>
            </a:pPr>
            <a:endParaRPr lang="en-US" b="0">
              <a:solidFill>
                <a:srgbClr val="0D6911"/>
              </a:solidFill>
              <a:latin typeface="Franklin Gothic Medium"/>
            </a:endParaRPr>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pPr eaLnBrk="1" fontAlgn="auto" hangingPunct="1">
              <a:spcBef>
                <a:spcPts val="0"/>
              </a:spcBef>
              <a:spcAft>
                <a:spcPts val="0"/>
              </a:spcAft>
            </a:pPr>
            <a:endParaRPr lang="en-US" b="0" dirty="0">
              <a:solidFill>
                <a:srgbClr val="0D6911"/>
              </a:solidFill>
              <a:latin typeface="Franklin Gothic Medium"/>
            </a:endParaRPr>
          </a:p>
        </p:txBody>
      </p:sp>
    </p:spTree>
    <p:extLst>
      <p:ext uri="{BB962C8B-B14F-4D97-AF65-F5344CB8AC3E}">
        <p14:creationId xmlns:p14="http://schemas.microsoft.com/office/powerpoint/2010/main" val="389342856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87" r:id="rId4"/>
    <p:sldLayoutId id="2147483679" r:id="rId5"/>
    <p:sldLayoutId id="2147483688"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ctr" defTabSz="914400" rtl="0" eaLnBrk="1" latinLnBrk="0" hangingPunct="1">
        <a:spcBef>
          <a:spcPct val="0"/>
        </a:spcBef>
        <a:buNone/>
        <a:defRPr sz="3200" kern="1200" cap="none"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21" Type="http://schemas.openxmlformats.org/officeDocument/2006/relationships/image" Target="../media/image69.png"/><Relationship Id="rId120" Type="http://schemas.openxmlformats.org/officeDocument/2006/relationships/customXml" Target="../ink/ink8.xml"/><Relationship Id="rId2" Type="http://schemas.openxmlformats.org/officeDocument/2006/relationships/customXml" Target="../ink/ink6.xml"/><Relationship Id="rId1" Type="http://schemas.openxmlformats.org/officeDocument/2006/relationships/slideLayout" Target="../slideLayouts/slideLayout2.xml"/><Relationship Id="rId123" Type="http://schemas.openxmlformats.org/officeDocument/2006/relationships/image" Target="../media/image70.png"/><Relationship Id="rId119" Type="http://schemas.openxmlformats.org/officeDocument/2006/relationships/image" Target="../media/image68.png"/><Relationship Id="rId10" Type="http://schemas.openxmlformats.org/officeDocument/2006/relationships/customXml" Target="../ink/ink7.xml"/><Relationship Id="rId122" Type="http://schemas.openxmlformats.org/officeDocument/2006/relationships/customXml" Target="../ink/ink9.xml"/><Relationship Id="rId9"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customXml" Target="../ink/ink13.xml"/></Relationships>
</file>

<file path=ppt/slides/_rels/slide27.xml.rels><?xml version="1.0" encoding="UTF-8" standalone="yes"?>
<Relationships xmlns="http://schemas.openxmlformats.org/package/2006/relationships"><Relationship Id="rId8" Type="http://schemas.openxmlformats.org/officeDocument/2006/relationships/customXml" Target="../ink/ink17.xml"/><Relationship Id="rId13" Type="http://schemas.openxmlformats.org/officeDocument/2006/relationships/image" Target="../media/image18.png"/><Relationship Id="rId18" Type="http://schemas.openxmlformats.org/officeDocument/2006/relationships/customXml" Target="../ink/ink22.xml"/><Relationship Id="rId26" Type="http://schemas.openxmlformats.org/officeDocument/2006/relationships/customXml" Target="../ink/ink26.xml"/><Relationship Id="rId3" Type="http://schemas.openxmlformats.org/officeDocument/2006/relationships/image" Target="../media/image12.png"/><Relationship Id="rId21" Type="http://schemas.openxmlformats.org/officeDocument/2006/relationships/image" Target="../media/image22.png"/><Relationship Id="rId7" Type="http://schemas.openxmlformats.org/officeDocument/2006/relationships/image" Target="../media/image15.png"/><Relationship Id="rId12" Type="http://schemas.openxmlformats.org/officeDocument/2006/relationships/customXml" Target="../ink/ink19.xml"/><Relationship Id="rId17" Type="http://schemas.openxmlformats.org/officeDocument/2006/relationships/image" Target="../media/image20.png"/><Relationship Id="rId25" Type="http://schemas.openxmlformats.org/officeDocument/2006/relationships/image" Target="../media/image24.png"/><Relationship Id="rId2" Type="http://schemas.openxmlformats.org/officeDocument/2006/relationships/customXml" Target="../ink/ink14.xml"/><Relationship Id="rId16" Type="http://schemas.openxmlformats.org/officeDocument/2006/relationships/customXml" Target="../ink/ink21.xml"/><Relationship Id="rId20" Type="http://schemas.openxmlformats.org/officeDocument/2006/relationships/customXml" Target="../ink/ink23.xml"/><Relationship Id="rId29"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customXml" Target="../ink/ink16.xml"/><Relationship Id="rId11" Type="http://schemas.openxmlformats.org/officeDocument/2006/relationships/image" Target="../media/image17.png"/><Relationship Id="rId24" Type="http://schemas.openxmlformats.org/officeDocument/2006/relationships/customXml" Target="../ink/ink25.xml"/><Relationship Id="rId5" Type="http://schemas.openxmlformats.org/officeDocument/2006/relationships/image" Target="../media/image14.png"/><Relationship Id="rId15" Type="http://schemas.openxmlformats.org/officeDocument/2006/relationships/image" Target="../media/image19.png"/><Relationship Id="rId23" Type="http://schemas.openxmlformats.org/officeDocument/2006/relationships/image" Target="../media/image23.png"/><Relationship Id="rId28" Type="http://schemas.openxmlformats.org/officeDocument/2006/relationships/customXml" Target="../ink/ink27.xml"/><Relationship Id="rId10" Type="http://schemas.openxmlformats.org/officeDocument/2006/relationships/customXml" Target="../ink/ink18.xml"/><Relationship Id="rId19" Type="http://schemas.openxmlformats.org/officeDocument/2006/relationships/image" Target="../media/image21.png"/><Relationship Id="rId31" Type="http://schemas.openxmlformats.org/officeDocument/2006/relationships/image" Target="../media/image27.png"/><Relationship Id="rId4" Type="http://schemas.openxmlformats.org/officeDocument/2006/relationships/customXml" Target="../ink/ink15.xml"/><Relationship Id="rId9" Type="http://schemas.openxmlformats.org/officeDocument/2006/relationships/image" Target="../media/image16.png"/><Relationship Id="rId14" Type="http://schemas.openxmlformats.org/officeDocument/2006/relationships/customXml" Target="../ink/ink20.xml"/><Relationship Id="rId22" Type="http://schemas.openxmlformats.org/officeDocument/2006/relationships/customXml" Target="../ink/ink24.xml"/><Relationship Id="rId27" Type="http://schemas.openxmlformats.org/officeDocument/2006/relationships/image" Target="../media/image25.png"/><Relationship Id="rId30" Type="http://schemas.openxmlformats.org/officeDocument/2006/relationships/customXml" Target="../ink/ink28.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4.png"/><Relationship Id="rId4" Type="http://schemas.openxmlformats.org/officeDocument/2006/relationships/customXml" Target="../ink/ink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customXml" Target="../ink/ink4.xml"/><Relationship Id="rId2" Type="http://schemas.openxmlformats.org/officeDocument/2006/relationships/hyperlink" Target="http://jackmyers.info/oopda/src/Lesson-04/comparator/" TargetMode="External"/><Relationship Id="rId1" Type="http://schemas.openxmlformats.org/officeDocument/2006/relationships/slideLayout" Target="../slideLayouts/slideLayout5.xml"/><Relationship Id="rId10" Type="http://schemas.openxmlformats.org/officeDocument/2006/relationships/image" Target="../media/image9.png"/><Relationship Id="rId9" Type="http://schemas.openxmlformats.org/officeDocument/2006/relationships/customXml" Target="../ink/ink5.xm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comparator-interface-java/?ref=lbp"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1"/>
          <p:cNvSpPr>
            <a:spLocks noGrp="1" noChangeArrowheads="1"/>
          </p:cNvSpPr>
          <p:nvPr>
            <p:ph type="title"/>
          </p:nvPr>
        </p:nvSpPr>
        <p:spPr/>
        <p:txBody>
          <a:bodyPr/>
          <a:lstStyle/>
          <a:p>
            <a:pPr eaLnBrk="1" hangingPunct="1"/>
            <a:r>
              <a:rPr lang="en-GB" altLang="en-US" sz="3200" dirty="0">
                <a:solidFill>
                  <a:schemeClr val="tx2">
                    <a:lumMod val="20000"/>
                    <a:lumOff val="80000"/>
                  </a:schemeClr>
                </a:solidFill>
              </a:rPr>
              <a:t>Object-Oriented Programming and Data Abstraction</a:t>
            </a:r>
            <a:br>
              <a:rPr lang="en-GB" altLang="en-US" dirty="0"/>
            </a:br>
            <a:br>
              <a:rPr lang="en-GB" altLang="en-US" dirty="0"/>
            </a:br>
            <a:r>
              <a:rPr lang="en-GB" altLang="en-US"/>
              <a:t>Lesson 4:</a:t>
            </a:r>
            <a:br>
              <a:rPr lang="en-GB" altLang="en-US"/>
            </a:br>
            <a:r>
              <a:rPr lang="en-GB" altLang="en-US"/>
              <a:t>Lambda</a:t>
            </a:r>
            <a:br>
              <a:rPr lang="en-GB" altLang="en-US"/>
            </a:br>
            <a:r>
              <a:rPr lang="en-GB" altLang="en-US"/>
              <a:t>Expressions</a:t>
            </a:r>
            <a:endParaRPr lang="en-US" altLang="en-US" sz="3600" dirty="0"/>
          </a:p>
        </p:txBody>
      </p:sp>
      <p:pic>
        <p:nvPicPr>
          <p:cNvPr id="27652" name="Picture 4" descr="Core Java Se 9 For The Impatient: Horstmann, Cay S.">
            <a:extLst>
              <a:ext uri="{FF2B5EF4-FFF2-40B4-BE49-F238E27FC236}">
                <a16:creationId xmlns:a16="http://schemas.microsoft.com/office/drawing/2014/main" id="{0473D955-9B8F-455F-A3D5-455909E55D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952848"/>
            <a:ext cx="2743200" cy="35812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CB8EE21-067F-41A8-A62C-018152A65CDC}"/>
              </a:ext>
            </a:extLst>
          </p:cNvPr>
          <p:cNvSpPr txBox="1"/>
          <p:nvPr/>
        </p:nvSpPr>
        <p:spPr>
          <a:xfrm flipH="1">
            <a:off x="3093718" y="6183868"/>
            <a:ext cx="2392681" cy="369332"/>
          </a:xfrm>
          <a:prstGeom prst="rect">
            <a:avLst/>
          </a:prstGeom>
          <a:noFill/>
        </p:spPr>
        <p:txBody>
          <a:bodyPr wrap="square" rtlCol="0">
            <a:spAutoFit/>
          </a:bodyPr>
          <a:lstStyle/>
          <a:p>
            <a:r>
              <a:rPr lang="en-US" sz="1800" b="1">
                <a:solidFill>
                  <a:schemeClr val="bg2"/>
                </a:solidFill>
                <a:latin typeface="Comic Sans MS" panose="030F0702030302020204" pitchFamily="66" charset="0"/>
              </a:rPr>
              <a:t>Sections 3.4 – 3.7</a:t>
            </a:r>
          </a:p>
        </p:txBody>
      </p:sp>
    </p:spTree>
    <p:extLst>
      <p:ext uri="{BB962C8B-B14F-4D97-AF65-F5344CB8AC3E}">
        <p14:creationId xmlns:p14="http://schemas.microsoft.com/office/powerpoint/2010/main" val="358719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a:p>
        </p:txBody>
      </p:sp>
      <p:sp>
        <p:nvSpPr>
          <p:cNvPr id="4" name="Title 3"/>
          <p:cNvSpPr>
            <a:spLocks noGrp="1"/>
          </p:cNvSpPr>
          <p:nvPr>
            <p:ph type="title"/>
          </p:nvPr>
        </p:nvSpPr>
        <p:spPr/>
        <p:txBody>
          <a:bodyPr/>
          <a:lstStyle/>
          <a:p>
            <a:r>
              <a:rPr lang="en-US" dirty="0">
                <a:solidFill>
                  <a:schemeClr val="bg1"/>
                </a:solidFill>
              </a:rPr>
              <a:t>Before we fully understand </a:t>
            </a:r>
            <a:br>
              <a:rPr lang="en-US" dirty="0">
                <a:solidFill>
                  <a:schemeClr val="bg1"/>
                </a:solidFill>
              </a:rPr>
            </a:br>
            <a:r>
              <a:rPr lang="en-US" dirty="0">
                <a:solidFill>
                  <a:schemeClr val="bg1"/>
                </a:solidFill>
              </a:rPr>
              <a:t>lambdas…</a:t>
            </a:r>
            <a:br>
              <a:rPr lang="en-US" dirty="0">
                <a:solidFill>
                  <a:schemeClr val="bg1"/>
                </a:solidFill>
              </a:rPr>
            </a:br>
            <a:br>
              <a:rPr lang="en-US" dirty="0">
                <a:solidFill>
                  <a:schemeClr val="bg1"/>
                </a:solidFill>
              </a:rPr>
            </a:br>
            <a:br>
              <a:rPr lang="en-US" dirty="0">
                <a:solidFill>
                  <a:schemeClr val="bg1"/>
                </a:solidFill>
              </a:rPr>
            </a:br>
            <a:r>
              <a:rPr lang="en-US" sz="3600" i="1" dirty="0">
                <a:solidFill>
                  <a:schemeClr val="bg1"/>
                </a:solidFill>
              </a:rPr>
              <a:t>Let's see how familiar code can be transformed</a:t>
            </a:r>
          </a:p>
        </p:txBody>
      </p:sp>
    </p:spTree>
    <p:extLst>
      <p:ext uri="{BB962C8B-B14F-4D97-AF65-F5344CB8AC3E}">
        <p14:creationId xmlns:p14="http://schemas.microsoft.com/office/powerpoint/2010/main" val="3904551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0999" y="1036321"/>
            <a:ext cx="8407893" cy="5440679"/>
          </a:xfrm>
        </p:spPr>
        <p:txBody>
          <a:bodyPr/>
          <a:lstStyle/>
          <a:p>
            <a:pPr>
              <a:spcBef>
                <a:spcPts val="0"/>
              </a:spcBef>
              <a:spcAft>
                <a:spcPts val="0"/>
              </a:spcAft>
            </a:pPr>
            <a:r>
              <a:rPr lang="en-US" dirty="0"/>
              <a:t>The Traditional Way</a:t>
            </a:r>
          </a:p>
          <a:p>
            <a:br>
              <a:rPr lang="en-US" dirty="0">
                <a:solidFill>
                  <a:srgbClr val="6A3E3E"/>
                </a:solidFill>
                <a:latin typeface="Consolas"/>
              </a:rPr>
            </a:br>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dirty="0" err="1">
                <a:solidFill>
                  <a:srgbClr val="000000"/>
                </a:solidFill>
                <a:latin typeface="Consolas"/>
              </a:rPr>
              <a:t>displaySigns</a:t>
            </a:r>
            <a:r>
              <a:rPr lang="en-US" dirty="0">
                <a:solidFill>
                  <a:srgbClr val="000000"/>
                </a:solidFill>
                <a:latin typeface="Consolas"/>
              </a:rPr>
              <a:t>() {</a:t>
            </a:r>
          </a:p>
          <a:p>
            <a:r>
              <a:rPr lang="en-US" dirty="0">
                <a:solidFill>
                  <a:srgbClr val="7F0055"/>
                </a:solidFill>
                <a:latin typeface="Consolas"/>
              </a:rPr>
              <a:t>	</a:t>
            </a:r>
            <a:r>
              <a:rPr lang="en-US" b="1" dirty="0">
                <a:solidFill>
                  <a:srgbClr val="7F0055"/>
                </a:solidFill>
                <a:latin typeface="Consolas"/>
              </a:rPr>
              <a:t>for</a:t>
            </a:r>
            <a:r>
              <a:rPr lang="en-US" dirty="0">
                <a:solidFill>
                  <a:srgbClr val="000000"/>
                </a:solidFill>
                <a:latin typeface="Consolas"/>
              </a:rPr>
              <a:t> (</a:t>
            </a:r>
            <a:r>
              <a:rPr lang="en-US" dirty="0" err="1">
                <a:solidFill>
                  <a:srgbClr val="000000"/>
                </a:solidFill>
                <a:latin typeface="Consolas"/>
              </a:rPr>
              <a:t>ZodiacSign</a:t>
            </a:r>
            <a:r>
              <a:rPr lang="en-US" dirty="0">
                <a:solidFill>
                  <a:srgbClr val="000000"/>
                </a:solidFill>
                <a:latin typeface="Consolas"/>
              </a:rPr>
              <a:t> </a:t>
            </a:r>
            <a:r>
              <a:rPr lang="en-US" dirty="0">
                <a:solidFill>
                  <a:srgbClr val="6A3E3E"/>
                </a:solidFill>
                <a:latin typeface="Consolas"/>
              </a:rPr>
              <a:t>sign</a:t>
            </a:r>
            <a:r>
              <a:rPr lang="en-US" dirty="0">
                <a:solidFill>
                  <a:srgbClr val="000000"/>
                </a:solidFill>
                <a:latin typeface="Consolas"/>
              </a:rPr>
              <a:t> : </a:t>
            </a:r>
            <a:r>
              <a:rPr lang="en-US" dirty="0">
                <a:solidFill>
                  <a:srgbClr val="0000C0"/>
                </a:solidFill>
                <a:latin typeface="Consolas"/>
              </a:rPr>
              <a:t>signs</a:t>
            </a:r>
            <a:r>
              <a:rPr lang="en-US" dirty="0">
                <a:solidFill>
                  <a:srgbClr val="000000"/>
                </a:solidFill>
                <a:latin typeface="Consolas"/>
              </a:rPr>
              <a:t>) {</a:t>
            </a:r>
          </a:p>
          <a:p>
            <a:r>
              <a:rPr lang="en-US" dirty="0">
                <a:solidFill>
                  <a:srgbClr val="000000"/>
                </a:solidFill>
                <a:latin typeface="Consolas"/>
              </a:rPr>
              <a:t>		</a:t>
            </a:r>
            <a:r>
              <a:rPr lang="en-US" dirty="0" err="1">
                <a:solidFill>
                  <a:srgbClr val="000000"/>
                </a:solidFill>
                <a:latin typeface="Consolas"/>
              </a:rPr>
              <a:t>System.</a:t>
            </a:r>
            <a:r>
              <a:rPr lang="en-US" i="1" dirty="0" err="1">
                <a:solidFill>
                  <a:srgbClr val="0000C0"/>
                </a:solidFill>
                <a:latin typeface="Consolas"/>
              </a:rPr>
              <a:t>out</a:t>
            </a:r>
            <a:r>
              <a:rPr lang="en-US" i="1" dirty="0" err="1">
                <a:solidFill>
                  <a:srgbClr val="000000"/>
                </a:solidFill>
                <a:latin typeface="Consolas"/>
              </a:rPr>
              <a:t>.println</a:t>
            </a:r>
            <a:r>
              <a:rPr lang="en-US" i="1" dirty="0">
                <a:solidFill>
                  <a:srgbClr val="000000"/>
                </a:solidFill>
                <a:latin typeface="Consolas"/>
              </a:rPr>
              <a:t>(</a:t>
            </a:r>
            <a:r>
              <a:rPr lang="en-US" i="1" dirty="0">
                <a:solidFill>
                  <a:srgbClr val="6A3E3E"/>
                </a:solidFill>
                <a:latin typeface="Consolas"/>
              </a:rPr>
              <a:t>sign</a:t>
            </a:r>
            <a:r>
              <a:rPr lang="en-US" i="1" dirty="0">
                <a:solidFill>
                  <a:srgbClr val="000000"/>
                </a:solidFill>
                <a:latin typeface="Consolas"/>
              </a:rPr>
              <a:t>);</a:t>
            </a:r>
          </a:p>
          <a:p>
            <a:r>
              <a:rPr lang="en-US" dirty="0">
                <a:solidFill>
                  <a:srgbClr val="000000"/>
                </a:solidFill>
                <a:latin typeface="Consolas"/>
              </a:rPr>
              <a:t>	}</a:t>
            </a:r>
          </a:p>
          <a:p>
            <a:r>
              <a:rPr lang="en-US" dirty="0">
                <a:solidFill>
                  <a:srgbClr val="000000"/>
                </a:solidFill>
                <a:latin typeface="Consolas"/>
              </a:rPr>
              <a:t>}</a:t>
            </a:r>
            <a:br>
              <a:rPr lang="en-US" dirty="0">
                <a:solidFill>
                  <a:srgbClr val="000000"/>
                </a:solidFill>
                <a:latin typeface="Consolas"/>
              </a:rPr>
            </a:br>
            <a:endParaRPr lang="en-US" dirty="0">
              <a:latin typeface="Consolas"/>
            </a:endParaRPr>
          </a:p>
          <a:p>
            <a:pPr>
              <a:spcBef>
                <a:spcPts val="0"/>
              </a:spcBef>
              <a:spcAft>
                <a:spcPts val="0"/>
              </a:spcAft>
            </a:pPr>
            <a:r>
              <a:rPr lang="en-US" dirty="0"/>
              <a:t>The Lambda Way</a:t>
            </a:r>
          </a:p>
          <a:p>
            <a:pPr marL="45720" indent="0">
              <a:spcBef>
                <a:spcPts val="0"/>
              </a:spcBef>
              <a:spcAft>
                <a:spcPts val="0"/>
              </a:spcAft>
              <a:buNone/>
            </a:pPr>
            <a:endParaRPr lang="en-US" dirty="0">
              <a:latin typeface="Consolas"/>
            </a:endParaRP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dirty="0" err="1">
                <a:solidFill>
                  <a:srgbClr val="000000"/>
                </a:solidFill>
                <a:latin typeface="Consolas"/>
              </a:rPr>
              <a:t>displaySigns_wLambdas</a:t>
            </a:r>
            <a:r>
              <a:rPr lang="en-US" dirty="0">
                <a:solidFill>
                  <a:srgbClr val="000000"/>
                </a:solidFill>
                <a:latin typeface="Consolas"/>
              </a:rPr>
              <a:t>() {</a:t>
            </a:r>
          </a:p>
          <a:p>
            <a:r>
              <a:rPr lang="en-US" dirty="0">
                <a:solidFill>
                  <a:srgbClr val="0000C0"/>
                </a:solidFill>
                <a:latin typeface="Consolas"/>
              </a:rPr>
              <a:t>	</a:t>
            </a:r>
            <a:r>
              <a:rPr lang="en-US" dirty="0" err="1">
                <a:solidFill>
                  <a:srgbClr val="0000C0"/>
                </a:solidFill>
                <a:latin typeface="Consolas"/>
              </a:rPr>
              <a:t>signs</a:t>
            </a:r>
            <a:r>
              <a:rPr lang="en-US" dirty="0" err="1">
                <a:solidFill>
                  <a:srgbClr val="000000"/>
                </a:solidFill>
                <a:latin typeface="Consolas"/>
              </a:rPr>
              <a:t>.forEach</a:t>
            </a:r>
            <a:r>
              <a:rPr lang="en-US" dirty="0">
                <a:solidFill>
                  <a:srgbClr val="000000"/>
                </a:solidFill>
                <a:latin typeface="Consolas"/>
              </a:rPr>
              <a:t>(</a:t>
            </a:r>
            <a:r>
              <a:rPr lang="en-US" dirty="0">
                <a:solidFill>
                  <a:srgbClr val="6A3E3E"/>
                </a:solidFill>
                <a:latin typeface="Consolas"/>
              </a:rPr>
              <a:t>sign</a:t>
            </a:r>
            <a:r>
              <a:rPr lang="en-US" dirty="0">
                <a:solidFill>
                  <a:srgbClr val="000000"/>
                </a:solidFill>
                <a:latin typeface="Consolas"/>
              </a:rPr>
              <a:t> -&gt; </a:t>
            </a:r>
            <a:r>
              <a:rPr lang="en-US" dirty="0" err="1">
                <a:solidFill>
                  <a:srgbClr val="000000"/>
                </a:solidFill>
                <a:latin typeface="Consolas"/>
              </a:rPr>
              <a:t>System.</a:t>
            </a:r>
            <a:r>
              <a:rPr lang="en-US" i="1" dirty="0" err="1">
                <a:solidFill>
                  <a:srgbClr val="0000C0"/>
                </a:solidFill>
                <a:latin typeface="Consolas"/>
              </a:rPr>
              <a:t>out</a:t>
            </a:r>
            <a:r>
              <a:rPr lang="en-US" i="1" dirty="0" err="1">
                <a:solidFill>
                  <a:srgbClr val="000000"/>
                </a:solidFill>
                <a:latin typeface="Consolas"/>
              </a:rPr>
              <a:t>.println</a:t>
            </a:r>
            <a:r>
              <a:rPr lang="en-US" i="1" dirty="0">
                <a:solidFill>
                  <a:srgbClr val="000000"/>
                </a:solidFill>
                <a:latin typeface="Consolas"/>
              </a:rPr>
              <a:t>(</a:t>
            </a:r>
            <a:r>
              <a:rPr lang="en-US" i="1" dirty="0">
                <a:solidFill>
                  <a:srgbClr val="6A3E3E"/>
                </a:solidFill>
                <a:latin typeface="Consolas"/>
              </a:rPr>
              <a:t>sign</a:t>
            </a:r>
            <a:r>
              <a:rPr lang="en-US" i="1" dirty="0">
                <a:solidFill>
                  <a:srgbClr val="000000"/>
                </a:solidFill>
                <a:latin typeface="Consolas"/>
              </a:rPr>
              <a:t>));</a:t>
            </a:r>
          </a:p>
          <a:p>
            <a:r>
              <a:rPr lang="en-US" dirty="0">
                <a:solidFill>
                  <a:srgbClr val="000000"/>
                </a:solidFill>
                <a:latin typeface="Consolas"/>
              </a:rPr>
              <a:t>}</a:t>
            </a:r>
            <a:endParaRPr lang="en-US" dirty="0"/>
          </a:p>
        </p:txBody>
      </p:sp>
      <p:sp>
        <p:nvSpPr>
          <p:cNvPr id="4" name="Title 3"/>
          <p:cNvSpPr>
            <a:spLocks noGrp="1"/>
          </p:cNvSpPr>
          <p:nvPr>
            <p:ph type="title"/>
          </p:nvPr>
        </p:nvSpPr>
        <p:spPr/>
        <p:txBody>
          <a:bodyPr/>
          <a:lstStyle/>
          <a:p>
            <a:r>
              <a:rPr lang="en-US" dirty="0">
                <a:solidFill>
                  <a:srgbClr val="C00000"/>
                </a:solidFill>
              </a:rPr>
              <a:t>Java Before and After Lambdas:  </a:t>
            </a:r>
            <a:r>
              <a:rPr lang="en-US" i="1" dirty="0">
                <a:solidFill>
                  <a:srgbClr val="C00000"/>
                </a:solidFill>
              </a:rPr>
              <a:t>Displaying a Collection</a:t>
            </a:r>
            <a:endParaRPr lang="en-US" dirty="0"/>
          </a:p>
        </p:txBody>
      </p:sp>
    </p:spTree>
    <p:extLst>
      <p:ext uri="{BB962C8B-B14F-4D97-AF65-F5344CB8AC3E}">
        <p14:creationId xmlns:p14="http://schemas.microsoft.com/office/powerpoint/2010/main" val="473028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0999" y="1036321"/>
            <a:ext cx="8407893" cy="5440679"/>
          </a:xfrm>
        </p:spPr>
        <p:txBody>
          <a:bodyPr/>
          <a:lstStyle/>
          <a:p>
            <a:pPr>
              <a:spcBef>
                <a:spcPts val="0"/>
              </a:spcBef>
              <a:spcAft>
                <a:spcPts val="0"/>
              </a:spcAft>
            </a:pPr>
            <a:r>
              <a:rPr lang="en-US" dirty="0"/>
              <a:t>The Traditional Way</a:t>
            </a:r>
          </a:p>
          <a:p>
            <a:pPr marL="45720" indent="0">
              <a:spcBef>
                <a:spcPts val="0"/>
              </a:spcBef>
              <a:spcAft>
                <a:spcPts val="0"/>
              </a:spcAft>
              <a:buNone/>
            </a:pPr>
            <a:br>
              <a:rPr lang="en-US" dirty="0">
                <a:solidFill>
                  <a:srgbClr val="6A3E3E"/>
                </a:solidFill>
                <a:latin typeface="Consolas"/>
              </a:rPr>
            </a:br>
            <a:r>
              <a:rPr lang="en-US" dirty="0" err="1">
                <a:solidFill>
                  <a:srgbClr val="6A3E3E"/>
                </a:solidFill>
                <a:latin typeface="Consolas"/>
              </a:rPr>
              <a:t>cboOne</a:t>
            </a:r>
            <a:r>
              <a:rPr lang="en-US" dirty="0" err="1">
                <a:solidFill>
                  <a:srgbClr val="000000"/>
                </a:solidFill>
                <a:latin typeface="Consolas"/>
              </a:rPr>
              <a:t>.addActionListener</a:t>
            </a:r>
            <a:r>
              <a:rPr lang="en-US" dirty="0">
                <a:solidFill>
                  <a:srgbClr val="000000"/>
                </a:solidFill>
                <a:latin typeface="Consolas"/>
              </a:rPr>
              <a:t>(</a:t>
            </a:r>
            <a:r>
              <a:rPr lang="en-US" b="1" dirty="0">
                <a:solidFill>
                  <a:srgbClr val="7F0055"/>
                </a:solidFill>
                <a:latin typeface="Consolas"/>
              </a:rPr>
              <a:t>new</a:t>
            </a:r>
            <a:r>
              <a:rPr lang="en-US" dirty="0">
                <a:solidFill>
                  <a:srgbClr val="000000"/>
                </a:solidFill>
                <a:latin typeface="Consolas"/>
              </a:rPr>
              <a:t> </a:t>
            </a:r>
            <a:r>
              <a:rPr lang="en-US" dirty="0" err="1">
                <a:solidFill>
                  <a:srgbClr val="000000"/>
                </a:solidFill>
                <a:latin typeface="Consolas"/>
              </a:rPr>
              <a:t>ActionListener</a:t>
            </a:r>
            <a:r>
              <a:rPr lang="en-US" dirty="0">
                <a:solidFill>
                  <a:srgbClr val="000000"/>
                </a:solidFill>
                <a:latin typeface="Consolas"/>
              </a:rPr>
              <a:t>() {</a:t>
            </a:r>
          </a:p>
          <a:p>
            <a:pPr marL="45720" indent="0">
              <a:spcBef>
                <a:spcPts val="0"/>
              </a:spcBef>
              <a:spcAft>
                <a:spcPts val="0"/>
              </a:spcAft>
              <a:buNone/>
            </a:pPr>
            <a:r>
              <a:rPr lang="en-US" dirty="0">
                <a:solidFill>
                  <a:srgbClr val="646464"/>
                </a:solidFill>
                <a:latin typeface="Consolas"/>
              </a:rPr>
              <a:t>	@Override</a:t>
            </a:r>
          </a:p>
          <a:p>
            <a:pPr marL="45720" indent="0">
              <a:spcBef>
                <a:spcPts val="0"/>
              </a:spcBef>
              <a:spcAft>
                <a:spcPts val="0"/>
              </a:spcAft>
              <a:buNone/>
            </a:pPr>
            <a:r>
              <a:rPr lang="en-US" b="1" dirty="0">
                <a:solidFill>
                  <a:srgbClr val="7F0055"/>
                </a:solidFill>
                <a:latin typeface="Consolas"/>
              </a:rPr>
              <a:t>	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dirty="0" err="1">
                <a:solidFill>
                  <a:srgbClr val="000000"/>
                </a:solidFill>
                <a:latin typeface="Consolas"/>
              </a:rPr>
              <a:t>actionPerformed</a:t>
            </a:r>
            <a:r>
              <a:rPr lang="en-US" dirty="0">
                <a:solidFill>
                  <a:srgbClr val="000000"/>
                </a:solidFill>
                <a:latin typeface="Consolas"/>
              </a:rPr>
              <a:t>(</a:t>
            </a:r>
            <a:r>
              <a:rPr lang="en-US" dirty="0" err="1">
                <a:solidFill>
                  <a:srgbClr val="000000"/>
                </a:solidFill>
                <a:latin typeface="Consolas"/>
              </a:rPr>
              <a:t>ActionEvent</a:t>
            </a:r>
            <a:r>
              <a:rPr lang="en-US" dirty="0">
                <a:solidFill>
                  <a:srgbClr val="000000"/>
                </a:solidFill>
                <a:latin typeface="Consolas"/>
              </a:rPr>
              <a:t> </a:t>
            </a:r>
            <a:r>
              <a:rPr lang="en-US" dirty="0">
                <a:solidFill>
                  <a:srgbClr val="6A3E3E"/>
                </a:solidFill>
                <a:latin typeface="Consolas"/>
              </a:rPr>
              <a:t>e</a:t>
            </a:r>
            <a:r>
              <a:rPr lang="en-US" dirty="0">
                <a:solidFill>
                  <a:srgbClr val="000000"/>
                </a:solidFill>
                <a:latin typeface="Consolas"/>
              </a:rPr>
              <a:t>) {</a:t>
            </a:r>
          </a:p>
          <a:p>
            <a:pPr marL="45720" indent="0">
              <a:spcBef>
                <a:spcPts val="0"/>
              </a:spcBef>
              <a:spcAft>
                <a:spcPts val="0"/>
              </a:spcAft>
              <a:buNone/>
            </a:pPr>
            <a:r>
              <a:rPr lang="en-US" dirty="0">
                <a:solidFill>
                  <a:srgbClr val="6A3E3E"/>
                </a:solidFill>
                <a:latin typeface="Consolas"/>
              </a:rPr>
              <a:t>		</a:t>
            </a:r>
            <a:r>
              <a:rPr lang="en-US" dirty="0" err="1">
                <a:solidFill>
                  <a:srgbClr val="6A3E3E"/>
                </a:solidFill>
                <a:latin typeface="Consolas"/>
              </a:rPr>
              <a:t>lblTwo</a:t>
            </a:r>
            <a:r>
              <a:rPr lang="en-US" dirty="0" err="1">
                <a:solidFill>
                  <a:srgbClr val="000000"/>
                </a:solidFill>
                <a:latin typeface="Consolas"/>
              </a:rPr>
              <a:t>.setText</a:t>
            </a:r>
            <a:r>
              <a:rPr lang="en-US" dirty="0">
                <a:solidFill>
                  <a:srgbClr val="000000"/>
                </a:solidFill>
                <a:latin typeface="Consolas"/>
              </a:rPr>
              <a:t>(</a:t>
            </a:r>
            <a:r>
              <a:rPr lang="en-US" dirty="0">
                <a:solidFill>
                  <a:srgbClr val="2A00FF"/>
                </a:solidFill>
                <a:latin typeface="Consolas"/>
              </a:rPr>
              <a:t>"You selected "</a:t>
            </a:r>
            <a:r>
              <a:rPr lang="en-US" dirty="0">
                <a:solidFill>
                  <a:srgbClr val="000000"/>
                </a:solidFill>
                <a:latin typeface="Consolas"/>
              </a:rPr>
              <a:t> + 			   </a:t>
            </a:r>
            <a:r>
              <a:rPr lang="en-US" dirty="0" err="1">
                <a:solidFill>
                  <a:srgbClr val="6A3E3E"/>
                </a:solidFill>
                <a:latin typeface="Consolas"/>
              </a:rPr>
              <a:t>cboOne</a:t>
            </a:r>
            <a:r>
              <a:rPr lang="en-US" dirty="0" err="1">
                <a:solidFill>
                  <a:srgbClr val="000000"/>
                </a:solidFill>
                <a:latin typeface="Consolas"/>
              </a:rPr>
              <a:t>.getSelectedItem</a:t>
            </a:r>
            <a:r>
              <a:rPr lang="en-US" dirty="0">
                <a:solidFill>
                  <a:srgbClr val="000000"/>
                </a:solidFill>
                <a:latin typeface="Consolas"/>
              </a:rPr>
              <a:t>().</a:t>
            </a:r>
            <a:r>
              <a:rPr lang="en-US" dirty="0" err="1">
                <a:solidFill>
                  <a:srgbClr val="000000"/>
                </a:solidFill>
                <a:latin typeface="Consolas"/>
              </a:rPr>
              <a:t>toString</a:t>
            </a:r>
            <a:r>
              <a:rPr lang="en-US" dirty="0">
                <a:solidFill>
                  <a:srgbClr val="000000"/>
                </a:solidFill>
                <a:latin typeface="Consolas"/>
              </a:rPr>
              <a:t>());</a:t>
            </a:r>
          </a:p>
          <a:p>
            <a:pPr marL="45720" indent="0">
              <a:spcBef>
                <a:spcPts val="0"/>
              </a:spcBef>
              <a:spcAft>
                <a:spcPts val="0"/>
              </a:spcAft>
              <a:buNone/>
            </a:pPr>
            <a:r>
              <a:rPr lang="en-US" dirty="0">
                <a:solidFill>
                  <a:srgbClr val="000000"/>
                </a:solidFill>
                <a:latin typeface="Consolas"/>
              </a:rPr>
              <a:t>	}</a:t>
            </a:r>
          </a:p>
          <a:p>
            <a:pPr marL="45720" indent="0">
              <a:spcBef>
                <a:spcPts val="0"/>
              </a:spcBef>
              <a:spcAft>
                <a:spcPts val="0"/>
              </a:spcAft>
              <a:buNone/>
            </a:pPr>
            <a:r>
              <a:rPr lang="en-US" dirty="0">
                <a:solidFill>
                  <a:srgbClr val="000000"/>
                </a:solidFill>
                <a:latin typeface="Consolas"/>
              </a:rPr>
              <a:t>});</a:t>
            </a:r>
          </a:p>
          <a:p>
            <a:pPr marL="45720" indent="0">
              <a:spcBef>
                <a:spcPts val="0"/>
              </a:spcBef>
              <a:spcAft>
                <a:spcPts val="0"/>
              </a:spcAft>
              <a:buNone/>
            </a:pPr>
            <a:endParaRPr lang="en-US" dirty="0">
              <a:latin typeface="Consolas"/>
            </a:endParaRPr>
          </a:p>
          <a:p>
            <a:pPr>
              <a:spcBef>
                <a:spcPts val="0"/>
              </a:spcBef>
              <a:spcAft>
                <a:spcPts val="0"/>
              </a:spcAft>
            </a:pPr>
            <a:r>
              <a:rPr lang="en-US" dirty="0"/>
              <a:t>The Lambda Way</a:t>
            </a:r>
          </a:p>
          <a:p>
            <a:pPr marL="45720" indent="0">
              <a:spcBef>
                <a:spcPts val="0"/>
              </a:spcBef>
              <a:spcAft>
                <a:spcPts val="0"/>
              </a:spcAft>
              <a:buNone/>
            </a:pPr>
            <a:endParaRPr lang="en-US" dirty="0">
              <a:latin typeface="Consolas"/>
            </a:endParaRPr>
          </a:p>
          <a:p>
            <a:pPr marL="45720" indent="0">
              <a:spcBef>
                <a:spcPts val="0"/>
              </a:spcBef>
              <a:spcAft>
                <a:spcPts val="0"/>
              </a:spcAft>
              <a:buNone/>
            </a:pPr>
            <a:r>
              <a:rPr lang="en-US" dirty="0" err="1">
                <a:solidFill>
                  <a:srgbClr val="6A3E3E"/>
                </a:solidFill>
                <a:latin typeface="Consolas"/>
              </a:rPr>
              <a:t>cboOne</a:t>
            </a:r>
            <a:r>
              <a:rPr lang="en-US" dirty="0" err="1">
                <a:solidFill>
                  <a:srgbClr val="000000"/>
                </a:solidFill>
                <a:latin typeface="Consolas"/>
              </a:rPr>
              <a:t>.addActionListener</a:t>
            </a:r>
            <a:r>
              <a:rPr lang="en-US" dirty="0">
                <a:solidFill>
                  <a:srgbClr val="000000"/>
                </a:solidFill>
                <a:latin typeface="Consolas"/>
              </a:rPr>
              <a:t>(</a:t>
            </a:r>
          </a:p>
          <a:p>
            <a:pPr marL="45720" indent="0">
              <a:spcBef>
                <a:spcPts val="0"/>
              </a:spcBef>
              <a:spcAft>
                <a:spcPts val="0"/>
              </a:spcAft>
              <a:buNone/>
            </a:pPr>
            <a:r>
              <a:rPr lang="en-US" dirty="0">
                <a:solidFill>
                  <a:srgbClr val="6A3E3E"/>
                </a:solidFill>
                <a:latin typeface="Consolas"/>
              </a:rPr>
              <a:t>	event</a:t>
            </a:r>
            <a:r>
              <a:rPr lang="en-US" dirty="0">
                <a:solidFill>
                  <a:srgbClr val="000000"/>
                </a:solidFill>
                <a:latin typeface="Consolas"/>
              </a:rPr>
              <a:t> -&gt; </a:t>
            </a:r>
            <a:r>
              <a:rPr lang="en-US" dirty="0" err="1">
                <a:solidFill>
                  <a:srgbClr val="6A3E3E"/>
                </a:solidFill>
                <a:latin typeface="Consolas"/>
              </a:rPr>
              <a:t>lblTwo</a:t>
            </a:r>
            <a:r>
              <a:rPr lang="en-US" dirty="0" err="1">
                <a:solidFill>
                  <a:srgbClr val="000000"/>
                </a:solidFill>
                <a:latin typeface="Consolas"/>
              </a:rPr>
              <a:t>.setText</a:t>
            </a:r>
            <a:r>
              <a:rPr lang="en-US" dirty="0">
                <a:solidFill>
                  <a:srgbClr val="000000"/>
                </a:solidFill>
                <a:latin typeface="Consolas"/>
              </a:rPr>
              <a:t>(</a:t>
            </a:r>
            <a:r>
              <a:rPr lang="en-US" dirty="0">
                <a:solidFill>
                  <a:srgbClr val="2A00FF"/>
                </a:solidFill>
                <a:latin typeface="Consolas"/>
              </a:rPr>
              <a:t>"You selected "</a:t>
            </a:r>
            <a:r>
              <a:rPr lang="en-US" dirty="0">
                <a:solidFill>
                  <a:srgbClr val="000000"/>
                </a:solidFill>
                <a:latin typeface="Consolas"/>
              </a:rPr>
              <a:t> + 				</a:t>
            </a:r>
            <a:r>
              <a:rPr lang="en-US" dirty="0" err="1">
                <a:solidFill>
                  <a:srgbClr val="6A3E3E"/>
                </a:solidFill>
                <a:latin typeface="Consolas"/>
              </a:rPr>
              <a:t>cboOne</a:t>
            </a:r>
            <a:r>
              <a:rPr lang="en-US" dirty="0" err="1">
                <a:solidFill>
                  <a:srgbClr val="000000"/>
                </a:solidFill>
                <a:latin typeface="Consolas"/>
              </a:rPr>
              <a:t>.getSelectedItem</a:t>
            </a:r>
            <a:r>
              <a:rPr lang="en-US" dirty="0">
                <a:solidFill>
                  <a:srgbClr val="000000"/>
                </a:solidFill>
                <a:latin typeface="Consolas"/>
              </a:rPr>
              <a:t>().</a:t>
            </a:r>
            <a:r>
              <a:rPr lang="en-US" dirty="0" err="1">
                <a:solidFill>
                  <a:srgbClr val="000000"/>
                </a:solidFill>
                <a:latin typeface="Consolas"/>
              </a:rPr>
              <a:t>toString</a:t>
            </a:r>
            <a:r>
              <a:rPr lang="en-US" dirty="0">
                <a:solidFill>
                  <a:srgbClr val="000000"/>
                </a:solidFill>
                <a:latin typeface="Consolas"/>
              </a:rPr>
              <a:t>())</a:t>
            </a:r>
          </a:p>
          <a:p>
            <a:pPr marL="45720" indent="0">
              <a:spcBef>
                <a:spcPts val="0"/>
              </a:spcBef>
              <a:spcAft>
                <a:spcPts val="0"/>
              </a:spcAft>
              <a:buNone/>
            </a:pPr>
            <a:r>
              <a:rPr lang="en-US" dirty="0">
                <a:solidFill>
                  <a:srgbClr val="000000"/>
                </a:solidFill>
                <a:latin typeface="Consolas"/>
              </a:rPr>
              <a:t>);</a:t>
            </a:r>
            <a:endParaRPr lang="en-US" dirty="0"/>
          </a:p>
        </p:txBody>
      </p:sp>
      <p:sp>
        <p:nvSpPr>
          <p:cNvPr id="4" name="Title 3"/>
          <p:cNvSpPr>
            <a:spLocks noGrp="1"/>
          </p:cNvSpPr>
          <p:nvPr>
            <p:ph type="title"/>
          </p:nvPr>
        </p:nvSpPr>
        <p:spPr/>
        <p:txBody>
          <a:bodyPr/>
          <a:lstStyle/>
          <a:p>
            <a:r>
              <a:rPr lang="en-US" dirty="0">
                <a:solidFill>
                  <a:srgbClr val="C00000"/>
                </a:solidFill>
              </a:rPr>
              <a:t>Java Before and After Lambdas:  </a:t>
            </a:r>
            <a:r>
              <a:rPr lang="en-US" i="1" dirty="0">
                <a:solidFill>
                  <a:srgbClr val="C00000"/>
                </a:solidFill>
              </a:rPr>
              <a:t>Adding an </a:t>
            </a:r>
            <a:r>
              <a:rPr lang="en-US" i="1" dirty="0" err="1">
                <a:solidFill>
                  <a:srgbClr val="C00000"/>
                </a:solidFill>
              </a:rPr>
              <a:t>ActionListener</a:t>
            </a:r>
            <a:endParaRPr lang="en-US" dirty="0"/>
          </a:p>
        </p:txBody>
      </p:sp>
    </p:spTree>
    <p:extLst>
      <p:ext uri="{BB962C8B-B14F-4D97-AF65-F5344CB8AC3E}">
        <p14:creationId xmlns:p14="http://schemas.microsoft.com/office/powerpoint/2010/main" val="2286951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6200" y="685800"/>
            <a:ext cx="9143999" cy="5440679"/>
          </a:xfrm>
        </p:spPr>
        <p:txBody>
          <a:bodyPr>
            <a:noAutofit/>
          </a:bodyPr>
          <a:lstStyle/>
          <a:p>
            <a:pPr marL="45720" indent="0">
              <a:spcBef>
                <a:spcPts val="0"/>
              </a:spcBef>
              <a:spcAft>
                <a:spcPts val="0"/>
              </a:spcAft>
              <a:buNone/>
            </a:pPr>
            <a:r>
              <a:rPr lang="en-US" sz="1600" b="1" dirty="0">
                <a:solidFill>
                  <a:srgbClr val="7F0055"/>
                </a:solidFill>
                <a:latin typeface="Consolas"/>
              </a:rPr>
              <a:t>public</a:t>
            </a:r>
            <a:r>
              <a:rPr lang="en-US" sz="1600" dirty="0">
                <a:solidFill>
                  <a:srgbClr val="000000"/>
                </a:solidFill>
                <a:latin typeface="Consolas"/>
              </a:rPr>
              <a:t> </a:t>
            </a:r>
            <a:r>
              <a:rPr lang="en-US" sz="1600" dirty="0" err="1">
                <a:solidFill>
                  <a:srgbClr val="000000"/>
                </a:solidFill>
                <a:latin typeface="Consolas"/>
              </a:rPr>
              <a:t>ZodiacSign</a:t>
            </a:r>
            <a:r>
              <a:rPr lang="en-US" sz="1600" dirty="0">
                <a:solidFill>
                  <a:srgbClr val="000000"/>
                </a:solidFill>
                <a:latin typeface="Consolas"/>
              </a:rPr>
              <a:t> </a:t>
            </a:r>
            <a:r>
              <a:rPr lang="en-US" sz="1600" dirty="0" err="1">
                <a:solidFill>
                  <a:srgbClr val="000000"/>
                </a:solidFill>
                <a:latin typeface="Consolas"/>
              </a:rPr>
              <a:t>determineSign</a:t>
            </a:r>
            <a:r>
              <a:rPr lang="en-US" sz="1600" dirty="0">
                <a:solidFill>
                  <a:srgbClr val="000000"/>
                </a:solidFill>
                <a:latin typeface="Consolas"/>
              </a:rPr>
              <a:t>(Date </a:t>
            </a:r>
            <a:r>
              <a:rPr lang="en-US" sz="1600" dirty="0">
                <a:solidFill>
                  <a:srgbClr val="6A3E3E"/>
                </a:solidFill>
                <a:latin typeface="Consolas"/>
              </a:rPr>
              <a:t>birthdate</a:t>
            </a:r>
            <a:r>
              <a:rPr lang="en-US" sz="1600" dirty="0">
                <a:solidFill>
                  <a:srgbClr val="000000"/>
                </a:solidFill>
                <a:latin typeface="Consolas"/>
              </a:rPr>
              <a:t>) </a:t>
            </a:r>
            <a:r>
              <a:rPr lang="en-US" sz="1600" dirty="0">
                <a:solidFill>
                  <a:srgbClr val="7F0055"/>
                </a:solidFill>
                <a:latin typeface="Consolas"/>
              </a:rPr>
              <a:t>throws</a:t>
            </a:r>
            <a:r>
              <a:rPr lang="en-US" sz="1600" dirty="0">
                <a:solidFill>
                  <a:srgbClr val="000000"/>
                </a:solidFill>
                <a:latin typeface="Consolas"/>
              </a:rPr>
              <a:t> </a:t>
            </a:r>
            <a:r>
              <a:rPr lang="en-US" sz="1600" dirty="0" err="1">
                <a:solidFill>
                  <a:srgbClr val="000000"/>
                </a:solidFill>
                <a:latin typeface="Consolas"/>
              </a:rPr>
              <a:t>ParseException</a:t>
            </a:r>
            <a:r>
              <a:rPr lang="en-US" sz="1600" dirty="0">
                <a:solidFill>
                  <a:srgbClr val="000000"/>
                </a:solidFill>
                <a:latin typeface="Consolas"/>
              </a:rPr>
              <a:t> {</a:t>
            </a:r>
          </a:p>
          <a:p>
            <a:pPr marL="45720" indent="0">
              <a:spcBef>
                <a:spcPts val="0"/>
              </a:spcBef>
              <a:spcAft>
                <a:spcPts val="0"/>
              </a:spcAft>
              <a:buNone/>
            </a:pPr>
            <a:r>
              <a:rPr lang="en-US" sz="1600" dirty="0">
                <a:solidFill>
                  <a:srgbClr val="000000"/>
                </a:solidFill>
                <a:latin typeface="Consolas"/>
              </a:rPr>
              <a:t>   Date </a:t>
            </a:r>
            <a:r>
              <a:rPr lang="en-US" sz="1600" dirty="0" err="1">
                <a:solidFill>
                  <a:srgbClr val="6A3E3E"/>
                </a:solidFill>
                <a:latin typeface="Consolas"/>
              </a:rPr>
              <a:t>comparisonDate</a:t>
            </a:r>
            <a:r>
              <a:rPr lang="en-US" sz="1600" dirty="0">
                <a:solidFill>
                  <a:srgbClr val="000000"/>
                </a:solidFill>
                <a:latin typeface="Consolas"/>
              </a:rPr>
              <a:t> = </a:t>
            </a:r>
            <a:r>
              <a:rPr lang="en-US" sz="1600" dirty="0" err="1">
                <a:solidFill>
                  <a:srgbClr val="000000"/>
                </a:solidFill>
                <a:latin typeface="Consolas"/>
              </a:rPr>
              <a:t>getZodiacYearBirthDate</a:t>
            </a:r>
            <a:r>
              <a:rPr lang="en-US" sz="1600" dirty="0">
                <a:solidFill>
                  <a:srgbClr val="000000"/>
                </a:solidFill>
                <a:latin typeface="Consolas"/>
              </a:rPr>
              <a:t>(</a:t>
            </a:r>
            <a:r>
              <a:rPr lang="en-US" sz="1600" dirty="0">
                <a:solidFill>
                  <a:srgbClr val="6A3E3E"/>
                </a:solidFill>
                <a:latin typeface="Consolas"/>
              </a:rPr>
              <a:t>birthdate</a:t>
            </a:r>
            <a:r>
              <a:rPr lang="en-US" sz="1600" dirty="0">
                <a:solidFill>
                  <a:srgbClr val="000000"/>
                </a:solidFill>
                <a:latin typeface="Consolas"/>
              </a:rPr>
              <a:t>);</a:t>
            </a:r>
            <a:br>
              <a:rPr lang="en-US" sz="1600" dirty="0">
                <a:solidFill>
                  <a:srgbClr val="000000"/>
                </a:solidFill>
                <a:latin typeface="Consolas"/>
              </a:rPr>
            </a:br>
            <a:endParaRPr lang="en-US" sz="1600" dirty="0">
              <a:solidFill>
                <a:srgbClr val="000000"/>
              </a:solidFill>
              <a:latin typeface="Consolas"/>
            </a:endParaRPr>
          </a:p>
          <a:p>
            <a:pPr marL="45720" indent="0">
              <a:spcBef>
                <a:spcPts val="0"/>
              </a:spcBef>
              <a:spcAft>
                <a:spcPts val="0"/>
              </a:spcAft>
              <a:buNone/>
            </a:pPr>
            <a:r>
              <a:rPr lang="en-US" sz="1600" b="1" dirty="0">
                <a:solidFill>
                  <a:srgbClr val="7F0055"/>
                </a:solidFill>
                <a:latin typeface="Consolas"/>
              </a:rPr>
              <a:t>   for</a:t>
            </a:r>
            <a:r>
              <a:rPr lang="en-US" sz="1600" dirty="0">
                <a:solidFill>
                  <a:srgbClr val="000000"/>
                </a:solidFill>
                <a:latin typeface="Consolas"/>
              </a:rPr>
              <a:t> (</a:t>
            </a:r>
            <a:r>
              <a:rPr lang="en-US" sz="1600" dirty="0" err="1">
                <a:solidFill>
                  <a:srgbClr val="000000"/>
                </a:solidFill>
                <a:latin typeface="Consolas"/>
              </a:rPr>
              <a:t>ZodiacSign</a:t>
            </a:r>
            <a:r>
              <a:rPr lang="en-US" sz="1600" dirty="0">
                <a:solidFill>
                  <a:srgbClr val="000000"/>
                </a:solidFill>
                <a:latin typeface="Consolas"/>
              </a:rPr>
              <a:t> </a:t>
            </a:r>
            <a:r>
              <a:rPr lang="en-US" sz="1600" dirty="0">
                <a:solidFill>
                  <a:srgbClr val="6A3E3E"/>
                </a:solidFill>
                <a:latin typeface="Consolas"/>
              </a:rPr>
              <a:t>sign</a:t>
            </a:r>
            <a:r>
              <a:rPr lang="en-US" sz="1600" dirty="0">
                <a:solidFill>
                  <a:srgbClr val="000000"/>
                </a:solidFill>
                <a:latin typeface="Consolas"/>
              </a:rPr>
              <a:t> : </a:t>
            </a:r>
            <a:r>
              <a:rPr lang="en-US" sz="1600" dirty="0">
                <a:solidFill>
                  <a:srgbClr val="0000C0"/>
                </a:solidFill>
                <a:latin typeface="Consolas"/>
              </a:rPr>
              <a:t>signs</a:t>
            </a:r>
            <a:r>
              <a:rPr lang="en-US" sz="1600" dirty="0">
                <a:solidFill>
                  <a:srgbClr val="000000"/>
                </a:solidFill>
                <a:latin typeface="Consolas"/>
              </a:rPr>
              <a:t>) {</a:t>
            </a:r>
          </a:p>
          <a:p>
            <a:pPr marL="45720" indent="0">
              <a:spcBef>
                <a:spcPts val="0"/>
              </a:spcBef>
              <a:spcAft>
                <a:spcPts val="0"/>
              </a:spcAft>
              <a:buNone/>
            </a:pPr>
            <a:r>
              <a:rPr lang="en-US" sz="1600" b="1" dirty="0">
                <a:solidFill>
                  <a:srgbClr val="7F0055"/>
                </a:solidFill>
                <a:latin typeface="Consolas"/>
              </a:rPr>
              <a:t>      if </a:t>
            </a:r>
            <a:r>
              <a:rPr lang="en-US" sz="1600" dirty="0">
                <a:solidFill>
                  <a:srgbClr val="000000"/>
                </a:solidFill>
                <a:latin typeface="Consolas"/>
              </a:rPr>
              <a:t> (!</a:t>
            </a:r>
            <a:r>
              <a:rPr lang="en-US" sz="1600" dirty="0" err="1">
                <a:solidFill>
                  <a:srgbClr val="6A3E3E"/>
                </a:solidFill>
                <a:latin typeface="Consolas"/>
              </a:rPr>
              <a:t>comparisonDate</a:t>
            </a:r>
            <a:r>
              <a:rPr lang="en-US" sz="1600" dirty="0" err="1">
                <a:solidFill>
                  <a:srgbClr val="000000"/>
                </a:solidFill>
                <a:latin typeface="Consolas"/>
              </a:rPr>
              <a:t>.before</a:t>
            </a:r>
            <a:r>
              <a:rPr lang="en-US" sz="1600" dirty="0">
                <a:solidFill>
                  <a:srgbClr val="000000"/>
                </a:solidFill>
                <a:latin typeface="Consolas"/>
              </a:rPr>
              <a:t>(</a:t>
            </a:r>
            <a:r>
              <a:rPr lang="en-US" sz="1600" dirty="0" err="1">
                <a:solidFill>
                  <a:srgbClr val="6A3E3E"/>
                </a:solidFill>
                <a:latin typeface="Consolas"/>
              </a:rPr>
              <a:t>sign</a:t>
            </a:r>
            <a:r>
              <a:rPr lang="en-US" sz="1600" dirty="0" err="1">
                <a:solidFill>
                  <a:srgbClr val="000000"/>
                </a:solidFill>
                <a:latin typeface="Consolas"/>
              </a:rPr>
              <a:t>.getStartDate</a:t>
            </a:r>
            <a:r>
              <a:rPr lang="en-US" sz="1600" dirty="0">
                <a:solidFill>
                  <a:srgbClr val="000000"/>
                </a:solidFill>
                <a:latin typeface="Consolas"/>
              </a:rPr>
              <a:t>()) &amp;&amp;</a:t>
            </a:r>
          </a:p>
          <a:p>
            <a:pPr marL="45720" indent="0">
              <a:spcBef>
                <a:spcPts val="0"/>
              </a:spcBef>
              <a:spcAft>
                <a:spcPts val="0"/>
              </a:spcAft>
              <a:buNone/>
            </a:pPr>
            <a:r>
              <a:rPr lang="en-US" sz="1600" dirty="0">
                <a:solidFill>
                  <a:srgbClr val="000000"/>
                </a:solidFill>
                <a:latin typeface="Consolas"/>
              </a:rPr>
              <a:t>           !</a:t>
            </a:r>
            <a:r>
              <a:rPr lang="en-US" sz="1600" dirty="0" err="1">
                <a:solidFill>
                  <a:srgbClr val="6A3E3E"/>
                </a:solidFill>
                <a:latin typeface="Consolas"/>
              </a:rPr>
              <a:t>comparisonDate</a:t>
            </a:r>
            <a:r>
              <a:rPr lang="en-US" sz="1600" dirty="0" err="1">
                <a:solidFill>
                  <a:srgbClr val="000000"/>
                </a:solidFill>
                <a:latin typeface="Consolas"/>
              </a:rPr>
              <a:t>.after</a:t>
            </a:r>
            <a:r>
              <a:rPr lang="en-US" sz="1600" dirty="0">
                <a:solidFill>
                  <a:srgbClr val="000000"/>
                </a:solidFill>
                <a:latin typeface="Consolas"/>
              </a:rPr>
              <a:t>(</a:t>
            </a:r>
            <a:r>
              <a:rPr lang="en-US" sz="1600" dirty="0" err="1">
                <a:solidFill>
                  <a:srgbClr val="6A3E3E"/>
                </a:solidFill>
                <a:latin typeface="Consolas"/>
              </a:rPr>
              <a:t>sign</a:t>
            </a:r>
            <a:r>
              <a:rPr lang="en-US" sz="1600" dirty="0" err="1">
                <a:solidFill>
                  <a:srgbClr val="000000"/>
                </a:solidFill>
                <a:latin typeface="Consolas"/>
              </a:rPr>
              <a:t>.getEndDate</a:t>
            </a:r>
            <a:r>
              <a:rPr lang="en-US" sz="1600" dirty="0">
                <a:solidFill>
                  <a:srgbClr val="000000"/>
                </a:solidFill>
                <a:latin typeface="Consolas"/>
              </a:rPr>
              <a:t>())) {</a:t>
            </a:r>
          </a:p>
          <a:p>
            <a:pPr marL="45720" indent="0">
              <a:spcBef>
                <a:spcPts val="0"/>
              </a:spcBef>
              <a:spcAft>
                <a:spcPts val="0"/>
              </a:spcAft>
              <a:buNone/>
            </a:pPr>
            <a:r>
              <a:rPr lang="en-US" sz="1600" dirty="0">
                <a:solidFill>
                  <a:srgbClr val="3F7F5F"/>
                </a:solidFill>
                <a:latin typeface="Consolas"/>
              </a:rPr>
              <a:t>          // This is your sign</a:t>
            </a:r>
          </a:p>
          <a:p>
            <a:pPr marL="45720" indent="0">
              <a:spcBef>
                <a:spcPts val="0"/>
              </a:spcBef>
              <a:spcAft>
                <a:spcPts val="0"/>
              </a:spcAft>
              <a:buNone/>
            </a:pPr>
            <a:r>
              <a:rPr lang="en-US" sz="1600" b="1" dirty="0">
                <a:solidFill>
                  <a:srgbClr val="7F0055"/>
                </a:solidFill>
                <a:latin typeface="Consolas"/>
              </a:rPr>
              <a:t>          return</a:t>
            </a:r>
            <a:r>
              <a:rPr lang="en-US" sz="1600" dirty="0">
                <a:solidFill>
                  <a:srgbClr val="000000"/>
                </a:solidFill>
                <a:latin typeface="Consolas"/>
              </a:rPr>
              <a:t> </a:t>
            </a:r>
            <a:r>
              <a:rPr lang="en-US" sz="1600" dirty="0">
                <a:solidFill>
                  <a:srgbClr val="6A3E3E"/>
                </a:solidFill>
                <a:latin typeface="Consolas"/>
              </a:rPr>
              <a:t>sign</a:t>
            </a:r>
            <a:r>
              <a:rPr lang="en-US" sz="1600" dirty="0">
                <a:solidFill>
                  <a:srgbClr val="000000"/>
                </a:solidFill>
                <a:latin typeface="Consolas"/>
              </a:rPr>
              <a:t>;</a:t>
            </a:r>
          </a:p>
          <a:p>
            <a:pPr marL="45720" indent="0">
              <a:spcBef>
                <a:spcPts val="0"/>
              </a:spcBef>
              <a:spcAft>
                <a:spcPts val="0"/>
              </a:spcAft>
              <a:buNone/>
            </a:pPr>
            <a:r>
              <a:rPr lang="en-US" sz="1600" dirty="0">
                <a:solidFill>
                  <a:srgbClr val="000000"/>
                </a:solidFill>
                <a:latin typeface="Consolas"/>
              </a:rPr>
              <a:t>       }</a:t>
            </a:r>
          </a:p>
          <a:p>
            <a:pPr marL="45720" indent="0">
              <a:spcBef>
                <a:spcPts val="0"/>
              </a:spcBef>
              <a:spcAft>
                <a:spcPts val="0"/>
              </a:spcAft>
              <a:buNone/>
            </a:pPr>
            <a:r>
              <a:rPr lang="en-US" sz="1600" dirty="0">
                <a:solidFill>
                  <a:srgbClr val="000000"/>
                </a:solidFill>
                <a:latin typeface="Consolas"/>
              </a:rPr>
              <a:t>   }</a:t>
            </a:r>
          </a:p>
          <a:p>
            <a:pPr marL="45720" indent="0">
              <a:spcBef>
                <a:spcPts val="0"/>
              </a:spcBef>
              <a:spcAft>
                <a:spcPts val="0"/>
              </a:spcAft>
              <a:buNone/>
            </a:pPr>
            <a:r>
              <a:rPr lang="en-US" sz="1600" b="1" dirty="0">
                <a:solidFill>
                  <a:srgbClr val="7F0055"/>
                </a:solidFill>
                <a:latin typeface="Consolas"/>
              </a:rPr>
              <a:t>   return</a:t>
            </a:r>
            <a:r>
              <a:rPr lang="en-US" sz="1600" dirty="0">
                <a:solidFill>
                  <a:srgbClr val="000000"/>
                </a:solidFill>
                <a:latin typeface="Consolas"/>
              </a:rPr>
              <a:t> </a:t>
            </a:r>
            <a:r>
              <a:rPr lang="en-US" sz="1600" b="1" dirty="0">
                <a:solidFill>
                  <a:srgbClr val="7F0055"/>
                </a:solidFill>
                <a:latin typeface="Consolas"/>
              </a:rPr>
              <a:t>null</a:t>
            </a:r>
            <a:r>
              <a:rPr lang="en-US" sz="1600" dirty="0">
                <a:solidFill>
                  <a:srgbClr val="000000"/>
                </a:solidFill>
                <a:latin typeface="Consolas"/>
              </a:rPr>
              <a:t>;</a:t>
            </a:r>
          </a:p>
          <a:p>
            <a:pPr marL="45720" indent="0">
              <a:spcBef>
                <a:spcPts val="0"/>
              </a:spcBef>
              <a:spcAft>
                <a:spcPts val="0"/>
              </a:spcAft>
              <a:buNone/>
            </a:pPr>
            <a:r>
              <a:rPr lang="en-US" sz="1600" dirty="0">
                <a:solidFill>
                  <a:srgbClr val="000000"/>
                </a:solidFill>
                <a:latin typeface="Consolas"/>
              </a:rPr>
              <a:t>}</a:t>
            </a:r>
          </a:p>
          <a:p>
            <a:pPr marL="45720" indent="0">
              <a:spcBef>
                <a:spcPts val="0"/>
              </a:spcBef>
              <a:spcAft>
                <a:spcPts val="0"/>
              </a:spcAft>
              <a:buNone/>
            </a:pPr>
            <a:br>
              <a:rPr lang="en-US" sz="1600" dirty="0">
                <a:solidFill>
                  <a:srgbClr val="000000"/>
                </a:solidFill>
                <a:latin typeface="Consolas"/>
              </a:rPr>
            </a:br>
            <a:r>
              <a:rPr lang="en-US" sz="1600" b="1" dirty="0">
                <a:solidFill>
                  <a:srgbClr val="7F0055"/>
                </a:solidFill>
                <a:latin typeface="Consolas"/>
              </a:rPr>
              <a:t>public</a:t>
            </a:r>
            <a:r>
              <a:rPr lang="en-US" sz="1600" dirty="0">
                <a:solidFill>
                  <a:srgbClr val="000000"/>
                </a:solidFill>
                <a:latin typeface="Consolas"/>
              </a:rPr>
              <a:t> </a:t>
            </a:r>
            <a:r>
              <a:rPr lang="en-US" sz="1600" dirty="0" err="1">
                <a:solidFill>
                  <a:srgbClr val="000000"/>
                </a:solidFill>
                <a:latin typeface="Consolas"/>
              </a:rPr>
              <a:t>ZodiacSign</a:t>
            </a:r>
            <a:r>
              <a:rPr lang="en-US" sz="1600" dirty="0">
                <a:solidFill>
                  <a:srgbClr val="000000"/>
                </a:solidFill>
                <a:latin typeface="Consolas"/>
              </a:rPr>
              <a:t> </a:t>
            </a:r>
            <a:r>
              <a:rPr lang="en-US" sz="1600" dirty="0" err="1">
                <a:solidFill>
                  <a:srgbClr val="000000"/>
                </a:solidFill>
                <a:latin typeface="Consolas"/>
              </a:rPr>
              <a:t>determineSign_wLambda</a:t>
            </a:r>
            <a:r>
              <a:rPr lang="en-US" sz="1600" dirty="0">
                <a:solidFill>
                  <a:srgbClr val="000000"/>
                </a:solidFill>
                <a:latin typeface="Consolas"/>
              </a:rPr>
              <a:t>(Date </a:t>
            </a:r>
            <a:r>
              <a:rPr lang="en-US" sz="1600" dirty="0">
                <a:solidFill>
                  <a:srgbClr val="6A3E3E"/>
                </a:solidFill>
                <a:latin typeface="Consolas"/>
              </a:rPr>
              <a:t>birthdate</a:t>
            </a:r>
            <a:r>
              <a:rPr lang="en-US" sz="1600" dirty="0">
                <a:solidFill>
                  <a:srgbClr val="000000"/>
                </a:solidFill>
                <a:latin typeface="Consolas"/>
              </a:rPr>
              <a:t>) </a:t>
            </a:r>
            <a:r>
              <a:rPr lang="en-US" sz="1600" dirty="0">
                <a:solidFill>
                  <a:srgbClr val="7F0055"/>
                </a:solidFill>
                <a:latin typeface="Consolas"/>
              </a:rPr>
              <a:t>throws</a:t>
            </a:r>
            <a:r>
              <a:rPr lang="en-US" sz="1600" dirty="0">
                <a:solidFill>
                  <a:srgbClr val="000000"/>
                </a:solidFill>
                <a:latin typeface="Consolas"/>
              </a:rPr>
              <a:t> </a:t>
            </a:r>
            <a:r>
              <a:rPr lang="en-US" sz="1600" dirty="0" err="1">
                <a:solidFill>
                  <a:srgbClr val="000000"/>
                </a:solidFill>
                <a:latin typeface="Consolas"/>
              </a:rPr>
              <a:t>ParseException</a:t>
            </a:r>
            <a:r>
              <a:rPr lang="en-US" sz="1600" dirty="0">
                <a:solidFill>
                  <a:srgbClr val="000000"/>
                </a:solidFill>
                <a:latin typeface="Consolas"/>
              </a:rPr>
              <a:t> {</a:t>
            </a:r>
          </a:p>
          <a:p>
            <a:pPr marL="45720" indent="0">
              <a:spcBef>
                <a:spcPts val="0"/>
              </a:spcBef>
              <a:spcAft>
                <a:spcPts val="0"/>
              </a:spcAft>
              <a:buNone/>
            </a:pPr>
            <a:r>
              <a:rPr lang="en-US" sz="1600" dirty="0">
                <a:solidFill>
                  <a:srgbClr val="000000"/>
                </a:solidFill>
                <a:latin typeface="Consolas"/>
              </a:rPr>
              <a:t>   Date </a:t>
            </a:r>
            <a:r>
              <a:rPr lang="en-US" sz="1600" dirty="0" err="1">
                <a:solidFill>
                  <a:srgbClr val="6A3E3E"/>
                </a:solidFill>
                <a:latin typeface="Consolas"/>
              </a:rPr>
              <a:t>comparisonDate</a:t>
            </a:r>
            <a:r>
              <a:rPr lang="en-US" sz="1600" dirty="0">
                <a:solidFill>
                  <a:srgbClr val="000000"/>
                </a:solidFill>
                <a:latin typeface="Consolas"/>
              </a:rPr>
              <a:t> = </a:t>
            </a:r>
            <a:r>
              <a:rPr lang="en-US" sz="1600" dirty="0" err="1">
                <a:solidFill>
                  <a:srgbClr val="000000"/>
                </a:solidFill>
                <a:latin typeface="Consolas"/>
              </a:rPr>
              <a:t>getZodiacYearBirthDate</a:t>
            </a:r>
            <a:r>
              <a:rPr lang="en-US" sz="1600" dirty="0">
                <a:solidFill>
                  <a:srgbClr val="000000"/>
                </a:solidFill>
                <a:latin typeface="Consolas"/>
              </a:rPr>
              <a:t>(</a:t>
            </a:r>
            <a:r>
              <a:rPr lang="en-US" sz="1600" dirty="0">
                <a:solidFill>
                  <a:srgbClr val="6A3E3E"/>
                </a:solidFill>
                <a:latin typeface="Consolas"/>
              </a:rPr>
              <a:t>birthdate</a:t>
            </a:r>
            <a:r>
              <a:rPr lang="en-US" sz="1600" dirty="0">
                <a:solidFill>
                  <a:srgbClr val="000000"/>
                </a:solidFill>
                <a:latin typeface="Consolas"/>
              </a:rPr>
              <a:t>);</a:t>
            </a:r>
          </a:p>
          <a:p>
            <a:pPr marL="45720" indent="0">
              <a:spcBef>
                <a:spcPts val="0"/>
              </a:spcBef>
              <a:spcAft>
                <a:spcPts val="0"/>
              </a:spcAft>
              <a:buNone/>
            </a:pPr>
            <a:endParaRPr lang="en-US" sz="1600" dirty="0">
              <a:solidFill>
                <a:srgbClr val="000000"/>
              </a:solidFill>
              <a:latin typeface="Consolas"/>
            </a:endParaRPr>
          </a:p>
          <a:p>
            <a:pPr marL="45720" indent="0">
              <a:spcBef>
                <a:spcPts val="0"/>
              </a:spcBef>
              <a:spcAft>
                <a:spcPts val="0"/>
              </a:spcAft>
              <a:buNone/>
            </a:pPr>
            <a:r>
              <a:rPr lang="en-US" sz="1600" dirty="0">
                <a:solidFill>
                  <a:srgbClr val="000000"/>
                </a:solidFill>
                <a:latin typeface="Consolas"/>
              </a:rPr>
              <a:t>   Predicate&lt;</a:t>
            </a:r>
            <a:r>
              <a:rPr lang="en-US" sz="1600" dirty="0" err="1">
                <a:solidFill>
                  <a:srgbClr val="000000"/>
                </a:solidFill>
                <a:latin typeface="Consolas"/>
              </a:rPr>
              <a:t>ZodiacSign</a:t>
            </a:r>
            <a:r>
              <a:rPr lang="en-US" sz="1600" dirty="0">
                <a:solidFill>
                  <a:srgbClr val="000000"/>
                </a:solidFill>
                <a:latin typeface="Consolas"/>
              </a:rPr>
              <a:t>&gt; </a:t>
            </a:r>
            <a:r>
              <a:rPr lang="en-US" sz="1600" dirty="0" err="1">
                <a:solidFill>
                  <a:srgbClr val="6A3E3E"/>
                </a:solidFill>
                <a:latin typeface="Consolas"/>
              </a:rPr>
              <a:t>inRange</a:t>
            </a:r>
            <a:r>
              <a:rPr lang="en-US" sz="1600" dirty="0">
                <a:solidFill>
                  <a:srgbClr val="000000"/>
                </a:solidFill>
                <a:latin typeface="Consolas"/>
              </a:rPr>
              <a:t> = </a:t>
            </a:r>
          </a:p>
          <a:p>
            <a:pPr marL="45720" indent="0">
              <a:spcBef>
                <a:spcPts val="0"/>
              </a:spcBef>
              <a:spcAft>
                <a:spcPts val="0"/>
              </a:spcAft>
              <a:buNone/>
            </a:pPr>
            <a:r>
              <a:rPr lang="en-US" sz="1600" dirty="0">
                <a:solidFill>
                  <a:srgbClr val="000000"/>
                </a:solidFill>
                <a:latin typeface="Consolas"/>
              </a:rPr>
              <a:t>	</a:t>
            </a:r>
            <a:r>
              <a:rPr lang="en-US" sz="1600" dirty="0">
                <a:solidFill>
                  <a:srgbClr val="6A3E3E"/>
                </a:solidFill>
                <a:latin typeface="Consolas"/>
              </a:rPr>
              <a:t>s</a:t>
            </a:r>
            <a:r>
              <a:rPr lang="en-US" sz="1600" dirty="0">
                <a:solidFill>
                  <a:srgbClr val="000000"/>
                </a:solidFill>
                <a:latin typeface="Consolas"/>
              </a:rPr>
              <a:t> -&gt; !</a:t>
            </a:r>
            <a:r>
              <a:rPr lang="en-US" sz="1600" dirty="0" err="1">
                <a:solidFill>
                  <a:srgbClr val="6A3E3E"/>
                </a:solidFill>
                <a:latin typeface="Consolas"/>
              </a:rPr>
              <a:t>comparisonDate</a:t>
            </a:r>
            <a:r>
              <a:rPr lang="en-US" sz="1600" dirty="0" err="1">
                <a:solidFill>
                  <a:srgbClr val="000000"/>
                </a:solidFill>
                <a:latin typeface="Consolas"/>
              </a:rPr>
              <a:t>.before</a:t>
            </a:r>
            <a:r>
              <a:rPr lang="en-US" sz="1600" dirty="0">
                <a:solidFill>
                  <a:srgbClr val="000000"/>
                </a:solidFill>
                <a:latin typeface="Consolas"/>
              </a:rPr>
              <a:t>(</a:t>
            </a:r>
            <a:r>
              <a:rPr lang="en-US" sz="1600" dirty="0" err="1">
                <a:solidFill>
                  <a:srgbClr val="6A3E3E"/>
                </a:solidFill>
                <a:latin typeface="Consolas"/>
              </a:rPr>
              <a:t>s</a:t>
            </a:r>
            <a:r>
              <a:rPr lang="en-US" sz="1600" dirty="0" err="1">
                <a:solidFill>
                  <a:srgbClr val="000000"/>
                </a:solidFill>
                <a:latin typeface="Consolas"/>
              </a:rPr>
              <a:t>.getStartDate</a:t>
            </a:r>
            <a:r>
              <a:rPr lang="en-US" sz="1600" dirty="0">
                <a:solidFill>
                  <a:srgbClr val="000000"/>
                </a:solidFill>
                <a:latin typeface="Consolas"/>
              </a:rPr>
              <a:t>()) &amp;&amp; </a:t>
            </a:r>
          </a:p>
          <a:p>
            <a:pPr marL="45720" indent="0">
              <a:spcBef>
                <a:spcPts val="0"/>
              </a:spcBef>
              <a:spcAft>
                <a:spcPts val="0"/>
              </a:spcAft>
              <a:buNone/>
            </a:pPr>
            <a:r>
              <a:rPr lang="en-US" sz="1600" dirty="0">
                <a:solidFill>
                  <a:srgbClr val="000000"/>
                </a:solidFill>
                <a:latin typeface="Consolas"/>
              </a:rPr>
              <a:t> 	     !</a:t>
            </a:r>
            <a:r>
              <a:rPr lang="en-US" sz="1600" dirty="0" err="1">
                <a:solidFill>
                  <a:srgbClr val="6A3E3E"/>
                </a:solidFill>
                <a:latin typeface="Consolas"/>
              </a:rPr>
              <a:t>comparisonDate</a:t>
            </a:r>
            <a:r>
              <a:rPr lang="en-US" sz="1600" dirty="0" err="1">
                <a:solidFill>
                  <a:srgbClr val="000000"/>
                </a:solidFill>
                <a:latin typeface="Consolas"/>
              </a:rPr>
              <a:t>.after</a:t>
            </a:r>
            <a:r>
              <a:rPr lang="en-US" sz="1600" dirty="0">
                <a:solidFill>
                  <a:srgbClr val="000000"/>
                </a:solidFill>
                <a:latin typeface="Consolas"/>
              </a:rPr>
              <a:t>(</a:t>
            </a:r>
            <a:r>
              <a:rPr lang="en-US" sz="1600" dirty="0" err="1">
                <a:solidFill>
                  <a:srgbClr val="6A3E3E"/>
                </a:solidFill>
                <a:latin typeface="Consolas"/>
              </a:rPr>
              <a:t>s</a:t>
            </a:r>
            <a:r>
              <a:rPr lang="en-US" sz="1600" dirty="0" err="1">
                <a:solidFill>
                  <a:srgbClr val="000000"/>
                </a:solidFill>
                <a:latin typeface="Consolas"/>
              </a:rPr>
              <a:t>.getEndDate</a:t>
            </a:r>
            <a:r>
              <a:rPr lang="en-US" sz="1600" dirty="0">
                <a:solidFill>
                  <a:srgbClr val="000000"/>
                </a:solidFill>
                <a:latin typeface="Consolas"/>
              </a:rPr>
              <a:t>());</a:t>
            </a:r>
          </a:p>
          <a:p>
            <a:pPr marL="45720" indent="0">
              <a:spcBef>
                <a:spcPts val="0"/>
              </a:spcBef>
              <a:spcAft>
                <a:spcPts val="0"/>
              </a:spcAft>
              <a:buNone/>
            </a:pPr>
            <a:endParaRPr lang="en-US" sz="1600" dirty="0">
              <a:solidFill>
                <a:srgbClr val="7F0055"/>
              </a:solidFill>
              <a:latin typeface="Consolas"/>
            </a:endParaRPr>
          </a:p>
          <a:p>
            <a:pPr marL="45720" indent="0">
              <a:spcBef>
                <a:spcPts val="0"/>
              </a:spcBef>
              <a:spcAft>
                <a:spcPts val="0"/>
              </a:spcAft>
              <a:buNone/>
            </a:pPr>
            <a:r>
              <a:rPr lang="en-US" sz="1600" dirty="0">
                <a:solidFill>
                  <a:srgbClr val="7F0055"/>
                </a:solidFill>
                <a:latin typeface="Consolas"/>
              </a:rPr>
              <a:t>   return</a:t>
            </a:r>
            <a:r>
              <a:rPr lang="en-US" sz="1600" dirty="0">
                <a:solidFill>
                  <a:srgbClr val="000000"/>
                </a:solidFill>
                <a:latin typeface="Consolas"/>
              </a:rPr>
              <a:t> </a:t>
            </a:r>
            <a:r>
              <a:rPr lang="en-US" sz="1600" dirty="0" err="1">
                <a:solidFill>
                  <a:srgbClr val="0000C0"/>
                </a:solidFill>
                <a:latin typeface="Consolas"/>
              </a:rPr>
              <a:t>signs</a:t>
            </a:r>
            <a:r>
              <a:rPr lang="en-US" sz="1600" dirty="0" err="1">
                <a:solidFill>
                  <a:srgbClr val="000000"/>
                </a:solidFill>
                <a:latin typeface="Consolas"/>
              </a:rPr>
              <a:t>.parallelStream</a:t>
            </a:r>
            <a:r>
              <a:rPr lang="en-US" sz="1600" dirty="0">
                <a:solidFill>
                  <a:srgbClr val="000000"/>
                </a:solidFill>
                <a:latin typeface="Consolas"/>
              </a:rPr>
              <a:t>()</a:t>
            </a:r>
          </a:p>
          <a:p>
            <a:pPr marL="45720" indent="0">
              <a:spcBef>
                <a:spcPts val="0"/>
              </a:spcBef>
              <a:spcAft>
                <a:spcPts val="0"/>
              </a:spcAft>
              <a:buNone/>
            </a:pPr>
            <a:r>
              <a:rPr lang="en-US" sz="1600" dirty="0">
                <a:solidFill>
                  <a:srgbClr val="000000"/>
                </a:solidFill>
                <a:latin typeface="Consolas"/>
              </a:rPr>
              <a:t>               .filter(</a:t>
            </a:r>
            <a:r>
              <a:rPr lang="en-US" sz="1600" dirty="0" err="1">
                <a:solidFill>
                  <a:srgbClr val="6A3E3E"/>
                </a:solidFill>
                <a:latin typeface="Consolas"/>
              </a:rPr>
              <a:t>inRange</a:t>
            </a:r>
            <a:r>
              <a:rPr lang="en-US" sz="1600" dirty="0">
                <a:solidFill>
                  <a:srgbClr val="000000"/>
                </a:solidFill>
                <a:latin typeface="Consolas"/>
              </a:rPr>
              <a:t>)</a:t>
            </a:r>
          </a:p>
          <a:p>
            <a:pPr marL="45720" indent="0">
              <a:spcBef>
                <a:spcPts val="0"/>
              </a:spcBef>
              <a:spcAft>
                <a:spcPts val="0"/>
              </a:spcAft>
              <a:buNone/>
            </a:pPr>
            <a:r>
              <a:rPr lang="en-US" sz="1600" dirty="0">
                <a:solidFill>
                  <a:srgbClr val="000000"/>
                </a:solidFill>
                <a:latin typeface="Consolas"/>
              </a:rPr>
              <a:t>               .</a:t>
            </a:r>
            <a:r>
              <a:rPr lang="en-US" sz="1600" dirty="0" err="1">
                <a:solidFill>
                  <a:srgbClr val="000000"/>
                </a:solidFill>
                <a:latin typeface="Consolas"/>
              </a:rPr>
              <a:t>findAny</a:t>
            </a:r>
            <a:r>
              <a:rPr lang="en-US" sz="1600" dirty="0">
                <a:solidFill>
                  <a:srgbClr val="000000"/>
                </a:solidFill>
                <a:latin typeface="Consolas"/>
              </a:rPr>
              <a:t>()</a:t>
            </a:r>
          </a:p>
          <a:p>
            <a:pPr marL="45720" indent="0">
              <a:spcBef>
                <a:spcPts val="0"/>
              </a:spcBef>
              <a:spcAft>
                <a:spcPts val="0"/>
              </a:spcAft>
              <a:buNone/>
            </a:pPr>
            <a:r>
              <a:rPr lang="en-US" sz="1600" dirty="0">
                <a:solidFill>
                  <a:srgbClr val="000000"/>
                </a:solidFill>
                <a:latin typeface="Consolas"/>
              </a:rPr>
              <a:t>               .get();</a:t>
            </a:r>
          </a:p>
          <a:p>
            <a:pPr marL="45720" indent="0">
              <a:spcBef>
                <a:spcPts val="0"/>
              </a:spcBef>
              <a:spcAft>
                <a:spcPts val="0"/>
              </a:spcAft>
              <a:buNone/>
            </a:pPr>
            <a:r>
              <a:rPr lang="en-US" sz="1600" dirty="0">
                <a:solidFill>
                  <a:srgbClr val="000000"/>
                </a:solidFill>
                <a:latin typeface="Consolas"/>
              </a:rPr>
              <a:t>}</a:t>
            </a:r>
            <a:endParaRPr lang="en-US" sz="1600" dirty="0"/>
          </a:p>
        </p:txBody>
      </p:sp>
      <p:sp>
        <p:nvSpPr>
          <p:cNvPr id="3" name="Title 2"/>
          <p:cNvSpPr>
            <a:spLocks noGrp="1"/>
          </p:cNvSpPr>
          <p:nvPr>
            <p:ph type="title"/>
          </p:nvPr>
        </p:nvSpPr>
        <p:spPr/>
        <p:txBody>
          <a:bodyPr/>
          <a:lstStyle/>
          <a:p>
            <a:r>
              <a:rPr lang="en-US" dirty="0">
                <a:solidFill>
                  <a:srgbClr val="C00000"/>
                </a:solidFill>
              </a:rPr>
              <a:t>Java Before and After Lambdas:  </a:t>
            </a:r>
            <a:r>
              <a:rPr lang="en-US" i="1" dirty="0">
                <a:solidFill>
                  <a:srgbClr val="C00000"/>
                </a:solidFill>
              </a:rPr>
              <a:t>Searching a Collection</a:t>
            </a:r>
          </a:p>
        </p:txBody>
      </p:sp>
    </p:spTree>
    <p:extLst>
      <p:ext uri="{BB962C8B-B14F-4D97-AF65-F5344CB8AC3E}">
        <p14:creationId xmlns:p14="http://schemas.microsoft.com/office/powerpoint/2010/main" val="2356430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1" y="1536192"/>
            <a:ext cx="9143999" cy="4407408"/>
          </a:xfrm>
        </p:spPr>
        <p:txBody>
          <a:bodyPr>
            <a:noAutofit/>
          </a:bodyPr>
          <a:lstStyle/>
          <a:p>
            <a:pPr marL="45720" indent="0">
              <a:spcBef>
                <a:spcPts val="0"/>
              </a:spcBef>
              <a:spcAft>
                <a:spcPts val="0"/>
              </a:spcAft>
              <a:buNone/>
            </a:pP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a:t>
            </a:r>
            <a:r>
              <a:rPr lang="en-US" sz="1600" dirty="0">
                <a:solidFill>
                  <a:srgbClr val="000000"/>
                </a:solidFill>
                <a:latin typeface="Consolas"/>
              </a:rPr>
              <a:t>Calculator {</a:t>
            </a:r>
          </a:p>
          <a:p>
            <a:pPr marL="45720" indent="0">
              <a:spcBef>
                <a:spcPts val="0"/>
              </a:spcBef>
              <a:spcAft>
                <a:spcPts val="0"/>
              </a:spcAft>
              <a:buNone/>
            </a:pPr>
            <a:endParaRPr lang="en-US" sz="1600" dirty="0">
              <a:latin typeface="Consolas"/>
            </a:endParaRPr>
          </a:p>
          <a:p>
            <a:pPr marL="45720" indent="0">
              <a:spcBef>
                <a:spcPts val="0"/>
              </a:spcBef>
              <a:spcAft>
                <a:spcPts val="0"/>
              </a:spcAft>
              <a:buNone/>
            </a:pPr>
            <a:r>
              <a:rPr lang="en-US" sz="1600" b="1" dirty="0">
                <a:solidFill>
                  <a:srgbClr val="7F0055"/>
                </a:solidFill>
                <a:latin typeface="Consolas"/>
              </a:rPr>
              <a:t>  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a:t>
            </a:r>
            <a:r>
              <a:rPr lang="en-US" sz="1600" dirty="0">
                <a:solidFill>
                  <a:srgbClr val="000000"/>
                </a:solidFill>
                <a:latin typeface="Consolas"/>
              </a:rPr>
              <a:t>main(String[] </a:t>
            </a:r>
            <a:r>
              <a:rPr lang="en-US" sz="1600" dirty="0" err="1">
                <a:solidFill>
                  <a:srgbClr val="6A3E3E"/>
                </a:solidFill>
                <a:latin typeface="Consolas"/>
              </a:rPr>
              <a:t>args</a:t>
            </a:r>
            <a:r>
              <a:rPr lang="en-US" sz="1600" dirty="0">
                <a:solidFill>
                  <a:srgbClr val="000000"/>
                </a:solidFill>
                <a:latin typeface="Consolas"/>
              </a:rPr>
              <a:t>) {</a:t>
            </a:r>
          </a:p>
          <a:p>
            <a:pPr marL="45720" indent="0">
              <a:spcBef>
                <a:spcPts val="0"/>
              </a:spcBef>
              <a:spcAft>
                <a:spcPts val="0"/>
              </a:spcAft>
              <a:buNone/>
            </a:pPr>
            <a:r>
              <a:rPr lang="en-US" sz="1600" dirty="0">
                <a:solidFill>
                  <a:srgbClr val="000000"/>
                </a:solidFill>
                <a:latin typeface="Consolas"/>
              </a:rPr>
              <a:t>    Calculator </a:t>
            </a:r>
            <a:r>
              <a:rPr lang="en-US" sz="1600" dirty="0" err="1">
                <a:solidFill>
                  <a:srgbClr val="6A3E3E"/>
                </a:solidFill>
                <a:latin typeface="Consolas"/>
              </a:rPr>
              <a:t>myApp</a:t>
            </a:r>
            <a:r>
              <a:rPr lang="en-US" sz="1600" dirty="0">
                <a:solidFill>
                  <a:srgbClr val="000000"/>
                </a:solidFill>
                <a:latin typeface="Consolas"/>
              </a:rPr>
              <a:t> = </a:t>
            </a:r>
            <a:r>
              <a:rPr lang="en-US" sz="1600" dirty="0">
                <a:solidFill>
                  <a:srgbClr val="7F0055"/>
                </a:solidFill>
                <a:latin typeface="Consolas"/>
              </a:rPr>
              <a:t>new</a:t>
            </a:r>
            <a:r>
              <a:rPr lang="en-US" sz="1600" dirty="0">
                <a:solidFill>
                  <a:srgbClr val="000000"/>
                </a:solidFill>
                <a:latin typeface="Consolas"/>
              </a:rPr>
              <a:t> Calculator();</a:t>
            </a:r>
          </a:p>
          <a:p>
            <a:pPr marL="45720" indent="0">
              <a:spcBef>
                <a:spcPts val="0"/>
              </a:spcBef>
              <a:spcAft>
                <a:spcPts val="0"/>
              </a:spcAft>
              <a:buNone/>
            </a:pPr>
            <a:r>
              <a:rPr lang="en-US" sz="1600" dirty="0">
                <a:solidFill>
                  <a:srgbClr val="000000"/>
                </a:solidFill>
                <a:latin typeface="Consolas"/>
              </a:rPr>
              <a:t>    </a:t>
            </a:r>
            <a:r>
              <a:rPr lang="en-US" sz="1600" dirty="0" err="1">
                <a:solidFill>
                  <a:srgbClr val="000000"/>
                </a:solidFill>
                <a:latin typeface="Consolas"/>
              </a:rPr>
              <a:t>IntegerMath</a:t>
            </a:r>
            <a:r>
              <a:rPr lang="en-US" sz="1600" dirty="0">
                <a:solidFill>
                  <a:srgbClr val="000000"/>
                </a:solidFill>
                <a:latin typeface="Consolas"/>
              </a:rPr>
              <a:t> </a:t>
            </a:r>
            <a:r>
              <a:rPr lang="en-US" sz="1600" dirty="0">
                <a:solidFill>
                  <a:srgbClr val="6A3E3E"/>
                </a:solidFill>
                <a:latin typeface="Consolas"/>
              </a:rPr>
              <a:t>addition</a:t>
            </a:r>
            <a:r>
              <a:rPr lang="en-US" sz="1600" dirty="0">
                <a:solidFill>
                  <a:srgbClr val="000000"/>
                </a:solidFill>
                <a:latin typeface="Consolas"/>
              </a:rPr>
              <a:t> = (</a:t>
            </a:r>
            <a:r>
              <a:rPr lang="en-US" sz="1600" dirty="0">
                <a:solidFill>
                  <a:srgbClr val="6A3E3E"/>
                </a:solidFill>
                <a:latin typeface="Consolas"/>
              </a:rPr>
              <a:t>a</a:t>
            </a:r>
            <a:r>
              <a:rPr lang="en-US" sz="1600" dirty="0">
                <a:solidFill>
                  <a:srgbClr val="000000"/>
                </a:solidFill>
                <a:latin typeface="Consolas"/>
              </a:rPr>
              <a:t>, </a:t>
            </a:r>
            <a:r>
              <a:rPr lang="en-US" sz="1600" dirty="0">
                <a:solidFill>
                  <a:srgbClr val="6A3E3E"/>
                </a:solidFill>
                <a:latin typeface="Consolas"/>
              </a:rPr>
              <a:t>b</a:t>
            </a:r>
            <a:r>
              <a:rPr lang="en-US" sz="1600" dirty="0">
                <a:solidFill>
                  <a:srgbClr val="000000"/>
                </a:solidFill>
                <a:latin typeface="Consolas"/>
              </a:rPr>
              <a:t>) -&gt; </a:t>
            </a:r>
            <a:r>
              <a:rPr lang="en-US" sz="1600" dirty="0">
                <a:solidFill>
                  <a:srgbClr val="6A3E3E"/>
                </a:solidFill>
                <a:latin typeface="Consolas"/>
              </a:rPr>
              <a:t>a</a:t>
            </a:r>
            <a:r>
              <a:rPr lang="en-US" sz="1600" dirty="0">
                <a:solidFill>
                  <a:srgbClr val="000000"/>
                </a:solidFill>
                <a:latin typeface="Consolas"/>
              </a:rPr>
              <a:t> + </a:t>
            </a:r>
            <a:r>
              <a:rPr lang="en-US" sz="1600" dirty="0">
                <a:solidFill>
                  <a:srgbClr val="6A3E3E"/>
                </a:solidFill>
                <a:latin typeface="Consolas"/>
              </a:rPr>
              <a:t>b</a:t>
            </a:r>
            <a:r>
              <a:rPr lang="en-US" sz="1600" dirty="0">
                <a:solidFill>
                  <a:srgbClr val="000000"/>
                </a:solidFill>
                <a:latin typeface="Consolas"/>
              </a:rPr>
              <a:t>;</a:t>
            </a:r>
          </a:p>
          <a:p>
            <a:pPr marL="45720" indent="0">
              <a:spcBef>
                <a:spcPts val="0"/>
              </a:spcBef>
              <a:spcAft>
                <a:spcPts val="0"/>
              </a:spcAft>
              <a:buNone/>
            </a:pPr>
            <a:r>
              <a:rPr lang="en-US" sz="1600" dirty="0">
                <a:solidFill>
                  <a:srgbClr val="000000"/>
                </a:solidFill>
                <a:latin typeface="Consolas"/>
              </a:rPr>
              <a:t>    </a:t>
            </a:r>
            <a:r>
              <a:rPr lang="en-US" sz="1600" dirty="0" err="1">
                <a:solidFill>
                  <a:srgbClr val="000000"/>
                </a:solidFill>
                <a:latin typeface="Consolas"/>
              </a:rPr>
              <a:t>IntegerMath</a:t>
            </a:r>
            <a:r>
              <a:rPr lang="en-US" sz="1600" dirty="0">
                <a:solidFill>
                  <a:srgbClr val="000000"/>
                </a:solidFill>
                <a:latin typeface="Consolas"/>
              </a:rPr>
              <a:t> </a:t>
            </a:r>
            <a:r>
              <a:rPr lang="en-US" sz="1600" dirty="0">
                <a:solidFill>
                  <a:srgbClr val="6A3E3E"/>
                </a:solidFill>
                <a:latin typeface="Consolas"/>
              </a:rPr>
              <a:t>subtraction</a:t>
            </a:r>
            <a:r>
              <a:rPr lang="en-US" sz="1600" dirty="0">
                <a:solidFill>
                  <a:srgbClr val="000000"/>
                </a:solidFill>
                <a:latin typeface="Consolas"/>
              </a:rPr>
              <a:t> = (</a:t>
            </a:r>
            <a:r>
              <a:rPr lang="en-US" sz="1600" dirty="0">
                <a:solidFill>
                  <a:srgbClr val="6A3E3E"/>
                </a:solidFill>
                <a:latin typeface="Consolas"/>
              </a:rPr>
              <a:t>a</a:t>
            </a:r>
            <a:r>
              <a:rPr lang="en-US" sz="1600" dirty="0">
                <a:solidFill>
                  <a:srgbClr val="000000"/>
                </a:solidFill>
                <a:latin typeface="Consolas"/>
              </a:rPr>
              <a:t>, </a:t>
            </a:r>
            <a:r>
              <a:rPr lang="en-US" sz="1600" dirty="0">
                <a:solidFill>
                  <a:srgbClr val="6A3E3E"/>
                </a:solidFill>
                <a:latin typeface="Consolas"/>
              </a:rPr>
              <a:t>b</a:t>
            </a:r>
            <a:r>
              <a:rPr lang="en-US" sz="1600" dirty="0">
                <a:solidFill>
                  <a:srgbClr val="000000"/>
                </a:solidFill>
                <a:latin typeface="Consolas"/>
              </a:rPr>
              <a:t>) -&gt; </a:t>
            </a:r>
            <a:r>
              <a:rPr lang="en-US" sz="1600" dirty="0">
                <a:solidFill>
                  <a:srgbClr val="6A3E3E"/>
                </a:solidFill>
                <a:latin typeface="Consolas"/>
              </a:rPr>
              <a:t>a</a:t>
            </a:r>
            <a:r>
              <a:rPr lang="en-US" sz="1600" dirty="0">
                <a:solidFill>
                  <a:srgbClr val="000000"/>
                </a:solidFill>
                <a:latin typeface="Consolas"/>
              </a:rPr>
              <a:t> - </a:t>
            </a:r>
            <a:r>
              <a:rPr lang="en-US" sz="1600" dirty="0">
                <a:solidFill>
                  <a:srgbClr val="6A3E3E"/>
                </a:solidFill>
                <a:latin typeface="Consolas"/>
              </a:rPr>
              <a:t>b</a:t>
            </a:r>
            <a:r>
              <a:rPr lang="en-US" sz="1600" dirty="0">
                <a:solidFill>
                  <a:srgbClr val="000000"/>
                </a:solidFill>
                <a:latin typeface="Consolas"/>
              </a:rPr>
              <a:t>;</a:t>
            </a:r>
          </a:p>
          <a:p>
            <a:pPr marL="45720" indent="0">
              <a:spcBef>
                <a:spcPts val="0"/>
              </a:spcBef>
              <a:spcAft>
                <a:spcPts val="0"/>
              </a:spcAft>
              <a:buNone/>
            </a:pPr>
            <a:r>
              <a:rPr lang="en-US" sz="1600" dirty="0">
                <a:solidFill>
                  <a:srgbClr val="000000"/>
                </a:solidFill>
                <a:latin typeface="Consolas"/>
              </a:rPr>
              <a:t>    </a:t>
            </a:r>
            <a:r>
              <a:rPr lang="en-US" sz="1600" dirty="0" err="1">
                <a:solidFill>
                  <a:srgbClr val="000000"/>
                </a:solidFill>
                <a:latin typeface="Consolas"/>
              </a:rPr>
              <a:t>System.</a:t>
            </a:r>
            <a:r>
              <a:rPr lang="en-US" sz="1600" i="1" dirty="0" err="1">
                <a:solidFill>
                  <a:srgbClr val="0000C0"/>
                </a:solidFill>
                <a:latin typeface="Consolas"/>
              </a:rPr>
              <a:t>out</a:t>
            </a:r>
            <a:r>
              <a:rPr lang="en-US" sz="1600" dirty="0" err="1">
                <a:solidFill>
                  <a:srgbClr val="000000"/>
                </a:solidFill>
                <a:latin typeface="Consolas"/>
              </a:rPr>
              <a:t>.println</a:t>
            </a:r>
            <a:r>
              <a:rPr lang="en-US" sz="1600" dirty="0">
                <a:solidFill>
                  <a:srgbClr val="000000"/>
                </a:solidFill>
                <a:latin typeface="Consolas"/>
              </a:rPr>
              <a:t>(</a:t>
            </a:r>
            <a:r>
              <a:rPr lang="en-US" sz="1600" dirty="0">
                <a:solidFill>
                  <a:srgbClr val="2A00FF"/>
                </a:solidFill>
                <a:latin typeface="Consolas"/>
              </a:rPr>
              <a:t>"40 + 2 = "</a:t>
            </a:r>
            <a:r>
              <a:rPr lang="en-US" sz="1600" dirty="0">
                <a:solidFill>
                  <a:srgbClr val="000000"/>
                </a:solidFill>
                <a:latin typeface="Consolas"/>
              </a:rPr>
              <a:t> +  </a:t>
            </a:r>
            <a:r>
              <a:rPr lang="en-US" sz="1600" dirty="0" err="1">
                <a:solidFill>
                  <a:srgbClr val="6A3E3E"/>
                </a:solidFill>
                <a:latin typeface="Consolas"/>
              </a:rPr>
              <a:t>myApp</a:t>
            </a:r>
            <a:r>
              <a:rPr lang="en-US" sz="1600" dirty="0" err="1">
                <a:solidFill>
                  <a:srgbClr val="000000"/>
                </a:solidFill>
                <a:latin typeface="Consolas"/>
              </a:rPr>
              <a:t>.operateBinary</a:t>
            </a:r>
            <a:r>
              <a:rPr lang="en-US" sz="1600" dirty="0">
                <a:solidFill>
                  <a:srgbClr val="000000"/>
                </a:solidFill>
                <a:latin typeface="Consolas"/>
              </a:rPr>
              <a:t>(40, 2, </a:t>
            </a:r>
            <a:r>
              <a:rPr lang="en-US" sz="1600" dirty="0">
                <a:solidFill>
                  <a:srgbClr val="6A3E3E"/>
                </a:solidFill>
                <a:latin typeface="Consolas"/>
              </a:rPr>
              <a:t>addition</a:t>
            </a:r>
            <a:r>
              <a:rPr lang="en-US" sz="1600" dirty="0">
                <a:solidFill>
                  <a:srgbClr val="000000"/>
                </a:solidFill>
                <a:latin typeface="Consolas"/>
              </a:rPr>
              <a:t>));</a:t>
            </a:r>
          </a:p>
          <a:p>
            <a:pPr marL="45720" indent="0">
              <a:spcBef>
                <a:spcPts val="0"/>
              </a:spcBef>
              <a:spcAft>
                <a:spcPts val="0"/>
              </a:spcAft>
              <a:buNone/>
            </a:pPr>
            <a:r>
              <a:rPr lang="en-US" sz="1600" dirty="0">
                <a:solidFill>
                  <a:srgbClr val="000000"/>
                </a:solidFill>
                <a:latin typeface="Consolas"/>
              </a:rPr>
              <a:t>    </a:t>
            </a:r>
            <a:r>
              <a:rPr lang="en-US" sz="1600" dirty="0" err="1">
                <a:solidFill>
                  <a:srgbClr val="000000"/>
                </a:solidFill>
                <a:latin typeface="Consolas"/>
              </a:rPr>
              <a:t>System.</a:t>
            </a:r>
            <a:r>
              <a:rPr lang="en-US" sz="1600" i="1" dirty="0" err="1">
                <a:solidFill>
                  <a:srgbClr val="0000C0"/>
                </a:solidFill>
                <a:latin typeface="Consolas"/>
              </a:rPr>
              <a:t>out</a:t>
            </a:r>
            <a:r>
              <a:rPr lang="en-US" sz="1600" dirty="0" err="1">
                <a:solidFill>
                  <a:srgbClr val="000000"/>
                </a:solidFill>
                <a:latin typeface="Consolas"/>
              </a:rPr>
              <a:t>.println</a:t>
            </a:r>
            <a:r>
              <a:rPr lang="en-US" sz="1600" dirty="0">
                <a:solidFill>
                  <a:srgbClr val="000000"/>
                </a:solidFill>
                <a:latin typeface="Consolas"/>
              </a:rPr>
              <a:t>(</a:t>
            </a:r>
            <a:r>
              <a:rPr lang="en-US" sz="1600" dirty="0">
                <a:solidFill>
                  <a:srgbClr val="2A00FF"/>
                </a:solidFill>
                <a:latin typeface="Consolas"/>
              </a:rPr>
              <a:t>"20 - 10 = "</a:t>
            </a:r>
            <a:r>
              <a:rPr lang="en-US" sz="1600" dirty="0">
                <a:solidFill>
                  <a:srgbClr val="000000"/>
                </a:solidFill>
                <a:latin typeface="Consolas"/>
              </a:rPr>
              <a:t> + </a:t>
            </a:r>
            <a:r>
              <a:rPr lang="en-US" sz="1600" dirty="0" err="1">
                <a:solidFill>
                  <a:srgbClr val="6A3E3E"/>
                </a:solidFill>
                <a:latin typeface="Consolas"/>
              </a:rPr>
              <a:t>myApp</a:t>
            </a:r>
            <a:r>
              <a:rPr lang="en-US" sz="1600" dirty="0" err="1">
                <a:solidFill>
                  <a:srgbClr val="000000"/>
                </a:solidFill>
                <a:latin typeface="Consolas"/>
              </a:rPr>
              <a:t>.operateBinary</a:t>
            </a:r>
            <a:r>
              <a:rPr lang="en-US" sz="1600" dirty="0">
                <a:solidFill>
                  <a:srgbClr val="000000"/>
                </a:solidFill>
                <a:latin typeface="Consolas"/>
              </a:rPr>
              <a:t>(20, 10, </a:t>
            </a:r>
            <a:r>
              <a:rPr lang="en-US" sz="1600" dirty="0">
                <a:solidFill>
                  <a:srgbClr val="6A3E3E"/>
                </a:solidFill>
                <a:latin typeface="Consolas"/>
              </a:rPr>
              <a:t>subtraction</a:t>
            </a:r>
            <a:r>
              <a:rPr lang="en-US" sz="1600" dirty="0">
                <a:solidFill>
                  <a:srgbClr val="000000"/>
                </a:solidFill>
                <a:latin typeface="Consolas"/>
              </a:rPr>
              <a:t>)); </a:t>
            </a:r>
          </a:p>
          <a:p>
            <a:pPr marL="45720" indent="0">
              <a:spcBef>
                <a:spcPts val="0"/>
              </a:spcBef>
              <a:spcAft>
                <a:spcPts val="0"/>
              </a:spcAft>
              <a:buNone/>
            </a:pPr>
            <a:r>
              <a:rPr lang="en-US" sz="1600" dirty="0">
                <a:solidFill>
                  <a:srgbClr val="000000"/>
                </a:solidFill>
                <a:latin typeface="Consolas"/>
              </a:rPr>
              <a:t>  }</a:t>
            </a:r>
          </a:p>
          <a:p>
            <a:pPr marL="45720" indent="0">
              <a:spcBef>
                <a:spcPts val="0"/>
              </a:spcBef>
              <a:spcAft>
                <a:spcPts val="0"/>
              </a:spcAft>
              <a:buNone/>
            </a:pPr>
            <a:endParaRPr lang="en-US" sz="1600" dirty="0">
              <a:latin typeface="Consolas"/>
            </a:endParaRPr>
          </a:p>
          <a:p>
            <a:pPr marL="45720" indent="0">
              <a:spcBef>
                <a:spcPts val="0"/>
              </a:spcBef>
              <a:spcAft>
                <a:spcPts val="0"/>
              </a:spcAft>
              <a:buNone/>
            </a:pPr>
            <a:r>
              <a:rPr lang="en-US" sz="1600" dirty="0">
                <a:solidFill>
                  <a:srgbClr val="3F7F5F"/>
                </a:solidFill>
                <a:latin typeface="Consolas"/>
              </a:rPr>
              <a:t>  // An inner interface!  (like an inner class...)</a:t>
            </a:r>
          </a:p>
          <a:p>
            <a:pPr marL="45720" indent="0">
              <a:spcBef>
                <a:spcPts val="0"/>
              </a:spcBef>
              <a:spcAft>
                <a:spcPts val="0"/>
              </a:spcAft>
              <a:buNone/>
            </a:pPr>
            <a:r>
              <a:rPr lang="en-US" sz="1600" dirty="0">
                <a:solidFill>
                  <a:srgbClr val="000000"/>
                </a:solidFill>
                <a:latin typeface="Consolas"/>
              </a:rPr>
              <a:t>  </a:t>
            </a:r>
            <a:r>
              <a:rPr lang="en-US" sz="1600" b="1" dirty="0">
                <a:solidFill>
                  <a:srgbClr val="7F0055"/>
                </a:solidFill>
                <a:latin typeface="Consolas"/>
              </a:rPr>
              <a:t>interface</a:t>
            </a:r>
            <a:r>
              <a:rPr lang="en-US" sz="1600" dirty="0">
                <a:solidFill>
                  <a:srgbClr val="000000"/>
                </a:solidFill>
                <a:latin typeface="Consolas"/>
              </a:rPr>
              <a:t> </a:t>
            </a:r>
            <a:r>
              <a:rPr lang="en-US" sz="1600" dirty="0" err="1">
                <a:solidFill>
                  <a:srgbClr val="000000"/>
                </a:solidFill>
                <a:latin typeface="Consolas"/>
              </a:rPr>
              <a:t>IntegerMath</a:t>
            </a:r>
            <a:r>
              <a:rPr lang="en-US" sz="1600" dirty="0">
                <a:solidFill>
                  <a:srgbClr val="000000"/>
                </a:solidFill>
                <a:latin typeface="Consolas"/>
              </a:rPr>
              <a:t> {</a:t>
            </a:r>
          </a:p>
          <a:p>
            <a:pPr marL="45720" indent="0">
              <a:spcBef>
                <a:spcPts val="0"/>
              </a:spcBef>
              <a:spcAft>
                <a:spcPts val="0"/>
              </a:spcAft>
              <a:buNone/>
            </a:pPr>
            <a:r>
              <a:rPr lang="en-US" sz="1600" dirty="0">
                <a:solidFill>
                  <a:srgbClr val="000000"/>
                </a:solidFill>
                <a:latin typeface="Consolas"/>
              </a:rPr>
              <a:t>  </a:t>
            </a:r>
            <a:r>
              <a:rPr lang="en-US" sz="1600" dirty="0">
                <a:solidFill>
                  <a:srgbClr val="3F7F5F"/>
                </a:solidFill>
                <a:latin typeface="Consolas"/>
              </a:rPr>
              <a:t>// This could be considered a "functional interface"</a:t>
            </a:r>
          </a:p>
          <a:p>
            <a:pPr marL="45720" indent="0">
              <a:spcBef>
                <a:spcPts val="0"/>
              </a:spcBef>
              <a:spcAft>
                <a:spcPts val="0"/>
              </a:spcAft>
              <a:buNone/>
            </a:pPr>
            <a:r>
              <a:rPr lang="en-US" sz="1600" dirty="0">
                <a:solidFill>
                  <a:srgbClr val="000000"/>
                </a:solidFill>
                <a:latin typeface="Consolas"/>
              </a:rPr>
              <a:t>  </a:t>
            </a:r>
            <a:r>
              <a:rPr lang="en-US" sz="1600" dirty="0">
                <a:solidFill>
                  <a:srgbClr val="3F7F5F"/>
                </a:solidFill>
                <a:latin typeface="Consolas"/>
              </a:rPr>
              <a:t>// because it only defines a single method.</a:t>
            </a:r>
          </a:p>
          <a:p>
            <a:pPr marL="45720" indent="0">
              <a:spcBef>
                <a:spcPts val="0"/>
              </a:spcBef>
              <a:spcAft>
                <a:spcPts val="0"/>
              </a:spcAft>
              <a:buNone/>
            </a:pPr>
            <a:r>
              <a:rPr lang="en-US" sz="1600" dirty="0">
                <a:solidFill>
                  <a:srgbClr val="000000"/>
                </a:solidFill>
                <a:latin typeface="Consolas"/>
              </a:rPr>
              <a:t>      </a:t>
            </a:r>
            <a:r>
              <a:rPr lang="en-US" sz="1600" b="1" dirty="0" err="1">
                <a:solidFill>
                  <a:srgbClr val="7F0055"/>
                </a:solidFill>
                <a:latin typeface="Consolas"/>
              </a:rPr>
              <a:t>int</a:t>
            </a:r>
            <a:r>
              <a:rPr lang="en-US" sz="1600" dirty="0">
                <a:solidFill>
                  <a:srgbClr val="000000"/>
                </a:solidFill>
                <a:latin typeface="Consolas"/>
              </a:rPr>
              <a:t> operation(</a:t>
            </a:r>
            <a:r>
              <a:rPr lang="en-US" sz="1600" b="1" dirty="0" err="1">
                <a:solidFill>
                  <a:srgbClr val="7F0055"/>
                </a:solidFill>
                <a:latin typeface="Consolas"/>
              </a:rPr>
              <a:t>int</a:t>
            </a:r>
            <a:r>
              <a:rPr lang="en-US" sz="1600" dirty="0">
                <a:solidFill>
                  <a:srgbClr val="000000"/>
                </a:solidFill>
                <a:latin typeface="Consolas"/>
              </a:rPr>
              <a:t> </a:t>
            </a:r>
            <a:r>
              <a:rPr lang="en-US" sz="1600" dirty="0">
                <a:solidFill>
                  <a:srgbClr val="6A3E3E"/>
                </a:solidFill>
                <a:latin typeface="Consolas"/>
              </a:rPr>
              <a:t>a</a:t>
            </a:r>
            <a:r>
              <a:rPr lang="en-US" sz="1600" dirty="0">
                <a:solidFill>
                  <a:srgbClr val="000000"/>
                </a:solidFill>
                <a:latin typeface="Consolas"/>
              </a:rPr>
              <a:t>, </a:t>
            </a:r>
            <a:r>
              <a:rPr lang="en-US" sz="1600" b="1" dirty="0" err="1">
                <a:solidFill>
                  <a:srgbClr val="7F0055"/>
                </a:solidFill>
                <a:latin typeface="Consolas"/>
              </a:rPr>
              <a:t>int</a:t>
            </a:r>
            <a:r>
              <a:rPr lang="en-US" sz="1600" dirty="0">
                <a:solidFill>
                  <a:srgbClr val="000000"/>
                </a:solidFill>
                <a:latin typeface="Consolas"/>
              </a:rPr>
              <a:t> </a:t>
            </a:r>
            <a:r>
              <a:rPr lang="en-US" sz="1600" dirty="0">
                <a:solidFill>
                  <a:srgbClr val="6A3E3E"/>
                </a:solidFill>
                <a:latin typeface="Consolas"/>
              </a:rPr>
              <a:t>b</a:t>
            </a:r>
            <a:r>
              <a:rPr lang="en-US" sz="1600" dirty="0">
                <a:solidFill>
                  <a:srgbClr val="000000"/>
                </a:solidFill>
                <a:latin typeface="Consolas"/>
              </a:rPr>
              <a:t>);   </a:t>
            </a:r>
          </a:p>
          <a:p>
            <a:pPr marL="45720" indent="0">
              <a:spcBef>
                <a:spcPts val="0"/>
              </a:spcBef>
              <a:spcAft>
                <a:spcPts val="0"/>
              </a:spcAft>
              <a:buNone/>
            </a:pPr>
            <a:r>
              <a:rPr lang="en-US" sz="1600" dirty="0">
                <a:solidFill>
                  <a:srgbClr val="000000"/>
                </a:solidFill>
                <a:latin typeface="Consolas"/>
              </a:rPr>
              <a:t>  }</a:t>
            </a:r>
          </a:p>
          <a:p>
            <a:pPr marL="45720" indent="0">
              <a:spcBef>
                <a:spcPts val="0"/>
              </a:spcBef>
              <a:spcAft>
                <a:spcPts val="0"/>
              </a:spcAft>
              <a:buNone/>
            </a:pPr>
            <a:r>
              <a:rPr lang="en-US" sz="1600" dirty="0">
                <a:solidFill>
                  <a:srgbClr val="000000"/>
                </a:solidFill>
                <a:latin typeface="Consolas"/>
              </a:rPr>
              <a:t>    </a:t>
            </a:r>
          </a:p>
          <a:p>
            <a:pPr marL="45720" indent="0">
              <a:spcBef>
                <a:spcPts val="0"/>
              </a:spcBef>
              <a:spcAft>
                <a:spcPts val="0"/>
              </a:spcAft>
              <a:buNone/>
            </a:pPr>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err="1">
                <a:solidFill>
                  <a:srgbClr val="7F0055"/>
                </a:solidFill>
                <a:latin typeface="Consolas"/>
              </a:rPr>
              <a:t>int</a:t>
            </a:r>
            <a:r>
              <a:rPr lang="en-US" sz="1600" b="1" dirty="0">
                <a:solidFill>
                  <a:srgbClr val="000000"/>
                </a:solidFill>
                <a:latin typeface="Consolas"/>
              </a:rPr>
              <a:t> </a:t>
            </a:r>
            <a:r>
              <a:rPr lang="en-US" sz="1600" dirty="0" err="1">
                <a:solidFill>
                  <a:srgbClr val="000000"/>
                </a:solidFill>
                <a:latin typeface="Consolas"/>
              </a:rPr>
              <a:t>operateBinary</a:t>
            </a:r>
            <a:r>
              <a:rPr lang="en-US" sz="1600" dirty="0">
                <a:solidFill>
                  <a:srgbClr val="000000"/>
                </a:solidFill>
                <a:latin typeface="Consolas"/>
              </a:rPr>
              <a:t>(</a:t>
            </a:r>
            <a:r>
              <a:rPr lang="en-US" sz="1600" b="1" dirty="0" err="1">
                <a:solidFill>
                  <a:srgbClr val="7F0055"/>
                </a:solidFill>
                <a:latin typeface="Consolas"/>
              </a:rPr>
              <a:t>int</a:t>
            </a:r>
            <a:r>
              <a:rPr lang="en-US" sz="1600" dirty="0">
                <a:solidFill>
                  <a:srgbClr val="000000"/>
                </a:solidFill>
                <a:latin typeface="Consolas"/>
              </a:rPr>
              <a:t> </a:t>
            </a:r>
            <a:r>
              <a:rPr lang="en-US" sz="1600" dirty="0">
                <a:solidFill>
                  <a:srgbClr val="6A3E3E"/>
                </a:solidFill>
                <a:latin typeface="Consolas"/>
              </a:rPr>
              <a:t>a</a:t>
            </a:r>
            <a:r>
              <a:rPr lang="en-US" sz="1600" dirty="0">
                <a:solidFill>
                  <a:srgbClr val="000000"/>
                </a:solidFill>
                <a:latin typeface="Consolas"/>
              </a:rPr>
              <a:t>, </a:t>
            </a:r>
            <a:r>
              <a:rPr lang="en-US" sz="1600" b="1" dirty="0" err="1">
                <a:solidFill>
                  <a:srgbClr val="7F0055"/>
                </a:solidFill>
                <a:latin typeface="Consolas"/>
              </a:rPr>
              <a:t>int</a:t>
            </a:r>
            <a:r>
              <a:rPr lang="en-US" sz="1600" dirty="0">
                <a:solidFill>
                  <a:srgbClr val="000000"/>
                </a:solidFill>
                <a:latin typeface="Consolas"/>
              </a:rPr>
              <a:t> </a:t>
            </a:r>
            <a:r>
              <a:rPr lang="en-US" sz="1600" dirty="0">
                <a:solidFill>
                  <a:srgbClr val="6A3E3E"/>
                </a:solidFill>
                <a:latin typeface="Consolas"/>
              </a:rPr>
              <a:t>b</a:t>
            </a:r>
            <a:r>
              <a:rPr lang="en-US" sz="1600" dirty="0">
                <a:solidFill>
                  <a:srgbClr val="000000"/>
                </a:solidFill>
                <a:latin typeface="Consolas"/>
              </a:rPr>
              <a:t>, </a:t>
            </a:r>
            <a:r>
              <a:rPr lang="en-US" sz="1600" dirty="0" err="1">
                <a:solidFill>
                  <a:srgbClr val="000000"/>
                </a:solidFill>
                <a:latin typeface="Consolas"/>
              </a:rPr>
              <a:t>IntegerMath</a:t>
            </a:r>
            <a:r>
              <a:rPr lang="en-US" sz="1600" dirty="0">
                <a:solidFill>
                  <a:srgbClr val="000000"/>
                </a:solidFill>
                <a:latin typeface="Consolas"/>
              </a:rPr>
              <a:t> </a:t>
            </a:r>
            <a:r>
              <a:rPr lang="en-US" sz="1600" dirty="0">
                <a:solidFill>
                  <a:srgbClr val="6A3E3E"/>
                </a:solidFill>
                <a:latin typeface="Consolas"/>
              </a:rPr>
              <a:t>op</a:t>
            </a:r>
            <a:r>
              <a:rPr lang="en-US" sz="1600" dirty="0">
                <a:solidFill>
                  <a:srgbClr val="000000"/>
                </a:solidFill>
                <a:latin typeface="Consolas"/>
              </a:rPr>
              <a:t>) {</a:t>
            </a:r>
          </a:p>
          <a:p>
            <a:pPr marL="45720" indent="0">
              <a:spcBef>
                <a:spcPts val="0"/>
              </a:spcBef>
              <a:spcAft>
                <a:spcPts val="0"/>
              </a:spcAft>
              <a:buNone/>
            </a:pPr>
            <a:r>
              <a:rPr lang="en-US" sz="1600" dirty="0">
                <a:solidFill>
                  <a:srgbClr val="000000"/>
                </a:solidFill>
                <a:latin typeface="Consolas"/>
              </a:rPr>
              <a:t>      </a:t>
            </a:r>
            <a:r>
              <a:rPr lang="en-US" sz="1600" b="1" dirty="0">
                <a:solidFill>
                  <a:srgbClr val="7F0055"/>
                </a:solidFill>
                <a:latin typeface="Consolas"/>
              </a:rPr>
              <a:t>return</a:t>
            </a:r>
            <a:r>
              <a:rPr lang="en-US" sz="1600" dirty="0">
                <a:solidFill>
                  <a:srgbClr val="000000"/>
                </a:solidFill>
                <a:latin typeface="Consolas"/>
              </a:rPr>
              <a:t> </a:t>
            </a:r>
            <a:r>
              <a:rPr lang="en-US" sz="1600" dirty="0" err="1">
                <a:solidFill>
                  <a:srgbClr val="6A3E3E"/>
                </a:solidFill>
                <a:latin typeface="Consolas"/>
              </a:rPr>
              <a:t>op</a:t>
            </a:r>
            <a:r>
              <a:rPr lang="en-US" sz="1600" dirty="0" err="1">
                <a:solidFill>
                  <a:srgbClr val="000000"/>
                </a:solidFill>
                <a:latin typeface="Consolas"/>
              </a:rPr>
              <a:t>.operation</a:t>
            </a:r>
            <a:r>
              <a:rPr lang="en-US" sz="1600" dirty="0">
                <a:solidFill>
                  <a:srgbClr val="000000"/>
                </a:solidFill>
                <a:latin typeface="Consolas"/>
              </a:rPr>
              <a:t>(</a:t>
            </a:r>
            <a:r>
              <a:rPr lang="en-US" sz="1600" dirty="0">
                <a:solidFill>
                  <a:srgbClr val="6A3E3E"/>
                </a:solidFill>
                <a:latin typeface="Consolas"/>
              </a:rPr>
              <a:t>a</a:t>
            </a:r>
            <a:r>
              <a:rPr lang="en-US" sz="1600" dirty="0">
                <a:solidFill>
                  <a:srgbClr val="000000"/>
                </a:solidFill>
                <a:latin typeface="Consolas"/>
              </a:rPr>
              <a:t>, </a:t>
            </a:r>
            <a:r>
              <a:rPr lang="en-US" sz="1600" dirty="0">
                <a:solidFill>
                  <a:srgbClr val="6A3E3E"/>
                </a:solidFill>
                <a:latin typeface="Consolas"/>
              </a:rPr>
              <a:t>b</a:t>
            </a:r>
            <a:r>
              <a:rPr lang="en-US" sz="1600" dirty="0">
                <a:solidFill>
                  <a:srgbClr val="000000"/>
                </a:solidFill>
                <a:latin typeface="Consolas"/>
              </a:rPr>
              <a:t>);</a:t>
            </a:r>
          </a:p>
          <a:p>
            <a:pPr marL="45720" indent="0">
              <a:spcBef>
                <a:spcPts val="0"/>
              </a:spcBef>
              <a:spcAft>
                <a:spcPts val="0"/>
              </a:spcAft>
              <a:buNone/>
            </a:pPr>
            <a:r>
              <a:rPr lang="en-US" sz="1600" dirty="0">
                <a:solidFill>
                  <a:srgbClr val="000000"/>
                </a:solidFill>
                <a:latin typeface="Consolas"/>
              </a:rPr>
              <a:t>  }</a:t>
            </a:r>
          </a:p>
          <a:p>
            <a:pPr marL="45720" indent="0">
              <a:spcBef>
                <a:spcPts val="0"/>
              </a:spcBef>
              <a:spcAft>
                <a:spcPts val="0"/>
              </a:spcAft>
              <a:buNone/>
            </a:pPr>
            <a:r>
              <a:rPr lang="en-US" sz="1600" dirty="0">
                <a:solidFill>
                  <a:srgbClr val="000000"/>
                </a:solidFill>
                <a:latin typeface="Consolas"/>
              </a:rPr>
              <a:t>}</a:t>
            </a:r>
          </a:p>
          <a:p>
            <a:pPr marL="45720" indent="0">
              <a:spcBef>
                <a:spcPts val="0"/>
              </a:spcBef>
              <a:spcAft>
                <a:spcPts val="0"/>
              </a:spcAft>
              <a:buNone/>
            </a:pPr>
            <a:endParaRPr lang="en-US" sz="1600" dirty="0"/>
          </a:p>
        </p:txBody>
      </p:sp>
      <p:sp>
        <p:nvSpPr>
          <p:cNvPr id="3" name="Title 2"/>
          <p:cNvSpPr>
            <a:spLocks noGrp="1"/>
          </p:cNvSpPr>
          <p:nvPr>
            <p:ph type="title"/>
          </p:nvPr>
        </p:nvSpPr>
        <p:spPr/>
        <p:txBody>
          <a:bodyPr/>
          <a:lstStyle/>
          <a:p>
            <a:r>
              <a:rPr lang="en-US" dirty="0"/>
              <a:t>A Calculator Consisting of </a:t>
            </a:r>
            <a:br>
              <a:rPr lang="en-US" dirty="0"/>
            </a:br>
            <a:r>
              <a:rPr lang="en-US" dirty="0"/>
              <a:t>Lambda Expressions</a:t>
            </a:r>
          </a:p>
        </p:txBody>
      </p:sp>
      <p:sp>
        <p:nvSpPr>
          <p:cNvPr id="5" name="TextBox 4"/>
          <p:cNvSpPr txBox="1"/>
          <p:nvPr/>
        </p:nvSpPr>
        <p:spPr>
          <a:xfrm>
            <a:off x="7024855" y="4114800"/>
            <a:ext cx="1636987" cy="784830"/>
          </a:xfrm>
          <a:prstGeom prst="rect">
            <a:avLst/>
          </a:prstGeom>
          <a:noFill/>
        </p:spPr>
        <p:txBody>
          <a:bodyPr wrap="none" rtlCol="0">
            <a:spAutoFit/>
          </a:bodyPr>
          <a:lstStyle/>
          <a:p>
            <a:pPr algn="ctr">
              <a:lnSpc>
                <a:spcPts val="1800"/>
              </a:lnSpc>
            </a:pPr>
            <a:r>
              <a:rPr lang="en-US" sz="1600" b="0" dirty="0">
                <a:solidFill>
                  <a:srgbClr val="C00000"/>
                </a:solidFill>
                <a:latin typeface="Comic Sans MS" panose="030F0702030302020204" pitchFamily="66" charset="0"/>
                <a:cs typeface="Consolas" panose="020B0609020204030204" pitchFamily="49" charset="0"/>
              </a:rPr>
              <a:t>We are passing</a:t>
            </a:r>
            <a:br>
              <a:rPr lang="en-US" sz="1600" dirty="0">
                <a:solidFill>
                  <a:srgbClr val="C00000"/>
                </a:solidFill>
                <a:latin typeface="Comic Sans MS" panose="030F0702030302020204" pitchFamily="66" charset="0"/>
                <a:cs typeface="Consolas" panose="020B0609020204030204" pitchFamily="49" charset="0"/>
              </a:rPr>
            </a:br>
            <a:r>
              <a:rPr lang="en-US" sz="1600" dirty="0">
                <a:solidFill>
                  <a:srgbClr val="C00000"/>
                </a:solidFill>
                <a:latin typeface="Comic Sans MS" panose="030F0702030302020204" pitchFamily="66" charset="0"/>
                <a:cs typeface="Consolas" panose="020B0609020204030204" pitchFamily="49" charset="0"/>
              </a:rPr>
              <a:t>functions as</a:t>
            </a:r>
            <a:br>
              <a:rPr lang="en-US" sz="1600" dirty="0">
                <a:solidFill>
                  <a:srgbClr val="C00000"/>
                </a:solidFill>
                <a:latin typeface="Comic Sans MS" panose="030F0702030302020204" pitchFamily="66" charset="0"/>
                <a:cs typeface="Consolas" panose="020B0609020204030204" pitchFamily="49" charset="0"/>
              </a:rPr>
            </a:br>
            <a:r>
              <a:rPr lang="en-US" sz="1600" dirty="0">
                <a:solidFill>
                  <a:srgbClr val="C00000"/>
                </a:solidFill>
                <a:latin typeface="Comic Sans MS" panose="030F0702030302020204" pitchFamily="66" charset="0"/>
                <a:cs typeface="Consolas" panose="020B0609020204030204" pitchFamily="49" charset="0"/>
              </a:rPr>
              <a:t>parameters!</a:t>
            </a:r>
            <a:endParaRPr lang="en-US" sz="1600" b="0" dirty="0">
              <a:solidFill>
                <a:srgbClr val="C00000"/>
              </a:solidFill>
              <a:latin typeface="Comic Sans MS" panose="030F0702030302020204" pitchFamily="66" charset="0"/>
              <a:cs typeface="Consolas" panose="020B0609020204030204" pitchFamily="49" charset="0"/>
            </a:endParaRPr>
          </a:p>
        </p:txBody>
      </p:sp>
      <p:cxnSp>
        <p:nvCxnSpPr>
          <p:cNvPr id="6" name="Straight Arrow Connector 5"/>
          <p:cNvCxnSpPr/>
          <p:nvPr/>
        </p:nvCxnSpPr>
        <p:spPr>
          <a:xfrm flipV="1">
            <a:off x="7823185" y="3581400"/>
            <a:ext cx="254015" cy="533400"/>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DA58F318-7B8B-43FE-954E-39F5ECDE4A87}"/>
                  </a:ext>
                </a:extLst>
              </p14:cNvPr>
              <p14:cNvContentPartPr/>
              <p14:nvPr/>
            </p14:nvContentPartPr>
            <p14:xfrm>
              <a:off x="784934" y="2719867"/>
              <a:ext cx="9360" cy="5400"/>
            </p14:xfrm>
          </p:contentPart>
        </mc:Choice>
        <mc:Fallback xmlns="">
          <p:pic>
            <p:nvPicPr>
              <p:cNvPr id="9" name="Ink 8">
                <a:extLst>
                  <a:ext uri="{FF2B5EF4-FFF2-40B4-BE49-F238E27FC236}">
                    <a16:creationId xmlns:a16="http://schemas.microsoft.com/office/drawing/2014/main" id="{DA58F318-7B8B-43FE-954E-39F5ECDE4A87}"/>
                  </a:ext>
                </a:extLst>
              </p:cNvPr>
              <p:cNvPicPr/>
              <p:nvPr/>
            </p:nvPicPr>
            <p:blipFill>
              <a:blip r:embed="rId9"/>
              <a:stretch>
                <a:fillRect/>
              </a:stretch>
            </p:blipFill>
            <p:spPr>
              <a:xfrm>
                <a:off x="731294" y="2612227"/>
                <a:ext cx="11700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5" name="Ink 74">
                <a:extLst>
                  <a:ext uri="{FF2B5EF4-FFF2-40B4-BE49-F238E27FC236}">
                    <a16:creationId xmlns:a16="http://schemas.microsoft.com/office/drawing/2014/main" id="{5B2A9572-4E6C-4011-B688-4BE303970EA9}"/>
                  </a:ext>
                </a:extLst>
              </p14:cNvPr>
              <p14:cNvContentPartPr/>
              <p14:nvPr/>
            </p14:nvContentPartPr>
            <p14:xfrm>
              <a:off x="5212289" y="3176347"/>
              <a:ext cx="1440" cy="360"/>
            </p14:xfrm>
          </p:contentPart>
        </mc:Choice>
        <mc:Fallback xmlns="">
          <p:pic>
            <p:nvPicPr>
              <p:cNvPr id="75" name="Ink 74">
                <a:extLst>
                  <a:ext uri="{FF2B5EF4-FFF2-40B4-BE49-F238E27FC236}">
                    <a16:creationId xmlns:a16="http://schemas.microsoft.com/office/drawing/2014/main" id="{5B2A9572-4E6C-4011-B688-4BE303970EA9}"/>
                  </a:ext>
                </a:extLst>
              </p:cNvPr>
              <p:cNvPicPr/>
              <p:nvPr/>
            </p:nvPicPr>
            <p:blipFill>
              <a:blip r:embed="rId119"/>
              <a:stretch>
                <a:fillRect/>
              </a:stretch>
            </p:blipFill>
            <p:spPr>
              <a:xfrm>
                <a:off x="5158649" y="3068347"/>
                <a:ext cx="1090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6" name="Ink 75">
                <a:extLst>
                  <a:ext uri="{FF2B5EF4-FFF2-40B4-BE49-F238E27FC236}">
                    <a16:creationId xmlns:a16="http://schemas.microsoft.com/office/drawing/2014/main" id="{CE552EE8-002D-4A8B-9426-0F8D452A4C33}"/>
                  </a:ext>
                </a:extLst>
              </p14:cNvPr>
              <p14:cNvContentPartPr/>
              <p14:nvPr/>
            </p14:nvContentPartPr>
            <p14:xfrm>
              <a:off x="5176649" y="3158707"/>
              <a:ext cx="16200" cy="12960"/>
            </p14:xfrm>
          </p:contentPart>
        </mc:Choice>
        <mc:Fallback xmlns="">
          <p:pic>
            <p:nvPicPr>
              <p:cNvPr id="76" name="Ink 75">
                <a:extLst>
                  <a:ext uri="{FF2B5EF4-FFF2-40B4-BE49-F238E27FC236}">
                    <a16:creationId xmlns:a16="http://schemas.microsoft.com/office/drawing/2014/main" id="{CE552EE8-002D-4A8B-9426-0F8D452A4C33}"/>
                  </a:ext>
                </a:extLst>
              </p:cNvPr>
              <p:cNvPicPr/>
              <p:nvPr/>
            </p:nvPicPr>
            <p:blipFill>
              <a:blip r:embed="rId121"/>
              <a:stretch>
                <a:fillRect/>
              </a:stretch>
            </p:blipFill>
            <p:spPr>
              <a:xfrm>
                <a:off x="5123009" y="3051067"/>
                <a:ext cx="12384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7" name="Ink 76">
                <a:extLst>
                  <a:ext uri="{FF2B5EF4-FFF2-40B4-BE49-F238E27FC236}">
                    <a16:creationId xmlns:a16="http://schemas.microsoft.com/office/drawing/2014/main" id="{6F9094E0-EC60-40E9-B5F6-2F52838A160D}"/>
                  </a:ext>
                </a:extLst>
              </p14:cNvPr>
              <p14:cNvContentPartPr/>
              <p14:nvPr/>
            </p14:nvContentPartPr>
            <p14:xfrm>
              <a:off x="5187809" y="3159067"/>
              <a:ext cx="8280" cy="19080"/>
            </p14:xfrm>
          </p:contentPart>
        </mc:Choice>
        <mc:Fallback xmlns="">
          <p:pic>
            <p:nvPicPr>
              <p:cNvPr id="77" name="Ink 76">
                <a:extLst>
                  <a:ext uri="{FF2B5EF4-FFF2-40B4-BE49-F238E27FC236}">
                    <a16:creationId xmlns:a16="http://schemas.microsoft.com/office/drawing/2014/main" id="{6F9094E0-EC60-40E9-B5F6-2F52838A160D}"/>
                  </a:ext>
                </a:extLst>
              </p:cNvPr>
              <p:cNvPicPr/>
              <p:nvPr/>
            </p:nvPicPr>
            <p:blipFill>
              <a:blip r:embed="rId123"/>
              <a:stretch>
                <a:fillRect/>
              </a:stretch>
            </p:blipFill>
            <p:spPr>
              <a:xfrm>
                <a:off x="5133809" y="3051427"/>
                <a:ext cx="115920" cy="234720"/>
              </a:xfrm>
              <a:prstGeom prst="rect">
                <a:avLst/>
              </a:prstGeom>
            </p:spPr>
          </p:pic>
        </mc:Fallback>
      </mc:AlternateContent>
    </p:spTree>
    <p:extLst>
      <p:ext uri="{BB962C8B-B14F-4D97-AF65-F5344CB8AC3E}">
        <p14:creationId xmlns:p14="http://schemas.microsoft.com/office/powerpoint/2010/main" val="1697182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a:p>
        </p:txBody>
      </p:sp>
      <p:sp>
        <p:nvSpPr>
          <p:cNvPr id="4" name="Title 3"/>
          <p:cNvSpPr>
            <a:spLocks noGrp="1"/>
          </p:cNvSpPr>
          <p:nvPr>
            <p:ph type="title"/>
          </p:nvPr>
        </p:nvSpPr>
        <p:spPr/>
        <p:txBody>
          <a:bodyPr/>
          <a:lstStyle/>
          <a:p>
            <a:r>
              <a:rPr lang="en-US" dirty="0">
                <a:solidFill>
                  <a:schemeClr val="bg1"/>
                </a:solidFill>
              </a:rPr>
              <a:t>Functional Interfaces</a:t>
            </a:r>
            <a:br>
              <a:rPr lang="en-US" dirty="0">
                <a:solidFill>
                  <a:schemeClr val="bg1"/>
                </a:solidFill>
              </a:rPr>
            </a:br>
            <a:r>
              <a:rPr lang="en-US" dirty="0">
                <a:solidFill>
                  <a:schemeClr val="bg1"/>
                </a:solidFill>
              </a:rPr>
              <a:t>and their </a:t>
            </a:r>
            <a:br>
              <a:rPr lang="en-US" dirty="0">
                <a:solidFill>
                  <a:schemeClr val="bg1"/>
                </a:solidFill>
              </a:rPr>
            </a:br>
            <a:r>
              <a:rPr lang="en-US" dirty="0">
                <a:solidFill>
                  <a:schemeClr val="bg1"/>
                </a:solidFill>
              </a:rPr>
              <a:t>Functional Methods</a:t>
            </a:r>
          </a:p>
        </p:txBody>
      </p:sp>
    </p:spTree>
    <p:extLst>
      <p:ext uri="{BB962C8B-B14F-4D97-AF65-F5344CB8AC3E}">
        <p14:creationId xmlns:p14="http://schemas.microsoft.com/office/powerpoint/2010/main" val="3229657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7731FF7-ACCB-442F-89D6-CFE90FDC41B8}"/>
              </a:ext>
            </a:extLst>
          </p:cNvPr>
          <p:cNvSpPr>
            <a:spLocks noGrp="1"/>
          </p:cNvSpPr>
          <p:nvPr>
            <p:ph idx="1"/>
          </p:nvPr>
        </p:nvSpPr>
        <p:spPr/>
        <p:txBody>
          <a:bodyPr/>
          <a:lstStyle/>
          <a:p>
            <a:r>
              <a:rPr lang="en-US"/>
              <a:t>A </a:t>
            </a:r>
            <a:r>
              <a:rPr lang="en-US">
                <a:solidFill>
                  <a:srgbClr val="C00000"/>
                </a:solidFill>
              </a:rPr>
              <a:t>functional interface </a:t>
            </a:r>
            <a:r>
              <a:rPr lang="en-US"/>
              <a:t>is an interface that defines only one method.</a:t>
            </a:r>
          </a:p>
          <a:p>
            <a:pPr lvl="1">
              <a:spcBef>
                <a:spcPts val="0"/>
              </a:spcBef>
            </a:pPr>
            <a:r>
              <a:rPr lang="en-US"/>
              <a:t>Comparable – defines compareTo() </a:t>
            </a:r>
          </a:p>
          <a:p>
            <a:pPr lvl="1">
              <a:spcBef>
                <a:spcPts val="0"/>
              </a:spcBef>
            </a:pPr>
            <a:r>
              <a:rPr lang="en-US"/>
              <a:t>Comparator – defines compare()</a:t>
            </a:r>
          </a:p>
          <a:p>
            <a:pPr>
              <a:spcBef>
                <a:spcPts val="1800"/>
              </a:spcBef>
            </a:pPr>
            <a:r>
              <a:rPr lang="en-US"/>
              <a:t>You can make your own functional interfaces, as we did with IntegerMath</a:t>
            </a:r>
          </a:p>
          <a:p>
            <a:pPr>
              <a:spcBef>
                <a:spcPts val="1800"/>
              </a:spcBef>
            </a:pPr>
            <a:r>
              <a:rPr lang="en-US"/>
              <a:t>Java provides us with some very useful functional interfaces:</a:t>
            </a:r>
          </a:p>
          <a:p>
            <a:pPr lvl="1">
              <a:spcBef>
                <a:spcPts val="0"/>
              </a:spcBef>
            </a:pPr>
            <a:r>
              <a:rPr lang="en-US"/>
              <a:t>Predicate, BiPredicate, Function, BiFunction, Consumer, BiConsumer</a:t>
            </a:r>
          </a:p>
          <a:p>
            <a:pPr lvl="1">
              <a:spcBef>
                <a:spcPts val="0"/>
              </a:spcBef>
            </a:pPr>
            <a:r>
              <a:rPr lang="en-US"/>
              <a:t>These are often expected as parameters</a:t>
            </a:r>
          </a:p>
          <a:p>
            <a:pPr>
              <a:spcBef>
                <a:spcPts val="1800"/>
              </a:spcBef>
              <a:spcAft>
                <a:spcPts val="0"/>
              </a:spcAft>
            </a:pPr>
            <a:r>
              <a:rPr lang="en-US"/>
              <a:t>You can assign a lambda expression to a functional interface or you could use a </a:t>
            </a:r>
            <a:r>
              <a:rPr lang="en-US">
                <a:solidFill>
                  <a:srgbClr val="C00000"/>
                </a:solidFill>
              </a:rPr>
              <a:t>method reference</a:t>
            </a:r>
            <a:r>
              <a:rPr lang="en-US"/>
              <a:t>.</a:t>
            </a:r>
            <a:endParaRPr lang="en-US">
              <a:solidFill>
                <a:srgbClr val="C00000"/>
              </a:solidFill>
            </a:endParaRPr>
          </a:p>
          <a:p>
            <a:pPr lvl="2">
              <a:spcAft>
                <a:spcPts val="0"/>
              </a:spcAft>
            </a:pPr>
            <a:r>
              <a:rPr lang="en-US">
                <a:latin typeface="Consolas" panose="020B0609020204030204" pitchFamily="49" charset="0"/>
              </a:rPr>
              <a:t>Class::instanceMethod </a:t>
            </a:r>
          </a:p>
          <a:p>
            <a:pPr lvl="2">
              <a:spcAft>
                <a:spcPts val="0"/>
              </a:spcAft>
            </a:pPr>
            <a:r>
              <a:rPr lang="en-US">
                <a:latin typeface="Consolas" panose="020B0609020204030204" pitchFamily="49" charset="0"/>
              </a:rPr>
              <a:t>Class::staticMethod </a:t>
            </a:r>
          </a:p>
          <a:p>
            <a:pPr lvl="2">
              <a:spcAft>
                <a:spcPts val="0"/>
              </a:spcAft>
            </a:pPr>
            <a:r>
              <a:rPr lang="en-US">
                <a:latin typeface="Consolas" panose="020B0609020204030204" pitchFamily="49" charset="0"/>
              </a:rPr>
              <a:t>object::instanceMethod</a:t>
            </a:r>
          </a:p>
          <a:p>
            <a:pPr lvl="2">
              <a:spcAft>
                <a:spcPts val="0"/>
              </a:spcAft>
            </a:pPr>
            <a:r>
              <a:rPr lang="en-US">
                <a:latin typeface="Consolas" panose="020B0609020204030204" pitchFamily="49" charset="0"/>
              </a:rPr>
              <a:t>Class::new  </a:t>
            </a:r>
            <a:r>
              <a:rPr lang="en-US"/>
              <a:t>(to reference constructor)</a:t>
            </a:r>
          </a:p>
          <a:p>
            <a:pPr lvl="2">
              <a:spcAft>
                <a:spcPts val="0"/>
              </a:spcAft>
            </a:pPr>
            <a:endParaRPr lang="en-US">
              <a:latin typeface="Consolas" panose="020B0609020204030204" pitchFamily="49" charset="0"/>
            </a:endParaRPr>
          </a:p>
        </p:txBody>
      </p:sp>
      <p:sp>
        <p:nvSpPr>
          <p:cNvPr id="4" name="Title 3">
            <a:extLst>
              <a:ext uri="{FF2B5EF4-FFF2-40B4-BE49-F238E27FC236}">
                <a16:creationId xmlns:a16="http://schemas.microsoft.com/office/drawing/2014/main" id="{C440EFDD-9D65-4725-86A3-EE770197A962}"/>
              </a:ext>
            </a:extLst>
          </p:cNvPr>
          <p:cNvSpPr>
            <a:spLocks noGrp="1"/>
          </p:cNvSpPr>
          <p:nvPr>
            <p:ph type="title"/>
          </p:nvPr>
        </p:nvSpPr>
        <p:spPr/>
        <p:txBody>
          <a:bodyPr/>
          <a:lstStyle/>
          <a:p>
            <a:r>
              <a:rPr lang="en-US"/>
              <a:t>Functional Interfaceo</a:t>
            </a:r>
          </a:p>
        </p:txBody>
      </p:sp>
      <p:sp>
        <p:nvSpPr>
          <p:cNvPr id="6" name="Rectangle 5">
            <a:extLst>
              <a:ext uri="{FF2B5EF4-FFF2-40B4-BE49-F238E27FC236}">
                <a16:creationId xmlns:a16="http://schemas.microsoft.com/office/drawing/2014/main" id="{6E83612B-C48E-4ED6-81F9-C1853F6149B5}"/>
              </a:ext>
            </a:extLst>
          </p:cNvPr>
          <p:cNvSpPr/>
          <p:nvPr/>
        </p:nvSpPr>
        <p:spPr>
          <a:xfrm>
            <a:off x="5334000" y="5334000"/>
            <a:ext cx="3581400" cy="1520416"/>
          </a:xfrm>
          <a:prstGeom prst="rect">
            <a:avLst/>
          </a:prstGeom>
          <a:solidFill>
            <a:schemeClr val="bg1"/>
          </a:solidFill>
          <a:ln>
            <a:solidFill>
              <a:srgbClr val="00B0F0"/>
            </a:solidFill>
          </a:ln>
        </p:spPr>
        <p:txBody>
          <a:bodyPr wrap="square">
            <a:spAutoFit/>
          </a:bodyPr>
          <a:lstStyle/>
          <a:p>
            <a:pPr indent="-274320">
              <a:spcBef>
                <a:spcPct val="20000"/>
              </a:spcBef>
              <a:buClr>
                <a:schemeClr val="accent3"/>
              </a:buClr>
            </a:pPr>
            <a:r>
              <a:rPr lang="en-US" sz="1600" b="1"/>
              <a:t>Some Examples</a:t>
            </a:r>
          </a:p>
          <a:p>
            <a:pPr indent="-274320">
              <a:spcBef>
                <a:spcPct val="20000"/>
              </a:spcBef>
              <a:buClr>
                <a:schemeClr val="accent3"/>
              </a:buClr>
              <a:buFont typeface="Wingdings" pitchFamily="2" charset="2"/>
              <a:buChar char="§"/>
            </a:pPr>
            <a:r>
              <a:rPr lang="en-US" sz="1600">
                <a:latin typeface="Consolas" panose="020B0609020204030204" pitchFamily="49" charset="0"/>
              </a:rPr>
              <a:t>String::compareToIgnoreCase</a:t>
            </a:r>
          </a:p>
          <a:p>
            <a:pPr indent="-274320">
              <a:spcBef>
                <a:spcPct val="20000"/>
              </a:spcBef>
              <a:buClr>
                <a:schemeClr val="accent3"/>
              </a:buClr>
              <a:buFont typeface="Wingdings" pitchFamily="2" charset="2"/>
              <a:buChar char="§"/>
            </a:pPr>
            <a:r>
              <a:rPr lang="en-US" sz="1600">
                <a:latin typeface="Consolas" panose="020B0609020204030204" pitchFamily="49" charset="0"/>
              </a:rPr>
              <a:t>Person::getDateOfBirth</a:t>
            </a:r>
          </a:p>
          <a:p>
            <a:pPr indent="-274320">
              <a:spcBef>
                <a:spcPct val="20000"/>
              </a:spcBef>
              <a:buClr>
                <a:schemeClr val="accent3"/>
              </a:buClr>
              <a:buFont typeface="Wingdings" pitchFamily="2" charset="2"/>
              <a:buChar char="§"/>
            </a:pPr>
            <a:r>
              <a:rPr lang="en-US" sz="1600">
                <a:latin typeface="Consolas" panose="020B0609020204030204" pitchFamily="49" charset="0"/>
              </a:rPr>
              <a:t>joe::getSalary</a:t>
            </a:r>
          </a:p>
          <a:p>
            <a:pPr indent="-274320">
              <a:spcBef>
                <a:spcPct val="20000"/>
              </a:spcBef>
              <a:buClr>
                <a:schemeClr val="accent3"/>
              </a:buClr>
              <a:buFont typeface="Wingdings" pitchFamily="2" charset="2"/>
              <a:buChar char="§"/>
            </a:pPr>
            <a:r>
              <a:rPr lang="en-US" sz="1600">
                <a:latin typeface="Consolas" panose="020B0609020204030204" pitchFamily="49" charset="0"/>
              </a:rPr>
              <a:t>Person::new</a:t>
            </a:r>
          </a:p>
        </p:txBody>
      </p:sp>
    </p:spTree>
    <p:extLst>
      <p:ext uri="{BB962C8B-B14F-4D97-AF65-F5344CB8AC3E}">
        <p14:creationId xmlns:p14="http://schemas.microsoft.com/office/powerpoint/2010/main" val="3263389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Functional Interfaces</a:t>
            </a:r>
            <a:br>
              <a:rPr lang="en-US"/>
            </a:br>
            <a:r>
              <a:rPr lang="en-US"/>
              <a:t>and their Methods</a:t>
            </a:r>
            <a:endParaRPr lang="en-US" dirty="0"/>
          </a:p>
        </p:txBody>
      </p:sp>
      <p:sp>
        <p:nvSpPr>
          <p:cNvPr id="8" name="Content Placeholder 7"/>
          <p:cNvSpPr>
            <a:spLocks noGrp="1"/>
          </p:cNvSpPr>
          <p:nvPr>
            <p:ph idx="1"/>
          </p:nvPr>
        </p:nvSpPr>
        <p:spPr>
          <a:xfrm>
            <a:off x="76201" y="1600200"/>
            <a:ext cx="9017490" cy="4407408"/>
          </a:xfrm>
        </p:spPr>
        <p:txBody>
          <a:bodyPr/>
          <a:lstStyle/>
          <a:p>
            <a:r>
              <a:rPr lang="en-US"/>
              <a:t>Some important functional interfaces</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2741737640"/>
              </p:ext>
            </p:extLst>
          </p:nvPr>
        </p:nvGraphicFramePr>
        <p:xfrm>
          <a:off x="211390" y="2245995"/>
          <a:ext cx="8780210" cy="4231005"/>
        </p:xfrm>
        <a:graphic>
          <a:graphicData uri="http://schemas.openxmlformats.org/drawingml/2006/table">
            <a:tbl>
              <a:tblPr firstRow="1" bandRow="1">
                <a:tableStyleId>{9DCAF9ED-07DC-4A11-8D7F-57B35C25682E}</a:tableStyleId>
              </a:tblPr>
              <a:tblGrid>
                <a:gridCol w="1718882">
                  <a:extLst>
                    <a:ext uri="{9D8B030D-6E8A-4147-A177-3AD203B41FA5}">
                      <a16:colId xmlns:a16="http://schemas.microsoft.com/office/drawing/2014/main" val="20000"/>
                    </a:ext>
                  </a:extLst>
                </a:gridCol>
                <a:gridCol w="4394328">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71201">
                <a:tc>
                  <a:txBody>
                    <a:bodyPr/>
                    <a:lstStyle/>
                    <a:p>
                      <a:pPr algn="l" rtl="0" fontAlgn="ctr"/>
                      <a:r>
                        <a:rPr lang="en-US" sz="1600" b="1" i="0" u="none" strike="noStrike" dirty="0">
                          <a:solidFill>
                            <a:srgbClr val="FFFFFF"/>
                          </a:solidFill>
                          <a:effectLst/>
                          <a:latin typeface="Franklin Gothic Medium"/>
                        </a:rPr>
                        <a:t>Interface</a:t>
                      </a:r>
                    </a:p>
                  </a:txBody>
                  <a:tcPr marL="9525" marR="9525" marT="9525" marB="0" anchor="ctr"/>
                </a:tc>
                <a:tc>
                  <a:txBody>
                    <a:bodyPr/>
                    <a:lstStyle/>
                    <a:p>
                      <a:pPr algn="l" rtl="0" fontAlgn="ctr"/>
                      <a:r>
                        <a:rPr lang="en-US" sz="1600" b="1" i="0" u="none" strike="noStrike" dirty="0">
                          <a:solidFill>
                            <a:srgbClr val="FFFFFF"/>
                          </a:solidFill>
                          <a:effectLst/>
                          <a:latin typeface="Franklin Gothic Medium"/>
                        </a:rPr>
                        <a:t>Description</a:t>
                      </a:r>
                    </a:p>
                  </a:txBody>
                  <a:tcPr marL="9525" marR="9525" marT="9525" marB="0" anchor="ctr"/>
                </a:tc>
                <a:tc>
                  <a:txBody>
                    <a:bodyPr/>
                    <a:lstStyle/>
                    <a:p>
                      <a:pPr algn="l" rtl="0" fontAlgn="ctr"/>
                      <a:r>
                        <a:rPr lang="en-US" sz="1600" b="1" i="0" u="none" strike="noStrike" dirty="0">
                          <a:solidFill>
                            <a:srgbClr val="FFFFFF"/>
                          </a:solidFill>
                          <a:effectLst/>
                          <a:latin typeface="Franklin Gothic Medium"/>
                        </a:rPr>
                        <a:t>Functional Method</a:t>
                      </a:r>
                    </a:p>
                  </a:txBody>
                  <a:tcPr marL="9525" marR="9525" marT="9525" marB="0" anchor="ctr"/>
                </a:tc>
                <a:extLst>
                  <a:ext uri="{0D108BD9-81ED-4DB2-BD59-A6C34878D82A}">
                    <a16:rowId xmlns:a16="http://schemas.microsoft.com/office/drawing/2014/main" val="10000"/>
                  </a:ext>
                </a:extLst>
              </a:tr>
              <a:tr h="101536">
                <a:tc>
                  <a:txBody>
                    <a:bodyPr/>
                    <a:lstStyle/>
                    <a:p>
                      <a:pPr algn="l" rtl="0" fontAlgn="ctr"/>
                      <a:r>
                        <a:rPr lang="en-US" sz="1600" b="0" i="0" u="none" strike="noStrike">
                          <a:solidFill>
                            <a:srgbClr val="000000"/>
                          </a:solidFill>
                          <a:effectLst/>
                          <a:latin typeface="Franklin Gothic Medium"/>
                        </a:rPr>
                        <a:t>Runnable</a:t>
                      </a:r>
                      <a:endParaRPr lang="en-US" sz="1600" b="0" i="0" u="none" strike="noStrike" dirty="0">
                        <a:solidFill>
                          <a:srgbClr val="000000"/>
                        </a:solidFill>
                        <a:effectLst/>
                        <a:latin typeface="Franklin Gothic Medium"/>
                      </a:endParaRPr>
                    </a:p>
                  </a:txBody>
                  <a:tcPr marL="9525" marR="9525" marT="9525" marB="0" anchor="ctr"/>
                </a:tc>
                <a:tc>
                  <a:txBody>
                    <a:bodyPr/>
                    <a:lstStyle/>
                    <a:p>
                      <a:pPr algn="l" rtl="0" fontAlgn="ctr"/>
                      <a:r>
                        <a:rPr lang="en-US" sz="1600" b="0" i="0" u="none" strike="noStrike">
                          <a:solidFill>
                            <a:srgbClr val="000000"/>
                          </a:solidFill>
                          <a:effectLst/>
                          <a:latin typeface="Franklin Gothic Medium"/>
                        </a:rPr>
                        <a:t>Represents an operation that accepts </a:t>
                      </a:r>
                      <a:r>
                        <a:rPr lang="en-US" sz="1600" b="0" i="0" u="none" strike="noStrike">
                          <a:solidFill>
                            <a:srgbClr val="C00000"/>
                          </a:solidFill>
                          <a:effectLst/>
                          <a:latin typeface="Franklin Gothic Medium"/>
                        </a:rPr>
                        <a:t>no</a:t>
                      </a:r>
                      <a:r>
                        <a:rPr lang="en-US" sz="1600" b="0" i="0" u="none" strike="noStrike">
                          <a:solidFill>
                            <a:srgbClr val="000000"/>
                          </a:solidFill>
                          <a:effectLst/>
                          <a:latin typeface="Franklin Gothic Medium"/>
                        </a:rPr>
                        <a:t> input arguments and </a:t>
                      </a:r>
                      <a:r>
                        <a:rPr lang="en-US" sz="1600" b="0" i="0" u="none" strike="noStrike">
                          <a:solidFill>
                            <a:srgbClr val="C00000"/>
                          </a:solidFill>
                          <a:effectLst/>
                          <a:latin typeface="Franklin Gothic Medium"/>
                        </a:rPr>
                        <a:t>returns no result</a:t>
                      </a:r>
                      <a:r>
                        <a:rPr lang="en-US" sz="1600" b="0" i="0" u="none" strike="noStrike">
                          <a:solidFill>
                            <a:srgbClr val="000000"/>
                          </a:solidFill>
                          <a:effectLst/>
                          <a:latin typeface="Franklin Gothic Medium"/>
                        </a:rPr>
                        <a:t>.</a:t>
                      </a:r>
                      <a:endParaRPr lang="en-US" sz="1600" b="0" i="0" u="none" strike="noStrike" dirty="0">
                        <a:solidFill>
                          <a:srgbClr val="000000"/>
                        </a:solidFill>
                        <a:effectLst/>
                        <a:latin typeface="Franklin Gothic Medium"/>
                      </a:endParaRPr>
                    </a:p>
                  </a:txBody>
                  <a:tcPr marL="9525" marR="9525" marT="9525"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600" b="0" i="0" kern="1200">
                          <a:solidFill>
                            <a:schemeClr val="dk1"/>
                          </a:solidFill>
                          <a:effectLst/>
                          <a:latin typeface="+mn-lt"/>
                          <a:ea typeface="+mn-ea"/>
                          <a:cs typeface="+mn-cs"/>
                        </a:rPr>
                        <a:t>Functional method: run</a:t>
                      </a:r>
                      <a:br>
                        <a:rPr lang="en-US" sz="1600" b="0" i="0" kern="1200">
                          <a:solidFill>
                            <a:schemeClr val="dk1"/>
                          </a:solidFill>
                          <a:effectLst/>
                          <a:latin typeface="Consolas" panose="020B0609020204030204" pitchFamily="49" charset="0"/>
                          <a:ea typeface="+mn-ea"/>
                          <a:cs typeface="Consolas" panose="020B0609020204030204" pitchFamily="49" charset="0"/>
                        </a:rPr>
                      </a:br>
                      <a:r>
                        <a:rPr lang="en-US" sz="1600" b="0" i="0" kern="1200">
                          <a:solidFill>
                            <a:schemeClr val="dk1"/>
                          </a:solidFill>
                          <a:effectLst/>
                          <a:latin typeface="Consolas" panose="020B0609020204030204" pitchFamily="49" charset="0"/>
                          <a:ea typeface="+mn-ea"/>
                          <a:cs typeface="Consolas" panose="020B0609020204030204" pitchFamily="49" charset="0"/>
                        </a:rPr>
                        <a:t>  void run()</a:t>
                      </a:r>
                      <a:endParaRPr lang="en-US" sz="1600" b="0" i="0" kern="1200" dirty="0">
                        <a:solidFill>
                          <a:schemeClr val="dk1"/>
                        </a:solidFill>
                        <a:effectLst/>
                        <a:latin typeface="Consolas" panose="020B0609020204030204" pitchFamily="49" charset="0"/>
                        <a:ea typeface="+mn-ea"/>
                        <a:cs typeface="Consolas" panose="020B0609020204030204" pitchFamily="49" charset="0"/>
                      </a:endParaRPr>
                    </a:p>
                  </a:txBody>
                  <a:tcPr marL="9525" marR="9525" marT="9525" marB="0" anchor="ctr"/>
                </a:tc>
                <a:extLst>
                  <a:ext uri="{0D108BD9-81ED-4DB2-BD59-A6C34878D82A}">
                    <a16:rowId xmlns:a16="http://schemas.microsoft.com/office/drawing/2014/main" val="2816916964"/>
                  </a:ext>
                </a:extLst>
              </a:tr>
              <a:tr h="101536">
                <a:tc>
                  <a:txBody>
                    <a:bodyPr/>
                    <a:lstStyle/>
                    <a:p>
                      <a:pPr algn="l" rtl="0" fontAlgn="ctr"/>
                      <a:r>
                        <a:rPr lang="en-US" sz="1600" b="0" i="0" u="none" strike="noStrike">
                          <a:solidFill>
                            <a:srgbClr val="000000"/>
                          </a:solidFill>
                          <a:effectLst/>
                          <a:latin typeface="Franklin Gothic Medium"/>
                        </a:rPr>
                        <a:t>Supplier&lt;R&gt;</a:t>
                      </a:r>
                      <a:endParaRPr lang="en-US" sz="1600" b="0" i="0" u="none" strike="noStrike" dirty="0">
                        <a:solidFill>
                          <a:srgbClr val="000000"/>
                        </a:solidFill>
                        <a:effectLst/>
                        <a:latin typeface="Franklin Gothic Medium"/>
                      </a:endParaRPr>
                    </a:p>
                  </a:txBody>
                  <a:tcPr marL="9525" marR="9525" marT="9525" marB="0" anchor="ctr"/>
                </a:tc>
                <a:tc>
                  <a:txBody>
                    <a:bodyPr/>
                    <a:lstStyle/>
                    <a:p>
                      <a:pPr algn="l" rtl="0" fontAlgn="ctr"/>
                      <a:r>
                        <a:rPr lang="en-US" sz="1600" b="0" i="0" u="none" strike="noStrike">
                          <a:solidFill>
                            <a:srgbClr val="000000"/>
                          </a:solidFill>
                          <a:effectLst/>
                          <a:latin typeface="+mn-lt"/>
                        </a:rPr>
                        <a:t>Represents an operation that accepts </a:t>
                      </a:r>
                      <a:r>
                        <a:rPr lang="en-US" sz="1600" b="0" i="0" u="none" strike="noStrike">
                          <a:solidFill>
                            <a:srgbClr val="C00000"/>
                          </a:solidFill>
                          <a:effectLst/>
                          <a:latin typeface="+mn-lt"/>
                        </a:rPr>
                        <a:t>no</a:t>
                      </a:r>
                      <a:r>
                        <a:rPr lang="en-US" sz="1600" b="0" i="0" u="none" strike="noStrike">
                          <a:solidFill>
                            <a:srgbClr val="000000"/>
                          </a:solidFill>
                          <a:effectLst/>
                          <a:latin typeface="+mn-lt"/>
                        </a:rPr>
                        <a:t> input arguments and </a:t>
                      </a:r>
                      <a:r>
                        <a:rPr lang="en-US" sz="1600" b="0" i="0" u="none" strike="noStrike">
                          <a:solidFill>
                            <a:srgbClr val="C00000"/>
                          </a:solidFill>
                          <a:effectLst/>
                          <a:latin typeface="+mn-lt"/>
                        </a:rPr>
                        <a:t>returns an object of type R</a:t>
                      </a:r>
                      <a:r>
                        <a:rPr lang="en-US" sz="1600" b="0" i="0" u="none" strike="noStrike">
                          <a:solidFill>
                            <a:srgbClr val="000000"/>
                          </a:solidFill>
                          <a:effectLst/>
                          <a:latin typeface="+mn-lt"/>
                        </a:rPr>
                        <a:t>.</a:t>
                      </a:r>
                      <a:endParaRPr lang="en-US" sz="1600" b="0" i="0" u="none" strike="noStrike" dirty="0">
                        <a:solidFill>
                          <a:srgbClr val="000000"/>
                        </a:solidFill>
                        <a:effectLst/>
                        <a:latin typeface="Franklin Gothic Medium"/>
                      </a:endParaRPr>
                    </a:p>
                  </a:txBody>
                  <a:tcPr marL="9525" marR="9525" marT="9525"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600" b="0" i="0" kern="1200">
                          <a:solidFill>
                            <a:schemeClr val="dk1"/>
                          </a:solidFill>
                          <a:effectLst/>
                          <a:latin typeface="+mn-lt"/>
                          <a:ea typeface="+mn-ea"/>
                          <a:cs typeface="+mn-cs"/>
                        </a:rPr>
                        <a:t>Functional method: get</a:t>
                      </a:r>
                      <a:br>
                        <a:rPr lang="en-US" sz="1600" b="0" i="0" kern="1200">
                          <a:solidFill>
                            <a:schemeClr val="dk1"/>
                          </a:solidFill>
                          <a:effectLst/>
                          <a:latin typeface="Consolas" panose="020B0609020204030204" pitchFamily="49" charset="0"/>
                          <a:ea typeface="+mn-ea"/>
                          <a:cs typeface="Consolas" panose="020B0609020204030204" pitchFamily="49" charset="0"/>
                        </a:rPr>
                      </a:br>
                      <a:r>
                        <a:rPr lang="en-US" sz="1600" b="0" i="0" kern="1200">
                          <a:solidFill>
                            <a:schemeClr val="dk1"/>
                          </a:solidFill>
                          <a:effectLst/>
                          <a:latin typeface="Consolas" panose="020B0609020204030204" pitchFamily="49" charset="0"/>
                          <a:ea typeface="+mn-ea"/>
                          <a:cs typeface="Consolas" panose="020B0609020204030204" pitchFamily="49" charset="0"/>
                        </a:rPr>
                        <a:t>  R get()</a:t>
                      </a:r>
                    </a:p>
                  </a:txBody>
                  <a:tcPr marL="9525" marR="9525" marT="9525" marB="0" anchor="ctr"/>
                </a:tc>
                <a:extLst>
                  <a:ext uri="{0D108BD9-81ED-4DB2-BD59-A6C34878D82A}">
                    <a16:rowId xmlns:a16="http://schemas.microsoft.com/office/drawing/2014/main" val="680057213"/>
                  </a:ext>
                </a:extLst>
              </a:tr>
              <a:tr h="101536">
                <a:tc>
                  <a:txBody>
                    <a:bodyPr/>
                    <a:lstStyle/>
                    <a:p>
                      <a:pPr algn="l" rtl="0" fontAlgn="ctr"/>
                      <a:r>
                        <a:rPr lang="en-US" sz="1600" b="0" i="0" u="none" strike="noStrike" dirty="0">
                          <a:solidFill>
                            <a:srgbClr val="000000"/>
                          </a:solidFill>
                          <a:effectLst/>
                          <a:latin typeface="Franklin Gothic Medium"/>
                        </a:rPr>
                        <a:t>Consumer&lt;T&gt;</a:t>
                      </a:r>
                    </a:p>
                  </a:txBody>
                  <a:tcPr marL="9525" marR="9525" marT="9525" marB="0" anchor="ctr"/>
                </a:tc>
                <a:tc>
                  <a:txBody>
                    <a:bodyPr/>
                    <a:lstStyle/>
                    <a:p>
                      <a:pPr algn="l" rtl="0" fontAlgn="ctr"/>
                      <a:r>
                        <a:rPr lang="en-US" sz="1600" b="0" i="0" u="none" strike="noStrike" dirty="0">
                          <a:solidFill>
                            <a:srgbClr val="000000"/>
                          </a:solidFill>
                          <a:effectLst/>
                          <a:latin typeface="Franklin Gothic Medium"/>
                        </a:rPr>
                        <a:t>Represents an operation that accepts a </a:t>
                      </a:r>
                      <a:r>
                        <a:rPr lang="en-US" sz="1600" b="1" i="0" u="none" strike="noStrike" dirty="0">
                          <a:solidFill>
                            <a:srgbClr val="C00000"/>
                          </a:solidFill>
                          <a:effectLst/>
                          <a:latin typeface="Franklin Gothic Medium"/>
                        </a:rPr>
                        <a:t>single</a:t>
                      </a:r>
                      <a:r>
                        <a:rPr lang="en-US" sz="1600" b="0" i="0" u="none" strike="noStrike" dirty="0">
                          <a:solidFill>
                            <a:srgbClr val="000000"/>
                          </a:solidFill>
                          <a:effectLst/>
                          <a:latin typeface="Franklin Gothic Medium"/>
                        </a:rPr>
                        <a:t> </a:t>
                      </a:r>
                      <a:br>
                        <a:rPr lang="en-US" sz="1600" b="0" i="0" u="none" strike="noStrike" dirty="0">
                          <a:solidFill>
                            <a:srgbClr val="000000"/>
                          </a:solidFill>
                          <a:effectLst/>
                          <a:latin typeface="Franklin Gothic Medium"/>
                        </a:rPr>
                      </a:br>
                      <a:r>
                        <a:rPr lang="en-US" sz="1600" b="0" i="0" u="none" strike="noStrike" dirty="0">
                          <a:solidFill>
                            <a:srgbClr val="000000"/>
                          </a:solidFill>
                          <a:effectLst/>
                          <a:latin typeface="Franklin Gothic Medium"/>
                        </a:rPr>
                        <a:t>input argument and </a:t>
                      </a:r>
                      <a:r>
                        <a:rPr lang="en-US" sz="1600" b="1" i="0" u="none" strike="noStrike" dirty="0">
                          <a:solidFill>
                            <a:srgbClr val="C00000"/>
                          </a:solidFill>
                          <a:effectLst/>
                          <a:latin typeface="Franklin Gothic Medium"/>
                        </a:rPr>
                        <a:t>returns no result</a:t>
                      </a:r>
                      <a:r>
                        <a:rPr lang="en-US" sz="1600" b="0" i="0" u="none" strike="noStrike" dirty="0">
                          <a:solidFill>
                            <a:srgbClr val="000000"/>
                          </a:solidFill>
                          <a:effectLst/>
                          <a:latin typeface="Franklin Gothic Medium"/>
                        </a:rPr>
                        <a:t>.</a:t>
                      </a:r>
                    </a:p>
                  </a:txBody>
                  <a:tcPr marL="9525" marR="9525" marT="9525"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Functional method: accept</a:t>
                      </a:r>
                      <a:br>
                        <a:rPr lang="en-US" sz="1600" dirty="0"/>
                      </a:br>
                      <a:r>
                        <a:rPr lang="en-US" sz="1600" dirty="0"/>
                        <a:t>    </a:t>
                      </a:r>
                      <a:r>
                        <a:rPr lang="en-US" sz="1600" dirty="0">
                          <a:solidFill>
                            <a:schemeClr val="tx1"/>
                          </a:solidFill>
                          <a:latin typeface="Consolas" panose="020B0609020204030204" pitchFamily="49" charset="0"/>
                          <a:cs typeface="Consolas" panose="020B0609020204030204" pitchFamily="49" charset="0"/>
                        </a:rPr>
                        <a:t>v</a:t>
                      </a:r>
                      <a:r>
                        <a:rPr lang="en-US" sz="1600" b="0" i="0" kern="1200" dirty="0">
                          <a:solidFill>
                            <a:schemeClr val="dk1"/>
                          </a:solidFill>
                          <a:effectLst/>
                          <a:latin typeface="Consolas" panose="020B0609020204030204" pitchFamily="49" charset="0"/>
                          <a:ea typeface="+mn-ea"/>
                          <a:cs typeface="Consolas" panose="020B0609020204030204" pitchFamily="49" charset="0"/>
                        </a:rPr>
                        <a:t>oid accept(T t)</a:t>
                      </a:r>
                    </a:p>
                  </a:txBody>
                  <a:tcPr marL="9525" marR="9525" marT="9525" marB="0" anchor="ctr"/>
                </a:tc>
                <a:extLst>
                  <a:ext uri="{0D108BD9-81ED-4DB2-BD59-A6C34878D82A}">
                    <a16:rowId xmlns:a16="http://schemas.microsoft.com/office/drawing/2014/main" val="10001"/>
                  </a:ext>
                </a:extLst>
              </a:tr>
              <a:tr h="101536">
                <a:tc>
                  <a:txBody>
                    <a:bodyPr/>
                    <a:lstStyle/>
                    <a:p>
                      <a:pPr algn="l" rtl="0" fontAlgn="ctr"/>
                      <a:r>
                        <a:rPr lang="en-US" sz="1600" b="0" i="0" u="none" strike="noStrike" dirty="0" err="1">
                          <a:solidFill>
                            <a:srgbClr val="000000"/>
                          </a:solidFill>
                          <a:effectLst/>
                          <a:latin typeface="Franklin Gothic Medium"/>
                        </a:rPr>
                        <a:t>BiConsumer</a:t>
                      </a:r>
                      <a:r>
                        <a:rPr lang="en-US" sz="1600" b="0" i="0" u="none" strike="noStrike" dirty="0">
                          <a:solidFill>
                            <a:srgbClr val="000000"/>
                          </a:solidFill>
                          <a:effectLst/>
                          <a:latin typeface="Franklin Gothic Medium"/>
                        </a:rPr>
                        <a:t>&lt;T,U&gt;</a:t>
                      </a:r>
                    </a:p>
                  </a:txBody>
                  <a:tcPr marL="9525" marR="9525" marT="9525" marB="0" anchor="ctr"/>
                </a:tc>
                <a:tc>
                  <a:txBody>
                    <a:bodyPr/>
                    <a:lstStyle/>
                    <a:p>
                      <a:pPr algn="l" rtl="0" fontAlgn="ctr"/>
                      <a:r>
                        <a:rPr lang="en-US" sz="1600" b="0" i="0" u="none" strike="noStrike" dirty="0">
                          <a:solidFill>
                            <a:srgbClr val="000000"/>
                          </a:solidFill>
                          <a:effectLst/>
                          <a:latin typeface="Franklin Gothic Medium"/>
                        </a:rPr>
                        <a:t>Represents an operation that accepts </a:t>
                      </a:r>
                      <a:r>
                        <a:rPr lang="en-US" sz="1600" b="1" i="0" u="none" strike="noStrike" dirty="0">
                          <a:solidFill>
                            <a:srgbClr val="C00000"/>
                          </a:solidFill>
                          <a:effectLst/>
                          <a:latin typeface="Franklin Gothic Medium"/>
                        </a:rPr>
                        <a:t>two</a:t>
                      </a:r>
                      <a:r>
                        <a:rPr lang="en-US" sz="1600" b="0" i="0" u="none" strike="noStrike" dirty="0">
                          <a:solidFill>
                            <a:srgbClr val="C00000"/>
                          </a:solidFill>
                          <a:effectLst/>
                          <a:latin typeface="Franklin Gothic Medium"/>
                        </a:rPr>
                        <a:t> </a:t>
                      </a:r>
                      <a:r>
                        <a:rPr lang="en-US" sz="1600" b="0" i="0" u="none" strike="noStrike" dirty="0">
                          <a:solidFill>
                            <a:srgbClr val="000000"/>
                          </a:solidFill>
                          <a:effectLst/>
                          <a:latin typeface="Franklin Gothic Medium"/>
                        </a:rPr>
                        <a:t>input arguments and </a:t>
                      </a:r>
                      <a:r>
                        <a:rPr lang="en-US" sz="1600" b="1" i="0" u="none" strike="noStrike" kern="1200" dirty="0">
                          <a:solidFill>
                            <a:srgbClr val="C00000"/>
                          </a:solidFill>
                          <a:effectLst/>
                          <a:latin typeface="Franklin Gothic Medium"/>
                          <a:ea typeface="+mn-ea"/>
                          <a:cs typeface="+mn-cs"/>
                        </a:rPr>
                        <a:t>returns no result</a:t>
                      </a:r>
                      <a:r>
                        <a:rPr lang="en-US" sz="1600" b="0" i="0" u="none" strike="noStrike" dirty="0">
                          <a:solidFill>
                            <a:srgbClr val="000000"/>
                          </a:solidFill>
                          <a:effectLst/>
                          <a:latin typeface="Franklin Gothic Medium"/>
                        </a:rPr>
                        <a:t>.</a:t>
                      </a:r>
                    </a:p>
                  </a:txBody>
                  <a:tcPr marL="9525" marR="9525" marT="9525"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Functional method: accept</a:t>
                      </a:r>
                      <a:br>
                        <a:rPr lang="en-US" sz="1600" dirty="0"/>
                      </a:br>
                      <a:r>
                        <a:rPr lang="en-US" sz="1600" dirty="0"/>
                        <a:t>    </a:t>
                      </a:r>
                      <a:r>
                        <a:rPr lang="en-US" sz="1600" dirty="0">
                          <a:solidFill>
                            <a:schemeClr val="tx1"/>
                          </a:solidFill>
                          <a:latin typeface="Consolas" panose="020B0609020204030204" pitchFamily="49" charset="0"/>
                          <a:cs typeface="Consolas" panose="020B0609020204030204" pitchFamily="49" charset="0"/>
                        </a:rPr>
                        <a:t>v</a:t>
                      </a:r>
                      <a:r>
                        <a:rPr lang="en-US" sz="1600" b="0" i="0" kern="1200" dirty="0">
                          <a:solidFill>
                            <a:schemeClr val="dk1"/>
                          </a:solidFill>
                          <a:effectLst/>
                          <a:latin typeface="Consolas" panose="020B0609020204030204" pitchFamily="49" charset="0"/>
                          <a:ea typeface="+mn-ea"/>
                          <a:cs typeface="Consolas" panose="020B0609020204030204" pitchFamily="49" charset="0"/>
                        </a:rPr>
                        <a:t>oid accept(T </a:t>
                      </a:r>
                      <a:r>
                        <a:rPr lang="en-US" sz="1600" b="0" i="0" kern="1200" dirty="0" err="1">
                          <a:solidFill>
                            <a:schemeClr val="dk1"/>
                          </a:solidFill>
                          <a:effectLst/>
                          <a:latin typeface="Consolas" panose="020B0609020204030204" pitchFamily="49" charset="0"/>
                          <a:ea typeface="+mn-ea"/>
                          <a:cs typeface="Consolas" panose="020B0609020204030204" pitchFamily="49" charset="0"/>
                        </a:rPr>
                        <a:t>t</a:t>
                      </a:r>
                      <a:r>
                        <a:rPr lang="en-US" sz="1600" b="0" i="0" kern="1200" dirty="0">
                          <a:solidFill>
                            <a:schemeClr val="dk1"/>
                          </a:solidFill>
                          <a:effectLst/>
                          <a:latin typeface="Consolas" panose="020B0609020204030204" pitchFamily="49" charset="0"/>
                          <a:ea typeface="+mn-ea"/>
                          <a:cs typeface="Consolas" panose="020B0609020204030204" pitchFamily="49" charset="0"/>
                        </a:rPr>
                        <a:t>, U u)</a:t>
                      </a:r>
                    </a:p>
                  </a:txBody>
                  <a:tcPr marL="9525" marR="9525" marT="9525" marB="0" anchor="ctr"/>
                </a:tc>
                <a:extLst>
                  <a:ext uri="{0D108BD9-81ED-4DB2-BD59-A6C34878D82A}">
                    <a16:rowId xmlns:a16="http://schemas.microsoft.com/office/drawing/2014/main" val="10002"/>
                  </a:ext>
                </a:extLst>
              </a:tr>
              <a:tr h="131870">
                <a:tc>
                  <a:txBody>
                    <a:bodyPr/>
                    <a:lstStyle/>
                    <a:p>
                      <a:pPr algn="l" rtl="0" fontAlgn="ctr"/>
                      <a:r>
                        <a:rPr lang="en-US" sz="1600" b="0" i="0" u="none" strike="noStrike">
                          <a:solidFill>
                            <a:srgbClr val="000000"/>
                          </a:solidFill>
                          <a:effectLst/>
                          <a:latin typeface="Franklin Gothic Medium"/>
                        </a:rPr>
                        <a:t>Function&lt;T,R&gt;</a:t>
                      </a:r>
                    </a:p>
                  </a:txBody>
                  <a:tcPr marL="9525" marR="9525" marT="9525" marB="0" anchor="ctr"/>
                </a:tc>
                <a:tc>
                  <a:txBody>
                    <a:bodyPr/>
                    <a:lstStyle/>
                    <a:p>
                      <a:pPr algn="l" rtl="0" fontAlgn="ctr"/>
                      <a:r>
                        <a:rPr lang="en-US" sz="1600" b="0" i="0" u="none" strike="noStrike" dirty="0">
                          <a:solidFill>
                            <a:srgbClr val="000000"/>
                          </a:solidFill>
                          <a:effectLst/>
                          <a:latin typeface="Franklin Gothic Medium"/>
                        </a:rPr>
                        <a:t>Represents a function that accepts </a:t>
                      </a:r>
                      <a:r>
                        <a:rPr lang="en-US" sz="1600" b="1" i="0" u="none" strike="noStrike" kern="1200" dirty="0">
                          <a:solidFill>
                            <a:srgbClr val="C00000"/>
                          </a:solidFill>
                          <a:effectLst/>
                          <a:latin typeface="Franklin Gothic Medium"/>
                          <a:ea typeface="+mn-ea"/>
                          <a:cs typeface="+mn-cs"/>
                        </a:rPr>
                        <a:t>one </a:t>
                      </a:r>
                      <a:br>
                        <a:rPr lang="en-US" sz="1600" b="1" i="0" u="none" strike="noStrike" kern="1200" dirty="0">
                          <a:solidFill>
                            <a:srgbClr val="C00000"/>
                          </a:solidFill>
                          <a:effectLst/>
                          <a:latin typeface="Franklin Gothic Medium"/>
                          <a:ea typeface="+mn-ea"/>
                          <a:cs typeface="+mn-cs"/>
                        </a:rPr>
                      </a:br>
                      <a:r>
                        <a:rPr lang="en-US" sz="1600" b="0" i="0" u="none" strike="noStrike" kern="1200" dirty="0">
                          <a:solidFill>
                            <a:srgbClr val="000000"/>
                          </a:solidFill>
                          <a:effectLst/>
                          <a:latin typeface="Franklin Gothic Medium"/>
                          <a:ea typeface="+mn-ea"/>
                          <a:cs typeface="+mn-cs"/>
                        </a:rPr>
                        <a:t>argument</a:t>
                      </a:r>
                      <a:r>
                        <a:rPr lang="en-US" sz="1600" b="1" i="0" u="none" strike="noStrike" kern="1200" dirty="0">
                          <a:solidFill>
                            <a:srgbClr val="C00000"/>
                          </a:solidFill>
                          <a:effectLst/>
                          <a:latin typeface="Franklin Gothic Medium"/>
                          <a:ea typeface="+mn-ea"/>
                          <a:cs typeface="+mn-cs"/>
                        </a:rPr>
                        <a:t> </a:t>
                      </a:r>
                      <a:r>
                        <a:rPr lang="en-US" sz="1600" b="0" i="0" u="none" strike="noStrike" dirty="0">
                          <a:solidFill>
                            <a:srgbClr val="000000"/>
                          </a:solidFill>
                          <a:effectLst/>
                          <a:latin typeface="Franklin Gothic Medium"/>
                        </a:rPr>
                        <a:t>and </a:t>
                      </a:r>
                      <a:r>
                        <a:rPr lang="en-US" sz="1600" b="1" i="0" u="none" strike="noStrike" dirty="0">
                          <a:solidFill>
                            <a:srgbClr val="C00000"/>
                          </a:solidFill>
                          <a:effectLst/>
                          <a:latin typeface="Franklin Gothic Medium"/>
                        </a:rPr>
                        <a:t>produces a result</a:t>
                      </a:r>
                      <a:r>
                        <a:rPr lang="en-US" sz="1600" b="0" i="0" u="none" strike="noStrike" dirty="0">
                          <a:solidFill>
                            <a:srgbClr val="000000"/>
                          </a:solidFill>
                          <a:effectLst/>
                          <a:latin typeface="Franklin Gothic Medium"/>
                        </a:rPr>
                        <a:t>.</a:t>
                      </a:r>
                    </a:p>
                  </a:txBody>
                  <a:tcPr marL="9525" marR="9525" marT="9525"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Functional method: apply</a:t>
                      </a:r>
                      <a:br>
                        <a:rPr lang="en-US" sz="1600" dirty="0"/>
                      </a:br>
                      <a:r>
                        <a:rPr lang="en-US" sz="1600" dirty="0"/>
                        <a:t>    </a:t>
                      </a:r>
                      <a:r>
                        <a:rPr lang="en-US" sz="1600" dirty="0">
                          <a:solidFill>
                            <a:schemeClr val="tx1"/>
                          </a:solidFill>
                          <a:latin typeface="Consolas" panose="020B0609020204030204" pitchFamily="49" charset="0"/>
                          <a:cs typeface="Consolas" panose="020B0609020204030204" pitchFamily="49" charset="0"/>
                        </a:rPr>
                        <a:t>R</a:t>
                      </a:r>
                      <a:r>
                        <a:rPr lang="en-US" sz="1600" b="0" i="0" kern="1200" dirty="0">
                          <a:solidFill>
                            <a:schemeClr val="dk1"/>
                          </a:solidFill>
                          <a:effectLst/>
                          <a:latin typeface="Consolas" panose="020B0609020204030204" pitchFamily="49" charset="0"/>
                          <a:ea typeface="+mn-ea"/>
                          <a:cs typeface="Consolas" panose="020B0609020204030204" pitchFamily="49" charset="0"/>
                        </a:rPr>
                        <a:t> apply(T t)</a:t>
                      </a:r>
                    </a:p>
                  </a:txBody>
                  <a:tcPr marL="9525" marR="9525" marT="9525" marB="0" anchor="ctr"/>
                </a:tc>
                <a:extLst>
                  <a:ext uri="{0D108BD9-81ED-4DB2-BD59-A6C34878D82A}">
                    <a16:rowId xmlns:a16="http://schemas.microsoft.com/office/drawing/2014/main" val="10003"/>
                  </a:ext>
                </a:extLst>
              </a:tr>
              <a:tr h="101536">
                <a:tc>
                  <a:txBody>
                    <a:bodyPr/>
                    <a:lstStyle/>
                    <a:p>
                      <a:pPr algn="l" rtl="0" fontAlgn="ctr"/>
                      <a:r>
                        <a:rPr lang="en-US" sz="1600" b="0" i="0" u="none" strike="noStrike">
                          <a:solidFill>
                            <a:srgbClr val="000000"/>
                          </a:solidFill>
                          <a:effectLst/>
                          <a:latin typeface="Franklin Gothic Medium"/>
                        </a:rPr>
                        <a:t>BiFunction&lt;T,U,R&gt;</a:t>
                      </a:r>
                    </a:p>
                  </a:txBody>
                  <a:tcPr marL="9525" marR="9525" marT="9525" marB="0" anchor="ctr"/>
                </a:tc>
                <a:tc>
                  <a:txBody>
                    <a:bodyPr/>
                    <a:lstStyle/>
                    <a:p>
                      <a:pPr algn="l" rtl="0" fontAlgn="ctr"/>
                      <a:r>
                        <a:rPr lang="en-US" sz="1600" b="0" i="0" u="none" strike="noStrike" dirty="0">
                          <a:solidFill>
                            <a:srgbClr val="000000"/>
                          </a:solidFill>
                          <a:effectLst/>
                          <a:latin typeface="Franklin Gothic Medium"/>
                        </a:rPr>
                        <a:t>Represents a function that accepts </a:t>
                      </a:r>
                      <a:r>
                        <a:rPr lang="en-US" sz="1600" b="1" i="0" u="none" strike="noStrike" kern="1200" dirty="0">
                          <a:solidFill>
                            <a:srgbClr val="C00000"/>
                          </a:solidFill>
                          <a:effectLst/>
                          <a:latin typeface="Franklin Gothic Medium"/>
                          <a:ea typeface="+mn-ea"/>
                          <a:cs typeface="+mn-cs"/>
                        </a:rPr>
                        <a:t>two </a:t>
                      </a:r>
                      <a:br>
                        <a:rPr lang="en-US" sz="1600" b="1" i="0" u="none" strike="noStrike" kern="1200" dirty="0">
                          <a:solidFill>
                            <a:srgbClr val="C00000"/>
                          </a:solidFill>
                          <a:effectLst/>
                          <a:latin typeface="Franklin Gothic Medium"/>
                          <a:ea typeface="+mn-ea"/>
                          <a:cs typeface="+mn-cs"/>
                        </a:rPr>
                      </a:br>
                      <a:r>
                        <a:rPr lang="en-US" sz="1600" b="0" i="0" u="none" strike="noStrike" kern="1200" dirty="0">
                          <a:solidFill>
                            <a:srgbClr val="000000"/>
                          </a:solidFill>
                          <a:effectLst/>
                          <a:latin typeface="Franklin Gothic Medium"/>
                          <a:ea typeface="+mn-ea"/>
                          <a:cs typeface="+mn-cs"/>
                        </a:rPr>
                        <a:t>arguments</a:t>
                      </a:r>
                      <a:r>
                        <a:rPr lang="en-US" sz="1600" b="1" i="0" u="none" strike="noStrike" kern="1200" dirty="0">
                          <a:solidFill>
                            <a:srgbClr val="C00000"/>
                          </a:solidFill>
                          <a:effectLst/>
                          <a:latin typeface="Franklin Gothic Medium"/>
                          <a:ea typeface="+mn-ea"/>
                          <a:cs typeface="+mn-cs"/>
                        </a:rPr>
                        <a:t> </a:t>
                      </a:r>
                      <a:r>
                        <a:rPr lang="en-US" sz="1600" b="0" i="0" u="none" strike="noStrike" dirty="0">
                          <a:solidFill>
                            <a:srgbClr val="000000"/>
                          </a:solidFill>
                          <a:effectLst/>
                          <a:latin typeface="Franklin Gothic Medium"/>
                        </a:rPr>
                        <a:t>and </a:t>
                      </a:r>
                      <a:r>
                        <a:rPr lang="en-US" sz="1600" b="0" i="0" u="none" strike="noStrike" dirty="0">
                          <a:solidFill>
                            <a:srgbClr val="C00000"/>
                          </a:solidFill>
                          <a:effectLst/>
                          <a:latin typeface="Franklin Gothic Medium"/>
                        </a:rPr>
                        <a:t>produces a result</a:t>
                      </a:r>
                      <a:r>
                        <a:rPr lang="en-US" sz="1600" b="0" i="0" u="none" strike="noStrike" dirty="0">
                          <a:solidFill>
                            <a:srgbClr val="000000"/>
                          </a:solidFill>
                          <a:effectLst/>
                          <a:latin typeface="Franklin Gothic Medium"/>
                        </a:rPr>
                        <a:t>.</a:t>
                      </a:r>
                    </a:p>
                  </a:txBody>
                  <a:tcPr marL="9525" marR="9525" marT="9525"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Functional method: apply</a:t>
                      </a:r>
                      <a:br>
                        <a:rPr lang="en-US" sz="1600" dirty="0"/>
                      </a:br>
                      <a:r>
                        <a:rPr lang="en-US" sz="1600" dirty="0"/>
                        <a:t>    </a:t>
                      </a:r>
                      <a:r>
                        <a:rPr lang="en-US" sz="1600" dirty="0">
                          <a:solidFill>
                            <a:schemeClr val="tx1"/>
                          </a:solidFill>
                          <a:latin typeface="Consolas" panose="020B0609020204030204" pitchFamily="49" charset="0"/>
                          <a:cs typeface="Consolas" panose="020B0609020204030204" pitchFamily="49" charset="0"/>
                        </a:rPr>
                        <a:t>R</a:t>
                      </a:r>
                      <a:r>
                        <a:rPr lang="en-US" sz="1600" b="0" i="0" kern="1200" dirty="0">
                          <a:solidFill>
                            <a:schemeClr val="dk1"/>
                          </a:solidFill>
                          <a:effectLst/>
                          <a:latin typeface="Consolas" panose="020B0609020204030204" pitchFamily="49" charset="0"/>
                          <a:ea typeface="+mn-ea"/>
                          <a:cs typeface="Consolas" panose="020B0609020204030204" pitchFamily="49" charset="0"/>
                        </a:rPr>
                        <a:t> apply(T </a:t>
                      </a:r>
                      <a:r>
                        <a:rPr lang="en-US" sz="1600" b="0" i="0" kern="1200" dirty="0" err="1">
                          <a:solidFill>
                            <a:schemeClr val="dk1"/>
                          </a:solidFill>
                          <a:effectLst/>
                          <a:latin typeface="Consolas" panose="020B0609020204030204" pitchFamily="49" charset="0"/>
                          <a:ea typeface="+mn-ea"/>
                          <a:cs typeface="Consolas" panose="020B0609020204030204" pitchFamily="49" charset="0"/>
                        </a:rPr>
                        <a:t>t</a:t>
                      </a:r>
                      <a:r>
                        <a:rPr lang="en-US" sz="1600" b="0" i="0" kern="1200" dirty="0">
                          <a:solidFill>
                            <a:schemeClr val="dk1"/>
                          </a:solidFill>
                          <a:effectLst/>
                          <a:latin typeface="Consolas" panose="020B0609020204030204" pitchFamily="49" charset="0"/>
                          <a:ea typeface="+mn-ea"/>
                          <a:cs typeface="Consolas" panose="020B0609020204030204" pitchFamily="49" charset="0"/>
                        </a:rPr>
                        <a:t>, U u)</a:t>
                      </a:r>
                    </a:p>
                  </a:txBody>
                  <a:tcPr marL="9525" marR="9525" marT="9525" marB="0" anchor="ctr"/>
                </a:tc>
                <a:extLst>
                  <a:ext uri="{0D108BD9-81ED-4DB2-BD59-A6C34878D82A}">
                    <a16:rowId xmlns:a16="http://schemas.microsoft.com/office/drawing/2014/main" val="10004"/>
                  </a:ext>
                </a:extLst>
              </a:tr>
              <a:tr h="71201">
                <a:tc>
                  <a:txBody>
                    <a:bodyPr/>
                    <a:lstStyle/>
                    <a:p>
                      <a:pPr algn="l" rtl="0" fontAlgn="ctr"/>
                      <a:r>
                        <a:rPr lang="en-US" sz="1600" b="0" i="0" u="none" strike="noStrike" dirty="0">
                          <a:solidFill>
                            <a:srgbClr val="000000"/>
                          </a:solidFill>
                          <a:effectLst/>
                          <a:latin typeface="Franklin Gothic Medium"/>
                        </a:rPr>
                        <a:t>Predicate&lt;T&gt;</a:t>
                      </a:r>
                    </a:p>
                  </a:txBody>
                  <a:tcPr marL="9525" marR="9525" marT="9525" marB="0" anchor="ctr"/>
                </a:tc>
                <a:tc>
                  <a:txBody>
                    <a:bodyPr/>
                    <a:lstStyle/>
                    <a:p>
                      <a:pPr algn="l" rtl="0" fontAlgn="ctr"/>
                      <a:r>
                        <a:rPr lang="en-US" sz="1600" b="0" i="0" u="none" strike="noStrike" dirty="0">
                          <a:solidFill>
                            <a:srgbClr val="000000"/>
                          </a:solidFill>
                          <a:effectLst/>
                          <a:latin typeface="Franklin Gothic Medium"/>
                        </a:rPr>
                        <a:t>Represents a predicate (</a:t>
                      </a:r>
                      <a:r>
                        <a:rPr lang="en-US" sz="1600" b="1" i="0" u="none" strike="noStrike" kern="1200" dirty="0" err="1">
                          <a:solidFill>
                            <a:srgbClr val="C00000"/>
                          </a:solidFill>
                          <a:effectLst/>
                          <a:latin typeface="Franklin Gothic Medium"/>
                          <a:ea typeface="+mn-ea"/>
                          <a:cs typeface="+mn-cs"/>
                        </a:rPr>
                        <a:t>boolean</a:t>
                      </a:r>
                      <a:r>
                        <a:rPr lang="en-US" sz="1600" b="0" i="0" u="none" strike="noStrike" dirty="0">
                          <a:solidFill>
                            <a:srgbClr val="000000"/>
                          </a:solidFill>
                          <a:effectLst/>
                          <a:latin typeface="Franklin Gothic Medium"/>
                        </a:rPr>
                        <a:t>-valued </a:t>
                      </a:r>
                      <a:br>
                        <a:rPr lang="en-US" sz="1600" b="0" i="0" u="none" strike="noStrike" dirty="0">
                          <a:solidFill>
                            <a:srgbClr val="000000"/>
                          </a:solidFill>
                          <a:effectLst/>
                          <a:latin typeface="Franklin Gothic Medium"/>
                        </a:rPr>
                      </a:br>
                      <a:r>
                        <a:rPr lang="en-US" sz="1600" b="0" i="0" u="none" strike="noStrike" dirty="0">
                          <a:solidFill>
                            <a:srgbClr val="000000"/>
                          </a:solidFill>
                          <a:effectLst/>
                          <a:latin typeface="Franklin Gothic Medium"/>
                        </a:rPr>
                        <a:t>function) of </a:t>
                      </a:r>
                      <a:r>
                        <a:rPr lang="en-US" sz="1600" b="1" i="0" u="none" strike="noStrike" kern="1200" dirty="0">
                          <a:solidFill>
                            <a:srgbClr val="C00000"/>
                          </a:solidFill>
                          <a:effectLst/>
                          <a:latin typeface="Franklin Gothic Medium"/>
                          <a:ea typeface="+mn-ea"/>
                          <a:cs typeface="+mn-cs"/>
                        </a:rPr>
                        <a:t>one</a:t>
                      </a:r>
                      <a:r>
                        <a:rPr lang="en-US" sz="1600" b="0" i="0" u="none" strike="noStrike" dirty="0">
                          <a:solidFill>
                            <a:srgbClr val="000000"/>
                          </a:solidFill>
                          <a:effectLst/>
                          <a:latin typeface="Franklin Gothic Medium"/>
                        </a:rPr>
                        <a:t> argument.</a:t>
                      </a:r>
                    </a:p>
                  </a:txBody>
                  <a:tcPr marL="9525" marR="9525" marT="9525"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Functional method: test</a:t>
                      </a:r>
                      <a:br>
                        <a:rPr lang="en-US" sz="1600" dirty="0"/>
                      </a:br>
                      <a:r>
                        <a:rPr lang="en-US" sz="1600" dirty="0"/>
                        <a:t>    </a:t>
                      </a:r>
                      <a:r>
                        <a:rPr lang="en-US" sz="1600" dirty="0" err="1">
                          <a:solidFill>
                            <a:schemeClr val="tx1"/>
                          </a:solidFill>
                          <a:latin typeface="Consolas" panose="020B0609020204030204" pitchFamily="49" charset="0"/>
                          <a:cs typeface="Consolas" panose="020B0609020204030204" pitchFamily="49" charset="0"/>
                        </a:rPr>
                        <a:t>boolean</a:t>
                      </a:r>
                      <a:r>
                        <a:rPr lang="en-US" sz="1600" b="0" i="0" kern="1200" dirty="0">
                          <a:solidFill>
                            <a:schemeClr val="dk1"/>
                          </a:solidFill>
                          <a:effectLst/>
                          <a:latin typeface="Consolas" panose="020B0609020204030204" pitchFamily="49" charset="0"/>
                          <a:ea typeface="+mn-ea"/>
                          <a:cs typeface="Consolas" panose="020B0609020204030204" pitchFamily="49" charset="0"/>
                        </a:rPr>
                        <a:t> test(T t)</a:t>
                      </a:r>
                    </a:p>
                  </a:txBody>
                  <a:tcPr marL="9525" marR="9525" marT="9525" marB="0" anchor="ctr"/>
                </a:tc>
                <a:extLst>
                  <a:ext uri="{0D108BD9-81ED-4DB2-BD59-A6C34878D82A}">
                    <a16:rowId xmlns:a16="http://schemas.microsoft.com/office/drawing/2014/main" val="10005"/>
                  </a:ext>
                </a:extLst>
              </a:tr>
              <a:tr h="101536">
                <a:tc>
                  <a:txBody>
                    <a:bodyPr/>
                    <a:lstStyle/>
                    <a:p>
                      <a:pPr algn="l" rtl="0" fontAlgn="ctr"/>
                      <a:r>
                        <a:rPr lang="en-US" sz="1600" b="0" i="0" u="none" strike="noStrike">
                          <a:solidFill>
                            <a:srgbClr val="000000"/>
                          </a:solidFill>
                          <a:effectLst/>
                          <a:latin typeface="Franklin Gothic Medium"/>
                        </a:rPr>
                        <a:t>BiPredicate&lt;T,U&gt;</a:t>
                      </a:r>
                    </a:p>
                  </a:txBody>
                  <a:tcPr marL="9525" marR="9525" marT="9525" marB="0" anchor="ctr"/>
                </a:tc>
                <a:tc>
                  <a:txBody>
                    <a:bodyPr/>
                    <a:lstStyle/>
                    <a:p>
                      <a:pPr algn="l" rtl="0" fontAlgn="ctr"/>
                      <a:r>
                        <a:rPr lang="en-US" sz="1600" b="0" i="0" u="none" strike="noStrike" dirty="0">
                          <a:solidFill>
                            <a:srgbClr val="000000"/>
                          </a:solidFill>
                          <a:effectLst/>
                          <a:latin typeface="Franklin Gothic Medium"/>
                        </a:rPr>
                        <a:t>Represents a predicate (</a:t>
                      </a:r>
                      <a:r>
                        <a:rPr lang="en-US" sz="1600" b="1" i="0" u="none" strike="noStrike" kern="1200" dirty="0" err="1">
                          <a:solidFill>
                            <a:srgbClr val="C00000"/>
                          </a:solidFill>
                          <a:effectLst/>
                          <a:latin typeface="Franklin Gothic Medium"/>
                          <a:ea typeface="+mn-ea"/>
                          <a:cs typeface="+mn-cs"/>
                        </a:rPr>
                        <a:t>boolean</a:t>
                      </a:r>
                      <a:r>
                        <a:rPr lang="en-US" sz="1600" b="0" i="0" u="none" strike="noStrike" dirty="0">
                          <a:solidFill>
                            <a:srgbClr val="000000"/>
                          </a:solidFill>
                          <a:effectLst/>
                          <a:latin typeface="Franklin Gothic Medium"/>
                        </a:rPr>
                        <a:t>-valued </a:t>
                      </a:r>
                      <a:br>
                        <a:rPr lang="en-US" sz="1600" b="0" i="0" u="none" strike="noStrike" dirty="0">
                          <a:solidFill>
                            <a:srgbClr val="000000"/>
                          </a:solidFill>
                          <a:effectLst/>
                          <a:latin typeface="Franklin Gothic Medium"/>
                        </a:rPr>
                      </a:br>
                      <a:r>
                        <a:rPr lang="en-US" sz="1600" b="0" i="0" u="none" strike="noStrike" dirty="0">
                          <a:solidFill>
                            <a:srgbClr val="000000"/>
                          </a:solidFill>
                          <a:effectLst/>
                          <a:latin typeface="Franklin Gothic Medium"/>
                        </a:rPr>
                        <a:t>function) of </a:t>
                      </a:r>
                      <a:r>
                        <a:rPr lang="en-US" sz="1600" b="1" i="0" u="none" strike="noStrike" kern="1200" dirty="0">
                          <a:solidFill>
                            <a:srgbClr val="C00000"/>
                          </a:solidFill>
                          <a:effectLst/>
                          <a:latin typeface="Franklin Gothic Medium"/>
                          <a:ea typeface="+mn-ea"/>
                          <a:cs typeface="+mn-cs"/>
                        </a:rPr>
                        <a:t>two</a:t>
                      </a:r>
                      <a:r>
                        <a:rPr lang="en-US" sz="1600" b="0" i="0" u="none" strike="noStrike" dirty="0">
                          <a:solidFill>
                            <a:srgbClr val="000000"/>
                          </a:solidFill>
                          <a:effectLst/>
                          <a:latin typeface="Franklin Gothic Medium"/>
                        </a:rPr>
                        <a:t> arguments.</a:t>
                      </a:r>
                    </a:p>
                  </a:txBody>
                  <a:tcPr marL="9525" marR="9525" marT="9525"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Functional method: test</a:t>
                      </a:r>
                      <a:br>
                        <a:rPr lang="en-US" sz="1600" dirty="0"/>
                      </a:br>
                      <a:r>
                        <a:rPr lang="en-US" sz="1600" dirty="0"/>
                        <a:t>    </a:t>
                      </a:r>
                      <a:r>
                        <a:rPr lang="en-US" sz="1600" dirty="0" err="1">
                          <a:solidFill>
                            <a:schemeClr val="tx1"/>
                          </a:solidFill>
                          <a:latin typeface="Consolas" panose="020B0609020204030204" pitchFamily="49" charset="0"/>
                          <a:cs typeface="Consolas" panose="020B0609020204030204" pitchFamily="49" charset="0"/>
                        </a:rPr>
                        <a:t>boolean</a:t>
                      </a:r>
                      <a:r>
                        <a:rPr lang="en-US" sz="1600" b="0" i="0" kern="1200" dirty="0">
                          <a:solidFill>
                            <a:schemeClr val="dk1"/>
                          </a:solidFill>
                          <a:effectLst/>
                          <a:latin typeface="Consolas" panose="020B0609020204030204" pitchFamily="49" charset="0"/>
                          <a:ea typeface="+mn-ea"/>
                          <a:cs typeface="Consolas" panose="020B0609020204030204" pitchFamily="49" charset="0"/>
                        </a:rPr>
                        <a:t> test(T </a:t>
                      </a:r>
                      <a:r>
                        <a:rPr lang="en-US" sz="1600" b="0" i="0" kern="1200" dirty="0" err="1">
                          <a:solidFill>
                            <a:schemeClr val="dk1"/>
                          </a:solidFill>
                          <a:effectLst/>
                          <a:latin typeface="Consolas" panose="020B0609020204030204" pitchFamily="49" charset="0"/>
                          <a:ea typeface="+mn-ea"/>
                          <a:cs typeface="Consolas" panose="020B0609020204030204" pitchFamily="49" charset="0"/>
                        </a:rPr>
                        <a:t>t</a:t>
                      </a:r>
                      <a:r>
                        <a:rPr lang="en-US" sz="1600" b="0" i="0" kern="1200" dirty="0">
                          <a:solidFill>
                            <a:schemeClr val="dk1"/>
                          </a:solidFill>
                          <a:effectLst/>
                          <a:latin typeface="Consolas" panose="020B0609020204030204" pitchFamily="49" charset="0"/>
                          <a:ea typeface="+mn-ea"/>
                          <a:cs typeface="Consolas" panose="020B0609020204030204" pitchFamily="49" charset="0"/>
                        </a:rPr>
                        <a:t>, U u)</a:t>
                      </a:r>
                    </a:p>
                  </a:txBody>
                  <a:tcPr marL="9525" marR="9525" marT="9525"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04251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a:p>
        </p:txBody>
      </p:sp>
      <p:sp>
        <p:nvSpPr>
          <p:cNvPr id="4" name="Title 3"/>
          <p:cNvSpPr>
            <a:spLocks noGrp="1"/>
          </p:cNvSpPr>
          <p:nvPr>
            <p:ph type="title"/>
          </p:nvPr>
        </p:nvSpPr>
        <p:spPr/>
        <p:txBody>
          <a:bodyPr/>
          <a:lstStyle/>
          <a:p>
            <a:r>
              <a:rPr lang="en-US">
                <a:solidFill>
                  <a:schemeClr val="bg1"/>
                </a:solidFill>
              </a:rPr>
              <a:t>Examples</a:t>
            </a:r>
            <a:endParaRPr lang="en-US" dirty="0">
              <a:solidFill>
                <a:schemeClr val="bg1"/>
              </a:solidFill>
            </a:endParaRPr>
          </a:p>
        </p:txBody>
      </p:sp>
    </p:spTree>
    <p:extLst>
      <p:ext uri="{BB962C8B-B14F-4D97-AF65-F5344CB8AC3E}">
        <p14:creationId xmlns:p14="http://schemas.microsoft.com/office/powerpoint/2010/main" val="1377375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0"/>
            <a:ext cx="8915399" cy="5181600"/>
          </a:xfrm>
        </p:spPr>
        <p:txBody>
          <a:bodyPr>
            <a:noAutofit/>
          </a:bodyPr>
          <a:lstStyle/>
          <a:p>
            <a:pPr marL="45720" indent="0">
              <a:spcBef>
                <a:spcPts val="300"/>
              </a:spcBef>
              <a:spcAft>
                <a:spcPts val="0"/>
              </a:spcAft>
              <a:buNone/>
            </a:pPr>
            <a:r>
              <a:rPr lang="en-US" sz="1600" b="1">
                <a:solidFill>
                  <a:srgbClr val="7F0055"/>
                </a:solidFill>
                <a:latin typeface="Consolas" panose="020B0609020204030204" pitchFamily="49" charset="0"/>
              </a:rPr>
              <a:t>public</a:t>
            </a:r>
            <a:r>
              <a:rPr lang="en-US" sz="1600" b="1">
                <a:solidFill>
                  <a:srgbClr val="000000"/>
                </a:solidFill>
                <a:latin typeface="Consolas" panose="020B0609020204030204" pitchFamily="49" charset="0"/>
              </a:rPr>
              <a:t> </a:t>
            </a:r>
            <a:r>
              <a:rPr lang="en-US" sz="1600" b="1">
                <a:solidFill>
                  <a:srgbClr val="7F0055"/>
                </a:solidFill>
                <a:latin typeface="Consolas" panose="020B0609020204030204" pitchFamily="49" charset="0"/>
              </a:rPr>
              <a:t>static</a:t>
            </a:r>
            <a:r>
              <a:rPr lang="en-US" sz="1600" b="1">
                <a:solidFill>
                  <a:srgbClr val="000000"/>
                </a:solidFill>
                <a:latin typeface="Consolas" panose="020B0609020204030204" pitchFamily="49" charset="0"/>
              </a:rPr>
              <a:t> </a:t>
            </a:r>
            <a:r>
              <a:rPr lang="en-US" sz="1600" b="1">
                <a:solidFill>
                  <a:srgbClr val="7F0055"/>
                </a:solidFill>
                <a:latin typeface="Consolas" panose="020B0609020204030204" pitchFamily="49" charset="0"/>
              </a:rPr>
              <a:t>void</a:t>
            </a:r>
            <a:r>
              <a:rPr lang="en-US" sz="1600" b="1">
                <a:solidFill>
                  <a:srgbClr val="000000"/>
                </a:solidFill>
                <a:latin typeface="Consolas" panose="020B0609020204030204" pitchFamily="49" charset="0"/>
              </a:rPr>
              <a:t> </a:t>
            </a:r>
            <a:r>
              <a:rPr lang="en-US" sz="1600">
                <a:solidFill>
                  <a:srgbClr val="000000"/>
                </a:solidFill>
                <a:latin typeface="Consolas" panose="020B0609020204030204" pitchFamily="49" charset="0"/>
              </a:rPr>
              <a:t>main(String[] </a:t>
            </a:r>
            <a:r>
              <a:rPr lang="en-US" sz="1600">
                <a:solidFill>
                  <a:srgbClr val="6A3E3E"/>
                </a:solidFill>
                <a:latin typeface="Consolas" panose="020B0609020204030204" pitchFamily="49" charset="0"/>
              </a:rPr>
              <a:t>args</a:t>
            </a:r>
            <a:r>
              <a:rPr lang="en-US" sz="1600">
                <a:solidFill>
                  <a:srgbClr val="000000"/>
                </a:solidFill>
                <a:latin typeface="Consolas" panose="020B0609020204030204" pitchFamily="49" charset="0"/>
              </a:rPr>
              <a:t>) {</a:t>
            </a:r>
          </a:p>
          <a:p>
            <a:pPr marL="45720" indent="0">
              <a:spcBef>
                <a:spcPts val="300"/>
              </a:spcBef>
              <a:spcAft>
                <a:spcPts val="0"/>
              </a:spcAft>
              <a:buNone/>
            </a:pPr>
            <a:r>
              <a:rPr lang="en-US" sz="1600">
                <a:solidFill>
                  <a:srgbClr val="3F7F5F"/>
                </a:solidFill>
                <a:latin typeface="Consolas" panose="020B0609020204030204" pitchFamily="49" charset="0"/>
              </a:rPr>
              <a:t>   // Use method which takes a Runnable as a parameter</a:t>
            </a:r>
          </a:p>
          <a:p>
            <a:pPr marL="45720" indent="0">
              <a:spcBef>
                <a:spcPts val="300"/>
              </a:spcBef>
              <a:spcAft>
                <a:spcPts val="0"/>
              </a:spcAft>
              <a:buNone/>
            </a:pPr>
            <a:r>
              <a:rPr lang="en-US" sz="1600">
                <a:solidFill>
                  <a:srgbClr val="000000"/>
                </a:solidFill>
                <a:latin typeface="Consolas" panose="020B0609020204030204" pitchFamily="49" charset="0"/>
              </a:rPr>
              <a:t>   repeat(10, () -&gt; System.</a:t>
            </a:r>
            <a:r>
              <a:rPr lang="en-US" sz="1600">
                <a:solidFill>
                  <a:srgbClr val="0000C0"/>
                </a:solidFill>
                <a:latin typeface="Consolas" panose="020B0609020204030204" pitchFamily="49" charset="0"/>
              </a:rPr>
              <a:t>out</a:t>
            </a:r>
            <a:r>
              <a:rPr lang="en-US" sz="1600">
                <a:solidFill>
                  <a:srgbClr val="000000"/>
                </a:solidFill>
                <a:latin typeface="Consolas" panose="020B0609020204030204" pitchFamily="49" charset="0"/>
              </a:rPr>
              <a:t>.print(</a:t>
            </a:r>
            <a:r>
              <a:rPr lang="en-US" sz="1600">
                <a:solidFill>
                  <a:srgbClr val="2A00FF"/>
                </a:solidFill>
                <a:latin typeface="Consolas" panose="020B0609020204030204" pitchFamily="49" charset="0"/>
              </a:rPr>
              <a:t>"+"</a:t>
            </a:r>
            <a:r>
              <a:rPr lang="en-US" sz="1600">
                <a:solidFill>
                  <a:srgbClr val="000000"/>
                </a:solidFill>
                <a:latin typeface="Consolas" panose="020B0609020204030204" pitchFamily="49" charset="0"/>
              </a:rPr>
              <a:t>));</a:t>
            </a:r>
          </a:p>
          <a:p>
            <a:pPr marL="45720" indent="0">
              <a:spcBef>
                <a:spcPts val="300"/>
              </a:spcBef>
              <a:spcAft>
                <a:spcPts val="0"/>
              </a:spcAft>
              <a:buNone/>
            </a:pPr>
            <a:endParaRPr lang="en-US" sz="1600">
              <a:latin typeface="Consolas" panose="020B0609020204030204" pitchFamily="49" charset="0"/>
            </a:endParaRPr>
          </a:p>
          <a:p>
            <a:pPr marL="45720" indent="0">
              <a:spcBef>
                <a:spcPts val="300"/>
              </a:spcBef>
              <a:spcAft>
                <a:spcPts val="0"/>
              </a:spcAft>
              <a:buNone/>
            </a:pPr>
            <a:r>
              <a:rPr lang="en-US" sz="1600">
                <a:solidFill>
                  <a:srgbClr val="3F7F5F"/>
                </a:solidFill>
                <a:latin typeface="Consolas" panose="020B0609020204030204" pitchFamily="49" charset="0"/>
              </a:rPr>
              <a:t>   // Make a new reference book using a Supplier in the Book class</a:t>
            </a:r>
          </a:p>
          <a:p>
            <a:pPr marL="45720" indent="0">
              <a:spcBef>
                <a:spcPts val="300"/>
              </a:spcBef>
              <a:spcAft>
                <a:spcPts val="0"/>
              </a:spcAft>
              <a:buNone/>
            </a:pPr>
            <a:r>
              <a:rPr lang="en-US" sz="1600">
                <a:solidFill>
                  <a:srgbClr val="000000"/>
                </a:solidFill>
                <a:latin typeface="Consolas" panose="020B0609020204030204" pitchFamily="49" charset="0"/>
              </a:rPr>
              <a:t>   Book </a:t>
            </a:r>
            <a:r>
              <a:rPr lang="en-US" sz="1600">
                <a:solidFill>
                  <a:srgbClr val="6A3E3E"/>
                </a:solidFill>
                <a:latin typeface="Consolas" panose="020B0609020204030204" pitchFamily="49" charset="0"/>
              </a:rPr>
              <a:t>referenceBook</a:t>
            </a:r>
            <a:r>
              <a:rPr lang="en-US" sz="1600">
                <a:solidFill>
                  <a:srgbClr val="000000"/>
                </a:solidFill>
                <a:latin typeface="Consolas" panose="020B0609020204030204" pitchFamily="49" charset="0"/>
              </a:rPr>
              <a:t> = Book.</a:t>
            </a:r>
            <a:r>
              <a:rPr lang="en-US" sz="1600">
                <a:solidFill>
                  <a:srgbClr val="0000C0"/>
                </a:solidFill>
                <a:latin typeface="Consolas" panose="020B0609020204030204" pitchFamily="49" charset="0"/>
              </a:rPr>
              <a:t>referenceBookSupplier</a:t>
            </a:r>
            <a:r>
              <a:rPr lang="en-US" sz="1600">
                <a:solidFill>
                  <a:srgbClr val="000000"/>
                </a:solidFill>
                <a:latin typeface="Consolas" panose="020B0609020204030204" pitchFamily="49" charset="0"/>
              </a:rPr>
              <a:t>.get();</a:t>
            </a:r>
          </a:p>
          <a:p>
            <a:pPr marL="45720" indent="0">
              <a:spcBef>
                <a:spcPts val="300"/>
              </a:spcBef>
              <a:spcAft>
                <a:spcPts val="0"/>
              </a:spcAft>
              <a:buNone/>
            </a:pPr>
            <a:r>
              <a:rPr lang="en-US" sz="1600">
                <a:solidFill>
                  <a:srgbClr val="000000"/>
                </a:solidFill>
                <a:latin typeface="Consolas" panose="020B0609020204030204" pitchFamily="49" charset="0"/>
              </a:rPr>
              <a:t>   System.</a:t>
            </a:r>
            <a:r>
              <a:rPr lang="en-US" sz="1600">
                <a:solidFill>
                  <a:srgbClr val="0000C0"/>
                </a:solidFill>
                <a:latin typeface="Consolas" panose="020B0609020204030204" pitchFamily="49" charset="0"/>
              </a:rPr>
              <a:t>out</a:t>
            </a:r>
            <a:r>
              <a:rPr lang="en-US" sz="1600">
                <a:solidFill>
                  <a:srgbClr val="000000"/>
                </a:solidFill>
                <a:latin typeface="Consolas" panose="020B0609020204030204" pitchFamily="49" charset="0"/>
              </a:rPr>
              <a:t>.println(</a:t>
            </a:r>
            <a:r>
              <a:rPr lang="en-US" sz="1600">
                <a:solidFill>
                  <a:srgbClr val="6A3E3E"/>
                </a:solidFill>
                <a:latin typeface="Consolas" panose="020B0609020204030204" pitchFamily="49" charset="0"/>
              </a:rPr>
              <a:t>referenceBook</a:t>
            </a:r>
            <a:r>
              <a:rPr lang="en-US" sz="1600">
                <a:solidFill>
                  <a:srgbClr val="000000"/>
                </a:solidFill>
                <a:latin typeface="Consolas" panose="020B0609020204030204" pitchFamily="49" charset="0"/>
              </a:rPr>
              <a:t>);</a:t>
            </a:r>
          </a:p>
          <a:p>
            <a:pPr marL="45720" indent="0">
              <a:spcBef>
                <a:spcPts val="300"/>
              </a:spcBef>
              <a:spcAft>
                <a:spcPts val="0"/>
              </a:spcAft>
              <a:buNone/>
            </a:pPr>
            <a:r>
              <a:rPr lang="en-US" sz="1600">
                <a:solidFill>
                  <a:srgbClr val="000000"/>
                </a:solidFill>
                <a:latin typeface="Consolas" panose="020B0609020204030204" pitchFamily="49" charset="0"/>
              </a:rPr>
              <a:t>}</a:t>
            </a:r>
          </a:p>
          <a:p>
            <a:pPr marL="45720" indent="0">
              <a:spcBef>
                <a:spcPts val="300"/>
              </a:spcBef>
              <a:spcAft>
                <a:spcPts val="0"/>
              </a:spcAft>
              <a:buNone/>
            </a:pPr>
            <a:endParaRPr lang="en-US" sz="1000">
              <a:latin typeface="Consolas" panose="020B0609020204030204" pitchFamily="49" charset="0"/>
            </a:endParaRPr>
          </a:p>
          <a:p>
            <a:pPr marL="45720" indent="0">
              <a:spcBef>
                <a:spcPts val="300"/>
              </a:spcBef>
              <a:spcAft>
                <a:spcPts val="0"/>
              </a:spcAft>
              <a:buNone/>
            </a:pPr>
            <a:r>
              <a:rPr lang="en-US" sz="1600" b="1">
                <a:solidFill>
                  <a:srgbClr val="7F0055"/>
                </a:solidFill>
                <a:latin typeface="Consolas" panose="020B0609020204030204" pitchFamily="49" charset="0"/>
              </a:rPr>
              <a:t>private</a:t>
            </a:r>
            <a:r>
              <a:rPr lang="en-US" sz="1600" b="1">
                <a:solidFill>
                  <a:srgbClr val="000000"/>
                </a:solidFill>
                <a:latin typeface="Consolas" panose="020B0609020204030204" pitchFamily="49" charset="0"/>
              </a:rPr>
              <a:t> </a:t>
            </a:r>
            <a:r>
              <a:rPr lang="en-US" sz="1600" b="1">
                <a:solidFill>
                  <a:srgbClr val="7F0055"/>
                </a:solidFill>
                <a:latin typeface="Consolas" panose="020B0609020204030204" pitchFamily="49" charset="0"/>
              </a:rPr>
              <a:t>static</a:t>
            </a:r>
            <a:r>
              <a:rPr lang="en-US" sz="1600" b="1">
                <a:solidFill>
                  <a:srgbClr val="000000"/>
                </a:solidFill>
                <a:latin typeface="Consolas" panose="020B0609020204030204" pitchFamily="49" charset="0"/>
              </a:rPr>
              <a:t> </a:t>
            </a:r>
            <a:r>
              <a:rPr lang="en-US" sz="1600" b="1">
                <a:solidFill>
                  <a:srgbClr val="7F0055"/>
                </a:solidFill>
                <a:latin typeface="Consolas" panose="020B0609020204030204" pitchFamily="49" charset="0"/>
              </a:rPr>
              <a:t>void</a:t>
            </a:r>
            <a:r>
              <a:rPr lang="en-US" sz="1600" b="1">
                <a:solidFill>
                  <a:srgbClr val="000000"/>
                </a:solidFill>
                <a:latin typeface="Consolas" panose="020B0609020204030204" pitchFamily="49" charset="0"/>
              </a:rPr>
              <a:t> </a:t>
            </a:r>
            <a:r>
              <a:rPr lang="en-US" sz="1600">
                <a:solidFill>
                  <a:srgbClr val="000000"/>
                </a:solidFill>
                <a:latin typeface="Consolas" panose="020B0609020204030204" pitchFamily="49" charset="0"/>
              </a:rPr>
              <a:t>repeat(</a:t>
            </a:r>
            <a:r>
              <a:rPr lang="en-US" sz="1600">
                <a:solidFill>
                  <a:srgbClr val="7F0055"/>
                </a:solidFill>
                <a:latin typeface="Consolas" panose="020B0609020204030204" pitchFamily="49" charset="0"/>
              </a:rPr>
              <a:t>int</a:t>
            </a:r>
            <a:r>
              <a:rPr lang="en-US" sz="1600">
                <a:solidFill>
                  <a:srgbClr val="000000"/>
                </a:solidFill>
                <a:latin typeface="Consolas" panose="020B0609020204030204" pitchFamily="49" charset="0"/>
              </a:rPr>
              <a:t> </a:t>
            </a:r>
            <a:r>
              <a:rPr lang="en-US" sz="1600">
                <a:solidFill>
                  <a:srgbClr val="6A3E3E"/>
                </a:solidFill>
                <a:latin typeface="Consolas" panose="020B0609020204030204" pitchFamily="49" charset="0"/>
              </a:rPr>
              <a:t>n</a:t>
            </a:r>
            <a:r>
              <a:rPr lang="en-US" sz="1600">
                <a:solidFill>
                  <a:srgbClr val="000000"/>
                </a:solidFill>
                <a:latin typeface="Consolas" panose="020B0609020204030204" pitchFamily="49" charset="0"/>
              </a:rPr>
              <a:t>, Runnable </a:t>
            </a:r>
            <a:r>
              <a:rPr lang="en-US" sz="1600">
                <a:solidFill>
                  <a:srgbClr val="6A3E3E"/>
                </a:solidFill>
                <a:latin typeface="Consolas" panose="020B0609020204030204" pitchFamily="49" charset="0"/>
              </a:rPr>
              <a:t>action</a:t>
            </a:r>
            <a:r>
              <a:rPr lang="en-US" sz="1600">
                <a:solidFill>
                  <a:srgbClr val="000000"/>
                </a:solidFill>
                <a:latin typeface="Consolas" panose="020B0609020204030204" pitchFamily="49" charset="0"/>
              </a:rPr>
              <a:t>) {</a:t>
            </a:r>
          </a:p>
          <a:p>
            <a:pPr marL="45720" indent="0">
              <a:spcBef>
                <a:spcPts val="300"/>
              </a:spcBef>
              <a:spcAft>
                <a:spcPts val="0"/>
              </a:spcAft>
              <a:buNone/>
            </a:pPr>
            <a:r>
              <a:rPr lang="nn-NO" sz="1600" b="1">
                <a:solidFill>
                  <a:srgbClr val="7F0055"/>
                </a:solidFill>
                <a:latin typeface="Consolas" panose="020B0609020204030204" pitchFamily="49" charset="0"/>
              </a:rPr>
              <a:t>   for</a:t>
            </a:r>
            <a:r>
              <a:rPr lang="nn-NO" sz="1600">
                <a:solidFill>
                  <a:srgbClr val="000000"/>
                </a:solidFill>
                <a:latin typeface="Consolas" panose="020B0609020204030204" pitchFamily="49" charset="0"/>
              </a:rPr>
              <a:t> (</a:t>
            </a:r>
            <a:r>
              <a:rPr lang="nn-NO" sz="1600" b="1">
                <a:solidFill>
                  <a:srgbClr val="7F0055"/>
                </a:solidFill>
                <a:latin typeface="Consolas" panose="020B0609020204030204" pitchFamily="49" charset="0"/>
              </a:rPr>
              <a:t>int</a:t>
            </a:r>
            <a:r>
              <a:rPr lang="nn-NO" sz="1600">
                <a:solidFill>
                  <a:srgbClr val="000000"/>
                </a:solidFill>
                <a:latin typeface="Consolas" panose="020B0609020204030204" pitchFamily="49" charset="0"/>
              </a:rPr>
              <a:t> </a:t>
            </a:r>
            <a:r>
              <a:rPr lang="nn-NO" sz="1600">
                <a:solidFill>
                  <a:srgbClr val="6A3E3E"/>
                </a:solidFill>
                <a:latin typeface="Consolas" panose="020B0609020204030204" pitchFamily="49" charset="0"/>
              </a:rPr>
              <a:t>i</a:t>
            </a:r>
            <a:r>
              <a:rPr lang="nn-NO" sz="1600">
                <a:solidFill>
                  <a:srgbClr val="000000"/>
                </a:solidFill>
                <a:latin typeface="Consolas" panose="020B0609020204030204" pitchFamily="49" charset="0"/>
              </a:rPr>
              <a:t> = 0; </a:t>
            </a:r>
            <a:r>
              <a:rPr lang="nn-NO" sz="1600">
                <a:solidFill>
                  <a:srgbClr val="6A3E3E"/>
                </a:solidFill>
                <a:latin typeface="Consolas" panose="020B0609020204030204" pitchFamily="49" charset="0"/>
              </a:rPr>
              <a:t>i</a:t>
            </a:r>
            <a:r>
              <a:rPr lang="nn-NO" sz="1600">
                <a:solidFill>
                  <a:srgbClr val="000000"/>
                </a:solidFill>
                <a:latin typeface="Consolas" panose="020B0609020204030204" pitchFamily="49" charset="0"/>
              </a:rPr>
              <a:t> &lt; </a:t>
            </a:r>
            <a:r>
              <a:rPr lang="nn-NO" sz="1600">
                <a:solidFill>
                  <a:srgbClr val="6A3E3E"/>
                </a:solidFill>
                <a:latin typeface="Consolas" panose="020B0609020204030204" pitchFamily="49" charset="0"/>
              </a:rPr>
              <a:t>n</a:t>
            </a:r>
            <a:r>
              <a:rPr lang="nn-NO" sz="1600">
                <a:solidFill>
                  <a:srgbClr val="000000"/>
                </a:solidFill>
                <a:latin typeface="Consolas" panose="020B0609020204030204" pitchFamily="49" charset="0"/>
              </a:rPr>
              <a:t>; </a:t>
            </a:r>
            <a:r>
              <a:rPr lang="nn-NO" sz="1600">
                <a:solidFill>
                  <a:srgbClr val="6A3E3E"/>
                </a:solidFill>
                <a:latin typeface="Consolas" panose="020B0609020204030204" pitchFamily="49" charset="0"/>
              </a:rPr>
              <a:t>i</a:t>
            </a:r>
            <a:r>
              <a:rPr lang="nn-NO" sz="1600">
                <a:solidFill>
                  <a:srgbClr val="000000"/>
                </a:solidFill>
                <a:latin typeface="Consolas" panose="020B0609020204030204" pitchFamily="49" charset="0"/>
              </a:rPr>
              <a:t>++) </a:t>
            </a:r>
            <a:r>
              <a:rPr lang="nn-NO" sz="1600">
                <a:solidFill>
                  <a:srgbClr val="6A3E3E"/>
                </a:solidFill>
                <a:latin typeface="Consolas" panose="020B0609020204030204" pitchFamily="49" charset="0"/>
              </a:rPr>
              <a:t>action</a:t>
            </a:r>
            <a:r>
              <a:rPr lang="nn-NO" sz="1600">
                <a:solidFill>
                  <a:srgbClr val="000000"/>
                </a:solidFill>
                <a:latin typeface="Consolas" panose="020B0609020204030204" pitchFamily="49" charset="0"/>
              </a:rPr>
              <a:t>.run();</a:t>
            </a:r>
          </a:p>
          <a:p>
            <a:pPr marL="45720" indent="0">
              <a:spcBef>
                <a:spcPts val="300"/>
              </a:spcBef>
              <a:spcAft>
                <a:spcPts val="0"/>
              </a:spcAft>
              <a:buNone/>
            </a:pPr>
            <a:r>
              <a:rPr lang="en-US" sz="1600">
                <a:solidFill>
                  <a:srgbClr val="000000"/>
                </a:solidFill>
                <a:latin typeface="Consolas" panose="020B0609020204030204" pitchFamily="49" charset="0"/>
              </a:rPr>
              <a:t>}</a:t>
            </a:r>
            <a:br>
              <a:rPr lang="en-US" sz="1600">
                <a:solidFill>
                  <a:srgbClr val="000000"/>
                </a:solidFill>
                <a:latin typeface="Consolas" panose="020B0609020204030204" pitchFamily="49" charset="0"/>
              </a:rPr>
            </a:br>
            <a:endParaRPr lang="en-US" sz="1600">
              <a:solidFill>
                <a:srgbClr val="000000"/>
              </a:solidFill>
              <a:latin typeface="Consolas" panose="020B0609020204030204" pitchFamily="49" charset="0"/>
            </a:endParaRPr>
          </a:p>
          <a:p>
            <a:pPr marL="45720" indent="0">
              <a:spcBef>
                <a:spcPts val="300"/>
              </a:spcBef>
              <a:spcAft>
                <a:spcPts val="0"/>
              </a:spcAft>
              <a:buNone/>
            </a:pPr>
            <a:r>
              <a:rPr lang="en-US" sz="1600" b="1">
                <a:solidFill>
                  <a:srgbClr val="7F0055"/>
                </a:solidFill>
                <a:latin typeface="Consolas" panose="020B0609020204030204" pitchFamily="49" charset="0"/>
              </a:rPr>
              <a:t>public</a:t>
            </a:r>
            <a:r>
              <a:rPr lang="en-US" sz="1600" b="1">
                <a:solidFill>
                  <a:srgbClr val="000000"/>
                </a:solidFill>
                <a:latin typeface="Consolas" panose="020B0609020204030204" pitchFamily="49" charset="0"/>
              </a:rPr>
              <a:t> </a:t>
            </a:r>
            <a:r>
              <a:rPr lang="en-US" sz="1600" b="1">
                <a:solidFill>
                  <a:srgbClr val="7F0055"/>
                </a:solidFill>
                <a:latin typeface="Consolas" panose="020B0609020204030204" pitchFamily="49" charset="0"/>
              </a:rPr>
              <a:t>class</a:t>
            </a:r>
            <a:r>
              <a:rPr lang="en-US" sz="1600" b="1">
                <a:solidFill>
                  <a:srgbClr val="000000"/>
                </a:solidFill>
                <a:latin typeface="Consolas" panose="020B0609020204030204" pitchFamily="49" charset="0"/>
              </a:rPr>
              <a:t> </a:t>
            </a:r>
            <a:r>
              <a:rPr lang="en-US" sz="1600">
                <a:solidFill>
                  <a:srgbClr val="000000"/>
                </a:solidFill>
                <a:latin typeface="Consolas" panose="020B0609020204030204" pitchFamily="49" charset="0"/>
              </a:rPr>
              <a:t>Book</a:t>
            </a:r>
            <a:r>
              <a:rPr lang="en-US" sz="1600" b="1">
                <a:solidFill>
                  <a:srgbClr val="000000"/>
                </a:solidFill>
                <a:latin typeface="Consolas" panose="020B0609020204030204" pitchFamily="49" charset="0"/>
              </a:rPr>
              <a:t> {</a:t>
            </a:r>
          </a:p>
          <a:p>
            <a:pPr marL="45720" indent="0">
              <a:spcBef>
                <a:spcPts val="300"/>
              </a:spcBef>
              <a:spcAft>
                <a:spcPts val="0"/>
              </a:spcAft>
              <a:buNone/>
            </a:pPr>
            <a:r>
              <a:rPr lang="en-US" sz="1600">
                <a:solidFill>
                  <a:srgbClr val="7F0055"/>
                </a:solidFill>
                <a:latin typeface="Consolas" panose="020B0609020204030204" pitchFamily="49" charset="0"/>
              </a:rPr>
              <a:t>   </a:t>
            </a:r>
            <a:r>
              <a:rPr lang="en-US" sz="1600" b="1">
                <a:solidFill>
                  <a:srgbClr val="7F0055"/>
                </a:solidFill>
                <a:latin typeface="Consolas" panose="020B0609020204030204" pitchFamily="49" charset="0"/>
              </a:rPr>
              <a:t>private</a:t>
            </a:r>
            <a:r>
              <a:rPr lang="en-US" sz="1600" b="1">
                <a:solidFill>
                  <a:srgbClr val="000000"/>
                </a:solidFill>
                <a:latin typeface="Consolas" panose="020B0609020204030204" pitchFamily="49" charset="0"/>
              </a:rPr>
              <a:t> </a:t>
            </a:r>
            <a:r>
              <a:rPr lang="en-US" sz="1600">
                <a:solidFill>
                  <a:srgbClr val="000000"/>
                </a:solidFill>
                <a:latin typeface="Consolas" panose="020B0609020204030204" pitchFamily="49" charset="0"/>
              </a:rPr>
              <a:t>String </a:t>
            </a:r>
            <a:r>
              <a:rPr lang="en-US" sz="1600">
                <a:solidFill>
                  <a:srgbClr val="0000C0"/>
                </a:solidFill>
                <a:latin typeface="Consolas" panose="020B0609020204030204" pitchFamily="49" charset="0"/>
              </a:rPr>
              <a:t>title</a:t>
            </a:r>
            <a:r>
              <a:rPr lang="en-US" sz="1600">
                <a:solidFill>
                  <a:srgbClr val="000000"/>
                </a:solidFill>
                <a:latin typeface="Consolas" panose="020B0609020204030204" pitchFamily="49" charset="0"/>
              </a:rPr>
              <a:t>;</a:t>
            </a:r>
          </a:p>
          <a:p>
            <a:pPr marL="45720" indent="0">
              <a:spcBef>
                <a:spcPts val="300"/>
              </a:spcBef>
              <a:spcAft>
                <a:spcPts val="0"/>
              </a:spcAft>
              <a:buNone/>
            </a:pPr>
            <a:r>
              <a:rPr lang="en-US" sz="1600" b="1">
                <a:solidFill>
                  <a:srgbClr val="7F0055"/>
                </a:solidFill>
                <a:latin typeface="Consolas" panose="020B0609020204030204" pitchFamily="49" charset="0"/>
              </a:rPr>
              <a:t>   private</a:t>
            </a:r>
            <a:r>
              <a:rPr lang="en-US" sz="1600">
                <a:solidFill>
                  <a:srgbClr val="000000"/>
                </a:solidFill>
                <a:latin typeface="Consolas" panose="020B0609020204030204" pitchFamily="49" charset="0"/>
              </a:rPr>
              <a:t> String </a:t>
            </a:r>
            <a:r>
              <a:rPr lang="en-US" sz="1600">
                <a:solidFill>
                  <a:srgbClr val="0000C0"/>
                </a:solidFill>
                <a:latin typeface="Consolas" panose="020B0609020204030204" pitchFamily="49" charset="0"/>
              </a:rPr>
              <a:t>author</a:t>
            </a:r>
            <a:r>
              <a:rPr lang="en-US" sz="1600">
                <a:solidFill>
                  <a:srgbClr val="000000"/>
                </a:solidFill>
                <a:latin typeface="Consolas" panose="020B0609020204030204" pitchFamily="49" charset="0"/>
              </a:rPr>
              <a:t>;</a:t>
            </a:r>
          </a:p>
          <a:p>
            <a:pPr marL="45720" indent="0">
              <a:spcBef>
                <a:spcPts val="300"/>
              </a:spcBef>
              <a:spcAft>
                <a:spcPts val="0"/>
              </a:spcAft>
              <a:buNone/>
            </a:pPr>
            <a:r>
              <a:rPr lang="en-US" sz="1050" b="1">
                <a:solidFill>
                  <a:srgbClr val="000000"/>
                </a:solidFill>
                <a:latin typeface="Consolas" panose="020B0609020204030204" pitchFamily="49" charset="0"/>
              </a:rPr>
              <a:t> </a:t>
            </a:r>
            <a:br>
              <a:rPr lang="en-US" sz="1600" b="1">
                <a:solidFill>
                  <a:srgbClr val="7F0055"/>
                </a:solidFill>
                <a:latin typeface="Consolas" panose="020B0609020204030204" pitchFamily="49" charset="0"/>
              </a:rPr>
            </a:br>
            <a:r>
              <a:rPr lang="en-US" sz="1600" b="1">
                <a:solidFill>
                  <a:srgbClr val="7F0055"/>
                </a:solidFill>
                <a:latin typeface="Consolas" panose="020B0609020204030204" pitchFamily="49" charset="0"/>
              </a:rPr>
              <a:t>   public</a:t>
            </a:r>
            <a:r>
              <a:rPr lang="en-US" sz="1600">
                <a:solidFill>
                  <a:srgbClr val="000000"/>
                </a:solidFill>
                <a:latin typeface="Consolas" panose="020B0609020204030204" pitchFamily="49" charset="0"/>
              </a:rPr>
              <a:t> </a:t>
            </a:r>
            <a:r>
              <a:rPr lang="en-US" sz="1600" b="1">
                <a:solidFill>
                  <a:srgbClr val="7F0055"/>
                </a:solidFill>
                <a:latin typeface="Consolas" panose="020B0609020204030204" pitchFamily="49" charset="0"/>
              </a:rPr>
              <a:t>static</a:t>
            </a:r>
            <a:r>
              <a:rPr lang="en-US" sz="1600">
                <a:solidFill>
                  <a:srgbClr val="000000"/>
                </a:solidFill>
                <a:latin typeface="Consolas" panose="020B0609020204030204" pitchFamily="49" charset="0"/>
              </a:rPr>
              <a:t> Supplier&lt;Book&gt; </a:t>
            </a:r>
            <a:r>
              <a:rPr lang="en-US" sz="1600">
                <a:solidFill>
                  <a:srgbClr val="0000C0"/>
                </a:solidFill>
                <a:latin typeface="Consolas" panose="020B0609020204030204" pitchFamily="49" charset="0"/>
              </a:rPr>
              <a:t>referenceBookSupplier</a:t>
            </a:r>
            <a:r>
              <a:rPr lang="en-US" sz="1600">
                <a:solidFill>
                  <a:srgbClr val="000000"/>
                </a:solidFill>
                <a:latin typeface="Consolas" panose="020B0609020204030204" pitchFamily="49" charset="0"/>
              </a:rPr>
              <a:t> = </a:t>
            </a:r>
          </a:p>
          <a:p>
            <a:pPr marL="45720" indent="0">
              <a:spcBef>
                <a:spcPts val="300"/>
              </a:spcBef>
              <a:spcAft>
                <a:spcPts val="0"/>
              </a:spcAft>
              <a:buNone/>
            </a:pPr>
            <a:r>
              <a:rPr lang="en-US" sz="1600">
                <a:solidFill>
                  <a:srgbClr val="000000"/>
                </a:solidFill>
                <a:latin typeface="Consolas" panose="020B0609020204030204" pitchFamily="49" charset="0"/>
              </a:rPr>
              <a:t>      () -&gt; </a:t>
            </a:r>
            <a:r>
              <a:rPr lang="en-US" sz="1600" b="1">
                <a:solidFill>
                  <a:srgbClr val="7F0055"/>
                </a:solidFill>
                <a:latin typeface="Consolas" panose="020B0609020204030204" pitchFamily="49" charset="0"/>
              </a:rPr>
              <a:t>new</a:t>
            </a:r>
            <a:r>
              <a:rPr lang="en-US" sz="1600">
                <a:solidFill>
                  <a:srgbClr val="000000"/>
                </a:solidFill>
                <a:latin typeface="Consolas" panose="020B0609020204030204" pitchFamily="49" charset="0"/>
              </a:rPr>
              <a:t> Book(</a:t>
            </a:r>
            <a:r>
              <a:rPr lang="en-US" sz="1600">
                <a:solidFill>
                  <a:srgbClr val="2A00FF"/>
                </a:solidFill>
                <a:latin typeface="Consolas" panose="020B0609020204030204" pitchFamily="49" charset="0"/>
              </a:rPr>
              <a:t>"&lt;Title&gt;"</a:t>
            </a:r>
            <a:r>
              <a:rPr lang="en-US" sz="1600">
                <a:solidFill>
                  <a:srgbClr val="000000"/>
                </a:solidFill>
                <a:latin typeface="Consolas" panose="020B0609020204030204" pitchFamily="49" charset="0"/>
              </a:rPr>
              <a:t>, </a:t>
            </a:r>
            <a:r>
              <a:rPr lang="en-US" sz="1600">
                <a:solidFill>
                  <a:srgbClr val="2A00FF"/>
                </a:solidFill>
                <a:latin typeface="Consolas" panose="020B0609020204030204" pitchFamily="49" charset="0"/>
              </a:rPr>
              <a:t>"&lt;Author&gt;"</a:t>
            </a:r>
            <a:r>
              <a:rPr lang="en-US" sz="1600">
                <a:solidFill>
                  <a:srgbClr val="000000"/>
                </a:solidFill>
                <a:latin typeface="Consolas" panose="020B0609020204030204" pitchFamily="49" charset="0"/>
              </a:rPr>
              <a:t>, </a:t>
            </a:r>
            <a:r>
              <a:rPr lang="en-US" sz="1600" b="1">
                <a:solidFill>
                  <a:srgbClr val="7F0055"/>
                </a:solidFill>
                <a:latin typeface="Consolas" panose="020B0609020204030204" pitchFamily="49" charset="0"/>
              </a:rPr>
              <a:t>null</a:t>
            </a:r>
            <a:r>
              <a:rPr lang="en-US" sz="1600">
                <a:solidFill>
                  <a:srgbClr val="000000"/>
                </a:solidFill>
                <a:latin typeface="Consolas" panose="020B0609020204030204" pitchFamily="49" charset="0"/>
              </a:rPr>
              <a:t>, </a:t>
            </a:r>
            <a:r>
              <a:rPr lang="en-US" sz="1600" b="1">
                <a:solidFill>
                  <a:srgbClr val="7F0055"/>
                </a:solidFill>
                <a:latin typeface="Consolas" panose="020B0609020204030204" pitchFamily="49" charset="0"/>
              </a:rPr>
              <a:t>null</a:t>
            </a:r>
            <a:r>
              <a:rPr lang="en-US" sz="1600">
                <a:solidFill>
                  <a:srgbClr val="000000"/>
                </a:solidFill>
                <a:latin typeface="Consolas" panose="020B0609020204030204" pitchFamily="49" charset="0"/>
              </a:rPr>
              <a:t>, BookType.</a:t>
            </a:r>
            <a:r>
              <a:rPr lang="en-US" sz="1600">
                <a:solidFill>
                  <a:srgbClr val="0000C0"/>
                </a:solidFill>
                <a:latin typeface="Consolas" panose="020B0609020204030204" pitchFamily="49" charset="0"/>
              </a:rPr>
              <a:t>REFERENCE</a:t>
            </a:r>
            <a:r>
              <a:rPr lang="en-US" sz="1600">
                <a:solidFill>
                  <a:srgbClr val="000000"/>
                </a:solidFill>
                <a:latin typeface="Consolas" panose="020B0609020204030204" pitchFamily="49" charset="0"/>
              </a:rPr>
              <a:t>);</a:t>
            </a:r>
          </a:p>
          <a:p>
            <a:endParaRPr lang="en-US" sz="1800" dirty="0"/>
          </a:p>
        </p:txBody>
      </p:sp>
      <p:sp>
        <p:nvSpPr>
          <p:cNvPr id="3" name="Title 2"/>
          <p:cNvSpPr>
            <a:spLocks noGrp="1"/>
          </p:cNvSpPr>
          <p:nvPr>
            <p:ph type="title"/>
          </p:nvPr>
        </p:nvSpPr>
        <p:spPr/>
        <p:txBody>
          <a:bodyPr/>
          <a:lstStyle/>
          <a:p>
            <a:r>
              <a:rPr lang="en-US" dirty="0"/>
              <a:t>Explicit Calls</a:t>
            </a:r>
            <a:br>
              <a:rPr lang="en-US"/>
            </a:br>
            <a:r>
              <a:rPr lang="en-US" sz="2000"/>
              <a:t>look </a:t>
            </a:r>
            <a:r>
              <a:rPr lang="en-US" sz="2000" dirty="0"/>
              <a:t>for functional </a:t>
            </a:r>
            <a:r>
              <a:rPr lang="en-US" sz="2000"/>
              <a:t>methods get() and run()</a:t>
            </a:r>
            <a:endParaRPr lang="en-US" sz="2000" dirty="0"/>
          </a:p>
        </p:txBody>
      </p:sp>
      <p:sp>
        <p:nvSpPr>
          <p:cNvPr id="4" name="TextBox 3"/>
          <p:cNvSpPr txBox="1"/>
          <p:nvPr/>
        </p:nvSpPr>
        <p:spPr>
          <a:xfrm>
            <a:off x="7485268" y="1713617"/>
            <a:ext cx="1327608" cy="323165"/>
          </a:xfrm>
          <a:prstGeom prst="rect">
            <a:avLst/>
          </a:prstGeom>
          <a:noFill/>
        </p:spPr>
        <p:txBody>
          <a:bodyPr wrap="none" rtlCol="0">
            <a:spAutoFit/>
          </a:bodyPr>
          <a:lstStyle/>
          <a:p>
            <a:pPr algn="ctr">
              <a:lnSpc>
                <a:spcPts val="1800"/>
              </a:lnSpc>
            </a:pPr>
            <a:r>
              <a:rPr lang="en-US" sz="1600" b="0">
                <a:solidFill>
                  <a:srgbClr val="C00000"/>
                </a:solidFill>
                <a:latin typeface="Comic Sans MS" panose="030F0702030302020204" pitchFamily="66" charset="0"/>
                <a:cs typeface="Consolas" panose="020B0609020204030204" pitchFamily="49" charset="0"/>
              </a:rPr>
              <a:t>Driver class</a:t>
            </a:r>
            <a:endParaRPr lang="en-US" sz="1600" b="0" dirty="0">
              <a:solidFill>
                <a:srgbClr val="C00000"/>
              </a:solidFill>
              <a:latin typeface="Comic Sans MS" panose="030F0702030302020204" pitchFamily="66" charset="0"/>
              <a:cs typeface="Consolas" panose="020B0609020204030204" pitchFamily="49" charset="0"/>
            </a:endParaRPr>
          </a:p>
        </p:txBody>
      </p:sp>
      <p:cxnSp>
        <p:nvCxnSpPr>
          <p:cNvPr id="8" name="Straight Connector 7">
            <a:extLst>
              <a:ext uri="{FF2B5EF4-FFF2-40B4-BE49-F238E27FC236}">
                <a16:creationId xmlns:a16="http://schemas.microsoft.com/office/drawing/2014/main" id="{F4173246-4C7F-489D-89AC-6569555F7B46}"/>
              </a:ext>
            </a:extLst>
          </p:cNvPr>
          <p:cNvCxnSpPr/>
          <p:nvPr/>
        </p:nvCxnSpPr>
        <p:spPr>
          <a:xfrm>
            <a:off x="152400" y="5029200"/>
            <a:ext cx="86868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075F6F4-B956-4AC0-B539-F80A386EB54B}"/>
              </a:ext>
            </a:extLst>
          </p:cNvPr>
          <p:cNvSpPr txBox="1"/>
          <p:nvPr/>
        </p:nvSpPr>
        <p:spPr>
          <a:xfrm>
            <a:off x="7591742" y="5202507"/>
            <a:ext cx="1167307" cy="323165"/>
          </a:xfrm>
          <a:prstGeom prst="rect">
            <a:avLst/>
          </a:prstGeom>
          <a:noFill/>
        </p:spPr>
        <p:txBody>
          <a:bodyPr wrap="none" rtlCol="0">
            <a:spAutoFit/>
          </a:bodyPr>
          <a:lstStyle/>
          <a:p>
            <a:pPr algn="ctr">
              <a:lnSpc>
                <a:spcPts val="1800"/>
              </a:lnSpc>
            </a:pPr>
            <a:r>
              <a:rPr lang="en-US" sz="1600" b="0">
                <a:solidFill>
                  <a:srgbClr val="C00000"/>
                </a:solidFill>
                <a:latin typeface="Comic Sans MS" panose="030F0702030302020204" pitchFamily="66" charset="0"/>
                <a:cs typeface="Consolas" panose="020B0609020204030204" pitchFamily="49" charset="0"/>
              </a:rPr>
              <a:t>Book class</a:t>
            </a:r>
            <a:endParaRPr lang="en-US" sz="1600" b="0" dirty="0">
              <a:solidFill>
                <a:srgbClr val="C00000"/>
              </a:solidFill>
              <a:latin typeface="Comic Sans MS" panose="030F0702030302020204" pitchFamily="66" charset="0"/>
              <a:cs typeface="Consolas" panose="020B0609020204030204" pitchFamily="49" charset="0"/>
            </a:endParaRPr>
          </a:p>
        </p:txBody>
      </p:sp>
      <p:sp>
        <p:nvSpPr>
          <p:cNvPr id="28" name="Rectangle 27">
            <a:extLst>
              <a:ext uri="{FF2B5EF4-FFF2-40B4-BE49-F238E27FC236}">
                <a16:creationId xmlns:a16="http://schemas.microsoft.com/office/drawing/2014/main" id="{4D00FA50-7D08-46A7-A96C-23D2BF2636D9}"/>
              </a:ext>
            </a:extLst>
          </p:cNvPr>
          <p:cNvSpPr/>
          <p:nvPr/>
        </p:nvSpPr>
        <p:spPr>
          <a:xfrm>
            <a:off x="1839432" y="2133601"/>
            <a:ext cx="2998380" cy="30477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D0D09EDD-4608-4EB0-8235-82BA728563F0}"/>
              </a:ext>
            </a:extLst>
          </p:cNvPr>
          <p:cNvSpPr/>
          <p:nvPr/>
        </p:nvSpPr>
        <p:spPr>
          <a:xfrm>
            <a:off x="4837814" y="2301949"/>
            <a:ext cx="3078126" cy="1685260"/>
          </a:xfrm>
          <a:custGeom>
            <a:avLst/>
            <a:gdLst>
              <a:gd name="connsiteX0" fmla="*/ 0 w 3078126"/>
              <a:gd name="connsiteY0" fmla="*/ 132907 h 1685260"/>
              <a:gd name="connsiteX1" fmla="*/ 249865 w 3078126"/>
              <a:gd name="connsiteY1" fmla="*/ 116958 h 1685260"/>
              <a:gd name="connsiteX2" fmla="*/ 271130 w 3078126"/>
              <a:gd name="connsiteY2" fmla="*/ 106325 h 1685260"/>
              <a:gd name="connsiteX3" fmla="*/ 531628 w 3078126"/>
              <a:gd name="connsiteY3" fmla="*/ 42530 h 1685260"/>
              <a:gd name="connsiteX4" fmla="*/ 696433 w 3078126"/>
              <a:gd name="connsiteY4" fmla="*/ 31898 h 1685260"/>
              <a:gd name="connsiteX5" fmla="*/ 808074 w 3078126"/>
              <a:gd name="connsiteY5" fmla="*/ 21265 h 1685260"/>
              <a:gd name="connsiteX6" fmla="*/ 839972 w 3078126"/>
              <a:gd name="connsiteY6" fmla="*/ 15949 h 1685260"/>
              <a:gd name="connsiteX7" fmla="*/ 935665 w 3078126"/>
              <a:gd name="connsiteY7" fmla="*/ 10632 h 1685260"/>
              <a:gd name="connsiteX8" fmla="*/ 994144 w 3078126"/>
              <a:gd name="connsiteY8" fmla="*/ 5316 h 1685260"/>
              <a:gd name="connsiteX9" fmla="*/ 1265274 w 3078126"/>
              <a:gd name="connsiteY9" fmla="*/ 0 h 1685260"/>
              <a:gd name="connsiteX10" fmla="*/ 1568302 w 3078126"/>
              <a:gd name="connsiteY10" fmla="*/ 5316 h 1685260"/>
              <a:gd name="connsiteX11" fmla="*/ 1610833 w 3078126"/>
              <a:gd name="connsiteY11" fmla="*/ 10632 h 1685260"/>
              <a:gd name="connsiteX12" fmla="*/ 1648046 w 3078126"/>
              <a:gd name="connsiteY12" fmla="*/ 15949 h 1685260"/>
              <a:gd name="connsiteX13" fmla="*/ 1679944 w 3078126"/>
              <a:gd name="connsiteY13" fmla="*/ 21265 h 1685260"/>
              <a:gd name="connsiteX14" fmla="*/ 1727791 w 3078126"/>
              <a:gd name="connsiteY14" fmla="*/ 26581 h 1685260"/>
              <a:gd name="connsiteX15" fmla="*/ 1802219 w 3078126"/>
              <a:gd name="connsiteY15" fmla="*/ 31898 h 1685260"/>
              <a:gd name="connsiteX16" fmla="*/ 1892595 w 3078126"/>
              <a:gd name="connsiteY16" fmla="*/ 42530 h 1685260"/>
              <a:gd name="connsiteX17" fmla="*/ 1988288 w 3078126"/>
              <a:gd name="connsiteY17" fmla="*/ 47846 h 1685260"/>
              <a:gd name="connsiteX18" fmla="*/ 2142460 w 3078126"/>
              <a:gd name="connsiteY18" fmla="*/ 63795 h 1685260"/>
              <a:gd name="connsiteX19" fmla="*/ 2291316 w 3078126"/>
              <a:gd name="connsiteY19" fmla="*/ 69111 h 1685260"/>
              <a:gd name="connsiteX20" fmla="*/ 2466753 w 3078126"/>
              <a:gd name="connsiteY20" fmla="*/ 85060 h 1685260"/>
              <a:gd name="connsiteX21" fmla="*/ 2503967 w 3078126"/>
              <a:gd name="connsiteY21" fmla="*/ 90377 h 1685260"/>
              <a:gd name="connsiteX22" fmla="*/ 2546498 w 3078126"/>
              <a:gd name="connsiteY22" fmla="*/ 101009 h 1685260"/>
              <a:gd name="connsiteX23" fmla="*/ 2562446 w 3078126"/>
              <a:gd name="connsiteY23" fmla="*/ 106325 h 1685260"/>
              <a:gd name="connsiteX24" fmla="*/ 2599660 w 3078126"/>
              <a:gd name="connsiteY24" fmla="*/ 116958 h 1685260"/>
              <a:gd name="connsiteX25" fmla="*/ 2620926 w 3078126"/>
              <a:gd name="connsiteY25" fmla="*/ 132907 h 1685260"/>
              <a:gd name="connsiteX26" fmla="*/ 2647507 w 3078126"/>
              <a:gd name="connsiteY26" fmla="*/ 143539 h 1685260"/>
              <a:gd name="connsiteX27" fmla="*/ 2679405 w 3078126"/>
              <a:gd name="connsiteY27" fmla="*/ 154172 h 1685260"/>
              <a:gd name="connsiteX28" fmla="*/ 2727251 w 3078126"/>
              <a:gd name="connsiteY28" fmla="*/ 170121 h 1685260"/>
              <a:gd name="connsiteX29" fmla="*/ 2759149 w 3078126"/>
              <a:gd name="connsiteY29" fmla="*/ 180753 h 1685260"/>
              <a:gd name="connsiteX30" fmla="*/ 2775098 w 3078126"/>
              <a:gd name="connsiteY30" fmla="*/ 186070 h 1685260"/>
              <a:gd name="connsiteX31" fmla="*/ 2828260 w 3078126"/>
              <a:gd name="connsiteY31" fmla="*/ 217967 h 1685260"/>
              <a:gd name="connsiteX32" fmla="*/ 2865474 w 3078126"/>
              <a:gd name="connsiteY32" fmla="*/ 239232 h 1685260"/>
              <a:gd name="connsiteX33" fmla="*/ 2913321 w 3078126"/>
              <a:gd name="connsiteY33" fmla="*/ 287079 h 1685260"/>
              <a:gd name="connsiteX34" fmla="*/ 2934586 w 3078126"/>
              <a:gd name="connsiteY34" fmla="*/ 313660 h 1685260"/>
              <a:gd name="connsiteX35" fmla="*/ 2961167 w 3078126"/>
              <a:gd name="connsiteY35" fmla="*/ 340242 h 1685260"/>
              <a:gd name="connsiteX36" fmla="*/ 2971800 w 3078126"/>
              <a:gd name="connsiteY36" fmla="*/ 356191 h 1685260"/>
              <a:gd name="connsiteX37" fmla="*/ 2993065 w 3078126"/>
              <a:gd name="connsiteY37" fmla="*/ 377456 h 1685260"/>
              <a:gd name="connsiteX38" fmla="*/ 3030279 w 3078126"/>
              <a:gd name="connsiteY38" fmla="*/ 425302 h 1685260"/>
              <a:gd name="connsiteX39" fmla="*/ 3040912 w 3078126"/>
              <a:gd name="connsiteY39" fmla="*/ 441251 h 1685260"/>
              <a:gd name="connsiteX40" fmla="*/ 3062177 w 3078126"/>
              <a:gd name="connsiteY40" fmla="*/ 483781 h 1685260"/>
              <a:gd name="connsiteX41" fmla="*/ 3067493 w 3078126"/>
              <a:gd name="connsiteY41" fmla="*/ 515679 h 1685260"/>
              <a:gd name="connsiteX42" fmla="*/ 3078126 w 3078126"/>
              <a:gd name="connsiteY42" fmla="*/ 606056 h 1685260"/>
              <a:gd name="connsiteX43" fmla="*/ 3067493 w 3078126"/>
              <a:gd name="connsiteY43" fmla="*/ 829339 h 1685260"/>
              <a:gd name="connsiteX44" fmla="*/ 3056860 w 3078126"/>
              <a:gd name="connsiteY44" fmla="*/ 871870 h 1685260"/>
              <a:gd name="connsiteX45" fmla="*/ 3046228 w 3078126"/>
              <a:gd name="connsiteY45" fmla="*/ 903767 h 1685260"/>
              <a:gd name="connsiteX46" fmla="*/ 3040912 w 3078126"/>
              <a:gd name="connsiteY46" fmla="*/ 925032 h 1685260"/>
              <a:gd name="connsiteX47" fmla="*/ 3030279 w 3078126"/>
              <a:gd name="connsiteY47" fmla="*/ 946298 h 1685260"/>
              <a:gd name="connsiteX48" fmla="*/ 3009014 w 3078126"/>
              <a:gd name="connsiteY48" fmla="*/ 999460 h 1685260"/>
              <a:gd name="connsiteX49" fmla="*/ 2950535 w 3078126"/>
              <a:gd name="connsiteY49" fmla="*/ 1068572 h 1685260"/>
              <a:gd name="connsiteX50" fmla="*/ 2929270 w 3078126"/>
              <a:gd name="connsiteY50" fmla="*/ 1079204 h 1685260"/>
              <a:gd name="connsiteX51" fmla="*/ 2892056 w 3078126"/>
              <a:gd name="connsiteY51" fmla="*/ 1105786 h 1685260"/>
              <a:gd name="connsiteX52" fmla="*/ 2860158 w 3078126"/>
              <a:gd name="connsiteY52" fmla="*/ 1127051 h 1685260"/>
              <a:gd name="connsiteX53" fmla="*/ 2812312 w 3078126"/>
              <a:gd name="connsiteY53" fmla="*/ 1164265 h 1685260"/>
              <a:gd name="connsiteX54" fmla="*/ 2759149 w 3078126"/>
              <a:gd name="connsiteY54" fmla="*/ 1190846 h 1685260"/>
              <a:gd name="connsiteX55" fmla="*/ 2727251 w 3078126"/>
              <a:gd name="connsiteY55" fmla="*/ 1212111 h 1685260"/>
              <a:gd name="connsiteX56" fmla="*/ 2695353 w 3078126"/>
              <a:gd name="connsiteY56" fmla="*/ 1233377 h 1685260"/>
              <a:gd name="connsiteX57" fmla="*/ 2679405 w 3078126"/>
              <a:gd name="connsiteY57" fmla="*/ 1244009 h 1685260"/>
              <a:gd name="connsiteX58" fmla="*/ 2652823 w 3078126"/>
              <a:gd name="connsiteY58" fmla="*/ 1259958 h 1685260"/>
              <a:gd name="connsiteX59" fmla="*/ 2589028 w 3078126"/>
              <a:gd name="connsiteY59" fmla="*/ 1297172 h 1685260"/>
              <a:gd name="connsiteX60" fmla="*/ 2535865 w 3078126"/>
              <a:gd name="connsiteY60" fmla="*/ 1313121 h 1685260"/>
              <a:gd name="connsiteX61" fmla="*/ 2519916 w 3078126"/>
              <a:gd name="connsiteY61" fmla="*/ 1318437 h 1685260"/>
              <a:gd name="connsiteX62" fmla="*/ 2477386 w 3078126"/>
              <a:gd name="connsiteY62" fmla="*/ 1323753 h 1685260"/>
              <a:gd name="connsiteX63" fmla="*/ 2456121 w 3078126"/>
              <a:gd name="connsiteY63" fmla="*/ 1329070 h 1685260"/>
              <a:gd name="connsiteX64" fmla="*/ 2440172 w 3078126"/>
              <a:gd name="connsiteY64" fmla="*/ 1334386 h 1685260"/>
              <a:gd name="connsiteX65" fmla="*/ 2392326 w 3078126"/>
              <a:gd name="connsiteY65" fmla="*/ 1339702 h 1685260"/>
              <a:gd name="connsiteX66" fmla="*/ 2328530 w 3078126"/>
              <a:gd name="connsiteY66" fmla="*/ 1350335 h 1685260"/>
              <a:gd name="connsiteX67" fmla="*/ 2286000 w 3078126"/>
              <a:gd name="connsiteY67" fmla="*/ 1355651 h 1685260"/>
              <a:gd name="connsiteX68" fmla="*/ 2259419 w 3078126"/>
              <a:gd name="connsiteY68" fmla="*/ 1360967 h 1685260"/>
              <a:gd name="connsiteX69" fmla="*/ 2195623 w 3078126"/>
              <a:gd name="connsiteY69" fmla="*/ 1366284 h 1685260"/>
              <a:gd name="connsiteX70" fmla="*/ 2121195 w 3078126"/>
              <a:gd name="connsiteY70" fmla="*/ 1376916 h 1685260"/>
              <a:gd name="connsiteX71" fmla="*/ 1972339 w 3078126"/>
              <a:gd name="connsiteY71" fmla="*/ 1387549 h 1685260"/>
              <a:gd name="connsiteX72" fmla="*/ 1929809 w 3078126"/>
              <a:gd name="connsiteY72" fmla="*/ 1392865 h 1685260"/>
              <a:gd name="connsiteX73" fmla="*/ 1860698 w 3078126"/>
              <a:gd name="connsiteY73" fmla="*/ 1398181 h 1685260"/>
              <a:gd name="connsiteX74" fmla="*/ 1754372 w 3078126"/>
              <a:gd name="connsiteY74" fmla="*/ 1408814 h 1685260"/>
              <a:gd name="connsiteX75" fmla="*/ 1690577 w 3078126"/>
              <a:gd name="connsiteY75" fmla="*/ 1424763 h 1685260"/>
              <a:gd name="connsiteX76" fmla="*/ 1648046 w 3078126"/>
              <a:gd name="connsiteY76" fmla="*/ 1435395 h 1685260"/>
              <a:gd name="connsiteX77" fmla="*/ 1568302 w 3078126"/>
              <a:gd name="connsiteY77" fmla="*/ 1456660 h 1685260"/>
              <a:gd name="connsiteX78" fmla="*/ 1541721 w 3078126"/>
              <a:gd name="connsiteY78" fmla="*/ 1467293 h 1685260"/>
              <a:gd name="connsiteX79" fmla="*/ 1520456 w 3078126"/>
              <a:gd name="connsiteY79" fmla="*/ 1477925 h 1685260"/>
              <a:gd name="connsiteX80" fmla="*/ 1493874 w 3078126"/>
              <a:gd name="connsiteY80" fmla="*/ 1483242 h 1685260"/>
              <a:gd name="connsiteX81" fmla="*/ 1477926 w 3078126"/>
              <a:gd name="connsiteY81" fmla="*/ 1488558 h 1685260"/>
              <a:gd name="connsiteX82" fmla="*/ 1382233 w 3078126"/>
              <a:gd name="connsiteY82" fmla="*/ 1509823 h 1685260"/>
              <a:gd name="connsiteX83" fmla="*/ 1355651 w 3078126"/>
              <a:gd name="connsiteY83" fmla="*/ 1515139 h 1685260"/>
              <a:gd name="connsiteX84" fmla="*/ 1329070 w 3078126"/>
              <a:gd name="connsiteY84" fmla="*/ 1520456 h 1685260"/>
              <a:gd name="connsiteX85" fmla="*/ 1212112 w 3078126"/>
              <a:gd name="connsiteY85" fmla="*/ 1525772 h 1685260"/>
              <a:gd name="connsiteX86" fmla="*/ 1116419 w 3078126"/>
              <a:gd name="connsiteY86" fmla="*/ 1536404 h 1685260"/>
              <a:gd name="connsiteX87" fmla="*/ 1084521 w 3078126"/>
              <a:gd name="connsiteY87" fmla="*/ 1541721 h 1685260"/>
              <a:gd name="connsiteX88" fmla="*/ 972879 w 3078126"/>
              <a:gd name="connsiteY88" fmla="*/ 1547037 h 1685260"/>
              <a:gd name="connsiteX89" fmla="*/ 919716 w 3078126"/>
              <a:gd name="connsiteY89" fmla="*/ 1562986 h 1685260"/>
              <a:gd name="connsiteX90" fmla="*/ 887819 w 3078126"/>
              <a:gd name="connsiteY90" fmla="*/ 1573618 h 1685260"/>
              <a:gd name="connsiteX91" fmla="*/ 866553 w 3078126"/>
              <a:gd name="connsiteY91" fmla="*/ 1584251 h 1685260"/>
              <a:gd name="connsiteX92" fmla="*/ 813391 w 3078126"/>
              <a:gd name="connsiteY92" fmla="*/ 1605516 h 1685260"/>
              <a:gd name="connsiteX93" fmla="*/ 781493 w 3078126"/>
              <a:gd name="connsiteY93" fmla="*/ 1642730 h 1685260"/>
              <a:gd name="connsiteX94" fmla="*/ 760228 w 3078126"/>
              <a:gd name="connsiteY94" fmla="*/ 1685260 h 1685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078126" h="1685260">
                <a:moveTo>
                  <a:pt x="0" y="132907"/>
                </a:moveTo>
                <a:cubicBezTo>
                  <a:pt x="83288" y="127591"/>
                  <a:pt x="166805" y="125101"/>
                  <a:pt x="249865" y="116958"/>
                </a:cubicBezTo>
                <a:cubicBezTo>
                  <a:pt x="257752" y="116185"/>
                  <a:pt x="263468" y="108349"/>
                  <a:pt x="271130" y="106325"/>
                </a:cubicBezTo>
                <a:cubicBezTo>
                  <a:pt x="357564" y="83493"/>
                  <a:pt x="444545" y="62745"/>
                  <a:pt x="531628" y="42530"/>
                </a:cubicBezTo>
                <a:cubicBezTo>
                  <a:pt x="573782" y="32744"/>
                  <a:pt x="682690" y="32471"/>
                  <a:pt x="696433" y="31898"/>
                </a:cubicBezTo>
                <a:cubicBezTo>
                  <a:pt x="735396" y="28651"/>
                  <a:pt x="769719" y="26379"/>
                  <a:pt x="808074" y="21265"/>
                </a:cubicBezTo>
                <a:cubicBezTo>
                  <a:pt x="818759" y="19840"/>
                  <a:pt x="829230" y="16844"/>
                  <a:pt x="839972" y="15949"/>
                </a:cubicBezTo>
                <a:cubicBezTo>
                  <a:pt x="871809" y="13296"/>
                  <a:pt x="903794" y="12830"/>
                  <a:pt x="935665" y="10632"/>
                </a:cubicBezTo>
                <a:cubicBezTo>
                  <a:pt x="955192" y="9285"/>
                  <a:pt x="974581" y="5947"/>
                  <a:pt x="994144" y="5316"/>
                </a:cubicBezTo>
                <a:cubicBezTo>
                  <a:pt x="1084491" y="2402"/>
                  <a:pt x="1174897" y="1772"/>
                  <a:pt x="1265274" y="0"/>
                </a:cubicBezTo>
                <a:lnTo>
                  <a:pt x="1568302" y="5316"/>
                </a:lnTo>
                <a:cubicBezTo>
                  <a:pt x="1582583" y="5755"/>
                  <a:pt x="1596671" y="8744"/>
                  <a:pt x="1610833" y="10632"/>
                </a:cubicBezTo>
                <a:lnTo>
                  <a:pt x="1648046" y="15949"/>
                </a:lnTo>
                <a:cubicBezTo>
                  <a:pt x="1658700" y="17588"/>
                  <a:pt x="1669259" y="19840"/>
                  <a:pt x="1679944" y="21265"/>
                </a:cubicBezTo>
                <a:cubicBezTo>
                  <a:pt x="1695850" y="23386"/>
                  <a:pt x="1711804" y="25191"/>
                  <a:pt x="1727791" y="26581"/>
                </a:cubicBezTo>
                <a:cubicBezTo>
                  <a:pt x="1752570" y="28736"/>
                  <a:pt x="1777449" y="29646"/>
                  <a:pt x="1802219" y="31898"/>
                </a:cubicBezTo>
                <a:cubicBezTo>
                  <a:pt x="1857479" y="36922"/>
                  <a:pt x="1834135" y="38200"/>
                  <a:pt x="1892595" y="42530"/>
                </a:cubicBezTo>
                <a:cubicBezTo>
                  <a:pt x="1924455" y="44890"/>
                  <a:pt x="1956422" y="45570"/>
                  <a:pt x="1988288" y="47846"/>
                </a:cubicBezTo>
                <a:cubicBezTo>
                  <a:pt x="2023040" y="50328"/>
                  <a:pt x="2122778" y="63092"/>
                  <a:pt x="2142460" y="63795"/>
                </a:cubicBezTo>
                <a:lnTo>
                  <a:pt x="2291316" y="69111"/>
                </a:lnTo>
                <a:cubicBezTo>
                  <a:pt x="2349862" y="73615"/>
                  <a:pt x="2408466" y="77774"/>
                  <a:pt x="2466753" y="85060"/>
                </a:cubicBezTo>
                <a:cubicBezTo>
                  <a:pt x="2479187" y="86614"/>
                  <a:pt x="2491562" y="88605"/>
                  <a:pt x="2503967" y="90377"/>
                </a:cubicBezTo>
                <a:cubicBezTo>
                  <a:pt x="2540426" y="102529"/>
                  <a:pt x="2495171" y="88178"/>
                  <a:pt x="2546498" y="101009"/>
                </a:cubicBezTo>
                <a:cubicBezTo>
                  <a:pt x="2551934" y="102368"/>
                  <a:pt x="2557058" y="104786"/>
                  <a:pt x="2562446" y="106325"/>
                </a:cubicBezTo>
                <a:cubicBezTo>
                  <a:pt x="2609173" y="119676"/>
                  <a:pt x="2561423" y="104212"/>
                  <a:pt x="2599660" y="116958"/>
                </a:cubicBezTo>
                <a:cubicBezTo>
                  <a:pt x="2606749" y="122274"/>
                  <a:pt x="2613180" y="128604"/>
                  <a:pt x="2620926" y="132907"/>
                </a:cubicBezTo>
                <a:cubicBezTo>
                  <a:pt x="2629268" y="137541"/>
                  <a:pt x="2638539" y="140278"/>
                  <a:pt x="2647507" y="143539"/>
                </a:cubicBezTo>
                <a:cubicBezTo>
                  <a:pt x="2658040" y="147369"/>
                  <a:pt x="2668772" y="150628"/>
                  <a:pt x="2679405" y="154172"/>
                </a:cubicBezTo>
                <a:lnTo>
                  <a:pt x="2727251" y="170121"/>
                </a:lnTo>
                <a:lnTo>
                  <a:pt x="2759149" y="180753"/>
                </a:lnTo>
                <a:cubicBezTo>
                  <a:pt x="2764465" y="182525"/>
                  <a:pt x="2770435" y="182961"/>
                  <a:pt x="2775098" y="186070"/>
                </a:cubicBezTo>
                <a:cubicBezTo>
                  <a:pt x="2853133" y="238094"/>
                  <a:pt x="2771041" y="185271"/>
                  <a:pt x="2828260" y="217967"/>
                </a:cubicBezTo>
                <a:cubicBezTo>
                  <a:pt x="2880860" y="248024"/>
                  <a:pt x="2801215" y="207104"/>
                  <a:pt x="2865474" y="239232"/>
                </a:cubicBezTo>
                <a:cubicBezTo>
                  <a:pt x="2881423" y="255181"/>
                  <a:pt x="2899231" y="269466"/>
                  <a:pt x="2913321" y="287079"/>
                </a:cubicBezTo>
                <a:cubicBezTo>
                  <a:pt x="2920409" y="295939"/>
                  <a:pt x="2926995" y="305226"/>
                  <a:pt x="2934586" y="313660"/>
                </a:cubicBezTo>
                <a:cubicBezTo>
                  <a:pt x="2942968" y="322974"/>
                  <a:pt x="2952916" y="330812"/>
                  <a:pt x="2961167" y="340242"/>
                </a:cubicBezTo>
                <a:cubicBezTo>
                  <a:pt x="2965374" y="345051"/>
                  <a:pt x="2967642" y="351340"/>
                  <a:pt x="2971800" y="356191"/>
                </a:cubicBezTo>
                <a:cubicBezTo>
                  <a:pt x="2978324" y="363802"/>
                  <a:pt x="2986590" y="369804"/>
                  <a:pt x="2993065" y="377456"/>
                </a:cubicBezTo>
                <a:cubicBezTo>
                  <a:pt x="3006116" y="392880"/>
                  <a:pt x="3019071" y="408491"/>
                  <a:pt x="3030279" y="425302"/>
                </a:cubicBezTo>
                <a:cubicBezTo>
                  <a:pt x="3033823" y="430618"/>
                  <a:pt x="3037852" y="435642"/>
                  <a:pt x="3040912" y="441251"/>
                </a:cubicBezTo>
                <a:cubicBezTo>
                  <a:pt x="3048502" y="455166"/>
                  <a:pt x="3062177" y="483781"/>
                  <a:pt x="3062177" y="483781"/>
                </a:cubicBezTo>
                <a:cubicBezTo>
                  <a:pt x="3063949" y="494414"/>
                  <a:pt x="3065969" y="505008"/>
                  <a:pt x="3067493" y="515679"/>
                </a:cubicBezTo>
                <a:cubicBezTo>
                  <a:pt x="3071143" y="541233"/>
                  <a:pt x="3075337" y="580962"/>
                  <a:pt x="3078126" y="606056"/>
                </a:cubicBezTo>
                <a:cubicBezTo>
                  <a:pt x="3074582" y="680484"/>
                  <a:pt x="3073435" y="755064"/>
                  <a:pt x="3067493" y="829339"/>
                </a:cubicBezTo>
                <a:cubicBezTo>
                  <a:pt x="3066328" y="843906"/>
                  <a:pt x="3061481" y="858007"/>
                  <a:pt x="3056860" y="871870"/>
                </a:cubicBezTo>
                <a:cubicBezTo>
                  <a:pt x="3053316" y="882502"/>
                  <a:pt x="3048946" y="892894"/>
                  <a:pt x="3046228" y="903767"/>
                </a:cubicBezTo>
                <a:cubicBezTo>
                  <a:pt x="3044456" y="910855"/>
                  <a:pt x="3043477" y="918191"/>
                  <a:pt x="3040912" y="925032"/>
                </a:cubicBezTo>
                <a:cubicBezTo>
                  <a:pt x="3038129" y="932453"/>
                  <a:pt x="3033401" y="939013"/>
                  <a:pt x="3030279" y="946298"/>
                </a:cubicBezTo>
                <a:cubicBezTo>
                  <a:pt x="3022761" y="963841"/>
                  <a:pt x="3018833" y="983094"/>
                  <a:pt x="3009014" y="999460"/>
                </a:cubicBezTo>
                <a:cubicBezTo>
                  <a:pt x="2993758" y="1024886"/>
                  <a:pt x="2979013" y="1054334"/>
                  <a:pt x="2950535" y="1068572"/>
                </a:cubicBezTo>
                <a:cubicBezTo>
                  <a:pt x="2943447" y="1072116"/>
                  <a:pt x="2936151" y="1075272"/>
                  <a:pt x="2929270" y="1079204"/>
                </a:cubicBezTo>
                <a:cubicBezTo>
                  <a:pt x="2915829" y="1086884"/>
                  <a:pt x="2904731" y="1096913"/>
                  <a:pt x="2892056" y="1105786"/>
                </a:cubicBezTo>
                <a:cubicBezTo>
                  <a:pt x="2881587" y="1113114"/>
                  <a:pt x="2869194" y="1118015"/>
                  <a:pt x="2860158" y="1127051"/>
                </a:cubicBezTo>
                <a:cubicBezTo>
                  <a:pt x="2845150" y="1142059"/>
                  <a:pt x="2833508" y="1155787"/>
                  <a:pt x="2812312" y="1164265"/>
                </a:cubicBezTo>
                <a:cubicBezTo>
                  <a:pt x="2781077" y="1176759"/>
                  <a:pt x="2788563" y="1172128"/>
                  <a:pt x="2759149" y="1190846"/>
                </a:cubicBezTo>
                <a:cubicBezTo>
                  <a:pt x="2748368" y="1197707"/>
                  <a:pt x="2737884" y="1205023"/>
                  <a:pt x="2727251" y="1212111"/>
                </a:cubicBezTo>
                <a:lnTo>
                  <a:pt x="2695353" y="1233377"/>
                </a:lnTo>
                <a:cubicBezTo>
                  <a:pt x="2690037" y="1236921"/>
                  <a:pt x="2684884" y="1240722"/>
                  <a:pt x="2679405" y="1244009"/>
                </a:cubicBezTo>
                <a:cubicBezTo>
                  <a:pt x="2670544" y="1249325"/>
                  <a:pt x="2661421" y="1254226"/>
                  <a:pt x="2652823" y="1259958"/>
                </a:cubicBezTo>
                <a:cubicBezTo>
                  <a:pt x="2624495" y="1278843"/>
                  <a:pt x="2629436" y="1283704"/>
                  <a:pt x="2589028" y="1297172"/>
                </a:cubicBezTo>
                <a:cubicBezTo>
                  <a:pt x="2513225" y="1322438"/>
                  <a:pt x="2592107" y="1297051"/>
                  <a:pt x="2535865" y="1313121"/>
                </a:cubicBezTo>
                <a:cubicBezTo>
                  <a:pt x="2530477" y="1314661"/>
                  <a:pt x="2525429" y="1317435"/>
                  <a:pt x="2519916" y="1318437"/>
                </a:cubicBezTo>
                <a:cubicBezTo>
                  <a:pt x="2505859" y="1320993"/>
                  <a:pt x="2491563" y="1321981"/>
                  <a:pt x="2477386" y="1323753"/>
                </a:cubicBezTo>
                <a:cubicBezTo>
                  <a:pt x="2470298" y="1325525"/>
                  <a:pt x="2463146" y="1327063"/>
                  <a:pt x="2456121" y="1329070"/>
                </a:cubicBezTo>
                <a:cubicBezTo>
                  <a:pt x="2450733" y="1330610"/>
                  <a:pt x="2445700" y="1333465"/>
                  <a:pt x="2440172" y="1334386"/>
                </a:cubicBezTo>
                <a:cubicBezTo>
                  <a:pt x="2424344" y="1337024"/>
                  <a:pt x="2408212" y="1337433"/>
                  <a:pt x="2392326" y="1339702"/>
                </a:cubicBezTo>
                <a:cubicBezTo>
                  <a:pt x="2370984" y="1342751"/>
                  <a:pt x="2349922" y="1347661"/>
                  <a:pt x="2328530" y="1350335"/>
                </a:cubicBezTo>
                <a:cubicBezTo>
                  <a:pt x="2314353" y="1352107"/>
                  <a:pt x="2300121" y="1353479"/>
                  <a:pt x="2286000" y="1355651"/>
                </a:cubicBezTo>
                <a:cubicBezTo>
                  <a:pt x="2277069" y="1357025"/>
                  <a:pt x="2268393" y="1359911"/>
                  <a:pt x="2259419" y="1360967"/>
                </a:cubicBezTo>
                <a:cubicBezTo>
                  <a:pt x="2238226" y="1363460"/>
                  <a:pt x="2216821" y="1363838"/>
                  <a:pt x="2195623" y="1366284"/>
                </a:cubicBezTo>
                <a:cubicBezTo>
                  <a:pt x="2170727" y="1369157"/>
                  <a:pt x="2146192" y="1375130"/>
                  <a:pt x="2121195" y="1376916"/>
                </a:cubicBezTo>
                <a:lnTo>
                  <a:pt x="1972339" y="1387549"/>
                </a:lnTo>
                <a:cubicBezTo>
                  <a:pt x="1958101" y="1388735"/>
                  <a:pt x="1944032" y="1391511"/>
                  <a:pt x="1929809" y="1392865"/>
                </a:cubicBezTo>
                <a:cubicBezTo>
                  <a:pt x="1906808" y="1395055"/>
                  <a:pt x="1883708" y="1396089"/>
                  <a:pt x="1860698" y="1398181"/>
                </a:cubicBezTo>
                <a:lnTo>
                  <a:pt x="1754372" y="1408814"/>
                </a:lnTo>
                <a:lnTo>
                  <a:pt x="1690577" y="1424763"/>
                </a:lnTo>
                <a:cubicBezTo>
                  <a:pt x="1676400" y="1428307"/>
                  <a:pt x="1661909" y="1430774"/>
                  <a:pt x="1648046" y="1435395"/>
                </a:cubicBezTo>
                <a:cubicBezTo>
                  <a:pt x="1589974" y="1454753"/>
                  <a:pt x="1616783" y="1448580"/>
                  <a:pt x="1568302" y="1456660"/>
                </a:cubicBezTo>
                <a:cubicBezTo>
                  <a:pt x="1559442" y="1460204"/>
                  <a:pt x="1550441" y="1463417"/>
                  <a:pt x="1541721" y="1467293"/>
                </a:cubicBezTo>
                <a:cubicBezTo>
                  <a:pt x="1534479" y="1470512"/>
                  <a:pt x="1527974" y="1475419"/>
                  <a:pt x="1520456" y="1477925"/>
                </a:cubicBezTo>
                <a:cubicBezTo>
                  <a:pt x="1511884" y="1480782"/>
                  <a:pt x="1502640" y="1481050"/>
                  <a:pt x="1493874" y="1483242"/>
                </a:cubicBezTo>
                <a:cubicBezTo>
                  <a:pt x="1488438" y="1484601"/>
                  <a:pt x="1483332" y="1487084"/>
                  <a:pt x="1477926" y="1488558"/>
                </a:cubicBezTo>
                <a:cubicBezTo>
                  <a:pt x="1436629" y="1499821"/>
                  <a:pt x="1426518" y="1500966"/>
                  <a:pt x="1382233" y="1509823"/>
                </a:cubicBezTo>
                <a:lnTo>
                  <a:pt x="1355651" y="1515139"/>
                </a:lnTo>
                <a:cubicBezTo>
                  <a:pt x="1346791" y="1516911"/>
                  <a:pt x="1338097" y="1520046"/>
                  <a:pt x="1329070" y="1520456"/>
                </a:cubicBezTo>
                <a:lnTo>
                  <a:pt x="1212112" y="1525772"/>
                </a:lnTo>
                <a:cubicBezTo>
                  <a:pt x="1107302" y="1540744"/>
                  <a:pt x="1262698" y="1519194"/>
                  <a:pt x="1116419" y="1536404"/>
                </a:cubicBezTo>
                <a:cubicBezTo>
                  <a:pt x="1105713" y="1537664"/>
                  <a:pt x="1095271" y="1540925"/>
                  <a:pt x="1084521" y="1541721"/>
                </a:cubicBezTo>
                <a:cubicBezTo>
                  <a:pt x="1047367" y="1544473"/>
                  <a:pt x="1010093" y="1545265"/>
                  <a:pt x="972879" y="1547037"/>
                </a:cubicBezTo>
                <a:cubicBezTo>
                  <a:pt x="940738" y="1555072"/>
                  <a:pt x="958550" y="1550041"/>
                  <a:pt x="919716" y="1562986"/>
                </a:cubicBezTo>
                <a:cubicBezTo>
                  <a:pt x="909084" y="1566530"/>
                  <a:pt x="897843" y="1568606"/>
                  <a:pt x="887819" y="1573618"/>
                </a:cubicBezTo>
                <a:cubicBezTo>
                  <a:pt x="880730" y="1577162"/>
                  <a:pt x="873838" y="1581129"/>
                  <a:pt x="866553" y="1584251"/>
                </a:cubicBezTo>
                <a:cubicBezTo>
                  <a:pt x="849010" y="1591769"/>
                  <a:pt x="813391" y="1605516"/>
                  <a:pt x="813391" y="1605516"/>
                </a:cubicBezTo>
                <a:cubicBezTo>
                  <a:pt x="795036" y="1623871"/>
                  <a:pt x="797405" y="1619998"/>
                  <a:pt x="781493" y="1642730"/>
                </a:cubicBezTo>
                <a:cubicBezTo>
                  <a:pt x="758262" y="1675917"/>
                  <a:pt x="760228" y="1662310"/>
                  <a:pt x="760228" y="1685260"/>
                </a:cubicBezTo>
              </a:path>
            </a:pathLst>
          </a:custGeom>
          <a:noFill/>
          <a:ln>
            <a:solidFill>
              <a:srgbClr val="7030A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707463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A </a:t>
            </a:r>
            <a:r>
              <a:rPr lang="en-US" b="1" dirty="0"/>
              <a:t>lambda function</a:t>
            </a:r>
            <a:r>
              <a:rPr lang="en-US" dirty="0"/>
              <a:t> is a </a:t>
            </a:r>
            <a:r>
              <a:rPr lang="en-US" b="1" dirty="0"/>
              <a:t>function</a:t>
            </a:r>
            <a:r>
              <a:rPr lang="en-US" dirty="0"/>
              <a:t> that you can write inline in your source code (usually to pass in to another </a:t>
            </a:r>
            <a:r>
              <a:rPr lang="en-US" b="1" dirty="0"/>
              <a:t>function</a:t>
            </a:r>
            <a:r>
              <a:rPr lang="en-US" dirty="0"/>
              <a:t>, similar to the idea of a </a:t>
            </a:r>
            <a:r>
              <a:rPr lang="en-US" dirty="0" err="1"/>
              <a:t>functor</a:t>
            </a:r>
            <a:r>
              <a:rPr lang="en-US" dirty="0"/>
              <a:t> or </a:t>
            </a:r>
            <a:r>
              <a:rPr lang="en-US" b="1" dirty="0"/>
              <a:t>function</a:t>
            </a:r>
            <a:r>
              <a:rPr lang="en-US" dirty="0"/>
              <a:t> pointer).</a:t>
            </a:r>
          </a:p>
          <a:p>
            <a:pPr lvl="1"/>
            <a:r>
              <a:rPr lang="en-US" dirty="0"/>
              <a:t>Inline:  It does not need a function header</a:t>
            </a:r>
          </a:p>
          <a:p>
            <a:pPr lvl="1"/>
            <a:r>
              <a:rPr lang="en-US" dirty="0"/>
              <a:t>Languages like JavaScript have used lambda functions for quite some time</a:t>
            </a:r>
          </a:p>
          <a:p>
            <a:pPr lvl="1"/>
            <a:r>
              <a:rPr lang="en-US" dirty="0"/>
              <a:t>Java introduces them in Java 8 as "lambda expressions"</a:t>
            </a:r>
          </a:p>
        </p:txBody>
      </p:sp>
      <p:sp>
        <p:nvSpPr>
          <p:cNvPr id="3" name="Title 2"/>
          <p:cNvSpPr>
            <a:spLocks noGrp="1"/>
          </p:cNvSpPr>
          <p:nvPr>
            <p:ph type="title"/>
          </p:nvPr>
        </p:nvSpPr>
        <p:spPr/>
        <p:txBody>
          <a:bodyPr/>
          <a:lstStyle/>
          <a:p>
            <a:r>
              <a:rPr lang="en-US" dirty="0"/>
              <a:t>Lambda functions / expressions</a:t>
            </a:r>
          </a:p>
        </p:txBody>
      </p:sp>
    </p:spTree>
    <p:extLst>
      <p:ext uri="{BB962C8B-B14F-4D97-AF65-F5344CB8AC3E}">
        <p14:creationId xmlns:p14="http://schemas.microsoft.com/office/powerpoint/2010/main" val="419764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0"/>
            <a:ext cx="8915399" cy="4407408"/>
          </a:xfrm>
        </p:spPr>
        <p:txBody>
          <a:bodyPr>
            <a:noAutofit/>
          </a:bodyPr>
          <a:lstStyle/>
          <a:p>
            <a:pPr marL="0" lvl="0" indent="0">
              <a:spcBef>
                <a:spcPts val="0"/>
              </a:spcBef>
              <a:spcAft>
                <a:spcPts val="0"/>
              </a:spcAft>
              <a:buClrTx/>
              <a:buNone/>
            </a:pPr>
            <a:r>
              <a:rPr lang="en-US" sz="1600" dirty="0">
                <a:solidFill>
                  <a:prstClr val="black"/>
                </a:solidFill>
                <a:latin typeface="Consolas" panose="020B0609020204030204" pitchFamily="49" charset="0"/>
                <a:cs typeface="Consolas" panose="020B0609020204030204" pitchFamily="49" charset="0"/>
              </a:rPr>
              <a:t>Consumer&lt;Employee&gt; </a:t>
            </a:r>
            <a:r>
              <a:rPr lang="en-US" sz="1600" dirty="0" err="1">
                <a:solidFill>
                  <a:prstClr val="black"/>
                </a:solidFill>
                <a:latin typeface="Consolas" panose="020B0609020204030204" pitchFamily="49" charset="0"/>
                <a:cs typeface="Consolas" panose="020B0609020204030204" pitchFamily="49" charset="0"/>
              </a:rPr>
              <a:t>giveRaise</a:t>
            </a:r>
            <a:r>
              <a:rPr lang="en-US" sz="1600" dirty="0">
                <a:solidFill>
                  <a:prstClr val="black"/>
                </a:solidFill>
                <a:latin typeface="Consolas" panose="020B0609020204030204" pitchFamily="49" charset="0"/>
                <a:cs typeface="Consolas" panose="020B0609020204030204" pitchFamily="49" charset="0"/>
              </a:rPr>
              <a:t> = </a:t>
            </a:r>
            <a:br>
              <a:rPr lang="en-US" sz="1600" dirty="0">
                <a:solidFill>
                  <a:prstClr val="black"/>
                </a:solidFill>
                <a:latin typeface="Consolas" panose="020B0609020204030204" pitchFamily="49" charset="0"/>
                <a:cs typeface="Consolas" panose="020B0609020204030204" pitchFamily="49" charset="0"/>
              </a:rPr>
            </a:br>
            <a:r>
              <a:rPr lang="en-US" sz="1600" dirty="0">
                <a:solidFill>
                  <a:prstClr val="black"/>
                </a:solidFill>
                <a:latin typeface="Consolas" panose="020B0609020204030204" pitchFamily="49" charset="0"/>
                <a:cs typeface="Consolas" panose="020B0609020204030204" pitchFamily="49" charset="0"/>
              </a:rPr>
              <a:t>		</a:t>
            </a:r>
            <a:r>
              <a:rPr lang="en-US" sz="1600" dirty="0" err="1">
                <a:solidFill>
                  <a:prstClr val="black"/>
                </a:solidFill>
                <a:latin typeface="Consolas" panose="020B0609020204030204" pitchFamily="49" charset="0"/>
                <a:cs typeface="Consolas" panose="020B0609020204030204" pitchFamily="49" charset="0"/>
              </a:rPr>
              <a:t>emp</a:t>
            </a:r>
            <a:r>
              <a:rPr lang="en-US" sz="1600" dirty="0">
                <a:solidFill>
                  <a:prstClr val="black"/>
                </a:solidFill>
                <a:latin typeface="Consolas" panose="020B0609020204030204" pitchFamily="49" charset="0"/>
                <a:cs typeface="Consolas" panose="020B0609020204030204" pitchFamily="49" charset="0"/>
              </a:rPr>
              <a:t> -&gt; 	</a:t>
            </a:r>
            <a:r>
              <a:rPr lang="en-US" sz="1600" dirty="0" err="1">
                <a:solidFill>
                  <a:prstClr val="black"/>
                </a:solidFill>
                <a:latin typeface="Consolas" panose="020B0609020204030204" pitchFamily="49" charset="0"/>
                <a:cs typeface="Consolas" panose="020B0609020204030204" pitchFamily="49" charset="0"/>
              </a:rPr>
              <a:t>emp.setSalary</a:t>
            </a:r>
            <a:r>
              <a:rPr lang="en-US" sz="1600" dirty="0">
                <a:solidFill>
                  <a:prstClr val="black"/>
                </a:solidFill>
                <a:latin typeface="Consolas" panose="020B0609020204030204" pitchFamily="49" charset="0"/>
                <a:cs typeface="Consolas" panose="020B0609020204030204" pitchFamily="49" charset="0"/>
              </a:rPr>
              <a:t>(</a:t>
            </a:r>
            <a:r>
              <a:rPr lang="en-US" sz="1600" dirty="0" err="1">
                <a:solidFill>
                  <a:prstClr val="black"/>
                </a:solidFill>
                <a:latin typeface="Consolas" panose="020B0609020204030204" pitchFamily="49" charset="0"/>
                <a:cs typeface="Consolas" panose="020B0609020204030204" pitchFamily="49" charset="0"/>
              </a:rPr>
              <a:t>emp.getSalary</a:t>
            </a:r>
            <a:r>
              <a:rPr lang="en-US" sz="1600" dirty="0">
                <a:solidFill>
                  <a:prstClr val="black"/>
                </a:solidFill>
                <a:latin typeface="Consolas" panose="020B0609020204030204" pitchFamily="49" charset="0"/>
                <a:cs typeface="Consolas" panose="020B0609020204030204" pitchFamily="49" charset="0"/>
              </a:rPr>
              <a:t>() * </a:t>
            </a:r>
            <a:r>
              <a:rPr lang="en-US" sz="1600" b="1" i="1" dirty="0">
                <a:solidFill>
                  <a:srgbClr val="0066CC"/>
                </a:solidFill>
                <a:latin typeface="Consolas" panose="020B0609020204030204" pitchFamily="49" charset="0"/>
                <a:cs typeface="Consolas" panose="020B0609020204030204" pitchFamily="49" charset="0"/>
              </a:rPr>
              <a:t>RAISE</a:t>
            </a:r>
            <a:r>
              <a:rPr lang="en-US" sz="1600" b="1" i="1" dirty="0">
                <a:solidFill>
                  <a:prstClr val="black"/>
                </a:solidFill>
                <a:latin typeface="Consolas" panose="020B0609020204030204" pitchFamily="49" charset="0"/>
                <a:cs typeface="Consolas" panose="020B0609020204030204" pitchFamily="49" charset="0"/>
              </a:rPr>
              <a:t>);</a:t>
            </a:r>
            <a:br>
              <a:rPr lang="en-US" sz="1600" b="1" i="1" dirty="0">
                <a:solidFill>
                  <a:prstClr val="black"/>
                </a:solidFill>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Employee john = </a:t>
            </a:r>
            <a:r>
              <a:rPr lang="en-US" sz="1600" b="1" dirty="0">
                <a:solidFill>
                  <a:schemeClr val="accent4">
                    <a:lumMod val="50000"/>
                  </a:schemeClr>
                </a:solidFill>
                <a:latin typeface="Consolas" panose="020B0609020204030204" pitchFamily="49" charset="0"/>
                <a:cs typeface="Consolas" panose="020B0609020204030204" pitchFamily="49" charset="0"/>
              </a:rPr>
              <a:t>new</a:t>
            </a:r>
            <a:r>
              <a:rPr lang="en-US" sz="1600" b="1" dirty="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Employee(</a:t>
            </a:r>
            <a:r>
              <a:rPr lang="en-US" sz="1600" b="1" dirty="0">
                <a:solidFill>
                  <a:srgbClr val="0066CC"/>
                </a:solidFill>
                <a:latin typeface="Consolas" panose="020B0609020204030204" pitchFamily="49" charset="0"/>
                <a:cs typeface="Consolas" panose="020B0609020204030204" pitchFamily="49" charset="0"/>
              </a:rPr>
              <a:t>"John"</a:t>
            </a:r>
            <a:r>
              <a:rPr lang="en-US" sz="1600" dirty="0">
                <a:latin typeface="Consolas" panose="020B0609020204030204" pitchFamily="49" charset="0"/>
                <a:cs typeface="Consolas" panose="020B0609020204030204" pitchFamily="49" charset="0"/>
              </a:rPr>
              <a:t>, </a:t>
            </a:r>
            <a:r>
              <a:rPr lang="en-US" sz="1600" b="1" dirty="0">
                <a:solidFill>
                  <a:srgbClr val="0066CC"/>
                </a:solidFill>
                <a:latin typeface="Consolas" panose="020B0609020204030204" pitchFamily="49" charset="0"/>
                <a:cs typeface="Consolas" panose="020B0609020204030204" pitchFamily="49" charset="0"/>
              </a:rPr>
              <a:t>"Sales"</a:t>
            </a:r>
            <a:r>
              <a:rPr lang="en-US" sz="1600" dirty="0">
                <a:latin typeface="Consolas" panose="020B0609020204030204" pitchFamily="49" charset="0"/>
                <a:cs typeface="Consolas" panose="020B0609020204030204" pitchFamily="49" charset="0"/>
              </a:rPr>
              <a:t>, 80000);</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giveRaise.accept</a:t>
            </a:r>
            <a:r>
              <a:rPr lang="en-US" sz="1600" dirty="0">
                <a:latin typeface="Consolas" panose="020B0609020204030204" pitchFamily="49" charset="0"/>
                <a:cs typeface="Consolas" panose="020B0609020204030204" pitchFamily="49" charset="0"/>
              </a:rPr>
              <a:t>(john);</a:t>
            </a:r>
            <a:br>
              <a:rPr lang="en-US" sz="1600" b="1" i="1" dirty="0">
                <a:solidFill>
                  <a:prstClr val="black"/>
                </a:solidFill>
                <a:latin typeface="Consolas" panose="020B0609020204030204" pitchFamily="49" charset="0"/>
                <a:cs typeface="Consolas" panose="020B0609020204030204" pitchFamily="49" charset="0"/>
              </a:rPr>
            </a:br>
            <a:endParaRPr lang="en-US" sz="1600" dirty="0">
              <a:solidFill>
                <a:srgbClr val="000000"/>
              </a:solidFill>
              <a:latin typeface="Consolas"/>
            </a:endParaRPr>
          </a:p>
          <a:p>
            <a:pPr marL="0" lvl="0" indent="0">
              <a:spcBef>
                <a:spcPts val="0"/>
              </a:spcBef>
              <a:spcAft>
                <a:spcPts val="0"/>
              </a:spcAft>
              <a:buClrTx/>
              <a:buNone/>
            </a:pPr>
            <a:r>
              <a:rPr lang="en-US" sz="1600" dirty="0">
                <a:solidFill>
                  <a:srgbClr val="000000"/>
                </a:solidFill>
                <a:latin typeface="Consolas"/>
              </a:rPr>
              <a:t>Predicate&lt;Person&gt; </a:t>
            </a:r>
            <a:r>
              <a:rPr lang="en-US" sz="1600" dirty="0" err="1">
                <a:solidFill>
                  <a:srgbClr val="6A3E3E"/>
                </a:solidFill>
                <a:latin typeface="Consolas"/>
              </a:rPr>
              <a:t>katy</a:t>
            </a:r>
            <a:r>
              <a:rPr lang="en-US" sz="1600" dirty="0">
                <a:solidFill>
                  <a:srgbClr val="000000"/>
                </a:solidFill>
                <a:latin typeface="Consolas"/>
              </a:rPr>
              <a:t> = </a:t>
            </a:r>
            <a:br>
              <a:rPr lang="en-US" sz="1600" dirty="0">
                <a:solidFill>
                  <a:srgbClr val="000000"/>
                </a:solidFill>
                <a:latin typeface="Consolas"/>
              </a:rPr>
            </a:br>
            <a:r>
              <a:rPr lang="en-US" sz="1600" dirty="0">
                <a:solidFill>
                  <a:srgbClr val="000000"/>
                </a:solidFill>
                <a:latin typeface="Consolas"/>
              </a:rPr>
              <a:t>	</a:t>
            </a:r>
            <a:r>
              <a:rPr lang="en-US" sz="1600" dirty="0">
                <a:solidFill>
                  <a:srgbClr val="6A3E3E"/>
                </a:solidFill>
                <a:latin typeface="Consolas"/>
              </a:rPr>
              <a:t>person</a:t>
            </a:r>
            <a:r>
              <a:rPr lang="en-US" sz="1600" dirty="0">
                <a:solidFill>
                  <a:srgbClr val="000000"/>
                </a:solidFill>
                <a:latin typeface="Consolas"/>
              </a:rPr>
              <a:t> -&gt; </a:t>
            </a:r>
            <a:r>
              <a:rPr lang="en-US" sz="1600" dirty="0" err="1">
                <a:solidFill>
                  <a:srgbClr val="6A3E3E"/>
                </a:solidFill>
                <a:latin typeface="Consolas"/>
              </a:rPr>
              <a:t>person</a:t>
            </a:r>
            <a:r>
              <a:rPr lang="en-US" sz="1600" dirty="0" err="1">
                <a:solidFill>
                  <a:srgbClr val="000000"/>
                </a:solidFill>
                <a:latin typeface="Consolas"/>
              </a:rPr>
              <a:t>.getFirstName</a:t>
            </a:r>
            <a:r>
              <a:rPr lang="en-US" sz="1600" dirty="0">
                <a:solidFill>
                  <a:srgbClr val="000000"/>
                </a:solidFill>
                <a:latin typeface="Consolas"/>
              </a:rPr>
              <a:t>().</a:t>
            </a:r>
            <a:r>
              <a:rPr lang="en-US" sz="1600" dirty="0" err="1">
                <a:solidFill>
                  <a:srgbClr val="000000"/>
                </a:solidFill>
                <a:latin typeface="Consolas"/>
              </a:rPr>
              <a:t>equalsIgnoreCase</a:t>
            </a:r>
            <a:r>
              <a:rPr lang="en-US" sz="1600" dirty="0">
                <a:solidFill>
                  <a:srgbClr val="000000"/>
                </a:solidFill>
                <a:latin typeface="Consolas"/>
              </a:rPr>
              <a:t>(</a:t>
            </a:r>
            <a:r>
              <a:rPr lang="en-US" sz="1600" dirty="0">
                <a:solidFill>
                  <a:srgbClr val="2A00FF"/>
                </a:solidFill>
                <a:latin typeface="Consolas"/>
              </a:rPr>
              <a:t>"</a:t>
            </a:r>
            <a:r>
              <a:rPr lang="en-US" sz="1600" dirty="0" err="1">
                <a:solidFill>
                  <a:srgbClr val="2A00FF"/>
                </a:solidFill>
                <a:latin typeface="Consolas"/>
              </a:rPr>
              <a:t>katy</a:t>
            </a:r>
            <a:r>
              <a:rPr lang="en-US" sz="1600" dirty="0">
                <a:solidFill>
                  <a:srgbClr val="2A00FF"/>
                </a:solidFill>
                <a:latin typeface="Consolas"/>
              </a:rPr>
              <a:t>"</a:t>
            </a:r>
            <a:r>
              <a:rPr lang="en-US" sz="1600" dirty="0">
                <a:solidFill>
                  <a:srgbClr val="000000"/>
                </a:solidFill>
                <a:latin typeface="Consolas"/>
              </a:rPr>
              <a:t>);</a:t>
            </a:r>
          </a:p>
          <a:p>
            <a:pPr marL="45720" indent="0">
              <a:spcBef>
                <a:spcPts val="0"/>
              </a:spcBef>
              <a:spcAft>
                <a:spcPts val="0"/>
              </a:spcAft>
              <a:buNone/>
            </a:pPr>
            <a:r>
              <a:rPr lang="en-US" sz="1600" dirty="0">
                <a:solidFill>
                  <a:srgbClr val="000000"/>
                </a:solidFill>
                <a:latin typeface="Consolas"/>
              </a:rPr>
              <a:t>Person </a:t>
            </a:r>
            <a:r>
              <a:rPr lang="en-US" sz="1600" dirty="0" err="1">
                <a:solidFill>
                  <a:srgbClr val="6A3E3E"/>
                </a:solidFill>
                <a:latin typeface="Consolas"/>
              </a:rPr>
              <a:t>mixon</a:t>
            </a:r>
            <a:r>
              <a:rPr lang="en-US" sz="1600" dirty="0">
                <a:solidFill>
                  <a:srgbClr val="000000"/>
                </a:solidFill>
                <a:latin typeface="Consolas"/>
              </a:rPr>
              <a:t> = </a:t>
            </a:r>
            <a:r>
              <a:rPr lang="en-US" sz="1600" b="1" dirty="0">
                <a:solidFill>
                  <a:srgbClr val="7F0055"/>
                </a:solidFill>
                <a:latin typeface="Consolas"/>
              </a:rPr>
              <a:t>new</a:t>
            </a:r>
            <a:r>
              <a:rPr lang="en-US" sz="1600" dirty="0">
                <a:solidFill>
                  <a:srgbClr val="000000"/>
                </a:solidFill>
                <a:latin typeface="Consolas"/>
              </a:rPr>
              <a:t> Person(</a:t>
            </a:r>
            <a:r>
              <a:rPr lang="en-US" sz="1600" dirty="0">
                <a:solidFill>
                  <a:srgbClr val="2A00FF"/>
                </a:solidFill>
                <a:latin typeface="Consolas"/>
              </a:rPr>
              <a:t>"Katy"</a:t>
            </a:r>
            <a:r>
              <a:rPr lang="en-US" sz="1600" dirty="0">
                <a:solidFill>
                  <a:srgbClr val="000000"/>
                </a:solidFill>
                <a:latin typeface="Consolas"/>
              </a:rPr>
              <a:t>, </a:t>
            </a:r>
            <a:r>
              <a:rPr lang="en-US" sz="1600" dirty="0">
                <a:solidFill>
                  <a:srgbClr val="2A00FF"/>
                </a:solidFill>
                <a:latin typeface="Consolas"/>
              </a:rPr>
              <a:t>"</a:t>
            </a:r>
            <a:r>
              <a:rPr lang="en-US" sz="1600" dirty="0" err="1">
                <a:solidFill>
                  <a:srgbClr val="2A00FF"/>
                </a:solidFill>
                <a:latin typeface="Consolas"/>
              </a:rPr>
              <a:t>Mixon</a:t>
            </a:r>
            <a:r>
              <a:rPr lang="en-US" sz="1600" dirty="0">
                <a:solidFill>
                  <a:srgbClr val="2A00FF"/>
                </a:solidFill>
                <a:latin typeface="Consolas"/>
              </a:rPr>
              <a:t>"</a:t>
            </a:r>
            <a:r>
              <a:rPr lang="en-US" sz="1600" dirty="0">
                <a:solidFill>
                  <a:srgbClr val="000000"/>
                </a:solidFill>
                <a:latin typeface="Consolas"/>
              </a:rPr>
              <a:t>);</a:t>
            </a:r>
          </a:p>
          <a:p>
            <a:pPr marL="45720" indent="0">
              <a:spcBef>
                <a:spcPts val="0"/>
              </a:spcBef>
              <a:spcAft>
                <a:spcPts val="0"/>
              </a:spcAft>
              <a:buNone/>
            </a:pPr>
            <a:r>
              <a:rPr lang="en-US" sz="1600" dirty="0" err="1">
                <a:solidFill>
                  <a:srgbClr val="000000"/>
                </a:solidFill>
                <a:latin typeface="Consolas"/>
              </a:rPr>
              <a:t>System.</a:t>
            </a:r>
            <a:r>
              <a:rPr lang="en-US" sz="1600" i="1" dirty="0" err="1">
                <a:solidFill>
                  <a:srgbClr val="0000C0"/>
                </a:solidFill>
                <a:latin typeface="Consolas"/>
              </a:rPr>
              <a:t>out</a:t>
            </a:r>
            <a:r>
              <a:rPr lang="en-US" sz="1600" dirty="0" err="1">
                <a:solidFill>
                  <a:srgbClr val="000000"/>
                </a:solidFill>
                <a:latin typeface="Consolas"/>
              </a:rPr>
              <a:t>.println</a:t>
            </a:r>
            <a:r>
              <a:rPr lang="en-US" sz="1600" dirty="0">
                <a:solidFill>
                  <a:srgbClr val="000000"/>
                </a:solidFill>
                <a:latin typeface="Consolas"/>
              </a:rPr>
              <a:t>(</a:t>
            </a:r>
            <a:r>
              <a:rPr lang="en-US" sz="1600" dirty="0">
                <a:solidFill>
                  <a:srgbClr val="2A00FF"/>
                </a:solidFill>
                <a:latin typeface="Consolas"/>
              </a:rPr>
              <a:t>"Is Ms. </a:t>
            </a:r>
            <a:r>
              <a:rPr lang="en-US" sz="1600" dirty="0" err="1">
                <a:solidFill>
                  <a:srgbClr val="2A00FF"/>
                </a:solidFill>
                <a:latin typeface="Consolas"/>
              </a:rPr>
              <a:t>Mixon</a:t>
            </a:r>
            <a:r>
              <a:rPr lang="en-US" sz="1600" dirty="0">
                <a:solidFill>
                  <a:srgbClr val="2A00FF"/>
                </a:solidFill>
                <a:latin typeface="Consolas"/>
              </a:rPr>
              <a:t> a Katy? "</a:t>
            </a:r>
            <a:r>
              <a:rPr lang="en-US" sz="1600" dirty="0">
                <a:solidFill>
                  <a:srgbClr val="000000"/>
                </a:solidFill>
                <a:latin typeface="Consolas"/>
              </a:rPr>
              <a:t> + </a:t>
            </a:r>
            <a:r>
              <a:rPr lang="en-US" sz="1600" dirty="0" err="1">
                <a:solidFill>
                  <a:srgbClr val="6A3E3E"/>
                </a:solidFill>
                <a:latin typeface="Consolas"/>
              </a:rPr>
              <a:t>katy</a:t>
            </a:r>
            <a:r>
              <a:rPr lang="en-US" sz="1600" dirty="0" err="1">
                <a:solidFill>
                  <a:srgbClr val="000000"/>
                </a:solidFill>
                <a:latin typeface="Consolas"/>
              </a:rPr>
              <a:t>.test</a:t>
            </a:r>
            <a:r>
              <a:rPr lang="en-US" sz="1600" dirty="0">
                <a:solidFill>
                  <a:srgbClr val="000000"/>
                </a:solidFill>
                <a:latin typeface="Consolas"/>
              </a:rPr>
              <a:t>(</a:t>
            </a:r>
            <a:r>
              <a:rPr lang="en-US" sz="1600" dirty="0" err="1">
                <a:solidFill>
                  <a:srgbClr val="6A3E3E"/>
                </a:solidFill>
                <a:latin typeface="Consolas"/>
              </a:rPr>
              <a:t>mixon</a:t>
            </a:r>
            <a:r>
              <a:rPr lang="en-US" sz="1600" dirty="0">
                <a:solidFill>
                  <a:srgbClr val="000000"/>
                </a:solidFill>
                <a:latin typeface="Consolas"/>
              </a:rPr>
              <a:t>));</a:t>
            </a:r>
          </a:p>
          <a:p>
            <a:pPr marL="0" lvl="0" indent="0">
              <a:spcBef>
                <a:spcPts val="0"/>
              </a:spcBef>
              <a:spcAft>
                <a:spcPts val="0"/>
              </a:spcAft>
              <a:buClrTx/>
              <a:buNone/>
            </a:pPr>
            <a:endParaRPr lang="en-US" sz="1600" dirty="0">
              <a:solidFill>
                <a:srgbClr val="000000"/>
              </a:solidFill>
              <a:latin typeface="Consolas"/>
            </a:endParaRPr>
          </a:p>
          <a:p>
            <a:pPr marL="45720" indent="0">
              <a:spcBef>
                <a:spcPts val="0"/>
              </a:spcBef>
              <a:spcAft>
                <a:spcPts val="0"/>
              </a:spcAft>
              <a:buNone/>
            </a:pP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a:t>
            </a:r>
            <a:r>
              <a:rPr lang="en-US" sz="1600" dirty="0" err="1">
                <a:solidFill>
                  <a:srgbClr val="000000"/>
                </a:solidFill>
                <a:latin typeface="Consolas"/>
              </a:rPr>
              <a:t>CalculatorUsingBiFunction</a:t>
            </a:r>
            <a:r>
              <a:rPr lang="en-US" sz="1600" dirty="0">
                <a:solidFill>
                  <a:srgbClr val="000000"/>
                </a:solidFill>
                <a:latin typeface="Consolas"/>
              </a:rPr>
              <a:t> {</a:t>
            </a:r>
          </a:p>
          <a:p>
            <a:pPr marL="45720" indent="0">
              <a:spcBef>
                <a:spcPts val="0"/>
              </a:spcBef>
              <a:spcAft>
                <a:spcPts val="0"/>
              </a:spcAft>
              <a:buNone/>
            </a:pPr>
            <a:r>
              <a:rPr lang="en-US" sz="1600" dirty="0">
                <a:solidFill>
                  <a:srgbClr val="7F0055"/>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a:t>
            </a:r>
            <a:r>
              <a:rPr lang="en-US" sz="1600" dirty="0">
                <a:solidFill>
                  <a:srgbClr val="000000"/>
                </a:solidFill>
                <a:latin typeface="Consolas"/>
              </a:rPr>
              <a:t>main(String[] </a:t>
            </a:r>
            <a:r>
              <a:rPr lang="en-US" sz="1600" dirty="0" err="1">
                <a:solidFill>
                  <a:srgbClr val="6A3E3E"/>
                </a:solidFill>
                <a:latin typeface="Consolas"/>
              </a:rPr>
              <a:t>args</a:t>
            </a:r>
            <a:r>
              <a:rPr lang="en-US" sz="1600" dirty="0">
                <a:solidFill>
                  <a:srgbClr val="000000"/>
                </a:solidFill>
                <a:latin typeface="Consolas"/>
              </a:rPr>
              <a:t>) {</a:t>
            </a:r>
          </a:p>
          <a:p>
            <a:pPr marL="45720" indent="0">
              <a:spcBef>
                <a:spcPts val="0"/>
              </a:spcBef>
              <a:spcAft>
                <a:spcPts val="0"/>
              </a:spcAft>
              <a:buNone/>
            </a:pPr>
            <a:r>
              <a:rPr lang="en-US" sz="1600" dirty="0">
                <a:solidFill>
                  <a:srgbClr val="000000"/>
                </a:solidFill>
                <a:latin typeface="Consolas"/>
              </a:rPr>
              <a:t>      Calculator </a:t>
            </a:r>
            <a:r>
              <a:rPr lang="en-US" sz="1600" dirty="0" err="1">
                <a:solidFill>
                  <a:srgbClr val="6A3E3E"/>
                </a:solidFill>
                <a:latin typeface="Consolas"/>
              </a:rPr>
              <a:t>myApp</a:t>
            </a:r>
            <a:r>
              <a:rPr lang="en-US" sz="1600" dirty="0">
                <a:solidFill>
                  <a:srgbClr val="000000"/>
                </a:solidFill>
                <a:latin typeface="Consolas"/>
              </a:rPr>
              <a:t> = </a:t>
            </a:r>
            <a:r>
              <a:rPr lang="en-US" sz="1600" b="1" dirty="0">
                <a:solidFill>
                  <a:srgbClr val="7F0055"/>
                </a:solidFill>
                <a:latin typeface="Consolas"/>
              </a:rPr>
              <a:t>new</a:t>
            </a:r>
            <a:r>
              <a:rPr lang="en-US" sz="1600" dirty="0">
                <a:solidFill>
                  <a:srgbClr val="000000"/>
                </a:solidFill>
                <a:latin typeface="Consolas"/>
              </a:rPr>
              <a:t> Calculator();</a:t>
            </a:r>
          </a:p>
          <a:p>
            <a:pPr marL="45720" indent="0">
              <a:spcBef>
                <a:spcPts val="0"/>
              </a:spcBef>
              <a:spcAft>
                <a:spcPts val="0"/>
              </a:spcAft>
              <a:buNone/>
            </a:pPr>
            <a:r>
              <a:rPr lang="en-US" sz="1600" dirty="0">
                <a:solidFill>
                  <a:srgbClr val="000000"/>
                </a:solidFill>
                <a:latin typeface="Consolas"/>
              </a:rPr>
              <a:t>      </a:t>
            </a:r>
            <a:r>
              <a:rPr lang="en-US" sz="1600" dirty="0" err="1">
                <a:solidFill>
                  <a:srgbClr val="000000"/>
                </a:solidFill>
                <a:latin typeface="Consolas"/>
              </a:rPr>
              <a:t>BiFunction</a:t>
            </a:r>
            <a:r>
              <a:rPr lang="en-US" sz="1600" dirty="0">
                <a:solidFill>
                  <a:srgbClr val="000000"/>
                </a:solidFill>
                <a:latin typeface="Consolas"/>
              </a:rPr>
              <a:t>&lt;Integer, Integer, Integer&gt; </a:t>
            </a:r>
            <a:r>
              <a:rPr lang="en-US" sz="1600" dirty="0">
                <a:solidFill>
                  <a:srgbClr val="6A3E3E"/>
                </a:solidFill>
                <a:latin typeface="Consolas"/>
              </a:rPr>
              <a:t>addition</a:t>
            </a:r>
            <a:r>
              <a:rPr lang="en-US" sz="1600" dirty="0">
                <a:solidFill>
                  <a:srgbClr val="000000"/>
                </a:solidFill>
                <a:latin typeface="Consolas"/>
              </a:rPr>
              <a:t> = </a:t>
            </a:r>
          </a:p>
          <a:p>
            <a:pPr marL="45720" indent="0">
              <a:spcBef>
                <a:spcPts val="0"/>
              </a:spcBef>
              <a:spcAft>
                <a:spcPts val="0"/>
              </a:spcAft>
              <a:buNone/>
            </a:pPr>
            <a:r>
              <a:rPr lang="en-US" sz="1600" dirty="0">
                <a:solidFill>
                  <a:srgbClr val="000000"/>
                </a:solidFill>
                <a:latin typeface="Consolas"/>
              </a:rPr>
              <a:t>		(</a:t>
            </a:r>
            <a:r>
              <a:rPr lang="en-US" sz="1600" dirty="0">
                <a:solidFill>
                  <a:srgbClr val="6A3E3E"/>
                </a:solidFill>
                <a:latin typeface="Consolas"/>
              </a:rPr>
              <a:t>a</a:t>
            </a:r>
            <a:r>
              <a:rPr lang="en-US" sz="1600" dirty="0">
                <a:solidFill>
                  <a:srgbClr val="000000"/>
                </a:solidFill>
                <a:latin typeface="Consolas"/>
              </a:rPr>
              <a:t>, </a:t>
            </a:r>
            <a:r>
              <a:rPr lang="en-US" sz="1600" dirty="0">
                <a:solidFill>
                  <a:srgbClr val="6A3E3E"/>
                </a:solidFill>
                <a:latin typeface="Consolas"/>
              </a:rPr>
              <a:t>b</a:t>
            </a:r>
            <a:r>
              <a:rPr lang="en-US" sz="1600" dirty="0">
                <a:solidFill>
                  <a:srgbClr val="000000"/>
                </a:solidFill>
                <a:latin typeface="Consolas"/>
              </a:rPr>
              <a:t>) -&gt; </a:t>
            </a:r>
            <a:r>
              <a:rPr lang="en-US" sz="1600" dirty="0">
                <a:solidFill>
                  <a:srgbClr val="6A3E3E"/>
                </a:solidFill>
                <a:latin typeface="Consolas"/>
              </a:rPr>
              <a:t>a</a:t>
            </a:r>
            <a:r>
              <a:rPr lang="en-US" sz="1600" dirty="0">
                <a:solidFill>
                  <a:srgbClr val="000000"/>
                </a:solidFill>
                <a:latin typeface="Consolas"/>
              </a:rPr>
              <a:t> + </a:t>
            </a:r>
            <a:r>
              <a:rPr lang="en-US" sz="1600" dirty="0">
                <a:solidFill>
                  <a:srgbClr val="6A3E3E"/>
                </a:solidFill>
                <a:latin typeface="Consolas"/>
              </a:rPr>
              <a:t>b</a:t>
            </a:r>
            <a:r>
              <a:rPr lang="en-US" sz="1600" dirty="0">
                <a:solidFill>
                  <a:srgbClr val="000000"/>
                </a:solidFill>
                <a:latin typeface="Consolas"/>
              </a:rPr>
              <a:t>;</a:t>
            </a:r>
          </a:p>
          <a:p>
            <a:pPr marL="45720" indent="0">
              <a:spcBef>
                <a:spcPts val="0"/>
              </a:spcBef>
              <a:spcAft>
                <a:spcPts val="0"/>
              </a:spcAft>
              <a:buNone/>
            </a:pPr>
            <a:r>
              <a:rPr lang="en-US" sz="1600" dirty="0">
                <a:solidFill>
                  <a:srgbClr val="000000"/>
                </a:solidFill>
                <a:latin typeface="Consolas"/>
              </a:rPr>
              <a:t>      </a:t>
            </a:r>
            <a:r>
              <a:rPr lang="en-US" sz="1600" dirty="0" err="1">
                <a:solidFill>
                  <a:srgbClr val="000000"/>
                </a:solidFill>
                <a:latin typeface="Consolas"/>
              </a:rPr>
              <a:t>BiFunction</a:t>
            </a:r>
            <a:r>
              <a:rPr lang="en-US" sz="1600" dirty="0">
                <a:solidFill>
                  <a:srgbClr val="000000"/>
                </a:solidFill>
                <a:latin typeface="Consolas"/>
              </a:rPr>
              <a:t>&lt;Integer, Integer, Integer&gt; </a:t>
            </a:r>
            <a:r>
              <a:rPr lang="en-US" sz="1600" dirty="0">
                <a:solidFill>
                  <a:srgbClr val="6A3E3E"/>
                </a:solidFill>
                <a:latin typeface="Consolas"/>
              </a:rPr>
              <a:t>subtraction</a:t>
            </a:r>
            <a:r>
              <a:rPr lang="en-US" sz="1600" dirty="0">
                <a:solidFill>
                  <a:srgbClr val="000000"/>
                </a:solidFill>
                <a:latin typeface="Consolas"/>
              </a:rPr>
              <a:t> = </a:t>
            </a:r>
          </a:p>
          <a:p>
            <a:pPr marL="45720" indent="0">
              <a:spcBef>
                <a:spcPts val="0"/>
              </a:spcBef>
              <a:spcAft>
                <a:spcPts val="0"/>
              </a:spcAft>
              <a:buNone/>
            </a:pPr>
            <a:r>
              <a:rPr lang="en-US" sz="1600" dirty="0">
                <a:solidFill>
                  <a:srgbClr val="000000"/>
                </a:solidFill>
                <a:latin typeface="Consolas"/>
              </a:rPr>
              <a:t>		(</a:t>
            </a:r>
            <a:r>
              <a:rPr lang="en-US" sz="1600" dirty="0">
                <a:solidFill>
                  <a:srgbClr val="6A3E3E"/>
                </a:solidFill>
                <a:latin typeface="Consolas"/>
              </a:rPr>
              <a:t>a</a:t>
            </a:r>
            <a:r>
              <a:rPr lang="en-US" sz="1600" dirty="0">
                <a:solidFill>
                  <a:srgbClr val="000000"/>
                </a:solidFill>
                <a:latin typeface="Consolas"/>
              </a:rPr>
              <a:t>, </a:t>
            </a:r>
            <a:r>
              <a:rPr lang="en-US" sz="1600" dirty="0">
                <a:solidFill>
                  <a:srgbClr val="6A3E3E"/>
                </a:solidFill>
                <a:latin typeface="Consolas"/>
              </a:rPr>
              <a:t>b</a:t>
            </a:r>
            <a:r>
              <a:rPr lang="en-US" sz="1600" dirty="0">
                <a:solidFill>
                  <a:srgbClr val="000000"/>
                </a:solidFill>
                <a:latin typeface="Consolas"/>
              </a:rPr>
              <a:t>) -&gt; </a:t>
            </a:r>
            <a:r>
              <a:rPr lang="en-US" sz="1600" dirty="0">
                <a:solidFill>
                  <a:srgbClr val="6A3E3E"/>
                </a:solidFill>
                <a:latin typeface="Consolas"/>
              </a:rPr>
              <a:t>a</a:t>
            </a:r>
            <a:r>
              <a:rPr lang="en-US" sz="1600" dirty="0">
                <a:solidFill>
                  <a:srgbClr val="000000"/>
                </a:solidFill>
                <a:latin typeface="Consolas"/>
              </a:rPr>
              <a:t> - </a:t>
            </a:r>
            <a:r>
              <a:rPr lang="en-US" sz="1600" dirty="0">
                <a:solidFill>
                  <a:srgbClr val="6A3E3E"/>
                </a:solidFill>
                <a:latin typeface="Consolas"/>
              </a:rPr>
              <a:t>b</a:t>
            </a:r>
            <a:r>
              <a:rPr lang="en-US" sz="1600" dirty="0">
                <a:solidFill>
                  <a:srgbClr val="000000"/>
                </a:solidFill>
                <a:latin typeface="Consolas"/>
              </a:rPr>
              <a:t>;</a:t>
            </a:r>
          </a:p>
          <a:p>
            <a:pPr marL="45720" indent="0">
              <a:spcBef>
                <a:spcPts val="0"/>
              </a:spcBef>
              <a:spcAft>
                <a:spcPts val="0"/>
              </a:spcAft>
              <a:buNone/>
            </a:pPr>
            <a:r>
              <a:rPr lang="en-US" sz="1600" dirty="0">
                <a:solidFill>
                  <a:srgbClr val="000000"/>
                </a:solidFill>
                <a:latin typeface="Consolas"/>
              </a:rPr>
              <a:t>      </a:t>
            </a:r>
            <a:r>
              <a:rPr lang="en-US" sz="1600" dirty="0" err="1">
                <a:solidFill>
                  <a:srgbClr val="000000"/>
                </a:solidFill>
                <a:latin typeface="Consolas"/>
              </a:rPr>
              <a:t>System.</a:t>
            </a:r>
            <a:r>
              <a:rPr lang="en-US" sz="1600" dirty="0" err="1">
                <a:solidFill>
                  <a:srgbClr val="0000C0"/>
                </a:solidFill>
                <a:latin typeface="Consolas"/>
              </a:rPr>
              <a:t>out</a:t>
            </a:r>
            <a:r>
              <a:rPr lang="en-US" sz="1600" dirty="0" err="1">
                <a:solidFill>
                  <a:srgbClr val="000000"/>
                </a:solidFill>
                <a:latin typeface="Consolas"/>
              </a:rPr>
              <a:t>.println</a:t>
            </a:r>
            <a:r>
              <a:rPr lang="en-US" sz="1600" dirty="0">
                <a:solidFill>
                  <a:srgbClr val="000000"/>
                </a:solidFill>
                <a:latin typeface="Consolas"/>
              </a:rPr>
              <a:t>(</a:t>
            </a:r>
            <a:r>
              <a:rPr lang="en-US" sz="1600" dirty="0">
                <a:solidFill>
                  <a:srgbClr val="2A00FF"/>
                </a:solidFill>
                <a:latin typeface="Consolas"/>
              </a:rPr>
              <a:t>"Calculator using </a:t>
            </a:r>
            <a:r>
              <a:rPr lang="en-US" sz="1600" dirty="0" err="1">
                <a:solidFill>
                  <a:srgbClr val="2A00FF"/>
                </a:solidFill>
                <a:latin typeface="Consolas"/>
              </a:rPr>
              <a:t>BiFunctions</a:t>
            </a:r>
            <a:r>
              <a:rPr lang="en-US" sz="1600" dirty="0">
                <a:solidFill>
                  <a:srgbClr val="2A00FF"/>
                </a:solidFill>
                <a:latin typeface="Consolas"/>
              </a:rPr>
              <a:t>\n"</a:t>
            </a:r>
            <a:r>
              <a:rPr lang="en-US" sz="1600" dirty="0">
                <a:solidFill>
                  <a:srgbClr val="000000"/>
                </a:solidFill>
                <a:latin typeface="Consolas"/>
              </a:rPr>
              <a:t>);</a:t>
            </a:r>
          </a:p>
          <a:p>
            <a:pPr marL="45720" indent="0">
              <a:spcBef>
                <a:spcPts val="0"/>
              </a:spcBef>
              <a:spcAft>
                <a:spcPts val="0"/>
              </a:spcAft>
              <a:buNone/>
            </a:pPr>
            <a:r>
              <a:rPr lang="en-US" sz="1600" dirty="0">
                <a:solidFill>
                  <a:srgbClr val="000000"/>
                </a:solidFill>
                <a:latin typeface="Consolas"/>
              </a:rPr>
              <a:t>      </a:t>
            </a:r>
            <a:r>
              <a:rPr lang="en-US" sz="1600" dirty="0" err="1">
                <a:solidFill>
                  <a:srgbClr val="000000"/>
                </a:solidFill>
                <a:latin typeface="Consolas"/>
              </a:rPr>
              <a:t>System.</a:t>
            </a:r>
            <a:r>
              <a:rPr lang="en-US" sz="1600" dirty="0" err="1">
                <a:solidFill>
                  <a:srgbClr val="0000C0"/>
                </a:solidFill>
                <a:latin typeface="Consolas"/>
              </a:rPr>
              <a:t>out</a:t>
            </a:r>
            <a:r>
              <a:rPr lang="en-US" sz="1600" dirty="0" err="1">
                <a:solidFill>
                  <a:srgbClr val="000000"/>
                </a:solidFill>
                <a:latin typeface="Consolas"/>
              </a:rPr>
              <a:t>.println</a:t>
            </a:r>
            <a:r>
              <a:rPr lang="en-US" sz="1600" dirty="0">
                <a:solidFill>
                  <a:srgbClr val="000000"/>
                </a:solidFill>
                <a:latin typeface="Consolas"/>
              </a:rPr>
              <a:t>(</a:t>
            </a:r>
            <a:r>
              <a:rPr lang="en-US" sz="1600" dirty="0">
                <a:solidFill>
                  <a:srgbClr val="2A00FF"/>
                </a:solidFill>
                <a:latin typeface="Consolas"/>
              </a:rPr>
              <a:t>"40 + 2 = "</a:t>
            </a:r>
            <a:r>
              <a:rPr lang="en-US" sz="1600" dirty="0">
                <a:solidFill>
                  <a:srgbClr val="000000"/>
                </a:solidFill>
                <a:latin typeface="Consolas"/>
              </a:rPr>
              <a:t> + </a:t>
            </a:r>
            <a:r>
              <a:rPr lang="en-US" sz="1600" dirty="0" err="1">
                <a:solidFill>
                  <a:srgbClr val="6A3E3E"/>
                </a:solidFill>
                <a:latin typeface="Consolas"/>
              </a:rPr>
              <a:t>addition</a:t>
            </a:r>
            <a:r>
              <a:rPr lang="en-US" sz="1600" dirty="0" err="1">
                <a:solidFill>
                  <a:srgbClr val="000000"/>
                </a:solidFill>
                <a:latin typeface="Consolas"/>
              </a:rPr>
              <a:t>.apply</a:t>
            </a:r>
            <a:r>
              <a:rPr lang="en-US" sz="1600" dirty="0">
                <a:solidFill>
                  <a:srgbClr val="000000"/>
                </a:solidFill>
                <a:latin typeface="Consolas"/>
              </a:rPr>
              <a:t>(40, 2));</a:t>
            </a:r>
          </a:p>
          <a:p>
            <a:pPr marL="45720" indent="0">
              <a:spcBef>
                <a:spcPts val="0"/>
              </a:spcBef>
              <a:spcAft>
                <a:spcPts val="0"/>
              </a:spcAft>
              <a:buNone/>
            </a:pPr>
            <a:r>
              <a:rPr lang="en-US" sz="1600" dirty="0">
                <a:solidFill>
                  <a:srgbClr val="000000"/>
                </a:solidFill>
                <a:latin typeface="Consolas"/>
              </a:rPr>
              <a:t>      </a:t>
            </a:r>
            <a:r>
              <a:rPr lang="en-US" sz="1600" dirty="0" err="1">
                <a:solidFill>
                  <a:srgbClr val="000000"/>
                </a:solidFill>
                <a:latin typeface="Consolas"/>
              </a:rPr>
              <a:t>System.</a:t>
            </a:r>
            <a:r>
              <a:rPr lang="en-US" sz="1600" dirty="0" err="1">
                <a:solidFill>
                  <a:srgbClr val="0000C0"/>
                </a:solidFill>
                <a:latin typeface="Consolas"/>
              </a:rPr>
              <a:t>out</a:t>
            </a:r>
            <a:r>
              <a:rPr lang="en-US" sz="1600" dirty="0" err="1">
                <a:solidFill>
                  <a:srgbClr val="000000"/>
                </a:solidFill>
                <a:latin typeface="Consolas"/>
              </a:rPr>
              <a:t>.println</a:t>
            </a:r>
            <a:r>
              <a:rPr lang="en-US" sz="1600" dirty="0">
                <a:solidFill>
                  <a:srgbClr val="000000"/>
                </a:solidFill>
                <a:latin typeface="Consolas"/>
              </a:rPr>
              <a:t>(</a:t>
            </a:r>
            <a:r>
              <a:rPr lang="en-US" sz="1600" dirty="0">
                <a:solidFill>
                  <a:srgbClr val="2A00FF"/>
                </a:solidFill>
                <a:latin typeface="Consolas"/>
              </a:rPr>
              <a:t>"20 - 10 = "</a:t>
            </a:r>
            <a:r>
              <a:rPr lang="en-US" sz="1600" dirty="0">
                <a:solidFill>
                  <a:srgbClr val="000000"/>
                </a:solidFill>
                <a:latin typeface="Consolas"/>
              </a:rPr>
              <a:t> + </a:t>
            </a:r>
            <a:r>
              <a:rPr lang="en-US" sz="1600" dirty="0" err="1">
                <a:solidFill>
                  <a:srgbClr val="6A3E3E"/>
                </a:solidFill>
                <a:latin typeface="Consolas"/>
              </a:rPr>
              <a:t>subtraction</a:t>
            </a:r>
            <a:r>
              <a:rPr lang="en-US" sz="1600" dirty="0" err="1">
                <a:solidFill>
                  <a:srgbClr val="000000"/>
                </a:solidFill>
                <a:latin typeface="Consolas"/>
              </a:rPr>
              <a:t>.apply</a:t>
            </a:r>
            <a:r>
              <a:rPr lang="en-US" sz="1600" dirty="0">
                <a:solidFill>
                  <a:srgbClr val="000000"/>
                </a:solidFill>
                <a:latin typeface="Consolas"/>
              </a:rPr>
              <a:t>(20, 10)); </a:t>
            </a:r>
          </a:p>
          <a:p>
            <a:pPr marL="45720" indent="0">
              <a:spcBef>
                <a:spcPts val="0"/>
              </a:spcBef>
              <a:spcAft>
                <a:spcPts val="0"/>
              </a:spcAft>
              <a:buNone/>
            </a:pPr>
            <a:r>
              <a:rPr lang="en-US" sz="1600" dirty="0">
                <a:solidFill>
                  <a:srgbClr val="000000"/>
                </a:solidFill>
                <a:latin typeface="Consolas"/>
              </a:rPr>
              <a:t>   }  </a:t>
            </a:r>
          </a:p>
          <a:p>
            <a:pPr marL="45720" indent="0">
              <a:spcBef>
                <a:spcPts val="0"/>
              </a:spcBef>
              <a:spcAft>
                <a:spcPts val="0"/>
              </a:spcAft>
              <a:buNone/>
            </a:pPr>
            <a:r>
              <a:rPr lang="en-US" sz="1600" dirty="0">
                <a:solidFill>
                  <a:srgbClr val="000000"/>
                </a:solidFill>
                <a:latin typeface="Consolas"/>
              </a:rPr>
              <a:t>}</a:t>
            </a:r>
          </a:p>
          <a:p>
            <a:endParaRPr lang="en-US" sz="1800" dirty="0"/>
          </a:p>
        </p:txBody>
      </p:sp>
      <p:sp>
        <p:nvSpPr>
          <p:cNvPr id="3" name="Title 2"/>
          <p:cNvSpPr>
            <a:spLocks noGrp="1"/>
          </p:cNvSpPr>
          <p:nvPr>
            <p:ph type="title"/>
          </p:nvPr>
        </p:nvSpPr>
        <p:spPr/>
        <p:txBody>
          <a:bodyPr/>
          <a:lstStyle/>
          <a:p>
            <a:r>
              <a:rPr lang="en-US" dirty="0"/>
              <a:t>Explicit Calls</a:t>
            </a:r>
            <a:br>
              <a:rPr lang="en-US"/>
            </a:br>
            <a:r>
              <a:rPr lang="en-US" sz="2000"/>
              <a:t>look </a:t>
            </a:r>
            <a:r>
              <a:rPr lang="en-US" sz="2000" dirty="0"/>
              <a:t>for functional methods test(), accept() and apply()</a:t>
            </a:r>
          </a:p>
        </p:txBody>
      </p:sp>
      <p:sp>
        <p:nvSpPr>
          <p:cNvPr id="4" name="TextBox 3"/>
          <p:cNvSpPr txBox="1"/>
          <p:nvPr/>
        </p:nvSpPr>
        <p:spPr>
          <a:xfrm>
            <a:off x="7033919" y="4396770"/>
            <a:ext cx="1832553" cy="784830"/>
          </a:xfrm>
          <a:prstGeom prst="rect">
            <a:avLst/>
          </a:prstGeom>
          <a:noFill/>
        </p:spPr>
        <p:txBody>
          <a:bodyPr wrap="none" rtlCol="0">
            <a:spAutoFit/>
          </a:bodyPr>
          <a:lstStyle/>
          <a:p>
            <a:pPr algn="ctr">
              <a:lnSpc>
                <a:spcPts val="1800"/>
              </a:lnSpc>
            </a:pPr>
            <a:r>
              <a:rPr lang="en-US" sz="1600" b="0" dirty="0">
                <a:solidFill>
                  <a:srgbClr val="C00000"/>
                </a:solidFill>
                <a:latin typeface="Comic Sans MS" panose="030F0702030302020204" pitchFamily="66" charset="0"/>
                <a:cs typeface="Consolas" panose="020B0609020204030204" pitchFamily="49" charset="0"/>
              </a:rPr>
              <a:t>A simpler version</a:t>
            </a:r>
            <a:br>
              <a:rPr lang="en-US" sz="1600" b="0" dirty="0">
                <a:solidFill>
                  <a:srgbClr val="C00000"/>
                </a:solidFill>
                <a:latin typeface="Comic Sans MS" panose="030F0702030302020204" pitchFamily="66" charset="0"/>
                <a:cs typeface="Consolas" panose="020B0609020204030204" pitchFamily="49" charset="0"/>
              </a:rPr>
            </a:br>
            <a:r>
              <a:rPr lang="en-US" sz="1600" b="0" dirty="0">
                <a:solidFill>
                  <a:srgbClr val="C00000"/>
                </a:solidFill>
                <a:latin typeface="Comic Sans MS" panose="030F0702030302020204" pitchFamily="66" charset="0"/>
                <a:cs typeface="Consolas" panose="020B0609020204030204" pitchFamily="49" charset="0"/>
              </a:rPr>
              <a:t>of Calculator</a:t>
            </a:r>
            <a:br>
              <a:rPr lang="en-US" sz="1600" b="0" dirty="0">
                <a:solidFill>
                  <a:srgbClr val="C00000"/>
                </a:solidFill>
                <a:latin typeface="Comic Sans MS" panose="030F0702030302020204" pitchFamily="66" charset="0"/>
                <a:cs typeface="Consolas" panose="020B0609020204030204" pitchFamily="49" charset="0"/>
              </a:rPr>
            </a:br>
            <a:r>
              <a:rPr lang="en-US" sz="1600" b="0" dirty="0">
                <a:solidFill>
                  <a:srgbClr val="C00000"/>
                </a:solidFill>
                <a:latin typeface="Comic Sans MS" panose="030F0702030302020204" pitchFamily="66" charset="0"/>
                <a:cs typeface="Consolas" panose="020B0609020204030204" pitchFamily="49" charset="0"/>
              </a:rPr>
              <a:t>using </a:t>
            </a:r>
            <a:r>
              <a:rPr lang="en-US" sz="1600" b="0" dirty="0" err="1">
                <a:solidFill>
                  <a:srgbClr val="C00000"/>
                </a:solidFill>
                <a:latin typeface="Comic Sans MS" panose="030F0702030302020204" pitchFamily="66" charset="0"/>
                <a:cs typeface="Consolas" panose="020B0609020204030204" pitchFamily="49" charset="0"/>
              </a:rPr>
              <a:t>BiFunction</a:t>
            </a:r>
            <a:endParaRPr lang="en-US" sz="1600" b="0" dirty="0">
              <a:solidFill>
                <a:srgbClr val="C00000"/>
              </a:solidFill>
              <a:latin typeface="Comic Sans MS" panose="030F0702030302020204" pitchFamily="66" charset="0"/>
              <a:cs typeface="Consolas" panose="020B0609020204030204" pitchFamily="49" charset="0"/>
            </a:endParaRPr>
          </a:p>
        </p:txBody>
      </p:sp>
      <p:cxnSp>
        <p:nvCxnSpPr>
          <p:cNvPr id="5" name="Straight Arrow Connector 4"/>
          <p:cNvCxnSpPr>
            <a:stCxn id="4" idx="1"/>
          </p:cNvCxnSpPr>
          <p:nvPr/>
        </p:nvCxnSpPr>
        <p:spPr>
          <a:xfrm flipH="1" flipV="1">
            <a:off x="5867400" y="4396771"/>
            <a:ext cx="1166519" cy="392414"/>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28600" y="2667000"/>
            <a:ext cx="86868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28600" y="3973815"/>
            <a:ext cx="8686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6453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76201" y="2438400"/>
            <a:ext cx="9017490" cy="3569208"/>
          </a:xfrm>
        </p:spPr>
        <p:txBody>
          <a:bodyPr>
            <a:normAutofit/>
          </a:bodyPr>
          <a:lstStyle/>
          <a:p>
            <a:r>
              <a:rPr lang="en-US" sz="1800" dirty="0">
                <a:cs typeface="Consolas" panose="020B0609020204030204" pitchFamily="49" charset="0"/>
              </a:rPr>
              <a:t>Functional interfaces can be represented using lambda expressions.</a:t>
            </a:r>
            <a:br>
              <a:rPr lang="en-US" sz="1800" dirty="0">
                <a:cs typeface="Consolas" panose="020B0609020204030204" pitchFamily="49" charset="0"/>
              </a:rPr>
            </a:br>
            <a:endParaRPr lang="en-US" sz="1800" dirty="0">
              <a:cs typeface="Consolas" panose="020B0609020204030204" pitchFamily="49" charset="0"/>
            </a:endParaRPr>
          </a:p>
          <a:p>
            <a:pPr marL="45720" indent="0">
              <a:buNone/>
            </a:pPr>
            <a:endParaRPr lang="en-US" sz="1800" dirty="0">
              <a:latin typeface="Consolas" panose="020B0609020204030204" pitchFamily="49" charset="0"/>
              <a:cs typeface="Consolas" panose="020B0609020204030204" pitchFamily="49" charset="0"/>
            </a:endParaRPr>
          </a:p>
          <a:p>
            <a:pPr marL="45720" indent="0">
              <a:buNone/>
            </a:pPr>
            <a:r>
              <a:rPr lang="en-US" sz="1800" dirty="0">
                <a:latin typeface="Consolas" panose="020B0609020204030204" pitchFamily="49" charset="0"/>
                <a:cs typeface="Consolas" panose="020B0609020204030204" pitchFamily="49" charset="0"/>
              </a:rPr>
              <a:t>Consumer&lt;Employee&gt; </a:t>
            </a:r>
            <a:r>
              <a:rPr lang="en-US" sz="1800" dirty="0" err="1">
                <a:latin typeface="Consolas" panose="020B0609020204030204" pitchFamily="49" charset="0"/>
                <a:cs typeface="Consolas" panose="020B0609020204030204" pitchFamily="49" charset="0"/>
              </a:rPr>
              <a:t>giveRaise</a:t>
            </a:r>
            <a:r>
              <a:rPr lang="en-US" sz="1800" dirty="0">
                <a:latin typeface="Consolas" panose="020B0609020204030204" pitchFamily="49" charset="0"/>
                <a:cs typeface="Consolas" panose="020B0609020204030204" pitchFamily="49" charset="0"/>
              </a:rPr>
              <a:t> = </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emp</a:t>
            </a:r>
            <a:r>
              <a:rPr lang="en-US" sz="1800" dirty="0">
                <a:latin typeface="Consolas" panose="020B0609020204030204" pitchFamily="49" charset="0"/>
                <a:cs typeface="Consolas" panose="020B0609020204030204" pitchFamily="49" charset="0"/>
              </a:rPr>
              <a:t> -&gt; 	</a:t>
            </a:r>
            <a:r>
              <a:rPr lang="en-US" sz="1800" dirty="0" err="1">
                <a:latin typeface="Consolas" panose="020B0609020204030204" pitchFamily="49" charset="0"/>
                <a:cs typeface="Consolas" panose="020B0609020204030204" pitchFamily="49" charset="0"/>
              </a:rPr>
              <a:t>emp.setSalary</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emp.getSalary</a:t>
            </a:r>
            <a:r>
              <a:rPr lang="en-US" sz="1800" dirty="0">
                <a:latin typeface="Consolas" panose="020B0609020204030204" pitchFamily="49" charset="0"/>
                <a:cs typeface="Consolas" panose="020B0609020204030204" pitchFamily="49" charset="0"/>
              </a:rPr>
              <a:t>() * </a:t>
            </a:r>
            <a:r>
              <a:rPr lang="en-US" sz="1800" b="1" i="1" dirty="0">
                <a:solidFill>
                  <a:srgbClr val="0066CC"/>
                </a:solidFill>
                <a:latin typeface="Consolas" panose="020B0609020204030204" pitchFamily="49" charset="0"/>
                <a:cs typeface="Consolas" panose="020B0609020204030204" pitchFamily="49" charset="0"/>
              </a:rPr>
              <a:t>RAISE</a:t>
            </a:r>
            <a:r>
              <a:rPr lang="en-US" sz="1800" b="1" i="1" dirty="0">
                <a:latin typeface="Consolas" panose="020B0609020204030204" pitchFamily="49" charset="0"/>
                <a:cs typeface="Consolas" panose="020B0609020204030204" pitchFamily="49" charset="0"/>
              </a:rPr>
              <a:t>);</a:t>
            </a:r>
            <a:br>
              <a:rPr lang="en-US" sz="1800" b="1" i="1" dirty="0">
                <a:latin typeface="Consolas" panose="020B0609020204030204" pitchFamily="49" charset="0"/>
                <a:cs typeface="Consolas" panose="020B0609020204030204" pitchFamily="49" charset="0"/>
              </a:rPr>
            </a:br>
            <a:r>
              <a:rPr lang="en-US" sz="1800" b="1" i="1" dirty="0">
                <a:latin typeface="Consolas" panose="020B0609020204030204" pitchFamily="49" charset="0"/>
                <a:cs typeface="Consolas" panose="020B0609020204030204" pitchFamily="49" charset="0"/>
              </a:rPr>
              <a:t>	   </a:t>
            </a:r>
            <a:r>
              <a:rPr lang="en-US" sz="1600" spc="100" dirty="0">
                <a:solidFill>
                  <a:srgbClr val="339966"/>
                </a:solidFill>
                <a:latin typeface="Consolas" panose="020B0609020204030204" pitchFamily="49" charset="0"/>
                <a:cs typeface="Consolas" panose="020B0609020204030204" pitchFamily="49" charset="0"/>
              </a:rPr>
              <a:t>// Input -&gt; Action (can be single statement or block)</a:t>
            </a:r>
            <a:br>
              <a:rPr lang="en-US" sz="1800" b="1" i="1" dirty="0">
                <a:latin typeface="Consolas" panose="020B0609020204030204" pitchFamily="49" charset="0"/>
                <a:cs typeface="Consolas" panose="020B0609020204030204" pitchFamily="49" charset="0"/>
              </a:rPr>
            </a:br>
            <a:endParaRPr lang="en-US" sz="1800" b="1" i="1" dirty="0">
              <a:latin typeface="Consolas" panose="020B0609020204030204" pitchFamily="49" charset="0"/>
              <a:cs typeface="Consolas" panose="020B0609020204030204" pitchFamily="49" charset="0"/>
            </a:endParaRPr>
          </a:p>
          <a:p>
            <a:pPr marL="45720" indent="0">
              <a:buNone/>
            </a:pPr>
            <a:r>
              <a:rPr lang="en-US" sz="1800" dirty="0">
                <a:latin typeface="Consolas" panose="020B0609020204030204" pitchFamily="49" charset="0"/>
                <a:cs typeface="Consolas" panose="020B0609020204030204" pitchFamily="49" charset="0"/>
              </a:rPr>
              <a:t>Consumer&lt;Employee&gt; </a:t>
            </a:r>
            <a:r>
              <a:rPr lang="en-US" sz="1800" dirty="0" err="1">
                <a:latin typeface="Consolas" panose="020B0609020204030204" pitchFamily="49" charset="0"/>
                <a:cs typeface="Consolas" panose="020B0609020204030204" pitchFamily="49" charset="0"/>
              </a:rPr>
              <a:t>giveBonus</a:t>
            </a:r>
            <a:r>
              <a:rPr lang="en-US" sz="1800" dirty="0">
                <a:latin typeface="Consolas" panose="020B0609020204030204" pitchFamily="49" charset="0"/>
                <a:cs typeface="Consolas" panose="020B0609020204030204" pitchFamily="49" charset="0"/>
              </a:rPr>
              <a:t> = </a:t>
            </a:r>
            <a:r>
              <a:rPr lang="en-US" sz="1800" dirty="0" err="1">
                <a:latin typeface="Consolas" panose="020B0609020204030204" pitchFamily="49" charset="0"/>
                <a:cs typeface="Consolas" panose="020B0609020204030204" pitchFamily="49" charset="0"/>
              </a:rPr>
              <a:t>emp</a:t>
            </a:r>
            <a:r>
              <a:rPr lang="en-US" sz="1800" dirty="0">
                <a:latin typeface="Consolas" panose="020B0609020204030204" pitchFamily="49" charset="0"/>
                <a:cs typeface="Consolas" panose="020B0609020204030204" pitchFamily="49" charset="0"/>
              </a:rPr>
              <a:t> -&gt; </a:t>
            </a:r>
            <a:r>
              <a:rPr lang="en-US" sz="1800" dirty="0" err="1">
                <a:latin typeface="Consolas" panose="020B0609020204030204" pitchFamily="49" charset="0"/>
                <a:cs typeface="Consolas" panose="020B0609020204030204" pitchFamily="49" charset="0"/>
              </a:rPr>
              <a:t>emp.setSalary</a:t>
            </a:r>
            <a:r>
              <a:rPr lang="en-US" sz="1800" dirty="0">
                <a:latin typeface="Consolas" panose="020B0609020204030204" pitchFamily="49" charset="0"/>
                <a:cs typeface="Consolas" panose="020B0609020204030204" pitchFamily="49" charset="0"/>
              </a:rPr>
              <a:t>(</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emp.getDept</a:t>
            </a:r>
            <a:r>
              <a:rPr lang="en-US" sz="1800" dirty="0">
                <a:latin typeface="Consolas" panose="020B0609020204030204" pitchFamily="49" charset="0"/>
                <a:cs typeface="Consolas" panose="020B0609020204030204" pitchFamily="49" charset="0"/>
              </a:rPr>
              <a:t>().equals("IT") ? </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emp.getSalary</a:t>
            </a:r>
            <a:r>
              <a:rPr lang="en-US" sz="1800" dirty="0">
                <a:latin typeface="Consolas" panose="020B0609020204030204" pitchFamily="49" charset="0"/>
                <a:cs typeface="Consolas" panose="020B0609020204030204" pitchFamily="49" charset="0"/>
              </a:rPr>
              <a:t>() * </a:t>
            </a:r>
            <a:r>
              <a:rPr lang="en-US" sz="1800" b="1" i="1" dirty="0">
                <a:solidFill>
                  <a:srgbClr val="0070C0"/>
                </a:solidFill>
                <a:latin typeface="Consolas" panose="020B0609020204030204" pitchFamily="49" charset="0"/>
                <a:cs typeface="Consolas" panose="020B0609020204030204" pitchFamily="49" charset="0"/>
              </a:rPr>
              <a:t>BONUS_RAISE</a:t>
            </a:r>
            <a:r>
              <a:rPr lang="en-US" sz="1800" b="1" i="1" dirty="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emp.getSalary</a:t>
            </a:r>
            <a:r>
              <a:rPr lang="en-US" sz="1800" dirty="0">
                <a:latin typeface="Consolas" panose="020B0609020204030204" pitchFamily="49" charset="0"/>
                <a:cs typeface="Consolas" panose="020B0609020204030204" pitchFamily="49" charset="0"/>
              </a:rPr>
              <a:t>() );</a:t>
            </a:r>
            <a:br>
              <a:rPr lang="en-US" sz="1800" dirty="0">
                <a:latin typeface="Consolas" panose="020B0609020204030204" pitchFamily="49" charset="0"/>
                <a:cs typeface="Consolas" panose="020B0609020204030204" pitchFamily="49" charset="0"/>
              </a:rPr>
            </a:br>
            <a:endParaRPr lang="en-US" sz="1800" dirty="0">
              <a:latin typeface="Consolas" panose="020B0609020204030204" pitchFamily="49" charset="0"/>
              <a:cs typeface="Consolas" panose="020B0609020204030204" pitchFamily="49" charset="0"/>
            </a:endParaRPr>
          </a:p>
          <a:p>
            <a:r>
              <a:rPr lang="en-US" sz="1800" dirty="0">
                <a:cs typeface="Consolas" panose="020B0609020204030204" pitchFamily="49" charset="0"/>
              </a:rPr>
              <a:t>What does </a:t>
            </a:r>
            <a:r>
              <a:rPr lang="en-US" sz="1800" dirty="0" err="1">
                <a:cs typeface="Consolas" panose="020B0609020204030204" pitchFamily="49" charset="0"/>
              </a:rPr>
              <a:t>giveBonus</a:t>
            </a:r>
            <a:r>
              <a:rPr lang="en-US" sz="1800" dirty="0">
                <a:cs typeface="Consolas" panose="020B0609020204030204" pitchFamily="49" charset="0"/>
              </a:rPr>
              <a:t> do?</a:t>
            </a:r>
          </a:p>
        </p:txBody>
      </p:sp>
      <p:sp>
        <p:nvSpPr>
          <p:cNvPr id="3" name="Title 2"/>
          <p:cNvSpPr>
            <a:spLocks noGrp="1"/>
          </p:cNvSpPr>
          <p:nvPr>
            <p:ph type="title"/>
          </p:nvPr>
        </p:nvSpPr>
        <p:spPr/>
        <p:txBody>
          <a:bodyPr/>
          <a:lstStyle/>
          <a:p>
            <a:r>
              <a:rPr lang="en-US" dirty="0"/>
              <a:t>Functional Interfaces:</a:t>
            </a:r>
            <a:br>
              <a:rPr lang="en-US" dirty="0"/>
            </a:br>
            <a:r>
              <a:rPr lang="en-US" dirty="0"/>
              <a:t>Consumer&lt;T&gt;  </a:t>
            </a:r>
            <a:r>
              <a:rPr lang="en-US" sz="2400" dirty="0"/>
              <a:t>(1)</a:t>
            </a:r>
          </a:p>
        </p:txBody>
      </p:sp>
      <p:graphicFrame>
        <p:nvGraphicFramePr>
          <p:cNvPr id="2" name="Table 1"/>
          <p:cNvGraphicFramePr>
            <a:graphicFrameLocks noGrp="1"/>
          </p:cNvGraphicFramePr>
          <p:nvPr/>
        </p:nvGraphicFramePr>
        <p:xfrm>
          <a:off x="266700" y="1600200"/>
          <a:ext cx="8610600" cy="497205"/>
        </p:xfrm>
        <a:graphic>
          <a:graphicData uri="http://schemas.openxmlformats.org/drawingml/2006/table">
            <a:tbl>
              <a:tblPr firstRow="1" bandRow="1">
                <a:tableStyleId>{9DCAF9ED-07DC-4A11-8D7F-57B35C25682E}</a:tableStyleId>
              </a:tblPr>
              <a:tblGrid>
                <a:gridCol w="16002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101536">
                <a:tc>
                  <a:txBody>
                    <a:bodyPr/>
                    <a:lstStyle/>
                    <a:p>
                      <a:pPr marL="0" algn="ctr" defTabSz="914400" rtl="0" eaLnBrk="1" fontAlgn="ctr" latinLnBrk="0" hangingPunct="1"/>
                      <a:r>
                        <a:rPr lang="en-US" sz="1600" b="0" i="0" u="none" strike="noStrike" kern="1200" dirty="0">
                          <a:solidFill>
                            <a:srgbClr val="000000"/>
                          </a:solidFill>
                          <a:effectLst/>
                          <a:latin typeface="Franklin Gothic Medium"/>
                          <a:ea typeface="+mn-ea"/>
                          <a:cs typeface="+mn-cs"/>
                        </a:rPr>
                        <a:t>Consumer&lt;T&gt;</a:t>
                      </a:r>
                    </a:p>
                  </a:txBody>
                  <a:tcPr marL="9525" marR="9525" marT="9525" marB="0" anchor="ctr">
                    <a:solidFill>
                      <a:schemeClr val="accent2">
                        <a:lumMod val="40000"/>
                        <a:lumOff val="60000"/>
                      </a:schemeClr>
                    </a:solidFill>
                  </a:tcPr>
                </a:tc>
                <a:tc>
                  <a:txBody>
                    <a:bodyPr/>
                    <a:lstStyle/>
                    <a:p>
                      <a:pPr marL="0" algn="l" defTabSz="914400" rtl="0" eaLnBrk="1" fontAlgn="ctr" latinLnBrk="0" hangingPunct="1"/>
                      <a:r>
                        <a:rPr lang="en-US" sz="1600" b="0" i="0" u="none" strike="noStrike" kern="1200" dirty="0">
                          <a:solidFill>
                            <a:srgbClr val="000000"/>
                          </a:solidFill>
                          <a:effectLst/>
                          <a:latin typeface="Franklin Gothic Medium"/>
                          <a:ea typeface="+mn-ea"/>
                          <a:cs typeface="+mn-cs"/>
                        </a:rPr>
                        <a:t>Represents an operation that accepts a </a:t>
                      </a:r>
                      <a:br>
                        <a:rPr lang="en-US" sz="1600" b="0" i="0" u="none" strike="noStrike" kern="1200" dirty="0">
                          <a:solidFill>
                            <a:srgbClr val="000000"/>
                          </a:solidFill>
                          <a:effectLst/>
                          <a:latin typeface="Franklin Gothic Medium"/>
                          <a:ea typeface="+mn-ea"/>
                          <a:cs typeface="+mn-cs"/>
                        </a:rPr>
                      </a:br>
                      <a:r>
                        <a:rPr lang="en-US" sz="1600" b="1" i="0" u="none" strike="noStrike" kern="1200" dirty="0">
                          <a:solidFill>
                            <a:srgbClr val="C00000"/>
                          </a:solidFill>
                          <a:effectLst/>
                          <a:latin typeface="Franklin Gothic Medium"/>
                          <a:ea typeface="+mn-ea"/>
                          <a:cs typeface="+mn-cs"/>
                        </a:rPr>
                        <a:t>single</a:t>
                      </a:r>
                      <a:r>
                        <a:rPr lang="en-US" sz="1600" b="0" i="0" u="none" strike="noStrike" kern="1200" dirty="0">
                          <a:solidFill>
                            <a:srgbClr val="000000"/>
                          </a:solidFill>
                          <a:effectLst/>
                          <a:latin typeface="Franklin Gothic Medium"/>
                          <a:ea typeface="+mn-ea"/>
                          <a:cs typeface="+mn-cs"/>
                        </a:rPr>
                        <a:t> input argument and </a:t>
                      </a:r>
                      <a:r>
                        <a:rPr lang="en-US" sz="1600" b="1" i="0" u="none" strike="noStrike" kern="1200" dirty="0">
                          <a:solidFill>
                            <a:srgbClr val="C00000"/>
                          </a:solidFill>
                          <a:effectLst/>
                          <a:latin typeface="Franklin Gothic Medium"/>
                          <a:ea typeface="+mn-ea"/>
                          <a:cs typeface="+mn-cs"/>
                        </a:rPr>
                        <a:t>returns no result</a:t>
                      </a:r>
                      <a:r>
                        <a:rPr lang="en-US" sz="1600" b="0" i="0" u="none" strike="noStrike" kern="1200" dirty="0">
                          <a:solidFill>
                            <a:srgbClr val="000000"/>
                          </a:solidFill>
                          <a:effectLst/>
                          <a:latin typeface="Franklin Gothic Medium"/>
                          <a:ea typeface="+mn-ea"/>
                          <a:cs typeface="+mn-cs"/>
                        </a:rPr>
                        <a:t>.</a:t>
                      </a:r>
                    </a:p>
                  </a:txBody>
                  <a:tcPr marL="9525" marR="9525" marT="9525" marB="0" anchor="c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Functional method: accept</a:t>
                      </a:r>
                      <a:br>
                        <a:rPr lang="en-US" sz="1600" dirty="0"/>
                      </a:br>
                      <a:r>
                        <a:rPr lang="en-US" sz="1600" dirty="0"/>
                        <a:t>    </a:t>
                      </a:r>
                      <a:r>
                        <a:rPr lang="en-US" sz="1600" dirty="0">
                          <a:solidFill>
                            <a:schemeClr val="tx1"/>
                          </a:solidFill>
                          <a:latin typeface="Consolas" panose="020B0609020204030204" pitchFamily="49" charset="0"/>
                          <a:cs typeface="Consolas" panose="020B0609020204030204" pitchFamily="49" charset="0"/>
                        </a:rPr>
                        <a:t>v</a:t>
                      </a:r>
                      <a:r>
                        <a:rPr lang="en-US" sz="1600" b="0" i="0" kern="1200" dirty="0">
                          <a:solidFill>
                            <a:schemeClr val="dk1"/>
                          </a:solidFill>
                          <a:effectLst/>
                          <a:latin typeface="Consolas" panose="020B0609020204030204" pitchFamily="49" charset="0"/>
                          <a:ea typeface="+mn-ea"/>
                          <a:cs typeface="Consolas" panose="020B0609020204030204" pitchFamily="49" charset="0"/>
                        </a:rPr>
                        <a:t>oid accept(T t)</a:t>
                      </a:r>
                    </a:p>
                  </a:txBody>
                  <a:tcPr marL="9525" marR="9525" marT="9525" marB="0" anchor="ctr">
                    <a:solidFill>
                      <a:schemeClr val="accent2">
                        <a:lumMod val="20000"/>
                        <a:lumOff val="80000"/>
                      </a:schemeClr>
                    </a:solidFill>
                  </a:tcPr>
                </a:tc>
                <a:extLst>
                  <a:ext uri="{0D108BD9-81ED-4DB2-BD59-A6C34878D82A}">
                    <a16:rowId xmlns:a16="http://schemas.microsoft.com/office/drawing/2014/main" val="10000"/>
                  </a:ext>
                </a:extLst>
              </a:tr>
            </a:tbl>
          </a:graphicData>
        </a:graphic>
      </p:graphicFrame>
      <p:sp>
        <p:nvSpPr>
          <p:cNvPr id="5" name="TextBox 4"/>
          <p:cNvSpPr txBox="1"/>
          <p:nvPr/>
        </p:nvSpPr>
        <p:spPr>
          <a:xfrm>
            <a:off x="247436" y="2990226"/>
            <a:ext cx="1681872" cy="323358"/>
          </a:xfrm>
          <a:prstGeom prst="rect">
            <a:avLst/>
          </a:prstGeom>
          <a:noFill/>
        </p:spPr>
        <p:txBody>
          <a:bodyPr wrap="none" rtlCol="0">
            <a:spAutoFit/>
          </a:bodyPr>
          <a:lstStyle/>
          <a:p>
            <a:pPr algn="ctr">
              <a:lnSpc>
                <a:spcPts val="1800"/>
              </a:lnSpc>
            </a:pPr>
            <a:r>
              <a:rPr lang="en-US" sz="1800" b="0" dirty="0">
                <a:solidFill>
                  <a:srgbClr val="0070C0"/>
                </a:solidFill>
                <a:latin typeface="Comic Sans MS" panose="030F0702030302020204" pitchFamily="66" charset="0"/>
              </a:rPr>
              <a:t>the interface</a:t>
            </a:r>
          </a:p>
        </p:txBody>
      </p:sp>
      <p:sp>
        <p:nvSpPr>
          <p:cNvPr id="10" name="TextBox 9"/>
          <p:cNvSpPr txBox="1"/>
          <p:nvPr/>
        </p:nvSpPr>
        <p:spPr>
          <a:xfrm>
            <a:off x="2072427" y="2990226"/>
            <a:ext cx="3337773" cy="323165"/>
          </a:xfrm>
          <a:prstGeom prst="rect">
            <a:avLst/>
          </a:prstGeom>
          <a:noFill/>
        </p:spPr>
        <p:txBody>
          <a:bodyPr wrap="none" rtlCol="0">
            <a:spAutoFit/>
          </a:bodyPr>
          <a:lstStyle/>
          <a:p>
            <a:pPr algn="ctr">
              <a:lnSpc>
                <a:spcPts val="1800"/>
              </a:lnSpc>
            </a:pPr>
            <a:r>
              <a:rPr lang="en-US" sz="1800" b="0" dirty="0">
                <a:solidFill>
                  <a:srgbClr val="0070C0"/>
                </a:solidFill>
                <a:latin typeface="Comic Sans MS" panose="030F0702030302020204" pitchFamily="66" charset="0"/>
              </a:rPr>
              <a:t>the instance of the interface</a:t>
            </a:r>
          </a:p>
        </p:txBody>
      </p:sp>
      <p:sp>
        <p:nvSpPr>
          <p:cNvPr id="12" name="TextBox 11"/>
          <p:cNvSpPr txBox="1"/>
          <p:nvPr/>
        </p:nvSpPr>
        <p:spPr>
          <a:xfrm>
            <a:off x="5867400" y="3112785"/>
            <a:ext cx="2597185" cy="553998"/>
          </a:xfrm>
          <a:prstGeom prst="rect">
            <a:avLst/>
          </a:prstGeom>
          <a:noFill/>
        </p:spPr>
        <p:txBody>
          <a:bodyPr wrap="none" rtlCol="0">
            <a:spAutoFit/>
          </a:bodyPr>
          <a:lstStyle/>
          <a:p>
            <a:pPr algn="ctr">
              <a:lnSpc>
                <a:spcPts val="1800"/>
              </a:lnSpc>
            </a:pPr>
            <a:r>
              <a:rPr lang="en-US" sz="1800" b="0" dirty="0">
                <a:solidFill>
                  <a:srgbClr val="0070C0"/>
                </a:solidFill>
                <a:latin typeface="Comic Sans MS" panose="030F0702030302020204" pitchFamily="66" charset="0"/>
              </a:rPr>
              <a:t>the lambda expression</a:t>
            </a:r>
            <a:br>
              <a:rPr lang="en-US" sz="1800" b="0" dirty="0">
                <a:solidFill>
                  <a:srgbClr val="0070C0"/>
                </a:solidFill>
                <a:latin typeface="Comic Sans MS" panose="030F0702030302020204" pitchFamily="66" charset="0"/>
              </a:rPr>
            </a:br>
            <a:r>
              <a:rPr lang="en-US" sz="1800" b="0" dirty="0">
                <a:solidFill>
                  <a:srgbClr val="0070C0"/>
                </a:solidFill>
                <a:latin typeface="Comic Sans MS" panose="030F0702030302020204" pitchFamily="66" charset="0"/>
              </a:rPr>
              <a:t>(following the =)</a:t>
            </a:r>
          </a:p>
        </p:txBody>
      </p:sp>
      <p:cxnSp>
        <p:nvCxnSpPr>
          <p:cNvPr id="7" name="Straight Arrow Connector 6"/>
          <p:cNvCxnSpPr/>
          <p:nvPr/>
        </p:nvCxnSpPr>
        <p:spPr>
          <a:xfrm>
            <a:off x="1088372" y="3273579"/>
            <a:ext cx="0" cy="353199"/>
          </a:xfrm>
          <a:prstGeom prst="straightConnector1">
            <a:avLst/>
          </a:prstGeom>
          <a:ln w="28575">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129435" y="3273579"/>
            <a:ext cx="0" cy="353199"/>
          </a:xfrm>
          <a:prstGeom prst="straightConnector1">
            <a:avLst/>
          </a:prstGeom>
          <a:ln w="28575">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953000" y="3450178"/>
            <a:ext cx="1066800" cy="353199"/>
          </a:xfrm>
          <a:prstGeom prst="straightConnector1">
            <a:avLst/>
          </a:prstGeom>
          <a:ln w="28575">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7146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76201" y="2133600"/>
            <a:ext cx="9017490" cy="3645408"/>
          </a:xfrm>
        </p:spPr>
        <p:txBody>
          <a:bodyPr>
            <a:normAutofit/>
          </a:bodyPr>
          <a:lstStyle/>
          <a:p>
            <a:r>
              <a:rPr lang="en-US" sz="1800" dirty="0">
                <a:cs typeface="Consolas" panose="020B0609020204030204" pitchFamily="49" charset="0"/>
              </a:rPr>
              <a:t>Functional interfaces can be utilized by invoking their </a:t>
            </a:r>
            <a:r>
              <a:rPr lang="en-US" sz="1800" b="1" i="1" dirty="0">
                <a:cs typeface="Consolas" panose="020B0609020204030204" pitchFamily="49" charset="0"/>
              </a:rPr>
              <a:t>functional method</a:t>
            </a:r>
            <a:endParaRPr lang="en-US" sz="1800" b="1" i="1" dirty="0">
              <a:latin typeface="Consolas" panose="020B0609020204030204" pitchFamily="49" charset="0"/>
              <a:cs typeface="Consolas" panose="020B0609020204030204" pitchFamily="49" charset="0"/>
            </a:endParaRPr>
          </a:p>
          <a:p>
            <a:pPr marL="45720" indent="0">
              <a:buNone/>
            </a:pPr>
            <a:r>
              <a:rPr lang="en-US" sz="1800" dirty="0">
                <a:latin typeface="Consolas" panose="020B0609020204030204" pitchFamily="49" charset="0"/>
                <a:cs typeface="Consolas" panose="020B0609020204030204" pitchFamily="49" charset="0"/>
              </a:rPr>
              <a:t>	Consumer&lt;Employee&gt; </a:t>
            </a:r>
            <a:r>
              <a:rPr lang="en-US" sz="1800" dirty="0" err="1">
                <a:latin typeface="Consolas" panose="020B0609020204030204" pitchFamily="49" charset="0"/>
                <a:cs typeface="Consolas" panose="020B0609020204030204" pitchFamily="49" charset="0"/>
              </a:rPr>
              <a:t>giveRaise</a:t>
            </a:r>
            <a:r>
              <a:rPr lang="en-US" sz="1800" dirty="0">
                <a:latin typeface="Consolas" panose="020B0609020204030204" pitchFamily="49" charset="0"/>
                <a:cs typeface="Consolas" panose="020B0609020204030204" pitchFamily="49" charset="0"/>
              </a:rPr>
              <a:t> = </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emp</a:t>
            </a:r>
            <a:r>
              <a:rPr lang="en-US" sz="1800" dirty="0">
                <a:latin typeface="Consolas" panose="020B0609020204030204" pitchFamily="49" charset="0"/>
                <a:cs typeface="Consolas" panose="020B0609020204030204" pitchFamily="49" charset="0"/>
              </a:rPr>
              <a:t> -&gt; 	</a:t>
            </a:r>
            <a:r>
              <a:rPr lang="en-US" sz="1800" dirty="0" err="1">
                <a:latin typeface="Consolas" panose="020B0609020204030204" pitchFamily="49" charset="0"/>
                <a:cs typeface="Consolas" panose="020B0609020204030204" pitchFamily="49" charset="0"/>
              </a:rPr>
              <a:t>emp.setSalary</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emp.getSalary</a:t>
            </a:r>
            <a:r>
              <a:rPr lang="en-US" sz="1800" dirty="0">
                <a:latin typeface="Consolas" panose="020B0609020204030204" pitchFamily="49" charset="0"/>
                <a:cs typeface="Consolas" panose="020B0609020204030204" pitchFamily="49" charset="0"/>
              </a:rPr>
              <a:t>() * </a:t>
            </a:r>
            <a:r>
              <a:rPr lang="en-US" sz="1800" b="1" i="1" dirty="0">
                <a:solidFill>
                  <a:srgbClr val="0066CC"/>
                </a:solidFill>
                <a:latin typeface="Consolas" panose="020B0609020204030204" pitchFamily="49" charset="0"/>
                <a:cs typeface="Consolas" panose="020B0609020204030204" pitchFamily="49" charset="0"/>
              </a:rPr>
              <a:t>RAISE</a:t>
            </a:r>
            <a:r>
              <a:rPr lang="en-US" sz="1800" b="1" i="1" dirty="0">
                <a:latin typeface="Consolas" panose="020B0609020204030204" pitchFamily="49" charset="0"/>
                <a:cs typeface="Consolas" panose="020B0609020204030204" pitchFamily="49" charset="0"/>
              </a:rPr>
              <a:t>);</a:t>
            </a:r>
            <a:br>
              <a:rPr lang="en-US" sz="1800" b="1" i="1" dirty="0">
                <a:latin typeface="Consolas" panose="020B0609020204030204" pitchFamily="49" charset="0"/>
                <a:cs typeface="Consolas" panose="020B0609020204030204" pitchFamily="49" charset="0"/>
              </a:rPr>
            </a:br>
            <a:br>
              <a:rPr lang="en-US" sz="1800" b="1" i="1" dirty="0">
                <a:latin typeface="Consolas" panose="020B0609020204030204" pitchFamily="49" charset="0"/>
                <a:cs typeface="Consolas" panose="020B0609020204030204" pitchFamily="49" charset="0"/>
              </a:rPr>
            </a:br>
            <a:r>
              <a:rPr lang="en-US" sz="1800" b="1" i="1" dirty="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Employee john = </a:t>
            </a:r>
            <a:r>
              <a:rPr lang="en-US" sz="1800" b="1" dirty="0">
                <a:solidFill>
                  <a:schemeClr val="accent4">
                    <a:lumMod val="50000"/>
                  </a:schemeClr>
                </a:solidFill>
                <a:latin typeface="Consolas" panose="020B0609020204030204" pitchFamily="49" charset="0"/>
                <a:cs typeface="Consolas" panose="020B0609020204030204" pitchFamily="49" charset="0"/>
              </a:rPr>
              <a:t>new</a:t>
            </a:r>
            <a:r>
              <a:rPr lang="en-US" sz="1800" b="1" dirty="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Employee(</a:t>
            </a:r>
            <a:r>
              <a:rPr lang="en-US" sz="1800" b="1" dirty="0">
                <a:solidFill>
                  <a:srgbClr val="0066CC"/>
                </a:solidFill>
                <a:latin typeface="Consolas" panose="020B0609020204030204" pitchFamily="49" charset="0"/>
                <a:cs typeface="Consolas" panose="020B0609020204030204" pitchFamily="49" charset="0"/>
              </a:rPr>
              <a:t>"John"</a:t>
            </a:r>
            <a:r>
              <a:rPr lang="en-US" sz="1800" dirty="0">
                <a:latin typeface="Consolas" panose="020B0609020204030204" pitchFamily="49" charset="0"/>
                <a:cs typeface="Consolas" panose="020B0609020204030204" pitchFamily="49" charset="0"/>
              </a:rPr>
              <a:t>, </a:t>
            </a:r>
            <a:r>
              <a:rPr lang="en-US" sz="1800" b="1" dirty="0">
                <a:solidFill>
                  <a:srgbClr val="0066CC"/>
                </a:solidFill>
                <a:latin typeface="Consolas" panose="020B0609020204030204" pitchFamily="49" charset="0"/>
                <a:cs typeface="Consolas" panose="020B0609020204030204" pitchFamily="49" charset="0"/>
              </a:rPr>
              <a:t>"Sales"</a:t>
            </a:r>
            <a:r>
              <a:rPr lang="en-US" sz="1800" dirty="0">
                <a:latin typeface="Consolas" panose="020B0609020204030204" pitchFamily="49" charset="0"/>
                <a:cs typeface="Consolas" panose="020B0609020204030204" pitchFamily="49" charset="0"/>
              </a:rPr>
              <a:t>, 80000);</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giveRaise.accept</a:t>
            </a:r>
            <a:r>
              <a:rPr lang="en-US" sz="1800" dirty="0">
                <a:latin typeface="Consolas" panose="020B0609020204030204" pitchFamily="49" charset="0"/>
                <a:cs typeface="Consolas" panose="020B0609020204030204" pitchFamily="49" charset="0"/>
              </a:rPr>
              <a:t>(john); </a:t>
            </a:r>
            <a:r>
              <a:rPr lang="en-US" sz="1800" spc="100" dirty="0">
                <a:solidFill>
                  <a:srgbClr val="339966"/>
                </a:solidFill>
                <a:latin typeface="Consolas" panose="020B0609020204030204" pitchFamily="49" charset="0"/>
                <a:cs typeface="Consolas" panose="020B0609020204030204" pitchFamily="49" charset="0"/>
              </a:rPr>
              <a:t>// invoke functional method</a:t>
            </a:r>
            <a:endParaRPr lang="en-US" sz="1800" i="1" dirty="0">
              <a:latin typeface="Consolas" panose="020B0609020204030204" pitchFamily="49" charset="0"/>
              <a:cs typeface="Consolas" panose="020B0609020204030204" pitchFamily="49" charset="0"/>
            </a:endParaRPr>
          </a:p>
          <a:p>
            <a:pPr>
              <a:spcBef>
                <a:spcPts val="600"/>
              </a:spcBef>
            </a:pPr>
            <a:r>
              <a:rPr lang="en-US" sz="1800" dirty="0">
                <a:cs typeface="Consolas" panose="020B0609020204030204" pitchFamily="49" charset="0"/>
              </a:rPr>
              <a:t>Java 8 introduces the method </a:t>
            </a:r>
            <a:r>
              <a:rPr lang="en-US" sz="1800" dirty="0" err="1">
                <a:latin typeface="Consolas" panose="020B0609020204030204" pitchFamily="49" charset="0"/>
                <a:cs typeface="Consolas" panose="020B0609020204030204" pitchFamily="49" charset="0"/>
              </a:rPr>
              <a:t>forEach</a:t>
            </a:r>
            <a:r>
              <a:rPr lang="en-US" sz="1800" dirty="0">
                <a:latin typeface="Consolas" panose="020B0609020204030204" pitchFamily="49" charset="0"/>
                <a:cs typeface="Consolas" panose="020B0609020204030204" pitchFamily="49" charset="0"/>
              </a:rPr>
              <a:t>()</a:t>
            </a:r>
            <a:r>
              <a:rPr lang="en-US" sz="1800" dirty="0">
                <a:cs typeface="Consolas" panose="020B0609020204030204" pitchFamily="49" charset="0"/>
              </a:rPr>
              <a:t> for the Interface </a:t>
            </a:r>
            <a:r>
              <a:rPr lang="en-US" sz="1800" dirty="0" err="1">
                <a:cs typeface="Consolas" panose="020B0609020204030204" pitchFamily="49" charset="0"/>
              </a:rPr>
              <a:t>Iterable</a:t>
            </a:r>
            <a:br>
              <a:rPr lang="en-US" sz="1800" dirty="0">
                <a:cs typeface="Consolas" panose="020B0609020204030204" pitchFamily="49" charset="0"/>
              </a:rPr>
            </a:br>
            <a:r>
              <a:rPr lang="en-US" sz="1800" dirty="0">
                <a:cs typeface="Consolas" panose="020B0609020204030204" pitchFamily="49" charset="0"/>
              </a:rPr>
              <a:t> (which covers Sets, Lists and Maps)</a:t>
            </a:r>
          </a:p>
          <a:p>
            <a:pPr marL="594360" lvl="2" indent="0">
              <a:buNone/>
            </a:pPr>
            <a:r>
              <a:rPr lang="en-US" sz="1800" dirty="0">
                <a:latin typeface="Consolas" panose="020B0609020204030204" pitchFamily="49" charset="0"/>
                <a:cs typeface="Consolas" panose="020B0609020204030204" pitchFamily="49" charset="0"/>
              </a:rPr>
              <a:t>	default </a:t>
            </a:r>
            <a:r>
              <a:rPr lang="en-US" sz="1800" b="1" u="sng" dirty="0">
                <a:solidFill>
                  <a:srgbClr val="0070C0"/>
                </a:solidFill>
                <a:latin typeface="Consolas" panose="020B0609020204030204" pitchFamily="49" charset="0"/>
                <a:cs typeface="Consolas" panose="020B0609020204030204" pitchFamily="49" charset="0"/>
              </a:rPr>
              <a:t>void</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forEach</a:t>
            </a:r>
            <a:r>
              <a:rPr lang="en-US" sz="1800" dirty="0">
                <a:latin typeface="Consolas" panose="020B0609020204030204" pitchFamily="49" charset="0"/>
                <a:cs typeface="Consolas" panose="020B0609020204030204" pitchFamily="49" charset="0"/>
              </a:rPr>
              <a:t>(Consumer&lt;? super T&gt; action)</a:t>
            </a:r>
          </a:p>
          <a:p>
            <a:pPr lvl="1"/>
            <a:r>
              <a:rPr lang="en-US" sz="1600" dirty="0">
                <a:cs typeface="Consolas" panose="020B0609020204030204" pitchFamily="49" charset="0"/>
              </a:rPr>
              <a:t>Performs the given action for each element of the </a:t>
            </a:r>
            <a:r>
              <a:rPr lang="en-US" sz="1600" dirty="0" err="1">
                <a:cs typeface="Consolas" panose="020B0609020204030204" pitchFamily="49" charset="0"/>
              </a:rPr>
              <a:t>Iterable</a:t>
            </a:r>
            <a:r>
              <a:rPr lang="en-US" sz="1600" dirty="0">
                <a:cs typeface="Consolas" panose="020B0609020204030204" pitchFamily="49" charset="0"/>
              </a:rPr>
              <a:t> until all elements have been processed or the action throws an exception. </a:t>
            </a:r>
            <a:br>
              <a:rPr lang="en-US" sz="1600" dirty="0">
                <a:cs typeface="Consolas" panose="020B0609020204030204" pitchFamily="49" charset="0"/>
              </a:rPr>
            </a:br>
            <a:br>
              <a:rPr lang="en-US" sz="1600" dirty="0">
                <a:cs typeface="Consolas" panose="020B0609020204030204" pitchFamily="49" charset="0"/>
              </a:rPr>
            </a:br>
            <a:r>
              <a:rPr lang="en-US" sz="1600" spc="100" dirty="0">
                <a:solidFill>
                  <a:srgbClr val="339966"/>
                </a:solidFill>
                <a:latin typeface="Consolas" panose="020B0609020204030204" pitchFamily="49" charset="0"/>
                <a:cs typeface="Consolas" panose="020B0609020204030204" pitchFamily="49" charset="0"/>
              </a:rPr>
              <a:t>/* </a:t>
            </a:r>
            <a:r>
              <a:rPr lang="en-US" sz="1600" spc="100" dirty="0" err="1">
                <a:solidFill>
                  <a:srgbClr val="339966"/>
                </a:solidFill>
                <a:latin typeface="Consolas" panose="020B0609020204030204" pitchFamily="49" charset="0"/>
                <a:cs typeface="Consolas" panose="020B0609020204030204" pitchFamily="49" charset="0"/>
              </a:rPr>
              <a:t>emps</a:t>
            </a:r>
            <a:r>
              <a:rPr lang="en-US" sz="1600" spc="100" dirty="0">
                <a:solidFill>
                  <a:srgbClr val="339966"/>
                </a:solidFill>
                <a:latin typeface="Consolas" panose="020B0609020204030204" pitchFamily="49" charset="0"/>
                <a:cs typeface="Consolas" panose="020B0609020204030204" pitchFamily="49" charset="0"/>
              </a:rPr>
              <a:t> is an </a:t>
            </a:r>
            <a:r>
              <a:rPr lang="en-US" sz="1600" spc="100" dirty="0" err="1">
                <a:solidFill>
                  <a:srgbClr val="339966"/>
                </a:solidFill>
                <a:latin typeface="Consolas" panose="020B0609020204030204" pitchFamily="49" charset="0"/>
                <a:cs typeface="Consolas" panose="020B0609020204030204" pitchFamily="49" charset="0"/>
              </a:rPr>
              <a:t>ArrayList</a:t>
            </a:r>
            <a:r>
              <a:rPr lang="en-US" sz="1600" spc="100" dirty="0">
                <a:solidFill>
                  <a:srgbClr val="339966"/>
                </a:solidFill>
                <a:latin typeface="Consolas" panose="020B0609020204030204" pitchFamily="49" charset="0"/>
                <a:cs typeface="Consolas" panose="020B0609020204030204" pitchFamily="49" charset="0"/>
              </a:rPr>
              <a:t>&lt;Employee&gt; */</a:t>
            </a:r>
            <a:br>
              <a:rPr lang="en-US" sz="1800" spc="100" dirty="0">
                <a:solidFill>
                  <a:srgbClr val="339966"/>
                </a:solidFill>
                <a:latin typeface="Consolas" panose="020B0609020204030204" pitchFamily="49" charset="0"/>
                <a:cs typeface="Consolas" panose="020B0609020204030204" pitchFamily="49" charset="0"/>
              </a:rPr>
            </a:br>
            <a:r>
              <a:rPr lang="en-US" sz="1800" dirty="0" err="1">
                <a:latin typeface="Consolas" panose="020B0609020204030204" pitchFamily="49" charset="0"/>
                <a:cs typeface="Consolas" panose="020B0609020204030204" pitchFamily="49" charset="0"/>
              </a:rPr>
              <a:t>emps.forEach</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giveRaise</a:t>
            </a:r>
            <a:r>
              <a:rPr lang="en-US" sz="1800" dirty="0">
                <a:latin typeface="Consolas" panose="020B0609020204030204" pitchFamily="49" charset="0"/>
                <a:cs typeface="Consolas" panose="020B0609020204030204" pitchFamily="49" charset="0"/>
              </a:rPr>
              <a:t>); </a:t>
            </a:r>
            <a:r>
              <a:rPr lang="en-US" sz="1600" spc="100" dirty="0">
                <a:solidFill>
                  <a:srgbClr val="339966"/>
                </a:solidFill>
                <a:latin typeface="Consolas" panose="020B0609020204030204" pitchFamily="49" charset="0"/>
                <a:cs typeface="Consolas" panose="020B0609020204030204" pitchFamily="49" charset="0"/>
              </a:rPr>
              <a:t>// parameter to </a:t>
            </a:r>
            <a:r>
              <a:rPr lang="en-US" sz="1600" spc="100" dirty="0" err="1">
                <a:solidFill>
                  <a:srgbClr val="339966"/>
                </a:solidFill>
                <a:latin typeface="Consolas" panose="020B0609020204030204" pitchFamily="49" charset="0"/>
                <a:cs typeface="Consolas" panose="020B0609020204030204" pitchFamily="49" charset="0"/>
              </a:rPr>
              <a:t>forEach</a:t>
            </a:r>
            <a:r>
              <a:rPr lang="en-US" sz="1600" spc="100" dirty="0">
                <a:solidFill>
                  <a:srgbClr val="339966"/>
                </a:solidFill>
                <a:latin typeface="Consolas" panose="020B0609020204030204" pitchFamily="49" charset="0"/>
                <a:cs typeface="Consolas" panose="020B0609020204030204" pitchFamily="49" charset="0"/>
              </a:rPr>
              <a:t> is a Consumer</a:t>
            </a:r>
            <a:br>
              <a:rPr lang="en-US" sz="1800" dirty="0">
                <a:latin typeface="Consolas" panose="020B0609020204030204" pitchFamily="49" charset="0"/>
                <a:cs typeface="Consolas" panose="020B0609020204030204" pitchFamily="49" charset="0"/>
              </a:rPr>
            </a:br>
            <a:r>
              <a:rPr lang="en-US" sz="1800" dirty="0" err="1">
                <a:latin typeface="Consolas" panose="020B0609020204030204" pitchFamily="49" charset="0"/>
                <a:cs typeface="Consolas" panose="020B0609020204030204" pitchFamily="49" charset="0"/>
              </a:rPr>
              <a:t>emps.forEach</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emp</a:t>
            </a:r>
            <a:r>
              <a:rPr lang="en-US" sz="1800" dirty="0">
                <a:latin typeface="Consolas" panose="020B0609020204030204" pitchFamily="49" charset="0"/>
                <a:cs typeface="Consolas" panose="020B0609020204030204" pitchFamily="49" charset="0"/>
              </a:rPr>
              <a:t> -&gt; </a:t>
            </a:r>
            <a:r>
              <a:rPr lang="en-US" sz="1800" dirty="0" err="1">
                <a:latin typeface="Consolas" panose="020B0609020204030204" pitchFamily="49" charset="0"/>
                <a:cs typeface="Consolas" panose="020B0609020204030204" pitchFamily="49" charset="0"/>
              </a:rPr>
              <a:t>System.</a:t>
            </a:r>
            <a:r>
              <a:rPr lang="en-US" sz="1800" b="1" i="1" dirty="0" err="1">
                <a:solidFill>
                  <a:srgbClr val="0070C0"/>
                </a:solidFill>
                <a:latin typeface="Consolas" panose="020B0609020204030204" pitchFamily="49" charset="0"/>
                <a:cs typeface="Consolas" panose="020B0609020204030204" pitchFamily="49" charset="0"/>
              </a:rPr>
              <a:t>out</a:t>
            </a:r>
            <a:r>
              <a:rPr lang="en-US" sz="1800" dirty="0" err="1">
                <a:latin typeface="Consolas" panose="020B0609020204030204" pitchFamily="49" charset="0"/>
                <a:cs typeface="Consolas" panose="020B0609020204030204" pitchFamily="49" charset="0"/>
              </a:rPr>
              <a:t>.println</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emp</a:t>
            </a:r>
            <a:r>
              <a:rPr lang="en-US" sz="1800" dirty="0">
                <a:latin typeface="Consolas" panose="020B0609020204030204" pitchFamily="49" charset="0"/>
                <a:cs typeface="Consolas" panose="020B0609020204030204" pitchFamily="49" charset="0"/>
              </a:rPr>
              <a:t>));  </a:t>
            </a:r>
            <a:r>
              <a:rPr lang="en-US" sz="1600" spc="100" dirty="0">
                <a:solidFill>
                  <a:srgbClr val="339966"/>
                </a:solidFill>
                <a:latin typeface="Consolas" panose="020B0609020204030204" pitchFamily="49" charset="0"/>
                <a:cs typeface="Consolas" panose="020B0609020204030204" pitchFamily="49" charset="0"/>
              </a:rPr>
              <a:t>// parameter is </a:t>
            </a:r>
            <a:r>
              <a:rPr lang="el-GR" sz="1600" spc="100" dirty="0">
                <a:solidFill>
                  <a:srgbClr val="339966"/>
                </a:solidFill>
                <a:latin typeface="Consolas" panose="020B0609020204030204" pitchFamily="49" charset="0"/>
                <a:cs typeface="Consolas" panose="020B0609020204030204" pitchFamily="49" charset="0"/>
              </a:rPr>
              <a:t>λ</a:t>
            </a:r>
            <a:endParaRPr lang="en-US" sz="1600" spc="100" dirty="0">
              <a:solidFill>
                <a:srgbClr val="339966"/>
              </a:solidFill>
              <a:latin typeface="Consolas" panose="020B0609020204030204" pitchFamily="49" charset="0"/>
              <a:cs typeface="Consolas" panose="020B0609020204030204" pitchFamily="49" charset="0"/>
            </a:endParaRPr>
          </a:p>
        </p:txBody>
      </p:sp>
      <p:sp>
        <p:nvSpPr>
          <p:cNvPr id="3" name="Title 2"/>
          <p:cNvSpPr>
            <a:spLocks noGrp="1"/>
          </p:cNvSpPr>
          <p:nvPr>
            <p:ph type="title"/>
          </p:nvPr>
        </p:nvSpPr>
        <p:spPr/>
        <p:txBody>
          <a:bodyPr/>
          <a:lstStyle/>
          <a:p>
            <a:r>
              <a:rPr lang="en-US" dirty="0"/>
              <a:t>Functional Interfaces:</a:t>
            </a:r>
            <a:br>
              <a:rPr lang="en-US" dirty="0"/>
            </a:br>
            <a:r>
              <a:rPr lang="en-US" dirty="0"/>
              <a:t>Consumer&lt;T&gt;  </a:t>
            </a:r>
            <a:r>
              <a:rPr lang="en-US" sz="2400" dirty="0"/>
              <a:t>(2)</a:t>
            </a:r>
          </a:p>
        </p:txBody>
      </p:sp>
      <p:sp>
        <p:nvSpPr>
          <p:cNvPr id="4" name="Rectangle 1"/>
          <p:cNvSpPr>
            <a:spLocks noChangeArrowheads="1"/>
          </p:cNvSpPr>
          <p:nvPr/>
        </p:nvSpPr>
        <p:spPr bwMode="auto">
          <a:xfrm>
            <a:off x="228600" y="5823610"/>
            <a:ext cx="65" cy="392379"/>
          </a:xfrm>
          <a:prstGeom prst="rect">
            <a:avLst/>
          </a:prstGeom>
          <a:solidFill>
            <a:srgbClr val="DEE3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50784" rIns="0" bIns="6348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graphicFrame>
        <p:nvGraphicFramePr>
          <p:cNvPr id="13" name="Table 12"/>
          <p:cNvGraphicFramePr>
            <a:graphicFrameLocks noGrp="1"/>
          </p:cNvGraphicFramePr>
          <p:nvPr/>
        </p:nvGraphicFramePr>
        <p:xfrm>
          <a:off x="266700" y="1600200"/>
          <a:ext cx="8610600" cy="497205"/>
        </p:xfrm>
        <a:graphic>
          <a:graphicData uri="http://schemas.openxmlformats.org/drawingml/2006/table">
            <a:tbl>
              <a:tblPr firstRow="1" bandRow="1">
                <a:tableStyleId>{9DCAF9ED-07DC-4A11-8D7F-57B35C25682E}</a:tableStyleId>
              </a:tblPr>
              <a:tblGrid>
                <a:gridCol w="16002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101536">
                <a:tc>
                  <a:txBody>
                    <a:bodyPr/>
                    <a:lstStyle/>
                    <a:p>
                      <a:pPr marL="0" algn="ctr" defTabSz="914400" rtl="0" eaLnBrk="1" fontAlgn="ctr" latinLnBrk="0" hangingPunct="1"/>
                      <a:r>
                        <a:rPr lang="en-US" sz="1600" b="0" i="0" u="none" strike="noStrike" kern="1200" dirty="0">
                          <a:solidFill>
                            <a:srgbClr val="000000"/>
                          </a:solidFill>
                          <a:effectLst/>
                          <a:latin typeface="Franklin Gothic Medium"/>
                          <a:ea typeface="+mn-ea"/>
                          <a:cs typeface="+mn-cs"/>
                        </a:rPr>
                        <a:t>Consumer&lt;T&gt;</a:t>
                      </a:r>
                    </a:p>
                  </a:txBody>
                  <a:tcPr marL="9525" marR="9525" marT="9525" marB="0" anchor="ctr">
                    <a:solidFill>
                      <a:schemeClr val="accent2">
                        <a:lumMod val="40000"/>
                        <a:lumOff val="60000"/>
                      </a:schemeClr>
                    </a:solidFill>
                  </a:tcPr>
                </a:tc>
                <a:tc>
                  <a:txBody>
                    <a:bodyPr/>
                    <a:lstStyle/>
                    <a:p>
                      <a:pPr marL="0" algn="l" defTabSz="914400" rtl="0" eaLnBrk="1" fontAlgn="ctr" latinLnBrk="0" hangingPunct="1"/>
                      <a:r>
                        <a:rPr lang="en-US" sz="1600" b="0" i="0" u="none" strike="noStrike" kern="1200" dirty="0">
                          <a:solidFill>
                            <a:srgbClr val="000000"/>
                          </a:solidFill>
                          <a:effectLst/>
                          <a:latin typeface="Franklin Gothic Medium"/>
                          <a:ea typeface="+mn-ea"/>
                          <a:cs typeface="+mn-cs"/>
                        </a:rPr>
                        <a:t>Represents an operation that accepts a </a:t>
                      </a:r>
                      <a:br>
                        <a:rPr lang="en-US" sz="1600" b="0" i="0" u="none" strike="noStrike" kern="1200" dirty="0">
                          <a:solidFill>
                            <a:srgbClr val="000000"/>
                          </a:solidFill>
                          <a:effectLst/>
                          <a:latin typeface="Franklin Gothic Medium"/>
                          <a:ea typeface="+mn-ea"/>
                          <a:cs typeface="+mn-cs"/>
                        </a:rPr>
                      </a:br>
                      <a:r>
                        <a:rPr lang="en-US" sz="1600" b="1" i="0" u="none" strike="noStrike" kern="1200" dirty="0">
                          <a:solidFill>
                            <a:srgbClr val="C00000"/>
                          </a:solidFill>
                          <a:effectLst/>
                          <a:latin typeface="Franklin Gothic Medium"/>
                          <a:ea typeface="+mn-ea"/>
                          <a:cs typeface="+mn-cs"/>
                        </a:rPr>
                        <a:t>single</a:t>
                      </a:r>
                      <a:r>
                        <a:rPr lang="en-US" sz="1600" b="0" i="0" u="none" strike="noStrike" kern="1200" dirty="0">
                          <a:solidFill>
                            <a:srgbClr val="000000"/>
                          </a:solidFill>
                          <a:effectLst/>
                          <a:latin typeface="Franklin Gothic Medium"/>
                          <a:ea typeface="+mn-ea"/>
                          <a:cs typeface="+mn-cs"/>
                        </a:rPr>
                        <a:t> input argument and </a:t>
                      </a:r>
                      <a:r>
                        <a:rPr lang="en-US" sz="1600" b="1" i="0" u="none" strike="noStrike" kern="1200" dirty="0">
                          <a:solidFill>
                            <a:srgbClr val="C00000"/>
                          </a:solidFill>
                          <a:effectLst/>
                          <a:latin typeface="Franklin Gothic Medium"/>
                          <a:ea typeface="+mn-ea"/>
                          <a:cs typeface="+mn-cs"/>
                        </a:rPr>
                        <a:t>returns no result</a:t>
                      </a:r>
                      <a:r>
                        <a:rPr lang="en-US" sz="1600" b="0" i="0" u="none" strike="noStrike" kern="1200" dirty="0">
                          <a:solidFill>
                            <a:srgbClr val="000000"/>
                          </a:solidFill>
                          <a:effectLst/>
                          <a:latin typeface="Franklin Gothic Medium"/>
                          <a:ea typeface="+mn-ea"/>
                          <a:cs typeface="+mn-cs"/>
                        </a:rPr>
                        <a:t>.</a:t>
                      </a:r>
                    </a:p>
                  </a:txBody>
                  <a:tcPr marL="9525" marR="9525" marT="9525" marB="0" anchor="c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Functional method: accept</a:t>
                      </a:r>
                      <a:br>
                        <a:rPr lang="en-US" sz="1600" dirty="0"/>
                      </a:br>
                      <a:r>
                        <a:rPr lang="en-US" sz="1600" dirty="0"/>
                        <a:t>    </a:t>
                      </a:r>
                      <a:r>
                        <a:rPr lang="en-US" sz="1600" dirty="0">
                          <a:solidFill>
                            <a:schemeClr val="tx1"/>
                          </a:solidFill>
                          <a:latin typeface="Consolas" panose="020B0609020204030204" pitchFamily="49" charset="0"/>
                          <a:cs typeface="Consolas" panose="020B0609020204030204" pitchFamily="49" charset="0"/>
                        </a:rPr>
                        <a:t>v</a:t>
                      </a:r>
                      <a:r>
                        <a:rPr lang="en-US" sz="1600" b="0" i="0" kern="1200" dirty="0">
                          <a:solidFill>
                            <a:schemeClr val="dk1"/>
                          </a:solidFill>
                          <a:effectLst/>
                          <a:latin typeface="Consolas" panose="020B0609020204030204" pitchFamily="49" charset="0"/>
                          <a:ea typeface="+mn-ea"/>
                          <a:cs typeface="Consolas" panose="020B0609020204030204" pitchFamily="49" charset="0"/>
                        </a:rPr>
                        <a:t>oid accept(T t)</a:t>
                      </a:r>
                    </a:p>
                  </a:txBody>
                  <a:tcPr marL="9525" marR="9525" marT="9525" marB="0" anchor="ctr">
                    <a:solidFill>
                      <a:schemeClr val="accent2">
                        <a:lumMod val="20000"/>
                        <a:lumOff val="80000"/>
                      </a:schemeClr>
                    </a:solidFill>
                  </a:tcPr>
                </a:tc>
                <a:extLst>
                  <a:ext uri="{0D108BD9-81ED-4DB2-BD59-A6C34878D82A}">
                    <a16:rowId xmlns:a16="http://schemas.microsoft.com/office/drawing/2014/main" val="10000"/>
                  </a:ext>
                </a:extLst>
              </a:tr>
            </a:tbl>
          </a:graphicData>
        </a:graphic>
      </p:graphicFrame>
      <p:sp>
        <p:nvSpPr>
          <p:cNvPr id="14" name="TextBox 13"/>
          <p:cNvSpPr txBox="1"/>
          <p:nvPr/>
        </p:nvSpPr>
        <p:spPr>
          <a:xfrm rot="21325163">
            <a:off x="7086600" y="4268408"/>
            <a:ext cx="1969923" cy="784830"/>
          </a:xfrm>
          <a:prstGeom prst="rect">
            <a:avLst/>
          </a:prstGeom>
          <a:noFill/>
        </p:spPr>
        <p:txBody>
          <a:bodyPr wrap="square" rtlCol="0">
            <a:spAutoFit/>
          </a:bodyPr>
          <a:lstStyle/>
          <a:p>
            <a:pPr algn="ctr">
              <a:lnSpc>
                <a:spcPts val="1800"/>
              </a:lnSpc>
            </a:pPr>
            <a:r>
              <a:rPr lang="en-US" dirty="0" err="1">
                <a:solidFill>
                  <a:srgbClr val="0070C0"/>
                </a:solidFill>
                <a:latin typeface="Comic Sans MS" panose="030F0702030302020204" pitchFamily="66" charset="0"/>
              </a:rPr>
              <a:t>forEach</a:t>
            </a:r>
            <a:r>
              <a:rPr lang="en-US" dirty="0">
                <a:solidFill>
                  <a:srgbClr val="0070C0"/>
                </a:solidFill>
                <a:latin typeface="Comic Sans MS" panose="030F0702030302020204" pitchFamily="66" charset="0"/>
              </a:rPr>
              <a:t> is void;</a:t>
            </a:r>
            <a:br>
              <a:rPr lang="en-US" dirty="0">
                <a:solidFill>
                  <a:srgbClr val="0070C0"/>
                </a:solidFill>
                <a:latin typeface="Comic Sans MS" panose="030F0702030302020204" pitchFamily="66" charset="0"/>
              </a:rPr>
            </a:br>
            <a:r>
              <a:rPr lang="en-US" dirty="0">
                <a:solidFill>
                  <a:srgbClr val="0070C0"/>
                </a:solidFill>
                <a:latin typeface="Comic Sans MS" panose="030F0702030302020204" pitchFamily="66" charset="0"/>
              </a:rPr>
              <a:t>it cannot return anything</a:t>
            </a:r>
            <a:endParaRPr lang="en-US" sz="1800" b="0" dirty="0">
              <a:solidFill>
                <a:srgbClr val="0070C0"/>
              </a:solidFill>
              <a:latin typeface="Comic Sans MS" panose="030F0702030302020204" pitchFamily="66" charset="0"/>
            </a:endParaRPr>
          </a:p>
        </p:txBody>
      </p:sp>
    </p:spTree>
    <p:extLst>
      <p:ext uri="{BB962C8B-B14F-4D97-AF65-F5344CB8AC3E}">
        <p14:creationId xmlns:p14="http://schemas.microsoft.com/office/powerpoint/2010/main" val="1106028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76200" y="304800"/>
            <a:ext cx="8941292" cy="6172200"/>
          </a:xfrm>
        </p:spPr>
        <p:txBody>
          <a:bodyPr>
            <a:normAutofit/>
          </a:bodyPr>
          <a:lstStyle/>
          <a:p>
            <a:pPr algn="ctr">
              <a:spcBef>
                <a:spcPts val="0"/>
              </a:spcBef>
              <a:spcAft>
                <a:spcPts val="1200"/>
              </a:spcAft>
            </a:pPr>
            <a:r>
              <a:rPr lang="en-US" sz="1800" dirty="0">
                <a:solidFill>
                  <a:srgbClr val="C00000"/>
                </a:solidFill>
                <a:cs typeface="Consolas" panose="020B0609020204030204" pitchFamily="49" charset="0"/>
              </a:rPr>
              <a:t>Variation 1:  Block of code as the action of the lambda</a:t>
            </a:r>
          </a:p>
          <a:p>
            <a:pPr marL="3175">
              <a:spcBef>
                <a:spcPts val="0"/>
              </a:spcBef>
              <a:spcAft>
                <a:spcPts val="0"/>
              </a:spcAft>
            </a:pPr>
            <a:r>
              <a:rPr lang="en-US" sz="1600" dirty="0">
                <a:solidFill>
                  <a:srgbClr val="000000"/>
                </a:solidFill>
                <a:latin typeface="Consolas"/>
              </a:rPr>
              <a:t>Set&lt;</a:t>
            </a:r>
            <a:r>
              <a:rPr lang="en-US" sz="1600" dirty="0" err="1">
                <a:solidFill>
                  <a:srgbClr val="000000"/>
                </a:solidFill>
                <a:latin typeface="Consolas"/>
              </a:rPr>
              <a:t>ZodiacSign</a:t>
            </a:r>
            <a:r>
              <a:rPr lang="en-US" sz="1600" dirty="0">
                <a:solidFill>
                  <a:srgbClr val="000000"/>
                </a:solidFill>
                <a:latin typeface="Consolas"/>
              </a:rPr>
              <a:t>&gt; </a:t>
            </a:r>
            <a:r>
              <a:rPr lang="en-US" sz="1600" dirty="0" err="1">
                <a:solidFill>
                  <a:srgbClr val="6A3E3E"/>
                </a:solidFill>
                <a:latin typeface="Consolas"/>
              </a:rPr>
              <a:t>fireSigns</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a:t>
            </a:r>
            <a:r>
              <a:rPr lang="en-US" sz="1600" dirty="0" err="1">
                <a:solidFill>
                  <a:srgbClr val="000000"/>
                </a:solidFill>
                <a:latin typeface="Consolas"/>
              </a:rPr>
              <a:t>HashSet</a:t>
            </a:r>
            <a:r>
              <a:rPr lang="en-US" sz="1600" dirty="0">
                <a:solidFill>
                  <a:srgbClr val="000000"/>
                </a:solidFill>
                <a:latin typeface="Consolas"/>
              </a:rPr>
              <a:t>&lt;</a:t>
            </a:r>
            <a:r>
              <a:rPr lang="en-US" sz="1600" dirty="0" err="1">
                <a:solidFill>
                  <a:srgbClr val="000000"/>
                </a:solidFill>
                <a:latin typeface="Consolas"/>
              </a:rPr>
              <a:t>ZodiacSign</a:t>
            </a:r>
            <a:r>
              <a:rPr lang="en-US" sz="1600" dirty="0">
                <a:solidFill>
                  <a:srgbClr val="000000"/>
                </a:solidFill>
                <a:latin typeface="Consolas"/>
              </a:rPr>
              <a:t>&gt;();</a:t>
            </a:r>
          </a:p>
          <a:p>
            <a:pPr marL="0"/>
            <a:r>
              <a:rPr lang="en-US" sz="1600" dirty="0" err="1">
                <a:solidFill>
                  <a:srgbClr val="6A3E3E"/>
                </a:solidFill>
                <a:latin typeface="Consolas"/>
              </a:rPr>
              <a:t>fireSigns</a:t>
            </a:r>
            <a:r>
              <a:rPr lang="en-US" sz="1600" dirty="0" err="1">
                <a:solidFill>
                  <a:srgbClr val="000000"/>
                </a:solidFill>
                <a:latin typeface="Consolas"/>
              </a:rPr>
              <a:t>.add</a:t>
            </a:r>
            <a:r>
              <a:rPr lang="en-US" sz="1600" dirty="0">
                <a:solidFill>
                  <a:srgbClr val="000000"/>
                </a:solidFill>
                <a:latin typeface="Consolas"/>
              </a:rPr>
              <a:t>(</a:t>
            </a:r>
            <a:r>
              <a:rPr lang="en-US" sz="1600" b="1" dirty="0">
                <a:solidFill>
                  <a:srgbClr val="7F0055"/>
                </a:solidFill>
                <a:latin typeface="Consolas"/>
              </a:rPr>
              <a:t>new</a:t>
            </a:r>
            <a:r>
              <a:rPr lang="en-US" sz="1600" dirty="0">
                <a:solidFill>
                  <a:srgbClr val="000000"/>
                </a:solidFill>
                <a:latin typeface="Consolas"/>
              </a:rPr>
              <a:t> </a:t>
            </a:r>
            <a:r>
              <a:rPr lang="en-US" sz="1600" dirty="0" err="1">
                <a:solidFill>
                  <a:srgbClr val="000000"/>
                </a:solidFill>
                <a:latin typeface="Consolas"/>
              </a:rPr>
              <a:t>ZodiacSign</a:t>
            </a:r>
            <a:r>
              <a:rPr lang="en-US" sz="1600" dirty="0">
                <a:solidFill>
                  <a:srgbClr val="000000"/>
                </a:solidFill>
                <a:latin typeface="Consolas"/>
              </a:rPr>
              <a:t>(</a:t>
            </a:r>
            <a:r>
              <a:rPr lang="en-US" sz="1600" dirty="0">
                <a:solidFill>
                  <a:srgbClr val="2A00FF"/>
                </a:solidFill>
                <a:latin typeface="Consolas"/>
              </a:rPr>
              <a:t>"Aries"</a:t>
            </a:r>
            <a:r>
              <a:rPr lang="en-US" sz="1600" dirty="0">
                <a:solidFill>
                  <a:srgbClr val="000000"/>
                </a:solidFill>
                <a:latin typeface="Consolas"/>
              </a:rPr>
              <a:t>, </a:t>
            </a:r>
            <a:r>
              <a:rPr lang="en-US" sz="1600" dirty="0">
                <a:solidFill>
                  <a:srgbClr val="2A00FF"/>
                </a:solidFill>
                <a:latin typeface="Consolas"/>
              </a:rPr>
              <a:t>"Ram"</a:t>
            </a:r>
            <a:r>
              <a:rPr lang="en-US" sz="1600" dirty="0">
                <a:solidFill>
                  <a:srgbClr val="000000"/>
                </a:solidFill>
                <a:latin typeface="Consolas"/>
              </a:rPr>
              <a:t>, </a:t>
            </a:r>
            <a:br>
              <a:rPr lang="en-US" sz="1600" dirty="0">
                <a:solidFill>
                  <a:srgbClr val="000000"/>
                </a:solidFill>
                <a:latin typeface="Consolas"/>
              </a:rPr>
            </a:br>
            <a:r>
              <a:rPr lang="en-US" sz="1600" dirty="0">
                <a:solidFill>
                  <a:srgbClr val="000000"/>
                </a:solidFill>
                <a:latin typeface="Consolas"/>
              </a:rPr>
              <a:t>			</a:t>
            </a:r>
            <a:r>
              <a:rPr lang="en-US" sz="1600" dirty="0" err="1">
                <a:solidFill>
                  <a:srgbClr val="000000"/>
                </a:solidFill>
                <a:latin typeface="Consolas"/>
              </a:rPr>
              <a:t>LocalDate.</a:t>
            </a:r>
            <a:r>
              <a:rPr lang="en-US" sz="1600" i="1" dirty="0" err="1">
                <a:solidFill>
                  <a:srgbClr val="000000"/>
                </a:solidFill>
                <a:latin typeface="Consolas"/>
              </a:rPr>
              <a:t>of</a:t>
            </a:r>
            <a:r>
              <a:rPr lang="en-US" sz="1600" dirty="0">
                <a:solidFill>
                  <a:srgbClr val="000000"/>
                </a:solidFill>
                <a:latin typeface="Consolas"/>
              </a:rPr>
              <a:t>(2015,21,3), </a:t>
            </a:r>
            <a:r>
              <a:rPr lang="en-US" sz="1600" dirty="0" err="1">
                <a:solidFill>
                  <a:srgbClr val="000000"/>
                </a:solidFill>
                <a:latin typeface="Consolas"/>
              </a:rPr>
              <a:t>LocalDate.</a:t>
            </a:r>
            <a:r>
              <a:rPr lang="en-US" sz="1600" i="1" dirty="0" err="1">
                <a:solidFill>
                  <a:srgbClr val="000000"/>
                </a:solidFill>
                <a:latin typeface="Consolas"/>
              </a:rPr>
              <a:t>of</a:t>
            </a:r>
            <a:r>
              <a:rPr lang="en-US" sz="1600" dirty="0">
                <a:solidFill>
                  <a:srgbClr val="000000"/>
                </a:solidFill>
                <a:latin typeface="Consolas"/>
              </a:rPr>
              <a:t>(2015,4,19)));</a:t>
            </a:r>
          </a:p>
          <a:p>
            <a:pPr marL="0"/>
            <a:r>
              <a:rPr lang="en-US" sz="1600" dirty="0" err="1">
                <a:solidFill>
                  <a:srgbClr val="6A3E3E"/>
                </a:solidFill>
                <a:latin typeface="Consolas"/>
              </a:rPr>
              <a:t>fireSigns</a:t>
            </a:r>
            <a:r>
              <a:rPr lang="en-US" sz="1600" dirty="0" err="1">
                <a:solidFill>
                  <a:srgbClr val="000000"/>
                </a:solidFill>
                <a:latin typeface="Consolas"/>
              </a:rPr>
              <a:t>.add</a:t>
            </a:r>
            <a:r>
              <a:rPr lang="en-US" sz="1600" dirty="0">
                <a:solidFill>
                  <a:srgbClr val="000000"/>
                </a:solidFill>
                <a:latin typeface="Consolas"/>
              </a:rPr>
              <a:t>(</a:t>
            </a:r>
            <a:r>
              <a:rPr lang="en-US" sz="1600" b="1" dirty="0">
                <a:solidFill>
                  <a:srgbClr val="7F0055"/>
                </a:solidFill>
                <a:latin typeface="Consolas"/>
              </a:rPr>
              <a:t>new</a:t>
            </a:r>
            <a:r>
              <a:rPr lang="en-US" sz="1600" dirty="0">
                <a:solidFill>
                  <a:srgbClr val="000000"/>
                </a:solidFill>
                <a:latin typeface="Consolas"/>
              </a:rPr>
              <a:t> </a:t>
            </a:r>
            <a:r>
              <a:rPr lang="en-US" sz="1600" dirty="0" err="1">
                <a:solidFill>
                  <a:srgbClr val="000000"/>
                </a:solidFill>
                <a:latin typeface="Consolas"/>
              </a:rPr>
              <a:t>ZodiacSign</a:t>
            </a:r>
            <a:r>
              <a:rPr lang="en-US" sz="1600" dirty="0">
                <a:solidFill>
                  <a:srgbClr val="000000"/>
                </a:solidFill>
                <a:latin typeface="Consolas"/>
              </a:rPr>
              <a:t>(</a:t>
            </a:r>
            <a:r>
              <a:rPr lang="en-US" sz="1600" dirty="0">
                <a:solidFill>
                  <a:srgbClr val="2A00FF"/>
                </a:solidFill>
                <a:latin typeface="Consolas"/>
              </a:rPr>
              <a:t>"Leo"</a:t>
            </a:r>
            <a:r>
              <a:rPr lang="en-US" sz="1600" dirty="0">
                <a:solidFill>
                  <a:srgbClr val="000000"/>
                </a:solidFill>
                <a:latin typeface="Consolas"/>
              </a:rPr>
              <a:t>, </a:t>
            </a:r>
            <a:r>
              <a:rPr lang="en-US" sz="1600" dirty="0">
                <a:solidFill>
                  <a:srgbClr val="2A00FF"/>
                </a:solidFill>
                <a:latin typeface="Consolas"/>
              </a:rPr>
              <a:t>"Lion"</a:t>
            </a:r>
            <a:r>
              <a:rPr lang="en-US" sz="1600" dirty="0">
                <a:solidFill>
                  <a:srgbClr val="000000"/>
                </a:solidFill>
                <a:latin typeface="Consolas"/>
              </a:rPr>
              <a:t>, </a:t>
            </a:r>
            <a:br>
              <a:rPr lang="en-US" sz="1600" dirty="0">
                <a:solidFill>
                  <a:srgbClr val="000000"/>
                </a:solidFill>
                <a:latin typeface="Consolas"/>
              </a:rPr>
            </a:br>
            <a:r>
              <a:rPr lang="en-US" sz="1600" dirty="0">
                <a:solidFill>
                  <a:srgbClr val="000000"/>
                </a:solidFill>
                <a:latin typeface="Consolas"/>
              </a:rPr>
              <a:t>			</a:t>
            </a:r>
            <a:r>
              <a:rPr lang="en-US" sz="1600" dirty="0" err="1">
                <a:solidFill>
                  <a:srgbClr val="000000"/>
                </a:solidFill>
                <a:latin typeface="Consolas"/>
              </a:rPr>
              <a:t>LocalDate.</a:t>
            </a:r>
            <a:r>
              <a:rPr lang="en-US" sz="1600" i="1" dirty="0" err="1">
                <a:solidFill>
                  <a:srgbClr val="000000"/>
                </a:solidFill>
                <a:latin typeface="Consolas"/>
              </a:rPr>
              <a:t>of</a:t>
            </a:r>
            <a:r>
              <a:rPr lang="en-US" sz="1600" dirty="0">
                <a:solidFill>
                  <a:srgbClr val="000000"/>
                </a:solidFill>
                <a:latin typeface="Consolas"/>
              </a:rPr>
              <a:t>(2015,7,23), </a:t>
            </a:r>
            <a:r>
              <a:rPr lang="en-US" sz="1600" dirty="0" err="1">
                <a:solidFill>
                  <a:srgbClr val="000000"/>
                </a:solidFill>
                <a:latin typeface="Consolas"/>
              </a:rPr>
              <a:t>LocalDate.</a:t>
            </a:r>
            <a:r>
              <a:rPr lang="en-US" sz="1600" i="1" dirty="0" err="1">
                <a:solidFill>
                  <a:srgbClr val="000000"/>
                </a:solidFill>
                <a:latin typeface="Consolas"/>
              </a:rPr>
              <a:t>of</a:t>
            </a:r>
            <a:r>
              <a:rPr lang="en-US" sz="1600" dirty="0">
                <a:solidFill>
                  <a:srgbClr val="000000"/>
                </a:solidFill>
                <a:latin typeface="Consolas"/>
              </a:rPr>
              <a:t>(2015,8,22)));</a:t>
            </a:r>
          </a:p>
          <a:p>
            <a:pPr marL="0"/>
            <a:r>
              <a:rPr lang="en-US" sz="1600" dirty="0" err="1">
                <a:solidFill>
                  <a:srgbClr val="6A3E3E"/>
                </a:solidFill>
                <a:latin typeface="Consolas"/>
              </a:rPr>
              <a:t>fireSigns</a:t>
            </a:r>
            <a:r>
              <a:rPr lang="en-US" sz="1600" dirty="0" err="1">
                <a:solidFill>
                  <a:srgbClr val="000000"/>
                </a:solidFill>
                <a:latin typeface="Consolas"/>
              </a:rPr>
              <a:t>.add</a:t>
            </a:r>
            <a:r>
              <a:rPr lang="en-US" sz="1600" dirty="0">
                <a:solidFill>
                  <a:srgbClr val="000000"/>
                </a:solidFill>
                <a:latin typeface="Consolas"/>
              </a:rPr>
              <a:t>(</a:t>
            </a:r>
            <a:r>
              <a:rPr lang="en-US" sz="1600" b="1" dirty="0">
                <a:solidFill>
                  <a:srgbClr val="7F0055"/>
                </a:solidFill>
                <a:latin typeface="Consolas"/>
              </a:rPr>
              <a:t>new</a:t>
            </a:r>
            <a:r>
              <a:rPr lang="en-US" sz="1600" dirty="0">
                <a:solidFill>
                  <a:srgbClr val="000000"/>
                </a:solidFill>
                <a:latin typeface="Consolas"/>
              </a:rPr>
              <a:t> </a:t>
            </a:r>
            <a:r>
              <a:rPr lang="en-US" sz="1600" dirty="0" err="1">
                <a:solidFill>
                  <a:srgbClr val="000000"/>
                </a:solidFill>
                <a:latin typeface="Consolas"/>
              </a:rPr>
              <a:t>ZodiacSign</a:t>
            </a:r>
            <a:r>
              <a:rPr lang="en-US" sz="1600" dirty="0">
                <a:solidFill>
                  <a:srgbClr val="000000"/>
                </a:solidFill>
                <a:latin typeface="Consolas"/>
              </a:rPr>
              <a:t>(</a:t>
            </a:r>
            <a:r>
              <a:rPr lang="en-US" sz="1600" dirty="0">
                <a:solidFill>
                  <a:srgbClr val="2A00FF"/>
                </a:solidFill>
                <a:latin typeface="Consolas"/>
              </a:rPr>
              <a:t>"Sagittarius"</a:t>
            </a:r>
            <a:r>
              <a:rPr lang="en-US" sz="1600" dirty="0">
                <a:solidFill>
                  <a:srgbClr val="000000"/>
                </a:solidFill>
                <a:latin typeface="Consolas"/>
              </a:rPr>
              <a:t>, </a:t>
            </a:r>
            <a:r>
              <a:rPr lang="en-US" sz="1600" dirty="0">
                <a:solidFill>
                  <a:srgbClr val="2A00FF"/>
                </a:solidFill>
                <a:latin typeface="Consolas"/>
              </a:rPr>
              <a:t>"Archer"</a:t>
            </a:r>
            <a:r>
              <a:rPr lang="en-US" sz="1600" dirty="0">
                <a:solidFill>
                  <a:srgbClr val="000000"/>
                </a:solidFill>
                <a:latin typeface="Consolas"/>
              </a:rPr>
              <a:t>, 						</a:t>
            </a:r>
            <a:r>
              <a:rPr lang="en-US" sz="1600" dirty="0" err="1">
                <a:solidFill>
                  <a:srgbClr val="000000"/>
                </a:solidFill>
                <a:latin typeface="Consolas"/>
              </a:rPr>
              <a:t>LocalDate.</a:t>
            </a:r>
            <a:r>
              <a:rPr lang="en-US" sz="1600" i="1" dirty="0" err="1">
                <a:solidFill>
                  <a:srgbClr val="000000"/>
                </a:solidFill>
                <a:latin typeface="Consolas"/>
              </a:rPr>
              <a:t>of</a:t>
            </a:r>
            <a:r>
              <a:rPr lang="en-US" sz="1600" dirty="0">
                <a:solidFill>
                  <a:srgbClr val="000000"/>
                </a:solidFill>
                <a:latin typeface="Consolas"/>
              </a:rPr>
              <a:t>(2015,11,22), </a:t>
            </a:r>
            <a:r>
              <a:rPr lang="en-US" sz="1600" dirty="0" err="1">
                <a:solidFill>
                  <a:srgbClr val="000000"/>
                </a:solidFill>
                <a:latin typeface="Consolas"/>
              </a:rPr>
              <a:t>LocalDate.</a:t>
            </a:r>
            <a:r>
              <a:rPr lang="en-US" sz="1600" i="1" dirty="0" err="1">
                <a:solidFill>
                  <a:srgbClr val="000000"/>
                </a:solidFill>
                <a:latin typeface="Consolas"/>
              </a:rPr>
              <a:t>of</a:t>
            </a:r>
            <a:r>
              <a:rPr lang="en-US" sz="1600" dirty="0">
                <a:solidFill>
                  <a:srgbClr val="000000"/>
                </a:solidFill>
                <a:latin typeface="Consolas"/>
              </a:rPr>
              <a:t>(2015,12,21)));</a:t>
            </a:r>
            <a:br>
              <a:rPr lang="en-US" sz="1600" dirty="0">
                <a:solidFill>
                  <a:srgbClr val="000000"/>
                </a:solidFill>
                <a:latin typeface="Consolas"/>
              </a:rPr>
            </a:br>
            <a:endParaRPr lang="en-US" sz="1600" dirty="0">
              <a:solidFill>
                <a:srgbClr val="000000"/>
              </a:solidFill>
              <a:latin typeface="Consolas"/>
            </a:endParaRPr>
          </a:p>
          <a:p>
            <a:pPr marL="0"/>
            <a:r>
              <a:rPr lang="en-US" sz="1600" dirty="0" err="1">
                <a:solidFill>
                  <a:srgbClr val="6A3E3E"/>
                </a:solidFill>
                <a:latin typeface="Consolas"/>
              </a:rPr>
              <a:t>fireSigns</a:t>
            </a:r>
            <a:r>
              <a:rPr lang="en-US" sz="1600" dirty="0" err="1">
                <a:solidFill>
                  <a:srgbClr val="000000"/>
                </a:solidFill>
                <a:latin typeface="Consolas"/>
              </a:rPr>
              <a:t>.forEach</a:t>
            </a:r>
            <a:r>
              <a:rPr lang="en-US" sz="1600" dirty="0">
                <a:solidFill>
                  <a:srgbClr val="000000"/>
                </a:solidFill>
                <a:latin typeface="Consolas"/>
              </a:rPr>
              <a:t>(</a:t>
            </a:r>
            <a:r>
              <a:rPr lang="en-US" sz="1600" dirty="0">
                <a:solidFill>
                  <a:srgbClr val="6A3E3E"/>
                </a:solidFill>
                <a:latin typeface="Consolas"/>
              </a:rPr>
              <a:t>sign</a:t>
            </a:r>
            <a:r>
              <a:rPr lang="en-US" sz="1600" dirty="0">
                <a:solidFill>
                  <a:srgbClr val="000000"/>
                </a:solidFill>
                <a:latin typeface="Consolas"/>
              </a:rPr>
              <a:t> -&gt; {</a:t>
            </a:r>
          </a:p>
          <a:p>
            <a:pPr marL="0"/>
            <a:r>
              <a:rPr lang="en-US" sz="1600" dirty="0">
                <a:solidFill>
                  <a:srgbClr val="3F7F5F"/>
                </a:solidFill>
                <a:latin typeface="Consolas"/>
              </a:rPr>
              <a:t>   // Notice this time, we have a block of code to execute for each sign</a:t>
            </a:r>
          </a:p>
          <a:p>
            <a:pPr marL="0"/>
            <a:r>
              <a:rPr lang="en-US" sz="1600" dirty="0">
                <a:solidFill>
                  <a:srgbClr val="000000"/>
                </a:solidFill>
                <a:latin typeface="Consolas"/>
              </a:rPr>
              <a:t>   </a:t>
            </a:r>
            <a:r>
              <a:rPr lang="en-US" sz="1600" dirty="0" err="1">
                <a:solidFill>
                  <a:srgbClr val="000000"/>
                </a:solidFill>
                <a:latin typeface="Consolas"/>
              </a:rPr>
              <a:t>System.</a:t>
            </a:r>
            <a:r>
              <a:rPr lang="en-US" sz="1600" dirty="0" err="1">
                <a:solidFill>
                  <a:srgbClr val="0000C0"/>
                </a:solidFill>
                <a:latin typeface="Consolas"/>
              </a:rPr>
              <a:t>out</a:t>
            </a:r>
            <a:r>
              <a:rPr lang="en-US" sz="1600" dirty="0" err="1">
                <a:solidFill>
                  <a:srgbClr val="000000"/>
                </a:solidFill>
                <a:latin typeface="Consolas"/>
              </a:rPr>
              <a:t>.print</a:t>
            </a:r>
            <a:r>
              <a:rPr lang="en-US" sz="1600" dirty="0">
                <a:solidFill>
                  <a:srgbClr val="000000"/>
                </a:solidFill>
                <a:latin typeface="Consolas"/>
              </a:rPr>
              <a:t>(</a:t>
            </a:r>
            <a:r>
              <a:rPr lang="en-US" sz="1600" dirty="0" err="1">
                <a:solidFill>
                  <a:srgbClr val="6A3E3E"/>
                </a:solidFill>
                <a:latin typeface="Consolas"/>
              </a:rPr>
              <a:t>sign</a:t>
            </a:r>
            <a:r>
              <a:rPr lang="en-US" sz="1600" dirty="0" err="1">
                <a:solidFill>
                  <a:srgbClr val="000000"/>
                </a:solidFill>
                <a:latin typeface="Consolas"/>
              </a:rPr>
              <a:t>.getName</a:t>
            </a:r>
            <a:r>
              <a:rPr lang="en-US" sz="1600" dirty="0">
                <a:solidFill>
                  <a:srgbClr val="000000"/>
                </a:solidFill>
                <a:latin typeface="Consolas"/>
              </a:rPr>
              <a:t>());</a:t>
            </a:r>
          </a:p>
          <a:p>
            <a:pPr marL="0"/>
            <a:r>
              <a:rPr lang="en-US" sz="1600" dirty="0">
                <a:solidFill>
                  <a:srgbClr val="000000"/>
                </a:solidFill>
                <a:latin typeface="Consolas"/>
              </a:rPr>
              <a:t>   switch (</a:t>
            </a:r>
            <a:r>
              <a:rPr lang="en-US" sz="1600" dirty="0" err="1">
                <a:solidFill>
                  <a:srgbClr val="000000"/>
                </a:solidFill>
                <a:latin typeface="Consolas"/>
              </a:rPr>
              <a:t>sign.getName</a:t>
            </a:r>
            <a:r>
              <a:rPr lang="en-US" sz="1600" dirty="0">
                <a:solidFill>
                  <a:srgbClr val="000000"/>
                </a:solidFill>
                <a:latin typeface="Consolas"/>
              </a:rPr>
              <a:t>() {</a:t>
            </a:r>
          </a:p>
          <a:p>
            <a:pPr marL="0"/>
            <a:r>
              <a:rPr lang="en-US" sz="1600" dirty="0">
                <a:solidFill>
                  <a:srgbClr val="7F0055"/>
                </a:solidFill>
                <a:latin typeface="Consolas"/>
              </a:rPr>
              <a:t>      case</a:t>
            </a:r>
            <a:r>
              <a:rPr lang="en-US" sz="1600" dirty="0">
                <a:solidFill>
                  <a:srgbClr val="000000"/>
                </a:solidFill>
                <a:latin typeface="Consolas"/>
              </a:rPr>
              <a:t> </a:t>
            </a:r>
            <a:r>
              <a:rPr lang="en-US" sz="1600" dirty="0">
                <a:solidFill>
                  <a:srgbClr val="2A00FF"/>
                </a:solidFill>
                <a:latin typeface="Consolas"/>
              </a:rPr>
              <a:t>"Aries"</a:t>
            </a:r>
            <a:r>
              <a:rPr lang="en-US" sz="1600" dirty="0">
                <a:solidFill>
                  <a:srgbClr val="000000"/>
                </a:solidFill>
                <a:latin typeface="Consolas"/>
              </a:rPr>
              <a:t>:</a:t>
            </a:r>
          </a:p>
          <a:p>
            <a:pPr marL="0"/>
            <a:r>
              <a:rPr lang="en-US" sz="1600" dirty="0">
                <a:solidFill>
                  <a:srgbClr val="000000"/>
                </a:solidFill>
                <a:latin typeface="Consolas"/>
              </a:rPr>
              <a:t>   	 </a:t>
            </a:r>
            <a:r>
              <a:rPr lang="en-US" sz="1600" dirty="0" err="1">
                <a:solidFill>
                  <a:srgbClr val="000000"/>
                </a:solidFill>
                <a:latin typeface="Consolas"/>
              </a:rPr>
              <a:t>System.</a:t>
            </a:r>
            <a:r>
              <a:rPr lang="en-US" sz="1600" dirty="0" err="1">
                <a:solidFill>
                  <a:srgbClr val="0000C0"/>
                </a:solidFill>
                <a:latin typeface="Consolas"/>
              </a:rPr>
              <a:t>out</a:t>
            </a:r>
            <a:r>
              <a:rPr lang="en-US" sz="1600" dirty="0" err="1">
                <a:solidFill>
                  <a:srgbClr val="000000"/>
                </a:solidFill>
                <a:latin typeface="Consolas"/>
              </a:rPr>
              <a:t>.println</a:t>
            </a:r>
            <a:r>
              <a:rPr lang="en-US" sz="1600" dirty="0">
                <a:solidFill>
                  <a:srgbClr val="000000"/>
                </a:solidFill>
                <a:latin typeface="Consolas"/>
              </a:rPr>
              <a:t>(</a:t>
            </a:r>
            <a:r>
              <a:rPr lang="en-US" sz="1600" dirty="0">
                <a:solidFill>
                  <a:srgbClr val="2A00FF"/>
                </a:solidFill>
                <a:latin typeface="Consolas"/>
              </a:rPr>
              <a:t>", but the relationship with the "</a:t>
            </a:r>
            <a:r>
              <a:rPr lang="en-US" sz="1600" dirty="0">
                <a:solidFill>
                  <a:srgbClr val="000000"/>
                </a:solidFill>
                <a:latin typeface="Consolas"/>
              </a:rPr>
              <a:t> + </a:t>
            </a:r>
          </a:p>
          <a:p>
            <a:pPr marL="0"/>
            <a:r>
              <a:rPr lang="en-US" sz="1600" dirty="0">
                <a:solidFill>
                  <a:srgbClr val="000000"/>
                </a:solidFill>
                <a:latin typeface="Consolas"/>
              </a:rPr>
              <a:t> 			</a:t>
            </a:r>
            <a:r>
              <a:rPr lang="en-US" sz="1600" dirty="0" err="1">
                <a:solidFill>
                  <a:srgbClr val="6A3E3E"/>
                </a:solidFill>
                <a:latin typeface="Consolas"/>
              </a:rPr>
              <a:t>sign</a:t>
            </a:r>
            <a:r>
              <a:rPr lang="en-US" sz="1600" dirty="0" err="1">
                <a:solidFill>
                  <a:srgbClr val="000000"/>
                </a:solidFill>
                <a:latin typeface="Consolas"/>
              </a:rPr>
              <a:t>.getIcon</a:t>
            </a:r>
            <a:r>
              <a:rPr lang="en-US" sz="1600" dirty="0">
                <a:solidFill>
                  <a:srgbClr val="000000"/>
                </a:solidFill>
                <a:latin typeface="Consolas"/>
              </a:rPr>
              <a:t>() + </a:t>
            </a:r>
            <a:r>
              <a:rPr lang="en-US" sz="1600" dirty="0">
                <a:solidFill>
                  <a:srgbClr val="2A00FF"/>
                </a:solidFill>
                <a:latin typeface="Consolas"/>
              </a:rPr>
              <a:t>" won't last long-term."</a:t>
            </a:r>
            <a:r>
              <a:rPr lang="en-US" sz="1600" dirty="0">
                <a:solidFill>
                  <a:srgbClr val="000000"/>
                </a:solidFill>
                <a:latin typeface="Consolas"/>
              </a:rPr>
              <a:t>);</a:t>
            </a:r>
          </a:p>
          <a:p>
            <a:pPr marL="0"/>
            <a:r>
              <a:rPr lang="en-US" sz="1600" dirty="0">
                <a:solidFill>
                  <a:srgbClr val="7F0055"/>
                </a:solidFill>
                <a:latin typeface="Consolas"/>
              </a:rPr>
              <a:t>	 break</a:t>
            </a:r>
            <a:r>
              <a:rPr lang="en-US" sz="1600" dirty="0">
                <a:solidFill>
                  <a:srgbClr val="000000"/>
                </a:solidFill>
                <a:latin typeface="Consolas"/>
              </a:rPr>
              <a:t>;</a:t>
            </a:r>
          </a:p>
          <a:p>
            <a:pPr marL="0"/>
            <a:r>
              <a:rPr lang="en-US" sz="1600" dirty="0">
                <a:solidFill>
                  <a:srgbClr val="7F0055"/>
                </a:solidFill>
                <a:latin typeface="Consolas"/>
              </a:rPr>
              <a:t>      case</a:t>
            </a:r>
            <a:r>
              <a:rPr lang="en-US" sz="1600" dirty="0">
                <a:solidFill>
                  <a:srgbClr val="000000"/>
                </a:solidFill>
                <a:latin typeface="Consolas"/>
              </a:rPr>
              <a:t> </a:t>
            </a:r>
            <a:r>
              <a:rPr lang="en-US" sz="1600" dirty="0">
                <a:solidFill>
                  <a:srgbClr val="2A00FF"/>
                </a:solidFill>
                <a:latin typeface="Consolas"/>
              </a:rPr>
              <a:t>"Leo"</a:t>
            </a:r>
            <a:r>
              <a:rPr lang="en-US" sz="1600" dirty="0">
                <a:solidFill>
                  <a:srgbClr val="000000"/>
                </a:solidFill>
                <a:latin typeface="Consolas"/>
              </a:rPr>
              <a:t>:</a:t>
            </a:r>
          </a:p>
          <a:p>
            <a:pPr marL="0"/>
            <a:r>
              <a:rPr lang="en-US" sz="1600" dirty="0">
                <a:solidFill>
                  <a:srgbClr val="000000"/>
                </a:solidFill>
                <a:latin typeface="Consolas"/>
              </a:rPr>
              <a:t> 	 </a:t>
            </a:r>
            <a:r>
              <a:rPr lang="en-US" sz="1600" dirty="0" err="1">
                <a:solidFill>
                  <a:srgbClr val="000000"/>
                </a:solidFill>
                <a:latin typeface="Consolas"/>
              </a:rPr>
              <a:t>System.</a:t>
            </a:r>
            <a:r>
              <a:rPr lang="en-US" sz="1600" dirty="0" err="1">
                <a:solidFill>
                  <a:srgbClr val="0000C0"/>
                </a:solidFill>
                <a:latin typeface="Consolas"/>
              </a:rPr>
              <a:t>out</a:t>
            </a:r>
            <a:r>
              <a:rPr lang="en-US" sz="1600" dirty="0" err="1">
                <a:solidFill>
                  <a:srgbClr val="000000"/>
                </a:solidFill>
                <a:latin typeface="Consolas"/>
              </a:rPr>
              <a:t>.println</a:t>
            </a:r>
            <a:r>
              <a:rPr lang="en-US" sz="1600" dirty="0">
                <a:solidFill>
                  <a:srgbClr val="000000"/>
                </a:solidFill>
                <a:latin typeface="Consolas"/>
              </a:rPr>
              <a:t>(</a:t>
            </a:r>
            <a:r>
              <a:rPr lang="en-US" sz="1600" dirty="0">
                <a:solidFill>
                  <a:srgbClr val="2A00FF"/>
                </a:solidFill>
                <a:latin typeface="Consolas"/>
              </a:rPr>
              <a:t>", but " </a:t>
            </a:r>
            <a:r>
              <a:rPr lang="en-US" sz="1600" dirty="0">
                <a:solidFill>
                  <a:srgbClr val="000000"/>
                </a:solidFill>
                <a:latin typeface="Consolas"/>
              </a:rPr>
              <a:t>+ </a:t>
            </a:r>
            <a:r>
              <a:rPr lang="en-US" sz="1600" dirty="0" err="1">
                <a:solidFill>
                  <a:srgbClr val="6A3E3E"/>
                </a:solidFill>
                <a:latin typeface="Consolas"/>
              </a:rPr>
              <a:t>sign</a:t>
            </a:r>
            <a:r>
              <a:rPr lang="en-US" sz="1600" dirty="0" err="1">
                <a:solidFill>
                  <a:srgbClr val="000000"/>
                </a:solidFill>
                <a:latin typeface="Consolas"/>
              </a:rPr>
              <a:t>.getIcon</a:t>
            </a:r>
            <a:r>
              <a:rPr lang="en-US" sz="1600" dirty="0">
                <a:solidFill>
                  <a:srgbClr val="000000"/>
                </a:solidFill>
                <a:latin typeface="Consolas"/>
              </a:rPr>
              <a:t>() + </a:t>
            </a:r>
            <a:r>
              <a:rPr lang="en-US" sz="1600" dirty="0">
                <a:solidFill>
                  <a:srgbClr val="2A00FF"/>
                </a:solidFill>
                <a:latin typeface="Consolas"/>
              </a:rPr>
              <a:t>"s always win."</a:t>
            </a:r>
            <a:r>
              <a:rPr lang="en-US" sz="1600" dirty="0">
                <a:solidFill>
                  <a:srgbClr val="000000"/>
                </a:solidFill>
                <a:latin typeface="Consolas"/>
              </a:rPr>
              <a:t>);</a:t>
            </a:r>
          </a:p>
          <a:p>
            <a:pPr marL="0"/>
            <a:r>
              <a:rPr lang="en-US" sz="1600" dirty="0">
                <a:solidFill>
                  <a:srgbClr val="7F0055"/>
                </a:solidFill>
                <a:latin typeface="Consolas"/>
              </a:rPr>
              <a:t>	 break</a:t>
            </a:r>
            <a:r>
              <a:rPr lang="en-US" sz="1600" dirty="0">
                <a:solidFill>
                  <a:srgbClr val="000000"/>
                </a:solidFill>
                <a:latin typeface="Consolas"/>
              </a:rPr>
              <a:t>;</a:t>
            </a:r>
          </a:p>
          <a:p>
            <a:pPr marL="0"/>
            <a:r>
              <a:rPr lang="en-US" sz="1600" dirty="0">
                <a:solidFill>
                  <a:srgbClr val="7F0055"/>
                </a:solidFill>
                <a:latin typeface="Consolas"/>
              </a:rPr>
              <a:t>      case</a:t>
            </a:r>
            <a:r>
              <a:rPr lang="en-US" sz="1600" dirty="0">
                <a:solidFill>
                  <a:srgbClr val="000000"/>
                </a:solidFill>
                <a:latin typeface="Consolas"/>
              </a:rPr>
              <a:t> </a:t>
            </a:r>
            <a:r>
              <a:rPr lang="en-US" sz="1600" dirty="0">
                <a:solidFill>
                  <a:srgbClr val="2A00FF"/>
                </a:solidFill>
                <a:latin typeface="Consolas"/>
              </a:rPr>
              <a:t>"Sagittarius"</a:t>
            </a:r>
            <a:r>
              <a:rPr lang="en-US" sz="1600" dirty="0">
                <a:solidFill>
                  <a:srgbClr val="000000"/>
                </a:solidFill>
                <a:latin typeface="Consolas"/>
              </a:rPr>
              <a:t>:</a:t>
            </a:r>
          </a:p>
          <a:p>
            <a:pPr marL="0"/>
            <a:r>
              <a:rPr lang="en-US" sz="1600" dirty="0">
                <a:solidFill>
                  <a:srgbClr val="000000"/>
                </a:solidFill>
                <a:latin typeface="Consolas"/>
              </a:rPr>
              <a:t>	 </a:t>
            </a:r>
            <a:r>
              <a:rPr lang="en-US" sz="1600" dirty="0" err="1">
                <a:solidFill>
                  <a:srgbClr val="000000"/>
                </a:solidFill>
                <a:latin typeface="Consolas"/>
              </a:rPr>
              <a:t>System.</a:t>
            </a:r>
            <a:r>
              <a:rPr lang="en-US" sz="1600" dirty="0" err="1">
                <a:solidFill>
                  <a:srgbClr val="0000C0"/>
                </a:solidFill>
                <a:latin typeface="Consolas"/>
              </a:rPr>
              <a:t>out</a:t>
            </a:r>
            <a:r>
              <a:rPr lang="en-US" sz="1600" dirty="0" err="1">
                <a:solidFill>
                  <a:srgbClr val="000000"/>
                </a:solidFill>
                <a:latin typeface="Consolas"/>
              </a:rPr>
              <a:t>.println</a:t>
            </a:r>
            <a:r>
              <a:rPr lang="en-US" sz="1600" dirty="0">
                <a:solidFill>
                  <a:srgbClr val="000000"/>
                </a:solidFill>
                <a:latin typeface="Consolas"/>
              </a:rPr>
              <a:t>(</a:t>
            </a:r>
            <a:r>
              <a:rPr lang="en-US" sz="1600" dirty="0">
                <a:solidFill>
                  <a:srgbClr val="2A00FF"/>
                </a:solidFill>
                <a:latin typeface="Consolas"/>
              </a:rPr>
              <a:t>"! The "</a:t>
            </a:r>
            <a:r>
              <a:rPr lang="en-US" sz="1600" dirty="0">
                <a:solidFill>
                  <a:srgbClr val="000000"/>
                </a:solidFill>
                <a:latin typeface="Consolas"/>
              </a:rPr>
              <a:t> + </a:t>
            </a:r>
            <a:r>
              <a:rPr lang="en-US" sz="1600" dirty="0" err="1">
                <a:solidFill>
                  <a:srgbClr val="6A3E3E"/>
                </a:solidFill>
                <a:latin typeface="Consolas"/>
              </a:rPr>
              <a:t>sign</a:t>
            </a:r>
            <a:r>
              <a:rPr lang="en-US" sz="1600" dirty="0" err="1">
                <a:solidFill>
                  <a:srgbClr val="000000"/>
                </a:solidFill>
                <a:latin typeface="Consolas"/>
              </a:rPr>
              <a:t>.getIcon</a:t>
            </a:r>
            <a:r>
              <a:rPr lang="en-US" sz="1600" dirty="0">
                <a:solidFill>
                  <a:srgbClr val="000000"/>
                </a:solidFill>
                <a:latin typeface="Consolas"/>
              </a:rPr>
              <a:t>() + 	</a:t>
            </a:r>
            <a:r>
              <a:rPr lang="en-US" sz="1600" dirty="0">
                <a:solidFill>
                  <a:srgbClr val="2A00FF"/>
                </a:solidFill>
                <a:latin typeface="Consolas"/>
              </a:rPr>
              <a:t>"s tolerate much."</a:t>
            </a:r>
            <a:r>
              <a:rPr lang="en-US" sz="1600" dirty="0">
                <a:solidFill>
                  <a:srgbClr val="000000"/>
                </a:solidFill>
                <a:latin typeface="Consolas"/>
              </a:rPr>
              <a:t>);</a:t>
            </a:r>
          </a:p>
          <a:p>
            <a:pPr marL="0"/>
            <a:r>
              <a:rPr lang="en-US" sz="1600" dirty="0">
                <a:solidFill>
                  <a:srgbClr val="7F0055"/>
                </a:solidFill>
                <a:latin typeface="Consolas"/>
              </a:rPr>
              <a:t>	 break</a:t>
            </a:r>
            <a:r>
              <a:rPr lang="en-US" sz="1600" dirty="0">
                <a:solidFill>
                  <a:srgbClr val="000000"/>
                </a:solidFill>
                <a:latin typeface="Consolas"/>
              </a:rPr>
              <a:t>;</a:t>
            </a:r>
          </a:p>
          <a:p>
            <a:pPr marL="0"/>
            <a:r>
              <a:rPr lang="en-US" sz="1600" dirty="0">
                <a:solidFill>
                  <a:srgbClr val="000000"/>
                </a:solidFill>
                <a:highlight>
                  <a:srgbClr val="D4D4D4"/>
                </a:highlight>
                <a:latin typeface="Consolas"/>
              </a:rPr>
              <a:t>   </a:t>
            </a:r>
            <a:r>
              <a:rPr lang="en-US" sz="1600" dirty="0">
                <a:solidFill>
                  <a:srgbClr val="000000"/>
                </a:solidFill>
                <a:latin typeface="Consolas"/>
              </a:rPr>
              <a:t>}</a:t>
            </a:r>
          </a:p>
          <a:p>
            <a:pPr marL="0"/>
            <a:r>
              <a:rPr lang="en-US" sz="1600" dirty="0">
                <a:solidFill>
                  <a:srgbClr val="000000"/>
                </a:solidFill>
                <a:latin typeface="Consolas"/>
              </a:rPr>
              <a:t>});</a:t>
            </a:r>
            <a:endParaRPr lang="en-US" sz="1600" spc="100" dirty="0">
              <a:latin typeface="Consolas" panose="020B0609020204030204" pitchFamily="49" charset="0"/>
              <a:cs typeface="Consolas" panose="020B0609020204030204" pitchFamily="49" charset="0"/>
            </a:endParaRPr>
          </a:p>
          <a:p>
            <a:pPr marL="45720" indent="0">
              <a:buNone/>
            </a:pPr>
            <a:r>
              <a:rPr lang="en-US" sz="1600" spc="100" dirty="0">
                <a:solidFill>
                  <a:srgbClr val="339966"/>
                </a:solidFill>
                <a:latin typeface="Consolas" panose="020B0609020204030204" pitchFamily="49" charset="0"/>
                <a:cs typeface="Consolas" panose="020B0609020204030204" pitchFamily="49" charset="0"/>
              </a:rPr>
              <a:t>		</a:t>
            </a:r>
          </a:p>
        </p:txBody>
      </p:sp>
      <p:sp>
        <p:nvSpPr>
          <p:cNvPr id="3" name="Title 2"/>
          <p:cNvSpPr>
            <a:spLocks noGrp="1"/>
          </p:cNvSpPr>
          <p:nvPr>
            <p:ph type="title"/>
          </p:nvPr>
        </p:nvSpPr>
        <p:spPr>
          <a:xfrm>
            <a:off x="381000" y="0"/>
            <a:ext cx="8381260" cy="406153"/>
          </a:xfrm>
        </p:spPr>
        <p:txBody>
          <a:bodyPr/>
          <a:lstStyle/>
          <a:p>
            <a:r>
              <a:rPr lang="en-US" dirty="0"/>
              <a:t>Functional Interfaces:  Consumer&lt;T&gt;  </a:t>
            </a:r>
            <a:r>
              <a:rPr lang="en-US" sz="1800" dirty="0"/>
              <a:t>(3)</a:t>
            </a:r>
          </a:p>
        </p:txBody>
      </p:sp>
      <p:sp>
        <p:nvSpPr>
          <p:cNvPr id="4" name="Rectangle 1"/>
          <p:cNvSpPr>
            <a:spLocks noChangeArrowheads="1"/>
          </p:cNvSpPr>
          <p:nvPr/>
        </p:nvSpPr>
        <p:spPr bwMode="auto">
          <a:xfrm>
            <a:off x="228600" y="5823610"/>
            <a:ext cx="65" cy="392379"/>
          </a:xfrm>
          <a:prstGeom prst="rect">
            <a:avLst/>
          </a:prstGeom>
          <a:solidFill>
            <a:srgbClr val="DEE3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50784" rIns="0" bIns="6348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E60827BD-8941-4EA0-9FAD-339360494CDE}"/>
                  </a:ext>
                </a:extLst>
              </p14:cNvPr>
              <p14:cNvContentPartPr/>
              <p14:nvPr/>
            </p14:nvContentPartPr>
            <p14:xfrm>
              <a:off x="239894" y="2836867"/>
              <a:ext cx="6480" cy="7200"/>
            </p14:xfrm>
          </p:contentPart>
        </mc:Choice>
        <mc:Fallback>
          <p:pic>
            <p:nvPicPr>
              <p:cNvPr id="6" name="Ink 5">
                <a:extLst>
                  <a:ext uri="{FF2B5EF4-FFF2-40B4-BE49-F238E27FC236}">
                    <a16:creationId xmlns:a16="http://schemas.microsoft.com/office/drawing/2014/main" id="{E60827BD-8941-4EA0-9FAD-339360494CDE}"/>
                  </a:ext>
                </a:extLst>
              </p:cNvPr>
              <p:cNvPicPr/>
              <p:nvPr/>
            </p:nvPicPr>
            <p:blipFill>
              <a:blip r:embed="rId4"/>
              <a:stretch>
                <a:fillRect/>
              </a:stretch>
            </p:blipFill>
            <p:spPr>
              <a:xfrm>
                <a:off x="185894" y="2729227"/>
                <a:ext cx="114120" cy="222840"/>
              </a:xfrm>
              <a:prstGeom prst="rect">
                <a:avLst/>
              </a:prstGeom>
            </p:spPr>
          </p:pic>
        </mc:Fallback>
      </mc:AlternateContent>
    </p:spTree>
    <p:extLst>
      <p:ext uri="{BB962C8B-B14F-4D97-AF65-F5344CB8AC3E}">
        <p14:creationId xmlns:p14="http://schemas.microsoft.com/office/powerpoint/2010/main" val="641092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76200" y="304800"/>
            <a:ext cx="8941292" cy="6172200"/>
          </a:xfrm>
        </p:spPr>
        <p:txBody>
          <a:bodyPr>
            <a:normAutofit/>
          </a:bodyPr>
          <a:lstStyle/>
          <a:p>
            <a:pPr algn="ctr">
              <a:spcBef>
                <a:spcPts val="0"/>
              </a:spcBef>
              <a:spcAft>
                <a:spcPts val="1200"/>
              </a:spcAft>
            </a:pPr>
            <a:r>
              <a:rPr lang="en-US" sz="1800" dirty="0">
                <a:solidFill>
                  <a:srgbClr val="C00000"/>
                </a:solidFill>
                <a:cs typeface="Consolas" panose="020B0609020204030204" pitchFamily="49" charset="0"/>
              </a:rPr>
              <a:t>Variation 2:  Explicit Declarations of Input Arguments</a:t>
            </a:r>
          </a:p>
          <a:p>
            <a:pPr marL="3175">
              <a:spcBef>
                <a:spcPts val="0"/>
              </a:spcBef>
              <a:spcAft>
                <a:spcPts val="0"/>
              </a:spcAft>
            </a:pPr>
            <a:r>
              <a:rPr lang="en-US" sz="1600" dirty="0">
                <a:solidFill>
                  <a:srgbClr val="000000"/>
                </a:solidFill>
                <a:latin typeface="Consolas"/>
              </a:rPr>
              <a:t>Set&lt;</a:t>
            </a:r>
            <a:r>
              <a:rPr lang="en-US" sz="1600" dirty="0" err="1">
                <a:solidFill>
                  <a:srgbClr val="000000"/>
                </a:solidFill>
                <a:latin typeface="Consolas"/>
              </a:rPr>
              <a:t>ZodiacSign</a:t>
            </a:r>
            <a:r>
              <a:rPr lang="en-US" sz="1600" dirty="0">
                <a:solidFill>
                  <a:srgbClr val="000000"/>
                </a:solidFill>
                <a:latin typeface="Consolas"/>
              </a:rPr>
              <a:t>&gt; </a:t>
            </a:r>
            <a:r>
              <a:rPr lang="en-US" sz="1600" dirty="0" err="1">
                <a:solidFill>
                  <a:srgbClr val="6A3E3E"/>
                </a:solidFill>
                <a:latin typeface="Consolas"/>
              </a:rPr>
              <a:t>fireSigns</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a:t>
            </a:r>
            <a:r>
              <a:rPr lang="en-US" sz="1600" dirty="0" err="1">
                <a:solidFill>
                  <a:srgbClr val="000000"/>
                </a:solidFill>
                <a:latin typeface="Consolas"/>
              </a:rPr>
              <a:t>HashSet</a:t>
            </a:r>
            <a:r>
              <a:rPr lang="en-US" sz="1600" dirty="0">
                <a:solidFill>
                  <a:srgbClr val="000000"/>
                </a:solidFill>
                <a:latin typeface="Consolas"/>
              </a:rPr>
              <a:t>&lt;</a:t>
            </a:r>
            <a:r>
              <a:rPr lang="en-US" sz="1600" dirty="0" err="1">
                <a:solidFill>
                  <a:srgbClr val="000000"/>
                </a:solidFill>
                <a:latin typeface="Consolas"/>
              </a:rPr>
              <a:t>ZodiacSign</a:t>
            </a:r>
            <a:r>
              <a:rPr lang="en-US" sz="1600" dirty="0">
                <a:solidFill>
                  <a:srgbClr val="000000"/>
                </a:solidFill>
                <a:latin typeface="Consolas"/>
              </a:rPr>
              <a:t>&gt;();</a:t>
            </a:r>
          </a:p>
          <a:p>
            <a:pPr marL="0"/>
            <a:r>
              <a:rPr lang="en-US" sz="1600" dirty="0" err="1">
                <a:solidFill>
                  <a:srgbClr val="6A3E3E"/>
                </a:solidFill>
                <a:latin typeface="Consolas"/>
              </a:rPr>
              <a:t>fireSigns</a:t>
            </a:r>
            <a:r>
              <a:rPr lang="en-US" sz="1600" dirty="0" err="1">
                <a:solidFill>
                  <a:srgbClr val="000000"/>
                </a:solidFill>
                <a:latin typeface="Consolas"/>
              </a:rPr>
              <a:t>.add</a:t>
            </a:r>
            <a:r>
              <a:rPr lang="en-US" sz="1600" dirty="0">
                <a:solidFill>
                  <a:srgbClr val="000000"/>
                </a:solidFill>
                <a:latin typeface="Consolas"/>
              </a:rPr>
              <a:t>(</a:t>
            </a:r>
            <a:r>
              <a:rPr lang="en-US" sz="1600" b="1" dirty="0">
                <a:solidFill>
                  <a:srgbClr val="7F0055"/>
                </a:solidFill>
                <a:latin typeface="Consolas"/>
              </a:rPr>
              <a:t>new</a:t>
            </a:r>
            <a:r>
              <a:rPr lang="en-US" sz="1600" dirty="0">
                <a:solidFill>
                  <a:srgbClr val="000000"/>
                </a:solidFill>
                <a:latin typeface="Consolas"/>
              </a:rPr>
              <a:t> </a:t>
            </a:r>
            <a:r>
              <a:rPr lang="en-US" sz="1600" dirty="0" err="1">
                <a:solidFill>
                  <a:srgbClr val="000000"/>
                </a:solidFill>
                <a:latin typeface="Consolas"/>
              </a:rPr>
              <a:t>ZodiacSign</a:t>
            </a:r>
            <a:r>
              <a:rPr lang="en-US" sz="1600" dirty="0">
                <a:solidFill>
                  <a:srgbClr val="000000"/>
                </a:solidFill>
                <a:latin typeface="Consolas"/>
              </a:rPr>
              <a:t>(</a:t>
            </a:r>
            <a:r>
              <a:rPr lang="en-US" sz="1600" dirty="0">
                <a:solidFill>
                  <a:srgbClr val="2A00FF"/>
                </a:solidFill>
                <a:latin typeface="Consolas"/>
              </a:rPr>
              <a:t>"Aries"</a:t>
            </a:r>
            <a:r>
              <a:rPr lang="en-US" sz="1600" dirty="0">
                <a:solidFill>
                  <a:srgbClr val="000000"/>
                </a:solidFill>
                <a:latin typeface="Consolas"/>
              </a:rPr>
              <a:t>, </a:t>
            </a:r>
            <a:r>
              <a:rPr lang="en-US" sz="1600" dirty="0">
                <a:solidFill>
                  <a:srgbClr val="2A00FF"/>
                </a:solidFill>
                <a:latin typeface="Consolas"/>
              </a:rPr>
              <a:t>"Ram"</a:t>
            </a:r>
            <a:r>
              <a:rPr lang="en-US" sz="1600" dirty="0">
                <a:solidFill>
                  <a:srgbClr val="000000"/>
                </a:solidFill>
                <a:latin typeface="Consolas"/>
              </a:rPr>
              <a:t>, </a:t>
            </a:r>
            <a:br>
              <a:rPr lang="en-US" sz="1600" dirty="0">
                <a:solidFill>
                  <a:srgbClr val="000000"/>
                </a:solidFill>
                <a:latin typeface="Consolas"/>
              </a:rPr>
            </a:br>
            <a:r>
              <a:rPr lang="en-US" sz="1600" dirty="0">
                <a:solidFill>
                  <a:srgbClr val="000000"/>
                </a:solidFill>
                <a:latin typeface="Consolas"/>
              </a:rPr>
              <a:t>			</a:t>
            </a:r>
            <a:r>
              <a:rPr lang="en-US" sz="1600" dirty="0" err="1">
                <a:solidFill>
                  <a:srgbClr val="000000"/>
                </a:solidFill>
                <a:latin typeface="Consolas"/>
              </a:rPr>
              <a:t>LocalDate.</a:t>
            </a:r>
            <a:r>
              <a:rPr lang="en-US" sz="1600" i="1" dirty="0" err="1">
                <a:solidFill>
                  <a:srgbClr val="000000"/>
                </a:solidFill>
                <a:latin typeface="Consolas"/>
              </a:rPr>
              <a:t>of</a:t>
            </a:r>
            <a:r>
              <a:rPr lang="en-US" sz="1600" dirty="0">
                <a:solidFill>
                  <a:srgbClr val="000000"/>
                </a:solidFill>
                <a:latin typeface="Consolas"/>
              </a:rPr>
              <a:t>(2015,21,3), </a:t>
            </a:r>
            <a:r>
              <a:rPr lang="en-US" sz="1600" dirty="0" err="1">
                <a:solidFill>
                  <a:srgbClr val="000000"/>
                </a:solidFill>
                <a:latin typeface="Consolas"/>
              </a:rPr>
              <a:t>LocalDate.</a:t>
            </a:r>
            <a:r>
              <a:rPr lang="en-US" sz="1600" i="1" dirty="0" err="1">
                <a:solidFill>
                  <a:srgbClr val="000000"/>
                </a:solidFill>
                <a:latin typeface="Consolas"/>
              </a:rPr>
              <a:t>of</a:t>
            </a:r>
            <a:r>
              <a:rPr lang="en-US" sz="1600" dirty="0">
                <a:solidFill>
                  <a:srgbClr val="000000"/>
                </a:solidFill>
                <a:latin typeface="Consolas"/>
              </a:rPr>
              <a:t>(2015,4,19)));</a:t>
            </a:r>
          </a:p>
          <a:p>
            <a:pPr marL="0"/>
            <a:r>
              <a:rPr lang="en-US" sz="1600" dirty="0" err="1">
                <a:solidFill>
                  <a:srgbClr val="6A3E3E"/>
                </a:solidFill>
                <a:latin typeface="Consolas"/>
              </a:rPr>
              <a:t>fireSigns</a:t>
            </a:r>
            <a:r>
              <a:rPr lang="en-US" sz="1600" dirty="0" err="1">
                <a:solidFill>
                  <a:srgbClr val="000000"/>
                </a:solidFill>
                <a:latin typeface="Consolas"/>
              </a:rPr>
              <a:t>.add</a:t>
            </a:r>
            <a:r>
              <a:rPr lang="en-US" sz="1600" dirty="0">
                <a:solidFill>
                  <a:srgbClr val="000000"/>
                </a:solidFill>
                <a:latin typeface="Consolas"/>
              </a:rPr>
              <a:t>(</a:t>
            </a:r>
            <a:r>
              <a:rPr lang="en-US" sz="1600" b="1" dirty="0">
                <a:solidFill>
                  <a:srgbClr val="7F0055"/>
                </a:solidFill>
                <a:latin typeface="Consolas"/>
              </a:rPr>
              <a:t>new</a:t>
            </a:r>
            <a:r>
              <a:rPr lang="en-US" sz="1600" dirty="0">
                <a:solidFill>
                  <a:srgbClr val="000000"/>
                </a:solidFill>
                <a:latin typeface="Consolas"/>
              </a:rPr>
              <a:t> </a:t>
            </a:r>
            <a:r>
              <a:rPr lang="en-US" sz="1600" dirty="0" err="1">
                <a:solidFill>
                  <a:srgbClr val="000000"/>
                </a:solidFill>
                <a:latin typeface="Consolas"/>
              </a:rPr>
              <a:t>ZodiacSign</a:t>
            </a:r>
            <a:r>
              <a:rPr lang="en-US" sz="1600" dirty="0">
                <a:solidFill>
                  <a:srgbClr val="000000"/>
                </a:solidFill>
                <a:latin typeface="Consolas"/>
              </a:rPr>
              <a:t>(</a:t>
            </a:r>
            <a:r>
              <a:rPr lang="en-US" sz="1600" dirty="0">
                <a:solidFill>
                  <a:srgbClr val="2A00FF"/>
                </a:solidFill>
                <a:latin typeface="Consolas"/>
              </a:rPr>
              <a:t>"Leo"</a:t>
            </a:r>
            <a:r>
              <a:rPr lang="en-US" sz="1600" dirty="0">
                <a:solidFill>
                  <a:srgbClr val="000000"/>
                </a:solidFill>
                <a:latin typeface="Consolas"/>
              </a:rPr>
              <a:t>, </a:t>
            </a:r>
            <a:r>
              <a:rPr lang="en-US" sz="1600" dirty="0">
                <a:solidFill>
                  <a:srgbClr val="2A00FF"/>
                </a:solidFill>
                <a:latin typeface="Consolas"/>
              </a:rPr>
              <a:t>"Lion"</a:t>
            </a:r>
            <a:r>
              <a:rPr lang="en-US" sz="1600" dirty="0">
                <a:solidFill>
                  <a:srgbClr val="000000"/>
                </a:solidFill>
                <a:latin typeface="Consolas"/>
              </a:rPr>
              <a:t>, </a:t>
            </a:r>
            <a:br>
              <a:rPr lang="en-US" sz="1600" dirty="0">
                <a:solidFill>
                  <a:srgbClr val="000000"/>
                </a:solidFill>
                <a:latin typeface="Consolas"/>
              </a:rPr>
            </a:br>
            <a:r>
              <a:rPr lang="en-US" sz="1600" dirty="0">
                <a:solidFill>
                  <a:srgbClr val="000000"/>
                </a:solidFill>
                <a:latin typeface="Consolas"/>
              </a:rPr>
              <a:t>			</a:t>
            </a:r>
            <a:r>
              <a:rPr lang="en-US" sz="1600" dirty="0" err="1">
                <a:solidFill>
                  <a:srgbClr val="000000"/>
                </a:solidFill>
                <a:latin typeface="Consolas"/>
              </a:rPr>
              <a:t>LocalDate.</a:t>
            </a:r>
            <a:r>
              <a:rPr lang="en-US" sz="1600" i="1" dirty="0" err="1">
                <a:solidFill>
                  <a:srgbClr val="000000"/>
                </a:solidFill>
                <a:latin typeface="Consolas"/>
              </a:rPr>
              <a:t>of</a:t>
            </a:r>
            <a:r>
              <a:rPr lang="en-US" sz="1600" dirty="0">
                <a:solidFill>
                  <a:srgbClr val="000000"/>
                </a:solidFill>
                <a:latin typeface="Consolas"/>
              </a:rPr>
              <a:t>(2015,7,23), </a:t>
            </a:r>
            <a:r>
              <a:rPr lang="en-US" sz="1600" dirty="0" err="1">
                <a:solidFill>
                  <a:srgbClr val="000000"/>
                </a:solidFill>
                <a:latin typeface="Consolas"/>
              </a:rPr>
              <a:t>LocalDate.</a:t>
            </a:r>
            <a:r>
              <a:rPr lang="en-US" sz="1600" i="1" dirty="0" err="1">
                <a:solidFill>
                  <a:srgbClr val="000000"/>
                </a:solidFill>
                <a:latin typeface="Consolas"/>
              </a:rPr>
              <a:t>of</a:t>
            </a:r>
            <a:r>
              <a:rPr lang="en-US" sz="1600" dirty="0">
                <a:solidFill>
                  <a:srgbClr val="000000"/>
                </a:solidFill>
                <a:latin typeface="Consolas"/>
              </a:rPr>
              <a:t>(2015,8,22)));</a:t>
            </a:r>
          </a:p>
          <a:p>
            <a:pPr marL="0"/>
            <a:r>
              <a:rPr lang="en-US" sz="1600" dirty="0" err="1">
                <a:solidFill>
                  <a:srgbClr val="6A3E3E"/>
                </a:solidFill>
                <a:latin typeface="Consolas"/>
              </a:rPr>
              <a:t>fireSigns</a:t>
            </a:r>
            <a:r>
              <a:rPr lang="en-US" sz="1600" dirty="0" err="1">
                <a:solidFill>
                  <a:srgbClr val="000000"/>
                </a:solidFill>
                <a:latin typeface="Consolas"/>
              </a:rPr>
              <a:t>.add</a:t>
            </a:r>
            <a:r>
              <a:rPr lang="en-US" sz="1600" dirty="0">
                <a:solidFill>
                  <a:srgbClr val="000000"/>
                </a:solidFill>
                <a:latin typeface="Consolas"/>
              </a:rPr>
              <a:t>(</a:t>
            </a:r>
            <a:r>
              <a:rPr lang="en-US" sz="1600" b="1" dirty="0">
                <a:solidFill>
                  <a:srgbClr val="7F0055"/>
                </a:solidFill>
                <a:latin typeface="Consolas"/>
              </a:rPr>
              <a:t>new</a:t>
            </a:r>
            <a:r>
              <a:rPr lang="en-US" sz="1600" dirty="0">
                <a:solidFill>
                  <a:srgbClr val="000000"/>
                </a:solidFill>
                <a:latin typeface="Consolas"/>
              </a:rPr>
              <a:t> </a:t>
            </a:r>
            <a:r>
              <a:rPr lang="en-US" sz="1600" dirty="0" err="1">
                <a:solidFill>
                  <a:srgbClr val="000000"/>
                </a:solidFill>
                <a:latin typeface="Consolas"/>
              </a:rPr>
              <a:t>ZodiacSign</a:t>
            </a:r>
            <a:r>
              <a:rPr lang="en-US" sz="1600" dirty="0">
                <a:solidFill>
                  <a:srgbClr val="000000"/>
                </a:solidFill>
                <a:latin typeface="Consolas"/>
              </a:rPr>
              <a:t>(</a:t>
            </a:r>
            <a:r>
              <a:rPr lang="en-US" sz="1600" dirty="0">
                <a:solidFill>
                  <a:srgbClr val="2A00FF"/>
                </a:solidFill>
                <a:latin typeface="Consolas"/>
              </a:rPr>
              <a:t>"Sagittarius"</a:t>
            </a:r>
            <a:r>
              <a:rPr lang="en-US" sz="1600" dirty="0">
                <a:solidFill>
                  <a:srgbClr val="000000"/>
                </a:solidFill>
                <a:latin typeface="Consolas"/>
              </a:rPr>
              <a:t>, </a:t>
            </a:r>
            <a:r>
              <a:rPr lang="en-US" sz="1600" dirty="0">
                <a:solidFill>
                  <a:srgbClr val="2A00FF"/>
                </a:solidFill>
                <a:latin typeface="Consolas"/>
              </a:rPr>
              <a:t>"Archer"</a:t>
            </a:r>
            <a:r>
              <a:rPr lang="en-US" sz="1600" dirty="0">
                <a:solidFill>
                  <a:srgbClr val="000000"/>
                </a:solidFill>
                <a:latin typeface="Consolas"/>
              </a:rPr>
              <a:t>, 						</a:t>
            </a:r>
            <a:r>
              <a:rPr lang="en-US" sz="1600" dirty="0" err="1">
                <a:solidFill>
                  <a:srgbClr val="000000"/>
                </a:solidFill>
                <a:latin typeface="Consolas"/>
              </a:rPr>
              <a:t>LocalDate.</a:t>
            </a:r>
            <a:r>
              <a:rPr lang="en-US" sz="1600" i="1" dirty="0" err="1">
                <a:solidFill>
                  <a:srgbClr val="000000"/>
                </a:solidFill>
                <a:latin typeface="Consolas"/>
              </a:rPr>
              <a:t>of</a:t>
            </a:r>
            <a:r>
              <a:rPr lang="en-US" sz="1600" dirty="0">
                <a:solidFill>
                  <a:srgbClr val="000000"/>
                </a:solidFill>
                <a:latin typeface="Consolas"/>
              </a:rPr>
              <a:t>(2015,11,22), </a:t>
            </a:r>
            <a:r>
              <a:rPr lang="en-US" sz="1600" dirty="0" err="1">
                <a:solidFill>
                  <a:srgbClr val="000000"/>
                </a:solidFill>
                <a:latin typeface="Consolas"/>
              </a:rPr>
              <a:t>LocalDate.</a:t>
            </a:r>
            <a:r>
              <a:rPr lang="en-US" sz="1600" i="1" dirty="0" err="1">
                <a:solidFill>
                  <a:srgbClr val="000000"/>
                </a:solidFill>
                <a:latin typeface="Consolas"/>
              </a:rPr>
              <a:t>of</a:t>
            </a:r>
            <a:r>
              <a:rPr lang="en-US" sz="1600" dirty="0">
                <a:solidFill>
                  <a:srgbClr val="000000"/>
                </a:solidFill>
                <a:latin typeface="Consolas"/>
              </a:rPr>
              <a:t>(2015,12,21)));</a:t>
            </a:r>
            <a:br>
              <a:rPr lang="en-US" sz="1600" dirty="0">
                <a:solidFill>
                  <a:srgbClr val="000000"/>
                </a:solidFill>
                <a:latin typeface="Consolas"/>
              </a:rPr>
            </a:br>
            <a:endParaRPr lang="en-US" sz="1600" dirty="0">
              <a:solidFill>
                <a:srgbClr val="000000"/>
              </a:solidFill>
              <a:latin typeface="Consolas"/>
            </a:endParaRPr>
          </a:p>
          <a:p>
            <a:pPr marL="0"/>
            <a:r>
              <a:rPr lang="en-US" sz="1600" spc="100" dirty="0">
                <a:solidFill>
                  <a:srgbClr val="339966"/>
                </a:solidFill>
                <a:latin typeface="Consolas" panose="020B0609020204030204" pitchFamily="49" charset="0"/>
                <a:cs typeface="Consolas" panose="020B0609020204030204" pitchFamily="49" charset="0"/>
              </a:rPr>
              <a:t>/* "sign" implicitly declared as </a:t>
            </a:r>
            <a:r>
              <a:rPr lang="en-US" sz="1600" spc="100" dirty="0" err="1">
                <a:solidFill>
                  <a:srgbClr val="339966"/>
                </a:solidFill>
                <a:latin typeface="Consolas" panose="020B0609020204030204" pitchFamily="49" charset="0"/>
                <a:cs typeface="Consolas" panose="020B0609020204030204" pitchFamily="49" charset="0"/>
              </a:rPr>
              <a:t>ZodiacSign</a:t>
            </a:r>
            <a:r>
              <a:rPr lang="en-US" sz="1600" spc="100" dirty="0">
                <a:solidFill>
                  <a:srgbClr val="339966"/>
                </a:solidFill>
                <a:latin typeface="Consolas" panose="020B0609020204030204" pitchFamily="49" charset="0"/>
                <a:cs typeface="Consolas" panose="020B0609020204030204" pitchFamily="49" charset="0"/>
              </a:rPr>
              <a:t>, </a:t>
            </a:r>
          </a:p>
          <a:p>
            <a:pPr marL="0"/>
            <a:r>
              <a:rPr lang="en-US" sz="1600" spc="100" dirty="0">
                <a:solidFill>
                  <a:srgbClr val="339966"/>
                </a:solidFill>
                <a:latin typeface="Consolas" panose="020B0609020204030204" pitchFamily="49" charset="0"/>
                <a:cs typeface="Consolas" panose="020B0609020204030204" pitchFamily="49" charset="0"/>
              </a:rPr>
              <a:t>    because that's what's in the Set         */</a:t>
            </a:r>
            <a:endParaRPr lang="en-US" sz="1600" dirty="0">
              <a:solidFill>
                <a:srgbClr val="6A3E3E"/>
              </a:solidFill>
              <a:latin typeface="Consolas"/>
            </a:endParaRPr>
          </a:p>
          <a:p>
            <a:pPr marL="0"/>
            <a:r>
              <a:rPr lang="en-US" sz="1600" dirty="0" err="1">
                <a:solidFill>
                  <a:srgbClr val="6A3E3E"/>
                </a:solidFill>
                <a:latin typeface="Consolas"/>
              </a:rPr>
              <a:t>fireSigns</a:t>
            </a:r>
            <a:r>
              <a:rPr lang="en-US" sz="1600" dirty="0" err="1">
                <a:solidFill>
                  <a:srgbClr val="000000"/>
                </a:solidFill>
                <a:latin typeface="Consolas"/>
              </a:rPr>
              <a:t>.forEach</a:t>
            </a:r>
            <a:r>
              <a:rPr lang="en-US" sz="1600" dirty="0">
                <a:solidFill>
                  <a:srgbClr val="000000"/>
                </a:solidFill>
                <a:latin typeface="Consolas"/>
              </a:rPr>
              <a:t>(</a:t>
            </a:r>
            <a:r>
              <a:rPr lang="en-US" sz="1600" dirty="0">
                <a:solidFill>
                  <a:srgbClr val="6A3E3E"/>
                </a:solidFill>
                <a:latin typeface="Consolas"/>
              </a:rPr>
              <a:t>sign</a:t>
            </a:r>
            <a:r>
              <a:rPr lang="en-US" sz="1600" dirty="0">
                <a:solidFill>
                  <a:srgbClr val="000000"/>
                </a:solidFill>
                <a:latin typeface="Consolas"/>
              </a:rPr>
              <a:t> -&gt; </a:t>
            </a:r>
            <a:r>
              <a:rPr lang="en-US" sz="1600" dirty="0" err="1">
                <a:solidFill>
                  <a:srgbClr val="000000"/>
                </a:solidFill>
                <a:latin typeface="Consolas"/>
              </a:rPr>
              <a:t>System.</a:t>
            </a:r>
            <a:r>
              <a:rPr lang="en-US" sz="1600" dirty="0" err="1">
                <a:solidFill>
                  <a:srgbClr val="0000C0"/>
                </a:solidFill>
                <a:latin typeface="Consolas"/>
              </a:rPr>
              <a:t>out</a:t>
            </a:r>
            <a:r>
              <a:rPr lang="en-US" sz="1600" dirty="0" err="1">
                <a:solidFill>
                  <a:srgbClr val="000000"/>
                </a:solidFill>
                <a:latin typeface="Consolas"/>
              </a:rPr>
              <a:t>.print</a:t>
            </a:r>
            <a:r>
              <a:rPr lang="en-US" sz="1600" dirty="0">
                <a:solidFill>
                  <a:srgbClr val="000000"/>
                </a:solidFill>
                <a:latin typeface="Consolas"/>
              </a:rPr>
              <a:t>(</a:t>
            </a:r>
            <a:r>
              <a:rPr lang="en-US" sz="1600" dirty="0" err="1">
                <a:solidFill>
                  <a:srgbClr val="6A3E3E"/>
                </a:solidFill>
                <a:latin typeface="Consolas"/>
              </a:rPr>
              <a:t>sign</a:t>
            </a:r>
            <a:r>
              <a:rPr lang="en-US" sz="1600" dirty="0" err="1">
                <a:solidFill>
                  <a:srgbClr val="000000"/>
                </a:solidFill>
                <a:latin typeface="Consolas"/>
              </a:rPr>
              <a:t>.getName</a:t>
            </a:r>
            <a:r>
              <a:rPr lang="en-US" sz="1600" dirty="0">
                <a:solidFill>
                  <a:srgbClr val="000000"/>
                </a:solidFill>
                <a:latin typeface="Consolas"/>
              </a:rPr>
              <a:t>()));</a:t>
            </a:r>
          </a:p>
          <a:p>
            <a:pPr marL="0"/>
            <a:endParaRPr lang="en-US" sz="1600" spc="100" dirty="0">
              <a:solidFill>
                <a:srgbClr val="000000"/>
              </a:solidFill>
              <a:latin typeface="Consolas"/>
              <a:cs typeface="Consolas" panose="020B0609020204030204" pitchFamily="49" charset="0"/>
            </a:endParaRPr>
          </a:p>
          <a:p>
            <a:pPr marL="0"/>
            <a:r>
              <a:rPr lang="en-US" sz="1600" spc="100" dirty="0">
                <a:solidFill>
                  <a:srgbClr val="339966"/>
                </a:solidFill>
                <a:latin typeface="Consolas" panose="020B0609020204030204" pitchFamily="49" charset="0"/>
                <a:cs typeface="Consolas" panose="020B0609020204030204" pitchFamily="49" charset="0"/>
              </a:rPr>
              <a:t>/* Here we choose to explicitly declare "sign" */</a:t>
            </a:r>
            <a:endParaRPr lang="en-US" sz="1600" dirty="0">
              <a:solidFill>
                <a:srgbClr val="6A3E3E"/>
              </a:solidFill>
              <a:latin typeface="Consolas"/>
            </a:endParaRPr>
          </a:p>
          <a:p>
            <a:pPr marL="0"/>
            <a:r>
              <a:rPr lang="en-US" sz="1600" dirty="0" err="1">
                <a:solidFill>
                  <a:srgbClr val="6A3E3E"/>
                </a:solidFill>
                <a:latin typeface="Consolas"/>
              </a:rPr>
              <a:t>fireSigns</a:t>
            </a:r>
            <a:r>
              <a:rPr lang="en-US" sz="1600" dirty="0" err="1">
                <a:solidFill>
                  <a:srgbClr val="000000"/>
                </a:solidFill>
                <a:latin typeface="Consolas"/>
              </a:rPr>
              <a:t>.forEach</a:t>
            </a:r>
            <a:r>
              <a:rPr lang="en-US" sz="1600" dirty="0">
                <a:solidFill>
                  <a:srgbClr val="000000"/>
                </a:solidFill>
                <a:latin typeface="Consolas"/>
              </a:rPr>
              <a:t>( (</a:t>
            </a:r>
            <a:r>
              <a:rPr lang="en-US" sz="1600" dirty="0" err="1">
                <a:solidFill>
                  <a:srgbClr val="000000"/>
                </a:solidFill>
                <a:latin typeface="Consolas"/>
              </a:rPr>
              <a:t>ZodiacSign</a:t>
            </a:r>
            <a:r>
              <a:rPr lang="en-US" sz="1600" dirty="0">
                <a:solidFill>
                  <a:srgbClr val="000000"/>
                </a:solidFill>
                <a:latin typeface="Consolas"/>
              </a:rPr>
              <a:t> </a:t>
            </a:r>
            <a:r>
              <a:rPr lang="en-US" sz="1600" dirty="0">
                <a:solidFill>
                  <a:srgbClr val="6A3E3E"/>
                </a:solidFill>
                <a:latin typeface="Consolas"/>
              </a:rPr>
              <a:t>sign)</a:t>
            </a:r>
            <a:r>
              <a:rPr lang="en-US" sz="1600" dirty="0">
                <a:solidFill>
                  <a:srgbClr val="000000"/>
                </a:solidFill>
                <a:latin typeface="Consolas"/>
              </a:rPr>
              <a:t> -&gt; </a:t>
            </a:r>
            <a:r>
              <a:rPr lang="en-US" sz="1600" dirty="0" err="1">
                <a:solidFill>
                  <a:srgbClr val="000000"/>
                </a:solidFill>
                <a:latin typeface="Consolas"/>
              </a:rPr>
              <a:t>System.</a:t>
            </a:r>
            <a:r>
              <a:rPr lang="en-US" sz="1600" dirty="0" err="1">
                <a:solidFill>
                  <a:srgbClr val="0000C0"/>
                </a:solidFill>
                <a:latin typeface="Consolas"/>
              </a:rPr>
              <a:t>out</a:t>
            </a:r>
            <a:r>
              <a:rPr lang="en-US" sz="1600" dirty="0" err="1">
                <a:solidFill>
                  <a:srgbClr val="000000"/>
                </a:solidFill>
                <a:latin typeface="Consolas"/>
              </a:rPr>
              <a:t>.print</a:t>
            </a:r>
            <a:r>
              <a:rPr lang="en-US" sz="1600" dirty="0">
                <a:solidFill>
                  <a:srgbClr val="000000"/>
                </a:solidFill>
                <a:latin typeface="Consolas"/>
              </a:rPr>
              <a:t>(</a:t>
            </a:r>
            <a:r>
              <a:rPr lang="en-US" sz="1600" dirty="0" err="1">
                <a:solidFill>
                  <a:srgbClr val="6A3E3E"/>
                </a:solidFill>
                <a:latin typeface="Consolas"/>
              </a:rPr>
              <a:t>sign</a:t>
            </a:r>
            <a:r>
              <a:rPr lang="en-US" sz="1600" dirty="0" err="1">
                <a:solidFill>
                  <a:srgbClr val="000000"/>
                </a:solidFill>
                <a:latin typeface="Consolas"/>
              </a:rPr>
              <a:t>.getName</a:t>
            </a:r>
            <a:r>
              <a:rPr lang="en-US" sz="1600" dirty="0">
                <a:solidFill>
                  <a:srgbClr val="000000"/>
                </a:solidFill>
                <a:latin typeface="Consolas"/>
              </a:rPr>
              <a:t>()));</a:t>
            </a:r>
          </a:p>
          <a:p>
            <a:pPr marL="0"/>
            <a:endParaRPr lang="en-US" sz="1600" spc="100" dirty="0">
              <a:solidFill>
                <a:srgbClr val="000000"/>
              </a:solidFill>
              <a:latin typeface="Consolas"/>
              <a:cs typeface="Consolas" panose="020B0609020204030204" pitchFamily="49" charset="0"/>
            </a:endParaRPr>
          </a:p>
          <a:p>
            <a:pPr marL="0"/>
            <a:endParaRPr lang="en-US" sz="1600" spc="100" dirty="0">
              <a:latin typeface="Consolas" panose="020B0609020204030204" pitchFamily="49" charset="0"/>
              <a:cs typeface="Consolas" panose="020B0609020204030204" pitchFamily="49" charset="0"/>
            </a:endParaRPr>
          </a:p>
          <a:p>
            <a:pPr marL="45720" indent="0">
              <a:buNone/>
            </a:pPr>
            <a:r>
              <a:rPr lang="en-US" sz="1600" spc="100" dirty="0">
                <a:solidFill>
                  <a:srgbClr val="339966"/>
                </a:solidFill>
                <a:latin typeface="Consolas" panose="020B0609020204030204" pitchFamily="49" charset="0"/>
                <a:cs typeface="Consolas" panose="020B0609020204030204" pitchFamily="49" charset="0"/>
              </a:rPr>
              <a:t>		</a:t>
            </a:r>
          </a:p>
        </p:txBody>
      </p:sp>
      <p:sp>
        <p:nvSpPr>
          <p:cNvPr id="3" name="Title 2"/>
          <p:cNvSpPr>
            <a:spLocks noGrp="1"/>
          </p:cNvSpPr>
          <p:nvPr>
            <p:ph type="title"/>
          </p:nvPr>
        </p:nvSpPr>
        <p:spPr>
          <a:xfrm>
            <a:off x="381000" y="0"/>
            <a:ext cx="8381260" cy="406153"/>
          </a:xfrm>
        </p:spPr>
        <p:txBody>
          <a:bodyPr/>
          <a:lstStyle/>
          <a:p>
            <a:r>
              <a:rPr lang="en-US" dirty="0"/>
              <a:t>Functional Interfaces:  Consumer&lt;T&gt;  </a:t>
            </a:r>
            <a:r>
              <a:rPr lang="en-US" sz="1800" dirty="0"/>
              <a:t>(4)</a:t>
            </a:r>
          </a:p>
        </p:txBody>
      </p:sp>
      <p:sp>
        <p:nvSpPr>
          <p:cNvPr id="4" name="Rectangle 1"/>
          <p:cNvSpPr>
            <a:spLocks noChangeArrowheads="1"/>
          </p:cNvSpPr>
          <p:nvPr/>
        </p:nvSpPr>
        <p:spPr bwMode="auto">
          <a:xfrm>
            <a:off x="228600" y="5823610"/>
            <a:ext cx="65" cy="392379"/>
          </a:xfrm>
          <a:prstGeom prst="rect">
            <a:avLst/>
          </a:prstGeom>
          <a:solidFill>
            <a:srgbClr val="DEE3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50784" rIns="0" bIns="6348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4931FC49-05BC-48FC-8688-1735A304FE52}"/>
                  </a:ext>
                </a:extLst>
              </p14:cNvPr>
              <p14:cNvContentPartPr/>
              <p14:nvPr/>
            </p14:nvContentPartPr>
            <p14:xfrm>
              <a:off x="-866026" y="4037107"/>
              <a:ext cx="834120" cy="365040"/>
            </p14:xfrm>
          </p:contentPart>
        </mc:Choice>
        <mc:Fallback>
          <p:pic>
            <p:nvPicPr>
              <p:cNvPr id="9" name="Ink 8">
                <a:extLst>
                  <a:ext uri="{FF2B5EF4-FFF2-40B4-BE49-F238E27FC236}">
                    <a16:creationId xmlns:a16="http://schemas.microsoft.com/office/drawing/2014/main" id="{4931FC49-05BC-48FC-8688-1735A304FE52}"/>
                  </a:ext>
                </a:extLst>
              </p:cNvPr>
              <p:cNvPicPr/>
              <p:nvPr/>
            </p:nvPicPr>
            <p:blipFill>
              <a:blip r:embed="rId4"/>
              <a:stretch>
                <a:fillRect/>
              </a:stretch>
            </p:blipFill>
            <p:spPr>
              <a:xfrm>
                <a:off x="-883666" y="4019107"/>
                <a:ext cx="869760" cy="400680"/>
              </a:xfrm>
              <a:prstGeom prst="rect">
                <a:avLst/>
              </a:prstGeom>
            </p:spPr>
          </p:pic>
        </mc:Fallback>
      </mc:AlternateContent>
    </p:spTree>
    <p:extLst>
      <p:ext uri="{BB962C8B-B14F-4D97-AF65-F5344CB8AC3E}">
        <p14:creationId xmlns:p14="http://schemas.microsoft.com/office/powerpoint/2010/main" val="178920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5402E01-1168-42F8-B7AD-B916C36FB2B0}"/>
              </a:ext>
            </a:extLst>
          </p:cNvPr>
          <p:cNvSpPr>
            <a:spLocks noGrp="1"/>
          </p:cNvSpPr>
          <p:nvPr>
            <p:ph type="body" idx="1"/>
          </p:nvPr>
        </p:nvSpPr>
        <p:spPr/>
        <p:txBody>
          <a:bodyPr/>
          <a:lstStyle/>
          <a:p>
            <a:endParaRPr lang="en-US"/>
          </a:p>
        </p:txBody>
      </p:sp>
      <p:sp>
        <p:nvSpPr>
          <p:cNvPr id="4" name="Title 3">
            <a:extLst>
              <a:ext uri="{FF2B5EF4-FFF2-40B4-BE49-F238E27FC236}">
                <a16:creationId xmlns:a16="http://schemas.microsoft.com/office/drawing/2014/main" id="{20740388-D9D2-40BD-90F2-66177F070494}"/>
              </a:ext>
            </a:extLst>
          </p:cNvPr>
          <p:cNvSpPr>
            <a:spLocks noGrp="1"/>
          </p:cNvSpPr>
          <p:nvPr>
            <p:ph type="title"/>
          </p:nvPr>
        </p:nvSpPr>
        <p:spPr/>
        <p:txBody>
          <a:bodyPr/>
          <a:lstStyle/>
          <a:p>
            <a:r>
              <a:rPr lang="en-US"/>
              <a:t>Lambda Expressions</a:t>
            </a:r>
            <a:br>
              <a:rPr lang="en-US"/>
            </a:br>
            <a:r>
              <a:rPr lang="en-US"/>
              <a:t>and Variable Scope</a:t>
            </a:r>
          </a:p>
        </p:txBody>
      </p:sp>
    </p:spTree>
    <p:extLst>
      <p:ext uri="{BB962C8B-B14F-4D97-AF65-F5344CB8AC3E}">
        <p14:creationId xmlns:p14="http://schemas.microsoft.com/office/powerpoint/2010/main" val="1623454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FF4D8E9-307A-4CD8-9AC2-0F9FFEF4A73C}"/>
              </a:ext>
            </a:extLst>
          </p:cNvPr>
          <p:cNvSpPr>
            <a:spLocks noGrp="1"/>
          </p:cNvSpPr>
          <p:nvPr>
            <p:ph idx="1"/>
          </p:nvPr>
        </p:nvSpPr>
        <p:spPr/>
        <p:txBody>
          <a:bodyPr>
            <a:normAutofit/>
          </a:bodyPr>
          <a:lstStyle/>
          <a:p>
            <a:r>
              <a:rPr lang="en-US" sz="1800"/>
              <a:t>The body of a lambda expression has the same scope as a nested block. </a:t>
            </a:r>
            <a:br>
              <a:rPr lang="en-US" sz="1800"/>
            </a:br>
            <a:r>
              <a:rPr lang="en-US" sz="1800"/>
              <a:t>The same rules for name conflicts apply. </a:t>
            </a:r>
          </a:p>
          <a:p>
            <a:r>
              <a:rPr lang="en-US" sz="1800"/>
              <a:t>It is illegal to declare a parameter or a local variable in the lambda that has the same name as a local variable.</a:t>
            </a:r>
          </a:p>
          <a:p>
            <a:pPr marL="640080" lvl="2" indent="0">
              <a:spcAft>
                <a:spcPts val="0"/>
              </a:spcAft>
              <a:buNone/>
            </a:pPr>
            <a:r>
              <a:rPr lang="en-US" b="1">
                <a:solidFill>
                  <a:srgbClr val="7F0055"/>
                </a:solidFill>
                <a:latin typeface="Consolas" panose="020B0609020204030204" pitchFamily="49" charset="0"/>
              </a:rPr>
              <a:t>int</a:t>
            </a:r>
            <a:r>
              <a:rPr lang="en-US">
                <a:latin typeface="Consolas" panose="020B0609020204030204" pitchFamily="49" charset="0"/>
              </a:rPr>
              <a:t> first = 0;</a:t>
            </a:r>
          </a:p>
          <a:p>
            <a:pPr marL="640080" lvl="2" indent="0">
              <a:spcAft>
                <a:spcPts val="0"/>
              </a:spcAft>
              <a:buNone/>
            </a:pPr>
            <a:r>
              <a:rPr lang="en-US">
                <a:latin typeface="Consolas" panose="020B0609020204030204" pitchFamily="49" charset="0"/>
              </a:rPr>
              <a:t>Comparator&lt;String&gt; comp = </a:t>
            </a:r>
            <a:br>
              <a:rPr lang="en-US">
                <a:latin typeface="Consolas" panose="020B0609020204030204" pitchFamily="49" charset="0"/>
              </a:rPr>
            </a:br>
            <a:r>
              <a:rPr lang="en-US">
                <a:latin typeface="Consolas" panose="020B0609020204030204" pitchFamily="49" charset="0"/>
              </a:rPr>
              <a:t>   (first, second) -&gt; first.length() - second.length();</a:t>
            </a:r>
          </a:p>
          <a:p>
            <a:pPr marL="640080" lvl="2" indent="0">
              <a:spcAft>
                <a:spcPts val="0"/>
              </a:spcAft>
              <a:buNone/>
            </a:pPr>
            <a:r>
              <a:rPr lang="en-US">
                <a:latin typeface="Consolas" panose="020B0609020204030204" pitchFamily="49" charset="0"/>
              </a:rPr>
              <a:t>   </a:t>
            </a:r>
            <a:r>
              <a:rPr lang="en-US" spc="100">
                <a:solidFill>
                  <a:srgbClr val="339966"/>
                </a:solidFill>
                <a:latin typeface="Consolas" panose="020B0609020204030204" pitchFamily="49" charset="0"/>
              </a:rPr>
              <a:t>// Error: Variable first already defined</a:t>
            </a:r>
          </a:p>
          <a:p>
            <a:endParaRPr lang="en-US" sz="1800" b="1"/>
          </a:p>
          <a:p>
            <a:endParaRPr lang="en-US" sz="1800" b="1"/>
          </a:p>
        </p:txBody>
      </p:sp>
      <p:sp>
        <p:nvSpPr>
          <p:cNvPr id="4" name="Title 3">
            <a:extLst>
              <a:ext uri="{FF2B5EF4-FFF2-40B4-BE49-F238E27FC236}">
                <a16:creationId xmlns:a16="http://schemas.microsoft.com/office/drawing/2014/main" id="{54F7ADE3-4B20-4E24-9B84-6377C8BD3500}"/>
              </a:ext>
            </a:extLst>
          </p:cNvPr>
          <p:cNvSpPr>
            <a:spLocks noGrp="1"/>
          </p:cNvSpPr>
          <p:nvPr>
            <p:ph type="title"/>
          </p:nvPr>
        </p:nvSpPr>
        <p:spPr/>
        <p:txBody>
          <a:bodyPr/>
          <a:lstStyle/>
          <a:p>
            <a:r>
              <a:rPr lang="en-US"/>
              <a:t>Variable Scope</a:t>
            </a:r>
          </a:p>
        </p:txBody>
      </p:sp>
      <p:grpSp>
        <p:nvGrpSpPr>
          <p:cNvPr id="38" name="Group 37">
            <a:extLst>
              <a:ext uri="{FF2B5EF4-FFF2-40B4-BE49-F238E27FC236}">
                <a16:creationId xmlns:a16="http://schemas.microsoft.com/office/drawing/2014/main" id="{B6FBACA3-5EF4-459C-8A13-7D4502BEA955}"/>
              </a:ext>
            </a:extLst>
          </p:cNvPr>
          <p:cNvGrpSpPr/>
          <p:nvPr/>
        </p:nvGrpSpPr>
        <p:grpSpPr>
          <a:xfrm>
            <a:off x="2700134" y="5449387"/>
            <a:ext cx="23040" cy="27720"/>
            <a:chOff x="2700134" y="5449387"/>
            <a:chExt cx="23040" cy="27720"/>
          </a:xfrm>
        </p:grpSpPr>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83AB8431-27B2-4D41-A3A9-680A97CC3671}"/>
                    </a:ext>
                  </a:extLst>
                </p14:cNvPr>
                <p14:cNvContentPartPr/>
                <p14:nvPr/>
              </p14:nvContentPartPr>
              <p14:xfrm>
                <a:off x="2700134" y="5460547"/>
                <a:ext cx="15480" cy="16560"/>
              </p14:xfrm>
            </p:contentPart>
          </mc:Choice>
          <mc:Fallback>
            <p:pic>
              <p:nvPicPr>
                <p:cNvPr id="6" name="Ink 5">
                  <a:extLst>
                    <a:ext uri="{FF2B5EF4-FFF2-40B4-BE49-F238E27FC236}">
                      <a16:creationId xmlns:a16="http://schemas.microsoft.com/office/drawing/2014/main" id="{83AB8431-27B2-4D41-A3A9-680A97CC3671}"/>
                    </a:ext>
                  </a:extLst>
                </p:cNvPr>
                <p:cNvPicPr/>
                <p:nvPr/>
              </p:nvPicPr>
              <p:blipFill>
                <a:blip r:embed="rId3"/>
                <a:stretch>
                  <a:fillRect/>
                </a:stretch>
              </p:blipFill>
              <p:spPr>
                <a:xfrm>
                  <a:off x="2691494" y="5451547"/>
                  <a:ext cx="3312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8EC488A9-FBBD-45DC-9BB0-752FB952CE64}"/>
                    </a:ext>
                  </a:extLst>
                </p14:cNvPr>
                <p14:cNvContentPartPr/>
                <p14:nvPr/>
              </p14:nvContentPartPr>
              <p14:xfrm>
                <a:off x="2719934" y="5449387"/>
                <a:ext cx="3240" cy="3240"/>
              </p14:xfrm>
            </p:contentPart>
          </mc:Choice>
          <mc:Fallback>
            <p:pic>
              <p:nvPicPr>
                <p:cNvPr id="7" name="Ink 6">
                  <a:extLst>
                    <a:ext uri="{FF2B5EF4-FFF2-40B4-BE49-F238E27FC236}">
                      <a16:creationId xmlns:a16="http://schemas.microsoft.com/office/drawing/2014/main" id="{8EC488A9-FBBD-45DC-9BB0-752FB952CE64}"/>
                    </a:ext>
                  </a:extLst>
                </p:cNvPr>
                <p:cNvPicPr/>
                <p:nvPr/>
              </p:nvPicPr>
              <p:blipFill>
                <a:blip r:embed="rId5"/>
                <a:stretch>
                  <a:fillRect/>
                </a:stretch>
              </p:blipFill>
              <p:spPr>
                <a:xfrm>
                  <a:off x="2710934" y="5440387"/>
                  <a:ext cx="20880" cy="20880"/>
                </a:xfrm>
                <a:prstGeom prst="rect">
                  <a:avLst/>
                </a:prstGeom>
              </p:spPr>
            </p:pic>
          </mc:Fallback>
        </mc:AlternateContent>
      </p:grpSp>
    </p:spTree>
    <p:extLst>
      <p:ext uri="{BB962C8B-B14F-4D97-AF65-F5344CB8AC3E}">
        <p14:creationId xmlns:p14="http://schemas.microsoft.com/office/powerpoint/2010/main" val="4007085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A707C0-73E9-4E75-8BA8-38A010053B62}"/>
              </a:ext>
            </a:extLst>
          </p:cNvPr>
          <p:cNvSpPr>
            <a:spLocks noGrp="1"/>
          </p:cNvSpPr>
          <p:nvPr>
            <p:ph idx="1"/>
          </p:nvPr>
        </p:nvSpPr>
        <p:spPr>
          <a:xfrm>
            <a:off x="126507" y="1600200"/>
            <a:ext cx="8407893" cy="4407408"/>
          </a:xfrm>
        </p:spPr>
        <p:txBody>
          <a:bodyPr/>
          <a:lstStyle/>
          <a:p>
            <a:r>
              <a:rPr lang="en-US" sz="1800"/>
              <a:t>A lambda expression has three ingredients: </a:t>
            </a:r>
          </a:p>
          <a:p>
            <a:pPr marL="708660" lvl="1" indent="-342900">
              <a:buFont typeface="+mj-lt"/>
              <a:buAutoNum type="arabicPeriod"/>
            </a:pPr>
            <a:r>
              <a:rPr lang="en-US" sz="1600"/>
              <a:t>A block of code </a:t>
            </a:r>
          </a:p>
          <a:p>
            <a:pPr marL="708660" lvl="1" indent="-342900">
              <a:buFont typeface="+mj-lt"/>
              <a:buAutoNum type="arabicPeriod"/>
            </a:pPr>
            <a:r>
              <a:rPr lang="en-US" sz="1600"/>
              <a:t>Parameters </a:t>
            </a:r>
          </a:p>
          <a:p>
            <a:pPr marL="708660" lvl="1" indent="-342900">
              <a:buFont typeface="+mj-lt"/>
              <a:buAutoNum type="arabicPeriod"/>
            </a:pPr>
            <a:r>
              <a:rPr lang="en-US" sz="1600"/>
              <a:t>Values for the </a:t>
            </a:r>
            <a:r>
              <a:rPr lang="en-US" sz="1600">
                <a:solidFill>
                  <a:srgbClr val="C00000"/>
                </a:solidFill>
              </a:rPr>
              <a:t>free variables </a:t>
            </a:r>
            <a:r>
              <a:rPr lang="en-US" sz="1600"/>
              <a:t>— that is, the </a:t>
            </a:r>
            <a:br>
              <a:rPr lang="en-US" sz="1600"/>
            </a:br>
            <a:r>
              <a:rPr lang="en-US" sz="1600"/>
              <a:t>variables that are not parameters and not </a:t>
            </a:r>
            <a:br>
              <a:rPr lang="en-US" sz="1600"/>
            </a:br>
            <a:r>
              <a:rPr lang="en-US" sz="1600"/>
              <a:t>defined inside the code.</a:t>
            </a:r>
            <a:br>
              <a:rPr lang="en-US" sz="1600"/>
            </a:br>
            <a:endParaRPr lang="en-US"/>
          </a:p>
          <a:p>
            <a:pPr marL="45720" indent="0">
              <a:spcBef>
                <a:spcPts val="200"/>
              </a:spcBef>
              <a:spcAft>
                <a:spcPts val="0"/>
              </a:spcAft>
              <a:buNone/>
            </a:pPr>
            <a:r>
              <a:rPr lang="en-US" sz="1400" b="1">
                <a:solidFill>
                  <a:srgbClr val="7F0055"/>
                </a:solidFill>
                <a:latin typeface="Consolas" panose="020B0609020204030204" pitchFamily="49" charset="0"/>
              </a:rPr>
              <a:t>public</a:t>
            </a:r>
            <a:r>
              <a:rPr lang="en-US" sz="1400">
                <a:latin typeface="Consolas" panose="020B0609020204030204" pitchFamily="49" charset="0"/>
              </a:rPr>
              <a:t> </a:t>
            </a:r>
            <a:r>
              <a:rPr lang="en-US" sz="1400" b="1">
                <a:solidFill>
                  <a:srgbClr val="7F0055"/>
                </a:solidFill>
                <a:latin typeface="Consolas" panose="020B0609020204030204" pitchFamily="49" charset="0"/>
              </a:rPr>
              <a:t>static</a:t>
            </a:r>
            <a:r>
              <a:rPr lang="en-US" sz="1400">
                <a:latin typeface="Consolas" panose="020B0609020204030204" pitchFamily="49" charset="0"/>
              </a:rPr>
              <a:t> </a:t>
            </a:r>
            <a:r>
              <a:rPr lang="en-US" sz="1400" b="1">
                <a:solidFill>
                  <a:srgbClr val="7F0055"/>
                </a:solidFill>
                <a:latin typeface="Consolas" panose="020B0609020204030204" pitchFamily="49" charset="0"/>
              </a:rPr>
              <a:t>void</a:t>
            </a:r>
            <a:r>
              <a:rPr lang="en-US" sz="1400">
                <a:latin typeface="Consolas" panose="020B0609020204030204" pitchFamily="49" charset="0"/>
              </a:rPr>
              <a:t> repeatMessage(String text, int count) {</a:t>
            </a:r>
          </a:p>
          <a:p>
            <a:pPr marL="45720" indent="0">
              <a:spcBef>
                <a:spcPts val="200"/>
              </a:spcBef>
              <a:spcAft>
                <a:spcPts val="0"/>
              </a:spcAft>
              <a:buNone/>
            </a:pPr>
            <a:r>
              <a:rPr lang="en-US" sz="1400">
                <a:latin typeface="Consolas" panose="020B0609020204030204" pitchFamily="49" charset="0"/>
              </a:rPr>
              <a:t>    Runnable r = () -&gt; {</a:t>
            </a:r>
          </a:p>
          <a:p>
            <a:pPr marL="45720" indent="0">
              <a:spcBef>
                <a:spcPts val="200"/>
              </a:spcBef>
              <a:spcAft>
                <a:spcPts val="0"/>
              </a:spcAft>
              <a:buNone/>
            </a:pPr>
            <a:r>
              <a:rPr lang="en-US" sz="1400">
                <a:latin typeface="Consolas" panose="020B0609020204030204" pitchFamily="49" charset="0"/>
              </a:rPr>
              <a:t>                           </a:t>
            </a:r>
            <a:r>
              <a:rPr lang="en-US" sz="1400" b="1">
                <a:solidFill>
                  <a:srgbClr val="7F0055"/>
                </a:solidFill>
                <a:latin typeface="Consolas" panose="020B0609020204030204" pitchFamily="49" charset="0"/>
              </a:rPr>
              <a:t>for</a:t>
            </a:r>
            <a:r>
              <a:rPr lang="en-US" sz="1400">
                <a:latin typeface="Consolas" panose="020B0609020204030204" pitchFamily="49" charset="0"/>
              </a:rPr>
              <a:t> (</a:t>
            </a:r>
            <a:r>
              <a:rPr lang="en-US" sz="1400" b="1">
                <a:solidFill>
                  <a:srgbClr val="7F0055"/>
                </a:solidFill>
                <a:latin typeface="Consolas" panose="020B0609020204030204" pitchFamily="49" charset="0"/>
              </a:rPr>
              <a:t>int</a:t>
            </a:r>
            <a:r>
              <a:rPr lang="en-US" sz="1400">
                <a:latin typeface="Consolas" panose="020B0609020204030204" pitchFamily="49" charset="0"/>
              </a:rPr>
              <a:t> i = 0; i &lt; count; i++) {</a:t>
            </a:r>
          </a:p>
          <a:p>
            <a:pPr marL="45720" indent="0">
              <a:spcBef>
                <a:spcPts val="200"/>
              </a:spcBef>
              <a:spcAft>
                <a:spcPts val="0"/>
              </a:spcAft>
              <a:buNone/>
            </a:pPr>
            <a:r>
              <a:rPr lang="en-US" sz="1400">
                <a:latin typeface="Consolas" panose="020B0609020204030204" pitchFamily="49" charset="0"/>
              </a:rPr>
              <a:t>                              System.</a:t>
            </a:r>
            <a:r>
              <a:rPr lang="en-US" sz="1400">
                <a:solidFill>
                  <a:srgbClr val="0033CC"/>
                </a:solidFill>
                <a:latin typeface="Consolas" panose="020B0609020204030204" pitchFamily="49" charset="0"/>
              </a:rPr>
              <a:t>out</a:t>
            </a:r>
            <a:r>
              <a:rPr lang="en-US" sz="1400">
                <a:latin typeface="Consolas" panose="020B0609020204030204" pitchFamily="49" charset="0"/>
              </a:rPr>
              <a:t>.println(text);</a:t>
            </a:r>
          </a:p>
          <a:p>
            <a:pPr marL="45720" indent="0">
              <a:spcBef>
                <a:spcPts val="200"/>
              </a:spcBef>
              <a:spcAft>
                <a:spcPts val="0"/>
              </a:spcAft>
              <a:buNone/>
            </a:pPr>
            <a:r>
              <a:rPr lang="en-US" sz="1400">
                <a:latin typeface="Consolas" panose="020B0609020204030204" pitchFamily="49" charset="0"/>
              </a:rPr>
              <a:t>                           }</a:t>
            </a:r>
          </a:p>
          <a:p>
            <a:pPr marL="45720" indent="0">
              <a:spcBef>
                <a:spcPts val="200"/>
              </a:spcBef>
              <a:spcAft>
                <a:spcPts val="0"/>
              </a:spcAft>
              <a:buNone/>
            </a:pPr>
            <a:r>
              <a:rPr lang="en-US" sz="1400">
                <a:latin typeface="Consolas" panose="020B0609020204030204" pitchFamily="49" charset="0"/>
              </a:rPr>
              <a:t>                         }</a:t>
            </a:r>
          </a:p>
          <a:p>
            <a:pPr marL="45720" indent="0">
              <a:spcBef>
                <a:spcPts val="200"/>
              </a:spcBef>
              <a:spcAft>
                <a:spcPts val="0"/>
              </a:spcAft>
              <a:buNone/>
            </a:pPr>
            <a:r>
              <a:rPr lang="en-US" sz="1400">
                <a:latin typeface="Consolas" panose="020B0609020204030204" pitchFamily="49" charset="0"/>
              </a:rPr>
              <a:t>                 ;</a:t>
            </a:r>
          </a:p>
          <a:p>
            <a:pPr marL="45720" indent="0">
              <a:spcBef>
                <a:spcPts val="200"/>
              </a:spcBef>
              <a:spcAft>
                <a:spcPts val="0"/>
              </a:spcAft>
              <a:buNone/>
            </a:pPr>
            <a:r>
              <a:rPr lang="en-US" sz="1400">
                <a:latin typeface="Consolas" panose="020B0609020204030204" pitchFamily="49" charset="0"/>
              </a:rPr>
              <a:t>    </a:t>
            </a:r>
            <a:r>
              <a:rPr lang="en-US" sz="1400" b="1">
                <a:solidFill>
                  <a:srgbClr val="7F0055"/>
                </a:solidFill>
                <a:latin typeface="Consolas" panose="020B0609020204030204" pitchFamily="49" charset="0"/>
              </a:rPr>
              <a:t>new</a:t>
            </a:r>
            <a:r>
              <a:rPr lang="en-US" sz="1400">
                <a:latin typeface="Consolas" panose="020B0609020204030204" pitchFamily="49" charset="0"/>
              </a:rPr>
              <a:t> Thread(r).start();</a:t>
            </a:r>
          </a:p>
          <a:p>
            <a:pPr marL="45720" indent="0">
              <a:spcBef>
                <a:spcPts val="200"/>
              </a:spcBef>
              <a:spcAft>
                <a:spcPts val="0"/>
              </a:spcAft>
              <a:buNone/>
            </a:pPr>
            <a:r>
              <a:rPr lang="en-US" sz="1400">
                <a:latin typeface="Consolas" panose="020B0609020204030204" pitchFamily="49" charset="0"/>
              </a:rPr>
              <a:t>}</a:t>
            </a:r>
          </a:p>
          <a:p>
            <a:r>
              <a:rPr lang="en-US" sz="1800"/>
              <a:t>Values of free variables are </a:t>
            </a:r>
            <a:r>
              <a:rPr lang="en-US" sz="1800">
                <a:solidFill>
                  <a:srgbClr val="C00000"/>
                </a:solidFill>
              </a:rPr>
              <a:t>captured</a:t>
            </a:r>
            <a:r>
              <a:rPr lang="en-US" sz="1800"/>
              <a:t> by the lambda expression.</a:t>
            </a:r>
            <a:br>
              <a:rPr lang="en-US" sz="1800"/>
            </a:br>
            <a:r>
              <a:rPr lang="en-US" sz="1800"/>
              <a:t>Their value can be accessed, but </a:t>
            </a:r>
            <a:r>
              <a:rPr lang="en-US" sz="1800" u="sng"/>
              <a:t>not changed </a:t>
            </a:r>
            <a:r>
              <a:rPr lang="en-US" sz="1800"/>
              <a:t>within the lambda</a:t>
            </a:r>
          </a:p>
          <a:p>
            <a:endParaRPr lang="en-US"/>
          </a:p>
        </p:txBody>
      </p:sp>
      <p:sp>
        <p:nvSpPr>
          <p:cNvPr id="3" name="Title 2">
            <a:extLst>
              <a:ext uri="{FF2B5EF4-FFF2-40B4-BE49-F238E27FC236}">
                <a16:creationId xmlns:a16="http://schemas.microsoft.com/office/drawing/2014/main" id="{ECA31BF5-478E-44DA-8D93-F50E84D5D0A2}"/>
              </a:ext>
            </a:extLst>
          </p:cNvPr>
          <p:cNvSpPr>
            <a:spLocks noGrp="1"/>
          </p:cNvSpPr>
          <p:nvPr>
            <p:ph type="title"/>
          </p:nvPr>
        </p:nvSpPr>
        <p:spPr/>
        <p:txBody>
          <a:bodyPr/>
          <a:lstStyle/>
          <a:p>
            <a:r>
              <a:rPr lang="en-US"/>
              <a:t>Accessing Variables from </a:t>
            </a:r>
            <a:br>
              <a:rPr lang="en-US"/>
            </a:br>
            <a:r>
              <a:rPr lang="en-US"/>
              <a:t>outside the Lambda's Scope</a:t>
            </a:r>
          </a:p>
        </p:txBody>
      </p:sp>
      <p:sp>
        <p:nvSpPr>
          <p:cNvPr id="4" name="Rectangle 3">
            <a:extLst>
              <a:ext uri="{FF2B5EF4-FFF2-40B4-BE49-F238E27FC236}">
                <a16:creationId xmlns:a16="http://schemas.microsoft.com/office/drawing/2014/main" id="{078E75EF-CFA2-4BE0-97AD-51540258E421}"/>
              </a:ext>
            </a:extLst>
          </p:cNvPr>
          <p:cNvSpPr/>
          <p:nvPr/>
        </p:nvSpPr>
        <p:spPr>
          <a:xfrm>
            <a:off x="1889025" y="4131904"/>
            <a:ext cx="4419600" cy="12192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B41DE45-4F49-44EF-9748-262C51E18C72}"/>
              </a:ext>
            </a:extLst>
          </p:cNvPr>
          <p:cNvSpPr txBox="1"/>
          <p:nvPr/>
        </p:nvSpPr>
        <p:spPr>
          <a:xfrm>
            <a:off x="5867400" y="2209800"/>
            <a:ext cx="2743200" cy="1246495"/>
          </a:xfrm>
          <a:prstGeom prst="rect">
            <a:avLst/>
          </a:prstGeom>
          <a:solidFill>
            <a:srgbClr val="FFFFFF"/>
          </a:solidFill>
          <a:ln>
            <a:solidFill>
              <a:srgbClr val="00B0F0"/>
            </a:solidFill>
          </a:ln>
        </p:spPr>
        <p:txBody>
          <a:bodyPr wrap="square" rtlCol="0">
            <a:spAutoFit/>
          </a:bodyPr>
          <a:lstStyle/>
          <a:p>
            <a:pPr>
              <a:lnSpc>
                <a:spcPts val="1800"/>
              </a:lnSpc>
            </a:pPr>
            <a:r>
              <a:rPr lang="en-US" sz="1600" b="0">
                <a:latin typeface="+mn-lt"/>
              </a:rPr>
              <a:t>Variables in the lambda:</a:t>
            </a:r>
            <a:br>
              <a:rPr lang="en-US" sz="1600" b="0">
                <a:latin typeface="+mn-lt"/>
              </a:rPr>
            </a:br>
            <a:endParaRPr lang="en-US" sz="1600" b="0">
              <a:latin typeface="+mn-lt"/>
            </a:endParaRPr>
          </a:p>
          <a:p>
            <a:pPr marL="169863" indent="-169863">
              <a:lnSpc>
                <a:spcPts val="1800"/>
              </a:lnSpc>
              <a:buFont typeface="Arial" panose="020B0604020202020204" pitchFamily="34" charset="0"/>
              <a:buChar char="•"/>
            </a:pPr>
            <a:r>
              <a:rPr lang="en-US" sz="1600">
                <a:latin typeface="Consolas" panose="020B0609020204030204" pitchFamily="49" charset="0"/>
              </a:rPr>
              <a:t>i	</a:t>
            </a:r>
            <a:r>
              <a:rPr lang="en-US" sz="1600"/>
              <a:t>local to  lambda</a:t>
            </a:r>
          </a:p>
          <a:p>
            <a:pPr marL="169863" indent="-169863">
              <a:lnSpc>
                <a:spcPts val="1800"/>
              </a:lnSpc>
              <a:buFont typeface="Arial" panose="020B0604020202020204" pitchFamily="34" charset="0"/>
              <a:buChar char="•"/>
            </a:pPr>
            <a:r>
              <a:rPr lang="en-US" sz="1600">
                <a:latin typeface="Consolas" panose="020B0609020204030204" pitchFamily="49" charset="0"/>
              </a:rPr>
              <a:t>count	</a:t>
            </a:r>
            <a:r>
              <a:rPr lang="en-US" sz="1600"/>
              <a:t>free variable</a:t>
            </a:r>
          </a:p>
          <a:p>
            <a:pPr marL="169863" indent="-169863">
              <a:lnSpc>
                <a:spcPts val="1800"/>
              </a:lnSpc>
              <a:buFont typeface="Arial" panose="020B0604020202020204" pitchFamily="34" charset="0"/>
              <a:buChar char="•"/>
            </a:pPr>
            <a:r>
              <a:rPr lang="en-US" sz="1600">
                <a:latin typeface="Consolas" panose="020B0609020204030204" pitchFamily="49" charset="0"/>
              </a:rPr>
              <a:t>text	</a:t>
            </a:r>
            <a:r>
              <a:rPr lang="en-US" sz="1600"/>
              <a:t>free variable</a:t>
            </a:r>
            <a:endParaRPr lang="en-US" sz="1600">
              <a:latin typeface="Consolas" panose="020B0609020204030204" pitchFamily="49" charset="0"/>
            </a:endParaRPr>
          </a:p>
        </p:txBody>
      </p:sp>
      <p:cxnSp>
        <p:nvCxnSpPr>
          <p:cNvPr id="7" name="Connector: Curved 6">
            <a:extLst>
              <a:ext uri="{FF2B5EF4-FFF2-40B4-BE49-F238E27FC236}">
                <a16:creationId xmlns:a16="http://schemas.microsoft.com/office/drawing/2014/main" id="{366F5913-55CC-4A22-8715-356F6D395B90}"/>
              </a:ext>
            </a:extLst>
          </p:cNvPr>
          <p:cNvCxnSpPr>
            <a:stCxn id="5" idx="2"/>
            <a:endCxn id="4" idx="3"/>
          </p:cNvCxnSpPr>
          <p:nvPr/>
        </p:nvCxnSpPr>
        <p:spPr>
          <a:xfrm rot="5400000">
            <a:off x="6131209" y="3633712"/>
            <a:ext cx="1285209" cy="930375"/>
          </a:xfrm>
          <a:prstGeom prst="curvedConnector2">
            <a:avLst/>
          </a:prstGeom>
          <a:ln w="19050">
            <a:solidFill>
              <a:srgbClr val="00B0F0"/>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E84BF069-1254-4C8F-9F34-6E823AA72A2B}"/>
              </a:ext>
            </a:extLst>
          </p:cNvPr>
          <p:cNvGrpSpPr/>
          <p:nvPr/>
        </p:nvGrpSpPr>
        <p:grpSpPr>
          <a:xfrm>
            <a:off x="9014894" y="4295947"/>
            <a:ext cx="919800" cy="549000"/>
            <a:chOff x="9014894" y="4295947"/>
            <a:chExt cx="919800" cy="549000"/>
          </a:xfrm>
        </p:grpSpPr>
        <mc:AlternateContent xmlns:mc="http://schemas.openxmlformats.org/markup-compatibility/2006">
          <mc:Choice xmlns:p14="http://schemas.microsoft.com/office/powerpoint/2010/main" Requires="p14">
            <p:contentPart p14:bwMode="auto" r:id="rId2">
              <p14:nvContentPartPr>
                <p14:cNvPr id="14" name="Ink 13">
                  <a:extLst>
                    <a:ext uri="{FF2B5EF4-FFF2-40B4-BE49-F238E27FC236}">
                      <a16:creationId xmlns:a16="http://schemas.microsoft.com/office/drawing/2014/main" id="{B6454D3B-0F9F-42B8-A9B7-D4B6BC3867C1}"/>
                    </a:ext>
                  </a:extLst>
                </p14:cNvPr>
                <p14:cNvContentPartPr/>
                <p14:nvPr/>
              </p14:nvContentPartPr>
              <p14:xfrm>
                <a:off x="9014894" y="4495387"/>
                <a:ext cx="139680" cy="215280"/>
              </p14:xfrm>
            </p:contentPart>
          </mc:Choice>
          <mc:Fallback>
            <p:pic>
              <p:nvPicPr>
                <p:cNvPr id="14" name="Ink 13">
                  <a:extLst>
                    <a:ext uri="{FF2B5EF4-FFF2-40B4-BE49-F238E27FC236}">
                      <a16:creationId xmlns:a16="http://schemas.microsoft.com/office/drawing/2014/main" id="{B6454D3B-0F9F-42B8-A9B7-D4B6BC3867C1}"/>
                    </a:ext>
                  </a:extLst>
                </p:cNvPr>
                <p:cNvPicPr/>
                <p:nvPr/>
              </p:nvPicPr>
              <p:blipFill>
                <a:blip r:embed="rId3"/>
                <a:stretch>
                  <a:fillRect/>
                </a:stretch>
              </p:blipFill>
              <p:spPr>
                <a:xfrm>
                  <a:off x="9006254" y="4486387"/>
                  <a:ext cx="15732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5" name="Ink 14">
                  <a:extLst>
                    <a:ext uri="{FF2B5EF4-FFF2-40B4-BE49-F238E27FC236}">
                      <a16:creationId xmlns:a16="http://schemas.microsoft.com/office/drawing/2014/main" id="{2FF17BB8-6C5C-4F32-B478-78FC5714A275}"/>
                    </a:ext>
                  </a:extLst>
                </p14:cNvPr>
                <p14:cNvContentPartPr/>
                <p14:nvPr/>
              </p14:nvContentPartPr>
              <p14:xfrm>
                <a:off x="9224414" y="4515907"/>
                <a:ext cx="131760" cy="222120"/>
              </p14:xfrm>
            </p:contentPart>
          </mc:Choice>
          <mc:Fallback>
            <p:pic>
              <p:nvPicPr>
                <p:cNvPr id="15" name="Ink 14">
                  <a:extLst>
                    <a:ext uri="{FF2B5EF4-FFF2-40B4-BE49-F238E27FC236}">
                      <a16:creationId xmlns:a16="http://schemas.microsoft.com/office/drawing/2014/main" id="{2FF17BB8-6C5C-4F32-B478-78FC5714A275}"/>
                    </a:ext>
                  </a:extLst>
                </p:cNvPr>
                <p:cNvPicPr/>
                <p:nvPr/>
              </p:nvPicPr>
              <p:blipFill>
                <a:blip r:embed="rId5"/>
                <a:stretch>
                  <a:fillRect/>
                </a:stretch>
              </p:blipFill>
              <p:spPr>
                <a:xfrm>
                  <a:off x="9215774" y="4507267"/>
                  <a:ext cx="14940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6" name="Ink 15">
                  <a:extLst>
                    <a:ext uri="{FF2B5EF4-FFF2-40B4-BE49-F238E27FC236}">
                      <a16:creationId xmlns:a16="http://schemas.microsoft.com/office/drawing/2014/main" id="{4EA879D3-E181-4EC7-934C-A6F6DBA73A61}"/>
                    </a:ext>
                  </a:extLst>
                </p14:cNvPr>
                <p14:cNvContentPartPr/>
                <p14:nvPr/>
              </p14:nvContentPartPr>
              <p14:xfrm>
                <a:off x="9317654" y="4295947"/>
                <a:ext cx="168480" cy="460440"/>
              </p14:xfrm>
            </p:contentPart>
          </mc:Choice>
          <mc:Fallback>
            <p:pic>
              <p:nvPicPr>
                <p:cNvPr id="16" name="Ink 15">
                  <a:extLst>
                    <a:ext uri="{FF2B5EF4-FFF2-40B4-BE49-F238E27FC236}">
                      <a16:creationId xmlns:a16="http://schemas.microsoft.com/office/drawing/2014/main" id="{4EA879D3-E181-4EC7-934C-A6F6DBA73A61}"/>
                    </a:ext>
                  </a:extLst>
                </p:cNvPr>
                <p:cNvPicPr/>
                <p:nvPr/>
              </p:nvPicPr>
              <p:blipFill>
                <a:blip r:embed="rId7"/>
                <a:stretch>
                  <a:fillRect/>
                </a:stretch>
              </p:blipFill>
              <p:spPr>
                <a:xfrm>
                  <a:off x="9309014" y="4286947"/>
                  <a:ext cx="186120" cy="478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7" name="Ink 16">
                  <a:extLst>
                    <a:ext uri="{FF2B5EF4-FFF2-40B4-BE49-F238E27FC236}">
                      <a16:creationId xmlns:a16="http://schemas.microsoft.com/office/drawing/2014/main" id="{83FF5E98-FB06-4B95-924C-5600FA40E96D}"/>
                    </a:ext>
                  </a:extLst>
                </p14:cNvPr>
                <p14:cNvContentPartPr/>
                <p14:nvPr/>
              </p14:nvContentPartPr>
              <p14:xfrm>
                <a:off x="9510254" y="4543267"/>
                <a:ext cx="27360" cy="149760"/>
              </p14:xfrm>
            </p:contentPart>
          </mc:Choice>
          <mc:Fallback>
            <p:pic>
              <p:nvPicPr>
                <p:cNvPr id="17" name="Ink 16">
                  <a:extLst>
                    <a:ext uri="{FF2B5EF4-FFF2-40B4-BE49-F238E27FC236}">
                      <a16:creationId xmlns:a16="http://schemas.microsoft.com/office/drawing/2014/main" id="{83FF5E98-FB06-4B95-924C-5600FA40E96D}"/>
                    </a:ext>
                  </a:extLst>
                </p:cNvPr>
                <p:cNvPicPr/>
                <p:nvPr/>
              </p:nvPicPr>
              <p:blipFill>
                <a:blip r:embed="rId9"/>
                <a:stretch>
                  <a:fillRect/>
                </a:stretch>
              </p:blipFill>
              <p:spPr>
                <a:xfrm>
                  <a:off x="9501614" y="4534627"/>
                  <a:ext cx="4500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8" name="Ink 17">
                  <a:extLst>
                    <a:ext uri="{FF2B5EF4-FFF2-40B4-BE49-F238E27FC236}">
                      <a16:creationId xmlns:a16="http://schemas.microsoft.com/office/drawing/2014/main" id="{82763C88-B2EB-45A9-B665-21D6FB281B98}"/>
                    </a:ext>
                  </a:extLst>
                </p14:cNvPr>
                <p14:cNvContentPartPr/>
                <p14:nvPr/>
              </p14:nvContentPartPr>
              <p14:xfrm>
                <a:off x="9609974" y="4560907"/>
                <a:ext cx="129240" cy="199080"/>
              </p14:xfrm>
            </p:contentPart>
          </mc:Choice>
          <mc:Fallback>
            <p:pic>
              <p:nvPicPr>
                <p:cNvPr id="18" name="Ink 17">
                  <a:extLst>
                    <a:ext uri="{FF2B5EF4-FFF2-40B4-BE49-F238E27FC236}">
                      <a16:creationId xmlns:a16="http://schemas.microsoft.com/office/drawing/2014/main" id="{82763C88-B2EB-45A9-B665-21D6FB281B98}"/>
                    </a:ext>
                  </a:extLst>
                </p:cNvPr>
                <p:cNvPicPr/>
                <p:nvPr/>
              </p:nvPicPr>
              <p:blipFill>
                <a:blip r:embed="rId11"/>
                <a:stretch>
                  <a:fillRect/>
                </a:stretch>
              </p:blipFill>
              <p:spPr>
                <a:xfrm>
                  <a:off x="9600974" y="4551907"/>
                  <a:ext cx="14688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9" name="Ink 18">
                  <a:extLst>
                    <a:ext uri="{FF2B5EF4-FFF2-40B4-BE49-F238E27FC236}">
                      <a16:creationId xmlns:a16="http://schemas.microsoft.com/office/drawing/2014/main" id="{64D469A7-48E9-4D8A-943B-9AE073965C39}"/>
                    </a:ext>
                  </a:extLst>
                </p14:cNvPr>
                <p14:cNvContentPartPr/>
                <p14:nvPr/>
              </p14:nvContentPartPr>
              <p14:xfrm>
                <a:off x="9764414" y="4623907"/>
                <a:ext cx="170280" cy="221040"/>
              </p14:xfrm>
            </p:contentPart>
          </mc:Choice>
          <mc:Fallback>
            <p:pic>
              <p:nvPicPr>
                <p:cNvPr id="19" name="Ink 18">
                  <a:extLst>
                    <a:ext uri="{FF2B5EF4-FFF2-40B4-BE49-F238E27FC236}">
                      <a16:creationId xmlns:a16="http://schemas.microsoft.com/office/drawing/2014/main" id="{64D469A7-48E9-4D8A-943B-9AE073965C39}"/>
                    </a:ext>
                  </a:extLst>
                </p:cNvPr>
                <p:cNvPicPr/>
                <p:nvPr/>
              </p:nvPicPr>
              <p:blipFill>
                <a:blip r:embed="rId13"/>
                <a:stretch>
                  <a:fillRect/>
                </a:stretch>
              </p:blipFill>
              <p:spPr>
                <a:xfrm>
                  <a:off x="9755774" y="4615267"/>
                  <a:ext cx="187920" cy="238680"/>
                </a:xfrm>
                <a:prstGeom prst="rect">
                  <a:avLst/>
                </a:prstGeom>
              </p:spPr>
            </p:pic>
          </mc:Fallback>
        </mc:AlternateContent>
      </p:grpSp>
      <p:grpSp>
        <p:nvGrpSpPr>
          <p:cNvPr id="31" name="Group 30">
            <a:extLst>
              <a:ext uri="{FF2B5EF4-FFF2-40B4-BE49-F238E27FC236}">
                <a16:creationId xmlns:a16="http://schemas.microsoft.com/office/drawing/2014/main" id="{DEC69095-4E3D-488A-A4C7-F4D1D2CF3660}"/>
              </a:ext>
            </a:extLst>
          </p:cNvPr>
          <p:cNvGrpSpPr/>
          <p:nvPr/>
        </p:nvGrpSpPr>
        <p:grpSpPr>
          <a:xfrm>
            <a:off x="8979974" y="5033227"/>
            <a:ext cx="773280" cy="645120"/>
            <a:chOff x="8979974" y="5033227"/>
            <a:chExt cx="773280" cy="645120"/>
          </a:xfrm>
        </p:grpSpPr>
        <mc:AlternateContent xmlns:mc="http://schemas.openxmlformats.org/markup-compatibility/2006">
          <mc:Choice xmlns:p14="http://schemas.microsoft.com/office/powerpoint/2010/main" Requires="p14">
            <p:contentPart p14:bwMode="auto" r:id="rId14">
              <p14:nvContentPartPr>
                <p14:cNvPr id="21" name="Ink 20">
                  <a:extLst>
                    <a:ext uri="{FF2B5EF4-FFF2-40B4-BE49-F238E27FC236}">
                      <a16:creationId xmlns:a16="http://schemas.microsoft.com/office/drawing/2014/main" id="{DB794FE2-F05F-49A6-9275-3A616C7E230D}"/>
                    </a:ext>
                  </a:extLst>
                </p14:cNvPr>
                <p14:cNvContentPartPr/>
                <p14:nvPr/>
              </p14:nvContentPartPr>
              <p14:xfrm>
                <a:off x="8979974" y="5143387"/>
                <a:ext cx="134640" cy="248760"/>
              </p14:xfrm>
            </p:contentPart>
          </mc:Choice>
          <mc:Fallback>
            <p:pic>
              <p:nvPicPr>
                <p:cNvPr id="21" name="Ink 20">
                  <a:extLst>
                    <a:ext uri="{FF2B5EF4-FFF2-40B4-BE49-F238E27FC236}">
                      <a16:creationId xmlns:a16="http://schemas.microsoft.com/office/drawing/2014/main" id="{DB794FE2-F05F-49A6-9275-3A616C7E230D}"/>
                    </a:ext>
                  </a:extLst>
                </p:cNvPr>
                <p:cNvPicPr/>
                <p:nvPr/>
              </p:nvPicPr>
              <p:blipFill>
                <a:blip r:embed="rId15"/>
                <a:stretch>
                  <a:fillRect/>
                </a:stretch>
              </p:blipFill>
              <p:spPr>
                <a:xfrm>
                  <a:off x="8970974" y="5134747"/>
                  <a:ext cx="15228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2" name="Ink 21">
                  <a:extLst>
                    <a:ext uri="{FF2B5EF4-FFF2-40B4-BE49-F238E27FC236}">
                      <a16:creationId xmlns:a16="http://schemas.microsoft.com/office/drawing/2014/main" id="{A6194499-5C9D-4DEB-8AA0-F273208E3BE2}"/>
                    </a:ext>
                  </a:extLst>
                </p14:cNvPr>
                <p14:cNvContentPartPr/>
                <p14:nvPr/>
              </p14:nvContentPartPr>
              <p14:xfrm>
                <a:off x="9150974" y="5252827"/>
                <a:ext cx="136800" cy="179640"/>
              </p14:xfrm>
            </p:contentPart>
          </mc:Choice>
          <mc:Fallback>
            <p:pic>
              <p:nvPicPr>
                <p:cNvPr id="22" name="Ink 21">
                  <a:extLst>
                    <a:ext uri="{FF2B5EF4-FFF2-40B4-BE49-F238E27FC236}">
                      <a16:creationId xmlns:a16="http://schemas.microsoft.com/office/drawing/2014/main" id="{A6194499-5C9D-4DEB-8AA0-F273208E3BE2}"/>
                    </a:ext>
                  </a:extLst>
                </p:cNvPr>
                <p:cNvPicPr/>
                <p:nvPr/>
              </p:nvPicPr>
              <p:blipFill>
                <a:blip r:embed="rId17"/>
                <a:stretch>
                  <a:fillRect/>
                </a:stretch>
              </p:blipFill>
              <p:spPr>
                <a:xfrm>
                  <a:off x="9141974" y="5243827"/>
                  <a:ext cx="15444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3" name="Ink 22">
                  <a:extLst>
                    <a:ext uri="{FF2B5EF4-FFF2-40B4-BE49-F238E27FC236}">
                      <a16:creationId xmlns:a16="http://schemas.microsoft.com/office/drawing/2014/main" id="{335968F5-F35C-4A76-9BF7-AD2C416956B9}"/>
                    </a:ext>
                  </a:extLst>
                </p14:cNvPr>
                <p14:cNvContentPartPr/>
                <p14:nvPr/>
              </p14:nvContentPartPr>
              <p14:xfrm>
                <a:off x="9338894" y="5033227"/>
                <a:ext cx="28800" cy="407520"/>
              </p14:xfrm>
            </p:contentPart>
          </mc:Choice>
          <mc:Fallback>
            <p:pic>
              <p:nvPicPr>
                <p:cNvPr id="23" name="Ink 22">
                  <a:extLst>
                    <a:ext uri="{FF2B5EF4-FFF2-40B4-BE49-F238E27FC236}">
                      <a16:creationId xmlns:a16="http://schemas.microsoft.com/office/drawing/2014/main" id="{335968F5-F35C-4A76-9BF7-AD2C416956B9}"/>
                    </a:ext>
                  </a:extLst>
                </p:cNvPr>
                <p:cNvPicPr/>
                <p:nvPr/>
              </p:nvPicPr>
              <p:blipFill>
                <a:blip r:embed="rId19"/>
                <a:stretch>
                  <a:fillRect/>
                </a:stretch>
              </p:blipFill>
              <p:spPr>
                <a:xfrm>
                  <a:off x="9330254" y="5024587"/>
                  <a:ext cx="46440" cy="4251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4" name="Ink 23">
                  <a:extLst>
                    <a:ext uri="{FF2B5EF4-FFF2-40B4-BE49-F238E27FC236}">
                      <a16:creationId xmlns:a16="http://schemas.microsoft.com/office/drawing/2014/main" id="{3744FF7C-91A4-489A-9949-F3B5D7EA2B97}"/>
                    </a:ext>
                  </a:extLst>
                </p14:cNvPr>
                <p14:cNvContentPartPr/>
                <p14:nvPr/>
              </p14:nvContentPartPr>
              <p14:xfrm>
                <a:off x="9278414" y="5215387"/>
                <a:ext cx="138240" cy="26280"/>
              </p14:xfrm>
            </p:contentPart>
          </mc:Choice>
          <mc:Fallback>
            <p:pic>
              <p:nvPicPr>
                <p:cNvPr id="24" name="Ink 23">
                  <a:extLst>
                    <a:ext uri="{FF2B5EF4-FFF2-40B4-BE49-F238E27FC236}">
                      <a16:creationId xmlns:a16="http://schemas.microsoft.com/office/drawing/2014/main" id="{3744FF7C-91A4-489A-9949-F3B5D7EA2B97}"/>
                    </a:ext>
                  </a:extLst>
                </p:cNvPr>
                <p:cNvPicPr/>
                <p:nvPr/>
              </p:nvPicPr>
              <p:blipFill>
                <a:blip r:embed="rId21"/>
                <a:stretch>
                  <a:fillRect/>
                </a:stretch>
              </p:blipFill>
              <p:spPr>
                <a:xfrm>
                  <a:off x="9269774" y="5206387"/>
                  <a:ext cx="15588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5" name="Ink 24">
                  <a:extLst>
                    <a:ext uri="{FF2B5EF4-FFF2-40B4-BE49-F238E27FC236}">
                      <a16:creationId xmlns:a16="http://schemas.microsoft.com/office/drawing/2014/main" id="{3F5EC14F-836B-4E21-903F-3E301ECE04CD}"/>
                    </a:ext>
                  </a:extLst>
                </p14:cNvPr>
                <p14:cNvContentPartPr/>
                <p14:nvPr/>
              </p14:nvContentPartPr>
              <p14:xfrm>
                <a:off x="9457334" y="5241307"/>
                <a:ext cx="74160" cy="389520"/>
              </p14:xfrm>
            </p:contentPart>
          </mc:Choice>
          <mc:Fallback>
            <p:pic>
              <p:nvPicPr>
                <p:cNvPr id="25" name="Ink 24">
                  <a:extLst>
                    <a:ext uri="{FF2B5EF4-FFF2-40B4-BE49-F238E27FC236}">
                      <a16:creationId xmlns:a16="http://schemas.microsoft.com/office/drawing/2014/main" id="{3F5EC14F-836B-4E21-903F-3E301ECE04CD}"/>
                    </a:ext>
                  </a:extLst>
                </p:cNvPr>
                <p:cNvPicPr/>
                <p:nvPr/>
              </p:nvPicPr>
              <p:blipFill>
                <a:blip r:embed="rId23"/>
                <a:stretch>
                  <a:fillRect/>
                </a:stretch>
              </p:blipFill>
              <p:spPr>
                <a:xfrm>
                  <a:off x="9448694" y="5232667"/>
                  <a:ext cx="91800" cy="4071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6" name="Ink 25">
                  <a:extLst>
                    <a:ext uri="{FF2B5EF4-FFF2-40B4-BE49-F238E27FC236}">
                      <a16:creationId xmlns:a16="http://schemas.microsoft.com/office/drawing/2014/main" id="{D128AECB-FF92-42C4-98D7-86C6A7DC2BB9}"/>
                    </a:ext>
                  </a:extLst>
                </p14:cNvPr>
                <p14:cNvContentPartPr/>
                <p14:nvPr/>
              </p14:nvContentPartPr>
              <p14:xfrm>
                <a:off x="9593054" y="5304307"/>
                <a:ext cx="80640" cy="154800"/>
              </p14:xfrm>
            </p:contentPart>
          </mc:Choice>
          <mc:Fallback>
            <p:pic>
              <p:nvPicPr>
                <p:cNvPr id="26" name="Ink 25">
                  <a:extLst>
                    <a:ext uri="{FF2B5EF4-FFF2-40B4-BE49-F238E27FC236}">
                      <a16:creationId xmlns:a16="http://schemas.microsoft.com/office/drawing/2014/main" id="{D128AECB-FF92-42C4-98D7-86C6A7DC2BB9}"/>
                    </a:ext>
                  </a:extLst>
                </p:cNvPr>
                <p:cNvPicPr/>
                <p:nvPr/>
              </p:nvPicPr>
              <p:blipFill>
                <a:blip r:embed="rId25"/>
                <a:stretch>
                  <a:fillRect/>
                </a:stretch>
              </p:blipFill>
              <p:spPr>
                <a:xfrm>
                  <a:off x="9584414" y="5295307"/>
                  <a:ext cx="9828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7" name="Ink 26">
                  <a:extLst>
                    <a:ext uri="{FF2B5EF4-FFF2-40B4-BE49-F238E27FC236}">
                      <a16:creationId xmlns:a16="http://schemas.microsoft.com/office/drawing/2014/main" id="{E24555F3-B0D1-48B5-B17E-3DA20FFE7B43}"/>
                    </a:ext>
                  </a:extLst>
                </p14:cNvPr>
                <p14:cNvContentPartPr/>
                <p14:nvPr/>
              </p14:nvContentPartPr>
              <p14:xfrm>
                <a:off x="9729854" y="5061667"/>
                <a:ext cx="13680" cy="450000"/>
              </p14:xfrm>
            </p:contentPart>
          </mc:Choice>
          <mc:Fallback>
            <p:pic>
              <p:nvPicPr>
                <p:cNvPr id="27" name="Ink 26">
                  <a:extLst>
                    <a:ext uri="{FF2B5EF4-FFF2-40B4-BE49-F238E27FC236}">
                      <a16:creationId xmlns:a16="http://schemas.microsoft.com/office/drawing/2014/main" id="{E24555F3-B0D1-48B5-B17E-3DA20FFE7B43}"/>
                    </a:ext>
                  </a:extLst>
                </p:cNvPr>
                <p:cNvPicPr/>
                <p:nvPr/>
              </p:nvPicPr>
              <p:blipFill>
                <a:blip r:embed="rId27"/>
                <a:stretch>
                  <a:fillRect/>
                </a:stretch>
              </p:blipFill>
              <p:spPr>
                <a:xfrm>
                  <a:off x="9720854" y="5053027"/>
                  <a:ext cx="31320" cy="4676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8" name="Ink 27">
                  <a:extLst>
                    <a:ext uri="{FF2B5EF4-FFF2-40B4-BE49-F238E27FC236}">
                      <a16:creationId xmlns:a16="http://schemas.microsoft.com/office/drawing/2014/main" id="{D2B6F4ED-C403-4586-9D37-4B07EC4D283A}"/>
                    </a:ext>
                  </a:extLst>
                </p14:cNvPr>
                <p14:cNvContentPartPr/>
                <p14:nvPr/>
              </p14:nvContentPartPr>
              <p14:xfrm>
                <a:off x="9551654" y="5235547"/>
                <a:ext cx="201600" cy="17640"/>
              </p14:xfrm>
            </p:contentPart>
          </mc:Choice>
          <mc:Fallback>
            <p:pic>
              <p:nvPicPr>
                <p:cNvPr id="28" name="Ink 27">
                  <a:extLst>
                    <a:ext uri="{FF2B5EF4-FFF2-40B4-BE49-F238E27FC236}">
                      <a16:creationId xmlns:a16="http://schemas.microsoft.com/office/drawing/2014/main" id="{D2B6F4ED-C403-4586-9D37-4B07EC4D283A}"/>
                    </a:ext>
                  </a:extLst>
                </p:cNvPr>
                <p:cNvPicPr/>
                <p:nvPr/>
              </p:nvPicPr>
              <p:blipFill>
                <a:blip r:embed="rId29"/>
                <a:stretch>
                  <a:fillRect/>
                </a:stretch>
              </p:blipFill>
              <p:spPr>
                <a:xfrm>
                  <a:off x="9542654" y="5226547"/>
                  <a:ext cx="21924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0" name="Ink 29">
                  <a:extLst>
                    <a:ext uri="{FF2B5EF4-FFF2-40B4-BE49-F238E27FC236}">
                      <a16:creationId xmlns:a16="http://schemas.microsoft.com/office/drawing/2014/main" id="{B5A75CD0-683C-46CA-95E9-73ECBDE3A42B}"/>
                    </a:ext>
                  </a:extLst>
                </p14:cNvPr>
                <p14:cNvContentPartPr/>
                <p14:nvPr/>
              </p14:nvContentPartPr>
              <p14:xfrm>
                <a:off x="9099494" y="5596627"/>
                <a:ext cx="429480" cy="81720"/>
              </p14:xfrm>
            </p:contentPart>
          </mc:Choice>
          <mc:Fallback>
            <p:pic>
              <p:nvPicPr>
                <p:cNvPr id="30" name="Ink 29">
                  <a:extLst>
                    <a:ext uri="{FF2B5EF4-FFF2-40B4-BE49-F238E27FC236}">
                      <a16:creationId xmlns:a16="http://schemas.microsoft.com/office/drawing/2014/main" id="{B5A75CD0-683C-46CA-95E9-73ECBDE3A42B}"/>
                    </a:ext>
                  </a:extLst>
                </p:cNvPr>
                <p:cNvPicPr/>
                <p:nvPr/>
              </p:nvPicPr>
              <p:blipFill>
                <a:blip r:embed="rId31"/>
                <a:stretch>
                  <a:fillRect/>
                </a:stretch>
              </p:blipFill>
              <p:spPr>
                <a:xfrm>
                  <a:off x="9090494" y="5587987"/>
                  <a:ext cx="447120" cy="99360"/>
                </a:xfrm>
                <a:prstGeom prst="rect">
                  <a:avLst/>
                </a:prstGeom>
              </p:spPr>
            </p:pic>
          </mc:Fallback>
        </mc:AlternateContent>
      </p:grpSp>
    </p:spTree>
    <p:extLst>
      <p:ext uri="{BB962C8B-B14F-4D97-AF65-F5344CB8AC3E}">
        <p14:creationId xmlns:p14="http://schemas.microsoft.com/office/powerpoint/2010/main" val="35173337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0BAB0A7-D418-49D3-BBF9-9FC67BF4E0DF}"/>
              </a:ext>
            </a:extLst>
          </p:cNvPr>
          <p:cNvPicPr>
            <a:picLocks noChangeAspect="1"/>
          </p:cNvPicPr>
          <p:nvPr/>
        </p:nvPicPr>
        <p:blipFill>
          <a:blip r:embed="rId2"/>
          <a:stretch>
            <a:fillRect/>
          </a:stretch>
        </p:blipFill>
        <p:spPr>
          <a:xfrm>
            <a:off x="260996" y="2202551"/>
            <a:ext cx="7331202" cy="1549153"/>
          </a:xfrm>
          <a:prstGeom prst="rect">
            <a:avLst/>
          </a:prstGeom>
        </p:spPr>
      </p:pic>
      <p:sp>
        <p:nvSpPr>
          <p:cNvPr id="7" name="Content Placeholder 6">
            <a:extLst>
              <a:ext uri="{FF2B5EF4-FFF2-40B4-BE49-F238E27FC236}">
                <a16:creationId xmlns:a16="http://schemas.microsoft.com/office/drawing/2014/main" id="{9C110576-3C0B-41CF-B94B-01D26A3D998D}"/>
              </a:ext>
            </a:extLst>
          </p:cNvPr>
          <p:cNvSpPr>
            <a:spLocks noGrp="1"/>
          </p:cNvSpPr>
          <p:nvPr>
            <p:ph idx="1"/>
          </p:nvPr>
        </p:nvSpPr>
        <p:spPr/>
        <p:txBody>
          <a:bodyPr/>
          <a:lstStyle/>
          <a:p>
            <a:r>
              <a:rPr lang="en-US"/>
              <a:t>Counter is a free variable; its value cannot be changed.</a:t>
            </a:r>
          </a:p>
          <a:p>
            <a:endParaRPr lang="en-US"/>
          </a:p>
          <a:p>
            <a:endParaRPr lang="en-US"/>
          </a:p>
          <a:p>
            <a:endParaRPr lang="en-US"/>
          </a:p>
          <a:p>
            <a:endParaRPr lang="en-US"/>
          </a:p>
          <a:p>
            <a:endParaRPr lang="en-US"/>
          </a:p>
          <a:p>
            <a:r>
              <a:rPr lang="en-US"/>
              <a:t>An AtomicInteger can work, but ONLY in a single thread/process!</a:t>
            </a:r>
          </a:p>
        </p:txBody>
      </p:sp>
      <p:sp>
        <p:nvSpPr>
          <p:cNvPr id="3" name="Title 2">
            <a:extLst>
              <a:ext uri="{FF2B5EF4-FFF2-40B4-BE49-F238E27FC236}">
                <a16:creationId xmlns:a16="http://schemas.microsoft.com/office/drawing/2014/main" id="{30E92EC1-6576-4142-B328-53F8E74B0AF1}"/>
              </a:ext>
            </a:extLst>
          </p:cNvPr>
          <p:cNvSpPr>
            <a:spLocks noGrp="1"/>
          </p:cNvSpPr>
          <p:nvPr>
            <p:ph type="title"/>
          </p:nvPr>
        </p:nvSpPr>
        <p:spPr/>
        <p:txBody>
          <a:bodyPr/>
          <a:lstStyle/>
          <a:p>
            <a:r>
              <a:rPr lang="en-US"/>
              <a:t>Solution:  Atomic Integer</a:t>
            </a:r>
          </a:p>
        </p:txBody>
      </p:sp>
      <p:pic>
        <p:nvPicPr>
          <p:cNvPr id="5" name="Picture 4">
            <a:extLst>
              <a:ext uri="{FF2B5EF4-FFF2-40B4-BE49-F238E27FC236}">
                <a16:creationId xmlns:a16="http://schemas.microsoft.com/office/drawing/2014/main" id="{F586D2EA-C7C3-4D3B-AE9B-2ABDCDCFB823}"/>
              </a:ext>
            </a:extLst>
          </p:cNvPr>
          <p:cNvPicPr>
            <a:picLocks noChangeAspect="1"/>
          </p:cNvPicPr>
          <p:nvPr/>
        </p:nvPicPr>
        <p:blipFill>
          <a:blip r:embed="rId3"/>
          <a:stretch>
            <a:fillRect/>
          </a:stretch>
        </p:blipFill>
        <p:spPr>
          <a:xfrm>
            <a:off x="260996" y="4876800"/>
            <a:ext cx="8764172" cy="1828800"/>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E8C875BA-63CB-4280-81FF-95DF8E96EA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9917" y="3566161"/>
            <a:ext cx="7038975" cy="838200"/>
          </a:xfrm>
          <a:prstGeom prst="rect">
            <a:avLst/>
          </a:prstGeom>
        </p:spPr>
      </p:pic>
    </p:spTree>
    <p:extLst>
      <p:ext uri="{BB962C8B-B14F-4D97-AF65-F5344CB8AC3E}">
        <p14:creationId xmlns:p14="http://schemas.microsoft.com/office/powerpoint/2010/main" val="3340116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062B5A4-9082-4FBC-B339-85BC287A758A}"/>
              </a:ext>
            </a:extLst>
          </p:cNvPr>
          <p:cNvSpPr>
            <a:spLocks noGrp="1"/>
          </p:cNvSpPr>
          <p:nvPr>
            <p:ph idx="1"/>
          </p:nvPr>
        </p:nvSpPr>
        <p:spPr/>
        <p:txBody>
          <a:bodyPr/>
          <a:lstStyle/>
          <a:p>
            <a:r>
              <a:rPr lang="en-US"/>
              <a:t>Lambda expressions take this form:</a:t>
            </a:r>
          </a:p>
          <a:p>
            <a:endParaRPr lang="en-US"/>
          </a:p>
          <a:p>
            <a:endParaRPr lang="en-US"/>
          </a:p>
          <a:p>
            <a:endParaRPr lang="en-US"/>
          </a:p>
          <a:p>
            <a:endParaRPr lang="en-US"/>
          </a:p>
          <a:p>
            <a:endParaRPr lang="en-US"/>
          </a:p>
          <a:p>
            <a:r>
              <a:rPr lang="en-US"/>
              <a:t>Think of A as the input (like input parameters of a method)</a:t>
            </a:r>
          </a:p>
          <a:p>
            <a:r>
              <a:rPr lang="en-US"/>
              <a:t>Think of B as either the output or the action</a:t>
            </a:r>
          </a:p>
          <a:p>
            <a:pPr lvl="1"/>
            <a:r>
              <a:rPr lang="en-US"/>
              <a:t>Output would be like the return type of a method</a:t>
            </a:r>
          </a:p>
          <a:p>
            <a:pPr lvl="1"/>
            <a:r>
              <a:rPr lang="en-US"/>
              <a:t>Action would be a more appropriate word when there is no return type;</a:t>
            </a:r>
            <a:br>
              <a:rPr lang="en-US"/>
            </a:br>
            <a:r>
              <a:rPr lang="en-US"/>
              <a:t>i.e., for void methods</a:t>
            </a:r>
          </a:p>
          <a:p>
            <a:endParaRPr lang="en-US"/>
          </a:p>
          <a:p>
            <a:endParaRPr lang="en-US"/>
          </a:p>
        </p:txBody>
      </p:sp>
      <p:sp>
        <p:nvSpPr>
          <p:cNvPr id="5" name="Title 4">
            <a:extLst>
              <a:ext uri="{FF2B5EF4-FFF2-40B4-BE49-F238E27FC236}">
                <a16:creationId xmlns:a16="http://schemas.microsoft.com/office/drawing/2014/main" id="{211932F6-4FAA-46F2-B8D6-AE15271BFA5D}"/>
              </a:ext>
            </a:extLst>
          </p:cNvPr>
          <p:cNvSpPr>
            <a:spLocks noGrp="1"/>
          </p:cNvSpPr>
          <p:nvPr>
            <p:ph type="title"/>
          </p:nvPr>
        </p:nvSpPr>
        <p:spPr/>
        <p:txBody>
          <a:bodyPr/>
          <a:lstStyle/>
          <a:p>
            <a:r>
              <a:rPr lang="en-US"/>
              <a:t>Decyphering a Lambda Expression</a:t>
            </a:r>
          </a:p>
        </p:txBody>
      </p:sp>
      <p:sp>
        <p:nvSpPr>
          <p:cNvPr id="7" name="TextBox 6">
            <a:extLst>
              <a:ext uri="{FF2B5EF4-FFF2-40B4-BE49-F238E27FC236}">
                <a16:creationId xmlns:a16="http://schemas.microsoft.com/office/drawing/2014/main" id="{0F99D32F-22AF-4217-B1A6-D6465B563711}"/>
              </a:ext>
            </a:extLst>
          </p:cNvPr>
          <p:cNvSpPr txBox="1"/>
          <p:nvPr/>
        </p:nvSpPr>
        <p:spPr>
          <a:xfrm>
            <a:off x="990600" y="2895600"/>
            <a:ext cx="5791200" cy="483146"/>
          </a:xfrm>
          <a:prstGeom prst="rect">
            <a:avLst/>
          </a:prstGeom>
          <a:noFill/>
        </p:spPr>
        <p:txBody>
          <a:bodyPr wrap="square" rtlCol="0">
            <a:spAutoFit/>
          </a:bodyPr>
          <a:lstStyle/>
          <a:p>
            <a:pPr algn="ctr">
              <a:lnSpc>
                <a:spcPts val="1800"/>
              </a:lnSpc>
            </a:pPr>
            <a:r>
              <a:rPr lang="en-US" sz="6600" b="0">
                <a:latin typeface="Consolas" panose="020B0609020204030204" pitchFamily="49" charset="0"/>
              </a:rPr>
              <a:t>A -&gt; B</a:t>
            </a:r>
            <a:endParaRPr lang="en-US" sz="6600" b="0" dirty="0" err="1">
              <a:latin typeface="Consolas" panose="020B0609020204030204" pitchFamily="49" charset="0"/>
            </a:endParaRPr>
          </a:p>
        </p:txBody>
      </p:sp>
      <p:sp>
        <p:nvSpPr>
          <p:cNvPr id="8" name="TextBox 7">
            <a:extLst>
              <a:ext uri="{FF2B5EF4-FFF2-40B4-BE49-F238E27FC236}">
                <a16:creationId xmlns:a16="http://schemas.microsoft.com/office/drawing/2014/main" id="{D109ECC4-1230-4FF2-B52D-C51E65EB6E4E}"/>
              </a:ext>
            </a:extLst>
          </p:cNvPr>
          <p:cNvSpPr txBox="1"/>
          <p:nvPr/>
        </p:nvSpPr>
        <p:spPr>
          <a:xfrm>
            <a:off x="2057400" y="3317672"/>
            <a:ext cx="1371600" cy="323165"/>
          </a:xfrm>
          <a:prstGeom prst="rect">
            <a:avLst/>
          </a:prstGeom>
          <a:noFill/>
        </p:spPr>
        <p:txBody>
          <a:bodyPr wrap="square" rtlCol="0">
            <a:spAutoFit/>
          </a:bodyPr>
          <a:lstStyle/>
          <a:p>
            <a:pPr algn="ctr">
              <a:lnSpc>
                <a:spcPts val="1800"/>
              </a:lnSpc>
            </a:pPr>
            <a:r>
              <a:rPr lang="en-US" sz="1800" b="0">
                <a:solidFill>
                  <a:schemeClr val="accent6">
                    <a:lumMod val="75000"/>
                  </a:schemeClr>
                </a:solidFill>
                <a:latin typeface="Comic Sans MS" panose="030F0702030302020204" pitchFamily="66" charset="0"/>
              </a:rPr>
              <a:t>input</a:t>
            </a:r>
            <a:endParaRPr lang="en-US" sz="1800" b="0" dirty="0" err="1">
              <a:solidFill>
                <a:schemeClr val="accent6">
                  <a:lumMod val="75000"/>
                </a:schemeClr>
              </a:solidFill>
              <a:latin typeface="Comic Sans MS" panose="030F0702030302020204" pitchFamily="66" charset="0"/>
            </a:endParaRPr>
          </a:p>
        </p:txBody>
      </p:sp>
      <p:sp>
        <p:nvSpPr>
          <p:cNvPr id="9" name="TextBox 8">
            <a:extLst>
              <a:ext uri="{FF2B5EF4-FFF2-40B4-BE49-F238E27FC236}">
                <a16:creationId xmlns:a16="http://schemas.microsoft.com/office/drawing/2014/main" id="{B30CB656-95B3-427C-AD23-05888F90567B}"/>
              </a:ext>
            </a:extLst>
          </p:cNvPr>
          <p:cNvSpPr txBox="1"/>
          <p:nvPr/>
        </p:nvSpPr>
        <p:spPr>
          <a:xfrm>
            <a:off x="4343402" y="3317672"/>
            <a:ext cx="1371600" cy="554191"/>
          </a:xfrm>
          <a:prstGeom prst="rect">
            <a:avLst/>
          </a:prstGeom>
          <a:noFill/>
        </p:spPr>
        <p:txBody>
          <a:bodyPr wrap="square" rtlCol="0">
            <a:spAutoFit/>
          </a:bodyPr>
          <a:lstStyle/>
          <a:p>
            <a:pPr algn="ctr">
              <a:lnSpc>
                <a:spcPts val="1800"/>
              </a:lnSpc>
            </a:pPr>
            <a:r>
              <a:rPr lang="en-US">
                <a:solidFill>
                  <a:schemeClr val="accent6">
                    <a:lumMod val="75000"/>
                  </a:schemeClr>
                </a:solidFill>
                <a:latin typeface="Comic Sans MS" panose="030F0702030302020204" pitchFamily="66" charset="0"/>
              </a:rPr>
              <a:t>o</a:t>
            </a:r>
            <a:r>
              <a:rPr lang="en-US" sz="1800" b="0">
                <a:solidFill>
                  <a:schemeClr val="accent6">
                    <a:lumMod val="75000"/>
                  </a:schemeClr>
                </a:solidFill>
                <a:latin typeface="Comic Sans MS" panose="030F0702030302020204" pitchFamily="66" charset="0"/>
              </a:rPr>
              <a:t>utput or action</a:t>
            </a:r>
            <a:endParaRPr lang="en-US" sz="1800" b="0" dirty="0" err="1">
              <a:solidFill>
                <a:schemeClr val="accent6">
                  <a:lumMod val="75000"/>
                </a:schemeClr>
              </a:solidFill>
              <a:latin typeface="Comic Sans MS" panose="030F0702030302020204" pitchFamily="66" charset="0"/>
            </a:endParaRPr>
          </a:p>
        </p:txBody>
      </p:sp>
    </p:spTree>
    <p:extLst>
      <p:ext uri="{BB962C8B-B14F-4D97-AF65-F5344CB8AC3E}">
        <p14:creationId xmlns:p14="http://schemas.microsoft.com/office/powerpoint/2010/main" val="3146660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9C1912-623F-4872-B719-6E068A39150B}"/>
              </a:ext>
            </a:extLst>
          </p:cNvPr>
          <p:cNvSpPr>
            <a:spLocks noGrp="1"/>
          </p:cNvSpPr>
          <p:nvPr>
            <p:ph idx="1"/>
          </p:nvPr>
        </p:nvSpPr>
        <p:spPr/>
        <p:txBody>
          <a:bodyPr/>
          <a:lstStyle/>
          <a:p>
            <a:r>
              <a:rPr lang="en-US"/>
              <a:t>In previous slides we have seen the Comparable interface which enforced the compareTo() method implementation.</a:t>
            </a:r>
          </a:p>
          <a:p>
            <a:r>
              <a:rPr lang="en-US"/>
              <a:t>But as we had previously said, this only gives us one way to compare objects</a:t>
            </a:r>
          </a:p>
        </p:txBody>
      </p:sp>
      <p:sp>
        <p:nvSpPr>
          <p:cNvPr id="3" name="Title 2">
            <a:extLst>
              <a:ext uri="{FF2B5EF4-FFF2-40B4-BE49-F238E27FC236}">
                <a16:creationId xmlns:a16="http://schemas.microsoft.com/office/drawing/2014/main" id="{C9CE0D2D-9729-4602-A296-36548512766E}"/>
              </a:ext>
            </a:extLst>
          </p:cNvPr>
          <p:cNvSpPr>
            <a:spLocks noGrp="1"/>
          </p:cNvSpPr>
          <p:nvPr>
            <p:ph type="title"/>
          </p:nvPr>
        </p:nvSpPr>
        <p:spPr/>
        <p:txBody>
          <a:bodyPr/>
          <a:lstStyle/>
          <a:p>
            <a:r>
              <a:rPr lang="en-US"/>
              <a:t>A look back at compareTo()</a:t>
            </a:r>
          </a:p>
        </p:txBody>
      </p:sp>
      <p:sp>
        <p:nvSpPr>
          <p:cNvPr id="4" name="Content Placeholder 1">
            <a:extLst>
              <a:ext uri="{FF2B5EF4-FFF2-40B4-BE49-F238E27FC236}">
                <a16:creationId xmlns:a16="http://schemas.microsoft.com/office/drawing/2014/main" id="{1B53C2D2-2024-430F-983C-BC3B7FF9946E}"/>
              </a:ext>
            </a:extLst>
          </p:cNvPr>
          <p:cNvSpPr txBox="1">
            <a:spLocks/>
          </p:cNvSpPr>
          <p:nvPr/>
        </p:nvSpPr>
        <p:spPr>
          <a:xfrm>
            <a:off x="1905001" y="3124200"/>
            <a:ext cx="6172200" cy="3429000"/>
          </a:xfrm>
          <a:prstGeom prst="rect">
            <a:avLst/>
          </a:prstGeom>
        </p:spPr>
        <p:txBody>
          <a:bodyPr vert="horz" lIns="91440" tIns="45720" rIns="91440" bIns="45720" rtlCol="0">
            <a:noAutofit/>
          </a:bodyPr>
          <a:lstStyle>
            <a:lvl1pPr marL="274320" indent="-228600" algn="l" defTabSz="914400" rtl="0" eaLnBrk="1" latinLnBrk="0" hangingPunct="1">
              <a:spcBef>
                <a:spcPct val="20000"/>
              </a:spcBef>
              <a:spcAft>
                <a:spcPts val="600"/>
              </a:spcAft>
              <a:buClr>
                <a:schemeClr val="accent1"/>
              </a:buClr>
              <a:buFont typeface="Wingdings 2" pitchFamily="18" charset="2"/>
              <a:buChar char=""/>
              <a:defRPr sz="2000" kern="1200" spc="0" baseline="0">
                <a:solidFill>
                  <a:schemeClr val="tx1"/>
                </a:solidFill>
                <a:latin typeface="+mn-lt"/>
                <a:ea typeface="+mn-ea"/>
                <a:cs typeface="+mn-cs"/>
              </a:defRPr>
            </a:lvl1pPr>
            <a:lvl2pPr marL="548640" indent="-182880" algn="l" defTabSz="914400" rtl="0" eaLnBrk="1" latinLnBrk="0" hangingPunct="1">
              <a:spcBef>
                <a:spcPct val="20000"/>
              </a:spcBef>
              <a:spcAft>
                <a:spcPts val="600"/>
              </a:spcAft>
              <a:buClr>
                <a:schemeClr val="accent2"/>
              </a:buClr>
              <a:buFont typeface="Wingdings" pitchFamily="2" charset="2"/>
              <a:buChar char="§"/>
              <a:defRPr sz="1800" kern="1200" spc="0" baseline="0">
                <a:solidFill>
                  <a:schemeClr val="tx1"/>
                </a:solidFill>
                <a:latin typeface="+mn-lt"/>
                <a:ea typeface="+mn-ea"/>
                <a:cs typeface="+mn-cs"/>
              </a:defRPr>
            </a:lvl2pPr>
            <a:lvl3pPr marL="822960" indent="-182880" algn="l" defTabSz="914400" rtl="0" eaLnBrk="1" latinLnBrk="0" hangingPunct="1">
              <a:spcBef>
                <a:spcPct val="20000"/>
              </a:spcBef>
              <a:spcAft>
                <a:spcPts val="600"/>
              </a:spcAft>
              <a:buClr>
                <a:schemeClr val="accent3"/>
              </a:buClr>
              <a:buFont typeface="Wingdings" pitchFamily="2" charset="2"/>
              <a:buChar char="§"/>
              <a:defRPr sz="1600" kern="1200" spc="0" baseline="0">
                <a:solidFill>
                  <a:schemeClr val="tx1"/>
                </a:solidFill>
                <a:latin typeface="+mn-lt"/>
                <a:ea typeface="+mn-ea"/>
                <a:cs typeface="+mn-cs"/>
              </a:defRPr>
            </a:lvl3pPr>
            <a:lvl4pPr marL="1097280" indent="-182880" algn="l" defTabSz="914400" rtl="0" eaLnBrk="1" latinLnBrk="0" hangingPunct="1">
              <a:spcBef>
                <a:spcPct val="20000"/>
              </a:spcBef>
              <a:spcAft>
                <a:spcPts val="600"/>
              </a:spcAft>
              <a:buClr>
                <a:schemeClr val="accent4"/>
              </a:buClr>
              <a:buFont typeface="Wingdings" pitchFamily="2" charset="2"/>
              <a:buChar char="§"/>
              <a:defRPr sz="1400" kern="1200">
                <a:solidFill>
                  <a:schemeClr val="tx1"/>
                </a:solidFill>
                <a:latin typeface="+mn-lt"/>
                <a:ea typeface="+mn-ea"/>
                <a:cs typeface="+mn-cs"/>
              </a:defRPr>
            </a:lvl4pPr>
            <a:lvl5pPr marL="1280160" indent="-182880" algn="l" defTabSz="914400" rtl="0" eaLnBrk="1" latinLnBrk="0" hangingPunct="1">
              <a:spcBef>
                <a:spcPct val="20000"/>
              </a:spcBef>
              <a:spcAft>
                <a:spcPts val="600"/>
              </a:spcAft>
              <a:buClr>
                <a:schemeClr val="accent6"/>
              </a:buClr>
              <a:buFont typeface="Wingdings" pitchFamily="2" charset="2"/>
              <a:buChar char="§"/>
              <a:defRPr sz="1300" kern="1200" spc="100" baseline="0">
                <a:solidFill>
                  <a:schemeClr val="tx1"/>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spcBef>
                <a:spcPts val="0"/>
              </a:spcBef>
              <a:spcAft>
                <a:spcPts val="0"/>
              </a:spcAft>
              <a:buFont typeface="Wingdings 2" pitchFamily="18" charset="2"/>
              <a:buNone/>
            </a:pPr>
            <a:r>
              <a:rPr lang="en-US" sz="1400" b="1">
                <a:solidFill>
                  <a:srgbClr val="7F0055"/>
                </a:solidFill>
                <a:latin typeface="Consolas" panose="020B0609020204030204" pitchFamily="49" charset="0"/>
              </a:rPr>
              <a:t>public</a:t>
            </a:r>
            <a:r>
              <a:rPr lang="en-US" sz="1400" b="1">
                <a:solidFill>
                  <a:srgbClr val="000000"/>
                </a:solidFill>
                <a:latin typeface="Consolas" panose="020B0609020204030204" pitchFamily="49" charset="0"/>
              </a:rPr>
              <a:t> </a:t>
            </a:r>
            <a:r>
              <a:rPr lang="en-US" sz="1400" b="1">
                <a:solidFill>
                  <a:srgbClr val="7F0055"/>
                </a:solidFill>
                <a:latin typeface="Consolas" panose="020B0609020204030204" pitchFamily="49" charset="0"/>
              </a:rPr>
              <a:t>class</a:t>
            </a:r>
            <a:r>
              <a:rPr lang="en-US" sz="1400" b="1">
                <a:solidFill>
                  <a:srgbClr val="000000"/>
                </a:solidFill>
                <a:latin typeface="Consolas" panose="020B0609020204030204" pitchFamily="49" charset="0"/>
              </a:rPr>
              <a:t> </a:t>
            </a:r>
            <a:r>
              <a:rPr lang="en-US" sz="1400">
                <a:solidFill>
                  <a:srgbClr val="000000"/>
                </a:solidFill>
                <a:latin typeface="Consolas" panose="020B0609020204030204" pitchFamily="49" charset="0"/>
              </a:rPr>
              <a:t>Book</a:t>
            </a:r>
            <a:r>
              <a:rPr lang="en-US" sz="1400" b="1">
                <a:solidFill>
                  <a:srgbClr val="000000"/>
                </a:solidFill>
                <a:latin typeface="Consolas" panose="020B0609020204030204" pitchFamily="49" charset="0"/>
              </a:rPr>
              <a:t> </a:t>
            </a:r>
            <a:r>
              <a:rPr lang="en-US" sz="1400" b="1">
                <a:solidFill>
                  <a:srgbClr val="7F0055"/>
                </a:solidFill>
                <a:latin typeface="Consolas" panose="020B0609020204030204" pitchFamily="49" charset="0"/>
              </a:rPr>
              <a:t>implements</a:t>
            </a:r>
            <a:r>
              <a:rPr lang="en-US" sz="1400" b="1">
                <a:solidFill>
                  <a:srgbClr val="000000"/>
                </a:solidFill>
                <a:latin typeface="Consolas" panose="020B0609020204030204" pitchFamily="49" charset="0"/>
              </a:rPr>
              <a:t> </a:t>
            </a:r>
            <a:r>
              <a:rPr lang="en-US" sz="1400">
                <a:solidFill>
                  <a:srgbClr val="000000"/>
                </a:solidFill>
                <a:latin typeface="Consolas" panose="020B0609020204030204" pitchFamily="49" charset="0"/>
              </a:rPr>
              <a:t>Comparable&lt;Book&gt; {</a:t>
            </a:r>
          </a:p>
          <a:p>
            <a:pPr marL="45720" indent="0">
              <a:spcBef>
                <a:spcPts val="0"/>
              </a:spcBef>
              <a:spcAft>
                <a:spcPts val="0"/>
              </a:spcAft>
              <a:buFont typeface="Wingdings 2" pitchFamily="18" charset="2"/>
              <a:buNone/>
            </a:pPr>
            <a:endParaRPr lang="en-US" sz="1400">
              <a:solidFill>
                <a:srgbClr val="646464"/>
              </a:solidFill>
              <a:latin typeface="Consolas" panose="020B0609020204030204" pitchFamily="49" charset="0"/>
            </a:endParaRPr>
          </a:p>
          <a:p>
            <a:pPr marL="45720" indent="0">
              <a:spcBef>
                <a:spcPts val="0"/>
              </a:spcBef>
              <a:spcAft>
                <a:spcPts val="0"/>
              </a:spcAft>
              <a:buFont typeface="Wingdings 2" pitchFamily="18" charset="2"/>
              <a:buNone/>
            </a:pPr>
            <a:r>
              <a:rPr lang="en-US" sz="1400">
                <a:solidFill>
                  <a:srgbClr val="646464"/>
                </a:solidFill>
                <a:latin typeface="Consolas" panose="020B0609020204030204" pitchFamily="49" charset="0"/>
              </a:rPr>
              <a:t>   @Override</a:t>
            </a:r>
          </a:p>
          <a:p>
            <a:pPr marL="45720" indent="0">
              <a:spcBef>
                <a:spcPts val="0"/>
              </a:spcBef>
              <a:spcAft>
                <a:spcPts val="0"/>
              </a:spcAft>
              <a:buFont typeface="Wingdings 2" pitchFamily="18" charset="2"/>
              <a:buNone/>
            </a:pPr>
            <a:r>
              <a:rPr lang="en-US" sz="1400" b="1">
                <a:solidFill>
                  <a:srgbClr val="7F0055"/>
                </a:solidFill>
                <a:latin typeface="Consolas" panose="020B0609020204030204" pitchFamily="49" charset="0"/>
              </a:rPr>
              <a:t>   public</a:t>
            </a:r>
            <a:r>
              <a:rPr lang="en-US" sz="1400" b="1">
                <a:solidFill>
                  <a:srgbClr val="000000"/>
                </a:solidFill>
                <a:latin typeface="Consolas" panose="020B0609020204030204" pitchFamily="49" charset="0"/>
              </a:rPr>
              <a:t> </a:t>
            </a:r>
            <a:r>
              <a:rPr lang="en-US" sz="1400" b="1">
                <a:solidFill>
                  <a:srgbClr val="7F0055"/>
                </a:solidFill>
                <a:latin typeface="Consolas" panose="020B0609020204030204" pitchFamily="49" charset="0"/>
              </a:rPr>
              <a:t>int</a:t>
            </a:r>
            <a:r>
              <a:rPr lang="en-US" sz="1400" b="1">
                <a:solidFill>
                  <a:srgbClr val="000000"/>
                </a:solidFill>
                <a:latin typeface="Consolas" panose="020B0609020204030204" pitchFamily="49" charset="0"/>
              </a:rPr>
              <a:t> </a:t>
            </a:r>
            <a:r>
              <a:rPr lang="en-US" sz="1400">
                <a:solidFill>
                  <a:srgbClr val="000000"/>
                </a:solidFill>
                <a:latin typeface="Consolas" panose="020B0609020204030204" pitchFamily="49" charset="0"/>
              </a:rPr>
              <a:t>compareTo(Book </a:t>
            </a:r>
            <a:r>
              <a:rPr lang="en-US" sz="1400">
                <a:solidFill>
                  <a:srgbClr val="6A3E3E"/>
                </a:solidFill>
                <a:latin typeface="Consolas" panose="020B0609020204030204" pitchFamily="49" charset="0"/>
              </a:rPr>
              <a:t>b</a:t>
            </a:r>
            <a:r>
              <a:rPr lang="en-US" sz="1400">
                <a:solidFill>
                  <a:srgbClr val="000000"/>
                </a:solidFill>
                <a:latin typeface="Consolas" panose="020B0609020204030204" pitchFamily="49" charset="0"/>
              </a:rPr>
              <a:t>) {</a:t>
            </a:r>
          </a:p>
          <a:p>
            <a:pPr marL="45720" indent="0">
              <a:spcBef>
                <a:spcPts val="0"/>
              </a:spcBef>
              <a:spcAft>
                <a:spcPts val="0"/>
              </a:spcAft>
              <a:buFont typeface="Wingdings 2" pitchFamily="18" charset="2"/>
              <a:buNone/>
            </a:pPr>
            <a:r>
              <a:rPr lang="en-US" sz="1400">
                <a:solidFill>
                  <a:srgbClr val="3F7F5F"/>
                </a:solidFill>
                <a:latin typeface="Consolas" panose="020B0609020204030204" pitchFamily="49" charset="0"/>
              </a:rPr>
              <a:t>      // Compare alphabetically by title, then by author</a:t>
            </a:r>
          </a:p>
          <a:p>
            <a:pPr marL="45720" indent="0">
              <a:spcBef>
                <a:spcPts val="0"/>
              </a:spcBef>
              <a:spcAft>
                <a:spcPts val="0"/>
              </a:spcAft>
              <a:buFont typeface="Wingdings 2" pitchFamily="18" charset="2"/>
              <a:buNone/>
            </a:pPr>
            <a:r>
              <a:rPr lang="en-US" sz="1400" b="1">
                <a:solidFill>
                  <a:srgbClr val="7F0055"/>
                </a:solidFill>
                <a:latin typeface="Consolas" panose="020B0609020204030204" pitchFamily="49" charset="0"/>
              </a:rPr>
              <a:t>      int</a:t>
            </a:r>
            <a:r>
              <a:rPr lang="en-US" sz="1400" b="1">
                <a:solidFill>
                  <a:srgbClr val="000000"/>
                </a:solidFill>
                <a:latin typeface="Consolas" panose="020B0609020204030204" pitchFamily="49" charset="0"/>
              </a:rPr>
              <a:t> </a:t>
            </a:r>
            <a:r>
              <a:rPr lang="en-US" sz="1400">
                <a:solidFill>
                  <a:srgbClr val="6A3E3E"/>
                </a:solidFill>
                <a:latin typeface="Consolas" panose="020B0609020204030204" pitchFamily="49" charset="0"/>
              </a:rPr>
              <a:t>compare</a:t>
            </a:r>
            <a:r>
              <a:rPr lang="en-US" sz="1400" b="1">
                <a:solidFill>
                  <a:srgbClr val="000000"/>
                </a:solidFill>
                <a:latin typeface="Consolas" panose="020B0609020204030204" pitchFamily="49" charset="0"/>
              </a:rPr>
              <a:t> = </a:t>
            </a:r>
            <a:r>
              <a:rPr lang="en-US" sz="1400" b="1">
                <a:solidFill>
                  <a:srgbClr val="7F0055"/>
                </a:solidFill>
                <a:latin typeface="Consolas" panose="020B0609020204030204" pitchFamily="49" charset="0"/>
              </a:rPr>
              <a:t>this</a:t>
            </a:r>
            <a:r>
              <a:rPr lang="en-US" sz="1400">
                <a:solidFill>
                  <a:srgbClr val="000000"/>
                </a:solidFill>
                <a:latin typeface="Consolas" panose="020B0609020204030204" pitchFamily="49" charset="0"/>
              </a:rPr>
              <a:t>.</a:t>
            </a:r>
            <a:r>
              <a:rPr lang="en-US" sz="1400">
                <a:solidFill>
                  <a:srgbClr val="0000C0"/>
                </a:solidFill>
                <a:latin typeface="Consolas" panose="020B0609020204030204" pitchFamily="49" charset="0"/>
              </a:rPr>
              <a:t>title</a:t>
            </a:r>
            <a:r>
              <a:rPr lang="en-US" sz="1400">
                <a:solidFill>
                  <a:srgbClr val="000000"/>
                </a:solidFill>
                <a:latin typeface="Consolas" panose="020B0609020204030204" pitchFamily="49" charset="0"/>
              </a:rPr>
              <a:t>.compareTo(</a:t>
            </a:r>
            <a:r>
              <a:rPr lang="en-US" sz="1400">
                <a:solidFill>
                  <a:srgbClr val="6A3E3E"/>
                </a:solidFill>
                <a:latin typeface="Consolas" panose="020B0609020204030204" pitchFamily="49" charset="0"/>
              </a:rPr>
              <a:t>b</a:t>
            </a:r>
            <a:r>
              <a:rPr lang="en-US" sz="1400">
                <a:solidFill>
                  <a:srgbClr val="000000"/>
                </a:solidFill>
                <a:latin typeface="Consolas" panose="020B0609020204030204" pitchFamily="49" charset="0"/>
              </a:rPr>
              <a:t>.getTitle());</a:t>
            </a:r>
          </a:p>
          <a:p>
            <a:pPr marL="45720" indent="0">
              <a:spcBef>
                <a:spcPts val="0"/>
              </a:spcBef>
              <a:spcAft>
                <a:spcPts val="0"/>
              </a:spcAft>
              <a:buFont typeface="Wingdings 2" pitchFamily="18" charset="2"/>
              <a:buNone/>
            </a:pPr>
            <a:r>
              <a:rPr lang="en-US" sz="1400" b="1">
                <a:solidFill>
                  <a:srgbClr val="7F0055"/>
                </a:solidFill>
                <a:latin typeface="Consolas" panose="020B0609020204030204" pitchFamily="49" charset="0"/>
              </a:rPr>
              <a:t>      if</a:t>
            </a:r>
            <a:r>
              <a:rPr lang="en-US" sz="1400" b="1">
                <a:solidFill>
                  <a:srgbClr val="000000"/>
                </a:solidFill>
                <a:latin typeface="Consolas" panose="020B0609020204030204" pitchFamily="49" charset="0"/>
              </a:rPr>
              <a:t> </a:t>
            </a:r>
            <a:r>
              <a:rPr lang="en-US" sz="1400">
                <a:solidFill>
                  <a:srgbClr val="000000"/>
                </a:solidFill>
                <a:latin typeface="Consolas" panose="020B0609020204030204" pitchFamily="49" charset="0"/>
              </a:rPr>
              <a:t>(</a:t>
            </a:r>
            <a:r>
              <a:rPr lang="en-US" sz="1400">
                <a:solidFill>
                  <a:srgbClr val="6A3E3E"/>
                </a:solidFill>
                <a:latin typeface="Consolas" panose="020B0609020204030204" pitchFamily="49" charset="0"/>
              </a:rPr>
              <a:t>compare</a:t>
            </a:r>
            <a:r>
              <a:rPr lang="en-US" sz="1400">
                <a:solidFill>
                  <a:srgbClr val="000000"/>
                </a:solidFill>
                <a:latin typeface="Consolas" panose="020B0609020204030204" pitchFamily="49" charset="0"/>
              </a:rPr>
              <a:t> != 0) {</a:t>
            </a:r>
          </a:p>
          <a:p>
            <a:pPr marL="45720" indent="0">
              <a:spcBef>
                <a:spcPts val="0"/>
              </a:spcBef>
              <a:spcAft>
                <a:spcPts val="0"/>
              </a:spcAft>
              <a:buFont typeface="Wingdings 2" pitchFamily="18" charset="2"/>
              <a:buNone/>
            </a:pPr>
            <a:r>
              <a:rPr lang="en-US" sz="1400">
                <a:solidFill>
                  <a:srgbClr val="3F7F5F"/>
                </a:solidFill>
                <a:latin typeface="Consolas" panose="020B0609020204030204" pitchFamily="49" charset="0"/>
              </a:rPr>
              <a:t>         // The books have different String titles</a:t>
            </a:r>
          </a:p>
          <a:p>
            <a:pPr marL="45720" indent="0">
              <a:spcBef>
                <a:spcPts val="0"/>
              </a:spcBef>
              <a:spcAft>
                <a:spcPts val="0"/>
              </a:spcAft>
              <a:buFont typeface="Wingdings 2" pitchFamily="18" charset="2"/>
              <a:buNone/>
            </a:pPr>
            <a:r>
              <a:rPr lang="en-US" sz="1400" b="1">
                <a:solidFill>
                  <a:srgbClr val="7F0055"/>
                </a:solidFill>
                <a:latin typeface="Consolas" panose="020B0609020204030204" pitchFamily="49" charset="0"/>
              </a:rPr>
              <a:t>         return</a:t>
            </a:r>
            <a:r>
              <a:rPr lang="en-US" sz="1400" b="1">
                <a:solidFill>
                  <a:srgbClr val="000000"/>
                </a:solidFill>
                <a:latin typeface="Consolas" panose="020B0609020204030204" pitchFamily="49" charset="0"/>
              </a:rPr>
              <a:t> </a:t>
            </a:r>
            <a:r>
              <a:rPr lang="en-US" sz="1400" b="1">
                <a:solidFill>
                  <a:srgbClr val="6A3E3E"/>
                </a:solidFill>
                <a:latin typeface="Consolas" panose="020B0609020204030204" pitchFamily="49" charset="0"/>
              </a:rPr>
              <a:t>compare</a:t>
            </a:r>
            <a:r>
              <a:rPr lang="en-US" sz="1400" b="1">
                <a:solidFill>
                  <a:srgbClr val="000000"/>
                </a:solidFill>
                <a:latin typeface="Consolas" panose="020B0609020204030204" pitchFamily="49" charset="0"/>
              </a:rPr>
              <a:t>;</a:t>
            </a:r>
          </a:p>
          <a:p>
            <a:pPr marL="45720" indent="0">
              <a:spcBef>
                <a:spcPts val="0"/>
              </a:spcBef>
              <a:spcAft>
                <a:spcPts val="0"/>
              </a:spcAft>
              <a:buFont typeface="Wingdings 2" pitchFamily="18" charset="2"/>
              <a:buNone/>
            </a:pPr>
            <a:r>
              <a:rPr lang="en-US" sz="1400">
                <a:solidFill>
                  <a:srgbClr val="000000"/>
                </a:solidFill>
                <a:latin typeface="Consolas" panose="020B0609020204030204" pitchFamily="49" charset="0"/>
              </a:rPr>
              <a:t>      }</a:t>
            </a:r>
          </a:p>
          <a:p>
            <a:pPr marL="45720" indent="0">
              <a:spcBef>
                <a:spcPts val="0"/>
              </a:spcBef>
              <a:spcAft>
                <a:spcPts val="0"/>
              </a:spcAft>
              <a:buFont typeface="Wingdings 2" pitchFamily="18" charset="2"/>
              <a:buNone/>
            </a:pPr>
            <a:r>
              <a:rPr lang="en-US" sz="1400" b="1">
                <a:solidFill>
                  <a:srgbClr val="7F0055"/>
                </a:solidFill>
                <a:latin typeface="Consolas" panose="020B0609020204030204" pitchFamily="49" charset="0"/>
              </a:rPr>
              <a:t>      else</a:t>
            </a:r>
            <a:r>
              <a:rPr lang="en-US" sz="1400" b="1">
                <a:solidFill>
                  <a:srgbClr val="000000"/>
                </a:solidFill>
                <a:latin typeface="Consolas" panose="020B0609020204030204" pitchFamily="49" charset="0"/>
              </a:rPr>
              <a:t> </a:t>
            </a:r>
            <a:r>
              <a:rPr lang="en-US" sz="1400">
                <a:solidFill>
                  <a:srgbClr val="000000"/>
                </a:solidFill>
                <a:latin typeface="Consolas" panose="020B0609020204030204" pitchFamily="49" charset="0"/>
              </a:rPr>
              <a:t>{</a:t>
            </a:r>
          </a:p>
          <a:p>
            <a:pPr marL="45720" indent="0">
              <a:spcBef>
                <a:spcPts val="0"/>
              </a:spcBef>
              <a:spcAft>
                <a:spcPts val="0"/>
              </a:spcAft>
              <a:buFont typeface="Wingdings 2" pitchFamily="18" charset="2"/>
              <a:buNone/>
            </a:pPr>
            <a:r>
              <a:rPr lang="en-US" sz="1400">
                <a:solidFill>
                  <a:srgbClr val="3F7F5F"/>
                </a:solidFill>
                <a:latin typeface="Consolas" panose="020B0609020204030204" pitchFamily="49" charset="0"/>
              </a:rPr>
              <a:t>         // Let's compare by author</a:t>
            </a:r>
          </a:p>
          <a:p>
            <a:pPr marL="45720" indent="0">
              <a:spcBef>
                <a:spcPts val="0"/>
              </a:spcBef>
              <a:spcAft>
                <a:spcPts val="0"/>
              </a:spcAft>
              <a:buFont typeface="Wingdings 2" pitchFamily="18" charset="2"/>
              <a:buNone/>
            </a:pPr>
            <a:r>
              <a:rPr lang="en-US" sz="1400">
                <a:solidFill>
                  <a:srgbClr val="6A3E3E"/>
                </a:solidFill>
                <a:latin typeface="Consolas" panose="020B0609020204030204" pitchFamily="49" charset="0"/>
              </a:rPr>
              <a:t>         compare</a:t>
            </a:r>
            <a:r>
              <a:rPr lang="en-US" sz="1400">
                <a:solidFill>
                  <a:srgbClr val="000000"/>
                </a:solidFill>
                <a:latin typeface="Consolas" panose="020B0609020204030204" pitchFamily="49" charset="0"/>
              </a:rPr>
              <a:t> = </a:t>
            </a:r>
            <a:r>
              <a:rPr lang="en-US" sz="1400" b="1">
                <a:solidFill>
                  <a:srgbClr val="7F0055"/>
                </a:solidFill>
                <a:latin typeface="Consolas" panose="020B0609020204030204" pitchFamily="49" charset="0"/>
              </a:rPr>
              <a:t>this</a:t>
            </a:r>
            <a:r>
              <a:rPr lang="en-US" sz="1400">
                <a:solidFill>
                  <a:srgbClr val="000000"/>
                </a:solidFill>
                <a:latin typeface="Consolas" panose="020B0609020204030204" pitchFamily="49" charset="0"/>
              </a:rPr>
              <a:t>.</a:t>
            </a:r>
            <a:r>
              <a:rPr lang="en-US" sz="1400">
                <a:solidFill>
                  <a:srgbClr val="0000C0"/>
                </a:solidFill>
                <a:latin typeface="Consolas" panose="020B0609020204030204" pitchFamily="49" charset="0"/>
              </a:rPr>
              <a:t>author</a:t>
            </a:r>
            <a:r>
              <a:rPr lang="en-US" sz="1400">
                <a:solidFill>
                  <a:srgbClr val="000000"/>
                </a:solidFill>
                <a:latin typeface="Consolas" panose="020B0609020204030204" pitchFamily="49" charset="0"/>
              </a:rPr>
              <a:t>.compareTo(</a:t>
            </a:r>
            <a:r>
              <a:rPr lang="en-US" sz="1400">
                <a:solidFill>
                  <a:srgbClr val="6A3E3E"/>
                </a:solidFill>
                <a:latin typeface="Consolas" panose="020B0609020204030204" pitchFamily="49" charset="0"/>
              </a:rPr>
              <a:t>b</a:t>
            </a:r>
            <a:r>
              <a:rPr lang="en-US" sz="1400">
                <a:solidFill>
                  <a:srgbClr val="000000"/>
                </a:solidFill>
                <a:latin typeface="Consolas" panose="020B0609020204030204" pitchFamily="49" charset="0"/>
              </a:rPr>
              <a:t>.getAuthor());</a:t>
            </a:r>
          </a:p>
          <a:p>
            <a:pPr marL="45720" indent="0">
              <a:spcBef>
                <a:spcPts val="0"/>
              </a:spcBef>
              <a:spcAft>
                <a:spcPts val="0"/>
              </a:spcAft>
              <a:buFont typeface="Wingdings 2" pitchFamily="18" charset="2"/>
              <a:buNone/>
            </a:pPr>
            <a:r>
              <a:rPr lang="en-US" sz="1400" b="1">
                <a:solidFill>
                  <a:srgbClr val="7F0055"/>
                </a:solidFill>
                <a:latin typeface="Consolas" panose="020B0609020204030204" pitchFamily="49" charset="0"/>
              </a:rPr>
              <a:t>         return</a:t>
            </a:r>
            <a:r>
              <a:rPr lang="en-US" sz="1400" b="1">
                <a:solidFill>
                  <a:srgbClr val="000000"/>
                </a:solidFill>
                <a:latin typeface="Consolas" panose="020B0609020204030204" pitchFamily="49" charset="0"/>
              </a:rPr>
              <a:t> </a:t>
            </a:r>
            <a:r>
              <a:rPr lang="en-US" sz="1400">
                <a:solidFill>
                  <a:srgbClr val="6A3E3E"/>
                </a:solidFill>
                <a:latin typeface="Consolas" panose="020B0609020204030204" pitchFamily="49" charset="0"/>
              </a:rPr>
              <a:t>compare</a:t>
            </a:r>
            <a:r>
              <a:rPr lang="en-US" sz="1400">
                <a:solidFill>
                  <a:srgbClr val="000000"/>
                </a:solidFill>
                <a:latin typeface="Consolas" panose="020B0609020204030204" pitchFamily="49" charset="0"/>
              </a:rPr>
              <a:t>;</a:t>
            </a:r>
          </a:p>
          <a:p>
            <a:pPr marL="45720" indent="0">
              <a:spcBef>
                <a:spcPts val="0"/>
              </a:spcBef>
              <a:spcAft>
                <a:spcPts val="0"/>
              </a:spcAft>
              <a:buFont typeface="Wingdings 2" pitchFamily="18" charset="2"/>
              <a:buNone/>
            </a:pPr>
            <a:r>
              <a:rPr lang="en-US" sz="1400">
                <a:solidFill>
                  <a:srgbClr val="000000"/>
                </a:solidFill>
                <a:latin typeface="Consolas" panose="020B0609020204030204" pitchFamily="49" charset="0"/>
              </a:rPr>
              <a:t>      }</a:t>
            </a:r>
          </a:p>
          <a:p>
            <a:pPr marL="45720" indent="0">
              <a:spcBef>
                <a:spcPts val="0"/>
              </a:spcBef>
              <a:spcAft>
                <a:spcPts val="0"/>
              </a:spcAft>
              <a:buFont typeface="Wingdings 2" pitchFamily="18" charset="2"/>
              <a:buNone/>
            </a:pPr>
            <a:r>
              <a:rPr lang="en-US" sz="1400">
                <a:solidFill>
                  <a:srgbClr val="000000"/>
                </a:solidFill>
                <a:latin typeface="Consolas" panose="020B0609020204030204" pitchFamily="49" charset="0"/>
              </a:rPr>
              <a:t>   }</a:t>
            </a:r>
            <a:endParaRPr lang="en-US" sz="1400"/>
          </a:p>
        </p:txBody>
      </p:sp>
      <mc:AlternateContent xmlns:mc="http://schemas.openxmlformats.org/markup-compatibility/2006" xmlns:p14="http://schemas.microsoft.com/office/powerpoint/2010/main">
        <mc:Choice Requires="p14">
          <p:contentPart p14:bwMode="auto" r:id="rId2">
            <p14:nvContentPartPr>
              <p14:cNvPr id="36" name="Ink 35">
                <a:extLst>
                  <a:ext uri="{FF2B5EF4-FFF2-40B4-BE49-F238E27FC236}">
                    <a16:creationId xmlns:a16="http://schemas.microsoft.com/office/drawing/2014/main" id="{278C931E-98E2-4203-9AEB-26EA3B1DAE01}"/>
                  </a:ext>
                </a:extLst>
              </p14:cNvPr>
              <p14:cNvContentPartPr/>
              <p14:nvPr/>
            </p14:nvContentPartPr>
            <p14:xfrm>
              <a:off x="9879614" y="4162027"/>
              <a:ext cx="123120" cy="21600"/>
            </p14:xfrm>
          </p:contentPart>
        </mc:Choice>
        <mc:Fallback xmlns="">
          <p:pic>
            <p:nvPicPr>
              <p:cNvPr id="36" name="Ink 35">
                <a:extLst>
                  <a:ext uri="{FF2B5EF4-FFF2-40B4-BE49-F238E27FC236}">
                    <a16:creationId xmlns:a16="http://schemas.microsoft.com/office/drawing/2014/main" id="{278C931E-98E2-4203-9AEB-26EA3B1DAE01}"/>
                  </a:ext>
                </a:extLst>
              </p:cNvPr>
              <p:cNvPicPr/>
              <p:nvPr/>
            </p:nvPicPr>
            <p:blipFill>
              <a:blip r:embed="rId3"/>
              <a:stretch>
                <a:fillRect/>
              </a:stretch>
            </p:blipFill>
            <p:spPr>
              <a:xfrm>
                <a:off x="9870974" y="4153387"/>
                <a:ext cx="14076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1" name="Ink 60">
                <a:extLst>
                  <a:ext uri="{FF2B5EF4-FFF2-40B4-BE49-F238E27FC236}">
                    <a16:creationId xmlns:a16="http://schemas.microsoft.com/office/drawing/2014/main" id="{AB9D5C1B-A4E1-4481-8E26-37B7A74D1133}"/>
                  </a:ext>
                </a:extLst>
              </p14:cNvPr>
              <p14:cNvContentPartPr/>
              <p14:nvPr/>
            </p14:nvContentPartPr>
            <p14:xfrm>
              <a:off x="3786974" y="4030267"/>
              <a:ext cx="4320" cy="2880"/>
            </p14:xfrm>
          </p:contentPart>
        </mc:Choice>
        <mc:Fallback xmlns="">
          <p:pic>
            <p:nvPicPr>
              <p:cNvPr id="61" name="Ink 60">
                <a:extLst>
                  <a:ext uri="{FF2B5EF4-FFF2-40B4-BE49-F238E27FC236}">
                    <a16:creationId xmlns:a16="http://schemas.microsoft.com/office/drawing/2014/main" id="{AB9D5C1B-A4E1-4481-8E26-37B7A74D1133}"/>
                  </a:ext>
                </a:extLst>
              </p:cNvPr>
              <p:cNvPicPr/>
              <p:nvPr/>
            </p:nvPicPr>
            <p:blipFill>
              <a:blip r:embed="rId5"/>
              <a:stretch>
                <a:fillRect/>
              </a:stretch>
            </p:blipFill>
            <p:spPr>
              <a:xfrm>
                <a:off x="3777974" y="4021267"/>
                <a:ext cx="2196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3" name="Ink 72">
                <a:extLst>
                  <a:ext uri="{FF2B5EF4-FFF2-40B4-BE49-F238E27FC236}">
                    <a16:creationId xmlns:a16="http://schemas.microsoft.com/office/drawing/2014/main" id="{5EA67E1C-E091-4C64-8DD7-0C4FCD731862}"/>
                  </a:ext>
                </a:extLst>
              </p14:cNvPr>
              <p14:cNvContentPartPr/>
              <p14:nvPr/>
            </p14:nvContentPartPr>
            <p14:xfrm>
              <a:off x="9490094" y="2472187"/>
              <a:ext cx="4680" cy="3240"/>
            </p14:xfrm>
          </p:contentPart>
        </mc:Choice>
        <mc:Fallback xmlns="">
          <p:pic>
            <p:nvPicPr>
              <p:cNvPr id="73" name="Ink 72">
                <a:extLst>
                  <a:ext uri="{FF2B5EF4-FFF2-40B4-BE49-F238E27FC236}">
                    <a16:creationId xmlns:a16="http://schemas.microsoft.com/office/drawing/2014/main" id="{5EA67E1C-E091-4C64-8DD7-0C4FCD731862}"/>
                  </a:ext>
                </a:extLst>
              </p:cNvPr>
              <p:cNvPicPr/>
              <p:nvPr/>
            </p:nvPicPr>
            <p:blipFill>
              <a:blip r:embed="rId7"/>
              <a:stretch>
                <a:fillRect/>
              </a:stretch>
            </p:blipFill>
            <p:spPr>
              <a:xfrm>
                <a:off x="9472454" y="2454187"/>
                <a:ext cx="40320" cy="38880"/>
              </a:xfrm>
              <a:prstGeom prst="rect">
                <a:avLst/>
              </a:prstGeom>
            </p:spPr>
          </p:pic>
        </mc:Fallback>
      </mc:AlternateContent>
    </p:spTree>
    <p:extLst>
      <p:ext uri="{BB962C8B-B14F-4D97-AF65-F5344CB8AC3E}">
        <p14:creationId xmlns:p14="http://schemas.microsoft.com/office/powerpoint/2010/main" val="146274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F854DD-3B48-412E-A539-D0D290BA8FE0}"/>
              </a:ext>
            </a:extLst>
          </p:cNvPr>
          <p:cNvSpPr>
            <a:spLocks noGrp="1"/>
          </p:cNvSpPr>
          <p:nvPr>
            <p:ph idx="1"/>
          </p:nvPr>
        </p:nvSpPr>
        <p:spPr>
          <a:xfrm>
            <a:off x="-76200" y="1719071"/>
            <a:ext cx="8407893" cy="4407408"/>
          </a:xfrm>
        </p:spPr>
        <p:txBody>
          <a:bodyPr/>
          <a:lstStyle/>
          <a:p>
            <a:pPr marL="320040" lvl="1" indent="0">
              <a:spcBef>
                <a:spcPts val="300"/>
              </a:spcBef>
              <a:spcAft>
                <a:spcPts val="0"/>
              </a:spcAft>
              <a:buNone/>
            </a:pPr>
            <a:r>
              <a:rPr lang="en-US" sz="1400" b="1">
                <a:solidFill>
                  <a:srgbClr val="7F0055"/>
                </a:solidFill>
                <a:latin typeface="Consolas" panose="020B0609020204030204" pitchFamily="49" charset="0"/>
              </a:rPr>
              <a:t>public class </a:t>
            </a:r>
            <a:r>
              <a:rPr lang="en-US" sz="1400">
                <a:solidFill>
                  <a:srgbClr val="000000"/>
                </a:solidFill>
                <a:latin typeface="Consolas" panose="020B0609020204030204" pitchFamily="49" charset="0"/>
              </a:rPr>
              <a:t>Book</a:t>
            </a:r>
            <a:r>
              <a:rPr lang="en-US" b="1"/>
              <a:t> </a:t>
            </a:r>
            <a:r>
              <a:rPr lang="en-US" sz="1400" b="1">
                <a:solidFill>
                  <a:srgbClr val="7F0055"/>
                </a:solidFill>
                <a:latin typeface="Consolas" panose="020B0609020204030204" pitchFamily="49" charset="0"/>
              </a:rPr>
              <a:t>implements</a:t>
            </a:r>
            <a:r>
              <a:rPr lang="en-US" b="1"/>
              <a:t> </a:t>
            </a:r>
            <a:r>
              <a:rPr lang="en-US" sz="1400">
                <a:solidFill>
                  <a:srgbClr val="000000"/>
                </a:solidFill>
                <a:latin typeface="Consolas" panose="020B0609020204030204" pitchFamily="49" charset="0"/>
              </a:rPr>
              <a:t>Comparator&lt;Book&gt; {</a:t>
            </a:r>
          </a:p>
          <a:p>
            <a:pPr marL="320040" lvl="1" indent="0">
              <a:spcBef>
                <a:spcPts val="300"/>
              </a:spcBef>
              <a:spcAft>
                <a:spcPts val="0"/>
              </a:spcAft>
              <a:buNone/>
            </a:pPr>
            <a:endParaRPr lang="en-US" sz="1400">
              <a:solidFill>
                <a:srgbClr val="000000"/>
              </a:solidFill>
              <a:latin typeface="Consolas" panose="020B0609020204030204" pitchFamily="49" charset="0"/>
            </a:endParaRPr>
          </a:p>
          <a:p>
            <a:pPr marL="594360" lvl="2" indent="0">
              <a:spcBef>
                <a:spcPts val="300"/>
              </a:spcBef>
              <a:spcAft>
                <a:spcPts val="0"/>
              </a:spcAft>
              <a:buNone/>
            </a:pPr>
            <a:r>
              <a:rPr lang="en-US" sz="1400">
                <a:solidFill>
                  <a:srgbClr val="646464"/>
                </a:solidFill>
                <a:latin typeface="Consolas" panose="020B0609020204030204" pitchFamily="49" charset="0"/>
              </a:rPr>
              <a:t>@Override</a:t>
            </a:r>
          </a:p>
          <a:p>
            <a:pPr marL="594360" lvl="2" indent="0">
              <a:spcBef>
                <a:spcPts val="300"/>
              </a:spcBef>
              <a:spcAft>
                <a:spcPts val="0"/>
              </a:spcAft>
              <a:buNone/>
            </a:pPr>
            <a:r>
              <a:rPr lang="en-US" sz="1400" b="1">
                <a:solidFill>
                  <a:srgbClr val="7F0055"/>
                </a:solidFill>
                <a:latin typeface="Consolas" panose="020B0609020204030204" pitchFamily="49" charset="0"/>
              </a:rPr>
              <a:t>public</a:t>
            </a:r>
            <a:r>
              <a:rPr lang="en-US" sz="1400" b="1">
                <a:solidFill>
                  <a:srgbClr val="000000"/>
                </a:solidFill>
                <a:latin typeface="Consolas" panose="020B0609020204030204" pitchFamily="49" charset="0"/>
              </a:rPr>
              <a:t> </a:t>
            </a:r>
            <a:r>
              <a:rPr lang="en-US" sz="1400" b="1">
                <a:solidFill>
                  <a:srgbClr val="7F0055"/>
                </a:solidFill>
                <a:latin typeface="Consolas" panose="020B0609020204030204" pitchFamily="49" charset="0"/>
              </a:rPr>
              <a:t>int</a:t>
            </a:r>
            <a:r>
              <a:rPr lang="en-US" sz="1400" b="1">
                <a:solidFill>
                  <a:srgbClr val="000000"/>
                </a:solidFill>
                <a:latin typeface="Consolas" panose="020B0609020204030204" pitchFamily="49" charset="0"/>
              </a:rPr>
              <a:t> </a:t>
            </a:r>
            <a:r>
              <a:rPr lang="en-US" sz="1400">
                <a:solidFill>
                  <a:srgbClr val="000000"/>
                </a:solidFill>
                <a:latin typeface="Consolas" panose="020B0609020204030204" pitchFamily="49" charset="0"/>
              </a:rPr>
              <a:t>compare(Book </a:t>
            </a:r>
            <a:r>
              <a:rPr lang="en-US" sz="1400">
                <a:solidFill>
                  <a:srgbClr val="6A3E3E"/>
                </a:solidFill>
                <a:latin typeface="Consolas" panose="020B0609020204030204" pitchFamily="49" charset="0"/>
              </a:rPr>
              <a:t>book1</a:t>
            </a:r>
            <a:r>
              <a:rPr lang="en-US" sz="1400">
                <a:solidFill>
                  <a:srgbClr val="000000"/>
                </a:solidFill>
                <a:latin typeface="Consolas" panose="020B0609020204030204" pitchFamily="49" charset="0"/>
              </a:rPr>
              <a:t>, Book </a:t>
            </a:r>
            <a:r>
              <a:rPr lang="en-US" sz="1400">
                <a:solidFill>
                  <a:srgbClr val="6A3E3E"/>
                </a:solidFill>
                <a:latin typeface="Consolas" panose="020B0609020204030204" pitchFamily="49" charset="0"/>
              </a:rPr>
              <a:t>book2</a:t>
            </a:r>
            <a:r>
              <a:rPr lang="en-US" sz="1400">
                <a:solidFill>
                  <a:srgbClr val="000000"/>
                </a:solidFill>
                <a:latin typeface="Consolas" panose="020B0609020204030204" pitchFamily="49" charset="0"/>
              </a:rPr>
              <a:t>) {</a:t>
            </a:r>
          </a:p>
          <a:p>
            <a:pPr marL="594360" lvl="2" indent="0">
              <a:spcBef>
                <a:spcPts val="300"/>
              </a:spcBef>
              <a:spcAft>
                <a:spcPts val="0"/>
              </a:spcAft>
              <a:buNone/>
            </a:pPr>
            <a:r>
              <a:rPr lang="en-US" sz="1400">
                <a:solidFill>
                  <a:srgbClr val="000000"/>
                </a:solidFill>
                <a:latin typeface="Consolas" panose="020B0609020204030204" pitchFamily="49" charset="0"/>
              </a:rPr>
              <a:t>      </a:t>
            </a:r>
            <a:r>
              <a:rPr lang="en-US" sz="1400">
                <a:solidFill>
                  <a:srgbClr val="3F7F5F"/>
                </a:solidFill>
                <a:latin typeface="Consolas" panose="020B0609020204030204" pitchFamily="49" charset="0"/>
              </a:rPr>
              <a:t>// Compare alphabetically by title, then by author</a:t>
            </a:r>
          </a:p>
          <a:p>
            <a:pPr marL="594360" lvl="2" indent="0">
              <a:spcBef>
                <a:spcPts val="300"/>
              </a:spcBef>
              <a:spcAft>
                <a:spcPts val="0"/>
              </a:spcAft>
              <a:buNone/>
            </a:pPr>
            <a:endParaRPr lang="en-US" sz="1400">
              <a:latin typeface="Consolas" panose="020B0609020204030204" pitchFamily="49" charset="0"/>
            </a:endParaRPr>
          </a:p>
          <a:p>
            <a:pPr marL="594360" lvl="2" indent="0">
              <a:spcBef>
                <a:spcPts val="300"/>
              </a:spcBef>
              <a:spcAft>
                <a:spcPts val="0"/>
              </a:spcAft>
              <a:buNone/>
            </a:pPr>
            <a:r>
              <a:rPr lang="en-US" sz="1400">
                <a:solidFill>
                  <a:srgbClr val="000000"/>
                </a:solidFill>
                <a:latin typeface="Consolas" panose="020B0609020204030204" pitchFamily="49" charset="0"/>
              </a:rPr>
              <a:t>  </a:t>
            </a:r>
            <a:r>
              <a:rPr lang="en-US" sz="1400">
                <a:solidFill>
                  <a:srgbClr val="3F7F5F"/>
                </a:solidFill>
                <a:latin typeface="Consolas" panose="020B0609020204030204" pitchFamily="49" charset="0"/>
              </a:rPr>
              <a:t>// Note: we are still using compareTox().</a:t>
            </a:r>
          </a:p>
          <a:p>
            <a:pPr marL="594360" lvl="2" indent="0">
              <a:spcBef>
                <a:spcPts val="300"/>
              </a:spcBef>
              <a:spcAft>
                <a:spcPts val="0"/>
              </a:spcAft>
              <a:buNone/>
            </a:pPr>
            <a:r>
              <a:rPr lang="en-US" sz="1400">
                <a:solidFill>
                  <a:srgbClr val="000000"/>
                </a:solidFill>
                <a:latin typeface="Consolas" panose="020B0609020204030204" pitchFamily="49" charset="0"/>
              </a:rPr>
              <a:t>  </a:t>
            </a:r>
            <a:r>
              <a:rPr lang="en-US" sz="1400">
                <a:solidFill>
                  <a:srgbClr val="3F7F5F"/>
                </a:solidFill>
                <a:latin typeface="Consolas" panose="020B0609020204030204" pitchFamily="49" charset="0"/>
              </a:rPr>
              <a:t>// Why not?  compareTo() for Strings will compare alphabetically</a:t>
            </a:r>
          </a:p>
          <a:p>
            <a:pPr marL="594360" lvl="2" indent="0">
              <a:spcBef>
                <a:spcPts val="300"/>
              </a:spcBef>
              <a:spcAft>
                <a:spcPts val="0"/>
              </a:spcAft>
              <a:buNone/>
            </a:pPr>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int</a:t>
            </a:r>
            <a:r>
              <a:rPr lang="en-US" sz="1400" b="1">
                <a:solidFill>
                  <a:srgbClr val="000000"/>
                </a:solidFill>
                <a:latin typeface="Consolas" panose="020B0609020204030204" pitchFamily="49" charset="0"/>
              </a:rPr>
              <a:t> </a:t>
            </a:r>
            <a:r>
              <a:rPr lang="en-US" sz="1400">
                <a:solidFill>
                  <a:srgbClr val="6A3E3E"/>
                </a:solidFill>
                <a:latin typeface="Consolas" panose="020B0609020204030204" pitchFamily="49" charset="0"/>
              </a:rPr>
              <a:t>compare</a:t>
            </a:r>
            <a:r>
              <a:rPr lang="en-US" sz="1400">
                <a:solidFill>
                  <a:srgbClr val="000000"/>
                </a:solidFill>
                <a:latin typeface="Consolas" panose="020B0609020204030204" pitchFamily="49" charset="0"/>
              </a:rPr>
              <a:t> = </a:t>
            </a:r>
            <a:r>
              <a:rPr lang="en-US" sz="1400">
                <a:solidFill>
                  <a:srgbClr val="6A3E3E"/>
                </a:solidFill>
                <a:latin typeface="Consolas" panose="020B0609020204030204" pitchFamily="49" charset="0"/>
              </a:rPr>
              <a:t>book1</a:t>
            </a:r>
            <a:r>
              <a:rPr lang="en-US" sz="1400">
                <a:solidFill>
                  <a:srgbClr val="000000"/>
                </a:solidFill>
                <a:latin typeface="Consolas" panose="020B0609020204030204" pitchFamily="49" charset="0"/>
              </a:rPr>
              <a:t>.getTitle().compareTo(</a:t>
            </a:r>
            <a:r>
              <a:rPr lang="en-US" sz="1400">
                <a:solidFill>
                  <a:srgbClr val="6A3E3E"/>
                </a:solidFill>
                <a:latin typeface="Consolas" panose="020B0609020204030204" pitchFamily="49" charset="0"/>
              </a:rPr>
              <a:t>book2</a:t>
            </a:r>
            <a:r>
              <a:rPr lang="en-US" sz="1400">
                <a:solidFill>
                  <a:srgbClr val="000000"/>
                </a:solidFill>
                <a:latin typeface="Consolas" panose="020B0609020204030204" pitchFamily="49" charset="0"/>
              </a:rPr>
              <a:t>.getTitle());</a:t>
            </a:r>
          </a:p>
          <a:p>
            <a:pPr marL="594360" lvl="2" indent="0">
              <a:spcBef>
                <a:spcPts val="300"/>
              </a:spcBef>
              <a:spcAft>
                <a:spcPts val="0"/>
              </a:spcAft>
              <a:buNone/>
            </a:pPr>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if</a:t>
            </a:r>
            <a:r>
              <a:rPr lang="en-US" sz="1400" b="1">
                <a:solidFill>
                  <a:srgbClr val="000000"/>
                </a:solidFill>
                <a:latin typeface="Consolas" panose="020B0609020204030204" pitchFamily="49" charset="0"/>
              </a:rPr>
              <a:t> </a:t>
            </a:r>
            <a:r>
              <a:rPr lang="en-US" sz="1400">
                <a:solidFill>
                  <a:srgbClr val="000000"/>
                </a:solidFill>
                <a:latin typeface="Consolas" panose="020B0609020204030204" pitchFamily="49" charset="0"/>
              </a:rPr>
              <a:t>(</a:t>
            </a:r>
            <a:r>
              <a:rPr lang="en-US" sz="1400">
                <a:solidFill>
                  <a:srgbClr val="6A3E3E"/>
                </a:solidFill>
                <a:latin typeface="Consolas" panose="020B0609020204030204" pitchFamily="49" charset="0"/>
              </a:rPr>
              <a:t>compare</a:t>
            </a:r>
            <a:r>
              <a:rPr lang="en-US" sz="1400">
                <a:solidFill>
                  <a:srgbClr val="000000"/>
                </a:solidFill>
                <a:latin typeface="Consolas" panose="020B0609020204030204" pitchFamily="49" charset="0"/>
              </a:rPr>
              <a:t> != 0) {</a:t>
            </a:r>
          </a:p>
          <a:p>
            <a:pPr marL="594360" lvl="2" indent="0">
              <a:spcBef>
                <a:spcPts val="300"/>
              </a:spcBef>
              <a:spcAft>
                <a:spcPts val="0"/>
              </a:spcAft>
              <a:buNone/>
            </a:pPr>
            <a:r>
              <a:rPr lang="en-US" sz="1400">
                <a:solidFill>
                  <a:srgbClr val="000000"/>
                </a:solidFill>
                <a:latin typeface="Consolas" panose="020B0609020204030204" pitchFamily="49" charset="0"/>
              </a:rPr>
              <a:t>         </a:t>
            </a:r>
            <a:r>
              <a:rPr lang="en-US" sz="1400">
                <a:solidFill>
                  <a:srgbClr val="3F7F5F"/>
                </a:solidFill>
                <a:latin typeface="Consolas" panose="020B0609020204030204" pitchFamily="49" charset="0"/>
              </a:rPr>
              <a:t>// The books have different String titles</a:t>
            </a:r>
          </a:p>
          <a:p>
            <a:pPr marL="594360" lvl="2" indent="0">
              <a:spcBef>
                <a:spcPts val="300"/>
              </a:spcBef>
              <a:spcAft>
                <a:spcPts val="0"/>
              </a:spcAft>
              <a:buNone/>
            </a:pPr>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return</a:t>
            </a:r>
            <a:r>
              <a:rPr lang="en-US" sz="1400" b="1">
                <a:solidFill>
                  <a:srgbClr val="000000"/>
                </a:solidFill>
                <a:latin typeface="Consolas" panose="020B0609020204030204" pitchFamily="49" charset="0"/>
              </a:rPr>
              <a:t> </a:t>
            </a:r>
            <a:r>
              <a:rPr lang="en-US" sz="1400">
                <a:solidFill>
                  <a:srgbClr val="6A3E3E"/>
                </a:solidFill>
                <a:latin typeface="Consolas" panose="020B0609020204030204" pitchFamily="49" charset="0"/>
              </a:rPr>
              <a:t>compare</a:t>
            </a:r>
            <a:r>
              <a:rPr lang="en-US" sz="1400" b="1">
                <a:solidFill>
                  <a:srgbClr val="000000"/>
                </a:solidFill>
                <a:latin typeface="Consolas" panose="020B0609020204030204" pitchFamily="49" charset="0"/>
              </a:rPr>
              <a:t>;</a:t>
            </a:r>
          </a:p>
          <a:p>
            <a:pPr marL="594360" lvl="2" indent="0">
              <a:spcBef>
                <a:spcPts val="300"/>
              </a:spcBef>
              <a:spcAft>
                <a:spcPts val="0"/>
              </a:spcAft>
              <a:buNone/>
            </a:pPr>
            <a:r>
              <a:rPr lang="en-US" sz="1400">
                <a:solidFill>
                  <a:srgbClr val="000000"/>
                </a:solidFill>
                <a:latin typeface="Consolas" panose="020B0609020204030204" pitchFamily="49" charset="0"/>
              </a:rPr>
              <a:t>      }</a:t>
            </a:r>
          </a:p>
          <a:p>
            <a:pPr marL="594360" lvl="2" indent="0">
              <a:spcBef>
                <a:spcPts val="300"/>
              </a:spcBef>
              <a:spcAft>
                <a:spcPts val="0"/>
              </a:spcAft>
              <a:buNone/>
            </a:pPr>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else</a:t>
            </a:r>
            <a:r>
              <a:rPr lang="en-US" sz="1400" b="1">
                <a:solidFill>
                  <a:srgbClr val="000000"/>
                </a:solidFill>
                <a:latin typeface="Consolas" panose="020B0609020204030204" pitchFamily="49" charset="0"/>
              </a:rPr>
              <a:t> {</a:t>
            </a:r>
          </a:p>
          <a:p>
            <a:pPr marL="594360" lvl="2" indent="0">
              <a:spcBef>
                <a:spcPts val="300"/>
              </a:spcBef>
              <a:spcAft>
                <a:spcPts val="0"/>
              </a:spcAft>
              <a:buNone/>
            </a:pPr>
            <a:r>
              <a:rPr lang="en-US" sz="1400">
                <a:solidFill>
                  <a:srgbClr val="000000"/>
                </a:solidFill>
                <a:latin typeface="Consolas" panose="020B0609020204030204" pitchFamily="49" charset="0"/>
              </a:rPr>
              <a:t>         </a:t>
            </a:r>
            <a:r>
              <a:rPr lang="en-US" sz="1400">
                <a:solidFill>
                  <a:srgbClr val="3F7F5F"/>
                </a:solidFill>
                <a:latin typeface="Consolas" panose="020B0609020204030204" pitchFamily="49" charset="0"/>
              </a:rPr>
              <a:t>// Let's compare by author</a:t>
            </a:r>
          </a:p>
          <a:p>
            <a:pPr marL="594360" lvl="2" indent="0">
              <a:spcBef>
                <a:spcPts val="300"/>
              </a:spcBef>
              <a:spcAft>
                <a:spcPts val="0"/>
              </a:spcAft>
              <a:buNone/>
            </a:pPr>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compare</a:t>
            </a:r>
            <a:r>
              <a:rPr lang="en-US" sz="1400">
                <a:solidFill>
                  <a:srgbClr val="000000"/>
                </a:solidFill>
                <a:latin typeface="Consolas" panose="020B0609020204030204" pitchFamily="49" charset="0"/>
              </a:rPr>
              <a:t> = </a:t>
            </a:r>
            <a:r>
              <a:rPr lang="en-US" sz="1400">
                <a:solidFill>
                  <a:srgbClr val="6A3E3E"/>
                </a:solidFill>
                <a:latin typeface="Consolas" panose="020B0609020204030204" pitchFamily="49" charset="0"/>
              </a:rPr>
              <a:t>book1</a:t>
            </a:r>
            <a:r>
              <a:rPr lang="en-US" sz="1400">
                <a:solidFill>
                  <a:srgbClr val="000000"/>
                </a:solidFill>
                <a:latin typeface="Consolas" panose="020B0609020204030204" pitchFamily="49" charset="0"/>
              </a:rPr>
              <a:t>.getAuthor().compareTo(</a:t>
            </a:r>
            <a:r>
              <a:rPr lang="en-US" sz="1400">
                <a:solidFill>
                  <a:srgbClr val="6A3E3E"/>
                </a:solidFill>
                <a:latin typeface="Consolas" panose="020B0609020204030204" pitchFamily="49" charset="0"/>
              </a:rPr>
              <a:t>book2</a:t>
            </a:r>
            <a:r>
              <a:rPr lang="en-US" sz="1400">
                <a:solidFill>
                  <a:srgbClr val="000000"/>
                </a:solidFill>
                <a:latin typeface="Consolas" panose="020B0609020204030204" pitchFamily="49" charset="0"/>
              </a:rPr>
              <a:t>.getAuthor());</a:t>
            </a:r>
          </a:p>
          <a:p>
            <a:pPr marL="594360" lvl="2" indent="0">
              <a:spcBef>
                <a:spcPts val="300"/>
              </a:spcBef>
              <a:spcAft>
                <a:spcPts val="0"/>
              </a:spcAft>
              <a:buNone/>
            </a:pPr>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return</a:t>
            </a:r>
            <a:r>
              <a:rPr lang="en-US" sz="1400" b="1">
                <a:solidFill>
                  <a:srgbClr val="000000"/>
                </a:solidFill>
                <a:latin typeface="Consolas" panose="020B0609020204030204" pitchFamily="49" charset="0"/>
              </a:rPr>
              <a:t> </a:t>
            </a:r>
            <a:r>
              <a:rPr lang="en-US" sz="1400">
                <a:solidFill>
                  <a:srgbClr val="6A3E3E"/>
                </a:solidFill>
                <a:latin typeface="Consolas" panose="020B0609020204030204" pitchFamily="49" charset="0"/>
              </a:rPr>
              <a:t>compare</a:t>
            </a:r>
            <a:r>
              <a:rPr lang="en-US" sz="1400" b="1">
                <a:solidFill>
                  <a:srgbClr val="000000"/>
                </a:solidFill>
                <a:latin typeface="Consolas" panose="020B0609020204030204" pitchFamily="49" charset="0"/>
              </a:rPr>
              <a:t>;</a:t>
            </a:r>
          </a:p>
          <a:p>
            <a:pPr marL="594360" lvl="2" indent="0">
              <a:spcBef>
                <a:spcPts val="300"/>
              </a:spcBef>
              <a:spcAft>
                <a:spcPts val="0"/>
              </a:spcAft>
              <a:buNone/>
            </a:pPr>
            <a:r>
              <a:rPr lang="en-US" sz="1400">
                <a:solidFill>
                  <a:srgbClr val="000000"/>
                </a:solidFill>
                <a:latin typeface="Consolas" panose="020B0609020204030204" pitchFamily="49" charset="0"/>
              </a:rPr>
              <a:t>      }</a:t>
            </a:r>
          </a:p>
          <a:p>
            <a:pPr marL="594360" lvl="2" indent="0">
              <a:spcBef>
                <a:spcPts val="300"/>
              </a:spcBef>
              <a:spcAft>
                <a:spcPts val="0"/>
              </a:spcAft>
              <a:buNone/>
            </a:pPr>
            <a:r>
              <a:rPr lang="en-US" sz="1400">
                <a:solidFill>
                  <a:srgbClr val="000000"/>
                </a:solidFill>
                <a:latin typeface="Consolas" panose="020B0609020204030204" pitchFamily="49" charset="0"/>
              </a:rPr>
              <a:t>}</a:t>
            </a:r>
            <a:endParaRPr lang="en-US" sz="1400"/>
          </a:p>
          <a:p>
            <a:endParaRPr lang="en-US"/>
          </a:p>
        </p:txBody>
      </p:sp>
      <p:sp>
        <p:nvSpPr>
          <p:cNvPr id="3" name="Title 2">
            <a:extLst>
              <a:ext uri="{FF2B5EF4-FFF2-40B4-BE49-F238E27FC236}">
                <a16:creationId xmlns:a16="http://schemas.microsoft.com/office/drawing/2014/main" id="{6FFCE9F7-BEA4-4AF9-90B6-DCE333EE76D1}"/>
              </a:ext>
            </a:extLst>
          </p:cNvPr>
          <p:cNvSpPr>
            <a:spLocks noGrp="1"/>
          </p:cNvSpPr>
          <p:nvPr>
            <p:ph type="title"/>
          </p:nvPr>
        </p:nvSpPr>
        <p:spPr/>
        <p:txBody>
          <a:bodyPr/>
          <a:lstStyle/>
          <a:p>
            <a:r>
              <a:rPr lang="en-US"/>
              <a:t>Onto Comparator</a:t>
            </a:r>
          </a:p>
        </p:txBody>
      </p:sp>
      <p:sp>
        <p:nvSpPr>
          <p:cNvPr id="4" name="TextBox 3">
            <a:extLst>
              <a:ext uri="{FF2B5EF4-FFF2-40B4-BE49-F238E27FC236}">
                <a16:creationId xmlns:a16="http://schemas.microsoft.com/office/drawing/2014/main" id="{F0E200B5-AC0B-4805-8AD7-144EC2234662}"/>
              </a:ext>
            </a:extLst>
          </p:cNvPr>
          <p:cNvSpPr txBox="1"/>
          <p:nvPr/>
        </p:nvSpPr>
        <p:spPr>
          <a:xfrm rot="246667" flipH="1">
            <a:off x="5598623" y="2017368"/>
            <a:ext cx="3154681" cy="553998"/>
          </a:xfrm>
          <a:prstGeom prst="rect">
            <a:avLst/>
          </a:prstGeom>
          <a:noFill/>
        </p:spPr>
        <p:txBody>
          <a:bodyPr wrap="square" rtlCol="0">
            <a:spAutoFit/>
          </a:bodyPr>
          <a:lstStyle/>
          <a:p>
            <a:pPr algn="ctr">
              <a:lnSpc>
                <a:spcPts val="1800"/>
              </a:lnSpc>
            </a:pPr>
            <a:r>
              <a:rPr lang="en-US" sz="1800" b="0">
                <a:solidFill>
                  <a:schemeClr val="accent6">
                    <a:lumMod val="75000"/>
                  </a:schemeClr>
                </a:solidFill>
                <a:latin typeface="Comic Sans MS" panose="030F0702030302020204" pitchFamily="66" charset="0"/>
              </a:rPr>
              <a:t>Not much different, eh? </a:t>
            </a:r>
            <a:br>
              <a:rPr lang="en-US" sz="1800" b="0">
                <a:solidFill>
                  <a:schemeClr val="accent6">
                    <a:lumMod val="75000"/>
                  </a:schemeClr>
                </a:solidFill>
                <a:latin typeface="Comic Sans MS" panose="030F0702030302020204" pitchFamily="66" charset="0"/>
              </a:rPr>
            </a:br>
            <a:r>
              <a:rPr lang="en-US" sz="1800" b="0">
                <a:solidFill>
                  <a:schemeClr val="accent6">
                    <a:lumMod val="75000"/>
                  </a:schemeClr>
                </a:solidFill>
                <a:latin typeface="Comic Sans MS" panose="030F0702030302020204" pitchFamily="66" charset="0"/>
              </a:rPr>
              <a:t>So what's the big deal? </a:t>
            </a:r>
            <a:endParaRPr lang="en-US" sz="1800" b="0" dirty="0" err="1">
              <a:solidFill>
                <a:schemeClr val="accent6">
                  <a:lumMod val="75000"/>
                </a:schemeClr>
              </a:solidFill>
              <a:latin typeface="Comic Sans MS" panose="030F0702030302020204" pitchFamily="66" charset="0"/>
            </a:endParaRPr>
          </a:p>
        </p:txBody>
      </p:sp>
    </p:spTree>
    <p:extLst>
      <p:ext uri="{BB962C8B-B14F-4D97-AF65-F5344CB8AC3E}">
        <p14:creationId xmlns:p14="http://schemas.microsoft.com/office/powerpoint/2010/main" val="2485713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0FA6DE-4661-49AC-BD0C-5B2845609043}"/>
              </a:ext>
            </a:extLst>
          </p:cNvPr>
          <p:cNvSpPr>
            <a:spLocks noGrp="1"/>
          </p:cNvSpPr>
          <p:nvPr>
            <p:ph sz="half" idx="1"/>
          </p:nvPr>
        </p:nvSpPr>
        <p:spPr>
          <a:xfrm>
            <a:off x="152400" y="2667000"/>
            <a:ext cx="3962400" cy="3964304"/>
          </a:xfrm>
        </p:spPr>
        <p:txBody>
          <a:bodyPr/>
          <a:lstStyle/>
          <a:p>
            <a:r>
              <a:rPr lang="en-US" sz="1600"/>
              <a:t>When Book implemented the Comparator interface, it provided a default way to sort books by defining the </a:t>
            </a:r>
            <a:r>
              <a:rPr lang="en-US" sz="1600">
                <a:solidFill>
                  <a:srgbClr val="C00000"/>
                </a:solidFill>
              </a:rPr>
              <a:t>compare()</a:t>
            </a:r>
            <a:r>
              <a:rPr lang="en-US" sz="1600"/>
              <a:t> method.</a:t>
            </a:r>
            <a:br>
              <a:rPr lang="en-US" sz="1600"/>
            </a:br>
            <a:endParaRPr lang="en-US" sz="1600"/>
          </a:p>
          <a:p>
            <a:r>
              <a:rPr lang="en-US" sz="1600"/>
              <a:t>But, the Book class can also have a bunch of Comparators to allow for flexible sorting!</a:t>
            </a:r>
            <a:br>
              <a:rPr lang="en-US" sz="1600"/>
            </a:br>
            <a:endParaRPr lang="en-US" sz="1600"/>
          </a:p>
          <a:p>
            <a:r>
              <a:rPr lang="en-US" sz="1600"/>
              <a:t>Here's a static HashMap in the class Book, where the key is a String and the value is a Comparator of Books</a:t>
            </a:r>
          </a:p>
          <a:p>
            <a:endParaRPr lang="en-US"/>
          </a:p>
        </p:txBody>
      </p:sp>
      <p:sp>
        <p:nvSpPr>
          <p:cNvPr id="4" name="Content Placeholder 3">
            <a:extLst>
              <a:ext uri="{FF2B5EF4-FFF2-40B4-BE49-F238E27FC236}">
                <a16:creationId xmlns:a16="http://schemas.microsoft.com/office/drawing/2014/main" id="{3F2EF127-3514-457E-ACA7-B358BA07175F}"/>
              </a:ext>
            </a:extLst>
          </p:cNvPr>
          <p:cNvSpPr>
            <a:spLocks noGrp="1"/>
          </p:cNvSpPr>
          <p:nvPr>
            <p:ph sz="half" idx="2"/>
          </p:nvPr>
        </p:nvSpPr>
        <p:spPr>
          <a:xfrm>
            <a:off x="4199906" y="152400"/>
            <a:ext cx="4791694" cy="4912233"/>
          </a:xfrm>
          <a:solidFill>
            <a:schemeClr val="bg2"/>
          </a:solidFill>
        </p:spPr>
        <p:txBody>
          <a:bodyPr>
            <a:noAutofit/>
          </a:bodyPr>
          <a:lstStyle/>
          <a:p>
            <a:pPr marL="45720" indent="0">
              <a:spcAft>
                <a:spcPts val="400"/>
              </a:spcAft>
              <a:buNone/>
            </a:pPr>
            <a:r>
              <a:rPr lang="en-US" sz="1600"/>
              <a:t>…And here are some of the Comparators</a:t>
            </a:r>
          </a:p>
          <a:p>
            <a:pPr marL="45720" indent="0">
              <a:spcAft>
                <a:spcPts val="400"/>
              </a:spcAft>
              <a:buNone/>
            </a:pPr>
            <a:r>
              <a:rPr lang="en-US" sz="1400">
                <a:solidFill>
                  <a:srgbClr val="000000"/>
                </a:solidFill>
                <a:latin typeface="Consolas" panose="020B0609020204030204" pitchFamily="49" charset="0"/>
              </a:rPr>
              <a:t>Comparator&lt;Book&gt; </a:t>
            </a:r>
            <a:r>
              <a:rPr lang="en-US" sz="1400" b="1">
                <a:solidFill>
                  <a:srgbClr val="C00000"/>
                </a:solidFill>
                <a:latin typeface="Consolas" panose="020B0609020204030204" pitchFamily="49" charset="0"/>
              </a:rPr>
              <a:t>sortByYearAsc</a:t>
            </a:r>
            <a:r>
              <a:rPr lang="en-US" sz="1400">
                <a:solidFill>
                  <a:srgbClr val="000000"/>
                </a:solidFill>
                <a:latin typeface="Consolas" panose="020B0609020204030204" pitchFamily="49" charset="0"/>
              </a:rPr>
              <a:t> = </a:t>
            </a:r>
            <a:br>
              <a:rPr lang="en-US" sz="1400">
                <a:solidFill>
                  <a:srgbClr val="000000"/>
                </a:solidFill>
                <a:latin typeface="Consolas" panose="020B0609020204030204" pitchFamily="49" charset="0"/>
              </a:rPr>
            </a:br>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b1</a:t>
            </a:r>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b2</a:t>
            </a:r>
            <a:r>
              <a:rPr lang="en-US" sz="1400">
                <a:solidFill>
                  <a:srgbClr val="000000"/>
                </a:solidFill>
                <a:latin typeface="Consolas" panose="020B0609020204030204" pitchFamily="49" charset="0"/>
              </a:rPr>
              <a:t>) -&gt; </a:t>
            </a:r>
            <a:r>
              <a:rPr lang="en-US" sz="1400">
                <a:solidFill>
                  <a:srgbClr val="6A3E3E"/>
                </a:solidFill>
                <a:latin typeface="Consolas" panose="020B0609020204030204" pitchFamily="49" charset="0"/>
              </a:rPr>
              <a:t>b1</a:t>
            </a:r>
            <a:r>
              <a:rPr lang="en-US" sz="1400">
                <a:solidFill>
                  <a:srgbClr val="000000"/>
                </a:solidFill>
                <a:latin typeface="Consolas" panose="020B0609020204030204" pitchFamily="49" charset="0"/>
              </a:rPr>
              <a:t>.getPublicationYear() – </a:t>
            </a:r>
            <a:br>
              <a:rPr lang="en-US" sz="1400">
                <a:solidFill>
                  <a:srgbClr val="000000"/>
                </a:solidFill>
                <a:latin typeface="Consolas" panose="020B0609020204030204" pitchFamily="49" charset="0"/>
              </a:rPr>
            </a:br>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b2</a:t>
            </a:r>
            <a:r>
              <a:rPr lang="en-US" sz="1400">
                <a:solidFill>
                  <a:srgbClr val="000000"/>
                </a:solidFill>
                <a:latin typeface="Consolas" panose="020B0609020204030204" pitchFamily="49" charset="0"/>
              </a:rPr>
              <a:t>.getPublicationYear();</a:t>
            </a:r>
          </a:p>
          <a:p>
            <a:pPr marL="45720" indent="0">
              <a:spcAft>
                <a:spcPts val="400"/>
              </a:spcAft>
              <a:buNone/>
            </a:pPr>
            <a:r>
              <a:rPr lang="en-US" sz="1400">
                <a:solidFill>
                  <a:srgbClr val="000000"/>
                </a:solidFill>
                <a:latin typeface="Consolas" panose="020B0609020204030204" pitchFamily="49" charset="0"/>
              </a:rPr>
              <a:t>Comparator&lt;Book&gt; </a:t>
            </a:r>
            <a:r>
              <a:rPr lang="en-US" sz="1400" b="1">
                <a:solidFill>
                  <a:srgbClr val="C00000"/>
                </a:solidFill>
                <a:latin typeface="Consolas" panose="020B0609020204030204" pitchFamily="49" charset="0"/>
              </a:rPr>
              <a:t>sortByYearDesc</a:t>
            </a:r>
            <a:r>
              <a:rPr lang="en-US" sz="1400">
                <a:solidFill>
                  <a:srgbClr val="000000"/>
                </a:solidFill>
                <a:latin typeface="Consolas" panose="020B0609020204030204" pitchFamily="49" charset="0"/>
              </a:rPr>
              <a:t> = </a:t>
            </a:r>
            <a:br>
              <a:rPr lang="en-US" sz="1400">
                <a:solidFill>
                  <a:srgbClr val="000000"/>
                </a:solidFill>
                <a:latin typeface="Consolas" panose="020B0609020204030204" pitchFamily="49" charset="0"/>
              </a:rPr>
            </a:br>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b1</a:t>
            </a:r>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b2</a:t>
            </a:r>
            <a:r>
              <a:rPr lang="en-US" sz="1400">
                <a:solidFill>
                  <a:srgbClr val="000000"/>
                </a:solidFill>
                <a:latin typeface="Consolas" panose="020B0609020204030204" pitchFamily="49" charset="0"/>
              </a:rPr>
              <a:t>) -&gt; </a:t>
            </a:r>
            <a:r>
              <a:rPr lang="en-US" sz="1400">
                <a:solidFill>
                  <a:srgbClr val="6A3E3E"/>
                </a:solidFill>
                <a:latin typeface="Consolas" panose="020B0609020204030204" pitchFamily="49" charset="0"/>
              </a:rPr>
              <a:t>b2</a:t>
            </a:r>
            <a:r>
              <a:rPr lang="en-US" sz="1400">
                <a:solidFill>
                  <a:srgbClr val="000000"/>
                </a:solidFill>
                <a:latin typeface="Consolas" panose="020B0609020204030204" pitchFamily="49" charset="0"/>
              </a:rPr>
              <a:t>.getPublicationYear() –</a:t>
            </a:r>
            <a:br>
              <a:rPr lang="en-US" sz="1400">
                <a:solidFill>
                  <a:srgbClr val="000000"/>
                </a:solidFill>
                <a:latin typeface="Consolas" panose="020B0609020204030204" pitchFamily="49" charset="0"/>
              </a:rPr>
            </a:br>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b1</a:t>
            </a:r>
            <a:r>
              <a:rPr lang="en-US" sz="1400">
                <a:solidFill>
                  <a:srgbClr val="000000"/>
                </a:solidFill>
                <a:latin typeface="Consolas" panose="020B0609020204030204" pitchFamily="49" charset="0"/>
              </a:rPr>
              <a:t>.getPublicationYear();</a:t>
            </a:r>
          </a:p>
          <a:p>
            <a:pPr marL="45720" indent="0">
              <a:spcAft>
                <a:spcPts val="400"/>
              </a:spcAft>
              <a:buNone/>
            </a:pPr>
            <a:r>
              <a:rPr lang="en-US" sz="1400">
                <a:solidFill>
                  <a:srgbClr val="000000"/>
                </a:solidFill>
                <a:latin typeface="Consolas" panose="020B0609020204030204" pitchFamily="49" charset="0"/>
              </a:rPr>
              <a:t>Comparator&lt;Book&gt; </a:t>
            </a:r>
            <a:r>
              <a:rPr lang="en-US" sz="1400" b="1">
                <a:solidFill>
                  <a:srgbClr val="C00000"/>
                </a:solidFill>
                <a:latin typeface="Consolas" panose="020B0609020204030204" pitchFamily="49" charset="0"/>
              </a:rPr>
              <a:t>sortByAuthor</a:t>
            </a:r>
            <a:r>
              <a:rPr lang="en-US" sz="1400">
                <a:solidFill>
                  <a:srgbClr val="000000"/>
                </a:solidFill>
                <a:latin typeface="Consolas" panose="020B0609020204030204" pitchFamily="49" charset="0"/>
              </a:rPr>
              <a:t> =</a:t>
            </a:r>
            <a:br>
              <a:rPr lang="en-US" sz="1400">
                <a:solidFill>
                  <a:srgbClr val="000000"/>
                </a:solidFill>
                <a:latin typeface="Consolas" panose="020B0609020204030204" pitchFamily="49" charset="0"/>
              </a:rPr>
            </a:br>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b1</a:t>
            </a:r>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b2</a:t>
            </a:r>
            <a:r>
              <a:rPr lang="en-US" sz="1400">
                <a:solidFill>
                  <a:srgbClr val="000000"/>
                </a:solidFill>
                <a:latin typeface="Consolas" panose="020B0609020204030204" pitchFamily="49" charset="0"/>
              </a:rPr>
              <a:t>) -&gt;</a:t>
            </a:r>
            <a:br>
              <a:rPr lang="en-US" sz="1400">
                <a:solidFill>
                  <a:srgbClr val="000000"/>
                </a:solidFill>
                <a:latin typeface="Consolas" panose="020B0609020204030204" pitchFamily="49" charset="0"/>
              </a:rPr>
            </a:br>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b1</a:t>
            </a:r>
            <a:r>
              <a:rPr lang="en-US" sz="1400">
                <a:solidFill>
                  <a:srgbClr val="000000"/>
                </a:solidFill>
                <a:latin typeface="Consolas" panose="020B0609020204030204" pitchFamily="49" charset="0"/>
              </a:rPr>
              <a:t>.getAuthor().compareTo(</a:t>
            </a:r>
            <a:r>
              <a:rPr lang="en-US" sz="1400">
                <a:solidFill>
                  <a:srgbClr val="6A3E3E"/>
                </a:solidFill>
                <a:latin typeface="Consolas" panose="020B0609020204030204" pitchFamily="49" charset="0"/>
              </a:rPr>
              <a:t>b2</a:t>
            </a:r>
            <a:r>
              <a:rPr lang="en-US" sz="1400">
                <a:solidFill>
                  <a:srgbClr val="000000"/>
                </a:solidFill>
                <a:latin typeface="Consolas" panose="020B0609020204030204" pitchFamily="49" charset="0"/>
              </a:rPr>
              <a:t>.getAuthor());</a:t>
            </a:r>
          </a:p>
          <a:p>
            <a:pPr marL="45720" indent="0">
              <a:spcAft>
                <a:spcPts val="400"/>
              </a:spcAft>
              <a:buNone/>
            </a:pPr>
            <a:br>
              <a:rPr lang="en-US" sz="1400">
                <a:solidFill>
                  <a:srgbClr val="3F7F5F"/>
                </a:solidFill>
                <a:latin typeface="Consolas" panose="020B0609020204030204" pitchFamily="49" charset="0"/>
              </a:rPr>
            </a:br>
            <a:r>
              <a:rPr lang="en-US" sz="1400">
                <a:solidFill>
                  <a:srgbClr val="3F7F5F"/>
                </a:solidFill>
                <a:latin typeface="Consolas" panose="020B0609020204030204" pitchFamily="49" charset="0"/>
              </a:rPr>
              <a:t>// Use the ternary operator for fancy </a:t>
            </a:r>
            <a:br>
              <a:rPr lang="en-US" sz="1400">
                <a:solidFill>
                  <a:srgbClr val="3F7F5F"/>
                </a:solidFill>
                <a:latin typeface="Consolas" panose="020B0609020204030204" pitchFamily="49" charset="0"/>
              </a:rPr>
            </a:br>
            <a:r>
              <a:rPr lang="en-US" sz="1400">
                <a:solidFill>
                  <a:srgbClr val="3F7F5F"/>
                </a:solidFill>
                <a:latin typeface="Consolas" panose="020B0609020204030204" pitchFamily="49" charset="0"/>
              </a:rPr>
              <a:t>// two-level sorting</a:t>
            </a:r>
          </a:p>
          <a:p>
            <a:pPr marL="45720" indent="0">
              <a:spcAft>
                <a:spcPts val="400"/>
              </a:spcAft>
              <a:buNone/>
            </a:pPr>
            <a:r>
              <a:rPr lang="en-US" sz="1400">
                <a:solidFill>
                  <a:srgbClr val="000000"/>
                </a:solidFill>
                <a:latin typeface="Consolas" panose="020B0609020204030204" pitchFamily="49" charset="0"/>
              </a:rPr>
              <a:t>Comparator&lt;Book&gt; </a:t>
            </a:r>
            <a:r>
              <a:rPr lang="en-US" sz="1400" b="1">
                <a:solidFill>
                  <a:srgbClr val="C00000"/>
                </a:solidFill>
                <a:latin typeface="Consolas" panose="020B0609020204030204" pitchFamily="49" charset="0"/>
              </a:rPr>
              <a:t>sortByYearDescTitle</a:t>
            </a:r>
            <a:r>
              <a:rPr lang="en-US" sz="1400">
                <a:solidFill>
                  <a:srgbClr val="000000"/>
                </a:solidFill>
                <a:latin typeface="Consolas" panose="020B0609020204030204" pitchFamily="49" charset="0"/>
              </a:rPr>
              <a:t> = </a:t>
            </a:r>
          </a:p>
          <a:p>
            <a:pPr marL="45720" indent="0">
              <a:spcAft>
                <a:spcPts val="400"/>
              </a:spcAft>
              <a:buNone/>
            </a:pPr>
            <a:r>
              <a:rPr lang="en-US" sz="1400">
                <a:solidFill>
                  <a:srgbClr val="000000"/>
                </a:solidFill>
                <a:latin typeface="Consolas" panose="020B0609020204030204" pitchFamily="49" charset="0"/>
              </a:rPr>
              <a:t>(</a:t>
            </a:r>
            <a:r>
              <a:rPr lang="en-US" sz="1400">
                <a:solidFill>
                  <a:srgbClr val="6A3E3E"/>
                </a:solidFill>
                <a:latin typeface="Consolas" panose="020B0609020204030204" pitchFamily="49" charset="0"/>
              </a:rPr>
              <a:t>b1</a:t>
            </a:r>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b2</a:t>
            </a:r>
            <a:r>
              <a:rPr lang="en-US" sz="1400">
                <a:solidFill>
                  <a:srgbClr val="000000"/>
                </a:solidFill>
                <a:latin typeface="Consolas" panose="020B0609020204030204" pitchFamily="49" charset="0"/>
              </a:rPr>
              <a:t>) -&gt; </a:t>
            </a:r>
            <a:r>
              <a:rPr lang="en-US" sz="1400">
                <a:solidFill>
                  <a:srgbClr val="6A3E3E"/>
                </a:solidFill>
                <a:latin typeface="Consolas" panose="020B0609020204030204" pitchFamily="49" charset="0"/>
              </a:rPr>
              <a:t>b2</a:t>
            </a:r>
            <a:r>
              <a:rPr lang="en-US" sz="1400">
                <a:solidFill>
                  <a:srgbClr val="000000"/>
                </a:solidFill>
                <a:latin typeface="Consolas" panose="020B0609020204030204" pitchFamily="49" charset="0"/>
              </a:rPr>
              <a:t>.getPublicationYear() – </a:t>
            </a:r>
            <a:br>
              <a:rPr lang="en-US" sz="1400">
                <a:solidFill>
                  <a:srgbClr val="000000"/>
                </a:solidFill>
                <a:latin typeface="Consolas" panose="020B0609020204030204" pitchFamily="49" charset="0"/>
              </a:rPr>
            </a:br>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b1</a:t>
            </a:r>
            <a:r>
              <a:rPr lang="en-US" sz="1400">
                <a:solidFill>
                  <a:srgbClr val="000000"/>
                </a:solidFill>
                <a:latin typeface="Consolas" panose="020B0609020204030204" pitchFamily="49" charset="0"/>
              </a:rPr>
              <a:t>.getPublicationYear() == 0</a:t>
            </a:r>
          </a:p>
          <a:p>
            <a:pPr marL="45720" indent="0">
              <a:spcAft>
                <a:spcPts val="400"/>
              </a:spcAft>
              <a:buNone/>
            </a:pPr>
            <a:r>
              <a:rPr lang="en-US" sz="1400">
                <a:solidFill>
                  <a:srgbClr val="000000"/>
                </a:solidFill>
                <a:latin typeface="Consolas" panose="020B0609020204030204" pitchFamily="49" charset="0"/>
              </a:rPr>
              <a:t>    ? </a:t>
            </a:r>
            <a:r>
              <a:rPr lang="en-US" sz="1400">
                <a:solidFill>
                  <a:srgbClr val="6A3E3E"/>
                </a:solidFill>
                <a:latin typeface="Consolas" panose="020B0609020204030204" pitchFamily="49" charset="0"/>
              </a:rPr>
              <a:t>b1</a:t>
            </a:r>
            <a:r>
              <a:rPr lang="en-US" sz="1400">
                <a:solidFill>
                  <a:srgbClr val="000000"/>
                </a:solidFill>
                <a:latin typeface="Consolas" panose="020B0609020204030204" pitchFamily="49" charset="0"/>
              </a:rPr>
              <a:t>.getTitle().compareTo(</a:t>
            </a:r>
            <a:r>
              <a:rPr lang="en-US" sz="1400">
                <a:solidFill>
                  <a:srgbClr val="6A3E3E"/>
                </a:solidFill>
                <a:latin typeface="Consolas" panose="020B0609020204030204" pitchFamily="49" charset="0"/>
              </a:rPr>
              <a:t>b2</a:t>
            </a:r>
            <a:r>
              <a:rPr lang="en-US" sz="1400">
                <a:solidFill>
                  <a:srgbClr val="000000"/>
                </a:solidFill>
                <a:latin typeface="Consolas" panose="020B0609020204030204" pitchFamily="49" charset="0"/>
              </a:rPr>
              <a:t>.getTitle())</a:t>
            </a:r>
          </a:p>
          <a:p>
            <a:pPr marL="45720" indent="0">
              <a:spcAft>
                <a:spcPts val="400"/>
              </a:spcAft>
              <a:buNone/>
            </a:pPr>
            <a:r>
              <a:rPr lang="en-US" sz="1400">
                <a:solidFill>
                  <a:srgbClr val="000000"/>
                </a:solidFill>
                <a:latin typeface="Consolas" panose="020B0609020204030204" pitchFamily="49" charset="0"/>
              </a:rPr>
              <a:t>    : </a:t>
            </a:r>
            <a:r>
              <a:rPr lang="en-US" sz="1400">
                <a:solidFill>
                  <a:srgbClr val="6A3E3E"/>
                </a:solidFill>
                <a:latin typeface="Consolas" panose="020B0609020204030204" pitchFamily="49" charset="0"/>
              </a:rPr>
              <a:t>b2</a:t>
            </a:r>
            <a:r>
              <a:rPr lang="en-US" sz="1400">
                <a:solidFill>
                  <a:srgbClr val="000000"/>
                </a:solidFill>
                <a:latin typeface="Consolas" panose="020B0609020204030204" pitchFamily="49" charset="0"/>
              </a:rPr>
              <a:t>.getPublicationYear() </a:t>
            </a:r>
            <a:br>
              <a:rPr lang="en-US" sz="1400">
                <a:solidFill>
                  <a:srgbClr val="000000"/>
                </a:solidFill>
                <a:latin typeface="Consolas" panose="020B0609020204030204" pitchFamily="49" charset="0"/>
              </a:rPr>
            </a:br>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b1</a:t>
            </a:r>
            <a:r>
              <a:rPr lang="en-US" sz="1400">
                <a:solidFill>
                  <a:srgbClr val="000000"/>
                </a:solidFill>
                <a:latin typeface="Consolas" panose="020B0609020204030204" pitchFamily="49" charset="0"/>
              </a:rPr>
              <a:t>.getPublicationYear();</a:t>
            </a:r>
          </a:p>
          <a:p>
            <a:pPr marL="45720" indent="0">
              <a:spcAft>
                <a:spcPts val="400"/>
              </a:spcAft>
              <a:buNone/>
            </a:pPr>
            <a:endParaRPr lang="en-US" sz="1400"/>
          </a:p>
        </p:txBody>
      </p:sp>
      <p:sp>
        <p:nvSpPr>
          <p:cNvPr id="3" name="Title 2">
            <a:extLst>
              <a:ext uri="{FF2B5EF4-FFF2-40B4-BE49-F238E27FC236}">
                <a16:creationId xmlns:a16="http://schemas.microsoft.com/office/drawing/2014/main" id="{2F9BC0B6-BE26-481A-88CE-6FED90190A31}"/>
              </a:ext>
            </a:extLst>
          </p:cNvPr>
          <p:cNvSpPr>
            <a:spLocks noGrp="1"/>
          </p:cNvSpPr>
          <p:nvPr>
            <p:ph type="title"/>
          </p:nvPr>
        </p:nvSpPr>
        <p:spPr>
          <a:xfrm>
            <a:off x="381000" y="355847"/>
            <a:ext cx="3581400" cy="1054394"/>
          </a:xfrm>
        </p:spPr>
        <p:txBody>
          <a:bodyPr/>
          <a:lstStyle/>
          <a:p>
            <a:r>
              <a:rPr lang="en-US"/>
              <a:t>The Big Deal</a:t>
            </a:r>
          </a:p>
        </p:txBody>
      </p:sp>
      <p:sp>
        <p:nvSpPr>
          <p:cNvPr id="5" name="Rectangle 4">
            <a:extLst>
              <a:ext uri="{FF2B5EF4-FFF2-40B4-BE49-F238E27FC236}">
                <a16:creationId xmlns:a16="http://schemas.microsoft.com/office/drawing/2014/main" id="{6FF06812-F65A-4F95-9A97-2CBF2A46BC49}"/>
              </a:ext>
            </a:extLst>
          </p:cNvPr>
          <p:cNvSpPr/>
          <p:nvPr/>
        </p:nvSpPr>
        <p:spPr>
          <a:xfrm>
            <a:off x="-228600" y="5970620"/>
            <a:ext cx="7772400" cy="523220"/>
          </a:xfrm>
          <a:prstGeom prst="rect">
            <a:avLst/>
          </a:prstGeom>
        </p:spPr>
        <p:txBody>
          <a:bodyPr wrap="square">
            <a:spAutoFit/>
          </a:bodyPr>
          <a:lstStyle/>
          <a:p>
            <a:pPr marL="594360" lvl="2" indent="0">
              <a:spcAft>
                <a:spcPts val="0"/>
              </a:spcAft>
              <a:buNone/>
            </a:pPr>
            <a:r>
              <a:rPr lang="en-US" sz="1400" b="1">
                <a:solidFill>
                  <a:srgbClr val="7F0055"/>
                </a:solidFill>
                <a:latin typeface="Consolas" panose="020B0609020204030204" pitchFamily="49" charset="0"/>
              </a:rPr>
              <a:t>public</a:t>
            </a:r>
            <a:r>
              <a:rPr lang="en-US" sz="1400" b="1">
                <a:solidFill>
                  <a:srgbClr val="000000"/>
                </a:solidFill>
                <a:latin typeface="Consolas" panose="020B0609020204030204" pitchFamily="49" charset="0"/>
              </a:rPr>
              <a:t> </a:t>
            </a:r>
            <a:r>
              <a:rPr lang="en-US" sz="1400" b="1">
                <a:solidFill>
                  <a:srgbClr val="7F0055"/>
                </a:solidFill>
                <a:latin typeface="Consolas" panose="020B0609020204030204" pitchFamily="49" charset="0"/>
              </a:rPr>
              <a:t>static</a:t>
            </a:r>
            <a:r>
              <a:rPr lang="en-US" sz="1400" b="1">
                <a:solidFill>
                  <a:srgbClr val="000000"/>
                </a:solidFill>
                <a:latin typeface="Consolas" panose="020B0609020204030204" pitchFamily="49" charset="0"/>
              </a:rPr>
              <a:t> </a:t>
            </a:r>
            <a:r>
              <a:rPr lang="en-US" sz="1400" b="1">
                <a:solidFill>
                  <a:srgbClr val="7F0055"/>
                </a:solidFill>
                <a:latin typeface="Consolas" panose="020B0609020204030204" pitchFamily="49" charset="0"/>
              </a:rPr>
              <a:t>final</a:t>
            </a:r>
            <a:r>
              <a:rPr lang="en-US" sz="1400" b="1">
                <a:solidFill>
                  <a:srgbClr val="000000"/>
                </a:solidFill>
                <a:latin typeface="Consolas" panose="020B0609020204030204" pitchFamily="49" charset="0"/>
              </a:rPr>
              <a:t> </a:t>
            </a:r>
            <a:r>
              <a:rPr lang="en-US" sz="1400">
                <a:solidFill>
                  <a:srgbClr val="000000"/>
                </a:solidFill>
                <a:latin typeface="Consolas" panose="020B0609020204030204" pitchFamily="49" charset="0"/>
              </a:rPr>
              <a:t>HashMap&lt;String, Comparator&lt;Book&gt;&gt; </a:t>
            </a:r>
            <a:r>
              <a:rPr lang="en-US" sz="1400" i="1">
                <a:solidFill>
                  <a:srgbClr val="0000C0"/>
                </a:solidFill>
                <a:latin typeface="Consolas" panose="020B0609020204030204" pitchFamily="49" charset="0"/>
              </a:rPr>
              <a:t>comparators</a:t>
            </a:r>
            <a:r>
              <a:rPr lang="en-US" sz="1400" i="1">
                <a:solidFill>
                  <a:srgbClr val="000000"/>
                </a:solidFill>
                <a:latin typeface="Consolas" panose="020B0609020204030204" pitchFamily="49" charset="0"/>
              </a:rPr>
              <a:t> =</a:t>
            </a:r>
          </a:p>
          <a:p>
            <a:pPr marL="594360" lvl="2" indent="0">
              <a:spcAft>
                <a:spcPts val="0"/>
              </a:spcAft>
              <a:buNone/>
            </a:pPr>
            <a:r>
              <a:rPr lang="en-US" sz="1400" b="1">
                <a:solidFill>
                  <a:srgbClr val="7F0055"/>
                </a:solidFill>
                <a:latin typeface="Consolas" panose="020B0609020204030204" pitchFamily="49" charset="0"/>
              </a:rPr>
              <a:t>   new</a:t>
            </a:r>
            <a:r>
              <a:rPr lang="en-US" sz="1400">
                <a:solidFill>
                  <a:srgbClr val="000000"/>
                </a:solidFill>
                <a:latin typeface="Consolas" panose="020B0609020204030204" pitchFamily="49" charset="0"/>
              </a:rPr>
              <a:t> HashMap&lt;String, Comparator&lt;Book&gt;&gt;();</a:t>
            </a:r>
          </a:p>
        </p:txBody>
      </p:sp>
      <p:sp>
        <p:nvSpPr>
          <p:cNvPr id="8" name="Rectangle 7">
            <a:extLst>
              <a:ext uri="{FF2B5EF4-FFF2-40B4-BE49-F238E27FC236}">
                <a16:creationId xmlns:a16="http://schemas.microsoft.com/office/drawing/2014/main" id="{AB3DA1DD-1B08-4AD8-A06F-0237F3F3B003}"/>
              </a:ext>
            </a:extLst>
          </p:cNvPr>
          <p:cNvSpPr/>
          <p:nvPr/>
        </p:nvSpPr>
        <p:spPr>
          <a:xfrm>
            <a:off x="2743202" y="6607987"/>
            <a:ext cx="4572000" cy="276999"/>
          </a:xfrm>
          <a:prstGeom prst="rect">
            <a:avLst/>
          </a:prstGeom>
        </p:spPr>
        <p:txBody>
          <a:bodyPr>
            <a:spAutoFit/>
          </a:bodyPr>
          <a:lstStyle/>
          <a:p>
            <a:r>
              <a:rPr lang="en-US" sz="1200">
                <a:hlinkClick r:id="rId2"/>
              </a:rPr>
              <a:t>http://jackmyers.info/oopda/src/Lesson-04/comparator/</a:t>
            </a:r>
            <a:endParaRPr lang="en-US" sz="1200"/>
          </a:p>
        </p:txBody>
      </p:sp>
      <mc:AlternateContent xmlns:mc="http://schemas.openxmlformats.org/markup-compatibility/2006" xmlns:p14="http://schemas.microsoft.com/office/powerpoint/2010/main">
        <mc:Choice Requires="p14">
          <p:contentPart p14:bwMode="auto" r:id="rId3">
            <p14:nvContentPartPr>
              <p14:cNvPr id="49" name="Ink 48">
                <a:extLst>
                  <a:ext uri="{FF2B5EF4-FFF2-40B4-BE49-F238E27FC236}">
                    <a16:creationId xmlns:a16="http://schemas.microsoft.com/office/drawing/2014/main" id="{62883F1F-7B0D-4D4F-82A5-3CD681B72673}"/>
                  </a:ext>
                </a:extLst>
              </p14:cNvPr>
              <p14:cNvContentPartPr/>
              <p14:nvPr/>
            </p14:nvContentPartPr>
            <p14:xfrm>
              <a:off x="5107479" y="995852"/>
              <a:ext cx="360" cy="12600"/>
            </p14:xfrm>
          </p:contentPart>
        </mc:Choice>
        <mc:Fallback xmlns="">
          <p:pic>
            <p:nvPicPr>
              <p:cNvPr id="49" name="Ink 48">
                <a:extLst>
                  <a:ext uri="{FF2B5EF4-FFF2-40B4-BE49-F238E27FC236}">
                    <a16:creationId xmlns:a16="http://schemas.microsoft.com/office/drawing/2014/main" id="{62883F1F-7B0D-4D4F-82A5-3CD681B72673}"/>
                  </a:ext>
                </a:extLst>
              </p:cNvPr>
              <p:cNvPicPr/>
              <p:nvPr/>
            </p:nvPicPr>
            <p:blipFill>
              <a:blip r:embed="rId8"/>
              <a:stretch>
                <a:fillRect/>
              </a:stretch>
            </p:blipFill>
            <p:spPr>
              <a:xfrm>
                <a:off x="5089839" y="977852"/>
                <a:ext cx="3600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7" name="Ink 96">
                <a:extLst>
                  <a:ext uri="{FF2B5EF4-FFF2-40B4-BE49-F238E27FC236}">
                    <a16:creationId xmlns:a16="http://schemas.microsoft.com/office/drawing/2014/main" id="{42318BCF-9922-44B2-9657-338AE9FEC26E}"/>
                  </a:ext>
                </a:extLst>
              </p14:cNvPr>
              <p14:cNvContentPartPr/>
              <p14:nvPr/>
            </p14:nvContentPartPr>
            <p14:xfrm>
              <a:off x="4962039" y="4417292"/>
              <a:ext cx="3240" cy="3240"/>
            </p14:xfrm>
          </p:contentPart>
        </mc:Choice>
        <mc:Fallback xmlns="">
          <p:pic>
            <p:nvPicPr>
              <p:cNvPr id="97" name="Ink 96">
                <a:extLst>
                  <a:ext uri="{FF2B5EF4-FFF2-40B4-BE49-F238E27FC236}">
                    <a16:creationId xmlns:a16="http://schemas.microsoft.com/office/drawing/2014/main" id="{42318BCF-9922-44B2-9657-338AE9FEC26E}"/>
                  </a:ext>
                </a:extLst>
              </p:cNvPr>
              <p:cNvPicPr/>
              <p:nvPr/>
            </p:nvPicPr>
            <p:blipFill>
              <a:blip r:embed="rId10"/>
              <a:stretch>
                <a:fillRect/>
              </a:stretch>
            </p:blipFill>
            <p:spPr>
              <a:xfrm>
                <a:off x="4908399" y="4309652"/>
                <a:ext cx="110880" cy="218880"/>
              </a:xfrm>
              <a:prstGeom prst="rect">
                <a:avLst/>
              </a:prstGeom>
            </p:spPr>
          </p:pic>
        </mc:Fallback>
      </mc:AlternateContent>
    </p:spTree>
    <p:extLst>
      <p:ext uri="{BB962C8B-B14F-4D97-AF65-F5344CB8AC3E}">
        <p14:creationId xmlns:p14="http://schemas.microsoft.com/office/powerpoint/2010/main" val="741834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281640-87F2-4497-9655-84586F6AC750}"/>
              </a:ext>
            </a:extLst>
          </p:cNvPr>
          <p:cNvSpPr>
            <a:spLocks noGrp="1"/>
          </p:cNvSpPr>
          <p:nvPr>
            <p:ph sz="half" idx="1"/>
          </p:nvPr>
        </p:nvSpPr>
        <p:spPr>
          <a:xfrm>
            <a:off x="273132" y="1719071"/>
            <a:ext cx="7042068" cy="4912233"/>
          </a:xfrm>
        </p:spPr>
        <p:txBody>
          <a:bodyPr>
            <a:noAutofit/>
          </a:bodyPr>
          <a:lstStyle/>
          <a:p>
            <a:pPr marL="45720" indent="0">
              <a:spcBef>
                <a:spcPts val="0"/>
              </a:spcBef>
              <a:buNone/>
            </a:pPr>
            <a:r>
              <a:rPr lang="en-US" sz="1400" b="1">
                <a:solidFill>
                  <a:srgbClr val="7F0055"/>
                </a:solidFill>
                <a:latin typeface="Consolas"/>
              </a:rPr>
              <a:t>static </a:t>
            </a:r>
            <a:r>
              <a:rPr lang="en-US" sz="1400">
                <a:latin typeface="Consolas" panose="020B0609020204030204" pitchFamily="49" charset="0"/>
              </a:rPr>
              <a:t>List&lt;Book&gt; </a:t>
            </a:r>
            <a:r>
              <a:rPr lang="en-US" sz="1400">
                <a:solidFill>
                  <a:srgbClr val="6A3E3E"/>
                </a:solidFill>
                <a:latin typeface="Consolas"/>
              </a:rPr>
              <a:t>bookSet</a:t>
            </a:r>
            <a:r>
              <a:rPr lang="en-US" sz="1400">
                <a:latin typeface="Consolas" panose="020B0609020204030204" pitchFamily="49" charset="0"/>
              </a:rPr>
              <a:t> = </a:t>
            </a:r>
            <a:r>
              <a:rPr lang="en-US" sz="1400" b="1">
                <a:solidFill>
                  <a:srgbClr val="7F0055"/>
                </a:solidFill>
                <a:latin typeface="Consolas"/>
              </a:rPr>
              <a:t>new </a:t>
            </a:r>
            <a:r>
              <a:rPr lang="en-US" sz="1400">
                <a:latin typeface="Consolas" panose="020B0609020204030204" pitchFamily="49" charset="0"/>
              </a:rPr>
              <a:t>ArrayList&lt;Book&gt;();</a:t>
            </a:r>
          </a:p>
          <a:p>
            <a:pPr marL="45720" indent="0">
              <a:spcBef>
                <a:spcPts val="0"/>
              </a:spcBef>
              <a:buNone/>
            </a:pPr>
            <a:endParaRPr lang="en-US" sz="1400" b="1">
              <a:solidFill>
                <a:srgbClr val="7F0055"/>
              </a:solidFill>
              <a:latin typeface="Consolas"/>
            </a:endParaRPr>
          </a:p>
          <a:p>
            <a:pPr marL="45720" indent="0">
              <a:spcBef>
                <a:spcPts val="0"/>
              </a:spcBef>
              <a:buNone/>
            </a:pPr>
            <a:r>
              <a:rPr lang="en-US" sz="1400" b="1">
                <a:solidFill>
                  <a:srgbClr val="7F0055"/>
                </a:solidFill>
                <a:latin typeface="Consolas"/>
              </a:rPr>
              <a:t>public static void </a:t>
            </a:r>
            <a:r>
              <a:rPr lang="en-US" sz="1400">
                <a:latin typeface="Consolas" panose="020B0609020204030204" pitchFamily="49" charset="0"/>
              </a:rPr>
              <a:t>main(String[] args) {		</a:t>
            </a:r>
          </a:p>
          <a:p>
            <a:pPr marL="45720" indent="0">
              <a:spcBef>
                <a:spcPts val="0"/>
              </a:spcBef>
              <a:buNone/>
            </a:pPr>
            <a:r>
              <a:rPr lang="en-US" sz="1400">
                <a:latin typeface="Consolas" panose="020B0609020204030204" pitchFamily="49" charset="0"/>
              </a:rPr>
              <a:t>   populateCollecions();</a:t>
            </a:r>
          </a:p>
          <a:p>
            <a:pPr marL="45720" indent="0">
              <a:spcBef>
                <a:spcPts val="0"/>
              </a:spcBef>
              <a:buNone/>
            </a:pPr>
            <a:r>
              <a:rPr lang="en-US" sz="1400">
                <a:latin typeface="Consolas" panose="020B0609020204030204" pitchFamily="49" charset="0"/>
              </a:rPr>
              <a:t>   displayBooks();</a:t>
            </a:r>
          </a:p>
          <a:p>
            <a:pPr marL="45720" indent="0">
              <a:spcBef>
                <a:spcPts val="0"/>
              </a:spcBef>
              <a:buNone/>
            </a:pPr>
            <a:r>
              <a:rPr lang="en-US" sz="1400">
                <a:latin typeface="Consolas" panose="020B0609020204030204" pitchFamily="49" charset="0"/>
              </a:rPr>
              <a:t>   Comparator&lt;Book&gt; </a:t>
            </a:r>
            <a:r>
              <a:rPr lang="en-US" sz="1400">
                <a:solidFill>
                  <a:srgbClr val="6A3E3E"/>
                </a:solidFill>
                <a:latin typeface="Consolas"/>
              </a:rPr>
              <a:t>comparator</a:t>
            </a:r>
            <a:r>
              <a:rPr lang="en-US" sz="1400">
                <a:latin typeface="Consolas" panose="020B0609020204030204" pitchFamily="49" charset="0"/>
              </a:rPr>
              <a:t> = getComparatorChoice();</a:t>
            </a:r>
          </a:p>
          <a:p>
            <a:pPr marL="45720" indent="0">
              <a:spcBef>
                <a:spcPts val="0"/>
              </a:spcBef>
              <a:buNone/>
            </a:pPr>
            <a:r>
              <a:rPr lang="en-US" sz="1400">
                <a:latin typeface="Consolas" panose="020B0609020204030204" pitchFamily="49" charset="0"/>
              </a:rPr>
              <a:t>   </a:t>
            </a:r>
            <a:r>
              <a:rPr lang="en-US" sz="1400">
                <a:solidFill>
                  <a:srgbClr val="6A3E3E"/>
                </a:solidFill>
                <a:latin typeface="Consolas"/>
              </a:rPr>
              <a:t>bookSet</a:t>
            </a:r>
            <a:r>
              <a:rPr lang="en-US" sz="1400">
                <a:latin typeface="Consolas" panose="020B0609020204030204" pitchFamily="49" charset="0"/>
              </a:rPr>
              <a:t>.sort(</a:t>
            </a:r>
            <a:r>
              <a:rPr lang="en-US" sz="1400">
                <a:solidFill>
                  <a:srgbClr val="6A3E3E"/>
                </a:solidFill>
                <a:latin typeface="Consolas"/>
              </a:rPr>
              <a:t>comparator</a:t>
            </a:r>
            <a:r>
              <a:rPr lang="en-US" sz="1400">
                <a:latin typeface="Consolas" panose="020B0609020204030204" pitchFamily="49" charset="0"/>
              </a:rPr>
              <a:t>);</a:t>
            </a:r>
          </a:p>
          <a:p>
            <a:pPr marL="45720" indent="0">
              <a:spcBef>
                <a:spcPts val="0"/>
              </a:spcBef>
              <a:buNone/>
            </a:pPr>
            <a:r>
              <a:rPr lang="en-US" sz="1400">
                <a:latin typeface="Consolas" panose="020B0609020204030204" pitchFamily="49" charset="0"/>
              </a:rPr>
              <a:t>   displayBooks();</a:t>
            </a:r>
          </a:p>
          <a:p>
            <a:pPr marL="45720" indent="0">
              <a:spcBef>
                <a:spcPts val="0"/>
              </a:spcBef>
              <a:buNone/>
            </a:pPr>
            <a:r>
              <a:rPr lang="en-US" sz="1400">
                <a:latin typeface="Consolas" panose="020B0609020204030204" pitchFamily="49" charset="0"/>
              </a:rPr>
              <a:t>}</a:t>
            </a:r>
          </a:p>
          <a:p>
            <a:pPr marL="45720" indent="0">
              <a:spcBef>
                <a:spcPts val="0"/>
              </a:spcBef>
              <a:buNone/>
            </a:pPr>
            <a:endParaRPr lang="en-US" sz="1400">
              <a:latin typeface="Consolas" panose="020B0609020204030204" pitchFamily="49" charset="0"/>
            </a:endParaRPr>
          </a:p>
          <a:p>
            <a:pPr marL="45720" indent="0">
              <a:spcBef>
                <a:spcPts val="0"/>
              </a:spcBef>
              <a:buNone/>
            </a:pPr>
            <a:r>
              <a:rPr lang="en-US" sz="1400" b="1">
                <a:solidFill>
                  <a:srgbClr val="7F0055"/>
                </a:solidFill>
                <a:latin typeface="Consolas"/>
              </a:rPr>
              <a:t>private static </a:t>
            </a:r>
            <a:r>
              <a:rPr lang="en-US" sz="1400">
                <a:latin typeface="Consolas" panose="020B0609020204030204" pitchFamily="49" charset="0"/>
              </a:rPr>
              <a:t>Comparator&lt;Book&gt; getComparatorChoice() {</a:t>
            </a:r>
          </a:p>
          <a:p>
            <a:pPr marL="45720" indent="0">
              <a:spcBef>
                <a:spcPts val="0"/>
              </a:spcBef>
              <a:buNone/>
            </a:pPr>
            <a:r>
              <a:rPr lang="en-US" sz="1400">
                <a:latin typeface="Consolas" panose="020B0609020204030204" pitchFamily="49" charset="0"/>
              </a:rPr>
              <a:t>   Scanner </a:t>
            </a:r>
            <a:r>
              <a:rPr lang="en-US" sz="1400">
                <a:solidFill>
                  <a:srgbClr val="6A3E3E"/>
                </a:solidFill>
                <a:latin typeface="Consolas"/>
              </a:rPr>
              <a:t>sc</a:t>
            </a:r>
            <a:r>
              <a:rPr lang="en-US" sz="1400">
                <a:latin typeface="Consolas" panose="020B0609020204030204" pitchFamily="49" charset="0"/>
              </a:rPr>
              <a:t> = </a:t>
            </a:r>
            <a:r>
              <a:rPr lang="en-US" sz="1400" b="1">
                <a:solidFill>
                  <a:srgbClr val="7F0055"/>
                </a:solidFill>
                <a:latin typeface="Consolas"/>
              </a:rPr>
              <a:t>new</a:t>
            </a:r>
            <a:r>
              <a:rPr lang="en-US" sz="1400">
                <a:latin typeface="Consolas" panose="020B0609020204030204" pitchFamily="49" charset="0"/>
              </a:rPr>
              <a:t> Scanner(</a:t>
            </a:r>
            <a:r>
              <a:rPr lang="en-US" sz="1400" i="1">
                <a:solidFill>
                  <a:srgbClr val="0033CC"/>
                </a:solidFill>
                <a:latin typeface="Consolas" panose="020B0609020204030204" pitchFamily="49" charset="0"/>
              </a:rPr>
              <a:t>System.in</a:t>
            </a:r>
            <a:r>
              <a:rPr lang="en-US" sz="1400">
                <a:latin typeface="Consolas" panose="020B0609020204030204" pitchFamily="49" charset="0"/>
              </a:rPr>
              <a:t>);</a:t>
            </a:r>
          </a:p>
          <a:p>
            <a:pPr marL="45720" indent="0">
              <a:spcBef>
                <a:spcPts val="0"/>
              </a:spcBef>
              <a:buNone/>
            </a:pPr>
            <a:r>
              <a:rPr lang="en-US" sz="1400">
                <a:latin typeface="Consolas" panose="020B0609020204030204" pitchFamily="49" charset="0"/>
              </a:rPr>
              <a:t>   Book.comparators.keySet().forEach(</a:t>
            </a:r>
            <a:r>
              <a:rPr lang="en-US" sz="1400">
                <a:solidFill>
                  <a:srgbClr val="6A3E3E"/>
                </a:solidFill>
                <a:latin typeface="Consolas"/>
              </a:rPr>
              <a:t>key</a:t>
            </a:r>
            <a:r>
              <a:rPr lang="en-US" sz="1400">
                <a:latin typeface="Consolas" panose="020B0609020204030204" pitchFamily="49" charset="0"/>
              </a:rPr>
              <a:t> -&gt; System.out.println(key));</a:t>
            </a:r>
          </a:p>
          <a:p>
            <a:pPr marL="45720" indent="0">
              <a:spcBef>
                <a:spcPts val="0"/>
              </a:spcBef>
              <a:buNone/>
            </a:pPr>
            <a:r>
              <a:rPr lang="en-US" sz="1400">
                <a:latin typeface="Consolas" panose="020B0609020204030204" pitchFamily="49" charset="0"/>
              </a:rPr>
              <a:t>   System.out.println(</a:t>
            </a:r>
            <a:r>
              <a:rPr lang="en-US" sz="1400">
                <a:solidFill>
                  <a:srgbClr val="0033CC"/>
                </a:solidFill>
                <a:latin typeface="Consolas" panose="020B0609020204030204" pitchFamily="49" charset="0"/>
              </a:rPr>
              <a:t>"\nChoose</a:t>
            </a:r>
            <a:r>
              <a:rPr lang="en-US" sz="1400">
                <a:latin typeface="Consolas" panose="020B0609020204030204" pitchFamily="49" charset="0"/>
              </a:rPr>
              <a:t> </a:t>
            </a:r>
            <a:r>
              <a:rPr lang="en-US" sz="1400">
                <a:solidFill>
                  <a:srgbClr val="0033CC"/>
                </a:solidFill>
                <a:latin typeface="Consolas" panose="020B0609020204030204" pitchFamily="49" charset="0"/>
              </a:rPr>
              <a:t>your sorting comparator"</a:t>
            </a:r>
            <a:r>
              <a:rPr lang="en-US" sz="1400">
                <a:latin typeface="Consolas" panose="020B0609020204030204" pitchFamily="49" charset="0"/>
              </a:rPr>
              <a:t>);</a:t>
            </a:r>
          </a:p>
          <a:p>
            <a:pPr marL="45720" indent="0">
              <a:spcBef>
                <a:spcPts val="0"/>
              </a:spcBef>
              <a:buNone/>
            </a:pPr>
            <a:r>
              <a:rPr lang="en-US" sz="1400">
                <a:latin typeface="Consolas" panose="020B0609020204030204" pitchFamily="49" charset="0"/>
              </a:rPr>
              <a:t>   String </a:t>
            </a:r>
            <a:r>
              <a:rPr lang="en-US" sz="1400">
                <a:solidFill>
                  <a:srgbClr val="6A3E3E"/>
                </a:solidFill>
                <a:latin typeface="Consolas"/>
              </a:rPr>
              <a:t>choice</a:t>
            </a:r>
            <a:r>
              <a:rPr lang="en-US" sz="1400">
                <a:latin typeface="Consolas" panose="020B0609020204030204" pitchFamily="49" charset="0"/>
              </a:rPr>
              <a:t> = </a:t>
            </a:r>
            <a:r>
              <a:rPr lang="en-US" sz="1400">
                <a:solidFill>
                  <a:srgbClr val="6A3E3E"/>
                </a:solidFill>
                <a:latin typeface="Consolas"/>
              </a:rPr>
              <a:t>sc</a:t>
            </a:r>
            <a:r>
              <a:rPr lang="en-US" sz="1400">
                <a:latin typeface="Consolas" panose="020B0609020204030204" pitchFamily="49" charset="0"/>
              </a:rPr>
              <a:t>.next();</a:t>
            </a:r>
          </a:p>
          <a:p>
            <a:pPr marL="45720" indent="0">
              <a:spcBef>
                <a:spcPts val="0"/>
              </a:spcBef>
              <a:buNone/>
            </a:pPr>
            <a:r>
              <a:rPr lang="en-US" sz="1400">
                <a:latin typeface="Consolas" panose="020B0609020204030204" pitchFamily="49" charset="0"/>
              </a:rPr>
              <a:t>   return Book.</a:t>
            </a:r>
            <a:r>
              <a:rPr lang="en-US" sz="1400">
                <a:solidFill>
                  <a:srgbClr val="6A3E3E"/>
                </a:solidFill>
                <a:latin typeface="Consolas"/>
              </a:rPr>
              <a:t>comparators</a:t>
            </a:r>
            <a:r>
              <a:rPr lang="en-US" sz="1400">
                <a:latin typeface="Consolas" panose="020B0609020204030204" pitchFamily="49" charset="0"/>
              </a:rPr>
              <a:t>.get(</a:t>
            </a:r>
            <a:r>
              <a:rPr lang="en-US" sz="1400">
                <a:solidFill>
                  <a:srgbClr val="6A3E3E"/>
                </a:solidFill>
                <a:latin typeface="Consolas"/>
              </a:rPr>
              <a:t>choice</a:t>
            </a:r>
            <a:r>
              <a:rPr lang="en-US" sz="1400">
                <a:latin typeface="Consolas" panose="020B0609020204030204" pitchFamily="49" charset="0"/>
              </a:rPr>
              <a:t>);</a:t>
            </a:r>
          </a:p>
          <a:p>
            <a:pPr marL="45720" indent="0">
              <a:spcBef>
                <a:spcPts val="0"/>
              </a:spcBef>
              <a:buNone/>
            </a:pPr>
            <a:r>
              <a:rPr lang="en-US" sz="1400">
                <a:latin typeface="Consolas" panose="020B0609020204030204" pitchFamily="49" charset="0"/>
              </a:rPr>
              <a:t>}</a:t>
            </a:r>
          </a:p>
        </p:txBody>
      </p:sp>
      <p:sp>
        <p:nvSpPr>
          <p:cNvPr id="3" name="Content Placeholder 2">
            <a:extLst>
              <a:ext uri="{FF2B5EF4-FFF2-40B4-BE49-F238E27FC236}">
                <a16:creationId xmlns:a16="http://schemas.microsoft.com/office/drawing/2014/main" id="{983F31E2-B6FC-416D-8E6A-D9DC4545B751}"/>
              </a:ext>
            </a:extLst>
          </p:cNvPr>
          <p:cNvSpPr>
            <a:spLocks noGrp="1"/>
          </p:cNvSpPr>
          <p:nvPr>
            <p:ph sz="half" idx="2"/>
          </p:nvPr>
        </p:nvSpPr>
        <p:spPr>
          <a:xfrm>
            <a:off x="273132" y="5638800"/>
            <a:ext cx="8633362" cy="992504"/>
          </a:xfrm>
        </p:spPr>
        <p:txBody>
          <a:bodyPr/>
          <a:lstStyle/>
          <a:p>
            <a:r>
              <a:rPr lang="en-US"/>
              <a:t>Also see example at </a:t>
            </a:r>
            <a:br>
              <a:rPr lang="en-US"/>
            </a:br>
            <a:r>
              <a:rPr lang="en-US">
                <a:hlinkClick r:id="rId2"/>
              </a:rPr>
              <a:t>https://www.geeksforgeeks.org/comparator-interface-java/?ref=lbp</a:t>
            </a:r>
            <a:r>
              <a:rPr lang="en-US"/>
              <a:t> </a:t>
            </a:r>
          </a:p>
        </p:txBody>
      </p:sp>
      <p:sp>
        <p:nvSpPr>
          <p:cNvPr id="4" name="Title 3">
            <a:extLst>
              <a:ext uri="{FF2B5EF4-FFF2-40B4-BE49-F238E27FC236}">
                <a16:creationId xmlns:a16="http://schemas.microsoft.com/office/drawing/2014/main" id="{9F5DCB10-C391-4411-A9F8-A6D501C98BB4}"/>
              </a:ext>
            </a:extLst>
          </p:cNvPr>
          <p:cNvSpPr>
            <a:spLocks noGrp="1"/>
          </p:cNvSpPr>
          <p:nvPr>
            <p:ph type="title"/>
          </p:nvPr>
        </p:nvSpPr>
        <p:spPr/>
        <p:txBody>
          <a:bodyPr/>
          <a:lstStyle/>
          <a:p>
            <a:r>
              <a:rPr lang="en-US"/>
              <a:t>Some examples</a:t>
            </a:r>
          </a:p>
        </p:txBody>
      </p:sp>
    </p:spTree>
    <p:extLst>
      <p:ext uri="{BB962C8B-B14F-4D97-AF65-F5344CB8AC3E}">
        <p14:creationId xmlns:p14="http://schemas.microsoft.com/office/powerpoint/2010/main" val="479531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a:t>
            </a:r>
            <a:r>
              <a:rPr lang="en-US" b="1" dirty="0"/>
              <a:t>lambda expression</a:t>
            </a:r>
            <a:r>
              <a:rPr lang="en-US" dirty="0"/>
              <a:t> is like an anonymous function. </a:t>
            </a:r>
          </a:p>
          <a:p>
            <a:r>
              <a:rPr lang="en-US" dirty="0"/>
              <a:t>Such anonymous functions do not have:</a:t>
            </a:r>
          </a:p>
          <a:p>
            <a:pPr lvl="1"/>
            <a:r>
              <a:rPr lang="en-US" dirty="0"/>
              <a:t>Access Modifiers</a:t>
            </a:r>
          </a:p>
          <a:p>
            <a:pPr lvl="1"/>
            <a:r>
              <a:rPr lang="en-US" dirty="0"/>
              <a:t>Names</a:t>
            </a:r>
          </a:p>
          <a:p>
            <a:pPr lvl="1"/>
            <a:r>
              <a:rPr lang="en-US" dirty="0"/>
              <a:t>Declaration of Return Type	</a:t>
            </a:r>
          </a:p>
          <a:p>
            <a:pPr marL="868680" lvl="3" indent="0">
              <a:spcBef>
                <a:spcPts val="0"/>
              </a:spcBef>
              <a:spcAft>
                <a:spcPts val="0"/>
              </a:spcAft>
              <a:buNone/>
            </a:pPr>
            <a:r>
              <a:rPr lang="en-US" sz="1200" dirty="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private String </a:t>
            </a:r>
            <a:r>
              <a:rPr lang="en-US" sz="1600" dirty="0" err="1">
                <a:latin typeface="Consolas" panose="020B0609020204030204" pitchFamily="49" charset="0"/>
                <a:cs typeface="Consolas" panose="020B0609020204030204" pitchFamily="49" charset="0"/>
              </a:rPr>
              <a:t>getZodiacIcon</a:t>
            </a:r>
            <a:r>
              <a:rPr lang="en-US" sz="1600" dirty="0">
                <a:latin typeface="Consolas" panose="020B0609020204030204" pitchFamily="49" charset="0"/>
                <a:cs typeface="Consolas" panose="020B0609020204030204" pitchFamily="49" charset="0"/>
              </a:rPr>
              <a:t>(String </a:t>
            </a:r>
            <a:r>
              <a:rPr lang="en-US" sz="1600" dirty="0" err="1">
                <a:latin typeface="Consolas" panose="020B0609020204030204" pitchFamily="49" charset="0"/>
                <a:cs typeface="Consolas" panose="020B0609020204030204" pitchFamily="49" charset="0"/>
              </a:rPr>
              <a:t>zodiacSign</a:t>
            </a:r>
            <a:r>
              <a:rPr lang="en-US" sz="1600" dirty="0">
                <a:latin typeface="Consolas" panose="020B0609020204030204" pitchFamily="49" charset="0"/>
                <a:cs typeface="Consolas" panose="020B0609020204030204" pitchFamily="49" charset="0"/>
              </a:rPr>
              <a:t>) {</a:t>
            </a:r>
          </a:p>
          <a:p>
            <a:pPr marL="1097280" lvl="4" indent="0">
              <a:spcBef>
                <a:spcPts val="0"/>
              </a:spcBef>
              <a:spcAft>
                <a:spcPts val="0"/>
              </a:spcAft>
              <a:buNone/>
            </a:pPr>
            <a:r>
              <a:rPr lang="en-US" sz="1600" dirty="0">
                <a:solidFill>
                  <a:srgbClr val="339966"/>
                </a:solidFill>
                <a:latin typeface="Consolas" panose="020B0609020204030204" pitchFamily="49" charset="0"/>
                <a:cs typeface="Consolas" panose="020B0609020204030204" pitchFamily="49" charset="0"/>
              </a:rPr>
              <a:t> // Returns the icon name, e.g. "Archer" for "</a:t>
            </a:r>
            <a:r>
              <a:rPr lang="en-US" sz="1600" dirty="0" err="1">
                <a:solidFill>
                  <a:srgbClr val="339966"/>
                </a:solidFill>
                <a:latin typeface="Consolas" panose="020B0609020204030204" pitchFamily="49" charset="0"/>
                <a:cs typeface="Consolas" panose="020B0609020204030204" pitchFamily="49" charset="0"/>
              </a:rPr>
              <a:t>Sagitarius</a:t>
            </a:r>
            <a:r>
              <a:rPr lang="en-US" sz="1600" dirty="0">
                <a:solidFill>
                  <a:srgbClr val="339966"/>
                </a:solidFill>
                <a:latin typeface="Consolas" panose="020B0609020204030204" pitchFamily="49" charset="0"/>
                <a:cs typeface="Consolas" panose="020B0609020204030204" pitchFamily="49" charset="0"/>
              </a:rPr>
              <a:t>"</a:t>
            </a:r>
          </a:p>
          <a:p>
            <a:pPr marL="868680" lvl="3" indent="0">
              <a:spcBef>
                <a:spcPts val="0"/>
              </a:spcBef>
              <a:spcAft>
                <a:spcPts val="0"/>
              </a:spcAft>
              <a:buNone/>
            </a:pPr>
            <a:r>
              <a:rPr lang="en-US" sz="1600" dirty="0">
                <a:latin typeface="Consolas" panose="020B0609020204030204" pitchFamily="49" charset="0"/>
                <a:cs typeface="Consolas" panose="020B0609020204030204" pitchFamily="49" charset="0"/>
              </a:rPr>
              <a:t> }</a:t>
            </a:r>
          </a:p>
          <a:p>
            <a:r>
              <a:rPr lang="en-US" dirty="0"/>
              <a:t>By using </a:t>
            </a:r>
            <a:r>
              <a:rPr lang="en-US" b="1" dirty="0"/>
              <a:t>lambda expressions</a:t>
            </a:r>
            <a:r>
              <a:rPr lang="en-US" dirty="0"/>
              <a:t>, you can write local functions that can be passed as arguments or returned as the value of function calls.</a:t>
            </a:r>
          </a:p>
          <a:p>
            <a:endParaRPr lang="en-US" dirty="0"/>
          </a:p>
        </p:txBody>
      </p:sp>
      <p:sp>
        <p:nvSpPr>
          <p:cNvPr id="3" name="Title 2"/>
          <p:cNvSpPr>
            <a:spLocks noGrp="1"/>
          </p:cNvSpPr>
          <p:nvPr>
            <p:ph type="title"/>
          </p:nvPr>
        </p:nvSpPr>
        <p:spPr/>
        <p:txBody>
          <a:bodyPr/>
          <a:lstStyle/>
          <a:p>
            <a:r>
              <a:rPr lang="en-US" dirty="0"/>
              <a:t>Lambda Expressions</a:t>
            </a:r>
          </a:p>
        </p:txBody>
      </p:sp>
      <p:sp>
        <p:nvSpPr>
          <p:cNvPr id="4" name="TextBox 3"/>
          <p:cNvSpPr txBox="1"/>
          <p:nvPr/>
        </p:nvSpPr>
        <p:spPr>
          <a:xfrm>
            <a:off x="1676400" y="3886200"/>
            <a:ext cx="445956" cy="371577"/>
          </a:xfrm>
          <a:prstGeom prst="rect">
            <a:avLst/>
          </a:prstGeom>
          <a:noFill/>
        </p:spPr>
        <p:txBody>
          <a:bodyPr wrap="none" rtlCol="0">
            <a:spAutoFit/>
          </a:bodyPr>
          <a:lstStyle/>
          <a:p>
            <a:pPr algn="ctr">
              <a:lnSpc>
                <a:spcPts val="1800"/>
              </a:lnSpc>
            </a:pPr>
            <a:r>
              <a:rPr lang="en-US" sz="3600" b="0" dirty="0">
                <a:solidFill>
                  <a:srgbClr val="FF0000"/>
                </a:solidFill>
                <a:latin typeface="+mn-lt"/>
              </a:rPr>
              <a:t>X</a:t>
            </a:r>
          </a:p>
        </p:txBody>
      </p:sp>
      <p:sp>
        <p:nvSpPr>
          <p:cNvPr id="5" name="TextBox 4"/>
          <p:cNvSpPr txBox="1"/>
          <p:nvPr/>
        </p:nvSpPr>
        <p:spPr>
          <a:xfrm>
            <a:off x="2438400" y="3886200"/>
            <a:ext cx="445956" cy="371577"/>
          </a:xfrm>
          <a:prstGeom prst="rect">
            <a:avLst/>
          </a:prstGeom>
          <a:noFill/>
        </p:spPr>
        <p:txBody>
          <a:bodyPr wrap="none" rtlCol="0">
            <a:spAutoFit/>
          </a:bodyPr>
          <a:lstStyle/>
          <a:p>
            <a:pPr algn="ctr">
              <a:lnSpc>
                <a:spcPts val="1800"/>
              </a:lnSpc>
            </a:pPr>
            <a:r>
              <a:rPr lang="en-US" sz="3600" b="0" dirty="0">
                <a:solidFill>
                  <a:srgbClr val="FF0000"/>
                </a:solidFill>
                <a:latin typeface="+mn-lt"/>
              </a:rPr>
              <a:t>X</a:t>
            </a:r>
          </a:p>
        </p:txBody>
      </p:sp>
      <p:sp>
        <p:nvSpPr>
          <p:cNvPr id="6" name="TextBox 5"/>
          <p:cNvSpPr txBox="1"/>
          <p:nvPr/>
        </p:nvSpPr>
        <p:spPr>
          <a:xfrm>
            <a:off x="3657600" y="3886200"/>
            <a:ext cx="445956" cy="371577"/>
          </a:xfrm>
          <a:prstGeom prst="rect">
            <a:avLst/>
          </a:prstGeom>
          <a:noFill/>
        </p:spPr>
        <p:txBody>
          <a:bodyPr wrap="none" rtlCol="0">
            <a:spAutoFit/>
          </a:bodyPr>
          <a:lstStyle/>
          <a:p>
            <a:pPr algn="ctr">
              <a:lnSpc>
                <a:spcPts val="1800"/>
              </a:lnSpc>
            </a:pPr>
            <a:r>
              <a:rPr lang="en-US" sz="3600" b="0" dirty="0">
                <a:solidFill>
                  <a:srgbClr val="FF0000"/>
                </a:solidFill>
                <a:latin typeface="+mn-lt"/>
              </a:rPr>
              <a:t>X</a:t>
            </a:r>
          </a:p>
        </p:txBody>
      </p:sp>
    </p:spTree>
    <p:extLst>
      <p:ext uri="{BB962C8B-B14F-4D97-AF65-F5344CB8AC3E}">
        <p14:creationId xmlns:p14="http://schemas.microsoft.com/office/powerpoint/2010/main" val="2079461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600200"/>
            <a:ext cx="8839199" cy="4407408"/>
          </a:xfrm>
        </p:spPr>
        <p:txBody>
          <a:bodyPr>
            <a:noAutofit/>
          </a:bodyPr>
          <a:lstStyle/>
          <a:p>
            <a:pPr fontAlgn="base"/>
            <a:r>
              <a:rPr lang="en-US" sz="1800" dirty="0"/>
              <a:t>A lambda expression can have zero, one or more parameters.</a:t>
            </a:r>
          </a:p>
          <a:p>
            <a:pPr fontAlgn="base"/>
            <a:r>
              <a:rPr lang="en-US" sz="1800" dirty="0"/>
              <a:t>The type of the parameters can be explicitly declared or it can be inferred from the context. e.g. </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int</a:t>
            </a:r>
            <a:r>
              <a:rPr lang="en-US" sz="1800" dirty="0">
                <a:latin typeface="Consolas" panose="020B0609020204030204" pitchFamily="49" charset="0"/>
                <a:cs typeface="Consolas" panose="020B0609020204030204" pitchFamily="49" charset="0"/>
              </a:rPr>
              <a:t> a)</a:t>
            </a:r>
            <a:r>
              <a:rPr lang="en-US" sz="1800" dirty="0"/>
              <a:t> is same as just </a:t>
            </a:r>
            <a:r>
              <a:rPr lang="en-US" sz="1800" dirty="0">
                <a:latin typeface="Consolas" panose="020B0609020204030204" pitchFamily="49" charset="0"/>
                <a:cs typeface="Consolas" panose="020B0609020204030204" pitchFamily="49" charset="0"/>
              </a:rPr>
              <a:t>(a)</a:t>
            </a:r>
          </a:p>
          <a:p>
            <a:pPr fontAlgn="base"/>
            <a:r>
              <a:rPr lang="en-US" sz="1800" dirty="0"/>
              <a:t>Parameters are enclosed in parentheses and separated by commas. </a:t>
            </a:r>
            <a:br>
              <a:rPr lang="en-US" sz="1800" dirty="0"/>
            </a:br>
            <a:r>
              <a:rPr lang="en-US" sz="1800" dirty="0"/>
              <a:t>e.g. </a:t>
            </a:r>
            <a:r>
              <a:rPr lang="en-US" sz="1800" dirty="0">
                <a:latin typeface="Consolas" panose="020B0609020204030204" pitchFamily="49" charset="0"/>
                <a:cs typeface="Consolas" panose="020B0609020204030204" pitchFamily="49" charset="0"/>
              </a:rPr>
              <a:t>(a, b)</a:t>
            </a:r>
            <a:r>
              <a:rPr lang="en-US" sz="1800" dirty="0"/>
              <a:t> or </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int</a:t>
            </a:r>
            <a:r>
              <a:rPr lang="en-US" sz="1800" dirty="0">
                <a:latin typeface="Consolas" panose="020B0609020204030204" pitchFamily="49" charset="0"/>
                <a:cs typeface="Consolas" panose="020B0609020204030204" pitchFamily="49" charset="0"/>
              </a:rPr>
              <a:t> a, </a:t>
            </a:r>
            <a:r>
              <a:rPr lang="en-US" sz="1800" dirty="0" err="1">
                <a:latin typeface="Consolas" panose="020B0609020204030204" pitchFamily="49" charset="0"/>
                <a:cs typeface="Consolas" panose="020B0609020204030204" pitchFamily="49" charset="0"/>
              </a:rPr>
              <a:t>int</a:t>
            </a:r>
            <a:r>
              <a:rPr lang="en-US" sz="1800" dirty="0">
                <a:latin typeface="Consolas" panose="020B0609020204030204" pitchFamily="49" charset="0"/>
                <a:cs typeface="Consolas" panose="020B0609020204030204" pitchFamily="49" charset="0"/>
              </a:rPr>
              <a:t> b)</a:t>
            </a:r>
            <a:r>
              <a:rPr lang="en-US" sz="1800" dirty="0"/>
              <a:t> or </a:t>
            </a:r>
            <a:r>
              <a:rPr lang="en-US" sz="1800" dirty="0">
                <a:latin typeface="Consolas" panose="020B0609020204030204" pitchFamily="49" charset="0"/>
                <a:cs typeface="Consolas" panose="020B0609020204030204" pitchFamily="49" charset="0"/>
              </a:rPr>
              <a:t>(String a, </a:t>
            </a:r>
            <a:r>
              <a:rPr lang="en-US" sz="1800" dirty="0" err="1">
                <a:latin typeface="Consolas" panose="020B0609020204030204" pitchFamily="49" charset="0"/>
                <a:cs typeface="Consolas" panose="020B0609020204030204" pitchFamily="49" charset="0"/>
              </a:rPr>
              <a:t>int</a:t>
            </a:r>
            <a:r>
              <a:rPr lang="en-US" sz="1800" dirty="0">
                <a:latin typeface="Consolas" panose="020B0609020204030204" pitchFamily="49" charset="0"/>
                <a:cs typeface="Consolas" panose="020B0609020204030204" pitchFamily="49" charset="0"/>
              </a:rPr>
              <a:t> b, float c)</a:t>
            </a:r>
          </a:p>
          <a:p>
            <a:pPr fontAlgn="base"/>
            <a:r>
              <a:rPr lang="en-US" sz="1800" dirty="0"/>
              <a:t>Empty parentheses are used to represent an empty set of parameters. e.g. </a:t>
            </a:r>
            <a:r>
              <a:rPr lang="en-US" sz="1800" dirty="0">
                <a:latin typeface="Consolas" panose="020B0609020204030204" pitchFamily="49" charset="0"/>
                <a:cs typeface="Consolas" panose="020B0609020204030204" pitchFamily="49" charset="0"/>
              </a:rPr>
              <a:t>() -&gt; 42</a:t>
            </a:r>
          </a:p>
          <a:p>
            <a:pPr fontAlgn="base"/>
            <a:r>
              <a:rPr lang="en-US" sz="1800" dirty="0"/>
              <a:t>When there is a single parameter, if its type is inferred, it is not mandatory to use parentheses. e.g. </a:t>
            </a:r>
            <a:r>
              <a:rPr lang="en-US" sz="1800" dirty="0">
                <a:latin typeface="Consolas" panose="020B0609020204030204" pitchFamily="49" charset="0"/>
                <a:cs typeface="Consolas" panose="020B0609020204030204" pitchFamily="49" charset="0"/>
              </a:rPr>
              <a:t>a -&gt; return a*a</a:t>
            </a:r>
          </a:p>
          <a:p>
            <a:pPr fontAlgn="base"/>
            <a:r>
              <a:rPr lang="en-US" sz="1800" dirty="0"/>
              <a:t>The body of the lambda expressions can contain zero, one or more statements.</a:t>
            </a:r>
          </a:p>
          <a:p>
            <a:pPr fontAlgn="base"/>
            <a:r>
              <a:rPr lang="en-US" sz="1800" dirty="0"/>
              <a:t>If body of lambda expression has single statement curly brackets are not mandatory and the return type of the anonymous function is the same as that of the body expression.</a:t>
            </a:r>
          </a:p>
          <a:p>
            <a:pPr fontAlgn="base"/>
            <a:r>
              <a:rPr lang="en-US" sz="1800" dirty="0"/>
              <a:t>When there is more than one statement in body than these must be enclosed in curly brackets (a code block) and the return type of the anonymous function is the same as the type of the value returned within the code block, or void if nothing is returned.</a:t>
            </a:r>
          </a:p>
          <a:p>
            <a:endParaRPr lang="en-US" sz="1800" dirty="0"/>
          </a:p>
        </p:txBody>
      </p:sp>
      <p:sp>
        <p:nvSpPr>
          <p:cNvPr id="3" name="Title 2"/>
          <p:cNvSpPr>
            <a:spLocks noGrp="1"/>
          </p:cNvSpPr>
          <p:nvPr>
            <p:ph type="title"/>
          </p:nvPr>
        </p:nvSpPr>
        <p:spPr/>
        <p:txBody>
          <a:bodyPr/>
          <a:lstStyle/>
          <a:p>
            <a:r>
              <a:rPr lang="en-US" dirty="0"/>
              <a:t>Syntax Rules for Lambda Expressions</a:t>
            </a:r>
          </a:p>
        </p:txBody>
      </p:sp>
    </p:spTree>
    <p:extLst>
      <p:ext uri="{BB962C8B-B14F-4D97-AF65-F5344CB8AC3E}">
        <p14:creationId xmlns:p14="http://schemas.microsoft.com/office/powerpoint/2010/main" val="5267050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Java Green">
  <a:themeElements>
    <a:clrScheme name="Custom 4">
      <a:dk1>
        <a:sysClr val="windowText" lastClr="000000"/>
      </a:dk1>
      <a:lt1>
        <a:srgbClr val="E5EBF2"/>
      </a:lt1>
      <a:dk2>
        <a:srgbClr val="0EA6AE"/>
      </a:dk2>
      <a:lt2>
        <a:srgbClr val="F6FBC5"/>
      </a:lt2>
      <a:accent1>
        <a:srgbClr val="479B63"/>
      </a:accent1>
      <a:accent2>
        <a:srgbClr val="E08602"/>
      </a:accent2>
      <a:accent3>
        <a:srgbClr val="E7BC29"/>
      </a:accent3>
      <a:accent4>
        <a:srgbClr val="D092A7"/>
      </a:accent4>
      <a:accent5>
        <a:srgbClr val="9C85C0"/>
      </a:accent5>
      <a:accent6>
        <a:srgbClr val="809EC2"/>
      </a:accent6>
      <a:hlink>
        <a:srgbClr val="8E58B6"/>
      </a:hlink>
      <a:folHlink>
        <a:srgbClr val="7F6F6F"/>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txDef>
      <a:spPr>
        <a:noFill/>
      </a:spPr>
      <a:bodyPr wrap="square" rtlCol="0">
        <a:spAutoFit/>
      </a:bodyPr>
      <a:lstStyle>
        <a:defPPr algn="ctr">
          <a:lnSpc>
            <a:spcPts val="1800"/>
          </a:lnSpc>
          <a:defRPr sz="1800" b="0" dirty="0" err="1" smtClean="0">
            <a:latin typeface="+mn-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21640</TotalTime>
  <Words>3563</Words>
  <Application>Microsoft Office PowerPoint</Application>
  <PresentationFormat>On-screen Show (4:3)</PresentationFormat>
  <Paragraphs>383</Paragraphs>
  <Slides>28</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Arial Narrow</vt:lpstr>
      <vt:lpstr>Calibri</vt:lpstr>
      <vt:lpstr>Comic Sans MS</vt:lpstr>
      <vt:lpstr>Consolas</vt:lpstr>
      <vt:lpstr>Franklin Gothic Medium</vt:lpstr>
      <vt:lpstr>Times</vt:lpstr>
      <vt:lpstr>Wingdings</vt:lpstr>
      <vt:lpstr>Wingdings 2</vt:lpstr>
      <vt:lpstr>Java Green</vt:lpstr>
      <vt:lpstr>Object-Oriented Programming and Data Abstraction  Lesson 4: Lambda Expressions</vt:lpstr>
      <vt:lpstr>Lambda functions / expressions</vt:lpstr>
      <vt:lpstr>Decyphering a Lambda Expression</vt:lpstr>
      <vt:lpstr>A look back at compareTo()</vt:lpstr>
      <vt:lpstr>Onto Comparator</vt:lpstr>
      <vt:lpstr>The Big Deal</vt:lpstr>
      <vt:lpstr>Some examples</vt:lpstr>
      <vt:lpstr>Lambda Expressions</vt:lpstr>
      <vt:lpstr>Syntax Rules for Lambda Expressions</vt:lpstr>
      <vt:lpstr>Before we fully understand  lambdas…   Let's see how familiar code can be transformed</vt:lpstr>
      <vt:lpstr>Java Before and After Lambdas:  Displaying a Collection</vt:lpstr>
      <vt:lpstr>Java Before and After Lambdas:  Adding an ActionListener</vt:lpstr>
      <vt:lpstr>Java Before and After Lambdas:  Searching a Collection</vt:lpstr>
      <vt:lpstr>A Calculator Consisting of  Lambda Expressions</vt:lpstr>
      <vt:lpstr>Functional Interfaces and their  Functional Methods</vt:lpstr>
      <vt:lpstr>Functional Interfaceo</vt:lpstr>
      <vt:lpstr>Functional Interfaces and their Methods</vt:lpstr>
      <vt:lpstr>Examples</vt:lpstr>
      <vt:lpstr>Explicit Calls look for functional methods get() and run()</vt:lpstr>
      <vt:lpstr>Explicit Calls look for functional methods test(), accept() and apply()</vt:lpstr>
      <vt:lpstr>Functional Interfaces: Consumer&lt;T&gt;  (1)</vt:lpstr>
      <vt:lpstr>Functional Interfaces: Consumer&lt;T&gt;  (2)</vt:lpstr>
      <vt:lpstr>Functional Interfaces:  Consumer&lt;T&gt;  (3)</vt:lpstr>
      <vt:lpstr>Functional Interfaces:  Consumer&lt;T&gt;  (4)</vt:lpstr>
      <vt:lpstr>Lambda Expressions and Variable Scope</vt:lpstr>
      <vt:lpstr>Variable Scope</vt:lpstr>
      <vt:lpstr>Accessing Variables from  outside the Lambda's Scope</vt:lpstr>
      <vt:lpstr>Solution:  Atomic Integer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and Data Abstraction  Lesson 1: Review</dc:title>
  <dc:creator>Jack Myers</dc:creator>
  <cp:lastModifiedBy>Jack Myers</cp:lastModifiedBy>
  <cp:revision>231</cp:revision>
  <dcterms:created xsi:type="dcterms:W3CDTF">2013-12-20T15:33:26Z</dcterms:created>
  <dcterms:modified xsi:type="dcterms:W3CDTF">2020-10-05T14:52:10Z</dcterms:modified>
</cp:coreProperties>
</file>