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3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6"/>
  </p:notesMasterIdLst>
  <p:sldIdLst>
    <p:sldId id="257" r:id="rId2"/>
    <p:sldId id="394" r:id="rId3"/>
    <p:sldId id="395" r:id="rId4"/>
    <p:sldId id="396" r:id="rId5"/>
    <p:sldId id="266" r:id="rId6"/>
    <p:sldId id="373" r:id="rId7"/>
    <p:sldId id="374" r:id="rId8"/>
    <p:sldId id="375" r:id="rId9"/>
    <p:sldId id="376" r:id="rId10"/>
    <p:sldId id="377" r:id="rId11"/>
    <p:sldId id="378" r:id="rId12"/>
    <p:sldId id="379" r:id="rId13"/>
    <p:sldId id="380" r:id="rId14"/>
    <p:sldId id="381" r:id="rId15"/>
    <p:sldId id="308" r:id="rId16"/>
    <p:sldId id="311" r:id="rId17"/>
    <p:sldId id="312" r:id="rId18"/>
    <p:sldId id="313" r:id="rId19"/>
    <p:sldId id="382" r:id="rId20"/>
    <p:sldId id="384" r:id="rId21"/>
    <p:sldId id="315" r:id="rId22"/>
    <p:sldId id="276" r:id="rId23"/>
    <p:sldId id="350" r:id="rId24"/>
    <p:sldId id="281" r:id="rId25"/>
    <p:sldId id="392" r:id="rId26"/>
    <p:sldId id="386" r:id="rId27"/>
    <p:sldId id="387" r:id="rId28"/>
    <p:sldId id="388" r:id="rId29"/>
    <p:sldId id="389" r:id="rId30"/>
    <p:sldId id="391" r:id="rId31"/>
    <p:sldId id="383" r:id="rId32"/>
    <p:sldId id="397" r:id="rId33"/>
    <p:sldId id="393" r:id="rId34"/>
    <p:sldId id="338" r:id="rId35"/>
    <p:sldId id="340" r:id="rId36"/>
    <p:sldId id="346" r:id="rId37"/>
    <p:sldId id="363" r:id="rId38"/>
    <p:sldId id="354" r:id="rId39"/>
    <p:sldId id="259" r:id="rId40"/>
    <p:sldId id="359" r:id="rId41"/>
    <p:sldId id="358" r:id="rId42"/>
    <p:sldId id="287" r:id="rId43"/>
    <p:sldId id="290" r:id="rId44"/>
    <p:sldId id="360" r:id="rId45"/>
    <p:sldId id="291" r:id="rId46"/>
    <p:sldId id="295" r:id="rId47"/>
    <p:sldId id="275" r:id="rId48"/>
    <p:sldId id="368" r:id="rId49"/>
    <p:sldId id="423" r:id="rId50"/>
    <p:sldId id="414" r:id="rId51"/>
    <p:sldId id="411" r:id="rId52"/>
    <p:sldId id="417" r:id="rId53"/>
    <p:sldId id="418" r:id="rId54"/>
    <p:sldId id="416" r:id="rId55"/>
    <p:sldId id="419" r:id="rId56"/>
    <p:sldId id="420" r:id="rId57"/>
    <p:sldId id="422" r:id="rId58"/>
    <p:sldId id="385" r:id="rId59"/>
    <p:sldId id="278" r:id="rId60"/>
    <p:sldId id="351" r:id="rId61"/>
    <p:sldId id="283" r:id="rId62"/>
    <p:sldId id="352" r:id="rId63"/>
    <p:sldId id="345" r:id="rId64"/>
    <p:sldId id="344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ck F. Myers" initials="" lastIdx="0" clrIdx="0"/>
  <p:cmAuthor id="1" name="Jack" initials="J" lastIdx="1" clrIdx="1">
    <p:extLst>
      <p:ext uri="{19B8F6BF-5375-455C-9EA6-DF929625EA0E}">
        <p15:presenceInfo xmlns:p15="http://schemas.microsoft.com/office/powerpoint/2012/main" userId="Jac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33CC"/>
    <a:srgbClr val="7F0055"/>
    <a:srgbClr val="993366"/>
    <a:srgbClr val="FF9ECE"/>
    <a:srgbClr val="FF61B0"/>
    <a:srgbClr val="339966"/>
    <a:srgbClr val="CD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2" autoAdjust="0"/>
    <p:restoredTop sz="86422" autoAdjust="0"/>
  </p:normalViewPr>
  <p:slideViewPr>
    <p:cSldViewPr>
      <p:cViewPr varScale="1">
        <p:scale>
          <a:sx n="50" d="100"/>
          <a:sy n="50" d="100"/>
        </p:scale>
        <p:origin x="48" y="3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63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2708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Rosado" userId="afc3c97543f68192" providerId="LiveId" clId="{71701BF8-E80D-41C5-8201-9D3C395CF1DF}"/>
    <pc:docChg chg="modSld">
      <pc:chgData name="Antonio Rosado" userId="afc3c97543f68192" providerId="LiveId" clId="{71701BF8-E80D-41C5-8201-9D3C395CF1DF}" dt="2023-01-27T19:19:31.025" v="2" actId="1036"/>
      <pc:docMkLst>
        <pc:docMk/>
      </pc:docMkLst>
      <pc:sldChg chg="modSp mod">
        <pc:chgData name="Antonio Rosado" userId="afc3c97543f68192" providerId="LiveId" clId="{71701BF8-E80D-41C5-8201-9D3C395CF1DF}" dt="2023-01-27T19:19:31.025" v="2" actId="1036"/>
        <pc:sldMkLst>
          <pc:docMk/>
          <pc:sldMk cId="3274857179" sldId="395"/>
        </pc:sldMkLst>
        <pc:grpChg chg="mod">
          <ac:chgData name="Antonio Rosado" userId="afc3c97543f68192" providerId="LiveId" clId="{71701BF8-E80D-41C5-8201-9D3C395CF1DF}" dt="2023-01-27T19:19:31.025" v="2" actId="1036"/>
          <ac:grpSpMkLst>
            <pc:docMk/>
            <pc:sldMk cId="3274857179" sldId="395"/>
            <ac:grpSpMk id="10" creationId="{52D4154B-9545-4B0D-8F82-80B0ED365920}"/>
          </ac:grpSpMkLst>
        </pc:gr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CFB093-2CD2-4C96-833B-9064AD7F9571}" type="doc">
      <dgm:prSet loTypeId="urn:microsoft.com/office/officeart/2005/8/layout/orgChart1" loCatId="hierarchy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8494604-1FD4-4B7A-94DC-8BB81D300897}">
      <dgm:prSet phldrT="[Text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Mammal</a:t>
          </a:r>
        </a:p>
      </dgm:t>
    </dgm:pt>
    <dgm:pt modelId="{E642695A-EF2F-46FB-8876-8982A5D4D6E7}" type="parTrans" cxnId="{4C627718-1CA6-4605-89A5-AF2F9A6AFC28}">
      <dgm:prSet/>
      <dgm:spPr/>
      <dgm:t>
        <a:bodyPr/>
        <a:lstStyle/>
        <a:p>
          <a:endParaRPr lang="en-US"/>
        </a:p>
      </dgm:t>
    </dgm:pt>
    <dgm:pt modelId="{0B93345A-5AB2-4B43-B5A9-45A4ABB61E6E}" type="sibTrans" cxnId="{4C627718-1CA6-4605-89A5-AF2F9A6AFC28}">
      <dgm:prSet/>
      <dgm:spPr/>
      <dgm:t>
        <a:bodyPr/>
        <a:lstStyle/>
        <a:p>
          <a:endParaRPr lang="en-US"/>
        </a:p>
      </dgm:t>
    </dgm:pt>
    <dgm:pt modelId="{0C49F998-179E-430F-93E7-6BAF85CB9CE7}">
      <dgm:prSet phldrT="[Text]"/>
      <dgm:spPr>
        <a:solidFill>
          <a:srgbClr val="7F49A1"/>
        </a:solidFill>
      </dgm:spPr>
      <dgm:t>
        <a:bodyPr/>
        <a:lstStyle/>
        <a:p>
          <a:r>
            <a:rPr lang="en-US" dirty="0" err="1"/>
            <a:t>LandMammal</a:t>
          </a:r>
          <a:endParaRPr lang="en-US" dirty="0"/>
        </a:p>
      </dgm:t>
    </dgm:pt>
    <dgm:pt modelId="{3AB5A6FF-2F65-4011-8FF6-2C0A80D46687}" type="parTrans" cxnId="{BF2C3C30-ED7E-44C4-9B65-879E9E5033EB}">
      <dgm:prSet/>
      <dgm:spPr/>
      <dgm:t>
        <a:bodyPr/>
        <a:lstStyle/>
        <a:p>
          <a:endParaRPr lang="en-US"/>
        </a:p>
      </dgm:t>
    </dgm:pt>
    <dgm:pt modelId="{D31255CD-6B62-4242-8B77-9AD1B0F919F5}" type="sibTrans" cxnId="{BF2C3C30-ED7E-44C4-9B65-879E9E5033EB}">
      <dgm:prSet/>
      <dgm:spPr/>
      <dgm:t>
        <a:bodyPr/>
        <a:lstStyle/>
        <a:p>
          <a:endParaRPr lang="en-US"/>
        </a:p>
      </dgm:t>
    </dgm:pt>
    <dgm:pt modelId="{FF68681D-87BB-49C5-BDD5-1781ECA3BDCE}">
      <dgm:prSet phldrT="[Text]"/>
      <dgm:spPr>
        <a:solidFill>
          <a:srgbClr val="7F49A1"/>
        </a:solidFill>
      </dgm:spPr>
      <dgm:t>
        <a:bodyPr/>
        <a:lstStyle/>
        <a:p>
          <a:r>
            <a:rPr lang="en-US" dirty="0" err="1"/>
            <a:t>AquaticMammal</a:t>
          </a:r>
          <a:endParaRPr lang="en-US" dirty="0"/>
        </a:p>
      </dgm:t>
    </dgm:pt>
    <dgm:pt modelId="{4D17228A-B432-4C3F-B100-BA8EAE520B9B}" type="parTrans" cxnId="{C79E6A4C-0B99-4079-AADC-97543FDC8132}">
      <dgm:prSet/>
      <dgm:spPr/>
      <dgm:t>
        <a:bodyPr/>
        <a:lstStyle/>
        <a:p>
          <a:endParaRPr lang="en-US"/>
        </a:p>
      </dgm:t>
    </dgm:pt>
    <dgm:pt modelId="{59C3C59A-8015-47E6-AC2E-A544773B930B}" type="sibTrans" cxnId="{C79E6A4C-0B99-4079-AADC-97543FDC8132}">
      <dgm:prSet/>
      <dgm:spPr/>
      <dgm:t>
        <a:bodyPr/>
        <a:lstStyle/>
        <a:p>
          <a:endParaRPr lang="en-US"/>
        </a:p>
      </dgm:t>
    </dgm:pt>
    <dgm:pt modelId="{98BF5DBC-763B-4419-9E2C-75EC6746F0CA}">
      <dgm:prSet/>
      <dgm:spPr/>
      <dgm:t>
        <a:bodyPr/>
        <a:lstStyle/>
        <a:p>
          <a:r>
            <a:rPr lang="en-US" dirty="0"/>
            <a:t>Dolphin</a:t>
          </a:r>
        </a:p>
      </dgm:t>
    </dgm:pt>
    <dgm:pt modelId="{CE1E9101-AD44-4137-BEDC-C353271AE00C}" type="parTrans" cxnId="{121EACB7-7DDA-4EF3-A36E-323585AFBC89}">
      <dgm:prSet/>
      <dgm:spPr/>
      <dgm:t>
        <a:bodyPr/>
        <a:lstStyle/>
        <a:p>
          <a:endParaRPr lang="en-US"/>
        </a:p>
      </dgm:t>
    </dgm:pt>
    <dgm:pt modelId="{BB295D3D-4AB8-42C9-BB2B-F97C31020148}" type="sibTrans" cxnId="{121EACB7-7DDA-4EF3-A36E-323585AFBC89}">
      <dgm:prSet/>
      <dgm:spPr/>
      <dgm:t>
        <a:bodyPr/>
        <a:lstStyle/>
        <a:p>
          <a:endParaRPr lang="en-US"/>
        </a:p>
      </dgm:t>
    </dgm:pt>
    <dgm:pt modelId="{5FCBC088-D222-4C4E-9BA4-A4A7EDADF7F6}">
      <dgm:prSet/>
      <dgm:spPr/>
      <dgm:t>
        <a:bodyPr/>
        <a:lstStyle/>
        <a:p>
          <a:r>
            <a:rPr lang="en-US" dirty="0"/>
            <a:t>Whale</a:t>
          </a:r>
        </a:p>
      </dgm:t>
    </dgm:pt>
    <dgm:pt modelId="{B067B606-43FD-4551-B710-AB249244B4B0}" type="parTrans" cxnId="{A1CE1182-E022-4541-ACA0-881D403D743E}">
      <dgm:prSet/>
      <dgm:spPr/>
      <dgm:t>
        <a:bodyPr/>
        <a:lstStyle/>
        <a:p>
          <a:endParaRPr lang="en-US"/>
        </a:p>
      </dgm:t>
    </dgm:pt>
    <dgm:pt modelId="{DF355793-7D2C-4937-B101-A6DCE547CDA8}" type="sibTrans" cxnId="{A1CE1182-E022-4541-ACA0-881D403D743E}">
      <dgm:prSet/>
      <dgm:spPr/>
      <dgm:t>
        <a:bodyPr/>
        <a:lstStyle/>
        <a:p>
          <a:endParaRPr lang="en-US"/>
        </a:p>
      </dgm:t>
    </dgm:pt>
    <dgm:pt modelId="{453CC1DB-32DF-452A-A4FC-03D10BD4D895}">
      <dgm:prSet/>
      <dgm:spPr/>
      <dgm:t>
        <a:bodyPr/>
        <a:lstStyle/>
        <a:p>
          <a:r>
            <a:rPr lang="en-US" dirty="0"/>
            <a:t>Giraffe</a:t>
          </a:r>
        </a:p>
      </dgm:t>
    </dgm:pt>
    <dgm:pt modelId="{E3003093-09FA-46E9-ACA8-A08263E78C36}" type="parTrans" cxnId="{01CE30D1-852A-4D12-9069-10F785238C1D}">
      <dgm:prSet/>
      <dgm:spPr/>
      <dgm:t>
        <a:bodyPr/>
        <a:lstStyle/>
        <a:p>
          <a:endParaRPr lang="en-US"/>
        </a:p>
      </dgm:t>
    </dgm:pt>
    <dgm:pt modelId="{32173C2F-CF7D-4A23-BA2B-DED41F8D275A}" type="sibTrans" cxnId="{01CE30D1-852A-4D12-9069-10F785238C1D}">
      <dgm:prSet/>
      <dgm:spPr/>
      <dgm:t>
        <a:bodyPr/>
        <a:lstStyle/>
        <a:p>
          <a:endParaRPr lang="en-US"/>
        </a:p>
      </dgm:t>
    </dgm:pt>
    <dgm:pt modelId="{B78F0410-C495-48BA-A20D-4F0CF744D579}">
      <dgm:prSet/>
      <dgm:spPr/>
      <dgm:t>
        <a:bodyPr/>
        <a:lstStyle/>
        <a:p>
          <a:r>
            <a:rPr lang="en-US" dirty="0" err="1"/>
            <a:t>Rhinocerous</a:t>
          </a:r>
          <a:endParaRPr lang="en-US" dirty="0"/>
        </a:p>
      </dgm:t>
    </dgm:pt>
    <dgm:pt modelId="{15B1F017-0E11-4581-A230-9341653E086C}" type="parTrans" cxnId="{06ED67F1-1DFB-4F9C-9E00-B5E9C2895606}">
      <dgm:prSet/>
      <dgm:spPr/>
      <dgm:t>
        <a:bodyPr/>
        <a:lstStyle/>
        <a:p>
          <a:endParaRPr lang="en-US"/>
        </a:p>
      </dgm:t>
    </dgm:pt>
    <dgm:pt modelId="{C6418F8B-185B-4A12-9C9A-A61406AC51AC}" type="sibTrans" cxnId="{06ED67F1-1DFB-4F9C-9E00-B5E9C2895606}">
      <dgm:prSet/>
      <dgm:spPr/>
      <dgm:t>
        <a:bodyPr/>
        <a:lstStyle/>
        <a:p>
          <a:endParaRPr lang="en-US"/>
        </a:p>
      </dgm:t>
    </dgm:pt>
    <dgm:pt modelId="{F0ACB847-B891-4901-9481-285B1CA9472A}" type="pres">
      <dgm:prSet presAssocID="{76CFB093-2CD2-4C96-833B-9064AD7F957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3F7B6C2-E94C-4E76-B15D-EDD9F8CBFF2A}" type="pres">
      <dgm:prSet presAssocID="{08494604-1FD4-4B7A-94DC-8BB81D300897}" presName="hierRoot1" presStyleCnt="0">
        <dgm:presLayoutVars>
          <dgm:hierBranch val="init"/>
        </dgm:presLayoutVars>
      </dgm:prSet>
      <dgm:spPr/>
    </dgm:pt>
    <dgm:pt modelId="{8FBB206B-FD97-4316-A499-BC4942D342A7}" type="pres">
      <dgm:prSet presAssocID="{08494604-1FD4-4B7A-94DC-8BB81D300897}" presName="rootComposite1" presStyleCnt="0"/>
      <dgm:spPr/>
    </dgm:pt>
    <dgm:pt modelId="{D138C6BE-235A-41E2-80D9-1C3194786D9D}" type="pres">
      <dgm:prSet presAssocID="{08494604-1FD4-4B7A-94DC-8BB81D300897}" presName="rootText1" presStyleLbl="node0" presStyleIdx="0" presStyleCnt="1">
        <dgm:presLayoutVars>
          <dgm:chPref val="3"/>
        </dgm:presLayoutVars>
      </dgm:prSet>
      <dgm:spPr/>
    </dgm:pt>
    <dgm:pt modelId="{011CB2F2-3E4F-4DF2-92E7-F16F81B06901}" type="pres">
      <dgm:prSet presAssocID="{08494604-1FD4-4B7A-94DC-8BB81D300897}" presName="rootConnector1" presStyleLbl="node1" presStyleIdx="0" presStyleCnt="0"/>
      <dgm:spPr/>
    </dgm:pt>
    <dgm:pt modelId="{841C67FF-7ADC-4F93-ACE3-A7B0F3134F96}" type="pres">
      <dgm:prSet presAssocID="{08494604-1FD4-4B7A-94DC-8BB81D300897}" presName="hierChild2" presStyleCnt="0"/>
      <dgm:spPr/>
    </dgm:pt>
    <dgm:pt modelId="{6961C337-C897-466B-A799-F3525B528E43}" type="pres">
      <dgm:prSet presAssocID="{3AB5A6FF-2F65-4011-8FF6-2C0A80D46687}" presName="Name37" presStyleLbl="parChTrans1D2" presStyleIdx="0" presStyleCnt="2"/>
      <dgm:spPr/>
    </dgm:pt>
    <dgm:pt modelId="{3831D0A3-FDE6-4575-8C47-640CE443B7FE}" type="pres">
      <dgm:prSet presAssocID="{0C49F998-179E-430F-93E7-6BAF85CB9CE7}" presName="hierRoot2" presStyleCnt="0">
        <dgm:presLayoutVars>
          <dgm:hierBranch/>
        </dgm:presLayoutVars>
      </dgm:prSet>
      <dgm:spPr/>
    </dgm:pt>
    <dgm:pt modelId="{ACE19485-B110-4EDB-88BC-8DB6723E42E2}" type="pres">
      <dgm:prSet presAssocID="{0C49F998-179E-430F-93E7-6BAF85CB9CE7}" presName="rootComposite" presStyleCnt="0"/>
      <dgm:spPr/>
    </dgm:pt>
    <dgm:pt modelId="{5F864CC8-32EC-40F9-8F67-F26287C1110F}" type="pres">
      <dgm:prSet presAssocID="{0C49F998-179E-430F-93E7-6BAF85CB9CE7}" presName="rootText" presStyleLbl="node2" presStyleIdx="0" presStyleCnt="2">
        <dgm:presLayoutVars>
          <dgm:chPref val="3"/>
        </dgm:presLayoutVars>
      </dgm:prSet>
      <dgm:spPr/>
    </dgm:pt>
    <dgm:pt modelId="{071DF3CD-BFF5-4E05-9DAF-34F5A644D62D}" type="pres">
      <dgm:prSet presAssocID="{0C49F998-179E-430F-93E7-6BAF85CB9CE7}" presName="rootConnector" presStyleLbl="node2" presStyleIdx="0" presStyleCnt="2"/>
      <dgm:spPr/>
    </dgm:pt>
    <dgm:pt modelId="{DEBB8EEA-A56E-4331-BDF4-55F089EF03A2}" type="pres">
      <dgm:prSet presAssocID="{0C49F998-179E-430F-93E7-6BAF85CB9CE7}" presName="hierChild4" presStyleCnt="0"/>
      <dgm:spPr/>
    </dgm:pt>
    <dgm:pt modelId="{C4E76408-9B9B-4A7B-9ED2-13B5C7E23671}" type="pres">
      <dgm:prSet presAssocID="{E3003093-09FA-46E9-ACA8-A08263E78C36}" presName="Name35" presStyleLbl="parChTrans1D3" presStyleIdx="0" presStyleCnt="4"/>
      <dgm:spPr/>
    </dgm:pt>
    <dgm:pt modelId="{ACD38A99-2E04-4867-9D73-FBADC543D728}" type="pres">
      <dgm:prSet presAssocID="{453CC1DB-32DF-452A-A4FC-03D10BD4D895}" presName="hierRoot2" presStyleCnt="0">
        <dgm:presLayoutVars>
          <dgm:hierBranch/>
        </dgm:presLayoutVars>
      </dgm:prSet>
      <dgm:spPr/>
    </dgm:pt>
    <dgm:pt modelId="{05B41D9E-EE4C-4F8D-B6C7-2C774FB79FED}" type="pres">
      <dgm:prSet presAssocID="{453CC1DB-32DF-452A-A4FC-03D10BD4D895}" presName="rootComposite" presStyleCnt="0"/>
      <dgm:spPr/>
    </dgm:pt>
    <dgm:pt modelId="{8DC25E11-B2EA-4B9C-88FA-E5EF21668442}" type="pres">
      <dgm:prSet presAssocID="{453CC1DB-32DF-452A-A4FC-03D10BD4D895}" presName="rootText" presStyleLbl="node3" presStyleIdx="0" presStyleCnt="4">
        <dgm:presLayoutVars>
          <dgm:chPref val="3"/>
        </dgm:presLayoutVars>
      </dgm:prSet>
      <dgm:spPr/>
    </dgm:pt>
    <dgm:pt modelId="{7DF0FE54-28EB-47E2-BAD4-7F1685A4E011}" type="pres">
      <dgm:prSet presAssocID="{453CC1DB-32DF-452A-A4FC-03D10BD4D895}" presName="rootConnector" presStyleLbl="node3" presStyleIdx="0" presStyleCnt="4"/>
      <dgm:spPr/>
    </dgm:pt>
    <dgm:pt modelId="{2CF3F7EE-0136-4AF7-A6C4-CC77DC48FCDF}" type="pres">
      <dgm:prSet presAssocID="{453CC1DB-32DF-452A-A4FC-03D10BD4D895}" presName="hierChild4" presStyleCnt="0"/>
      <dgm:spPr/>
    </dgm:pt>
    <dgm:pt modelId="{BE89E23D-1256-4B64-BCDF-5589980A8E5B}" type="pres">
      <dgm:prSet presAssocID="{453CC1DB-32DF-452A-A4FC-03D10BD4D895}" presName="hierChild5" presStyleCnt="0"/>
      <dgm:spPr/>
    </dgm:pt>
    <dgm:pt modelId="{794B497D-6F43-4F90-9F92-0104A067BC9B}" type="pres">
      <dgm:prSet presAssocID="{15B1F017-0E11-4581-A230-9341653E086C}" presName="Name35" presStyleLbl="parChTrans1D3" presStyleIdx="1" presStyleCnt="4"/>
      <dgm:spPr/>
    </dgm:pt>
    <dgm:pt modelId="{A2BE8AF6-2BEA-4156-8F5B-DEB8DD7AC967}" type="pres">
      <dgm:prSet presAssocID="{B78F0410-C495-48BA-A20D-4F0CF744D579}" presName="hierRoot2" presStyleCnt="0">
        <dgm:presLayoutVars>
          <dgm:hierBranch/>
        </dgm:presLayoutVars>
      </dgm:prSet>
      <dgm:spPr/>
    </dgm:pt>
    <dgm:pt modelId="{C45EE5FA-A797-4495-A5F2-B2AB8BFCA916}" type="pres">
      <dgm:prSet presAssocID="{B78F0410-C495-48BA-A20D-4F0CF744D579}" presName="rootComposite" presStyleCnt="0"/>
      <dgm:spPr/>
    </dgm:pt>
    <dgm:pt modelId="{C680A747-16E2-4885-A5EC-1DE180642E90}" type="pres">
      <dgm:prSet presAssocID="{B78F0410-C495-48BA-A20D-4F0CF744D579}" presName="rootText" presStyleLbl="node3" presStyleIdx="1" presStyleCnt="4">
        <dgm:presLayoutVars>
          <dgm:chPref val="3"/>
        </dgm:presLayoutVars>
      </dgm:prSet>
      <dgm:spPr/>
    </dgm:pt>
    <dgm:pt modelId="{EF010490-7FAE-441E-948D-D5499F6E3DA5}" type="pres">
      <dgm:prSet presAssocID="{B78F0410-C495-48BA-A20D-4F0CF744D579}" presName="rootConnector" presStyleLbl="node3" presStyleIdx="1" presStyleCnt="4"/>
      <dgm:spPr/>
    </dgm:pt>
    <dgm:pt modelId="{2586410C-CCE2-457C-99CA-69300025D717}" type="pres">
      <dgm:prSet presAssocID="{B78F0410-C495-48BA-A20D-4F0CF744D579}" presName="hierChild4" presStyleCnt="0"/>
      <dgm:spPr/>
    </dgm:pt>
    <dgm:pt modelId="{9FDF5919-9F31-427A-BC6A-1043BB2F3199}" type="pres">
      <dgm:prSet presAssocID="{B78F0410-C495-48BA-A20D-4F0CF744D579}" presName="hierChild5" presStyleCnt="0"/>
      <dgm:spPr/>
    </dgm:pt>
    <dgm:pt modelId="{6A2EB144-58F2-40C8-BF7B-B915175F709F}" type="pres">
      <dgm:prSet presAssocID="{0C49F998-179E-430F-93E7-6BAF85CB9CE7}" presName="hierChild5" presStyleCnt="0"/>
      <dgm:spPr/>
    </dgm:pt>
    <dgm:pt modelId="{81549451-C660-4144-B2FC-F03F3F648AF8}" type="pres">
      <dgm:prSet presAssocID="{4D17228A-B432-4C3F-B100-BA8EAE520B9B}" presName="Name37" presStyleLbl="parChTrans1D2" presStyleIdx="1" presStyleCnt="2"/>
      <dgm:spPr/>
    </dgm:pt>
    <dgm:pt modelId="{455A3031-D828-4E59-877D-B3CDE7B20CB9}" type="pres">
      <dgm:prSet presAssocID="{FF68681D-87BB-49C5-BDD5-1781ECA3BDCE}" presName="hierRoot2" presStyleCnt="0">
        <dgm:presLayoutVars>
          <dgm:hierBranch/>
        </dgm:presLayoutVars>
      </dgm:prSet>
      <dgm:spPr/>
    </dgm:pt>
    <dgm:pt modelId="{D9B0FE32-17B2-48FB-8E98-D8F3465C7C55}" type="pres">
      <dgm:prSet presAssocID="{FF68681D-87BB-49C5-BDD5-1781ECA3BDCE}" presName="rootComposite" presStyleCnt="0"/>
      <dgm:spPr/>
    </dgm:pt>
    <dgm:pt modelId="{DC2672B9-8013-4FD6-8BEA-8E96E9BE20C7}" type="pres">
      <dgm:prSet presAssocID="{FF68681D-87BB-49C5-BDD5-1781ECA3BDCE}" presName="rootText" presStyleLbl="node2" presStyleIdx="1" presStyleCnt="2">
        <dgm:presLayoutVars>
          <dgm:chPref val="3"/>
        </dgm:presLayoutVars>
      </dgm:prSet>
      <dgm:spPr/>
    </dgm:pt>
    <dgm:pt modelId="{EBD2F19C-7C85-4DA0-BE62-D33EBD4C4FBC}" type="pres">
      <dgm:prSet presAssocID="{FF68681D-87BB-49C5-BDD5-1781ECA3BDCE}" presName="rootConnector" presStyleLbl="node2" presStyleIdx="1" presStyleCnt="2"/>
      <dgm:spPr/>
    </dgm:pt>
    <dgm:pt modelId="{A55C94EE-2B2D-4420-99A5-ADB120831C92}" type="pres">
      <dgm:prSet presAssocID="{FF68681D-87BB-49C5-BDD5-1781ECA3BDCE}" presName="hierChild4" presStyleCnt="0"/>
      <dgm:spPr/>
    </dgm:pt>
    <dgm:pt modelId="{417DC322-C8D7-49B4-9605-2B8253B95F00}" type="pres">
      <dgm:prSet presAssocID="{CE1E9101-AD44-4137-BEDC-C353271AE00C}" presName="Name35" presStyleLbl="parChTrans1D3" presStyleIdx="2" presStyleCnt="4"/>
      <dgm:spPr/>
    </dgm:pt>
    <dgm:pt modelId="{0337A408-457D-4091-81F6-61373F9ABF2F}" type="pres">
      <dgm:prSet presAssocID="{98BF5DBC-763B-4419-9E2C-75EC6746F0CA}" presName="hierRoot2" presStyleCnt="0">
        <dgm:presLayoutVars>
          <dgm:hierBranch/>
        </dgm:presLayoutVars>
      </dgm:prSet>
      <dgm:spPr/>
    </dgm:pt>
    <dgm:pt modelId="{C699936B-4BDE-4886-B14B-E9E2D3D28EFD}" type="pres">
      <dgm:prSet presAssocID="{98BF5DBC-763B-4419-9E2C-75EC6746F0CA}" presName="rootComposite" presStyleCnt="0"/>
      <dgm:spPr/>
    </dgm:pt>
    <dgm:pt modelId="{21FBF2DF-8D52-4BF6-993B-F28D4E9C38E0}" type="pres">
      <dgm:prSet presAssocID="{98BF5DBC-763B-4419-9E2C-75EC6746F0CA}" presName="rootText" presStyleLbl="node3" presStyleIdx="2" presStyleCnt="4">
        <dgm:presLayoutVars>
          <dgm:chPref val="3"/>
        </dgm:presLayoutVars>
      </dgm:prSet>
      <dgm:spPr/>
    </dgm:pt>
    <dgm:pt modelId="{D8D39D10-3B3C-47F9-BFBD-A12F8D6B7810}" type="pres">
      <dgm:prSet presAssocID="{98BF5DBC-763B-4419-9E2C-75EC6746F0CA}" presName="rootConnector" presStyleLbl="node3" presStyleIdx="2" presStyleCnt="4"/>
      <dgm:spPr/>
    </dgm:pt>
    <dgm:pt modelId="{9ABE4E43-19BB-4F33-9F85-811AD777CAD4}" type="pres">
      <dgm:prSet presAssocID="{98BF5DBC-763B-4419-9E2C-75EC6746F0CA}" presName="hierChild4" presStyleCnt="0"/>
      <dgm:spPr/>
    </dgm:pt>
    <dgm:pt modelId="{C42C5B9A-1838-4931-87CE-134BF90826E9}" type="pres">
      <dgm:prSet presAssocID="{98BF5DBC-763B-4419-9E2C-75EC6746F0CA}" presName="hierChild5" presStyleCnt="0"/>
      <dgm:spPr/>
    </dgm:pt>
    <dgm:pt modelId="{6CBB27EE-3871-4119-A4E7-515A29865907}" type="pres">
      <dgm:prSet presAssocID="{B067B606-43FD-4551-B710-AB249244B4B0}" presName="Name35" presStyleLbl="parChTrans1D3" presStyleIdx="3" presStyleCnt="4"/>
      <dgm:spPr/>
    </dgm:pt>
    <dgm:pt modelId="{4CB556E0-BCD2-4129-8522-CE7DA7312798}" type="pres">
      <dgm:prSet presAssocID="{5FCBC088-D222-4C4E-9BA4-A4A7EDADF7F6}" presName="hierRoot2" presStyleCnt="0">
        <dgm:presLayoutVars>
          <dgm:hierBranch/>
        </dgm:presLayoutVars>
      </dgm:prSet>
      <dgm:spPr/>
    </dgm:pt>
    <dgm:pt modelId="{FA07D4B3-9F15-4C79-940A-81F2B2F4965A}" type="pres">
      <dgm:prSet presAssocID="{5FCBC088-D222-4C4E-9BA4-A4A7EDADF7F6}" presName="rootComposite" presStyleCnt="0"/>
      <dgm:spPr/>
    </dgm:pt>
    <dgm:pt modelId="{034346BD-C707-4F04-BE15-55497C37A2AF}" type="pres">
      <dgm:prSet presAssocID="{5FCBC088-D222-4C4E-9BA4-A4A7EDADF7F6}" presName="rootText" presStyleLbl="node3" presStyleIdx="3" presStyleCnt="4">
        <dgm:presLayoutVars>
          <dgm:chPref val="3"/>
        </dgm:presLayoutVars>
      </dgm:prSet>
      <dgm:spPr/>
    </dgm:pt>
    <dgm:pt modelId="{3DC1DA37-3BCF-4749-885E-567A697BC76F}" type="pres">
      <dgm:prSet presAssocID="{5FCBC088-D222-4C4E-9BA4-A4A7EDADF7F6}" presName="rootConnector" presStyleLbl="node3" presStyleIdx="3" presStyleCnt="4"/>
      <dgm:spPr/>
    </dgm:pt>
    <dgm:pt modelId="{CE08219C-635B-4D44-881F-D963F0694357}" type="pres">
      <dgm:prSet presAssocID="{5FCBC088-D222-4C4E-9BA4-A4A7EDADF7F6}" presName="hierChild4" presStyleCnt="0"/>
      <dgm:spPr/>
    </dgm:pt>
    <dgm:pt modelId="{E00432A2-F562-414C-943D-1E87874130D5}" type="pres">
      <dgm:prSet presAssocID="{5FCBC088-D222-4C4E-9BA4-A4A7EDADF7F6}" presName="hierChild5" presStyleCnt="0"/>
      <dgm:spPr/>
    </dgm:pt>
    <dgm:pt modelId="{500582DA-B448-4742-99FB-E18749C70E01}" type="pres">
      <dgm:prSet presAssocID="{FF68681D-87BB-49C5-BDD5-1781ECA3BDCE}" presName="hierChild5" presStyleCnt="0"/>
      <dgm:spPr/>
    </dgm:pt>
    <dgm:pt modelId="{47FC2FD0-A936-40AF-A17B-6D3528C4A733}" type="pres">
      <dgm:prSet presAssocID="{08494604-1FD4-4B7A-94DC-8BB81D300897}" presName="hierChild3" presStyleCnt="0"/>
      <dgm:spPr/>
    </dgm:pt>
  </dgm:ptLst>
  <dgm:cxnLst>
    <dgm:cxn modelId="{601AB508-ACA8-4B19-8060-8A4D3DEDF199}" type="presOf" srcId="{3AB5A6FF-2F65-4011-8FF6-2C0A80D46687}" destId="{6961C337-C897-466B-A799-F3525B528E43}" srcOrd="0" destOrd="0" presId="urn:microsoft.com/office/officeart/2005/8/layout/orgChart1"/>
    <dgm:cxn modelId="{95ACAD10-C144-4146-83AA-3F9298AEDDF2}" type="presOf" srcId="{FF68681D-87BB-49C5-BDD5-1781ECA3BDCE}" destId="{EBD2F19C-7C85-4DA0-BE62-D33EBD4C4FBC}" srcOrd="1" destOrd="0" presId="urn:microsoft.com/office/officeart/2005/8/layout/orgChart1"/>
    <dgm:cxn modelId="{18845313-BCDF-433A-847E-1B54618E5444}" type="presOf" srcId="{B78F0410-C495-48BA-A20D-4F0CF744D579}" destId="{EF010490-7FAE-441E-948D-D5499F6E3DA5}" srcOrd="1" destOrd="0" presId="urn:microsoft.com/office/officeart/2005/8/layout/orgChart1"/>
    <dgm:cxn modelId="{4C627718-1CA6-4605-89A5-AF2F9A6AFC28}" srcId="{76CFB093-2CD2-4C96-833B-9064AD7F9571}" destId="{08494604-1FD4-4B7A-94DC-8BB81D300897}" srcOrd="0" destOrd="0" parTransId="{E642695A-EF2F-46FB-8876-8982A5D4D6E7}" sibTransId="{0B93345A-5AB2-4B43-B5A9-45A4ABB61E6E}"/>
    <dgm:cxn modelId="{69B3DC1F-DDEA-4ED1-B7FB-FD31F0BBE1A7}" type="presOf" srcId="{CE1E9101-AD44-4137-BEDC-C353271AE00C}" destId="{417DC322-C8D7-49B4-9605-2B8253B95F00}" srcOrd="0" destOrd="0" presId="urn:microsoft.com/office/officeart/2005/8/layout/orgChart1"/>
    <dgm:cxn modelId="{BF2C3C30-ED7E-44C4-9B65-879E9E5033EB}" srcId="{08494604-1FD4-4B7A-94DC-8BB81D300897}" destId="{0C49F998-179E-430F-93E7-6BAF85CB9CE7}" srcOrd="0" destOrd="0" parTransId="{3AB5A6FF-2F65-4011-8FF6-2C0A80D46687}" sibTransId="{D31255CD-6B62-4242-8B77-9AD1B0F919F5}"/>
    <dgm:cxn modelId="{7D98C138-BEBC-45DC-B90D-FFF5DBE1289B}" type="presOf" srcId="{5FCBC088-D222-4C4E-9BA4-A4A7EDADF7F6}" destId="{034346BD-C707-4F04-BE15-55497C37A2AF}" srcOrd="0" destOrd="0" presId="urn:microsoft.com/office/officeart/2005/8/layout/orgChart1"/>
    <dgm:cxn modelId="{C06CE039-4612-49B4-AB3D-B539A4D3BBDC}" type="presOf" srcId="{98BF5DBC-763B-4419-9E2C-75EC6746F0CA}" destId="{D8D39D10-3B3C-47F9-BFBD-A12F8D6B7810}" srcOrd="1" destOrd="0" presId="urn:microsoft.com/office/officeart/2005/8/layout/orgChart1"/>
    <dgm:cxn modelId="{435DAA42-ADB0-42C7-8693-97CBEA771195}" type="presOf" srcId="{453CC1DB-32DF-452A-A4FC-03D10BD4D895}" destId="{7DF0FE54-28EB-47E2-BAD4-7F1685A4E011}" srcOrd="1" destOrd="0" presId="urn:microsoft.com/office/officeart/2005/8/layout/orgChart1"/>
    <dgm:cxn modelId="{628FD866-1921-4B22-AEF8-4D3F21B37F08}" type="presOf" srcId="{FF68681D-87BB-49C5-BDD5-1781ECA3BDCE}" destId="{DC2672B9-8013-4FD6-8BEA-8E96E9BE20C7}" srcOrd="0" destOrd="0" presId="urn:microsoft.com/office/officeart/2005/8/layout/orgChart1"/>
    <dgm:cxn modelId="{91D1E84B-18F0-4241-8F9B-E24DE22FC5E2}" type="presOf" srcId="{0C49F998-179E-430F-93E7-6BAF85CB9CE7}" destId="{071DF3CD-BFF5-4E05-9DAF-34F5A644D62D}" srcOrd="1" destOrd="0" presId="urn:microsoft.com/office/officeart/2005/8/layout/orgChart1"/>
    <dgm:cxn modelId="{C79E6A4C-0B99-4079-AADC-97543FDC8132}" srcId="{08494604-1FD4-4B7A-94DC-8BB81D300897}" destId="{FF68681D-87BB-49C5-BDD5-1781ECA3BDCE}" srcOrd="1" destOrd="0" parTransId="{4D17228A-B432-4C3F-B100-BA8EAE520B9B}" sibTransId="{59C3C59A-8015-47E6-AC2E-A544773B930B}"/>
    <dgm:cxn modelId="{8EF8B06E-E01E-4A2F-BE7F-9F347B24D721}" type="presOf" srcId="{5FCBC088-D222-4C4E-9BA4-A4A7EDADF7F6}" destId="{3DC1DA37-3BCF-4749-885E-567A697BC76F}" srcOrd="1" destOrd="0" presId="urn:microsoft.com/office/officeart/2005/8/layout/orgChart1"/>
    <dgm:cxn modelId="{23C9337A-B8BA-4CFE-85A4-74147A3B1DBF}" type="presOf" srcId="{4D17228A-B432-4C3F-B100-BA8EAE520B9B}" destId="{81549451-C660-4144-B2FC-F03F3F648AF8}" srcOrd="0" destOrd="0" presId="urn:microsoft.com/office/officeart/2005/8/layout/orgChart1"/>
    <dgm:cxn modelId="{1EA4567A-DD89-4246-9D02-706459137638}" type="presOf" srcId="{0C49F998-179E-430F-93E7-6BAF85CB9CE7}" destId="{5F864CC8-32EC-40F9-8F67-F26287C1110F}" srcOrd="0" destOrd="0" presId="urn:microsoft.com/office/officeart/2005/8/layout/orgChart1"/>
    <dgm:cxn modelId="{9D06D07B-E06E-4638-87E7-B916B75365C5}" type="presOf" srcId="{E3003093-09FA-46E9-ACA8-A08263E78C36}" destId="{C4E76408-9B9B-4A7B-9ED2-13B5C7E23671}" srcOrd="0" destOrd="0" presId="urn:microsoft.com/office/officeart/2005/8/layout/orgChart1"/>
    <dgm:cxn modelId="{A1CE1182-E022-4541-ACA0-881D403D743E}" srcId="{FF68681D-87BB-49C5-BDD5-1781ECA3BDCE}" destId="{5FCBC088-D222-4C4E-9BA4-A4A7EDADF7F6}" srcOrd="1" destOrd="0" parTransId="{B067B606-43FD-4551-B710-AB249244B4B0}" sibTransId="{DF355793-7D2C-4937-B101-A6DCE547CDA8}"/>
    <dgm:cxn modelId="{C29E7386-BD5D-4681-9396-CF563E5D91A0}" type="presOf" srcId="{B78F0410-C495-48BA-A20D-4F0CF744D579}" destId="{C680A747-16E2-4885-A5EC-1DE180642E90}" srcOrd="0" destOrd="0" presId="urn:microsoft.com/office/officeart/2005/8/layout/orgChart1"/>
    <dgm:cxn modelId="{B59F8E9B-33C7-4854-970A-29744075AE65}" type="presOf" srcId="{76CFB093-2CD2-4C96-833B-9064AD7F9571}" destId="{F0ACB847-B891-4901-9481-285B1CA9472A}" srcOrd="0" destOrd="0" presId="urn:microsoft.com/office/officeart/2005/8/layout/orgChart1"/>
    <dgm:cxn modelId="{A26FC0A1-2540-4603-B3E3-150B427E952F}" type="presOf" srcId="{15B1F017-0E11-4581-A230-9341653E086C}" destId="{794B497D-6F43-4F90-9F92-0104A067BC9B}" srcOrd="0" destOrd="0" presId="urn:microsoft.com/office/officeart/2005/8/layout/orgChart1"/>
    <dgm:cxn modelId="{E2AAD0B4-3050-4F0D-A5AC-FB14CEC91724}" type="presOf" srcId="{08494604-1FD4-4B7A-94DC-8BB81D300897}" destId="{011CB2F2-3E4F-4DF2-92E7-F16F81B06901}" srcOrd="1" destOrd="0" presId="urn:microsoft.com/office/officeart/2005/8/layout/orgChart1"/>
    <dgm:cxn modelId="{121EACB7-7DDA-4EF3-A36E-323585AFBC89}" srcId="{FF68681D-87BB-49C5-BDD5-1781ECA3BDCE}" destId="{98BF5DBC-763B-4419-9E2C-75EC6746F0CA}" srcOrd="0" destOrd="0" parTransId="{CE1E9101-AD44-4137-BEDC-C353271AE00C}" sibTransId="{BB295D3D-4AB8-42C9-BB2B-F97C31020148}"/>
    <dgm:cxn modelId="{ED1F0DBC-E3F0-4E8D-97C4-A6D4ED1B4E56}" type="presOf" srcId="{08494604-1FD4-4B7A-94DC-8BB81D300897}" destId="{D138C6BE-235A-41E2-80D9-1C3194786D9D}" srcOrd="0" destOrd="0" presId="urn:microsoft.com/office/officeart/2005/8/layout/orgChart1"/>
    <dgm:cxn modelId="{208C61C8-A29F-4F08-AB6C-E48B6BED4706}" type="presOf" srcId="{453CC1DB-32DF-452A-A4FC-03D10BD4D895}" destId="{8DC25E11-B2EA-4B9C-88FA-E5EF21668442}" srcOrd="0" destOrd="0" presId="urn:microsoft.com/office/officeart/2005/8/layout/orgChart1"/>
    <dgm:cxn modelId="{01CE30D1-852A-4D12-9069-10F785238C1D}" srcId="{0C49F998-179E-430F-93E7-6BAF85CB9CE7}" destId="{453CC1DB-32DF-452A-A4FC-03D10BD4D895}" srcOrd="0" destOrd="0" parTransId="{E3003093-09FA-46E9-ACA8-A08263E78C36}" sibTransId="{32173C2F-CF7D-4A23-BA2B-DED41F8D275A}"/>
    <dgm:cxn modelId="{1BFB86EF-B51A-4F6D-811B-85E50594550E}" type="presOf" srcId="{B067B606-43FD-4551-B710-AB249244B4B0}" destId="{6CBB27EE-3871-4119-A4E7-515A29865907}" srcOrd="0" destOrd="0" presId="urn:microsoft.com/office/officeart/2005/8/layout/orgChart1"/>
    <dgm:cxn modelId="{459710F0-0C18-4325-A890-3EF7129EBDDD}" type="presOf" srcId="{98BF5DBC-763B-4419-9E2C-75EC6746F0CA}" destId="{21FBF2DF-8D52-4BF6-993B-F28D4E9C38E0}" srcOrd="0" destOrd="0" presId="urn:microsoft.com/office/officeart/2005/8/layout/orgChart1"/>
    <dgm:cxn modelId="{06ED67F1-1DFB-4F9C-9E00-B5E9C2895606}" srcId="{0C49F998-179E-430F-93E7-6BAF85CB9CE7}" destId="{B78F0410-C495-48BA-A20D-4F0CF744D579}" srcOrd="1" destOrd="0" parTransId="{15B1F017-0E11-4581-A230-9341653E086C}" sibTransId="{C6418F8B-185B-4A12-9C9A-A61406AC51AC}"/>
    <dgm:cxn modelId="{57F1B1D6-46D7-4FBF-9145-67ADEDA15478}" type="presParOf" srcId="{F0ACB847-B891-4901-9481-285B1CA9472A}" destId="{23F7B6C2-E94C-4E76-B15D-EDD9F8CBFF2A}" srcOrd="0" destOrd="0" presId="urn:microsoft.com/office/officeart/2005/8/layout/orgChart1"/>
    <dgm:cxn modelId="{46A77660-6E4F-42FE-8137-BD5262D55571}" type="presParOf" srcId="{23F7B6C2-E94C-4E76-B15D-EDD9F8CBFF2A}" destId="{8FBB206B-FD97-4316-A499-BC4942D342A7}" srcOrd="0" destOrd="0" presId="urn:microsoft.com/office/officeart/2005/8/layout/orgChart1"/>
    <dgm:cxn modelId="{8E17E0C2-0115-4A6B-A47F-DD96BF6135B8}" type="presParOf" srcId="{8FBB206B-FD97-4316-A499-BC4942D342A7}" destId="{D138C6BE-235A-41E2-80D9-1C3194786D9D}" srcOrd="0" destOrd="0" presId="urn:microsoft.com/office/officeart/2005/8/layout/orgChart1"/>
    <dgm:cxn modelId="{384E1163-6FDD-440C-AA3C-A4A69CD2B53C}" type="presParOf" srcId="{8FBB206B-FD97-4316-A499-BC4942D342A7}" destId="{011CB2F2-3E4F-4DF2-92E7-F16F81B06901}" srcOrd="1" destOrd="0" presId="urn:microsoft.com/office/officeart/2005/8/layout/orgChart1"/>
    <dgm:cxn modelId="{BDC13788-0B0A-42C8-A481-076F97D86371}" type="presParOf" srcId="{23F7B6C2-E94C-4E76-B15D-EDD9F8CBFF2A}" destId="{841C67FF-7ADC-4F93-ACE3-A7B0F3134F96}" srcOrd="1" destOrd="0" presId="urn:microsoft.com/office/officeart/2005/8/layout/orgChart1"/>
    <dgm:cxn modelId="{2462E6FE-36E5-488C-A0F4-CFECAE01F575}" type="presParOf" srcId="{841C67FF-7ADC-4F93-ACE3-A7B0F3134F96}" destId="{6961C337-C897-466B-A799-F3525B528E43}" srcOrd="0" destOrd="0" presId="urn:microsoft.com/office/officeart/2005/8/layout/orgChart1"/>
    <dgm:cxn modelId="{FC08EF76-FB53-4171-855A-1750E8965251}" type="presParOf" srcId="{841C67FF-7ADC-4F93-ACE3-A7B0F3134F96}" destId="{3831D0A3-FDE6-4575-8C47-640CE443B7FE}" srcOrd="1" destOrd="0" presId="urn:microsoft.com/office/officeart/2005/8/layout/orgChart1"/>
    <dgm:cxn modelId="{CC4973BD-1215-41F2-84B4-3D5E40C640D5}" type="presParOf" srcId="{3831D0A3-FDE6-4575-8C47-640CE443B7FE}" destId="{ACE19485-B110-4EDB-88BC-8DB6723E42E2}" srcOrd="0" destOrd="0" presId="urn:microsoft.com/office/officeart/2005/8/layout/orgChart1"/>
    <dgm:cxn modelId="{5BCCA95C-3A3E-4FAE-B1E8-7E9B3CBB8266}" type="presParOf" srcId="{ACE19485-B110-4EDB-88BC-8DB6723E42E2}" destId="{5F864CC8-32EC-40F9-8F67-F26287C1110F}" srcOrd="0" destOrd="0" presId="urn:microsoft.com/office/officeart/2005/8/layout/orgChart1"/>
    <dgm:cxn modelId="{2231FE4A-0F96-43E3-9F47-089D8E9BC75B}" type="presParOf" srcId="{ACE19485-B110-4EDB-88BC-8DB6723E42E2}" destId="{071DF3CD-BFF5-4E05-9DAF-34F5A644D62D}" srcOrd="1" destOrd="0" presId="urn:microsoft.com/office/officeart/2005/8/layout/orgChart1"/>
    <dgm:cxn modelId="{83FFA0D5-226D-453A-870E-38FB5450A2F1}" type="presParOf" srcId="{3831D0A3-FDE6-4575-8C47-640CE443B7FE}" destId="{DEBB8EEA-A56E-4331-BDF4-55F089EF03A2}" srcOrd="1" destOrd="0" presId="urn:microsoft.com/office/officeart/2005/8/layout/orgChart1"/>
    <dgm:cxn modelId="{F8A4584B-F677-4BDA-8041-397EA9E1E7C6}" type="presParOf" srcId="{DEBB8EEA-A56E-4331-BDF4-55F089EF03A2}" destId="{C4E76408-9B9B-4A7B-9ED2-13B5C7E23671}" srcOrd="0" destOrd="0" presId="urn:microsoft.com/office/officeart/2005/8/layout/orgChart1"/>
    <dgm:cxn modelId="{C70F93B9-82D3-42B2-9D37-CB75E0B28458}" type="presParOf" srcId="{DEBB8EEA-A56E-4331-BDF4-55F089EF03A2}" destId="{ACD38A99-2E04-4867-9D73-FBADC543D728}" srcOrd="1" destOrd="0" presId="urn:microsoft.com/office/officeart/2005/8/layout/orgChart1"/>
    <dgm:cxn modelId="{4B8ABF61-0462-4CC9-BB24-509C9905F77A}" type="presParOf" srcId="{ACD38A99-2E04-4867-9D73-FBADC543D728}" destId="{05B41D9E-EE4C-4F8D-B6C7-2C774FB79FED}" srcOrd="0" destOrd="0" presId="urn:microsoft.com/office/officeart/2005/8/layout/orgChart1"/>
    <dgm:cxn modelId="{AF6937A0-8647-481B-BA91-3E969759E064}" type="presParOf" srcId="{05B41D9E-EE4C-4F8D-B6C7-2C774FB79FED}" destId="{8DC25E11-B2EA-4B9C-88FA-E5EF21668442}" srcOrd="0" destOrd="0" presId="urn:microsoft.com/office/officeart/2005/8/layout/orgChart1"/>
    <dgm:cxn modelId="{63169DEC-184F-4A58-A6D5-C8F923B15F4C}" type="presParOf" srcId="{05B41D9E-EE4C-4F8D-B6C7-2C774FB79FED}" destId="{7DF0FE54-28EB-47E2-BAD4-7F1685A4E011}" srcOrd="1" destOrd="0" presId="urn:microsoft.com/office/officeart/2005/8/layout/orgChart1"/>
    <dgm:cxn modelId="{B394AA77-2DDE-4A19-9255-DA1B862DE3FE}" type="presParOf" srcId="{ACD38A99-2E04-4867-9D73-FBADC543D728}" destId="{2CF3F7EE-0136-4AF7-A6C4-CC77DC48FCDF}" srcOrd="1" destOrd="0" presId="urn:microsoft.com/office/officeart/2005/8/layout/orgChart1"/>
    <dgm:cxn modelId="{90D0421D-50A6-4BE5-84D8-C1FCCDB72B49}" type="presParOf" srcId="{ACD38A99-2E04-4867-9D73-FBADC543D728}" destId="{BE89E23D-1256-4B64-BCDF-5589980A8E5B}" srcOrd="2" destOrd="0" presId="urn:microsoft.com/office/officeart/2005/8/layout/orgChart1"/>
    <dgm:cxn modelId="{A9A02F26-C3E2-4988-9F1F-5C9B344921C6}" type="presParOf" srcId="{DEBB8EEA-A56E-4331-BDF4-55F089EF03A2}" destId="{794B497D-6F43-4F90-9F92-0104A067BC9B}" srcOrd="2" destOrd="0" presId="urn:microsoft.com/office/officeart/2005/8/layout/orgChart1"/>
    <dgm:cxn modelId="{627EBAAF-05C9-42D8-B20B-2DBD179E47F9}" type="presParOf" srcId="{DEBB8EEA-A56E-4331-BDF4-55F089EF03A2}" destId="{A2BE8AF6-2BEA-4156-8F5B-DEB8DD7AC967}" srcOrd="3" destOrd="0" presId="urn:microsoft.com/office/officeart/2005/8/layout/orgChart1"/>
    <dgm:cxn modelId="{2A17AF8B-20B3-4A7E-A3EE-775B8F921774}" type="presParOf" srcId="{A2BE8AF6-2BEA-4156-8F5B-DEB8DD7AC967}" destId="{C45EE5FA-A797-4495-A5F2-B2AB8BFCA916}" srcOrd="0" destOrd="0" presId="urn:microsoft.com/office/officeart/2005/8/layout/orgChart1"/>
    <dgm:cxn modelId="{DDF02FFF-F3DB-4B14-BA97-E1B46CA8A3EC}" type="presParOf" srcId="{C45EE5FA-A797-4495-A5F2-B2AB8BFCA916}" destId="{C680A747-16E2-4885-A5EC-1DE180642E90}" srcOrd="0" destOrd="0" presId="urn:microsoft.com/office/officeart/2005/8/layout/orgChart1"/>
    <dgm:cxn modelId="{170C9221-D853-4884-96B7-F34EF1F47D17}" type="presParOf" srcId="{C45EE5FA-A797-4495-A5F2-B2AB8BFCA916}" destId="{EF010490-7FAE-441E-948D-D5499F6E3DA5}" srcOrd="1" destOrd="0" presId="urn:microsoft.com/office/officeart/2005/8/layout/orgChart1"/>
    <dgm:cxn modelId="{843D53F7-BD8F-4674-8668-28C0F56DD3FE}" type="presParOf" srcId="{A2BE8AF6-2BEA-4156-8F5B-DEB8DD7AC967}" destId="{2586410C-CCE2-457C-99CA-69300025D717}" srcOrd="1" destOrd="0" presId="urn:microsoft.com/office/officeart/2005/8/layout/orgChart1"/>
    <dgm:cxn modelId="{8D20ABC7-C35E-4FD9-A332-3FA2127AC121}" type="presParOf" srcId="{A2BE8AF6-2BEA-4156-8F5B-DEB8DD7AC967}" destId="{9FDF5919-9F31-427A-BC6A-1043BB2F3199}" srcOrd="2" destOrd="0" presId="urn:microsoft.com/office/officeart/2005/8/layout/orgChart1"/>
    <dgm:cxn modelId="{254A3BE7-ED4C-4788-8BCD-8E138F11C520}" type="presParOf" srcId="{3831D0A3-FDE6-4575-8C47-640CE443B7FE}" destId="{6A2EB144-58F2-40C8-BF7B-B915175F709F}" srcOrd="2" destOrd="0" presId="urn:microsoft.com/office/officeart/2005/8/layout/orgChart1"/>
    <dgm:cxn modelId="{3EF438AF-04D8-4B1C-9044-4B1456F706BF}" type="presParOf" srcId="{841C67FF-7ADC-4F93-ACE3-A7B0F3134F96}" destId="{81549451-C660-4144-B2FC-F03F3F648AF8}" srcOrd="2" destOrd="0" presId="urn:microsoft.com/office/officeart/2005/8/layout/orgChart1"/>
    <dgm:cxn modelId="{45CE751A-8854-499F-A79F-E985EB0ABD80}" type="presParOf" srcId="{841C67FF-7ADC-4F93-ACE3-A7B0F3134F96}" destId="{455A3031-D828-4E59-877D-B3CDE7B20CB9}" srcOrd="3" destOrd="0" presId="urn:microsoft.com/office/officeart/2005/8/layout/orgChart1"/>
    <dgm:cxn modelId="{A81527B8-5304-406E-93D9-7043517BA5E2}" type="presParOf" srcId="{455A3031-D828-4E59-877D-B3CDE7B20CB9}" destId="{D9B0FE32-17B2-48FB-8E98-D8F3465C7C55}" srcOrd="0" destOrd="0" presId="urn:microsoft.com/office/officeart/2005/8/layout/orgChart1"/>
    <dgm:cxn modelId="{7F4EA5A7-1828-4EC8-8564-667006D5AD77}" type="presParOf" srcId="{D9B0FE32-17B2-48FB-8E98-D8F3465C7C55}" destId="{DC2672B9-8013-4FD6-8BEA-8E96E9BE20C7}" srcOrd="0" destOrd="0" presId="urn:microsoft.com/office/officeart/2005/8/layout/orgChart1"/>
    <dgm:cxn modelId="{1A634D5D-DF35-4A72-9594-8DD52FCF3D0A}" type="presParOf" srcId="{D9B0FE32-17B2-48FB-8E98-D8F3465C7C55}" destId="{EBD2F19C-7C85-4DA0-BE62-D33EBD4C4FBC}" srcOrd="1" destOrd="0" presId="urn:microsoft.com/office/officeart/2005/8/layout/orgChart1"/>
    <dgm:cxn modelId="{546A1816-E70B-4024-AE62-E960A6DB96D7}" type="presParOf" srcId="{455A3031-D828-4E59-877D-B3CDE7B20CB9}" destId="{A55C94EE-2B2D-4420-99A5-ADB120831C92}" srcOrd="1" destOrd="0" presId="urn:microsoft.com/office/officeart/2005/8/layout/orgChart1"/>
    <dgm:cxn modelId="{2195B0FD-5EC1-4070-9D98-4AA99E94F071}" type="presParOf" srcId="{A55C94EE-2B2D-4420-99A5-ADB120831C92}" destId="{417DC322-C8D7-49B4-9605-2B8253B95F00}" srcOrd="0" destOrd="0" presId="urn:microsoft.com/office/officeart/2005/8/layout/orgChart1"/>
    <dgm:cxn modelId="{E1738F46-A843-4108-A58F-0968A9CC7859}" type="presParOf" srcId="{A55C94EE-2B2D-4420-99A5-ADB120831C92}" destId="{0337A408-457D-4091-81F6-61373F9ABF2F}" srcOrd="1" destOrd="0" presId="urn:microsoft.com/office/officeart/2005/8/layout/orgChart1"/>
    <dgm:cxn modelId="{56702BCE-F46D-4E98-BF3B-34C3C4204B65}" type="presParOf" srcId="{0337A408-457D-4091-81F6-61373F9ABF2F}" destId="{C699936B-4BDE-4886-B14B-E9E2D3D28EFD}" srcOrd="0" destOrd="0" presId="urn:microsoft.com/office/officeart/2005/8/layout/orgChart1"/>
    <dgm:cxn modelId="{C27A03CA-C429-4A45-982D-649D908B6DBD}" type="presParOf" srcId="{C699936B-4BDE-4886-B14B-E9E2D3D28EFD}" destId="{21FBF2DF-8D52-4BF6-993B-F28D4E9C38E0}" srcOrd="0" destOrd="0" presId="urn:microsoft.com/office/officeart/2005/8/layout/orgChart1"/>
    <dgm:cxn modelId="{3B31BEE3-D5EB-4C84-A5B2-ED57D54287BF}" type="presParOf" srcId="{C699936B-4BDE-4886-B14B-E9E2D3D28EFD}" destId="{D8D39D10-3B3C-47F9-BFBD-A12F8D6B7810}" srcOrd="1" destOrd="0" presId="urn:microsoft.com/office/officeart/2005/8/layout/orgChart1"/>
    <dgm:cxn modelId="{BF690ACB-559F-4A10-8802-9063E8194B00}" type="presParOf" srcId="{0337A408-457D-4091-81F6-61373F9ABF2F}" destId="{9ABE4E43-19BB-4F33-9F85-811AD777CAD4}" srcOrd="1" destOrd="0" presId="urn:microsoft.com/office/officeart/2005/8/layout/orgChart1"/>
    <dgm:cxn modelId="{A8567896-0F66-492F-BE13-0EA934D7D2A7}" type="presParOf" srcId="{0337A408-457D-4091-81F6-61373F9ABF2F}" destId="{C42C5B9A-1838-4931-87CE-134BF90826E9}" srcOrd="2" destOrd="0" presId="urn:microsoft.com/office/officeart/2005/8/layout/orgChart1"/>
    <dgm:cxn modelId="{F5E6E227-C32B-425E-921D-6B481FDD4321}" type="presParOf" srcId="{A55C94EE-2B2D-4420-99A5-ADB120831C92}" destId="{6CBB27EE-3871-4119-A4E7-515A29865907}" srcOrd="2" destOrd="0" presId="urn:microsoft.com/office/officeart/2005/8/layout/orgChart1"/>
    <dgm:cxn modelId="{20DDF53E-09F1-4530-926C-68206B5CE986}" type="presParOf" srcId="{A55C94EE-2B2D-4420-99A5-ADB120831C92}" destId="{4CB556E0-BCD2-4129-8522-CE7DA7312798}" srcOrd="3" destOrd="0" presId="urn:microsoft.com/office/officeart/2005/8/layout/orgChart1"/>
    <dgm:cxn modelId="{B5F113CB-C5BC-4D9B-9918-6397391FACEB}" type="presParOf" srcId="{4CB556E0-BCD2-4129-8522-CE7DA7312798}" destId="{FA07D4B3-9F15-4C79-940A-81F2B2F4965A}" srcOrd="0" destOrd="0" presId="urn:microsoft.com/office/officeart/2005/8/layout/orgChart1"/>
    <dgm:cxn modelId="{B21C5F57-9C82-4C68-BFCF-4CDE9E821F33}" type="presParOf" srcId="{FA07D4B3-9F15-4C79-940A-81F2B2F4965A}" destId="{034346BD-C707-4F04-BE15-55497C37A2AF}" srcOrd="0" destOrd="0" presId="urn:microsoft.com/office/officeart/2005/8/layout/orgChart1"/>
    <dgm:cxn modelId="{3ECB67E1-89AC-4904-BE88-0EEE22670011}" type="presParOf" srcId="{FA07D4B3-9F15-4C79-940A-81F2B2F4965A}" destId="{3DC1DA37-3BCF-4749-885E-567A697BC76F}" srcOrd="1" destOrd="0" presId="urn:microsoft.com/office/officeart/2005/8/layout/orgChart1"/>
    <dgm:cxn modelId="{EE994B11-66C8-4EB9-AB12-39C59AA4139E}" type="presParOf" srcId="{4CB556E0-BCD2-4129-8522-CE7DA7312798}" destId="{CE08219C-635B-4D44-881F-D963F0694357}" srcOrd="1" destOrd="0" presId="urn:microsoft.com/office/officeart/2005/8/layout/orgChart1"/>
    <dgm:cxn modelId="{B4547265-AABD-4A31-B649-8A65FF667BF1}" type="presParOf" srcId="{4CB556E0-BCD2-4129-8522-CE7DA7312798}" destId="{E00432A2-F562-414C-943D-1E87874130D5}" srcOrd="2" destOrd="0" presId="urn:microsoft.com/office/officeart/2005/8/layout/orgChart1"/>
    <dgm:cxn modelId="{09E3B319-3EDF-470A-8DF0-8DF3CEE0582B}" type="presParOf" srcId="{455A3031-D828-4E59-877D-B3CDE7B20CB9}" destId="{500582DA-B448-4742-99FB-E18749C70E01}" srcOrd="2" destOrd="0" presId="urn:microsoft.com/office/officeart/2005/8/layout/orgChart1"/>
    <dgm:cxn modelId="{CE572DE1-A588-40DE-8C8E-60D53E059C0B}" type="presParOf" srcId="{23F7B6C2-E94C-4E76-B15D-EDD9F8CBFF2A}" destId="{47FC2FD0-A936-40AF-A17B-6D3528C4A73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BB27EE-3871-4119-A4E7-515A29865907}">
      <dsp:nvSpPr>
        <dsp:cNvPr id="0" name=""/>
        <dsp:cNvSpPr/>
      </dsp:nvSpPr>
      <dsp:spPr>
        <a:xfrm>
          <a:off x="6489240" y="2491917"/>
          <a:ext cx="1112999" cy="3863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165"/>
              </a:lnTo>
              <a:lnTo>
                <a:pt x="1112999" y="193165"/>
              </a:lnTo>
              <a:lnTo>
                <a:pt x="1112999" y="38633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7DC322-C8D7-49B4-9605-2B8253B95F00}">
      <dsp:nvSpPr>
        <dsp:cNvPr id="0" name=""/>
        <dsp:cNvSpPr/>
      </dsp:nvSpPr>
      <dsp:spPr>
        <a:xfrm>
          <a:off x="5376241" y="2491917"/>
          <a:ext cx="1112999" cy="386330"/>
        </a:xfrm>
        <a:custGeom>
          <a:avLst/>
          <a:gdLst/>
          <a:ahLst/>
          <a:cxnLst/>
          <a:rect l="0" t="0" r="0" b="0"/>
          <a:pathLst>
            <a:path>
              <a:moveTo>
                <a:pt x="1112999" y="0"/>
              </a:moveTo>
              <a:lnTo>
                <a:pt x="1112999" y="193165"/>
              </a:lnTo>
              <a:lnTo>
                <a:pt x="0" y="193165"/>
              </a:lnTo>
              <a:lnTo>
                <a:pt x="0" y="38633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549451-C660-4144-B2FC-F03F3F648AF8}">
      <dsp:nvSpPr>
        <dsp:cNvPr id="0" name=""/>
        <dsp:cNvSpPr/>
      </dsp:nvSpPr>
      <dsp:spPr>
        <a:xfrm>
          <a:off x="4263242" y="1185752"/>
          <a:ext cx="2225998" cy="3863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165"/>
              </a:lnTo>
              <a:lnTo>
                <a:pt x="2225998" y="193165"/>
              </a:lnTo>
              <a:lnTo>
                <a:pt x="2225998" y="386330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4B497D-6F43-4F90-9F92-0104A067BC9B}">
      <dsp:nvSpPr>
        <dsp:cNvPr id="0" name=""/>
        <dsp:cNvSpPr/>
      </dsp:nvSpPr>
      <dsp:spPr>
        <a:xfrm>
          <a:off x="2037243" y="2491917"/>
          <a:ext cx="1112999" cy="3863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165"/>
              </a:lnTo>
              <a:lnTo>
                <a:pt x="1112999" y="193165"/>
              </a:lnTo>
              <a:lnTo>
                <a:pt x="1112999" y="38633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E76408-9B9B-4A7B-9ED2-13B5C7E23671}">
      <dsp:nvSpPr>
        <dsp:cNvPr id="0" name=""/>
        <dsp:cNvSpPr/>
      </dsp:nvSpPr>
      <dsp:spPr>
        <a:xfrm>
          <a:off x="924244" y="2491917"/>
          <a:ext cx="1112999" cy="386330"/>
        </a:xfrm>
        <a:custGeom>
          <a:avLst/>
          <a:gdLst/>
          <a:ahLst/>
          <a:cxnLst/>
          <a:rect l="0" t="0" r="0" b="0"/>
          <a:pathLst>
            <a:path>
              <a:moveTo>
                <a:pt x="1112999" y="0"/>
              </a:moveTo>
              <a:lnTo>
                <a:pt x="1112999" y="193165"/>
              </a:lnTo>
              <a:lnTo>
                <a:pt x="0" y="193165"/>
              </a:lnTo>
              <a:lnTo>
                <a:pt x="0" y="38633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61C337-C897-466B-A799-F3525B528E43}">
      <dsp:nvSpPr>
        <dsp:cNvPr id="0" name=""/>
        <dsp:cNvSpPr/>
      </dsp:nvSpPr>
      <dsp:spPr>
        <a:xfrm>
          <a:off x="2037243" y="1185752"/>
          <a:ext cx="2225998" cy="386330"/>
        </a:xfrm>
        <a:custGeom>
          <a:avLst/>
          <a:gdLst/>
          <a:ahLst/>
          <a:cxnLst/>
          <a:rect l="0" t="0" r="0" b="0"/>
          <a:pathLst>
            <a:path>
              <a:moveTo>
                <a:pt x="2225998" y="0"/>
              </a:moveTo>
              <a:lnTo>
                <a:pt x="2225998" y="193165"/>
              </a:lnTo>
              <a:lnTo>
                <a:pt x="0" y="193165"/>
              </a:lnTo>
              <a:lnTo>
                <a:pt x="0" y="386330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38C6BE-235A-41E2-80D9-1C3194786D9D}">
      <dsp:nvSpPr>
        <dsp:cNvPr id="0" name=""/>
        <dsp:cNvSpPr/>
      </dsp:nvSpPr>
      <dsp:spPr>
        <a:xfrm>
          <a:off x="3343407" y="265918"/>
          <a:ext cx="1839668" cy="919834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Mammal</a:t>
          </a:r>
        </a:p>
      </dsp:txBody>
      <dsp:txXfrm>
        <a:off x="3343407" y="265918"/>
        <a:ext cx="1839668" cy="919834"/>
      </dsp:txXfrm>
    </dsp:sp>
    <dsp:sp modelId="{5F864CC8-32EC-40F9-8F67-F26287C1110F}">
      <dsp:nvSpPr>
        <dsp:cNvPr id="0" name=""/>
        <dsp:cNvSpPr/>
      </dsp:nvSpPr>
      <dsp:spPr>
        <a:xfrm>
          <a:off x="1117409" y="1572082"/>
          <a:ext cx="1839668" cy="919834"/>
        </a:xfrm>
        <a:prstGeom prst="rect">
          <a:avLst/>
        </a:prstGeom>
        <a:solidFill>
          <a:srgbClr val="7F49A1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LandMammal</a:t>
          </a:r>
          <a:endParaRPr lang="en-US" sz="2000" kern="1200" dirty="0"/>
        </a:p>
      </dsp:txBody>
      <dsp:txXfrm>
        <a:off x="1117409" y="1572082"/>
        <a:ext cx="1839668" cy="919834"/>
      </dsp:txXfrm>
    </dsp:sp>
    <dsp:sp modelId="{8DC25E11-B2EA-4B9C-88FA-E5EF21668442}">
      <dsp:nvSpPr>
        <dsp:cNvPr id="0" name=""/>
        <dsp:cNvSpPr/>
      </dsp:nvSpPr>
      <dsp:spPr>
        <a:xfrm>
          <a:off x="4410" y="2878247"/>
          <a:ext cx="1839668" cy="91983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</a:schemeClr>
            </a:gs>
            <a:gs pos="90000">
              <a:schemeClr val="accent6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Giraffe</a:t>
          </a:r>
        </a:p>
      </dsp:txBody>
      <dsp:txXfrm>
        <a:off x="4410" y="2878247"/>
        <a:ext cx="1839668" cy="919834"/>
      </dsp:txXfrm>
    </dsp:sp>
    <dsp:sp modelId="{C680A747-16E2-4885-A5EC-1DE180642E90}">
      <dsp:nvSpPr>
        <dsp:cNvPr id="0" name=""/>
        <dsp:cNvSpPr/>
      </dsp:nvSpPr>
      <dsp:spPr>
        <a:xfrm>
          <a:off x="2230408" y="2878247"/>
          <a:ext cx="1839668" cy="91983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</a:schemeClr>
            </a:gs>
            <a:gs pos="90000">
              <a:schemeClr val="accent6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Rhinocerous</a:t>
          </a:r>
          <a:endParaRPr lang="en-US" sz="2000" kern="1200" dirty="0"/>
        </a:p>
      </dsp:txBody>
      <dsp:txXfrm>
        <a:off x="2230408" y="2878247"/>
        <a:ext cx="1839668" cy="919834"/>
      </dsp:txXfrm>
    </dsp:sp>
    <dsp:sp modelId="{DC2672B9-8013-4FD6-8BEA-8E96E9BE20C7}">
      <dsp:nvSpPr>
        <dsp:cNvPr id="0" name=""/>
        <dsp:cNvSpPr/>
      </dsp:nvSpPr>
      <dsp:spPr>
        <a:xfrm>
          <a:off x="5569406" y="1572082"/>
          <a:ext cx="1839668" cy="919834"/>
        </a:xfrm>
        <a:prstGeom prst="rect">
          <a:avLst/>
        </a:prstGeom>
        <a:solidFill>
          <a:srgbClr val="7F49A1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AquaticMammal</a:t>
          </a:r>
          <a:endParaRPr lang="en-US" sz="2000" kern="1200" dirty="0"/>
        </a:p>
      </dsp:txBody>
      <dsp:txXfrm>
        <a:off x="5569406" y="1572082"/>
        <a:ext cx="1839668" cy="919834"/>
      </dsp:txXfrm>
    </dsp:sp>
    <dsp:sp modelId="{21FBF2DF-8D52-4BF6-993B-F28D4E9C38E0}">
      <dsp:nvSpPr>
        <dsp:cNvPr id="0" name=""/>
        <dsp:cNvSpPr/>
      </dsp:nvSpPr>
      <dsp:spPr>
        <a:xfrm>
          <a:off x="4456407" y="2878247"/>
          <a:ext cx="1839668" cy="91983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</a:schemeClr>
            </a:gs>
            <a:gs pos="90000">
              <a:schemeClr val="accent6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Dolphin</a:t>
          </a:r>
        </a:p>
      </dsp:txBody>
      <dsp:txXfrm>
        <a:off x="4456407" y="2878247"/>
        <a:ext cx="1839668" cy="919834"/>
      </dsp:txXfrm>
    </dsp:sp>
    <dsp:sp modelId="{034346BD-C707-4F04-BE15-55497C37A2AF}">
      <dsp:nvSpPr>
        <dsp:cNvPr id="0" name=""/>
        <dsp:cNvSpPr/>
      </dsp:nvSpPr>
      <dsp:spPr>
        <a:xfrm>
          <a:off x="6682405" y="2878247"/>
          <a:ext cx="1839668" cy="91983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</a:schemeClr>
            </a:gs>
            <a:gs pos="90000">
              <a:schemeClr val="accent6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Whale</a:t>
          </a:r>
        </a:p>
      </dsp:txBody>
      <dsp:txXfrm>
        <a:off x="6682405" y="2878247"/>
        <a:ext cx="1839668" cy="919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2:30:05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13 8384,'0'13'3104,"0"-13"-2400,-13 0-224,13 0-96,0 0-320,0 0-5792,0 0 3104,0-26-352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2:30:05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13 8384,'0'13'3104,"0"-13"-2400,-13 0-224,13 0-96,0 0-320,0 0-5792,0 0 3104,0-26-352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19:23:00.638"/>
    </inkml:context>
    <inkml:brush xml:id="br0">
      <inkml:brushProperty name="width" value="0.10583" units="cm"/>
      <inkml:brushProperty name="height" value="0.10583" units="cm"/>
      <inkml:brushProperty name="color" value="#516B54"/>
    </inkml:brush>
  </inkml:definitions>
  <inkml:trace contextRef="#ctx0" brushRef="#br0">13 10072 4320,'-13'0'1600,"26"-13"-1248,-13 13-96,0 0 288,13 0-352,-13 0 544,0 0-416,12-13-64,1 13-160,-13 0-96,13 0 32,0-13 32,-1 13-32,1 0-96,0 0 32,12 0 320,1 13-192,-13-13 416,12 0-288,1 0 320,12 0-320,-12 0 96,12 0-192,0 0-64,-12 0-32,25 13 32,-13-13-32,0 0 256,1 0-160,12 0 320,0 0-256,-13 0 32,13 0-128,0 0 96,0 13-128,0-13 544,0 12-352,13-12 544,-13 0-480,0 0 288,0 0-352,13 0 128,0 13-224,0-13 287,0 13-255,-13 0-32,25-1-96,-12-12-64,0 13 32,12-13 160,-12 13-96,0 0-96,13-1-32,-13-12 160,12 13-64,1 0 128,-1-13-128,1 13 32,-1-13-32,14 0 288,-14 12-160,1-12 32,12 0-128,-12 0 160,12-12-160,-12 12 32,12 0-64,-12 0 32,-1 0-64,1 0 64,12 0-64,1 0-96,-14-13 32,1 13-32,-1 0 0,1 0 256,-1 0-96,1-13-96,12 13-32,-12 0 32,0 0 0,12 0 64,-12 0-32,12-13 128,-13 13-96,14 0-160,-14 0 32,14 13-32,-1-13 32,-12 13 128,25-13-32,0 0-32,0 13 32,-13-13 96,26 0-64,-13-13 192,13 13-160,0-13-96,0 13-32,0-13-32,12 1 0,1-14 192,0 13-64,-1-12 128,1 12-128,12-12-224,-12 12 64,0 0 192,25 0-64,-26 0-64,14 1 0,-13-1 160,25 0-64,-26-12 128,14 12-128,-14 0 128,14-12-128,-14 12-96,1 0 0,0-12 96,-1 25-32,-12-26-32,13 13 32,-13 1 32,-13-1-32,13 0-96,0 13 32,-13-13 32,0 0 0,-13 13 0,13-12 0,0 12-96,0-13 64,-12 13 32,-1-13 0,-12 13 64,12 0-32,-12 0 128,-1 13-96,1-13-32,-1 13 0,1-13-128,0 12 64,-14-12-128,1 0 96,0 0 32,0 0 32,0 0 192,0 0-96,-1 0-160,1 0 0,0 0 256,-13 0-128,0 0-128,0 0 0,0 0 32,0-12 32,0 12 0,13-13 0,-26 13 0,13-13 0,-12 0 0,-1 1 0,0-1 64,13 0-32,-12 0-32,-1 1 32,13-14-128,-13 13 64,1-12-32,12 12 0,-13-13 192,13 14-64,-13-1-96,13-13 0,-12 14 96,-1-14-32,0 1-32,1-1 32,-1 1-32,-13-1 0,14 13 128,-14-12-64,-12-1 256,12 1-192,1-1-32,0-12-64,-14 12 32,14-12-32,-13 0 128,12-1-96,-12 14-96,0-13 0,12 12 96,-12-12-32,0 0 64,-1-1-64,1 1-160,0 0 64,0-13 160,-13 0-32,13-1-32,-1 1 0,-12 0-32,0 0 0,0 0 64,0 0-32,13 0-32,-13 0 32,0 0-32,0-13 0,0 0 0,0 1 0,0 12 0,0-13 0,0 0 64,13 0-32,-13 13-96,0 0 32,13-13-32,-1 13 0,1 0 128,-13 0-32,13 0-32,0 0 32,12-13 96,-25 13-64,13 0-32,0-13 0,-1 0-32,1-12 0,-13 12-96,26-25 64,-26 12 160,25-12-64,-12 12 32,0 0-32,12 14-64,-12-14 32,0 13 96,0-12-64,-1 12 480,1-13-320,0 1-32,-13-14-96,0 14 0,0-14-64,13 1 64,-13 0-64,0-13-96,12-1 32,-12 14-32,0-13 0,13 0 128,-13 0-32,13 0 64,-13 12-64,13 14 64,-1-14-64,1 1-32,-13 0 32,13-1-192,0 14 96,0-14-32,-1 1 32,-12 0 128,13-13-32,0 0 64,0-1-64,-1 14-96,1-13 32,0 13 96,0-14-32,-1 1-224,1 13 96,-13 0 96,13-13 32,0-1 64,-13 14-64,0-13-160,0 0 64,12 0-32,-12 0 32,0 0 128,13-1-32,0 1-224,0-13 96,0 13-256,12-13 224,-12 1-224,12 11 192,-12-11-128,0-1 160,12 0 224,-12 0-64,13 26 0,-14-1 0,1-12-192,13 13 96,-14 12-256,1-12 192,-13 25-32,13 0 96,-13 0-288,0 1 192,0 12-448,0 12 352,0 1-1920,-13 0 1216,0-1-4959,1 14 3295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2T15:09:18.140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4 22 640,'-3'4'228,"6"-8"157,-3 4-214,0 0 16,0 0-70,0 0-26,0 0-43,0 0-86,0 0 65,8-7 890,-4 5 1952,49 6-1125,-51-4-1701,28 1 106,-24 0-91,1 1 0,-1-1 0,1 0-1,0 0 1,-1-1 0,1 0 0,0 0-1,-1 0 1,2-1-58,15 0 94,20-4 60,-27 6-114,-11 0-31,0-1 0,0 0 0,-1 0-1,1 0 1,0-1 0,0 1 0,3-2-9,-1 1 21,0 0 0,1 0-1,-1 1 1,1 0-21,-5 0 15,-1 0 0,1 0-1,0 0 1,-1 0 0,1-1 0,0 1-1,1-2-14,32-3 16,-24 3-3,1 1 0,0 0 0,-1 0 0,10 2-13,0-1 60,17 3-92,9-3 390,-9 0-225,-38 0-128,1 0-1,-1 0 1,1 0 0,-1 0 0,1 0-1,-1 0 1,1 1 0,-1-1-1,1 1 1,-1-1 0,1 1 0,0 0-5,6 1-25,-4-2 19,-1 0 1,1 0-1,0 0 0,-1 1 1,1-1-1,-1 1 0,4 1 6,11 1-61,15 3 271,-26-4-252,1 0 0,0 0 0,-1-1 0,5 0 42,104-1 102,-103-1-144,-8 1 34,-1 0 0,0 0-1,0 0 1,0 0-1,1 1 1,-1-1-1,0 1 1,0 0-1,2 1 9,-1 0 6,-4-1-3,1 0 1,0-1-1,0 1 0,0-1 0,0 0 1,-1 0-1,1 1 0,0-1 0,0 0 1,0 0-1,0-1 0,1 1-3,5 0 14,40 3 77,-47-3-99,0 0 1,0 0 0,0 1-1,0-1 1,0 0 0,0 0 0,0 1-1,0-1 1,0 0 0,0 1-1,0-1 1,0 1 0,0 0 7,0-1 5,0 1 1,0-1 0,0 1-1,0-1 1,0 1 0,1-1-1,-1 0 1,0 1 0,0-1-1,0 0 1,0 0 0,1 0-1,-1 0-5,8 0 69,-6 1-43,1-1 0,0 0-1,0 0 1,0-1 0,0 1 0,-1-1-1,1 0 1,0 1 0,-1-2 0,1 1-1,3-2-25,-3 1 124,1 0 0,-1 0-1,1 0 1,-1 1 0,1-1 0,0 1-1,1 0-123,13-4 73,-3 1-89,1 1 1,-1 0-1,1 1 1,8 0 15,71 2-32,-44 1 83,44 8-109,-44 0 164,59-9 44,-103 1-93,-1-1 0,1 2 1,-1-1-1,1 1 0,-1 0 1,0 1-1,1 0 0,4 3-57,-10-6 18,0 1 0,0 0 0,0-1-1,1 0 1,-1 1 0,0-1 0,0 0-1,0 0 1,0 0 0,1 0 0,0-1-18,18 1 23,-15 1-41,17 1 95,-15-2-29,-6 0 53,-2 0-32,1 0-62,-1-1-1,1 1 0,-1 0 0,1 0 1,-1 0-1,1 0 0,-1 0 1,1 0-1,-1 1 0,1-1 0,-1 0 1,1 0-1,-1 0 0,1 0 0,-1 0 1,1 1-1,0-1-6,7 12 141,-7-11-145,0 1-1,0-1 0,0 1 0,0-1 0,0 1 1,0-1-1,-1 1 0,1 0 0,-1 0 0,1-1 1,-1 1-1,1 0 0,-1 0 0,0-1 0,0 3 5,6 15-58,-6 36-3638,0-37 2608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2T15:09:23.511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45 37 416,'-18'0'4247,"-9"0"-2985,33-10-777,-2 6-279,-4 3-190,0 0 0,1 1 0,-1-1 0,1 0 1,-1 0-1,1 0 0,0 1 0,-1-1 0,1 0 0,0 1 1,-1-1-1,1 1 0,0-1 0,0 1 0,0-1 0,0 1-16,12-7 41,-10 8-31,-2 0 9,0-1 125,-1 0 21,0 0 160,0 0-69,0 0 38,11 0 682,25 13 277,-35-13-1265,1 1 0,0-1-1,0 1 1,0-1 0,-1 0 0,1 0 0,0 0-1,0 0 1,0 0 0,-1 0 0,2-1 12,6 1 102,28 6 453,-26-4-503,5 1 61,-13-2-134,1 0 1,-1 0-1,0 0 0,0-1 1,1 0-1,-1 1 0,0-1 1,1 0 20,107 0 197,-43-4-394,-31-1 298,31-2-96,-26 1-10,-40 6 10,8 0-85,4 1 172,-5-1-64,0 0 0,0 0 0,-1-1 0,1 0 0,0 0 0,-1-1 0,5-2-28,-4 2 16,0 1-1,0-1 0,0 1 1,0 1-1,0-1 1,1 2-1,5 0-15,13 0 623,-26-1-598,-1 0-1,1 0 1,0 0 0,-1 1-1,1-1 1,0 0 0,-1 1-1,1-1 1,-1 1 0,1 0-1,-1-1 1,1 1 0,0 0-25,1 1 24,1 0 0,0 0 1,0-1-1,0 1 0,0-1 0,0 0 1,3 0-25,14 4 51,-15-3-26,0 0 0,-1-1 0,1 0 0,0 0 0,2-1-25,-3 0 63,-3 0-45,0 0 0,-1 0 0,1 1 0,0-1 1,-1 1-1,1-1 0,0 1 0,-1-1 0,1 1 0,-1 0 0,1 0 0,-1 0 0,2 1-18,3 0 6,0-1-1,0 1 0,1-1 1,-1 0-1,0 0 1,1-1-1,-1 0 0,1 0 1,-1-1-6,7 1 47,-7 0-26,18 4 22,-17-2-58,0-1-1,0-1 1,1 1 0,-1-1-1,0-1 1,3 0 15,14 0-30,-12 1 18,-2 1-9,-1-1 0,0-1 0,0 0-1,0 0 1,3-1 21,-6 1 15,-1 0 0,1 1-1,-1-1 1,1 1-1,2 0-14,24-1 45,16-4 88,-33 2-126,1 1-1,0 0 1,0 1 0,12 1-7,-9-3-67,-17 2 59,1 1-1,-1-1 1,0 1-1,0 0 1,0-1-1,1 1 1,-1 0-1,0 0 1,0 1-1,1-1 1,1 1 8,8 1 0,0 0 0,0-1 0,0 0 0,0 0 0,0-2 0,5 0 0,28 0 0,-37 1 5,3 0 25,-1 0 1,1 0 0,0-2 0,6 0-31,-13 1 3,-1 0 1,1 1 0,0 0-1,0 0 1,0 0 0,3 0-4,-4 1 1,0-1 0,0 0 0,0 0 0,0 0 0,1 0 0,-1-1 0,0 1 1,0-1-1,1 0-1,-4 1-1,0 0 1,0 0-1,0 0 1,0 0-1,0 0 1,0 0-1,0 0 1,0 0-1,0-1 1,0 1-1,0 0 1,0 0-1,-1 0 1,1 0-1,0 0 0,0 0 1,0 0-1,0 0 1,0 0-1,0 0 1,0 0-1,0 0 1,1 0-1,-1 0 1,0 0-1,0 0 1,0 0-1,0 0 1,0 0-1,0 0 1,0 0-1,0 0 1,0-1-1,0 1 1,0 0 0,23 1 44,-21 0-182,5 1 47,-5-1 112,-2-1 54,0 1-32,4 7-17,0-1-47,-2-2-546,0-1 0,0 1 0,0 0 1,0 0-1,-1 0 0,0 1 0,1 3 567,-1 9-4741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27T17:08:08.47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 8064,'31'16'2976,"-35"-8"-2304,12-21-6944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27T17:08:18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47 9984,'-26'-8'3680,"26"8"-2848,-4-4-256,4 4-1568,0-4 416,0 0-128,-5 4 448,0-4 224,2 0 32,3-4-2016,3-3 1088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27T17:08:19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78 7968,'-20'-31'2944,"7"19"-2272,-2 5-192,12-1-832,-2 0 96,5 3-2848,5 2 1696,3 0-2560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27T17:08:21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62 8544,'-46'-39'3168,"41"28"-2464,0 0-192,5 11-1600,0 0 480,5 11-4000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9BAC5-AAC3-41B1-80A3-A98604D7601C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C63B7B-8D39-4D0A-9EEA-56F291D3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26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-32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-32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9pPr>
          </a:lstStyle>
          <a:p>
            <a:r>
              <a:rPr lang="en-GB" altLang="en-US" sz="1200"/>
              <a:t>Objects First with Java</a:t>
            </a:r>
          </a:p>
        </p:txBody>
      </p:sp>
      <p:sp>
        <p:nvSpPr>
          <p:cNvPr id="153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-32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-32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9pPr>
          </a:lstStyle>
          <a:p>
            <a:r>
              <a:rPr lang="en-GB" altLang="en-US" sz="1200"/>
              <a:t>© David J. Barnes and Michael Kölling</a:t>
            </a:r>
          </a:p>
        </p:txBody>
      </p:sp>
      <p:sp>
        <p:nvSpPr>
          <p:cNvPr id="153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-32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-32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9pPr>
          </a:lstStyle>
          <a:p>
            <a:fld id="{03152B4E-4FD2-45FC-9CDE-05DF5F3AE35C}" type="slidenum">
              <a:rPr lang="en-GB" altLang="en-US" sz="1200"/>
              <a:pPr/>
              <a:t>1</a:t>
            </a:fld>
            <a:endParaRPr lang="en-GB" altLang="en-US" sz="1200"/>
          </a:p>
        </p:txBody>
      </p:sp>
      <p:sp>
        <p:nvSpPr>
          <p:cNvPr id="153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/>
              <a:t>Replace this with your course title and your name/contact details.</a:t>
            </a:r>
          </a:p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itchFamily="-32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itchFamily="-32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9pPr>
          </a:lstStyle>
          <a:p>
            <a:r>
              <a:rPr lang="en-GB" altLang="en-US" sz="1200" b="0">
                <a:latin typeface="Times New Roman" pitchFamily="-32" charset="0"/>
              </a:rPr>
              <a:t>Objects First with Java</a:t>
            </a:r>
          </a:p>
        </p:txBody>
      </p:sp>
      <p:sp>
        <p:nvSpPr>
          <p:cNvPr id="757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itchFamily="-32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itchFamily="-32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9pPr>
          </a:lstStyle>
          <a:p>
            <a:r>
              <a:rPr lang="en-GB" altLang="en-US" sz="1200" b="0">
                <a:latin typeface="Times New Roman" pitchFamily="-32" charset="0"/>
              </a:rPr>
              <a:t>© David J. Barnes and Michael Kölling</a:t>
            </a:r>
          </a:p>
        </p:txBody>
      </p:sp>
      <p:sp>
        <p:nvSpPr>
          <p:cNvPr id="757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itchFamily="-32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itchFamily="-32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9pPr>
          </a:lstStyle>
          <a:p>
            <a:fld id="{10362C14-BB59-4B48-B4BA-3CD2977B2213}" type="slidenum">
              <a:rPr lang="en-GB" altLang="en-US" sz="1200" b="0" smtClean="0">
                <a:latin typeface="Times New Roman" pitchFamily="-32" charset="0"/>
              </a:rPr>
              <a:pPr/>
              <a:t>21</a:t>
            </a:fld>
            <a:endParaRPr lang="en-GB" altLang="en-US" sz="1200" b="0">
              <a:latin typeface="Times New Roman" pitchFamily="-32" charset="0"/>
            </a:endParaRPr>
          </a:p>
        </p:txBody>
      </p:sp>
      <p:sp>
        <p:nvSpPr>
          <p:cNvPr id="757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5091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itchFamily="-32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itchFamily="-32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9pPr>
          </a:lstStyle>
          <a:p>
            <a:r>
              <a:rPr lang="en-GB" altLang="en-US" sz="1200" b="0">
                <a:latin typeface="Times New Roman" pitchFamily="-32" charset="0"/>
              </a:rPr>
              <a:t>Objects First with Java</a:t>
            </a:r>
          </a:p>
        </p:txBody>
      </p:sp>
      <p:sp>
        <p:nvSpPr>
          <p:cNvPr id="778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itchFamily="-32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itchFamily="-32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9pPr>
          </a:lstStyle>
          <a:p>
            <a:r>
              <a:rPr lang="en-GB" altLang="en-US" sz="1200" b="0">
                <a:latin typeface="Times New Roman" pitchFamily="-32" charset="0"/>
              </a:rPr>
              <a:t>© David J. Barnes and Michael Kölling</a:t>
            </a:r>
          </a:p>
        </p:txBody>
      </p:sp>
      <p:sp>
        <p:nvSpPr>
          <p:cNvPr id="778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itchFamily="-32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itchFamily="-32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9pPr>
          </a:lstStyle>
          <a:p>
            <a:fld id="{85480DBB-9DB2-412B-9E8B-68087EB0EAC7}" type="slidenum">
              <a:rPr lang="en-GB" altLang="en-US" sz="1200" b="0" smtClean="0">
                <a:latin typeface="Times New Roman" pitchFamily="-32" charset="0"/>
              </a:rPr>
              <a:pPr/>
              <a:t>31</a:t>
            </a:fld>
            <a:endParaRPr lang="en-GB" altLang="en-US" sz="1200" b="0">
              <a:latin typeface="Times New Roman" pitchFamily="-32" charset="0"/>
            </a:endParaRPr>
          </a:p>
        </p:txBody>
      </p:sp>
      <p:sp>
        <p:nvSpPr>
          <p:cNvPr id="778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783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GB" altLang="en-US"/>
              <a:t>NewsFeed object will hold two collections: one for MessagePosts, one for PhotoPosts</a:t>
            </a:r>
          </a:p>
        </p:txBody>
      </p:sp>
    </p:spTree>
    <p:extLst>
      <p:ext uri="{BB962C8B-B14F-4D97-AF65-F5344CB8AC3E}">
        <p14:creationId xmlns:p14="http://schemas.microsoft.com/office/powerpoint/2010/main" val="1550611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itchFamily="-32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itchFamily="-32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9pPr>
          </a:lstStyle>
          <a:p>
            <a:r>
              <a:rPr lang="en-GB" altLang="en-US" sz="1200" b="0">
                <a:latin typeface="Times New Roman" pitchFamily="-32" charset="0"/>
              </a:rPr>
              <a:t>Objects First with Java</a:t>
            </a:r>
          </a:p>
        </p:txBody>
      </p:sp>
      <p:sp>
        <p:nvSpPr>
          <p:cNvPr id="808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itchFamily="-32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itchFamily="-32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9pPr>
          </a:lstStyle>
          <a:p>
            <a:r>
              <a:rPr lang="en-GB" altLang="en-US" sz="1200" b="0">
                <a:latin typeface="Times New Roman" pitchFamily="-32" charset="0"/>
              </a:rPr>
              <a:t>© David J. Barnes and Michael Kölling</a:t>
            </a:r>
          </a:p>
        </p:txBody>
      </p:sp>
      <p:sp>
        <p:nvSpPr>
          <p:cNvPr id="809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itchFamily="-32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itchFamily="-32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9pPr>
          </a:lstStyle>
          <a:p>
            <a:fld id="{CC1AC632-1F5E-4CA9-95DE-475F00ABB87C}" type="slidenum">
              <a:rPr lang="en-GB" altLang="en-US" sz="1200" b="0" smtClean="0">
                <a:latin typeface="Times New Roman" pitchFamily="-32" charset="0"/>
              </a:rPr>
              <a:pPr/>
              <a:t>34</a:t>
            </a:fld>
            <a:endParaRPr lang="en-GB" altLang="en-US" sz="1200" b="0">
              <a:latin typeface="Times New Roman" pitchFamily="-32" charset="0"/>
            </a:endParaRPr>
          </a:p>
        </p:txBody>
      </p:sp>
      <p:sp>
        <p:nvSpPr>
          <p:cNvPr id="809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6079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itchFamily="-32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itchFamily="-32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9pPr>
          </a:lstStyle>
          <a:p>
            <a:r>
              <a:rPr lang="en-GB" altLang="en-US" sz="1200" b="0">
                <a:latin typeface="Times New Roman" pitchFamily="-32" charset="0"/>
              </a:rPr>
              <a:t>Objects First with Java</a:t>
            </a:r>
          </a:p>
        </p:txBody>
      </p:sp>
      <p:sp>
        <p:nvSpPr>
          <p:cNvPr id="829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itchFamily="-32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itchFamily="-32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9pPr>
          </a:lstStyle>
          <a:p>
            <a:r>
              <a:rPr lang="en-GB" altLang="en-US" sz="1200" b="0">
                <a:latin typeface="Times New Roman" pitchFamily="-32" charset="0"/>
              </a:rPr>
              <a:t>© David J. Barnes and Michael Kölling</a:t>
            </a:r>
          </a:p>
        </p:txBody>
      </p:sp>
      <p:sp>
        <p:nvSpPr>
          <p:cNvPr id="829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itchFamily="-32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itchFamily="-32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9pPr>
          </a:lstStyle>
          <a:p>
            <a:fld id="{88BE857B-FC41-4D6A-9759-B2760225CAB1}" type="slidenum">
              <a:rPr lang="en-GB" altLang="en-US" sz="1200" b="0" smtClean="0">
                <a:latin typeface="Times New Roman" pitchFamily="-32" charset="0"/>
              </a:rPr>
              <a:pPr/>
              <a:t>35</a:t>
            </a:fld>
            <a:endParaRPr lang="en-GB" altLang="en-US" sz="1200" b="0">
              <a:latin typeface="Times New Roman" pitchFamily="-32" charset="0"/>
            </a:endParaRPr>
          </a:p>
        </p:txBody>
      </p:sp>
      <p:sp>
        <p:nvSpPr>
          <p:cNvPr id="829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4016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itchFamily="-32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itchFamily="-32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9pPr>
          </a:lstStyle>
          <a:p>
            <a:r>
              <a:rPr lang="en-GB" altLang="en-US" sz="1200" b="0">
                <a:latin typeface="Times New Roman" pitchFamily="-32" charset="0"/>
              </a:rPr>
              <a:t>Objects First with Java</a:t>
            </a:r>
          </a:p>
        </p:txBody>
      </p:sp>
      <p:sp>
        <p:nvSpPr>
          <p:cNvPr id="860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itchFamily="-32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itchFamily="-32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9pPr>
          </a:lstStyle>
          <a:p>
            <a:r>
              <a:rPr lang="en-GB" altLang="en-US" sz="1200" b="0">
                <a:latin typeface="Times New Roman" pitchFamily="-32" charset="0"/>
              </a:rPr>
              <a:t>© David J. Barnes and Michael Kölling</a:t>
            </a:r>
          </a:p>
        </p:txBody>
      </p:sp>
      <p:sp>
        <p:nvSpPr>
          <p:cNvPr id="860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itchFamily="-32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itchFamily="-32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9pPr>
          </a:lstStyle>
          <a:p>
            <a:fld id="{249B7505-37BD-42EE-A5AC-46A5025D6BB4}" type="slidenum">
              <a:rPr lang="en-GB" altLang="en-US" sz="1200" b="0" smtClean="0">
                <a:latin typeface="Times New Roman" pitchFamily="-32" charset="0"/>
              </a:rPr>
              <a:pPr/>
              <a:t>36</a:t>
            </a:fld>
            <a:endParaRPr lang="en-GB" altLang="en-US" sz="1200" b="0">
              <a:latin typeface="Times New Roman" pitchFamily="-32" charset="0"/>
            </a:endParaRPr>
          </a:p>
        </p:txBody>
      </p:sp>
      <p:sp>
        <p:nvSpPr>
          <p:cNvPr id="860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29447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63B7B-8D39-4D0A-9EEA-56F291D347A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66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itchFamily="-32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itchFamily="-32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9pPr>
          </a:lstStyle>
          <a:p>
            <a:r>
              <a:rPr lang="en-GB" altLang="en-US" sz="1200" b="0">
                <a:latin typeface="Times New Roman" pitchFamily="-32" charset="0"/>
              </a:rPr>
              <a:t>Objects First with Java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itchFamily="-32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itchFamily="-32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9pPr>
          </a:lstStyle>
          <a:p>
            <a:r>
              <a:rPr lang="en-GB" altLang="en-US" sz="1200" b="0">
                <a:latin typeface="Times New Roman" pitchFamily="-32" charset="0"/>
              </a:rPr>
              <a:t>© David J. Barnes and Michael Kölling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itchFamily="-32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itchFamily="-32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9pPr>
          </a:lstStyle>
          <a:p>
            <a:fld id="{568A5161-FD8C-4DC7-8419-BA06E3480E74}" type="slidenum">
              <a:rPr lang="en-GB" altLang="en-US" sz="1200" b="0" smtClean="0">
                <a:latin typeface="Times New Roman" pitchFamily="-32" charset="0"/>
              </a:rPr>
              <a:pPr/>
              <a:t>9</a:t>
            </a:fld>
            <a:endParaRPr lang="en-GB" altLang="en-US" sz="1200" b="0">
              <a:latin typeface="Times New Roman" pitchFamily="-32" charset="0"/>
            </a:endParaRPr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/>
              <a:t>class diagram is simple (ArrayList not shown in BlueJ)</a:t>
            </a:r>
          </a:p>
        </p:txBody>
      </p:sp>
    </p:spTree>
    <p:extLst>
      <p:ext uri="{BB962C8B-B14F-4D97-AF65-F5344CB8AC3E}">
        <p14:creationId xmlns:p14="http://schemas.microsoft.com/office/powerpoint/2010/main" val="2521650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itchFamily="-32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itchFamily="-32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9pPr>
          </a:lstStyle>
          <a:p>
            <a:r>
              <a:rPr lang="en-GB" altLang="en-US" sz="1200" b="0">
                <a:latin typeface="Times New Roman" pitchFamily="-32" charset="0"/>
              </a:rPr>
              <a:t>Objects First with Java</a:t>
            </a:r>
          </a:p>
        </p:txBody>
      </p:sp>
      <p:sp>
        <p:nvSpPr>
          <p:cNvPr id="634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itchFamily="-32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itchFamily="-32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9pPr>
          </a:lstStyle>
          <a:p>
            <a:r>
              <a:rPr lang="en-GB" altLang="en-US" sz="1200" b="0">
                <a:latin typeface="Times New Roman" pitchFamily="-32" charset="0"/>
              </a:rPr>
              <a:t>© David J. Barnes and Michael Kölling</a:t>
            </a:r>
          </a:p>
        </p:txBody>
      </p:sp>
      <p:sp>
        <p:nvSpPr>
          <p:cNvPr id="634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itchFamily="-32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itchFamily="-32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9pPr>
          </a:lstStyle>
          <a:p>
            <a:fld id="{E29DB59A-6DB8-4654-9106-4A3C0051F705}" type="slidenum">
              <a:rPr lang="en-GB" altLang="en-US" sz="1200" b="0" smtClean="0">
                <a:latin typeface="Times New Roman" pitchFamily="-32" charset="0"/>
              </a:rPr>
              <a:pPr/>
              <a:t>12</a:t>
            </a:fld>
            <a:endParaRPr lang="en-GB" altLang="en-US" sz="1200" b="0">
              <a:latin typeface="Times New Roman" pitchFamily="-32" charset="0"/>
            </a:endParaRPr>
          </a:p>
        </p:txBody>
      </p:sp>
      <p:sp>
        <p:nvSpPr>
          <p:cNvPr id="634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/>
              <a:t>we define common fields in superclass</a:t>
            </a:r>
          </a:p>
        </p:txBody>
      </p:sp>
    </p:spTree>
    <p:extLst>
      <p:ext uri="{BB962C8B-B14F-4D97-AF65-F5344CB8AC3E}">
        <p14:creationId xmlns:p14="http://schemas.microsoft.com/office/powerpoint/2010/main" val="1851252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itchFamily="-32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itchFamily="-32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9pPr>
          </a:lstStyle>
          <a:p>
            <a:r>
              <a:rPr lang="en-GB" altLang="en-US" sz="1200" b="0">
                <a:latin typeface="Times New Roman" pitchFamily="-32" charset="0"/>
              </a:rPr>
              <a:t>Objects First with Java</a:t>
            </a:r>
          </a:p>
        </p:txBody>
      </p:sp>
      <p:sp>
        <p:nvSpPr>
          <p:cNvPr id="737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itchFamily="-32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itchFamily="-32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9pPr>
          </a:lstStyle>
          <a:p>
            <a:r>
              <a:rPr lang="en-GB" altLang="en-US" sz="1200" b="0">
                <a:latin typeface="Times New Roman" pitchFamily="-32" charset="0"/>
              </a:rPr>
              <a:t>© David J. Barnes and Michael Kölling</a:t>
            </a:r>
          </a:p>
        </p:txBody>
      </p:sp>
      <p:sp>
        <p:nvSpPr>
          <p:cNvPr id="737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itchFamily="-32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itchFamily="-32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9pPr>
          </a:lstStyle>
          <a:p>
            <a:fld id="{B24EDB88-9C28-44B9-9A8A-93779A97AAC2}" type="slidenum">
              <a:rPr lang="en-GB" altLang="en-US" sz="1200" b="0" smtClean="0">
                <a:latin typeface="Times New Roman" pitchFamily="-32" charset="0"/>
              </a:rPr>
              <a:pPr/>
              <a:t>14</a:t>
            </a:fld>
            <a:endParaRPr lang="en-GB" altLang="en-US" sz="1200" b="0">
              <a:latin typeface="Times New Roman" pitchFamily="-32" charset="0"/>
            </a:endParaRPr>
          </a:p>
        </p:txBody>
      </p:sp>
      <p:sp>
        <p:nvSpPr>
          <p:cNvPr id="737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0319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itchFamily="-32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itchFamily="-32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9pPr>
          </a:lstStyle>
          <a:p>
            <a:r>
              <a:rPr lang="en-GB" altLang="en-US" sz="1200" b="0">
                <a:latin typeface="Times New Roman" pitchFamily="-32" charset="0"/>
              </a:rPr>
              <a:t>Objects First with Java</a:t>
            </a: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itchFamily="-32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itchFamily="-32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9pPr>
          </a:lstStyle>
          <a:p>
            <a:r>
              <a:rPr lang="en-GB" altLang="en-US" sz="1200" b="0">
                <a:latin typeface="Times New Roman" pitchFamily="-32" charset="0"/>
              </a:rPr>
              <a:t>© David J. Barnes and Michael Kölling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itchFamily="-32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itchFamily="-32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9pPr>
          </a:lstStyle>
          <a:p>
            <a:fld id="{B00AA21A-EE1C-44C9-BFB9-7965D4BBF9CC}" type="slidenum">
              <a:rPr lang="en-GB" altLang="en-US" sz="1200" b="0" smtClean="0">
                <a:latin typeface="Times New Roman" pitchFamily="-32" charset="0"/>
              </a:rPr>
              <a:pPr/>
              <a:t>15</a:t>
            </a:fld>
            <a:endParaRPr lang="en-GB" altLang="en-US" sz="1200" b="0">
              <a:latin typeface="Times New Roman" pitchFamily="-32" charset="0"/>
            </a:endParaRPr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/>
              <a:t>it is now much easier to add new types. </a:t>
            </a:r>
          </a:p>
          <a:p>
            <a:r>
              <a:rPr lang="en-GB" altLang="en-US"/>
              <a:t>common attributes do not need to be rewritten.</a:t>
            </a:r>
          </a:p>
        </p:txBody>
      </p:sp>
    </p:spTree>
    <p:extLst>
      <p:ext uri="{BB962C8B-B14F-4D97-AF65-F5344CB8AC3E}">
        <p14:creationId xmlns:p14="http://schemas.microsoft.com/office/powerpoint/2010/main" val="3815147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itchFamily="-32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itchFamily="-32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9pPr>
          </a:lstStyle>
          <a:p>
            <a:r>
              <a:rPr lang="en-GB" altLang="en-US" sz="1200" b="0">
                <a:latin typeface="Times New Roman" pitchFamily="-32" charset="0"/>
              </a:rPr>
              <a:t>Objects First with Java</a:t>
            </a:r>
          </a:p>
        </p:txBody>
      </p:sp>
      <p:sp>
        <p:nvSpPr>
          <p:cNvPr id="716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itchFamily="-32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itchFamily="-32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9pPr>
          </a:lstStyle>
          <a:p>
            <a:r>
              <a:rPr lang="en-GB" altLang="en-US" sz="1200" b="0">
                <a:latin typeface="Times New Roman" pitchFamily="-32" charset="0"/>
              </a:rPr>
              <a:t>© David J. Barnes and Michael Kölling</a:t>
            </a:r>
          </a:p>
        </p:txBody>
      </p:sp>
      <p:sp>
        <p:nvSpPr>
          <p:cNvPr id="716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itchFamily="-32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itchFamily="-32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9pPr>
          </a:lstStyle>
          <a:p>
            <a:fld id="{CEC6018E-A6AD-4A8E-8BDC-5F101C639E75}" type="slidenum">
              <a:rPr lang="en-GB" altLang="en-US" sz="1200" b="0" smtClean="0">
                <a:latin typeface="Times New Roman" pitchFamily="-32" charset="0"/>
              </a:rPr>
              <a:pPr/>
              <a:t>16</a:t>
            </a:fld>
            <a:endParaRPr lang="en-GB" altLang="en-US" sz="1200" b="0">
              <a:latin typeface="Times New Roman" pitchFamily="-32" charset="0"/>
            </a:endParaRPr>
          </a:p>
        </p:txBody>
      </p:sp>
      <p:sp>
        <p:nvSpPr>
          <p:cNvPr id="716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GB" altLang="en-US"/>
              <a:t>note: code duplication in class NewsFeed removed as well!</a:t>
            </a:r>
          </a:p>
          <a:p>
            <a:r>
              <a:rPr lang="en-GB" altLang="en-US"/>
              <a:t>only on field, one ArrayList creation, on add method</a:t>
            </a:r>
          </a:p>
        </p:txBody>
      </p:sp>
    </p:spTree>
    <p:extLst>
      <p:ext uri="{BB962C8B-B14F-4D97-AF65-F5344CB8AC3E}">
        <p14:creationId xmlns:p14="http://schemas.microsoft.com/office/powerpoint/2010/main" val="2118211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itchFamily="-32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itchFamily="-32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9pPr>
          </a:lstStyle>
          <a:p>
            <a:r>
              <a:rPr lang="en-GB" altLang="en-US" sz="1200" b="0">
                <a:latin typeface="Times New Roman" pitchFamily="-32" charset="0"/>
              </a:rPr>
              <a:t>Objects First with Java</a:t>
            </a:r>
          </a:p>
        </p:txBody>
      </p:sp>
      <p:sp>
        <p:nvSpPr>
          <p:cNvPr id="727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itchFamily="-32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itchFamily="-32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9pPr>
          </a:lstStyle>
          <a:p>
            <a:r>
              <a:rPr lang="en-GB" altLang="en-US" sz="1200" b="0">
                <a:latin typeface="Times New Roman" pitchFamily="-32" charset="0"/>
              </a:rPr>
              <a:t>© David J. Barnes and Michael Kölling</a:t>
            </a:r>
          </a:p>
        </p:txBody>
      </p:sp>
      <p:sp>
        <p:nvSpPr>
          <p:cNvPr id="727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itchFamily="-32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itchFamily="-32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9pPr>
          </a:lstStyle>
          <a:p>
            <a:fld id="{82C70AE5-C5CC-4DAD-8004-5DB314E97279}" type="slidenum">
              <a:rPr lang="en-GB" altLang="en-US" sz="1200" b="0" smtClean="0">
                <a:latin typeface="Times New Roman" pitchFamily="-32" charset="0"/>
              </a:rPr>
              <a:pPr/>
              <a:t>17</a:t>
            </a:fld>
            <a:endParaRPr lang="en-GB" altLang="en-US" sz="1200" b="0">
              <a:latin typeface="Times New Roman" pitchFamily="-32" charset="0"/>
            </a:endParaRPr>
          </a:p>
        </p:txBody>
      </p:sp>
      <p:sp>
        <p:nvSpPr>
          <p:cNvPr id="727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GB" altLang="en-US"/>
              <a:t>...and only one loop in list method.</a:t>
            </a:r>
          </a:p>
        </p:txBody>
      </p:sp>
    </p:spTree>
    <p:extLst>
      <p:ext uri="{BB962C8B-B14F-4D97-AF65-F5344CB8AC3E}">
        <p14:creationId xmlns:p14="http://schemas.microsoft.com/office/powerpoint/2010/main" val="3197480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itchFamily="-32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itchFamily="-32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9pPr>
          </a:lstStyle>
          <a:p>
            <a:r>
              <a:rPr lang="en-GB" altLang="en-US" sz="1200" b="0">
                <a:latin typeface="Times New Roman" pitchFamily="-32" charset="0"/>
              </a:rPr>
              <a:t>Objects First with Java</a:t>
            </a:r>
          </a:p>
        </p:txBody>
      </p:sp>
      <p:sp>
        <p:nvSpPr>
          <p:cNvPr id="737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itchFamily="-32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itchFamily="-32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9pPr>
          </a:lstStyle>
          <a:p>
            <a:r>
              <a:rPr lang="en-GB" altLang="en-US" sz="1200" b="0">
                <a:latin typeface="Times New Roman" pitchFamily="-32" charset="0"/>
              </a:rPr>
              <a:t>© David J. Barnes and Michael Kölling</a:t>
            </a:r>
          </a:p>
        </p:txBody>
      </p:sp>
      <p:sp>
        <p:nvSpPr>
          <p:cNvPr id="737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itchFamily="-32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itchFamily="-32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9pPr>
          </a:lstStyle>
          <a:p>
            <a:fld id="{B24EDB88-9C28-44B9-9A8A-93779A97AAC2}" type="slidenum">
              <a:rPr lang="en-GB" altLang="en-US" sz="1200" b="0" smtClean="0">
                <a:latin typeface="Times New Roman" pitchFamily="-32" charset="0"/>
              </a:rPr>
              <a:pPr/>
              <a:t>18</a:t>
            </a:fld>
            <a:endParaRPr lang="en-GB" altLang="en-US" sz="1200" b="0">
              <a:latin typeface="Times New Roman" pitchFamily="-32" charset="0"/>
            </a:endParaRPr>
          </a:p>
        </p:txBody>
      </p:sp>
      <p:sp>
        <p:nvSpPr>
          <p:cNvPr id="737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9283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itchFamily="-32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itchFamily="-32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9pPr>
          </a:lstStyle>
          <a:p>
            <a:r>
              <a:rPr lang="en-GB" altLang="en-US" sz="1200" b="0">
                <a:latin typeface="Times New Roman" pitchFamily="-32" charset="0"/>
              </a:rPr>
              <a:t>Objects First with Java</a:t>
            </a:r>
          </a:p>
        </p:txBody>
      </p:sp>
      <p:sp>
        <p:nvSpPr>
          <p:cNvPr id="737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itchFamily="-32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itchFamily="-32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9pPr>
          </a:lstStyle>
          <a:p>
            <a:r>
              <a:rPr lang="en-GB" altLang="en-US" sz="1200" b="0">
                <a:latin typeface="Times New Roman" pitchFamily="-32" charset="0"/>
              </a:rPr>
              <a:t>© David J. Barnes and Michael Kölling</a:t>
            </a:r>
          </a:p>
        </p:txBody>
      </p:sp>
      <p:sp>
        <p:nvSpPr>
          <p:cNvPr id="737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itchFamily="-32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itchFamily="-32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9pPr>
          </a:lstStyle>
          <a:p>
            <a:fld id="{B24EDB88-9C28-44B9-9A8A-93779A97AAC2}" type="slidenum">
              <a:rPr lang="en-GB" altLang="en-US" sz="1200" b="0" smtClean="0">
                <a:latin typeface="Times New Roman" pitchFamily="-32" charset="0"/>
              </a:rPr>
              <a:pPr/>
              <a:t>20</a:t>
            </a:fld>
            <a:endParaRPr lang="en-GB" altLang="en-US" sz="1200" b="0">
              <a:latin typeface="Times New Roman" pitchFamily="-32" charset="0"/>
            </a:endParaRPr>
          </a:p>
        </p:txBody>
      </p:sp>
      <p:sp>
        <p:nvSpPr>
          <p:cNvPr id="737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1540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370888" y="6645106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B01D2C00-4051-494E-A977-137197B29FE8}" type="datetime1">
              <a:rPr lang="en-US" smtClean="0"/>
              <a:pPr/>
              <a:t>1/27/2023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3048000" y="6645106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000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476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70888" y="661760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58F7003A-EE07-45D0-8EDE-BE72C64253B7}" type="datetime1">
              <a:rPr lang="en-US" smtClean="0"/>
              <a:pPr/>
              <a:t>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1760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219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70888" y="6629475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E6F30DDD-5613-420D-BFAE-9FDA909A81F5}" type="datetime1">
              <a:rPr lang="en-US" smtClean="0"/>
              <a:pPr/>
              <a:t>1/27/2023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0" y="6629475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336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70888" y="664135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83D39BFE-46BB-4B94-9063-9A78EB540FB4}" type="datetime1">
              <a:rPr lang="en-US" smtClean="0"/>
              <a:pPr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64135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3251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spc="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pc="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 spc="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0888" y="661760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7AB79BEF-7C7E-4EC3-A0A2-7AB0F4F51B73}" type="datetime1">
              <a:rPr lang="en-US" smtClean="0"/>
              <a:pPr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61760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 dirty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816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mediu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Aft>
                <a:spcPts val="600"/>
              </a:spcAft>
              <a:defRPr sz="2400" spc="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2000" spc="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 sz="1800" spc="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 sz="16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0888" y="661760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7AB79BEF-7C7E-4EC3-A0A2-7AB0F4F51B73}" type="datetime1">
              <a:rPr lang="en-US" smtClean="0"/>
              <a:pPr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61760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 dirty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84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4488" indent="-300038">
              <a:spcAft>
                <a:spcPts val="600"/>
              </a:spcAft>
              <a:defRPr sz="2800" spc="0">
                <a:solidFill>
                  <a:schemeClr val="tx1"/>
                </a:solidFill>
              </a:defRPr>
            </a:lvl1pPr>
            <a:lvl2pPr marL="623888" indent="-258763">
              <a:spcAft>
                <a:spcPts val="600"/>
              </a:spcAft>
              <a:defRPr sz="2400" spc="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 sz="2000" spc="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0888" y="661760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7AB79BEF-7C7E-4EC3-A0A2-7AB0F4F51B73}" type="datetime1">
              <a:rPr lang="en-US" smtClean="0"/>
              <a:pPr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61760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 dirty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85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132" y="1719071"/>
            <a:ext cx="4222668" cy="4912233"/>
          </a:xfrm>
        </p:spPr>
        <p:txBody>
          <a:bodyPr>
            <a:normAutofit/>
          </a:bodyPr>
          <a:lstStyle>
            <a:lvl1pPr>
              <a:defRPr sz="2000" spc="0">
                <a:solidFill>
                  <a:schemeClr val="tx1"/>
                </a:solidFill>
              </a:defRPr>
            </a:lvl1pPr>
            <a:lvl2pPr>
              <a:defRPr sz="1800" spc="0">
                <a:solidFill>
                  <a:schemeClr val="tx1"/>
                </a:solidFill>
              </a:defRPr>
            </a:lvl2pPr>
            <a:lvl3pPr>
              <a:defRPr sz="1600" spc="0">
                <a:solidFill>
                  <a:schemeClr val="tx1"/>
                </a:solidFill>
              </a:defRPr>
            </a:lvl3pPr>
            <a:lvl4pPr>
              <a:defRPr sz="1400" spc="0">
                <a:solidFill>
                  <a:schemeClr val="tx1"/>
                </a:solidFill>
              </a:defRPr>
            </a:lvl4pPr>
            <a:lvl5pPr>
              <a:defRPr sz="1400" spc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258294" cy="4912233"/>
          </a:xfrm>
        </p:spPr>
        <p:txBody>
          <a:bodyPr>
            <a:normAutofit/>
          </a:bodyPr>
          <a:lstStyle>
            <a:lvl1pPr>
              <a:defRPr sz="2000" spc="0">
                <a:solidFill>
                  <a:schemeClr val="tx1"/>
                </a:solidFill>
              </a:defRPr>
            </a:lvl1pPr>
            <a:lvl2pPr>
              <a:defRPr sz="1800" spc="0">
                <a:solidFill>
                  <a:schemeClr val="tx1"/>
                </a:solidFill>
              </a:defRPr>
            </a:lvl2pPr>
            <a:lvl3pPr>
              <a:defRPr sz="1600" spc="0">
                <a:solidFill>
                  <a:schemeClr val="tx1"/>
                </a:solidFill>
              </a:defRPr>
            </a:lvl3pPr>
            <a:lvl4pPr>
              <a:defRPr sz="1400" spc="0">
                <a:solidFill>
                  <a:schemeClr val="tx1"/>
                </a:solidFill>
              </a:defRPr>
            </a:lvl4pPr>
            <a:lvl5pPr>
              <a:defRPr sz="1400" spc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521" y="663011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C715CDA6-468B-4914-9119-2CA166CC068C}" type="datetime1">
              <a:rPr lang="en-US" smtClean="0"/>
              <a:pPr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629475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37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(mediu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132" y="1719071"/>
            <a:ext cx="4222668" cy="4912233"/>
          </a:xfrm>
        </p:spPr>
        <p:txBody>
          <a:bodyPr>
            <a:normAutofit/>
          </a:bodyPr>
          <a:lstStyle>
            <a:lvl1pPr>
              <a:defRPr sz="2400" spc="0">
                <a:solidFill>
                  <a:schemeClr val="tx1"/>
                </a:solidFill>
              </a:defRPr>
            </a:lvl1pPr>
            <a:lvl2pPr>
              <a:defRPr sz="2000" spc="0">
                <a:solidFill>
                  <a:schemeClr val="tx1"/>
                </a:solidFill>
              </a:defRPr>
            </a:lvl2pPr>
            <a:lvl3pPr>
              <a:defRPr sz="1800" spc="0">
                <a:solidFill>
                  <a:schemeClr val="tx1"/>
                </a:solidFill>
              </a:defRPr>
            </a:lvl3pPr>
            <a:lvl4pPr>
              <a:defRPr sz="1600" spc="0">
                <a:solidFill>
                  <a:schemeClr val="tx1"/>
                </a:solidFill>
              </a:defRPr>
            </a:lvl4pPr>
            <a:lvl5pPr>
              <a:defRPr sz="1600" spc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258294" cy="4912233"/>
          </a:xfrm>
        </p:spPr>
        <p:txBody>
          <a:bodyPr>
            <a:normAutofit/>
          </a:bodyPr>
          <a:lstStyle>
            <a:lvl1pPr>
              <a:defRPr sz="2400" spc="0">
                <a:solidFill>
                  <a:schemeClr val="tx1"/>
                </a:solidFill>
              </a:defRPr>
            </a:lvl1pPr>
            <a:lvl2pPr>
              <a:defRPr sz="2000" spc="0">
                <a:solidFill>
                  <a:schemeClr val="tx1"/>
                </a:solidFill>
              </a:defRPr>
            </a:lvl2pPr>
            <a:lvl3pPr>
              <a:defRPr sz="1800" spc="0">
                <a:solidFill>
                  <a:schemeClr val="tx1"/>
                </a:solidFill>
              </a:defRPr>
            </a:lvl3pPr>
            <a:lvl4pPr>
              <a:defRPr sz="1600" spc="0">
                <a:solidFill>
                  <a:schemeClr val="tx1"/>
                </a:solidFill>
              </a:defRPr>
            </a:lvl4pPr>
            <a:lvl5pPr>
              <a:defRPr sz="1600" spc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521" y="663011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C715CDA6-468B-4914-9119-2CA166CC068C}" type="datetime1">
              <a:rPr lang="en-US" smtClean="0"/>
              <a:pPr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629475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67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685800"/>
            <a:ext cx="8407893" cy="5440679"/>
          </a:xfrm>
        </p:spPr>
        <p:txBody>
          <a:bodyPr/>
          <a:lstStyle>
            <a:lvl1pPr marL="45720" indent="0">
              <a:spcBef>
                <a:spcPts val="0"/>
              </a:spcBef>
              <a:spcAft>
                <a:spcPts val="0"/>
              </a:spcAft>
              <a:buNone/>
              <a:defRPr b="0" spc="0">
                <a:solidFill>
                  <a:schemeClr val="tx1"/>
                </a:solidFill>
              </a:defRPr>
            </a:lvl1pPr>
            <a:lvl2pPr marL="365760" indent="0">
              <a:spcBef>
                <a:spcPts val="0"/>
              </a:spcBef>
              <a:spcAft>
                <a:spcPts val="0"/>
              </a:spcAft>
              <a:buNone/>
              <a:defRPr b="0" spc="0">
                <a:solidFill>
                  <a:schemeClr val="tx1"/>
                </a:solidFill>
              </a:defRPr>
            </a:lvl2pPr>
            <a:lvl3pPr marL="640080" indent="0">
              <a:spcBef>
                <a:spcPts val="0"/>
              </a:spcBef>
              <a:spcAft>
                <a:spcPts val="0"/>
              </a:spcAft>
              <a:buNone/>
              <a:defRPr b="0" spc="0">
                <a:solidFill>
                  <a:schemeClr val="tx1"/>
                </a:solidFill>
              </a:defRPr>
            </a:lvl3pPr>
            <a:lvl4pPr marL="91440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4pPr>
            <a:lvl5pPr marL="109728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0888" y="6581975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7AB79BEF-7C7E-4EC3-A0A2-7AB0F4F51B73}" type="datetime1">
              <a:rPr lang="en-US" smtClean="0"/>
              <a:pPr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581975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381000" y="152400"/>
            <a:ext cx="8381260" cy="406153"/>
          </a:xfrm>
        </p:spPr>
        <p:txBody>
          <a:bodyPr/>
          <a:lstStyle>
            <a:lvl1pPr>
              <a:defRPr sz="2000" u="sng" cap="none" spc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234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370888" y="664135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C434DD70-68F0-4DEF-81F9-71079D2F1371}" type="datetime1">
              <a:rPr lang="en-US" smtClean="0"/>
              <a:pPr/>
              <a:t>1/27/2023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3048000" y="664135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760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 spc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 spc="0"/>
            </a:lvl1pPr>
            <a:lvl2pPr>
              <a:defRPr sz="2000" spc="0"/>
            </a:lvl2pPr>
            <a:lvl3pPr>
              <a:defRPr sz="1800" spc="0"/>
            </a:lvl3pPr>
            <a:lvl4pPr>
              <a:defRPr sz="1600" spc="0"/>
            </a:lvl4pPr>
            <a:lvl5pPr>
              <a:defRPr sz="1600" spc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 spc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 spc="0"/>
            </a:lvl1pPr>
            <a:lvl2pPr>
              <a:defRPr sz="2000" spc="0"/>
            </a:lvl2pPr>
            <a:lvl3pPr>
              <a:defRPr sz="1800" spc="0"/>
            </a:lvl3pPr>
            <a:lvl4pPr>
              <a:defRPr sz="1600" spc="0"/>
            </a:lvl4pPr>
            <a:lvl5pPr>
              <a:defRPr sz="1600" spc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70888" y="664135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3DD63199-ED02-43C5-98B2-403BD5B5424D}" type="datetime1">
              <a:rPr lang="en-US" smtClean="0"/>
              <a:pPr/>
              <a:t>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0" y="664135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829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29D87F41-6843-4E69-8327-FFD93063886E}" type="datetime1">
              <a:rPr lang="en-US" b="0" smtClean="0">
                <a:solidFill>
                  <a:srgbClr val="0D6911"/>
                </a:solidFill>
                <a:latin typeface="Franklin Gothic Medium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1/27/2023</a:t>
            </a:fld>
            <a:endParaRPr lang="en-US" b="0">
              <a:solidFill>
                <a:srgbClr val="0D6911"/>
              </a:solidFill>
              <a:latin typeface="Franklin Gothic Medium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srgbClr val="0D6911"/>
              </a:solidFill>
              <a:latin typeface="Franklin Gothic Medium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 dirty="0">
              <a:solidFill>
                <a:srgbClr val="0D6911"/>
              </a:solid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893428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87" r:id="rId4"/>
    <p:sldLayoutId id="2147483679" r:id="rId5"/>
    <p:sldLayoutId id="2147483688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none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customXml" Target="../ink/ink3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customXml" Target="../ink/ink5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28.gif"/><Relationship Id="rId7" Type="http://schemas.openxmlformats.org/officeDocument/2006/relationships/customXml" Target="../ink/ink7.xml"/><Relationship Id="rId12" Type="http://schemas.openxmlformats.org/officeDocument/2006/relationships/image" Target="../media/image8.png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9.xml"/><Relationship Id="rId5" Type="http://schemas.openxmlformats.org/officeDocument/2006/relationships/customXml" Target="../ink/ink6.xml"/><Relationship Id="rId10" Type="http://schemas.openxmlformats.org/officeDocument/2006/relationships/image" Target="../media/image7.png"/><Relationship Id="rId4" Type="http://schemas.openxmlformats.org/officeDocument/2006/relationships/image" Target="../media/image29.png"/><Relationship Id="rId9" Type="http://schemas.openxmlformats.org/officeDocument/2006/relationships/customXml" Target="../ink/ink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7.wmf"/><Relationship Id="rId11" Type="http://schemas.openxmlformats.org/officeDocument/2006/relationships/image" Target="../media/image42.gif"/><Relationship Id="rId5" Type="http://schemas.openxmlformats.org/officeDocument/2006/relationships/image" Target="../media/image36.wmf"/><Relationship Id="rId10" Type="http://schemas.openxmlformats.org/officeDocument/2006/relationships/image" Target="../media/image41.wmf"/><Relationship Id="rId4" Type="http://schemas.openxmlformats.org/officeDocument/2006/relationships/image" Target="../media/image35.png"/><Relationship Id="rId9" Type="http://schemas.openxmlformats.org/officeDocument/2006/relationships/image" Target="../media/image40.w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Object-Oriented Programming and Data Abstraction</a:t>
            </a:r>
            <a:br>
              <a:rPr lang="en-GB" altLang="en-US" dirty="0"/>
            </a:br>
            <a:br>
              <a:rPr lang="en-GB" altLang="en-US" dirty="0"/>
            </a:br>
            <a:r>
              <a:rPr lang="en-GB" altLang="en-US"/>
              <a:t>Lesson 5:</a:t>
            </a:r>
            <a:br>
              <a:rPr lang="en-GB" altLang="en-US"/>
            </a:br>
            <a:r>
              <a:rPr lang="en-GB" altLang="en-US"/>
              <a:t>Inheritance</a:t>
            </a:r>
            <a:endParaRPr lang="en-US" altLang="en-US" sz="3600" dirty="0"/>
          </a:p>
        </p:txBody>
      </p:sp>
      <p:pic>
        <p:nvPicPr>
          <p:cNvPr id="27652" name="Picture 4" descr="Core Java Se 9 For The Impatient: Horstmann, Cay S.">
            <a:extLst>
              <a:ext uri="{FF2B5EF4-FFF2-40B4-BE49-F238E27FC236}">
                <a16:creationId xmlns:a16="http://schemas.microsoft.com/office/drawing/2014/main" id="{0473D955-9B8F-455F-A3D5-455909E55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952848"/>
            <a:ext cx="2743200" cy="35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CB8EE21-067F-41A8-A62C-018152A65CDC}"/>
              </a:ext>
            </a:extLst>
          </p:cNvPr>
          <p:cNvSpPr txBox="1"/>
          <p:nvPr/>
        </p:nvSpPr>
        <p:spPr>
          <a:xfrm flipH="1">
            <a:off x="3093718" y="6183868"/>
            <a:ext cx="23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solidFill>
                  <a:schemeClr val="bg2"/>
                </a:solidFill>
                <a:latin typeface="Comic Sans MS" panose="030F0702030302020204" pitchFamily="66" charset="0"/>
              </a:rPr>
              <a:t>Sections 4.1 – 4.2</a:t>
            </a:r>
          </a:p>
        </p:txBody>
      </p:sp>
    </p:spTree>
    <p:extLst>
      <p:ext uri="{BB962C8B-B14F-4D97-AF65-F5344CB8AC3E}">
        <p14:creationId xmlns:p14="http://schemas.microsoft.com/office/powerpoint/2010/main" val="358719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0999" y="1600200"/>
            <a:ext cx="8407893" cy="4407408"/>
          </a:xfrm>
        </p:spPr>
        <p:txBody>
          <a:bodyPr/>
          <a:lstStyle/>
          <a:p>
            <a:r>
              <a:rPr lang="en-US" dirty="0"/>
              <a:t>Don't we want to interleave the </a:t>
            </a:r>
            <a:r>
              <a:rPr lang="en-US" dirty="0" err="1"/>
              <a:t>MessagePosts</a:t>
            </a:r>
            <a:r>
              <a:rPr lang="en-US" dirty="0"/>
              <a:t> and the </a:t>
            </a:r>
            <a:r>
              <a:rPr lang="en-US" dirty="0" err="1"/>
              <a:t>PhotoPosts</a:t>
            </a:r>
            <a:r>
              <a:rPr lang="en-US" dirty="0"/>
              <a:t>?</a:t>
            </a:r>
            <a:br>
              <a:rPr lang="en-US" dirty="0"/>
            </a:br>
            <a:r>
              <a:rPr lang="en-US" dirty="0"/>
              <a:t>Maybe in timestamp order?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Issues  </a:t>
            </a:r>
            <a:r>
              <a:rPr lang="en-US" altLang="en-US" sz="2400" dirty="0"/>
              <a:t>(2)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1743C0E-D29B-4826-A40C-DE7AAE4D4559}"/>
                  </a:ext>
                </a:extLst>
              </p14:cNvPr>
              <p14:cNvContentPartPr/>
              <p14:nvPr/>
            </p14:nvContentPartPr>
            <p14:xfrm>
              <a:off x="7462167" y="2072212"/>
              <a:ext cx="5040" cy="9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1743C0E-D29B-4826-A40C-DE7AAE4D45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53167" y="2063212"/>
                <a:ext cx="22680" cy="2736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1349FF5-9C1F-40F1-9F3B-C973B7B691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2448927"/>
            <a:ext cx="8382000" cy="4400550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44699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FC217-3930-4046-AB0D-9E7238ADB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17206"/>
            <a:ext cx="8381260" cy="1054394"/>
          </a:xfrm>
        </p:spPr>
        <p:txBody>
          <a:bodyPr/>
          <a:lstStyle/>
          <a:p>
            <a:r>
              <a:rPr lang="en-US" dirty="0"/>
              <a:t>UML class diagram showing inheritance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690108-CE99-4B9F-8EB2-4F82830C7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9309"/>
            <a:ext cx="7753350" cy="53721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3A4229D-BB1C-4DA3-AAD1-8137F0BD4A9D}"/>
              </a:ext>
            </a:extLst>
          </p:cNvPr>
          <p:cNvSpPr/>
          <p:nvPr/>
        </p:nvSpPr>
        <p:spPr>
          <a:xfrm>
            <a:off x="5638800" y="1706701"/>
            <a:ext cx="32004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6688" indent="-166688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altLang="en-US" sz="1600" dirty="0"/>
              <a:t>define one </a:t>
            </a:r>
            <a:r>
              <a:rPr lang="en-GB" altLang="en-US" sz="1600" b="1" dirty="0">
                <a:solidFill>
                  <a:srgbClr val="CD2626"/>
                </a:solidFill>
              </a:rPr>
              <a:t>superclass</a:t>
            </a:r>
            <a:r>
              <a:rPr lang="en-GB" altLang="en-US" sz="1600" b="1" dirty="0"/>
              <a:t> </a:t>
            </a:r>
            <a:r>
              <a:rPr lang="en-GB" altLang="en-US" sz="1600" dirty="0"/>
              <a:t>: Post</a:t>
            </a:r>
          </a:p>
          <a:p>
            <a:pPr marL="166688" indent="-166688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altLang="en-US" sz="1600" dirty="0"/>
              <a:t>define </a:t>
            </a:r>
            <a:r>
              <a:rPr lang="en-GB" altLang="en-US" sz="1600" b="1" dirty="0">
                <a:solidFill>
                  <a:srgbClr val="CD2626"/>
                </a:solidFill>
              </a:rPr>
              <a:t>subclasses</a:t>
            </a:r>
            <a:r>
              <a:rPr lang="en-GB" altLang="en-US" sz="1600" dirty="0"/>
              <a:t> for MessagePost and </a:t>
            </a:r>
            <a:r>
              <a:rPr lang="en-GB" altLang="en-US" sz="1600" dirty="0" err="1"/>
              <a:t>PhotoPost</a:t>
            </a:r>
            <a:endParaRPr lang="en-GB" altLang="en-US" sz="1600" dirty="0"/>
          </a:p>
          <a:p>
            <a:pPr marL="166688" indent="-166688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altLang="en-US" sz="1600" dirty="0"/>
              <a:t>the superclass defines common instance variables and methods</a:t>
            </a:r>
          </a:p>
          <a:p>
            <a:pPr marL="166688" indent="-166688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altLang="en-US" sz="1600" dirty="0"/>
              <a:t>the subclasses </a:t>
            </a:r>
            <a:r>
              <a:rPr lang="en-GB" altLang="en-US" sz="1600" b="1" dirty="0">
                <a:solidFill>
                  <a:srgbClr val="CD2626"/>
                </a:solidFill>
              </a:rPr>
              <a:t>inherit</a:t>
            </a:r>
            <a:r>
              <a:rPr lang="en-GB" altLang="en-US" sz="1600" dirty="0"/>
              <a:t> the superclass attributes (</a:t>
            </a:r>
            <a:r>
              <a:rPr lang="en-GB" altLang="en-US" sz="1600" i="1" dirty="0"/>
              <a:t>is-a</a:t>
            </a:r>
            <a:r>
              <a:rPr lang="en-GB" altLang="en-US" sz="1600" dirty="0"/>
              <a:t> relationship)</a:t>
            </a:r>
          </a:p>
          <a:p>
            <a:pPr marL="166688" indent="-166688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altLang="en-US" sz="1600" dirty="0"/>
              <a:t>the subclasses add own instance variables and methods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50904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410241"/>
            <a:ext cx="4191000" cy="5447759"/>
          </a:xfrm>
          <a:solidFill>
            <a:schemeClr val="bg2"/>
          </a:solidFill>
        </p:spPr>
        <p:txBody>
          <a:bodyPr>
            <a:normAutofit lnSpcReduction="10000"/>
          </a:bodyPr>
          <a:lstStyle/>
          <a:p>
            <a:pPr marL="0" lvl="0" indent="0">
              <a:spcBef>
                <a:spcPct val="0"/>
              </a:spcBef>
              <a:buClrTx/>
              <a:buNone/>
            </a:pPr>
            <a:r>
              <a:rPr lang="en-US" altLang="en-US" sz="1600" noProof="1">
                <a:solidFill>
                  <a:prstClr val="black"/>
                </a:solidFill>
              </a:rPr>
              <a:t>public class Post  {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en-US" altLang="en-US" sz="1600" noProof="1">
                <a:solidFill>
                  <a:prstClr val="black"/>
                </a:solidFill>
              </a:rPr>
              <a:t>    private String username;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en-US" altLang="en-US" sz="1600" noProof="1">
                <a:solidFill>
                  <a:prstClr val="black"/>
                </a:solidFill>
              </a:rPr>
              <a:t>    private long timestamp;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en-US" altLang="en-US" sz="1600" noProof="1">
                <a:solidFill>
                  <a:prstClr val="black"/>
                </a:solidFill>
              </a:rPr>
              <a:t>    private int likes;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en-US" altLang="en-US" sz="1600" noProof="1">
                <a:solidFill>
                  <a:prstClr val="black"/>
                </a:solidFill>
              </a:rPr>
              <a:t>    private ArrayList&lt;String&gt; comments;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endParaRPr lang="en-US" altLang="en-US" sz="1600" noProof="1">
              <a:solidFill>
                <a:prstClr val="black"/>
              </a:solidFill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en-US" altLang="en-US" sz="1600" i="1" noProof="1">
                <a:solidFill>
                  <a:srgbClr val="008A3E"/>
                </a:solidFill>
              </a:rPr>
              <a:t>    // constructor</a:t>
            </a:r>
            <a:endParaRPr lang="en-US" altLang="en-US" sz="1600" noProof="1">
              <a:solidFill>
                <a:prstClr val="black"/>
              </a:solidFill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en-US" altLang="en-US" sz="1600" noProof="1">
                <a:solidFill>
                  <a:prstClr val="black"/>
                </a:solidFill>
              </a:rPr>
              <a:t>    public Post(String author) {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en-US" altLang="en-US" sz="1600" noProof="1">
                <a:solidFill>
                  <a:prstClr val="black"/>
                </a:solidFill>
              </a:rPr>
              <a:t>        this.username = author;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en-US" altLang="en-US" sz="1600" noProof="1">
                <a:solidFill>
                  <a:prstClr val="black"/>
                </a:solidFill>
              </a:rPr>
              <a:t>        this.timestamp = LocalDateTime.now();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en-US" altLang="en-US" sz="1600" noProof="1">
                <a:solidFill>
                  <a:prstClr val="black"/>
                </a:solidFill>
              </a:rPr>
              <a:t>        this.likes = 0;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en-US" altLang="en-US" sz="1600" noProof="1">
                <a:solidFill>
                  <a:prstClr val="black"/>
                </a:solidFill>
              </a:rPr>
              <a:t>        this.comments = new ArrayList&lt;String&gt;();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en-US" altLang="en-US" sz="1600" noProof="1">
                <a:solidFill>
                  <a:prstClr val="black"/>
                </a:solidFill>
              </a:rPr>
              <a:t>    }.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en-US" altLang="en-US" sz="1600" noProof="1">
                <a:solidFill>
                  <a:prstClr val="black"/>
                </a:solidFill>
              </a:rPr>
              <a:t>}</a:t>
            </a:r>
            <a:endParaRPr lang="en-GB" altLang="en-US" sz="1600" dirty="0">
              <a:solidFill>
                <a:prstClr val="black"/>
              </a:solidFill>
            </a:endParaRPr>
          </a:p>
          <a:p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343400" y="1410241"/>
            <a:ext cx="4648200" cy="5447759"/>
          </a:xfrm>
          <a:solidFill>
            <a:schemeClr val="bg2"/>
          </a:solidFill>
        </p:spPr>
        <p:txBody>
          <a:bodyPr>
            <a:normAutofit lnSpcReduction="10000"/>
          </a:bodyPr>
          <a:lstStyle/>
          <a:p>
            <a:pPr marL="0" lvl="0" indent="0">
              <a:spcBef>
                <a:spcPct val="0"/>
              </a:spcBef>
              <a:buClrTx/>
              <a:buNone/>
            </a:pPr>
            <a:r>
              <a:rPr lang="en-US" altLang="en-US" sz="1600" noProof="1">
                <a:solidFill>
                  <a:prstClr val="black"/>
                </a:solidFill>
              </a:rPr>
              <a:t>public class MessagePost </a:t>
            </a:r>
            <a:r>
              <a:rPr lang="en-US" altLang="en-US" sz="1600" noProof="1">
                <a:solidFill>
                  <a:srgbClr val="C00000"/>
                </a:solidFill>
              </a:rPr>
              <a:t>extends Post  </a:t>
            </a:r>
            <a:r>
              <a:rPr lang="en-US" altLang="en-US" sz="1600" noProof="1">
                <a:solidFill>
                  <a:prstClr val="black"/>
                </a:solidFill>
              </a:rPr>
              <a:t>{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en-US" altLang="en-US" sz="1600" noProof="1">
                <a:solidFill>
                  <a:prstClr val="black"/>
                </a:solidFill>
              </a:rPr>
              <a:t>    private String message;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endParaRPr lang="en-US" altLang="en-US" sz="1600" noProof="1">
              <a:solidFill>
                <a:prstClr val="black"/>
              </a:solidFill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en-US" altLang="en-US" sz="1600" noProof="1">
                <a:solidFill>
                  <a:prstClr val="black"/>
                </a:solidFill>
              </a:rPr>
              <a:t>    </a:t>
            </a:r>
            <a:r>
              <a:rPr lang="en-US" altLang="en-US" sz="1600" i="1" noProof="1">
                <a:solidFill>
                  <a:srgbClr val="008A3E"/>
                </a:solidFill>
              </a:rPr>
              <a:t>// constructor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en-US" altLang="en-US" sz="1600" noProof="1">
                <a:solidFill>
                  <a:prstClr val="black"/>
                </a:solidFill>
              </a:rPr>
              <a:t>    public MessagePost(String author, String text) {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en-US" altLang="en-US" sz="1600" noProof="1">
                <a:solidFill>
                  <a:prstClr val="black"/>
                </a:solidFill>
              </a:rPr>
              <a:t>           </a:t>
            </a:r>
            <a:r>
              <a:rPr lang="en-US" altLang="en-US" sz="1600" noProof="1">
                <a:solidFill>
                  <a:srgbClr val="C00000"/>
                </a:solidFill>
              </a:rPr>
              <a:t>super(author);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en-US" altLang="en-US" sz="1600" noProof="1">
                <a:solidFill>
                  <a:prstClr val="black"/>
                </a:solidFill>
              </a:rPr>
              <a:t>           this.message = text;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en-US" altLang="en-US" sz="1600" noProof="1">
                <a:solidFill>
                  <a:prstClr val="black"/>
                </a:solidFill>
              </a:rPr>
              <a:t>     }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en-US" altLang="en-US" sz="1600" noProof="1">
                <a:solidFill>
                  <a:prstClr val="black"/>
                </a:solidFill>
              </a:rPr>
              <a:t>}</a:t>
            </a:r>
          </a:p>
          <a:p>
            <a:endParaRPr lang="en-US" sz="1800" dirty="0"/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en-US" altLang="en-US" sz="1600" noProof="1">
                <a:solidFill>
                  <a:prstClr val="black"/>
                </a:solidFill>
              </a:rPr>
              <a:t>public class </a:t>
            </a:r>
            <a:r>
              <a:rPr lang="en-GB" altLang="en-US" sz="1600" dirty="0" err="1">
                <a:solidFill>
                  <a:prstClr val="black"/>
                </a:solidFill>
              </a:rPr>
              <a:t>PhotoPost</a:t>
            </a:r>
            <a:r>
              <a:rPr lang="en-GB" altLang="en-US" sz="1600" dirty="0">
                <a:solidFill>
                  <a:prstClr val="black"/>
                </a:solidFill>
              </a:rPr>
              <a:t> </a:t>
            </a:r>
            <a:r>
              <a:rPr lang="en-GB" altLang="en-US" sz="1600" noProof="1">
                <a:solidFill>
                  <a:srgbClr val="C00000"/>
                </a:solidFill>
              </a:rPr>
              <a:t>extends Post  </a:t>
            </a:r>
            <a:r>
              <a:rPr lang="en-GB" altLang="en-US" sz="1600" noProof="1">
                <a:solidFill>
                  <a:prstClr val="black"/>
                </a:solidFill>
              </a:rPr>
              <a:t>{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en-GB" altLang="en-US" sz="1600" noProof="1">
                <a:solidFill>
                  <a:prstClr val="black"/>
                </a:solidFill>
              </a:rPr>
              <a:t>    private String filename;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en-GB" altLang="en-US" sz="1600" noProof="1">
                <a:solidFill>
                  <a:prstClr val="black"/>
                </a:solidFill>
              </a:rPr>
              <a:t>    private String caption;</a:t>
            </a:r>
            <a:br>
              <a:rPr lang="en-GB" altLang="en-US" sz="1600" noProof="1">
                <a:solidFill>
                  <a:prstClr val="black"/>
                </a:solidFill>
              </a:rPr>
            </a:br>
            <a:endParaRPr lang="en-GB" altLang="en-US" sz="1600" noProof="1">
              <a:solidFill>
                <a:prstClr val="black"/>
              </a:solidFill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en-GB" altLang="en-US" sz="1600" noProof="1">
                <a:solidFill>
                  <a:srgbClr val="008A3E"/>
                </a:solidFill>
              </a:rPr>
              <a:t>    </a:t>
            </a:r>
            <a:r>
              <a:rPr lang="en-GB" altLang="en-US" sz="1600" i="1" noProof="1">
                <a:solidFill>
                  <a:srgbClr val="008A3E"/>
                </a:solidFill>
              </a:rPr>
              <a:t>// constructor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en-US" altLang="en-US" sz="1600" noProof="1">
                <a:solidFill>
                  <a:prstClr val="black"/>
                </a:solidFill>
              </a:rPr>
              <a:t>   public PhotoPost(String author, String filename,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en-US" altLang="en-US" sz="1600" noProof="1">
                <a:solidFill>
                  <a:prstClr val="black"/>
                </a:solidFill>
              </a:rPr>
              <a:t>                                  String caption) {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en-US" altLang="en-US" sz="1600" noProof="1">
                <a:solidFill>
                  <a:prstClr val="black"/>
                </a:solidFill>
              </a:rPr>
              <a:t>           </a:t>
            </a:r>
            <a:r>
              <a:rPr lang="en-US" altLang="en-US" sz="1600" noProof="1">
                <a:solidFill>
                  <a:srgbClr val="C00000"/>
                </a:solidFill>
              </a:rPr>
              <a:t>super(author);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en-US" altLang="en-US" sz="1600" noProof="1">
                <a:solidFill>
                  <a:prstClr val="black"/>
                </a:solidFill>
              </a:rPr>
              <a:t>           this. filename = filename;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en-US" altLang="en-US" sz="1600" noProof="1">
                <a:solidFill>
                  <a:prstClr val="black"/>
                </a:solidFill>
              </a:rPr>
              <a:t>           this.caption = caption;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en-US" altLang="en-US" sz="1600" noProof="1">
                <a:solidFill>
                  <a:prstClr val="black"/>
                </a:solidFill>
              </a:rPr>
              <a:t>     }</a:t>
            </a:r>
            <a:r>
              <a:rPr lang="en-GB" altLang="en-US" sz="1600" i="1" noProof="1">
                <a:solidFill>
                  <a:srgbClr val="008A3E"/>
                </a:solidFill>
              </a:rPr>
              <a:t>   </a:t>
            </a:r>
            <a:br>
              <a:rPr lang="en-GB" altLang="en-US" sz="1600" i="1" noProof="1">
                <a:solidFill>
                  <a:srgbClr val="008A3E"/>
                </a:solidFill>
              </a:rPr>
            </a:br>
            <a:r>
              <a:rPr lang="en-GB" altLang="en-US" sz="1600" noProof="1">
                <a:solidFill>
                  <a:prstClr val="black"/>
                </a:solidFill>
              </a:rPr>
              <a:t>}</a:t>
            </a:r>
          </a:p>
          <a:p>
            <a:pPr marL="45720" indent="0">
              <a:buNone/>
            </a:pPr>
            <a:endParaRPr lang="en-US" sz="1800" dirty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55847"/>
            <a:ext cx="8381260" cy="634753"/>
          </a:xfrm>
        </p:spPr>
        <p:txBody>
          <a:bodyPr/>
          <a:lstStyle/>
          <a:p>
            <a:pPr eaLnBrk="1" hangingPunct="1"/>
            <a:r>
              <a:rPr lang="en-US" altLang="en-US" dirty="0"/>
              <a:t>Superclass and Subclasses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612AD98-FD2B-4E1A-8FA5-4D0AD4D7CAD1}"/>
              </a:ext>
            </a:extLst>
          </p:cNvPr>
          <p:cNvSpPr/>
          <p:nvPr/>
        </p:nvSpPr>
        <p:spPr>
          <a:xfrm>
            <a:off x="113930" y="1305772"/>
            <a:ext cx="8915400" cy="14202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58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F63763E-DA1F-4EF6-B195-75FBB18E6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Constructors are not inherited.</a:t>
            </a:r>
          </a:p>
          <a:p>
            <a:r>
              <a:rPr lang="en-US" dirty="0"/>
              <a:t>Subclass constructors must always contain a 'super' call</a:t>
            </a:r>
          </a:p>
          <a:p>
            <a:r>
              <a:rPr lang="en-US" dirty="0"/>
              <a:t>Must be the first statement in the subclass constructor.</a:t>
            </a:r>
          </a:p>
          <a:p>
            <a:r>
              <a:rPr lang="en-US" dirty="0"/>
              <a:t>A call to super() will be created in compilation even if the subclass doesn’t ask for it.</a:t>
            </a:r>
          </a:p>
          <a:p>
            <a:r>
              <a:rPr lang="en-US" dirty="0"/>
              <a:t>You can always invoke any method in the superclass by calling </a:t>
            </a:r>
            <a:r>
              <a:rPr lang="en-US" dirty="0" err="1">
                <a:latin typeface="Consolas" panose="020B0609020204030204" pitchFamily="49" charset="0"/>
              </a:rPr>
              <a:t>super.methodName</a:t>
            </a:r>
            <a:r>
              <a:rPr lang="en-US" dirty="0">
                <a:latin typeface="Consolas" panose="020B0609020204030204" pitchFamily="49" charset="0"/>
              </a:rPr>
              <a:t>(arguments)</a:t>
            </a:r>
          </a:p>
          <a:p>
            <a:pPr lvl="1"/>
            <a:r>
              <a:rPr lang="en-US" dirty="0"/>
              <a:t>Note: when invoking interface methods, you need to specify the interface</a:t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Enrollable.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student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/>
              <a:t>You do not need to include the name of the super class when calling one of its methods.  A class only has one superclass.</a:t>
            </a:r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and Constructors and super()</a:t>
            </a:r>
          </a:p>
        </p:txBody>
      </p:sp>
    </p:spTree>
    <p:extLst>
      <p:ext uri="{BB962C8B-B14F-4D97-AF65-F5344CB8AC3E}">
        <p14:creationId xmlns:p14="http://schemas.microsoft.com/office/powerpoint/2010/main" val="1324624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273132" y="1612196"/>
            <a:ext cx="4222668" cy="4912233"/>
          </a:xfrm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altLang="en-US" sz="2400" noProof="1">
                <a:solidFill>
                  <a:srgbClr val="0070C0"/>
                </a:solidFill>
              </a:rPr>
              <a:t>First, we had:</a:t>
            </a:r>
          </a:p>
          <a:p>
            <a:r>
              <a:rPr lang="en-US" altLang="en-US" noProof="1">
                <a:latin typeface="Consolas" panose="020B0609020204030204" pitchFamily="49" charset="0"/>
                <a:cs typeface="Consolas" panose="020B0609020204030204" pitchFamily="49" charset="0"/>
              </a:rPr>
              <a:t>public void addMessagePost</a:t>
            </a:r>
            <a:br>
              <a:rPr lang="en-US" altLang="en-US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noProof="1">
                <a:latin typeface="Consolas" panose="020B0609020204030204" pitchFamily="49" charset="0"/>
                <a:cs typeface="Consolas" panose="020B0609020204030204" pitchFamily="49" charset="0"/>
              </a:rPr>
              <a:t>   (MessagePost message)</a:t>
            </a:r>
          </a:p>
          <a:p>
            <a:r>
              <a:rPr lang="en-US" altLang="en-US" noProof="1">
                <a:latin typeface="Consolas" panose="020B0609020204030204" pitchFamily="49" charset="0"/>
                <a:cs typeface="Consolas" panose="020B0609020204030204" pitchFamily="49" charset="0"/>
              </a:rPr>
              <a:t>public void addPhotoPost</a:t>
            </a:r>
            <a:br>
              <a:rPr lang="en-US" altLang="en-US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noProof="1">
                <a:latin typeface="Consolas" panose="020B0609020204030204" pitchFamily="49" charset="0"/>
                <a:cs typeface="Consolas" panose="020B0609020204030204" pitchFamily="49" charset="0"/>
              </a:rPr>
              <a:t>   (PhotoPost photo)</a:t>
            </a:r>
            <a:br>
              <a:rPr lang="en-US" altLang="en-US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alt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altLang="en-US" sz="2400" dirty="0">
                <a:solidFill>
                  <a:srgbClr val="0070C0"/>
                </a:solidFill>
              </a:rPr>
              <a:t>Now, we have:</a:t>
            </a:r>
          </a:p>
          <a:p>
            <a:r>
              <a:rPr lang="en-US" altLang="en-US" noProof="1">
                <a:latin typeface="Consolas" panose="020B0609020204030204" pitchFamily="49" charset="0"/>
                <a:cs typeface="Consolas" panose="020B0609020204030204" pitchFamily="49" charset="0"/>
              </a:rPr>
              <a:t>public void addPost</a:t>
            </a:r>
            <a:br>
              <a:rPr lang="en-US" altLang="en-US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noProof="1">
                <a:latin typeface="Consolas" panose="020B0609020204030204" pitchFamily="49" charset="0"/>
                <a:cs typeface="Consolas" panose="020B0609020204030204" pitchFamily="49" charset="0"/>
              </a:rPr>
              <a:t>   (Post post)</a:t>
            </a:r>
          </a:p>
          <a:p>
            <a:endParaRPr lang="en-AU" altLang="en-US" dirty="0"/>
          </a:p>
          <a:p>
            <a:pPr marL="45720" indent="0">
              <a:buNone/>
            </a:pPr>
            <a:r>
              <a:rPr lang="en-AU" altLang="en-US" sz="2400" dirty="0">
                <a:solidFill>
                  <a:srgbClr val="0070C0"/>
                </a:solidFill>
              </a:rPr>
              <a:t>We call this method with:</a:t>
            </a:r>
          </a:p>
          <a:p>
            <a:r>
              <a:rPr lang="en-AU" altLang="en-US" noProof="1">
                <a:latin typeface="Consolas" panose="020B0609020204030204" pitchFamily="49" charset="0"/>
                <a:cs typeface="Consolas" panose="020B0609020204030204" pitchFamily="49" charset="0"/>
              </a:rPr>
              <a:t>MessagePost message = </a:t>
            </a:r>
            <a:br>
              <a:rPr lang="en-AU" altLang="en-US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altLang="en-US" noProof="1">
                <a:latin typeface="Consolas" panose="020B0609020204030204" pitchFamily="49" charset="0"/>
                <a:cs typeface="Consolas" panose="020B0609020204030204" pitchFamily="49" charset="0"/>
              </a:rPr>
              <a:t>   new MessagePost(...);</a:t>
            </a:r>
          </a:p>
          <a:p>
            <a:r>
              <a:rPr lang="en-AU" altLang="en-US" noProof="1">
                <a:latin typeface="Consolas" panose="020B0609020204030204" pitchFamily="49" charset="0"/>
                <a:cs typeface="Consolas" panose="020B0609020204030204" pitchFamily="49" charset="0"/>
              </a:rPr>
              <a:t>feed.addPost(message);</a:t>
            </a:r>
            <a:endParaRPr lang="en-AU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1612196"/>
            <a:ext cx="4258294" cy="4912233"/>
          </a:xfrm>
        </p:spPr>
        <p:txBody>
          <a:bodyPr>
            <a:normAutofit lnSpcReduction="10000"/>
          </a:bodyPr>
          <a:lstStyle/>
          <a:p>
            <a:r>
              <a:rPr lang="en-GB" altLang="en-US" sz="2400" dirty="0"/>
              <a:t>Classes define types.</a:t>
            </a:r>
          </a:p>
          <a:p>
            <a:pPr lvl="1"/>
            <a:r>
              <a:rPr lang="en-GB" altLang="en-US" sz="2000" dirty="0"/>
              <a:t>A MessagePost is a type of MessagePost</a:t>
            </a:r>
            <a:br>
              <a:rPr lang="en-GB" altLang="en-US" sz="2000" dirty="0"/>
            </a:br>
            <a:endParaRPr lang="en-GB" altLang="en-US" sz="2000" dirty="0"/>
          </a:p>
          <a:p>
            <a:r>
              <a:rPr lang="en-GB" altLang="en-US" sz="2400" dirty="0"/>
              <a:t>Subclasses define subtypes.</a:t>
            </a:r>
          </a:p>
          <a:p>
            <a:pPr lvl="1"/>
            <a:r>
              <a:rPr lang="en-GB" altLang="en-US" sz="2000" dirty="0"/>
              <a:t>A MessagePost is a subtype of Post</a:t>
            </a:r>
            <a:br>
              <a:rPr lang="en-GB" altLang="en-US" sz="2000" dirty="0"/>
            </a:br>
            <a:endParaRPr lang="en-GB" altLang="en-US" sz="2000" dirty="0"/>
          </a:p>
          <a:p>
            <a:r>
              <a:rPr lang="en-GB" altLang="en-US" sz="2400" dirty="0"/>
              <a:t>Objects of subclasses can be used where objects of supertypes are required.</a:t>
            </a:r>
            <a:br>
              <a:rPr lang="en-GB" altLang="en-US" sz="2400" dirty="0"/>
            </a:br>
            <a:br>
              <a:rPr lang="en-GB" altLang="en-US" sz="2400" dirty="0"/>
            </a:br>
            <a:r>
              <a:rPr lang="en-GB" altLang="en-US" sz="2400" dirty="0"/>
              <a:t>(This is called </a:t>
            </a:r>
            <a:r>
              <a:rPr lang="en-GB" altLang="en-US" sz="2400" b="1" dirty="0">
                <a:solidFill>
                  <a:srgbClr val="A57133"/>
                </a:solidFill>
              </a:rPr>
              <a:t>substitution</a:t>
            </a:r>
            <a:r>
              <a:rPr lang="en-GB" altLang="en-US" sz="2400" b="1" dirty="0">
                <a:solidFill>
                  <a:srgbClr val="CD2626"/>
                </a:solidFill>
              </a:rPr>
              <a:t> </a:t>
            </a:r>
            <a:r>
              <a:rPr lang="en-GB" altLang="en-US" sz="2400" dirty="0"/>
              <a:t>.)</a:t>
            </a:r>
          </a:p>
          <a:p>
            <a:endParaRPr lang="en-US" sz="2400" dirty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Subclasss</a:t>
            </a:r>
            <a:r>
              <a:rPr lang="en-US" altLang="en-US" dirty="0"/>
              <a:t> and Subtyping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14B63E0-962D-472B-A2A7-88A0DCB9064C}"/>
              </a:ext>
            </a:extLst>
          </p:cNvPr>
          <p:cNvSpPr/>
          <p:nvPr/>
        </p:nvSpPr>
        <p:spPr>
          <a:xfrm>
            <a:off x="2149566" y="4495800"/>
            <a:ext cx="2299189" cy="1828800"/>
          </a:xfrm>
          <a:custGeom>
            <a:avLst/>
            <a:gdLst>
              <a:gd name="connsiteX0" fmla="*/ 1643206 w 2299189"/>
              <a:gd name="connsiteY0" fmla="*/ 1800971 h 1828800"/>
              <a:gd name="connsiteX1" fmla="*/ 1663084 w 2299189"/>
              <a:gd name="connsiteY1" fmla="*/ 1812898 h 1828800"/>
              <a:gd name="connsiteX2" fmla="*/ 1798257 w 2299189"/>
              <a:gd name="connsiteY2" fmla="*/ 1828800 h 1828800"/>
              <a:gd name="connsiteX3" fmla="*/ 2016917 w 2299189"/>
              <a:gd name="connsiteY3" fmla="*/ 1824825 h 1828800"/>
              <a:gd name="connsiteX4" fmla="*/ 2036796 w 2299189"/>
              <a:gd name="connsiteY4" fmla="*/ 1816874 h 1828800"/>
              <a:gd name="connsiteX5" fmla="*/ 2064625 w 2299189"/>
              <a:gd name="connsiteY5" fmla="*/ 1804947 h 1828800"/>
              <a:gd name="connsiteX6" fmla="*/ 2092455 w 2299189"/>
              <a:gd name="connsiteY6" fmla="*/ 1781093 h 1828800"/>
              <a:gd name="connsiteX7" fmla="*/ 2132211 w 2299189"/>
              <a:gd name="connsiteY7" fmla="*/ 1737360 h 1828800"/>
              <a:gd name="connsiteX8" fmla="*/ 2152090 w 2299189"/>
              <a:gd name="connsiteY8" fmla="*/ 1717482 h 1828800"/>
              <a:gd name="connsiteX9" fmla="*/ 2171968 w 2299189"/>
              <a:gd name="connsiteY9" fmla="*/ 1693628 h 1828800"/>
              <a:gd name="connsiteX10" fmla="*/ 2191846 w 2299189"/>
              <a:gd name="connsiteY10" fmla="*/ 1669774 h 1828800"/>
              <a:gd name="connsiteX11" fmla="*/ 2199797 w 2299189"/>
              <a:gd name="connsiteY11" fmla="*/ 1649896 h 1828800"/>
              <a:gd name="connsiteX12" fmla="*/ 2211724 w 2299189"/>
              <a:gd name="connsiteY12" fmla="*/ 1645920 h 1828800"/>
              <a:gd name="connsiteX13" fmla="*/ 2223651 w 2299189"/>
              <a:gd name="connsiteY13" fmla="*/ 1630018 h 1828800"/>
              <a:gd name="connsiteX14" fmla="*/ 2231603 w 2299189"/>
              <a:gd name="connsiteY14" fmla="*/ 1610140 h 1828800"/>
              <a:gd name="connsiteX15" fmla="*/ 2239554 w 2299189"/>
              <a:gd name="connsiteY15" fmla="*/ 1598213 h 1828800"/>
              <a:gd name="connsiteX16" fmla="*/ 2243530 w 2299189"/>
              <a:gd name="connsiteY16" fmla="*/ 1586286 h 1828800"/>
              <a:gd name="connsiteX17" fmla="*/ 2255457 w 2299189"/>
              <a:gd name="connsiteY17" fmla="*/ 1574359 h 1828800"/>
              <a:gd name="connsiteX18" fmla="*/ 2267384 w 2299189"/>
              <a:gd name="connsiteY18" fmla="*/ 1546529 h 1828800"/>
              <a:gd name="connsiteX19" fmla="*/ 2275335 w 2299189"/>
              <a:gd name="connsiteY19" fmla="*/ 1514724 h 1828800"/>
              <a:gd name="connsiteX20" fmla="*/ 2287262 w 2299189"/>
              <a:gd name="connsiteY20" fmla="*/ 1486894 h 1828800"/>
              <a:gd name="connsiteX21" fmla="*/ 2291237 w 2299189"/>
              <a:gd name="connsiteY21" fmla="*/ 1467016 h 1828800"/>
              <a:gd name="connsiteX22" fmla="*/ 2295213 w 2299189"/>
              <a:gd name="connsiteY22" fmla="*/ 1455089 h 1828800"/>
              <a:gd name="connsiteX23" fmla="*/ 2299189 w 2299189"/>
              <a:gd name="connsiteY23" fmla="*/ 1439187 h 1828800"/>
              <a:gd name="connsiteX24" fmla="*/ 2287262 w 2299189"/>
              <a:gd name="connsiteY24" fmla="*/ 1264258 h 1828800"/>
              <a:gd name="connsiteX25" fmla="*/ 2283286 w 2299189"/>
              <a:gd name="connsiteY25" fmla="*/ 1200647 h 1828800"/>
              <a:gd name="connsiteX26" fmla="*/ 2275335 w 2299189"/>
              <a:gd name="connsiteY26" fmla="*/ 1184745 h 1828800"/>
              <a:gd name="connsiteX27" fmla="*/ 2263408 w 2299189"/>
              <a:gd name="connsiteY27" fmla="*/ 1160891 h 1828800"/>
              <a:gd name="connsiteX28" fmla="*/ 2259432 w 2299189"/>
              <a:gd name="connsiteY28" fmla="*/ 1141013 h 1828800"/>
              <a:gd name="connsiteX29" fmla="*/ 2251481 w 2299189"/>
              <a:gd name="connsiteY29" fmla="*/ 1109207 h 1828800"/>
              <a:gd name="connsiteX30" fmla="*/ 2243530 w 2299189"/>
              <a:gd name="connsiteY30" fmla="*/ 993914 h 1828800"/>
              <a:gd name="connsiteX31" fmla="*/ 2239554 w 2299189"/>
              <a:gd name="connsiteY31" fmla="*/ 942230 h 1828800"/>
              <a:gd name="connsiteX32" fmla="*/ 2231603 w 2299189"/>
              <a:gd name="connsiteY32" fmla="*/ 930303 h 1828800"/>
              <a:gd name="connsiteX33" fmla="*/ 2219676 w 2299189"/>
              <a:gd name="connsiteY33" fmla="*/ 878620 h 1828800"/>
              <a:gd name="connsiteX34" fmla="*/ 2199797 w 2299189"/>
              <a:gd name="connsiteY34" fmla="*/ 838863 h 1828800"/>
              <a:gd name="connsiteX35" fmla="*/ 2191846 w 2299189"/>
              <a:gd name="connsiteY35" fmla="*/ 811034 h 1828800"/>
              <a:gd name="connsiteX36" fmla="*/ 2179919 w 2299189"/>
              <a:gd name="connsiteY36" fmla="*/ 795131 h 1828800"/>
              <a:gd name="connsiteX37" fmla="*/ 2175944 w 2299189"/>
              <a:gd name="connsiteY37" fmla="*/ 779228 h 1828800"/>
              <a:gd name="connsiteX38" fmla="*/ 2167992 w 2299189"/>
              <a:gd name="connsiteY38" fmla="*/ 767301 h 1828800"/>
              <a:gd name="connsiteX39" fmla="*/ 2160041 w 2299189"/>
              <a:gd name="connsiteY39" fmla="*/ 751399 h 1828800"/>
              <a:gd name="connsiteX40" fmla="*/ 2156065 w 2299189"/>
              <a:gd name="connsiteY40" fmla="*/ 739472 h 1828800"/>
              <a:gd name="connsiteX41" fmla="*/ 2144138 w 2299189"/>
              <a:gd name="connsiteY41" fmla="*/ 731520 h 1828800"/>
              <a:gd name="connsiteX42" fmla="*/ 2136187 w 2299189"/>
              <a:gd name="connsiteY42" fmla="*/ 719594 h 1828800"/>
              <a:gd name="connsiteX43" fmla="*/ 2132211 w 2299189"/>
              <a:gd name="connsiteY43" fmla="*/ 703691 h 1828800"/>
              <a:gd name="connsiteX44" fmla="*/ 2120284 w 2299189"/>
              <a:gd name="connsiteY44" fmla="*/ 691764 h 1828800"/>
              <a:gd name="connsiteX45" fmla="*/ 2100406 w 2299189"/>
              <a:gd name="connsiteY45" fmla="*/ 655983 h 1828800"/>
              <a:gd name="connsiteX46" fmla="*/ 2088479 w 2299189"/>
              <a:gd name="connsiteY46" fmla="*/ 644056 h 1828800"/>
              <a:gd name="connsiteX47" fmla="*/ 2076552 w 2299189"/>
              <a:gd name="connsiteY47" fmla="*/ 620202 h 1828800"/>
              <a:gd name="connsiteX48" fmla="*/ 2064625 w 2299189"/>
              <a:gd name="connsiteY48" fmla="*/ 612251 h 1828800"/>
              <a:gd name="connsiteX49" fmla="*/ 2052698 w 2299189"/>
              <a:gd name="connsiteY49" fmla="*/ 584421 h 1828800"/>
              <a:gd name="connsiteX50" fmla="*/ 2044747 w 2299189"/>
              <a:gd name="connsiteY50" fmla="*/ 560567 h 1828800"/>
              <a:gd name="connsiteX51" fmla="*/ 2032820 w 2299189"/>
              <a:gd name="connsiteY51" fmla="*/ 552616 h 1828800"/>
              <a:gd name="connsiteX52" fmla="*/ 2016917 w 2299189"/>
              <a:gd name="connsiteY52" fmla="*/ 528762 h 1828800"/>
              <a:gd name="connsiteX53" fmla="*/ 1993064 w 2299189"/>
              <a:gd name="connsiteY53" fmla="*/ 520811 h 1828800"/>
              <a:gd name="connsiteX54" fmla="*/ 1961258 w 2299189"/>
              <a:gd name="connsiteY54" fmla="*/ 508884 h 1828800"/>
              <a:gd name="connsiteX55" fmla="*/ 1949331 w 2299189"/>
              <a:gd name="connsiteY55" fmla="*/ 504908 h 1828800"/>
              <a:gd name="connsiteX56" fmla="*/ 1921502 w 2299189"/>
              <a:gd name="connsiteY56" fmla="*/ 492981 h 1828800"/>
              <a:gd name="connsiteX57" fmla="*/ 1889697 w 2299189"/>
              <a:gd name="connsiteY57" fmla="*/ 489006 h 1828800"/>
              <a:gd name="connsiteX58" fmla="*/ 1853916 w 2299189"/>
              <a:gd name="connsiteY58" fmla="*/ 481054 h 1828800"/>
              <a:gd name="connsiteX59" fmla="*/ 1826086 w 2299189"/>
              <a:gd name="connsiteY59" fmla="*/ 469127 h 1828800"/>
              <a:gd name="connsiteX60" fmla="*/ 1814159 w 2299189"/>
              <a:gd name="connsiteY60" fmla="*/ 465152 h 1828800"/>
              <a:gd name="connsiteX61" fmla="*/ 1806208 w 2299189"/>
              <a:gd name="connsiteY61" fmla="*/ 457200 h 1828800"/>
              <a:gd name="connsiteX62" fmla="*/ 1766451 w 2299189"/>
              <a:gd name="connsiteY62" fmla="*/ 449249 h 1828800"/>
              <a:gd name="connsiteX63" fmla="*/ 1742597 w 2299189"/>
              <a:gd name="connsiteY63" fmla="*/ 429371 h 1828800"/>
              <a:gd name="connsiteX64" fmla="*/ 1722719 w 2299189"/>
              <a:gd name="connsiteY64" fmla="*/ 413468 h 1828800"/>
              <a:gd name="connsiteX65" fmla="*/ 1710792 w 2299189"/>
              <a:gd name="connsiteY65" fmla="*/ 405517 h 1828800"/>
              <a:gd name="connsiteX66" fmla="*/ 1698865 w 2299189"/>
              <a:gd name="connsiteY66" fmla="*/ 393590 h 1828800"/>
              <a:gd name="connsiteX67" fmla="*/ 1690914 w 2299189"/>
              <a:gd name="connsiteY67" fmla="*/ 381663 h 1828800"/>
              <a:gd name="connsiteX68" fmla="*/ 1675011 w 2299189"/>
              <a:gd name="connsiteY68" fmla="*/ 373712 h 1828800"/>
              <a:gd name="connsiteX69" fmla="*/ 1655133 w 2299189"/>
              <a:gd name="connsiteY69" fmla="*/ 357809 h 1828800"/>
              <a:gd name="connsiteX70" fmla="*/ 1643206 w 2299189"/>
              <a:gd name="connsiteY70" fmla="*/ 345882 h 1828800"/>
              <a:gd name="connsiteX71" fmla="*/ 1615377 w 2299189"/>
              <a:gd name="connsiteY71" fmla="*/ 337931 h 1828800"/>
              <a:gd name="connsiteX72" fmla="*/ 1591523 w 2299189"/>
              <a:gd name="connsiteY72" fmla="*/ 326004 h 1828800"/>
              <a:gd name="connsiteX73" fmla="*/ 1579596 w 2299189"/>
              <a:gd name="connsiteY73" fmla="*/ 318053 h 1828800"/>
              <a:gd name="connsiteX74" fmla="*/ 1559717 w 2299189"/>
              <a:gd name="connsiteY74" fmla="*/ 310101 h 1828800"/>
              <a:gd name="connsiteX75" fmla="*/ 1523937 w 2299189"/>
              <a:gd name="connsiteY75" fmla="*/ 290223 h 1828800"/>
              <a:gd name="connsiteX76" fmla="*/ 1512010 w 2299189"/>
              <a:gd name="connsiteY76" fmla="*/ 282272 h 1828800"/>
              <a:gd name="connsiteX77" fmla="*/ 1484180 w 2299189"/>
              <a:gd name="connsiteY77" fmla="*/ 274320 h 1828800"/>
              <a:gd name="connsiteX78" fmla="*/ 1472253 w 2299189"/>
              <a:gd name="connsiteY78" fmla="*/ 270345 h 1828800"/>
              <a:gd name="connsiteX79" fmla="*/ 1440448 w 2299189"/>
              <a:gd name="connsiteY79" fmla="*/ 258418 h 1828800"/>
              <a:gd name="connsiteX80" fmla="*/ 1424545 w 2299189"/>
              <a:gd name="connsiteY80" fmla="*/ 250467 h 1828800"/>
              <a:gd name="connsiteX81" fmla="*/ 1404667 w 2299189"/>
              <a:gd name="connsiteY81" fmla="*/ 242515 h 1828800"/>
              <a:gd name="connsiteX82" fmla="*/ 1388764 w 2299189"/>
              <a:gd name="connsiteY82" fmla="*/ 230588 h 1828800"/>
              <a:gd name="connsiteX83" fmla="*/ 1368886 w 2299189"/>
              <a:gd name="connsiteY83" fmla="*/ 222637 h 1828800"/>
              <a:gd name="connsiteX84" fmla="*/ 1352984 w 2299189"/>
              <a:gd name="connsiteY84" fmla="*/ 214686 h 1828800"/>
              <a:gd name="connsiteX85" fmla="*/ 1329130 w 2299189"/>
              <a:gd name="connsiteY85" fmla="*/ 194807 h 1828800"/>
              <a:gd name="connsiteX86" fmla="*/ 1289373 w 2299189"/>
              <a:gd name="connsiteY86" fmla="*/ 166978 h 1828800"/>
              <a:gd name="connsiteX87" fmla="*/ 1273471 w 2299189"/>
              <a:gd name="connsiteY87" fmla="*/ 155051 h 1828800"/>
              <a:gd name="connsiteX88" fmla="*/ 1257568 w 2299189"/>
              <a:gd name="connsiteY88" fmla="*/ 147100 h 1828800"/>
              <a:gd name="connsiteX89" fmla="*/ 1229738 w 2299189"/>
              <a:gd name="connsiteY89" fmla="*/ 123246 h 1828800"/>
              <a:gd name="connsiteX90" fmla="*/ 1217811 w 2299189"/>
              <a:gd name="connsiteY90" fmla="*/ 119270 h 1828800"/>
              <a:gd name="connsiteX91" fmla="*/ 1205884 w 2299189"/>
              <a:gd name="connsiteY91" fmla="*/ 111319 h 1828800"/>
              <a:gd name="connsiteX92" fmla="*/ 1189982 w 2299189"/>
              <a:gd name="connsiteY92" fmla="*/ 99392 h 1828800"/>
              <a:gd name="connsiteX93" fmla="*/ 1162152 w 2299189"/>
              <a:gd name="connsiteY93" fmla="*/ 91440 h 1828800"/>
              <a:gd name="connsiteX94" fmla="*/ 1150225 w 2299189"/>
              <a:gd name="connsiteY94" fmla="*/ 87465 h 1828800"/>
              <a:gd name="connsiteX95" fmla="*/ 1098542 w 2299189"/>
              <a:gd name="connsiteY95" fmla="*/ 71562 h 1828800"/>
              <a:gd name="connsiteX96" fmla="*/ 1066737 w 2299189"/>
              <a:gd name="connsiteY96" fmla="*/ 63611 h 1828800"/>
              <a:gd name="connsiteX97" fmla="*/ 1046858 w 2299189"/>
              <a:gd name="connsiteY97" fmla="*/ 59635 h 1828800"/>
              <a:gd name="connsiteX98" fmla="*/ 915662 w 2299189"/>
              <a:gd name="connsiteY98" fmla="*/ 39757 h 1828800"/>
              <a:gd name="connsiteX99" fmla="*/ 895784 w 2299189"/>
              <a:gd name="connsiteY99" fmla="*/ 31806 h 1828800"/>
              <a:gd name="connsiteX100" fmla="*/ 875905 w 2299189"/>
              <a:gd name="connsiteY100" fmla="*/ 27830 h 1828800"/>
              <a:gd name="connsiteX101" fmla="*/ 863978 w 2299189"/>
              <a:gd name="connsiteY101" fmla="*/ 23854 h 1828800"/>
              <a:gd name="connsiteX102" fmla="*/ 828197 w 2299189"/>
              <a:gd name="connsiteY102" fmla="*/ 15903 h 1828800"/>
              <a:gd name="connsiteX103" fmla="*/ 816271 w 2299189"/>
              <a:gd name="connsiteY103" fmla="*/ 7952 h 1828800"/>
              <a:gd name="connsiteX104" fmla="*/ 784465 w 2299189"/>
              <a:gd name="connsiteY104" fmla="*/ 0 h 1828800"/>
              <a:gd name="connsiteX105" fmla="*/ 677123 w 2299189"/>
              <a:gd name="connsiteY105" fmla="*/ 3976 h 1828800"/>
              <a:gd name="connsiteX106" fmla="*/ 669171 w 2299189"/>
              <a:gd name="connsiteY106" fmla="*/ 11927 h 1828800"/>
              <a:gd name="connsiteX107" fmla="*/ 649293 w 2299189"/>
              <a:gd name="connsiteY107" fmla="*/ 15903 h 1828800"/>
              <a:gd name="connsiteX108" fmla="*/ 637366 w 2299189"/>
              <a:gd name="connsiteY108" fmla="*/ 23854 h 1828800"/>
              <a:gd name="connsiteX109" fmla="*/ 621464 w 2299189"/>
              <a:gd name="connsiteY109" fmla="*/ 27830 h 1828800"/>
              <a:gd name="connsiteX110" fmla="*/ 589658 w 2299189"/>
              <a:gd name="connsiteY110" fmla="*/ 35781 h 1828800"/>
              <a:gd name="connsiteX111" fmla="*/ 557853 w 2299189"/>
              <a:gd name="connsiteY111" fmla="*/ 59635 h 1828800"/>
              <a:gd name="connsiteX112" fmla="*/ 545926 w 2299189"/>
              <a:gd name="connsiteY112" fmla="*/ 75538 h 1828800"/>
              <a:gd name="connsiteX113" fmla="*/ 486291 w 2299189"/>
              <a:gd name="connsiteY113" fmla="*/ 119270 h 1828800"/>
              <a:gd name="connsiteX114" fmla="*/ 442559 w 2299189"/>
              <a:gd name="connsiteY114" fmla="*/ 182880 h 1828800"/>
              <a:gd name="connsiteX115" fmla="*/ 430632 w 2299189"/>
              <a:gd name="connsiteY115" fmla="*/ 190832 h 1828800"/>
              <a:gd name="connsiteX116" fmla="*/ 418705 w 2299189"/>
              <a:gd name="connsiteY116" fmla="*/ 202759 h 1828800"/>
              <a:gd name="connsiteX117" fmla="*/ 402803 w 2299189"/>
              <a:gd name="connsiteY117" fmla="*/ 214686 h 1828800"/>
              <a:gd name="connsiteX118" fmla="*/ 394851 w 2299189"/>
              <a:gd name="connsiteY118" fmla="*/ 226613 h 1828800"/>
              <a:gd name="connsiteX119" fmla="*/ 370997 w 2299189"/>
              <a:gd name="connsiteY119" fmla="*/ 234564 h 1828800"/>
              <a:gd name="connsiteX120" fmla="*/ 331241 w 2299189"/>
              <a:gd name="connsiteY120" fmla="*/ 242515 h 1828800"/>
              <a:gd name="connsiteX121" fmla="*/ 287509 w 2299189"/>
              <a:gd name="connsiteY121" fmla="*/ 254442 h 1828800"/>
              <a:gd name="connsiteX122" fmla="*/ 176191 w 2299189"/>
              <a:gd name="connsiteY122" fmla="*/ 250467 h 1828800"/>
              <a:gd name="connsiteX123" fmla="*/ 152337 w 2299189"/>
              <a:gd name="connsiteY123" fmla="*/ 234564 h 1828800"/>
              <a:gd name="connsiteX124" fmla="*/ 128483 w 2299189"/>
              <a:gd name="connsiteY124" fmla="*/ 230588 h 1828800"/>
              <a:gd name="connsiteX125" fmla="*/ 80775 w 2299189"/>
              <a:gd name="connsiteY125" fmla="*/ 222637 h 1828800"/>
              <a:gd name="connsiteX126" fmla="*/ 68848 w 2299189"/>
              <a:gd name="connsiteY126" fmla="*/ 218661 h 1828800"/>
              <a:gd name="connsiteX127" fmla="*/ 52945 w 2299189"/>
              <a:gd name="connsiteY127" fmla="*/ 202759 h 1828800"/>
              <a:gd name="connsiteX128" fmla="*/ 37043 w 2299189"/>
              <a:gd name="connsiteY128" fmla="*/ 186856 h 1828800"/>
              <a:gd name="connsiteX129" fmla="*/ 21140 w 2299189"/>
              <a:gd name="connsiteY129" fmla="*/ 174929 h 1828800"/>
              <a:gd name="connsiteX130" fmla="*/ 9213 w 2299189"/>
              <a:gd name="connsiteY130" fmla="*/ 151075 h 1828800"/>
              <a:gd name="connsiteX131" fmla="*/ 5237 w 2299189"/>
              <a:gd name="connsiteY131" fmla="*/ 135173 h 1828800"/>
              <a:gd name="connsiteX132" fmla="*/ 1262 w 2299189"/>
              <a:gd name="connsiteY132" fmla="*/ 4373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2299189" h="1828800">
                <a:moveTo>
                  <a:pt x="1643206" y="1800971"/>
                </a:moveTo>
                <a:cubicBezTo>
                  <a:pt x="1649832" y="1804947"/>
                  <a:pt x="1655909" y="1810028"/>
                  <a:pt x="1663084" y="1812898"/>
                </a:cubicBezTo>
                <a:cubicBezTo>
                  <a:pt x="1713727" y="1833155"/>
                  <a:pt x="1734121" y="1826128"/>
                  <a:pt x="1798257" y="1828800"/>
                </a:cubicBezTo>
                <a:cubicBezTo>
                  <a:pt x="1871144" y="1827475"/>
                  <a:pt x="1944109" y="1828465"/>
                  <a:pt x="2016917" y="1824825"/>
                </a:cubicBezTo>
                <a:cubicBezTo>
                  <a:pt x="2024045" y="1824469"/>
                  <a:pt x="2030114" y="1819380"/>
                  <a:pt x="2036796" y="1816874"/>
                </a:cubicBezTo>
                <a:cubicBezTo>
                  <a:pt x="2060189" y="1808102"/>
                  <a:pt x="2036710" y="1818905"/>
                  <a:pt x="2064625" y="1804947"/>
                </a:cubicBezTo>
                <a:cubicBezTo>
                  <a:pt x="2073092" y="1779549"/>
                  <a:pt x="2061290" y="1805580"/>
                  <a:pt x="2092455" y="1781093"/>
                </a:cubicBezTo>
                <a:cubicBezTo>
                  <a:pt x="2157589" y="1729915"/>
                  <a:pt x="2106399" y="1766859"/>
                  <a:pt x="2132211" y="1737360"/>
                </a:cubicBezTo>
                <a:cubicBezTo>
                  <a:pt x="2138382" y="1730308"/>
                  <a:pt x="2146892" y="1725279"/>
                  <a:pt x="2152090" y="1717482"/>
                </a:cubicBezTo>
                <a:cubicBezTo>
                  <a:pt x="2171831" y="1687870"/>
                  <a:pt x="2146459" y="1724239"/>
                  <a:pt x="2171968" y="1693628"/>
                </a:cubicBezTo>
                <a:cubicBezTo>
                  <a:pt x="2199643" y="1660418"/>
                  <a:pt x="2157001" y="1704619"/>
                  <a:pt x="2191846" y="1669774"/>
                </a:cubicBezTo>
                <a:cubicBezTo>
                  <a:pt x="2194496" y="1663148"/>
                  <a:pt x="2195228" y="1655378"/>
                  <a:pt x="2199797" y="1649896"/>
                </a:cubicBezTo>
                <a:cubicBezTo>
                  <a:pt x="2202480" y="1646677"/>
                  <a:pt x="2208505" y="1648603"/>
                  <a:pt x="2211724" y="1645920"/>
                </a:cubicBezTo>
                <a:cubicBezTo>
                  <a:pt x="2216814" y="1641678"/>
                  <a:pt x="2220433" y="1635810"/>
                  <a:pt x="2223651" y="1630018"/>
                </a:cubicBezTo>
                <a:cubicBezTo>
                  <a:pt x="2227117" y="1623780"/>
                  <a:pt x="2228411" y="1616523"/>
                  <a:pt x="2231603" y="1610140"/>
                </a:cubicBezTo>
                <a:cubicBezTo>
                  <a:pt x="2233740" y="1605866"/>
                  <a:pt x="2237417" y="1602487"/>
                  <a:pt x="2239554" y="1598213"/>
                </a:cubicBezTo>
                <a:cubicBezTo>
                  <a:pt x="2241428" y="1594465"/>
                  <a:pt x="2241205" y="1589773"/>
                  <a:pt x="2243530" y="1586286"/>
                </a:cubicBezTo>
                <a:cubicBezTo>
                  <a:pt x="2246649" y="1581608"/>
                  <a:pt x="2251481" y="1578335"/>
                  <a:pt x="2255457" y="1574359"/>
                </a:cubicBezTo>
                <a:cubicBezTo>
                  <a:pt x="2261971" y="1561330"/>
                  <a:pt x="2263875" y="1559396"/>
                  <a:pt x="2267384" y="1546529"/>
                </a:cubicBezTo>
                <a:cubicBezTo>
                  <a:pt x="2270259" y="1535986"/>
                  <a:pt x="2270448" y="1524498"/>
                  <a:pt x="2275335" y="1514724"/>
                </a:cubicBezTo>
                <a:cubicBezTo>
                  <a:pt x="2281022" y="1503350"/>
                  <a:pt x="2284338" y="1498591"/>
                  <a:pt x="2287262" y="1486894"/>
                </a:cubicBezTo>
                <a:cubicBezTo>
                  <a:pt x="2288901" y="1480339"/>
                  <a:pt x="2289598" y="1473571"/>
                  <a:pt x="2291237" y="1467016"/>
                </a:cubicBezTo>
                <a:cubicBezTo>
                  <a:pt x="2292253" y="1462950"/>
                  <a:pt x="2294062" y="1459118"/>
                  <a:pt x="2295213" y="1455089"/>
                </a:cubicBezTo>
                <a:cubicBezTo>
                  <a:pt x="2296714" y="1449835"/>
                  <a:pt x="2297864" y="1444488"/>
                  <a:pt x="2299189" y="1439187"/>
                </a:cubicBezTo>
                <a:cubicBezTo>
                  <a:pt x="2291094" y="1212533"/>
                  <a:pt x="2301750" y="1418797"/>
                  <a:pt x="2287262" y="1264258"/>
                </a:cubicBezTo>
                <a:cubicBezTo>
                  <a:pt x="2285279" y="1243106"/>
                  <a:pt x="2286438" y="1221657"/>
                  <a:pt x="2283286" y="1200647"/>
                </a:cubicBezTo>
                <a:cubicBezTo>
                  <a:pt x="2282407" y="1194786"/>
                  <a:pt x="2277670" y="1190192"/>
                  <a:pt x="2275335" y="1184745"/>
                </a:cubicBezTo>
                <a:cubicBezTo>
                  <a:pt x="2265459" y="1161701"/>
                  <a:pt x="2278688" y="1183811"/>
                  <a:pt x="2263408" y="1160891"/>
                </a:cubicBezTo>
                <a:cubicBezTo>
                  <a:pt x="2262083" y="1154265"/>
                  <a:pt x="2260951" y="1147597"/>
                  <a:pt x="2259432" y="1141013"/>
                </a:cubicBezTo>
                <a:cubicBezTo>
                  <a:pt x="2256975" y="1130365"/>
                  <a:pt x="2252501" y="1120088"/>
                  <a:pt x="2251481" y="1109207"/>
                </a:cubicBezTo>
                <a:cubicBezTo>
                  <a:pt x="2237207" y="956948"/>
                  <a:pt x="2255873" y="1055640"/>
                  <a:pt x="2243530" y="993914"/>
                </a:cubicBezTo>
                <a:cubicBezTo>
                  <a:pt x="2242205" y="976686"/>
                  <a:pt x="2242738" y="959213"/>
                  <a:pt x="2239554" y="942230"/>
                </a:cubicBezTo>
                <a:cubicBezTo>
                  <a:pt x="2238673" y="937534"/>
                  <a:pt x="2232976" y="934880"/>
                  <a:pt x="2231603" y="930303"/>
                </a:cubicBezTo>
                <a:cubicBezTo>
                  <a:pt x="2226106" y="911980"/>
                  <a:pt x="2230890" y="895440"/>
                  <a:pt x="2219676" y="878620"/>
                </a:cubicBezTo>
                <a:cubicBezTo>
                  <a:pt x="2208305" y="861565"/>
                  <a:pt x="2209003" y="864180"/>
                  <a:pt x="2199797" y="838863"/>
                </a:cubicBezTo>
                <a:cubicBezTo>
                  <a:pt x="2197857" y="833529"/>
                  <a:pt x="2195210" y="816921"/>
                  <a:pt x="2191846" y="811034"/>
                </a:cubicBezTo>
                <a:cubicBezTo>
                  <a:pt x="2188558" y="805281"/>
                  <a:pt x="2183895" y="800432"/>
                  <a:pt x="2179919" y="795131"/>
                </a:cubicBezTo>
                <a:cubicBezTo>
                  <a:pt x="2178594" y="789830"/>
                  <a:pt x="2178096" y="784250"/>
                  <a:pt x="2175944" y="779228"/>
                </a:cubicBezTo>
                <a:cubicBezTo>
                  <a:pt x="2174062" y="774836"/>
                  <a:pt x="2170363" y="771450"/>
                  <a:pt x="2167992" y="767301"/>
                </a:cubicBezTo>
                <a:cubicBezTo>
                  <a:pt x="2165052" y="762156"/>
                  <a:pt x="2162376" y="756846"/>
                  <a:pt x="2160041" y="751399"/>
                </a:cubicBezTo>
                <a:cubicBezTo>
                  <a:pt x="2158390" y="747547"/>
                  <a:pt x="2158683" y="742744"/>
                  <a:pt x="2156065" y="739472"/>
                </a:cubicBezTo>
                <a:cubicBezTo>
                  <a:pt x="2153080" y="735741"/>
                  <a:pt x="2148114" y="734171"/>
                  <a:pt x="2144138" y="731520"/>
                </a:cubicBezTo>
                <a:cubicBezTo>
                  <a:pt x="2141488" y="727545"/>
                  <a:pt x="2138069" y="723985"/>
                  <a:pt x="2136187" y="719594"/>
                </a:cubicBezTo>
                <a:cubicBezTo>
                  <a:pt x="2134035" y="714572"/>
                  <a:pt x="2134922" y="708435"/>
                  <a:pt x="2132211" y="703691"/>
                </a:cubicBezTo>
                <a:cubicBezTo>
                  <a:pt x="2129421" y="698809"/>
                  <a:pt x="2124260" y="695740"/>
                  <a:pt x="2120284" y="691764"/>
                </a:cubicBezTo>
                <a:cubicBezTo>
                  <a:pt x="2114619" y="680434"/>
                  <a:pt x="2107896" y="665970"/>
                  <a:pt x="2100406" y="655983"/>
                </a:cubicBezTo>
                <a:cubicBezTo>
                  <a:pt x="2097033" y="651485"/>
                  <a:pt x="2092455" y="648032"/>
                  <a:pt x="2088479" y="644056"/>
                </a:cubicBezTo>
                <a:cubicBezTo>
                  <a:pt x="2085245" y="634354"/>
                  <a:pt x="2084261" y="627910"/>
                  <a:pt x="2076552" y="620202"/>
                </a:cubicBezTo>
                <a:cubicBezTo>
                  <a:pt x="2073173" y="616823"/>
                  <a:pt x="2068601" y="614901"/>
                  <a:pt x="2064625" y="612251"/>
                </a:cubicBezTo>
                <a:cubicBezTo>
                  <a:pt x="2052011" y="593329"/>
                  <a:pt x="2059699" y="607759"/>
                  <a:pt x="2052698" y="584421"/>
                </a:cubicBezTo>
                <a:cubicBezTo>
                  <a:pt x="2050290" y="576393"/>
                  <a:pt x="2051721" y="565216"/>
                  <a:pt x="2044747" y="560567"/>
                </a:cubicBezTo>
                <a:lnTo>
                  <a:pt x="2032820" y="552616"/>
                </a:lnTo>
                <a:cubicBezTo>
                  <a:pt x="2029084" y="541409"/>
                  <a:pt x="2029100" y="535530"/>
                  <a:pt x="2016917" y="528762"/>
                </a:cubicBezTo>
                <a:cubicBezTo>
                  <a:pt x="2009591" y="524692"/>
                  <a:pt x="2000038" y="525460"/>
                  <a:pt x="1993064" y="520811"/>
                </a:cubicBezTo>
                <a:cubicBezTo>
                  <a:pt x="1973430" y="507722"/>
                  <a:pt x="1988771" y="515763"/>
                  <a:pt x="1961258" y="508884"/>
                </a:cubicBezTo>
                <a:cubicBezTo>
                  <a:pt x="1957192" y="507868"/>
                  <a:pt x="1953183" y="506559"/>
                  <a:pt x="1949331" y="504908"/>
                </a:cubicBezTo>
                <a:cubicBezTo>
                  <a:pt x="1939235" y="500581"/>
                  <a:pt x="1932295" y="494943"/>
                  <a:pt x="1921502" y="492981"/>
                </a:cubicBezTo>
                <a:cubicBezTo>
                  <a:pt x="1910990" y="491070"/>
                  <a:pt x="1900299" y="490331"/>
                  <a:pt x="1889697" y="489006"/>
                </a:cubicBezTo>
                <a:cubicBezTo>
                  <a:pt x="1862853" y="480057"/>
                  <a:pt x="1895887" y="490381"/>
                  <a:pt x="1853916" y="481054"/>
                </a:cubicBezTo>
                <a:cubicBezTo>
                  <a:pt x="1841000" y="478184"/>
                  <a:pt x="1839184" y="474740"/>
                  <a:pt x="1826086" y="469127"/>
                </a:cubicBezTo>
                <a:cubicBezTo>
                  <a:pt x="1822234" y="467476"/>
                  <a:pt x="1818135" y="466477"/>
                  <a:pt x="1814159" y="465152"/>
                </a:cubicBezTo>
                <a:cubicBezTo>
                  <a:pt x="1811509" y="462501"/>
                  <a:pt x="1809764" y="458385"/>
                  <a:pt x="1806208" y="457200"/>
                </a:cubicBezTo>
                <a:cubicBezTo>
                  <a:pt x="1793387" y="452926"/>
                  <a:pt x="1766451" y="449249"/>
                  <a:pt x="1766451" y="449249"/>
                </a:cubicBezTo>
                <a:cubicBezTo>
                  <a:pt x="1753961" y="430513"/>
                  <a:pt x="1764326" y="441787"/>
                  <a:pt x="1742597" y="429371"/>
                </a:cubicBezTo>
                <a:cubicBezTo>
                  <a:pt x="1721187" y="417137"/>
                  <a:pt x="1739044" y="426528"/>
                  <a:pt x="1722719" y="413468"/>
                </a:cubicBezTo>
                <a:cubicBezTo>
                  <a:pt x="1718988" y="410483"/>
                  <a:pt x="1714463" y="408576"/>
                  <a:pt x="1710792" y="405517"/>
                </a:cubicBezTo>
                <a:cubicBezTo>
                  <a:pt x="1706473" y="401918"/>
                  <a:pt x="1702464" y="397909"/>
                  <a:pt x="1698865" y="393590"/>
                </a:cubicBezTo>
                <a:cubicBezTo>
                  <a:pt x="1695806" y="389919"/>
                  <a:pt x="1694585" y="384722"/>
                  <a:pt x="1690914" y="381663"/>
                </a:cubicBezTo>
                <a:cubicBezTo>
                  <a:pt x="1686361" y="377869"/>
                  <a:pt x="1680312" y="376362"/>
                  <a:pt x="1675011" y="373712"/>
                </a:cubicBezTo>
                <a:cubicBezTo>
                  <a:pt x="1651887" y="350585"/>
                  <a:pt x="1685213" y="382876"/>
                  <a:pt x="1655133" y="357809"/>
                </a:cubicBezTo>
                <a:cubicBezTo>
                  <a:pt x="1650814" y="354210"/>
                  <a:pt x="1647884" y="349001"/>
                  <a:pt x="1643206" y="345882"/>
                </a:cubicBezTo>
                <a:cubicBezTo>
                  <a:pt x="1639787" y="343603"/>
                  <a:pt x="1617493" y="338460"/>
                  <a:pt x="1615377" y="337931"/>
                </a:cubicBezTo>
                <a:cubicBezTo>
                  <a:pt x="1581196" y="315145"/>
                  <a:pt x="1624443" y="342464"/>
                  <a:pt x="1591523" y="326004"/>
                </a:cubicBezTo>
                <a:cubicBezTo>
                  <a:pt x="1587249" y="323867"/>
                  <a:pt x="1583870" y="320190"/>
                  <a:pt x="1579596" y="318053"/>
                </a:cubicBezTo>
                <a:cubicBezTo>
                  <a:pt x="1573213" y="314861"/>
                  <a:pt x="1566343" y="312752"/>
                  <a:pt x="1559717" y="310101"/>
                </a:cubicBezTo>
                <a:cubicBezTo>
                  <a:pt x="1537950" y="288332"/>
                  <a:pt x="1558961" y="305789"/>
                  <a:pt x="1523937" y="290223"/>
                </a:cubicBezTo>
                <a:cubicBezTo>
                  <a:pt x="1519571" y="288282"/>
                  <a:pt x="1516284" y="284409"/>
                  <a:pt x="1512010" y="282272"/>
                </a:cubicBezTo>
                <a:cubicBezTo>
                  <a:pt x="1505654" y="279094"/>
                  <a:pt x="1490126" y="276019"/>
                  <a:pt x="1484180" y="274320"/>
                </a:cubicBezTo>
                <a:cubicBezTo>
                  <a:pt x="1480151" y="273169"/>
                  <a:pt x="1476229" y="271670"/>
                  <a:pt x="1472253" y="270345"/>
                </a:cubicBezTo>
                <a:cubicBezTo>
                  <a:pt x="1447756" y="254015"/>
                  <a:pt x="1474836" y="269881"/>
                  <a:pt x="1440448" y="258418"/>
                </a:cubicBezTo>
                <a:cubicBezTo>
                  <a:pt x="1434826" y="256544"/>
                  <a:pt x="1429961" y="252874"/>
                  <a:pt x="1424545" y="250467"/>
                </a:cubicBezTo>
                <a:cubicBezTo>
                  <a:pt x="1418024" y="247569"/>
                  <a:pt x="1410905" y="245981"/>
                  <a:pt x="1404667" y="242515"/>
                </a:cubicBezTo>
                <a:cubicBezTo>
                  <a:pt x="1398875" y="239297"/>
                  <a:pt x="1394556" y="233806"/>
                  <a:pt x="1388764" y="230588"/>
                </a:cubicBezTo>
                <a:cubicBezTo>
                  <a:pt x="1382526" y="227122"/>
                  <a:pt x="1375407" y="225535"/>
                  <a:pt x="1368886" y="222637"/>
                </a:cubicBezTo>
                <a:cubicBezTo>
                  <a:pt x="1363470" y="220230"/>
                  <a:pt x="1358285" y="217336"/>
                  <a:pt x="1352984" y="214686"/>
                </a:cubicBezTo>
                <a:cubicBezTo>
                  <a:pt x="1345588" y="192500"/>
                  <a:pt x="1354880" y="210257"/>
                  <a:pt x="1329130" y="194807"/>
                </a:cubicBezTo>
                <a:cubicBezTo>
                  <a:pt x="1315259" y="186484"/>
                  <a:pt x="1302536" y="176380"/>
                  <a:pt x="1289373" y="166978"/>
                </a:cubicBezTo>
                <a:cubicBezTo>
                  <a:pt x="1283981" y="163127"/>
                  <a:pt x="1279397" y="158014"/>
                  <a:pt x="1273471" y="155051"/>
                </a:cubicBezTo>
                <a:cubicBezTo>
                  <a:pt x="1268170" y="152401"/>
                  <a:pt x="1262714" y="150040"/>
                  <a:pt x="1257568" y="147100"/>
                </a:cubicBezTo>
                <a:cubicBezTo>
                  <a:pt x="1226941" y="129598"/>
                  <a:pt x="1268573" y="150984"/>
                  <a:pt x="1229738" y="123246"/>
                </a:cubicBezTo>
                <a:cubicBezTo>
                  <a:pt x="1226328" y="120810"/>
                  <a:pt x="1221559" y="121144"/>
                  <a:pt x="1217811" y="119270"/>
                </a:cubicBezTo>
                <a:cubicBezTo>
                  <a:pt x="1213537" y="117133"/>
                  <a:pt x="1209772" y="114096"/>
                  <a:pt x="1205884" y="111319"/>
                </a:cubicBezTo>
                <a:cubicBezTo>
                  <a:pt x="1200492" y="107468"/>
                  <a:pt x="1196014" y="102134"/>
                  <a:pt x="1189982" y="99392"/>
                </a:cubicBezTo>
                <a:cubicBezTo>
                  <a:pt x="1181199" y="95400"/>
                  <a:pt x="1171393" y="94212"/>
                  <a:pt x="1162152" y="91440"/>
                </a:cubicBezTo>
                <a:cubicBezTo>
                  <a:pt x="1158138" y="90236"/>
                  <a:pt x="1153973" y="89339"/>
                  <a:pt x="1150225" y="87465"/>
                </a:cubicBezTo>
                <a:cubicBezTo>
                  <a:pt x="1106181" y="65444"/>
                  <a:pt x="1158761" y="82853"/>
                  <a:pt x="1098542" y="71562"/>
                </a:cubicBezTo>
                <a:cubicBezTo>
                  <a:pt x="1087801" y="69548"/>
                  <a:pt x="1077453" y="65754"/>
                  <a:pt x="1066737" y="63611"/>
                </a:cubicBezTo>
                <a:cubicBezTo>
                  <a:pt x="1060111" y="62286"/>
                  <a:pt x="1053517" y="60783"/>
                  <a:pt x="1046858" y="59635"/>
                </a:cubicBezTo>
                <a:cubicBezTo>
                  <a:pt x="949668" y="42878"/>
                  <a:pt x="979745" y="46878"/>
                  <a:pt x="915662" y="39757"/>
                </a:cubicBezTo>
                <a:cubicBezTo>
                  <a:pt x="909036" y="37107"/>
                  <a:pt x="902619" y="33857"/>
                  <a:pt x="895784" y="31806"/>
                </a:cubicBezTo>
                <a:cubicBezTo>
                  <a:pt x="889311" y="29864"/>
                  <a:pt x="882461" y="29469"/>
                  <a:pt x="875905" y="27830"/>
                </a:cubicBezTo>
                <a:cubicBezTo>
                  <a:pt x="871839" y="26814"/>
                  <a:pt x="868044" y="24870"/>
                  <a:pt x="863978" y="23854"/>
                </a:cubicBezTo>
                <a:cubicBezTo>
                  <a:pt x="852125" y="20891"/>
                  <a:pt x="840124" y="18553"/>
                  <a:pt x="828197" y="15903"/>
                </a:cubicBezTo>
                <a:cubicBezTo>
                  <a:pt x="824222" y="13253"/>
                  <a:pt x="820761" y="9585"/>
                  <a:pt x="816271" y="7952"/>
                </a:cubicBezTo>
                <a:cubicBezTo>
                  <a:pt x="806001" y="4217"/>
                  <a:pt x="784465" y="0"/>
                  <a:pt x="784465" y="0"/>
                </a:cubicBezTo>
                <a:cubicBezTo>
                  <a:pt x="748684" y="1325"/>
                  <a:pt x="712738" y="292"/>
                  <a:pt x="677123" y="3976"/>
                </a:cubicBezTo>
                <a:cubicBezTo>
                  <a:pt x="673395" y="4362"/>
                  <a:pt x="672616" y="10450"/>
                  <a:pt x="669171" y="11927"/>
                </a:cubicBezTo>
                <a:cubicBezTo>
                  <a:pt x="662960" y="14589"/>
                  <a:pt x="655919" y="14578"/>
                  <a:pt x="649293" y="15903"/>
                </a:cubicBezTo>
                <a:cubicBezTo>
                  <a:pt x="645317" y="18553"/>
                  <a:pt x="641758" y="21972"/>
                  <a:pt x="637366" y="23854"/>
                </a:cubicBezTo>
                <a:cubicBezTo>
                  <a:pt x="632344" y="26006"/>
                  <a:pt x="626798" y="26645"/>
                  <a:pt x="621464" y="27830"/>
                </a:cubicBezTo>
                <a:cubicBezTo>
                  <a:pt x="592673" y="34229"/>
                  <a:pt x="610974" y="28677"/>
                  <a:pt x="589658" y="35781"/>
                </a:cubicBezTo>
                <a:cubicBezTo>
                  <a:pt x="566817" y="58623"/>
                  <a:pt x="578670" y="52697"/>
                  <a:pt x="557853" y="59635"/>
                </a:cubicBezTo>
                <a:cubicBezTo>
                  <a:pt x="553877" y="64936"/>
                  <a:pt x="550984" y="71258"/>
                  <a:pt x="545926" y="75538"/>
                </a:cubicBezTo>
                <a:cubicBezTo>
                  <a:pt x="544987" y="76333"/>
                  <a:pt x="494792" y="109997"/>
                  <a:pt x="486291" y="119270"/>
                </a:cubicBezTo>
                <a:cubicBezTo>
                  <a:pt x="439987" y="169782"/>
                  <a:pt x="483563" y="131624"/>
                  <a:pt x="442559" y="182880"/>
                </a:cubicBezTo>
                <a:cubicBezTo>
                  <a:pt x="439574" y="186611"/>
                  <a:pt x="434303" y="187773"/>
                  <a:pt x="430632" y="190832"/>
                </a:cubicBezTo>
                <a:cubicBezTo>
                  <a:pt x="426313" y="194431"/>
                  <a:pt x="422974" y="199100"/>
                  <a:pt x="418705" y="202759"/>
                </a:cubicBezTo>
                <a:cubicBezTo>
                  <a:pt x="413674" y="207071"/>
                  <a:pt x="407488" y="210001"/>
                  <a:pt x="402803" y="214686"/>
                </a:cubicBezTo>
                <a:cubicBezTo>
                  <a:pt x="399424" y="218065"/>
                  <a:pt x="398903" y="224081"/>
                  <a:pt x="394851" y="226613"/>
                </a:cubicBezTo>
                <a:cubicBezTo>
                  <a:pt x="387744" y="231055"/>
                  <a:pt x="378948" y="231913"/>
                  <a:pt x="370997" y="234564"/>
                </a:cubicBezTo>
                <a:cubicBezTo>
                  <a:pt x="350176" y="241504"/>
                  <a:pt x="363231" y="237946"/>
                  <a:pt x="331241" y="242515"/>
                </a:cubicBezTo>
                <a:cubicBezTo>
                  <a:pt x="318950" y="246612"/>
                  <a:pt x="297295" y="254170"/>
                  <a:pt x="287509" y="254442"/>
                </a:cubicBezTo>
                <a:lnTo>
                  <a:pt x="176191" y="250467"/>
                </a:lnTo>
                <a:cubicBezTo>
                  <a:pt x="168240" y="245166"/>
                  <a:pt x="161763" y="236135"/>
                  <a:pt x="152337" y="234564"/>
                </a:cubicBezTo>
                <a:lnTo>
                  <a:pt x="128483" y="230588"/>
                </a:lnTo>
                <a:cubicBezTo>
                  <a:pt x="110969" y="227894"/>
                  <a:pt x="97579" y="226839"/>
                  <a:pt x="80775" y="222637"/>
                </a:cubicBezTo>
                <a:cubicBezTo>
                  <a:pt x="76709" y="221621"/>
                  <a:pt x="72824" y="219986"/>
                  <a:pt x="68848" y="218661"/>
                </a:cubicBezTo>
                <a:cubicBezTo>
                  <a:pt x="60895" y="194805"/>
                  <a:pt x="71499" y="216012"/>
                  <a:pt x="52945" y="202759"/>
                </a:cubicBezTo>
                <a:cubicBezTo>
                  <a:pt x="46845" y="198402"/>
                  <a:pt x="42685" y="191793"/>
                  <a:pt x="37043" y="186856"/>
                </a:cubicBezTo>
                <a:cubicBezTo>
                  <a:pt x="32056" y="182493"/>
                  <a:pt x="26441" y="178905"/>
                  <a:pt x="21140" y="174929"/>
                </a:cubicBezTo>
                <a:cubicBezTo>
                  <a:pt x="4386" y="124670"/>
                  <a:pt x="32335" y="205025"/>
                  <a:pt x="9213" y="151075"/>
                </a:cubicBezTo>
                <a:cubicBezTo>
                  <a:pt x="7061" y="146053"/>
                  <a:pt x="6422" y="140507"/>
                  <a:pt x="5237" y="135173"/>
                </a:cubicBezTo>
                <a:cubicBezTo>
                  <a:pt x="-3415" y="96237"/>
                  <a:pt x="1262" y="106756"/>
                  <a:pt x="1262" y="43733"/>
                </a:cubicBez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960DDE-DA09-4A53-99B1-4161CAD16375}"/>
              </a:ext>
            </a:extLst>
          </p:cNvPr>
          <p:cNvSpPr/>
          <p:nvPr/>
        </p:nvSpPr>
        <p:spPr>
          <a:xfrm>
            <a:off x="2779640" y="4192698"/>
            <a:ext cx="182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GB" alt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a MessagePost is-a Post</a:t>
            </a:r>
          </a:p>
        </p:txBody>
      </p:sp>
    </p:spTree>
    <p:extLst>
      <p:ext uri="{BB962C8B-B14F-4D97-AF65-F5344CB8AC3E}">
        <p14:creationId xmlns:p14="http://schemas.microsoft.com/office/powerpoint/2010/main" val="2329324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69BEEFA-BDCF-4138-9B68-ABBB2981ACEC}"/>
              </a:ext>
            </a:extLst>
          </p:cNvPr>
          <p:cNvSpPr/>
          <p:nvPr/>
        </p:nvSpPr>
        <p:spPr>
          <a:xfrm>
            <a:off x="4953000" y="1614706"/>
            <a:ext cx="4038600" cy="6858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Adding more post types</a:t>
            </a:r>
          </a:p>
        </p:txBody>
      </p:sp>
      <p:pic>
        <p:nvPicPr>
          <p:cNvPr id="8" name="Picture 6" descr="C:\Users\chris\Desktop\Capture8.PNG">
            <a:extLst>
              <a:ext uri="{FF2B5EF4-FFF2-40B4-BE49-F238E27FC236}">
                <a16:creationId xmlns:a16="http://schemas.microsoft.com/office/drawing/2014/main" id="{DED7114E-E763-4BDF-9A2F-EC6ADAE41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162" y="2215033"/>
            <a:ext cx="4851438" cy="4481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5" descr="C:\Users\chris\Desktop\Capture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200"/>
            <a:ext cx="4937564" cy="3295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55C5560-1C4F-47B8-B285-A6675F21FE21}"/>
              </a:ext>
            </a:extLst>
          </p:cNvPr>
          <p:cNvSpPr/>
          <p:nvPr/>
        </p:nvSpPr>
        <p:spPr>
          <a:xfrm>
            <a:off x="3429000" y="2057400"/>
            <a:ext cx="27432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A87CB4-2B6A-4038-A190-BD0C59601E3A}"/>
              </a:ext>
            </a:extLst>
          </p:cNvPr>
          <p:cNvSpPr/>
          <p:nvPr/>
        </p:nvSpPr>
        <p:spPr>
          <a:xfrm>
            <a:off x="164124" y="4885674"/>
            <a:ext cx="4038600" cy="165310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5D3298E-08C1-48F2-B426-697BBA1B640B}"/>
                  </a:ext>
                </a:extLst>
              </p14:cNvPr>
              <p14:cNvContentPartPr/>
              <p14:nvPr/>
            </p14:nvContentPartPr>
            <p14:xfrm>
              <a:off x="266487" y="1552779"/>
              <a:ext cx="5059440" cy="36856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5D3298E-08C1-48F2-B426-697BBA1B640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7407" y="1534059"/>
                <a:ext cx="5097240" cy="372312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47B4D20C-44AC-4D00-9D17-C94824442792}"/>
              </a:ext>
            </a:extLst>
          </p:cNvPr>
          <p:cNvSpPr txBox="1"/>
          <p:nvPr/>
        </p:nvSpPr>
        <p:spPr>
          <a:xfrm rot="21199775">
            <a:off x="280460" y="2459807"/>
            <a:ext cx="14173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800" b="1" dirty="0">
                <a:solidFill>
                  <a:schemeClr val="tx2"/>
                </a:solidFill>
                <a:latin typeface="Comic Sans MS" panose="030F0702030302020204" pitchFamily="66" charset="0"/>
              </a:rPr>
              <a:t>Extensible!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E69ED3-248A-41EE-8053-E8DFD70D50E8}"/>
              </a:ext>
            </a:extLst>
          </p:cNvPr>
          <p:cNvSpPr txBox="1"/>
          <p:nvPr/>
        </p:nvSpPr>
        <p:spPr>
          <a:xfrm>
            <a:off x="253005" y="5496105"/>
            <a:ext cx="3798276" cy="785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800" b="1">
                <a:solidFill>
                  <a:schemeClr val="tx2"/>
                </a:solidFill>
                <a:latin typeface="Comic Sans MS" panose="030F0702030302020204" pitchFamily="66" charset="0"/>
              </a:rPr>
              <a:t> </a:t>
            </a:r>
            <a:endParaRPr lang="en-US" sz="1800" b="1" dirty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 algn="ctr">
              <a:lnSpc>
                <a:spcPts val="1800"/>
              </a:lnSpc>
            </a:pPr>
            <a:r>
              <a:rPr lang="en-US" sz="1800" b="1" dirty="0">
                <a:solidFill>
                  <a:schemeClr val="tx2"/>
                </a:solidFill>
                <a:latin typeface="Comic Sans MS" panose="030F0702030302020204" pitchFamily="66" charset="0"/>
              </a:rPr>
              <a:t>Do </a:t>
            </a:r>
            <a:r>
              <a:rPr lang="en-US" sz="1800" b="1">
                <a:solidFill>
                  <a:schemeClr val="tx2"/>
                </a:solidFill>
                <a:latin typeface="Comic Sans MS" panose="030F0702030302020204" pitchFamily="66" charset="0"/>
              </a:rPr>
              <a:t>you like this suggested change?</a:t>
            </a:r>
            <a:endParaRPr lang="en-US" sz="1800" b="1" dirty="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283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017" y="1600200"/>
            <a:ext cx="2183985" cy="2598761"/>
          </a:xfrm>
        </p:spPr>
        <p:txBody>
          <a:bodyPr/>
          <a:lstStyle/>
          <a:p>
            <a:r>
              <a:rPr lang="en-US" altLang="en-US" dirty="0">
                <a:solidFill>
                  <a:schemeClr val="tx2"/>
                </a:solidFill>
              </a:rPr>
              <a:t>New </a:t>
            </a:r>
            <a:r>
              <a:rPr lang="en-US" altLang="en-US" dirty="0" err="1">
                <a:solidFill>
                  <a:schemeClr val="tx2"/>
                </a:solidFill>
              </a:rPr>
              <a:t>NewsFeed</a:t>
            </a:r>
            <a:r>
              <a:rPr lang="en-US" altLang="en-US" dirty="0">
                <a:solidFill>
                  <a:schemeClr val="tx2"/>
                </a:solidFill>
              </a:rPr>
              <a:t> source code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 rot="-5400000">
            <a:off x="2333170" y="511837"/>
            <a:ext cx="5447645" cy="5330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vert="eaVert"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itchFamily="-32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itchFamily="-32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 noProof="1"/>
              <a:t>public class NewsFeed {</a:t>
            </a:r>
          </a:p>
          <a:p>
            <a:pPr>
              <a:spcBef>
                <a:spcPct val="0"/>
              </a:spcBef>
            </a:pPr>
            <a:r>
              <a:rPr lang="en-US" altLang="en-US" sz="1800" noProof="1"/>
              <a:t>    private ArrayList</a:t>
            </a:r>
            <a:r>
              <a:rPr lang="en-GB" altLang="en-US" sz="1800" dirty="0"/>
              <a:t>&lt;Post&gt;</a:t>
            </a:r>
            <a:r>
              <a:rPr lang="en-GB" altLang="en-US" sz="1800" noProof="1"/>
              <a:t> posts;</a:t>
            </a:r>
          </a:p>
          <a:p>
            <a:pPr>
              <a:spcBef>
                <a:spcPct val="0"/>
              </a:spcBef>
            </a:pPr>
            <a:endParaRPr lang="en-GB" altLang="en-US" sz="1800" noProof="1"/>
          </a:p>
          <a:p>
            <a:pPr>
              <a:spcBef>
                <a:spcPct val="0"/>
              </a:spcBef>
            </a:pPr>
            <a:r>
              <a:rPr lang="en-GB" altLang="en-US" sz="1800" noProof="1"/>
              <a:t>    /**</a:t>
            </a:r>
          </a:p>
          <a:p>
            <a:pPr>
              <a:spcBef>
                <a:spcPct val="0"/>
              </a:spcBef>
            </a:pPr>
            <a:r>
              <a:rPr lang="en-GB" altLang="en-US" sz="1800" noProof="1"/>
              <a:t>     * Construct an empty news feed.</a:t>
            </a:r>
          </a:p>
          <a:p>
            <a:pPr>
              <a:spcBef>
                <a:spcPct val="0"/>
              </a:spcBef>
            </a:pPr>
            <a:r>
              <a:rPr lang="en-GB" altLang="en-US" sz="1800" noProof="1"/>
              <a:t>     */</a:t>
            </a:r>
          </a:p>
          <a:p>
            <a:pPr>
              <a:spcBef>
                <a:spcPct val="0"/>
              </a:spcBef>
            </a:pPr>
            <a:r>
              <a:rPr lang="en-GB" altLang="en-US" sz="1800" noProof="1"/>
              <a:t>    public NewsFeed() {</a:t>
            </a:r>
          </a:p>
          <a:p>
            <a:pPr>
              <a:spcBef>
                <a:spcPct val="0"/>
              </a:spcBef>
            </a:pPr>
            <a:r>
              <a:rPr lang="en-GB" altLang="en-US" sz="1800" noProof="1"/>
              <a:t>        posts = new ArrayList</a:t>
            </a:r>
            <a:r>
              <a:rPr lang="en-GB" altLang="en-US" sz="1800" dirty="0"/>
              <a:t>&lt;Post&gt;</a:t>
            </a:r>
            <a:r>
              <a:rPr lang="en-GB" altLang="en-US" sz="1800" noProof="1"/>
              <a:t>();</a:t>
            </a:r>
          </a:p>
          <a:p>
            <a:pPr>
              <a:spcBef>
                <a:spcPct val="0"/>
              </a:spcBef>
            </a:pPr>
            <a:r>
              <a:rPr lang="en-GB" altLang="en-US" sz="1800" noProof="1"/>
              <a:t>    }</a:t>
            </a:r>
          </a:p>
          <a:p>
            <a:pPr>
              <a:spcBef>
                <a:spcPct val="0"/>
              </a:spcBef>
            </a:pPr>
            <a:endParaRPr lang="en-GB" altLang="en-US" sz="1800" noProof="1"/>
          </a:p>
          <a:p>
            <a:pPr>
              <a:spcBef>
                <a:spcPct val="0"/>
              </a:spcBef>
            </a:pPr>
            <a:r>
              <a:rPr lang="en-GB" altLang="en-US" sz="1800" noProof="1"/>
              <a:t>    /**</a:t>
            </a:r>
          </a:p>
          <a:p>
            <a:pPr>
              <a:spcBef>
                <a:spcPct val="0"/>
              </a:spcBef>
            </a:pPr>
            <a:r>
              <a:rPr lang="en-GB" altLang="en-US" sz="1800" noProof="1"/>
              <a:t>     * Add a post to the news feed.</a:t>
            </a:r>
          </a:p>
          <a:p>
            <a:pPr>
              <a:spcBef>
                <a:spcPct val="0"/>
              </a:spcBef>
            </a:pPr>
            <a:r>
              <a:rPr lang="en-GB" altLang="en-US" sz="1800" noProof="1"/>
              <a:t>     */</a:t>
            </a:r>
          </a:p>
          <a:p>
            <a:pPr>
              <a:spcBef>
                <a:spcPct val="0"/>
              </a:spcBef>
            </a:pPr>
            <a:r>
              <a:rPr lang="en-GB" altLang="en-US" sz="1800" noProof="1"/>
              <a:t>    public void addPost(Post post) {</a:t>
            </a:r>
          </a:p>
          <a:p>
            <a:pPr>
              <a:spcBef>
                <a:spcPct val="0"/>
              </a:spcBef>
            </a:pPr>
            <a:r>
              <a:rPr lang="en-GB" altLang="en-US" sz="1800" noProof="1"/>
              <a:t>        posts.add(post);</a:t>
            </a:r>
          </a:p>
          <a:p>
            <a:pPr>
              <a:spcBef>
                <a:spcPct val="0"/>
              </a:spcBef>
            </a:pPr>
            <a:r>
              <a:rPr lang="en-GB" altLang="en-US" sz="1800" noProof="1"/>
              <a:t>    }</a:t>
            </a:r>
          </a:p>
          <a:p>
            <a:pPr>
              <a:spcBef>
                <a:spcPct val="0"/>
              </a:spcBef>
            </a:pPr>
            <a:r>
              <a:rPr lang="en-GB" altLang="en-US" sz="1800" noProof="1"/>
              <a:t>    ...</a:t>
            </a:r>
          </a:p>
          <a:p>
            <a:pPr>
              <a:spcBef>
                <a:spcPct val="0"/>
              </a:spcBef>
            </a:pPr>
            <a:r>
              <a:rPr lang="en-GB" altLang="en-US" sz="1800" noProof="1"/>
              <a:t>}</a:t>
            </a:r>
            <a:endParaRPr lang="en-AU" altLang="en-US" sz="1800" dirty="0">
              <a:solidFill>
                <a:srgbClr val="000000"/>
              </a:solidFill>
            </a:endParaRPr>
          </a:p>
        </p:txBody>
      </p:sp>
      <p:sp>
        <p:nvSpPr>
          <p:cNvPr id="28677" name="Text Box 4"/>
          <p:cNvSpPr txBox="1">
            <a:spLocks noChangeArrowheads="1"/>
          </p:cNvSpPr>
          <p:nvPr/>
        </p:nvSpPr>
        <p:spPr bwMode="auto">
          <a:xfrm rot="21350051">
            <a:off x="2756991" y="5118012"/>
            <a:ext cx="57502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itchFamily="-32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itchFamily="-32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 sz="2400" b="0" dirty="0">
                <a:solidFill>
                  <a:srgbClr val="C00000"/>
                </a:solidFill>
                <a:latin typeface="Comic Sans MS" panose="030F0702030302020204" pitchFamily="66" charset="0"/>
              </a:rPr>
              <a:t>avoids code duplication in client!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568900" y="5901133"/>
            <a:ext cx="515356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itchFamily="-32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itchFamily="-32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 sz="1800" b="0" dirty="0">
                <a:solidFill>
                  <a:srgbClr val="C00000"/>
                </a:solidFill>
                <a:latin typeface="Comic Sans MS" panose="030F0702030302020204" pitchFamily="66" charset="0"/>
              </a:rPr>
              <a:t>…but….we don't want to add Posts, </a:t>
            </a:r>
            <a:br>
              <a:rPr lang="en-GB" altLang="en-US" sz="1800" b="0" dirty="0">
                <a:solidFill>
                  <a:srgbClr val="C00000"/>
                </a:solidFill>
                <a:latin typeface="Comic Sans MS" panose="030F0702030302020204" pitchFamily="66" charset="0"/>
              </a:rPr>
            </a:br>
            <a:r>
              <a:rPr lang="en-GB" altLang="en-US" sz="1800" b="0" dirty="0">
                <a:solidFill>
                  <a:srgbClr val="C00000"/>
                </a:solidFill>
                <a:latin typeface="Comic Sans MS" panose="030F0702030302020204" pitchFamily="66" charset="0"/>
              </a:rPr>
              <a:t>we want to add </a:t>
            </a:r>
            <a:r>
              <a:rPr lang="en-GB" altLang="en-US" sz="1800" b="0" dirty="0" err="1">
                <a:solidFill>
                  <a:srgbClr val="C00000"/>
                </a:solidFill>
                <a:latin typeface="Comic Sans MS" panose="030F0702030302020204" pitchFamily="66" charset="0"/>
              </a:rPr>
              <a:t>MessagePosts</a:t>
            </a:r>
            <a:r>
              <a:rPr lang="en-GB" altLang="en-US" sz="1800" b="0" dirty="0">
                <a:solidFill>
                  <a:srgbClr val="C00000"/>
                </a:solidFill>
                <a:latin typeface="Comic Sans MS" panose="030F0702030302020204" pitchFamily="66" charset="0"/>
              </a:rPr>
              <a:t> and </a:t>
            </a:r>
            <a:r>
              <a:rPr lang="en-GB" altLang="en-US" sz="1800" b="0" dirty="0" err="1">
                <a:solidFill>
                  <a:srgbClr val="C00000"/>
                </a:solidFill>
                <a:latin typeface="Comic Sans MS" panose="030F0702030302020204" pitchFamily="66" charset="0"/>
              </a:rPr>
              <a:t>PhotoPosts</a:t>
            </a:r>
            <a:r>
              <a:rPr lang="en-GB" altLang="en-US" sz="1800" b="0" dirty="0">
                <a:solidFill>
                  <a:srgbClr val="C00000"/>
                </a:solidFill>
                <a:latin typeface="Comic Sans MS" panose="030F0702030302020204" pitchFamily="66" charset="0"/>
              </a:rPr>
              <a:t>!</a:t>
            </a:r>
          </a:p>
        </p:txBody>
      </p:sp>
      <p:sp>
        <p:nvSpPr>
          <p:cNvPr id="3" name="Freeform 2"/>
          <p:cNvSpPr/>
          <p:nvPr/>
        </p:nvSpPr>
        <p:spPr>
          <a:xfrm>
            <a:off x="6092042" y="4405745"/>
            <a:ext cx="2577281" cy="1959905"/>
          </a:xfrm>
          <a:custGeom>
            <a:avLst/>
            <a:gdLst>
              <a:gd name="connsiteX0" fmla="*/ 1567542 w 2577281"/>
              <a:gd name="connsiteY0" fmla="*/ 1959429 h 1959905"/>
              <a:gd name="connsiteX1" fmla="*/ 2256311 w 2577281"/>
              <a:gd name="connsiteY1" fmla="*/ 1828800 h 1959905"/>
              <a:gd name="connsiteX2" fmla="*/ 2565070 w 2577281"/>
              <a:gd name="connsiteY2" fmla="*/ 1151907 h 1959905"/>
              <a:gd name="connsiteX3" fmla="*/ 2470067 w 2577281"/>
              <a:gd name="connsiteY3" fmla="*/ 748146 h 1959905"/>
              <a:gd name="connsiteX4" fmla="*/ 2054431 w 2577281"/>
              <a:gd name="connsiteY4" fmla="*/ 356260 h 1959905"/>
              <a:gd name="connsiteX5" fmla="*/ 1353787 w 2577281"/>
              <a:gd name="connsiteY5" fmla="*/ 261258 h 1959905"/>
              <a:gd name="connsiteX6" fmla="*/ 0 w 2577281"/>
              <a:gd name="connsiteY6" fmla="*/ 0 h 1959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281" h="1959905">
                <a:moveTo>
                  <a:pt x="1567542" y="1959429"/>
                </a:moveTo>
                <a:cubicBezTo>
                  <a:pt x="1828799" y="1961408"/>
                  <a:pt x="2090056" y="1963387"/>
                  <a:pt x="2256311" y="1828800"/>
                </a:cubicBezTo>
                <a:cubicBezTo>
                  <a:pt x="2422566" y="1694213"/>
                  <a:pt x="2529444" y="1332016"/>
                  <a:pt x="2565070" y="1151907"/>
                </a:cubicBezTo>
                <a:cubicBezTo>
                  <a:pt x="2600696" y="971798"/>
                  <a:pt x="2555173" y="880754"/>
                  <a:pt x="2470067" y="748146"/>
                </a:cubicBezTo>
                <a:cubicBezTo>
                  <a:pt x="2384961" y="615538"/>
                  <a:pt x="2240478" y="437408"/>
                  <a:pt x="2054431" y="356260"/>
                </a:cubicBezTo>
                <a:cubicBezTo>
                  <a:pt x="1868384" y="275112"/>
                  <a:pt x="1696192" y="320635"/>
                  <a:pt x="1353787" y="261258"/>
                </a:cubicBezTo>
                <a:cubicBezTo>
                  <a:pt x="1011382" y="201881"/>
                  <a:pt x="505691" y="100940"/>
                  <a:pt x="0" y="0"/>
                </a:cubicBez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2E64260A-65CD-49FE-AC1B-5FBB31380468}"/>
              </a:ext>
            </a:extLst>
          </p:cNvPr>
          <p:cNvSpPr txBox="1">
            <a:spLocks noChangeArrowheads="1"/>
          </p:cNvSpPr>
          <p:nvPr/>
        </p:nvSpPr>
        <p:spPr bwMode="auto">
          <a:xfrm rot="21404350">
            <a:off x="4352572" y="2759087"/>
            <a:ext cx="57502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itchFamily="-32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itchFamily="-32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 sz="2400" b="0" dirty="0">
                <a:solidFill>
                  <a:srgbClr val="C00000"/>
                </a:solidFill>
                <a:latin typeface="Comic Sans MS" panose="030F0702030302020204" pitchFamily="66" charset="0"/>
              </a:rPr>
              <a:t>only one collection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9E75D99-3665-4A7A-83E5-140A49A74566}"/>
              </a:ext>
            </a:extLst>
          </p:cNvPr>
          <p:cNvSpPr/>
          <p:nvPr/>
        </p:nvSpPr>
        <p:spPr>
          <a:xfrm>
            <a:off x="4247197" y="2717975"/>
            <a:ext cx="1123589" cy="462529"/>
          </a:xfrm>
          <a:custGeom>
            <a:avLst/>
            <a:gdLst>
              <a:gd name="connsiteX0" fmla="*/ 129311 w 1123589"/>
              <a:gd name="connsiteY0" fmla="*/ 460353 h 462529"/>
              <a:gd name="connsiteX1" fmla="*/ 68351 w 1123589"/>
              <a:gd name="connsiteY1" fmla="*/ 460353 h 462529"/>
              <a:gd name="connsiteX2" fmla="*/ 64146 w 1123589"/>
              <a:gd name="connsiteY2" fmla="*/ 456149 h 462529"/>
              <a:gd name="connsiteX3" fmla="*/ 53636 w 1123589"/>
              <a:gd name="connsiteY3" fmla="*/ 443537 h 462529"/>
              <a:gd name="connsiteX4" fmla="*/ 43126 w 1123589"/>
              <a:gd name="connsiteY4" fmla="*/ 433026 h 462529"/>
              <a:gd name="connsiteX5" fmla="*/ 41024 w 1123589"/>
              <a:gd name="connsiteY5" fmla="*/ 426720 h 462529"/>
              <a:gd name="connsiteX6" fmla="*/ 22105 w 1123589"/>
              <a:gd name="connsiteY6" fmla="*/ 418312 h 462529"/>
              <a:gd name="connsiteX7" fmla="*/ 11595 w 1123589"/>
              <a:gd name="connsiteY7" fmla="*/ 403597 h 462529"/>
              <a:gd name="connsiteX8" fmla="*/ 9493 w 1123589"/>
              <a:gd name="connsiteY8" fmla="*/ 393087 h 462529"/>
              <a:gd name="connsiteX9" fmla="*/ 5289 w 1123589"/>
              <a:gd name="connsiteY9" fmla="*/ 380475 h 462529"/>
              <a:gd name="connsiteX10" fmla="*/ 3186 w 1123589"/>
              <a:gd name="connsiteY10" fmla="*/ 372066 h 462529"/>
              <a:gd name="connsiteX11" fmla="*/ 3186 w 1123589"/>
              <a:gd name="connsiteY11" fmla="*/ 294290 h 462529"/>
              <a:gd name="connsiteX12" fmla="*/ 15799 w 1123589"/>
              <a:gd name="connsiteY12" fmla="*/ 273269 h 462529"/>
              <a:gd name="connsiteX13" fmla="*/ 17901 w 1123589"/>
              <a:gd name="connsiteY13" fmla="*/ 266963 h 462529"/>
              <a:gd name="connsiteX14" fmla="*/ 32615 w 1123589"/>
              <a:gd name="connsiteY14" fmla="*/ 250146 h 462529"/>
              <a:gd name="connsiteX15" fmla="*/ 36820 w 1123589"/>
              <a:gd name="connsiteY15" fmla="*/ 245942 h 462529"/>
              <a:gd name="connsiteX16" fmla="*/ 49432 w 1123589"/>
              <a:gd name="connsiteY16" fmla="*/ 233330 h 462529"/>
              <a:gd name="connsiteX17" fmla="*/ 55738 w 1123589"/>
              <a:gd name="connsiteY17" fmla="*/ 227024 h 462529"/>
              <a:gd name="connsiteX18" fmla="*/ 64146 w 1123589"/>
              <a:gd name="connsiteY18" fmla="*/ 224922 h 462529"/>
              <a:gd name="connsiteX19" fmla="*/ 72555 w 1123589"/>
              <a:gd name="connsiteY19" fmla="*/ 220717 h 462529"/>
              <a:gd name="connsiteX20" fmla="*/ 78861 w 1123589"/>
              <a:gd name="connsiteY20" fmla="*/ 218615 h 462529"/>
              <a:gd name="connsiteX21" fmla="*/ 93575 w 1123589"/>
              <a:gd name="connsiteY21" fmla="*/ 212309 h 462529"/>
              <a:gd name="connsiteX22" fmla="*/ 101984 w 1123589"/>
              <a:gd name="connsiteY22" fmla="*/ 206003 h 462529"/>
              <a:gd name="connsiteX23" fmla="*/ 114596 w 1123589"/>
              <a:gd name="connsiteY23" fmla="*/ 201799 h 462529"/>
              <a:gd name="connsiteX24" fmla="*/ 137719 w 1123589"/>
              <a:gd name="connsiteY24" fmla="*/ 189186 h 462529"/>
              <a:gd name="connsiteX25" fmla="*/ 146127 w 1123589"/>
              <a:gd name="connsiteY25" fmla="*/ 187084 h 462529"/>
              <a:gd name="connsiteX26" fmla="*/ 154535 w 1123589"/>
              <a:gd name="connsiteY26" fmla="*/ 182880 h 462529"/>
              <a:gd name="connsiteX27" fmla="*/ 194475 w 1123589"/>
              <a:gd name="connsiteY27" fmla="*/ 178676 h 462529"/>
              <a:gd name="connsiteX28" fmla="*/ 249129 w 1123589"/>
              <a:gd name="connsiteY28" fmla="*/ 170268 h 462529"/>
              <a:gd name="connsiteX29" fmla="*/ 286966 w 1123589"/>
              <a:gd name="connsiteY29" fmla="*/ 166064 h 462529"/>
              <a:gd name="connsiteX30" fmla="*/ 295374 w 1123589"/>
              <a:gd name="connsiteY30" fmla="*/ 163962 h 462529"/>
              <a:gd name="connsiteX31" fmla="*/ 314293 w 1123589"/>
              <a:gd name="connsiteY31" fmla="*/ 159757 h 462529"/>
              <a:gd name="connsiteX32" fmla="*/ 322701 w 1123589"/>
              <a:gd name="connsiteY32" fmla="*/ 157655 h 462529"/>
              <a:gd name="connsiteX33" fmla="*/ 345824 w 1123589"/>
              <a:gd name="connsiteY33" fmla="*/ 155553 h 462529"/>
              <a:gd name="connsiteX34" fmla="*/ 358436 w 1123589"/>
              <a:gd name="connsiteY34" fmla="*/ 151349 h 462529"/>
              <a:gd name="connsiteX35" fmla="*/ 364742 w 1123589"/>
              <a:gd name="connsiteY35" fmla="*/ 147145 h 462529"/>
              <a:gd name="connsiteX36" fmla="*/ 379457 w 1123589"/>
              <a:gd name="connsiteY36" fmla="*/ 145043 h 462529"/>
              <a:gd name="connsiteX37" fmla="*/ 387865 w 1123589"/>
              <a:gd name="connsiteY37" fmla="*/ 142941 h 462529"/>
              <a:gd name="connsiteX38" fmla="*/ 413090 w 1123589"/>
              <a:gd name="connsiteY38" fmla="*/ 140839 h 462529"/>
              <a:gd name="connsiteX39" fmla="*/ 421498 w 1123589"/>
              <a:gd name="connsiteY39" fmla="*/ 138737 h 462529"/>
              <a:gd name="connsiteX40" fmla="*/ 432009 w 1123589"/>
              <a:gd name="connsiteY40" fmla="*/ 136635 h 462529"/>
              <a:gd name="connsiteX41" fmla="*/ 440417 w 1123589"/>
              <a:gd name="connsiteY41" fmla="*/ 132431 h 462529"/>
              <a:gd name="connsiteX42" fmla="*/ 492969 w 1123589"/>
              <a:gd name="connsiteY42" fmla="*/ 130328 h 462529"/>
              <a:gd name="connsiteX43" fmla="*/ 524500 w 1123589"/>
              <a:gd name="connsiteY43" fmla="*/ 126124 h 462529"/>
              <a:gd name="connsiteX44" fmla="*/ 589664 w 1123589"/>
              <a:gd name="connsiteY44" fmla="*/ 121920 h 462529"/>
              <a:gd name="connsiteX45" fmla="*/ 631705 w 1123589"/>
              <a:gd name="connsiteY45" fmla="*/ 115614 h 462529"/>
              <a:gd name="connsiteX46" fmla="*/ 694767 w 1123589"/>
              <a:gd name="connsiteY46" fmla="*/ 111410 h 462529"/>
              <a:gd name="connsiteX47" fmla="*/ 745217 w 1123589"/>
              <a:gd name="connsiteY47" fmla="*/ 113512 h 462529"/>
              <a:gd name="connsiteX48" fmla="*/ 759931 w 1123589"/>
              <a:gd name="connsiteY48" fmla="*/ 117716 h 462529"/>
              <a:gd name="connsiteX49" fmla="*/ 793564 w 1123589"/>
              <a:gd name="connsiteY49" fmla="*/ 119818 h 462529"/>
              <a:gd name="connsiteX50" fmla="*/ 913382 w 1123589"/>
              <a:gd name="connsiteY50" fmla="*/ 119818 h 462529"/>
              <a:gd name="connsiteX51" fmla="*/ 921791 w 1123589"/>
              <a:gd name="connsiteY51" fmla="*/ 117716 h 462529"/>
              <a:gd name="connsiteX52" fmla="*/ 936505 w 1123589"/>
              <a:gd name="connsiteY52" fmla="*/ 115614 h 462529"/>
              <a:gd name="connsiteX53" fmla="*/ 959628 w 1123589"/>
              <a:gd name="connsiteY53" fmla="*/ 105104 h 462529"/>
              <a:gd name="connsiteX54" fmla="*/ 980649 w 1123589"/>
              <a:gd name="connsiteY54" fmla="*/ 96695 h 462529"/>
              <a:gd name="connsiteX55" fmla="*/ 986955 w 1123589"/>
              <a:gd name="connsiteY55" fmla="*/ 94593 h 462529"/>
              <a:gd name="connsiteX56" fmla="*/ 997465 w 1123589"/>
              <a:gd name="connsiteY56" fmla="*/ 90389 h 462529"/>
              <a:gd name="connsiteX57" fmla="*/ 1003771 w 1123589"/>
              <a:gd name="connsiteY57" fmla="*/ 88287 h 462529"/>
              <a:gd name="connsiteX58" fmla="*/ 1010077 w 1123589"/>
              <a:gd name="connsiteY58" fmla="*/ 84083 h 462529"/>
              <a:gd name="connsiteX59" fmla="*/ 1018486 w 1123589"/>
              <a:gd name="connsiteY59" fmla="*/ 81981 h 462529"/>
              <a:gd name="connsiteX60" fmla="*/ 1031098 w 1123589"/>
              <a:gd name="connsiteY60" fmla="*/ 77777 h 462529"/>
              <a:gd name="connsiteX61" fmla="*/ 1037404 w 1123589"/>
              <a:gd name="connsiteY61" fmla="*/ 71471 h 462529"/>
              <a:gd name="connsiteX62" fmla="*/ 1043711 w 1123589"/>
              <a:gd name="connsiteY62" fmla="*/ 69368 h 462529"/>
              <a:gd name="connsiteX63" fmla="*/ 1050017 w 1123589"/>
              <a:gd name="connsiteY63" fmla="*/ 65164 h 462529"/>
              <a:gd name="connsiteX64" fmla="*/ 1058425 w 1123589"/>
              <a:gd name="connsiteY64" fmla="*/ 60960 h 462529"/>
              <a:gd name="connsiteX65" fmla="*/ 1062629 w 1123589"/>
              <a:gd name="connsiteY65" fmla="*/ 54654 h 462529"/>
              <a:gd name="connsiteX66" fmla="*/ 1075242 w 1123589"/>
              <a:gd name="connsiteY66" fmla="*/ 46246 h 462529"/>
              <a:gd name="connsiteX67" fmla="*/ 1077344 w 1123589"/>
              <a:gd name="connsiteY67" fmla="*/ 39939 h 462529"/>
              <a:gd name="connsiteX68" fmla="*/ 1092058 w 1123589"/>
              <a:gd name="connsiteY68" fmla="*/ 31531 h 462529"/>
              <a:gd name="connsiteX69" fmla="*/ 1098364 w 1123589"/>
              <a:gd name="connsiteY69" fmla="*/ 23123 h 462529"/>
              <a:gd name="connsiteX70" fmla="*/ 1110977 w 1123589"/>
              <a:gd name="connsiteY70" fmla="*/ 16817 h 462529"/>
              <a:gd name="connsiteX71" fmla="*/ 1123589 w 1123589"/>
              <a:gd name="connsiteY71" fmla="*/ 0 h 4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123589" h="462529">
                <a:moveTo>
                  <a:pt x="129311" y="460353"/>
                </a:moveTo>
                <a:cubicBezTo>
                  <a:pt x="107501" y="461807"/>
                  <a:pt x="90050" y="464421"/>
                  <a:pt x="68351" y="460353"/>
                </a:cubicBezTo>
                <a:cubicBezTo>
                  <a:pt x="66403" y="459988"/>
                  <a:pt x="65548" y="457550"/>
                  <a:pt x="64146" y="456149"/>
                </a:cubicBezTo>
                <a:cubicBezTo>
                  <a:pt x="55127" y="438111"/>
                  <a:pt x="65520" y="455421"/>
                  <a:pt x="53636" y="443537"/>
                </a:cubicBezTo>
                <a:cubicBezTo>
                  <a:pt x="39618" y="429519"/>
                  <a:pt x="59947" y="444242"/>
                  <a:pt x="43126" y="433026"/>
                </a:cubicBezTo>
                <a:cubicBezTo>
                  <a:pt x="42425" y="430924"/>
                  <a:pt x="42827" y="428008"/>
                  <a:pt x="41024" y="426720"/>
                </a:cubicBezTo>
                <a:cubicBezTo>
                  <a:pt x="26455" y="416314"/>
                  <a:pt x="31847" y="428054"/>
                  <a:pt x="22105" y="418312"/>
                </a:cubicBezTo>
                <a:cubicBezTo>
                  <a:pt x="19495" y="415702"/>
                  <a:pt x="13983" y="407180"/>
                  <a:pt x="11595" y="403597"/>
                </a:cubicBezTo>
                <a:cubicBezTo>
                  <a:pt x="10894" y="400094"/>
                  <a:pt x="10433" y="396534"/>
                  <a:pt x="9493" y="393087"/>
                </a:cubicBezTo>
                <a:cubicBezTo>
                  <a:pt x="8327" y="388812"/>
                  <a:pt x="6364" y="384774"/>
                  <a:pt x="5289" y="380475"/>
                </a:cubicBezTo>
                <a:lnTo>
                  <a:pt x="3186" y="372066"/>
                </a:lnTo>
                <a:cubicBezTo>
                  <a:pt x="-833" y="339912"/>
                  <a:pt x="-1287" y="343486"/>
                  <a:pt x="3186" y="294290"/>
                </a:cubicBezTo>
                <a:cubicBezTo>
                  <a:pt x="3557" y="290207"/>
                  <a:pt x="15479" y="274229"/>
                  <a:pt x="15799" y="273269"/>
                </a:cubicBezTo>
                <a:cubicBezTo>
                  <a:pt x="16500" y="271167"/>
                  <a:pt x="16910" y="268945"/>
                  <a:pt x="17901" y="266963"/>
                </a:cubicBezTo>
                <a:cubicBezTo>
                  <a:pt x="21377" y="260012"/>
                  <a:pt x="27138" y="255623"/>
                  <a:pt x="32615" y="250146"/>
                </a:cubicBezTo>
                <a:lnTo>
                  <a:pt x="36820" y="245942"/>
                </a:lnTo>
                <a:lnTo>
                  <a:pt x="49432" y="233330"/>
                </a:lnTo>
                <a:cubicBezTo>
                  <a:pt x="51534" y="231228"/>
                  <a:pt x="52854" y="227745"/>
                  <a:pt x="55738" y="227024"/>
                </a:cubicBezTo>
                <a:lnTo>
                  <a:pt x="64146" y="224922"/>
                </a:lnTo>
                <a:cubicBezTo>
                  <a:pt x="66949" y="223520"/>
                  <a:pt x="69675" y="221952"/>
                  <a:pt x="72555" y="220717"/>
                </a:cubicBezTo>
                <a:cubicBezTo>
                  <a:pt x="74592" y="219844"/>
                  <a:pt x="76824" y="219488"/>
                  <a:pt x="78861" y="218615"/>
                </a:cubicBezTo>
                <a:cubicBezTo>
                  <a:pt x="97043" y="210823"/>
                  <a:pt x="78786" y="217239"/>
                  <a:pt x="93575" y="212309"/>
                </a:cubicBezTo>
                <a:cubicBezTo>
                  <a:pt x="96378" y="210207"/>
                  <a:pt x="98850" y="207570"/>
                  <a:pt x="101984" y="206003"/>
                </a:cubicBezTo>
                <a:cubicBezTo>
                  <a:pt x="105948" y="204021"/>
                  <a:pt x="110909" y="204257"/>
                  <a:pt x="114596" y="201799"/>
                </a:cubicBezTo>
                <a:cubicBezTo>
                  <a:pt x="126274" y="194015"/>
                  <a:pt x="125561" y="193239"/>
                  <a:pt x="137719" y="189186"/>
                </a:cubicBezTo>
                <a:cubicBezTo>
                  <a:pt x="140460" y="188272"/>
                  <a:pt x="143422" y="188098"/>
                  <a:pt x="146127" y="187084"/>
                </a:cubicBezTo>
                <a:cubicBezTo>
                  <a:pt x="149061" y="185984"/>
                  <a:pt x="151512" y="183704"/>
                  <a:pt x="154535" y="182880"/>
                </a:cubicBezTo>
                <a:cubicBezTo>
                  <a:pt x="161784" y="180903"/>
                  <a:pt x="191249" y="178945"/>
                  <a:pt x="194475" y="178676"/>
                </a:cubicBezTo>
                <a:cubicBezTo>
                  <a:pt x="233595" y="170852"/>
                  <a:pt x="215332" y="173340"/>
                  <a:pt x="249129" y="170268"/>
                </a:cubicBezTo>
                <a:cubicBezTo>
                  <a:pt x="266629" y="164435"/>
                  <a:pt x="247514" y="170217"/>
                  <a:pt x="286966" y="166064"/>
                </a:cubicBezTo>
                <a:cubicBezTo>
                  <a:pt x="289839" y="165762"/>
                  <a:pt x="292559" y="164612"/>
                  <a:pt x="295374" y="163962"/>
                </a:cubicBezTo>
                <a:lnTo>
                  <a:pt x="314293" y="159757"/>
                </a:lnTo>
                <a:cubicBezTo>
                  <a:pt x="317108" y="159107"/>
                  <a:pt x="319837" y="158037"/>
                  <a:pt x="322701" y="157655"/>
                </a:cubicBezTo>
                <a:cubicBezTo>
                  <a:pt x="330373" y="156632"/>
                  <a:pt x="338116" y="156254"/>
                  <a:pt x="345824" y="155553"/>
                </a:cubicBezTo>
                <a:cubicBezTo>
                  <a:pt x="350028" y="154152"/>
                  <a:pt x="354749" y="153807"/>
                  <a:pt x="358436" y="151349"/>
                </a:cubicBezTo>
                <a:cubicBezTo>
                  <a:pt x="360538" y="149948"/>
                  <a:pt x="362322" y="147871"/>
                  <a:pt x="364742" y="147145"/>
                </a:cubicBezTo>
                <a:cubicBezTo>
                  <a:pt x="369488" y="145721"/>
                  <a:pt x="374582" y="145929"/>
                  <a:pt x="379457" y="145043"/>
                </a:cubicBezTo>
                <a:cubicBezTo>
                  <a:pt x="382299" y="144526"/>
                  <a:pt x="384998" y="143299"/>
                  <a:pt x="387865" y="142941"/>
                </a:cubicBezTo>
                <a:cubicBezTo>
                  <a:pt x="396237" y="141894"/>
                  <a:pt x="404682" y="141540"/>
                  <a:pt x="413090" y="140839"/>
                </a:cubicBezTo>
                <a:cubicBezTo>
                  <a:pt x="415893" y="140138"/>
                  <a:pt x="418678" y="139364"/>
                  <a:pt x="421498" y="138737"/>
                </a:cubicBezTo>
                <a:cubicBezTo>
                  <a:pt x="424986" y="137962"/>
                  <a:pt x="428619" y="137765"/>
                  <a:pt x="432009" y="136635"/>
                </a:cubicBezTo>
                <a:cubicBezTo>
                  <a:pt x="434982" y="135644"/>
                  <a:pt x="437300" y="132753"/>
                  <a:pt x="440417" y="132431"/>
                </a:cubicBezTo>
                <a:cubicBezTo>
                  <a:pt x="457855" y="130627"/>
                  <a:pt x="475452" y="131029"/>
                  <a:pt x="492969" y="130328"/>
                </a:cubicBezTo>
                <a:cubicBezTo>
                  <a:pt x="507827" y="126614"/>
                  <a:pt x="501336" y="127779"/>
                  <a:pt x="524500" y="126124"/>
                </a:cubicBezTo>
                <a:lnTo>
                  <a:pt x="589664" y="121920"/>
                </a:lnTo>
                <a:cubicBezTo>
                  <a:pt x="607790" y="115878"/>
                  <a:pt x="591378" y="120874"/>
                  <a:pt x="631705" y="115614"/>
                </a:cubicBezTo>
                <a:cubicBezTo>
                  <a:pt x="672844" y="110248"/>
                  <a:pt x="592964" y="115652"/>
                  <a:pt x="694767" y="111410"/>
                </a:cubicBezTo>
                <a:cubicBezTo>
                  <a:pt x="711584" y="112111"/>
                  <a:pt x="728464" y="111891"/>
                  <a:pt x="745217" y="113512"/>
                </a:cubicBezTo>
                <a:cubicBezTo>
                  <a:pt x="750294" y="114003"/>
                  <a:pt x="754873" y="117056"/>
                  <a:pt x="759931" y="117716"/>
                </a:cubicBezTo>
                <a:cubicBezTo>
                  <a:pt x="771070" y="119169"/>
                  <a:pt x="782353" y="119117"/>
                  <a:pt x="793564" y="119818"/>
                </a:cubicBezTo>
                <a:cubicBezTo>
                  <a:pt x="837501" y="130801"/>
                  <a:pt x="805588" y="123600"/>
                  <a:pt x="913382" y="119818"/>
                </a:cubicBezTo>
                <a:cubicBezTo>
                  <a:pt x="916269" y="119717"/>
                  <a:pt x="918948" y="118233"/>
                  <a:pt x="921791" y="117716"/>
                </a:cubicBezTo>
                <a:cubicBezTo>
                  <a:pt x="926666" y="116830"/>
                  <a:pt x="931600" y="116315"/>
                  <a:pt x="936505" y="115614"/>
                </a:cubicBezTo>
                <a:cubicBezTo>
                  <a:pt x="944594" y="103480"/>
                  <a:pt x="937472" y="111013"/>
                  <a:pt x="959628" y="105104"/>
                </a:cubicBezTo>
                <a:cubicBezTo>
                  <a:pt x="976506" y="100603"/>
                  <a:pt x="967362" y="102389"/>
                  <a:pt x="980649" y="96695"/>
                </a:cubicBezTo>
                <a:cubicBezTo>
                  <a:pt x="982686" y="95822"/>
                  <a:pt x="984880" y="95371"/>
                  <a:pt x="986955" y="94593"/>
                </a:cubicBezTo>
                <a:cubicBezTo>
                  <a:pt x="990488" y="93268"/>
                  <a:pt x="993932" y="91714"/>
                  <a:pt x="997465" y="90389"/>
                </a:cubicBezTo>
                <a:cubicBezTo>
                  <a:pt x="999540" y="89611"/>
                  <a:pt x="1001789" y="89278"/>
                  <a:pt x="1003771" y="88287"/>
                </a:cubicBezTo>
                <a:cubicBezTo>
                  <a:pt x="1006031" y="87157"/>
                  <a:pt x="1007755" y="85078"/>
                  <a:pt x="1010077" y="84083"/>
                </a:cubicBezTo>
                <a:cubicBezTo>
                  <a:pt x="1012733" y="82945"/>
                  <a:pt x="1015719" y="82811"/>
                  <a:pt x="1018486" y="81981"/>
                </a:cubicBezTo>
                <a:cubicBezTo>
                  <a:pt x="1022731" y="80708"/>
                  <a:pt x="1031098" y="77777"/>
                  <a:pt x="1031098" y="77777"/>
                </a:cubicBezTo>
                <a:cubicBezTo>
                  <a:pt x="1033200" y="75675"/>
                  <a:pt x="1034931" y="73120"/>
                  <a:pt x="1037404" y="71471"/>
                </a:cubicBezTo>
                <a:cubicBezTo>
                  <a:pt x="1039248" y="70242"/>
                  <a:pt x="1041729" y="70359"/>
                  <a:pt x="1043711" y="69368"/>
                </a:cubicBezTo>
                <a:cubicBezTo>
                  <a:pt x="1045971" y="68238"/>
                  <a:pt x="1047824" y="66417"/>
                  <a:pt x="1050017" y="65164"/>
                </a:cubicBezTo>
                <a:cubicBezTo>
                  <a:pt x="1052738" y="63609"/>
                  <a:pt x="1055622" y="62361"/>
                  <a:pt x="1058425" y="60960"/>
                </a:cubicBezTo>
                <a:cubicBezTo>
                  <a:pt x="1059826" y="58858"/>
                  <a:pt x="1060728" y="56318"/>
                  <a:pt x="1062629" y="54654"/>
                </a:cubicBezTo>
                <a:cubicBezTo>
                  <a:pt x="1066432" y="51327"/>
                  <a:pt x="1075242" y="46246"/>
                  <a:pt x="1075242" y="46246"/>
                </a:cubicBezTo>
                <a:cubicBezTo>
                  <a:pt x="1075943" y="44144"/>
                  <a:pt x="1075960" y="41669"/>
                  <a:pt x="1077344" y="39939"/>
                </a:cubicBezTo>
                <a:cubicBezTo>
                  <a:pt x="1079324" y="37463"/>
                  <a:pt x="1089990" y="32565"/>
                  <a:pt x="1092058" y="31531"/>
                </a:cubicBezTo>
                <a:cubicBezTo>
                  <a:pt x="1094160" y="28728"/>
                  <a:pt x="1095887" y="25600"/>
                  <a:pt x="1098364" y="23123"/>
                </a:cubicBezTo>
                <a:cubicBezTo>
                  <a:pt x="1102439" y="19049"/>
                  <a:pt x="1105849" y="18526"/>
                  <a:pt x="1110977" y="16817"/>
                </a:cubicBezTo>
                <a:cubicBezTo>
                  <a:pt x="1120484" y="2555"/>
                  <a:pt x="1115812" y="7777"/>
                  <a:pt x="1123589" y="0"/>
                </a:cubicBez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127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 Box 4"/>
          <p:cNvSpPr txBox="1">
            <a:spLocks noChangeArrowheads="1"/>
          </p:cNvSpPr>
          <p:nvPr/>
        </p:nvSpPr>
        <p:spPr bwMode="auto">
          <a:xfrm rot="-5400000">
            <a:off x="2740025" y="247651"/>
            <a:ext cx="3963987" cy="73580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vert="eaVert" lIns="198000" tIns="190800" rIns="162000" bIns="1908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itchFamily="-32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itchFamily="-32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 noProof="1"/>
              <a:t>    /**</a:t>
            </a:r>
          </a:p>
          <a:p>
            <a:pPr>
              <a:spcBef>
                <a:spcPct val="0"/>
              </a:spcBef>
            </a:pPr>
            <a:r>
              <a:rPr lang="en-US" altLang="en-US" sz="1800" noProof="1"/>
              <a:t>     * Print the news feed details to </a:t>
            </a:r>
          </a:p>
          <a:p>
            <a:pPr>
              <a:spcBef>
                <a:spcPct val="0"/>
              </a:spcBef>
            </a:pPr>
            <a:r>
              <a:rPr lang="en-US" altLang="en-US" sz="1800" noProof="1"/>
              <a:t>     * the terminal.</a:t>
            </a:r>
          </a:p>
          <a:p>
            <a:pPr>
              <a:spcBef>
                <a:spcPct val="0"/>
              </a:spcBef>
            </a:pPr>
            <a:r>
              <a:rPr lang="en-US" altLang="en-US" sz="1800" noProof="1"/>
              <a:t>     */</a:t>
            </a:r>
          </a:p>
          <a:p>
            <a:pPr>
              <a:spcBef>
                <a:spcPct val="0"/>
              </a:spcBef>
            </a:pPr>
            <a:r>
              <a:rPr lang="en-US" altLang="en-US" sz="1800" noProof="1"/>
              <a:t>    public void show()</a:t>
            </a:r>
          </a:p>
          <a:p>
            <a:pPr>
              <a:spcBef>
                <a:spcPct val="0"/>
              </a:spcBef>
            </a:pPr>
            <a:r>
              <a:rPr lang="en-US" altLang="en-US" sz="1800" noProof="1"/>
              <a:t>    {</a:t>
            </a:r>
          </a:p>
          <a:p>
            <a:pPr>
              <a:spcBef>
                <a:spcPct val="0"/>
              </a:spcBef>
            </a:pPr>
            <a:r>
              <a:rPr lang="en-US" altLang="en-US" sz="1800" noProof="1"/>
              <a:t>       for(Post post</a:t>
            </a:r>
            <a:r>
              <a:rPr lang="en-GB" altLang="en-US" sz="1800"/>
              <a:t> : posts</a:t>
            </a:r>
            <a:r>
              <a:rPr lang="en-GB" altLang="en-US" sz="1800" noProof="1"/>
              <a:t>) {</a:t>
            </a:r>
          </a:p>
          <a:p>
            <a:pPr>
              <a:spcBef>
                <a:spcPct val="0"/>
              </a:spcBef>
            </a:pPr>
            <a:r>
              <a:rPr lang="en-GB" altLang="en-US" sz="1800"/>
              <a:t>           </a:t>
            </a:r>
            <a:r>
              <a:rPr lang="en-GB" altLang="en-US" sz="1800" noProof="1"/>
              <a:t>post.display();</a:t>
            </a:r>
            <a:endParaRPr lang="en-GB" altLang="en-US" sz="1800"/>
          </a:p>
          <a:p>
            <a:pPr>
              <a:spcBef>
                <a:spcPct val="0"/>
              </a:spcBef>
            </a:pPr>
            <a:r>
              <a:rPr lang="en-GB" altLang="en-US" sz="1800"/>
              <a:t>           </a:t>
            </a:r>
            <a:r>
              <a:rPr lang="en-GB" altLang="en-US" sz="1800" noProof="1"/>
              <a:t>// </a:t>
            </a:r>
            <a:r>
              <a:rPr lang="en-GB" altLang="en-US" sz="1800"/>
              <a:t>Print an e</a:t>
            </a:r>
            <a:r>
              <a:rPr lang="en-GB" altLang="en-US" sz="1800" noProof="1"/>
              <a:t>mpty line between items</a:t>
            </a:r>
          </a:p>
          <a:p>
            <a:pPr>
              <a:spcBef>
                <a:spcPct val="0"/>
              </a:spcBef>
            </a:pPr>
            <a:r>
              <a:rPr lang="en-GB" altLang="en-US" sz="1800" noProof="1"/>
              <a:t>           System.out.println();   </a:t>
            </a:r>
          </a:p>
          <a:p>
            <a:pPr>
              <a:spcBef>
                <a:spcPct val="0"/>
              </a:spcBef>
            </a:pPr>
            <a:r>
              <a:rPr lang="en-GB" altLang="en-US" sz="1800" noProof="1"/>
              <a:t>       }</a:t>
            </a:r>
          </a:p>
          <a:p>
            <a:pPr>
              <a:spcBef>
                <a:spcPct val="0"/>
              </a:spcBef>
            </a:pPr>
            <a:r>
              <a:rPr lang="en-GB" altLang="en-US" sz="1800" noProof="1"/>
              <a:t>    }</a:t>
            </a:r>
          </a:p>
          <a:p>
            <a:pPr>
              <a:spcBef>
                <a:spcPct val="0"/>
              </a:spcBef>
            </a:pPr>
            <a:r>
              <a:rPr lang="en-GB" altLang="en-US" sz="1800" noProof="1"/>
              <a:t>}</a:t>
            </a:r>
            <a:endParaRPr lang="en-AU" altLang="en-US" sz="1800"/>
          </a:p>
        </p:txBody>
      </p:sp>
      <p:sp>
        <p:nvSpPr>
          <p:cNvPr id="2970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New NewsFeed source code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911927" y="5901133"/>
            <a:ext cx="562053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itchFamily="-32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itchFamily="-32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 sz="1800" b="0" dirty="0">
                <a:solidFill>
                  <a:srgbClr val="C00000"/>
                </a:solidFill>
                <a:latin typeface="Comic Sans MS" panose="030F0702030302020204" pitchFamily="66" charset="0"/>
              </a:rPr>
              <a:t>…but….we don't want to display Posts, </a:t>
            </a:r>
            <a:br>
              <a:rPr lang="en-GB" altLang="en-US" sz="1800" b="0" dirty="0">
                <a:solidFill>
                  <a:srgbClr val="C00000"/>
                </a:solidFill>
                <a:latin typeface="Comic Sans MS" panose="030F0702030302020204" pitchFamily="66" charset="0"/>
              </a:rPr>
            </a:br>
            <a:r>
              <a:rPr lang="en-GB" altLang="en-US" sz="1800" b="0" dirty="0">
                <a:solidFill>
                  <a:srgbClr val="C00000"/>
                </a:solidFill>
                <a:latin typeface="Comic Sans MS" panose="030F0702030302020204" pitchFamily="66" charset="0"/>
              </a:rPr>
              <a:t>we want to display </a:t>
            </a:r>
            <a:r>
              <a:rPr lang="en-GB" altLang="en-US" sz="1800" b="0" dirty="0" err="1">
                <a:solidFill>
                  <a:srgbClr val="C00000"/>
                </a:solidFill>
                <a:latin typeface="Comic Sans MS" panose="030F0702030302020204" pitchFamily="66" charset="0"/>
              </a:rPr>
              <a:t>MessagePosts</a:t>
            </a:r>
            <a:r>
              <a:rPr lang="en-GB" altLang="en-US" sz="1800" b="0" dirty="0">
                <a:solidFill>
                  <a:srgbClr val="C00000"/>
                </a:solidFill>
                <a:latin typeface="Comic Sans MS" panose="030F0702030302020204" pitchFamily="66" charset="0"/>
              </a:rPr>
              <a:t> and </a:t>
            </a:r>
            <a:r>
              <a:rPr lang="en-GB" altLang="en-US" sz="1800" b="0" dirty="0" err="1">
                <a:solidFill>
                  <a:srgbClr val="C00000"/>
                </a:solidFill>
                <a:latin typeface="Comic Sans MS" panose="030F0702030302020204" pitchFamily="66" charset="0"/>
              </a:rPr>
              <a:t>PhotoPosts</a:t>
            </a:r>
            <a:r>
              <a:rPr lang="en-GB" altLang="en-US" sz="1800" b="0" dirty="0">
                <a:solidFill>
                  <a:srgbClr val="C00000"/>
                </a:solidFill>
                <a:latin typeface="Comic Sans MS" panose="030F0702030302020204" pitchFamily="66" charset="0"/>
              </a:rPr>
              <a:t>!</a:t>
            </a:r>
          </a:p>
        </p:txBody>
      </p:sp>
      <p:sp>
        <p:nvSpPr>
          <p:cNvPr id="9" name="Freeform 8"/>
          <p:cNvSpPr/>
          <p:nvPr/>
        </p:nvSpPr>
        <p:spPr>
          <a:xfrm>
            <a:off x="5510152" y="3926683"/>
            <a:ext cx="3159172" cy="2438968"/>
          </a:xfrm>
          <a:custGeom>
            <a:avLst/>
            <a:gdLst>
              <a:gd name="connsiteX0" fmla="*/ 1567542 w 2577281"/>
              <a:gd name="connsiteY0" fmla="*/ 1959429 h 1959905"/>
              <a:gd name="connsiteX1" fmla="*/ 2256311 w 2577281"/>
              <a:gd name="connsiteY1" fmla="*/ 1828800 h 1959905"/>
              <a:gd name="connsiteX2" fmla="*/ 2565070 w 2577281"/>
              <a:gd name="connsiteY2" fmla="*/ 1151907 h 1959905"/>
              <a:gd name="connsiteX3" fmla="*/ 2470067 w 2577281"/>
              <a:gd name="connsiteY3" fmla="*/ 748146 h 1959905"/>
              <a:gd name="connsiteX4" fmla="*/ 2054431 w 2577281"/>
              <a:gd name="connsiteY4" fmla="*/ 356260 h 1959905"/>
              <a:gd name="connsiteX5" fmla="*/ 1353787 w 2577281"/>
              <a:gd name="connsiteY5" fmla="*/ 261258 h 1959905"/>
              <a:gd name="connsiteX6" fmla="*/ 0 w 2577281"/>
              <a:gd name="connsiteY6" fmla="*/ 0 h 1959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281" h="1959905">
                <a:moveTo>
                  <a:pt x="1567542" y="1959429"/>
                </a:moveTo>
                <a:cubicBezTo>
                  <a:pt x="1828799" y="1961408"/>
                  <a:pt x="2090056" y="1963387"/>
                  <a:pt x="2256311" y="1828800"/>
                </a:cubicBezTo>
                <a:cubicBezTo>
                  <a:pt x="2422566" y="1694213"/>
                  <a:pt x="2529444" y="1332016"/>
                  <a:pt x="2565070" y="1151907"/>
                </a:cubicBezTo>
                <a:cubicBezTo>
                  <a:pt x="2600696" y="971798"/>
                  <a:pt x="2555173" y="880754"/>
                  <a:pt x="2470067" y="748146"/>
                </a:cubicBezTo>
                <a:cubicBezTo>
                  <a:pt x="2384961" y="615538"/>
                  <a:pt x="2240478" y="437408"/>
                  <a:pt x="2054431" y="356260"/>
                </a:cubicBezTo>
                <a:cubicBezTo>
                  <a:pt x="1868384" y="275112"/>
                  <a:pt x="1696192" y="320635"/>
                  <a:pt x="1353787" y="261258"/>
                </a:cubicBezTo>
                <a:cubicBezTo>
                  <a:pt x="1011382" y="201881"/>
                  <a:pt x="505691" y="100940"/>
                  <a:pt x="0" y="0"/>
                </a:cubicBez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75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273132" y="1612196"/>
            <a:ext cx="4222668" cy="4912233"/>
          </a:xfrm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altLang="en-US" sz="2400" noProof="1">
                <a:solidFill>
                  <a:srgbClr val="0070C0"/>
                </a:solidFill>
              </a:rPr>
              <a:t>First, we had:</a:t>
            </a:r>
          </a:p>
          <a:p>
            <a:r>
              <a:rPr lang="en-US" altLang="en-US" noProof="1">
                <a:latin typeface="Consolas" panose="020B0609020204030204" pitchFamily="49" charset="0"/>
                <a:cs typeface="Consolas" panose="020B0609020204030204" pitchFamily="49" charset="0"/>
              </a:rPr>
              <a:t>public void addMessagePost</a:t>
            </a:r>
            <a:br>
              <a:rPr lang="en-US" altLang="en-US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noProof="1">
                <a:latin typeface="Consolas" panose="020B0609020204030204" pitchFamily="49" charset="0"/>
                <a:cs typeface="Consolas" panose="020B0609020204030204" pitchFamily="49" charset="0"/>
              </a:rPr>
              <a:t>   (MessagePost message)</a:t>
            </a:r>
          </a:p>
          <a:p>
            <a:r>
              <a:rPr lang="en-US" altLang="en-US" noProof="1">
                <a:latin typeface="Consolas" panose="020B0609020204030204" pitchFamily="49" charset="0"/>
                <a:cs typeface="Consolas" panose="020B0609020204030204" pitchFamily="49" charset="0"/>
              </a:rPr>
              <a:t>public void addPhotoPost</a:t>
            </a:r>
            <a:br>
              <a:rPr lang="en-US" altLang="en-US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noProof="1">
                <a:latin typeface="Consolas" panose="020B0609020204030204" pitchFamily="49" charset="0"/>
                <a:cs typeface="Consolas" panose="020B0609020204030204" pitchFamily="49" charset="0"/>
              </a:rPr>
              <a:t>   (PhotoPost photo)</a:t>
            </a:r>
            <a:br>
              <a:rPr lang="en-US" altLang="en-US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alt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altLang="en-US" sz="2400" dirty="0">
                <a:solidFill>
                  <a:srgbClr val="0070C0"/>
                </a:solidFill>
              </a:rPr>
              <a:t>Now, we have:</a:t>
            </a:r>
          </a:p>
          <a:p>
            <a:r>
              <a:rPr lang="en-US" altLang="en-US" noProof="1">
                <a:latin typeface="Consolas" panose="020B0609020204030204" pitchFamily="49" charset="0"/>
                <a:cs typeface="Consolas" panose="020B0609020204030204" pitchFamily="49" charset="0"/>
              </a:rPr>
              <a:t>public void addPost</a:t>
            </a:r>
            <a:br>
              <a:rPr lang="en-US" altLang="en-US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noProof="1">
                <a:latin typeface="Consolas" panose="020B0609020204030204" pitchFamily="49" charset="0"/>
                <a:cs typeface="Consolas" panose="020B0609020204030204" pitchFamily="49" charset="0"/>
              </a:rPr>
              <a:t>   (Post post)</a:t>
            </a:r>
          </a:p>
          <a:p>
            <a:pPr marL="45720" indent="0">
              <a:buNone/>
            </a:pPr>
            <a:br>
              <a:rPr lang="en-AU" altLang="en-US"/>
            </a:br>
            <a:endParaRPr lang="en-AU" altLang="en-US" dirty="0"/>
          </a:p>
          <a:p>
            <a:pPr marL="45720" indent="0">
              <a:buNone/>
            </a:pPr>
            <a:r>
              <a:rPr lang="en-AU" altLang="en-US" sz="2400" dirty="0">
                <a:solidFill>
                  <a:srgbClr val="0070C0"/>
                </a:solidFill>
              </a:rPr>
              <a:t>We call this method with:</a:t>
            </a:r>
          </a:p>
          <a:p>
            <a:r>
              <a:rPr lang="en-AU" altLang="en-US" noProof="1">
                <a:latin typeface="Consolas" panose="020B0609020204030204" pitchFamily="49" charset="0"/>
                <a:cs typeface="Consolas" panose="020B0609020204030204" pitchFamily="49" charset="0"/>
              </a:rPr>
              <a:t>MessagePost message = </a:t>
            </a:r>
            <a:br>
              <a:rPr lang="en-AU" altLang="en-US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altLang="en-US" noProof="1">
                <a:latin typeface="Consolas" panose="020B0609020204030204" pitchFamily="49" charset="0"/>
                <a:cs typeface="Consolas" panose="020B0609020204030204" pitchFamily="49" charset="0"/>
              </a:rPr>
              <a:t>   new MessagePost(...);</a:t>
            </a:r>
          </a:p>
          <a:p>
            <a:r>
              <a:rPr lang="en-AU" altLang="en-US" noProof="1">
                <a:latin typeface="Consolas" panose="020B0609020204030204" pitchFamily="49" charset="0"/>
                <a:cs typeface="Consolas" panose="020B0609020204030204" pitchFamily="49" charset="0"/>
              </a:rPr>
              <a:t>feed.addPost(message);</a:t>
            </a:r>
            <a:endParaRPr lang="en-AU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1612196"/>
            <a:ext cx="4258294" cy="4912233"/>
          </a:xfrm>
        </p:spPr>
        <p:txBody>
          <a:bodyPr>
            <a:normAutofit lnSpcReduction="10000"/>
          </a:bodyPr>
          <a:lstStyle/>
          <a:p>
            <a:r>
              <a:rPr lang="en-GB" altLang="en-US" sz="2400" dirty="0"/>
              <a:t>Classes define types.</a:t>
            </a:r>
          </a:p>
          <a:p>
            <a:pPr lvl="1"/>
            <a:r>
              <a:rPr lang="en-GB" altLang="en-US" sz="2000" dirty="0"/>
              <a:t>A </a:t>
            </a:r>
            <a:r>
              <a:rPr lang="en-GB" altLang="en-US" sz="2000" dirty="0" err="1"/>
              <a:t>MessagePost</a:t>
            </a:r>
            <a:r>
              <a:rPr lang="en-GB" altLang="en-US" sz="2000" dirty="0"/>
              <a:t> is a type of </a:t>
            </a:r>
            <a:r>
              <a:rPr lang="en-GB" altLang="en-US" sz="2000" dirty="0" err="1"/>
              <a:t>MessagePost</a:t>
            </a:r>
            <a:br>
              <a:rPr lang="en-GB" altLang="en-US" sz="2000" dirty="0"/>
            </a:br>
            <a:endParaRPr lang="en-GB" altLang="en-US" sz="2000" dirty="0"/>
          </a:p>
          <a:p>
            <a:r>
              <a:rPr lang="en-GB" altLang="en-US" sz="2400" dirty="0"/>
              <a:t>Subclasses define subtypes.</a:t>
            </a:r>
          </a:p>
          <a:p>
            <a:pPr lvl="1"/>
            <a:r>
              <a:rPr lang="en-GB" altLang="en-US" sz="2000" dirty="0"/>
              <a:t>A </a:t>
            </a:r>
            <a:r>
              <a:rPr lang="en-GB" altLang="en-US" sz="2000" dirty="0" err="1"/>
              <a:t>MessagePost</a:t>
            </a:r>
            <a:r>
              <a:rPr lang="en-GB" altLang="en-US" sz="2000" dirty="0"/>
              <a:t> is a subtype of Post</a:t>
            </a:r>
            <a:br>
              <a:rPr lang="en-GB" altLang="en-US" sz="2000" dirty="0"/>
            </a:br>
            <a:endParaRPr lang="en-GB" altLang="en-US" sz="2000" dirty="0"/>
          </a:p>
          <a:p>
            <a:r>
              <a:rPr lang="en-GB" altLang="en-US" sz="2400" dirty="0"/>
              <a:t>Objects of subclasses can be used where objects of </a:t>
            </a:r>
            <a:r>
              <a:rPr lang="en-GB" altLang="en-US" sz="2400" dirty="0" err="1"/>
              <a:t>supertypes</a:t>
            </a:r>
            <a:r>
              <a:rPr lang="en-GB" altLang="en-US" sz="2400" dirty="0"/>
              <a:t> are required.</a:t>
            </a:r>
            <a:br>
              <a:rPr lang="en-GB" altLang="en-US" sz="2400" dirty="0"/>
            </a:br>
            <a:br>
              <a:rPr lang="en-GB" altLang="en-US" sz="2400" dirty="0"/>
            </a:br>
            <a:r>
              <a:rPr lang="en-GB" altLang="en-US" sz="2400" dirty="0"/>
              <a:t>(This is called </a:t>
            </a:r>
            <a:r>
              <a:rPr lang="en-GB" altLang="en-US" sz="2400" b="1" dirty="0">
                <a:solidFill>
                  <a:srgbClr val="A57133"/>
                </a:solidFill>
              </a:rPr>
              <a:t>substitution</a:t>
            </a:r>
            <a:r>
              <a:rPr lang="en-GB" altLang="en-US" sz="2400" b="1" dirty="0">
                <a:solidFill>
                  <a:srgbClr val="CD2626"/>
                </a:solidFill>
              </a:rPr>
              <a:t> </a:t>
            </a:r>
            <a:r>
              <a:rPr lang="en-GB" altLang="en-US" sz="2400" dirty="0"/>
              <a:t>.)</a:t>
            </a:r>
          </a:p>
          <a:p>
            <a:endParaRPr lang="en-US" sz="2400" dirty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Subclasss</a:t>
            </a:r>
            <a:r>
              <a:rPr lang="en-US" altLang="en-US" dirty="0"/>
              <a:t> and Subtyping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14B63E0-962D-472B-A2A7-88A0DCB9064C}"/>
              </a:ext>
            </a:extLst>
          </p:cNvPr>
          <p:cNvSpPr/>
          <p:nvPr/>
        </p:nvSpPr>
        <p:spPr>
          <a:xfrm>
            <a:off x="2133600" y="4495800"/>
            <a:ext cx="2299189" cy="1851416"/>
          </a:xfrm>
          <a:custGeom>
            <a:avLst/>
            <a:gdLst>
              <a:gd name="connsiteX0" fmla="*/ 1643206 w 2299189"/>
              <a:gd name="connsiteY0" fmla="*/ 1800971 h 1828800"/>
              <a:gd name="connsiteX1" fmla="*/ 1663084 w 2299189"/>
              <a:gd name="connsiteY1" fmla="*/ 1812898 h 1828800"/>
              <a:gd name="connsiteX2" fmla="*/ 1798257 w 2299189"/>
              <a:gd name="connsiteY2" fmla="*/ 1828800 h 1828800"/>
              <a:gd name="connsiteX3" fmla="*/ 2016917 w 2299189"/>
              <a:gd name="connsiteY3" fmla="*/ 1824825 h 1828800"/>
              <a:gd name="connsiteX4" fmla="*/ 2036796 w 2299189"/>
              <a:gd name="connsiteY4" fmla="*/ 1816874 h 1828800"/>
              <a:gd name="connsiteX5" fmla="*/ 2064625 w 2299189"/>
              <a:gd name="connsiteY5" fmla="*/ 1804947 h 1828800"/>
              <a:gd name="connsiteX6" fmla="*/ 2092455 w 2299189"/>
              <a:gd name="connsiteY6" fmla="*/ 1781093 h 1828800"/>
              <a:gd name="connsiteX7" fmla="*/ 2132211 w 2299189"/>
              <a:gd name="connsiteY7" fmla="*/ 1737360 h 1828800"/>
              <a:gd name="connsiteX8" fmla="*/ 2152090 w 2299189"/>
              <a:gd name="connsiteY8" fmla="*/ 1717482 h 1828800"/>
              <a:gd name="connsiteX9" fmla="*/ 2171968 w 2299189"/>
              <a:gd name="connsiteY9" fmla="*/ 1693628 h 1828800"/>
              <a:gd name="connsiteX10" fmla="*/ 2191846 w 2299189"/>
              <a:gd name="connsiteY10" fmla="*/ 1669774 h 1828800"/>
              <a:gd name="connsiteX11" fmla="*/ 2199797 w 2299189"/>
              <a:gd name="connsiteY11" fmla="*/ 1649896 h 1828800"/>
              <a:gd name="connsiteX12" fmla="*/ 2211724 w 2299189"/>
              <a:gd name="connsiteY12" fmla="*/ 1645920 h 1828800"/>
              <a:gd name="connsiteX13" fmla="*/ 2223651 w 2299189"/>
              <a:gd name="connsiteY13" fmla="*/ 1630018 h 1828800"/>
              <a:gd name="connsiteX14" fmla="*/ 2231603 w 2299189"/>
              <a:gd name="connsiteY14" fmla="*/ 1610140 h 1828800"/>
              <a:gd name="connsiteX15" fmla="*/ 2239554 w 2299189"/>
              <a:gd name="connsiteY15" fmla="*/ 1598213 h 1828800"/>
              <a:gd name="connsiteX16" fmla="*/ 2243530 w 2299189"/>
              <a:gd name="connsiteY16" fmla="*/ 1586286 h 1828800"/>
              <a:gd name="connsiteX17" fmla="*/ 2255457 w 2299189"/>
              <a:gd name="connsiteY17" fmla="*/ 1574359 h 1828800"/>
              <a:gd name="connsiteX18" fmla="*/ 2267384 w 2299189"/>
              <a:gd name="connsiteY18" fmla="*/ 1546529 h 1828800"/>
              <a:gd name="connsiteX19" fmla="*/ 2275335 w 2299189"/>
              <a:gd name="connsiteY19" fmla="*/ 1514724 h 1828800"/>
              <a:gd name="connsiteX20" fmla="*/ 2287262 w 2299189"/>
              <a:gd name="connsiteY20" fmla="*/ 1486894 h 1828800"/>
              <a:gd name="connsiteX21" fmla="*/ 2291237 w 2299189"/>
              <a:gd name="connsiteY21" fmla="*/ 1467016 h 1828800"/>
              <a:gd name="connsiteX22" fmla="*/ 2295213 w 2299189"/>
              <a:gd name="connsiteY22" fmla="*/ 1455089 h 1828800"/>
              <a:gd name="connsiteX23" fmla="*/ 2299189 w 2299189"/>
              <a:gd name="connsiteY23" fmla="*/ 1439187 h 1828800"/>
              <a:gd name="connsiteX24" fmla="*/ 2287262 w 2299189"/>
              <a:gd name="connsiteY24" fmla="*/ 1264258 h 1828800"/>
              <a:gd name="connsiteX25" fmla="*/ 2283286 w 2299189"/>
              <a:gd name="connsiteY25" fmla="*/ 1200647 h 1828800"/>
              <a:gd name="connsiteX26" fmla="*/ 2275335 w 2299189"/>
              <a:gd name="connsiteY26" fmla="*/ 1184745 h 1828800"/>
              <a:gd name="connsiteX27" fmla="*/ 2263408 w 2299189"/>
              <a:gd name="connsiteY27" fmla="*/ 1160891 h 1828800"/>
              <a:gd name="connsiteX28" fmla="*/ 2259432 w 2299189"/>
              <a:gd name="connsiteY28" fmla="*/ 1141013 h 1828800"/>
              <a:gd name="connsiteX29" fmla="*/ 2251481 w 2299189"/>
              <a:gd name="connsiteY29" fmla="*/ 1109207 h 1828800"/>
              <a:gd name="connsiteX30" fmla="*/ 2243530 w 2299189"/>
              <a:gd name="connsiteY30" fmla="*/ 993914 h 1828800"/>
              <a:gd name="connsiteX31" fmla="*/ 2239554 w 2299189"/>
              <a:gd name="connsiteY31" fmla="*/ 942230 h 1828800"/>
              <a:gd name="connsiteX32" fmla="*/ 2231603 w 2299189"/>
              <a:gd name="connsiteY32" fmla="*/ 930303 h 1828800"/>
              <a:gd name="connsiteX33" fmla="*/ 2219676 w 2299189"/>
              <a:gd name="connsiteY33" fmla="*/ 878620 h 1828800"/>
              <a:gd name="connsiteX34" fmla="*/ 2199797 w 2299189"/>
              <a:gd name="connsiteY34" fmla="*/ 838863 h 1828800"/>
              <a:gd name="connsiteX35" fmla="*/ 2191846 w 2299189"/>
              <a:gd name="connsiteY35" fmla="*/ 811034 h 1828800"/>
              <a:gd name="connsiteX36" fmla="*/ 2179919 w 2299189"/>
              <a:gd name="connsiteY36" fmla="*/ 795131 h 1828800"/>
              <a:gd name="connsiteX37" fmla="*/ 2175944 w 2299189"/>
              <a:gd name="connsiteY37" fmla="*/ 779228 h 1828800"/>
              <a:gd name="connsiteX38" fmla="*/ 2167992 w 2299189"/>
              <a:gd name="connsiteY38" fmla="*/ 767301 h 1828800"/>
              <a:gd name="connsiteX39" fmla="*/ 2160041 w 2299189"/>
              <a:gd name="connsiteY39" fmla="*/ 751399 h 1828800"/>
              <a:gd name="connsiteX40" fmla="*/ 2156065 w 2299189"/>
              <a:gd name="connsiteY40" fmla="*/ 739472 h 1828800"/>
              <a:gd name="connsiteX41" fmla="*/ 2144138 w 2299189"/>
              <a:gd name="connsiteY41" fmla="*/ 731520 h 1828800"/>
              <a:gd name="connsiteX42" fmla="*/ 2136187 w 2299189"/>
              <a:gd name="connsiteY42" fmla="*/ 719594 h 1828800"/>
              <a:gd name="connsiteX43" fmla="*/ 2132211 w 2299189"/>
              <a:gd name="connsiteY43" fmla="*/ 703691 h 1828800"/>
              <a:gd name="connsiteX44" fmla="*/ 2120284 w 2299189"/>
              <a:gd name="connsiteY44" fmla="*/ 691764 h 1828800"/>
              <a:gd name="connsiteX45" fmla="*/ 2100406 w 2299189"/>
              <a:gd name="connsiteY45" fmla="*/ 655983 h 1828800"/>
              <a:gd name="connsiteX46" fmla="*/ 2088479 w 2299189"/>
              <a:gd name="connsiteY46" fmla="*/ 644056 h 1828800"/>
              <a:gd name="connsiteX47" fmla="*/ 2076552 w 2299189"/>
              <a:gd name="connsiteY47" fmla="*/ 620202 h 1828800"/>
              <a:gd name="connsiteX48" fmla="*/ 2064625 w 2299189"/>
              <a:gd name="connsiteY48" fmla="*/ 612251 h 1828800"/>
              <a:gd name="connsiteX49" fmla="*/ 2052698 w 2299189"/>
              <a:gd name="connsiteY49" fmla="*/ 584421 h 1828800"/>
              <a:gd name="connsiteX50" fmla="*/ 2044747 w 2299189"/>
              <a:gd name="connsiteY50" fmla="*/ 560567 h 1828800"/>
              <a:gd name="connsiteX51" fmla="*/ 2032820 w 2299189"/>
              <a:gd name="connsiteY51" fmla="*/ 552616 h 1828800"/>
              <a:gd name="connsiteX52" fmla="*/ 2016917 w 2299189"/>
              <a:gd name="connsiteY52" fmla="*/ 528762 h 1828800"/>
              <a:gd name="connsiteX53" fmla="*/ 1993064 w 2299189"/>
              <a:gd name="connsiteY53" fmla="*/ 520811 h 1828800"/>
              <a:gd name="connsiteX54" fmla="*/ 1961258 w 2299189"/>
              <a:gd name="connsiteY54" fmla="*/ 508884 h 1828800"/>
              <a:gd name="connsiteX55" fmla="*/ 1949331 w 2299189"/>
              <a:gd name="connsiteY55" fmla="*/ 504908 h 1828800"/>
              <a:gd name="connsiteX56" fmla="*/ 1921502 w 2299189"/>
              <a:gd name="connsiteY56" fmla="*/ 492981 h 1828800"/>
              <a:gd name="connsiteX57" fmla="*/ 1889697 w 2299189"/>
              <a:gd name="connsiteY57" fmla="*/ 489006 h 1828800"/>
              <a:gd name="connsiteX58" fmla="*/ 1853916 w 2299189"/>
              <a:gd name="connsiteY58" fmla="*/ 481054 h 1828800"/>
              <a:gd name="connsiteX59" fmla="*/ 1826086 w 2299189"/>
              <a:gd name="connsiteY59" fmla="*/ 469127 h 1828800"/>
              <a:gd name="connsiteX60" fmla="*/ 1814159 w 2299189"/>
              <a:gd name="connsiteY60" fmla="*/ 465152 h 1828800"/>
              <a:gd name="connsiteX61" fmla="*/ 1806208 w 2299189"/>
              <a:gd name="connsiteY61" fmla="*/ 457200 h 1828800"/>
              <a:gd name="connsiteX62" fmla="*/ 1766451 w 2299189"/>
              <a:gd name="connsiteY62" fmla="*/ 449249 h 1828800"/>
              <a:gd name="connsiteX63" fmla="*/ 1742597 w 2299189"/>
              <a:gd name="connsiteY63" fmla="*/ 429371 h 1828800"/>
              <a:gd name="connsiteX64" fmla="*/ 1722719 w 2299189"/>
              <a:gd name="connsiteY64" fmla="*/ 413468 h 1828800"/>
              <a:gd name="connsiteX65" fmla="*/ 1710792 w 2299189"/>
              <a:gd name="connsiteY65" fmla="*/ 405517 h 1828800"/>
              <a:gd name="connsiteX66" fmla="*/ 1698865 w 2299189"/>
              <a:gd name="connsiteY66" fmla="*/ 393590 h 1828800"/>
              <a:gd name="connsiteX67" fmla="*/ 1690914 w 2299189"/>
              <a:gd name="connsiteY67" fmla="*/ 381663 h 1828800"/>
              <a:gd name="connsiteX68" fmla="*/ 1675011 w 2299189"/>
              <a:gd name="connsiteY68" fmla="*/ 373712 h 1828800"/>
              <a:gd name="connsiteX69" fmla="*/ 1655133 w 2299189"/>
              <a:gd name="connsiteY69" fmla="*/ 357809 h 1828800"/>
              <a:gd name="connsiteX70" fmla="*/ 1643206 w 2299189"/>
              <a:gd name="connsiteY70" fmla="*/ 345882 h 1828800"/>
              <a:gd name="connsiteX71" fmla="*/ 1615377 w 2299189"/>
              <a:gd name="connsiteY71" fmla="*/ 337931 h 1828800"/>
              <a:gd name="connsiteX72" fmla="*/ 1591523 w 2299189"/>
              <a:gd name="connsiteY72" fmla="*/ 326004 h 1828800"/>
              <a:gd name="connsiteX73" fmla="*/ 1579596 w 2299189"/>
              <a:gd name="connsiteY73" fmla="*/ 318053 h 1828800"/>
              <a:gd name="connsiteX74" fmla="*/ 1559717 w 2299189"/>
              <a:gd name="connsiteY74" fmla="*/ 310101 h 1828800"/>
              <a:gd name="connsiteX75" fmla="*/ 1523937 w 2299189"/>
              <a:gd name="connsiteY75" fmla="*/ 290223 h 1828800"/>
              <a:gd name="connsiteX76" fmla="*/ 1512010 w 2299189"/>
              <a:gd name="connsiteY76" fmla="*/ 282272 h 1828800"/>
              <a:gd name="connsiteX77" fmla="*/ 1484180 w 2299189"/>
              <a:gd name="connsiteY77" fmla="*/ 274320 h 1828800"/>
              <a:gd name="connsiteX78" fmla="*/ 1472253 w 2299189"/>
              <a:gd name="connsiteY78" fmla="*/ 270345 h 1828800"/>
              <a:gd name="connsiteX79" fmla="*/ 1440448 w 2299189"/>
              <a:gd name="connsiteY79" fmla="*/ 258418 h 1828800"/>
              <a:gd name="connsiteX80" fmla="*/ 1424545 w 2299189"/>
              <a:gd name="connsiteY80" fmla="*/ 250467 h 1828800"/>
              <a:gd name="connsiteX81" fmla="*/ 1404667 w 2299189"/>
              <a:gd name="connsiteY81" fmla="*/ 242515 h 1828800"/>
              <a:gd name="connsiteX82" fmla="*/ 1388764 w 2299189"/>
              <a:gd name="connsiteY82" fmla="*/ 230588 h 1828800"/>
              <a:gd name="connsiteX83" fmla="*/ 1368886 w 2299189"/>
              <a:gd name="connsiteY83" fmla="*/ 222637 h 1828800"/>
              <a:gd name="connsiteX84" fmla="*/ 1352984 w 2299189"/>
              <a:gd name="connsiteY84" fmla="*/ 214686 h 1828800"/>
              <a:gd name="connsiteX85" fmla="*/ 1329130 w 2299189"/>
              <a:gd name="connsiteY85" fmla="*/ 194807 h 1828800"/>
              <a:gd name="connsiteX86" fmla="*/ 1289373 w 2299189"/>
              <a:gd name="connsiteY86" fmla="*/ 166978 h 1828800"/>
              <a:gd name="connsiteX87" fmla="*/ 1273471 w 2299189"/>
              <a:gd name="connsiteY87" fmla="*/ 155051 h 1828800"/>
              <a:gd name="connsiteX88" fmla="*/ 1257568 w 2299189"/>
              <a:gd name="connsiteY88" fmla="*/ 147100 h 1828800"/>
              <a:gd name="connsiteX89" fmla="*/ 1229738 w 2299189"/>
              <a:gd name="connsiteY89" fmla="*/ 123246 h 1828800"/>
              <a:gd name="connsiteX90" fmla="*/ 1217811 w 2299189"/>
              <a:gd name="connsiteY90" fmla="*/ 119270 h 1828800"/>
              <a:gd name="connsiteX91" fmla="*/ 1205884 w 2299189"/>
              <a:gd name="connsiteY91" fmla="*/ 111319 h 1828800"/>
              <a:gd name="connsiteX92" fmla="*/ 1189982 w 2299189"/>
              <a:gd name="connsiteY92" fmla="*/ 99392 h 1828800"/>
              <a:gd name="connsiteX93" fmla="*/ 1162152 w 2299189"/>
              <a:gd name="connsiteY93" fmla="*/ 91440 h 1828800"/>
              <a:gd name="connsiteX94" fmla="*/ 1150225 w 2299189"/>
              <a:gd name="connsiteY94" fmla="*/ 87465 h 1828800"/>
              <a:gd name="connsiteX95" fmla="*/ 1098542 w 2299189"/>
              <a:gd name="connsiteY95" fmla="*/ 71562 h 1828800"/>
              <a:gd name="connsiteX96" fmla="*/ 1066737 w 2299189"/>
              <a:gd name="connsiteY96" fmla="*/ 63611 h 1828800"/>
              <a:gd name="connsiteX97" fmla="*/ 1046858 w 2299189"/>
              <a:gd name="connsiteY97" fmla="*/ 59635 h 1828800"/>
              <a:gd name="connsiteX98" fmla="*/ 915662 w 2299189"/>
              <a:gd name="connsiteY98" fmla="*/ 39757 h 1828800"/>
              <a:gd name="connsiteX99" fmla="*/ 895784 w 2299189"/>
              <a:gd name="connsiteY99" fmla="*/ 31806 h 1828800"/>
              <a:gd name="connsiteX100" fmla="*/ 875905 w 2299189"/>
              <a:gd name="connsiteY100" fmla="*/ 27830 h 1828800"/>
              <a:gd name="connsiteX101" fmla="*/ 863978 w 2299189"/>
              <a:gd name="connsiteY101" fmla="*/ 23854 h 1828800"/>
              <a:gd name="connsiteX102" fmla="*/ 828197 w 2299189"/>
              <a:gd name="connsiteY102" fmla="*/ 15903 h 1828800"/>
              <a:gd name="connsiteX103" fmla="*/ 816271 w 2299189"/>
              <a:gd name="connsiteY103" fmla="*/ 7952 h 1828800"/>
              <a:gd name="connsiteX104" fmla="*/ 784465 w 2299189"/>
              <a:gd name="connsiteY104" fmla="*/ 0 h 1828800"/>
              <a:gd name="connsiteX105" fmla="*/ 677123 w 2299189"/>
              <a:gd name="connsiteY105" fmla="*/ 3976 h 1828800"/>
              <a:gd name="connsiteX106" fmla="*/ 669171 w 2299189"/>
              <a:gd name="connsiteY106" fmla="*/ 11927 h 1828800"/>
              <a:gd name="connsiteX107" fmla="*/ 649293 w 2299189"/>
              <a:gd name="connsiteY107" fmla="*/ 15903 h 1828800"/>
              <a:gd name="connsiteX108" fmla="*/ 637366 w 2299189"/>
              <a:gd name="connsiteY108" fmla="*/ 23854 h 1828800"/>
              <a:gd name="connsiteX109" fmla="*/ 621464 w 2299189"/>
              <a:gd name="connsiteY109" fmla="*/ 27830 h 1828800"/>
              <a:gd name="connsiteX110" fmla="*/ 589658 w 2299189"/>
              <a:gd name="connsiteY110" fmla="*/ 35781 h 1828800"/>
              <a:gd name="connsiteX111" fmla="*/ 557853 w 2299189"/>
              <a:gd name="connsiteY111" fmla="*/ 59635 h 1828800"/>
              <a:gd name="connsiteX112" fmla="*/ 545926 w 2299189"/>
              <a:gd name="connsiteY112" fmla="*/ 75538 h 1828800"/>
              <a:gd name="connsiteX113" fmla="*/ 486291 w 2299189"/>
              <a:gd name="connsiteY113" fmla="*/ 119270 h 1828800"/>
              <a:gd name="connsiteX114" fmla="*/ 442559 w 2299189"/>
              <a:gd name="connsiteY114" fmla="*/ 182880 h 1828800"/>
              <a:gd name="connsiteX115" fmla="*/ 430632 w 2299189"/>
              <a:gd name="connsiteY115" fmla="*/ 190832 h 1828800"/>
              <a:gd name="connsiteX116" fmla="*/ 418705 w 2299189"/>
              <a:gd name="connsiteY116" fmla="*/ 202759 h 1828800"/>
              <a:gd name="connsiteX117" fmla="*/ 402803 w 2299189"/>
              <a:gd name="connsiteY117" fmla="*/ 214686 h 1828800"/>
              <a:gd name="connsiteX118" fmla="*/ 394851 w 2299189"/>
              <a:gd name="connsiteY118" fmla="*/ 226613 h 1828800"/>
              <a:gd name="connsiteX119" fmla="*/ 370997 w 2299189"/>
              <a:gd name="connsiteY119" fmla="*/ 234564 h 1828800"/>
              <a:gd name="connsiteX120" fmla="*/ 331241 w 2299189"/>
              <a:gd name="connsiteY120" fmla="*/ 242515 h 1828800"/>
              <a:gd name="connsiteX121" fmla="*/ 287509 w 2299189"/>
              <a:gd name="connsiteY121" fmla="*/ 254442 h 1828800"/>
              <a:gd name="connsiteX122" fmla="*/ 176191 w 2299189"/>
              <a:gd name="connsiteY122" fmla="*/ 250467 h 1828800"/>
              <a:gd name="connsiteX123" fmla="*/ 152337 w 2299189"/>
              <a:gd name="connsiteY123" fmla="*/ 234564 h 1828800"/>
              <a:gd name="connsiteX124" fmla="*/ 128483 w 2299189"/>
              <a:gd name="connsiteY124" fmla="*/ 230588 h 1828800"/>
              <a:gd name="connsiteX125" fmla="*/ 80775 w 2299189"/>
              <a:gd name="connsiteY125" fmla="*/ 222637 h 1828800"/>
              <a:gd name="connsiteX126" fmla="*/ 68848 w 2299189"/>
              <a:gd name="connsiteY126" fmla="*/ 218661 h 1828800"/>
              <a:gd name="connsiteX127" fmla="*/ 52945 w 2299189"/>
              <a:gd name="connsiteY127" fmla="*/ 202759 h 1828800"/>
              <a:gd name="connsiteX128" fmla="*/ 37043 w 2299189"/>
              <a:gd name="connsiteY128" fmla="*/ 186856 h 1828800"/>
              <a:gd name="connsiteX129" fmla="*/ 21140 w 2299189"/>
              <a:gd name="connsiteY129" fmla="*/ 174929 h 1828800"/>
              <a:gd name="connsiteX130" fmla="*/ 9213 w 2299189"/>
              <a:gd name="connsiteY130" fmla="*/ 151075 h 1828800"/>
              <a:gd name="connsiteX131" fmla="*/ 5237 w 2299189"/>
              <a:gd name="connsiteY131" fmla="*/ 135173 h 1828800"/>
              <a:gd name="connsiteX132" fmla="*/ 1262 w 2299189"/>
              <a:gd name="connsiteY132" fmla="*/ 4373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2299189" h="1828800">
                <a:moveTo>
                  <a:pt x="1643206" y="1800971"/>
                </a:moveTo>
                <a:cubicBezTo>
                  <a:pt x="1649832" y="1804947"/>
                  <a:pt x="1655909" y="1810028"/>
                  <a:pt x="1663084" y="1812898"/>
                </a:cubicBezTo>
                <a:cubicBezTo>
                  <a:pt x="1713727" y="1833155"/>
                  <a:pt x="1734121" y="1826128"/>
                  <a:pt x="1798257" y="1828800"/>
                </a:cubicBezTo>
                <a:cubicBezTo>
                  <a:pt x="1871144" y="1827475"/>
                  <a:pt x="1944109" y="1828465"/>
                  <a:pt x="2016917" y="1824825"/>
                </a:cubicBezTo>
                <a:cubicBezTo>
                  <a:pt x="2024045" y="1824469"/>
                  <a:pt x="2030114" y="1819380"/>
                  <a:pt x="2036796" y="1816874"/>
                </a:cubicBezTo>
                <a:cubicBezTo>
                  <a:pt x="2060189" y="1808102"/>
                  <a:pt x="2036710" y="1818905"/>
                  <a:pt x="2064625" y="1804947"/>
                </a:cubicBezTo>
                <a:cubicBezTo>
                  <a:pt x="2073092" y="1779549"/>
                  <a:pt x="2061290" y="1805580"/>
                  <a:pt x="2092455" y="1781093"/>
                </a:cubicBezTo>
                <a:cubicBezTo>
                  <a:pt x="2157589" y="1729915"/>
                  <a:pt x="2106399" y="1766859"/>
                  <a:pt x="2132211" y="1737360"/>
                </a:cubicBezTo>
                <a:cubicBezTo>
                  <a:pt x="2138382" y="1730308"/>
                  <a:pt x="2146892" y="1725279"/>
                  <a:pt x="2152090" y="1717482"/>
                </a:cubicBezTo>
                <a:cubicBezTo>
                  <a:pt x="2171831" y="1687870"/>
                  <a:pt x="2146459" y="1724239"/>
                  <a:pt x="2171968" y="1693628"/>
                </a:cubicBezTo>
                <a:cubicBezTo>
                  <a:pt x="2199643" y="1660418"/>
                  <a:pt x="2157001" y="1704619"/>
                  <a:pt x="2191846" y="1669774"/>
                </a:cubicBezTo>
                <a:cubicBezTo>
                  <a:pt x="2194496" y="1663148"/>
                  <a:pt x="2195228" y="1655378"/>
                  <a:pt x="2199797" y="1649896"/>
                </a:cubicBezTo>
                <a:cubicBezTo>
                  <a:pt x="2202480" y="1646677"/>
                  <a:pt x="2208505" y="1648603"/>
                  <a:pt x="2211724" y="1645920"/>
                </a:cubicBezTo>
                <a:cubicBezTo>
                  <a:pt x="2216814" y="1641678"/>
                  <a:pt x="2220433" y="1635810"/>
                  <a:pt x="2223651" y="1630018"/>
                </a:cubicBezTo>
                <a:cubicBezTo>
                  <a:pt x="2227117" y="1623780"/>
                  <a:pt x="2228411" y="1616523"/>
                  <a:pt x="2231603" y="1610140"/>
                </a:cubicBezTo>
                <a:cubicBezTo>
                  <a:pt x="2233740" y="1605866"/>
                  <a:pt x="2237417" y="1602487"/>
                  <a:pt x="2239554" y="1598213"/>
                </a:cubicBezTo>
                <a:cubicBezTo>
                  <a:pt x="2241428" y="1594465"/>
                  <a:pt x="2241205" y="1589773"/>
                  <a:pt x="2243530" y="1586286"/>
                </a:cubicBezTo>
                <a:cubicBezTo>
                  <a:pt x="2246649" y="1581608"/>
                  <a:pt x="2251481" y="1578335"/>
                  <a:pt x="2255457" y="1574359"/>
                </a:cubicBezTo>
                <a:cubicBezTo>
                  <a:pt x="2261971" y="1561330"/>
                  <a:pt x="2263875" y="1559396"/>
                  <a:pt x="2267384" y="1546529"/>
                </a:cubicBezTo>
                <a:cubicBezTo>
                  <a:pt x="2270259" y="1535986"/>
                  <a:pt x="2270448" y="1524498"/>
                  <a:pt x="2275335" y="1514724"/>
                </a:cubicBezTo>
                <a:cubicBezTo>
                  <a:pt x="2281022" y="1503350"/>
                  <a:pt x="2284338" y="1498591"/>
                  <a:pt x="2287262" y="1486894"/>
                </a:cubicBezTo>
                <a:cubicBezTo>
                  <a:pt x="2288901" y="1480339"/>
                  <a:pt x="2289598" y="1473571"/>
                  <a:pt x="2291237" y="1467016"/>
                </a:cubicBezTo>
                <a:cubicBezTo>
                  <a:pt x="2292253" y="1462950"/>
                  <a:pt x="2294062" y="1459118"/>
                  <a:pt x="2295213" y="1455089"/>
                </a:cubicBezTo>
                <a:cubicBezTo>
                  <a:pt x="2296714" y="1449835"/>
                  <a:pt x="2297864" y="1444488"/>
                  <a:pt x="2299189" y="1439187"/>
                </a:cubicBezTo>
                <a:cubicBezTo>
                  <a:pt x="2291094" y="1212533"/>
                  <a:pt x="2301750" y="1418797"/>
                  <a:pt x="2287262" y="1264258"/>
                </a:cubicBezTo>
                <a:cubicBezTo>
                  <a:pt x="2285279" y="1243106"/>
                  <a:pt x="2286438" y="1221657"/>
                  <a:pt x="2283286" y="1200647"/>
                </a:cubicBezTo>
                <a:cubicBezTo>
                  <a:pt x="2282407" y="1194786"/>
                  <a:pt x="2277670" y="1190192"/>
                  <a:pt x="2275335" y="1184745"/>
                </a:cubicBezTo>
                <a:cubicBezTo>
                  <a:pt x="2265459" y="1161701"/>
                  <a:pt x="2278688" y="1183811"/>
                  <a:pt x="2263408" y="1160891"/>
                </a:cubicBezTo>
                <a:cubicBezTo>
                  <a:pt x="2262083" y="1154265"/>
                  <a:pt x="2260951" y="1147597"/>
                  <a:pt x="2259432" y="1141013"/>
                </a:cubicBezTo>
                <a:cubicBezTo>
                  <a:pt x="2256975" y="1130365"/>
                  <a:pt x="2252501" y="1120088"/>
                  <a:pt x="2251481" y="1109207"/>
                </a:cubicBezTo>
                <a:cubicBezTo>
                  <a:pt x="2237207" y="956948"/>
                  <a:pt x="2255873" y="1055640"/>
                  <a:pt x="2243530" y="993914"/>
                </a:cubicBezTo>
                <a:cubicBezTo>
                  <a:pt x="2242205" y="976686"/>
                  <a:pt x="2242738" y="959213"/>
                  <a:pt x="2239554" y="942230"/>
                </a:cubicBezTo>
                <a:cubicBezTo>
                  <a:pt x="2238673" y="937534"/>
                  <a:pt x="2232976" y="934880"/>
                  <a:pt x="2231603" y="930303"/>
                </a:cubicBezTo>
                <a:cubicBezTo>
                  <a:pt x="2226106" y="911980"/>
                  <a:pt x="2230890" y="895440"/>
                  <a:pt x="2219676" y="878620"/>
                </a:cubicBezTo>
                <a:cubicBezTo>
                  <a:pt x="2208305" y="861565"/>
                  <a:pt x="2209003" y="864180"/>
                  <a:pt x="2199797" y="838863"/>
                </a:cubicBezTo>
                <a:cubicBezTo>
                  <a:pt x="2197857" y="833529"/>
                  <a:pt x="2195210" y="816921"/>
                  <a:pt x="2191846" y="811034"/>
                </a:cubicBezTo>
                <a:cubicBezTo>
                  <a:pt x="2188558" y="805281"/>
                  <a:pt x="2183895" y="800432"/>
                  <a:pt x="2179919" y="795131"/>
                </a:cubicBezTo>
                <a:cubicBezTo>
                  <a:pt x="2178594" y="789830"/>
                  <a:pt x="2178096" y="784250"/>
                  <a:pt x="2175944" y="779228"/>
                </a:cubicBezTo>
                <a:cubicBezTo>
                  <a:pt x="2174062" y="774836"/>
                  <a:pt x="2170363" y="771450"/>
                  <a:pt x="2167992" y="767301"/>
                </a:cubicBezTo>
                <a:cubicBezTo>
                  <a:pt x="2165052" y="762156"/>
                  <a:pt x="2162376" y="756846"/>
                  <a:pt x="2160041" y="751399"/>
                </a:cubicBezTo>
                <a:cubicBezTo>
                  <a:pt x="2158390" y="747547"/>
                  <a:pt x="2158683" y="742744"/>
                  <a:pt x="2156065" y="739472"/>
                </a:cubicBezTo>
                <a:cubicBezTo>
                  <a:pt x="2153080" y="735741"/>
                  <a:pt x="2148114" y="734171"/>
                  <a:pt x="2144138" y="731520"/>
                </a:cubicBezTo>
                <a:cubicBezTo>
                  <a:pt x="2141488" y="727545"/>
                  <a:pt x="2138069" y="723985"/>
                  <a:pt x="2136187" y="719594"/>
                </a:cubicBezTo>
                <a:cubicBezTo>
                  <a:pt x="2134035" y="714572"/>
                  <a:pt x="2134922" y="708435"/>
                  <a:pt x="2132211" y="703691"/>
                </a:cubicBezTo>
                <a:cubicBezTo>
                  <a:pt x="2129421" y="698809"/>
                  <a:pt x="2124260" y="695740"/>
                  <a:pt x="2120284" y="691764"/>
                </a:cubicBezTo>
                <a:cubicBezTo>
                  <a:pt x="2114619" y="680434"/>
                  <a:pt x="2107896" y="665970"/>
                  <a:pt x="2100406" y="655983"/>
                </a:cubicBezTo>
                <a:cubicBezTo>
                  <a:pt x="2097033" y="651485"/>
                  <a:pt x="2092455" y="648032"/>
                  <a:pt x="2088479" y="644056"/>
                </a:cubicBezTo>
                <a:cubicBezTo>
                  <a:pt x="2085245" y="634354"/>
                  <a:pt x="2084261" y="627910"/>
                  <a:pt x="2076552" y="620202"/>
                </a:cubicBezTo>
                <a:cubicBezTo>
                  <a:pt x="2073173" y="616823"/>
                  <a:pt x="2068601" y="614901"/>
                  <a:pt x="2064625" y="612251"/>
                </a:cubicBezTo>
                <a:cubicBezTo>
                  <a:pt x="2052011" y="593329"/>
                  <a:pt x="2059699" y="607759"/>
                  <a:pt x="2052698" y="584421"/>
                </a:cubicBezTo>
                <a:cubicBezTo>
                  <a:pt x="2050290" y="576393"/>
                  <a:pt x="2051721" y="565216"/>
                  <a:pt x="2044747" y="560567"/>
                </a:cubicBezTo>
                <a:lnTo>
                  <a:pt x="2032820" y="552616"/>
                </a:lnTo>
                <a:cubicBezTo>
                  <a:pt x="2029084" y="541409"/>
                  <a:pt x="2029100" y="535530"/>
                  <a:pt x="2016917" y="528762"/>
                </a:cubicBezTo>
                <a:cubicBezTo>
                  <a:pt x="2009591" y="524692"/>
                  <a:pt x="2000038" y="525460"/>
                  <a:pt x="1993064" y="520811"/>
                </a:cubicBezTo>
                <a:cubicBezTo>
                  <a:pt x="1973430" y="507722"/>
                  <a:pt x="1988771" y="515763"/>
                  <a:pt x="1961258" y="508884"/>
                </a:cubicBezTo>
                <a:cubicBezTo>
                  <a:pt x="1957192" y="507868"/>
                  <a:pt x="1953183" y="506559"/>
                  <a:pt x="1949331" y="504908"/>
                </a:cubicBezTo>
                <a:cubicBezTo>
                  <a:pt x="1939235" y="500581"/>
                  <a:pt x="1932295" y="494943"/>
                  <a:pt x="1921502" y="492981"/>
                </a:cubicBezTo>
                <a:cubicBezTo>
                  <a:pt x="1910990" y="491070"/>
                  <a:pt x="1900299" y="490331"/>
                  <a:pt x="1889697" y="489006"/>
                </a:cubicBezTo>
                <a:cubicBezTo>
                  <a:pt x="1862853" y="480057"/>
                  <a:pt x="1895887" y="490381"/>
                  <a:pt x="1853916" y="481054"/>
                </a:cubicBezTo>
                <a:cubicBezTo>
                  <a:pt x="1841000" y="478184"/>
                  <a:pt x="1839184" y="474740"/>
                  <a:pt x="1826086" y="469127"/>
                </a:cubicBezTo>
                <a:cubicBezTo>
                  <a:pt x="1822234" y="467476"/>
                  <a:pt x="1818135" y="466477"/>
                  <a:pt x="1814159" y="465152"/>
                </a:cubicBezTo>
                <a:cubicBezTo>
                  <a:pt x="1811509" y="462501"/>
                  <a:pt x="1809764" y="458385"/>
                  <a:pt x="1806208" y="457200"/>
                </a:cubicBezTo>
                <a:cubicBezTo>
                  <a:pt x="1793387" y="452926"/>
                  <a:pt x="1766451" y="449249"/>
                  <a:pt x="1766451" y="449249"/>
                </a:cubicBezTo>
                <a:cubicBezTo>
                  <a:pt x="1753961" y="430513"/>
                  <a:pt x="1764326" y="441787"/>
                  <a:pt x="1742597" y="429371"/>
                </a:cubicBezTo>
                <a:cubicBezTo>
                  <a:pt x="1721187" y="417137"/>
                  <a:pt x="1739044" y="426528"/>
                  <a:pt x="1722719" y="413468"/>
                </a:cubicBezTo>
                <a:cubicBezTo>
                  <a:pt x="1718988" y="410483"/>
                  <a:pt x="1714463" y="408576"/>
                  <a:pt x="1710792" y="405517"/>
                </a:cubicBezTo>
                <a:cubicBezTo>
                  <a:pt x="1706473" y="401918"/>
                  <a:pt x="1702464" y="397909"/>
                  <a:pt x="1698865" y="393590"/>
                </a:cubicBezTo>
                <a:cubicBezTo>
                  <a:pt x="1695806" y="389919"/>
                  <a:pt x="1694585" y="384722"/>
                  <a:pt x="1690914" y="381663"/>
                </a:cubicBezTo>
                <a:cubicBezTo>
                  <a:pt x="1686361" y="377869"/>
                  <a:pt x="1680312" y="376362"/>
                  <a:pt x="1675011" y="373712"/>
                </a:cubicBezTo>
                <a:cubicBezTo>
                  <a:pt x="1651887" y="350585"/>
                  <a:pt x="1685213" y="382876"/>
                  <a:pt x="1655133" y="357809"/>
                </a:cubicBezTo>
                <a:cubicBezTo>
                  <a:pt x="1650814" y="354210"/>
                  <a:pt x="1647884" y="349001"/>
                  <a:pt x="1643206" y="345882"/>
                </a:cubicBezTo>
                <a:cubicBezTo>
                  <a:pt x="1639787" y="343603"/>
                  <a:pt x="1617493" y="338460"/>
                  <a:pt x="1615377" y="337931"/>
                </a:cubicBezTo>
                <a:cubicBezTo>
                  <a:pt x="1581196" y="315145"/>
                  <a:pt x="1624443" y="342464"/>
                  <a:pt x="1591523" y="326004"/>
                </a:cubicBezTo>
                <a:cubicBezTo>
                  <a:pt x="1587249" y="323867"/>
                  <a:pt x="1583870" y="320190"/>
                  <a:pt x="1579596" y="318053"/>
                </a:cubicBezTo>
                <a:cubicBezTo>
                  <a:pt x="1573213" y="314861"/>
                  <a:pt x="1566343" y="312752"/>
                  <a:pt x="1559717" y="310101"/>
                </a:cubicBezTo>
                <a:cubicBezTo>
                  <a:pt x="1537950" y="288332"/>
                  <a:pt x="1558961" y="305789"/>
                  <a:pt x="1523937" y="290223"/>
                </a:cubicBezTo>
                <a:cubicBezTo>
                  <a:pt x="1519571" y="288282"/>
                  <a:pt x="1516284" y="284409"/>
                  <a:pt x="1512010" y="282272"/>
                </a:cubicBezTo>
                <a:cubicBezTo>
                  <a:pt x="1505654" y="279094"/>
                  <a:pt x="1490126" y="276019"/>
                  <a:pt x="1484180" y="274320"/>
                </a:cubicBezTo>
                <a:cubicBezTo>
                  <a:pt x="1480151" y="273169"/>
                  <a:pt x="1476229" y="271670"/>
                  <a:pt x="1472253" y="270345"/>
                </a:cubicBezTo>
                <a:cubicBezTo>
                  <a:pt x="1447756" y="254015"/>
                  <a:pt x="1474836" y="269881"/>
                  <a:pt x="1440448" y="258418"/>
                </a:cubicBezTo>
                <a:cubicBezTo>
                  <a:pt x="1434826" y="256544"/>
                  <a:pt x="1429961" y="252874"/>
                  <a:pt x="1424545" y="250467"/>
                </a:cubicBezTo>
                <a:cubicBezTo>
                  <a:pt x="1418024" y="247569"/>
                  <a:pt x="1410905" y="245981"/>
                  <a:pt x="1404667" y="242515"/>
                </a:cubicBezTo>
                <a:cubicBezTo>
                  <a:pt x="1398875" y="239297"/>
                  <a:pt x="1394556" y="233806"/>
                  <a:pt x="1388764" y="230588"/>
                </a:cubicBezTo>
                <a:cubicBezTo>
                  <a:pt x="1382526" y="227122"/>
                  <a:pt x="1375407" y="225535"/>
                  <a:pt x="1368886" y="222637"/>
                </a:cubicBezTo>
                <a:cubicBezTo>
                  <a:pt x="1363470" y="220230"/>
                  <a:pt x="1358285" y="217336"/>
                  <a:pt x="1352984" y="214686"/>
                </a:cubicBezTo>
                <a:cubicBezTo>
                  <a:pt x="1345588" y="192500"/>
                  <a:pt x="1354880" y="210257"/>
                  <a:pt x="1329130" y="194807"/>
                </a:cubicBezTo>
                <a:cubicBezTo>
                  <a:pt x="1315259" y="186484"/>
                  <a:pt x="1302536" y="176380"/>
                  <a:pt x="1289373" y="166978"/>
                </a:cubicBezTo>
                <a:cubicBezTo>
                  <a:pt x="1283981" y="163127"/>
                  <a:pt x="1279397" y="158014"/>
                  <a:pt x="1273471" y="155051"/>
                </a:cubicBezTo>
                <a:cubicBezTo>
                  <a:pt x="1268170" y="152401"/>
                  <a:pt x="1262714" y="150040"/>
                  <a:pt x="1257568" y="147100"/>
                </a:cubicBezTo>
                <a:cubicBezTo>
                  <a:pt x="1226941" y="129598"/>
                  <a:pt x="1268573" y="150984"/>
                  <a:pt x="1229738" y="123246"/>
                </a:cubicBezTo>
                <a:cubicBezTo>
                  <a:pt x="1226328" y="120810"/>
                  <a:pt x="1221559" y="121144"/>
                  <a:pt x="1217811" y="119270"/>
                </a:cubicBezTo>
                <a:cubicBezTo>
                  <a:pt x="1213537" y="117133"/>
                  <a:pt x="1209772" y="114096"/>
                  <a:pt x="1205884" y="111319"/>
                </a:cubicBezTo>
                <a:cubicBezTo>
                  <a:pt x="1200492" y="107468"/>
                  <a:pt x="1196014" y="102134"/>
                  <a:pt x="1189982" y="99392"/>
                </a:cubicBezTo>
                <a:cubicBezTo>
                  <a:pt x="1181199" y="95400"/>
                  <a:pt x="1171393" y="94212"/>
                  <a:pt x="1162152" y="91440"/>
                </a:cubicBezTo>
                <a:cubicBezTo>
                  <a:pt x="1158138" y="90236"/>
                  <a:pt x="1153973" y="89339"/>
                  <a:pt x="1150225" y="87465"/>
                </a:cubicBezTo>
                <a:cubicBezTo>
                  <a:pt x="1106181" y="65444"/>
                  <a:pt x="1158761" y="82853"/>
                  <a:pt x="1098542" y="71562"/>
                </a:cubicBezTo>
                <a:cubicBezTo>
                  <a:pt x="1087801" y="69548"/>
                  <a:pt x="1077453" y="65754"/>
                  <a:pt x="1066737" y="63611"/>
                </a:cubicBezTo>
                <a:cubicBezTo>
                  <a:pt x="1060111" y="62286"/>
                  <a:pt x="1053517" y="60783"/>
                  <a:pt x="1046858" y="59635"/>
                </a:cubicBezTo>
                <a:cubicBezTo>
                  <a:pt x="949668" y="42878"/>
                  <a:pt x="979745" y="46878"/>
                  <a:pt x="915662" y="39757"/>
                </a:cubicBezTo>
                <a:cubicBezTo>
                  <a:pt x="909036" y="37107"/>
                  <a:pt x="902619" y="33857"/>
                  <a:pt x="895784" y="31806"/>
                </a:cubicBezTo>
                <a:cubicBezTo>
                  <a:pt x="889311" y="29864"/>
                  <a:pt x="882461" y="29469"/>
                  <a:pt x="875905" y="27830"/>
                </a:cubicBezTo>
                <a:cubicBezTo>
                  <a:pt x="871839" y="26814"/>
                  <a:pt x="868044" y="24870"/>
                  <a:pt x="863978" y="23854"/>
                </a:cubicBezTo>
                <a:cubicBezTo>
                  <a:pt x="852125" y="20891"/>
                  <a:pt x="840124" y="18553"/>
                  <a:pt x="828197" y="15903"/>
                </a:cubicBezTo>
                <a:cubicBezTo>
                  <a:pt x="824222" y="13253"/>
                  <a:pt x="820761" y="9585"/>
                  <a:pt x="816271" y="7952"/>
                </a:cubicBezTo>
                <a:cubicBezTo>
                  <a:pt x="806001" y="4217"/>
                  <a:pt x="784465" y="0"/>
                  <a:pt x="784465" y="0"/>
                </a:cubicBezTo>
                <a:cubicBezTo>
                  <a:pt x="748684" y="1325"/>
                  <a:pt x="712738" y="292"/>
                  <a:pt x="677123" y="3976"/>
                </a:cubicBezTo>
                <a:cubicBezTo>
                  <a:pt x="673395" y="4362"/>
                  <a:pt x="672616" y="10450"/>
                  <a:pt x="669171" y="11927"/>
                </a:cubicBezTo>
                <a:cubicBezTo>
                  <a:pt x="662960" y="14589"/>
                  <a:pt x="655919" y="14578"/>
                  <a:pt x="649293" y="15903"/>
                </a:cubicBezTo>
                <a:cubicBezTo>
                  <a:pt x="645317" y="18553"/>
                  <a:pt x="641758" y="21972"/>
                  <a:pt x="637366" y="23854"/>
                </a:cubicBezTo>
                <a:cubicBezTo>
                  <a:pt x="632344" y="26006"/>
                  <a:pt x="626798" y="26645"/>
                  <a:pt x="621464" y="27830"/>
                </a:cubicBezTo>
                <a:cubicBezTo>
                  <a:pt x="592673" y="34229"/>
                  <a:pt x="610974" y="28677"/>
                  <a:pt x="589658" y="35781"/>
                </a:cubicBezTo>
                <a:cubicBezTo>
                  <a:pt x="566817" y="58623"/>
                  <a:pt x="578670" y="52697"/>
                  <a:pt x="557853" y="59635"/>
                </a:cubicBezTo>
                <a:cubicBezTo>
                  <a:pt x="553877" y="64936"/>
                  <a:pt x="550984" y="71258"/>
                  <a:pt x="545926" y="75538"/>
                </a:cubicBezTo>
                <a:cubicBezTo>
                  <a:pt x="544987" y="76333"/>
                  <a:pt x="494792" y="109997"/>
                  <a:pt x="486291" y="119270"/>
                </a:cubicBezTo>
                <a:cubicBezTo>
                  <a:pt x="439987" y="169782"/>
                  <a:pt x="483563" y="131624"/>
                  <a:pt x="442559" y="182880"/>
                </a:cubicBezTo>
                <a:cubicBezTo>
                  <a:pt x="439574" y="186611"/>
                  <a:pt x="434303" y="187773"/>
                  <a:pt x="430632" y="190832"/>
                </a:cubicBezTo>
                <a:cubicBezTo>
                  <a:pt x="426313" y="194431"/>
                  <a:pt x="422974" y="199100"/>
                  <a:pt x="418705" y="202759"/>
                </a:cubicBezTo>
                <a:cubicBezTo>
                  <a:pt x="413674" y="207071"/>
                  <a:pt x="407488" y="210001"/>
                  <a:pt x="402803" y="214686"/>
                </a:cubicBezTo>
                <a:cubicBezTo>
                  <a:pt x="399424" y="218065"/>
                  <a:pt x="398903" y="224081"/>
                  <a:pt x="394851" y="226613"/>
                </a:cubicBezTo>
                <a:cubicBezTo>
                  <a:pt x="387744" y="231055"/>
                  <a:pt x="378948" y="231913"/>
                  <a:pt x="370997" y="234564"/>
                </a:cubicBezTo>
                <a:cubicBezTo>
                  <a:pt x="350176" y="241504"/>
                  <a:pt x="363231" y="237946"/>
                  <a:pt x="331241" y="242515"/>
                </a:cubicBezTo>
                <a:cubicBezTo>
                  <a:pt x="318950" y="246612"/>
                  <a:pt x="297295" y="254170"/>
                  <a:pt x="287509" y="254442"/>
                </a:cubicBezTo>
                <a:lnTo>
                  <a:pt x="176191" y="250467"/>
                </a:lnTo>
                <a:cubicBezTo>
                  <a:pt x="168240" y="245166"/>
                  <a:pt x="161763" y="236135"/>
                  <a:pt x="152337" y="234564"/>
                </a:cubicBezTo>
                <a:lnTo>
                  <a:pt x="128483" y="230588"/>
                </a:lnTo>
                <a:cubicBezTo>
                  <a:pt x="110969" y="227894"/>
                  <a:pt x="97579" y="226839"/>
                  <a:pt x="80775" y="222637"/>
                </a:cubicBezTo>
                <a:cubicBezTo>
                  <a:pt x="76709" y="221621"/>
                  <a:pt x="72824" y="219986"/>
                  <a:pt x="68848" y="218661"/>
                </a:cubicBezTo>
                <a:cubicBezTo>
                  <a:pt x="60895" y="194805"/>
                  <a:pt x="71499" y="216012"/>
                  <a:pt x="52945" y="202759"/>
                </a:cubicBezTo>
                <a:cubicBezTo>
                  <a:pt x="46845" y="198402"/>
                  <a:pt x="42685" y="191793"/>
                  <a:pt x="37043" y="186856"/>
                </a:cubicBezTo>
                <a:cubicBezTo>
                  <a:pt x="32056" y="182493"/>
                  <a:pt x="26441" y="178905"/>
                  <a:pt x="21140" y="174929"/>
                </a:cubicBezTo>
                <a:cubicBezTo>
                  <a:pt x="4386" y="124670"/>
                  <a:pt x="32335" y="205025"/>
                  <a:pt x="9213" y="151075"/>
                </a:cubicBezTo>
                <a:cubicBezTo>
                  <a:pt x="7061" y="146053"/>
                  <a:pt x="6422" y="140507"/>
                  <a:pt x="5237" y="135173"/>
                </a:cubicBezTo>
                <a:cubicBezTo>
                  <a:pt x="-3415" y="96237"/>
                  <a:pt x="1262" y="106756"/>
                  <a:pt x="1262" y="43733"/>
                </a:cubicBez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960DDE-DA09-4A53-99B1-4161CAD16375}"/>
              </a:ext>
            </a:extLst>
          </p:cNvPr>
          <p:cNvSpPr/>
          <p:nvPr/>
        </p:nvSpPr>
        <p:spPr>
          <a:xfrm>
            <a:off x="2882413" y="4120955"/>
            <a:ext cx="182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GB" alt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a </a:t>
            </a:r>
            <a:r>
              <a:rPr lang="en-GB" altLang="en-US" dirty="0" err="1">
                <a:solidFill>
                  <a:srgbClr val="C00000"/>
                </a:solidFill>
                <a:latin typeface="Comic Sans MS" panose="030F0702030302020204" pitchFamily="66" charset="0"/>
              </a:rPr>
              <a:t>MessagePost</a:t>
            </a:r>
            <a:r>
              <a:rPr lang="en-GB" alt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 is-a Post</a:t>
            </a:r>
          </a:p>
        </p:txBody>
      </p:sp>
    </p:spTree>
    <p:extLst>
      <p:ext uri="{BB962C8B-B14F-4D97-AF65-F5344CB8AC3E}">
        <p14:creationId xmlns:p14="http://schemas.microsoft.com/office/powerpoint/2010/main" val="1417182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Inheritance – Part 1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sz="3200" i="1" dirty="0">
                <a:solidFill>
                  <a:schemeClr val="bg1"/>
                </a:solidFill>
              </a:rPr>
              <a:t>(for discussion in-class)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175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57ADEF-9C68-4EE4-B31A-54CA25A377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FCABE1A-915E-4BFB-B88D-14CD6D8A8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Interfaces – </a:t>
            </a:r>
            <a:br>
              <a:rPr lang="en-US"/>
            </a:br>
            <a:r>
              <a:rPr lang="en-US"/>
              <a:t>A look back</a:t>
            </a:r>
          </a:p>
        </p:txBody>
      </p:sp>
    </p:spTree>
    <p:extLst>
      <p:ext uri="{BB962C8B-B14F-4D97-AF65-F5344CB8AC3E}">
        <p14:creationId xmlns:p14="http://schemas.microsoft.com/office/powerpoint/2010/main" val="2582091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273132" y="1612196"/>
            <a:ext cx="4222668" cy="4912233"/>
          </a:xfrm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altLang="en-US" sz="2400" noProof="1">
                <a:solidFill>
                  <a:srgbClr val="0070C0"/>
                </a:solidFill>
              </a:rPr>
              <a:t>First, we had:</a:t>
            </a:r>
          </a:p>
          <a:p>
            <a:r>
              <a:rPr lang="en-US" altLang="en-US" noProof="1">
                <a:latin typeface="Consolas" panose="020B0609020204030204" pitchFamily="49" charset="0"/>
                <a:cs typeface="Consolas" panose="020B0609020204030204" pitchFamily="49" charset="0"/>
              </a:rPr>
              <a:t>public void addMessagePost</a:t>
            </a:r>
            <a:br>
              <a:rPr lang="en-US" altLang="en-US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noProof="1">
                <a:latin typeface="Consolas" panose="020B0609020204030204" pitchFamily="49" charset="0"/>
                <a:cs typeface="Consolas" panose="020B0609020204030204" pitchFamily="49" charset="0"/>
              </a:rPr>
              <a:t>   (MessagePost message)</a:t>
            </a:r>
          </a:p>
          <a:p>
            <a:r>
              <a:rPr lang="en-US" altLang="en-US" noProof="1">
                <a:latin typeface="Consolas" panose="020B0609020204030204" pitchFamily="49" charset="0"/>
                <a:cs typeface="Consolas" panose="020B0609020204030204" pitchFamily="49" charset="0"/>
              </a:rPr>
              <a:t>public void addPhotoPost</a:t>
            </a:r>
            <a:br>
              <a:rPr lang="en-US" altLang="en-US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noProof="1">
                <a:latin typeface="Consolas" panose="020B0609020204030204" pitchFamily="49" charset="0"/>
                <a:cs typeface="Consolas" panose="020B0609020204030204" pitchFamily="49" charset="0"/>
              </a:rPr>
              <a:t>   (PhotoPost photo)</a:t>
            </a:r>
            <a:br>
              <a:rPr lang="en-US" altLang="en-US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alt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altLang="en-US" sz="2400" dirty="0">
                <a:solidFill>
                  <a:srgbClr val="0070C0"/>
                </a:solidFill>
              </a:rPr>
              <a:t>Now, we have:</a:t>
            </a:r>
          </a:p>
          <a:p>
            <a:r>
              <a:rPr lang="en-US" altLang="en-US" noProof="1">
                <a:latin typeface="Consolas" panose="020B0609020204030204" pitchFamily="49" charset="0"/>
                <a:cs typeface="Consolas" panose="020B0609020204030204" pitchFamily="49" charset="0"/>
              </a:rPr>
              <a:t>public void addPost</a:t>
            </a:r>
            <a:br>
              <a:rPr lang="en-US" altLang="en-US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noProof="1">
                <a:latin typeface="Consolas" panose="020B0609020204030204" pitchFamily="49" charset="0"/>
                <a:cs typeface="Consolas" panose="020B0609020204030204" pitchFamily="49" charset="0"/>
              </a:rPr>
              <a:t>   (Post post)</a:t>
            </a:r>
          </a:p>
          <a:p>
            <a:endParaRPr lang="en-AU" altLang="en-US" dirty="0"/>
          </a:p>
          <a:p>
            <a:pPr marL="45720" indent="0">
              <a:buNone/>
            </a:pPr>
            <a:r>
              <a:rPr lang="en-AU" altLang="en-US" sz="2400" dirty="0">
                <a:solidFill>
                  <a:srgbClr val="0070C0"/>
                </a:solidFill>
              </a:rPr>
              <a:t>We call this method with:</a:t>
            </a:r>
          </a:p>
          <a:p>
            <a:r>
              <a:rPr lang="en-AU" altLang="en-US" noProof="1">
                <a:latin typeface="Consolas" panose="020B0609020204030204" pitchFamily="49" charset="0"/>
                <a:cs typeface="Consolas" panose="020B0609020204030204" pitchFamily="49" charset="0"/>
              </a:rPr>
              <a:t>MessagePost message = </a:t>
            </a:r>
            <a:br>
              <a:rPr lang="en-AU" altLang="en-US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altLang="en-US" noProof="1">
                <a:latin typeface="Consolas" panose="020B0609020204030204" pitchFamily="49" charset="0"/>
                <a:cs typeface="Consolas" panose="020B0609020204030204" pitchFamily="49" charset="0"/>
              </a:rPr>
              <a:t>   new MessagePost(...);</a:t>
            </a:r>
          </a:p>
          <a:p>
            <a:r>
              <a:rPr lang="en-AU" altLang="en-US" noProof="1">
                <a:latin typeface="Consolas" panose="020B0609020204030204" pitchFamily="49" charset="0"/>
                <a:cs typeface="Consolas" panose="020B0609020204030204" pitchFamily="49" charset="0"/>
              </a:rPr>
              <a:t>feed.addPost(message);</a:t>
            </a:r>
            <a:endParaRPr lang="en-AU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1612196"/>
            <a:ext cx="4258294" cy="4912233"/>
          </a:xfrm>
        </p:spPr>
        <p:txBody>
          <a:bodyPr>
            <a:normAutofit lnSpcReduction="10000"/>
          </a:bodyPr>
          <a:lstStyle/>
          <a:p>
            <a:r>
              <a:rPr lang="en-GB" altLang="en-US" sz="2400" dirty="0"/>
              <a:t>Classes define types.</a:t>
            </a:r>
          </a:p>
          <a:p>
            <a:pPr lvl="1"/>
            <a:r>
              <a:rPr lang="en-GB" altLang="en-US" sz="2000" dirty="0"/>
              <a:t>A </a:t>
            </a:r>
            <a:r>
              <a:rPr lang="en-GB" altLang="en-US" sz="2000" dirty="0" err="1"/>
              <a:t>MessagePost</a:t>
            </a:r>
            <a:r>
              <a:rPr lang="en-GB" altLang="en-US" sz="2000" dirty="0"/>
              <a:t> is a type of </a:t>
            </a:r>
            <a:r>
              <a:rPr lang="en-GB" altLang="en-US" sz="2000" dirty="0" err="1"/>
              <a:t>MessagePost</a:t>
            </a:r>
            <a:br>
              <a:rPr lang="en-GB" altLang="en-US" sz="2000" dirty="0"/>
            </a:br>
            <a:endParaRPr lang="en-GB" altLang="en-US" sz="2000" dirty="0"/>
          </a:p>
          <a:p>
            <a:r>
              <a:rPr lang="en-GB" altLang="en-US" sz="2400" dirty="0"/>
              <a:t>Subclasses define subtypes.</a:t>
            </a:r>
          </a:p>
          <a:p>
            <a:pPr lvl="1"/>
            <a:r>
              <a:rPr lang="en-GB" altLang="en-US" sz="2000" dirty="0"/>
              <a:t>A </a:t>
            </a:r>
            <a:r>
              <a:rPr lang="en-GB" altLang="en-US" sz="2000" dirty="0" err="1"/>
              <a:t>MessagePost</a:t>
            </a:r>
            <a:r>
              <a:rPr lang="en-GB" altLang="en-US" sz="2000" dirty="0"/>
              <a:t> is a subtype of Post</a:t>
            </a:r>
            <a:br>
              <a:rPr lang="en-GB" altLang="en-US" sz="2000" dirty="0"/>
            </a:br>
            <a:endParaRPr lang="en-GB" altLang="en-US" sz="2000" dirty="0"/>
          </a:p>
          <a:p>
            <a:r>
              <a:rPr lang="en-GB" altLang="en-US" sz="2400" dirty="0"/>
              <a:t>Objects of subclasses can be used where objects of </a:t>
            </a:r>
            <a:r>
              <a:rPr lang="en-GB" altLang="en-US" sz="2400" dirty="0" err="1"/>
              <a:t>supertypes</a:t>
            </a:r>
            <a:r>
              <a:rPr lang="en-GB" altLang="en-US" sz="2400" dirty="0"/>
              <a:t> are required.</a:t>
            </a:r>
            <a:br>
              <a:rPr lang="en-GB" altLang="en-US" sz="2400" dirty="0"/>
            </a:br>
            <a:br>
              <a:rPr lang="en-GB" altLang="en-US" sz="2400" dirty="0"/>
            </a:br>
            <a:r>
              <a:rPr lang="en-GB" altLang="en-US" sz="2400" dirty="0"/>
              <a:t>(This is called </a:t>
            </a:r>
            <a:r>
              <a:rPr lang="en-GB" altLang="en-US" sz="2400" b="1" dirty="0">
                <a:solidFill>
                  <a:srgbClr val="A57133"/>
                </a:solidFill>
              </a:rPr>
              <a:t>substitution</a:t>
            </a:r>
            <a:r>
              <a:rPr lang="en-GB" altLang="en-US" sz="2400" b="1" dirty="0">
                <a:solidFill>
                  <a:srgbClr val="CD2626"/>
                </a:solidFill>
              </a:rPr>
              <a:t> </a:t>
            </a:r>
            <a:r>
              <a:rPr lang="en-GB" altLang="en-US" sz="2400" dirty="0"/>
              <a:t>.)</a:t>
            </a:r>
          </a:p>
          <a:p>
            <a:endParaRPr lang="en-US" sz="2400" dirty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Subclasss</a:t>
            </a:r>
            <a:r>
              <a:rPr lang="en-US" altLang="en-US" dirty="0"/>
              <a:t> and Subtyping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14B63E0-962D-472B-A2A7-88A0DCB9064C}"/>
              </a:ext>
            </a:extLst>
          </p:cNvPr>
          <p:cNvSpPr/>
          <p:nvPr/>
        </p:nvSpPr>
        <p:spPr>
          <a:xfrm>
            <a:off x="2149566" y="4419601"/>
            <a:ext cx="2299189" cy="1676400"/>
          </a:xfrm>
          <a:custGeom>
            <a:avLst/>
            <a:gdLst>
              <a:gd name="connsiteX0" fmla="*/ 1643206 w 2299189"/>
              <a:gd name="connsiteY0" fmla="*/ 1800971 h 1828800"/>
              <a:gd name="connsiteX1" fmla="*/ 1663084 w 2299189"/>
              <a:gd name="connsiteY1" fmla="*/ 1812898 h 1828800"/>
              <a:gd name="connsiteX2" fmla="*/ 1798257 w 2299189"/>
              <a:gd name="connsiteY2" fmla="*/ 1828800 h 1828800"/>
              <a:gd name="connsiteX3" fmla="*/ 2016917 w 2299189"/>
              <a:gd name="connsiteY3" fmla="*/ 1824825 h 1828800"/>
              <a:gd name="connsiteX4" fmla="*/ 2036796 w 2299189"/>
              <a:gd name="connsiteY4" fmla="*/ 1816874 h 1828800"/>
              <a:gd name="connsiteX5" fmla="*/ 2064625 w 2299189"/>
              <a:gd name="connsiteY5" fmla="*/ 1804947 h 1828800"/>
              <a:gd name="connsiteX6" fmla="*/ 2092455 w 2299189"/>
              <a:gd name="connsiteY6" fmla="*/ 1781093 h 1828800"/>
              <a:gd name="connsiteX7" fmla="*/ 2132211 w 2299189"/>
              <a:gd name="connsiteY7" fmla="*/ 1737360 h 1828800"/>
              <a:gd name="connsiteX8" fmla="*/ 2152090 w 2299189"/>
              <a:gd name="connsiteY8" fmla="*/ 1717482 h 1828800"/>
              <a:gd name="connsiteX9" fmla="*/ 2171968 w 2299189"/>
              <a:gd name="connsiteY9" fmla="*/ 1693628 h 1828800"/>
              <a:gd name="connsiteX10" fmla="*/ 2191846 w 2299189"/>
              <a:gd name="connsiteY10" fmla="*/ 1669774 h 1828800"/>
              <a:gd name="connsiteX11" fmla="*/ 2199797 w 2299189"/>
              <a:gd name="connsiteY11" fmla="*/ 1649896 h 1828800"/>
              <a:gd name="connsiteX12" fmla="*/ 2211724 w 2299189"/>
              <a:gd name="connsiteY12" fmla="*/ 1645920 h 1828800"/>
              <a:gd name="connsiteX13" fmla="*/ 2223651 w 2299189"/>
              <a:gd name="connsiteY13" fmla="*/ 1630018 h 1828800"/>
              <a:gd name="connsiteX14" fmla="*/ 2231603 w 2299189"/>
              <a:gd name="connsiteY14" fmla="*/ 1610140 h 1828800"/>
              <a:gd name="connsiteX15" fmla="*/ 2239554 w 2299189"/>
              <a:gd name="connsiteY15" fmla="*/ 1598213 h 1828800"/>
              <a:gd name="connsiteX16" fmla="*/ 2243530 w 2299189"/>
              <a:gd name="connsiteY16" fmla="*/ 1586286 h 1828800"/>
              <a:gd name="connsiteX17" fmla="*/ 2255457 w 2299189"/>
              <a:gd name="connsiteY17" fmla="*/ 1574359 h 1828800"/>
              <a:gd name="connsiteX18" fmla="*/ 2267384 w 2299189"/>
              <a:gd name="connsiteY18" fmla="*/ 1546529 h 1828800"/>
              <a:gd name="connsiteX19" fmla="*/ 2275335 w 2299189"/>
              <a:gd name="connsiteY19" fmla="*/ 1514724 h 1828800"/>
              <a:gd name="connsiteX20" fmla="*/ 2287262 w 2299189"/>
              <a:gd name="connsiteY20" fmla="*/ 1486894 h 1828800"/>
              <a:gd name="connsiteX21" fmla="*/ 2291237 w 2299189"/>
              <a:gd name="connsiteY21" fmla="*/ 1467016 h 1828800"/>
              <a:gd name="connsiteX22" fmla="*/ 2295213 w 2299189"/>
              <a:gd name="connsiteY22" fmla="*/ 1455089 h 1828800"/>
              <a:gd name="connsiteX23" fmla="*/ 2299189 w 2299189"/>
              <a:gd name="connsiteY23" fmla="*/ 1439187 h 1828800"/>
              <a:gd name="connsiteX24" fmla="*/ 2287262 w 2299189"/>
              <a:gd name="connsiteY24" fmla="*/ 1264258 h 1828800"/>
              <a:gd name="connsiteX25" fmla="*/ 2283286 w 2299189"/>
              <a:gd name="connsiteY25" fmla="*/ 1200647 h 1828800"/>
              <a:gd name="connsiteX26" fmla="*/ 2275335 w 2299189"/>
              <a:gd name="connsiteY26" fmla="*/ 1184745 h 1828800"/>
              <a:gd name="connsiteX27" fmla="*/ 2263408 w 2299189"/>
              <a:gd name="connsiteY27" fmla="*/ 1160891 h 1828800"/>
              <a:gd name="connsiteX28" fmla="*/ 2259432 w 2299189"/>
              <a:gd name="connsiteY28" fmla="*/ 1141013 h 1828800"/>
              <a:gd name="connsiteX29" fmla="*/ 2251481 w 2299189"/>
              <a:gd name="connsiteY29" fmla="*/ 1109207 h 1828800"/>
              <a:gd name="connsiteX30" fmla="*/ 2243530 w 2299189"/>
              <a:gd name="connsiteY30" fmla="*/ 993914 h 1828800"/>
              <a:gd name="connsiteX31" fmla="*/ 2239554 w 2299189"/>
              <a:gd name="connsiteY31" fmla="*/ 942230 h 1828800"/>
              <a:gd name="connsiteX32" fmla="*/ 2231603 w 2299189"/>
              <a:gd name="connsiteY32" fmla="*/ 930303 h 1828800"/>
              <a:gd name="connsiteX33" fmla="*/ 2219676 w 2299189"/>
              <a:gd name="connsiteY33" fmla="*/ 878620 h 1828800"/>
              <a:gd name="connsiteX34" fmla="*/ 2199797 w 2299189"/>
              <a:gd name="connsiteY34" fmla="*/ 838863 h 1828800"/>
              <a:gd name="connsiteX35" fmla="*/ 2191846 w 2299189"/>
              <a:gd name="connsiteY35" fmla="*/ 811034 h 1828800"/>
              <a:gd name="connsiteX36" fmla="*/ 2179919 w 2299189"/>
              <a:gd name="connsiteY36" fmla="*/ 795131 h 1828800"/>
              <a:gd name="connsiteX37" fmla="*/ 2175944 w 2299189"/>
              <a:gd name="connsiteY37" fmla="*/ 779228 h 1828800"/>
              <a:gd name="connsiteX38" fmla="*/ 2167992 w 2299189"/>
              <a:gd name="connsiteY38" fmla="*/ 767301 h 1828800"/>
              <a:gd name="connsiteX39" fmla="*/ 2160041 w 2299189"/>
              <a:gd name="connsiteY39" fmla="*/ 751399 h 1828800"/>
              <a:gd name="connsiteX40" fmla="*/ 2156065 w 2299189"/>
              <a:gd name="connsiteY40" fmla="*/ 739472 h 1828800"/>
              <a:gd name="connsiteX41" fmla="*/ 2144138 w 2299189"/>
              <a:gd name="connsiteY41" fmla="*/ 731520 h 1828800"/>
              <a:gd name="connsiteX42" fmla="*/ 2136187 w 2299189"/>
              <a:gd name="connsiteY42" fmla="*/ 719594 h 1828800"/>
              <a:gd name="connsiteX43" fmla="*/ 2132211 w 2299189"/>
              <a:gd name="connsiteY43" fmla="*/ 703691 h 1828800"/>
              <a:gd name="connsiteX44" fmla="*/ 2120284 w 2299189"/>
              <a:gd name="connsiteY44" fmla="*/ 691764 h 1828800"/>
              <a:gd name="connsiteX45" fmla="*/ 2100406 w 2299189"/>
              <a:gd name="connsiteY45" fmla="*/ 655983 h 1828800"/>
              <a:gd name="connsiteX46" fmla="*/ 2088479 w 2299189"/>
              <a:gd name="connsiteY46" fmla="*/ 644056 h 1828800"/>
              <a:gd name="connsiteX47" fmla="*/ 2076552 w 2299189"/>
              <a:gd name="connsiteY47" fmla="*/ 620202 h 1828800"/>
              <a:gd name="connsiteX48" fmla="*/ 2064625 w 2299189"/>
              <a:gd name="connsiteY48" fmla="*/ 612251 h 1828800"/>
              <a:gd name="connsiteX49" fmla="*/ 2052698 w 2299189"/>
              <a:gd name="connsiteY49" fmla="*/ 584421 h 1828800"/>
              <a:gd name="connsiteX50" fmla="*/ 2044747 w 2299189"/>
              <a:gd name="connsiteY50" fmla="*/ 560567 h 1828800"/>
              <a:gd name="connsiteX51" fmla="*/ 2032820 w 2299189"/>
              <a:gd name="connsiteY51" fmla="*/ 552616 h 1828800"/>
              <a:gd name="connsiteX52" fmla="*/ 2016917 w 2299189"/>
              <a:gd name="connsiteY52" fmla="*/ 528762 h 1828800"/>
              <a:gd name="connsiteX53" fmla="*/ 1993064 w 2299189"/>
              <a:gd name="connsiteY53" fmla="*/ 520811 h 1828800"/>
              <a:gd name="connsiteX54" fmla="*/ 1961258 w 2299189"/>
              <a:gd name="connsiteY54" fmla="*/ 508884 h 1828800"/>
              <a:gd name="connsiteX55" fmla="*/ 1949331 w 2299189"/>
              <a:gd name="connsiteY55" fmla="*/ 504908 h 1828800"/>
              <a:gd name="connsiteX56" fmla="*/ 1921502 w 2299189"/>
              <a:gd name="connsiteY56" fmla="*/ 492981 h 1828800"/>
              <a:gd name="connsiteX57" fmla="*/ 1889697 w 2299189"/>
              <a:gd name="connsiteY57" fmla="*/ 489006 h 1828800"/>
              <a:gd name="connsiteX58" fmla="*/ 1853916 w 2299189"/>
              <a:gd name="connsiteY58" fmla="*/ 481054 h 1828800"/>
              <a:gd name="connsiteX59" fmla="*/ 1826086 w 2299189"/>
              <a:gd name="connsiteY59" fmla="*/ 469127 h 1828800"/>
              <a:gd name="connsiteX60" fmla="*/ 1814159 w 2299189"/>
              <a:gd name="connsiteY60" fmla="*/ 465152 h 1828800"/>
              <a:gd name="connsiteX61" fmla="*/ 1806208 w 2299189"/>
              <a:gd name="connsiteY61" fmla="*/ 457200 h 1828800"/>
              <a:gd name="connsiteX62" fmla="*/ 1766451 w 2299189"/>
              <a:gd name="connsiteY62" fmla="*/ 449249 h 1828800"/>
              <a:gd name="connsiteX63" fmla="*/ 1742597 w 2299189"/>
              <a:gd name="connsiteY63" fmla="*/ 429371 h 1828800"/>
              <a:gd name="connsiteX64" fmla="*/ 1722719 w 2299189"/>
              <a:gd name="connsiteY64" fmla="*/ 413468 h 1828800"/>
              <a:gd name="connsiteX65" fmla="*/ 1710792 w 2299189"/>
              <a:gd name="connsiteY65" fmla="*/ 405517 h 1828800"/>
              <a:gd name="connsiteX66" fmla="*/ 1698865 w 2299189"/>
              <a:gd name="connsiteY66" fmla="*/ 393590 h 1828800"/>
              <a:gd name="connsiteX67" fmla="*/ 1690914 w 2299189"/>
              <a:gd name="connsiteY67" fmla="*/ 381663 h 1828800"/>
              <a:gd name="connsiteX68" fmla="*/ 1675011 w 2299189"/>
              <a:gd name="connsiteY68" fmla="*/ 373712 h 1828800"/>
              <a:gd name="connsiteX69" fmla="*/ 1655133 w 2299189"/>
              <a:gd name="connsiteY69" fmla="*/ 357809 h 1828800"/>
              <a:gd name="connsiteX70" fmla="*/ 1643206 w 2299189"/>
              <a:gd name="connsiteY70" fmla="*/ 345882 h 1828800"/>
              <a:gd name="connsiteX71" fmla="*/ 1615377 w 2299189"/>
              <a:gd name="connsiteY71" fmla="*/ 337931 h 1828800"/>
              <a:gd name="connsiteX72" fmla="*/ 1591523 w 2299189"/>
              <a:gd name="connsiteY72" fmla="*/ 326004 h 1828800"/>
              <a:gd name="connsiteX73" fmla="*/ 1579596 w 2299189"/>
              <a:gd name="connsiteY73" fmla="*/ 318053 h 1828800"/>
              <a:gd name="connsiteX74" fmla="*/ 1559717 w 2299189"/>
              <a:gd name="connsiteY74" fmla="*/ 310101 h 1828800"/>
              <a:gd name="connsiteX75" fmla="*/ 1523937 w 2299189"/>
              <a:gd name="connsiteY75" fmla="*/ 290223 h 1828800"/>
              <a:gd name="connsiteX76" fmla="*/ 1512010 w 2299189"/>
              <a:gd name="connsiteY76" fmla="*/ 282272 h 1828800"/>
              <a:gd name="connsiteX77" fmla="*/ 1484180 w 2299189"/>
              <a:gd name="connsiteY77" fmla="*/ 274320 h 1828800"/>
              <a:gd name="connsiteX78" fmla="*/ 1472253 w 2299189"/>
              <a:gd name="connsiteY78" fmla="*/ 270345 h 1828800"/>
              <a:gd name="connsiteX79" fmla="*/ 1440448 w 2299189"/>
              <a:gd name="connsiteY79" fmla="*/ 258418 h 1828800"/>
              <a:gd name="connsiteX80" fmla="*/ 1424545 w 2299189"/>
              <a:gd name="connsiteY80" fmla="*/ 250467 h 1828800"/>
              <a:gd name="connsiteX81" fmla="*/ 1404667 w 2299189"/>
              <a:gd name="connsiteY81" fmla="*/ 242515 h 1828800"/>
              <a:gd name="connsiteX82" fmla="*/ 1388764 w 2299189"/>
              <a:gd name="connsiteY82" fmla="*/ 230588 h 1828800"/>
              <a:gd name="connsiteX83" fmla="*/ 1368886 w 2299189"/>
              <a:gd name="connsiteY83" fmla="*/ 222637 h 1828800"/>
              <a:gd name="connsiteX84" fmla="*/ 1352984 w 2299189"/>
              <a:gd name="connsiteY84" fmla="*/ 214686 h 1828800"/>
              <a:gd name="connsiteX85" fmla="*/ 1329130 w 2299189"/>
              <a:gd name="connsiteY85" fmla="*/ 194807 h 1828800"/>
              <a:gd name="connsiteX86" fmla="*/ 1289373 w 2299189"/>
              <a:gd name="connsiteY86" fmla="*/ 166978 h 1828800"/>
              <a:gd name="connsiteX87" fmla="*/ 1273471 w 2299189"/>
              <a:gd name="connsiteY87" fmla="*/ 155051 h 1828800"/>
              <a:gd name="connsiteX88" fmla="*/ 1257568 w 2299189"/>
              <a:gd name="connsiteY88" fmla="*/ 147100 h 1828800"/>
              <a:gd name="connsiteX89" fmla="*/ 1229738 w 2299189"/>
              <a:gd name="connsiteY89" fmla="*/ 123246 h 1828800"/>
              <a:gd name="connsiteX90" fmla="*/ 1217811 w 2299189"/>
              <a:gd name="connsiteY90" fmla="*/ 119270 h 1828800"/>
              <a:gd name="connsiteX91" fmla="*/ 1205884 w 2299189"/>
              <a:gd name="connsiteY91" fmla="*/ 111319 h 1828800"/>
              <a:gd name="connsiteX92" fmla="*/ 1189982 w 2299189"/>
              <a:gd name="connsiteY92" fmla="*/ 99392 h 1828800"/>
              <a:gd name="connsiteX93" fmla="*/ 1162152 w 2299189"/>
              <a:gd name="connsiteY93" fmla="*/ 91440 h 1828800"/>
              <a:gd name="connsiteX94" fmla="*/ 1150225 w 2299189"/>
              <a:gd name="connsiteY94" fmla="*/ 87465 h 1828800"/>
              <a:gd name="connsiteX95" fmla="*/ 1098542 w 2299189"/>
              <a:gd name="connsiteY95" fmla="*/ 71562 h 1828800"/>
              <a:gd name="connsiteX96" fmla="*/ 1066737 w 2299189"/>
              <a:gd name="connsiteY96" fmla="*/ 63611 h 1828800"/>
              <a:gd name="connsiteX97" fmla="*/ 1046858 w 2299189"/>
              <a:gd name="connsiteY97" fmla="*/ 59635 h 1828800"/>
              <a:gd name="connsiteX98" fmla="*/ 915662 w 2299189"/>
              <a:gd name="connsiteY98" fmla="*/ 39757 h 1828800"/>
              <a:gd name="connsiteX99" fmla="*/ 895784 w 2299189"/>
              <a:gd name="connsiteY99" fmla="*/ 31806 h 1828800"/>
              <a:gd name="connsiteX100" fmla="*/ 875905 w 2299189"/>
              <a:gd name="connsiteY100" fmla="*/ 27830 h 1828800"/>
              <a:gd name="connsiteX101" fmla="*/ 863978 w 2299189"/>
              <a:gd name="connsiteY101" fmla="*/ 23854 h 1828800"/>
              <a:gd name="connsiteX102" fmla="*/ 828197 w 2299189"/>
              <a:gd name="connsiteY102" fmla="*/ 15903 h 1828800"/>
              <a:gd name="connsiteX103" fmla="*/ 816271 w 2299189"/>
              <a:gd name="connsiteY103" fmla="*/ 7952 h 1828800"/>
              <a:gd name="connsiteX104" fmla="*/ 784465 w 2299189"/>
              <a:gd name="connsiteY104" fmla="*/ 0 h 1828800"/>
              <a:gd name="connsiteX105" fmla="*/ 677123 w 2299189"/>
              <a:gd name="connsiteY105" fmla="*/ 3976 h 1828800"/>
              <a:gd name="connsiteX106" fmla="*/ 669171 w 2299189"/>
              <a:gd name="connsiteY106" fmla="*/ 11927 h 1828800"/>
              <a:gd name="connsiteX107" fmla="*/ 649293 w 2299189"/>
              <a:gd name="connsiteY107" fmla="*/ 15903 h 1828800"/>
              <a:gd name="connsiteX108" fmla="*/ 637366 w 2299189"/>
              <a:gd name="connsiteY108" fmla="*/ 23854 h 1828800"/>
              <a:gd name="connsiteX109" fmla="*/ 621464 w 2299189"/>
              <a:gd name="connsiteY109" fmla="*/ 27830 h 1828800"/>
              <a:gd name="connsiteX110" fmla="*/ 589658 w 2299189"/>
              <a:gd name="connsiteY110" fmla="*/ 35781 h 1828800"/>
              <a:gd name="connsiteX111" fmla="*/ 557853 w 2299189"/>
              <a:gd name="connsiteY111" fmla="*/ 59635 h 1828800"/>
              <a:gd name="connsiteX112" fmla="*/ 545926 w 2299189"/>
              <a:gd name="connsiteY112" fmla="*/ 75538 h 1828800"/>
              <a:gd name="connsiteX113" fmla="*/ 486291 w 2299189"/>
              <a:gd name="connsiteY113" fmla="*/ 119270 h 1828800"/>
              <a:gd name="connsiteX114" fmla="*/ 442559 w 2299189"/>
              <a:gd name="connsiteY114" fmla="*/ 182880 h 1828800"/>
              <a:gd name="connsiteX115" fmla="*/ 430632 w 2299189"/>
              <a:gd name="connsiteY115" fmla="*/ 190832 h 1828800"/>
              <a:gd name="connsiteX116" fmla="*/ 418705 w 2299189"/>
              <a:gd name="connsiteY116" fmla="*/ 202759 h 1828800"/>
              <a:gd name="connsiteX117" fmla="*/ 402803 w 2299189"/>
              <a:gd name="connsiteY117" fmla="*/ 214686 h 1828800"/>
              <a:gd name="connsiteX118" fmla="*/ 394851 w 2299189"/>
              <a:gd name="connsiteY118" fmla="*/ 226613 h 1828800"/>
              <a:gd name="connsiteX119" fmla="*/ 370997 w 2299189"/>
              <a:gd name="connsiteY119" fmla="*/ 234564 h 1828800"/>
              <a:gd name="connsiteX120" fmla="*/ 331241 w 2299189"/>
              <a:gd name="connsiteY120" fmla="*/ 242515 h 1828800"/>
              <a:gd name="connsiteX121" fmla="*/ 287509 w 2299189"/>
              <a:gd name="connsiteY121" fmla="*/ 254442 h 1828800"/>
              <a:gd name="connsiteX122" fmla="*/ 176191 w 2299189"/>
              <a:gd name="connsiteY122" fmla="*/ 250467 h 1828800"/>
              <a:gd name="connsiteX123" fmla="*/ 152337 w 2299189"/>
              <a:gd name="connsiteY123" fmla="*/ 234564 h 1828800"/>
              <a:gd name="connsiteX124" fmla="*/ 128483 w 2299189"/>
              <a:gd name="connsiteY124" fmla="*/ 230588 h 1828800"/>
              <a:gd name="connsiteX125" fmla="*/ 80775 w 2299189"/>
              <a:gd name="connsiteY125" fmla="*/ 222637 h 1828800"/>
              <a:gd name="connsiteX126" fmla="*/ 68848 w 2299189"/>
              <a:gd name="connsiteY126" fmla="*/ 218661 h 1828800"/>
              <a:gd name="connsiteX127" fmla="*/ 52945 w 2299189"/>
              <a:gd name="connsiteY127" fmla="*/ 202759 h 1828800"/>
              <a:gd name="connsiteX128" fmla="*/ 37043 w 2299189"/>
              <a:gd name="connsiteY128" fmla="*/ 186856 h 1828800"/>
              <a:gd name="connsiteX129" fmla="*/ 21140 w 2299189"/>
              <a:gd name="connsiteY129" fmla="*/ 174929 h 1828800"/>
              <a:gd name="connsiteX130" fmla="*/ 9213 w 2299189"/>
              <a:gd name="connsiteY130" fmla="*/ 151075 h 1828800"/>
              <a:gd name="connsiteX131" fmla="*/ 5237 w 2299189"/>
              <a:gd name="connsiteY131" fmla="*/ 135173 h 1828800"/>
              <a:gd name="connsiteX132" fmla="*/ 1262 w 2299189"/>
              <a:gd name="connsiteY132" fmla="*/ 4373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2299189" h="1828800">
                <a:moveTo>
                  <a:pt x="1643206" y="1800971"/>
                </a:moveTo>
                <a:cubicBezTo>
                  <a:pt x="1649832" y="1804947"/>
                  <a:pt x="1655909" y="1810028"/>
                  <a:pt x="1663084" y="1812898"/>
                </a:cubicBezTo>
                <a:cubicBezTo>
                  <a:pt x="1713727" y="1833155"/>
                  <a:pt x="1734121" y="1826128"/>
                  <a:pt x="1798257" y="1828800"/>
                </a:cubicBezTo>
                <a:cubicBezTo>
                  <a:pt x="1871144" y="1827475"/>
                  <a:pt x="1944109" y="1828465"/>
                  <a:pt x="2016917" y="1824825"/>
                </a:cubicBezTo>
                <a:cubicBezTo>
                  <a:pt x="2024045" y="1824469"/>
                  <a:pt x="2030114" y="1819380"/>
                  <a:pt x="2036796" y="1816874"/>
                </a:cubicBezTo>
                <a:cubicBezTo>
                  <a:pt x="2060189" y="1808102"/>
                  <a:pt x="2036710" y="1818905"/>
                  <a:pt x="2064625" y="1804947"/>
                </a:cubicBezTo>
                <a:cubicBezTo>
                  <a:pt x="2073092" y="1779549"/>
                  <a:pt x="2061290" y="1805580"/>
                  <a:pt x="2092455" y="1781093"/>
                </a:cubicBezTo>
                <a:cubicBezTo>
                  <a:pt x="2157589" y="1729915"/>
                  <a:pt x="2106399" y="1766859"/>
                  <a:pt x="2132211" y="1737360"/>
                </a:cubicBezTo>
                <a:cubicBezTo>
                  <a:pt x="2138382" y="1730308"/>
                  <a:pt x="2146892" y="1725279"/>
                  <a:pt x="2152090" y="1717482"/>
                </a:cubicBezTo>
                <a:cubicBezTo>
                  <a:pt x="2171831" y="1687870"/>
                  <a:pt x="2146459" y="1724239"/>
                  <a:pt x="2171968" y="1693628"/>
                </a:cubicBezTo>
                <a:cubicBezTo>
                  <a:pt x="2199643" y="1660418"/>
                  <a:pt x="2157001" y="1704619"/>
                  <a:pt x="2191846" y="1669774"/>
                </a:cubicBezTo>
                <a:cubicBezTo>
                  <a:pt x="2194496" y="1663148"/>
                  <a:pt x="2195228" y="1655378"/>
                  <a:pt x="2199797" y="1649896"/>
                </a:cubicBezTo>
                <a:cubicBezTo>
                  <a:pt x="2202480" y="1646677"/>
                  <a:pt x="2208505" y="1648603"/>
                  <a:pt x="2211724" y="1645920"/>
                </a:cubicBezTo>
                <a:cubicBezTo>
                  <a:pt x="2216814" y="1641678"/>
                  <a:pt x="2220433" y="1635810"/>
                  <a:pt x="2223651" y="1630018"/>
                </a:cubicBezTo>
                <a:cubicBezTo>
                  <a:pt x="2227117" y="1623780"/>
                  <a:pt x="2228411" y="1616523"/>
                  <a:pt x="2231603" y="1610140"/>
                </a:cubicBezTo>
                <a:cubicBezTo>
                  <a:pt x="2233740" y="1605866"/>
                  <a:pt x="2237417" y="1602487"/>
                  <a:pt x="2239554" y="1598213"/>
                </a:cubicBezTo>
                <a:cubicBezTo>
                  <a:pt x="2241428" y="1594465"/>
                  <a:pt x="2241205" y="1589773"/>
                  <a:pt x="2243530" y="1586286"/>
                </a:cubicBezTo>
                <a:cubicBezTo>
                  <a:pt x="2246649" y="1581608"/>
                  <a:pt x="2251481" y="1578335"/>
                  <a:pt x="2255457" y="1574359"/>
                </a:cubicBezTo>
                <a:cubicBezTo>
                  <a:pt x="2261971" y="1561330"/>
                  <a:pt x="2263875" y="1559396"/>
                  <a:pt x="2267384" y="1546529"/>
                </a:cubicBezTo>
                <a:cubicBezTo>
                  <a:pt x="2270259" y="1535986"/>
                  <a:pt x="2270448" y="1524498"/>
                  <a:pt x="2275335" y="1514724"/>
                </a:cubicBezTo>
                <a:cubicBezTo>
                  <a:pt x="2281022" y="1503350"/>
                  <a:pt x="2284338" y="1498591"/>
                  <a:pt x="2287262" y="1486894"/>
                </a:cubicBezTo>
                <a:cubicBezTo>
                  <a:pt x="2288901" y="1480339"/>
                  <a:pt x="2289598" y="1473571"/>
                  <a:pt x="2291237" y="1467016"/>
                </a:cubicBezTo>
                <a:cubicBezTo>
                  <a:pt x="2292253" y="1462950"/>
                  <a:pt x="2294062" y="1459118"/>
                  <a:pt x="2295213" y="1455089"/>
                </a:cubicBezTo>
                <a:cubicBezTo>
                  <a:pt x="2296714" y="1449835"/>
                  <a:pt x="2297864" y="1444488"/>
                  <a:pt x="2299189" y="1439187"/>
                </a:cubicBezTo>
                <a:cubicBezTo>
                  <a:pt x="2291094" y="1212533"/>
                  <a:pt x="2301750" y="1418797"/>
                  <a:pt x="2287262" y="1264258"/>
                </a:cubicBezTo>
                <a:cubicBezTo>
                  <a:pt x="2285279" y="1243106"/>
                  <a:pt x="2286438" y="1221657"/>
                  <a:pt x="2283286" y="1200647"/>
                </a:cubicBezTo>
                <a:cubicBezTo>
                  <a:pt x="2282407" y="1194786"/>
                  <a:pt x="2277670" y="1190192"/>
                  <a:pt x="2275335" y="1184745"/>
                </a:cubicBezTo>
                <a:cubicBezTo>
                  <a:pt x="2265459" y="1161701"/>
                  <a:pt x="2278688" y="1183811"/>
                  <a:pt x="2263408" y="1160891"/>
                </a:cubicBezTo>
                <a:cubicBezTo>
                  <a:pt x="2262083" y="1154265"/>
                  <a:pt x="2260951" y="1147597"/>
                  <a:pt x="2259432" y="1141013"/>
                </a:cubicBezTo>
                <a:cubicBezTo>
                  <a:pt x="2256975" y="1130365"/>
                  <a:pt x="2252501" y="1120088"/>
                  <a:pt x="2251481" y="1109207"/>
                </a:cubicBezTo>
                <a:cubicBezTo>
                  <a:pt x="2237207" y="956948"/>
                  <a:pt x="2255873" y="1055640"/>
                  <a:pt x="2243530" y="993914"/>
                </a:cubicBezTo>
                <a:cubicBezTo>
                  <a:pt x="2242205" y="976686"/>
                  <a:pt x="2242738" y="959213"/>
                  <a:pt x="2239554" y="942230"/>
                </a:cubicBezTo>
                <a:cubicBezTo>
                  <a:pt x="2238673" y="937534"/>
                  <a:pt x="2232976" y="934880"/>
                  <a:pt x="2231603" y="930303"/>
                </a:cubicBezTo>
                <a:cubicBezTo>
                  <a:pt x="2226106" y="911980"/>
                  <a:pt x="2230890" y="895440"/>
                  <a:pt x="2219676" y="878620"/>
                </a:cubicBezTo>
                <a:cubicBezTo>
                  <a:pt x="2208305" y="861565"/>
                  <a:pt x="2209003" y="864180"/>
                  <a:pt x="2199797" y="838863"/>
                </a:cubicBezTo>
                <a:cubicBezTo>
                  <a:pt x="2197857" y="833529"/>
                  <a:pt x="2195210" y="816921"/>
                  <a:pt x="2191846" y="811034"/>
                </a:cubicBezTo>
                <a:cubicBezTo>
                  <a:pt x="2188558" y="805281"/>
                  <a:pt x="2183895" y="800432"/>
                  <a:pt x="2179919" y="795131"/>
                </a:cubicBezTo>
                <a:cubicBezTo>
                  <a:pt x="2178594" y="789830"/>
                  <a:pt x="2178096" y="784250"/>
                  <a:pt x="2175944" y="779228"/>
                </a:cubicBezTo>
                <a:cubicBezTo>
                  <a:pt x="2174062" y="774836"/>
                  <a:pt x="2170363" y="771450"/>
                  <a:pt x="2167992" y="767301"/>
                </a:cubicBezTo>
                <a:cubicBezTo>
                  <a:pt x="2165052" y="762156"/>
                  <a:pt x="2162376" y="756846"/>
                  <a:pt x="2160041" y="751399"/>
                </a:cubicBezTo>
                <a:cubicBezTo>
                  <a:pt x="2158390" y="747547"/>
                  <a:pt x="2158683" y="742744"/>
                  <a:pt x="2156065" y="739472"/>
                </a:cubicBezTo>
                <a:cubicBezTo>
                  <a:pt x="2153080" y="735741"/>
                  <a:pt x="2148114" y="734171"/>
                  <a:pt x="2144138" y="731520"/>
                </a:cubicBezTo>
                <a:cubicBezTo>
                  <a:pt x="2141488" y="727545"/>
                  <a:pt x="2138069" y="723985"/>
                  <a:pt x="2136187" y="719594"/>
                </a:cubicBezTo>
                <a:cubicBezTo>
                  <a:pt x="2134035" y="714572"/>
                  <a:pt x="2134922" y="708435"/>
                  <a:pt x="2132211" y="703691"/>
                </a:cubicBezTo>
                <a:cubicBezTo>
                  <a:pt x="2129421" y="698809"/>
                  <a:pt x="2124260" y="695740"/>
                  <a:pt x="2120284" y="691764"/>
                </a:cubicBezTo>
                <a:cubicBezTo>
                  <a:pt x="2114619" y="680434"/>
                  <a:pt x="2107896" y="665970"/>
                  <a:pt x="2100406" y="655983"/>
                </a:cubicBezTo>
                <a:cubicBezTo>
                  <a:pt x="2097033" y="651485"/>
                  <a:pt x="2092455" y="648032"/>
                  <a:pt x="2088479" y="644056"/>
                </a:cubicBezTo>
                <a:cubicBezTo>
                  <a:pt x="2085245" y="634354"/>
                  <a:pt x="2084261" y="627910"/>
                  <a:pt x="2076552" y="620202"/>
                </a:cubicBezTo>
                <a:cubicBezTo>
                  <a:pt x="2073173" y="616823"/>
                  <a:pt x="2068601" y="614901"/>
                  <a:pt x="2064625" y="612251"/>
                </a:cubicBezTo>
                <a:cubicBezTo>
                  <a:pt x="2052011" y="593329"/>
                  <a:pt x="2059699" y="607759"/>
                  <a:pt x="2052698" y="584421"/>
                </a:cubicBezTo>
                <a:cubicBezTo>
                  <a:pt x="2050290" y="576393"/>
                  <a:pt x="2051721" y="565216"/>
                  <a:pt x="2044747" y="560567"/>
                </a:cubicBezTo>
                <a:lnTo>
                  <a:pt x="2032820" y="552616"/>
                </a:lnTo>
                <a:cubicBezTo>
                  <a:pt x="2029084" y="541409"/>
                  <a:pt x="2029100" y="535530"/>
                  <a:pt x="2016917" y="528762"/>
                </a:cubicBezTo>
                <a:cubicBezTo>
                  <a:pt x="2009591" y="524692"/>
                  <a:pt x="2000038" y="525460"/>
                  <a:pt x="1993064" y="520811"/>
                </a:cubicBezTo>
                <a:cubicBezTo>
                  <a:pt x="1973430" y="507722"/>
                  <a:pt x="1988771" y="515763"/>
                  <a:pt x="1961258" y="508884"/>
                </a:cubicBezTo>
                <a:cubicBezTo>
                  <a:pt x="1957192" y="507868"/>
                  <a:pt x="1953183" y="506559"/>
                  <a:pt x="1949331" y="504908"/>
                </a:cubicBezTo>
                <a:cubicBezTo>
                  <a:pt x="1939235" y="500581"/>
                  <a:pt x="1932295" y="494943"/>
                  <a:pt x="1921502" y="492981"/>
                </a:cubicBezTo>
                <a:cubicBezTo>
                  <a:pt x="1910990" y="491070"/>
                  <a:pt x="1900299" y="490331"/>
                  <a:pt x="1889697" y="489006"/>
                </a:cubicBezTo>
                <a:cubicBezTo>
                  <a:pt x="1862853" y="480057"/>
                  <a:pt x="1895887" y="490381"/>
                  <a:pt x="1853916" y="481054"/>
                </a:cubicBezTo>
                <a:cubicBezTo>
                  <a:pt x="1841000" y="478184"/>
                  <a:pt x="1839184" y="474740"/>
                  <a:pt x="1826086" y="469127"/>
                </a:cubicBezTo>
                <a:cubicBezTo>
                  <a:pt x="1822234" y="467476"/>
                  <a:pt x="1818135" y="466477"/>
                  <a:pt x="1814159" y="465152"/>
                </a:cubicBezTo>
                <a:cubicBezTo>
                  <a:pt x="1811509" y="462501"/>
                  <a:pt x="1809764" y="458385"/>
                  <a:pt x="1806208" y="457200"/>
                </a:cubicBezTo>
                <a:cubicBezTo>
                  <a:pt x="1793387" y="452926"/>
                  <a:pt x="1766451" y="449249"/>
                  <a:pt x="1766451" y="449249"/>
                </a:cubicBezTo>
                <a:cubicBezTo>
                  <a:pt x="1753961" y="430513"/>
                  <a:pt x="1764326" y="441787"/>
                  <a:pt x="1742597" y="429371"/>
                </a:cubicBezTo>
                <a:cubicBezTo>
                  <a:pt x="1721187" y="417137"/>
                  <a:pt x="1739044" y="426528"/>
                  <a:pt x="1722719" y="413468"/>
                </a:cubicBezTo>
                <a:cubicBezTo>
                  <a:pt x="1718988" y="410483"/>
                  <a:pt x="1714463" y="408576"/>
                  <a:pt x="1710792" y="405517"/>
                </a:cubicBezTo>
                <a:cubicBezTo>
                  <a:pt x="1706473" y="401918"/>
                  <a:pt x="1702464" y="397909"/>
                  <a:pt x="1698865" y="393590"/>
                </a:cubicBezTo>
                <a:cubicBezTo>
                  <a:pt x="1695806" y="389919"/>
                  <a:pt x="1694585" y="384722"/>
                  <a:pt x="1690914" y="381663"/>
                </a:cubicBezTo>
                <a:cubicBezTo>
                  <a:pt x="1686361" y="377869"/>
                  <a:pt x="1680312" y="376362"/>
                  <a:pt x="1675011" y="373712"/>
                </a:cubicBezTo>
                <a:cubicBezTo>
                  <a:pt x="1651887" y="350585"/>
                  <a:pt x="1685213" y="382876"/>
                  <a:pt x="1655133" y="357809"/>
                </a:cubicBezTo>
                <a:cubicBezTo>
                  <a:pt x="1650814" y="354210"/>
                  <a:pt x="1647884" y="349001"/>
                  <a:pt x="1643206" y="345882"/>
                </a:cubicBezTo>
                <a:cubicBezTo>
                  <a:pt x="1639787" y="343603"/>
                  <a:pt x="1617493" y="338460"/>
                  <a:pt x="1615377" y="337931"/>
                </a:cubicBezTo>
                <a:cubicBezTo>
                  <a:pt x="1581196" y="315145"/>
                  <a:pt x="1624443" y="342464"/>
                  <a:pt x="1591523" y="326004"/>
                </a:cubicBezTo>
                <a:cubicBezTo>
                  <a:pt x="1587249" y="323867"/>
                  <a:pt x="1583870" y="320190"/>
                  <a:pt x="1579596" y="318053"/>
                </a:cubicBezTo>
                <a:cubicBezTo>
                  <a:pt x="1573213" y="314861"/>
                  <a:pt x="1566343" y="312752"/>
                  <a:pt x="1559717" y="310101"/>
                </a:cubicBezTo>
                <a:cubicBezTo>
                  <a:pt x="1537950" y="288332"/>
                  <a:pt x="1558961" y="305789"/>
                  <a:pt x="1523937" y="290223"/>
                </a:cubicBezTo>
                <a:cubicBezTo>
                  <a:pt x="1519571" y="288282"/>
                  <a:pt x="1516284" y="284409"/>
                  <a:pt x="1512010" y="282272"/>
                </a:cubicBezTo>
                <a:cubicBezTo>
                  <a:pt x="1505654" y="279094"/>
                  <a:pt x="1490126" y="276019"/>
                  <a:pt x="1484180" y="274320"/>
                </a:cubicBezTo>
                <a:cubicBezTo>
                  <a:pt x="1480151" y="273169"/>
                  <a:pt x="1476229" y="271670"/>
                  <a:pt x="1472253" y="270345"/>
                </a:cubicBezTo>
                <a:cubicBezTo>
                  <a:pt x="1447756" y="254015"/>
                  <a:pt x="1474836" y="269881"/>
                  <a:pt x="1440448" y="258418"/>
                </a:cubicBezTo>
                <a:cubicBezTo>
                  <a:pt x="1434826" y="256544"/>
                  <a:pt x="1429961" y="252874"/>
                  <a:pt x="1424545" y="250467"/>
                </a:cubicBezTo>
                <a:cubicBezTo>
                  <a:pt x="1418024" y="247569"/>
                  <a:pt x="1410905" y="245981"/>
                  <a:pt x="1404667" y="242515"/>
                </a:cubicBezTo>
                <a:cubicBezTo>
                  <a:pt x="1398875" y="239297"/>
                  <a:pt x="1394556" y="233806"/>
                  <a:pt x="1388764" y="230588"/>
                </a:cubicBezTo>
                <a:cubicBezTo>
                  <a:pt x="1382526" y="227122"/>
                  <a:pt x="1375407" y="225535"/>
                  <a:pt x="1368886" y="222637"/>
                </a:cubicBezTo>
                <a:cubicBezTo>
                  <a:pt x="1363470" y="220230"/>
                  <a:pt x="1358285" y="217336"/>
                  <a:pt x="1352984" y="214686"/>
                </a:cubicBezTo>
                <a:cubicBezTo>
                  <a:pt x="1345588" y="192500"/>
                  <a:pt x="1354880" y="210257"/>
                  <a:pt x="1329130" y="194807"/>
                </a:cubicBezTo>
                <a:cubicBezTo>
                  <a:pt x="1315259" y="186484"/>
                  <a:pt x="1302536" y="176380"/>
                  <a:pt x="1289373" y="166978"/>
                </a:cubicBezTo>
                <a:cubicBezTo>
                  <a:pt x="1283981" y="163127"/>
                  <a:pt x="1279397" y="158014"/>
                  <a:pt x="1273471" y="155051"/>
                </a:cubicBezTo>
                <a:cubicBezTo>
                  <a:pt x="1268170" y="152401"/>
                  <a:pt x="1262714" y="150040"/>
                  <a:pt x="1257568" y="147100"/>
                </a:cubicBezTo>
                <a:cubicBezTo>
                  <a:pt x="1226941" y="129598"/>
                  <a:pt x="1268573" y="150984"/>
                  <a:pt x="1229738" y="123246"/>
                </a:cubicBezTo>
                <a:cubicBezTo>
                  <a:pt x="1226328" y="120810"/>
                  <a:pt x="1221559" y="121144"/>
                  <a:pt x="1217811" y="119270"/>
                </a:cubicBezTo>
                <a:cubicBezTo>
                  <a:pt x="1213537" y="117133"/>
                  <a:pt x="1209772" y="114096"/>
                  <a:pt x="1205884" y="111319"/>
                </a:cubicBezTo>
                <a:cubicBezTo>
                  <a:pt x="1200492" y="107468"/>
                  <a:pt x="1196014" y="102134"/>
                  <a:pt x="1189982" y="99392"/>
                </a:cubicBezTo>
                <a:cubicBezTo>
                  <a:pt x="1181199" y="95400"/>
                  <a:pt x="1171393" y="94212"/>
                  <a:pt x="1162152" y="91440"/>
                </a:cubicBezTo>
                <a:cubicBezTo>
                  <a:pt x="1158138" y="90236"/>
                  <a:pt x="1153973" y="89339"/>
                  <a:pt x="1150225" y="87465"/>
                </a:cubicBezTo>
                <a:cubicBezTo>
                  <a:pt x="1106181" y="65444"/>
                  <a:pt x="1158761" y="82853"/>
                  <a:pt x="1098542" y="71562"/>
                </a:cubicBezTo>
                <a:cubicBezTo>
                  <a:pt x="1087801" y="69548"/>
                  <a:pt x="1077453" y="65754"/>
                  <a:pt x="1066737" y="63611"/>
                </a:cubicBezTo>
                <a:cubicBezTo>
                  <a:pt x="1060111" y="62286"/>
                  <a:pt x="1053517" y="60783"/>
                  <a:pt x="1046858" y="59635"/>
                </a:cubicBezTo>
                <a:cubicBezTo>
                  <a:pt x="949668" y="42878"/>
                  <a:pt x="979745" y="46878"/>
                  <a:pt x="915662" y="39757"/>
                </a:cubicBezTo>
                <a:cubicBezTo>
                  <a:pt x="909036" y="37107"/>
                  <a:pt x="902619" y="33857"/>
                  <a:pt x="895784" y="31806"/>
                </a:cubicBezTo>
                <a:cubicBezTo>
                  <a:pt x="889311" y="29864"/>
                  <a:pt x="882461" y="29469"/>
                  <a:pt x="875905" y="27830"/>
                </a:cubicBezTo>
                <a:cubicBezTo>
                  <a:pt x="871839" y="26814"/>
                  <a:pt x="868044" y="24870"/>
                  <a:pt x="863978" y="23854"/>
                </a:cubicBezTo>
                <a:cubicBezTo>
                  <a:pt x="852125" y="20891"/>
                  <a:pt x="840124" y="18553"/>
                  <a:pt x="828197" y="15903"/>
                </a:cubicBezTo>
                <a:cubicBezTo>
                  <a:pt x="824222" y="13253"/>
                  <a:pt x="820761" y="9585"/>
                  <a:pt x="816271" y="7952"/>
                </a:cubicBezTo>
                <a:cubicBezTo>
                  <a:pt x="806001" y="4217"/>
                  <a:pt x="784465" y="0"/>
                  <a:pt x="784465" y="0"/>
                </a:cubicBezTo>
                <a:cubicBezTo>
                  <a:pt x="748684" y="1325"/>
                  <a:pt x="712738" y="292"/>
                  <a:pt x="677123" y="3976"/>
                </a:cubicBezTo>
                <a:cubicBezTo>
                  <a:pt x="673395" y="4362"/>
                  <a:pt x="672616" y="10450"/>
                  <a:pt x="669171" y="11927"/>
                </a:cubicBezTo>
                <a:cubicBezTo>
                  <a:pt x="662960" y="14589"/>
                  <a:pt x="655919" y="14578"/>
                  <a:pt x="649293" y="15903"/>
                </a:cubicBezTo>
                <a:cubicBezTo>
                  <a:pt x="645317" y="18553"/>
                  <a:pt x="641758" y="21972"/>
                  <a:pt x="637366" y="23854"/>
                </a:cubicBezTo>
                <a:cubicBezTo>
                  <a:pt x="632344" y="26006"/>
                  <a:pt x="626798" y="26645"/>
                  <a:pt x="621464" y="27830"/>
                </a:cubicBezTo>
                <a:cubicBezTo>
                  <a:pt x="592673" y="34229"/>
                  <a:pt x="610974" y="28677"/>
                  <a:pt x="589658" y="35781"/>
                </a:cubicBezTo>
                <a:cubicBezTo>
                  <a:pt x="566817" y="58623"/>
                  <a:pt x="578670" y="52697"/>
                  <a:pt x="557853" y="59635"/>
                </a:cubicBezTo>
                <a:cubicBezTo>
                  <a:pt x="553877" y="64936"/>
                  <a:pt x="550984" y="71258"/>
                  <a:pt x="545926" y="75538"/>
                </a:cubicBezTo>
                <a:cubicBezTo>
                  <a:pt x="544987" y="76333"/>
                  <a:pt x="494792" y="109997"/>
                  <a:pt x="486291" y="119270"/>
                </a:cubicBezTo>
                <a:cubicBezTo>
                  <a:pt x="439987" y="169782"/>
                  <a:pt x="483563" y="131624"/>
                  <a:pt x="442559" y="182880"/>
                </a:cubicBezTo>
                <a:cubicBezTo>
                  <a:pt x="439574" y="186611"/>
                  <a:pt x="434303" y="187773"/>
                  <a:pt x="430632" y="190832"/>
                </a:cubicBezTo>
                <a:cubicBezTo>
                  <a:pt x="426313" y="194431"/>
                  <a:pt x="422974" y="199100"/>
                  <a:pt x="418705" y="202759"/>
                </a:cubicBezTo>
                <a:cubicBezTo>
                  <a:pt x="413674" y="207071"/>
                  <a:pt x="407488" y="210001"/>
                  <a:pt x="402803" y="214686"/>
                </a:cubicBezTo>
                <a:cubicBezTo>
                  <a:pt x="399424" y="218065"/>
                  <a:pt x="398903" y="224081"/>
                  <a:pt x="394851" y="226613"/>
                </a:cubicBezTo>
                <a:cubicBezTo>
                  <a:pt x="387744" y="231055"/>
                  <a:pt x="378948" y="231913"/>
                  <a:pt x="370997" y="234564"/>
                </a:cubicBezTo>
                <a:cubicBezTo>
                  <a:pt x="350176" y="241504"/>
                  <a:pt x="363231" y="237946"/>
                  <a:pt x="331241" y="242515"/>
                </a:cubicBezTo>
                <a:cubicBezTo>
                  <a:pt x="318950" y="246612"/>
                  <a:pt x="297295" y="254170"/>
                  <a:pt x="287509" y="254442"/>
                </a:cubicBezTo>
                <a:lnTo>
                  <a:pt x="176191" y="250467"/>
                </a:lnTo>
                <a:cubicBezTo>
                  <a:pt x="168240" y="245166"/>
                  <a:pt x="161763" y="236135"/>
                  <a:pt x="152337" y="234564"/>
                </a:cubicBezTo>
                <a:lnTo>
                  <a:pt x="128483" y="230588"/>
                </a:lnTo>
                <a:cubicBezTo>
                  <a:pt x="110969" y="227894"/>
                  <a:pt x="97579" y="226839"/>
                  <a:pt x="80775" y="222637"/>
                </a:cubicBezTo>
                <a:cubicBezTo>
                  <a:pt x="76709" y="221621"/>
                  <a:pt x="72824" y="219986"/>
                  <a:pt x="68848" y="218661"/>
                </a:cubicBezTo>
                <a:cubicBezTo>
                  <a:pt x="60895" y="194805"/>
                  <a:pt x="71499" y="216012"/>
                  <a:pt x="52945" y="202759"/>
                </a:cubicBezTo>
                <a:cubicBezTo>
                  <a:pt x="46845" y="198402"/>
                  <a:pt x="42685" y="191793"/>
                  <a:pt x="37043" y="186856"/>
                </a:cubicBezTo>
                <a:cubicBezTo>
                  <a:pt x="32056" y="182493"/>
                  <a:pt x="26441" y="178905"/>
                  <a:pt x="21140" y="174929"/>
                </a:cubicBezTo>
                <a:cubicBezTo>
                  <a:pt x="4386" y="124670"/>
                  <a:pt x="32335" y="205025"/>
                  <a:pt x="9213" y="151075"/>
                </a:cubicBezTo>
                <a:cubicBezTo>
                  <a:pt x="7061" y="146053"/>
                  <a:pt x="6422" y="140507"/>
                  <a:pt x="5237" y="135173"/>
                </a:cubicBezTo>
                <a:cubicBezTo>
                  <a:pt x="-3415" y="96237"/>
                  <a:pt x="1262" y="106756"/>
                  <a:pt x="1262" y="43733"/>
                </a:cubicBez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960DDE-DA09-4A53-99B1-4161CAD16375}"/>
              </a:ext>
            </a:extLst>
          </p:cNvPr>
          <p:cNvSpPr/>
          <p:nvPr/>
        </p:nvSpPr>
        <p:spPr>
          <a:xfrm>
            <a:off x="2816372" y="4127213"/>
            <a:ext cx="1828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GB" altLang="en-US" sz="1600" dirty="0">
                <a:solidFill>
                  <a:srgbClr val="C00000"/>
                </a:solidFill>
                <a:latin typeface="Comic Sans MS" panose="030F0702030302020204" pitchFamily="66" charset="0"/>
              </a:rPr>
              <a:t>a </a:t>
            </a:r>
            <a:r>
              <a:rPr lang="en-GB" altLang="en-US" sz="1600" dirty="0" err="1">
                <a:solidFill>
                  <a:srgbClr val="C00000"/>
                </a:solidFill>
                <a:latin typeface="Comic Sans MS" panose="030F0702030302020204" pitchFamily="66" charset="0"/>
              </a:rPr>
              <a:t>MessagePost</a:t>
            </a:r>
            <a:r>
              <a:rPr lang="en-GB" altLang="en-US" sz="1600" dirty="0">
                <a:solidFill>
                  <a:srgbClr val="C00000"/>
                </a:solidFill>
                <a:latin typeface="Comic Sans MS" panose="030F0702030302020204" pitchFamily="66" charset="0"/>
              </a:rPr>
              <a:t> is-a Post</a:t>
            </a:r>
          </a:p>
        </p:txBody>
      </p:sp>
    </p:spTree>
    <p:extLst>
      <p:ext uri="{BB962C8B-B14F-4D97-AF65-F5344CB8AC3E}">
        <p14:creationId xmlns:p14="http://schemas.microsoft.com/office/powerpoint/2010/main" val="1752714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889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Subtyping and assignment</a:t>
            </a:r>
          </a:p>
        </p:txBody>
      </p:sp>
      <p:sp>
        <p:nvSpPr>
          <p:cNvPr id="32773" name="Text Box 7"/>
          <p:cNvSpPr txBox="1">
            <a:spLocks noChangeArrowheads="1"/>
          </p:cNvSpPr>
          <p:nvPr/>
        </p:nvSpPr>
        <p:spPr bwMode="auto">
          <a:xfrm>
            <a:off x="5220268" y="1999729"/>
            <a:ext cx="25908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0"/>
              </a:spcBef>
              <a:defRPr sz="2400" b="0">
                <a:solidFill>
                  <a:srgbClr val="C00000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latin typeface="Courier New" pitchFamily="-32" charset="0"/>
              </a:defRPr>
            </a:lvl2pPr>
            <a:lvl3pPr marL="1143000" indent="-228600">
              <a:defRPr sz="2000" b="1">
                <a:latin typeface="Courier New" pitchFamily="-32" charset="0"/>
              </a:defRPr>
            </a:lvl3pPr>
            <a:lvl4pPr marL="1600200" indent="-228600">
              <a:defRPr sz="2000" b="1">
                <a:latin typeface="Courier New" pitchFamily="-32" charset="0"/>
              </a:defRPr>
            </a:lvl4pPr>
            <a:lvl5pPr marL="2057400" indent="-228600">
              <a:defRPr sz="2000" b="1">
                <a:latin typeface="Courier New" pitchFamily="-32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latin typeface="Courier New" pitchFamily="-32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latin typeface="Courier New" pitchFamily="-32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latin typeface="Courier New" pitchFamily="-32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latin typeface="Courier New" pitchFamily="-32" charset="0"/>
              </a:defRPr>
            </a:lvl9pPr>
          </a:lstStyle>
          <a:p>
            <a:r>
              <a:rPr lang="en-GB" altLang="en-US" dirty="0"/>
              <a:t>subclass objects may be assigned to superclass variables</a:t>
            </a:r>
          </a:p>
        </p:txBody>
      </p:sp>
      <p:pic>
        <p:nvPicPr>
          <p:cNvPr id="32774" name="Picture 8" descr="fig8-13-colo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08" y="1720850"/>
            <a:ext cx="4064000" cy="24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5" name="Text Box 5"/>
          <p:cNvSpPr txBox="1">
            <a:spLocks noChangeArrowheads="1"/>
          </p:cNvSpPr>
          <p:nvPr/>
        </p:nvSpPr>
        <p:spPr bwMode="auto">
          <a:xfrm rot="-5400000">
            <a:off x="5721041" y="3456818"/>
            <a:ext cx="1285875" cy="4876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vert="eaVert" lIns="198000" tIns="190800" rIns="162000" bIns="1908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itchFamily="-32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itchFamily="-32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noProof="1">
                <a:solidFill>
                  <a:srgbClr val="FF0000"/>
                </a:solidFill>
              </a:rPr>
              <a:t>Error if:</a:t>
            </a:r>
          </a:p>
          <a:p>
            <a:pPr>
              <a:spcBef>
                <a:spcPct val="0"/>
              </a:spcBef>
            </a:pPr>
            <a:r>
              <a:rPr lang="en-US" altLang="en-US" noProof="1">
                <a:solidFill>
                  <a:srgbClr val="FF0000"/>
                </a:solidFill>
              </a:rPr>
              <a:t>Car c1 = new Vehicle();</a:t>
            </a:r>
          </a:p>
          <a:p>
            <a:pPr>
              <a:spcBef>
                <a:spcPct val="0"/>
              </a:spcBef>
            </a:pPr>
            <a:r>
              <a:rPr lang="en-US" altLang="en-US" noProof="1">
                <a:solidFill>
                  <a:srgbClr val="FF0000"/>
                </a:solidFill>
              </a:rPr>
              <a:t>Car c2 = new Bicycle();</a:t>
            </a:r>
          </a:p>
        </p:txBody>
      </p:sp>
      <p:sp>
        <p:nvSpPr>
          <p:cNvPr id="32772" name="Text Box 5"/>
          <p:cNvSpPr txBox="1">
            <a:spLocks noChangeArrowheads="1"/>
          </p:cNvSpPr>
          <p:nvPr/>
        </p:nvSpPr>
        <p:spPr bwMode="auto">
          <a:xfrm rot="-5400000">
            <a:off x="5720248" y="2213011"/>
            <a:ext cx="1287462" cy="4876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vert="eaVert" lIns="198000" tIns="190800" rIns="162000" bIns="1908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itchFamily="-32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itchFamily="-32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noProof="1"/>
              <a:t>Vehicle v1 = new Vehicle();</a:t>
            </a:r>
          </a:p>
          <a:p>
            <a:pPr>
              <a:spcBef>
                <a:spcPct val="0"/>
              </a:spcBef>
            </a:pPr>
            <a:r>
              <a:rPr lang="en-US" altLang="en-US" noProof="1"/>
              <a:t>Vehicle v2 = new Car();</a:t>
            </a:r>
          </a:p>
          <a:p>
            <a:pPr>
              <a:spcBef>
                <a:spcPct val="0"/>
              </a:spcBef>
            </a:pPr>
            <a:r>
              <a:rPr lang="en-US" altLang="en-US" dirty="0"/>
              <a:t>Vehicle v3 = new Bicycle();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138230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848393A5-BE88-4183-A0E8-F540CF5427A9}"/>
              </a:ext>
            </a:extLst>
          </p:cNvPr>
          <p:cNvGrpSpPr/>
          <p:nvPr/>
        </p:nvGrpSpPr>
        <p:grpSpPr>
          <a:xfrm>
            <a:off x="6172200" y="2743200"/>
            <a:ext cx="2895600" cy="3919240"/>
            <a:chOff x="6248400" y="2743200"/>
            <a:chExt cx="2895600" cy="391924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2407961-811E-48BF-8BF0-D2804C7A4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48400" y="2743200"/>
              <a:ext cx="2895600" cy="3919240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AF2696D-ED12-4CFE-9138-9C77AE923F64}"/>
                    </a:ext>
                  </a:extLst>
                </p14:cNvPr>
                <p14:cNvContentPartPr/>
                <p14:nvPr/>
              </p14:nvContentPartPr>
              <p14:xfrm>
                <a:off x="7479348" y="4704461"/>
                <a:ext cx="667800" cy="68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AF2696D-ED12-4CFE-9138-9C77AE923F6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425708" y="4596461"/>
                  <a:ext cx="77544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06A0DEE-41BB-484C-9380-A760C9C2F7F3}"/>
                    </a:ext>
                  </a:extLst>
                </p14:cNvPr>
                <p14:cNvContentPartPr/>
                <p14:nvPr/>
              </p14:nvContentPartPr>
              <p14:xfrm>
                <a:off x="7637388" y="6111701"/>
                <a:ext cx="618120" cy="38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06A0DEE-41BB-484C-9380-A760C9C2F7F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583388" y="6003701"/>
                  <a:ext cx="725760" cy="253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6691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73132" y="1648648"/>
            <a:ext cx="8381260" cy="491223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1600"/>
              <a:t>As we learned when using interfaces, to override a method, the replacement method must have the same method signature and the return type must be "</a:t>
            </a:r>
            <a:r>
              <a:rPr lang="en-US" sz="1600">
                <a:solidFill>
                  <a:srgbClr val="C00000"/>
                </a:solidFill>
              </a:rPr>
              <a:t>covariant</a:t>
            </a:r>
            <a:r>
              <a:rPr lang="en-US" sz="1600"/>
              <a:t>".  </a:t>
            </a:r>
          </a:p>
          <a:p>
            <a:pPr lvl="1"/>
            <a:r>
              <a:rPr lang="en-US" sz="1600"/>
              <a:t>Covariant means that the return type must be of the </a:t>
            </a:r>
            <a:r>
              <a:rPr lang="en-US" sz="1600">
                <a:solidFill>
                  <a:srgbClr val="C00000"/>
                </a:solidFill>
              </a:rPr>
              <a:t>same</a:t>
            </a:r>
            <a:r>
              <a:rPr lang="en-US" sz="1600"/>
              <a:t> type or a </a:t>
            </a:r>
            <a:r>
              <a:rPr lang="en-US" sz="1600">
                <a:solidFill>
                  <a:srgbClr val="C00000"/>
                </a:solidFill>
              </a:rPr>
              <a:t>more specific </a:t>
            </a:r>
            <a:r>
              <a:rPr lang="en-US" sz="1600"/>
              <a:t>type. </a:t>
            </a:r>
            <a:br>
              <a:rPr lang="en-US" sz="1600"/>
            </a:br>
            <a:r>
              <a:rPr lang="en-US" sz="1600"/>
              <a:t> </a:t>
            </a:r>
          </a:p>
          <a:p>
            <a:r>
              <a:rPr lang="en-US" sz="1600"/>
              <a:t>Example, Manager is a subclass of Employee, but</a:t>
            </a:r>
            <a:br>
              <a:rPr lang="en-US" sz="1600"/>
            </a:br>
            <a:r>
              <a:rPr lang="en-US" sz="1600"/>
              <a:t>when an instance of Employee invokes getManager(),</a:t>
            </a:r>
            <a:br>
              <a:rPr lang="en-US" sz="1600"/>
            </a:br>
            <a:r>
              <a:rPr lang="en-US" sz="1600"/>
              <a:t>an </a:t>
            </a:r>
            <a:r>
              <a:rPr lang="en-US" sz="1600">
                <a:solidFill>
                  <a:srgbClr val="C00000"/>
                </a:solidFill>
              </a:rPr>
              <a:t>Employee</a:t>
            </a:r>
            <a:r>
              <a:rPr lang="en-US" sz="1600"/>
              <a:t> object is returned.</a:t>
            </a:r>
          </a:p>
          <a:p>
            <a:r>
              <a:rPr lang="en-US" sz="1600"/>
              <a:t>But when and instance of Manager invokes </a:t>
            </a:r>
            <a:br>
              <a:rPr lang="en-US" sz="1600"/>
            </a:br>
            <a:r>
              <a:rPr lang="en-US" sz="1600"/>
              <a:t>getManager(), a </a:t>
            </a:r>
            <a:r>
              <a:rPr lang="en-US" sz="1600">
                <a:solidFill>
                  <a:srgbClr val="C00000"/>
                </a:solidFill>
              </a:rPr>
              <a:t>Manager</a:t>
            </a:r>
            <a:r>
              <a:rPr lang="en-US" sz="1600"/>
              <a:t> object is returned.</a:t>
            </a:r>
            <a:br>
              <a:rPr lang="en-US" sz="1800"/>
            </a:br>
            <a:br>
              <a:rPr lang="en-US" sz="1800"/>
            </a:b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Employee getManager()  {</a:t>
            </a:r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// Don't return a sensitive Manager object</a:t>
            </a:r>
            <a:br>
              <a:rPr lang="en-US" sz="14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// but an Employee representation with less</a:t>
            </a:r>
            <a:br>
              <a:rPr lang="en-US" sz="14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// attributes</a:t>
            </a:r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Employee(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>
                <a:solidFill>
                  <a:srgbClr val="0000C0"/>
                </a:solidFill>
                <a:latin typeface="Consolas" panose="020B0609020204030204" pitchFamily="49" charset="0"/>
              </a:rPr>
              <a:t>manager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45720" indent="0">
              <a:spcBef>
                <a:spcPts val="0"/>
              </a:spcBef>
              <a:buNone/>
            </a:pPr>
            <a:br>
              <a:rPr lang="en-US" sz="1400">
                <a:solidFill>
                  <a:srgbClr val="646464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646464"/>
                </a:solidFill>
                <a:latin typeface="Consolas" panose="020B0609020204030204" pitchFamily="49" charset="0"/>
              </a:rPr>
              <a:t>  @Override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Manager getManager()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     return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>
                <a:solidFill>
                  <a:srgbClr val="0000C0"/>
                </a:solidFill>
                <a:latin typeface="Consolas" panose="020B0609020204030204" pitchFamily="49" charset="0"/>
              </a:rPr>
              <a:t>manager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br>
              <a:rPr lang="en-US" sz="1800"/>
            </a:br>
            <a:endParaRPr lang="en-US" sz="1800"/>
          </a:p>
          <a:p>
            <a:pPr marL="45720" indent="0">
              <a:lnSpc>
                <a:spcPct val="90000"/>
              </a:lnSpc>
              <a:buNone/>
            </a:pPr>
            <a:br>
              <a:rPr lang="en-US">
                <a:latin typeface="Courier New" pitchFamily="49" charset="0"/>
              </a:rPr>
            </a:br>
            <a:endParaRPr lang="en-US">
              <a:latin typeface="Courier New" pitchFamily="49" charset="0"/>
            </a:endParaRPr>
          </a:p>
          <a:p>
            <a:endParaRPr lang="en-US" sz="1800"/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Overriding Superclass Methods</a:t>
            </a:r>
            <a:br>
              <a:rPr lang="en-US"/>
            </a:br>
            <a:r>
              <a:rPr lang="en-US"/>
              <a:t>with Covariant Return Types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AB1CF4-0F82-4C7D-AE72-932146B038D8}"/>
              </a:ext>
            </a:extLst>
          </p:cNvPr>
          <p:cNvCxnSpPr/>
          <p:nvPr/>
        </p:nvCxnSpPr>
        <p:spPr>
          <a:xfrm flipV="1">
            <a:off x="5257800" y="4678970"/>
            <a:ext cx="914400" cy="477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E8D520-A01F-4DC7-8104-96373734E61E}"/>
              </a:ext>
            </a:extLst>
          </p:cNvPr>
          <p:cNvCxnSpPr>
            <a:cxnSpLocks/>
          </p:cNvCxnSpPr>
          <p:nvPr/>
        </p:nvCxnSpPr>
        <p:spPr>
          <a:xfrm>
            <a:off x="3581400" y="6121061"/>
            <a:ext cx="2819770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926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a Method from </a:t>
            </a:r>
            <a:br>
              <a:rPr lang="en-US" dirty="0"/>
            </a:br>
            <a:r>
              <a:rPr lang="en-US" dirty="0"/>
              <a:t>Being Overridden</a:t>
            </a:r>
          </a:p>
        </p:txBody>
      </p:sp>
      <p:sp>
        <p:nvSpPr>
          <p:cNvPr id="1699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787225"/>
            <a:ext cx="8458200" cy="48006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final</a:t>
            </a:r>
            <a:r>
              <a:rPr lang="en-US" dirty="0"/>
              <a:t> modifier will prevent the  overriding of a superclass method in a subclass.</a:t>
            </a:r>
          </a:p>
          <a:p>
            <a:pPr lvl="1">
              <a:buFontTx/>
              <a:buNone/>
            </a:pPr>
            <a:r>
              <a:rPr lang="en-US" b="1" dirty="0">
                <a:latin typeface="Courier New" pitchFamily="49" charset="0"/>
              </a:rPr>
              <a:t>public final void message()</a:t>
            </a:r>
          </a:p>
          <a:p>
            <a:r>
              <a:rPr lang="en-US" dirty="0"/>
              <a:t>If a subclass attempts to override a final method, the compiler generates an error. </a:t>
            </a:r>
          </a:p>
          <a:p>
            <a:r>
              <a:rPr lang="en-US" dirty="0"/>
              <a:t>This ensures that a particular superclass method is used by subclasses rather than a modified version of it.</a:t>
            </a:r>
          </a:p>
        </p:txBody>
      </p:sp>
    </p:spTree>
    <p:extLst>
      <p:ext uri="{BB962C8B-B14F-4D97-AF65-F5344CB8AC3E}">
        <p14:creationId xmlns:p14="http://schemas.microsoft.com/office/powerpoint/2010/main" val="4045340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2626921" y="3981990"/>
            <a:ext cx="6324600" cy="1646238"/>
          </a:xfrm>
        </p:spPr>
        <p:txBody>
          <a:bodyPr/>
          <a:lstStyle/>
          <a:p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Polymorphism</a:t>
            </a:r>
          </a:p>
        </p:txBody>
      </p:sp>
      <p:sp>
        <p:nvSpPr>
          <p:cNvPr id="2" name="AutoShape 2" descr="data:image/jpeg;base64,/9j/4AAQSkZJRgABAQAAAQABAAD/2wCEAAkGBxMTEhUUExQWFhUXGRsXGBgXGBgaHRsaHR0aGhoaHx0YHCggGB4lHBYaIjEhJSkrLi4uFx8zODMtNygtLisBCgoKDg0OGxAQGzYkHyYsLDQ3LCwvLCwsLCwsLCwsLCwsLCwsLCwsLCwsLCwsLCwsLCwsLCwsLCwsLCwsLCwsLP/AABEIARIAuAMBIgACEQEDEQH/xAAcAAACAgMBAQAAAAAAAAAAAAAFBgMEAAIHAQj/xABWEAABAgQDBAUGBwoLBQkAAAABAhEAAwQhBRIxBhNBUSJhcYGRBzKhscHRFCNCUpPS8BUWRGJygpKU0+EkMzRTVGRzdKKyszVDVcLxFyUmNkV1g5XE/8QAGwEAAgMBAQEAAAAAAAAAAAAAAwQAAQIFBgf/xAA1EQACAgEEAQIEAwYGAwAAAAABAgADEQQSITFRE0EUIjJhBXGhI5GxwdHhM0JSgfDxFTRi/9oADAMBAAIRAxEAPwDnoltGZvGLe6e3GLuIT6aiVuTJFRUAfGKWtaZctRAO7SmWQZhS7EkgO4AjpWWqgyY4TiUqWoUnsgvT1eZn8Io/fAdPudI/RqP2seffOEXNBIT1n4QPXNgHxaeJW6EamsbS3ZFGdOe/GI1bZSzrRUx/On/tI1++6V/QKf8ATqP2kT4tJeftJaWbmsYKyZgA1vAeXthJGlBT/p1H7SJBtpKH4BT/AEk/9pE+LSTd9owUc/MXOsEZVYBr6YUk7eyx+AyPpJ/142O3ks/gMj6Wf9eMHUoZe6M9VWvxgNOqg56UD1bcSjrQSPpaj68RHbCR/wAPk/TVH14samuZ3GXVTwflReopgA1gENsKf/h0j6ep+tEiduJI/wDT5H01R9aL+JSWCZ0HDaoZRF2bWcI50jyjoGlDJH/zT/fEifKaP6FJ+lne+BG5YYWge38J0OhnEl4uTa1k9cc2R5VyAwopH0k2I5vlRza0Un6Wd74nrLM+pz1HmdVvEUysaEf/ALSUn8Ck/SzvfHh8o6P6FJ+lne+J6ySxaPEdU1p0iymqhCT5RED8BlfSzvfE1P5RpRUAujSE8d3NWFd2dwewt2iJ6ySzYvidA+FWuYyKG9lZAtJK5c1IXJXpa4IUHsoGxHVHkGB4lBQRkRGoKcbxH5SfWIA1l8SW9/4Yr/WhjpENMl/lp9YivgOKU0jE6j4TT78LnrQgOOgsz7Lvy6oHq+xAN3DflH2+rpNfPp5ExMqXKUkJyy5ZJdCVXKwXuTo0UMf2in12CmZUZCuXWolhSUhJKd0VXbi54NDJtptVhcmuqJc/Dd9NSoBcx09IlCTxL6EDuiRG02F/cwz/ALmtJ+FiWZIKf40SgoTNW81TQr7mCHQ4iBsHsnJrRUqn1Ap0SEy1FagCOmVi5KgB5nphjwzydYZULEqTiyFzDokIDnjYFd+6FzZd/ubir3OWkf6SZGvkx/2tR/2h/wAi4zxxNHJyZFs7s/STps5FTWCmEtWRDozGYcxTZLvwHPWLu2uyNJRJUmXXCdPRMEtckoyKSCkqzedcBgHAbpQvTf5Wf7c/6kGPKZ/tWs/tB/kRE4xL5yOYdoPJ7RfBKeoqcRRTmfLEwJWlPHVnWCpn5QcxXyb4dNq1S5eISpMw5AKcJBIO7RoDMBObz/z4VdvP5JhH9z9qYI4n/wCZJf8Ab0f+lIi8CZyfMXsG2Wlza2qp5s/dS6YT1Lm5M3RkrCCcoL3d9TFtOB4OVZfupMHWaKc37ot0f8uxv+wxD/WEIoN4o4EsZPvCO02BClrJtMF5xLUlIWzPmSlTtdvO9EMWM7KYZTTlSJ9fOTNQE5gmlUodJKVi4WxsoRNtVhZqMZqUCbJlMUKzTl5E2lyrOEm97CDW22wsyqxKcpFVRhUzdtLXOUJnRkoHmiWdchOul4vEvd1zFTF9laVNCqspapc5KZwkELkmV0inNxUToRw4xW2f2applKupqqpVOhM5MkZZSprqUgr+TcWSeq0G8XTT0uFKok1cmfPXVCeRJzFKUhAQRmIAd09WsXZOyr4UqWKyiGarlzcypygkfErGQkS7Lu7NoDeKxzK3HECTtkaJdLU1FLXLnGnSlSkKkKl+eSlN19h05Qv4Zgm9kVc7M3weWhbM+bPMEtn4M790OUmik0OH18uZW002ZUplJRLkLKz0FqJJJSGsr0RLslgclWH1h+G06VTZMvOlRPxOWckjOwNizDtEXiTdj3nPcLod9OlSnbeTES35ZlBL+mJqzD91UzJL5hLmrlO2uRZS7dbQ44FstITU06hidEopnS1BKVrdTLScoGTUsw7YHbc4ZKk1sxSamVOMyfNWpKHeUd4TkW/yrn9ExWOJe7mOO021eH0dXMpvuNSTBKKUlbSgS6UqfLuT85teEKe3W0FBVIkfA6NNKtKlbwJly0uCBlvL864Otx3w57R7KYbV1U2pOKykGaQopBQQGSlPFX4sJW3OyUijRImSKoVKJxWnMAGBRlcAg3870RZzMrjiPOxVOF4GlR1lz1hPYpQceJeMjbYOeBgmTiZ6/QpBjIaqPyxzTt8vPmLFGr4yX+Wn1iFip/2kr++K/wBYwxZGLxpjOCIq1mfLmolTlXmom5ghSrOtC0g5czOUkWLsY3qkLAEQDCD/ACoq/wC9qz+0T/poixLP/h9X/uX/AOdEDF7N3L1tC73eoLv3ojPvds3w2hbVvhVn5tlZ24wjg56g+MAZlnZ2ehOH4mlSkhSxS5QSAVNMWTlGqmfhGnk3npRilIpaglImF1KIAHQWLk2EQfeyP6ZQfrKfqx797X9coP1pPuicy8rzzL+zuzwrKieRUSJO7m5xvl5QsGYo2N3sPSILeVTAEpnTq0VMiYJ05ITLlrClgFHnKbQDI1uYhbOzX9bw/wDWke6PBsy34Vh/61L90TnHUnHmFNt6hCqTCglQJTSZVAEEpLpsW074yhxtNTjUipI3aVT6dwVPlyJlyy5YfMfvgYnZr+t0H63Kjb72/wCtUH63K98Q7vEny47jDgMtM7E8VlCZLTv5ddLQpagEkrnDLflxtwEVUeTOqKm3tKB84z0eoQHVszZvhNB+tyffGn3sf1ig/W5HvicnsSDA6Mu+USYk4pUFKkqTnl9JJBHRlywbjkQfCLe3GKbvGJs+UoFSFSFoUCCHTJlFnHCzGBB2bVwqaH9ckfWjUbNqGlRQ/rlP9aK5ljb5ku29GhFQJkm0mpQKmWPmiY5UjtSsKS3UI8TUo+5K5WZO8NbLWEOMxSJE1JU2rAkB+sRGdnl/0ii762n+vaPPvbV/SKL9cp/rxZz4k+XGMwGoQxbN1SEUeJJUtKVLkyggEgFRE5BISDdRAuw5RXOzi/5+j/XKb9pHn3uK/nqP9dpv2kUAR7SyVI7lXZ6cE1VOpRCUifKUoksABMSSSToAA8b7SzUrrapSFBSVT5pSpJBBBmKIII1BBic7Or/nqP8AXKb9pHn3vL/nqP8AXKb9pE5lZGc5jPN8j2IWKBKWkgKBC21AOigDHm3eATqLDqCRPACxNqVEJLhlZCLjqgemoxEBhiMv/wCxkftYgqKKpnlPwqvpsqL5plZLnZXZ8qJalKUbCwHCNflMZ8mMezFUU4dTp+dOqPRu4yK+DVSZk2WmnCvglLLUhC1DKZsxZeZMbhmPDgEpjIcqGFh6jhZa+DuQOZA8TBSs2YmIXkSXYEqKgEgJSQCqylWDuXZhFWTV07jNMls4fpJ048Ys4ivDVWlzJKC6rpMxil05QrODfztBq2kX8Sh+lpu2qxSOJTrdm1oGdapQSzuoka5WF06nOnS19bGNU7KLcg7sEZSRcnKsrCV9Eead2SOpjYXjzE/gZymRMQVdJytd2ClBJ80M6cp14m2sWlJoFqJVUqZ26UwHopISlQZJ+QLI6hcPE+IT/UJg12YyRKczZNQzHNLKQVdLMAlk77MSeDbhbj7GtiWzE2VLVMWlGRJYsX+VkewbzuDvxiedJpiuWJcxIQUoz5lglLgZ7ZWsVLsCfTFmsk0pSECrAQekpOcFw80jRAJOdCCxYdIngIv4hfIk2OPaDJOyS1S96TLQndma6lABgMwc6JcceDRudj6lPnIlhiQXWkME53JJszSl36ouTKGhUQ9QpKfjbBb6LUEBIXZIKcp6Sva1OlpJDTt7NBDncvMU7fGXKUqAc9H9IxPiE8iWK7Dzj9JrO2JqSQUS0EEt5yeYS78nUO6KVbslUIQpZQgpS3mqSol8rEBNy+dPjpDBVSKRpqUVa0ybFAQUlWbMskHOyikFCCOkSSXYQMwrD5ORBqKhQXvQVoE8sUDLdgHKgXu4bKOqKGoXyJPTsxnH6RLnS8pIIYi2n2aNEpcsBDxK2eoFNnqFJe5LpJDpldEknKWKplwHOXjAzDMDyrfeyTplOYsH4qdILgXIAMFOqpC5zMihy2AsoIoZctLzE5jxALN6C8WZGHSj0kpNrlJbxDaxOvDFrfpy2BDDPdXYwtzLtEZkTKdQUpSCCbZS5DuADYatwJ1Ec5dWS+c/7Rg0MoyV4haippRboJ/REMEqikgD4pH6I90BZEsBlJ81Vx1HiO6C2+h/KuARLCgSliNNKe0tH6I90V5khAT/ABcv9BPuiSZMzLjecOGgAcnqEQ4AkIHiU6SglnprShKE6qKQ3qv2RNPxPDhYoYc9yG8NfRC3j2MKUQE6fIHLrPM++JaPZeomoCrHixJ90IWX856EGAWOFGYeSaSb0ZYlknQKl5X7MybmKS6BKHBlo/RFvRAfF8BqqfpuCOId/ZB3ZnFUzgEzPO0BJ4j5J59sEq1HnkSiCDhhgwrhI6OUhn4CPYydXoCmbK2pjIdwT1JJZNGklhLQT+Sn3RHUyEcZaP0R7oIBeQuOf74H7Y7XqVNQiShJSkZlZk5sx4pNrZW4HjC7u4sVVTOc5PiRsCRYRgqZ05KN2kpd1WbojVyLiI9stn5dOoKlZVS1FQFgcqkliknj67QNw/bKokFRSiWCsa5SLOWIvpr4QLw/GFoW8x5qCoqWhZJCn1PUr8YXeMGvU+v6nSAfT5/vMe8gmAAeanwERJlpN8o8BD+NhEzpxMtZ3CpQmS1al1eak99yeQhLm05QVJUlikkEciLNB9PqqbyQnY9pfBlUSE65U+AiQyU8Up8BGwlF7eEW10YfKZiQs/Iu/qaDuyL9UsDPUGTZKfmjwEDqqSAdB4QVmyyCxilWojYC+JRHEohA5DwhkNGgIy5U9FIcsNVN6WMBMOk5pqE8zB5gskk2Ur2wlr2AAAkqGTGfZDCqbzSJZU2lsx521aPdraGnLoBQFi4AZxycDTTjGlDhs2X8YVIypKcrJAa/Pvi7UYaqYtS0zynpHOEgEHt7o4ZI3ZJnXCnZtxF7AZ7oVLOvnJ7U2PoAiabXMDeBaZglT3SbBfoOvoMUcWqClak9ZjsaJsjEQzjiFaOsdRiXFKv4ogazFBP5oufZ4wtU1SRF2sml0J+ahz2qv6gIJquEmWbibyZSd6MzMEjxN/t2R0nZXEKeYMiVjOOBBB9Osc6w+nmLUVS2zhmfshnwujnoMtc1QK84AZLW6zx4xx7cHuM6bcBhff3hTaPEpQWZIStahrlSSB1ObQhTkCXUKyggK6QBsQQb/bqhwxTA1zirJNUhWbpNx49sLuPYZujLdZUoWJPGJVtHUvUq+OR17ySqGfLMJ1seT8fZHkVJMvOlSepx2j93qj2Ozp7hs5iWzPMeUSELSWnICx8hagkta4fvirgG0lNToInq+OkzZiUJYqCpc5UszDmAIsEqa/GB6ajLmnJBUpCFBhmcJLOoZSDZr9RMD5eLoWshKVaqX0ZWc3M8k3ubLlu5+TAA9gdgRuH8P6yOuRgw3W1+EzCkqUViQJMqWCmcM0tG7ewAAd5gLsbeNWTVYXLdSQhammBiiobpIXlAC9EuUXsoEE2Ea0tdmSEbic8oS0kinzlLBKlOGdOYA683jyfPMtIUaSakS0EnPLy3YAG6fNKioGx1TGxc/Ww/vmNg8zbGNtQmnNNSFSUhakhZfNuW6IBNwXJD8kiAdbU74iYNVJGcfjix8coV+cYIysQlITLm7vdhbjeDMAcqAlYSZbKDL498C6aeCpeUkgqJBOtydX1i9LUiOSE29n88y9oA4kmESjvXOiQVeAf2RXqSBMc8BfjqeYgpQSiETVWJYJ8TANcvMlVrvwZudrwvrWzbiHQcS1iqXCV87HtHZ1QMmKteL9Mc0paLOOkGDXFj6PVFOYjoEw7pbNyDPtMlc5kWCp+OHU58AYIBPxRUfk37BaIcClDpqJb5PjBhFCtaFJSLFw5082FddYDYJSIeYfoMRM2nSEBK7gKCg4I6hxi5KmmW+ZKUy8r2Tlv2AkRzfDKippiUjRJuGtF2sxWrqwUEsgasGPZHMNPPB4j1eq+Xkcz2oQlaVLBYlevUS0Vsdw+YVSlBL71Nm+cOiR4iLFZhq5NOsG4t3MYatjlpnSFoPnSVJmJ/OBBHoh3TW7H4/KIuMnkTnkylmS1hExBQSRZQaL07+OWG6vAN7IfNocL36pXRCiFDiR2+yEesQ1QsjTOoekj2Qzq3zgQZEl2dxDdz8p0LH2R0DGp0lSUIXMVLL50lHncuR5xyvE1mVNlrGhDeBh2wrFpVQlGdQBSNeMcu5OmEe0lowUMOYfVSpZbPMUpbB5gVc9Tj7NCttMpRqkpOjmGGsr6aQM4mZlDmpz6dIQ52Lb+oUvhoIxUpJzC6qxQuwQlRKyzsvW3iI9iGZM/hGTipCVJ7QHjIY3EREGT0NWpCgpJuC493WDp3x4aafLz1VN0QDlWEAHIDdwCCyXFm0I4axTKrXgvstj5ppjgZkK6K08x7xdu0x1rg6qXrGW8eftBt1KOy1etVfTlairNMQlXIiyQCBraLmFVCzXTpAIUmbvqcWHSHSydfnISddYuYvhUqQU4hSqzyxNClSmyqQSXZw7BxxFnGsCtn8Oqqmp31OgOiaFlRKUpQXzB9M2nAOXjK6qpqzYTgffjB8QfHcrbQVIMmjlJL7uTmNgGXMUVqFgNLRepZCESJNmWQpS361HL2dFoM7V4CJc9VRVTZTqS6JMsK1SAlKbuyAzueTQrfCVE9vExdVy3gNWeB+s2vMLJVllHkVj0Amw4l2i5s9USwhSSgZgHYsSDy7S0UpTmXLHElR9AD+mCGH1AXLAAdQLKIYEMCG0L9wjk6s5sM6OlEA1i8s0LZkrLHzhrYvmAfXhyi/R7PLUlQZtWfj2RrtVlmBAJKZmVSiOzmIPYdVzpsiUqWoJTlAWU6ki3nHR9bc41RqfSXruYsqZrCqzyh2TkpkkT5iJWcAglYSQebE3heqsX+CqyInS6gNrLdh4jXseGn7mp1ICiNXv3PxhNEtArFAJBTNK0pDaKSWt4QNrvVYlpG0zpggw9g0vfpzlIGc+DRaxel3chW7T0n5XJgnhlMEpBGujCLFTLSUlShf1QoX+bMfFQC4nL6ydNXl38zdyyWUoIzt3OHh42dpqeTKKaaaJpWQpSiwWbWGXUAQubcBKZOUAO4U49sHqXCUJky2AKsqXPd6IaW7aA0QOkbeRCM6ryBSlWKEk8r8PS0JycKJWm7urXmfs8Gq2TNUhSFdJLMH1F3DHizcYWJ650npJKilBd+T6PBHu9RswNlZT6hJNosEWuSCBdJV7CPG8Ln3NmJAUl26oa5W2SMoBAez9ot6nEFMHaYm8tgbjsimcoORM10ra3ERqDC5s5THM3F3g3QYCUm3zyB2AC/ph3NGlKSUjhHP8Sx6elakpSzOB4xlbC5wIW6haQCeZZxFY+FoUD5obuDiMgXgOGVNYtYlmXnDOFrCVNzA1I7IyNsAOCYoLM9CWJkyK4nlJtFw0BJtEU6gUI7uITcJ4nEVcFEcHBZ/wB0MOEbQVDJlJmZEu3xaUIftyjXrhcGHrZ8p7gYuYBKVvh1AnwEAuRGUlhmTYDDqCJ0wpWA58xRJJfhmJN3iROEh7nThA3MUgKHBjezMHdgLaawzyiSlMxACisAh3OvUOAL3Mc2jWCoENGrNPkgKJUr6YtLItLAZawHyF37L2uYBfc2Yha10805Cqwd3J1LDreD+0wmbgZ5h4EoASlKjqzAPwLPGbM0aUpzI0JJSm1woPmc8WhSy0Elh7w9VBztaLNbRpk5vhBVMnKTmBBc6aA8GtDDspTLk0RzLQoqLsFAhIYC92BLRtjNOgDOXJSklT8Nej1cfCKuzK0/BikqYpWtwWsM1nfj1wN2LpCCjFoI+8I/dLdoKzdgXbTS2nXCPOzKKFEsvKtfJlKUw9KoelSUqZwCkC5FiQ1j9uUD6mgTNUVABkgBJFnDHhoWKge4RhXxClWxg8zWn2kVLm7vKlQAQHcguoOSdRol+EYvahS5pTlSkBSkkkk3AzAt4wLxTD2mLVL6SSE9RBCFpZu8RUrZeWaptFJCx2hC0n0tFgKf3TW7s/f9OZpPzzzNCz02Yn8ZCrN3KEHsHx0GUEqJBRxHXf2wGqlCXNLFgpOYHrAKT6QIs7PSEqqwj5JBmEc/lestBOCOYOzKf7HH9Iy0+Jy1gAk6MSY0r6QTUs34oUPbFmroJTlSfilHUgDKe1PuaB02ZOkqyqbKdCm49N09kBHfEhbjbYINGzElK3PRJNifN7+UOVHQqQA4Fh6IEZkzAwfrBDxLRYruGTMdUp+9F7NzHVFszN3MqiVcqOIeMlx0bQu4tgKSc1n7IZFqbS/JuMBMdxRMlBKuJAA4uS0YUnPEMVVhz1OaiUTiWVNiFsGcMw6uyMi1hzIxBSldofrYe0xkOWOTjHgTn16VctuPuYYlzBEtCnOphrE5p0nUEGDOF0W6SXBBVcEhrfZ49ETEMS/hlElNiA2pfsg1JkyEU8xRQgLUlaUsBmPRgBQ14Kwk82jMPqCta5hLggpF3Zs1he2o8I5muvKJtHZhaqPUbvqLKKdSx0QXsbEkAMz8tOcWMLxQpplJCc0yWvKBZznuLAcDm0j3CEqCFMbFOUgvY8LNcBvTGmEkyKwoOk5DOOKh0gRxDgGOWEDcTpWEqu4SnX1cyeRKV0QCoqBBfMBoXvb3xpImTJSJeU5QFEWJueiWPUz36om2xUEVW8Ft4gKtZyBlP264B1NardtwSXIAJbW76fKIbXTlGjWehJXqFxk9wnOlrVvUFTqd3Ll7KUGfTonLFckJBVLa4CR+UbP29H7PFJVWc5GZYzaE8j5hPYbRHUYkXylnzvbTh4ebFis5l2ahMGH6zDJlMgzJsxKy4SUkqS2bkoWN+oRlLjSv96HAFgSwIa10DUDjBbbzpUtSGLjIp+xaX9scsk1akAMSOyDmjM53xT1nE6PTViJkv4tQzAORqzFwXe8BMcGUoVmcAlJPUSD7VeMeUtewQvInN0Qq2vWe1vVE20EtKpavHqLaN4wsE2tG2uLIWHYgeorL5VEeeohQuMqiCR2gj0wc2Fm569RI82VMPYMyW9YhPxCY4TZrD/rqbQ1+TFAFTPc3Emz8ipD+oQe1AKyYBbmewKfIjbjU3KgwsrxXNPUsF0okgdTlyfVB3agncqI05wg0haROP4vpUQPYfGF60+TmdB2/bY9gCf3RhwFailCnNxmVe1yW/wAI9MEcbWOu2nXFbAkkMkaJZ/zWT/yk98eY5NclQFkjN4aeloo/VArxXIsQ2nqELVJdIErdJFr5SA7v2wIxsqVOJKiRNSoBzotFx6tIjxv+ULV89CSe0KSPUBElUt5S1/zc4qHY4B9sbUAbWHvDBTtes9j+Wf5TyrUN5Jn8wAodzp9IbujI1yZkFA1CVZe2Wp0nwJjIIFGMEzD7i25RnP8AH3nSF07MW0LxFi9VnZjcQSxColyV5X3i/mpNh+UeHZAeViiphJBloZ7BALdpVqYefXIv3ilelZ+RIsPkKzuXYA37jF3CZZUmWkAgqBuLOwJ79Ill18wAApkq6J+SQXNmDHW8aUuIIlKSSgEpT0QiZqTYOD++OfqtQLiOIzXQ9YPEXhUZRLICloUkC4YOAzgtcs0DZ06ZnM5KR8UtBHMB7AA8WHphgTmVMIJSUhzkHyL3yk3dnYdsQYvTpSoKILJChlDuLjKVcy+kDVsGGaosmJY8p2DqySFgOApSePEBQ/y+mFmRgCunmWLpvlGZuLcBaGWRPXOlSzNmmboU51EhJ1KW4W53iqutSy+kC4KiJYDBrAK/FYEv740bW6EAmkwN1hgybhCcqSvWwBzMbFrjqPqitVYEhWcIUxLE3ChbiOPXFubiZKxkZIYkqSQSLaFSrB9W90eyaedlcmW1hwu3ddXuiAsOzKZaTwOY246ZU2jmstBUqnIKTZWbLyOt449OolIlBSgQ5s/VHQ92tFIqqWuWUhYlEHPmDpBYW5EF34CBVVicieghQAdzY+wt7Y3Xa/5xV66jnDc+DAZSJe7Y+c58QGhhmIJlgKPySOHCw9fohXqShc2WhJ6Kbdzu/hDnmCKYKUQ46tRez/bWJYMAeYRGVncjrAibitOhKUEfLOduQAunxJgpsWBLxAJJLKQpII1uMw7dIXK6pz5eBBN+0vFjC6oIqJMy/QUjN3EP6IY2HZg+DFrL035UeP7zqNQnokKAWlQICgzH8VQ9rQjLlBJmyRpZY5sFCx7h64epj5lBSFO7ZgPOHAnrHOAuLYK86XNRbVKgQbvrr1PCaMMYM6trEDcvP95NhyQlCl8S4bm7+i8A6yc5yO+ZSQewEKP+X0QcxUhKQgC4+aHPXCYE1C5r7pfJ8rWbK9+LRqtc8xd3CMqmSVdTvEoVxClSz4gj1RPLmjKJZ0nJmHvdxEStnZ6j8XLyJLFlniONoMU2ya5gSVnKtJDEXZI4MfXBDsAHiEW2wsxxzx+R/wCxA2FLUpScozKA0F9d2k+oxkPuE4AmQOiO86mMgTsrHMNVZbWuAZV+49VMASvdyU2IznMRd9EwSGygCOjXdKxByAJF3Zsz98UzV9cbJqRHUXQKB3Oc2osJ+qQKo6yUoAJE1N2VLyq7Dlsb9nOKq8Rmp6KkFKm+WFJuObi55dvVBmVUB42xhW+kzWUQrJmANwSi+vCwaFb9IU5HMMmrYcEwNJQlAUvOyigKL8VO5SCeNh+lEc2eheZ1KJUlJLgsTyJbzQPQoxRlVK1JzFIIJSFPyIsNXuNfs0Kwux6KVJVZyVZi4PdlSw00MJ7OY8LTjqE6oiwRlTnOgUW84AhhBHD8GlrBmzSZpI8xLS0BPCwLnkxbshUnzQmYlRUlTTHUQTolQ4aB2hzQd0lYLO5UALu5Lv1W0inyOjBj9o+G6i5Jw9IrSCE5AMyE8AXIsDwtBjaCkDJmJuAoaak66dkB04fUmaqcGMhLyytwGLjQO5YkeMHamYZiRe4s44DiSPV2xb5yD9pKNpVgPJgqStVUJkia6JWXeO4LLSQAptBYkQuV2yk1LlJC0h9LHweGOhl7szZgcPlQHclSSSFEjQBuEX5lLMRLEvzi2YEe14IthQ/LE/h1szuHM5zhpEub0wQ1i40eGbaDE0GRlSQQdAOX7ozFKHeoKmY6ONQRz6jCepKkkgjiQ0MALYc+Io++kFB0ZuE5gEgOToANYYcE2Xz9Kc4FmQNT38ItbP4XkTma/E+wQyT6JYAVls1yDcA8AOZjFt5+kQ+n0gxvfmW0V849EKADMFMkm1rWj2ZUBOpMxR4G58B6tIBYrVTUJAHxThrG7cuoQOpcT3UtXSOZSn1uzNrq0LenkZEbe1UOMRzw+iSnNMmsFqsEv5qdfE+yJSuSnlHOJm0PJyesxvR1qpp6UzKOqN/Dt2ZhdYg4A5j1U43JljhA5O1ilKaXKKx1P7ohoaSkDFZzn8a8HJOIUyR0co8IwVUcYhw7tzuAkUrF6hX4MrxHtMZFtWLyvnCMjOPtCZA7aJSaoxImqhfl1Ci7OWuWGkbCsI19No9XicHMbcOnutIPEiGKnmZpmVWl8tuHEW4NCVgM0KWklYBcMIb5xKSFcR0rk8GPDmxjkfiTlGUiP6OsWK4MRqSmCCqWHJSsgjQHKSxPhpxjdasqiScq1F8uXgxPbxa0MslCDMzJSXmLUskgtkLnsJA9sRY5I6SSXLC9mL9FwHszX745/qAmMpW2zOYBq8HmMVBylTE5mu1r9WkMdZMKpCFhiAgZwTYLZrsPRFikl5pLAsoAAkF+NuiD1MRbWKaJe9UUFiZyQwSTZQOpvcs4gZctjPtNMgrG4T2hmBEuXJVopJzDrmXPrjMLmsCkIIbokqKsqjpr3QGxCrVvVOkhi3haC85CnCjMstIXkI46EOesPpxh/V0Ba1MU0tmHxPcKUfhJc5gQU8GdNw1rm2sHVKCiVBwwbTjyhSlZRVSzn+U7JsHIL+j1w14bMzoIBFiXMc9xjmOVn5iIBqJBQSVNlP8A1HuhHxFTTxbiP3eyOm1VGZqkIJZJsTyDsI3rPJ/SKUVK3rjVWdtOrQQWu5U+qK6qtm4EFYMknLq3G0GaqoCEkZhpYxHhFOEAAGwfLz1490VcdqMqSQl3toPRAidzR5fkTmKmKVJmEIFyo5QOJOggIro1KpbuJeZJPMj98NuFUailVVM6IQFGW487KDmI8GHbHORUkLK+JzP+c7+uH6VBGBOLbdttVz5k2FTgJ6TwJIL8jG+LTSJy8tr8O6ByFMXiSomlaio6kvDHp/Nn7RX4j9h6f/1n9Ibqp4RJlTEEurVy+mvZHlDiC1pWSpsqc3bAVc8lITwSSR36x5KnFLt8oFJ7DGfS4xNnVKbA2OMdffHf74ZpsVWtWXS3qjICSZhBccIyLNfiSrUqF+fuHUBY0cRm7J1h4nbMIBI3hzC17CBlTgy5ZZQ7DwMdCvU12HCmEel0GSIFw+SQtJfQjnHSmOUfJcau/U/N72A5Qn09HcWhyVKYCzZgQ7hycthewDPfWOd+LDhY9+Gn5iJQo1gpdyrdKUDYCxuDfRkqI8e4XWVeeY1lJvvBd8guOm7kqJGnKLU2enezErmfxiArzR0VI0DdYUfARth9ApaSpQKlTTm0bojzBbTie+EdNUHfk8Q+otKKVHcr0FTMSsJVmUpTkOkKCkswPDpBmPZBCVMUFJVLy+dmCmYukAEMXN7+mJ63BM0hCVnKUrJBe4BHVwLANGq6yTIGUJD2zcWY3ubixtAr9q2EJzN0Mz14YRcx7D6gLVNCSUrOZwNOPbrHuFL3iM05KugbKLtex7btDThlSuaV5SwCSxNnLDQPdgX7oo08ledQK86VJNiGvroeto6VdrX0MrDqIuq1WjacweuQgzZROVyRlLach2xPhFcc+QpYgsRpbjFiZMRnkqIdOdI4vw16o12ilp/jZRTmT0VpFg2gUB6D3QiiFlJ8Q9j7LMwnVuQcliQybd790X8SxEqpkgEZ1sFfmlleJ9cBcPrStD5g6dBziNIKZrr0VccoXKcw7YYgy4VBKbjpAvazg3+wgJQyl1k7dBwhN5iuSX9ZjMRrHXu0uSqyfZ3Q3YJRJkyghJBUbrVzV7hpG/pH3mXYudokNdTKTZIBQLBPIdRhE2k2PTMeZI6KuKGYP/y+qOmzeuB1XTZhaxi67WQ8SW6dbFwZwaoplIUUqBSocDEZEdOx7B0zgUrSyxofdzHVHOq2kVLUUKsR9njqVWhxOBqNOaj9pUMYBHpENey+EJsuYHVqBy7uJjbuFGTBV1GxsCQ7P7KLnMqYciPSR7BHsdIw2jJDqDch74yOe+pYmdqvQIF5GYRxSQhV0WWOCuI98RoVZmBDgEEBh2jXT1wDrcSWtTlLNYXiWnxEHVgq/YTwvwuBzEM6nQsPnrhKdWu3ZZyIbk01OTdBBJI6J5a2OkVcWmI3o3aLFmJNyluIvZ2eIvhyWAWwJALEAOosGSdFMWb0xqioAcBIBD8vcxsTx9Uc93sbhzHKqq1O5JRny1509SnDF2cHO9rjL4d0E5mKLKLZvNNgyWI0YWsyWL6RQVOUnibfO4EBgWZjp64F1U2YzAFW8VkSAQHVaynNgxNwBrFbSeBN2BFO9hCFbWB1AlybZUNwZxcsOb/iwDk0k2pSuakASUJC1BLgu7MAfOLAnqcwakbNFKN7UNl3jiUh8iVEEdJQueTBtYL0AyZgCCCgFkgMkJLBIbgx0MbVcNtHZiVtrWoSOhA2G1gQqWUhASjLYEMEPcPxOr90NCqNCJw6JYlx3wn1tKJSgUhCZSiSFHUFro493VDxg5XOlSlBSXQyFuw0/dDFWanKn3gbcMoYRWxJfRSoiyS1xdRSrhBOsTKTN8wl+p7HhEVQkEKGa+ZZZhYZiQYe6NUlNPLVMIshOZTa207TFaOxVYg9SavgKcdzl1dRmmmJUP4pblAVw5g9nPlE09OdObN5oGnoi3tfWCeFLWnLlshJ+Sn3mANDMUEoK0FKFglJIbMAWJHO8CYA8ibRioCt7zKnDamXKTUiUVouy09LKLguNR2xFhW0JHyoedmcaMsKkpUAgnMhw4f5SfQ/eYoY5s5TTyV7nIs6rkKy355FOk+iMhx0wggLlJKz2gxxK9TBaUtKhHL62hn0yiBmWngcrHvDn1xPh+0a02L98W1OeRGE1WOGGDOiVVClYYiEra7ZNc0BUplKTzsSOXbBSi2lB1MFpOJy1cQ8ZUtWciEdK7lwZy/BNkp65gKk5Qk3zc+yOkYPgSJV9Vc4sLlJUXSWPMRHPqJyR5ubrHujVlxs7mKNKlI4hVKQNYyE/EK2p1EtTc/+kexQrzNteAejFxE9SiwuYsJkTHYpUDweGip2ZFKQuaCASAFhTuWex7InlYjLCgAFdRJJMem3+JxgM+8HYBRzCplAFAuoHpBm4jSCs7Kmw6LAIALAdgGhu3OLUpad2pQD5rMeiSAQ+vGF+uz2TLTmUo5UjPcrLX0BIDX4DK8cHWvvuwPadbRjZWXM1oqgKmKRmOdIcoLgITdwSbBV+V+4xeK0syQ4sVBLAsLguGyjMRBROBypSESFqEwkOoqN8+pU7WINg/CBVRTqlEqB3oJHxylAbtI+cGZusa9UDt07qNw6hKtWrfK0IYclS1CWAlcwpCljMQDrpwzD3mC8nZSYCVno9FRZuo2cG+vKFWTVqDKlqKbg5kjpKYuSknnfgzCHudtEqfT5cqUry/GJBcjVu4xqlldgH7EU1SWVf4f0mcTXtrmQpKZKiHBSrOHBBcFsv2eLmF7emS/8FzAi/TAuND5vWY59LWQ1yBaJTNG8Jfo+iHLEDtkictdS4XGY9I8oskKf4Kpndt6PqOdI3m+VIqPSkWHmpEzop7stz1wiS5wbpNY2sItYgqTu+isZrFgCb8XKkjL2B4H6Cf6Zsai3vd1DlVtgZ6xmlKKXBUkL1SOALWgntHt6KgJalVKRLTlQlKwQltPk/YQkYZNQlRzki1iADfrB1EW66olFJylJJ4Jl5LfpHwiGpM9TIudvmLcwxK24ZOXdFnd81/VFuX5RlD/dF/yh7oA7+QZVykKYhgCT1BsgA4dILJ6oqrUliVKS/wA3Jc9b6RPSrPtNfEXDkNGo+UZ3zSX/ADh7oG1+1cqZ+Dsfyh7oGASt2CFoChbKc2bt/i2b86Ka54DBkkMxsIi1p7CR9Rae2lz7uMeik95i0jaVQboK8YinGQZQKVJzfNe4Dct2Bw+cYrmpBQSVC4ZsoJf2ARrap9pje4/zQunbGYgsUqtzMXJflCWPkHxELO+SpSiVISSXcptpwAFvCIps1IzZcp04akcRyivSTxN/E3D/ADR2T5Sg38ST+cIyEKeQWIZ2u0ZGhp6/Eydbf5/SdCw9U05BOmEoQbIKjYdQ4G5hrp1U4UDKllrHNMLNztxgdWVdJTgKKSSbDj64ATcdM6YEoGUE24n90dTkiG4EfMfrGCEhlMHACdSb2Y362vaF3BKgBZmqclLolES2U585SnLvdr9cZigKjLlhjm1JKg1rqtyHPV4K08joDdqSEpDB20HE9fGONpafUsLHrMe1FmxRWIRky0mXmWvIfm3zK10Y+uKsqpI4267+uKH3VAJA6Z0cCxjSjzrUSQ/sjrbOOeooCIa+5SF9KXZVnBchhqEOWQT4dkYmoyK4oU5OU2JAbXm/tEWKUkABoa8OkylSFb9KVgOWUAesaxy9RosnckZXVmtcMMiLWE7O4csKUaOnKvlBUsFjxI6neJZuzdCUqyUNIk/JUqS6X62IjmEjynzU591TSZYUHbPMUw1YZj6o3neVOp3YeVIHBnW7c+yCUq23a/cQsegsSBxOhYbsxIKiZ1Hh+UFgJckknvJt4GCE7ZfDwH+A0v0f745dS+WCpQABTyC35fvi9W+WOryAKpqdjyK3Hbe0FVVXswJevPAjyMAoLfwCl+j/AHxNP2aoAARQUv0fuMcpmeVOeQBuJQ7Cv3xZp/KjUqSobiSQzXUv0XuY2domt9R6E6GvAqAfgFL+h++IFYPQXHwClB4HdnXrGa8c2/7S6ghhJR3ZoiX5Rp5/3KP8UXhCJC1XiPQwpDlJwyh1soJ6Lc/PeN59LQJt9z6RwLnIWJ6hmtHP1beVBd5SLM7lQ16oim7bTxcyUgHR8wjFaKpyWzKL1n2nQZVPQnXD6R+AyKc/4olTRUP/AA6mHUUEP/jjmZ20nPeUn/FBGV5RqnJudyhQNg75uxxciCn05W6vxOk01Hg6k3oJAPYW8XjJ2FYY3RoKdJ/GSojxCo5BO2snu2VmNg6j64syNvalFsofi7xWEkzVOkTsHps3xeG0ixwYL+tGRztXlAnZswQlKuaSYyNfJ4mSa5tNw+dMYqKlH8Zz4Qb2e2aWFpmKsBzg9gMqbOmiWhSEliXUA1g/KCFZIqELEtUxDlAX0QCL/J4XgLfiCMvRxO3/AOMat9jMN2M+8qV6EJ80FSza926hyEAZtJMWdW6oLAzAEl7qLPlcC+W55vwiYBYPnJ0UqyQSyTlIAGpgVespQbVBhn/DrDyWH6/0lKkwlQYPeC1NKUgtqYgn1k9APSByqy2SOT93Jo2EydmQ60jMCXYFiNQWs+mpGsab8QrPsZS/htgGSR/znxGvC6FSg7t2wRqlFKFJLOx07ISjj1ShK/jGKFZGyJ6+L/imMqMWqRnJmPlUU2QDcXc/NEDOtTxKP4Xax7H6/wBJwqVNyvzZuwx7NmhVzrx64+k9nGVJSvdyytZJUd2i7EjiIMrKUedJlWbWXL9geDKNwDCcS7TvWxQnoz5S3ic7gMngH9sSTaoKDFIHWNSeZj6fxTEpASN3KlBRN/ikH1iAxxb8WV2bmX9WLFZMwK3xPnKapNmHC9+PExPKq0pDBL9p4847vPxxb9CXJ75Mr6sQjGZvFEj6CV9WNGkmUK2BnEaeoQHcqALOEkA9z2jdFUjMokrCbCxGZu1mjtC8bmDhI+gk/UjRW0C382R9BJ+pE+HM36Tzis+qBUTfg2YubczF6pxVK0ISzKSzmwGr3uSrttHWfviW7ZJH0En6kSyMWmrsESH/ALvJ+pFGgy/SsnH6uehOVSV5iSCoZypiO1CWF+vTWIqutQ4KCbF9G7eJjr07EqpKrop2/u0n6kWU4pNZ93I7Pg8n6kQacyilk4wK1AWgjMQNXbm7AWt3xFi1TLmTMyAQOthfqA0HU5jtUnFZii27pwf7vJ+pFtFZMFzKpyP7vJ+pEFJBlGtyJ8+xkfRcutSqwlyAf7vJ9qIyNbWmfQaJRjAo68YyMjzYn08gTAo+2NsxjIyJKxNQo84wmMjIuXieiMeMjIkmJ0zYofwaX+d/mMNdWOgI8jI71P8Ahr+U+e6//wBlvzMScf1Hf64B1GkZGQ4sh6ghSi5iN7nujIyCwY7kk/SBszh2xkZFQsiWbiDuDecIyMim6lRor0Dd6CFueo5xf7XjIyMLMmQTT8YO2Dck6RkZEMhmlcLxkZGRQkn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data:image/jpeg;base64,/9j/4AAQSkZJRgABAQAAAQABAAD/2wCEAAkGBxMTEhUUExQWFhUXGRsXGBgXGBgaHRsaHR0aGhoaHx0YHCggGB4lHBYaIjEhJSkrLi4uFx8zODMtNygtLisBCgoKDg0OGxAQGzYkHyYsLDQ3LCwvLCwsLCwsLCwsLCwsLCwsLCwsLCwsLCwsLCwsLCwsLCwsLCwsLCwsLCwsLP/AABEIARIAuAMBIgACEQEDEQH/xAAcAAACAgMBAQAAAAAAAAAAAAAFBgMEAAIHAQj/xABWEAABAgQDBAUGBwoLBQkAAAABAhEAAwQhBRIxBhNBUSJhcYGRBzKhscHRFCNCUpPS8BUWRGJygpKU0+EkMzRTVGRzdKKyszVDVcLxFyUmNkV1g5XE/8QAGwEAAgMBAQEAAAAAAAAAAAAAAwQAAQIFBgf/xAA1EQACAgEEAQIEAwYGAwAAAAABAgADEQQSITFRE0EUIjJhBXGhI5GxwdHhM0JSgfDxFTRi/9oADAMBAAIRAxEAPwDnoltGZvGLe6e3GLuIT6aiVuTJFRUAfGKWtaZctRAO7SmWQZhS7EkgO4AjpWWqgyY4TiUqWoUnsgvT1eZn8Io/fAdPudI/RqP2seffOEXNBIT1n4QPXNgHxaeJW6EamsbS3ZFGdOe/GI1bZSzrRUx/On/tI1++6V/QKf8ATqP2kT4tJeftJaWbmsYKyZgA1vAeXthJGlBT/p1H7SJBtpKH4BT/AEk/9pE+LSTd9owUc/MXOsEZVYBr6YUk7eyx+AyPpJ/142O3ks/gMj6Wf9eMHUoZe6M9VWvxgNOqg56UD1bcSjrQSPpaj68RHbCR/wAPk/TVH14samuZ3GXVTwflReopgA1gENsKf/h0j6ep+tEiduJI/wDT5H01R9aL+JSWCZ0HDaoZRF2bWcI50jyjoGlDJH/zT/fEifKaP6FJ+lne+BG5YYWge38J0OhnEl4uTa1k9cc2R5VyAwopH0k2I5vlRza0Un6Wd74nrLM+pz1HmdVvEUysaEf/ALSUn8Ck/SzvfHh8o6P6FJ+lne+J6ySxaPEdU1p0iymqhCT5RED8BlfSzvfE1P5RpRUAujSE8d3NWFd2dwewt2iJ6ySzYvidA+FWuYyKG9lZAtJK5c1IXJXpa4IUHsoGxHVHkGB4lBQRkRGoKcbxH5SfWIA1l8SW9/4Yr/WhjpENMl/lp9YivgOKU0jE6j4TT78LnrQgOOgsz7Lvy6oHq+xAN3DflH2+rpNfPp5ExMqXKUkJyy5ZJdCVXKwXuTo0UMf2in12CmZUZCuXWolhSUhJKd0VXbi54NDJtptVhcmuqJc/Dd9NSoBcx09IlCTxL6EDuiRG02F/cwz/ALmtJ+FiWZIKf40SgoTNW81TQr7mCHQ4iBsHsnJrRUqn1Ap0SEy1FagCOmVi5KgB5nphjwzydYZULEqTiyFzDokIDnjYFd+6FzZd/ubir3OWkf6SZGvkx/2tR/2h/wAi4zxxNHJyZFs7s/STps5FTWCmEtWRDozGYcxTZLvwHPWLu2uyNJRJUmXXCdPRMEtckoyKSCkqzedcBgHAbpQvTf5Wf7c/6kGPKZ/tWs/tB/kRE4xL5yOYdoPJ7RfBKeoqcRRTmfLEwJWlPHVnWCpn5QcxXyb4dNq1S5eISpMw5AKcJBIO7RoDMBObz/z4VdvP5JhH9z9qYI4n/wCZJf8Ab0f+lIi8CZyfMXsG2Wlza2qp5s/dS6YT1Lm5M3RkrCCcoL3d9TFtOB4OVZfupMHWaKc37ot0f8uxv+wxD/WEIoN4o4EsZPvCO02BClrJtMF5xLUlIWzPmSlTtdvO9EMWM7KYZTTlSJ9fOTNQE5gmlUodJKVi4WxsoRNtVhZqMZqUCbJlMUKzTl5E2lyrOEm97CDW22wsyqxKcpFVRhUzdtLXOUJnRkoHmiWdchOul4vEvd1zFTF9laVNCqspapc5KZwkELkmV0inNxUToRw4xW2f2applKupqqpVOhM5MkZZSprqUgr+TcWSeq0G8XTT0uFKok1cmfPXVCeRJzFKUhAQRmIAd09WsXZOyr4UqWKyiGarlzcypygkfErGQkS7Lu7NoDeKxzK3HECTtkaJdLU1FLXLnGnSlSkKkKl+eSlN19h05Qv4Zgm9kVc7M3weWhbM+bPMEtn4M790OUmik0OH18uZW002ZUplJRLkLKz0FqJJJSGsr0RLslgclWH1h+G06VTZMvOlRPxOWckjOwNizDtEXiTdj3nPcLod9OlSnbeTES35ZlBL+mJqzD91UzJL5hLmrlO2uRZS7dbQ44FstITU06hidEopnS1BKVrdTLScoGTUsw7YHbc4ZKk1sxSamVOMyfNWpKHeUd4TkW/yrn9ExWOJe7mOO021eH0dXMpvuNSTBKKUlbSgS6UqfLuT85teEKe3W0FBVIkfA6NNKtKlbwJly0uCBlvL864Otx3w57R7KYbV1U2pOKykGaQopBQQGSlPFX4sJW3OyUijRImSKoVKJxWnMAGBRlcAg3870RZzMrjiPOxVOF4GlR1lz1hPYpQceJeMjbYOeBgmTiZ6/QpBjIaqPyxzTt8vPmLFGr4yX+Wn1iFip/2kr++K/wBYwxZGLxpjOCIq1mfLmolTlXmom5ghSrOtC0g5czOUkWLsY3qkLAEQDCD/ACoq/wC9qz+0T/poixLP/h9X/uX/AOdEDF7N3L1tC73eoLv3ojPvds3w2hbVvhVn5tlZ24wjg56g+MAZlnZ2ehOH4mlSkhSxS5QSAVNMWTlGqmfhGnk3npRilIpaglImF1KIAHQWLk2EQfeyP6ZQfrKfqx797X9coP1pPuicy8rzzL+zuzwrKieRUSJO7m5xvl5QsGYo2N3sPSILeVTAEpnTq0VMiYJ05ITLlrClgFHnKbQDI1uYhbOzX9bw/wDWke6PBsy34Vh/61L90TnHUnHmFNt6hCqTCglQJTSZVAEEpLpsW074yhxtNTjUipI3aVT6dwVPlyJlyy5YfMfvgYnZr+t0H63Kjb72/wCtUH63K98Q7vEny47jDgMtM7E8VlCZLTv5ddLQpagEkrnDLflxtwEVUeTOqKm3tKB84z0eoQHVszZvhNB+tyffGn3sf1ig/W5HvicnsSDA6Mu+USYk4pUFKkqTnl9JJBHRlywbjkQfCLe3GKbvGJs+UoFSFSFoUCCHTJlFnHCzGBB2bVwqaH9ckfWjUbNqGlRQ/rlP9aK5ljb5ku29GhFQJkm0mpQKmWPmiY5UjtSsKS3UI8TUo+5K5WZO8NbLWEOMxSJE1JU2rAkB+sRGdnl/0ii762n+vaPPvbV/SKL9cp/rxZz4k+XGMwGoQxbN1SEUeJJUtKVLkyggEgFRE5BISDdRAuw5RXOzi/5+j/XKb9pHn3uK/nqP9dpv2kUAR7SyVI7lXZ6cE1VOpRCUifKUoksABMSSSToAA8b7SzUrrapSFBSVT5pSpJBBBmKIII1BBic7Or/nqP8AXKb9pHn3vL/nqP8AXKb9pE5lZGc5jPN8j2IWKBKWkgKBC21AOigDHm3eATqLDqCRPACxNqVEJLhlZCLjqgemoxEBhiMv/wCxkftYgqKKpnlPwqvpsqL5plZLnZXZ8qJalKUbCwHCNflMZ8mMezFUU4dTp+dOqPRu4yK+DVSZk2WmnCvglLLUhC1DKZsxZeZMbhmPDgEpjIcqGFh6jhZa+DuQOZA8TBSs2YmIXkSXYEqKgEgJSQCqylWDuXZhFWTV07jNMls4fpJ048Ys4ivDVWlzJKC6rpMxil05QrODfztBq2kX8Sh+lpu2qxSOJTrdm1oGdapQSzuoka5WF06nOnS19bGNU7KLcg7sEZSRcnKsrCV9Eead2SOpjYXjzE/gZymRMQVdJytd2ClBJ80M6cp14m2sWlJoFqJVUqZ26UwHopISlQZJ+QLI6hcPE+IT/UJg12YyRKczZNQzHNLKQVdLMAlk77MSeDbhbj7GtiWzE2VLVMWlGRJYsX+VkewbzuDvxiedJpiuWJcxIQUoz5lglLgZ7ZWsVLsCfTFmsk0pSECrAQekpOcFw80jRAJOdCCxYdIngIv4hfIk2OPaDJOyS1S96TLQndma6lABgMwc6JcceDRudj6lPnIlhiQXWkME53JJszSl36ouTKGhUQ9QpKfjbBb6LUEBIXZIKcp6Sva1OlpJDTt7NBDncvMU7fGXKUqAc9H9IxPiE8iWK7Dzj9JrO2JqSQUS0EEt5yeYS78nUO6KVbslUIQpZQgpS3mqSol8rEBNy+dPjpDBVSKRpqUVa0ybFAQUlWbMskHOyikFCCOkSSXYQMwrD5ORBqKhQXvQVoE8sUDLdgHKgXu4bKOqKGoXyJPTsxnH6RLnS8pIIYi2n2aNEpcsBDxK2eoFNnqFJe5LpJDpldEknKWKplwHOXjAzDMDyrfeyTplOYsH4qdILgXIAMFOqpC5zMihy2AsoIoZctLzE5jxALN6C8WZGHSj0kpNrlJbxDaxOvDFrfpy2BDDPdXYwtzLtEZkTKdQUpSCCbZS5DuADYatwJ1Ec5dWS+c/7Rg0MoyV4haippRboJ/REMEqikgD4pH6I90BZEsBlJ81Vx1HiO6C2+h/KuARLCgSliNNKe0tH6I90V5khAT/ABcv9BPuiSZMzLjecOGgAcnqEQ4AkIHiU6SglnprShKE6qKQ3qv2RNPxPDhYoYc9yG8NfRC3j2MKUQE6fIHLrPM++JaPZeomoCrHixJ90IWX856EGAWOFGYeSaSb0ZYlknQKl5X7MybmKS6BKHBlo/RFvRAfF8BqqfpuCOId/ZB3ZnFUzgEzPO0BJ4j5J59sEq1HnkSiCDhhgwrhI6OUhn4CPYydXoCmbK2pjIdwT1JJZNGklhLQT+Sn3RHUyEcZaP0R7oIBeQuOf74H7Y7XqVNQiShJSkZlZk5sx4pNrZW4HjC7u4sVVTOc5PiRsCRYRgqZ05KN2kpd1WbojVyLiI9stn5dOoKlZVS1FQFgcqkliknj67QNw/bKokFRSiWCsa5SLOWIvpr4QLw/GFoW8x5qCoqWhZJCn1PUr8YXeMGvU+v6nSAfT5/vMe8gmAAeanwERJlpN8o8BD+NhEzpxMtZ3CpQmS1al1eak99yeQhLm05QVJUlikkEciLNB9PqqbyQnY9pfBlUSE65U+AiQyU8Up8BGwlF7eEW10YfKZiQs/Iu/qaDuyL9UsDPUGTZKfmjwEDqqSAdB4QVmyyCxilWojYC+JRHEohA5DwhkNGgIy5U9FIcsNVN6WMBMOk5pqE8zB5gskk2Ur2wlr2AAAkqGTGfZDCqbzSJZU2lsx521aPdraGnLoBQFi4AZxycDTTjGlDhs2X8YVIypKcrJAa/Pvi7UYaqYtS0zynpHOEgEHt7o4ZI3ZJnXCnZtxF7AZ7oVLOvnJ7U2PoAiabXMDeBaZglT3SbBfoOvoMUcWqClak9ZjsaJsjEQzjiFaOsdRiXFKv4ogazFBP5oufZ4wtU1SRF2sml0J+ahz2qv6gIJquEmWbibyZSd6MzMEjxN/t2R0nZXEKeYMiVjOOBBB9Osc6w+nmLUVS2zhmfshnwujnoMtc1QK84AZLW6zx4xx7cHuM6bcBhff3hTaPEpQWZIStahrlSSB1ObQhTkCXUKyggK6QBsQQb/bqhwxTA1zirJNUhWbpNx49sLuPYZujLdZUoWJPGJVtHUvUq+OR17ySqGfLMJ1seT8fZHkVJMvOlSepx2j93qj2Ozp7hs5iWzPMeUSELSWnICx8hagkta4fvirgG0lNToInq+OkzZiUJYqCpc5UszDmAIsEqa/GB6ajLmnJBUpCFBhmcJLOoZSDZr9RMD5eLoWshKVaqX0ZWc3M8k3ubLlu5+TAA9gdgRuH8P6yOuRgw3W1+EzCkqUViQJMqWCmcM0tG7ewAAd5gLsbeNWTVYXLdSQhammBiiobpIXlAC9EuUXsoEE2Ea0tdmSEbic8oS0kinzlLBKlOGdOYA683jyfPMtIUaSakS0EnPLy3YAG6fNKioGx1TGxc/Ww/vmNg8zbGNtQmnNNSFSUhakhZfNuW6IBNwXJD8kiAdbU74iYNVJGcfjix8coV+cYIysQlITLm7vdhbjeDMAcqAlYSZbKDL498C6aeCpeUkgqJBOtydX1i9LUiOSE29n88y9oA4kmESjvXOiQVeAf2RXqSBMc8BfjqeYgpQSiETVWJYJ8TANcvMlVrvwZudrwvrWzbiHQcS1iqXCV87HtHZ1QMmKteL9Mc0paLOOkGDXFj6PVFOYjoEw7pbNyDPtMlc5kWCp+OHU58AYIBPxRUfk37BaIcClDpqJb5PjBhFCtaFJSLFw5082FddYDYJSIeYfoMRM2nSEBK7gKCg4I6hxi5KmmW+ZKUy8r2Tlv2AkRzfDKippiUjRJuGtF2sxWrqwUEsgasGPZHMNPPB4j1eq+Xkcz2oQlaVLBYlevUS0Vsdw+YVSlBL71Nm+cOiR4iLFZhq5NOsG4t3MYatjlpnSFoPnSVJmJ/OBBHoh3TW7H4/KIuMnkTnkylmS1hExBQSRZQaL07+OWG6vAN7IfNocL36pXRCiFDiR2+yEesQ1QsjTOoekj2Qzq3zgQZEl2dxDdz8p0LH2R0DGp0lSUIXMVLL50lHncuR5xyvE1mVNlrGhDeBh2wrFpVQlGdQBSNeMcu5OmEe0lowUMOYfVSpZbPMUpbB5gVc9Tj7NCttMpRqkpOjmGGsr6aQM4mZlDmpz6dIQ52Lb+oUvhoIxUpJzC6qxQuwQlRKyzsvW3iI9iGZM/hGTipCVJ7QHjIY3EREGT0NWpCgpJuC493WDp3x4aafLz1VN0QDlWEAHIDdwCCyXFm0I4axTKrXgvstj5ppjgZkK6K08x7xdu0x1rg6qXrGW8eftBt1KOy1etVfTlairNMQlXIiyQCBraLmFVCzXTpAIUmbvqcWHSHSydfnISddYuYvhUqQU4hSqzyxNClSmyqQSXZw7BxxFnGsCtn8Oqqmp31OgOiaFlRKUpQXzB9M2nAOXjK6qpqzYTgffjB8QfHcrbQVIMmjlJL7uTmNgGXMUVqFgNLRepZCESJNmWQpS361HL2dFoM7V4CJc9VRVTZTqS6JMsK1SAlKbuyAzueTQrfCVE9vExdVy3gNWeB+s2vMLJVllHkVj0Amw4l2i5s9USwhSSgZgHYsSDy7S0UpTmXLHElR9AD+mCGH1AXLAAdQLKIYEMCG0L9wjk6s5sM6OlEA1i8s0LZkrLHzhrYvmAfXhyi/R7PLUlQZtWfj2RrtVlmBAJKZmVSiOzmIPYdVzpsiUqWoJTlAWU6ki3nHR9bc41RqfSXruYsqZrCqzyh2TkpkkT5iJWcAglYSQebE3heqsX+CqyInS6gNrLdh4jXseGn7mp1ICiNXv3PxhNEtArFAJBTNK0pDaKSWt4QNrvVYlpG0zpggw9g0vfpzlIGc+DRaxel3chW7T0n5XJgnhlMEpBGujCLFTLSUlShf1QoX+bMfFQC4nL6ydNXl38zdyyWUoIzt3OHh42dpqeTKKaaaJpWQpSiwWbWGXUAQubcBKZOUAO4U49sHqXCUJky2AKsqXPd6IaW7aA0QOkbeRCM6ryBSlWKEk8r8PS0JycKJWm7urXmfs8Gq2TNUhSFdJLMH1F3DHizcYWJ650npJKilBd+T6PBHu9RswNlZT6hJNosEWuSCBdJV7CPG8Ln3NmJAUl26oa5W2SMoBAez9ot6nEFMHaYm8tgbjsimcoORM10ra3ERqDC5s5THM3F3g3QYCUm3zyB2AC/ph3NGlKSUjhHP8Sx6elakpSzOB4xlbC5wIW6haQCeZZxFY+FoUD5obuDiMgXgOGVNYtYlmXnDOFrCVNzA1I7IyNsAOCYoLM9CWJkyK4nlJtFw0BJtEU6gUI7uITcJ4nEVcFEcHBZ/wB0MOEbQVDJlJmZEu3xaUIftyjXrhcGHrZ8p7gYuYBKVvh1AnwEAuRGUlhmTYDDqCJ0wpWA58xRJJfhmJN3iROEh7nThA3MUgKHBjezMHdgLaawzyiSlMxACisAh3OvUOAL3Mc2jWCoENGrNPkgKJUr6YtLItLAZawHyF37L2uYBfc2Yha10805Cqwd3J1LDreD+0wmbgZ5h4EoASlKjqzAPwLPGbM0aUpzI0JJSm1woPmc8WhSy0Elh7w9VBztaLNbRpk5vhBVMnKTmBBc6aA8GtDDspTLk0RzLQoqLsFAhIYC92BLRtjNOgDOXJSklT8Nej1cfCKuzK0/BikqYpWtwWsM1nfj1wN2LpCCjFoI+8I/dLdoKzdgXbTS2nXCPOzKKFEsvKtfJlKUw9KoelSUqZwCkC5FiQ1j9uUD6mgTNUVABkgBJFnDHhoWKge4RhXxClWxg8zWn2kVLm7vKlQAQHcguoOSdRol+EYvahS5pTlSkBSkkkk3AzAt4wLxTD2mLVL6SSE9RBCFpZu8RUrZeWaptFJCx2hC0n0tFgKf3TW7s/f9OZpPzzzNCz02Yn8ZCrN3KEHsHx0GUEqJBRxHXf2wGqlCXNLFgpOYHrAKT6QIs7PSEqqwj5JBmEc/lestBOCOYOzKf7HH9Iy0+Jy1gAk6MSY0r6QTUs34oUPbFmroJTlSfilHUgDKe1PuaB02ZOkqyqbKdCm49N09kBHfEhbjbYINGzElK3PRJNifN7+UOVHQqQA4Fh6IEZkzAwfrBDxLRYruGTMdUp+9F7NzHVFszN3MqiVcqOIeMlx0bQu4tgKSc1n7IZFqbS/JuMBMdxRMlBKuJAA4uS0YUnPEMVVhz1OaiUTiWVNiFsGcMw6uyMi1hzIxBSldofrYe0xkOWOTjHgTn16VctuPuYYlzBEtCnOphrE5p0nUEGDOF0W6SXBBVcEhrfZ49ETEMS/hlElNiA2pfsg1JkyEU8xRQgLUlaUsBmPRgBQ14Kwk82jMPqCta5hLggpF3Zs1he2o8I5muvKJtHZhaqPUbvqLKKdSx0QXsbEkAMz8tOcWMLxQpplJCc0yWvKBZznuLAcDm0j3CEqCFMbFOUgvY8LNcBvTGmEkyKwoOk5DOOKh0gRxDgGOWEDcTpWEqu4SnX1cyeRKV0QCoqBBfMBoXvb3xpImTJSJeU5QFEWJueiWPUz36om2xUEVW8Ft4gKtZyBlP264B1NardtwSXIAJbW76fKIbXTlGjWehJXqFxk9wnOlrVvUFTqd3Ll7KUGfTonLFckJBVLa4CR+UbP29H7PFJVWc5GZYzaE8j5hPYbRHUYkXylnzvbTh4ebFis5l2ahMGH6zDJlMgzJsxKy4SUkqS2bkoWN+oRlLjSv96HAFgSwIa10DUDjBbbzpUtSGLjIp+xaX9scsk1akAMSOyDmjM53xT1nE6PTViJkv4tQzAORqzFwXe8BMcGUoVmcAlJPUSD7VeMeUtewQvInN0Qq2vWe1vVE20EtKpavHqLaN4wsE2tG2uLIWHYgeorL5VEeeohQuMqiCR2gj0wc2Fm569RI82VMPYMyW9YhPxCY4TZrD/rqbQ1+TFAFTPc3Emz8ipD+oQe1AKyYBbmewKfIjbjU3KgwsrxXNPUsF0okgdTlyfVB3agncqI05wg0haROP4vpUQPYfGF60+TmdB2/bY9gCf3RhwFailCnNxmVe1yW/wAI9MEcbWOu2nXFbAkkMkaJZ/zWT/yk98eY5NclQFkjN4aeloo/VArxXIsQ2nqELVJdIErdJFr5SA7v2wIxsqVOJKiRNSoBzotFx6tIjxv+ULV89CSe0KSPUBElUt5S1/zc4qHY4B9sbUAbWHvDBTtes9j+Wf5TyrUN5Jn8wAodzp9IbujI1yZkFA1CVZe2Wp0nwJjIIFGMEzD7i25RnP8AH3nSF07MW0LxFi9VnZjcQSxColyV5X3i/mpNh+UeHZAeViiphJBloZ7BALdpVqYefXIv3ilelZ+RIsPkKzuXYA37jF3CZZUmWkAgqBuLOwJ79Ill18wAApkq6J+SQXNmDHW8aUuIIlKSSgEpT0QiZqTYOD++OfqtQLiOIzXQ9YPEXhUZRLICloUkC4YOAzgtcs0DZ06ZnM5KR8UtBHMB7AA8WHphgTmVMIJSUhzkHyL3yk3dnYdsQYvTpSoKILJChlDuLjKVcy+kDVsGGaosmJY8p2DqySFgOApSePEBQ/y+mFmRgCunmWLpvlGZuLcBaGWRPXOlSzNmmboU51EhJ1KW4W53iqutSy+kC4KiJYDBrAK/FYEv740bW6EAmkwN1hgybhCcqSvWwBzMbFrjqPqitVYEhWcIUxLE3ChbiOPXFubiZKxkZIYkqSQSLaFSrB9W90eyaedlcmW1hwu3ddXuiAsOzKZaTwOY246ZU2jmstBUqnIKTZWbLyOt449OolIlBSgQ5s/VHQ92tFIqqWuWUhYlEHPmDpBYW5EF34CBVVicieghQAdzY+wt7Y3Xa/5xV66jnDc+DAZSJe7Y+c58QGhhmIJlgKPySOHCw9fohXqShc2WhJ6Kbdzu/hDnmCKYKUQ46tRez/bWJYMAeYRGVncjrAibitOhKUEfLOduQAunxJgpsWBLxAJJLKQpII1uMw7dIXK6pz5eBBN+0vFjC6oIqJMy/QUjN3EP6IY2HZg+DFrL035UeP7zqNQnokKAWlQICgzH8VQ9rQjLlBJmyRpZY5sFCx7h64epj5lBSFO7ZgPOHAnrHOAuLYK86XNRbVKgQbvrr1PCaMMYM6trEDcvP95NhyQlCl8S4bm7+i8A6yc5yO+ZSQewEKP+X0QcxUhKQgC4+aHPXCYE1C5r7pfJ8rWbK9+LRqtc8xd3CMqmSVdTvEoVxClSz4gj1RPLmjKJZ0nJmHvdxEStnZ6j8XLyJLFlniONoMU2ya5gSVnKtJDEXZI4MfXBDsAHiEW2wsxxzx+R/wCxA2FLUpScozKA0F9d2k+oxkPuE4AmQOiO86mMgTsrHMNVZbWuAZV+49VMASvdyU2IznMRd9EwSGygCOjXdKxByAJF3Zsz98UzV9cbJqRHUXQKB3Oc2osJ+qQKo6yUoAJE1N2VLyq7Dlsb9nOKq8Rmp6KkFKm+WFJuObi55dvVBmVUB42xhW+kzWUQrJmANwSi+vCwaFb9IU5HMMmrYcEwNJQlAUvOyigKL8VO5SCeNh+lEc2eheZ1KJUlJLgsTyJbzQPQoxRlVK1JzFIIJSFPyIsNXuNfs0Kwux6KVJVZyVZi4PdlSw00MJ7OY8LTjqE6oiwRlTnOgUW84AhhBHD8GlrBmzSZpI8xLS0BPCwLnkxbshUnzQmYlRUlTTHUQTolQ4aB2hzQd0lYLO5UALu5Lv1W0inyOjBj9o+G6i5Jw9IrSCE5AMyE8AXIsDwtBjaCkDJmJuAoaak66dkB04fUmaqcGMhLyytwGLjQO5YkeMHamYZiRe4s44DiSPV2xb5yD9pKNpVgPJgqStVUJkia6JWXeO4LLSQAptBYkQuV2yk1LlJC0h9LHweGOhl7szZgcPlQHclSSSFEjQBuEX5lLMRLEvzi2YEe14IthQ/LE/h1szuHM5zhpEub0wQ1i40eGbaDE0GRlSQQdAOX7ozFKHeoKmY6ONQRz6jCepKkkgjiQ0MALYc+Io++kFB0ZuE5gEgOToANYYcE2Xz9Kc4FmQNT38ItbP4XkTma/E+wQyT6JYAVls1yDcA8AOZjFt5+kQ+n0gxvfmW0V849EKADMFMkm1rWj2ZUBOpMxR4G58B6tIBYrVTUJAHxThrG7cuoQOpcT3UtXSOZSn1uzNrq0LenkZEbe1UOMRzw+iSnNMmsFqsEv5qdfE+yJSuSnlHOJm0PJyesxvR1qpp6UzKOqN/Dt2ZhdYg4A5j1U43JljhA5O1ilKaXKKx1P7ohoaSkDFZzn8a8HJOIUyR0co8IwVUcYhw7tzuAkUrF6hX4MrxHtMZFtWLyvnCMjOPtCZA7aJSaoxImqhfl1Ci7OWuWGkbCsI19No9XicHMbcOnutIPEiGKnmZpmVWl8tuHEW4NCVgM0KWklYBcMIb5xKSFcR0rk8GPDmxjkfiTlGUiP6OsWK4MRqSmCCqWHJSsgjQHKSxPhpxjdasqiScq1F8uXgxPbxa0MslCDMzJSXmLUskgtkLnsJA9sRY5I6SSXLC9mL9FwHszX745/qAmMpW2zOYBq8HmMVBylTE5mu1r9WkMdZMKpCFhiAgZwTYLZrsPRFikl5pLAsoAAkF+NuiD1MRbWKaJe9UUFiZyQwSTZQOpvcs4gZctjPtNMgrG4T2hmBEuXJVopJzDrmXPrjMLmsCkIIbokqKsqjpr3QGxCrVvVOkhi3haC85CnCjMstIXkI46EOesPpxh/V0Ba1MU0tmHxPcKUfhJc5gQU8GdNw1rm2sHVKCiVBwwbTjyhSlZRVSzn+U7JsHIL+j1w14bMzoIBFiXMc9xjmOVn5iIBqJBQSVNlP8A1HuhHxFTTxbiP3eyOm1VGZqkIJZJsTyDsI3rPJ/SKUVK3rjVWdtOrQQWu5U+qK6qtm4EFYMknLq3G0GaqoCEkZhpYxHhFOEAAGwfLz1490VcdqMqSQl3toPRAidzR5fkTmKmKVJmEIFyo5QOJOggIro1KpbuJeZJPMj98NuFUailVVM6IQFGW487KDmI8GHbHORUkLK+JzP+c7+uH6VBGBOLbdttVz5k2FTgJ6TwJIL8jG+LTSJy8tr8O6ByFMXiSomlaio6kvDHp/Nn7RX4j9h6f/1n9Ibqp4RJlTEEurVy+mvZHlDiC1pWSpsqc3bAVc8lITwSSR36x5KnFLt8oFJ7DGfS4xNnVKbA2OMdffHf74ZpsVWtWXS3qjICSZhBccIyLNfiSrUqF+fuHUBY0cRm7J1h4nbMIBI3hzC17CBlTgy5ZZQ7DwMdCvU12HCmEel0GSIFw+SQtJfQjnHSmOUfJcau/U/N72A5Qn09HcWhyVKYCzZgQ7hycthewDPfWOd+LDhY9+Gn5iJQo1gpdyrdKUDYCxuDfRkqI8e4XWVeeY1lJvvBd8guOm7kqJGnKLU2enezErmfxiArzR0VI0DdYUfARth9ApaSpQKlTTm0bojzBbTie+EdNUHfk8Q+otKKVHcr0FTMSsJVmUpTkOkKCkswPDpBmPZBCVMUFJVLy+dmCmYukAEMXN7+mJ63BM0hCVnKUrJBe4BHVwLANGq6yTIGUJD2zcWY3ubixtAr9q2EJzN0Mz14YRcx7D6gLVNCSUrOZwNOPbrHuFL3iM05KugbKLtex7btDThlSuaV5SwCSxNnLDQPdgX7oo08ledQK86VJNiGvroeto6VdrX0MrDqIuq1WjacweuQgzZROVyRlLach2xPhFcc+QpYgsRpbjFiZMRnkqIdOdI4vw16o12ilp/jZRTmT0VpFg2gUB6D3QiiFlJ8Q9j7LMwnVuQcliQybd790X8SxEqpkgEZ1sFfmlleJ9cBcPrStD5g6dBziNIKZrr0VccoXKcw7YYgy4VBKbjpAvazg3+wgJQyl1k7dBwhN5iuSX9ZjMRrHXu0uSqyfZ3Q3YJRJkyghJBUbrVzV7hpG/pH3mXYudokNdTKTZIBQLBPIdRhE2k2PTMeZI6KuKGYP/y+qOmzeuB1XTZhaxi67WQ8SW6dbFwZwaoplIUUqBSocDEZEdOx7B0zgUrSyxofdzHVHOq2kVLUUKsR9njqVWhxOBqNOaj9pUMYBHpENey+EJsuYHVqBy7uJjbuFGTBV1GxsCQ7P7KLnMqYciPSR7BHsdIw2jJDqDch74yOe+pYmdqvQIF5GYRxSQhV0WWOCuI98RoVZmBDgEEBh2jXT1wDrcSWtTlLNYXiWnxEHVgq/YTwvwuBzEM6nQsPnrhKdWu3ZZyIbk01OTdBBJI6J5a2OkVcWmI3o3aLFmJNyluIvZ2eIvhyWAWwJALEAOosGSdFMWb0xqioAcBIBD8vcxsTx9Uc93sbhzHKqq1O5JRny1509SnDF2cHO9rjL4d0E5mKLKLZvNNgyWI0YWsyWL6RQVOUnibfO4EBgWZjp64F1U2YzAFW8VkSAQHVaynNgxNwBrFbSeBN2BFO9hCFbWB1AlybZUNwZxcsOb/iwDk0k2pSuakASUJC1BLgu7MAfOLAnqcwakbNFKN7UNl3jiUh8iVEEdJQueTBtYL0AyZgCCCgFkgMkJLBIbgx0MbVcNtHZiVtrWoSOhA2G1gQqWUhASjLYEMEPcPxOr90NCqNCJw6JYlx3wn1tKJSgUhCZSiSFHUFro493VDxg5XOlSlBSXQyFuw0/dDFWanKn3gbcMoYRWxJfRSoiyS1xdRSrhBOsTKTN8wl+p7HhEVQkEKGa+ZZZhYZiQYe6NUlNPLVMIshOZTa207TFaOxVYg9SavgKcdzl1dRmmmJUP4pblAVw5g9nPlE09OdObN5oGnoi3tfWCeFLWnLlshJ+Sn3mANDMUEoK0FKFglJIbMAWJHO8CYA8ibRioCt7zKnDamXKTUiUVouy09LKLguNR2xFhW0JHyoedmcaMsKkpUAgnMhw4f5SfQ/eYoY5s5TTyV7nIs6rkKy355FOk+iMhx0wggLlJKz2gxxK9TBaUtKhHL62hn0yiBmWngcrHvDn1xPh+0a02L98W1OeRGE1WOGGDOiVVClYYiEra7ZNc0BUplKTzsSOXbBSi2lB1MFpOJy1cQ8ZUtWciEdK7lwZy/BNkp65gKk5Qk3zc+yOkYPgSJV9Vc4sLlJUXSWPMRHPqJyR5ubrHujVlxs7mKNKlI4hVKQNYyE/EK2p1EtTc/+kexQrzNteAejFxE9SiwuYsJkTHYpUDweGip2ZFKQuaCASAFhTuWex7InlYjLCgAFdRJJMem3+JxgM+8HYBRzCplAFAuoHpBm4jSCs7Kmw6LAIALAdgGhu3OLUpad2pQD5rMeiSAQ+vGF+uz2TLTmUo5UjPcrLX0BIDX4DK8cHWvvuwPadbRjZWXM1oqgKmKRmOdIcoLgITdwSbBV+V+4xeK0syQ4sVBLAsLguGyjMRBROBypSESFqEwkOoqN8+pU7WINg/CBVRTqlEqB3oJHxylAbtI+cGZusa9UDt07qNw6hKtWrfK0IYclS1CWAlcwpCljMQDrpwzD3mC8nZSYCVno9FRZuo2cG+vKFWTVqDKlqKbg5kjpKYuSknnfgzCHudtEqfT5cqUry/GJBcjVu4xqlldgH7EU1SWVf4f0mcTXtrmQpKZKiHBSrOHBBcFsv2eLmF7emS/8FzAi/TAuND5vWY59LWQ1yBaJTNG8Jfo+iHLEDtkictdS4XGY9I8oskKf4Kpndt6PqOdI3m+VIqPSkWHmpEzop7stz1wiS5wbpNY2sItYgqTu+isZrFgCb8XKkjL2B4H6Cf6Zsai3vd1DlVtgZ6xmlKKXBUkL1SOALWgntHt6KgJalVKRLTlQlKwQltPk/YQkYZNQlRzki1iADfrB1EW66olFJylJJ4Jl5LfpHwiGpM9TIudvmLcwxK24ZOXdFnd81/VFuX5RlD/dF/yh7oA7+QZVykKYhgCT1BsgA4dILJ6oqrUliVKS/wA3Jc9b6RPSrPtNfEXDkNGo+UZ3zSX/ADh7oG1+1cqZ+Dsfyh7oGASt2CFoChbKc2bt/i2b86Ka54DBkkMxsIi1p7CR9Rae2lz7uMeik95i0jaVQboK8YinGQZQKVJzfNe4Dct2Bw+cYrmpBQSVC4ZsoJf2ARrap9pje4/zQunbGYgsUqtzMXJflCWPkHxELO+SpSiVISSXcptpwAFvCIps1IzZcp04akcRyivSTxN/E3D/ADR2T5Sg38ST+cIyEKeQWIZ2u0ZGhp6/Eydbf5/SdCw9U05BOmEoQbIKjYdQ4G5hrp1U4UDKllrHNMLNztxgdWVdJTgKKSSbDj64ATcdM6YEoGUE24n90dTkiG4EfMfrGCEhlMHACdSb2Y362vaF3BKgBZmqclLolES2U585SnLvdr9cZigKjLlhjm1JKg1rqtyHPV4K08joDdqSEpDB20HE9fGONpafUsLHrMe1FmxRWIRky0mXmWvIfm3zK10Y+uKsqpI4267+uKH3VAJA6Z0cCxjSjzrUSQ/sjrbOOeooCIa+5SF9KXZVnBchhqEOWQT4dkYmoyK4oU5OU2JAbXm/tEWKUkABoa8OkylSFb9KVgOWUAesaxy9RosnckZXVmtcMMiLWE7O4csKUaOnKvlBUsFjxI6neJZuzdCUqyUNIk/JUqS6X62IjmEjynzU591TSZYUHbPMUw1YZj6o3neVOp3YeVIHBnW7c+yCUq23a/cQsegsSBxOhYbsxIKiZ1Hh+UFgJckknvJt4GCE7ZfDwH+A0v0f745dS+WCpQABTyC35fvi9W+WOryAKpqdjyK3Hbe0FVVXswJevPAjyMAoLfwCl+j/AHxNP2aoAARQUv0fuMcpmeVOeQBuJQ7Cv3xZp/KjUqSobiSQzXUv0XuY2domt9R6E6GvAqAfgFL+h++IFYPQXHwClB4HdnXrGa8c2/7S6ghhJR3ZoiX5Rp5/3KP8UXhCJC1XiPQwpDlJwyh1soJ6Lc/PeN59LQJt9z6RwLnIWJ6hmtHP1beVBd5SLM7lQ16oim7bTxcyUgHR8wjFaKpyWzKL1n2nQZVPQnXD6R+AyKc/4olTRUP/AA6mHUUEP/jjmZ20nPeUn/FBGV5RqnJudyhQNg75uxxciCn05W6vxOk01Hg6k3oJAPYW8XjJ2FYY3RoKdJ/GSojxCo5BO2snu2VmNg6j64syNvalFsofi7xWEkzVOkTsHps3xeG0ixwYL+tGRztXlAnZswQlKuaSYyNfJ4mSa5tNw+dMYqKlH8Zz4Qb2e2aWFpmKsBzg9gMqbOmiWhSEliXUA1g/KCFZIqELEtUxDlAX0QCL/J4XgLfiCMvRxO3/AOMat9jMN2M+8qV6EJ80FSza926hyEAZtJMWdW6oLAzAEl7qLPlcC+W55vwiYBYPnJ0UqyQSyTlIAGpgVespQbVBhn/DrDyWH6/0lKkwlQYPeC1NKUgtqYgn1k9APSByqy2SOT93Jo2EydmQ60jMCXYFiNQWs+mpGsab8QrPsZS/htgGSR/znxGvC6FSg7t2wRqlFKFJLOx07ISjj1ShK/jGKFZGyJ6+L/imMqMWqRnJmPlUU2QDcXc/NEDOtTxKP4Xax7H6/wBJwqVNyvzZuwx7NmhVzrx64+k9nGVJSvdyytZJUd2i7EjiIMrKUedJlWbWXL9geDKNwDCcS7TvWxQnoz5S3ic7gMngH9sSTaoKDFIHWNSeZj6fxTEpASN3KlBRN/ikH1iAxxb8WV2bmX9WLFZMwK3xPnKapNmHC9+PExPKq0pDBL9p4847vPxxb9CXJ75Mr6sQjGZvFEj6CV9WNGkmUK2BnEaeoQHcqALOEkA9z2jdFUjMokrCbCxGZu1mjtC8bmDhI+gk/UjRW0C382R9BJ+pE+HM36Tzis+qBUTfg2YubczF6pxVK0ISzKSzmwGr3uSrttHWfviW7ZJH0En6kSyMWmrsESH/ALvJ+pFGgy/SsnH6uehOVSV5iSCoZypiO1CWF+vTWIqutQ4KCbF9G7eJjr07EqpKrop2/u0n6kWU4pNZ93I7Pg8n6kQacyilk4wK1AWgjMQNXbm7AWt3xFi1TLmTMyAQOthfqA0HU5jtUnFZii27pwf7vJ+pFtFZMFzKpyP7vJ+pEFJBlGtyJ8+xkfRcutSqwlyAf7vJ9qIyNbWmfQaJRjAo68YyMjzYn08gTAo+2NsxjIyJKxNQo84wmMjIuXieiMeMjIkmJ0zYofwaX+d/mMNdWOgI8jI71P8Ahr+U+e6//wBlvzMScf1Hf64B1GkZGQ4sh6ghSi5iN7nujIyCwY7kk/SBszh2xkZFQsiWbiDuDecIyMim6lRor0Dd6CFueo5xf7XjIyMLMmQTT8YO2Dck6RkZEMhmlcLxkZGRQkn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3106871"/>
            <a:ext cx="2280846" cy="3396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7" descr="data:image/jpeg;base64,/9j/4AAQSkZJRgABAQAAAQABAAD/2wCEAAkGBhISERUUExQWFRUWFxwXFxcXGBwdHBcYHBcYGBocFxgYHSYfHBskGhoYHy8gIycpLCwsGh4xNTAqNScrLCkBCQoKDgwOGg8PGiwkHCQpLywsLCwqKSwsLCwsLCwsLCwsLCwsLCksLCwpLCwsLCwsLCwsKSwsLCwsLCwpNCwsLP/AABEIARMAtwMBIgACEQEDEQH/xAAcAAABBQEBAQAAAAAAAAAAAAAFAAMEBgcCAQj/xABUEAABAwMCAwQFBwcHBg4DAAABAgMRAAQhEjEFBkETIlFhBzJxgZEUQlKTobHBI2KS0dLT8BUWM1Ny4fEXJIKisrQlNDVDRFRjc5Sjs8LD4yZkg//EABsBAAMBAQEBAQAAAAAAAAAAAAECAwAEBQYH/8QAMREAAgIBAwEFBQgDAAAAAAAAAAECEQMSITFBBBNRkaEiMlJx4QUUM0JhgbHRFcHw/9oADAMBAAIRAxEAPwDLeIIKnSkAklUAASSScAAbnyqz2XonvXEzCUnqmHFFJ6hRbbUkKHVMyOoFPcg2Ic4okHpJB8CpaG9Q8wHCQehAPStT9KvMtxw+3t/khS3qWURoSQEhIhICgQBmqSlNy0x2MZh/kevB4fV3H4MV4PRHeeX1dz+4q9pc5n0aob/swxq+H99HfRRzTc3rL5uSkrad0CEhONMkEDG9C8nOr0QOpkx9Ed74J/QfH3s1wv0UXv5nwd/dVul56QeHNOracuEpWg6VJIXgjz0xStvSDw5xaUIuWytZCUjvSSTAAkdTW1ZfH0MYKr0XXvgj4qH3oFNn0ZXv0Ufpj8a+hL7nKyaWpty5aQtJhSVKgg+dPWPMls8lamn21pbErKVAhAgmVeAgH4Gtqy+PoY+cj6N7wdG/rUfia8Po+u/Bv65r9qt14r6R7JplTiH23lCIbQ4NSpIGPZM0/Y89WTjaFm5aQVpCihTqdSSRJSrO42ras3j6fUO5gZ5Buvot/XNft16PR/d/Rb+ua/ar6NvuOMMkB15tsqEgLcCZHlJE1FVzjZDe7Y+tT+utry+Pp9TUz59/ye3fg39c3+1Xh5Aux81v65r9uvpRfEm0tdspxIa06tZV3dJ2OqYjNDE888PO14x9an9dDXl8fT6g3Pnv+Y119FH1zP7dcnki6+ij65n95X0fY8xWz6tLNw24qJ0ocCjAiTAO2R8aV3xVlCtK3W0q30qcSDHsJmt3mX9PL6jUz5sPJd3/AFY+ta/brk8m3f8AV/8AmN/t19Ip4gwogJcbUTsAtJJ9gBp1woBAOkE7AxJ9g60O9y/p5P8AsFM+av5m3f8AVf6yP2qQ5MvP6lX6Sf2q+llMoAkpTHmBXAba06tKCmCZASZG+PGt3uT9PL6mPmv+Zl7/AFC/9X9deDk29H/R3T7EyfgnNab/AJY7OT/ma9/+z/VRflvnizv3gwLUpJBUCoNkd0T0EgxORTuWZb7eX1MYQ5bxgyCK8rVvSbyVIXcN5U2UhfUrQuNCieqkk6CTkgJJJMyqviyqcbfI9gD0aKnio9g/9dip/pi5vU8/8lLYAt3jCgr1hAwUnY48aHejAf8ACg9g/wB5t6ufp1t0hu0ISAS8omAASYRvG5qC/Ef/AHQRjSfT0Yn5Gn6//wCuhXoi5yLVyq2DYPyp/UVFUaBpOAmM7byK21y0RB7ievzRWZeg20Qpq6UpKSpNz3SQCU9wbHcb9KKa0vYAO4Xypb3/ABriCX9RDaioBKtOSuMmPClzJyjbWHEeHhnWO0eQYUqch1sCMedF+Qf+XOK+3/5DXvpO/wCVOE/98n/1m6NvV+3+jIHel7lZphhy81LU448MEjSAUqMAATukZJqw2PJ7VjY3amlLPa20kLIMFLSzggDfV18KH+m+8QrhpSlaVFL6EqCSCUnQ5hQGx9tWnityg2FwlKklSbVWoAglMsmJA2mDvS26RjG7XlJo8EXflbnaaiAmRow72ecScZ3Fd818rItuG2tyha1KfSjUlUQkqa1nTAB3xmjNmP8A8UV/3iv95pz0hIngnDR+a1/u9U1O/wB2EI86cNRccZsWHJ0LZOqDB7vbKGfaKf509H1mxZPPNIWlbaQUntFEeukZCiRsTTvHEE8fsPJlX+zcVYfSAieG3A8UpHxcRU73iYDXSwOXEk/9WbP+sio/JPIdhcWDDzjOpa0kk63BPfUBhKo2AobzDygl7hNvcFxSSzaoSEgCFSoCSd/nbeVV17kAo4U3eNrWpRytECEjUpMg77hO/jRS9mr6mLLyfw9u34/ctNDS2hkhIkmP6E7kknJNRuJ8vtXvMD7LwUUBhK+6YMhDQGY8z9lWLlLkGzTbl1hbilXLBR2iyDCXEie4kASCOvgc1SrfkTVxVy0Fw4ns2gvtAMnDeIChA7/j0rXd79DEq85YZseN2DbIUEqhZ1GTOpY3gYwKNc8q/wCE+FR/W/8AyN7VN4L6M22Lht9b7jq2zKZAAkbTJUSPKRVO5t5IQ3xC1bDq/wDOnSSoAAoJcHqx7fsoJpvnoA0rnSf5OusH+gX08qHcgn/ghj/unP8Abcqs8xejJLNq86Lp9Whsq0mIMDY52qd6LuUw3bC47UkvsqQUkYR3zkGcjuzGN6G2kxA9FXC7NyyUp9tha+2UJcCCrTpRA72Ykn7auPDOVLFu4S/bpShaQoENqBSQoEZTJjfcRVIHoP8A/wBofU//AGV1yby38h4z2OvX+QUokJ0zqTMRJ2x1otJ20wouvM6oauv7LP8AtppUK9IF3obeH0i2PgEmvKnh4fzZmZTyFxdLHEUqUQNXdBJgag4hxIJOBJQEycDUDtW0848sJ4qhns30o7FZUQUkme73VJkFChBkHNfNNwe9RZrm+7SkJ7UqAEDWlC4A2ALiVEDy2q08cr1RC0fWisgjxqrej/k1XDm3kKcDnaudpKUlMd0CMkztXzwOdLv+sR9Qx+7pxvnS8/rEfUMfu6RY8lVXqCj6K4FyYm2vLm6DilG4MlJSAE94qwRvvFecycmi7ubW4LhQbZYUEhM6oUFZMiNor56Rzte/1qfqWf2K7/n1ej/nEe9lr9ij3eXw9Q0a3zL6GxdXLr/ygo7RWrT2Ux79Yolyz6N/kdvdM9trNwjRq7PTo7q0zGo6vX8RtWLt+kG9/rG/qW/wFTmuer7+uQPY0n8DW0ZqqvU2lm4cr8qJtbNNqspeSFKUSpAg6llfqkqGJqNznyd8tZbaQtLSW1SO5IjTpAABEAVjC+fr0f8APpP+gfwXTY9Il/8A1iT/AKK/wcoaMt3XqHSzYuauR1XbyHUPdmUICfVJOCogpKVAj1jQq49GVw4IVelQ8FJcUPgp2syV6R7/AKLR8HP3tcn0l34+ej4Ofva1Zl0NTRvVzyzq4f8AIwuIbSgLIn1SkyUgjcjxp3hXL6WrJNqs60hBQoxE6iSYEmN8VgI9KN99Jv8A8397XY9KN/4t/wDnfvqGnL8PqgG3cj8GetLYtOqBhxZQB81JPU+ZlUdNUVyzywEcQcve0kuNhGjTthGdU59TaBvWLo9J18fnI/SuB9z9Oo9Jt/4p/TuP39bTk+H+DUb7NV/jnLHyi6tbjtNPydWrTpnV3goQZxtGxrKB6Tb/APM/TuP31ef5Tr/8z9N/97Q0ZF+V+gdLNp41w7t7d1nVp7RBTqiY93WmeB8K+T2qGJ1lCVCQIBJKlYHvismT6QeIH6P6b/7yu0c+8RP0frHv2q2nJ8L9P7DpZNsOEcaZTpbD6UjZIcQQB5BSiB7qMcmcCvxf/KLtK/6NSda1IJOAEgBJP3VWjz5xH836x79qmX+f+IQQQj/SceI94CxPsOKZvI1Wn+P7NpYb9KfFk60IBBK1qIjqlCEpJ9msLT7UGlWa3Fw448Xnl63CI2gJAEAJAwABgAAAUqphwSUfa5GUTnhHLirp1xIWhvQjVK5AUS4htKZAwVLWkScCc1KuPR7dJ3CAdIJClBBBLbbihpVB7gcTqOwzRrhnJDxecNyxcpZ0K/owQpSi4gJSAQQrcq09dIyN6JcS5GcSlQ+UPq7sLA1KDjiUFXqqUkqmEICQlZBInat38PiQhRuI8pXFukKdRoBIAkiTIUYgGcBJnwkTuKmMckXJxpTnSBLiBq1GEaZVnUZ0xvBjY1YuKchXIHdW7cL1qASErJBklaiSTAgNSeqlFPzCamscpXAI1XDzZDTYVA0ltB0JQhcuoCYl06SfVQVZ1in7+FbSQSi3fBHGk61ogSEzI3LaXeh+gpJ9/jRJ3ka8Bjsdk6j30QBMb6omQceVFOJcnXSkJAW49ARoa7xISpoqJCColATpCcgTI2omvk54YVdP6wDrOr5v5AAAKfEDU4okrUgnQe7O5eeNe8jNspF9y/cMqbS43oLpARKk7ykZIV3fWHrRE1Ld5TugFd1KilxbZShxCjKAgqiD3vXHqyRBkCKsF1yas6St19/SAEhDajlTa1o7MqUZA0IKsCApHlHXEeXLoXC0ocuHgkqHalRjaFalBakolCUzqUDAEgYrLNF/mQVbK0vlG8STLURMytHQEnOuDASomNgkk7GoD9qttakLEKSYI8CPZirWvhF4oalJfOru97XK9aVAgA5VKNUwDiZ3r17gVyo99t5RyqCFKI1qMkjJTqKScgExO0U6yR6yXmMovxKpoB3ppbYqzv8AAXEjUtpxIHVSFAfEioS+GA+VVTT4GaK+W68TVoZ5OfcEobWR4nA9xVE029yHd9GVH2FP66VyiuoND8ALaok0XYZBO1esck8QGRbuQP7MffTSmn2V6XUKSrwUCD7p39tFST2QVsGGrAHcVJHAZ2FR7e9cAwCaLcNulKUNSSDPuoPYLEzwrTuMVxdPBBgCKurdmkjp8ag8U5cBTIGamp77iqS6lKev0pzp9uKHv3faAxRq+4O4BmhKLID1pqqooqAVyyRXlHL22aAkZ9lKmNQMuuLv9or/ADi4GTs+5+1Tf8tXHS5ufr3P2qh3frmmVKqSwY691eRPoE/5Zuv+tXP/AIhz9quRx66TkXVyJ3IfcztvCvCPgKgtiafTZE1u4x/CvIFDx5ou4/43df8AiHP2q7Z5ovD/ANMu/L/OHP1143wielOJ4LpOxofd8XwryDpZNRxm7jN7d/8AiF/rpJ5iuP8Ar159eqoS+He2o/8AJ2T4Vvu2H4F5DaQsvme5SP8Aj939cT+Fc2/NXEFmG7q9WfJwn44xRTlnk22Q18rvnNLEnQ31eI32zpkRAyY3AyfLnmpT73Z2bSW0EwgQmQOkJHdH21zZIYVsoLyGhDU99iY2OJPNBFw+rQdw4vWcZkgYnPiKJpubGyZC1oLrx9UFQOpU/NTGlPtM0y9yq+gJU86VE5Kc49gONuukfjVTvHib3QskJT3RBAVpiZKgZyYPs8KnGdezFUv0OhqMVsi4N82XT8FKbdrUTAOpSoGPIfZUo3N0Mi4Qog+p2aUgj+1kz8aCMXTiVHSlOgerCxJ8MGMnpn49YlxdoS0oFDKRkwkAmSAAdURO+RPTNJbfJRvYu6OY0oT+UfaAMQCAD0n1TOZwYMfczzsyHrZpYyELmd4SpMCCOkx9lZYzw5dyskrlR+kdz0AOfZEfCtB4Tz0xaoTb3TawUJCJCUqStISJlKSY+2YnFWj7LtEHJSuyNwm0ylKElazsAJP+HmasyOV3yJ0pB+iCJ/j31C4fxdy41/IGgw1E69CSt3pgKMADOJ8c9K5s+aL5FyGYU+TnS40hs6d57RtZAxnIIyKaWa3sScNrZHf4w5auaXEkeSht4EeVST6QGSmDNWLjnC2+JWu2lwA6SYltfVKo3Hj7iKwu6Stt1SFphSVFKh1BBirQcZ8k2l1L3f8AMja9vtqC6sOD5uaqIuqkN3xq6ilwOqCTlkdRBx+NKo4vyrc5pUw4EvfXPtriB1FeXqu8aj9saEeCCZMQ7GwqSzdUNDvnXqXBTDag4zcnxqT/ACofAH2jNAw8QOtd25ccMISVEb+XtOw9poOuodSCq+IHwHwqMbvUcb0y/Z9kApxYMmA22dSlH25SBG5z7KmWCp0qShtrEzpLiwAfpLlAP+jUZZ4xBrPON3JWFBThUG/ybYAwEpgAJB2G5xk7nerJ6JOGJ7QuqGpSQNA6JmQVrPl089hiRXyhiNQdKgowcApWJyMAJSZjrU/hnO9taL7JoKCVLhZSe6J7pO51ADMeM+/hk74HWSN7mg8XvkmO9MkgK8T5Dp13qv3nDAsStsKOwlMkiIMGpdpxBpQ1qwhSiGmDkumN21TG+4OBJmMVTeYuPKu7rsWlnskS2lTRI7QjfOCUkjCZiInOakt2XnkUNi1M8PToUqEpAHlkgQkJHUR1ql3aEuKS2hPzum5VgbDBJx5V3bWz1t61+0gGfyThWoETA1tqSQmfaCN5FS7K3JbLqUhB7xMSrITMJ/MUCImcLTvmGVE+81bUPcCtktOBOO8oAkEATKgdMwCoERud9jRD0l2yVJbc0QQvSda++pISnSOygaBmZOe9Ur0aau3WEujIJUtMqUShR0hQcBTBBJ7hnAyIg3Lj/A0XTSUd0HSI1tJkA7qAUnUlcApEmB1Binb3J8mTcO5sdaQtLedQgmSCkj6JGQIHj0p9fHRqZ0vvJWDClK2SmZOhKT1PnHtij9twBi0VCwlaiZJgQVEgiB4DbPhIiq7zE+hy6Km0jSlITgQJ2V7c4mlUlJ0WlFpWy48K52t7Yr1XAcC9MBSFJ0RqJ9RuDJMzA2qwC9sbxMrS04FD1iAfADvEBYPuERmKxto6lEaR4g+6cSPAH3Citne90KQUkEA5Okgz80ogz62esjwo3QIpMOc2+jFSCXLXvI3LU95P9mfWH2+2qJ8lKTBwQdj0rQeD84qYUEPKK2Md9XrNzAnOS3JGMkbgxIqJ6Q+Dw8l5Iw4IUfzh196Y+Brrw5G3pYrglwU5KDSpwrilXWLsCLtUqOep++mcU7diFH2mmfdSrgidSKSJnFeaalXLxt0wP6ZXX+qH7wiP7IjqcCUtKsDJBCUKCVjtHTsyme6fBwjM/mJz4lNHv5v3ASlTygBuGk4CD7BifPJH0iZrj0W8B1uG4WJQ3IHitwjCR7sk/rJFk5iv5Oc9BpEgEDbHQfCvPy5JN0ZGfcaJFw2DOiBjMHJmfOPOppuV50KRp+YM/wCjMA9M0ZVwdZAlKjIkHSYjPrYx76V9w1SGStxKk4Md37T1EZxUr6Buiq33F5bKdZJOIAgb9B5efjXvLvD0uk92fHeUjxgEGPaagsMqfcSlKZzAHn5k7Dc+6nr67JlpBHZIVBEwXFSRqI3I8B0Ee2nTpCN2FOY+EvsmWXFKbXKT2bk7gFQUlK1HTmJODnwqRypftMLT26oTJiEgneO8QARtsT50CteXnV6exBUokbGDnwHtnPTrRriHLt22lsXB1BauzBmVNqUYT3h6wJOxPwwaVyT2Cotblh5m5hF0krDTamkqTCiDtO472Z9UjajvAeLMXa+yWnWXQCtAkABITGU5jG3s8Kyl5pVssNOJgk6lZklPhg+IP8RV+9HHELMXiCFlC1AoShY9ZSiCNKhgbRB3xk7UNNLYrCSvfkvPNfE2bFiUJSlahCQBkwAAB4e6snHOt0hZKwtS1gJGpZACJUQAnrkkzU70g8aW/dqAJhGB/H8ZJ8qXL3BCQbhaZ7NGptPSAnUSo9Ej7zG9FJJWy6T4XQk8QduWm0KeUEKcylJVK9PjEQNx9vuBG5DighOcgACe8o4jbYVN5g484+AhY7PHeEypROe8YxjSNIwI6nNA7ZHZuax4KA8tQIJiPAn410RwtK6Jzm38i02PD0IBBzmNUR5qI2I2H2VE4i042tRShDhjKphRABxnE5GfAb5rm24sNI0+JnzHt0jr59aaXfzk9Qo9APHG9TY6W3JAatXipJcICQZ0gyTgA+IyJBFatZv295bqZGNCUpKeqRp7ihOduvjI9uduXqGtOo6yezUkJ3MmTp9001y/xZxu+7bSUIUspUn81SglQPmJSfamgrYdonnE2FMuqaWMpMe0bgjyIg0qN+klodu2obqbg+5Rj7KVehjk5RTJtU6KPeq7xjxNMpGaev3hrMDr+NRw4TTLgiE+FABwKMQkKV+ilSpjrBAMdYqGbVTwSEjUonJ3Kicn8ST5/B2xYKjJOlKd1e3YAdVHoKMWVm442CgaGZ2+cuJyo/Oz/og4A3Nc2d0zclj4Rdt2lnoUtBVCpDZKlIBgkIgBBJzJ1eG4AoS1xlwmWgWQknTJLigCM5UAlPtCcdCKE8WAS0oAGce3cE/EfdTbdwUoTBiBBGkyfGD7IrjrqME13KFSoh1RBySpUz1ysyfCmbnmFwkpYSPM6ZJ8cZoGriRGpOVGSAfCfAVN4ShUkKEZEZ3yPH8cCmS6sV+CPbq8DelRQtK4nUjSASczpKZnb3iaFWLKXHydEJUSRqWRAJxKojy6VYOLcftUoDYaLxSRKgrQidQJ0iCVTESYG8DM1HVzDbPFUhTOoAQe8kkEHJSAQPd4UsuNhY1e5deX+XGUWxLhzGFJmATIwRmenQTUDh/DrZtbqtbi4Ugome4ElK9vnGQAcbTtVWt+OLYVGoqaP6J94MGPCjDvMCUJU4wFFawJUgyGRkEEz6xJnbG07ipaHfzLuUaBfN7oVfu6SFhMIB8gM/Ak1H5aQV3jMADQoOFQ+aEHUVewRQ68uskJ3VuaLcDW622sIOhToSSsCVBGYTtsSQT4wK6Gmo0uTng1q34NEXx/hbr6GiyhTJbUtbqmoWtQIiFJAVmM7Tq9ooNzNzK00yLZjT2akkdokn1Urd7sRtJGPzU71WuJOXKlalqU7CQApShMA4BEDGOnWKhi7UU6TbgxIk6cTkkeCick7eVI4yOpZIMkLeQ6S5MSJjw8fdNMBTZPrVJY4c68FqSEt6U4aTGcjCRvtneZxmaFIYUMxXoYsmpbk7XQeuEAbK+H40wl9WQcyInAgY8t6eSmZmBFcFGapKEZcg+QUs+INtpJCckDBjBSvUkyfHbp7KMNss3F4tPaoTbyXSsKSNMpBKRqP0yBj29MVVI6UgkY8qj3Cu0OpMtXNvGkPv8A5MgpSI1eJkkxPSlVZDZpVaMdKpGcm3ZCuD3qctGCtUAgdSTskDcnyAzTN3638eNT7a1Ibj5zv+q2CD/rKA9yfOpylpjZFK2SeHMfKX0ISDonSlPkdyT9I7k/gKunFloZQEIGE4x1jGB5TQjlayDGpxQEjujykZI/OIwPKffC4hxfvnVBG6h08QkRmNpk5rik9THS8Tm5bKFEkesNlbRKsq6jBrgvoS2dUx81P8dP11HDDjp1KIQDtg7eQSMCp9pwRBjWpRA3EafvJo92lyzUVO11OOYHzvd76I8RvtDUA+upQOIOkacE+ajPuFFLrhjEENLKVAyZEp36kZ+z76D8VbaSzo1lTgVKRB0gSdUGOojHlS9CTVENKEKPrSBBM4zUi35fLywGyMnT9u5PhmKd4JwFTyCQUAzsowT4R4j2VodryQ03bkFR1GJVtAEEhMbyZ3rmnPSdEMerlbFV4pyt8jLQ1akuhSXEnI1BBII94Hwodwi4Vb/lEpTqIgjTiCdus1ZbrhLSLVZDhU6FKUBtqGQAE9YSSZFVW8uClPwxPs/Gq4naFyR0yFxnhSVjt2sJUcp+grqk+XgfCK5s+J6TCvYPKEwOh8Kk8OdKZgJKF+slWZA3II2jH66l3PAG1jUyvV+YrCgPI7KrqVNUyThe6Izl4Op3ET3t9/fStbgFYzudJxgE7TQl6wIVI6ff0plLLh3Jjc5Pu3oSg0ZNplnub9ppCgv11NrgASUrAjzgHO+BB8qgW92t9oz/AEicnxWjAn+0JGeoM9CT1aLSHJWnWorAKlb6S2UrBOD1nHhTPDXQnWSCpQHZt5jukLCiR17pHhQxJqWxVsjlB60+wfGkXOhFOtoHWvRoyiMONU2UxRhPZwKiXSkztWGcRMKkZilTSbhIFKsFNERxALoEYKgD7zFF1vJ76lbhR26nUQAPIAfdQW6PfnbP40VtpOlRA1K9Uf8AujxPQbdfCuTKuG+CcHTD91dBLLaSqCpIWoJ9c7wFE7Yz8MdaFPaEqSEDSTJJV3lHbZRED3AU7cWBR3ycyD4wTpBz1jxodClaFggpAifokwYWPI1zJ1wM3ZJubsoUnIGo53M9ckncwRXbt0Z0knMb/wAe+gfGgpO4gGIyT47E+VPWDSVJlS8zAM7GOp91AXVvQftrYawABkhKpnM6cyNlZj7/ABo5y3yqy+q4KglZShIQd4WoOSQeuwHxoNwhMqUk7qiBsIgA56Y1fEUaf5uXZW6mkJT25OkKIwlKdQ1wd53E4Gd6DdCy4IVzwuEApCUEAhMqCes4nfJ6U9wbmlSiGXZnYQkmY92YHhWe8SeddUVLUVFRySTJ8zNRra8cZIKTGZ942PkfPeoKCZbv2uhbuaeMrR+T1FQBJxgRGBsPHrVYtytapMxufIDGJ9tGFXjV2kawGnjgKHqOHpqByhXmJB/NoawotLO4gQR7x+qurHH2diE25O2FChyApI1lOx2I29xFPMXLicrQuTBxnpHjKTFdovkrTAk4jw+3c10q4EA7RvmIrBR4+tp07lKz86Ik/nI394HuNQbhlTZhQwcg7gjxB60csMkzBgd3xPs86n3amQ0SvSQU6kg41ECcEEEKinj2jS6fBVRbRU0tz1jzpG0g71LWG1I1tbD1kK3T5z1G1MB0eIHlXdGSkrRqGewNOBmulXI2r0XIpzbHqWozS0A7027eTtURRVWNaCTlonpBr2orFwetKhRhllgklShhPQ/OUdh7MEnyBqxcCtdSitXzcz4Hx/AChTjJGhMkT3yY65AHuGY/O9lF9Sm2NIMFeSqdhiBHUx59a8/LK9hUNcSvQV49QyD7iAD9pqvoUJJ/iPD2Urh8k7/4VwNqpjw7XIDHLi3Lo9kAeXj8AK6DQSkBGcwZGMZSfbP30426UqCRjSmD7SZPv2Hup+2t3FGUN6hJJnKcjoT/ABM1GTV7ArqWTl63UQCOzMgAkySRJJnPidvIVVeb7hYvn0rEflDgj5ojT7imD76unL/CNWjtzDYV2h1OBJHiJQRgnGmhXpl4javvW5t1IUpKFIcKZmAoaAZAnBMHOPZUXuLLYqNtfoKlFY88VzbsodWRHs8o7yiaJ8K5QS6zPa6XOqCImRgpwZG07EVduB8istNqj+kUjTrOQJ3KR4nzPhXPLJGJ048Epc8Azj3BLcWCUtlCnApBlJGqVEA7ZAg7UF5k4cO2UtOUOEqGPiCKttxwFpDTsHU8kgthSs6Up9VMnaZV7QPCq+2kON9kowUeqoHAP0VdT0zXR2Sai9+A5o1IAFsjaopS6DOT7Zote8OcbjUmB4zIPvGKiJUBXpuEZbkHEYt7x3MSNj/hRUv61JLkKKQkgZAknvSJiSDkgeFQdM02pQqEuy2+RoukTBdJaUuBqwUozsDIggb4NDCaS1madQma6McFBUK3qEh6KccI6GvTZSJkeyoroI+78KobdDqQPGulqFRQa9BrATHw5FKo6zXlA1mh8IQiV9oMKIEHYp+aPhFAecbjRcFoSEoAHnkTn41F41xtWpCU4CYUY6kwf7q94i2bp9TiJCISCo74QAYHU152GGmWuXBabVUga0qcASaI23Clkgr7qRnO59g3P3U5a3IbENiDEgn1lHu4J6TOwrv5SFKBSZBTufHVmfOrSz9Ik6HrZaQqEgavnGBqJ8z+qiiHAQJNVS54hofHngjzAAmilpdkEap0lOD8TXLQdiczdgnQo5iQoDChG89PYas/LXJ7D1o5clALgWUpJz3E6CcbSe8Zqp2iobSqSMZj6OZ94wfdWu+j9INmU7jtFz7CE/hQq00LJ6aZTrnh+lB0NjA3JAxTXL/MqVKLS41pHTOPzo29tWTmDlJ46tCu7mJIAA/P64rFFWz9u52qSdUlWtPn5eEHYjrXHDFdqR1yz1TjuXjnC6dI7MZBUFDREgeZBMifGNqrjbT6YJKUgxkgaj7k4JplV8tz8tBnAWJMTPrJn5p8OhqW3dheQAPMma7YQ0xo55Sc5WycydKYIkHcHrPj0oLxDhqkkqQCUb43T5EfjRYu937/AGV7Zp1rEbnb80ef91UhkcBasq1ciD0rQbjly1KNS5kCVKBifPSMeX6zVZuLK01FCVOCNl90p8pG8edXj2qDH7qQF7Gu0txTd9bKbXpV4SD0I6EHqKZDldSafBLgedWRTSl12Ck9a80jpmibc5SukpXhSLcUorGPA0o9KVd9rAgYpUDbDqbFbjkDrufAdSfYKsDTekEJGE90T4f3mSah8JZgT1Vk/wBkHA95E/Cnr+5CEHIBOP764Ms7dIeK6g2+VLaowQCkjrMoIiPYDUVm/MkqSJOFHYKH5yfHzFMXT8kx/GAPwphK6aGLUrYjdMduLcletPVUAZOYJ69MUftr5RIGIGFJ3IVmNMxANDrSNMnolR98gfdNTmrdBOowYSJ2z1/v+FSmknRophnhzu4IgJJ88fgASfhWnejC2cbsR2hBJcUU6ZjR3UpifYfdFZty6guXCGEpysd1SRKUgbzjBAyfd41tdrbJaaShIgJAA9goIGQj8zXPZ2ryv+zUB7VDSPtNYfcJKcNqAUpUnUCQBJzvP9/2av6SbzRZnMalpHwCl/8AtrKWoOZkkyfIDYfx1JpHyHGtiRbghJDmk6jB0pIBB8pOd/sqsXCi0tSPokj4GrA9cQQBuR7hMZjr4fwaF8csu6h3qruqAM5AwZgdN/MVfBKnTHlxsClvKJmTjz/CnrfiziXEmSN8j+zH66ixXANXlijImnTLGzxcwoKXII2Ike6dj1qM5fARoJSQTBTiJ9mYoQVYpE1OPZYp8lu+ZI4herdUCozAgT0H+MmoxBpU623XWlSpEd3uNAmukpJ2FSmlDwmpBG+nANMMogwE122kE5qSiyB+dHtrx+xUBMgjyrGpnTnDuoWn3V7UQqO2aVbY23gWS1tzmDgQNvopCZ98TQjiz0KIJk/N2x7POtI4RwG37AakAEySpJIMk9P8Ky3jrZTcOJPzVlPwMV5eFrJJlMkXBEEV7FeA12jevQ4IBO1ECMdI9wn76mBRSCcYAKjHT532R8RUO2TlM+w+zP3TRjgdr8oc0JyT83wEHPsjP2V58nbsqi9+jXg6QPlIEJV3UDpGZMe3HurR3NqGcHtUotmkpEAITHwBokprUgElOnM6iBjrM9N61bbHO3bKp6RuE3Fww2hhsuEO6lBOnCdCh84xuayW8S62EOFGhpxJ7NSgkTBAMDcR/HlqPPPCjcNts2ymUlKiv10pbAgD1h3ZJJxvUZnh1wlu1ZSLYhoH5RrDawUFYOltSwQe7JhGZj2Vw95l5a6vyRSLSRljHEUOOyFpRgJ7wOd+k+fUziil3Zl5GiTIykkaQTG2nwPjNX3hnLLLCH1JaaHavlTeEkhoSEiCy6UDrpKBvv0qFf8AI633lOtIQ22SISlaUDCUgkIWEkSqfmj7prjztzrS0MpLqZ1w7lO8fSpTNu44AopJSJhQ3H2j41E4rwG4tlJS+0toqEgLEEiYkVtdrwMtWqmXEtlSnO0AUHHEnuxJVb51e00Ib5Sm8Q6tllTCGla0pQ8U6jqCe4/KlGY9TbBxvTx7dPXJOOyv96EZkKGSdgTTgtVYxWtjld5xlpLloy2926CAylCJtwAV6yk6Z3EKIVt1rvjHLri+3QyzZmcMJbYWl0GfnLhKUmNyoxXR99SaTiw2jJFWahuDXptDGCTjwran+AoS8lCmLXsA3C09kov69HRQSZOqIIJn20GXyE4GrXU02y4lxRdSoEqcQXAUiW0q193EE4mtH7Qi+Ytf8/69UNcTKUIVTqlKrV3OVin5UtuybdU4+PkiVIlKkCQvSAUwkZwSBsc1N4Vy6pu+Q6i0Q2j5PFxA7jLxSqQkau7MAGJEHzms+3Um1F8f6sFmL9oql2pG9avw3kwLuC69b25aSwf6FBDKXtWAoqXpWqDvOnImK9/mnbuXFur5KgNo7Q3JSU9mElJDZcDa1ISrV4KzAJFZ/aEU60vizajK13Q8BSq58b5Ku3kNdhwtTJEypsylxJI0HStRIIHWcz0r2uqOdNW9vI2sh8d5o7JaGWz3WynUfEzJqvc3LBu3ikggkGQcGUgmKHXbxW4tX0lE/EmmnFknOTU8WJQpoeeRy2OUKrtvr7D91cCugqM1d8EXwGrZgKCSDEj7xnHt399SuC8xLtbjtGm0qIws+J6jUBsPOm7XhBcCVAhIiZkyknBgeJHwwaIK4W0kDR3SPnIz+kNyK5FjdkcnaVWxcOHel9gMpStl0KAghISU46gzMeRFQ+NelltxpbTdstesFJ1kACRBkCZqsiyWVak9i6DglWCPbg1OtuELUQmEAkhIQgTJ8MAFRPgT7q2miXfFEcvQpxRWhGRslCUgERsEiBtT6UIKRCRnyFWjmHlVTjalpSZbwoxAB2hRGAZ6VVeHCUkHBSdjRxpai+OWocabQkglCSPAgUYtGmHN0NJ9iPxqLc8PW0Elba0BQlJUkgLGMp1CCP11DCiDirSxxnui62LS3wi3Kf6JonyTvXo4LbyPyLYGx6HwxHWgLrDpb16F6JjXpOmfDVET5TS/lNxKTp8DHkY3rmeJrgbYN/zAUrLae6c97Hw8RXbnJrLI/LPmR8xsEny3OK6tOandIJWqYE4HgJ6U3xPiQUqVIIXEqlOknqCR8PbUHkzP2VH0OmOPFywdxPgwQnWypa0ASQdSVJHiUzBT5jFDU3QHj+kr8FUXHFihC0pkhQIgnaeooOpBIwmu7Am4+2iM4xT9k6NyDMavctf7VS7e4SYkrEf9o59nexQ5tKgcVN+TrI6Z91X0R8BEk+hIfvkpOC79c5+1UdXE3Ds66n/+zv4qpv5PpHeiuSUjoKOiPgZpDg4g/wBLh765z9qlXDb6R80GlQ0Q8DaYgzTS0U52RmvA2aBOjgJpaac0HwrkpNGjB7ltepBAUUkeB/A0ZcbVuYkfOHX3dPjVR4Vcll7Pqq3/AL6vKFAifKoo83LGpAO5vdEk4UPKZHkY++rLyo2wQ1cuXzKShWtTS5CwEqOM90EgT7xmq5x+1kDAjqfuqHw+zkQNM+ChIP4j2ilyRc4tdGNCKUdRovFuI2VwygKvLZCg4pQQ04kISFHd1BUAVgHK0FXWBmq4OVuHC57b5dbFkKGtrtUa3Ygko72kJUZHeIMAnc1Et2kAQpJbPtOk+yZHxqTcWCVpIxkRsPcfjXPDs2iOmLpf2UWVaros/Mz1ldWy0m8ttalhxv8AzltYaUQElMaUaW4GYKsgHNVb+ZluVK0cSsgkGB2rqApUASQEFQ0zIEkEgZAmgD3BFDcCpNty5Ikj7Krh7M8KqEtju0yNLZfsFW/YG5ZDHZFrQbpiTB1dr2Yx2hXn+k+G1C7Hh1m22ylTliuGSHR+RK3FkuaSHlODSR3Z9m5kVTlcAIwEI98UNe4GUzKU49lRXYK2jJ+IdEjR3OF2gQG9dio/Jw2Y7OS/ogOB8rEJCoJwOuCamPWtoStxxVq4r8k2kqcbX3W2kpVA0rhJVMEDIG465Aqy8Ej4D9VdIsseoP0R+qj9wfWbBpkaza8FspSdNmEF5S1hRbcPZFQ0p1F0FuEg4AODnMivLWzs0tpBFurUhZJToJBVrLcKCZkDR89MHGk1lqGNMS0gjzQP1VPYs2lAns2/0RQ+4zv32MoSZob/AAVpw2yV/I5QlpLnZkZ0qJcAe1hATp6ZUSSMb0zxTlxt4BDLVuFBSiVFzs06MQO8hIJnwk7yapLPDLdXzGx7UiuHeANDZtKvcPsqkOyShJNSewdEkHD6L7kqkqt48Bcop5PoreII/I52/wA4b/XVaTwNsgy0nA6ATQx22aT/AM2PeBXVWTxQKki1n0T3vQs/Xt/rpVVEMskGWwPAwKVbTPxRqfieIKeor1S09K0Xh/JTLrIdLjKZCyUkJkafVG+6uk/bQ1HLjRS2YQNZAMpAiZ8d9umM7iuL7+l+X+D14/Z12ta2/RlKUuuQjyq7scutqJBCUQUDvog98xsPCP8ACuU8vt6CqE4Cj6uO6YgmcKO4EdR443+Qj8LG/wAS/jXkykONQQfdnbPj5VZeFOkJ0mY6TuD4H9dFP5vI16CEhMAlSgAIIBnJ8SBTieEaUKVsUHSUx4FI3nOTsJOPA1N9ui3elnNl+w5TaamvJkK+b1NkDegqrUgHOfKrWuyAOFEw2HNo3SkxhR+lUXi1oG0k7nTMx3fVB7pnvDPlTx7bHin6BxfY0oQack+vUC8O4opXcVCun53ng+t7s7YozbgEYx/HgartmWyskmFE7D5x9/l/GKPMPZAmcV1nzOSOmTR6tuFHrOfYabdax3VKSeuacvr8IjIzUX+UUncg1VO0erilqgmMuWrpE6j8airZcBzJoh/KaR1E1DuuJeBFMioxoUTlJiprNvp+cB76Hu8VJTClEjwBqN2zZ3mmNaDFxcHbXNMLdJ+cPdQkXPnXSLrInbrisDUiU9ckYphHECDufdTqnmT0V8MT+rb4UyvsTOFA9I9p8fKPtoWBtnf8qH6RplV0DuffXDqW4MTtt54g+zf7K8SGYzqn/Dy9tCxbZ4HkjbNKouqlWsFl9TXiN/fSpV8kfotCryvaVEY9BpUqVYySPSaj339Gv+yaVKjD3l8yOb8OXyf8FXbEuJ8iSPhVi4eZcz9GlSr6WXvH5d2j3iFzIfyif7J++gyFmlSqsPdOrD+Gjoim9VKlTIsj0imya9pVmZnpFN0qVYxzqNdT/HupUqATya8UKVKgxTkUqVKsA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9" descr="data:image/jpeg;base64,/9j/4AAQSkZJRgABAQAAAQABAAD/2wCEAAkGBhISERUUExQWFRUWFxwXFxcXGBwdHBcYHBcYGBocFxgYHSYfHBskGhoYHy8gIycpLCwsGh4xNTAqNScrLCkBCQoKDgwOGg8PGiwkHCQpLywsLCwqKSwsLCwsLCwsLCwsLCwsLCksLCwpLCwsLCwsLCwsKSwsLCwsLCwpNCwsLP/AABEIARMAtwMBIgACEQEDEQH/xAAcAAABBQEBAQAAAAAAAAAAAAAFAAMEBgcCAQj/xABUEAABAwMCAwQFBwcHBg4DAAABAgMRAAQhEjEFBkETIlFhBzJxgZEUQlKTobHBI2KS0dLT8BUWM1Ny4fEXJIKisrQlNDVDRFRjc5Sjs8LD4yZkg//EABsBAAMBAQEBAQAAAAAAAAAAAAECAwAEBQYH/8QAMREAAgIBAwEFBQgDAAAAAAAAAAECEQMSITFBBBNRkaEiMlJx4QUUM0JhgbHRFcHw/9oADAMBAAIRAxEAPwDLeIIKnSkAklUAASSScAAbnyqz2XonvXEzCUnqmHFFJ6hRbbUkKHVMyOoFPcg2Ic4okHpJB8CpaG9Q8wHCQehAPStT9KvMtxw+3t/khS3qWURoSQEhIhICgQBmqSlNy0x2MZh/kevB4fV3H4MV4PRHeeX1dz+4q9pc5n0aob/swxq+H99HfRRzTc3rL5uSkrad0CEhONMkEDG9C8nOr0QOpkx9Ed74J/QfH3s1wv0UXv5nwd/dVul56QeHNOracuEpWg6VJIXgjz0xStvSDw5xaUIuWytZCUjvSSTAAkdTW1ZfH0MYKr0XXvgj4qH3oFNn0ZXv0Ufpj8a+hL7nKyaWpty5aQtJhSVKgg+dPWPMls8lamn21pbErKVAhAgmVeAgH4Gtqy+PoY+cj6N7wdG/rUfia8Po+u/Bv65r9qt14r6R7JplTiH23lCIbQ4NSpIGPZM0/Y89WTjaFm5aQVpCihTqdSSRJSrO42ras3j6fUO5gZ5Buvot/XNft16PR/d/Rb+ua/ar6NvuOMMkB15tsqEgLcCZHlJE1FVzjZDe7Y+tT+utry+Pp9TUz59/ye3fg39c3+1Xh5Aux81v65r9uvpRfEm0tdspxIa06tZV3dJ2OqYjNDE888PO14x9an9dDXl8fT6g3Pnv+Y119FH1zP7dcnki6+ij65n95X0fY8xWz6tLNw24qJ0ocCjAiTAO2R8aV3xVlCtK3W0q30qcSDHsJmt3mX9PL6jUz5sPJd3/AFY+ta/brk8m3f8AV/8AmN/t19Ip4gwogJcbUTsAtJJ9gBp1woBAOkE7AxJ9g60O9y/p5P8AsFM+av5m3f8AVf6yP2qQ5MvP6lX6Sf2q+llMoAkpTHmBXAba06tKCmCZASZG+PGt3uT9PL6mPmv+Zl7/AFC/9X9deDk29H/R3T7EyfgnNab/AJY7OT/ma9/+z/VRflvnizv3gwLUpJBUCoNkd0T0EgxORTuWZb7eX1MYQ5bxgyCK8rVvSbyVIXcN5U2UhfUrQuNCieqkk6CTkgJJJMyqviyqcbfI9gD0aKnio9g/9dip/pi5vU8/8lLYAt3jCgr1hAwUnY48aHejAf8ACg9g/wB5t6ufp1t0hu0ISAS8omAASYRvG5qC/Ef/AHQRjSfT0Yn5Gn6//wCuhXoi5yLVyq2DYPyp/UVFUaBpOAmM7byK21y0RB7ievzRWZeg20Qpq6UpKSpNz3SQCU9wbHcb9KKa0vYAO4Xypb3/ABriCX9RDaioBKtOSuMmPClzJyjbWHEeHhnWO0eQYUqch1sCMedF+Qf+XOK+3/5DXvpO/wCVOE/98n/1m6NvV+3+jIHel7lZphhy81LU448MEjSAUqMAATukZJqw2PJ7VjY3amlLPa20kLIMFLSzggDfV18KH+m+8QrhpSlaVFL6EqCSCUnQ5hQGx9tWnityg2FwlKklSbVWoAglMsmJA2mDvS26RjG7XlJo8EXflbnaaiAmRow72ecScZ3Fd818rItuG2tyha1KfSjUlUQkqa1nTAB3xmjNmP8A8UV/3iv95pz0hIngnDR+a1/u9U1O/wB2EI86cNRccZsWHJ0LZOqDB7vbKGfaKf509H1mxZPPNIWlbaQUntFEeukZCiRsTTvHEE8fsPJlX+zcVYfSAieG3A8UpHxcRU73iYDXSwOXEk/9WbP+sio/JPIdhcWDDzjOpa0kk63BPfUBhKo2AobzDygl7hNvcFxSSzaoSEgCFSoCSd/nbeVV17kAo4U3eNrWpRytECEjUpMg77hO/jRS9mr6mLLyfw9u34/ctNDS2hkhIkmP6E7kknJNRuJ8vtXvMD7LwUUBhK+6YMhDQGY8z9lWLlLkGzTbl1hbilXLBR2iyDCXEie4kASCOvgc1SrfkTVxVy0Fw4ns2gvtAMnDeIChA7/j0rXd79DEq85YZseN2DbIUEqhZ1GTOpY3gYwKNc8q/wCE+FR/W/8AyN7VN4L6M22Lht9b7jq2zKZAAkbTJUSPKRVO5t5IQ3xC1bDq/wDOnSSoAAoJcHqx7fsoJpvnoA0rnSf5OusH+gX08qHcgn/ghj/unP8Abcqs8xejJLNq86Lp9Whsq0mIMDY52qd6LuUw3bC47UkvsqQUkYR3zkGcjuzGN6G2kxA9FXC7NyyUp9tha+2UJcCCrTpRA72Ykn7auPDOVLFu4S/bpShaQoENqBSQoEZTJjfcRVIHoP8A/wBofU//AGV1yby38h4z2OvX+QUokJ0zqTMRJ2x1otJ20wouvM6oauv7LP8AtppUK9IF3obeH0i2PgEmvKnh4fzZmZTyFxdLHEUqUQNXdBJgag4hxIJOBJQEycDUDtW0848sJ4qhns30o7FZUQUkme73VJkFChBkHNfNNwe9RZrm+7SkJ7UqAEDWlC4A2ALiVEDy2q08cr1RC0fWisgjxqrej/k1XDm3kKcDnaudpKUlMd0CMkztXzwOdLv+sR9Qx+7pxvnS8/rEfUMfu6RY8lVXqCj6K4FyYm2vLm6DilG4MlJSAE94qwRvvFecycmi7ubW4LhQbZYUEhM6oUFZMiNor56Rzte/1qfqWf2K7/n1ej/nEe9lr9ij3eXw9Q0a3zL6GxdXLr/ygo7RWrT2Ux79Yolyz6N/kdvdM9trNwjRq7PTo7q0zGo6vX8RtWLt+kG9/rG/qW/wFTmuer7+uQPY0n8DW0ZqqvU2lm4cr8qJtbNNqspeSFKUSpAg6llfqkqGJqNznyd8tZbaQtLSW1SO5IjTpAABEAVjC+fr0f8APpP+gfwXTY9Il/8A1iT/AKK/wcoaMt3XqHSzYuauR1XbyHUPdmUICfVJOCogpKVAj1jQq49GVw4IVelQ8FJcUPgp2syV6R7/AKLR8HP3tcn0l34+ej4Ofva1Zl0NTRvVzyzq4f8AIwuIbSgLIn1SkyUgjcjxp3hXL6WrJNqs60hBQoxE6iSYEmN8VgI9KN99Jv8A8397XY9KN/4t/wDnfvqGnL8PqgG3cj8GetLYtOqBhxZQB81JPU+ZlUdNUVyzywEcQcve0kuNhGjTthGdU59TaBvWLo9J18fnI/SuB9z9Oo9Jt/4p/TuP39bTk+H+DUb7NV/jnLHyi6tbjtNPydWrTpnV3goQZxtGxrKB6Tb/APM/TuP31ef5Tr/8z9N/97Q0ZF+V+gdLNp41w7t7d1nVp7RBTqiY93WmeB8K+T2qGJ1lCVCQIBJKlYHvismT6QeIH6P6b/7yu0c+8RP0frHv2q2nJ8L9P7DpZNsOEcaZTpbD6UjZIcQQB5BSiB7qMcmcCvxf/KLtK/6NSda1IJOAEgBJP3VWjz5xH836x79qmX+f+IQQQj/SceI94CxPsOKZvI1Wn+P7NpYb9KfFk60IBBK1qIjqlCEpJ9msLT7UGlWa3Fw448Xnl63CI2gJAEAJAwABgAAAUqphwSUfa5GUTnhHLirp1xIWhvQjVK5AUS4htKZAwVLWkScCc1KuPR7dJ3CAdIJClBBBLbbihpVB7gcTqOwzRrhnJDxecNyxcpZ0K/owQpSi4gJSAQQrcq09dIyN6JcS5GcSlQ+UPq7sLA1KDjiUFXqqUkqmEICQlZBInat38PiQhRuI8pXFukKdRoBIAkiTIUYgGcBJnwkTuKmMckXJxpTnSBLiBq1GEaZVnUZ0xvBjY1YuKchXIHdW7cL1qASErJBklaiSTAgNSeqlFPzCamscpXAI1XDzZDTYVA0ltB0JQhcuoCYl06SfVQVZ1in7+FbSQSi3fBHGk61ogSEzI3LaXeh+gpJ9/jRJ3ka8Bjsdk6j30QBMb6omQceVFOJcnXSkJAW49ARoa7xISpoqJCColATpCcgTI2omvk54YVdP6wDrOr5v5AAAKfEDU4okrUgnQe7O5eeNe8jNspF9y/cMqbS43oLpARKk7ykZIV3fWHrRE1Ld5TugFd1KilxbZShxCjKAgqiD3vXHqyRBkCKsF1yas6St19/SAEhDajlTa1o7MqUZA0IKsCApHlHXEeXLoXC0ocuHgkqHalRjaFalBakolCUzqUDAEgYrLNF/mQVbK0vlG8STLURMytHQEnOuDASomNgkk7GoD9qttakLEKSYI8CPZirWvhF4oalJfOru97XK9aVAgA5VKNUwDiZ3r17gVyo99t5RyqCFKI1qMkjJTqKScgExO0U6yR6yXmMovxKpoB3ppbYqzv8AAXEjUtpxIHVSFAfEioS+GA+VVTT4GaK+W68TVoZ5OfcEobWR4nA9xVE029yHd9GVH2FP66VyiuoND8ALaok0XYZBO1esck8QGRbuQP7MffTSmn2V6XUKSrwUCD7p39tFST2QVsGGrAHcVJHAZ2FR7e9cAwCaLcNulKUNSSDPuoPYLEzwrTuMVxdPBBgCKurdmkjp8ag8U5cBTIGamp77iqS6lKev0pzp9uKHv3faAxRq+4O4BmhKLID1pqqooqAVyyRXlHL22aAkZ9lKmNQMuuLv9or/ADi4GTs+5+1Tf8tXHS5ufr3P2qh3frmmVKqSwY691eRPoE/5Zuv+tXP/AIhz9quRx66TkXVyJ3IfcztvCvCPgKgtiafTZE1u4x/CvIFDx5ou4/43df8AiHP2q7Z5ovD/ANMu/L/OHP1143wielOJ4LpOxofd8XwryDpZNRxm7jN7d/8AiF/rpJ5iuP8Ar159eqoS+He2o/8AJ2T4Vvu2H4F5DaQsvme5SP8Aj939cT+Fc2/NXEFmG7q9WfJwn44xRTlnk22Q18rvnNLEnQ31eI32zpkRAyY3AyfLnmpT73Z2bSW0EwgQmQOkJHdH21zZIYVsoLyGhDU99iY2OJPNBFw+rQdw4vWcZkgYnPiKJpubGyZC1oLrx9UFQOpU/NTGlPtM0y9yq+gJU86VE5Kc49gONuukfjVTvHib3QskJT3RBAVpiZKgZyYPs8KnGdezFUv0OhqMVsi4N82XT8FKbdrUTAOpSoGPIfZUo3N0Mi4Qog+p2aUgj+1kz8aCMXTiVHSlOgerCxJ8MGMnpn49YlxdoS0oFDKRkwkAmSAAdURO+RPTNJbfJRvYu6OY0oT+UfaAMQCAD0n1TOZwYMfczzsyHrZpYyELmd4SpMCCOkx9lZYzw5dyskrlR+kdz0AOfZEfCtB4Tz0xaoTb3TawUJCJCUqStISJlKSY+2YnFWj7LtEHJSuyNwm0ylKElazsAJP+HmasyOV3yJ0pB+iCJ/j31C4fxdy41/IGgw1E69CSt3pgKMADOJ8c9K5s+aL5FyGYU+TnS40hs6d57RtZAxnIIyKaWa3sScNrZHf4w5auaXEkeSht4EeVST6QGSmDNWLjnC2+JWu2lwA6SYltfVKo3Hj7iKwu6Stt1SFphSVFKh1BBirQcZ8k2l1L3f8AMja9vtqC6sOD5uaqIuqkN3xq6ilwOqCTlkdRBx+NKo4vyrc5pUw4EvfXPtriB1FeXqu8aj9saEeCCZMQ7GwqSzdUNDvnXqXBTDag4zcnxqT/ACofAH2jNAw8QOtd25ccMISVEb+XtOw9poOuodSCq+IHwHwqMbvUcb0y/Z9kApxYMmA22dSlH25SBG5z7KmWCp0qShtrEzpLiwAfpLlAP+jUZZ4xBrPON3JWFBThUG/ybYAwEpgAJB2G5xk7nerJ6JOGJ7QuqGpSQNA6JmQVrPl089hiRXyhiNQdKgowcApWJyMAJSZjrU/hnO9taL7JoKCVLhZSe6J7pO51ADMeM+/hk74HWSN7mg8XvkmO9MkgK8T5Dp13qv3nDAsStsKOwlMkiIMGpdpxBpQ1qwhSiGmDkumN21TG+4OBJmMVTeYuPKu7rsWlnskS2lTRI7QjfOCUkjCZiInOakt2XnkUNi1M8PToUqEpAHlkgQkJHUR1ql3aEuKS2hPzum5VgbDBJx5V3bWz1t61+0gGfyThWoETA1tqSQmfaCN5FS7K3JbLqUhB7xMSrITMJ/MUCImcLTvmGVE+81bUPcCtktOBOO8oAkEATKgdMwCoERud9jRD0l2yVJbc0QQvSda++pISnSOygaBmZOe9Ur0aau3WEujIJUtMqUShR0hQcBTBBJ7hnAyIg3Lj/A0XTSUd0HSI1tJkA7qAUnUlcApEmB1Binb3J8mTcO5sdaQtLedQgmSCkj6JGQIHj0p9fHRqZ0vvJWDClK2SmZOhKT1PnHtij9twBi0VCwlaiZJgQVEgiB4DbPhIiq7zE+hy6Km0jSlITgQJ2V7c4mlUlJ0WlFpWy48K52t7Yr1XAcC9MBSFJ0RqJ9RuDJMzA2qwC9sbxMrS04FD1iAfADvEBYPuERmKxto6lEaR4g+6cSPAH3Citne90KQUkEA5Okgz80ogz62esjwo3QIpMOc2+jFSCXLXvI3LU95P9mfWH2+2qJ8lKTBwQdj0rQeD84qYUEPKK2Md9XrNzAnOS3JGMkbgxIqJ6Q+Dw8l5Iw4IUfzh196Y+Brrw5G3pYrglwU5KDSpwrilXWLsCLtUqOep++mcU7diFH2mmfdSrgidSKSJnFeaalXLxt0wP6ZXX+qH7wiP7IjqcCUtKsDJBCUKCVjtHTsyme6fBwjM/mJz4lNHv5v3ASlTygBuGk4CD7BifPJH0iZrj0W8B1uG4WJQ3IHitwjCR7sk/rJFk5iv5Oc9BpEgEDbHQfCvPy5JN0ZGfcaJFw2DOiBjMHJmfOPOppuV50KRp+YM/wCjMA9M0ZVwdZAlKjIkHSYjPrYx76V9w1SGStxKk4Md37T1EZxUr6Buiq33F5bKdZJOIAgb9B5efjXvLvD0uk92fHeUjxgEGPaagsMqfcSlKZzAHn5k7Dc+6nr67JlpBHZIVBEwXFSRqI3I8B0Ee2nTpCN2FOY+EvsmWXFKbXKT2bk7gFQUlK1HTmJODnwqRypftMLT26oTJiEgneO8QARtsT50CteXnV6exBUokbGDnwHtnPTrRriHLt22lsXB1BauzBmVNqUYT3h6wJOxPwwaVyT2Cotblh5m5hF0krDTamkqTCiDtO472Z9UjajvAeLMXa+yWnWXQCtAkABITGU5jG3s8Kyl5pVssNOJgk6lZklPhg+IP8RV+9HHELMXiCFlC1AoShY9ZSiCNKhgbRB3xk7UNNLYrCSvfkvPNfE2bFiUJSlahCQBkwAAB4e6snHOt0hZKwtS1gJGpZACJUQAnrkkzU70g8aW/dqAJhGB/H8ZJ8qXL3BCQbhaZ7NGptPSAnUSo9Ej7zG9FJJWy6T4XQk8QduWm0KeUEKcylJVK9PjEQNx9vuBG5DighOcgACe8o4jbYVN5g484+AhY7PHeEypROe8YxjSNIwI6nNA7ZHZuax4KA8tQIJiPAn410RwtK6Jzm38i02PD0IBBzmNUR5qI2I2H2VE4i042tRShDhjKphRABxnE5GfAb5rm24sNI0+JnzHt0jr59aaXfzk9Qo9APHG9TY6W3JAatXipJcICQZ0gyTgA+IyJBFatZv295bqZGNCUpKeqRp7ihOduvjI9uduXqGtOo6yezUkJ3MmTp9001y/xZxu+7bSUIUspUn81SglQPmJSfamgrYdonnE2FMuqaWMpMe0bgjyIg0qN+klodu2obqbg+5Rj7KVehjk5RTJtU6KPeq7xjxNMpGaev3hrMDr+NRw4TTLgiE+FABwKMQkKV+ilSpjrBAMdYqGbVTwSEjUonJ3Kicn8ST5/B2xYKjJOlKd1e3YAdVHoKMWVm442CgaGZ2+cuJyo/Oz/og4A3Nc2d0zclj4Rdt2lnoUtBVCpDZKlIBgkIgBBJzJ1eG4AoS1xlwmWgWQknTJLigCM5UAlPtCcdCKE8WAS0oAGce3cE/EfdTbdwUoTBiBBGkyfGD7IrjrqME13KFSoh1RBySpUz1ysyfCmbnmFwkpYSPM6ZJ8cZoGriRGpOVGSAfCfAVN4ShUkKEZEZ3yPH8cCmS6sV+CPbq8DelRQtK4nUjSASczpKZnb3iaFWLKXHydEJUSRqWRAJxKojy6VYOLcftUoDYaLxSRKgrQidQJ0iCVTESYG8DM1HVzDbPFUhTOoAQe8kkEHJSAQPd4UsuNhY1e5deX+XGUWxLhzGFJmATIwRmenQTUDh/DrZtbqtbi4Ugome4ElK9vnGQAcbTtVWt+OLYVGoqaP6J94MGPCjDvMCUJU4wFFawJUgyGRkEEz6xJnbG07ipaHfzLuUaBfN7oVfu6SFhMIB8gM/Ak1H5aQV3jMADQoOFQ+aEHUVewRQ68uskJ3VuaLcDW622sIOhToSSsCVBGYTtsSQT4wK6Gmo0uTng1q34NEXx/hbr6GiyhTJbUtbqmoWtQIiFJAVmM7Tq9ooNzNzK00yLZjT2akkdokn1Urd7sRtJGPzU71WuJOXKlalqU7CQApShMA4BEDGOnWKhi7UU6TbgxIk6cTkkeCick7eVI4yOpZIMkLeQ6S5MSJjw8fdNMBTZPrVJY4c68FqSEt6U4aTGcjCRvtneZxmaFIYUMxXoYsmpbk7XQeuEAbK+H40wl9WQcyInAgY8t6eSmZmBFcFGapKEZcg+QUs+INtpJCckDBjBSvUkyfHbp7KMNss3F4tPaoTbyXSsKSNMpBKRqP0yBj29MVVI6UgkY8qj3Cu0OpMtXNvGkPv8A5MgpSI1eJkkxPSlVZDZpVaMdKpGcm3ZCuD3qctGCtUAgdSTskDcnyAzTN3638eNT7a1Ibj5zv+q2CD/rKA9yfOpylpjZFK2SeHMfKX0ISDonSlPkdyT9I7k/gKunFloZQEIGE4x1jGB5TQjlayDGpxQEjujykZI/OIwPKffC4hxfvnVBG6h08QkRmNpk5rik9THS8Tm5bKFEkesNlbRKsq6jBrgvoS2dUx81P8dP11HDDjp1KIQDtg7eQSMCp9pwRBjWpRA3EafvJo92lyzUVO11OOYHzvd76I8RvtDUA+upQOIOkacE+ajPuFFLrhjEENLKVAyZEp36kZ+z76D8VbaSzo1lTgVKRB0gSdUGOojHlS9CTVENKEKPrSBBM4zUi35fLywGyMnT9u5PhmKd4JwFTyCQUAzsowT4R4j2VodryQ03bkFR1GJVtAEEhMbyZ3rmnPSdEMerlbFV4pyt8jLQ1akuhSXEnI1BBII94Hwodwi4Vb/lEpTqIgjTiCdus1ZbrhLSLVZDhU6FKUBtqGQAE9YSSZFVW8uClPwxPs/Gq4naFyR0yFxnhSVjt2sJUcp+grqk+XgfCK5s+J6TCvYPKEwOh8Kk8OdKZgJKF+slWZA3II2jH66l3PAG1jUyvV+YrCgPI7KrqVNUyThe6Izl4Op3ET3t9/fStbgFYzudJxgE7TQl6wIVI6ff0plLLh3Jjc5Pu3oSg0ZNplnub9ppCgv11NrgASUrAjzgHO+BB8qgW92t9oz/AEicnxWjAn+0JGeoM9CT1aLSHJWnWorAKlb6S2UrBOD1nHhTPDXQnWSCpQHZt5jukLCiR17pHhQxJqWxVsjlB60+wfGkXOhFOtoHWvRoyiMONU2UxRhPZwKiXSkztWGcRMKkZilTSbhIFKsFNERxALoEYKgD7zFF1vJ76lbhR26nUQAPIAfdQW6PfnbP40VtpOlRA1K9Uf8AujxPQbdfCuTKuG+CcHTD91dBLLaSqCpIWoJ9c7wFE7Yz8MdaFPaEqSEDSTJJV3lHbZRED3AU7cWBR3ycyD4wTpBz1jxodClaFggpAifokwYWPI1zJ1wM3ZJubsoUnIGo53M9ckncwRXbt0Z0knMb/wAe+gfGgpO4gGIyT47E+VPWDSVJlS8zAM7GOp91AXVvQftrYawABkhKpnM6cyNlZj7/ABo5y3yqy+q4KglZShIQd4WoOSQeuwHxoNwhMqUk7qiBsIgA56Y1fEUaf5uXZW6mkJT25OkKIwlKdQ1wd53E4Gd6DdCy4IVzwuEApCUEAhMqCes4nfJ6U9wbmlSiGXZnYQkmY92YHhWe8SeddUVLUVFRySTJ8zNRra8cZIKTGZ942PkfPeoKCZbv2uhbuaeMrR+T1FQBJxgRGBsPHrVYtytapMxufIDGJ9tGFXjV2kawGnjgKHqOHpqByhXmJB/NoawotLO4gQR7x+qurHH2diE25O2FChyApI1lOx2I29xFPMXLicrQuTBxnpHjKTFdovkrTAk4jw+3c10q4EA7RvmIrBR4+tp07lKz86Ik/nI394HuNQbhlTZhQwcg7gjxB60csMkzBgd3xPs86n3amQ0SvSQU6kg41ECcEEEKinj2jS6fBVRbRU0tz1jzpG0g71LWG1I1tbD1kK3T5z1G1MB0eIHlXdGSkrRqGewNOBmulXI2r0XIpzbHqWozS0A7027eTtURRVWNaCTlonpBr2orFwetKhRhllgklShhPQ/OUdh7MEnyBqxcCtdSitXzcz4Hx/AChTjJGhMkT3yY65AHuGY/O9lF9Sm2NIMFeSqdhiBHUx59a8/LK9hUNcSvQV49QyD7iAD9pqvoUJJ/iPD2Urh8k7/4VwNqpjw7XIDHLi3Lo9kAeXj8AK6DQSkBGcwZGMZSfbP30426UqCRjSmD7SZPv2Hup+2t3FGUN6hJJnKcjoT/ABM1GTV7ArqWTl63UQCOzMgAkySRJJnPidvIVVeb7hYvn0rEflDgj5ojT7imD76unL/CNWjtzDYV2h1OBJHiJQRgnGmhXpl4javvW5t1IUpKFIcKZmAoaAZAnBMHOPZUXuLLYqNtfoKlFY88VzbsodWRHs8o7yiaJ8K5QS6zPa6XOqCImRgpwZG07EVduB8istNqj+kUjTrOQJ3KR4nzPhXPLJGJ048Epc8Azj3BLcWCUtlCnApBlJGqVEA7ZAg7UF5k4cO2UtOUOEqGPiCKttxwFpDTsHU8kgthSs6Up9VMnaZV7QPCq+2kON9kowUeqoHAP0VdT0zXR2Sai9+A5o1IAFsjaopS6DOT7Zote8OcbjUmB4zIPvGKiJUBXpuEZbkHEYt7x3MSNj/hRUv61JLkKKQkgZAknvSJiSDkgeFQdM02pQqEuy2+RoukTBdJaUuBqwUozsDIggb4NDCaS1madQma6McFBUK3qEh6KccI6GvTZSJkeyoroI+78KobdDqQPGulqFRQa9BrATHw5FKo6zXlA1mh8IQiV9oMKIEHYp+aPhFAecbjRcFoSEoAHnkTn41F41xtWpCU4CYUY6kwf7q94i2bp9TiJCISCo74QAYHU152GGmWuXBabVUga0qcASaI23Clkgr7qRnO59g3P3U5a3IbENiDEgn1lHu4J6TOwrv5SFKBSZBTufHVmfOrSz9Ik6HrZaQqEgavnGBqJ8z+qiiHAQJNVS54hofHngjzAAmilpdkEap0lOD8TXLQdiczdgnQo5iQoDChG89PYas/LXJ7D1o5clALgWUpJz3E6CcbSe8Zqp2iobSqSMZj6OZ94wfdWu+j9INmU7jtFz7CE/hQq00LJ6aZTrnh+lB0NjA3JAxTXL/MqVKLS41pHTOPzo29tWTmDlJ46tCu7mJIAA/P64rFFWz9u52qSdUlWtPn5eEHYjrXHDFdqR1yz1TjuXjnC6dI7MZBUFDREgeZBMifGNqrjbT6YJKUgxkgaj7k4JplV8tz8tBnAWJMTPrJn5p8OhqW3dheQAPMma7YQ0xo55Sc5WycydKYIkHcHrPj0oLxDhqkkqQCUb43T5EfjRYu937/AGV7Zp1rEbnb80ef91UhkcBasq1ciD0rQbjly1KNS5kCVKBifPSMeX6zVZuLK01FCVOCNl90p8pG8edXj2qDH7qQF7Gu0txTd9bKbXpV4SD0I6EHqKZDldSafBLgedWRTSl12Ck9a80jpmibc5SukpXhSLcUorGPA0o9KVd9rAgYpUDbDqbFbjkDrufAdSfYKsDTekEJGE90T4f3mSah8JZgT1Vk/wBkHA95E/Cnr+5CEHIBOP764Ms7dIeK6g2+VLaowQCkjrMoIiPYDUVm/MkqSJOFHYKH5yfHzFMXT8kx/GAPwphK6aGLUrYjdMduLcletPVUAZOYJ69MUftr5RIGIGFJ3IVmNMxANDrSNMnolR98gfdNTmrdBOowYSJ2z1/v+FSmknRophnhzu4IgJJ88fgASfhWnejC2cbsR2hBJcUU6ZjR3UpifYfdFZty6guXCGEpysd1SRKUgbzjBAyfd41tdrbJaaShIgJAA9goIGQj8zXPZ2ryv+zUB7VDSPtNYfcJKcNqAUpUnUCQBJzvP9/2av6SbzRZnMalpHwCl/8AtrKWoOZkkyfIDYfx1JpHyHGtiRbghJDmk6jB0pIBB8pOd/sqsXCi0tSPokj4GrA9cQQBuR7hMZjr4fwaF8csu6h3qruqAM5AwZgdN/MVfBKnTHlxsClvKJmTjz/CnrfiziXEmSN8j+zH66ixXANXlijImnTLGzxcwoKXII2Ike6dj1qM5fARoJSQTBTiJ9mYoQVYpE1OPZYp8lu+ZI4herdUCozAgT0H+MmoxBpU623XWlSpEd3uNAmukpJ2FSmlDwmpBG+nANMMogwE122kE5qSiyB+dHtrx+xUBMgjyrGpnTnDuoWn3V7UQqO2aVbY23gWS1tzmDgQNvopCZ98TQjiz0KIJk/N2x7POtI4RwG37AakAEySpJIMk9P8Ky3jrZTcOJPzVlPwMV5eFrJJlMkXBEEV7FeA12jevQ4IBO1ECMdI9wn76mBRSCcYAKjHT532R8RUO2TlM+w+zP3TRjgdr8oc0JyT83wEHPsjP2V58nbsqi9+jXg6QPlIEJV3UDpGZMe3HurR3NqGcHtUotmkpEAITHwBokprUgElOnM6iBjrM9N61bbHO3bKp6RuE3Fww2hhsuEO6lBOnCdCh84xuayW8S62EOFGhpxJ7NSgkTBAMDcR/HlqPPPCjcNts2ymUlKiv10pbAgD1h3ZJJxvUZnh1wlu1ZSLYhoH5RrDawUFYOltSwQe7JhGZj2Vw95l5a6vyRSLSRljHEUOOyFpRgJ7wOd+k+fUziil3Zl5GiTIykkaQTG2nwPjNX3hnLLLCH1JaaHavlTeEkhoSEiCy6UDrpKBvv0qFf8AI633lOtIQ22SISlaUDCUgkIWEkSqfmj7prjztzrS0MpLqZ1w7lO8fSpTNu44AopJSJhQ3H2j41E4rwG4tlJS+0toqEgLEEiYkVtdrwMtWqmXEtlSnO0AUHHEnuxJVb51e00Ib5Sm8Q6tllTCGla0pQ8U6jqCe4/KlGY9TbBxvTx7dPXJOOyv96EZkKGSdgTTgtVYxWtjld5xlpLloy2926CAylCJtwAV6yk6Z3EKIVt1rvjHLri+3QyzZmcMJbYWl0GfnLhKUmNyoxXR99SaTiw2jJFWahuDXptDGCTjwran+AoS8lCmLXsA3C09kov69HRQSZOqIIJn20GXyE4GrXU02y4lxRdSoEqcQXAUiW0q193EE4mtH7Qi+Ytf8/69UNcTKUIVTqlKrV3OVin5UtuybdU4+PkiVIlKkCQvSAUwkZwSBsc1N4Vy6pu+Q6i0Q2j5PFxA7jLxSqQkau7MAGJEHzms+3Um1F8f6sFmL9oql2pG9avw3kwLuC69b25aSwf6FBDKXtWAoqXpWqDvOnImK9/mnbuXFur5KgNo7Q3JSU9mElJDZcDa1ISrV4KzAJFZ/aEU60vizajK13Q8BSq58b5Ku3kNdhwtTJEypsylxJI0HStRIIHWcz0r2uqOdNW9vI2sh8d5o7JaGWz3WynUfEzJqvc3LBu3ikggkGQcGUgmKHXbxW4tX0lE/EmmnFknOTU8WJQpoeeRy2OUKrtvr7D91cCugqM1d8EXwGrZgKCSDEj7xnHt399SuC8xLtbjtGm0qIws+J6jUBsPOm7XhBcCVAhIiZkyknBgeJHwwaIK4W0kDR3SPnIz+kNyK5FjdkcnaVWxcOHel9gMpStl0KAghISU46gzMeRFQ+NelltxpbTdstesFJ1kACRBkCZqsiyWVak9i6DglWCPbg1OtuELUQmEAkhIQgTJ8MAFRPgT7q2miXfFEcvQpxRWhGRslCUgERsEiBtT6UIKRCRnyFWjmHlVTjalpSZbwoxAB2hRGAZ6VVeHCUkHBSdjRxpai+OWocabQkglCSPAgUYtGmHN0NJ9iPxqLc8PW0Elba0BQlJUkgLGMp1CCP11DCiDirSxxnui62LS3wi3Kf6JonyTvXo4LbyPyLYGx6HwxHWgLrDpb16F6JjXpOmfDVET5TS/lNxKTp8DHkY3rmeJrgbYN/zAUrLae6c97Hw8RXbnJrLI/LPmR8xsEny3OK6tOandIJWqYE4HgJ6U3xPiQUqVIIXEqlOknqCR8PbUHkzP2VH0OmOPFywdxPgwQnWypa0ASQdSVJHiUzBT5jFDU3QHj+kr8FUXHFihC0pkhQIgnaeooOpBIwmu7Am4+2iM4xT9k6NyDMavctf7VS7e4SYkrEf9o59nexQ5tKgcVN+TrI6Z91X0R8BEk+hIfvkpOC79c5+1UdXE3Ds66n/+zv4qpv5PpHeiuSUjoKOiPgZpDg4g/wBLh765z9qlXDb6R80GlQ0Q8DaYgzTS0U52RmvA2aBOjgJpaac0HwrkpNGjB7ltepBAUUkeB/A0ZcbVuYkfOHX3dPjVR4Vcll7Pqq3/AL6vKFAifKoo83LGpAO5vdEk4UPKZHkY++rLyo2wQ1cuXzKShWtTS5CwEqOM90EgT7xmq5x+1kDAjqfuqHw+zkQNM+ChIP4j2ilyRc4tdGNCKUdRovFuI2VwygKvLZCg4pQQ04kISFHd1BUAVgHK0FXWBmq4OVuHC57b5dbFkKGtrtUa3Ygko72kJUZHeIMAnc1Et2kAQpJbPtOk+yZHxqTcWCVpIxkRsPcfjXPDs2iOmLpf2UWVaros/Mz1ldWy0m8ttalhxv8AzltYaUQElMaUaW4GYKsgHNVb+ZluVK0cSsgkGB2rqApUASQEFQ0zIEkEgZAmgD3BFDcCpNty5Ikj7Krh7M8KqEtju0yNLZfsFW/YG5ZDHZFrQbpiTB1dr2Yx2hXn+k+G1C7Hh1m22ylTliuGSHR+RK3FkuaSHlODSR3Z9m5kVTlcAIwEI98UNe4GUzKU49lRXYK2jJ+IdEjR3OF2gQG9dio/Jw2Y7OS/ogOB8rEJCoJwOuCamPWtoStxxVq4r8k2kqcbX3W2kpVA0rhJVMEDIG465Aqy8Ej4D9VdIsseoP0R+qj9wfWbBpkaza8FspSdNmEF5S1hRbcPZFQ0p1F0FuEg4AODnMivLWzs0tpBFurUhZJToJBVrLcKCZkDR89MHGk1lqGNMS0gjzQP1VPYs2lAns2/0RQ+4zv32MoSZob/AAVpw2yV/I5QlpLnZkZ0qJcAe1hATp6ZUSSMb0zxTlxt4BDLVuFBSiVFzs06MQO8hIJnwk7yapLPDLdXzGx7UiuHeANDZtKvcPsqkOyShJNSewdEkHD6L7kqkqt48Bcop5PoreII/I52/wA4b/XVaTwNsgy0nA6ATQx22aT/AM2PeBXVWTxQKki1n0T3vQs/Xt/rpVVEMskGWwPAwKVbTPxRqfieIKeor1S09K0Xh/JTLrIdLjKZCyUkJkafVG+6uk/bQ1HLjRS2YQNZAMpAiZ8d9umM7iuL7+l+X+D14/Z12ta2/RlKUuuQjyq7scutqJBCUQUDvog98xsPCP8ACuU8vt6CqE4Cj6uO6YgmcKO4EdR443+Qj8LG/wAS/jXkykONQQfdnbPj5VZeFOkJ0mY6TuD4H9dFP5vI16CEhMAlSgAIIBnJ8SBTieEaUKVsUHSUx4FI3nOTsJOPA1N9ui3elnNl+w5TaamvJkK+b1NkDegqrUgHOfKrWuyAOFEw2HNo3SkxhR+lUXi1oG0k7nTMx3fVB7pnvDPlTx7bHin6BxfY0oQack+vUC8O4opXcVCun53ng+t7s7YozbgEYx/HgartmWyskmFE7D5x9/l/GKPMPZAmcV1nzOSOmTR6tuFHrOfYabdax3VKSeuacvr8IjIzUX+UUncg1VO0erilqgmMuWrpE6j8airZcBzJoh/KaR1E1DuuJeBFMioxoUTlJiprNvp+cB76Hu8VJTClEjwBqN2zZ3mmNaDFxcHbXNMLdJ+cPdQkXPnXSLrInbrisDUiU9ckYphHECDufdTqnmT0V8MT+rb4UyvsTOFA9I9p8fKPtoWBtnf8qH6RplV0DuffXDqW4MTtt54g+zf7K8SGYzqn/Dy9tCxbZ4HkjbNKouqlWsFl9TXiN/fSpV8kfotCryvaVEY9BpUqVYySPSaj339Gv+yaVKjD3l8yOb8OXyf8FXbEuJ8iSPhVi4eZcz9GlSr6WXvH5d2j3iFzIfyif7J++gyFmlSqsPdOrD+Gjoim9VKlTIsj0imya9pVmZnpFN0qVYxzqNdT/HupUqATya8UKVKgxTkUqVKsA/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429" y="391994"/>
            <a:ext cx="2260201" cy="3396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0" name="Picture 12" descr="http://i.imgur.com/qbYIx7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836" y="617538"/>
            <a:ext cx="2374154" cy="347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304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Inheritance – Part 2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sz="2800" i="1" dirty="0">
                <a:solidFill>
                  <a:schemeClr val="bg1"/>
                </a:solidFill>
              </a:rPr>
              <a:t>(from video lecture</a:t>
            </a:r>
            <a:br>
              <a:rPr lang="en-US" sz="2800" i="1" dirty="0">
                <a:solidFill>
                  <a:schemeClr val="bg1"/>
                </a:solidFill>
              </a:rPr>
            </a:br>
            <a:r>
              <a:rPr lang="en-US" sz="2800" i="1" dirty="0">
                <a:solidFill>
                  <a:schemeClr val="bg1"/>
                </a:solidFill>
              </a:rPr>
              <a:t>plus some supplemental slides)</a:t>
            </a:r>
          </a:p>
        </p:txBody>
      </p:sp>
    </p:spTree>
    <p:extLst>
      <p:ext uri="{BB962C8B-B14F-4D97-AF65-F5344CB8AC3E}">
        <p14:creationId xmlns:p14="http://schemas.microsoft.com/office/powerpoint/2010/main" val="1677898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90B1B9-D057-4A55-853C-045F1C160F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" y="152401"/>
            <a:ext cx="4953000" cy="6478904"/>
          </a:xfrm>
          <a:solidFill>
            <a:schemeClr val="bg2"/>
          </a:solidFill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Item class </a:t>
            </a:r>
          </a:p>
          <a:p>
            <a:pPr lvl="1"/>
            <a:r>
              <a:rPr lang="en-US" dirty="0"/>
              <a:t>Has two </a:t>
            </a:r>
            <a:r>
              <a:rPr lang="en-US" dirty="0" err="1"/>
              <a:t>enum</a:t>
            </a:r>
            <a:r>
              <a:rPr lang="en-US" dirty="0"/>
              <a:t> definitions: </a:t>
            </a:r>
            <a:br>
              <a:rPr lang="en-US" dirty="0"/>
            </a:br>
            <a:r>
              <a:rPr lang="en-US" dirty="0"/>
              <a:t>one for Color and one for Size</a:t>
            </a:r>
          </a:p>
          <a:p>
            <a:pPr lvl="1"/>
            <a:r>
              <a:rPr lang="en-US" dirty="0"/>
              <a:t>Very standard setter, which takes </a:t>
            </a:r>
            <a:br>
              <a:rPr lang="en-US" dirty="0"/>
            </a:br>
            <a:r>
              <a:rPr lang="en-US" dirty="0"/>
              <a:t>an </a:t>
            </a:r>
            <a:r>
              <a:rPr lang="en-US" dirty="0" err="1"/>
              <a:t>enum</a:t>
            </a:r>
            <a:r>
              <a:rPr lang="en-US" dirty="0"/>
              <a:t> value for Color and sets </a:t>
            </a:r>
            <a:br>
              <a:rPr lang="en-US" dirty="0"/>
            </a:br>
            <a:r>
              <a:rPr lang="en-US" dirty="0"/>
              <a:t>Item's instance variable.</a:t>
            </a:r>
          </a:p>
          <a:p>
            <a:r>
              <a:rPr lang="en-US" dirty="0" err="1">
                <a:solidFill>
                  <a:srgbClr val="C00000"/>
                </a:solidFill>
              </a:rPr>
              <a:t>RedItem</a:t>
            </a:r>
            <a:r>
              <a:rPr lang="en-US" dirty="0">
                <a:solidFill>
                  <a:srgbClr val="C00000"/>
                </a:solidFill>
              </a:rPr>
              <a:t> class</a:t>
            </a:r>
          </a:p>
          <a:p>
            <a:pPr lvl="1"/>
            <a:r>
              <a:rPr lang="en-US" dirty="0"/>
              <a:t>Has a static method called </a:t>
            </a:r>
            <a:r>
              <a:rPr lang="en-US" dirty="0" err="1"/>
              <a:t>validateColor</a:t>
            </a:r>
            <a:r>
              <a:rPr lang="en-US" dirty="0"/>
              <a:t>() to make sure that a </a:t>
            </a:r>
            <a:r>
              <a:rPr lang="en-US" dirty="0" err="1"/>
              <a:t>RedItem</a:t>
            </a:r>
            <a:r>
              <a:rPr lang="en-US" dirty="0"/>
              <a:t> is in fact red.</a:t>
            </a:r>
          </a:p>
          <a:p>
            <a:pPr lvl="1"/>
            <a:r>
              <a:rPr lang="en-US" dirty="0"/>
              <a:t>Setter and Constructor call </a:t>
            </a:r>
            <a:r>
              <a:rPr lang="en-US" dirty="0" err="1"/>
              <a:t>validateColor</a:t>
            </a:r>
            <a:r>
              <a:rPr lang="en-US" dirty="0"/>
              <a:t>()</a:t>
            </a:r>
          </a:p>
          <a:p>
            <a:pPr lvl="1"/>
            <a:endParaRPr lang="en-US" dirty="0"/>
          </a:p>
          <a:p>
            <a:pPr marL="4572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latin typeface="Consolas" panose="020B0609020204030204" pitchFamily="49" charset="0"/>
              </a:rPr>
              <a:t> Color   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validateColor</a:t>
            </a:r>
            <a:r>
              <a:rPr lang="en-US" sz="1600" dirty="0">
                <a:latin typeface="Consolas" panose="020B0609020204030204" pitchFamily="49" charset="0"/>
              </a:rPr>
              <a:t>(Color </a:t>
            </a:r>
            <a:r>
              <a:rPr lang="en-US" sz="1600" dirty="0">
                <a:solidFill>
                  <a:schemeClr val="bg1">
                    <a:lumMod val="25000"/>
                  </a:schemeClr>
                </a:solidFill>
                <a:latin typeface="Consolas" panose="020B0609020204030204" pitchFamily="49" charset="0"/>
              </a:rPr>
              <a:t>color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chemeClr val="bg1">
                    <a:lumMod val="25000"/>
                  </a:schemeClr>
                </a:solidFill>
                <a:latin typeface="Consolas" panose="020B0609020204030204" pitchFamily="49" charset="0"/>
              </a:rPr>
              <a:t>color</a:t>
            </a:r>
            <a:r>
              <a:rPr lang="en-US" sz="1600" dirty="0" err="1">
                <a:latin typeface="Consolas" panose="020B0609020204030204" pitchFamily="49" charset="0"/>
              </a:rPr>
              <a:t>.equals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Color.</a:t>
            </a:r>
            <a:r>
              <a:rPr lang="en-US" sz="1600" i="1" dirty="0" err="1">
                <a:solidFill>
                  <a:srgbClr val="0000D5"/>
                </a:solidFill>
                <a:latin typeface="Consolas" panose="020B0609020204030204" pitchFamily="49" charset="0"/>
              </a:rPr>
              <a:t>CRIMSON</a:t>
            </a:r>
            <a:r>
              <a:rPr lang="en-US" sz="1600" dirty="0">
                <a:latin typeface="Consolas" panose="020B0609020204030204" pitchFamily="49" charset="0"/>
              </a:rPr>
              <a:t>) ||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chemeClr val="bg1">
                    <a:lumMod val="25000"/>
                  </a:schemeClr>
                </a:solidFill>
                <a:latin typeface="Consolas" panose="020B0609020204030204" pitchFamily="49" charset="0"/>
              </a:rPr>
              <a:t>color</a:t>
            </a:r>
            <a:r>
              <a:rPr lang="en-US" sz="1600" dirty="0" err="1">
                <a:latin typeface="Consolas" panose="020B0609020204030204" pitchFamily="49" charset="0"/>
              </a:rPr>
              <a:t>.equals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Color.</a:t>
            </a:r>
            <a:r>
              <a:rPr lang="en-US" sz="1600" i="1" dirty="0" err="1">
                <a:solidFill>
                  <a:srgbClr val="0000D5"/>
                </a:solidFill>
                <a:latin typeface="Consolas" panose="020B0609020204030204" pitchFamily="49" charset="0"/>
              </a:rPr>
              <a:t>RED</a:t>
            </a:r>
            <a:r>
              <a:rPr lang="en-US" sz="1600" dirty="0">
                <a:latin typeface="Consolas" panose="020B0609020204030204" pitchFamily="49" charset="0"/>
              </a:rPr>
              <a:t>) ||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chemeClr val="bg1">
                    <a:lumMod val="25000"/>
                  </a:schemeClr>
                </a:solidFill>
                <a:latin typeface="Consolas" panose="020B0609020204030204" pitchFamily="49" charset="0"/>
              </a:rPr>
              <a:t>color</a:t>
            </a:r>
            <a:r>
              <a:rPr lang="en-US" sz="1600" dirty="0" err="1">
                <a:latin typeface="Consolas" panose="020B0609020204030204" pitchFamily="49" charset="0"/>
              </a:rPr>
              <a:t>.equals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Color.</a:t>
            </a:r>
            <a:r>
              <a:rPr lang="en-US" sz="1600" i="1" dirty="0" err="1">
                <a:solidFill>
                  <a:srgbClr val="0000D5"/>
                </a:solidFill>
                <a:latin typeface="Consolas" panose="020B0609020204030204" pitchFamily="49" charset="0"/>
              </a:rPr>
              <a:t>MAROON</a:t>
            </a:r>
            <a:r>
              <a:rPr lang="en-US" sz="1600" dirty="0">
                <a:latin typeface="Consolas" panose="020B0609020204030204" pitchFamily="49" charset="0"/>
              </a:rPr>
              <a:t>) ||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chemeClr val="bg1">
                    <a:lumMod val="25000"/>
                  </a:schemeClr>
                </a:solidFill>
                <a:latin typeface="Consolas" panose="020B0609020204030204" pitchFamily="49" charset="0"/>
              </a:rPr>
              <a:t>color</a:t>
            </a:r>
            <a:r>
              <a:rPr lang="en-US" sz="1600" dirty="0" err="1">
                <a:latin typeface="Consolas" panose="020B0609020204030204" pitchFamily="49" charset="0"/>
              </a:rPr>
              <a:t>.equals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Color.</a:t>
            </a:r>
            <a:r>
              <a:rPr lang="en-US" sz="1600" i="1" dirty="0" err="1">
                <a:solidFill>
                  <a:srgbClr val="0000D5"/>
                </a:solidFill>
                <a:latin typeface="Consolas" panose="020B0609020204030204" pitchFamily="49" charset="0"/>
              </a:rPr>
              <a:t>TOMATO</a:t>
            </a:r>
            <a:r>
              <a:rPr lang="en-US" sz="1600" dirty="0">
                <a:latin typeface="Consolas" panose="020B0609020204030204" pitchFamily="49" charset="0"/>
              </a:rPr>
              <a:t>))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>
                    <a:lumMod val="25000"/>
                  </a:schemeClr>
                </a:solidFill>
                <a:latin typeface="Consolas" panose="020B0609020204030204" pitchFamily="49" charset="0"/>
              </a:rPr>
              <a:t>color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}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Color.</a:t>
            </a:r>
            <a:r>
              <a:rPr lang="en-US" sz="1600" i="1" dirty="0" err="1">
                <a:solidFill>
                  <a:srgbClr val="0000D5"/>
                </a:solidFill>
                <a:latin typeface="Consolas" panose="020B0609020204030204" pitchFamily="49" charset="0"/>
              </a:rPr>
              <a:t>RED</a:t>
            </a:r>
            <a:r>
              <a:rPr lang="en-US" sz="1600" b="1" dirty="0">
                <a:latin typeface="Consolas" panose="020B0609020204030204" pitchFamily="49" charset="0"/>
              </a:rPr>
              <a:t>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}}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4EC271-7FFB-425B-BBF7-E64454776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9375" y="256310"/>
            <a:ext cx="3352060" cy="629836"/>
          </a:xfrm>
        </p:spPr>
        <p:txBody>
          <a:bodyPr/>
          <a:lstStyle/>
          <a:p>
            <a:r>
              <a:rPr lang="en-US" dirty="0"/>
              <a:t>Item Example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1C0448-AB63-41C0-A91B-3A7FD0F45778}"/>
              </a:ext>
            </a:extLst>
          </p:cNvPr>
          <p:cNvSpPr/>
          <p:nvPr/>
        </p:nvSpPr>
        <p:spPr>
          <a:xfrm>
            <a:off x="4876800" y="6621570"/>
            <a:ext cx="3292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/>
              <a:t>Not all methods shown in UML Class Diagram h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8A0381E-35FA-4990-856A-C5BD46E56E25}"/>
              </a:ext>
            </a:extLst>
          </p:cNvPr>
          <p:cNvGrpSpPr/>
          <p:nvPr/>
        </p:nvGrpSpPr>
        <p:grpSpPr>
          <a:xfrm>
            <a:off x="4571999" y="0"/>
            <a:ext cx="4419601" cy="2077591"/>
            <a:chOff x="4571999" y="0"/>
            <a:chExt cx="4419601" cy="2077591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1254761-3250-4E66-BD16-020BAD1D2D2E}"/>
                </a:ext>
              </a:extLst>
            </p:cNvPr>
            <p:cNvCxnSpPr/>
            <p:nvPr/>
          </p:nvCxnSpPr>
          <p:spPr>
            <a:xfrm>
              <a:off x="5029200" y="0"/>
              <a:ext cx="0" cy="1600200"/>
            </a:xfrm>
            <a:prstGeom prst="line">
              <a:avLst/>
            </a:prstGeom>
            <a:ln w="152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EF4D764-D0E2-4D18-A752-61AA282F958B}"/>
                </a:ext>
              </a:extLst>
            </p:cNvPr>
            <p:cNvGrpSpPr/>
            <p:nvPr/>
          </p:nvGrpSpPr>
          <p:grpSpPr>
            <a:xfrm>
              <a:off x="4571999" y="152400"/>
              <a:ext cx="4384966" cy="1925191"/>
              <a:chOff x="4571999" y="152400"/>
              <a:chExt cx="4384966" cy="1925191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25FB232-9C48-449F-AB22-9D2DB14671A5}"/>
                  </a:ext>
                </a:extLst>
              </p:cNvPr>
              <p:cNvSpPr/>
              <p:nvPr/>
            </p:nvSpPr>
            <p:spPr>
              <a:xfrm>
                <a:off x="4842165" y="1143000"/>
                <a:ext cx="4114800" cy="934591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15C0102-A1C8-429A-94CE-792F77523F1E}"/>
                  </a:ext>
                </a:extLst>
              </p:cNvPr>
              <p:cNvSpPr/>
              <p:nvPr/>
            </p:nvSpPr>
            <p:spPr>
              <a:xfrm>
                <a:off x="4571999" y="152400"/>
                <a:ext cx="422565" cy="11429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6EAD4E-9813-49D0-802A-71457D9948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9200" y="1066800"/>
              <a:ext cx="3962400" cy="0"/>
            </a:xfrm>
            <a:prstGeom prst="line">
              <a:avLst/>
            </a:prstGeom>
            <a:ln w="152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Content Placeholder 6">
            <a:extLst>
              <a:ext uri="{FF2B5EF4-FFF2-40B4-BE49-F238E27FC236}">
                <a16:creationId xmlns:a16="http://schemas.microsoft.com/office/drawing/2014/main" id="{87DF8786-771D-4444-BCA1-9C14CD7CF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596" y="1295400"/>
            <a:ext cx="4706404" cy="462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7324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6998F2C-7F1D-4EAB-B912-2A8A3DEB3658}"/>
              </a:ext>
            </a:extLst>
          </p:cNvPr>
          <p:cNvGrpSpPr/>
          <p:nvPr/>
        </p:nvGrpSpPr>
        <p:grpSpPr>
          <a:xfrm>
            <a:off x="4571999" y="0"/>
            <a:ext cx="4419601" cy="2077591"/>
            <a:chOff x="4571999" y="0"/>
            <a:chExt cx="4419601" cy="2077591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9B1CDA1-07D7-4178-B3D7-D748C18CA208}"/>
                </a:ext>
              </a:extLst>
            </p:cNvPr>
            <p:cNvCxnSpPr/>
            <p:nvPr/>
          </p:nvCxnSpPr>
          <p:spPr>
            <a:xfrm>
              <a:off x="5029200" y="0"/>
              <a:ext cx="0" cy="1600200"/>
            </a:xfrm>
            <a:prstGeom prst="line">
              <a:avLst/>
            </a:prstGeom>
            <a:ln w="152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615F9B1-D64B-43D7-97B9-AA3FAE759CCA}"/>
                </a:ext>
              </a:extLst>
            </p:cNvPr>
            <p:cNvGrpSpPr/>
            <p:nvPr/>
          </p:nvGrpSpPr>
          <p:grpSpPr>
            <a:xfrm>
              <a:off x="4571999" y="152400"/>
              <a:ext cx="4384966" cy="1925191"/>
              <a:chOff x="4571999" y="152400"/>
              <a:chExt cx="4384966" cy="1925191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4347BD6-85A0-428D-A657-EF8D67A7BB2F}"/>
                  </a:ext>
                </a:extLst>
              </p:cNvPr>
              <p:cNvSpPr/>
              <p:nvPr/>
            </p:nvSpPr>
            <p:spPr>
              <a:xfrm>
                <a:off x="4842165" y="1143000"/>
                <a:ext cx="4114800" cy="934591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AE5E3EF-76C3-4DF1-BA88-2D16F2CFE652}"/>
                  </a:ext>
                </a:extLst>
              </p:cNvPr>
              <p:cNvSpPr/>
              <p:nvPr/>
            </p:nvSpPr>
            <p:spPr>
              <a:xfrm>
                <a:off x="4571999" y="152400"/>
                <a:ext cx="422565" cy="11429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80A12C1-4D78-4055-8199-66EA82731D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9200" y="1066800"/>
              <a:ext cx="3962400" cy="0"/>
            </a:xfrm>
            <a:prstGeom prst="line">
              <a:avLst/>
            </a:prstGeom>
            <a:ln w="152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90B1B9-D057-4A55-853C-045F1C160F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" y="152401"/>
            <a:ext cx="4724400" cy="6478904"/>
          </a:xfrm>
          <a:solidFill>
            <a:schemeClr val="bg2"/>
          </a:solidFill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 polymorphic collection of Items</a:t>
            </a:r>
          </a:p>
          <a:p>
            <a:pPr lvl="1"/>
            <a:r>
              <a:rPr lang="en-US" dirty="0"/>
              <a:t>We will loop through </a:t>
            </a:r>
            <a:r>
              <a:rPr lang="en-US" dirty="0">
                <a:latin typeface="Consolas" panose="020B0609020204030204" pitchFamily="49" charset="0"/>
              </a:rPr>
              <a:t>Item</a:t>
            </a:r>
            <a:r>
              <a:rPr lang="en-US" dirty="0"/>
              <a:t>s but we will </a:t>
            </a:r>
            <a:br>
              <a:rPr lang="en-US" dirty="0"/>
            </a:br>
            <a:r>
              <a:rPr lang="en-US" dirty="0"/>
              <a:t>find </a:t>
            </a:r>
            <a:r>
              <a:rPr lang="en-US" dirty="0">
                <a:latin typeface="Consolas" panose="020B0609020204030204" pitchFamily="49" charset="0"/>
              </a:rPr>
              <a:t>Item</a:t>
            </a:r>
            <a:r>
              <a:rPr lang="en-US" dirty="0"/>
              <a:t>s, </a:t>
            </a:r>
            <a:r>
              <a:rPr lang="en-US" dirty="0" err="1">
                <a:latin typeface="Consolas" panose="020B0609020204030204" pitchFamily="49" charset="0"/>
              </a:rPr>
              <a:t>RedItem</a:t>
            </a:r>
            <a:r>
              <a:rPr lang="en-US" dirty="0" err="1"/>
              <a:t>s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BigRedItem</a:t>
            </a:r>
            <a:r>
              <a:rPr lang="en-US" dirty="0" err="1"/>
              <a:t>s</a:t>
            </a:r>
            <a:r>
              <a:rPr lang="en-US" dirty="0"/>
              <a:t>…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	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ArrayList&lt;Item&gt; </a:t>
            </a:r>
            <a:r>
              <a:rPr lang="en-US" sz="1600" dirty="0">
                <a:solidFill>
                  <a:schemeClr val="bg1">
                    <a:lumMod val="25000"/>
                  </a:schemeClr>
                </a:solidFill>
                <a:latin typeface="Consolas" panose="020B0609020204030204" pitchFamily="49" charset="0"/>
              </a:rPr>
              <a:t>items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latin typeface="Consolas" panose="020B0609020204030204" pitchFamily="49" charset="0"/>
              </a:rPr>
              <a:t> ArrayList&lt;Item&gt;();</a:t>
            </a:r>
          </a:p>
          <a:p>
            <a:pPr marL="91440" indent="0">
              <a:spcBef>
                <a:spcPts val="1200"/>
              </a:spcBef>
              <a:buNone/>
            </a:pPr>
            <a:r>
              <a:rPr lang="en-US" sz="1600" dirty="0" err="1">
                <a:latin typeface="Consolas" panose="020B0609020204030204" pitchFamily="49" charset="0"/>
              </a:rPr>
              <a:t>items.add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latin typeface="Consolas" panose="020B0609020204030204" pitchFamily="49" charset="0"/>
              </a:rPr>
              <a:t> Item(</a:t>
            </a:r>
            <a:r>
              <a:rPr lang="en-US" sz="1600" dirty="0">
                <a:solidFill>
                  <a:srgbClr val="0000D5"/>
                </a:solidFill>
                <a:latin typeface="Consolas" panose="020B0609020204030204" pitchFamily="49" charset="0"/>
              </a:rPr>
              <a:t>"generic item</a:t>
            </a:r>
            <a:r>
              <a:rPr lang="en-US" sz="1600" dirty="0">
                <a:latin typeface="Consolas" panose="020B0609020204030204" pitchFamily="49" charset="0"/>
              </a:rPr>
              <a:t>",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</a:t>
            </a:r>
            <a:r>
              <a:rPr lang="en-US" sz="1600" dirty="0" err="1">
                <a:latin typeface="Consolas" panose="020B0609020204030204" pitchFamily="49" charset="0"/>
              </a:rPr>
              <a:t>Color.</a:t>
            </a:r>
            <a:r>
              <a:rPr lang="en-US" sz="1600" i="1" dirty="0" err="1">
                <a:solidFill>
                  <a:srgbClr val="0000D5"/>
                </a:solidFill>
                <a:latin typeface="Consolas" panose="020B0609020204030204" pitchFamily="49" charset="0"/>
              </a:rPr>
              <a:t>BEIGE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Size.</a:t>
            </a:r>
            <a:r>
              <a:rPr lang="en-US" sz="1600" i="1" dirty="0" err="1">
                <a:solidFill>
                  <a:srgbClr val="0000D5"/>
                </a:solidFill>
                <a:latin typeface="Consolas" panose="020B0609020204030204" pitchFamily="49" charset="0"/>
              </a:rPr>
              <a:t>SMALL</a:t>
            </a:r>
            <a:r>
              <a:rPr lang="en-US" sz="1600" dirty="0">
                <a:latin typeface="Consolas" panose="020B0609020204030204" pitchFamily="49" charset="0"/>
              </a:rPr>
              <a:t>));</a:t>
            </a:r>
          </a:p>
          <a:p>
            <a:pPr marL="45720" indent="0">
              <a:spcBef>
                <a:spcPts val="1200"/>
              </a:spcBef>
              <a:buNone/>
            </a:pPr>
            <a:r>
              <a:rPr lang="en-US" sz="1600" dirty="0" err="1">
                <a:latin typeface="Consolas" panose="020B0609020204030204" pitchFamily="49" charset="0"/>
              </a:rPr>
              <a:t>items.add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RedItem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D5"/>
                </a:solidFill>
                <a:latin typeface="Consolas" panose="020B0609020204030204" pitchFamily="49" charset="0"/>
              </a:rPr>
              <a:t>"strawberry"</a:t>
            </a:r>
            <a:r>
              <a:rPr lang="en-US" sz="1600" dirty="0">
                <a:latin typeface="Consolas" panose="020B0609020204030204" pitchFamily="49" charset="0"/>
              </a:rPr>
              <a:t>,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</a:t>
            </a:r>
            <a:r>
              <a:rPr lang="en-US" sz="1600" dirty="0" err="1">
                <a:latin typeface="Consolas" panose="020B0609020204030204" pitchFamily="49" charset="0"/>
              </a:rPr>
              <a:t>Color.</a:t>
            </a:r>
            <a:r>
              <a:rPr lang="en-US" sz="1600" i="1" dirty="0" err="1">
                <a:solidFill>
                  <a:srgbClr val="0000D5"/>
                </a:solidFill>
                <a:latin typeface="Consolas" panose="020B0609020204030204" pitchFamily="49" charset="0"/>
              </a:rPr>
              <a:t>CRIMSON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Size.</a:t>
            </a:r>
            <a:r>
              <a:rPr lang="en-US" sz="1600" i="1" dirty="0" err="1">
                <a:solidFill>
                  <a:srgbClr val="0000D5"/>
                </a:solidFill>
                <a:latin typeface="Consolas" panose="020B0609020204030204" pitchFamily="49" charset="0"/>
              </a:rPr>
              <a:t>SMALL</a:t>
            </a:r>
            <a:r>
              <a:rPr lang="en-US" sz="1600" dirty="0">
                <a:latin typeface="Consolas" panose="020B0609020204030204" pitchFamily="49" charset="0"/>
              </a:rPr>
              <a:t>));</a:t>
            </a:r>
          </a:p>
          <a:p>
            <a:pPr marL="45720" indent="0">
              <a:spcBef>
                <a:spcPts val="1200"/>
              </a:spcBef>
              <a:buNone/>
            </a:pPr>
            <a:r>
              <a:rPr lang="en-US" sz="1600" dirty="0" err="1">
                <a:latin typeface="Consolas" panose="020B0609020204030204" pitchFamily="49" charset="0"/>
              </a:rPr>
              <a:t>items.add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BigRedItem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D5"/>
                </a:solidFill>
                <a:latin typeface="Consolas" panose="020B0609020204030204" pitchFamily="49" charset="0"/>
              </a:rPr>
              <a:t>"firetruck</a:t>
            </a:r>
            <a:r>
              <a:rPr lang="en-US" sz="1600" dirty="0">
                <a:latin typeface="Consolas" panose="020B0609020204030204" pitchFamily="49" charset="0"/>
              </a:rPr>
              <a:t>",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</a:t>
            </a:r>
            <a:r>
              <a:rPr lang="en-US" sz="1600" dirty="0" err="1">
                <a:latin typeface="Consolas" panose="020B0609020204030204" pitchFamily="49" charset="0"/>
              </a:rPr>
              <a:t>Color.</a:t>
            </a:r>
            <a:r>
              <a:rPr lang="en-US" sz="1600" i="1" dirty="0" err="1">
                <a:solidFill>
                  <a:srgbClr val="0000D5"/>
                </a:solidFill>
                <a:latin typeface="Consolas" panose="020B0609020204030204" pitchFamily="49" charset="0"/>
              </a:rPr>
              <a:t>RED</a:t>
            </a:r>
            <a:r>
              <a:rPr lang="en-US" sz="1600" dirty="0">
                <a:latin typeface="Consolas" panose="020B0609020204030204" pitchFamily="49" charset="0"/>
              </a:rPr>
              <a:t>));</a:t>
            </a:r>
          </a:p>
          <a:p>
            <a:pPr marL="45720" indent="0">
              <a:spcBef>
                <a:spcPts val="1200"/>
              </a:spcBef>
              <a:buNone/>
            </a:pPr>
            <a:r>
              <a:rPr lang="en-US" sz="1600" dirty="0" err="1">
                <a:latin typeface="Consolas" panose="020B0609020204030204" pitchFamily="49" charset="0"/>
              </a:rPr>
              <a:t>items.add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MisbehavingRedItem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D5"/>
                </a:solidFill>
                <a:latin typeface="Consolas" panose="020B0609020204030204" pitchFamily="49" charset="0"/>
              </a:rPr>
              <a:t>"lime</a:t>
            </a:r>
            <a:r>
              <a:rPr lang="en-US" sz="1600" dirty="0">
                <a:latin typeface="Consolas" panose="020B0609020204030204" pitchFamily="49" charset="0"/>
              </a:rPr>
              <a:t>",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</a:t>
            </a:r>
            <a:r>
              <a:rPr lang="en-US" sz="1600" dirty="0" err="1">
                <a:latin typeface="Consolas" panose="020B0609020204030204" pitchFamily="49" charset="0"/>
              </a:rPr>
              <a:t>Color.</a:t>
            </a:r>
            <a:r>
              <a:rPr lang="en-US" sz="1600" i="1" dirty="0" err="1">
                <a:solidFill>
                  <a:srgbClr val="0000D5"/>
                </a:solidFill>
                <a:latin typeface="Consolas" panose="020B0609020204030204" pitchFamily="49" charset="0"/>
              </a:rPr>
              <a:t>LIMEGREEN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Size.</a:t>
            </a:r>
            <a:r>
              <a:rPr lang="en-US" sz="1600" i="1" dirty="0" err="1">
                <a:solidFill>
                  <a:srgbClr val="0000D5"/>
                </a:solidFill>
                <a:latin typeface="Consolas" panose="020B0609020204030204" pitchFamily="49" charset="0"/>
              </a:rPr>
              <a:t>SMALL</a:t>
            </a:r>
            <a:r>
              <a:rPr lang="en-US" sz="1600" dirty="0">
                <a:latin typeface="Consolas" panose="020B0609020204030204" pitchFamily="49" charset="0"/>
              </a:rPr>
              <a:t>));	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4EC271-7FFB-425B-BBF7-E64454776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800" y="304800"/>
            <a:ext cx="3539834" cy="555628"/>
          </a:xfrm>
        </p:spPr>
        <p:txBody>
          <a:bodyPr/>
          <a:lstStyle/>
          <a:p>
            <a:r>
              <a:rPr lang="en-US" dirty="0"/>
              <a:t>ArrayList&lt;Item&gt;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FC4A4D-5DC3-456B-8C4B-45F330A7B293}"/>
              </a:ext>
            </a:extLst>
          </p:cNvPr>
          <p:cNvSpPr/>
          <p:nvPr/>
        </p:nvSpPr>
        <p:spPr>
          <a:xfrm>
            <a:off x="228601" y="4724400"/>
            <a:ext cx="914400" cy="3048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00D5"/>
                </a:solidFill>
              </a:rPr>
              <a:t>items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0AF6E8-4A73-4CBC-941A-5337441C842F}"/>
              </a:ext>
            </a:extLst>
          </p:cNvPr>
          <p:cNvSpPr/>
          <p:nvPr/>
        </p:nvSpPr>
        <p:spPr>
          <a:xfrm>
            <a:off x="1419470" y="5334000"/>
            <a:ext cx="1476130" cy="5334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>
                <a:solidFill>
                  <a:srgbClr val="0000D5"/>
                </a:solidFill>
              </a:rPr>
              <a:t>ArrayList&lt;Item&gt;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5AC99E-82A4-40DA-AA87-17A417526305}"/>
              </a:ext>
            </a:extLst>
          </p:cNvPr>
          <p:cNvSpPr/>
          <p:nvPr/>
        </p:nvSpPr>
        <p:spPr>
          <a:xfrm>
            <a:off x="138545" y="6129734"/>
            <a:ext cx="1039092" cy="652066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D5"/>
                </a:solidFill>
              </a:rPr>
              <a:t>Item</a:t>
            </a:r>
          </a:p>
          <a:p>
            <a:pPr algn="ctr"/>
            <a:r>
              <a:rPr lang="en-US" sz="1200" i="1" dirty="0">
                <a:solidFill>
                  <a:schemeClr val="tx1"/>
                </a:solidFill>
              </a:rPr>
              <a:t>generic item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450D9D-C394-41AE-97C3-ED61D5474407}"/>
              </a:ext>
            </a:extLst>
          </p:cNvPr>
          <p:cNvSpPr/>
          <p:nvPr/>
        </p:nvSpPr>
        <p:spPr>
          <a:xfrm>
            <a:off x="1408546" y="6129734"/>
            <a:ext cx="1039091" cy="652066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0000D5"/>
                </a:solidFill>
              </a:rPr>
              <a:t>RedItem</a:t>
            </a:r>
            <a:endParaRPr lang="en-US" sz="1400" dirty="0">
              <a:solidFill>
                <a:srgbClr val="0000D5"/>
              </a:solidFill>
            </a:endParaRPr>
          </a:p>
          <a:p>
            <a:pPr algn="ctr"/>
            <a:r>
              <a:rPr lang="en-US" sz="1200" i="1" dirty="0">
                <a:solidFill>
                  <a:schemeClr val="tx1"/>
                </a:solidFill>
              </a:rPr>
              <a:t>strawberry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AF95CE-E857-4A16-9BA0-F28F734148CC}"/>
              </a:ext>
            </a:extLst>
          </p:cNvPr>
          <p:cNvSpPr/>
          <p:nvPr/>
        </p:nvSpPr>
        <p:spPr>
          <a:xfrm>
            <a:off x="2678546" y="6129734"/>
            <a:ext cx="1205345" cy="652066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0000D5"/>
                </a:solidFill>
              </a:rPr>
              <a:t>BigRedItem</a:t>
            </a:r>
            <a:endParaRPr lang="en-US" sz="1400" dirty="0">
              <a:solidFill>
                <a:srgbClr val="0000D5"/>
              </a:solidFill>
            </a:endParaRPr>
          </a:p>
          <a:p>
            <a:pPr algn="ctr"/>
            <a:r>
              <a:rPr lang="en-US" sz="1200" i="1" dirty="0">
                <a:solidFill>
                  <a:schemeClr val="tx1"/>
                </a:solidFill>
              </a:rPr>
              <a:t>firetruck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144FB6-0382-48DF-B619-C509E646E91C}"/>
              </a:ext>
            </a:extLst>
          </p:cNvPr>
          <p:cNvSpPr/>
          <p:nvPr/>
        </p:nvSpPr>
        <p:spPr>
          <a:xfrm>
            <a:off x="4114800" y="6129734"/>
            <a:ext cx="1939638" cy="652066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0000D5"/>
                </a:solidFill>
              </a:rPr>
              <a:t>MisbehavingRedItem</a:t>
            </a:r>
            <a:endParaRPr lang="en-US" sz="1400" dirty="0">
              <a:solidFill>
                <a:srgbClr val="0000D5"/>
              </a:solidFill>
            </a:endParaRPr>
          </a:p>
          <a:p>
            <a:pPr algn="ctr"/>
            <a:r>
              <a:rPr lang="en-US" sz="1200" i="1" dirty="0">
                <a:solidFill>
                  <a:schemeClr val="tx1"/>
                </a:solidFill>
              </a:rPr>
              <a:t>lime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190A95-14C8-4170-89CD-DCD861CD4CB3}"/>
              </a:ext>
            </a:extLst>
          </p:cNvPr>
          <p:cNvSpPr/>
          <p:nvPr/>
        </p:nvSpPr>
        <p:spPr>
          <a:xfrm flipV="1">
            <a:off x="914400" y="4824845"/>
            <a:ext cx="103910" cy="10391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CA11ACEC-3A69-4F8F-A830-51B605DE4FB4}"/>
              </a:ext>
            </a:extLst>
          </p:cNvPr>
          <p:cNvCxnSpPr>
            <a:cxnSpLocks/>
            <a:stCxn id="6" idx="6"/>
            <a:endCxn id="8" idx="1"/>
          </p:cNvCxnSpPr>
          <p:nvPr/>
        </p:nvCxnSpPr>
        <p:spPr>
          <a:xfrm>
            <a:off x="1018310" y="4876800"/>
            <a:ext cx="401160" cy="72390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B6D4F3C-BA6A-4313-A5B8-F0D6B7389272}"/>
              </a:ext>
            </a:extLst>
          </p:cNvPr>
          <p:cNvSpPr/>
          <p:nvPr/>
        </p:nvSpPr>
        <p:spPr>
          <a:xfrm>
            <a:off x="1495670" y="5671553"/>
            <a:ext cx="180730" cy="180730"/>
          </a:xfrm>
          <a:prstGeom prst="rect">
            <a:avLst/>
          </a:prstGeom>
          <a:solidFill>
            <a:srgbClr val="FAF7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66EE52-8206-4C91-A05C-8CBA83972535}"/>
              </a:ext>
            </a:extLst>
          </p:cNvPr>
          <p:cNvSpPr/>
          <p:nvPr/>
        </p:nvSpPr>
        <p:spPr>
          <a:xfrm>
            <a:off x="1875530" y="5670795"/>
            <a:ext cx="180730" cy="180730"/>
          </a:xfrm>
          <a:prstGeom prst="rect">
            <a:avLst/>
          </a:prstGeom>
          <a:solidFill>
            <a:srgbClr val="FAF7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A11574-92C5-4102-AE29-F3D34AAA493D}"/>
              </a:ext>
            </a:extLst>
          </p:cNvPr>
          <p:cNvSpPr/>
          <p:nvPr/>
        </p:nvSpPr>
        <p:spPr>
          <a:xfrm>
            <a:off x="2255390" y="5670037"/>
            <a:ext cx="180730" cy="180730"/>
          </a:xfrm>
          <a:prstGeom prst="rect">
            <a:avLst/>
          </a:prstGeom>
          <a:solidFill>
            <a:srgbClr val="FAF7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742830-7B78-4286-A9D6-226B4284911C}"/>
              </a:ext>
            </a:extLst>
          </p:cNvPr>
          <p:cNvSpPr/>
          <p:nvPr/>
        </p:nvSpPr>
        <p:spPr>
          <a:xfrm>
            <a:off x="2635250" y="5669279"/>
            <a:ext cx="180730" cy="180730"/>
          </a:xfrm>
          <a:prstGeom prst="rect">
            <a:avLst/>
          </a:prstGeom>
          <a:solidFill>
            <a:srgbClr val="FAF7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10AC5766-4D10-452E-8743-D8E60EEE9B2B}"/>
              </a:ext>
            </a:extLst>
          </p:cNvPr>
          <p:cNvCxnSpPr>
            <a:cxnSpLocks/>
            <a:stCxn id="17" idx="2"/>
            <a:endCxn id="9" idx="0"/>
          </p:cNvCxnSpPr>
          <p:nvPr/>
        </p:nvCxnSpPr>
        <p:spPr>
          <a:xfrm rot="5400000">
            <a:off x="983338" y="5527036"/>
            <a:ext cx="277451" cy="9279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139D2AC2-938D-4F76-B580-D26959EAB97D}"/>
              </a:ext>
            </a:extLst>
          </p:cNvPr>
          <p:cNvCxnSpPr>
            <a:cxnSpLocks/>
            <a:stCxn id="18" idx="2"/>
            <a:endCxn id="12" idx="0"/>
          </p:cNvCxnSpPr>
          <p:nvPr/>
        </p:nvCxnSpPr>
        <p:spPr>
          <a:xfrm rot="5400000">
            <a:off x="1807890" y="5971728"/>
            <a:ext cx="278209" cy="378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44923393-9309-48AF-BD50-0B5A5761C1F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74005" y="5522519"/>
            <a:ext cx="278967" cy="93546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D8EEEB51-368E-45CE-B11A-3538C7478000}"/>
              </a:ext>
            </a:extLst>
          </p:cNvPr>
          <p:cNvCxnSpPr>
            <a:cxnSpLocks/>
            <a:stCxn id="20" idx="2"/>
            <a:endCxn id="14" idx="0"/>
          </p:cNvCxnSpPr>
          <p:nvPr/>
        </p:nvCxnSpPr>
        <p:spPr>
          <a:xfrm rot="16200000" flipH="1">
            <a:off x="3765255" y="4810369"/>
            <a:ext cx="279725" cy="23590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Content Placeholder 6">
            <a:extLst>
              <a:ext uri="{FF2B5EF4-FFF2-40B4-BE49-F238E27FC236}">
                <a16:creationId xmlns:a16="http://schemas.microsoft.com/office/drawing/2014/main" id="{77190E47-4DE9-4148-8758-0FEDF3B262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596" y="1295400"/>
            <a:ext cx="4706404" cy="4627964"/>
          </a:xfrm>
        </p:spPr>
      </p:pic>
    </p:spTree>
    <p:extLst>
      <p:ext uri="{BB962C8B-B14F-4D97-AF65-F5344CB8AC3E}">
        <p14:creationId xmlns:p14="http://schemas.microsoft.com/office/powerpoint/2010/main" val="2802860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90B1B9-D057-4A55-853C-045F1C160F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" y="152401"/>
            <a:ext cx="4724400" cy="6478904"/>
          </a:xfrm>
          <a:solidFill>
            <a:schemeClr val="bg2"/>
          </a:solidFill>
        </p:spPr>
        <p:txBody>
          <a:bodyPr/>
          <a:lstStyle/>
          <a:p>
            <a:pPr marL="45720" indent="0">
              <a:buNone/>
            </a:pPr>
            <a:r>
              <a:rPr lang="en-US" dirty="0">
                <a:solidFill>
                  <a:srgbClr val="C00000"/>
                </a:solidFill>
              </a:rPr>
              <a:t>A polymorphic variable</a:t>
            </a:r>
          </a:p>
          <a:p>
            <a:pPr marL="292100" lvl="1" indent="-182563"/>
            <a:r>
              <a:rPr lang="en-US" dirty="0"/>
              <a:t>The static type of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/>
              <a:t> is </a:t>
            </a:r>
            <a:r>
              <a:rPr lang="en-US" dirty="0">
                <a:latin typeface="Consolas" panose="020B0609020204030204" pitchFamily="49" charset="0"/>
              </a:rPr>
              <a:t>Item</a:t>
            </a:r>
          </a:p>
          <a:p>
            <a:pPr marL="292100" lvl="1" indent="-182563"/>
            <a:r>
              <a:rPr lang="en-US" dirty="0"/>
              <a:t>The dynamic type of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/>
              <a:t> is </a:t>
            </a:r>
            <a:r>
              <a:rPr lang="en-US" dirty="0">
                <a:latin typeface="Consolas" panose="020B0609020204030204" pitchFamily="49" charset="0"/>
              </a:rPr>
              <a:t>Item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RedItem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BigRedItem</a:t>
            </a:r>
            <a:r>
              <a:rPr lang="en-US" dirty="0"/>
              <a:t>…   whatever is really stored in memory.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	</a:t>
            </a:r>
          </a:p>
          <a:p>
            <a:pPr marL="4572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ArrayList&lt;Item&gt; </a:t>
            </a:r>
            <a:r>
              <a:rPr lang="en-US" sz="1600" dirty="0">
                <a:solidFill>
                  <a:schemeClr val="bg1">
                    <a:lumMod val="25000"/>
                  </a:schemeClr>
                </a:solidFill>
                <a:latin typeface="Consolas" panose="020B0609020204030204" pitchFamily="49" charset="0"/>
              </a:rPr>
              <a:t>items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latin typeface="Consolas" panose="020B0609020204030204" pitchFamily="49" charset="0"/>
              </a:rPr>
              <a:t> ArrayList&lt;Item&gt;()</a:t>
            </a:r>
          </a:p>
          <a:p>
            <a:pPr marL="45720" indent="0">
              <a:spcBef>
                <a:spcPts val="80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</a:rPr>
              <a:t> (Item </a:t>
            </a:r>
            <a:r>
              <a:rPr lang="en-US" sz="1600" dirty="0" err="1">
                <a:solidFill>
                  <a:schemeClr val="bg1">
                    <a:lumMod val="2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: items)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System.</a:t>
            </a:r>
            <a:r>
              <a:rPr lang="en-US" sz="1600" i="1" dirty="0" err="1">
                <a:solidFill>
                  <a:srgbClr val="0000D5"/>
                </a:solidFill>
                <a:latin typeface="Consolas" panose="020B0609020204030204" pitchFamily="49" charset="0"/>
              </a:rPr>
              <a:t>out</a:t>
            </a:r>
            <a:r>
              <a:rPr lang="en-US" sz="1600" dirty="0" err="1">
                <a:latin typeface="Consolas" panose="020B0609020204030204" pitchFamily="49" charset="0"/>
              </a:rPr>
              <a:t>.println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>
                    <a:lumMod val="2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dirty="0">
                <a:solidFill>
                  <a:srgbClr val="0000D5"/>
                </a:solidFill>
                <a:latin typeface="Consolas" panose="020B0609020204030204" pitchFamily="49" charset="0"/>
              </a:rPr>
              <a:t>" "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>
                    <a:lumMod val="2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600" dirty="0" err="1">
                <a:latin typeface="Consolas" panose="020B0609020204030204" pitchFamily="49" charset="0"/>
              </a:rPr>
              <a:t>.getClass</a:t>
            </a:r>
            <a:r>
              <a:rPr lang="en-US" sz="1600" dirty="0">
                <a:latin typeface="Consolas" panose="020B0609020204030204" pitchFamily="49" charset="0"/>
              </a:rPr>
              <a:t>().</a:t>
            </a:r>
            <a:r>
              <a:rPr lang="en-US" sz="1600" dirty="0" err="1">
                <a:latin typeface="Consolas" panose="020B0609020204030204" pitchFamily="49" charset="0"/>
              </a:rPr>
              <a:t>getSimpleName</a:t>
            </a:r>
            <a:r>
              <a:rPr lang="en-US" sz="1600" dirty="0">
                <a:latin typeface="Consolas" panose="020B0609020204030204" pitchFamily="49" charset="0"/>
              </a:rPr>
              <a:t>());</a:t>
            </a:r>
          </a:p>
          <a:p>
            <a:pPr marL="45720" indent="0">
              <a:spcBef>
                <a:spcPts val="80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45720" indent="0">
              <a:spcBef>
                <a:spcPts val="800"/>
              </a:spcBef>
              <a:buNone/>
            </a:pPr>
            <a:r>
              <a:rPr lang="en-US" sz="1600" dirty="0" err="1">
                <a:latin typeface="Consolas" panose="020B0609020204030204" pitchFamily="49" charset="0"/>
              </a:rPr>
              <a:t>items.forEach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>
                    <a:lumMod val="2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-&gt;   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System.</a:t>
            </a:r>
            <a:r>
              <a:rPr lang="en-US" sz="1600" i="1" dirty="0" err="1">
                <a:solidFill>
                  <a:srgbClr val="0000D5"/>
                </a:solidFill>
                <a:latin typeface="Consolas" panose="020B0609020204030204" pitchFamily="49" charset="0"/>
              </a:rPr>
              <a:t>out</a:t>
            </a:r>
            <a:r>
              <a:rPr lang="en-US" sz="1600" dirty="0" err="1">
                <a:latin typeface="Consolas" panose="020B0609020204030204" pitchFamily="49" charset="0"/>
              </a:rPr>
              <a:t>.println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>
                    <a:lumMod val="2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dirty="0">
                <a:solidFill>
                  <a:srgbClr val="0000D5"/>
                </a:solidFill>
                <a:latin typeface="Consolas" panose="020B0609020204030204" pitchFamily="49" charset="0"/>
              </a:rPr>
              <a:t>" "</a:t>
            </a:r>
            <a:r>
              <a:rPr lang="en-US" sz="1600" dirty="0">
                <a:latin typeface="Consolas" panose="020B0609020204030204" pitchFamily="49" charset="0"/>
              </a:rPr>
              <a:t> +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>
                    <a:lumMod val="2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600" dirty="0" err="1">
                <a:latin typeface="Consolas" panose="020B0609020204030204" pitchFamily="49" charset="0"/>
              </a:rPr>
              <a:t>.getClass</a:t>
            </a:r>
            <a:r>
              <a:rPr lang="en-US" sz="1600" dirty="0">
                <a:latin typeface="Consolas" panose="020B0609020204030204" pitchFamily="49" charset="0"/>
              </a:rPr>
              <a:t>().</a:t>
            </a:r>
            <a:r>
              <a:rPr lang="en-US" sz="1600" dirty="0" err="1">
                <a:latin typeface="Consolas" panose="020B0609020204030204" pitchFamily="49" charset="0"/>
              </a:rPr>
              <a:t>getSimpleName</a:t>
            </a:r>
            <a:r>
              <a:rPr lang="en-US" sz="1600" dirty="0">
                <a:latin typeface="Consolas" panose="020B0609020204030204" pitchFamily="49" charset="0"/>
              </a:rPr>
              <a:t>()));</a:t>
            </a:r>
          </a:p>
          <a:p>
            <a:pPr marL="45720" indent="0"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4EC271-7FFB-425B-BBF7-E64454776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9375" y="304800"/>
            <a:ext cx="3352060" cy="533400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FC4A4D-5DC3-456B-8C4B-45F330A7B293}"/>
              </a:ext>
            </a:extLst>
          </p:cNvPr>
          <p:cNvSpPr/>
          <p:nvPr/>
        </p:nvSpPr>
        <p:spPr>
          <a:xfrm>
            <a:off x="228601" y="4724400"/>
            <a:ext cx="914400" cy="3048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00D5"/>
                </a:solidFill>
              </a:rPr>
              <a:t>items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0AF6E8-4A73-4CBC-941A-5337441C842F}"/>
              </a:ext>
            </a:extLst>
          </p:cNvPr>
          <p:cNvSpPr/>
          <p:nvPr/>
        </p:nvSpPr>
        <p:spPr>
          <a:xfrm>
            <a:off x="1419470" y="5334000"/>
            <a:ext cx="1476130" cy="5334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>
                <a:solidFill>
                  <a:srgbClr val="0000D5"/>
                </a:solidFill>
              </a:rPr>
              <a:t>ArrayList&lt;Item&gt;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5AC99E-82A4-40DA-AA87-17A417526305}"/>
              </a:ext>
            </a:extLst>
          </p:cNvPr>
          <p:cNvSpPr/>
          <p:nvPr/>
        </p:nvSpPr>
        <p:spPr>
          <a:xfrm>
            <a:off x="138545" y="6129734"/>
            <a:ext cx="1039092" cy="652066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D5"/>
                </a:solidFill>
              </a:rPr>
              <a:t>Item</a:t>
            </a:r>
          </a:p>
          <a:p>
            <a:pPr algn="ctr"/>
            <a:r>
              <a:rPr lang="en-US" sz="1200" i="1" dirty="0">
                <a:solidFill>
                  <a:schemeClr val="tx1"/>
                </a:solidFill>
              </a:rPr>
              <a:t>generic item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450D9D-C394-41AE-97C3-ED61D5474407}"/>
              </a:ext>
            </a:extLst>
          </p:cNvPr>
          <p:cNvSpPr/>
          <p:nvPr/>
        </p:nvSpPr>
        <p:spPr>
          <a:xfrm>
            <a:off x="1408546" y="6129734"/>
            <a:ext cx="1039091" cy="652066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0000D5"/>
                </a:solidFill>
              </a:rPr>
              <a:t>RedItem</a:t>
            </a:r>
            <a:endParaRPr lang="en-US" sz="1400" dirty="0">
              <a:solidFill>
                <a:srgbClr val="0000D5"/>
              </a:solidFill>
            </a:endParaRPr>
          </a:p>
          <a:p>
            <a:pPr algn="ctr"/>
            <a:r>
              <a:rPr lang="en-US" sz="1200" i="1" dirty="0">
                <a:solidFill>
                  <a:schemeClr val="tx1"/>
                </a:solidFill>
              </a:rPr>
              <a:t>strawberry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AF95CE-E857-4A16-9BA0-F28F734148CC}"/>
              </a:ext>
            </a:extLst>
          </p:cNvPr>
          <p:cNvSpPr/>
          <p:nvPr/>
        </p:nvSpPr>
        <p:spPr>
          <a:xfrm>
            <a:off x="2678546" y="6129734"/>
            <a:ext cx="1205345" cy="652066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0000D5"/>
                </a:solidFill>
              </a:rPr>
              <a:t>BigRedItem</a:t>
            </a:r>
            <a:endParaRPr lang="en-US" sz="1400" dirty="0">
              <a:solidFill>
                <a:srgbClr val="0000D5"/>
              </a:solidFill>
            </a:endParaRPr>
          </a:p>
          <a:p>
            <a:pPr algn="ctr"/>
            <a:r>
              <a:rPr lang="en-US" sz="1200" i="1" dirty="0">
                <a:solidFill>
                  <a:schemeClr val="tx1"/>
                </a:solidFill>
              </a:rPr>
              <a:t>firetruck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144FB6-0382-48DF-B619-C509E646E91C}"/>
              </a:ext>
            </a:extLst>
          </p:cNvPr>
          <p:cNvSpPr/>
          <p:nvPr/>
        </p:nvSpPr>
        <p:spPr>
          <a:xfrm>
            <a:off x="4114800" y="6129734"/>
            <a:ext cx="1939638" cy="652066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0000D5"/>
                </a:solidFill>
              </a:rPr>
              <a:t>MisbehavingRedItem</a:t>
            </a:r>
            <a:endParaRPr lang="en-US" sz="1400" dirty="0">
              <a:solidFill>
                <a:srgbClr val="0000D5"/>
              </a:solidFill>
            </a:endParaRPr>
          </a:p>
          <a:p>
            <a:pPr algn="ctr"/>
            <a:r>
              <a:rPr lang="en-US" sz="1200" i="1" dirty="0">
                <a:solidFill>
                  <a:schemeClr val="tx1"/>
                </a:solidFill>
              </a:rPr>
              <a:t>lime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190A95-14C8-4170-89CD-DCD861CD4CB3}"/>
              </a:ext>
            </a:extLst>
          </p:cNvPr>
          <p:cNvSpPr/>
          <p:nvPr/>
        </p:nvSpPr>
        <p:spPr>
          <a:xfrm flipV="1">
            <a:off x="914400" y="4824845"/>
            <a:ext cx="103910" cy="10391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CA11ACEC-3A69-4F8F-A830-51B605DE4FB4}"/>
              </a:ext>
            </a:extLst>
          </p:cNvPr>
          <p:cNvCxnSpPr>
            <a:cxnSpLocks/>
            <a:stCxn id="6" idx="6"/>
            <a:endCxn id="8" idx="1"/>
          </p:cNvCxnSpPr>
          <p:nvPr/>
        </p:nvCxnSpPr>
        <p:spPr>
          <a:xfrm>
            <a:off x="1018310" y="4876800"/>
            <a:ext cx="401160" cy="72390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B6D4F3C-BA6A-4313-A5B8-F0D6B7389272}"/>
              </a:ext>
            </a:extLst>
          </p:cNvPr>
          <p:cNvSpPr/>
          <p:nvPr/>
        </p:nvSpPr>
        <p:spPr>
          <a:xfrm>
            <a:off x="1495670" y="5671553"/>
            <a:ext cx="180730" cy="180730"/>
          </a:xfrm>
          <a:prstGeom prst="rect">
            <a:avLst/>
          </a:prstGeom>
          <a:solidFill>
            <a:srgbClr val="FAF7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66EE52-8206-4C91-A05C-8CBA83972535}"/>
              </a:ext>
            </a:extLst>
          </p:cNvPr>
          <p:cNvSpPr/>
          <p:nvPr/>
        </p:nvSpPr>
        <p:spPr>
          <a:xfrm>
            <a:off x="1875530" y="5670795"/>
            <a:ext cx="180730" cy="180730"/>
          </a:xfrm>
          <a:prstGeom prst="rect">
            <a:avLst/>
          </a:prstGeom>
          <a:solidFill>
            <a:srgbClr val="FAF7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A11574-92C5-4102-AE29-F3D34AAA493D}"/>
              </a:ext>
            </a:extLst>
          </p:cNvPr>
          <p:cNvSpPr/>
          <p:nvPr/>
        </p:nvSpPr>
        <p:spPr>
          <a:xfrm>
            <a:off x="2255390" y="5670037"/>
            <a:ext cx="180730" cy="180730"/>
          </a:xfrm>
          <a:prstGeom prst="rect">
            <a:avLst/>
          </a:prstGeom>
          <a:solidFill>
            <a:srgbClr val="FAF7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742830-7B78-4286-A9D6-226B4284911C}"/>
              </a:ext>
            </a:extLst>
          </p:cNvPr>
          <p:cNvSpPr/>
          <p:nvPr/>
        </p:nvSpPr>
        <p:spPr>
          <a:xfrm>
            <a:off x="2635250" y="5669279"/>
            <a:ext cx="180730" cy="180730"/>
          </a:xfrm>
          <a:prstGeom prst="rect">
            <a:avLst/>
          </a:prstGeom>
          <a:solidFill>
            <a:srgbClr val="FAF7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10AC5766-4D10-452E-8743-D8E60EEE9B2B}"/>
              </a:ext>
            </a:extLst>
          </p:cNvPr>
          <p:cNvCxnSpPr>
            <a:cxnSpLocks/>
            <a:stCxn id="17" idx="2"/>
            <a:endCxn id="9" idx="0"/>
          </p:cNvCxnSpPr>
          <p:nvPr/>
        </p:nvCxnSpPr>
        <p:spPr>
          <a:xfrm rot="5400000">
            <a:off x="983338" y="5527036"/>
            <a:ext cx="277451" cy="9279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139D2AC2-938D-4F76-B580-D26959EAB97D}"/>
              </a:ext>
            </a:extLst>
          </p:cNvPr>
          <p:cNvCxnSpPr>
            <a:cxnSpLocks/>
            <a:stCxn id="18" idx="2"/>
            <a:endCxn id="12" idx="0"/>
          </p:cNvCxnSpPr>
          <p:nvPr/>
        </p:nvCxnSpPr>
        <p:spPr>
          <a:xfrm rot="5400000">
            <a:off x="1807890" y="5971728"/>
            <a:ext cx="278209" cy="378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44923393-9309-48AF-BD50-0B5A5761C1F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74005" y="5522519"/>
            <a:ext cx="278967" cy="93546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D8EEEB51-368E-45CE-B11A-3538C7478000}"/>
              </a:ext>
            </a:extLst>
          </p:cNvPr>
          <p:cNvCxnSpPr>
            <a:cxnSpLocks/>
            <a:stCxn id="20" idx="2"/>
            <a:endCxn id="14" idx="0"/>
          </p:cNvCxnSpPr>
          <p:nvPr/>
        </p:nvCxnSpPr>
        <p:spPr>
          <a:xfrm rot="16200000" flipH="1">
            <a:off x="3765255" y="4810369"/>
            <a:ext cx="279725" cy="23590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2197EF2-5AD1-4D70-8423-4DD9A503BC43}"/>
              </a:ext>
            </a:extLst>
          </p:cNvPr>
          <p:cNvSpPr/>
          <p:nvPr/>
        </p:nvSpPr>
        <p:spPr>
          <a:xfrm>
            <a:off x="4890655" y="4467090"/>
            <a:ext cx="39198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D5"/>
                </a:solidFill>
                <a:latin typeface="Comic Sans MS" panose="030F0702030302020204" pitchFamily="66" charset="0"/>
              </a:rPr>
              <a:t>A polymorphic variable is a variable that can refer to different types of objects at different points in time.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F3F4742-637A-4282-83EE-9E1ACAAC1018}"/>
              </a:ext>
            </a:extLst>
          </p:cNvPr>
          <p:cNvGrpSpPr/>
          <p:nvPr/>
        </p:nvGrpSpPr>
        <p:grpSpPr>
          <a:xfrm>
            <a:off x="4571999" y="0"/>
            <a:ext cx="4419601" cy="2077591"/>
            <a:chOff x="4571999" y="0"/>
            <a:chExt cx="4419601" cy="207759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D3DDBDE-8F2E-4A17-B896-E9B5F1ECC3C0}"/>
                </a:ext>
              </a:extLst>
            </p:cNvPr>
            <p:cNvCxnSpPr/>
            <p:nvPr/>
          </p:nvCxnSpPr>
          <p:spPr>
            <a:xfrm>
              <a:off x="5029200" y="0"/>
              <a:ext cx="0" cy="1600200"/>
            </a:xfrm>
            <a:prstGeom prst="line">
              <a:avLst/>
            </a:prstGeom>
            <a:ln w="152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D853BDC-AE3B-4431-84F5-A6993F515AD9}"/>
                </a:ext>
              </a:extLst>
            </p:cNvPr>
            <p:cNvGrpSpPr/>
            <p:nvPr/>
          </p:nvGrpSpPr>
          <p:grpSpPr>
            <a:xfrm>
              <a:off x="4571999" y="152400"/>
              <a:ext cx="4384966" cy="1925191"/>
              <a:chOff x="4571999" y="152400"/>
              <a:chExt cx="4384966" cy="1925191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69951E2-314C-4161-B452-991E18EDA227}"/>
                  </a:ext>
                </a:extLst>
              </p:cNvPr>
              <p:cNvSpPr/>
              <p:nvPr/>
            </p:nvSpPr>
            <p:spPr>
              <a:xfrm>
                <a:off x="4842165" y="1143000"/>
                <a:ext cx="4114800" cy="934591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41476D9-846C-48C8-BB21-88BAA3BF3A75}"/>
                  </a:ext>
                </a:extLst>
              </p:cNvPr>
              <p:cNvSpPr/>
              <p:nvPr/>
            </p:nvSpPr>
            <p:spPr>
              <a:xfrm>
                <a:off x="4571999" y="152400"/>
                <a:ext cx="422565" cy="11429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2D9E021-417C-46E0-8E0E-D24FD40D7C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9200" y="1066800"/>
              <a:ext cx="3962400" cy="0"/>
            </a:xfrm>
            <a:prstGeom prst="line">
              <a:avLst/>
            </a:prstGeom>
            <a:ln w="152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83B860F-8726-427B-9FA5-B026C6CBD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4400" y="1719071"/>
            <a:ext cx="4182094" cy="4912233"/>
          </a:xfrm>
        </p:spPr>
        <p:txBody>
          <a:bodyPr/>
          <a:lstStyle/>
          <a:p>
            <a:pPr marL="45720" indent="0">
              <a:buNone/>
            </a:pPr>
            <a:r>
              <a:rPr lang="en-US" dirty="0"/>
              <a:t>Output</a:t>
            </a:r>
            <a:br>
              <a:rPr lang="en-US" dirty="0"/>
            </a:br>
            <a:endParaRPr lang="en-US" dirty="0"/>
          </a:p>
          <a:p>
            <a:pPr marL="45720" indent="0">
              <a:spcAft>
                <a:spcPts val="60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A SMALL, BEIGE generic item </a:t>
            </a:r>
            <a:r>
              <a:rPr lang="en-US" sz="1600" dirty="0" err="1">
                <a:latin typeface="Consolas" panose="020B0609020204030204" pitchFamily="49" charset="0"/>
              </a:rPr>
              <a:t>Item</a:t>
            </a:r>
            <a:endParaRPr lang="en-US" sz="1600" dirty="0">
              <a:latin typeface="Consolas" panose="020B0609020204030204" pitchFamily="49" charset="0"/>
            </a:endParaRPr>
          </a:p>
          <a:p>
            <a:pPr marL="45720" indent="0">
              <a:spcAft>
                <a:spcPts val="60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A SMALL, CRIMSON strawberry </a:t>
            </a:r>
            <a:r>
              <a:rPr lang="en-US" sz="1600" dirty="0" err="1">
                <a:latin typeface="Consolas" panose="020B0609020204030204" pitchFamily="49" charset="0"/>
              </a:rPr>
              <a:t>RedItem</a:t>
            </a:r>
            <a:endParaRPr lang="en-US" sz="1600" dirty="0">
              <a:latin typeface="Consolas" panose="020B0609020204030204" pitchFamily="49" charset="0"/>
            </a:endParaRPr>
          </a:p>
          <a:p>
            <a:pPr marL="45720" indent="0">
              <a:spcAft>
                <a:spcPts val="60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A LARGE, RED firetruck </a:t>
            </a:r>
            <a:r>
              <a:rPr lang="en-US" sz="1600" dirty="0" err="1">
                <a:latin typeface="Consolas" panose="020B0609020204030204" pitchFamily="49" charset="0"/>
              </a:rPr>
              <a:t>BigRedItem</a:t>
            </a:r>
            <a:endParaRPr lang="en-US" sz="1600" dirty="0">
              <a:latin typeface="Consolas" panose="020B0609020204030204" pitchFamily="49" charset="0"/>
            </a:endParaRPr>
          </a:p>
          <a:p>
            <a:pPr marL="45720" indent="0">
              <a:spcAft>
                <a:spcPts val="60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A SMALL, LIMEGREEN lime </a:t>
            </a:r>
            <a:r>
              <a:rPr lang="en-US" sz="1600" dirty="0" err="1">
                <a:latin typeface="Consolas" panose="020B0609020204030204" pitchFamily="49" charset="0"/>
              </a:rPr>
              <a:t>MisbehavingRedItem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6748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90B1B9-D057-4A55-853C-045F1C160F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" y="152401"/>
            <a:ext cx="4724400" cy="6478904"/>
          </a:xfrm>
          <a:solidFill>
            <a:schemeClr val="bg2"/>
          </a:solidFill>
        </p:spPr>
        <p:txBody>
          <a:bodyPr/>
          <a:lstStyle/>
          <a:p>
            <a:pPr marL="45720" indent="0">
              <a:buNone/>
            </a:pPr>
            <a:r>
              <a:rPr lang="en-US" dirty="0">
                <a:solidFill>
                  <a:srgbClr val="C00000"/>
                </a:solidFill>
              </a:rPr>
              <a:t>Polymorphic method dispatch</a:t>
            </a:r>
          </a:p>
          <a:p>
            <a:pPr lvl="1"/>
            <a:r>
              <a:rPr lang="en-US" sz="1600" dirty="0"/>
              <a:t>How the Java engine knows which method</a:t>
            </a:r>
            <a:br>
              <a:rPr lang="en-US" sz="1600" dirty="0"/>
            </a:br>
            <a:r>
              <a:rPr lang="en-US" sz="1600" dirty="0"/>
              <a:t>to use.</a:t>
            </a:r>
          </a:p>
          <a:p>
            <a:pPr lvl="1"/>
            <a:r>
              <a:rPr lang="en-US" sz="1600" dirty="0"/>
              <a:t>Always start at the dynamic type and work your way up the hierarchy.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	</a:t>
            </a:r>
          </a:p>
          <a:p>
            <a:pPr marL="45720" indent="0">
              <a:buNone/>
            </a:pPr>
            <a:r>
              <a:rPr lang="en-US" sz="1800" dirty="0" err="1">
                <a:solidFill>
                  <a:schemeClr val="bg1">
                    <a:lumMod val="25000"/>
                  </a:schemeClr>
                </a:solidFill>
                <a:latin typeface="Consolas" panose="020B0609020204030204" pitchFamily="49" charset="0"/>
              </a:rPr>
              <a:t>items</a:t>
            </a:r>
            <a:r>
              <a:rPr lang="en-US" sz="1800" dirty="0" err="1">
                <a:latin typeface="Consolas" panose="020B0609020204030204" pitchFamily="49" charset="0"/>
              </a:rPr>
              <a:t>.forEach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2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 -&gt; {</a:t>
            </a:r>
          </a:p>
          <a:p>
            <a:pPr marL="45720" indent="0">
              <a:buNone/>
            </a:pPr>
            <a:r>
              <a:rPr lang="en-US" sz="1800" dirty="0">
                <a:solidFill>
                  <a:schemeClr val="bg1">
                    <a:lumMod val="2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chemeClr val="bg1">
                    <a:lumMod val="2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800" dirty="0" err="1">
                <a:latin typeface="Consolas" panose="020B0609020204030204" pitchFamily="49" charset="0"/>
              </a:rPr>
              <a:t>.setColor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Color.</a:t>
            </a:r>
            <a:r>
              <a:rPr lang="en-US" sz="1800" i="1" dirty="0" err="1">
                <a:solidFill>
                  <a:srgbClr val="0000D5"/>
                </a:solidFill>
                <a:latin typeface="Consolas" panose="020B0609020204030204" pitchFamily="49" charset="0"/>
              </a:rPr>
              <a:t>ALICEBLUE</a:t>
            </a:r>
            <a:r>
              <a:rPr lang="en-US" sz="1800" b="1" i="1" dirty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z="1800" dirty="0">
                <a:solidFill>
                  <a:schemeClr val="bg1">
                    <a:lumMod val="2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chemeClr val="bg1">
                    <a:lumMod val="2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800" dirty="0" err="1">
                <a:latin typeface="Consolas" panose="020B0609020204030204" pitchFamily="49" charset="0"/>
              </a:rPr>
              <a:t>.setSize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Size.</a:t>
            </a:r>
            <a:r>
              <a:rPr lang="en-US" sz="1800" i="1" dirty="0" err="1">
                <a:solidFill>
                  <a:srgbClr val="0000D5"/>
                </a:solidFill>
                <a:latin typeface="Consolas" panose="020B0609020204030204" pitchFamily="49" charset="0"/>
              </a:rPr>
              <a:t>MEDIUM</a:t>
            </a:r>
            <a:r>
              <a:rPr lang="en-US" sz="1800" b="1" i="1" dirty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});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4EC271-7FFB-425B-BBF7-E64454776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9375" y="304800"/>
            <a:ext cx="3352060" cy="533399"/>
          </a:xfrm>
        </p:spPr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797EB5-61A9-4AF3-B2D9-C3205437C7CA}"/>
              </a:ext>
            </a:extLst>
          </p:cNvPr>
          <p:cNvSpPr/>
          <p:nvPr/>
        </p:nvSpPr>
        <p:spPr>
          <a:xfrm>
            <a:off x="228601" y="4724400"/>
            <a:ext cx="914400" cy="3048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00D5"/>
                </a:solidFill>
              </a:rPr>
              <a:t>items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0855412-F8D3-4BC0-833B-1B63FFB787E5}"/>
              </a:ext>
            </a:extLst>
          </p:cNvPr>
          <p:cNvSpPr/>
          <p:nvPr/>
        </p:nvSpPr>
        <p:spPr>
          <a:xfrm>
            <a:off x="1419470" y="5334000"/>
            <a:ext cx="1476130" cy="5334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>
                <a:solidFill>
                  <a:srgbClr val="0000D5"/>
                </a:solidFill>
              </a:rPr>
              <a:t>ArrayList&lt;Item&gt;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31859E0-A2FB-499E-AC53-3D862C0D5FDE}"/>
              </a:ext>
            </a:extLst>
          </p:cNvPr>
          <p:cNvSpPr/>
          <p:nvPr/>
        </p:nvSpPr>
        <p:spPr>
          <a:xfrm>
            <a:off x="138545" y="6129734"/>
            <a:ext cx="1039092" cy="652066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D5"/>
                </a:solidFill>
              </a:rPr>
              <a:t>Item</a:t>
            </a:r>
          </a:p>
          <a:p>
            <a:pPr algn="ctr"/>
            <a:r>
              <a:rPr lang="en-US" sz="1200" i="1" dirty="0">
                <a:solidFill>
                  <a:schemeClr val="tx1"/>
                </a:solidFill>
              </a:rPr>
              <a:t>generic item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37370D3-2A2A-4BF1-AEDC-7D5CE89CC8CE}"/>
              </a:ext>
            </a:extLst>
          </p:cNvPr>
          <p:cNvSpPr/>
          <p:nvPr/>
        </p:nvSpPr>
        <p:spPr>
          <a:xfrm>
            <a:off x="1408546" y="6129734"/>
            <a:ext cx="1039091" cy="652066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0000D5"/>
                </a:solidFill>
              </a:rPr>
              <a:t>RedItem</a:t>
            </a:r>
            <a:endParaRPr lang="en-US" sz="1400" dirty="0">
              <a:solidFill>
                <a:srgbClr val="0000D5"/>
              </a:solidFill>
            </a:endParaRPr>
          </a:p>
          <a:p>
            <a:pPr algn="ctr"/>
            <a:r>
              <a:rPr lang="en-US" sz="1200" i="1" dirty="0">
                <a:solidFill>
                  <a:schemeClr val="tx1"/>
                </a:solidFill>
              </a:rPr>
              <a:t>strawberry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894B9DF-5CB7-417F-858B-E96B35CD768F}"/>
              </a:ext>
            </a:extLst>
          </p:cNvPr>
          <p:cNvSpPr/>
          <p:nvPr/>
        </p:nvSpPr>
        <p:spPr>
          <a:xfrm>
            <a:off x="2678546" y="6129734"/>
            <a:ext cx="1205345" cy="652066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0000D5"/>
                </a:solidFill>
              </a:rPr>
              <a:t>BigRedItem</a:t>
            </a:r>
            <a:endParaRPr lang="en-US" sz="1400" dirty="0">
              <a:solidFill>
                <a:srgbClr val="0000D5"/>
              </a:solidFill>
            </a:endParaRPr>
          </a:p>
          <a:p>
            <a:pPr algn="ctr"/>
            <a:r>
              <a:rPr lang="en-US" sz="1200" i="1" dirty="0">
                <a:solidFill>
                  <a:schemeClr val="tx1"/>
                </a:solidFill>
              </a:rPr>
              <a:t>firetruck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70AFDF-B114-48B6-8F13-F9BCF7392A5F}"/>
              </a:ext>
            </a:extLst>
          </p:cNvPr>
          <p:cNvSpPr/>
          <p:nvPr/>
        </p:nvSpPr>
        <p:spPr>
          <a:xfrm>
            <a:off x="4114800" y="6129734"/>
            <a:ext cx="1939638" cy="652066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0000D5"/>
                </a:solidFill>
              </a:rPr>
              <a:t>MisbehavingRedItem</a:t>
            </a:r>
            <a:endParaRPr lang="en-US" sz="1400" dirty="0">
              <a:solidFill>
                <a:srgbClr val="0000D5"/>
              </a:solidFill>
            </a:endParaRPr>
          </a:p>
          <a:p>
            <a:pPr algn="ctr"/>
            <a:r>
              <a:rPr lang="en-US" sz="1200" i="1" dirty="0">
                <a:solidFill>
                  <a:schemeClr val="tx1"/>
                </a:solidFill>
              </a:rPr>
              <a:t>lime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6CCCEF1-B8FA-41F2-8DC1-328B4BCA2AEB}"/>
              </a:ext>
            </a:extLst>
          </p:cNvPr>
          <p:cNvSpPr/>
          <p:nvPr/>
        </p:nvSpPr>
        <p:spPr>
          <a:xfrm flipV="1">
            <a:off x="914400" y="4824845"/>
            <a:ext cx="103910" cy="10391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5195ED60-E5DA-4787-BB2F-B62AD6828CFD}"/>
              </a:ext>
            </a:extLst>
          </p:cNvPr>
          <p:cNvCxnSpPr>
            <a:cxnSpLocks/>
            <a:stCxn id="35" idx="6"/>
            <a:endCxn id="27" idx="1"/>
          </p:cNvCxnSpPr>
          <p:nvPr/>
        </p:nvCxnSpPr>
        <p:spPr>
          <a:xfrm>
            <a:off x="1018310" y="4876800"/>
            <a:ext cx="401160" cy="72390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BAD8A33-3FEB-46A3-9A81-BD3677E139EE}"/>
              </a:ext>
            </a:extLst>
          </p:cNvPr>
          <p:cNvSpPr/>
          <p:nvPr/>
        </p:nvSpPr>
        <p:spPr>
          <a:xfrm>
            <a:off x="1495670" y="5671553"/>
            <a:ext cx="180730" cy="180730"/>
          </a:xfrm>
          <a:prstGeom prst="rect">
            <a:avLst/>
          </a:prstGeom>
          <a:solidFill>
            <a:srgbClr val="FAF7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1EED513-2512-4E9C-8B68-3C789DE79131}"/>
              </a:ext>
            </a:extLst>
          </p:cNvPr>
          <p:cNvSpPr/>
          <p:nvPr/>
        </p:nvSpPr>
        <p:spPr>
          <a:xfrm>
            <a:off x="1875530" y="5670795"/>
            <a:ext cx="180730" cy="180730"/>
          </a:xfrm>
          <a:prstGeom prst="rect">
            <a:avLst/>
          </a:prstGeom>
          <a:solidFill>
            <a:srgbClr val="FAF7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1EF165A-5050-4FAF-AE05-14C0C222629F}"/>
              </a:ext>
            </a:extLst>
          </p:cNvPr>
          <p:cNvSpPr/>
          <p:nvPr/>
        </p:nvSpPr>
        <p:spPr>
          <a:xfrm>
            <a:off x="2255390" y="5670037"/>
            <a:ext cx="180730" cy="180730"/>
          </a:xfrm>
          <a:prstGeom prst="rect">
            <a:avLst/>
          </a:prstGeom>
          <a:solidFill>
            <a:srgbClr val="FAF7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FF67484-8F6C-4707-839E-E5EBF4BB2947}"/>
              </a:ext>
            </a:extLst>
          </p:cNvPr>
          <p:cNvSpPr/>
          <p:nvPr/>
        </p:nvSpPr>
        <p:spPr>
          <a:xfrm>
            <a:off x="2635250" y="5669279"/>
            <a:ext cx="180730" cy="180730"/>
          </a:xfrm>
          <a:prstGeom prst="rect">
            <a:avLst/>
          </a:prstGeom>
          <a:solidFill>
            <a:srgbClr val="FAF7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1E2BD59D-BEA9-4559-A4E8-371FC28B0368}"/>
              </a:ext>
            </a:extLst>
          </p:cNvPr>
          <p:cNvCxnSpPr>
            <a:cxnSpLocks/>
            <a:stCxn id="37" idx="2"/>
            <a:endCxn id="29" idx="0"/>
          </p:cNvCxnSpPr>
          <p:nvPr/>
        </p:nvCxnSpPr>
        <p:spPr>
          <a:xfrm rot="5400000">
            <a:off x="983338" y="5527036"/>
            <a:ext cx="277451" cy="9279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03F02236-2D92-4559-8B7E-502F6752B49B}"/>
              </a:ext>
            </a:extLst>
          </p:cNvPr>
          <p:cNvCxnSpPr>
            <a:cxnSpLocks/>
            <a:stCxn id="38" idx="2"/>
            <a:endCxn id="30" idx="0"/>
          </p:cNvCxnSpPr>
          <p:nvPr/>
        </p:nvCxnSpPr>
        <p:spPr>
          <a:xfrm rot="5400000">
            <a:off x="1807890" y="5971728"/>
            <a:ext cx="278209" cy="378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E18CE487-4851-4101-9420-A8C83C698A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74005" y="5522519"/>
            <a:ext cx="278967" cy="93546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C62A8FB5-DAB0-4C0B-A001-A8009E165463}"/>
              </a:ext>
            </a:extLst>
          </p:cNvPr>
          <p:cNvCxnSpPr>
            <a:cxnSpLocks/>
            <a:stCxn id="40" idx="2"/>
            <a:endCxn id="33" idx="0"/>
          </p:cNvCxnSpPr>
          <p:nvPr/>
        </p:nvCxnSpPr>
        <p:spPr>
          <a:xfrm rot="16200000" flipH="1">
            <a:off x="3765255" y="4810369"/>
            <a:ext cx="279725" cy="23590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F342263-905D-4B2B-9BF4-453FBA88761F}"/>
              </a:ext>
            </a:extLst>
          </p:cNvPr>
          <p:cNvGrpSpPr/>
          <p:nvPr/>
        </p:nvGrpSpPr>
        <p:grpSpPr>
          <a:xfrm>
            <a:off x="4571999" y="0"/>
            <a:ext cx="4419601" cy="2077591"/>
            <a:chOff x="4571999" y="0"/>
            <a:chExt cx="4419601" cy="2077591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32B29AE-EF10-42A0-82B6-54D8FD77C1AE}"/>
                </a:ext>
              </a:extLst>
            </p:cNvPr>
            <p:cNvCxnSpPr/>
            <p:nvPr/>
          </p:nvCxnSpPr>
          <p:spPr>
            <a:xfrm>
              <a:off x="5029200" y="0"/>
              <a:ext cx="0" cy="1600200"/>
            </a:xfrm>
            <a:prstGeom prst="line">
              <a:avLst/>
            </a:prstGeom>
            <a:ln w="152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A52CF83-063D-4DE0-9EDD-57D4E3BDCA78}"/>
                </a:ext>
              </a:extLst>
            </p:cNvPr>
            <p:cNvGrpSpPr/>
            <p:nvPr/>
          </p:nvGrpSpPr>
          <p:grpSpPr>
            <a:xfrm>
              <a:off x="4571999" y="152400"/>
              <a:ext cx="4384966" cy="1925191"/>
              <a:chOff x="4571999" y="152400"/>
              <a:chExt cx="4384966" cy="1925191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01D22AAA-4E36-4BAC-8917-720EDDE566FA}"/>
                  </a:ext>
                </a:extLst>
              </p:cNvPr>
              <p:cNvSpPr/>
              <p:nvPr/>
            </p:nvSpPr>
            <p:spPr>
              <a:xfrm>
                <a:off x="4842165" y="1143000"/>
                <a:ext cx="4114800" cy="934591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61D9845-9E18-4BB2-8FF8-EA12431B174E}"/>
                  </a:ext>
                </a:extLst>
              </p:cNvPr>
              <p:cNvSpPr/>
              <p:nvPr/>
            </p:nvSpPr>
            <p:spPr>
              <a:xfrm>
                <a:off x="4571999" y="152400"/>
                <a:ext cx="422565" cy="11429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90B0270-8A81-48BC-92E9-D673EA706F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9200" y="1066800"/>
              <a:ext cx="3962400" cy="0"/>
            </a:xfrm>
            <a:prstGeom prst="line">
              <a:avLst/>
            </a:prstGeom>
            <a:ln w="152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Content Placeholder 6">
            <a:extLst>
              <a:ext uri="{FF2B5EF4-FFF2-40B4-BE49-F238E27FC236}">
                <a16:creationId xmlns:a16="http://schemas.microsoft.com/office/drawing/2014/main" id="{07467322-D9DA-4B3F-8BEF-2D5F6526C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596" y="1295400"/>
            <a:ext cx="4706404" cy="462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205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FAF423-9C8D-4CD7-9598-5A8F0434B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0" y="1719071"/>
            <a:ext cx="5740892" cy="3384034"/>
          </a:xfrm>
        </p:spPr>
        <p:txBody>
          <a:bodyPr/>
          <a:lstStyle/>
          <a:p>
            <a:r>
              <a:rPr lang="en-US"/>
              <a:t>Previously, we talked about interfaces which could enforce certain behaviors in classes that implemented them through </a:t>
            </a:r>
            <a:r>
              <a:rPr lang="en-US">
                <a:solidFill>
                  <a:srgbClr val="C00000"/>
                </a:solidFill>
              </a:rPr>
              <a:t>abstract methods</a:t>
            </a:r>
            <a:r>
              <a:rPr lang="en-US"/>
              <a:t>.</a:t>
            </a:r>
          </a:p>
          <a:p>
            <a:r>
              <a:rPr lang="en-US"/>
              <a:t>But we also had </a:t>
            </a:r>
            <a:r>
              <a:rPr lang="en-US">
                <a:solidFill>
                  <a:srgbClr val="C00000"/>
                </a:solidFill>
              </a:rPr>
              <a:t>default methods </a:t>
            </a:r>
            <a:r>
              <a:rPr lang="en-US"/>
              <a:t>whose method body could be "inherited" by the implementing class.</a:t>
            </a:r>
          </a:p>
          <a:p>
            <a:r>
              <a:rPr lang="en-US"/>
              <a:t>We could make a Section, e.g., oopda01, and invoke the add() method.</a:t>
            </a:r>
          </a:p>
          <a:p>
            <a:pPr lvl="1"/>
            <a:r>
              <a:rPr lang="en-US">
                <a:latin typeface="Consolas" panose="020B0609020204030204" pitchFamily="49" charset="0"/>
              </a:rPr>
              <a:t>oopda01.add(jacob);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34FC8D-810F-4719-B054-B462EC41B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Interfaces were used to enforce behavior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2D4154B-9545-4B0D-8F82-80B0ED365920}"/>
              </a:ext>
            </a:extLst>
          </p:cNvPr>
          <p:cNvGrpSpPr/>
          <p:nvPr/>
        </p:nvGrpSpPr>
        <p:grpSpPr>
          <a:xfrm>
            <a:off x="274347" y="1750635"/>
            <a:ext cx="2727906" cy="3354765"/>
            <a:chOff x="3069900" y="3560189"/>
            <a:chExt cx="2727906" cy="335476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4B8180F-22C0-43B2-9A54-68D75E0CB84A}"/>
                </a:ext>
              </a:extLst>
            </p:cNvPr>
            <p:cNvSpPr txBox="1"/>
            <p:nvPr/>
          </p:nvSpPr>
          <p:spPr>
            <a:xfrm>
              <a:off x="3069900" y="3560189"/>
              <a:ext cx="2727906" cy="3354765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i="1">
                  <a:solidFill>
                    <a:schemeClr val="accent6">
                      <a:lumMod val="75000"/>
                    </a:schemeClr>
                  </a:solidFill>
                </a:rPr>
                <a:t>Option 2</a:t>
              </a:r>
            </a:p>
            <a:p>
              <a:pPr algn="ctr">
                <a:spcAft>
                  <a:spcPts val="600"/>
                </a:spcAft>
              </a:pPr>
              <a:r>
                <a:rPr lang="en-US" sz="1200"/>
                <a:t>default concrete methods in interface;</a:t>
              </a:r>
              <a:br>
                <a:rPr lang="en-US" sz="1200"/>
              </a:br>
              <a:r>
                <a:rPr lang="en-US" sz="1200"/>
                <a:t>no methods in class</a:t>
              </a:r>
              <a:br>
                <a:rPr lang="en-US" sz="1200"/>
              </a:br>
              <a:endParaRPr lang="en-US" sz="1200"/>
            </a:p>
            <a:p>
              <a:pPr algn="ctr">
                <a:spcAft>
                  <a:spcPts val="600"/>
                </a:spcAft>
              </a:pPr>
              <a:endParaRPr lang="en-US" sz="1200"/>
            </a:p>
            <a:p>
              <a:pPr algn="ctr">
                <a:spcAft>
                  <a:spcPts val="600"/>
                </a:spcAft>
              </a:pPr>
              <a:endParaRPr lang="en-US" sz="1200"/>
            </a:p>
            <a:p>
              <a:pPr algn="ctr">
                <a:spcAft>
                  <a:spcPts val="600"/>
                </a:spcAft>
              </a:pPr>
              <a:endParaRPr lang="en-US" sz="1200"/>
            </a:p>
            <a:p>
              <a:pPr algn="ctr">
                <a:spcAft>
                  <a:spcPts val="600"/>
                </a:spcAft>
              </a:pPr>
              <a:endParaRPr lang="en-US" sz="1200"/>
            </a:p>
            <a:p>
              <a:pPr algn="ctr">
                <a:spcAft>
                  <a:spcPts val="600"/>
                </a:spcAft>
              </a:pPr>
              <a:endParaRPr lang="en-US" sz="1200"/>
            </a:p>
            <a:p>
              <a:pPr algn="ctr">
                <a:spcAft>
                  <a:spcPts val="600"/>
                </a:spcAft>
              </a:pPr>
              <a:endParaRPr lang="en-US" sz="1200"/>
            </a:p>
            <a:p>
              <a:pPr algn="ctr">
                <a:spcAft>
                  <a:spcPts val="600"/>
                </a:spcAft>
              </a:pPr>
              <a:endParaRPr lang="en-US" sz="1200"/>
            </a:p>
            <a:p>
              <a:pPr algn="ctr">
                <a:spcAft>
                  <a:spcPts val="600"/>
                </a:spcAft>
              </a:pPr>
              <a:endParaRPr lang="en-US" sz="1200"/>
            </a:p>
            <a:p>
              <a:pPr algn="ctr">
                <a:spcAft>
                  <a:spcPts val="600"/>
                </a:spcAft>
              </a:pPr>
              <a:endParaRPr lang="en-US" sz="120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5D31D20-3D0E-4A17-82F1-F3518862F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0448" y="4343400"/>
              <a:ext cx="2228866" cy="2495568"/>
            </a:xfrm>
            <a:prstGeom prst="rect">
              <a:avLst/>
            </a:prstGeom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F1CCC2CC-E614-41F8-820D-5134BC3F0EC9}"/>
              </a:ext>
            </a:extLst>
          </p:cNvPr>
          <p:cNvSpPr/>
          <p:nvPr/>
        </p:nvSpPr>
        <p:spPr>
          <a:xfrm>
            <a:off x="152400" y="5040214"/>
            <a:ext cx="8763000" cy="1495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"/>
            </a:pPr>
            <a:r>
              <a:rPr lang="en-US" sz="2000">
                <a:solidFill>
                  <a:srgbClr val="C00000"/>
                </a:solidFill>
              </a:rPr>
              <a:t>Method Dispatch</a:t>
            </a:r>
          </a:p>
          <a:p>
            <a:pPr marL="731520" lvl="1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"/>
            </a:pPr>
            <a:r>
              <a:rPr lang="en-US"/>
              <a:t>When the Java runtime environment processes this call, it first looks to the class Section to see if it has the add() method.  (It could have overridden the default)</a:t>
            </a:r>
          </a:p>
          <a:p>
            <a:pPr marL="731520" lvl="1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"/>
            </a:pPr>
            <a:r>
              <a:rPr lang="en-US"/>
              <a:t>Then it will look for an implementation of add() in the interface Enrollable.</a:t>
            </a:r>
          </a:p>
        </p:txBody>
      </p:sp>
    </p:spTree>
    <p:extLst>
      <p:ext uri="{BB962C8B-B14F-4D97-AF65-F5344CB8AC3E}">
        <p14:creationId xmlns:p14="http://schemas.microsoft.com/office/powerpoint/2010/main" val="32748571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90B1B9-D057-4A55-853C-045F1C160F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399" y="1600201"/>
            <a:ext cx="8762999" cy="4419600"/>
          </a:xfrm>
          <a:solidFill>
            <a:schemeClr val="bg2"/>
          </a:solidFill>
        </p:spPr>
        <p:txBody>
          <a:bodyPr/>
          <a:lstStyle/>
          <a:p>
            <a:r>
              <a:rPr lang="en-US" sz="1600" dirty="0" err="1">
                <a:solidFill>
                  <a:srgbClr val="C00000"/>
                </a:solidFill>
              </a:rPr>
              <a:t>Instanceof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/>
              <a:t>is a keyword. It checks if an object reference is an instance of a type, and returns a </a:t>
            </a:r>
            <a:r>
              <a:rPr lang="en-US" sz="1600" dirty="0" err="1"/>
              <a:t>boolean</a:t>
            </a:r>
            <a:r>
              <a:rPr lang="en-US" sz="1600" dirty="0"/>
              <a:t> value.</a:t>
            </a:r>
          </a:p>
          <a:p>
            <a:pPr>
              <a:tabLst>
                <a:tab pos="6400800" algn="l"/>
              </a:tabLst>
            </a:pPr>
            <a:r>
              <a:rPr lang="en-US" sz="1600" dirty="0" err="1"/>
              <a:t>Class.</a:t>
            </a:r>
            <a:r>
              <a:rPr lang="en-US" sz="1600" dirty="0" err="1">
                <a:solidFill>
                  <a:srgbClr val="C00000"/>
                </a:solidFill>
              </a:rPr>
              <a:t>getName</a:t>
            </a:r>
            <a:r>
              <a:rPr lang="en-US" sz="1600" dirty="0">
                <a:solidFill>
                  <a:srgbClr val="C00000"/>
                </a:solidFill>
              </a:rPr>
              <a:t>() </a:t>
            </a:r>
            <a:r>
              <a:rPr lang="en-US" sz="1600" dirty="0"/>
              <a:t>returns the full name (package + class name) of the object, as a String.</a:t>
            </a:r>
          </a:p>
          <a:p>
            <a:pPr>
              <a:tabLst>
                <a:tab pos="6400800" algn="l"/>
              </a:tabLst>
            </a:pPr>
            <a:r>
              <a:rPr lang="en-US" sz="1600" dirty="0" err="1"/>
              <a:t>Class.</a:t>
            </a:r>
            <a:r>
              <a:rPr lang="en-US" sz="1600" dirty="0" err="1">
                <a:solidFill>
                  <a:srgbClr val="C00000"/>
                </a:solidFill>
              </a:rPr>
              <a:t>getSimpleName</a:t>
            </a:r>
            <a:r>
              <a:rPr lang="en-US" sz="1600" dirty="0">
                <a:solidFill>
                  <a:srgbClr val="C00000"/>
                </a:solidFill>
              </a:rPr>
              <a:t>()</a:t>
            </a:r>
            <a:r>
              <a:rPr lang="en-US" sz="1600" dirty="0"/>
              <a:t> returns only the class name as a String.</a:t>
            </a:r>
            <a:br>
              <a:rPr lang="en-US" sz="1600" dirty="0"/>
            </a:br>
            <a:endParaRPr lang="en-US" sz="1600" dirty="0"/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Item item2 = </a:t>
            </a:r>
            <a:r>
              <a:rPr lang="en-US" sz="1600" dirty="0" err="1">
                <a:latin typeface="Consolas" panose="020B0609020204030204" pitchFamily="49" charset="0"/>
              </a:rPr>
              <a:t>items.get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</a:rPr>
              <a:t>(item2 </a:t>
            </a:r>
            <a:r>
              <a:rPr lang="en-US" sz="1600" dirty="0" err="1">
                <a:latin typeface="Consolas" panose="020B0609020204030204" pitchFamily="49" charset="0"/>
              </a:rPr>
              <a:t>instanceof</a:t>
            </a:r>
            <a:r>
              <a:rPr lang="en-US" sz="1600" dirty="0">
                <a:latin typeface="Consolas" panose="020B0609020204030204" pitchFamily="49" charset="0"/>
              </a:rPr>
              <a:t> Item);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</a:rPr>
              <a:t>(item2 </a:t>
            </a:r>
            <a:r>
              <a:rPr lang="en-US" sz="1600" dirty="0" err="1">
                <a:latin typeface="Consolas" panose="020B0609020204030204" pitchFamily="49" charset="0"/>
              </a:rPr>
              <a:t>instanceof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RedItem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</a:rPr>
              <a:t>(item2 </a:t>
            </a:r>
            <a:r>
              <a:rPr lang="en-US" sz="1600" dirty="0" err="1">
                <a:latin typeface="Consolas" panose="020B0609020204030204" pitchFamily="49" charset="0"/>
              </a:rPr>
              <a:t>instanceof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BigRedItem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</a:rPr>
              <a:t>(item2.getClass().</a:t>
            </a:r>
            <a:r>
              <a:rPr lang="en-US" sz="1600" dirty="0" err="1">
                <a:latin typeface="Consolas" panose="020B0609020204030204" pitchFamily="49" charset="0"/>
              </a:rPr>
              <a:t>getName</a:t>
            </a:r>
            <a:r>
              <a:rPr lang="en-US" sz="1600" dirty="0">
                <a:latin typeface="Consolas" panose="020B0609020204030204" pitchFamily="49" charset="0"/>
              </a:rPr>
              <a:t>());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</a:rPr>
              <a:t>(item2.getClass().</a:t>
            </a:r>
            <a:r>
              <a:rPr lang="en-US" sz="1600" dirty="0" err="1">
                <a:latin typeface="Consolas" panose="020B0609020204030204" pitchFamily="49" charset="0"/>
              </a:rPr>
              <a:t>getSimpleName</a:t>
            </a:r>
            <a:r>
              <a:rPr lang="en-US" sz="1600" dirty="0">
                <a:latin typeface="Consolas" panose="020B0609020204030204" pitchFamily="49" charset="0"/>
              </a:rPr>
              <a:t>());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4EC271-7FFB-425B-BBF7-E64454776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4800"/>
            <a:ext cx="8340435" cy="1066800"/>
          </a:xfrm>
        </p:spPr>
        <p:txBody>
          <a:bodyPr/>
          <a:lstStyle/>
          <a:p>
            <a:r>
              <a:rPr lang="en-US" dirty="0"/>
              <a:t>Identifying Dynamic Types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86A654-A6E7-48F5-BFE0-361ED4D2A1DE}"/>
              </a:ext>
            </a:extLst>
          </p:cNvPr>
          <p:cNvSpPr/>
          <p:nvPr/>
        </p:nvSpPr>
        <p:spPr>
          <a:xfrm>
            <a:off x="6587835" y="3200400"/>
            <a:ext cx="21751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v1.BigRedItem</a:t>
            </a:r>
          </a:p>
          <a:p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BigRedItem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717E7F0-D881-41F3-ABE5-6E3FE4BB57CD}"/>
              </a:ext>
            </a:extLst>
          </p:cNvPr>
          <p:cNvSpPr/>
          <p:nvPr/>
        </p:nvSpPr>
        <p:spPr>
          <a:xfrm>
            <a:off x="228601" y="4724400"/>
            <a:ext cx="914400" cy="3048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00D5"/>
                </a:solidFill>
              </a:rPr>
              <a:t>items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A6E1BF9-41B1-4F90-AD26-F58AEB751937}"/>
              </a:ext>
            </a:extLst>
          </p:cNvPr>
          <p:cNvSpPr/>
          <p:nvPr/>
        </p:nvSpPr>
        <p:spPr>
          <a:xfrm>
            <a:off x="1419470" y="5334000"/>
            <a:ext cx="1476130" cy="5334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>
                <a:solidFill>
                  <a:srgbClr val="0000D5"/>
                </a:solidFill>
              </a:rPr>
              <a:t>ArrayList&lt;Item&gt;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3469C40-EF5A-4107-8C4D-F66BC393BABD}"/>
              </a:ext>
            </a:extLst>
          </p:cNvPr>
          <p:cNvSpPr/>
          <p:nvPr/>
        </p:nvSpPr>
        <p:spPr>
          <a:xfrm>
            <a:off x="138545" y="6129734"/>
            <a:ext cx="1039092" cy="652066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D5"/>
                </a:solidFill>
              </a:rPr>
              <a:t>Item</a:t>
            </a:r>
          </a:p>
          <a:p>
            <a:pPr algn="ctr"/>
            <a:r>
              <a:rPr lang="en-US" sz="1200" i="1" dirty="0">
                <a:solidFill>
                  <a:schemeClr val="tx1"/>
                </a:solidFill>
              </a:rPr>
              <a:t>generic item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221C625-C7F0-4B4F-A3DD-16199DD96177}"/>
              </a:ext>
            </a:extLst>
          </p:cNvPr>
          <p:cNvSpPr/>
          <p:nvPr/>
        </p:nvSpPr>
        <p:spPr>
          <a:xfrm>
            <a:off x="1408546" y="6129734"/>
            <a:ext cx="1039091" cy="652066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0000D5"/>
                </a:solidFill>
              </a:rPr>
              <a:t>RedItem</a:t>
            </a:r>
            <a:endParaRPr lang="en-US" sz="1400" dirty="0">
              <a:solidFill>
                <a:srgbClr val="0000D5"/>
              </a:solidFill>
            </a:endParaRPr>
          </a:p>
          <a:p>
            <a:pPr algn="ctr"/>
            <a:r>
              <a:rPr lang="en-US" sz="1200" i="1" dirty="0">
                <a:solidFill>
                  <a:schemeClr val="tx1"/>
                </a:solidFill>
              </a:rPr>
              <a:t>strawberry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041DB2B-455C-4BCE-9A4B-27F02DB1699E}"/>
              </a:ext>
            </a:extLst>
          </p:cNvPr>
          <p:cNvSpPr/>
          <p:nvPr/>
        </p:nvSpPr>
        <p:spPr>
          <a:xfrm>
            <a:off x="2678546" y="6129734"/>
            <a:ext cx="1205345" cy="652066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0000D5"/>
                </a:solidFill>
              </a:rPr>
              <a:t>BigRedItem</a:t>
            </a:r>
            <a:endParaRPr lang="en-US" sz="1400" dirty="0">
              <a:solidFill>
                <a:srgbClr val="0000D5"/>
              </a:solidFill>
            </a:endParaRPr>
          </a:p>
          <a:p>
            <a:pPr algn="ctr"/>
            <a:r>
              <a:rPr lang="en-US" sz="1200" i="1" dirty="0">
                <a:solidFill>
                  <a:schemeClr val="tx1"/>
                </a:solidFill>
              </a:rPr>
              <a:t>firetruck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28D8645-CEF2-455C-B219-0D8E178858E9}"/>
              </a:ext>
            </a:extLst>
          </p:cNvPr>
          <p:cNvSpPr/>
          <p:nvPr/>
        </p:nvSpPr>
        <p:spPr>
          <a:xfrm>
            <a:off x="4114800" y="6129734"/>
            <a:ext cx="1939638" cy="652066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0000D5"/>
                </a:solidFill>
              </a:rPr>
              <a:t>MisbehavingRedItem</a:t>
            </a:r>
            <a:endParaRPr lang="en-US" sz="1400" dirty="0">
              <a:solidFill>
                <a:srgbClr val="0000D5"/>
              </a:solidFill>
            </a:endParaRPr>
          </a:p>
          <a:p>
            <a:pPr algn="ctr"/>
            <a:r>
              <a:rPr lang="en-US" sz="1200" i="1" dirty="0">
                <a:solidFill>
                  <a:schemeClr val="tx1"/>
                </a:solidFill>
              </a:rPr>
              <a:t>lime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EBB9B49-ACA5-4DA7-96F4-FB788DF3CCA8}"/>
              </a:ext>
            </a:extLst>
          </p:cNvPr>
          <p:cNvSpPr/>
          <p:nvPr/>
        </p:nvSpPr>
        <p:spPr>
          <a:xfrm flipV="1">
            <a:off x="914400" y="4824845"/>
            <a:ext cx="103910" cy="10391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6E8A1453-7A47-4CC8-AA9C-715D29A43E16}"/>
              </a:ext>
            </a:extLst>
          </p:cNvPr>
          <p:cNvCxnSpPr>
            <a:cxnSpLocks/>
            <a:stCxn id="56" idx="6"/>
            <a:endCxn id="51" idx="1"/>
          </p:cNvCxnSpPr>
          <p:nvPr/>
        </p:nvCxnSpPr>
        <p:spPr>
          <a:xfrm>
            <a:off x="1018310" y="4876800"/>
            <a:ext cx="401160" cy="72390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27A840C1-0869-4004-945A-DF9B01D04ABD}"/>
              </a:ext>
            </a:extLst>
          </p:cNvPr>
          <p:cNvSpPr/>
          <p:nvPr/>
        </p:nvSpPr>
        <p:spPr>
          <a:xfrm>
            <a:off x="1495670" y="5671553"/>
            <a:ext cx="180730" cy="180730"/>
          </a:xfrm>
          <a:prstGeom prst="rect">
            <a:avLst/>
          </a:prstGeom>
          <a:solidFill>
            <a:srgbClr val="FAF7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3607F07-301C-431E-A5CF-63455D87DF51}"/>
              </a:ext>
            </a:extLst>
          </p:cNvPr>
          <p:cNvSpPr/>
          <p:nvPr/>
        </p:nvSpPr>
        <p:spPr>
          <a:xfrm>
            <a:off x="1875530" y="5670795"/>
            <a:ext cx="180730" cy="180730"/>
          </a:xfrm>
          <a:prstGeom prst="rect">
            <a:avLst/>
          </a:prstGeom>
          <a:solidFill>
            <a:srgbClr val="FAF7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4B3E251-05E3-485E-9809-697045D151F0}"/>
              </a:ext>
            </a:extLst>
          </p:cNvPr>
          <p:cNvSpPr/>
          <p:nvPr/>
        </p:nvSpPr>
        <p:spPr>
          <a:xfrm>
            <a:off x="2255390" y="5670037"/>
            <a:ext cx="180730" cy="180730"/>
          </a:xfrm>
          <a:prstGeom prst="rect">
            <a:avLst/>
          </a:prstGeom>
          <a:solidFill>
            <a:srgbClr val="FAF7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CC408AF-0001-462F-BD86-A7F498E58419}"/>
              </a:ext>
            </a:extLst>
          </p:cNvPr>
          <p:cNvSpPr/>
          <p:nvPr/>
        </p:nvSpPr>
        <p:spPr>
          <a:xfrm>
            <a:off x="2635250" y="5669279"/>
            <a:ext cx="180730" cy="180730"/>
          </a:xfrm>
          <a:prstGeom prst="rect">
            <a:avLst/>
          </a:prstGeom>
          <a:solidFill>
            <a:srgbClr val="FAF7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556BE8F9-76A6-41E9-A3F4-BD5A40F3ADFD}"/>
              </a:ext>
            </a:extLst>
          </p:cNvPr>
          <p:cNvCxnSpPr>
            <a:cxnSpLocks/>
            <a:stCxn id="58" idx="2"/>
            <a:endCxn id="52" idx="0"/>
          </p:cNvCxnSpPr>
          <p:nvPr/>
        </p:nvCxnSpPr>
        <p:spPr>
          <a:xfrm rot="5400000">
            <a:off x="983338" y="5527036"/>
            <a:ext cx="277451" cy="9279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7DB8235E-9591-4ECC-8E9B-D50194A6670B}"/>
              </a:ext>
            </a:extLst>
          </p:cNvPr>
          <p:cNvCxnSpPr>
            <a:cxnSpLocks/>
            <a:stCxn id="59" idx="2"/>
            <a:endCxn id="53" idx="0"/>
          </p:cNvCxnSpPr>
          <p:nvPr/>
        </p:nvCxnSpPr>
        <p:spPr>
          <a:xfrm rot="5400000">
            <a:off x="1807890" y="5971728"/>
            <a:ext cx="278209" cy="378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5B2A258D-BAE4-4800-AE7E-2EFA92640213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74005" y="5522519"/>
            <a:ext cx="278967" cy="93546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1C5B414F-84BE-4523-9C45-DBDC323246BE}"/>
              </a:ext>
            </a:extLst>
          </p:cNvPr>
          <p:cNvCxnSpPr>
            <a:cxnSpLocks/>
            <a:stCxn id="61" idx="2"/>
            <a:endCxn id="55" idx="0"/>
          </p:cNvCxnSpPr>
          <p:nvPr/>
        </p:nvCxnSpPr>
        <p:spPr>
          <a:xfrm rot="16200000" flipH="1">
            <a:off x="3765255" y="4810369"/>
            <a:ext cx="279725" cy="23590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066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Object diagram</a:t>
            </a:r>
          </a:p>
        </p:txBody>
      </p:sp>
      <p:pic>
        <p:nvPicPr>
          <p:cNvPr id="34820" name="Picture 5" descr="C:\Users\chris\Desktop\Capture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060575"/>
            <a:ext cx="6937375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20268" y="1999729"/>
            <a:ext cx="2590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0"/>
              </a:spcBef>
              <a:defRPr sz="2400" b="0">
                <a:solidFill>
                  <a:srgbClr val="C00000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latin typeface="Courier New" pitchFamily="-32" charset="0"/>
              </a:defRPr>
            </a:lvl2pPr>
            <a:lvl3pPr marL="1143000" indent="-228600">
              <a:defRPr sz="2000" b="1">
                <a:latin typeface="Courier New" pitchFamily="-32" charset="0"/>
              </a:defRPr>
            </a:lvl3pPr>
            <a:lvl4pPr marL="1600200" indent="-228600">
              <a:defRPr sz="2000" b="1">
                <a:latin typeface="Courier New" pitchFamily="-32" charset="0"/>
              </a:defRPr>
            </a:lvl4pPr>
            <a:lvl5pPr marL="2057400" indent="-228600">
              <a:defRPr sz="2000" b="1">
                <a:latin typeface="Courier New" pitchFamily="-32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latin typeface="Courier New" pitchFamily="-32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latin typeface="Courier New" pitchFamily="-32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latin typeface="Courier New" pitchFamily="-32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latin typeface="Courier New" pitchFamily="-32" charset="0"/>
              </a:defRPr>
            </a:lvl9pPr>
          </a:lstStyle>
          <a:p>
            <a:r>
              <a:rPr lang="en-GB" altLang="en-US" dirty="0"/>
              <a:t>A polymorphic collection</a:t>
            </a:r>
          </a:p>
        </p:txBody>
      </p:sp>
    </p:spTree>
    <p:extLst>
      <p:ext uri="{BB962C8B-B14F-4D97-AF65-F5344CB8AC3E}">
        <p14:creationId xmlns:p14="http://schemas.microsoft.com/office/powerpoint/2010/main" val="18072266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8A9DC1-FA07-47D2-AFB6-AA56176AD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4407408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45720" indent="0">
              <a:buNone/>
            </a:pPr>
            <a:br>
              <a:rPr lang="en-US"/>
            </a:br>
            <a:endParaRPr lang="en-US"/>
          </a:p>
          <a:p>
            <a:r>
              <a:rPr lang="en-US"/>
              <a:t>The </a:t>
            </a:r>
            <a:r>
              <a:rPr lang="en-US">
                <a:solidFill>
                  <a:srgbClr val="C00000"/>
                </a:solidFill>
              </a:rPr>
              <a:t>static type </a:t>
            </a:r>
            <a:r>
              <a:rPr lang="en-US"/>
              <a:t>is how a variable is declared and what the compiler</a:t>
            </a:r>
            <a:br>
              <a:rPr lang="en-US"/>
            </a:br>
            <a:r>
              <a:rPr lang="en-US"/>
              <a:t>thinks it is.</a:t>
            </a:r>
          </a:p>
          <a:p>
            <a:r>
              <a:rPr lang="en-US"/>
              <a:t>The </a:t>
            </a:r>
            <a:r>
              <a:rPr lang="en-US">
                <a:solidFill>
                  <a:srgbClr val="C00000"/>
                </a:solidFill>
              </a:rPr>
              <a:t>dynamic type </a:t>
            </a:r>
            <a:r>
              <a:rPr lang="en-US"/>
              <a:t>is what the object really was created as and </a:t>
            </a:r>
            <a:br>
              <a:rPr lang="en-US"/>
            </a:br>
            <a:r>
              <a:rPr lang="en-US"/>
              <a:t>how it is stored in memory.</a:t>
            </a:r>
            <a:br>
              <a:rPr lang="en-US"/>
            </a:br>
            <a:endParaRPr lang="en-US"/>
          </a:p>
          <a:p>
            <a:r>
              <a:rPr lang="en-US" sz="2400" i="1"/>
              <a:t>Static types can either be interfaces or superclasses!</a:t>
            </a:r>
          </a:p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132B8F-E9F3-4152-AE39-10C8437C6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Static and dynamic types</a:t>
            </a:r>
            <a:br>
              <a:rPr lang="en-US" altLang="en-US"/>
            </a:br>
            <a:r>
              <a:rPr lang="en-US" altLang="en-US"/>
              <a:t>revisited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BE21E9-DD4C-4698-9391-1EFDFCE45EAD}"/>
              </a:ext>
            </a:extLst>
          </p:cNvPr>
          <p:cNvSpPr/>
          <p:nvPr/>
        </p:nvSpPr>
        <p:spPr>
          <a:xfrm>
            <a:off x="-381000" y="1752600"/>
            <a:ext cx="9525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9436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Course </a:t>
            </a:r>
            <a:r>
              <a:rPr lang="en-US" sz="1400">
                <a:solidFill>
                  <a:srgbClr val="0000C0"/>
                </a:solidFill>
                <a:latin typeface="Consolas" panose="020B0609020204030204" pitchFamily="49" charset="0"/>
              </a:rPr>
              <a:t>oopda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Course(</a:t>
            </a:r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</a:rPr>
              <a:t>"OOPDA"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</a:rPr>
              <a:t>"This course teaches advaned Java."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9436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Section </a:t>
            </a:r>
            <a:r>
              <a:rPr lang="en-US" sz="1400">
                <a:solidFill>
                  <a:srgbClr val="0000C0"/>
                </a:solidFill>
                <a:latin typeface="Consolas" panose="020B0609020204030204" pitchFamily="49" charset="0"/>
              </a:rPr>
              <a:t>oopda01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Section(</a:t>
            </a:r>
            <a:r>
              <a:rPr lang="en-US" sz="1400">
                <a:solidFill>
                  <a:srgbClr val="0000C0"/>
                </a:solidFill>
                <a:latin typeface="Consolas" panose="020B0609020204030204" pitchFamily="49" charset="0"/>
              </a:rPr>
              <a:t>oopda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, 1, </a:t>
            </a:r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</a:rPr>
              <a:t>"MW 17:00 Robinson 325"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9436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Enrollable </a:t>
            </a:r>
            <a:r>
              <a:rPr lang="en-US" sz="1400">
                <a:solidFill>
                  <a:srgbClr val="0000C0"/>
                </a:solidFill>
                <a:latin typeface="Consolas" panose="020B0609020204030204" pitchFamily="49" charset="0"/>
              </a:rPr>
              <a:t>oopda02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Section(</a:t>
            </a:r>
            <a:r>
              <a:rPr lang="en-US" sz="1400">
                <a:solidFill>
                  <a:srgbClr val="0000C0"/>
                </a:solidFill>
                <a:latin typeface="Consolas" panose="020B0609020204030204" pitchFamily="49" charset="0"/>
              </a:rPr>
              <a:t>oopda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, 1, </a:t>
            </a:r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</a:rPr>
              <a:t>"MW 12:30 Robinson 312"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9436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40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Post myNewPost = </a:t>
            </a:r>
            <a:r>
              <a:rPr lang="en-US" sz="140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PhotoPost</a:t>
            </a:r>
            <a:r>
              <a:rPr lang="en-US" sz="1400"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</a:rPr>
              <a:t>"Kevin Brown"</a:t>
            </a:r>
            <a:r>
              <a:rPr lang="en-US" sz="1400">
                <a:latin typeface="Consolas" panose="020B0609020204030204" pitchFamily="49" charset="0"/>
              </a:rPr>
              <a:t>,</a:t>
            </a:r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</a:rPr>
              <a:t> "pet.png"</a:t>
            </a:r>
            <a:r>
              <a:rPr lang="en-US" sz="1400">
                <a:latin typeface="Consolas" panose="020B0609020204030204" pitchFamily="49" charset="0"/>
              </a:rPr>
              <a:t>,</a:t>
            </a:r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</a:rPr>
              <a:t> "My dog Fido"</a:t>
            </a:r>
            <a:r>
              <a:rPr lang="en-US" sz="1400">
                <a:latin typeface="Consolas" panose="020B0609020204030204" pitchFamily="49" charset="0"/>
              </a:rPr>
              <a:t>);</a:t>
            </a:r>
          </a:p>
          <a:p>
            <a:pPr marL="59436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nsolas" panose="020B0609020204030204" pitchFamily="49" charset="0"/>
              </a:rPr>
              <a:t>       </a:t>
            </a:r>
            <a:r>
              <a:rPr lang="en-US" sz="140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400">
                <a:latin typeface="Consolas" panose="020B0609020204030204" pitchFamily="49" charset="0"/>
              </a:rPr>
              <a:t> Item corvette = </a:t>
            </a:r>
            <a:r>
              <a:rPr lang="en-US" sz="140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>
                <a:latin typeface="Consolas" panose="020B0609020204030204" pitchFamily="49" charset="0"/>
              </a:rPr>
              <a:t> BigRedItem(</a:t>
            </a:r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</a:rPr>
              <a:t>"1967 Red Corvette"</a:t>
            </a:r>
            <a:r>
              <a:rPr lang="en-US" sz="140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83E3FB-288E-433A-A6DE-A6AF8B709F0C}"/>
              </a:ext>
            </a:extLst>
          </p:cNvPr>
          <p:cNvSpPr txBox="1"/>
          <p:nvPr/>
        </p:nvSpPr>
        <p:spPr>
          <a:xfrm>
            <a:off x="2541525" y="3731849"/>
            <a:ext cx="1295400" cy="306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400" i="1">
                <a:solidFill>
                  <a:schemeClr val="accent6">
                    <a:lumMod val="75000"/>
                  </a:schemeClr>
                </a:solidFill>
              </a:rPr>
              <a:t>Static types</a:t>
            </a:r>
            <a:endParaRPr lang="en-US" sz="1400" b="0" i="1" dirty="0" err="1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2FCFE4-3495-4FCD-BBDF-944CACE52A73}"/>
              </a:ext>
            </a:extLst>
          </p:cNvPr>
          <p:cNvCxnSpPr>
            <a:cxnSpLocks/>
          </p:cNvCxnSpPr>
          <p:nvPr/>
        </p:nvCxnSpPr>
        <p:spPr>
          <a:xfrm flipH="1" flipV="1">
            <a:off x="2209800" y="3081503"/>
            <a:ext cx="457200" cy="808674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BF68034-888A-4CAC-A84C-7E3159E9D658}"/>
              </a:ext>
            </a:extLst>
          </p:cNvPr>
          <p:cNvSpPr txBox="1"/>
          <p:nvPr/>
        </p:nvSpPr>
        <p:spPr>
          <a:xfrm>
            <a:off x="4851646" y="3731849"/>
            <a:ext cx="1472954" cy="306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400" i="1">
                <a:solidFill>
                  <a:schemeClr val="accent6">
                    <a:lumMod val="75000"/>
                  </a:schemeClr>
                </a:solidFill>
              </a:rPr>
              <a:t>Dynamic types</a:t>
            </a:r>
            <a:endParaRPr lang="en-US" sz="1400" b="0" i="1" dirty="0" err="1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E62D01-86A4-469C-B3E0-505F73DF85F0}"/>
              </a:ext>
            </a:extLst>
          </p:cNvPr>
          <p:cNvCxnSpPr>
            <a:cxnSpLocks/>
          </p:cNvCxnSpPr>
          <p:nvPr/>
        </p:nvCxnSpPr>
        <p:spPr>
          <a:xfrm flipH="1" flipV="1">
            <a:off x="4495801" y="3050019"/>
            <a:ext cx="457200" cy="808674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017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Inheritance – Part 2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sz="2800" i="1" dirty="0">
                <a:solidFill>
                  <a:schemeClr val="bg1"/>
                </a:solidFill>
              </a:rPr>
              <a:t>(for discussion in-class)</a:t>
            </a:r>
          </a:p>
        </p:txBody>
      </p:sp>
    </p:spTree>
    <p:extLst>
      <p:ext uri="{BB962C8B-B14F-4D97-AF65-F5344CB8AC3E}">
        <p14:creationId xmlns:p14="http://schemas.microsoft.com/office/powerpoint/2010/main" val="40486610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4"/>
          <p:cNvSpPr>
            <a:spLocks noGrp="1" noChangeArrowheads="1"/>
          </p:cNvSpPr>
          <p:nvPr>
            <p:ph idx="1"/>
          </p:nvPr>
        </p:nvSpPr>
        <p:spPr>
          <a:xfrm>
            <a:off x="380999" y="3809999"/>
            <a:ext cx="5334001" cy="2316479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/>
              <a:t>Static type is a subclass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/>
              <a:t>Works the same way as when the static type was an interface</a:t>
            </a:r>
          </a:p>
          <a:p>
            <a:pPr eaLnBrk="1" hangingPunct="1">
              <a:lnSpc>
                <a:spcPct val="110000"/>
              </a:lnSpc>
              <a:defRPr/>
            </a:pPr>
            <a:endParaRPr lang="en-GB" sz="2800" dirty="0">
              <a:latin typeface="Times" pitchFamily="-32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Casting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35EBBC-76F7-499C-8FE0-9ACD1DF79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743200"/>
            <a:ext cx="2895600" cy="391924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2153CEA-5897-4FFF-818E-B12D35342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923" y="1695720"/>
            <a:ext cx="8573413" cy="9144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D93F271-4631-4987-82F6-8F78FF20675A}"/>
              </a:ext>
            </a:extLst>
          </p:cNvPr>
          <p:cNvGrpSpPr/>
          <p:nvPr/>
        </p:nvGrpSpPr>
        <p:grpSpPr>
          <a:xfrm>
            <a:off x="2895600" y="2853407"/>
            <a:ext cx="2179319" cy="356652"/>
            <a:chOff x="2224723" y="3480273"/>
            <a:chExt cx="2179319" cy="35665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B7F0BB2-5125-49F0-86E2-25B0DA1DF132}"/>
                </a:ext>
              </a:extLst>
            </p:cNvPr>
            <p:cNvSpPr txBox="1"/>
            <p:nvPr/>
          </p:nvSpPr>
          <p:spPr>
            <a:xfrm>
              <a:off x="2224723" y="3480273"/>
              <a:ext cx="2179319" cy="323165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1800" b="0">
                  <a:solidFill>
                    <a:srgbClr val="FF61B0"/>
                  </a:solidFill>
                  <a:latin typeface="+mn-lt"/>
                </a:rPr>
                <a:t>compilation errors</a:t>
              </a:r>
              <a:endParaRPr lang="en-US" sz="1800" b="0" dirty="0" err="1">
                <a:solidFill>
                  <a:srgbClr val="FF61B0"/>
                </a:solidFill>
                <a:latin typeface="+mn-lt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18596A4-6A34-4E7B-A63C-51BD4F8940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8819" t="33332" r="20660" b="21111"/>
            <a:stretch/>
          </p:blipFill>
          <p:spPr>
            <a:xfrm>
              <a:off x="2422842" y="3732785"/>
              <a:ext cx="1920558" cy="104140"/>
            </a:xfrm>
            <a:prstGeom prst="rect">
              <a:avLst/>
            </a:prstGeom>
            <a:solidFill>
              <a:srgbClr val="FFFFFF"/>
            </a:solidFill>
          </p:spPr>
        </p:pic>
      </p:grpSp>
    </p:spTree>
    <p:extLst>
      <p:ext uri="{BB962C8B-B14F-4D97-AF65-F5344CB8AC3E}">
        <p14:creationId xmlns:p14="http://schemas.microsoft.com/office/powerpoint/2010/main" val="38517906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70888" y="6617600"/>
            <a:ext cx="7325312" cy="27432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itchFamily="-32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itchFamily="-32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9pPr>
          </a:lstStyle>
          <a:p>
            <a:r>
              <a:rPr lang="en-GB" altLang="en-US" sz="1200" b="0" dirty="0">
                <a:solidFill>
                  <a:srgbClr val="685345"/>
                </a:solidFill>
                <a:latin typeface="Arial" charset="0"/>
              </a:rPr>
              <a:t>Objects First with Java - A Practical Introduction using </a:t>
            </a:r>
            <a:r>
              <a:rPr lang="en-GB" altLang="en-US" sz="1200" b="0" dirty="0" err="1">
                <a:solidFill>
                  <a:srgbClr val="685345"/>
                </a:solidFill>
                <a:latin typeface="Arial" charset="0"/>
              </a:rPr>
              <a:t>BlueJ</a:t>
            </a:r>
            <a:r>
              <a:rPr lang="en-GB" altLang="en-US" sz="1200" b="0" dirty="0">
                <a:solidFill>
                  <a:srgbClr val="685345"/>
                </a:solidFill>
                <a:latin typeface="Arial" charset="0"/>
              </a:rPr>
              <a:t>, © David J. Barnes, Michael </a:t>
            </a:r>
            <a:r>
              <a:rPr lang="en-GB" altLang="en-US" sz="1200" b="0" dirty="0" err="1">
                <a:solidFill>
                  <a:srgbClr val="685345"/>
                </a:solidFill>
                <a:latin typeface="Arial" charset="0"/>
              </a:rPr>
              <a:t>Kölling</a:t>
            </a:r>
            <a:endParaRPr lang="en-GB" altLang="en-US" sz="1200" b="0" dirty="0">
              <a:solidFill>
                <a:srgbClr val="685345"/>
              </a:solidFill>
              <a:latin typeface="Arial" charset="0"/>
            </a:endParaRPr>
          </a:p>
        </p:txBody>
      </p:sp>
      <p:pic>
        <p:nvPicPr>
          <p:cNvPr id="39939" name="Picture 6" descr="fig8-14-colo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1981200"/>
            <a:ext cx="67564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Object class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6172200" y="1981200"/>
            <a:ext cx="2590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itchFamily="-32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itchFamily="-32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 sz="2400" b="0" dirty="0">
                <a:solidFill>
                  <a:srgbClr val="C00000"/>
                </a:solidFill>
                <a:latin typeface="Comic Sans MS" panose="030F0702030302020204" pitchFamily="66" charset="0"/>
              </a:rPr>
              <a:t>All classes inherit from </a:t>
            </a:r>
            <a:r>
              <a:rPr lang="en-GB" altLang="en-US" sz="2400" dirty="0">
                <a:solidFill>
                  <a:srgbClr val="C00000"/>
                </a:solidFill>
                <a:latin typeface="Comic Sans MS" panose="030F0702030302020204" pitchFamily="66" charset="0"/>
              </a:rPr>
              <a:t>Object</a:t>
            </a:r>
            <a:r>
              <a:rPr lang="en-GB" altLang="en-US" sz="2400" b="0" dirty="0">
                <a:solidFill>
                  <a:srgbClr val="C00000"/>
                </a:solidFill>
                <a:latin typeface="Comic Sans MS" panose="030F0702030302020204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22693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70888" y="6617600"/>
            <a:ext cx="7020512" cy="27432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itchFamily="-32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itchFamily="-32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9pPr>
          </a:lstStyle>
          <a:p>
            <a:r>
              <a:rPr lang="en-GB" altLang="en-US" sz="1200" b="0" dirty="0">
                <a:solidFill>
                  <a:srgbClr val="685345"/>
                </a:solidFill>
                <a:latin typeface="Arial" charset="0"/>
              </a:rPr>
              <a:t>Objects First with Java - A Practical Introduction using </a:t>
            </a:r>
            <a:r>
              <a:rPr lang="en-GB" altLang="en-US" sz="1200" b="0" dirty="0" err="1">
                <a:solidFill>
                  <a:srgbClr val="685345"/>
                </a:solidFill>
                <a:latin typeface="Arial" charset="0"/>
              </a:rPr>
              <a:t>BlueJ</a:t>
            </a:r>
            <a:r>
              <a:rPr lang="en-GB" altLang="en-US" sz="1200" b="0" dirty="0">
                <a:solidFill>
                  <a:srgbClr val="685345"/>
                </a:solidFill>
                <a:latin typeface="Arial" charset="0"/>
              </a:rPr>
              <a:t>, © David J. Barnes, Michael </a:t>
            </a:r>
            <a:r>
              <a:rPr lang="en-GB" altLang="en-US" sz="1200" b="0" dirty="0" err="1">
                <a:solidFill>
                  <a:srgbClr val="685345"/>
                </a:solidFill>
                <a:latin typeface="Arial" charset="0"/>
              </a:rPr>
              <a:t>Kölling</a:t>
            </a:r>
            <a:endParaRPr lang="en-GB" altLang="en-US" sz="1200" b="0" dirty="0">
              <a:solidFill>
                <a:srgbClr val="685345"/>
              </a:solidFill>
              <a:latin typeface="Arial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Wrapper classes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81163"/>
            <a:ext cx="3429000" cy="2057400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dirty="0"/>
              <a:t>Primitive types (</a:t>
            </a:r>
            <a:r>
              <a:rPr lang="en-GB" altLang="en-US" dirty="0" err="1"/>
              <a:t>int</a:t>
            </a:r>
            <a:r>
              <a:rPr lang="en-GB" altLang="en-US" dirty="0"/>
              <a:t>, char, </a:t>
            </a:r>
            <a:r>
              <a:rPr lang="en-GB" altLang="en-US" i="1" dirty="0"/>
              <a:t>etc</a:t>
            </a:r>
            <a:r>
              <a:rPr lang="en-GB" altLang="en-US" dirty="0"/>
              <a:t>) are not objects. They must be wrapped into an object to be in a collection</a:t>
            </a:r>
          </a:p>
          <a:p>
            <a:pPr eaLnBrk="1" hangingPunct="1"/>
            <a:r>
              <a:rPr lang="en-GB" altLang="en-US" dirty="0"/>
              <a:t>Wrapper classes exist for all simple types:</a:t>
            </a:r>
          </a:p>
        </p:txBody>
      </p:sp>
      <p:grpSp>
        <p:nvGrpSpPr>
          <p:cNvPr id="43013" name="Group 9"/>
          <p:cNvGrpSpPr>
            <a:grpSpLocks/>
          </p:cNvGrpSpPr>
          <p:nvPr/>
        </p:nvGrpSpPr>
        <p:grpSpPr bwMode="auto">
          <a:xfrm>
            <a:off x="370581" y="3993031"/>
            <a:ext cx="4386709" cy="1477802"/>
            <a:chOff x="265" y="2590"/>
            <a:chExt cx="2688" cy="872"/>
          </a:xfrm>
        </p:grpSpPr>
        <p:sp>
          <p:nvSpPr>
            <p:cNvPr id="43014" name="Text Box 6"/>
            <p:cNvSpPr txBox="1">
              <a:spLocks noChangeArrowheads="1"/>
            </p:cNvSpPr>
            <p:nvPr/>
          </p:nvSpPr>
          <p:spPr bwMode="auto">
            <a:xfrm>
              <a:off x="265" y="2590"/>
              <a:ext cx="2682" cy="8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itchFamily="-32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itchFamily="-32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itchFamily="-32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itchFamily="-32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itchFamily="-32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32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32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32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32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GB" altLang="en-US" sz="1800" b="0" i="1" dirty="0">
                  <a:latin typeface="Trebuchet MS" pitchFamily="-32" charset="0"/>
                </a:rPr>
                <a:t>simple type		wrapper class</a:t>
              </a:r>
              <a:endParaRPr lang="en-GB" altLang="en-US" sz="1800" b="0" dirty="0">
                <a:latin typeface="Trebuchet MS" pitchFamily="-32" charset="0"/>
              </a:endParaRPr>
            </a:p>
            <a:p>
              <a:pPr eaLnBrk="1" hangingPunct="1">
                <a:spcBef>
                  <a:spcPct val="0"/>
                </a:spcBef>
              </a:pPr>
              <a:r>
                <a:rPr lang="en-GB" altLang="en-US" sz="1800" b="0" dirty="0" err="1">
                  <a:latin typeface="Trebuchet MS" pitchFamily="-32" charset="0"/>
                </a:rPr>
                <a:t>int</a:t>
              </a:r>
              <a:r>
                <a:rPr lang="en-GB" altLang="en-US" sz="1800" b="0" dirty="0">
                  <a:latin typeface="Trebuchet MS" pitchFamily="-32" charset="0"/>
                </a:rPr>
                <a:t>			Integer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GB" altLang="en-US" sz="1800" b="0" dirty="0">
                  <a:latin typeface="Trebuchet MS" pitchFamily="-32" charset="0"/>
                </a:rPr>
                <a:t>float			Float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GB" altLang="en-US" sz="1800" b="0" dirty="0">
                  <a:latin typeface="Trebuchet MS" pitchFamily="-32" charset="0"/>
                </a:rPr>
                <a:t>char			Character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GB" altLang="en-US" sz="1800" b="0" dirty="0">
                  <a:latin typeface="Trebuchet MS" pitchFamily="-32" charset="0"/>
                </a:rPr>
                <a:t>...			...</a:t>
              </a:r>
            </a:p>
          </p:txBody>
        </p:sp>
        <p:sp>
          <p:nvSpPr>
            <p:cNvPr id="43015" name="Line 7"/>
            <p:cNvSpPr>
              <a:spLocks noChangeShapeType="1"/>
            </p:cNvSpPr>
            <p:nvPr/>
          </p:nvSpPr>
          <p:spPr bwMode="auto">
            <a:xfrm flipV="1">
              <a:off x="271" y="2797"/>
              <a:ext cx="26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Text Box 4">
            <a:extLst>
              <a:ext uri="{FF2B5EF4-FFF2-40B4-BE49-F238E27FC236}">
                <a16:creationId xmlns:a16="http://schemas.microsoft.com/office/drawing/2014/main" id="{55933447-30CB-42A6-864B-F8676FA57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0986" y="2317961"/>
            <a:ext cx="44958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itchFamily="-32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itchFamily="-32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9pPr>
          </a:lstStyle>
          <a:p>
            <a:pPr algn="just">
              <a:spcBef>
                <a:spcPct val="0"/>
              </a:spcBef>
            </a:pPr>
            <a:r>
              <a:rPr lang="en-US" altLang="en-US" sz="1800" noProof="1"/>
              <a:t>int i = 18; </a:t>
            </a:r>
          </a:p>
          <a:p>
            <a:pPr algn="just">
              <a:spcBef>
                <a:spcPct val="0"/>
              </a:spcBef>
            </a:pPr>
            <a:r>
              <a:rPr lang="en-US" altLang="en-US" sz="1800" noProof="1"/>
              <a:t>Integer iwrap = new Integer(i);  </a:t>
            </a:r>
          </a:p>
          <a:p>
            <a:pPr algn="just">
              <a:spcBef>
                <a:spcPct val="0"/>
              </a:spcBef>
            </a:pPr>
            <a:r>
              <a:rPr lang="en-GB" altLang="en-US" sz="1800" dirty="0"/>
              <a:t>…</a:t>
            </a:r>
            <a:endParaRPr lang="en-GB" altLang="en-US" sz="1800" noProof="1"/>
          </a:p>
          <a:p>
            <a:r>
              <a:rPr lang="en-US" altLang="en-US" sz="1800" dirty="0" err="1"/>
              <a:t>int</a:t>
            </a:r>
            <a:r>
              <a:rPr lang="en-US" altLang="en-US" sz="1800" dirty="0"/>
              <a:t> value = </a:t>
            </a:r>
            <a:r>
              <a:rPr lang="en-US" altLang="en-US" sz="1800" dirty="0" err="1"/>
              <a:t>iwrap.intValue</a:t>
            </a:r>
            <a:r>
              <a:rPr lang="en-US" altLang="en-US" sz="1800" dirty="0"/>
              <a:t>();</a:t>
            </a:r>
            <a:br>
              <a:rPr lang="en-US" altLang="en-US" sz="1800" dirty="0"/>
            </a:br>
            <a:br>
              <a:rPr lang="en-US" altLang="en-US" sz="1800" dirty="0"/>
            </a:br>
            <a:br>
              <a:rPr lang="en-US" altLang="en-US" sz="1800" dirty="0"/>
            </a:br>
            <a:br>
              <a:rPr lang="en-US" altLang="en-US" sz="1800" dirty="0"/>
            </a:br>
            <a:br>
              <a:rPr lang="en-US" altLang="en-US" sz="1800" dirty="0"/>
            </a:br>
            <a:br>
              <a:rPr lang="en-US" altLang="en-US" sz="1800" dirty="0"/>
            </a:br>
            <a:br>
              <a:rPr lang="en-US" altLang="en-US" sz="1800" dirty="0"/>
            </a:br>
            <a:br>
              <a:rPr lang="en-US" altLang="en-US" sz="1800" dirty="0"/>
            </a:br>
            <a:br>
              <a:rPr lang="en-US" altLang="en-US" sz="1800" dirty="0"/>
            </a:br>
            <a:br>
              <a:rPr lang="en-US" altLang="en-US" sz="1800" dirty="0"/>
            </a:br>
            <a:r>
              <a:rPr lang="en-US" altLang="en-US" sz="1800" dirty="0" err="1"/>
              <a:t>i</a:t>
            </a:r>
            <a:r>
              <a:rPr lang="en-US" sz="1800" dirty="0" err="1"/>
              <a:t>nt</a:t>
            </a:r>
            <a:r>
              <a:rPr lang="en-US" sz="1800" dirty="0"/>
              <a:t> j = </a:t>
            </a:r>
            <a:r>
              <a:rPr lang="en-US" sz="1800" dirty="0" err="1"/>
              <a:t>iwrap</a:t>
            </a:r>
            <a:r>
              <a:rPr lang="en-US" sz="1800" dirty="0"/>
              <a:t>;</a:t>
            </a:r>
          </a:p>
          <a:p>
            <a:r>
              <a:rPr lang="en-US" sz="1800" dirty="0"/>
              <a:t>Integer </a:t>
            </a:r>
            <a:r>
              <a:rPr lang="en-US" sz="1800" dirty="0" err="1"/>
              <a:t>jwrap</a:t>
            </a:r>
            <a:r>
              <a:rPr lang="en-US" sz="1800" dirty="0"/>
              <a:t> = </a:t>
            </a:r>
            <a:r>
              <a:rPr lang="en-US" sz="1800" dirty="0" err="1"/>
              <a:t>i</a:t>
            </a:r>
            <a:r>
              <a:rPr lang="en-US" sz="1800" dirty="0"/>
              <a:t>;</a:t>
            </a:r>
            <a:endParaRPr lang="en-GB" altLang="en-US" sz="1800" dirty="0"/>
          </a:p>
        </p:txBody>
      </p:sp>
      <p:sp>
        <p:nvSpPr>
          <p:cNvPr id="12" name="AutoShape 16">
            <a:extLst>
              <a:ext uri="{FF2B5EF4-FFF2-40B4-BE49-F238E27FC236}">
                <a16:creationId xmlns:a16="http://schemas.microsoft.com/office/drawing/2014/main" id="{DC82B4F1-0D3B-4877-8811-7204522CF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267200"/>
            <a:ext cx="3886200" cy="11237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itchFamily="-32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itchFamily="-32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GB" altLang="en-US" dirty="0">
                <a:solidFill>
                  <a:srgbClr val="A57133"/>
                </a:solidFill>
                <a:latin typeface="Trebuchet MS" pitchFamily="-32" charset="0"/>
              </a:rPr>
              <a:t>In practice, </a:t>
            </a:r>
            <a:r>
              <a:rPr lang="en-GB" altLang="en-US" i="1" dirty="0">
                <a:solidFill>
                  <a:srgbClr val="A57133"/>
                </a:solidFill>
                <a:latin typeface="Trebuchet MS" pitchFamily="-32" charset="0"/>
              </a:rPr>
              <a:t>autoboxing</a:t>
            </a:r>
            <a:r>
              <a:rPr lang="en-GB" altLang="en-US" dirty="0">
                <a:solidFill>
                  <a:srgbClr val="A57133"/>
                </a:solidFill>
                <a:latin typeface="Trebuchet MS" pitchFamily="-32" charset="0"/>
              </a:rPr>
              <a:t> and </a:t>
            </a:r>
            <a:r>
              <a:rPr lang="en-GB" altLang="en-US" i="1" dirty="0">
                <a:solidFill>
                  <a:srgbClr val="A57133"/>
                </a:solidFill>
                <a:latin typeface="Trebuchet MS" pitchFamily="-32" charset="0"/>
              </a:rPr>
              <a:t>unboxing</a:t>
            </a:r>
            <a:r>
              <a:rPr lang="en-GB" altLang="en-US" dirty="0">
                <a:solidFill>
                  <a:srgbClr val="A57133"/>
                </a:solidFill>
                <a:latin typeface="Trebuchet MS" pitchFamily="-32" charset="0"/>
              </a:rPr>
              <a:t> mean we don't often have to do this.</a:t>
            </a:r>
          </a:p>
        </p:txBody>
      </p:sp>
    </p:spTree>
    <p:extLst>
      <p:ext uri="{BB962C8B-B14F-4D97-AF65-F5344CB8AC3E}">
        <p14:creationId xmlns:p14="http://schemas.microsoft.com/office/powerpoint/2010/main" val="24048843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 and Dynamic Binding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If the object of the subclass has overridden a method in the superclass: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If the variable makes a call to that method,</a:t>
            </a:r>
            <a:br>
              <a:rPr lang="en-US" sz="2400" dirty="0"/>
            </a:br>
            <a:r>
              <a:rPr lang="en-US" sz="2400" dirty="0"/>
              <a:t>       the </a:t>
            </a:r>
            <a:r>
              <a:rPr lang="en-US" sz="2400" dirty="0">
                <a:solidFill>
                  <a:srgbClr val="C00000"/>
                </a:solidFill>
              </a:rPr>
              <a:t>subclass’s</a:t>
            </a:r>
            <a:r>
              <a:rPr lang="en-US" sz="2400" dirty="0"/>
              <a:t> version of the method will be run.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b="1" dirty="0" err="1">
                <a:latin typeface="Courier New" pitchFamily="49" charset="0"/>
              </a:rPr>
              <a:t>GradedActivity</a:t>
            </a:r>
            <a:r>
              <a:rPr lang="en-US" sz="1800" b="1" dirty="0">
                <a:latin typeface="Courier New" pitchFamily="49" charset="0"/>
              </a:rPr>
              <a:t> exam = new </a:t>
            </a:r>
            <a:r>
              <a:rPr lang="en-US" sz="1800" b="1" dirty="0" err="1">
                <a:latin typeface="Courier New" pitchFamily="49" charset="0"/>
              </a:rPr>
              <a:t>PassFailActivity</a:t>
            </a:r>
            <a:r>
              <a:rPr lang="en-US" sz="1800" b="1" dirty="0">
                <a:latin typeface="Courier New" pitchFamily="49" charset="0"/>
              </a:rPr>
              <a:t>(60);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b="1" dirty="0" err="1">
                <a:latin typeface="Courier New" pitchFamily="49" charset="0"/>
              </a:rPr>
              <a:t>exam.setScore</a:t>
            </a:r>
            <a:r>
              <a:rPr lang="en-US" sz="1800" b="1" dirty="0">
                <a:latin typeface="Courier New" pitchFamily="49" charset="0"/>
              </a:rPr>
              <a:t>(70);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b="1" dirty="0" err="1">
                <a:latin typeface="Courier New" pitchFamily="49" charset="0"/>
              </a:rPr>
              <a:t>System.out.println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exam.getGrade</a:t>
            </a:r>
            <a:r>
              <a:rPr lang="en-US" sz="1800" b="1" dirty="0">
                <a:latin typeface="Courier New" pitchFamily="49" charset="0"/>
              </a:rPr>
              <a:t>());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Java performs </a:t>
            </a:r>
            <a:r>
              <a:rPr lang="en-US" sz="2400" i="1" dirty="0"/>
              <a:t>dynamic binding </a:t>
            </a:r>
            <a:r>
              <a:rPr lang="en-US" sz="2400" dirty="0"/>
              <a:t>or </a:t>
            </a:r>
            <a:r>
              <a:rPr lang="en-US" sz="2400" i="1" dirty="0"/>
              <a:t>late binding </a:t>
            </a:r>
            <a:r>
              <a:rPr lang="en-US" sz="2400" dirty="0"/>
              <a:t>when a variable contains a polymorphic reference.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 Java Virtual Machine determines at runtime which method to call, depending on the type of object that the variable references.</a:t>
            </a:r>
          </a:p>
        </p:txBody>
      </p:sp>
    </p:spTree>
    <p:extLst>
      <p:ext uri="{BB962C8B-B14F-4D97-AF65-F5344CB8AC3E}">
        <p14:creationId xmlns:p14="http://schemas.microsoft.com/office/powerpoint/2010/main" val="34315928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624" y="1659696"/>
            <a:ext cx="8407893" cy="4407408"/>
          </a:xfrm>
        </p:spPr>
        <p:txBody>
          <a:bodyPr/>
          <a:lstStyle/>
          <a:p>
            <a:r>
              <a:rPr lang="en-US" dirty="0"/>
              <a:t>With inheritance, </a:t>
            </a:r>
            <a:r>
              <a:rPr lang="en-US" dirty="0" err="1"/>
              <a:t>NewsFeed</a:t>
            </a:r>
            <a:r>
              <a:rPr lang="en-US" dirty="0"/>
              <a:t> does not have to</a:t>
            </a:r>
            <a:br>
              <a:rPr lang="en-US" dirty="0"/>
            </a:br>
            <a:r>
              <a:rPr lang="en-US" dirty="0"/>
              <a:t>duplicate code for </a:t>
            </a:r>
            <a:r>
              <a:rPr lang="en-US" dirty="0" err="1"/>
              <a:t>MessagePosts</a:t>
            </a:r>
            <a:r>
              <a:rPr lang="en-US" dirty="0"/>
              <a:t> and </a:t>
            </a:r>
            <a:r>
              <a:rPr lang="en-US" dirty="0" err="1"/>
              <a:t>PhotoPosts</a:t>
            </a:r>
            <a:r>
              <a:rPr lang="en-US" dirty="0"/>
              <a:t>!</a:t>
            </a:r>
          </a:p>
          <a:p>
            <a:r>
              <a:rPr lang="en-US" dirty="0"/>
              <a:t>The </a:t>
            </a:r>
            <a:r>
              <a:rPr lang="en-US" dirty="0" err="1"/>
              <a:t>NewsFeed</a:t>
            </a:r>
            <a:r>
              <a:rPr lang="en-US" dirty="0"/>
              <a:t> show() method.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81260" cy="1054394"/>
          </a:xfrm>
        </p:spPr>
        <p:txBody>
          <a:bodyPr/>
          <a:lstStyle/>
          <a:p>
            <a:r>
              <a:rPr lang="en-US" sz="2800" dirty="0"/>
              <a:t>So…getting back to </a:t>
            </a:r>
            <a:r>
              <a:rPr lang="en-US" sz="2800" dirty="0" err="1"/>
              <a:t>NewsFeed</a:t>
            </a:r>
            <a:br>
              <a:rPr lang="en-US" sz="2800" dirty="0"/>
            </a:br>
            <a:r>
              <a:rPr lang="en-US" sz="2800" dirty="0" err="1"/>
              <a:t>NewsFeed</a:t>
            </a:r>
            <a:r>
              <a:rPr lang="en-US" sz="2800" dirty="0"/>
              <a:t> now works at the Post level.</a:t>
            </a:r>
            <a:br>
              <a:rPr lang="en-US" sz="2800" dirty="0"/>
            </a:br>
            <a:r>
              <a:rPr lang="en-US" sz="2800" dirty="0"/>
              <a:t>This is GOOD!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 rot="-5400000">
            <a:off x="1502136" y="1493072"/>
            <a:ext cx="3964501" cy="6854106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vert="eaVert" wrap="square" lIns="198000" tIns="190800" rIns="162000" bIns="1908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itchFamily="-32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itchFamily="-32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itchFamily="-32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32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 noProof="1">
                <a:solidFill>
                  <a:srgbClr val="008A3E"/>
                </a:solidFill>
              </a:rPr>
              <a:t>    /**</a:t>
            </a:r>
          </a:p>
          <a:p>
            <a:pPr>
              <a:spcBef>
                <a:spcPct val="0"/>
              </a:spcBef>
            </a:pPr>
            <a:r>
              <a:rPr lang="en-US" altLang="en-US" sz="1800" noProof="1">
                <a:solidFill>
                  <a:srgbClr val="008A3E"/>
                </a:solidFill>
              </a:rPr>
              <a:t>     * Print the news feed details  </a:t>
            </a:r>
          </a:p>
          <a:p>
            <a:pPr>
              <a:spcBef>
                <a:spcPct val="0"/>
              </a:spcBef>
            </a:pPr>
            <a:r>
              <a:rPr lang="en-US" altLang="en-US" sz="1800" noProof="1">
                <a:solidFill>
                  <a:srgbClr val="008A3E"/>
                </a:solidFill>
              </a:rPr>
              <a:t>     * to the terminal.</a:t>
            </a:r>
          </a:p>
          <a:p>
            <a:pPr>
              <a:spcBef>
                <a:spcPct val="0"/>
              </a:spcBef>
            </a:pPr>
            <a:r>
              <a:rPr lang="en-US" altLang="en-US" sz="1800" noProof="1">
                <a:solidFill>
                  <a:srgbClr val="008A3E"/>
                </a:solidFill>
              </a:rPr>
              <a:t>     */</a:t>
            </a:r>
          </a:p>
          <a:p>
            <a:pPr>
              <a:spcBef>
                <a:spcPct val="0"/>
              </a:spcBef>
            </a:pPr>
            <a:r>
              <a:rPr lang="en-US" altLang="en-US" sz="1800" noProof="1"/>
              <a:t>    public void show()</a:t>
            </a:r>
          </a:p>
          <a:p>
            <a:pPr>
              <a:spcBef>
                <a:spcPct val="0"/>
              </a:spcBef>
            </a:pPr>
            <a:r>
              <a:rPr lang="en-US" altLang="en-US" sz="1800" noProof="1"/>
              <a:t>    {</a:t>
            </a:r>
          </a:p>
          <a:p>
            <a:pPr>
              <a:spcBef>
                <a:spcPct val="0"/>
              </a:spcBef>
            </a:pPr>
            <a:r>
              <a:rPr lang="en-US" altLang="en-US" sz="1800" noProof="1"/>
              <a:t>       for(Post post</a:t>
            </a:r>
            <a:r>
              <a:rPr lang="en-GB" altLang="en-US" sz="1800" dirty="0"/>
              <a:t> : posts</a:t>
            </a:r>
            <a:r>
              <a:rPr lang="en-GB" altLang="en-US" sz="1800" noProof="1"/>
              <a:t>) {</a:t>
            </a:r>
          </a:p>
          <a:p>
            <a:pPr>
              <a:spcBef>
                <a:spcPct val="0"/>
              </a:spcBef>
            </a:pPr>
            <a:r>
              <a:rPr lang="en-GB" altLang="en-US" sz="1800" dirty="0"/>
              <a:t>           </a:t>
            </a:r>
            <a:r>
              <a:rPr lang="en-GB" altLang="en-US" sz="1800" noProof="1"/>
              <a:t>post.display();</a:t>
            </a:r>
            <a:endParaRPr lang="en-GB" altLang="en-US" sz="1800" dirty="0"/>
          </a:p>
          <a:p>
            <a:pPr>
              <a:spcBef>
                <a:spcPct val="0"/>
              </a:spcBef>
            </a:pPr>
            <a:r>
              <a:rPr lang="en-GB" altLang="en-US" sz="1800" dirty="0"/>
              <a:t>           </a:t>
            </a:r>
            <a:r>
              <a:rPr lang="en-GB" altLang="en-US" sz="1800" noProof="1">
                <a:solidFill>
                  <a:srgbClr val="008A3E"/>
                </a:solidFill>
              </a:rPr>
              <a:t>// </a:t>
            </a:r>
            <a:r>
              <a:rPr lang="en-GB" altLang="en-US" sz="1800" dirty="0">
                <a:solidFill>
                  <a:srgbClr val="008A3E"/>
                </a:solidFill>
              </a:rPr>
              <a:t>Print an e</a:t>
            </a:r>
            <a:r>
              <a:rPr lang="en-GB" altLang="en-US" sz="1800" noProof="1">
                <a:solidFill>
                  <a:srgbClr val="008A3E"/>
                </a:solidFill>
              </a:rPr>
              <a:t>mpty line between items</a:t>
            </a:r>
          </a:p>
          <a:p>
            <a:pPr>
              <a:spcBef>
                <a:spcPct val="0"/>
              </a:spcBef>
            </a:pPr>
            <a:r>
              <a:rPr lang="en-GB" altLang="en-US" sz="1800" noProof="1"/>
              <a:t>           System.out.println();   </a:t>
            </a:r>
          </a:p>
          <a:p>
            <a:pPr>
              <a:spcBef>
                <a:spcPct val="0"/>
              </a:spcBef>
            </a:pPr>
            <a:r>
              <a:rPr lang="en-GB" altLang="en-US" sz="1800" noProof="1"/>
              <a:t>       }</a:t>
            </a:r>
          </a:p>
          <a:p>
            <a:pPr>
              <a:spcBef>
                <a:spcPct val="0"/>
              </a:spcBef>
            </a:pPr>
            <a:r>
              <a:rPr lang="en-GB" altLang="en-US" sz="1800" noProof="1"/>
              <a:t>    }</a:t>
            </a:r>
          </a:p>
          <a:p>
            <a:pPr>
              <a:spcBef>
                <a:spcPct val="0"/>
              </a:spcBef>
            </a:pPr>
            <a:r>
              <a:rPr lang="en-GB" altLang="en-US" sz="1800" noProof="1"/>
              <a:t>}</a:t>
            </a:r>
            <a:endParaRPr lang="en-AU" altLang="en-US" sz="1800" dirty="0"/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350" y="1577810"/>
            <a:ext cx="329565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2226624" y="2795370"/>
            <a:ext cx="207818" cy="475013"/>
          </a:xfrm>
          <a:prstGeom prst="straightConnector1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965961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28203" y="1719071"/>
            <a:ext cx="4213915" cy="44074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Problem with the display method?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display</a:t>
            </a:r>
            <a:r>
              <a:rPr lang="en-US" dirty="0"/>
              <a:t> method of </a:t>
            </a:r>
            <a:r>
              <a:rPr lang="en-US" dirty="0">
                <a:latin typeface="Courier New" pitchFamily="49" charset="0"/>
              </a:rPr>
              <a:t>Post</a:t>
            </a:r>
            <a:r>
              <a:rPr lang="en-US" dirty="0"/>
              <a:t> cannot display any subclass fields.</a:t>
            </a:r>
          </a:p>
          <a:p>
            <a:pPr lvl="1"/>
            <a:r>
              <a:rPr lang="en-US" altLang="en-US" dirty="0"/>
              <a:t>It can only print the common fields.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Inheritance is a one-way street:</a:t>
            </a:r>
          </a:p>
          <a:p>
            <a:pPr lvl="1"/>
            <a:r>
              <a:rPr lang="en-US" altLang="en-US" dirty="0"/>
              <a:t>A subclass inherits the superclass fields.</a:t>
            </a:r>
          </a:p>
          <a:p>
            <a:pPr lvl="1"/>
            <a:r>
              <a:rPr lang="en-US" altLang="en-US" dirty="0"/>
              <a:t>The superclass knows nothing about its subclass’s fields.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superclass has no knowledge at all of any of its subclasses.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…but this causes a problem</a:t>
            </a:r>
          </a:p>
        </p:txBody>
      </p:sp>
      <p:pic>
        <p:nvPicPr>
          <p:cNvPr id="7" name="Picture 5" descr="C:\Users\chris\Desktop\Capture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29" y="1655337"/>
            <a:ext cx="4537075" cy="483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Elbow Connector 7"/>
          <p:cNvCxnSpPr/>
          <p:nvPr/>
        </p:nvCxnSpPr>
        <p:spPr>
          <a:xfrm rot="10800000" flipV="1">
            <a:off x="2018808" y="1923801"/>
            <a:ext cx="2709397" cy="2148503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C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55157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D36FF6-420A-4DE2-B295-7D2325C9F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0" y="1719071"/>
            <a:ext cx="5740892" cy="4407408"/>
          </a:xfrm>
        </p:spPr>
        <p:txBody>
          <a:bodyPr/>
          <a:lstStyle/>
          <a:p>
            <a:r>
              <a:rPr lang="en-US"/>
              <a:t>We have also seen Interfaces extending other interfaces.</a:t>
            </a:r>
          </a:p>
          <a:p>
            <a:r>
              <a:rPr lang="en-US"/>
              <a:t>In this case the interface List inherits the method stream() from the interface Collection</a:t>
            </a:r>
          </a:p>
          <a:p>
            <a:r>
              <a:rPr lang="en-US"/>
              <a:t>Now we are going to examine how classes can inherit from (extend) other classes.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5E772B-8AAF-4531-B91E-D119C9411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Interfaces could inherit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F480209-B49A-4357-9201-353B8EC28B74}"/>
              </a:ext>
            </a:extLst>
          </p:cNvPr>
          <p:cNvGrpSpPr/>
          <p:nvPr/>
        </p:nvGrpSpPr>
        <p:grpSpPr>
          <a:xfrm>
            <a:off x="304800" y="1676400"/>
            <a:ext cx="2595579" cy="3349134"/>
            <a:chOff x="6248400" y="3013588"/>
            <a:chExt cx="2595579" cy="334913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0F0093D-2C73-4046-9EBB-9779720D9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48400" y="3013588"/>
              <a:ext cx="2595579" cy="334913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6A62788-F5CF-4840-BFB4-F195FB4DC9B3}"/>
                </a:ext>
              </a:extLst>
            </p:cNvPr>
            <p:cNvSpPr txBox="1"/>
            <p:nvPr/>
          </p:nvSpPr>
          <p:spPr>
            <a:xfrm rot="21269638">
              <a:off x="7795051" y="3946161"/>
              <a:ext cx="104582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1600" b="0">
                  <a:solidFill>
                    <a:srgbClr val="7030A0"/>
                  </a:solidFill>
                  <a:latin typeface="Comic Sans MS" panose="030F0702030302020204" pitchFamily="66" charset="0"/>
                </a:rPr>
                <a:t>extends</a:t>
              </a:r>
              <a:endParaRPr lang="en-US" sz="1600" b="0" dirty="0" err="1">
                <a:solidFill>
                  <a:srgbClr val="7030A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19AD1F6-58AD-411C-B77B-BBAA50598F4C}"/>
                </a:ext>
              </a:extLst>
            </p:cNvPr>
            <p:cNvSpPr txBox="1"/>
            <p:nvPr/>
          </p:nvSpPr>
          <p:spPr>
            <a:xfrm rot="21269638">
              <a:off x="7310327" y="5339041"/>
              <a:ext cx="13746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1600" b="0">
                  <a:solidFill>
                    <a:srgbClr val="7030A0"/>
                  </a:solidFill>
                  <a:latin typeface="Comic Sans MS" panose="030F0702030302020204" pitchFamily="66" charset="0"/>
                </a:rPr>
                <a:t>implements</a:t>
              </a:r>
              <a:endParaRPr lang="en-US" sz="1600" b="0" dirty="0" err="1">
                <a:solidFill>
                  <a:srgbClr val="7030A0"/>
                </a:solidFill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77490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635946"/>
            <a:ext cx="4618513" cy="4407408"/>
          </a:xfrm>
        </p:spPr>
        <p:txBody>
          <a:bodyPr/>
          <a:lstStyle/>
          <a:p>
            <a:r>
              <a:rPr lang="en-US" dirty="0"/>
              <a:t>The Java compiler performs static type checking</a:t>
            </a:r>
          </a:p>
          <a:p>
            <a:r>
              <a:rPr lang="en-US" dirty="0"/>
              <a:t>The Java runtime environment performs dynamic type checking.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9381" y="355847"/>
            <a:ext cx="7580169" cy="1054394"/>
          </a:xfrm>
        </p:spPr>
        <p:txBody>
          <a:bodyPr/>
          <a:lstStyle/>
          <a:p>
            <a:r>
              <a:rPr lang="en-US" dirty="0"/>
              <a:t>Solution 1:</a:t>
            </a:r>
            <a:br>
              <a:rPr lang="en-US" dirty="0"/>
            </a:br>
            <a:r>
              <a:rPr lang="en-US" dirty="0"/>
              <a:t>Move display() to the subclasses</a:t>
            </a:r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483" y="1650917"/>
            <a:ext cx="3892508" cy="358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57331" y="3155290"/>
            <a:ext cx="7281620" cy="3564392"/>
            <a:chOff x="57331" y="3155290"/>
            <a:chExt cx="7281620" cy="3564392"/>
          </a:xfrm>
        </p:grpSpPr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 rot="-5400000">
              <a:off x="1405307" y="1807314"/>
              <a:ext cx="3564392" cy="6260343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/>
              <a:tailEnd/>
            </a:ln>
          </p:spPr>
          <p:txBody>
            <a:bodyPr vert="eaVert" wrap="square" lIns="198000" tIns="190800" rIns="162000" bIns="1908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itchFamily="-32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itchFamily="-32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itchFamily="-32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itchFamily="-32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itchFamily="-32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32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32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32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32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sz="1600" noProof="1">
                  <a:solidFill>
                    <a:srgbClr val="008A3E"/>
                  </a:solidFill>
                </a:rPr>
                <a:t>    /**</a:t>
              </a:r>
            </a:p>
            <a:p>
              <a:pPr>
                <a:spcBef>
                  <a:spcPct val="0"/>
                </a:spcBef>
              </a:pPr>
              <a:r>
                <a:rPr lang="en-US" altLang="en-US" sz="1600" noProof="1">
                  <a:solidFill>
                    <a:srgbClr val="008A3E"/>
                  </a:solidFill>
                </a:rPr>
                <a:t>     * Print the news feed details  </a:t>
              </a:r>
            </a:p>
            <a:p>
              <a:pPr>
                <a:spcBef>
                  <a:spcPct val="0"/>
                </a:spcBef>
              </a:pPr>
              <a:r>
                <a:rPr lang="en-US" altLang="en-US" sz="1600" noProof="1">
                  <a:solidFill>
                    <a:srgbClr val="008A3E"/>
                  </a:solidFill>
                </a:rPr>
                <a:t>     * to the terminal.</a:t>
              </a:r>
            </a:p>
            <a:p>
              <a:pPr>
                <a:spcBef>
                  <a:spcPct val="0"/>
                </a:spcBef>
              </a:pPr>
              <a:r>
                <a:rPr lang="en-US" altLang="en-US" sz="1600" noProof="1">
                  <a:solidFill>
                    <a:srgbClr val="008A3E"/>
                  </a:solidFill>
                </a:rPr>
                <a:t>     */</a:t>
              </a:r>
            </a:p>
            <a:p>
              <a:pPr>
                <a:spcBef>
                  <a:spcPct val="0"/>
                </a:spcBef>
              </a:pPr>
              <a:r>
                <a:rPr lang="en-US" altLang="en-US" sz="1600" noProof="1"/>
                <a:t>    public void show()</a:t>
              </a:r>
            </a:p>
            <a:p>
              <a:pPr>
                <a:spcBef>
                  <a:spcPct val="0"/>
                </a:spcBef>
              </a:pPr>
              <a:r>
                <a:rPr lang="en-US" altLang="en-US" sz="1600" noProof="1"/>
                <a:t>    {</a:t>
              </a:r>
            </a:p>
            <a:p>
              <a:pPr>
                <a:spcBef>
                  <a:spcPct val="0"/>
                </a:spcBef>
              </a:pPr>
              <a:r>
                <a:rPr lang="en-US" altLang="en-US" sz="1600" noProof="1"/>
                <a:t>       for(Post post</a:t>
              </a:r>
              <a:r>
                <a:rPr lang="en-GB" altLang="en-US" sz="1600" dirty="0"/>
                <a:t> : posts</a:t>
              </a:r>
              <a:r>
                <a:rPr lang="en-GB" altLang="en-US" sz="1600" noProof="1"/>
                <a:t>) {</a:t>
              </a:r>
            </a:p>
            <a:p>
              <a:pPr>
                <a:spcBef>
                  <a:spcPct val="0"/>
                </a:spcBef>
              </a:pPr>
              <a:r>
                <a:rPr lang="en-GB" altLang="en-US" sz="1600" dirty="0"/>
                <a:t>           </a:t>
              </a:r>
              <a:r>
                <a:rPr lang="en-GB" altLang="en-US" sz="1600" noProof="1"/>
                <a:t>post.display();</a:t>
              </a:r>
              <a:endParaRPr lang="en-GB" altLang="en-US" sz="1600" dirty="0"/>
            </a:p>
            <a:p>
              <a:pPr>
                <a:spcBef>
                  <a:spcPct val="0"/>
                </a:spcBef>
              </a:pPr>
              <a:r>
                <a:rPr lang="en-GB" altLang="en-US" sz="1600" dirty="0"/>
                <a:t>           </a:t>
              </a:r>
              <a:r>
                <a:rPr lang="en-GB" altLang="en-US" sz="1600" noProof="1">
                  <a:solidFill>
                    <a:srgbClr val="008A3E"/>
                  </a:solidFill>
                </a:rPr>
                <a:t>// </a:t>
              </a:r>
              <a:r>
                <a:rPr lang="en-GB" altLang="en-US" sz="1600" dirty="0">
                  <a:solidFill>
                    <a:srgbClr val="008A3E"/>
                  </a:solidFill>
                </a:rPr>
                <a:t>Print an e</a:t>
              </a:r>
              <a:r>
                <a:rPr lang="en-GB" altLang="en-US" sz="1600" noProof="1">
                  <a:solidFill>
                    <a:srgbClr val="008A3E"/>
                  </a:solidFill>
                </a:rPr>
                <a:t>mpty line between items</a:t>
              </a:r>
            </a:p>
            <a:p>
              <a:pPr>
                <a:spcBef>
                  <a:spcPct val="0"/>
                </a:spcBef>
              </a:pPr>
              <a:r>
                <a:rPr lang="en-GB" altLang="en-US" sz="1600" noProof="1"/>
                <a:t>           System.out.println();   </a:t>
              </a:r>
            </a:p>
            <a:p>
              <a:pPr>
                <a:spcBef>
                  <a:spcPct val="0"/>
                </a:spcBef>
              </a:pPr>
              <a:r>
                <a:rPr lang="en-GB" altLang="en-US" sz="1600" noProof="1"/>
                <a:t>       }</a:t>
              </a:r>
            </a:p>
            <a:p>
              <a:pPr>
                <a:spcBef>
                  <a:spcPct val="0"/>
                </a:spcBef>
              </a:pPr>
              <a:r>
                <a:rPr lang="en-GB" altLang="en-US" sz="1600" noProof="1"/>
                <a:t>    }</a:t>
              </a:r>
            </a:p>
            <a:p>
              <a:pPr>
                <a:spcBef>
                  <a:spcPct val="0"/>
                </a:spcBef>
              </a:pPr>
              <a:r>
                <a:rPr lang="en-GB" altLang="en-US" sz="1600" noProof="1"/>
                <a:t>}</a:t>
              </a:r>
              <a:endParaRPr lang="en-AU" altLang="en-US" sz="1600" dirty="0"/>
            </a:p>
          </p:txBody>
        </p:sp>
        <p:sp>
          <p:nvSpPr>
            <p:cNvPr id="9" name="Freeform 8"/>
            <p:cNvSpPr/>
            <p:nvPr/>
          </p:nvSpPr>
          <p:spPr>
            <a:xfrm>
              <a:off x="3562597" y="3274069"/>
              <a:ext cx="3776354" cy="1883495"/>
            </a:xfrm>
            <a:custGeom>
              <a:avLst/>
              <a:gdLst>
                <a:gd name="connsiteX0" fmla="*/ 0 w 3776354"/>
                <a:gd name="connsiteY0" fmla="*/ 1856071 h 1883495"/>
                <a:gd name="connsiteX1" fmla="*/ 1068780 w 3776354"/>
                <a:gd name="connsiteY1" fmla="*/ 1856071 h 1883495"/>
                <a:gd name="connsiteX2" fmla="*/ 1306286 w 3776354"/>
                <a:gd name="connsiteY2" fmla="*/ 1571063 h 1883495"/>
                <a:gd name="connsiteX3" fmla="*/ 1579419 w 3776354"/>
                <a:gd name="connsiteY3" fmla="*/ 1143552 h 1883495"/>
                <a:gd name="connsiteX4" fmla="*/ 1947554 w 3776354"/>
                <a:gd name="connsiteY4" fmla="*/ 585412 h 1883495"/>
                <a:gd name="connsiteX5" fmla="*/ 2636322 w 3776354"/>
                <a:gd name="connsiteY5" fmla="*/ 39147 h 1883495"/>
                <a:gd name="connsiteX6" fmla="*/ 3776354 w 3776354"/>
                <a:gd name="connsiteY6" fmla="*/ 86648 h 1883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76354" h="1883495">
                  <a:moveTo>
                    <a:pt x="0" y="1856071"/>
                  </a:moveTo>
                  <a:cubicBezTo>
                    <a:pt x="425533" y="1879821"/>
                    <a:pt x="851066" y="1903572"/>
                    <a:pt x="1068780" y="1856071"/>
                  </a:cubicBezTo>
                  <a:cubicBezTo>
                    <a:pt x="1286494" y="1808570"/>
                    <a:pt x="1221180" y="1689816"/>
                    <a:pt x="1306286" y="1571063"/>
                  </a:cubicBezTo>
                  <a:cubicBezTo>
                    <a:pt x="1391392" y="1452310"/>
                    <a:pt x="1472541" y="1307827"/>
                    <a:pt x="1579419" y="1143552"/>
                  </a:cubicBezTo>
                  <a:cubicBezTo>
                    <a:pt x="1686297" y="979277"/>
                    <a:pt x="1771404" y="769479"/>
                    <a:pt x="1947554" y="585412"/>
                  </a:cubicBezTo>
                  <a:cubicBezTo>
                    <a:pt x="2123705" y="401344"/>
                    <a:pt x="2331522" y="122274"/>
                    <a:pt x="2636322" y="39147"/>
                  </a:cubicBezTo>
                  <a:cubicBezTo>
                    <a:pt x="2941122" y="-43980"/>
                    <a:pt x="3358738" y="21334"/>
                    <a:pt x="3776354" y="86648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543224" y="4013860"/>
            <a:ext cx="1353256" cy="3231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800" b="0" dirty="0">
                <a:solidFill>
                  <a:srgbClr val="C00000"/>
                </a:solidFill>
                <a:latin typeface="+mn-lt"/>
              </a:rPr>
              <a:t>compilation</a:t>
            </a:r>
          </a:p>
        </p:txBody>
      </p:sp>
      <p:sp>
        <p:nvSpPr>
          <p:cNvPr id="13" name="Freeform 12"/>
          <p:cNvSpPr/>
          <p:nvPr/>
        </p:nvSpPr>
        <p:spPr>
          <a:xfrm>
            <a:off x="3610099" y="5094514"/>
            <a:ext cx="3598223" cy="358602"/>
          </a:xfrm>
          <a:custGeom>
            <a:avLst/>
            <a:gdLst>
              <a:gd name="connsiteX0" fmla="*/ 0 w 3598223"/>
              <a:gd name="connsiteY0" fmla="*/ 130629 h 358602"/>
              <a:gd name="connsiteX1" fmla="*/ 593766 w 3598223"/>
              <a:gd name="connsiteY1" fmla="*/ 130629 h 358602"/>
              <a:gd name="connsiteX2" fmla="*/ 1163782 w 3598223"/>
              <a:gd name="connsiteY2" fmla="*/ 154380 h 358602"/>
              <a:gd name="connsiteX3" fmla="*/ 2244436 w 3598223"/>
              <a:gd name="connsiteY3" fmla="*/ 154380 h 358602"/>
              <a:gd name="connsiteX4" fmla="*/ 3230088 w 3598223"/>
              <a:gd name="connsiteY4" fmla="*/ 356260 h 358602"/>
              <a:gd name="connsiteX5" fmla="*/ 3598223 w 3598223"/>
              <a:gd name="connsiteY5" fmla="*/ 0 h 358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98223" h="358602">
                <a:moveTo>
                  <a:pt x="0" y="130629"/>
                </a:moveTo>
                <a:lnTo>
                  <a:pt x="593766" y="130629"/>
                </a:lnTo>
                <a:cubicBezTo>
                  <a:pt x="787730" y="134588"/>
                  <a:pt x="888670" y="150422"/>
                  <a:pt x="1163782" y="154380"/>
                </a:cubicBezTo>
                <a:cubicBezTo>
                  <a:pt x="1438894" y="158339"/>
                  <a:pt x="1900052" y="120733"/>
                  <a:pt x="2244436" y="154380"/>
                </a:cubicBezTo>
                <a:cubicBezTo>
                  <a:pt x="2588820" y="188027"/>
                  <a:pt x="3004457" y="381990"/>
                  <a:pt x="3230088" y="356260"/>
                </a:cubicBezTo>
                <a:cubicBezTo>
                  <a:pt x="3455719" y="330530"/>
                  <a:pt x="3526971" y="165265"/>
                  <a:pt x="3598223" y="0"/>
                </a:cubicBezTo>
              </a:path>
            </a:pathLst>
          </a:custGeom>
          <a:noFill/>
          <a:ln w="28575">
            <a:solidFill>
              <a:srgbClr val="0070C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6365174" y="5118265"/>
            <a:ext cx="2149434" cy="580669"/>
          </a:xfrm>
          <a:custGeom>
            <a:avLst/>
            <a:gdLst>
              <a:gd name="connsiteX0" fmla="*/ 0 w 2149434"/>
              <a:gd name="connsiteY0" fmla="*/ 249382 h 580669"/>
              <a:gd name="connsiteX1" fmla="*/ 688769 w 2149434"/>
              <a:gd name="connsiteY1" fmla="*/ 534390 h 580669"/>
              <a:gd name="connsiteX2" fmla="*/ 1460665 w 2149434"/>
              <a:gd name="connsiteY2" fmla="*/ 570016 h 580669"/>
              <a:gd name="connsiteX3" fmla="*/ 1864426 w 2149434"/>
              <a:gd name="connsiteY3" fmla="*/ 427512 h 580669"/>
              <a:gd name="connsiteX4" fmla="*/ 2149434 w 2149434"/>
              <a:gd name="connsiteY4" fmla="*/ 0 h 580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9434" h="580669">
                <a:moveTo>
                  <a:pt x="0" y="249382"/>
                </a:moveTo>
                <a:cubicBezTo>
                  <a:pt x="222662" y="365166"/>
                  <a:pt x="445325" y="480951"/>
                  <a:pt x="688769" y="534390"/>
                </a:cubicBezTo>
                <a:cubicBezTo>
                  <a:pt x="932213" y="587829"/>
                  <a:pt x="1264722" y="587829"/>
                  <a:pt x="1460665" y="570016"/>
                </a:cubicBezTo>
                <a:cubicBezTo>
                  <a:pt x="1656608" y="552203"/>
                  <a:pt x="1749631" y="522515"/>
                  <a:pt x="1864426" y="427512"/>
                </a:cubicBezTo>
                <a:cubicBezTo>
                  <a:pt x="1979221" y="332509"/>
                  <a:pt x="2064327" y="166254"/>
                  <a:pt x="2149434" y="0"/>
                </a:cubicBezTo>
              </a:path>
            </a:pathLst>
          </a:custGeom>
          <a:noFill/>
          <a:ln w="28575">
            <a:solidFill>
              <a:srgbClr val="0070C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56835" y="5453116"/>
            <a:ext cx="963726" cy="3231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800" b="0" dirty="0">
                <a:solidFill>
                  <a:srgbClr val="0070C0"/>
                </a:solidFill>
                <a:latin typeface="+mn-lt"/>
              </a:rPr>
              <a:t>runtime</a:t>
            </a:r>
          </a:p>
        </p:txBody>
      </p:sp>
      <p:sp>
        <p:nvSpPr>
          <p:cNvPr id="15" name="TextBox 14"/>
          <p:cNvSpPr txBox="1"/>
          <p:nvPr/>
        </p:nvSpPr>
        <p:spPr>
          <a:xfrm rot="21439478">
            <a:off x="1792936" y="6097320"/>
            <a:ext cx="3634328" cy="3427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2400" b="0" dirty="0">
                <a:solidFill>
                  <a:srgbClr val="009242"/>
                </a:solidFill>
                <a:latin typeface="Comic Sans MS" panose="030F0702030302020204" pitchFamily="66" charset="0"/>
              </a:rPr>
              <a:t>Solution 1 won't compile</a:t>
            </a:r>
          </a:p>
        </p:txBody>
      </p:sp>
    </p:spTree>
    <p:extLst>
      <p:ext uri="{BB962C8B-B14F-4D97-AF65-F5344CB8AC3E}">
        <p14:creationId xmlns:p14="http://schemas.microsoft.com/office/powerpoint/2010/main" val="4077299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Overriding: the solution</a:t>
            </a:r>
          </a:p>
        </p:txBody>
      </p:sp>
      <p:sp>
        <p:nvSpPr>
          <p:cNvPr id="12293" name="Oval 6"/>
          <p:cNvSpPr>
            <a:spLocks noChangeArrowheads="1"/>
          </p:cNvSpPr>
          <p:nvPr/>
        </p:nvSpPr>
        <p:spPr bwMode="auto">
          <a:xfrm>
            <a:off x="5562600" y="1981200"/>
            <a:ext cx="3044825" cy="186100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Ctr="1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2000" dirty="0">
                <a:latin typeface="Courier New" pitchFamily="49" charset="0"/>
              </a:rPr>
              <a:t>display </a:t>
            </a:r>
            <a:r>
              <a:rPr lang="en-US" altLang="en-US" sz="2000" dirty="0">
                <a:latin typeface="Trebuchet MS" pitchFamily="34" charset="0"/>
              </a:rPr>
              <a:t>method in both super- and subclasses.</a:t>
            </a:r>
          </a:p>
        </p:txBody>
      </p:sp>
      <p:sp>
        <p:nvSpPr>
          <p:cNvPr id="12296" name="Oval 9"/>
          <p:cNvSpPr>
            <a:spLocks noChangeArrowheads="1"/>
          </p:cNvSpPr>
          <p:nvPr/>
        </p:nvSpPr>
        <p:spPr bwMode="auto">
          <a:xfrm>
            <a:off x="5867400" y="4191000"/>
            <a:ext cx="2819400" cy="16002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/>
            <a:r>
              <a:rPr lang="en-US" altLang="en-US" sz="2000" dirty="0">
                <a:latin typeface="Trebuchet MS" pitchFamily="34" charset="0"/>
              </a:rPr>
              <a:t>Satisfies both static and dynamic type checking.</a:t>
            </a:r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20" y="1747837"/>
            <a:ext cx="4758347" cy="4427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Line 7"/>
          <p:cNvSpPr>
            <a:spLocks noChangeShapeType="1"/>
          </p:cNvSpPr>
          <p:nvPr/>
        </p:nvSpPr>
        <p:spPr bwMode="auto">
          <a:xfrm flipH="1">
            <a:off x="4648200" y="28956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5" name="Line 8"/>
          <p:cNvSpPr>
            <a:spLocks noChangeShapeType="1"/>
          </p:cNvSpPr>
          <p:nvPr/>
        </p:nvSpPr>
        <p:spPr bwMode="auto">
          <a:xfrm flipH="1">
            <a:off x="5105400" y="2895600"/>
            <a:ext cx="5334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383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97872" y="1917469"/>
            <a:ext cx="4262253" cy="5038106"/>
          </a:xfrm>
        </p:spPr>
        <p:txBody>
          <a:bodyPr>
            <a:noAutofit/>
          </a:bodyPr>
          <a:lstStyle/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display()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C0"/>
                </a:solidFill>
                <a:latin typeface="Consolas"/>
              </a:rPr>
              <a:t>username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.print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timeString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C0"/>
                </a:solidFill>
                <a:latin typeface="Consolas"/>
              </a:rPr>
              <a:t>timestamp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if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C0"/>
                </a:solidFill>
                <a:latin typeface="Consolas"/>
              </a:rPr>
              <a:t>likes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&gt; 0)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/>
              </a:rPr>
              <a:t>"  -  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+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en-US" sz="1600" dirty="0">
                <a:solidFill>
                  <a:srgbClr val="0000C0"/>
                </a:solidFill>
                <a:latin typeface="Consolas"/>
              </a:rPr>
              <a:t>likes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+ 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en-US" sz="1600" dirty="0">
                <a:solidFill>
                  <a:srgbClr val="2A00FF"/>
                </a:solidFill>
                <a:latin typeface="Consolas"/>
              </a:rPr>
              <a:t>" people like this."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600" dirty="0">
                <a:solidFill>
                  <a:srgbClr val="7F0055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C0"/>
                </a:solidFill>
                <a:latin typeface="Consolas"/>
              </a:rPr>
              <a:t>comments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.isEmpty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())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en-US" sz="1600" dirty="0">
                <a:solidFill>
                  <a:srgbClr val="2A00FF"/>
                </a:solidFill>
                <a:latin typeface="Consolas"/>
              </a:rPr>
              <a:t>"   No comments."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/>
              </a:rPr>
              <a:t>"   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+ 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en-US" sz="1600" dirty="0" err="1">
                <a:solidFill>
                  <a:srgbClr val="0000C0"/>
                </a:solidFill>
                <a:latin typeface="Consolas"/>
              </a:rPr>
              <a:t>comments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.size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 + 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2A00FF"/>
                </a:solidFill>
                <a:latin typeface="Consolas"/>
              </a:rPr>
              <a:t>" comment(s)."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}</a:t>
            </a:r>
          </a:p>
          <a:p>
            <a:pPr marL="4572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C0"/>
                </a:solidFill>
                <a:latin typeface="Consolas"/>
              </a:rPr>
              <a:t>message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4572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2:  display() in superclass and subclasses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sz="half" idx="4294967295"/>
          </p:nvPr>
        </p:nvSpPr>
        <p:spPr>
          <a:xfrm>
            <a:off x="4767572" y="1129615"/>
            <a:ext cx="4257675" cy="4911725"/>
          </a:xfrm>
        </p:spPr>
        <p:txBody>
          <a:bodyPr>
            <a:noAutofit/>
          </a:bodyPr>
          <a:lstStyle/>
          <a:p>
            <a:pPr marL="45720" indent="0">
              <a:spcBef>
                <a:spcPts val="0"/>
              </a:spcBef>
              <a:buNone/>
            </a:pPr>
            <a:r>
              <a:rPr lang="en-US" sz="1600" spc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spc="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 spc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spc="0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 spc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spc="0" dirty="0">
                <a:solidFill>
                  <a:srgbClr val="000000"/>
                </a:solidFill>
                <a:latin typeface="Consolas"/>
              </a:rPr>
              <a:t>display()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spc="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spc="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spc="0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spc="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spc="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spc="0" dirty="0">
                <a:solidFill>
                  <a:srgbClr val="0000C0"/>
                </a:solidFill>
                <a:latin typeface="Consolas"/>
              </a:rPr>
              <a:t>username</a:t>
            </a:r>
            <a:r>
              <a:rPr lang="en-US" sz="1600" spc="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spc="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spc="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spc="0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spc="0" dirty="0" err="1">
                <a:solidFill>
                  <a:srgbClr val="000000"/>
                </a:solidFill>
                <a:latin typeface="Consolas"/>
              </a:rPr>
              <a:t>.print</a:t>
            </a:r>
            <a:r>
              <a:rPr lang="en-US" sz="1600" spc="0" dirty="0">
                <a:solidFill>
                  <a:srgbClr val="000000"/>
                </a:solidFill>
                <a:latin typeface="Consolas"/>
              </a:rPr>
              <a:t>(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spc="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spc="0" dirty="0" err="1">
                <a:solidFill>
                  <a:srgbClr val="000000"/>
                </a:solidFill>
                <a:latin typeface="Consolas"/>
              </a:rPr>
              <a:t>timeString</a:t>
            </a:r>
            <a:r>
              <a:rPr lang="en-US" sz="1600" spc="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spc="0" dirty="0">
                <a:solidFill>
                  <a:srgbClr val="0000C0"/>
                </a:solidFill>
                <a:latin typeface="Consolas"/>
              </a:rPr>
              <a:t>timestamp</a:t>
            </a:r>
            <a:r>
              <a:rPr lang="en-US" sz="1600" spc="0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spc="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600" b="1" spc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spc="0" dirty="0">
                <a:solidFill>
                  <a:srgbClr val="7F0055"/>
                </a:solidFill>
                <a:latin typeface="Consolas"/>
              </a:rPr>
              <a:t>if </a:t>
            </a:r>
            <a:r>
              <a:rPr lang="en-US" sz="1600" spc="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spc="0" dirty="0">
                <a:solidFill>
                  <a:srgbClr val="0000C0"/>
                </a:solidFill>
                <a:latin typeface="Consolas"/>
              </a:rPr>
              <a:t>likes</a:t>
            </a:r>
            <a:r>
              <a:rPr lang="en-US" sz="1600" spc="0" dirty="0">
                <a:solidFill>
                  <a:srgbClr val="000000"/>
                </a:solidFill>
                <a:latin typeface="Consolas"/>
              </a:rPr>
              <a:t> &gt; 0)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spc="0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sz="1600" spc="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spc="0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spc="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spc="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spc="0" dirty="0">
                <a:solidFill>
                  <a:srgbClr val="2A00FF"/>
                </a:solidFill>
                <a:latin typeface="Consolas"/>
              </a:rPr>
              <a:t>"  -  "</a:t>
            </a:r>
            <a:r>
              <a:rPr lang="en-US" sz="1600" spc="0" dirty="0">
                <a:solidFill>
                  <a:srgbClr val="000000"/>
                </a:solidFill>
                <a:latin typeface="Consolas"/>
              </a:rPr>
              <a:t> +</a:t>
            </a:r>
            <a:br>
              <a:rPr lang="en-US" sz="1600" spc="0" dirty="0">
                <a:solidFill>
                  <a:srgbClr val="000000"/>
                </a:solidFill>
                <a:latin typeface="Consolas"/>
              </a:rPr>
            </a:br>
            <a:r>
              <a:rPr lang="en-US" sz="1600" spc="0" dirty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en-US" sz="1600" spc="0" dirty="0">
                <a:solidFill>
                  <a:srgbClr val="0000C0"/>
                </a:solidFill>
                <a:latin typeface="Consolas"/>
              </a:rPr>
              <a:t>likes</a:t>
            </a:r>
            <a:r>
              <a:rPr lang="en-US" sz="1600" spc="0" dirty="0">
                <a:solidFill>
                  <a:srgbClr val="000000"/>
                </a:solidFill>
                <a:latin typeface="Consolas"/>
              </a:rPr>
              <a:t> + </a:t>
            </a:r>
            <a:br>
              <a:rPr lang="en-US" sz="1600" spc="0" dirty="0">
                <a:solidFill>
                  <a:srgbClr val="000000"/>
                </a:solidFill>
                <a:latin typeface="Consolas"/>
              </a:rPr>
            </a:br>
            <a:r>
              <a:rPr lang="en-US" sz="1600" spc="0" dirty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en-US" sz="1600" spc="0" dirty="0">
                <a:solidFill>
                  <a:srgbClr val="2A00FF"/>
                </a:solidFill>
                <a:latin typeface="Consolas"/>
              </a:rPr>
              <a:t>" people like this."</a:t>
            </a:r>
            <a:r>
              <a:rPr lang="en-US" sz="1600" spc="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spc="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spc="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b="1" spc="0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600" spc="0" dirty="0">
                <a:solidFill>
                  <a:srgbClr val="7F0055"/>
                </a:solidFill>
                <a:latin typeface="Consolas"/>
              </a:rPr>
              <a:t> </a:t>
            </a:r>
            <a:r>
              <a:rPr lang="en-US" sz="1600" spc="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spc="0" dirty="0" err="1">
                <a:solidFill>
                  <a:srgbClr val="0000C0"/>
                </a:solidFill>
                <a:latin typeface="Consolas"/>
              </a:rPr>
              <a:t>comments</a:t>
            </a:r>
            <a:r>
              <a:rPr lang="en-US" sz="1600" spc="0" dirty="0" err="1">
                <a:solidFill>
                  <a:srgbClr val="000000"/>
                </a:solidFill>
                <a:latin typeface="Consolas"/>
              </a:rPr>
              <a:t>.isEmpty</a:t>
            </a:r>
            <a:r>
              <a:rPr lang="en-US" sz="1600" spc="0" dirty="0">
                <a:solidFill>
                  <a:srgbClr val="000000"/>
                </a:solidFill>
                <a:latin typeface="Consolas"/>
              </a:rPr>
              <a:t>())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spc="0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sz="1600" spc="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spc="0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spc="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spc="0" dirty="0">
                <a:solidFill>
                  <a:srgbClr val="000000"/>
                </a:solidFill>
                <a:latin typeface="Consolas"/>
              </a:rPr>
              <a:t>(</a:t>
            </a:r>
            <a:br>
              <a:rPr lang="en-US" sz="1600" spc="0" dirty="0">
                <a:solidFill>
                  <a:srgbClr val="000000"/>
                </a:solidFill>
                <a:latin typeface="Consolas"/>
              </a:rPr>
            </a:br>
            <a:r>
              <a:rPr lang="en-US" sz="1600" spc="0" dirty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en-US" sz="1600" spc="0" dirty="0">
                <a:solidFill>
                  <a:srgbClr val="2A00FF"/>
                </a:solidFill>
                <a:latin typeface="Consolas"/>
              </a:rPr>
              <a:t>"   No comments."</a:t>
            </a:r>
            <a:r>
              <a:rPr lang="en-US" sz="1600" spc="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spc="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spc="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b="1" spc="0" dirty="0">
                <a:solidFill>
                  <a:srgbClr val="7F0055"/>
                </a:solidFill>
                <a:latin typeface="Consolas"/>
              </a:rPr>
              <a:t>else</a:t>
            </a:r>
            <a:r>
              <a:rPr lang="en-US" sz="1600" spc="0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spc="0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sz="1600" spc="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spc="0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spc="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spc="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spc="0" dirty="0">
                <a:solidFill>
                  <a:srgbClr val="2A00FF"/>
                </a:solidFill>
                <a:latin typeface="Consolas"/>
              </a:rPr>
              <a:t>"   "</a:t>
            </a:r>
            <a:r>
              <a:rPr lang="en-US" sz="1600" spc="0" dirty="0">
                <a:solidFill>
                  <a:srgbClr val="000000"/>
                </a:solidFill>
                <a:latin typeface="Consolas"/>
              </a:rPr>
              <a:t> + </a:t>
            </a:r>
            <a:br>
              <a:rPr lang="en-US" sz="1600" spc="0" dirty="0">
                <a:solidFill>
                  <a:srgbClr val="000000"/>
                </a:solidFill>
                <a:latin typeface="Consolas"/>
              </a:rPr>
            </a:br>
            <a:r>
              <a:rPr lang="en-US" sz="1600" spc="0" dirty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en-US" sz="1600" spc="0" dirty="0" err="1">
                <a:solidFill>
                  <a:srgbClr val="0000C0"/>
                </a:solidFill>
                <a:latin typeface="Consolas"/>
              </a:rPr>
              <a:t>comments</a:t>
            </a:r>
            <a:r>
              <a:rPr lang="en-US" sz="1600" spc="0" dirty="0" err="1">
                <a:solidFill>
                  <a:srgbClr val="000000"/>
                </a:solidFill>
                <a:latin typeface="Consolas"/>
              </a:rPr>
              <a:t>.size</a:t>
            </a:r>
            <a:r>
              <a:rPr lang="en-US" sz="1600" spc="0" dirty="0">
                <a:solidFill>
                  <a:srgbClr val="000000"/>
                </a:solidFill>
                <a:latin typeface="Consolas"/>
              </a:rPr>
              <a:t>() + </a:t>
            </a:r>
            <a:br>
              <a:rPr lang="en-US" sz="1600" spc="0" dirty="0">
                <a:solidFill>
                  <a:srgbClr val="000000"/>
                </a:solidFill>
                <a:latin typeface="Consolas"/>
              </a:rPr>
            </a:br>
            <a:r>
              <a:rPr lang="en-US" sz="1600" spc="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spc="0" dirty="0">
                <a:solidFill>
                  <a:srgbClr val="2A00FF"/>
                </a:solidFill>
                <a:latin typeface="Consolas"/>
              </a:rPr>
              <a:t>" comment(s)."</a:t>
            </a:r>
            <a:r>
              <a:rPr lang="en-US" sz="1600" spc="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spc="0" dirty="0">
                <a:solidFill>
                  <a:srgbClr val="000000"/>
                </a:solidFill>
                <a:latin typeface="Consolas"/>
              </a:rPr>
              <a:t>     }</a:t>
            </a:r>
          </a:p>
          <a:p>
            <a:pPr marL="45720" indent="0">
              <a:buNone/>
            </a:pPr>
            <a:r>
              <a:rPr lang="en-US" sz="1600" spc="0" dirty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sz="1600" spc="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spc="0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spc="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spc="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spc="0" dirty="0">
                <a:solidFill>
                  <a:srgbClr val="2A00FF"/>
                </a:solidFill>
                <a:latin typeface="Consolas"/>
              </a:rPr>
              <a:t>"  ["</a:t>
            </a:r>
            <a:r>
              <a:rPr lang="en-US" sz="1600" spc="0" dirty="0">
                <a:solidFill>
                  <a:srgbClr val="000000"/>
                </a:solidFill>
                <a:latin typeface="Consolas"/>
              </a:rPr>
              <a:t> + </a:t>
            </a:r>
            <a:br>
              <a:rPr lang="en-US" sz="1600" spc="0" dirty="0">
                <a:solidFill>
                  <a:srgbClr val="000000"/>
                </a:solidFill>
                <a:latin typeface="Consolas"/>
              </a:rPr>
            </a:br>
            <a:r>
              <a:rPr lang="en-US" sz="1600" spc="0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600" spc="0" dirty="0">
                <a:solidFill>
                  <a:srgbClr val="0000C0"/>
                </a:solidFill>
                <a:latin typeface="Consolas"/>
              </a:rPr>
              <a:t>filename</a:t>
            </a:r>
            <a:r>
              <a:rPr lang="en-US" sz="1600" spc="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600" spc="0" dirty="0">
                <a:solidFill>
                  <a:srgbClr val="2A00FF"/>
                </a:solidFill>
                <a:latin typeface="Consolas"/>
              </a:rPr>
              <a:t>"]"</a:t>
            </a:r>
            <a:r>
              <a:rPr lang="en-US" sz="1600" spc="0" dirty="0">
                <a:solidFill>
                  <a:srgbClr val="000000"/>
                </a:solidFill>
                <a:latin typeface="Consolas"/>
              </a:rPr>
              <a:t>);</a:t>
            </a:r>
            <a:br>
              <a:rPr lang="en-US" sz="1600" spc="0" dirty="0">
                <a:solidFill>
                  <a:srgbClr val="000000"/>
                </a:solidFill>
                <a:latin typeface="Consolas"/>
              </a:rPr>
            </a:br>
            <a:r>
              <a:rPr lang="en-US" sz="1600" spc="0" dirty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sz="1600" spc="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spc="0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spc="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spc="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spc="0" dirty="0">
                <a:solidFill>
                  <a:srgbClr val="2A00FF"/>
                </a:solidFill>
                <a:latin typeface="Consolas"/>
              </a:rPr>
              <a:t>"  "</a:t>
            </a:r>
            <a:r>
              <a:rPr lang="en-US" sz="1600" spc="0" dirty="0">
                <a:solidFill>
                  <a:srgbClr val="000000"/>
                </a:solidFill>
                <a:latin typeface="Consolas"/>
              </a:rPr>
              <a:t> +</a:t>
            </a:r>
            <a:br>
              <a:rPr lang="en-US" sz="1600" spc="0" dirty="0">
                <a:solidFill>
                  <a:srgbClr val="000000"/>
                </a:solidFill>
                <a:latin typeface="Consolas"/>
              </a:rPr>
            </a:br>
            <a:r>
              <a:rPr lang="en-US" sz="1600" spc="0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600" spc="0" dirty="0">
                <a:solidFill>
                  <a:srgbClr val="0000C0"/>
                </a:solidFill>
                <a:latin typeface="Consolas"/>
              </a:rPr>
              <a:t>caption</a:t>
            </a:r>
            <a:r>
              <a:rPr lang="en-US" sz="1600" spc="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45720" indent="0">
              <a:buNone/>
            </a:pPr>
            <a:r>
              <a:rPr lang="en-US" sz="1600" spc="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10" name="Content Placeholder 6"/>
          <p:cNvSpPr txBox="1">
            <a:spLocks/>
          </p:cNvSpPr>
          <p:nvPr/>
        </p:nvSpPr>
        <p:spPr>
          <a:xfrm>
            <a:off x="407349" y="643840"/>
            <a:ext cx="4257675" cy="49117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600" b="1" spc="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 spc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spc="0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 spc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spc="0" dirty="0">
                <a:solidFill>
                  <a:srgbClr val="000000"/>
                </a:solidFill>
                <a:latin typeface="Consolas"/>
              </a:rPr>
              <a:t>display() {</a:t>
            </a:r>
          </a:p>
          <a:p>
            <a:pPr marL="4572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600" spc="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spc="0" dirty="0">
                <a:solidFill>
                  <a:srgbClr val="008A3E"/>
                </a:solidFill>
                <a:latin typeface="Consolas"/>
              </a:rPr>
              <a:t>// This is just a method stub so</a:t>
            </a:r>
          </a:p>
          <a:p>
            <a:pPr marL="4572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600" spc="0" dirty="0">
                <a:solidFill>
                  <a:srgbClr val="008A3E"/>
                </a:solidFill>
                <a:latin typeface="Consolas"/>
              </a:rPr>
              <a:t>  // the application will compile.</a:t>
            </a:r>
            <a:endParaRPr lang="en-US" sz="1600" spc="0" dirty="0">
              <a:solidFill>
                <a:srgbClr val="000000"/>
              </a:solidFill>
              <a:latin typeface="Consolas"/>
            </a:endParaRPr>
          </a:p>
          <a:p>
            <a:pPr marL="45720" indent="0">
              <a:buFont typeface="Wingdings 2" pitchFamily="18" charset="2"/>
              <a:buNone/>
            </a:pPr>
            <a:r>
              <a:rPr lang="en-US" sz="1600" spc="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6044" y="320675"/>
            <a:ext cx="862672" cy="3231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800" b="0" dirty="0">
                <a:solidFill>
                  <a:srgbClr val="0070C0"/>
                </a:solidFill>
                <a:latin typeface="+mn-lt"/>
              </a:rPr>
              <a:t>In Post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62511" y="1594027"/>
            <a:ext cx="1744325" cy="3231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800" b="0" dirty="0">
                <a:solidFill>
                  <a:srgbClr val="0070C0"/>
                </a:solidFill>
                <a:latin typeface="+mn-lt"/>
              </a:rPr>
              <a:t>In </a:t>
            </a:r>
            <a:r>
              <a:rPr lang="en-US" sz="1800" b="0" dirty="0" err="1">
                <a:solidFill>
                  <a:srgbClr val="0070C0"/>
                </a:solidFill>
                <a:latin typeface="+mn-lt"/>
              </a:rPr>
              <a:t>MessagePost</a:t>
            </a:r>
            <a:endParaRPr lang="en-US" sz="1800" b="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07746" y="748900"/>
            <a:ext cx="1437638" cy="3231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800" b="0" dirty="0">
                <a:solidFill>
                  <a:srgbClr val="0070C0"/>
                </a:solidFill>
                <a:latin typeface="+mn-lt"/>
              </a:rPr>
              <a:t>In </a:t>
            </a:r>
            <a:r>
              <a:rPr lang="en-US" sz="1800" b="0" dirty="0" err="1">
                <a:solidFill>
                  <a:srgbClr val="0070C0"/>
                </a:solidFill>
                <a:latin typeface="+mn-lt"/>
              </a:rPr>
              <a:t>PhotoPost</a:t>
            </a:r>
            <a:endParaRPr lang="en-US" sz="1800" b="0" dirty="0">
              <a:solidFill>
                <a:srgbClr val="0070C0"/>
              </a:solidFill>
              <a:latin typeface="+mn-lt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915201" y="5577224"/>
            <a:ext cx="7670657" cy="1144211"/>
            <a:chOff x="915201" y="5577224"/>
            <a:chExt cx="7670657" cy="1144211"/>
          </a:xfrm>
        </p:grpSpPr>
        <p:sp>
          <p:nvSpPr>
            <p:cNvPr id="15" name="Rectangle 14"/>
            <p:cNvSpPr/>
            <p:nvPr/>
          </p:nvSpPr>
          <p:spPr>
            <a:xfrm flipH="1">
              <a:off x="5343891" y="5630667"/>
              <a:ext cx="3241967" cy="1007639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flipH="1">
              <a:off x="915201" y="6354181"/>
              <a:ext cx="3241967" cy="367254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Left-Right Arrow 18"/>
            <p:cNvSpPr/>
            <p:nvPr/>
          </p:nvSpPr>
          <p:spPr>
            <a:xfrm rot="20537699">
              <a:off x="4262673" y="6169573"/>
              <a:ext cx="972972" cy="225631"/>
            </a:xfrm>
            <a:prstGeom prst="leftRightArrow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 rot="20519663">
              <a:off x="3847856" y="5577224"/>
              <a:ext cx="145745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1600" b="0" dirty="0">
                  <a:solidFill>
                    <a:srgbClr val="C00000"/>
                  </a:solidFill>
                  <a:latin typeface="Comic Sans MS" panose="030F0702030302020204" pitchFamily="66" charset="0"/>
                </a:rPr>
                <a:t>The only unique code!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9680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97872" y="1917469"/>
            <a:ext cx="4262253" cy="5038106"/>
          </a:xfrm>
        </p:spPr>
        <p:txBody>
          <a:bodyPr>
            <a:noAutofit/>
          </a:bodyPr>
          <a:lstStyle/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display()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C0"/>
                </a:solidFill>
                <a:latin typeface="Consolas"/>
              </a:rPr>
              <a:t>username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.print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timeString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C0"/>
                </a:solidFill>
                <a:latin typeface="Consolas"/>
              </a:rPr>
              <a:t>timestamp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if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C0"/>
                </a:solidFill>
                <a:latin typeface="Consolas"/>
              </a:rPr>
              <a:t>likes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&gt; 0)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/>
              </a:rPr>
              <a:t>"  -  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+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en-US" sz="1600" dirty="0">
                <a:solidFill>
                  <a:srgbClr val="0000C0"/>
                </a:solidFill>
                <a:latin typeface="Consolas"/>
              </a:rPr>
              <a:t>likes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+ 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en-US" sz="1600" dirty="0">
                <a:solidFill>
                  <a:srgbClr val="2A00FF"/>
                </a:solidFill>
                <a:latin typeface="Consolas"/>
              </a:rPr>
              <a:t>" people like this."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600" dirty="0">
                <a:solidFill>
                  <a:srgbClr val="7F0055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C0"/>
                </a:solidFill>
                <a:latin typeface="Consolas"/>
              </a:rPr>
              <a:t>comments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.isEmpty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())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en-US" sz="1600" dirty="0">
                <a:solidFill>
                  <a:srgbClr val="2A00FF"/>
                </a:solidFill>
                <a:latin typeface="Consolas"/>
              </a:rPr>
              <a:t>"   No comments."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/>
              </a:rPr>
              <a:t>"   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+ 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en-US" sz="1600" dirty="0" err="1">
                <a:solidFill>
                  <a:srgbClr val="0000C0"/>
                </a:solidFill>
                <a:latin typeface="Consolas"/>
              </a:rPr>
              <a:t>comments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.size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 + 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2A00FF"/>
                </a:solidFill>
                <a:latin typeface="Consolas"/>
              </a:rPr>
              <a:t>" comment(s)."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}</a:t>
            </a:r>
          </a:p>
          <a:p>
            <a:pPr marL="4572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C0"/>
                </a:solidFill>
                <a:latin typeface="Consolas"/>
              </a:rPr>
              <a:t>message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4572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Solution 2:  display() in superclass and subclasses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sz="half" idx="4294967295"/>
          </p:nvPr>
        </p:nvSpPr>
        <p:spPr>
          <a:xfrm>
            <a:off x="4767572" y="1129615"/>
            <a:ext cx="4257675" cy="4911725"/>
          </a:xfrm>
        </p:spPr>
        <p:txBody>
          <a:bodyPr>
            <a:noAutofit/>
          </a:bodyPr>
          <a:lstStyle/>
          <a:p>
            <a:pPr marL="45720" indent="0">
              <a:spcBef>
                <a:spcPts val="0"/>
              </a:spcBef>
              <a:buNone/>
            </a:pPr>
            <a:r>
              <a:rPr lang="en-US" sz="1600" spc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spc="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 spc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spc="0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 spc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spc="0" dirty="0">
                <a:solidFill>
                  <a:srgbClr val="000000"/>
                </a:solidFill>
                <a:latin typeface="Consolas"/>
              </a:rPr>
              <a:t>display()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spc="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spc="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spc="0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spc="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spc="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spc="0" dirty="0">
                <a:solidFill>
                  <a:srgbClr val="0000C0"/>
                </a:solidFill>
                <a:latin typeface="Consolas"/>
              </a:rPr>
              <a:t>username</a:t>
            </a:r>
            <a:r>
              <a:rPr lang="en-US" sz="1600" spc="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spc="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spc="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spc="0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spc="0" dirty="0" err="1">
                <a:solidFill>
                  <a:srgbClr val="000000"/>
                </a:solidFill>
                <a:latin typeface="Consolas"/>
              </a:rPr>
              <a:t>.print</a:t>
            </a:r>
            <a:r>
              <a:rPr lang="en-US" sz="1600" spc="0" dirty="0">
                <a:solidFill>
                  <a:srgbClr val="000000"/>
                </a:solidFill>
                <a:latin typeface="Consolas"/>
              </a:rPr>
              <a:t>(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spc="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spc="0" dirty="0" err="1">
                <a:solidFill>
                  <a:srgbClr val="000000"/>
                </a:solidFill>
                <a:latin typeface="Consolas"/>
              </a:rPr>
              <a:t>timeString</a:t>
            </a:r>
            <a:r>
              <a:rPr lang="en-US" sz="1600" spc="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spc="0" dirty="0">
                <a:solidFill>
                  <a:srgbClr val="0000C0"/>
                </a:solidFill>
                <a:latin typeface="Consolas"/>
              </a:rPr>
              <a:t>timestamp</a:t>
            </a:r>
            <a:r>
              <a:rPr lang="en-US" sz="1600" spc="0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spc="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600" b="1" spc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spc="0" dirty="0">
                <a:solidFill>
                  <a:srgbClr val="7F0055"/>
                </a:solidFill>
                <a:latin typeface="Consolas"/>
              </a:rPr>
              <a:t>if </a:t>
            </a:r>
            <a:r>
              <a:rPr lang="en-US" sz="1600" spc="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spc="0" dirty="0">
                <a:solidFill>
                  <a:srgbClr val="0000C0"/>
                </a:solidFill>
                <a:latin typeface="Consolas"/>
              </a:rPr>
              <a:t>likes</a:t>
            </a:r>
            <a:r>
              <a:rPr lang="en-US" sz="1600" spc="0" dirty="0">
                <a:solidFill>
                  <a:srgbClr val="000000"/>
                </a:solidFill>
                <a:latin typeface="Consolas"/>
              </a:rPr>
              <a:t> &gt; 0)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spc="0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sz="1600" spc="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spc="0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spc="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spc="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spc="0" dirty="0">
                <a:solidFill>
                  <a:srgbClr val="2A00FF"/>
                </a:solidFill>
                <a:latin typeface="Consolas"/>
              </a:rPr>
              <a:t>"  -  "</a:t>
            </a:r>
            <a:r>
              <a:rPr lang="en-US" sz="1600" spc="0" dirty="0">
                <a:solidFill>
                  <a:srgbClr val="000000"/>
                </a:solidFill>
                <a:latin typeface="Consolas"/>
              </a:rPr>
              <a:t> +</a:t>
            </a:r>
            <a:br>
              <a:rPr lang="en-US" sz="1600" spc="0" dirty="0">
                <a:solidFill>
                  <a:srgbClr val="000000"/>
                </a:solidFill>
                <a:latin typeface="Consolas"/>
              </a:rPr>
            </a:br>
            <a:r>
              <a:rPr lang="en-US" sz="1600" spc="0" dirty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en-US" sz="1600" spc="0" dirty="0">
                <a:solidFill>
                  <a:srgbClr val="0000C0"/>
                </a:solidFill>
                <a:latin typeface="Consolas"/>
              </a:rPr>
              <a:t>likes</a:t>
            </a:r>
            <a:r>
              <a:rPr lang="en-US" sz="1600" spc="0" dirty="0">
                <a:solidFill>
                  <a:srgbClr val="000000"/>
                </a:solidFill>
                <a:latin typeface="Consolas"/>
              </a:rPr>
              <a:t> + </a:t>
            </a:r>
            <a:br>
              <a:rPr lang="en-US" sz="1600" spc="0" dirty="0">
                <a:solidFill>
                  <a:srgbClr val="000000"/>
                </a:solidFill>
                <a:latin typeface="Consolas"/>
              </a:rPr>
            </a:br>
            <a:r>
              <a:rPr lang="en-US" sz="1600" spc="0" dirty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en-US" sz="1600" spc="0" dirty="0">
                <a:solidFill>
                  <a:srgbClr val="2A00FF"/>
                </a:solidFill>
                <a:latin typeface="Consolas"/>
              </a:rPr>
              <a:t>" people like this."</a:t>
            </a:r>
            <a:r>
              <a:rPr lang="en-US" sz="1600" spc="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spc="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spc="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b="1" spc="0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600" spc="0" dirty="0">
                <a:solidFill>
                  <a:srgbClr val="7F0055"/>
                </a:solidFill>
                <a:latin typeface="Consolas"/>
              </a:rPr>
              <a:t> </a:t>
            </a:r>
            <a:r>
              <a:rPr lang="en-US" sz="1600" spc="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spc="0" dirty="0" err="1">
                <a:solidFill>
                  <a:srgbClr val="0000C0"/>
                </a:solidFill>
                <a:latin typeface="Consolas"/>
              </a:rPr>
              <a:t>comments</a:t>
            </a:r>
            <a:r>
              <a:rPr lang="en-US" sz="1600" spc="0" dirty="0" err="1">
                <a:solidFill>
                  <a:srgbClr val="000000"/>
                </a:solidFill>
                <a:latin typeface="Consolas"/>
              </a:rPr>
              <a:t>.isEmpty</a:t>
            </a:r>
            <a:r>
              <a:rPr lang="en-US" sz="1600" spc="0" dirty="0">
                <a:solidFill>
                  <a:srgbClr val="000000"/>
                </a:solidFill>
                <a:latin typeface="Consolas"/>
              </a:rPr>
              <a:t>())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spc="0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sz="1600" spc="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spc="0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spc="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spc="0" dirty="0">
                <a:solidFill>
                  <a:srgbClr val="000000"/>
                </a:solidFill>
                <a:latin typeface="Consolas"/>
              </a:rPr>
              <a:t>(</a:t>
            </a:r>
            <a:br>
              <a:rPr lang="en-US" sz="1600" spc="0" dirty="0">
                <a:solidFill>
                  <a:srgbClr val="000000"/>
                </a:solidFill>
                <a:latin typeface="Consolas"/>
              </a:rPr>
            </a:br>
            <a:r>
              <a:rPr lang="en-US" sz="1600" spc="0" dirty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en-US" sz="1600" spc="0" dirty="0">
                <a:solidFill>
                  <a:srgbClr val="2A00FF"/>
                </a:solidFill>
                <a:latin typeface="Consolas"/>
              </a:rPr>
              <a:t>"   No comments."</a:t>
            </a:r>
            <a:r>
              <a:rPr lang="en-US" sz="1600" spc="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spc="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spc="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b="1" spc="0" dirty="0">
                <a:solidFill>
                  <a:srgbClr val="7F0055"/>
                </a:solidFill>
                <a:latin typeface="Consolas"/>
              </a:rPr>
              <a:t>else</a:t>
            </a:r>
            <a:r>
              <a:rPr lang="en-US" sz="1600" spc="0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spc="0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sz="1600" spc="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spc="0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spc="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spc="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spc="0" dirty="0">
                <a:solidFill>
                  <a:srgbClr val="2A00FF"/>
                </a:solidFill>
                <a:latin typeface="Consolas"/>
              </a:rPr>
              <a:t>"   "</a:t>
            </a:r>
            <a:r>
              <a:rPr lang="en-US" sz="1600" spc="0" dirty="0">
                <a:solidFill>
                  <a:srgbClr val="000000"/>
                </a:solidFill>
                <a:latin typeface="Consolas"/>
              </a:rPr>
              <a:t> + </a:t>
            </a:r>
            <a:br>
              <a:rPr lang="en-US" sz="1600" spc="0" dirty="0">
                <a:solidFill>
                  <a:srgbClr val="000000"/>
                </a:solidFill>
                <a:latin typeface="Consolas"/>
              </a:rPr>
            </a:br>
            <a:r>
              <a:rPr lang="en-US" sz="1600" spc="0" dirty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en-US" sz="1600" spc="0" dirty="0" err="1">
                <a:solidFill>
                  <a:srgbClr val="0000C0"/>
                </a:solidFill>
                <a:latin typeface="Consolas"/>
              </a:rPr>
              <a:t>comments</a:t>
            </a:r>
            <a:r>
              <a:rPr lang="en-US" sz="1600" spc="0" dirty="0" err="1">
                <a:solidFill>
                  <a:srgbClr val="000000"/>
                </a:solidFill>
                <a:latin typeface="Consolas"/>
              </a:rPr>
              <a:t>.size</a:t>
            </a:r>
            <a:r>
              <a:rPr lang="en-US" sz="1600" spc="0" dirty="0">
                <a:solidFill>
                  <a:srgbClr val="000000"/>
                </a:solidFill>
                <a:latin typeface="Consolas"/>
              </a:rPr>
              <a:t>() + </a:t>
            </a:r>
            <a:br>
              <a:rPr lang="en-US" sz="1600" spc="0" dirty="0">
                <a:solidFill>
                  <a:srgbClr val="000000"/>
                </a:solidFill>
                <a:latin typeface="Consolas"/>
              </a:rPr>
            </a:br>
            <a:r>
              <a:rPr lang="en-US" sz="1600" spc="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spc="0" dirty="0">
                <a:solidFill>
                  <a:srgbClr val="2A00FF"/>
                </a:solidFill>
                <a:latin typeface="Consolas"/>
              </a:rPr>
              <a:t>" comment(s)."</a:t>
            </a:r>
            <a:r>
              <a:rPr lang="en-US" sz="1600" spc="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spc="0" dirty="0">
                <a:solidFill>
                  <a:srgbClr val="000000"/>
                </a:solidFill>
                <a:latin typeface="Consolas"/>
              </a:rPr>
              <a:t>     }</a:t>
            </a:r>
          </a:p>
          <a:p>
            <a:pPr marL="45720" indent="0">
              <a:buNone/>
            </a:pPr>
            <a:r>
              <a:rPr lang="en-US" sz="1600" spc="0" dirty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sz="1600" spc="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spc="0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spc="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spc="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spc="0" dirty="0">
                <a:solidFill>
                  <a:srgbClr val="2A00FF"/>
                </a:solidFill>
                <a:latin typeface="Consolas"/>
              </a:rPr>
              <a:t>"  ["</a:t>
            </a:r>
            <a:r>
              <a:rPr lang="en-US" sz="1600" spc="0" dirty="0">
                <a:solidFill>
                  <a:srgbClr val="000000"/>
                </a:solidFill>
                <a:latin typeface="Consolas"/>
              </a:rPr>
              <a:t> + </a:t>
            </a:r>
            <a:br>
              <a:rPr lang="en-US" sz="1600" spc="0" dirty="0">
                <a:solidFill>
                  <a:srgbClr val="000000"/>
                </a:solidFill>
                <a:latin typeface="Consolas"/>
              </a:rPr>
            </a:br>
            <a:r>
              <a:rPr lang="en-US" sz="1600" spc="0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600" spc="0" dirty="0">
                <a:solidFill>
                  <a:srgbClr val="0000C0"/>
                </a:solidFill>
                <a:latin typeface="Consolas"/>
              </a:rPr>
              <a:t>filename</a:t>
            </a:r>
            <a:r>
              <a:rPr lang="en-US" sz="1600" spc="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600" spc="0" dirty="0">
                <a:solidFill>
                  <a:srgbClr val="2A00FF"/>
                </a:solidFill>
                <a:latin typeface="Consolas"/>
              </a:rPr>
              <a:t>"]"</a:t>
            </a:r>
            <a:r>
              <a:rPr lang="en-US" sz="1600" spc="0" dirty="0">
                <a:solidFill>
                  <a:srgbClr val="000000"/>
                </a:solidFill>
                <a:latin typeface="Consolas"/>
              </a:rPr>
              <a:t>);</a:t>
            </a:r>
            <a:br>
              <a:rPr lang="en-US" sz="1600" spc="0" dirty="0">
                <a:solidFill>
                  <a:srgbClr val="000000"/>
                </a:solidFill>
                <a:latin typeface="Consolas"/>
              </a:rPr>
            </a:br>
            <a:r>
              <a:rPr lang="en-US" sz="1600" spc="0" dirty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sz="1600" spc="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spc="0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spc="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spc="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spc="0" dirty="0">
                <a:solidFill>
                  <a:srgbClr val="2A00FF"/>
                </a:solidFill>
                <a:latin typeface="Consolas"/>
              </a:rPr>
              <a:t>"  "</a:t>
            </a:r>
            <a:r>
              <a:rPr lang="en-US" sz="1600" spc="0" dirty="0">
                <a:solidFill>
                  <a:srgbClr val="000000"/>
                </a:solidFill>
                <a:latin typeface="Consolas"/>
              </a:rPr>
              <a:t> +</a:t>
            </a:r>
            <a:br>
              <a:rPr lang="en-US" sz="1600" spc="0" dirty="0">
                <a:solidFill>
                  <a:srgbClr val="000000"/>
                </a:solidFill>
                <a:latin typeface="Consolas"/>
              </a:rPr>
            </a:br>
            <a:r>
              <a:rPr lang="en-US" sz="1600" spc="0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600" spc="0" dirty="0">
                <a:solidFill>
                  <a:srgbClr val="0000C0"/>
                </a:solidFill>
                <a:latin typeface="Consolas"/>
              </a:rPr>
              <a:t>caption</a:t>
            </a:r>
            <a:r>
              <a:rPr lang="en-US" sz="1600" spc="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45720" indent="0">
              <a:buNone/>
            </a:pPr>
            <a:r>
              <a:rPr lang="en-US" sz="1600" spc="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10" name="Content Placeholder 6"/>
          <p:cNvSpPr txBox="1">
            <a:spLocks/>
          </p:cNvSpPr>
          <p:nvPr/>
        </p:nvSpPr>
        <p:spPr>
          <a:xfrm>
            <a:off x="407349" y="643840"/>
            <a:ext cx="4257675" cy="49117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600" b="1" spc="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 spc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spc="0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 spc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spc="0" dirty="0">
                <a:solidFill>
                  <a:srgbClr val="000000"/>
                </a:solidFill>
                <a:latin typeface="Consolas"/>
              </a:rPr>
              <a:t>display() {</a:t>
            </a:r>
          </a:p>
          <a:p>
            <a:pPr marL="4572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600" spc="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spc="0" dirty="0">
                <a:solidFill>
                  <a:srgbClr val="008A3E"/>
                </a:solidFill>
                <a:latin typeface="Consolas"/>
              </a:rPr>
              <a:t>// This is just a method stub so</a:t>
            </a:r>
          </a:p>
          <a:p>
            <a:pPr marL="4572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600" spc="0" dirty="0">
                <a:solidFill>
                  <a:srgbClr val="008A3E"/>
                </a:solidFill>
                <a:latin typeface="Consolas"/>
              </a:rPr>
              <a:t>  // the application will compile.</a:t>
            </a:r>
            <a:endParaRPr lang="en-US" sz="1600" spc="0" dirty="0">
              <a:solidFill>
                <a:srgbClr val="000000"/>
              </a:solidFill>
              <a:latin typeface="Consolas"/>
            </a:endParaRPr>
          </a:p>
          <a:p>
            <a:pPr marL="45720" indent="0">
              <a:buFont typeface="Wingdings 2" pitchFamily="18" charset="2"/>
              <a:buNone/>
            </a:pPr>
            <a:r>
              <a:rPr lang="en-US" sz="1600" spc="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6044" y="320675"/>
            <a:ext cx="862672" cy="3231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800" b="0" dirty="0">
                <a:solidFill>
                  <a:srgbClr val="0070C0"/>
                </a:solidFill>
                <a:latin typeface="+mn-lt"/>
              </a:rPr>
              <a:t>In Post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62511" y="1594027"/>
            <a:ext cx="1744325" cy="3231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800" b="0" dirty="0">
                <a:solidFill>
                  <a:srgbClr val="0070C0"/>
                </a:solidFill>
                <a:latin typeface="+mn-lt"/>
              </a:rPr>
              <a:t>In </a:t>
            </a:r>
            <a:r>
              <a:rPr lang="en-US" sz="1800" b="0" dirty="0" err="1">
                <a:solidFill>
                  <a:srgbClr val="0070C0"/>
                </a:solidFill>
                <a:latin typeface="+mn-lt"/>
              </a:rPr>
              <a:t>MessagePost</a:t>
            </a:r>
            <a:endParaRPr lang="en-US" sz="1800" b="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07746" y="748900"/>
            <a:ext cx="1437638" cy="3231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800" b="0" dirty="0">
                <a:solidFill>
                  <a:srgbClr val="0070C0"/>
                </a:solidFill>
                <a:latin typeface="+mn-lt"/>
              </a:rPr>
              <a:t>In </a:t>
            </a:r>
            <a:r>
              <a:rPr lang="en-US" sz="1800" b="0" dirty="0" err="1">
                <a:solidFill>
                  <a:srgbClr val="0070C0"/>
                </a:solidFill>
                <a:latin typeface="+mn-lt"/>
              </a:rPr>
              <a:t>PhotoPost</a:t>
            </a:r>
            <a:endParaRPr lang="en-US" sz="1800" b="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4" name="Rectangle 13"/>
          <p:cNvSpPr/>
          <p:nvPr/>
        </p:nvSpPr>
        <p:spPr>
          <a:xfrm flipH="1">
            <a:off x="2985850" y="2245318"/>
            <a:ext cx="897379" cy="183627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flipH="1">
            <a:off x="2536185" y="2765853"/>
            <a:ext cx="1002661" cy="183627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flipH="1">
            <a:off x="1358549" y="4200788"/>
            <a:ext cx="874012" cy="183627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flipH="1">
            <a:off x="1558451" y="5686854"/>
            <a:ext cx="874012" cy="183627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 flipH="1">
            <a:off x="7407746" y="1457900"/>
            <a:ext cx="897379" cy="183627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flipH="1">
            <a:off x="6958081" y="1978435"/>
            <a:ext cx="1002661" cy="183627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flipH="1">
            <a:off x="5780445" y="3413370"/>
            <a:ext cx="874012" cy="183627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 flipH="1">
            <a:off x="5980347" y="4899436"/>
            <a:ext cx="874012" cy="183627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878110" y="4200788"/>
            <a:ext cx="1457452" cy="1938992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600" b="0" dirty="0">
                <a:solidFill>
                  <a:srgbClr val="C00000"/>
                </a:solidFill>
                <a:latin typeface="Comic Sans MS" panose="030F0702030302020204" pitchFamily="66" charset="0"/>
              </a:rPr>
              <a:t>Access must</a:t>
            </a:r>
            <a:r>
              <a:rPr lang="en-US" sz="1600" dirty="0">
                <a:solidFill>
                  <a:srgbClr val="C00000"/>
                </a:solidFill>
                <a:latin typeface="Comic Sans MS" panose="030F0702030302020204" pitchFamily="66" charset="0"/>
              </a:rPr>
              <a:t> relax to protected</a:t>
            </a:r>
          </a:p>
          <a:p>
            <a:pPr algn="ctr">
              <a:lnSpc>
                <a:spcPts val="1800"/>
              </a:lnSpc>
            </a:pPr>
            <a:endParaRPr lang="en-US" sz="1600" b="0" dirty="0">
              <a:solidFill>
                <a:srgbClr val="C00000"/>
              </a:solidFill>
              <a:latin typeface="Comic Sans MS" panose="030F0702030302020204" pitchFamily="66" charset="0"/>
            </a:endParaRPr>
          </a:p>
          <a:p>
            <a:pPr algn="ctr">
              <a:lnSpc>
                <a:spcPts val="1800"/>
              </a:lnSpc>
            </a:pPr>
            <a:r>
              <a:rPr lang="en-US" sz="1600" dirty="0">
                <a:solidFill>
                  <a:srgbClr val="C00000"/>
                </a:solidFill>
                <a:latin typeface="Comic Sans MS" panose="030F0702030302020204" pitchFamily="66" charset="0"/>
              </a:rPr>
              <a:t>or</a:t>
            </a:r>
          </a:p>
          <a:p>
            <a:pPr algn="ctr">
              <a:lnSpc>
                <a:spcPts val="1800"/>
              </a:lnSpc>
            </a:pPr>
            <a:endParaRPr lang="en-US" sz="1600" b="0" dirty="0">
              <a:solidFill>
                <a:srgbClr val="C00000"/>
              </a:solidFill>
              <a:latin typeface="Comic Sans MS" panose="030F0702030302020204" pitchFamily="66" charset="0"/>
            </a:endParaRPr>
          </a:p>
          <a:p>
            <a:pPr algn="ctr">
              <a:lnSpc>
                <a:spcPts val="1800"/>
              </a:lnSpc>
            </a:pPr>
            <a:r>
              <a:rPr lang="en-US" sz="1600" dirty="0">
                <a:solidFill>
                  <a:srgbClr val="C00000"/>
                </a:solidFill>
                <a:latin typeface="Comic Sans MS" panose="030F0702030302020204" pitchFamily="66" charset="0"/>
              </a:rPr>
              <a:t>Must use getters</a:t>
            </a:r>
            <a:endParaRPr lang="en-US" sz="1600" b="0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0854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476998" y="1600323"/>
            <a:ext cx="4488872" cy="491223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Violated the DRY principle</a:t>
            </a:r>
          </a:p>
          <a:p>
            <a:pPr lvl="1"/>
            <a:r>
              <a:rPr lang="en-US" dirty="0"/>
              <a:t>You've repeated code.</a:t>
            </a:r>
            <a:br>
              <a:rPr lang="en-US" dirty="0"/>
            </a:br>
            <a:endParaRPr lang="en-US" dirty="0"/>
          </a:p>
          <a:p>
            <a:r>
              <a:rPr lang="en-US" dirty="0"/>
              <a:t>Violated Open-Closed Principle </a:t>
            </a:r>
            <a:r>
              <a:rPr lang="en-US" sz="1600" dirty="0"/>
              <a:t>(Classes should be open for extension, but closed for modification)</a:t>
            </a:r>
          </a:p>
          <a:p>
            <a:pPr lvl="1"/>
            <a:r>
              <a:rPr lang="en-US" dirty="0"/>
              <a:t>The subclasses </a:t>
            </a:r>
            <a:r>
              <a:rPr lang="en-US" dirty="0" err="1"/>
              <a:t>PhotoPost</a:t>
            </a:r>
            <a:r>
              <a:rPr lang="en-US" dirty="0"/>
              <a:t> and </a:t>
            </a:r>
            <a:r>
              <a:rPr lang="en-US" dirty="0" err="1"/>
              <a:t>MessagePost</a:t>
            </a:r>
            <a:r>
              <a:rPr lang="en-US" dirty="0"/>
              <a:t> will have to change if you decided to change how the timestamp looks</a:t>
            </a:r>
          </a:p>
          <a:p>
            <a:pPr lvl="1"/>
            <a:r>
              <a:rPr lang="en-US" dirty="0"/>
              <a:t>These classes NOT closed for modification.</a:t>
            </a:r>
            <a:br>
              <a:rPr lang="en-US" dirty="0"/>
            </a:br>
            <a:endParaRPr lang="en-US" dirty="0"/>
          </a:p>
          <a:p>
            <a:r>
              <a:rPr lang="en-US" dirty="0"/>
              <a:t>You haven't encapsulated well.</a:t>
            </a:r>
          </a:p>
          <a:p>
            <a:pPr lvl="1"/>
            <a:r>
              <a:rPr lang="en-US" dirty="0"/>
              <a:t>If you had, anything specific to Post display would have been in the Post class.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71202" y="1624075"/>
            <a:ext cx="4258294" cy="5162675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4572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Emily Johnson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0 seconds ago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No comments.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[photo1.jpg]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The Night Market</a:t>
            </a:r>
          </a:p>
          <a:p>
            <a:pPr marL="45720" indent="0">
              <a:spcBef>
                <a:spcPts val="0"/>
              </a:spcBef>
              <a:buNone/>
            </a:pPr>
            <a:endParaRPr lang="en-US" sz="1200" dirty="0">
              <a:latin typeface="Consolas"/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Emily Johnson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0 seconds ago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No comments.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[photo2.jpg]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Buddhist Temple</a:t>
            </a:r>
          </a:p>
          <a:p>
            <a:pPr marL="45720" indent="0">
              <a:spcBef>
                <a:spcPts val="0"/>
              </a:spcBef>
              <a:buNone/>
            </a:pPr>
            <a:endParaRPr lang="en-US" sz="1200" dirty="0">
              <a:latin typeface="Consolas"/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Drake Gomez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0 seconds ago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No comments.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The Bangkok shopping district is amazing!</a:t>
            </a:r>
          </a:p>
          <a:p>
            <a:pPr marL="45720" indent="0">
              <a:spcBef>
                <a:spcPts val="0"/>
              </a:spcBef>
              <a:buNone/>
            </a:pPr>
            <a:endParaRPr lang="en-US" sz="1200" dirty="0">
              <a:latin typeface="Consolas"/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Drake Gomez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0 seconds ago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No comments.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[photo17.jpg]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An elephant walking in the middle of the city</a:t>
            </a:r>
          </a:p>
          <a:p>
            <a:pPr marL="45720" indent="0">
              <a:spcBef>
                <a:spcPts val="0"/>
              </a:spcBef>
              <a:buNone/>
            </a:pPr>
            <a:endParaRPr lang="en-US" sz="1200" dirty="0">
              <a:latin typeface="Consolas"/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Susan Bay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0 seconds ago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No comments.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I want to attend the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Songkran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festival.</a:t>
            </a:r>
            <a:endParaRPr lang="en-US" sz="1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 works, but…</a:t>
            </a:r>
          </a:p>
        </p:txBody>
      </p:sp>
    </p:spTree>
    <p:extLst>
      <p:ext uri="{BB962C8B-B14F-4D97-AF65-F5344CB8AC3E}">
        <p14:creationId xmlns:p14="http://schemas.microsoft.com/office/powerpoint/2010/main" val="18744583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762994" y="2030681"/>
            <a:ext cx="4262253" cy="575953"/>
          </a:xfrm>
        </p:spPr>
        <p:txBody>
          <a:bodyPr>
            <a:noAutofit/>
          </a:bodyPr>
          <a:lstStyle/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display()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super.display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C0"/>
                </a:solidFill>
                <a:latin typeface="Consolas"/>
              </a:rPr>
              <a:t>message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4572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Solution 3:  display() in superclass and subclasses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sz="half" idx="4294967295"/>
          </p:nvPr>
        </p:nvSpPr>
        <p:spPr>
          <a:xfrm>
            <a:off x="4767572" y="4312115"/>
            <a:ext cx="4257675" cy="2076723"/>
          </a:xfrm>
        </p:spPr>
        <p:txBody>
          <a:bodyPr>
            <a:noAutofit/>
          </a:bodyPr>
          <a:lstStyle/>
          <a:p>
            <a:pPr marL="45720" indent="0">
              <a:spcBef>
                <a:spcPts val="0"/>
              </a:spcBef>
              <a:buNone/>
            </a:pPr>
            <a:r>
              <a:rPr lang="en-US" sz="1600" spc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spc="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 spc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spc="0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 spc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spc="0" dirty="0">
                <a:solidFill>
                  <a:srgbClr val="000000"/>
                </a:solidFill>
                <a:latin typeface="Consolas"/>
              </a:rPr>
              <a:t>display()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spc="0" dirty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sz="1600" spc="0" dirty="0" err="1">
                <a:solidFill>
                  <a:srgbClr val="000000"/>
                </a:solidFill>
                <a:latin typeface="Consolas"/>
              </a:rPr>
              <a:t>super.display</a:t>
            </a:r>
            <a:r>
              <a:rPr lang="en-US" sz="1600" spc="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45720" indent="0">
              <a:buNone/>
            </a:pPr>
            <a:r>
              <a:rPr lang="en-US" sz="1600" spc="0" dirty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sz="1600" spc="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spc="0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spc="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spc="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spc="0" dirty="0">
                <a:solidFill>
                  <a:srgbClr val="2A00FF"/>
                </a:solidFill>
                <a:latin typeface="Consolas"/>
              </a:rPr>
              <a:t>"  ["</a:t>
            </a:r>
            <a:r>
              <a:rPr lang="en-US" sz="1600" spc="0" dirty="0">
                <a:solidFill>
                  <a:srgbClr val="000000"/>
                </a:solidFill>
                <a:latin typeface="Consolas"/>
              </a:rPr>
              <a:t> + </a:t>
            </a:r>
            <a:br>
              <a:rPr lang="en-US" sz="1600" spc="0" dirty="0">
                <a:solidFill>
                  <a:srgbClr val="000000"/>
                </a:solidFill>
                <a:latin typeface="Consolas"/>
              </a:rPr>
            </a:br>
            <a:r>
              <a:rPr lang="en-US" sz="1600" spc="0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600" spc="0" dirty="0">
                <a:solidFill>
                  <a:srgbClr val="0000C0"/>
                </a:solidFill>
                <a:latin typeface="Consolas"/>
              </a:rPr>
              <a:t>filename</a:t>
            </a:r>
            <a:r>
              <a:rPr lang="en-US" sz="1600" spc="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600" spc="0" dirty="0">
                <a:solidFill>
                  <a:srgbClr val="2A00FF"/>
                </a:solidFill>
                <a:latin typeface="Consolas"/>
              </a:rPr>
              <a:t>"]"</a:t>
            </a:r>
            <a:r>
              <a:rPr lang="en-US" sz="1600" spc="0" dirty="0">
                <a:solidFill>
                  <a:srgbClr val="000000"/>
                </a:solidFill>
                <a:latin typeface="Consolas"/>
              </a:rPr>
              <a:t>);</a:t>
            </a:r>
            <a:br>
              <a:rPr lang="en-US" sz="1600" spc="0" dirty="0">
                <a:solidFill>
                  <a:srgbClr val="000000"/>
                </a:solidFill>
                <a:latin typeface="Consolas"/>
              </a:rPr>
            </a:br>
            <a:r>
              <a:rPr lang="en-US" sz="1600" spc="0" dirty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sz="1600" spc="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spc="0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spc="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spc="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spc="0" dirty="0">
                <a:solidFill>
                  <a:srgbClr val="2A00FF"/>
                </a:solidFill>
                <a:latin typeface="Consolas"/>
              </a:rPr>
              <a:t>"  "</a:t>
            </a:r>
            <a:r>
              <a:rPr lang="en-US" sz="1600" spc="0" dirty="0">
                <a:solidFill>
                  <a:srgbClr val="000000"/>
                </a:solidFill>
                <a:latin typeface="Consolas"/>
              </a:rPr>
              <a:t> +</a:t>
            </a:r>
            <a:br>
              <a:rPr lang="en-US" sz="1600" spc="0" dirty="0">
                <a:solidFill>
                  <a:srgbClr val="000000"/>
                </a:solidFill>
                <a:latin typeface="Consolas"/>
              </a:rPr>
            </a:br>
            <a:r>
              <a:rPr lang="en-US" sz="1600" spc="0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600" spc="0" dirty="0">
                <a:solidFill>
                  <a:srgbClr val="0000C0"/>
                </a:solidFill>
                <a:latin typeface="Consolas"/>
              </a:rPr>
              <a:t>caption</a:t>
            </a:r>
            <a:r>
              <a:rPr lang="en-US" sz="1600" spc="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45720" indent="0">
              <a:buNone/>
            </a:pPr>
            <a:r>
              <a:rPr lang="en-US" sz="1600" spc="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10" name="Content Placeholder 6"/>
          <p:cNvSpPr txBox="1">
            <a:spLocks/>
          </p:cNvSpPr>
          <p:nvPr/>
        </p:nvSpPr>
        <p:spPr>
          <a:xfrm>
            <a:off x="98599" y="1534465"/>
            <a:ext cx="4257675" cy="49117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600" b="1" spc="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 spc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spc="0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 spc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spc="0" dirty="0">
                <a:solidFill>
                  <a:srgbClr val="000000"/>
                </a:solidFill>
                <a:latin typeface="Consolas"/>
              </a:rPr>
              <a:t>display()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spc="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600" spc="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spc="0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spc="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spc="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spc="0" dirty="0">
                <a:solidFill>
                  <a:srgbClr val="0000C0"/>
                </a:solidFill>
                <a:latin typeface="Consolas"/>
              </a:rPr>
              <a:t>username</a:t>
            </a:r>
            <a:r>
              <a:rPr lang="en-US" sz="1600" spc="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spc="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spc="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spc="0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spc="0" dirty="0" err="1">
                <a:solidFill>
                  <a:srgbClr val="000000"/>
                </a:solidFill>
                <a:latin typeface="Consolas"/>
              </a:rPr>
              <a:t>.print</a:t>
            </a:r>
            <a:r>
              <a:rPr lang="en-US" sz="1600" spc="0" dirty="0">
                <a:solidFill>
                  <a:srgbClr val="000000"/>
                </a:solidFill>
                <a:latin typeface="Consolas"/>
              </a:rPr>
              <a:t>(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spc="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spc="0" dirty="0" err="1">
                <a:solidFill>
                  <a:srgbClr val="000000"/>
                </a:solidFill>
                <a:latin typeface="Consolas"/>
              </a:rPr>
              <a:t>timeString</a:t>
            </a:r>
            <a:r>
              <a:rPr lang="en-US" sz="1600" spc="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spc="0" dirty="0">
                <a:solidFill>
                  <a:srgbClr val="0000C0"/>
                </a:solidFill>
                <a:latin typeface="Consolas"/>
              </a:rPr>
              <a:t>timestamp</a:t>
            </a:r>
            <a:r>
              <a:rPr lang="en-US" sz="1600" spc="0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spc="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600" b="1" spc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spc="0" dirty="0">
                <a:solidFill>
                  <a:srgbClr val="7F0055"/>
                </a:solidFill>
                <a:latin typeface="Consolas"/>
              </a:rPr>
              <a:t>if </a:t>
            </a:r>
            <a:r>
              <a:rPr lang="en-US" sz="1600" spc="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spc="0" dirty="0">
                <a:solidFill>
                  <a:srgbClr val="0000C0"/>
                </a:solidFill>
                <a:latin typeface="Consolas"/>
              </a:rPr>
              <a:t>likes</a:t>
            </a:r>
            <a:r>
              <a:rPr lang="en-US" sz="1600" spc="0" dirty="0">
                <a:solidFill>
                  <a:srgbClr val="000000"/>
                </a:solidFill>
                <a:latin typeface="Consolas"/>
              </a:rPr>
              <a:t> &gt; 0)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spc="0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sz="1600" spc="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spc="0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spc="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spc="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spc="0" dirty="0">
                <a:solidFill>
                  <a:srgbClr val="2A00FF"/>
                </a:solidFill>
                <a:latin typeface="Consolas"/>
              </a:rPr>
              <a:t>"  -  "</a:t>
            </a:r>
            <a:r>
              <a:rPr lang="en-US" sz="1600" spc="0" dirty="0">
                <a:solidFill>
                  <a:srgbClr val="000000"/>
                </a:solidFill>
                <a:latin typeface="Consolas"/>
              </a:rPr>
              <a:t> +</a:t>
            </a:r>
            <a:br>
              <a:rPr lang="en-US" sz="1600" spc="0" dirty="0">
                <a:solidFill>
                  <a:srgbClr val="000000"/>
                </a:solidFill>
                <a:latin typeface="Consolas"/>
              </a:rPr>
            </a:br>
            <a:r>
              <a:rPr lang="en-US" sz="1600" spc="0" dirty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en-US" sz="1600" spc="0" dirty="0">
                <a:solidFill>
                  <a:srgbClr val="0000C0"/>
                </a:solidFill>
                <a:latin typeface="Consolas"/>
              </a:rPr>
              <a:t>likes</a:t>
            </a:r>
            <a:r>
              <a:rPr lang="en-US" sz="1600" spc="0" dirty="0">
                <a:solidFill>
                  <a:srgbClr val="000000"/>
                </a:solidFill>
                <a:latin typeface="Consolas"/>
              </a:rPr>
              <a:t> + </a:t>
            </a:r>
            <a:br>
              <a:rPr lang="en-US" sz="1600" spc="0" dirty="0">
                <a:solidFill>
                  <a:srgbClr val="000000"/>
                </a:solidFill>
                <a:latin typeface="Consolas"/>
              </a:rPr>
            </a:br>
            <a:r>
              <a:rPr lang="en-US" sz="1600" spc="0" dirty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en-US" sz="1600" spc="0" dirty="0">
                <a:solidFill>
                  <a:srgbClr val="2A00FF"/>
                </a:solidFill>
                <a:latin typeface="Consolas"/>
              </a:rPr>
              <a:t>" people like this."</a:t>
            </a:r>
            <a:r>
              <a:rPr lang="en-US" sz="1600" spc="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spc="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spc="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b="1" spc="0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600" spc="0" dirty="0">
                <a:solidFill>
                  <a:srgbClr val="7F0055"/>
                </a:solidFill>
                <a:latin typeface="Consolas"/>
              </a:rPr>
              <a:t> </a:t>
            </a:r>
            <a:r>
              <a:rPr lang="en-US" sz="1600" spc="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spc="0" dirty="0" err="1">
                <a:solidFill>
                  <a:srgbClr val="0000C0"/>
                </a:solidFill>
                <a:latin typeface="Consolas"/>
              </a:rPr>
              <a:t>comments</a:t>
            </a:r>
            <a:r>
              <a:rPr lang="en-US" sz="1600" spc="0" dirty="0" err="1">
                <a:solidFill>
                  <a:srgbClr val="000000"/>
                </a:solidFill>
                <a:latin typeface="Consolas"/>
              </a:rPr>
              <a:t>.isEmpty</a:t>
            </a:r>
            <a:r>
              <a:rPr lang="en-US" sz="1600" spc="0" dirty="0">
                <a:solidFill>
                  <a:srgbClr val="000000"/>
                </a:solidFill>
                <a:latin typeface="Consolas"/>
              </a:rPr>
              <a:t>())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spc="0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sz="1600" spc="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spc="0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spc="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spc="0" dirty="0">
                <a:solidFill>
                  <a:srgbClr val="000000"/>
                </a:solidFill>
                <a:latin typeface="Consolas"/>
              </a:rPr>
              <a:t>(</a:t>
            </a:r>
            <a:br>
              <a:rPr lang="en-US" sz="1600" spc="0" dirty="0">
                <a:solidFill>
                  <a:srgbClr val="000000"/>
                </a:solidFill>
                <a:latin typeface="Consolas"/>
              </a:rPr>
            </a:br>
            <a:r>
              <a:rPr lang="en-US" sz="1600" spc="0" dirty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en-US" sz="1600" spc="0" dirty="0">
                <a:solidFill>
                  <a:srgbClr val="2A00FF"/>
                </a:solidFill>
                <a:latin typeface="Consolas"/>
              </a:rPr>
              <a:t>"   No comments."</a:t>
            </a:r>
            <a:r>
              <a:rPr lang="en-US" sz="1600" spc="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spc="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spc="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b="1" spc="0" dirty="0">
                <a:solidFill>
                  <a:srgbClr val="7F0055"/>
                </a:solidFill>
                <a:latin typeface="Consolas"/>
              </a:rPr>
              <a:t>else</a:t>
            </a:r>
            <a:r>
              <a:rPr lang="en-US" sz="1600" spc="0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spc="0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sz="1600" spc="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spc="0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spc="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spc="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spc="0" dirty="0">
                <a:solidFill>
                  <a:srgbClr val="2A00FF"/>
                </a:solidFill>
                <a:latin typeface="Consolas"/>
              </a:rPr>
              <a:t>"   "</a:t>
            </a:r>
            <a:r>
              <a:rPr lang="en-US" sz="1600" spc="0" dirty="0">
                <a:solidFill>
                  <a:srgbClr val="000000"/>
                </a:solidFill>
                <a:latin typeface="Consolas"/>
              </a:rPr>
              <a:t> + </a:t>
            </a:r>
            <a:br>
              <a:rPr lang="en-US" sz="1600" spc="0" dirty="0">
                <a:solidFill>
                  <a:srgbClr val="000000"/>
                </a:solidFill>
                <a:latin typeface="Consolas"/>
              </a:rPr>
            </a:br>
            <a:r>
              <a:rPr lang="en-US" sz="1600" spc="0" dirty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en-US" sz="1600" spc="0" dirty="0" err="1">
                <a:solidFill>
                  <a:srgbClr val="0000C0"/>
                </a:solidFill>
                <a:latin typeface="Consolas"/>
              </a:rPr>
              <a:t>comments</a:t>
            </a:r>
            <a:r>
              <a:rPr lang="en-US" sz="1600" spc="0" dirty="0" err="1">
                <a:solidFill>
                  <a:srgbClr val="000000"/>
                </a:solidFill>
                <a:latin typeface="Consolas"/>
              </a:rPr>
              <a:t>.size</a:t>
            </a:r>
            <a:r>
              <a:rPr lang="en-US" sz="1600" spc="0" dirty="0">
                <a:solidFill>
                  <a:srgbClr val="000000"/>
                </a:solidFill>
                <a:latin typeface="Consolas"/>
              </a:rPr>
              <a:t>() + </a:t>
            </a:r>
            <a:br>
              <a:rPr lang="en-US" sz="1600" spc="0" dirty="0">
                <a:solidFill>
                  <a:srgbClr val="000000"/>
                </a:solidFill>
                <a:latin typeface="Consolas"/>
              </a:rPr>
            </a:br>
            <a:r>
              <a:rPr lang="en-US" sz="1600" spc="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spc="0" dirty="0">
                <a:solidFill>
                  <a:srgbClr val="2A00FF"/>
                </a:solidFill>
                <a:latin typeface="Consolas"/>
              </a:rPr>
              <a:t>" comment(s)."</a:t>
            </a:r>
            <a:r>
              <a:rPr lang="en-US" sz="1600" spc="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spc="0" dirty="0">
                <a:solidFill>
                  <a:srgbClr val="000000"/>
                </a:solidFill>
                <a:latin typeface="Consolas"/>
              </a:rPr>
              <a:t>     }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spc="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6044" y="1211300"/>
            <a:ext cx="862672" cy="3231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800" b="0" dirty="0">
                <a:solidFill>
                  <a:srgbClr val="0070C0"/>
                </a:solidFill>
                <a:latin typeface="+mn-lt"/>
              </a:rPr>
              <a:t>In Post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07746" y="3931400"/>
            <a:ext cx="1437638" cy="3231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800" b="0" dirty="0">
                <a:solidFill>
                  <a:srgbClr val="0070C0"/>
                </a:solidFill>
                <a:latin typeface="+mn-lt"/>
              </a:rPr>
              <a:t>In </a:t>
            </a:r>
            <a:r>
              <a:rPr lang="en-US" sz="1800" b="0" dirty="0" err="1">
                <a:solidFill>
                  <a:srgbClr val="0070C0"/>
                </a:solidFill>
                <a:latin typeface="+mn-lt"/>
              </a:rPr>
              <a:t>PhotoPost</a:t>
            </a:r>
            <a:endParaRPr lang="en-US" sz="1800" b="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00029" y="1625611"/>
            <a:ext cx="1744325" cy="3231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800" b="0" dirty="0">
                <a:solidFill>
                  <a:srgbClr val="0070C0"/>
                </a:solidFill>
                <a:latin typeface="+mn-lt"/>
              </a:rPr>
              <a:t>In </a:t>
            </a:r>
            <a:r>
              <a:rPr lang="en-US" sz="1800" b="0" dirty="0" err="1">
                <a:solidFill>
                  <a:srgbClr val="0070C0"/>
                </a:solidFill>
                <a:latin typeface="+mn-lt"/>
              </a:rPr>
              <a:t>MessagePost</a:t>
            </a:r>
            <a:endParaRPr lang="en-US" sz="1800" b="0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691203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Run-Time Binding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296883" y="566611"/>
            <a:ext cx="8550234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javax.swing.JOptionPane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sz="1600" dirty="0">
              <a:latin typeface="Consolas"/>
            </a:endParaRPr>
          </a:p>
          <a:p>
            <a:r>
              <a:rPr lang="en-US" sz="16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Polymorphism1 {</a:t>
            </a:r>
          </a:p>
          <a:p>
            <a:endParaRPr lang="en-US" sz="1600" dirty="0">
              <a:latin typeface="Consolas"/>
            </a:endParaRPr>
          </a:p>
          <a:p>
            <a:r>
              <a:rPr lang="en-US" sz="1600" dirty="0">
                <a:solidFill>
                  <a:srgbClr val="7F0055"/>
                </a:solidFill>
                <a:latin typeface="Consolas"/>
              </a:rPr>
              <a:t>   public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endParaRPr lang="en-US" sz="1600" dirty="0">
              <a:latin typeface="Consolas"/>
            </a:endParaRPr>
          </a:p>
          <a:p>
            <a:r>
              <a:rPr lang="en-US" sz="1600" dirty="0">
                <a:solidFill>
                  <a:srgbClr val="3F7F5F"/>
                </a:solidFill>
                <a:latin typeface="Consolas"/>
              </a:rPr>
              <a:t>      // Example of late or run-time binding.</a:t>
            </a:r>
          </a:p>
          <a:p>
            <a:r>
              <a:rPr lang="sv-SE" sz="1600" dirty="0">
                <a:solidFill>
                  <a:srgbClr val="000000"/>
                </a:solidFill>
                <a:latin typeface="Consolas"/>
              </a:rPr>
              <a:t>      Mammal flipper = </a:t>
            </a:r>
            <a:r>
              <a:rPr lang="sv-SE" sz="1600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sv-SE" sz="1600" dirty="0">
                <a:solidFill>
                  <a:srgbClr val="000000"/>
                </a:solidFill>
                <a:latin typeface="Consolas"/>
              </a:rPr>
              <a:t> Mammal(</a:t>
            </a:r>
            <a:r>
              <a:rPr lang="sv-SE" sz="1600" dirty="0">
                <a:solidFill>
                  <a:srgbClr val="2A00FF"/>
                </a:solidFill>
                <a:latin typeface="Consolas"/>
              </a:rPr>
              <a:t>"Flipper"</a:t>
            </a:r>
            <a:r>
              <a:rPr lang="sv-SE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Horse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seabiscuit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Horse(</a:t>
            </a:r>
            <a:r>
              <a:rPr lang="en-US" sz="16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2A00FF"/>
                </a:solidFill>
                <a:latin typeface="Consolas"/>
              </a:rPr>
              <a:t>Seabiscuit</a:t>
            </a:r>
            <a:r>
              <a:rPr lang="en-US" sz="16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en-US" sz="1600" dirty="0"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String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whoToFeed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JOptionPane.showInputDialog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/>
              </a:rPr>
              <a:t>"HORSE or DOLPHIN?"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srgbClr val="7F0055"/>
                </a:solidFill>
                <a:latin typeface="Consolas"/>
              </a:rPr>
              <a:t>      if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whoToFeed.equalsIgnoreCase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/>
              </a:rPr>
              <a:t>"HORSE"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   feed(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seabiscuit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srgbClr val="7F0055"/>
                </a:solidFill>
                <a:latin typeface="Consolas"/>
              </a:rPr>
              <a:t>      else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   feed(flipper);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}</a:t>
            </a:r>
          </a:p>
          <a:p>
            <a:endParaRPr lang="en-US" sz="1600" dirty="0">
              <a:latin typeface="Consolas"/>
            </a:endParaRPr>
          </a:p>
          <a:p>
            <a:r>
              <a:rPr lang="sv-SE" sz="1600" dirty="0">
                <a:solidFill>
                  <a:srgbClr val="7F0055"/>
                </a:solidFill>
                <a:latin typeface="Consolas"/>
              </a:rPr>
              <a:t>   private</a:t>
            </a:r>
            <a:r>
              <a:rPr lang="sv-S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sv-SE" sz="1600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sv-S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sv-SE" sz="1600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sv-SE" sz="1600" dirty="0">
                <a:solidFill>
                  <a:srgbClr val="000000"/>
                </a:solidFill>
                <a:latin typeface="Consolas"/>
              </a:rPr>
              <a:t> feed(Mammal myMammal) {</a:t>
            </a:r>
          </a:p>
          <a:p>
            <a:r>
              <a:rPr lang="en-US" sz="1600" dirty="0">
                <a:solidFill>
                  <a:srgbClr val="3F7F5F"/>
                </a:solidFill>
                <a:latin typeface="Consolas"/>
              </a:rPr>
              <a:t>      /*   But will the object </a:t>
            </a:r>
            <a:r>
              <a:rPr lang="en-US" sz="1600" dirty="0" err="1">
                <a:solidFill>
                  <a:srgbClr val="3F7F5F"/>
                </a:solidFill>
                <a:latin typeface="Consolas"/>
              </a:rPr>
              <a:t>myMammal</a:t>
            </a:r>
            <a:r>
              <a:rPr lang="en-US" sz="1600" dirty="0">
                <a:solidFill>
                  <a:srgbClr val="3F7F5F"/>
                </a:solidFill>
                <a:latin typeface="Consolas"/>
              </a:rPr>
              <a:t> be a Mammal or a Horse?  </a:t>
            </a:r>
            <a:br>
              <a:rPr lang="en-US" sz="1600" dirty="0">
                <a:solidFill>
                  <a:srgbClr val="3F7F5F"/>
                </a:solidFill>
                <a:latin typeface="Consolas"/>
              </a:rPr>
            </a:br>
            <a:r>
              <a:rPr lang="en-US" sz="1600" dirty="0">
                <a:solidFill>
                  <a:srgbClr val="3F7F5F"/>
                </a:solidFill>
                <a:latin typeface="Consolas"/>
              </a:rPr>
              <a:t>           We won't know until execution time                        */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/>
              </a:rPr>
              <a:t>"\</a:t>
            </a:r>
            <a:r>
              <a:rPr lang="en-US" sz="1600" dirty="0" err="1">
                <a:solidFill>
                  <a:srgbClr val="2A00FF"/>
                </a:solidFill>
                <a:latin typeface="Consolas"/>
              </a:rPr>
              <a:t>nFeeding</a:t>
            </a:r>
            <a:r>
              <a:rPr lang="en-US" sz="1600" dirty="0">
                <a:solidFill>
                  <a:srgbClr val="2A00FF"/>
                </a:solidFill>
                <a:latin typeface="Consolas"/>
              </a:rPr>
              <a:t> a Mammal or any of its subclasses..."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myMammal.eat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}</a:t>
            </a:r>
          </a:p>
          <a:p>
            <a:endParaRPr lang="en-US" sz="1600" dirty="0"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89446" y="6353299"/>
            <a:ext cx="675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mic Sans MS" pitchFamily="66" charset="0"/>
              </a:rPr>
              <a:t>The compiler has no idea what kind of object to expect here.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125683" y="5981460"/>
            <a:ext cx="249382" cy="371839"/>
          </a:xfrm>
          <a:prstGeom prst="straightConnector1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tangle 11"/>
          <p:cNvSpPr/>
          <p:nvPr/>
        </p:nvSpPr>
        <p:spPr>
          <a:xfrm>
            <a:off x="5860469" y="695149"/>
            <a:ext cx="2772888" cy="1354217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solidFill>
                  <a:schemeClr val="accent2">
                    <a:lumMod val="50000"/>
                  </a:schemeClr>
                </a:solidFill>
                <a:latin typeface="Comic Sans MS" pitchFamily="66" charset="0"/>
              </a:rPr>
              <a:t>Polymorphic binding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itchFamily="66" charset="0"/>
              </a:rPr>
              <a:t>:</a:t>
            </a:r>
          </a:p>
          <a:p>
            <a:pPr algn="ctr"/>
            <a:br>
              <a:rPr lang="en-US" sz="1000" dirty="0">
                <a:solidFill>
                  <a:schemeClr val="accent2">
                    <a:lumMod val="50000"/>
                  </a:schemeClr>
                </a:solidFill>
                <a:latin typeface="Comic Sans MS" pitchFamily="66" charset="0"/>
              </a:rPr>
            </a:b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itchFamily="66" charset="0"/>
              </a:rPr>
              <a:t>It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itchFamily="66" charset="0"/>
              </a:rPr>
              <a:t>is the object’s type that determines which method is called.</a:t>
            </a:r>
          </a:p>
        </p:txBody>
      </p:sp>
    </p:spTree>
    <p:extLst>
      <p:ext uri="{BB962C8B-B14F-4D97-AF65-F5344CB8AC3E}">
        <p14:creationId xmlns:p14="http://schemas.microsoft.com/office/powerpoint/2010/main" val="1466542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73132" y="1676400"/>
            <a:ext cx="3079668" cy="491223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/>
              <a:t>Methods in </a:t>
            </a:r>
            <a:r>
              <a:rPr lang="en-US" altLang="en-US" dirty="0">
                <a:latin typeface="Courier New" pitchFamily="49" charset="0"/>
              </a:rPr>
              <a:t>Object</a:t>
            </a:r>
            <a:r>
              <a:rPr lang="en-US" altLang="en-US" dirty="0"/>
              <a:t> are inherited by all classes.</a:t>
            </a:r>
          </a:p>
          <a:p>
            <a:pPr eaLnBrk="1" hangingPunct="1"/>
            <a:r>
              <a:rPr lang="en-US" altLang="en-US" dirty="0"/>
              <a:t>Any of these may be overridden.</a:t>
            </a:r>
          </a:p>
          <a:p>
            <a:pPr eaLnBrk="1" hangingPunct="1"/>
            <a:r>
              <a:rPr lang="en-US" altLang="en-US" dirty="0"/>
              <a:t>The </a:t>
            </a:r>
            <a:r>
              <a:rPr lang="en-US" altLang="en-US" dirty="0" err="1">
                <a:latin typeface="Courier New" pitchFamily="49" charset="0"/>
              </a:rPr>
              <a:t>toString</a:t>
            </a:r>
            <a:r>
              <a:rPr lang="en-US" altLang="en-US" dirty="0"/>
              <a:t> method is commonly overridden:</a:t>
            </a:r>
          </a:p>
          <a:p>
            <a:pPr lvl="1" eaLnBrk="1" hangingPunct="1"/>
            <a:r>
              <a:rPr lang="en-US" altLang="en-US" dirty="0">
                <a:latin typeface="Courier New" pitchFamily="49" charset="0"/>
              </a:rPr>
              <a:t>public String </a:t>
            </a:r>
            <a:r>
              <a:rPr lang="en-US" altLang="en-US" dirty="0" err="1">
                <a:latin typeface="Courier New" pitchFamily="49" charset="0"/>
              </a:rPr>
              <a:t>toString</a:t>
            </a:r>
            <a:r>
              <a:rPr lang="en-US" altLang="en-US" dirty="0">
                <a:latin typeface="Courier New" pitchFamily="49" charset="0"/>
              </a:rPr>
              <a:t>()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Returns a string representation of the object.</a:t>
            </a:r>
          </a:p>
          <a:p>
            <a:r>
              <a:rPr lang="en-US" altLang="en-US" dirty="0"/>
              <a:t>This can (and generally should) be </a:t>
            </a:r>
            <a:r>
              <a:rPr lang="en-US" altLang="en-US" dirty="0" err="1"/>
              <a:t>overriden</a:t>
            </a:r>
            <a:endParaRPr lang="en-US" alt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28C5A2-73E9-48EC-A15F-A2C3CB41D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05200" y="1676400"/>
            <a:ext cx="5401294" cy="491223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.equals()</a:t>
            </a:r>
          </a:p>
          <a:p>
            <a:pPr lvl="1"/>
            <a:r>
              <a:rPr lang="en-GB" altLang="en-US" dirty="0"/>
              <a:t>Compare the use of == with .equals()</a:t>
            </a:r>
          </a:p>
          <a:p>
            <a:pPr lvl="1"/>
            <a:r>
              <a:rPr lang="en-GB" altLang="en-US" dirty="0"/>
              <a:t>Default </a:t>
            </a:r>
            <a:r>
              <a:rPr lang="en-GB" altLang="en-US" i="1" dirty="0"/>
              <a:t>.equals() </a:t>
            </a:r>
            <a:r>
              <a:rPr lang="en-GB" altLang="en-US" dirty="0"/>
              <a:t>method from class </a:t>
            </a:r>
            <a:r>
              <a:rPr lang="en-GB" altLang="en-US" i="1" dirty="0"/>
              <a:t>Object</a:t>
            </a:r>
            <a:r>
              <a:rPr lang="en-GB" altLang="en-US" dirty="0"/>
              <a:t> is similar to == and thus should be overridden</a:t>
            </a:r>
            <a:br>
              <a:rPr lang="en-GB" altLang="en-US" dirty="0"/>
            </a:br>
            <a:r>
              <a:rPr lang="en-GB" altLang="en-US" dirty="0"/>
              <a:t>  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GB" altLang="en-US" dirty="0" err="1"/>
              <a:t>Consier</a:t>
            </a:r>
            <a:r>
              <a:rPr lang="en-GB" altLang="en-US" dirty="0"/>
              <a:t> this overriding in a Student class</a:t>
            </a:r>
          </a:p>
          <a:p>
            <a:pPr marL="0" lvl="0" indent="0">
              <a:spcBef>
                <a:spcPts val="600"/>
              </a:spcBef>
              <a:buClrTx/>
              <a:buNone/>
            </a:pPr>
            <a:r>
              <a:rPr lang="en-GB" alt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public </a:t>
            </a:r>
            <a:r>
              <a:rPr lang="en-GB" alt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boolean</a:t>
            </a:r>
            <a:r>
              <a:rPr lang="en-GB" alt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equals(Object </a:t>
            </a:r>
            <a:r>
              <a:rPr lang="en-GB" alt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obj</a:t>
            </a:r>
            <a:r>
              <a:rPr lang="en-GB" alt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GB" alt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GB" alt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   if (this == </a:t>
            </a:r>
            <a:r>
              <a:rPr lang="en-GB" alt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obj</a:t>
            </a:r>
            <a:r>
              <a:rPr lang="en-GB" alt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GB" alt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       return true;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GB" alt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   if (!(</a:t>
            </a:r>
            <a:r>
              <a:rPr lang="en-GB" alt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obj</a:t>
            </a:r>
            <a:r>
              <a:rPr lang="en-GB" alt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alt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instanceof</a:t>
            </a:r>
            <a:r>
              <a:rPr lang="en-GB" alt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Student))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GB" alt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       return false;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GB" alt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   Student other = (Student) </a:t>
            </a:r>
            <a:r>
              <a:rPr lang="en-GB" alt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obj</a:t>
            </a:r>
            <a:r>
              <a:rPr lang="en-GB" alt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GB" alt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   return </a:t>
            </a:r>
            <a:r>
              <a:rPr lang="en-GB" alt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name.equals</a:t>
            </a:r>
            <a:r>
              <a:rPr lang="en-GB" alt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(other.name) &amp;&amp;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GB" alt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          </a:t>
            </a:r>
            <a:r>
              <a:rPr lang="en-GB" alt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id.equals</a:t>
            </a:r>
            <a:r>
              <a:rPr lang="en-GB" alt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(other.id) &amp;&amp;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GB" alt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          credits == </a:t>
            </a:r>
            <a:r>
              <a:rPr lang="en-GB" alt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other.credits</a:t>
            </a:r>
            <a:r>
              <a:rPr lang="en-GB" alt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GB" alt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GB" altLang="en-US" dirty="0"/>
          </a:p>
          <a:p>
            <a:pPr lvl="1"/>
            <a:endParaRPr lang="en-US" dirty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Object class’s methods:</a:t>
            </a:r>
            <a:br>
              <a:rPr lang="en-US" altLang="en-US" dirty="0"/>
            </a:br>
            <a:r>
              <a:rPr lang="en-US" altLang="en-US" dirty="0" err="1"/>
              <a:t>toString</a:t>
            </a:r>
            <a:r>
              <a:rPr lang="en-US" altLang="en-US" dirty="0"/>
              <a:t>() and equals()</a:t>
            </a:r>
          </a:p>
        </p:txBody>
      </p:sp>
    </p:spTree>
    <p:extLst>
      <p:ext uri="{BB962C8B-B14F-4D97-AF65-F5344CB8AC3E}">
        <p14:creationId xmlns:p14="http://schemas.microsoft.com/office/powerpoint/2010/main" val="6678611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600" dirty="0"/>
              <a:t>Overriding </a:t>
            </a:r>
            <a:r>
              <a:rPr lang="en-GB" altLang="en-US" sz="3600" dirty="0" err="1"/>
              <a:t>hashCode</a:t>
            </a:r>
            <a:r>
              <a:rPr lang="en-GB" altLang="en-US" sz="3600" dirty="0"/>
              <a:t> in Student</a:t>
            </a:r>
            <a:br>
              <a:rPr lang="en-GB" altLang="en-US" sz="3600" dirty="0"/>
            </a:br>
            <a:r>
              <a:rPr lang="en-GB" altLang="en-US" sz="3600" dirty="0"/>
              <a:t>Override to match .equals()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900113" y="1557338"/>
            <a:ext cx="8034337" cy="44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GB" altLang="en-US">
                <a:latin typeface="Courier New" pitchFamily="49" charset="0"/>
              </a:rPr>
              <a:t>/**</a:t>
            </a:r>
          </a:p>
          <a:p>
            <a:r>
              <a:rPr lang="en-GB" altLang="en-US">
                <a:latin typeface="Courier New" pitchFamily="49" charset="0"/>
              </a:rPr>
              <a:t> * Hashcode technique taken from</a:t>
            </a:r>
          </a:p>
          <a:p>
            <a:r>
              <a:rPr lang="en-GB" altLang="en-US">
                <a:latin typeface="Courier New" pitchFamily="49" charset="0"/>
              </a:rPr>
              <a:t> * Effective Java by Joshua Bloch.</a:t>
            </a:r>
          </a:p>
          <a:p>
            <a:r>
              <a:rPr lang="en-GB" altLang="en-US">
                <a:latin typeface="Courier New" pitchFamily="49" charset="0"/>
              </a:rPr>
              <a:t> */</a:t>
            </a:r>
          </a:p>
          <a:p>
            <a:r>
              <a:rPr lang="en-GB" altLang="en-US">
                <a:latin typeface="Courier New" pitchFamily="49" charset="0"/>
              </a:rPr>
              <a:t>public int hashCode()</a:t>
            </a:r>
          </a:p>
          <a:p>
            <a:r>
              <a:rPr lang="en-GB" altLang="en-US">
                <a:latin typeface="Courier New" pitchFamily="49" charset="0"/>
              </a:rPr>
              <a:t>{</a:t>
            </a:r>
          </a:p>
          <a:p>
            <a:r>
              <a:rPr lang="en-GB" altLang="en-US">
                <a:latin typeface="Courier New" pitchFamily="49" charset="0"/>
              </a:rPr>
              <a:t>    int result = 17;</a:t>
            </a:r>
          </a:p>
          <a:p>
            <a:r>
              <a:rPr lang="en-GB" altLang="en-US">
                <a:latin typeface="Courier New" pitchFamily="49" charset="0"/>
              </a:rPr>
              <a:t>    result = 37 * result + name.hashCode();</a:t>
            </a:r>
          </a:p>
          <a:p>
            <a:r>
              <a:rPr lang="en-GB" altLang="en-US">
                <a:latin typeface="Courier New" pitchFamily="49" charset="0"/>
              </a:rPr>
              <a:t>    result = 37 * result + id.hashCode();</a:t>
            </a:r>
          </a:p>
          <a:p>
            <a:r>
              <a:rPr lang="en-GB" altLang="en-US">
                <a:latin typeface="Courier New" pitchFamily="49" charset="0"/>
              </a:rPr>
              <a:t>    result = 37 * result + credits;</a:t>
            </a:r>
          </a:p>
          <a:p>
            <a:r>
              <a:rPr lang="en-GB" altLang="en-US">
                <a:latin typeface="Courier New" pitchFamily="49" charset="0"/>
              </a:rPr>
              <a:t>    return result;</a:t>
            </a:r>
          </a:p>
          <a:p>
            <a:r>
              <a:rPr lang="en-GB" altLang="en-US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58278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3B9A95-0622-47E0-864B-F4CA52498D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71701E-82F3-4D39-A298-049FF1901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classes</a:t>
            </a:r>
          </a:p>
        </p:txBody>
      </p:sp>
    </p:spTree>
    <p:extLst>
      <p:ext uri="{BB962C8B-B14F-4D97-AF65-F5344CB8AC3E}">
        <p14:creationId xmlns:p14="http://schemas.microsoft.com/office/powerpoint/2010/main" val="692185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Inheritance – Part 1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sz="2800" i="1" dirty="0">
                <a:solidFill>
                  <a:schemeClr val="bg1"/>
                </a:solidFill>
              </a:rPr>
              <a:t>(from video lecture</a:t>
            </a:r>
            <a:br>
              <a:rPr lang="en-US" sz="2800" i="1" dirty="0">
                <a:solidFill>
                  <a:schemeClr val="bg1"/>
                </a:solidFill>
              </a:rPr>
            </a:br>
            <a:r>
              <a:rPr lang="en-US" sz="2800" i="1" dirty="0">
                <a:solidFill>
                  <a:schemeClr val="bg1"/>
                </a:solidFill>
              </a:rPr>
              <a:t>plus some supplemental slides)</a:t>
            </a:r>
          </a:p>
        </p:txBody>
      </p:sp>
    </p:spTree>
    <p:extLst>
      <p:ext uri="{BB962C8B-B14F-4D97-AF65-F5344CB8AC3E}">
        <p14:creationId xmlns:p14="http://schemas.microsoft.com/office/powerpoint/2010/main" val="40530079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5731" y="1719071"/>
            <a:ext cx="2819400" cy="4407408"/>
          </a:xfrm>
        </p:spPr>
        <p:txBody>
          <a:bodyPr>
            <a:noAutofit/>
          </a:bodyPr>
          <a:lstStyle/>
          <a:p>
            <a:r>
              <a:rPr lang="en-US" sz="1800" dirty="0"/>
              <a:t>An abstract class cannot be instantiated, but other classes are derived from it.</a:t>
            </a:r>
          </a:p>
          <a:p>
            <a:r>
              <a:rPr lang="en-US" sz="1800" dirty="0"/>
              <a:t>An </a:t>
            </a:r>
            <a:r>
              <a:rPr lang="en-US" sz="1800" i="1" dirty="0"/>
              <a:t>Abstract class </a:t>
            </a:r>
            <a:r>
              <a:rPr lang="en-US" sz="1800" dirty="0"/>
              <a:t>serves as a superclass for other classes.</a:t>
            </a:r>
          </a:p>
          <a:p>
            <a:r>
              <a:rPr lang="en-US" sz="1800" dirty="0"/>
              <a:t>The abstract class represents the generic or abstract form of all the classes that are derived from it.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25731" y="5486400"/>
            <a:ext cx="8381261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"/>
            </a:pPr>
            <a:r>
              <a:rPr lang="en-US" dirty="0"/>
              <a:t>A class becomes abstract when you place the </a:t>
            </a:r>
            <a:r>
              <a:rPr lang="en-US" dirty="0">
                <a:latin typeface="Consolas" panose="020B0609020204030204" pitchFamily="49" charset="0"/>
              </a:rPr>
              <a:t>abstract</a:t>
            </a:r>
            <a:r>
              <a:rPr lang="en-US" dirty="0"/>
              <a:t> key word in the class definition.</a:t>
            </a:r>
          </a:p>
          <a:p>
            <a:pPr lvl="1">
              <a:buFontTx/>
              <a:buNone/>
            </a:pPr>
            <a:r>
              <a:rPr lang="en-US" sz="1600" b="1" dirty="0">
                <a:latin typeface="Courier New" pitchFamily="49" charset="0"/>
              </a:rPr>
              <a:t>public </a:t>
            </a:r>
            <a:r>
              <a:rPr lang="en-US" sz="1600" b="1" i="1" dirty="0">
                <a:latin typeface="Courier New" pitchFamily="49" charset="0"/>
              </a:rPr>
              <a:t>abstract</a:t>
            </a:r>
            <a:r>
              <a:rPr lang="en-US" sz="1600" b="1" dirty="0">
                <a:latin typeface="Courier New" pitchFamily="49" charset="0"/>
              </a:rPr>
              <a:t> class Person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969" y="5885422"/>
            <a:ext cx="2624138" cy="70676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044108" y="5852706"/>
            <a:ext cx="191390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400" b="0" i="1" dirty="0">
                <a:solidFill>
                  <a:schemeClr val="accent1"/>
                </a:solidFill>
                <a:latin typeface="Comic Sans MS" panose="030F0702030302020204" pitchFamily="66" charset="0"/>
              </a:rPr>
              <a:t>In UML, the name of an abstract class is italicized.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6019800" y="6019800"/>
            <a:ext cx="1024307" cy="0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295276E-49DB-44B4-AE70-E403DDBDD9C1}"/>
              </a:ext>
            </a:extLst>
          </p:cNvPr>
          <p:cNvGrpSpPr/>
          <p:nvPr/>
        </p:nvGrpSpPr>
        <p:grpSpPr>
          <a:xfrm>
            <a:off x="2878844" y="1453474"/>
            <a:ext cx="6246106" cy="4095941"/>
            <a:chOff x="2878844" y="1453474"/>
            <a:chExt cx="6246106" cy="4095941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8844" y="1453474"/>
              <a:ext cx="6246106" cy="4095941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E0092D4-DC41-434A-93D9-4A4618F79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23011" y="1681956"/>
              <a:ext cx="574920" cy="185174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9722A7A-4F4A-4F56-86CA-87A34E26F128}"/>
                  </a:ext>
                </a:extLst>
              </p14:cNvPr>
              <p14:cNvContentPartPr/>
              <p14:nvPr/>
            </p14:nvContentPartPr>
            <p14:xfrm>
              <a:off x="10108746" y="3853748"/>
              <a:ext cx="12960" cy="9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9722A7A-4F4A-4F56-86CA-87A34E26F12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72746" y="3818108"/>
                <a:ext cx="8460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BCC879F-A607-4ACE-90E2-FDAA554093B4}"/>
                  </a:ext>
                </a:extLst>
              </p14:cNvPr>
              <p14:cNvContentPartPr/>
              <p14:nvPr/>
            </p14:nvContentPartPr>
            <p14:xfrm>
              <a:off x="7223706" y="2317268"/>
              <a:ext cx="15840" cy="169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BCC879F-A607-4ACE-90E2-FDAA554093B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15066" y="2308268"/>
                <a:ext cx="3348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3B0214A-92BA-4998-A516-876607AE519D}"/>
                  </a:ext>
                </a:extLst>
              </p14:cNvPr>
              <p14:cNvContentPartPr/>
              <p14:nvPr/>
            </p14:nvContentPartPr>
            <p14:xfrm>
              <a:off x="6654186" y="2014868"/>
              <a:ext cx="20520" cy="28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3B0214A-92BA-4998-A516-876607AE519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45186" y="2006228"/>
                <a:ext cx="3816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5582399-961C-45BE-9221-7D08E16C3855}"/>
                  </a:ext>
                </a:extLst>
              </p14:cNvPr>
              <p14:cNvContentPartPr/>
              <p14:nvPr/>
            </p14:nvContentPartPr>
            <p14:xfrm>
              <a:off x="5655546" y="2333828"/>
              <a:ext cx="20520" cy="223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5582399-961C-45BE-9221-7D08E16C385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646546" y="2325188"/>
                <a:ext cx="38160" cy="3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65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in Abstract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52400" y="5181599"/>
            <a:ext cx="8754094" cy="840104"/>
          </a:xfrm>
        </p:spPr>
        <p:txBody>
          <a:bodyPr>
            <a:noAutofit/>
          </a:bodyPr>
          <a:lstStyle/>
          <a:p>
            <a:pPr marL="4572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800" dirty="0">
                <a:latin typeface="Consolas" panose="020B0609020204030204" pitchFamily="49" charset="0"/>
              </a:rPr>
              <a:t> String getName()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/>
              </a:rPr>
              <a:t>this.</a:t>
            </a:r>
            <a:r>
              <a:rPr lang="en-US" sz="1800" dirty="0">
                <a:solidFill>
                  <a:srgbClr val="2A00FF"/>
                </a:solidFill>
                <a:latin typeface="Consolas"/>
              </a:rPr>
              <a:t>name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45720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/>
              </a:rPr>
              <a:t>abstract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/>
              </a:rPr>
              <a:t>boolean</a:t>
            </a:r>
            <a:r>
              <a:rPr lang="en-US" sz="1800" dirty="0">
                <a:latin typeface="Consolas" panose="020B0609020204030204" pitchFamily="49" charset="0"/>
              </a:rPr>
              <a:t> registerForSeminar(Seminar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seminar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Rectangle 3"/>
          <p:cNvSpPr/>
          <p:nvPr/>
        </p:nvSpPr>
        <p:spPr>
          <a:xfrm>
            <a:off x="5181600" y="5232407"/>
            <a:ext cx="35806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Comic Sans MS" panose="030F0702030302020204" pitchFamily="66" charset="0"/>
              </a:rPr>
              <a:t>Notice that the key word abstract appears in the header, and that the header ends with a semicolon. </a:t>
            </a:r>
          </a:p>
        </p:txBody>
      </p:sp>
      <p:cxnSp>
        <p:nvCxnSpPr>
          <p:cNvPr id="6" name="Curved Connector 5"/>
          <p:cNvCxnSpPr/>
          <p:nvPr/>
        </p:nvCxnSpPr>
        <p:spPr>
          <a:xfrm rot="10800000" flipV="1">
            <a:off x="3581400" y="5601651"/>
            <a:ext cx="1600200" cy="646748"/>
          </a:xfrm>
          <a:prstGeom prst="curvedConnector3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55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73132" y="1600200"/>
            <a:ext cx="8633362" cy="4912233"/>
          </a:xfrm>
          <a:noFill/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Concrete methods</a:t>
            </a:r>
          </a:p>
          <a:p>
            <a:pPr lvl="1"/>
            <a:r>
              <a:rPr lang="en-US" sz="1600" dirty="0"/>
              <a:t>What we are used to – methods with a body</a:t>
            </a:r>
          </a:p>
          <a:p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Abstract methods</a:t>
            </a:r>
          </a:p>
          <a:p>
            <a:pPr lvl="1"/>
            <a:r>
              <a:rPr lang="en-US" sz="1600" dirty="0"/>
              <a:t>An </a:t>
            </a:r>
            <a:r>
              <a:rPr lang="en-US" sz="1600" i="1" dirty="0"/>
              <a:t>abstract </a:t>
            </a:r>
            <a:r>
              <a:rPr lang="en-US" sz="1600" dirty="0"/>
              <a:t>method is a method that appears in a superclass, but expects to be overridden in a subclass.</a:t>
            </a:r>
          </a:p>
          <a:p>
            <a:pPr lvl="1"/>
            <a:r>
              <a:rPr lang="en-US" sz="1600" dirty="0"/>
              <a:t>An abstract method has only a header and no body.</a:t>
            </a:r>
          </a:p>
          <a:p>
            <a:pPr lvl="1"/>
            <a:r>
              <a:rPr lang="en-US" sz="1600" dirty="0"/>
              <a:t>Any class that contains an abstract method is automatically abstract.</a:t>
            </a:r>
          </a:p>
          <a:p>
            <a:pPr lvl="1"/>
            <a:r>
              <a:rPr lang="en-US" sz="1600" dirty="0"/>
              <a:t>If a subclass fails to override an abstract method, a compiler error will result.</a:t>
            </a:r>
          </a:p>
          <a:p>
            <a:pPr lvl="1"/>
            <a:r>
              <a:rPr lang="en-US" sz="1600" dirty="0"/>
              <a:t>Abstract methods are used to ensure that a subclass implements the method.</a:t>
            </a:r>
          </a:p>
          <a:p>
            <a:pPr lvl="1"/>
            <a:r>
              <a:rPr lang="en-US" altLang="en-US" sz="1600" dirty="0"/>
              <a:t>A concrete subclass of an abstract superclass must implement all abstract methods of that superclass, otherwise it will also be abstract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43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52400" y="4705350"/>
            <a:ext cx="6705600" cy="1941808"/>
          </a:xfrm>
          <a:prstGeom prst="rect">
            <a:avLst/>
          </a:prstGeom>
          <a:solidFill>
            <a:srgbClr val="ADFDDD">
              <a:alpha val="60000"/>
            </a:srgbClr>
          </a:solidFill>
          <a:ln>
            <a:solidFill>
              <a:srgbClr val="009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" y="1616201"/>
            <a:ext cx="6705600" cy="3063749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273132" y="1616201"/>
            <a:ext cx="6051468" cy="4912233"/>
          </a:xfrm>
        </p:spPr>
        <p:txBody>
          <a:bodyPr>
            <a:normAutofit/>
          </a:bodyPr>
          <a:lstStyle/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@Override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 boolean </a:t>
            </a:r>
            <a:r>
              <a:rPr lang="en-US" sz="1600" dirty="0">
                <a:latin typeface="Consolas" panose="020B0609020204030204" pitchFamily="49" charset="0"/>
              </a:rPr>
              <a:t>registerForSeminar(Seminar </a:t>
            </a:r>
            <a:r>
              <a:rPr lang="en-US" sz="1600" dirty="0">
                <a:solidFill>
                  <a:schemeClr val="bg1">
                    <a:lumMod val="25000"/>
                  </a:schemeClr>
                </a:solidFill>
                <a:latin typeface="Consolas" panose="020B0609020204030204" pitchFamily="49" charset="0"/>
              </a:rPr>
              <a:t>seminar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 (getPermissionFromFaculty(seminar))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	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>
                    <a:lumMod val="25000"/>
                  </a:schemeClr>
                </a:solidFill>
                <a:latin typeface="Consolas" panose="020B0609020204030204" pitchFamily="49" charset="0"/>
              </a:rPr>
              <a:t>seminar</a:t>
            </a:r>
            <a:r>
              <a:rPr lang="en-US" sz="1600" dirty="0">
                <a:latin typeface="Consolas" panose="020B0609020204030204" pitchFamily="49" charset="0"/>
              </a:rPr>
              <a:t>.addAttendee(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}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}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45720" indent="0">
              <a:spcBef>
                <a:spcPts val="0"/>
              </a:spcBef>
              <a:buNone/>
            </a:pPr>
            <a:endParaRPr lang="en-US" sz="1600" b="1" dirty="0">
              <a:latin typeface="Consolas" panose="020B0609020204030204" pitchFamily="49" charset="0"/>
            </a:endParaRPr>
          </a:p>
          <a:p>
            <a:pPr marL="4572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45720" indent="0">
              <a:spcBef>
                <a:spcPts val="0"/>
              </a:spcBef>
              <a:buNone/>
            </a:pPr>
            <a:endParaRPr lang="en-US" sz="900" dirty="0">
              <a:latin typeface="Consolas" panose="020B0609020204030204" pitchFamily="49" charset="0"/>
            </a:endParaRPr>
          </a:p>
          <a:p>
            <a:pPr marL="45720" indent="0">
              <a:spcBef>
                <a:spcPts val="0"/>
              </a:spcBef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45720" indent="0">
              <a:spcBef>
                <a:spcPts val="0"/>
              </a:spcBef>
              <a:buNone/>
            </a:pPr>
            <a:endParaRPr lang="en-US" sz="18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marL="45720" indent="0">
              <a:spcBef>
                <a:spcPts val="0"/>
              </a:spcBef>
              <a:buNone/>
            </a:pPr>
            <a:endParaRPr lang="en-US" sz="18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marL="4572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@Override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 boolean </a:t>
            </a:r>
            <a:r>
              <a:rPr lang="en-US" sz="1600" dirty="0">
                <a:latin typeface="Consolas" panose="020B0609020204030204" pitchFamily="49" charset="0"/>
              </a:rPr>
              <a:t>registerForSeminar(Seminar </a:t>
            </a:r>
            <a:r>
              <a:rPr lang="en-US" sz="1600" dirty="0">
                <a:solidFill>
                  <a:schemeClr val="bg1">
                    <a:lumMod val="25000"/>
                  </a:schemeClr>
                </a:solidFill>
                <a:latin typeface="Consolas" panose="020B0609020204030204" pitchFamily="49" charset="0"/>
              </a:rPr>
              <a:t>seminar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return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>
                    <a:lumMod val="25000"/>
                  </a:schemeClr>
                </a:solidFill>
                <a:latin typeface="Consolas" panose="020B0609020204030204" pitchFamily="49" charset="0"/>
              </a:rPr>
              <a:t>seminar</a:t>
            </a:r>
            <a:r>
              <a:rPr lang="en-US" sz="1600" dirty="0">
                <a:latin typeface="Consolas" panose="020B0609020204030204" pitchFamily="49" charset="0"/>
              </a:rPr>
              <a:t>.addAttendee(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Methods</a:t>
            </a:r>
            <a:br>
              <a:rPr lang="en-US" dirty="0"/>
            </a:br>
            <a:r>
              <a:rPr lang="en-US" dirty="0"/>
              <a:t>Force Implementation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503170"/>
            <a:ext cx="3819950" cy="323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84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Make </a:t>
            </a:r>
            <a:r>
              <a:rPr lang="en-US" dirty="0">
                <a:latin typeface="Consolas" panose="020B0609020204030204" pitchFamily="49" charset="0"/>
              </a:rPr>
              <a:t>registerForSeminar() </a:t>
            </a:r>
            <a:r>
              <a:rPr lang="en-US" dirty="0"/>
              <a:t>abstract in the superclass and force each subclass to implement the body of the method.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Make </a:t>
            </a:r>
            <a:r>
              <a:rPr lang="en-US" dirty="0">
                <a:latin typeface="Consolas" panose="020B0609020204030204" pitchFamily="49" charset="0"/>
              </a:rPr>
              <a:t>registerForSeminar() </a:t>
            </a:r>
            <a:r>
              <a:rPr lang="en-US" dirty="0"/>
              <a:t>concrete in the superclass and allow each subclass to override it</a:t>
            </a:r>
            <a:br>
              <a:rPr lang="en-US" dirty="0"/>
            </a:br>
            <a:r>
              <a:rPr lang="en-US" dirty="0"/>
              <a:t>if needed.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techniques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00340" y="4165431"/>
            <a:ext cx="35433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Under which circumstances would you choose each technique?</a:t>
            </a:r>
            <a:endParaRPr lang="en-US" sz="1800" b="0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87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800" b="1" dirty="0">
                <a:solidFill>
                  <a:schemeClr val="accent1"/>
                </a:solidFill>
              </a:rPr>
              <a:t>ABSTRACT CLASSES</a:t>
            </a:r>
          </a:p>
          <a:p>
            <a:r>
              <a:rPr lang="en-US" sz="1600" dirty="0"/>
              <a:t>Concrete methods</a:t>
            </a:r>
          </a:p>
          <a:p>
            <a:pPr lvl="1"/>
            <a:r>
              <a:rPr lang="en-US" sz="1400" dirty="0"/>
              <a:t>What we are used to – methods with a body</a:t>
            </a:r>
          </a:p>
          <a:p>
            <a:r>
              <a:rPr lang="en-US" sz="1600" dirty="0"/>
              <a:t>Abstract methods</a:t>
            </a:r>
          </a:p>
          <a:p>
            <a:pPr lvl="1"/>
            <a:r>
              <a:rPr lang="en-US" sz="1400" dirty="0"/>
              <a:t>An abstract method is a method with no body that appears in a superclass, but expects to be overridden in a subclass.</a:t>
            </a:r>
          </a:p>
          <a:p>
            <a:pPr lvl="1"/>
            <a:endParaRPr lang="en-US" sz="14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800" b="1" dirty="0">
                <a:solidFill>
                  <a:schemeClr val="accent1"/>
                </a:solidFill>
              </a:rPr>
              <a:t>CONCRETE CLASSES</a:t>
            </a:r>
          </a:p>
          <a:p>
            <a:r>
              <a:rPr lang="en-US" sz="1600" dirty="0"/>
              <a:t>Concrete methods</a:t>
            </a:r>
          </a:p>
          <a:p>
            <a:pPr lvl="1"/>
            <a:r>
              <a:rPr lang="en-US" sz="1400" dirty="0"/>
              <a:t>What we are used to – methods with a body</a:t>
            </a:r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274910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48" y="3061715"/>
            <a:ext cx="8112993" cy="278473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languages support multiple inheritance, such as Eiffel or Python.</a:t>
            </a:r>
          </a:p>
          <a:p>
            <a:r>
              <a:rPr lang="en-US" dirty="0"/>
              <a:t>Java does not.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Inheritance</a:t>
            </a:r>
          </a:p>
        </p:txBody>
      </p:sp>
    </p:spTree>
    <p:extLst>
      <p:ext uri="{BB962C8B-B14F-4D97-AF65-F5344CB8AC3E}">
        <p14:creationId xmlns:p14="http://schemas.microsoft.com/office/powerpoint/2010/main" val="169404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1708348"/>
            <a:ext cx="6578018" cy="2257861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972050" y="3028949"/>
            <a:ext cx="4023360" cy="480059"/>
          </a:xfrm>
        </p:spPr>
        <p:txBody>
          <a:bodyPr/>
          <a:lstStyle/>
          <a:p>
            <a:r>
              <a:rPr lang="en-US" dirty="0"/>
              <a:t>We can create an interface to accomplish some of this.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 </a:t>
            </a:r>
            <a:r>
              <a:rPr lang="en-US" u="sng" dirty="0"/>
              <a:t>Simulate</a:t>
            </a:r>
            <a:r>
              <a:rPr lang="en-US" dirty="0"/>
              <a:t> Multiple Inheritance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4264316"/>
            <a:ext cx="6968491" cy="2430038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60020" y="4149090"/>
            <a:ext cx="8743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own Arrow 9"/>
          <p:cNvSpPr/>
          <p:nvPr/>
        </p:nvSpPr>
        <p:spPr>
          <a:xfrm rot="2265089">
            <a:off x="4891777" y="3693519"/>
            <a:ext cx="224774" cy="538136"/>
          </a:xfrm>
          <a:prstGeom prst="downArrow">
            <a:avLst>
              <a:gd name="adj1" fmla="val 28454"/>
              <a:gd name="adj2" fmla="val 844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9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152400" y="1719071"/>
            <a:ext cx="4343400" cy="4912233"/>
          </a:xfrm>
        </p:spPr>
        <p:txBody>
          <a:bodyPr/>
          <a:lstStyle/>
          <a:p>
            <a:pPr marL="45720" indent="0">
              <a:buNone/>
            </a:pPr>
            <a:r>
              <a:rPr lang="en-US" dirty="0">
                <a:solidFill>
                  <a:srgbClr val="C00000"/>
                </a:solidFill>
              </a:rPr>
              <a:t>Abstract Class	</a:t>
            </a:r>
          </a:p>
          <a:p>
            <a:r>
              <a:rPr lang="en-US" sz="1800"/>
              <a:t>Can contains abstract and concrete methods</a:t>
            </a:r>
            <a:endParaRPr lang="en-US" sz="1800" dirty="0"/>
          </a:p>
          <a:p>
            <a:r>
              <a:rPr lang="en-US" sz="1800" dirty="0"/>
              <a:t>Static constants</a:t>
            </a:r>
          </a:p>
          <a:p>
            <a:r>
              <a:rPr lang="en-US" sz="1800" dirty="0"/>
              <a:t>Cannot be instantiated</a:t>
            </a:r>
          </a:p>
          <a:p>
            <a:endParaRPr lang="en-US" sz="1800" dirty="0"/>
          </a:p>
          <a:p>
            <a:r>
              <a:rPr lang="en-US" sz="1800" dirty="0"/>
              <a:t>A class cannot inherit from more than one superclass; thus it can only have 1 abstract class parent.</a:t>
            </a:r>
          </a:p>
          <a:p>
            <a:pPr>
              <a:spcBef>
                <a:spcPts val="600"/>
              </a:spcBef>
            </a:pPr>
            <a:r>
              <a:rPr lang="en-US" sz="1800"/>
              <a:t>Can contain static methods</a:t>
            </a:r>
          </a:p>
          <a:p>
            <a:r>
              <a:rPr lang="en-US" sz="1800"/>
              <a:t>Methods may contain code as well as being abstract</a:t>
            </a:r>
          </a:p>
          <a:p>
            <a:pPr marL="45720" indent="0">
              <a:buNone/>
            </a:pPr>
            <a:br>
              <a:rPr lang="en-US" sz="1800" dirty="0"/>
            </a:br>
            <a:endParaRPr lang="en-US" sz="18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45720" indent="0">
              <a:buNone/>
            </a:pPr>
            <a:r>
              <a:rPr lang="en-US" dirty="0">
                <a:solidFill>
                  <a:srgbClr val="C00000"/>
                </a:solidFill>
              </a:rPr>
              <a:t>Interface</a:t>
            </a:r>
          </a:p>
          <a:p>
            <a:r>
              <a:rPr lang="en-US" sz="1800"/>
              <a:t>Can contain abstract and default methods</a:t>
            </a:r>
            <a:endParaRPr lang="en-US" sz="1800" dirty="0"/>
          </a:p>
          <a:p>
            <a:r>
              <a:rPr lang="en-US" sz="1800" dirty="0"/>
              <a:t>Static constants </a:t>
            </a:r>
          </a:p>
          <a:p>
            <a:r>
              <a:rPr lang="en-US" sz="1800" dirty="0"/>
              <a:t>Cannot be instantiated</a:t>
            </a:r>
          </a:p>
          <a:p>
            <a:endParaRPr lang="en-US" sz="1800" dirty="0"/>
          </a:p>
          <a:p>
            <a:r>
              <a:rPr lang="en-US" sz="1800" dirty="0"/>
              <a:t>Multiple interfaces can be implemented by a class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Static methods may have a body</a:t>
            </a:r>
          </a:p>
          <a:p>
            <a:r>
              <a:rPr lang="en-US" sz="1800" dirty="0"/>
              <a:t>Non static methods may have a default body</a:t>
            </a:r>
          </a:p>
          <a:p>
            <a:r>
              <a:rPr lang="en-US" sz="1800" dirty="0"/>
              <a:t>Any object that implements an interface is marked as that interface type  (instance of)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</p:spPr>
        <p:txBody>
          <a:bodyPr/>
          <a:lstStyle/>
          <a:p>
            <a:r>
              <a:rPr lang="en-US" dirty="0"/>
              <a:t>Interfaces vs. Abstract Classes</a:t>
            </a:r>
          </a:p>
        </p:txBody>
      </p:sp>
    </p:spTree>
    <p:extLst>
      <p:ext uri="{BB962C8B-B14F-4D97-AF65-F5344CB8AC3E}">
        <p14:creationId xmlns:p14="http://schemas.microsoft.com/office/powerpoint/2010/main" val="288145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7EC057-4448-4547-AD05-25CED216C0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68C30C-D4E0-4E06-8C03-3BB0E12C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Supplemental Slides</a:t>
            </a:r>
          </a:p>
        </p:txBody>
      </p:sp>
    </p:spTree>
    <p:extLst>
      <p:ext uri="{BB962C8B-B14F-4D97-AF65-F5344CB8AC3E}">
        <p14:creationId xmlns:p14="http://schemas.microsoft.com/office/powerpoint/2010/main" val="36112010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 Specifiers</a:t>
            </a:r>
          </a:p>
        </p:txBody>
      </p:sp>
      <p:graphicFrame>
        <p:nvGraphicFramePr>
          <p:cNvPr id="174150" name="Group 70"/>
          <p:cNvGraphicFramePr>
            <a:graphicFrameLocks noGrp="1"/>
          </p:cNvGraphicFramePr>
          <p:nvPr/>
        </p:nvGraphicFramePr>
        <p:xfrm>
          <a:off x="555175" y="1572475"/>
          <a:ext cx="8001000" cy="2383473"/>
        </p:xfrm>
        <a:graphic>
          <a:graphicData uri="http://schemas.openxmlformats.org/drawingml/2006/table">
            <a:tbl>
              <a:tblPr firstRow="1">
                <a:tableStyleId>{08FB837D-C827-4EFA-A057-4D05807E0F7C}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Access Modifier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Accessible to a 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FFB3B3"/>
                          </a:solidFill>
                          <a:effectLst/>
                        </a:rPr>
                        <a:t>subclass </a:t>
                      </a:r>
                      <a:r>
                        <a:rPr kumimoji="0" lang="en-US" sz="1800" u="sng" strike="noStrike" cap="none" normalizeH="0" baseline="0" dirty="0">
                          <a:ln>
                            <a:noFill/>
                          </a:ln>
                          <a:solidFill>
                            <a:srgbClr val="FFB3B3"/>
                          </a:solidFill>
                          <a:effectLst/>
                        </a:rPr>
                        <a:t>inside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the same package?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Accessible to 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FFB3B3"/>
                          </a:solidFill>
                          <a:effectLst/>
                        </a:rPr>
                        <a:t>all other classes </a:t>
                      </a:r>
                      <a:r>
                        <a:rPr kumimoji="0" lang="en-US" sz="1800" u="sng" strike="noStrike" cap="none" normalizeH="0" baseline="0" dirty="0">
                          <a:ln>
                            <a:noFill/>
                          </a:ln>
                          <a:solidFill>
                            <a:srgbClr val="FFB3B3"/>
                          </a:solidFill>
                          <a:effectLst/>
                        </a:rPr>
                        <a:t>inside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the same package?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default</a:t>
                      </a:r>
                      <a:b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(no modifier)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Yes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Yes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Public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Yes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Yes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Protected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Yes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Yes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Private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4149" name="Group 69"/>
          <p:cNvGraphicFramePr>
            <a:graphicFrameLocks noGrp="1"/>
          </p:cNvGraphicFramePr>
          <p:nvPr/>
        </p:nvGraphicFramePr>
        <p:xfrm>
          <a:off x="555175" y="4315675"/>
          <a:ext cx="8001000" cy="2404110"/>
        </p:xfrm>
        <a:graphic>
          <a:graphicData uri="http://schemas.openxmlformats.org/drawingml/2006/table">
            <a:tbl>
              <a:tblPr firstRow="1">
                <a:tableStyleId>{08FB837D-C827-4EFA-A057-4D05807E0F7C}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6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Access Modifier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Accessible to a 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FFB3B3"/>
                          </a:solidFill>
                          <a:effectLst/>
                        </a:rPr>
                        <a:t>subclass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800" u="sng" strike="noStrike" cap="none" normalizeH="0" baseline="0" dirty="0">
                          <a:ln>
                            <a:noFill/>
                          </a:ln>
                          <a:solidFill>
                            <a:srgbClr val="FFB3B3"/>
                          </a:solidFill>
                          <a:effectLst/>
                        </a:rPr>
                        <a:t>outside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the package?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Accessible to 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FFB3B3"/>
                          </a:solidFill>
                          <a:effectLst/>
                        </a:rPr>
                        <a:t>all other classes </a:t>
                      </a:r>
                      <a:r>
                        <a:rPr kumimoji="0" lang="en-US" sz="1800" u="sng" strike="noStrike" cap="none" normalizeH="0" baseline="0" dirty="0">
                          <a:ln>
                            <a:noFill/>
                          </a:ln>
                          <a:solidFill>
                            <a:srgbClr val="FFB3B3"/>
                          </a:solidFill>
                          <a:effectLst/>
                        </a:rPr>
                        <a:t>outside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the package?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default</a:t>
                      </a:r>
                      <a:b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(no modifier)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Public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Yes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Yes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Protected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Yes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Private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9665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CA18C8-5EB5-4889-84E5-C9D8B78D0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1688592"/>
            <a:ext cx="4419601" cy="4407408"/>
          </a:xfrm>
        </p:spPr>
        <p:txBody>
          <a:bodyPr>
            <a:normAutofit fontScale="92500" lnSpcReduction="10000"/>
          </a:bodyPr>
          <a:lstStyle/>
          <a:p>
            <a:pPr marL="45720" indent="0" algn="ctr">
              <a:buNone/>
            </a:pPr>
            <a:r>
              <a:rPr lang="en-US" dirty="0"/>
              <a:t>Examples and some source </a:t>
            </a:r>
            <a:br>
              <a:rPr lang="en-US" dirty="0"/>
            </a:br>
            <a:r>
              <a:rPr lang="en-US" dirty="0"/>
              <a:t>material extracted from: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Objects First with Java: A Practical Introduction Using </a:t>
            </a:r>
            <a:r>
              <a:rPr lang="en-US" b="1" dirty="0" err="1"/>
              <a:t>BlueJ</a:t>
            </a:r>
            <a:r>
              <a:rPr lang="en-US" b="1" dirty="0"/>
              <a:t> (6th Edition) 6th Edition</a:t>
            </a:r>
          </a:p>
          <a:p>
            <a:pPr marL="45720" indent="0">
              <a:buNone/>
            </a:pPr>
            <a:r>
              <a:rPr lang="en-US" sz="1800" b="1" dirty="0"/>
              <a:t>	</a:t>
            </a:r>
            <a:r>
              <a:rPr lang="en-US" sz="1800" dirty="0"/>
              <a:t>by David J. Barnes, 	Michael </a:t>
            </a:r>
            <a:r>
              <a:rPr lang="en-US" sz="1800" dirty="0" err="1"/>
              <a:t>Kolling</a:t>
            </a:r>
            <a:endParaRPr lang="en-US" sz="1800" dirty="0"/>
          </a:p>
          <a:p>
            <a:r>
              <a:rPr lang="en-US" b="1" i="1" dirty="0"/>
              <a:t>Objects First with Java: A Practical Introduction </a:t>
            </a:r>
            <a:r>
              <a:rPr lang="en-US" dirty="0"/>
              <a:t>is an introduction to object-oriented programming for beginners. The main focus of the book is general object-oriented and programming concepts from a software engineering perspective.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A31163-CACE-4D3D-96D1-278AFEB49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</a:t>
            </a:r>
          </a:p>
        </p:txBody>
      </p:sp>
      <p:pic>
        <p:nvPicPr>
          <p:cNvPr id="31746" name="Picture 2" descr="https://images-na.ssl-images-amazon.com/images/I/51TUeb7XybL._SX402_BO1,204,203,200_.jpg">
            <a:extLst>
              <a:ext uri="{FF2B5EF4-FFF2-40B4-BE49-F238E27FC236}">
                <a16:creationId xmlns:a16="http://schemas.microsoft.com/office/drawing/2014/main" id="{496CBAE1-AF9C-4814-AB0A-B020B0F6A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428" y="1739653"/>
            <a:ext cx="38481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7265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55847"/>
            <a:ext cx="4274127" cy="1054394"/>
          </a:xfrm>
        </p:spPr>
        <p:txBody>
          <a:bodyPr/>
          <a:lstStyle/>
          <a:p>
            <a:r>
              <a:rPr lang="en-US" dirty="0"/>
              <a:t>Mammals and Horses</a:t>
            </a:r>
          </a:p>
        </p:txBody>
      </p:sp>
      <p:pic>
        <p:nvPicPr>
          <p:cNvPr id="829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687" y="1498422"/>
            <a:ext cx="2466112" cy="5028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49" name="Picture 5" descr="C:\Users\myersjac\AppData\Local\Microsoft\Windows\Temporary Internet Files\Content.IE5\7OBLGZZ6\MC90003042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528" y="1205342"/>
            <a:ext cx="951184" cy="140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10"/>
          <p:cNvGrpSpPr>
            <a:grpSpLocks noChangeAspect="1"/>
          </p:cNvGrpSpPr>
          <p:nvPr/>
        </p:nvGrpSpPr>
        <p:grpSpPr bwMode="auto">
          <a:xfrm>
            <a:off x="1763004" y="2451621"/>
            <a:ext cx="1133526" cy="500779"/>
            <a:chOff x="729" y="1843"/>
            <a:chExt cx="1297" cy="573"/>
          </a:xfrm>
        </p:grpSpPr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729" y="1843"/>
              <a:ext cx="1297" cy="573"/>
            </a:xfrm>
            <a:custGeom>
              <a:avLst/>
              <a:gdLst>
                <a:gd name="T0" fmla="*/ 1133 w 2593"/>
                <a:gd name="T1" fmla="*/ 44 h 1146"/>
                <a:gd name="T2" fmla="*/ 1261 w 2593"/>
                <a:gd name="T3" fmla="*/ 108 h 1146"/>
                <a:gd name="T4" fmla="*/ 1333 w 2593"/>
                <a:gd name="T5" fmla="*/ 120 h 1146"/>
                <a:gd name="T6" fmla="*/ 1204 w 2593"/>
                <a:gd name="T7" fmla="*/ 55 h 1146"/>
                <a:gd name="T8" fmla="*/ 1280 w 2593"/>
                <a:gd name="T9" fmla="*/ 69 h 1146"/>
                <a:gd name="T10" fmla="*/ 1381 w 2593"/>
                <a:gd name="T11" fmla="*/ 105 h 1146"/>
                <a:gd name="T12" fmla="*/ 1400 w 2593"/>
                <a:gd name="T13" fmla="*/ 173 h 1146"/>
                <a:gd name="T14" fmla="*/ 1449 w 2593"/>
                <a:gd name="T15" fmla="*/ 261 h 1146"/>
                <a:gd name="T16" fmla="*/ 1535 w 2593"/>
                <a:gd name="T17" fmla="*/ 287 h 1146"/>
                <a:gd name="T18" fmla="*/ 1631 w 2593"/>
                <a:gd name="T19" fmla="*/ 293 h 1146"/>
                <a:gd name="T20" fmla="*/ 1719 w 2593"/>
                <a:gd name="T21" fmla="*/ 283 h 1146"/>
                <a:gd name="T22" fmla="*/ 1806 w 2593"/>
                <a:gd name="T23" fmla="*/ 285 h 1146"/>
                <a:gd name="T24" fmla="*/ 1888 w 2593"/>
                <a:gd name="T25" fmla="*/ 350 h 1146"/>
                <a:gd name="T26" fmla="*/ 1976 w 2593"/>
                <a:gd name="T27" fmla="*/ 443 h 1146"/>
                <a:gd name="T28" fmla="*/ 2078 w 2593"/>
                <a:gd name="T29" fmla="*/ 487 h 1146"/>
                <a:gd name="T30" fmla="*/ 2168 w 2593"/>
                <a:gd name="T31" fmla="*/ 445 h 1146"/>
                <a:gd name="T32" fmla="*/ 2255 w 2593"/>
                <a:gd name="T33" fmla="*/ 388 h 1146"/>
                <a:gd name="T34" fmla="*/ 2365 w 2593"/>
                <a:gd name="T35" fmla="*/ 354 h 1146"/>
                <a:gd name="T36" fmla="*/ 2474 w 2593"/>
                <a:gd name="T37" fmla="*/ 346 h 1146"/>
                <a:gd name="T38" fmla="*/ 2559 w 2593"/>
                <a:gd name="T39" fmla="*/ 375 h 1146"/>
                <a:gd name="T40" fmla="*/ 2593 w 2593"/>
                <a:gd name="T41" fmla="*/ 471 h 1146"/>
                <a:gd name="T42" fmla="*/ 2531 w 2593"/>
                <a:gd name="T43" fmla="*/ 591 h 1146"/>
                <a:gd name="T44" fmla="*/ 2479 w 2593"/>
                <a:gd name="T45" fmla="*/ 705 h 1146"/>
                <a:gd name="T46" fmla="*/ 2519 w 2593"/>
                <a:gd name="T47" fmla="*/ 814 h 1146"/>
                <a:gd name="T48" fmla="*/ 2578 w 2593"/>
                <a:gd name="T49" fmla="*/ 895 h 1146"/>
                <a:gd name="T50" fmla="*/ 2572 w 2593"/>
                <a:gd name="T51" fmla="*/ 1000 h 1146"/>
                <a:gd name="T52" fmla="*/ 2472 w 2593"/>
                <a:gd name="T53" fmla="*/ 1061 h 1146"/>
                <a:gd name="T54" fmla="*/ 2380 w 2593"/>
                <a:gd name="T55" fmla="*/ 1059 h 1146"/>
                <a:gd name="T56" fmla="*/ 2293 w 2593"/>
                <a:gd name="T57" fmla="*/ 1021 h 1146"/>
                <a:gd name="T58" fmla="*/ 2219 w 2593"/>
                <a:gd name="T59" fmla="*/ 964 h 1146"/>
                <a:gd name="T60" fmla="*/ 2141 w 2593"/>
                <a:gd name="T61" fmla="*/ 897 h 1146"/>
                <a:gd name="T62" fmla="*/ 2061 w 2593"/>
                <a:gd name="T63" fmla="*/ 848 h 1146"/>
                <a:gd name="T64" fmla="*/ 1987 w 2593"/>
                <a:gd name="T65" fmla="*/ 854 h 1146"/>
                <a:gd name="T66" fmla="*/ 1905 w 2593"/>
                <a:gd name="T67" fmla="*/ 928 h 1146"/>
                <a:gd name="T68" fmla="*/ 1778 w 2593"/>
                <a:gd name="T69" fmla="*/ 992 h 1146"/>
                <a:gd name="T70" fmla="*/ 1662 w 2593"/>
                <a:gd name="T71" fmla="*/ 987 h 1146"/>
                <a:gd name="T72" fmla="*/ 1546 w 2593"/>
                <a:gd name="T73" fmla="*/ 960 h 1146"/>
                <a:gd name="T74" fmla="*/ 1453 w 2593"/>
                <a:gd name="T75" fmla="*/ 971 h 1146"/>
                <a:gd name="T76" fmla="*/ 1363 w 2593"/>
                <a:gd name="T77" fmla="*/ 983 h 1146"/>
                <a:gd name="T78" fmla="*/ 1282 w 2593"/>
                <a:gd name="T79" fmla="*/ 1009 h 1146"/>
                <a:gd name="T80" fmla="*/ 1189 w 2593"/>
                <a:gd name="T81" fmla="*/ 1087 h 1146"/>
                <a:gd name="T82" fmla="*/ 1101 w 2593"/>
                <a:gd name="T83" fmla="*/ 1144 h 1146"/>
                <a:gd name="T84" fmla="*/ 989 w 2593"/>
                <a:gd name="T85" fmla="*/ 1104 h 1146"/>
                <a:gd name="T86" fmla="*/ 879 w 2593"/>
                <a:gd name="T87" fmla="*/ 1053 h 1146"/>
                <a:gd name="T88" fmla="*/ 922 w 2593"/>
                <a:gd name="T89" fmla="*/ 1093 h 1146"/>
                <a:gd name="T90" fmla="*/ 848 w 2593"/>
                <a:gd name="T91" fmla="*/ 1087 h 1146"/>
                <a:gd name="T92" fmla="*/ 776 w 2593"/>
                <a:gd name="T93" fmla="*/ 1046 h 1146"/>
                <a:gd name="T94" fmla="*/ 848 w 2593"/>
                <a:gd name="T95" fmla="*/ 1042 h 1146"/>
                <a:gd name="T96" fmla="*/ 687 w 2593"/>
                <a:gd name="T97" fmla="*/ 1019 h 1146"/>
                <a:gd name="T98" fmla="*/ 514 w 2593"/>
                <a:gd name="T99" fmla="*/ 975 h 1146"/>
                <a:gd name="T100" fmla="*/ 350 w 2593"/>
                <a:gd name="T101" fmla="*/ 909 h 1146"/>
                <a:gd name="T102" fmla="*/ 196 w 2593"/>
                <a:gd name="T103" fmla="*/ 821 h 1146"/>
                <a:gd name="T104" fmla="*/ 56 w 2593"/>
                <a:gd name="T105" fmla="*/ 711 h 1146"/>
                <a:gd name="T106" fmla="*/ 2 w 2593"/>
                <a:gd name="T107" fmla="*/ 610 h 1146"/>
                <a:gd name="T108" fmla="*/ 54 w 2593"/>
                <a:gd name="T109" fmla="*/ 500 h 1146"/>
                <a:gd name="T110" fmla="*/ 166 w 2593"/>
                <a:gd name="T111" fmla="*/ 414 h 1146"/>
                <a:gd name="T112" fmla="*/ 263 w 2593"/>
                <a:gd name="T113" fmla="*/ 367 h 1146"/>
                <a:gd name="T114" fmla="*/ 396 w 2593"/>
                <a:gd name="T115" fmla="*/ 300 h 1146"/>
                <a:gd name="T116" fmla="*/ 542 w 2593"/>
                <a:gd name="T117" fmla="*/ 253 h 1146"/>
                <a:gd name="T118" fmla="*/ 691 w 2593"/>
                <a:gd name="T119" fmla="*/ 207 h 1146"/>
                <a:gd name="T120" fmla="*/ 833 w 2593"/>
                <a:gd name="T121" fmla="*/ 148 h 1146"/>
                <a:gd name="T122" fmla="*/ 962 w 2593"/>
                <a:gd name="T123" fmla="*/ 53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593" h="1146">
                  <a:moveTo>
                    <a:pt x="1014" y="0"/>
                  </a:moveTo>
                  <a:lnTo>
                    <a:pt x="1023" y="2"/>
                  </a:lnTo>
                  <a:lnTo>
                    <a:pt x="1036" y="6"/>
                  </a:lnTo>
                  <a:lnTo>
                    <a:pt x="1046" y="10"/>
                  </a:lnTo>
                  <a:lnTo>
                    <a:pt x="1059" y="12"/>
                  </a:lnTo>
                  <a:lnTo>
                    <a:pt x="1069" y="15"/>
                  </a:lnTo>
                  <a:lnTo>
                    <a:pt x="1080" y="21"/>
                  </a:lnTo>
                  <a:lnTo>
                    <a:pt x="1090" y="25"/>
                  </a:lnTo>
                  <a:lnTo>
                    <a:pt x="1101" y="31"/>
                  </a:lnTo>
                  <a:lnTo>
                    <a:pt x="1113" y="34"/>
                  </a:lnTo>
                  <a:lnTo>
                    <a:pt x="1122" y="40"/>
                  </a:lnTo>
                  <a:lnTo>
                    <a:pt x="1133" y="44"/>
                  </a:lnTo>
                  <a:lnTo>
                    <a:pt x="1143" y="50"/>
                  </a:lnTo>
                  <a:lnTo>
                    <a:pt x="1154" y="55"/>
                  </a:lnTo>
                  <a:lnTo>
                    <a:pt x="1166" y="61"/>
                  </a:lnTo>
                  <a:lnTo>
                    <a:pt x="1175" y="67"/>
                  </a:lnTo>
                  <a:lnTo>
                    <a:pt x="1187" y="74"/>
                  </a:lnTo>
                  <a:lnTo>
                    <a:pt x="1196" y="78"/>
                  </a:lnTo>
                  <a:lnTo>
                    <a:pt x="1208" y="84"/>
                  </a:lnTo>
                  <a:lnTo>
                    <a:pt x="1217" y="89"/>
                  </a:lnTo>
                  <a:lnTo>
                    <a:pt x="1228" y="95"/>
                  </a:lnTo>
                  <a:lnTo>
                    <a:pt x="1238" y="99"/>
                  </a:lnTo>
                  <a:lnTo>
                    <a:pt x="1249" y="105"/>
                  </a:lnTo>
                  <a:lnTo>
                    <a:pt x="1261" y="108"/>
                  </a:lnTo>
                  <a:lnTo>
                    <a:pt x="1272" y="114"/>
                  </a:lnTo>
                  <a:lnTo>
                    <a:pt x="1282" y="118"/>
                  </a:lnTo>
                  <a:lnTo>
                    <a:pt x="1293" y="124"/>
                  </a:lnTo>
                  <a:lnTo>
                    <a:pt x="1303" y="127"/>
                  </a:lnTo>
                  <a:lnTo>
                    <a:pt x="1314" y="133"/>
                  </a:lnTo>
                  <a:lnTo>
                    <a:pt x="1325" y="135"/>
                  </a:lnTo>
                  <a:lnTo>
                    <a:pt x="1339" y="139"/>
                  </a:lnTo>
                  <a:lnTo>
                    <a:pt x="1348" y="143"/>
                  </a:lnTo>
                  <a:lnTo>
                    <a:pt x="1362" y="146"/>
                  </a:lnTo>
                  <a:lnTo>
                    <a:pt x="1352" y="137"/>
                  </a:lnTo>
                  <a:lnTo>
                    <a:pt x="1343" y="127"/>
                  </a:lnTo>
                  <a:lnTo>
                    <a:pt x="1333" y="120"/>
                  </a:lnTo>
                  <a:lnTo>
                    <a:pt x="1324" y="114"/>
                  </a:lnTo>
                  <a:lnTo>
                    <a:pt x="1312" y="108"/>
                  </a:lnTo>
                  <a:lnTo>
                    <a:pt x="1301" y="103"/>
                  </a:lnTo>
                  <a:lnTo>
                    <a:pt x="1289" y="97"/>
                  </a:lnTo>
                  <a:lnTo>
                    <a:pt x="1280" y="93"/>
                  </a:lnTo>
                  <a:lnTo>
                    <a:pt x="1268" y="88"/>
                  </a:lnTo>
                  <a:lnTo>
                    <a:pt x="1257" y="84"/>
                  </a:lnTo>
                  <a:lnTo>
                    <a:pt x="1246" y="78"/>
                  </a:lnTo>
                  <a:lnTo>
                    <a:pt x="1234" y="74"/>
                  </a:lnTo>
                  <a:lnTo>
                    <a:pt x="1225" y="67"/>
                  </a:lnTo>
                  <a:lnTo>
                    <a:pt x="1213" y="61"/>
                  </a:lnTo>
                  <a:lnTo>
                    <a:pt x="1204" y="55"/>
                  </a:lnTo>
                  <a:lnTo>
                    <a:pt x="1196" y="48"/>
                  </a:lnTo>
                  <a:lnTo>
                    <a:pt x="1202" y="50"/>
                  </a:lnTo>
                  <a:lnTo>
                    <a:pt x="1208" y="53"/>
                  </a:lnTo>
                  <a:lnTo>
                    <a:pt x="1215" y="53"/>
                  </a:lnTo>
                  <a:lnTo>
                    <a:pt x="1223" y="57"/>
                  </a:lnTo>
                  <a:lnTo>
                    <a:pt x="1228" y="57"/>
                  </a:lnTo>
                  <a:lnTo>
                    <a:pt x="1238" y="61"/>
                  </a:lnTo>
                  <a:lnTo>
                    <a:pt x="1246" y="63"/>
                  </a:lnTo>
                  <a:lnTo>
                    <a:pt x="1255" y="65"/>
                  </a:lnTo>
                  <a:lnTo>
                    <a:pt x="1263" y="65"/>
                  </a:lnTo>
                  <a:lnTo>
                    <a:pt x="1272" y="69"/>
                  </a:lnTo>
                  <a:lnTo>
                    <a:pt x="1280" y="69"/>
                  </a:lnTo>
                  <a:lnTo>
                    <a:pt x="1289" y="70"/>
                  </a:lnTo>
                  <a:lnTo>
                    <a:pt x="1299" y="74"/>
                  </a:lnTo>
                  <a:lnTo>
                    <a:pt x="1308" y="76"/>
                  </a:lnTo>
                  <a:lnTo>
                    <a:pt x="1318" y="78"/>
                  </a:lnTo>
                  <a:lnTo>
                    <a:pt x="1327" y="82"/>
                  </a:lnTo>
                  <a:lnTo>
                    <a:pt x="1335" y="84"/>
                  </a:lnTo>
                  <a:lnTo>
                    <a:pt x="1343" y="86"/>
                  </a:lnTo>
                  <a:lnTo>
                    <a:pt x="1350" y="89"/>
                  </a:lnTo>
                  <a:lnTo>
                    <a:pt x="1360" y="91"/>
                  </a:lnTo>
                  <a:lnTo>
                    <a:pt x="1365" y="95"/>
                  </a:lnTo>
                  <a:lnTo>
                    <a:pt x="1373" y="101"/>
                  </a:lnTo>
                  <a:lnTo>
                    <a:pt x="1381" y="105"/>
                  </a:lnTo>
                  <a:lnTo>
                    <a:pt x="1388" y="110"/>
                  </a:lnTo>
                  <a:lnTo>
                    <a:pt x="1394" y="114"/>
                  </a:lnTo>
                  <a:lnTo>
                    <a:pt x="1400" y="120"/>
                  </a:lnTo>
                  <a:lnTo>
                    <a:pt x="1403" y="127"/>
                  </a:lnTo>
                  <a:lnTo>
                    <a:pt x="1409" y="133"/>
                  </a:lnTo>
                  <a:lnTo>
                    <a:pt x="1413" y="141"/>
                  </a:lnTo>
                  <a:lnTo>
                    <a:pt x="1415" y="148"/>
                  </a:lnTo>
                  <a:lnTo>
                    <a:pt x="1419" y="156"/>
                  </a:lnTo>
                  <a:lnTo>
                    <a:pt x="1420" y="165"/>
                  </a:lnTo>
                  <a:lnTo>
                    <a:pt x="1409" y="165"/>
                  </a:lnTo>
                  <a:lnTo>
                    <a:pt x="1401" y="165"/>
                  </a:lnTo>
                  <a:lnTo>
                    <a:pt x="1400" y="173"/>
                  </a:lnTo>
                  <a:lnTo>
                    <a:pt x="1400" y="181"/>
                  </a:lnTo>
                  <a:lnTo>
                    <a:pt x="1400" y="186"/>
                  </a:lnTo>
                  <a:lnTo>
                    <a:pt x="1401" y="194"/>
                  </a:lnTo>
                  <a:lnTo>
                    <a:pt x="1401" y="202"/>
                  </a:lnTo>
                  <a:lnTo>
                    <a:pt x="1405" y="207"/>
                  </a:lnTo>
                  <a:lnTo>
                    <a:pt x="1407" y="213"/>
                  </a:lnTo>
                  <a:lnTo>
                    <a:pt x="1409" y="221"/>
                  </a:lnTo>
                  <a:lnTo>
                    <a:pt x="1415" y="230"/>
                  </a:lnTo>
                  <a:lnTo>
                    <a:pt x="1424" y="242"/>
                  </a:lnTo>
                  <a:lnTo>
                    <a:pt x="1434" y="249"/>
                  </a:lnTo>
                  <a:lnTo>
                    <a:pt x="1445" y="259"/>
                  </a:lnTo>
                  <a:lnTo>
                    <a:pt x="1449" y="261"/>
                  </a:lnTo>
                  <a:lnTo>
                    <a:pt x="1455" y="264"/>
                  </a:lnTo>
                  <a:lnTo>
                    <a:pt x="1460" y="268"/>
                  </a:lnTo>
                  <a:lnTo>
                    <a:pt x="1468" y="272"/>
                  </a:lnTo>
                  <a:lnTo>
                    <a:pt x="1474" y="274"/>
                  </a:lnTo>
                  <a:lnTo>
                    <a:pt x="1481" y="276"/>
                  </a:lnTo>
                  <a:lnTo>
                    <a:pt x="1489" y="278"/>
                  </a:lnTo>
                  <a:lnTo>
                    <a:pt x="1496" y="280"/>
                  </a:lnTo>
                  <a:lnTo>
                    <a:pt x="1502" y="281"/>
                  </a:lnTo>
                  <a:lnTo>
                    <a:pt x="1510" y="283"/>
                  </a:lnTo>
                  <a:lnTo>
                    <a:pt x="1517" y="285"/>
                  </a:lnTo>
                  <a:lnTo>
                    <a:pt x="1527" y="287"/>
                  </a:lnTo>
                  <a:lnTo>
                    <a:pt x="1535" y="287"/>
                  </a:lnTo>
                  <a:lnTo>
                    <a:pt x="1542" y="289"/>
                  </a:lnTo>
                  <a:lnTo>
                    <a:pt x="1552" y="289"/>
                  </a:lnTo>
                  <a:lnTo>
                    <a:pt x="1559" y="293"/>
                  </a:lnTo>
                  <a:lnTo>
                    <a:pt x="1567" y="293"/>
                  </a:lnTo>
                  <a:lnTo>
                    <a:pt x="1574" y="293"/>
                  </a:lnTo>
                  <a:lnTo>
                    <a:pt x="1582" y="293"/>
                  </a:lnTo>
                  <a:lnTo>
                    <a:pt x="1592" y="293"/>
                  </a:lnTo>
                  <a:lnTo>
                    <a:pt x="1599" y="293"/>
                  </a:lnTo>
                  <a:lnTo>
                    <a:pt x="1609" y="293"/>
                  </a:lnTo>
                  <a:lnTo>
                    <a:pt x="1616" y="293"/>
                  </a:lnTo>
                  <a:lnTo>
                    <a:pt x="1626" y="293"/>
                  </a:lnTo>
                  <a:lnTo>
                    <a:pt x="1631" y="293"/>
                  </a:lnTo>
                  <a:lnTo>
                    <a:pt x="1641" y="293"/>
                  </a:lnTo>
                  <a:lnTo>
                    <a:pt x="1647" y="291"/>
                  </a:lnTo>
                  <a:lnTo>
                    <a:pt x="1656" y="291"/>
                  </a:lnTo>
                  <a:lnTo>
                    <a:pt x="1662" y="289"/>
                  </a:lnTo>
                  <a:lnTo>
                    <a:pt x="1671" y="289"/>
                  </a:lnTo>
                  <a:lnTo>
                    <a:pt x="1679" y="289"/>
                  </a:lnTo>
                  <a:lnTo>
                    <a:pt x="1687" y="289"/>
                  </a:lnTo>
                  <a:lnTo>
                    <a:pt x="1694" y="287"/>
                  </a:lnTo>
                  <a:lnTo>
                    <a:pt x="1700" y="287"/>
                  </a:lnTo>
                  <a:lnTo>
                    <a:pt x="1707" y="285"/>
                  </a:lnTo>
                  <a:lnTo>
                    <a:pt x="1713" y="285"/>
                  </a:lnTo>
                  <a:lnTo>
                    <a:pt x="1719" y="283"/>
                  </a:lnTo>
                  <a:lnTo>
                    <a:pt x="1727" y="281"/>
                  </a:lnTo>
                  <a:lnTo>
                    <a:pt x="1732" y="281"/>
                  </a:lnTo>
                  <a:lnTo>
                    <a:pt x="1738" y="281"/>
                  </a:lnTo>
                  <a:lnTo>
                    <a:pt x="1747" y="280"/>
                  </a:lnTo>
                  <a:lnTo>
                    <a:pt x="1757" y="278"/>
                  </a:lnTo>
                  <a:lnTo>
                    <a:pt x="1765" y="276"/>
                  </a:lnTo>
                  <a:lnTo>
                    <a:pt x="1772" y="274"/>
                  </a:lnTo>
                  <a:lnTo>
                    <a:pt x="1780" y="276"/>
                  </a:lnTo>
                  <a:lnTo>
                    <a:pt x="1785" y="278"/>
                  </a:lnTo>
                  <a:lnTo>
                    <a:pt x="1793" y="280"/>
                  </a:lnTo>
                  <a:lnTo>
                    <a:pt x="1801" y="283"/>
                  </a:lnTo>
                  <a:lnTo>
                    <a:pt x="1806" y="285"/>
                  </a:lnTo>
                  <a:lnTo>
                    <a:pt x="1814" y="289"/>
                  </a:lnTo>
                  <a:lnTo>
                    <a:pt x="1820" y="293"/>
                  </a:lnTo>
                  <a:lnTo>
                    <a:pt x="1827" y="299"/>
                  </a:lnTo>
                  <a:lnTo>
                    <a:pt x="1833" y="300"/>
                  </a:lnTo>
                  <a:lnTo>
                    <a:pt x="1839" y="306"/>
                  </a:lnTo>
                  <a:lnTo>
                    <a:pt x="1846" y="312"/>
                  </a:lnTo>
                  <a:lnTo>
                    <a:pt x="1852" y="316"/>
                  </a:lnTo>
                  <a:lnTo>
                    <a:pt x="1858" y="321"/>
                  </a:lnTo>
                  <a:lnTo>
                    <a:pt x="1865" y="327"/>
                  </a:lnTo>
                  <a:lnTo>
                    <a:pt x="1871" y="333"/>
                  </a:lnTo>
                  <a:lnTo>
                    <a:pt x="1877" y="338"/>
                  </a:lnTo>
                  <a:lnTo>
                    <a:pt x="1888" y="350"/>
                  </a:lnTo>
                  <a:lnTo>
                    <a:pt x="1899" y="361"/>
                  </a:lnTo>
                  <a:lnTo>
                    <a:pt x="1903" y="367"/>
                  </a:lnTo>
                  <a:lnTo>
                    <a:pt x="1909" y="375"/>
                  </a:lnTo>
                  <a:lnTo>
                    <a:pt x="1915" y="380"/>
                  </a:lnTo>
                  <a:lnTo>
                    <a:pt x="1920" y="386"/>
                  </a:lnTo>
                  <a:lnTo>
                    <a:pt x="1926" y="392"/>
                  </a:lnTo>
                  <a:lnTo>
                    <a:pt x="1932" y="399"/>
                  </a:lnTo>
                  <a:lnTo>
                    <a:pt x="1936" y="405"/>
                  </a:lnTo>
                  <a:lnTo>
                    <a:pt x="1943" y="411"/>
                  </a:lnTo>
                  <a:lnTo>
                    <a:pt x="1955" y="422"/>
                  </a:lnTo>
                  <a:lnTo>
                    <a:pt x="1966" y="433"/>
                  </a:lnTo>
                  <a:lnTo>
                    <a:pt x="1976" y="443"/>
                  </a:lnTo>
                  <a:lnTo>
                    <a:pt x="1987" y="452"/>
                  </a:lnTo>
                  <a:lnTo>
                    <a:pt x="1998" y="460"/>
                  </a:lnTo>
                  <a:lnTo>
                    <a:pt x="2012" y="470"/>
                  </a:lnTo>
                  <a:lnTo>
                    <a:pt x="2021" y="475"/>
                  </a:lnTo>
                  <a:lnTo>
                    <a:pt x="2034" y="481"/>
                  </a:lnTo>
                  <a:lnTo>
                    <a:pt x="2040" y="483"/>
                  </a:lnTo>
                  <a:lnTo>
                    <a:pt x="2046" y="485"/>
                  </a:lnTo>
                  <a:lnTo>
                    <a:pt x="2053" y="487"/>
                  </a:lnTo>
                  <a:lnTo>
                    <a:pt x="2059" y="489"/>
                  </a:lnTo>
                  <a:lnTo>
                    <a:pt x="2065" y="489"/>
                  </a:lnTo>
                  <a:lnTo>
                    <a:pt x="2072" y="489"/>
                  </a:lnTo>
                  <a:lnTo>
                    <a:pt x="2078" y="487"/>
                  </a:lnTo>
                  <a:lnTo>
                    <a:pt x="2086" y="487"/>
                  </a:lnTo>
                  <a:lnTo>
                    <a:pt x="2091" y="485"/>
                  </a:lnTo>
                  <a:lnTo>
                    <a:pt x="2099" y="485"/>
                  </a:lnTo>
                  <a:lnTo>
                    <a:pt x="2107" y="481"/>
                  </a:lnTo>
                  <a:lnTo>
                    <a:pt x="2114" y="479"/>
                  </a:lnTo>
                  <a:lnTo>
                    <a:pt x="2120" y="475"/>
                  </a:lnTo>
                  <a:lnTo>
                    <a:pt x="2128" y="471"/>
                  </a:lnTo>
                  <a:lnTo>
                    <a:pt x="2135" y="468"/>
                  </a:lnTo>
                  <a:lnTo>
                    <a:pt x="2145" y="464"/>
                  </a:lnTo>
                  <a:lnTo>
                    <a:pt x="2150" y="456"/>
                  </a:lnTo>
                  <a:lnTo>
                    <a:pt x="2160" y="451"/>
                  </a:lnTo>
                  <a:lnTo>
                    <a:pt x="2168" y="445"/>
                  </a:lnTo>
                  <a:lnTo>
                    <a:pt x="2177" y="437"/>
                  </a:lnTo>
                  <a:lnTo>
                    <a:pt x="2181" y="432"/>
                  </a:lnTo>
                  <a:lnTo>
                    <a:pt x="2188" y="428"/>
                  </a:lnTo>
                  <a:lnTo>
                    <a:pt x="2194" y="422"/>
                  </a:lnTo>
                  <a:lnTo>
                    <a:pt x="2202" y="418"/>
                  </a:lnTo>
                  <a:lnTo>
                    <a:pt x="2207" y="413"/>
                  </a:lnTo>
                  <a:lnTo>
                    <a:pt x="2215" y="409"/>
                  </a:lnTo>
                  <a:lnTo>
                    <a:pt x="2223" y="405"/>
                  </a:lnTo>
                  <a:lnTo>
                    <a:pt x="2232" y="401"/>
                  </a:lnTo>
                  <a:lnTo>
                    <a:pt x="2238" y="397"/>
                  </a:lnTo>
                  <a:lnTo>
                    <a:pt x="2247" y="392"/>
                  </a:lnTo>
                  <a:lnTo>
                    <a:pt x="2255" y="388"/>
                  </a:lnTo>
                  <a:lnTo>
                    <a:pt x="2264" y="384"/>
                  </a:lnTo>
                  <a:lnTo>
                    <a:pt x="2272" y="380"/>
                  </a:lnTo>
                  <a:lnTo>
                    <a:pt x="2282" y="378"/>
                  </a:lnTo>
                  <a:lnTo>
                    <a:pt x="2291" y="375"/>
                  </a:lnTo>
                  <a:lnTo>
                    <a:pt x="2301" y="373"/>
                  </a:lnTo>
                  <a:lnTo>
                    <a:pt x="2308" y="369"/>
                  </a:lnTo>
                  <a:lnTo>
                    <a:pt x="2318" y="365"/>
                  </a:lnTo>
                  <a:lnTo>
                    <a:pt x="2327" y="361"/>
                  </a:lnTo>
                  <a:lnTo>
                    <a:pt x="2337" y="359"/>
                  </a:lnTo>
                  <a:lnTo>
                    <a:pt x="2346" y="357"/>
                  </a:lnTo>
                  <a:lnTo>
                    <a:pt x="2354" y="356"/>
                  </a:lnTo>
                  <a:lnTo>
                    <a:pt x="2365" y="354"/>
                  </a:lnTo>
                  <a:lnTo>
                    <a:pt x="2375" y="352"/>
                  </a:lnTo>
                  <a:lnTo>
                    <a:pt x="2384" y="350"/>
                  </a:lnTo>
                  <a:lnTo>
                    <a:pt x="2392" y="348"/>
                  </a:lnTo>
                  <a:lnTo>
                    <a:pt x="2401" y="346"/>
                  </a:lnTo>
                  <a:lnTo>
                    <a:pt x="2411" y="346"/>
                  </a:lnTo>
                  <a:lnTo>
                    <a:pt x="2420" y="346"/>
                  </a:lnTo>
                  <a:lnTo>
                    <a:pt x="2430" y="346"/>
                  </a:lnTo>
                  <a:lnTo>
                    <a:pt x="2439" y="346"/>
                  </a:lnTo>
                  <a:lnTo>
                    <a:pt x="2449" y="346"/>
                  </a:lnTo>
                  <a:lnTo>
                    <a:pt x="2456" y="346"/>
                  </a:lnTo>
                  <a:lnTo>
                    <a:pt x="2466" y="346"/>
                  </a:lnTo>
                  <a:lnTo>
                    <a:pt x="2474" y="346"/>
                  </a:lnTo>
                  <a:lnTo>
                    <a:pt x="2483" y="346"/>
                  </a:lnTo>
                  <a:lnTo>
                    <a:pt x="2491" y="346"/>
                  </a:lnTo>
                  <a:lnTo>
                    <a:pt x="2498" y="348"/>
                  </a:lnTo>
                  <a:lnTo>
                    <a:pt x="2506" y="350"/>
                  </a:lnTo>
                  <a:lnTo>
                    <a:pt x="2513" y="354"/>
                  </a:lnTo>
                  <a:lnTo>
                    <a:pt x="2519" y="354"/>
                  </a:lnTo>
                  <a:lnTo>
                    <a:pt x="2527" y="357"/>
                  </a:lnTo>
                  <a:lnTo>
                    <a:pt x="2532" y="359"/>
                  </a:lnTo>
                  <a:lnTo>
                    <a:pt x="2540" y="363"/>
                  </a:lnTo>
                  <a:lnTo>
                    <a:pt x="2546" y="367"/>
                  </a:lnTo>
                  <a:lnTo>
                    <a:pt x="2553" y="369"/>
                  </a:lnTo>
                  <a:lnTo>
                    <a:pt x="2559" y="375"/>
                  </a:lnTo>
                  <a:lnTo>
                    <a:pt x="2565" y="380"/>
                  </a:lnTo>
                  <a:lnTo>
                    <a:pt x="2572" y="388"/>
                  </a:lnTo>
                  <a:lnTo>
                    <a:pt x="2580" y="401"/>
                  </a:lnTo>
                  <a:lnTo>
                    <a:pt x="2584" y="407"/>
                  </a:lnTo>
                  <a:lnTo>
                    <a:pt x="2586" y="413"/>
                  </a:lnTo>
                  <a:lnTo>
                    <a:pt x="2588" y="420"/>
                  </a:lnTo>
                  <a:lnTo>
                    <a:pt x="2591" y="428"/>
                  </a:lnTo>
                  <a:lnTo>
                    <a:pt x="2593" y="435"/>
                  </a:lnTo>
                  <a:lnTo>
                    <a:pt x="2593" y="445"/>
                  </a:lnTo>
                  <a:lnTo>
                    <a:pt x="2593" y="452"/>
                  </a:lnTo>
                  <a:lnTo>
                    <a:pt x="2593" y="464"/>
                  </a:lnTo>
                  <a:lnTo>
                    <a:pt x="2593" y="471"/>
                  </a:lnTo>
                  <a:lnTo>
                    <a:pt x="2593" y="481"/>
                  </a:lnTo>
                  <a:lnTo>
                    <a:pt x="2591" y="492"/>
                  </a:lnTo>
                  <a:lnTo>
                    <a:pt x="2591" y="504"/>
                  </a:lnTo>
                  <a:lnTo>
                    <a:pt x="2584" y="513"/>
                  </a:lnTo>
                  <a:lnTo>
                    <a:pt x="2578" y="525"/>
                  </a:lnTo>
                  <a:lnTo>
                    <a:pt x="2571" y="534"/>
                  </a:lnTo>
                  <a:lnTo>
                    <a:pt x="2565" y="544"/>
                  </a:lnTo>
                  <a:lnTo>
                    <a:pt x="2557" y="553"/>
                  </a:lnTo>
                  <a:lnTo>
                    <a:pt x="2552" y="563"/>
                  </a:lnTo>
                  <a:lnTo>
                    <a:pt x="2544" y="572"/>
                  </a:lnTo>
                  <a:lnTo>
                    <a:pt x="2538" y="584"/>
                  </a:lnTo>
                  <a:lnTo>
                    <a:pt x="2531" y="591"/>
                  </a:lnTo>
                  <a:lnTo>
                    <a:pt x="2525" y="601"/>
                  </a:lnTo>
                  <a:lnTo>
                    <a:pt x="2517" y="610"/>
                  </a:lnTo>
                  <a:lnTo>
                    <a:pt x="2512" y="622"/>
                  </a:lnTo>
                  <a:lnTo>
                    <a:pt x="2506" y="629"/>
                  </a:lnTo>
                  <a:lnTo>
                    <a:pt x="2500" y="639"/>
                  </a:lnTo>
                  <a:lnTo>
                    <a:pt x="2496" y="648"/>
                  </a:lnTo>
                  <a:lnTo>
                    <a:pt x="2493" y="658"/>
                  </a:lnTo>
                  <a:lnTo>
                    <a:pt x="2489" y="667"/>
                  </a:lnTo>
                  <a:lnTo>
                    <a:pt x="2485" y="677"/>
                  </a:lnTo>
                  <a:lnTo>
                    <a:pt x="2483" y="686"/>
                  </a:lnTo>
                  <a:lnTo>
                    <a:pt x="2481" y="696"/>
                  </a:lnTo>
                  <a:lnTo>
                    <a:pt x="2479" y="705"/>
                  </a:lnTo>
                  <a:lnTo>
                    <a:pt x="2479" y="717"/>
                  </a:lnTo>
                  <a:lnTo>
                    <a:pt x="2479" y="728"/>
                  </a:lnTo>
                  <a:lnTo>
                    <a:pt x="2483" y="738"/>
                  </a:lnTo>
                  <a:lnTo>
                    <a:pt x="2485" y="749"/>
                  </a:lnTo>
                  <a:lnTo>
                    <a:pt x="2489" y="758"/>
                  </a:lnTo>
                  <a:lnTo>
                    <a:pt x="2493" y="770"/>
                  </a:lnTo>
                  <a:lnTo>
                    <a:pt x="2500" y="781"/>
                  </a:lnTo>
                  <a:lnTo>
                    <a:pt x="2504" y="787"/>
                  </a:lnTo>
                  <a:lnTo>
                    <a:pt x="2506" y="795"/>
                  </a:lnTo>
                  <a:lnTo>
                    <a:pt x="2510" y="798"/>
                  </a:lnTo>
                  <a:lnTo>
                    <a:pt x="2515" y="806"/>
                  </a:lnTo>
                  <a:lnTo>
                    <a:pt x="2519" y="814"/>
                  </a:lnTo>
                  <a:lnTo>
                    <a:pt x="2525" y="819"/>
                  </a:lnTo>
                  <a:lnTo>
                    <a:pt x="2531" y="825"/>
                  </a:lnTo>
                  <a:lnTo>
                    <a:pt x="2538" y="833"/>
                  </a:lnTo>
                  <a:lnTo>
                    <a:pt x="2544" y="840"/>
                  </a:lnTo>
                  <a:lnTo>
                    <a:pt x="2550" y="846"/>
                  </a:lnTo>
                  <a:lnTo>
                    <a:pt x="2553" y="854"/>
                  </a:lnTo>
                  <a:lnTo>
                    <a:pt x="2559" y="861"/>
                  </a:lnTo>
                  <a:lnTo>
                    <a:pt x="2565" y="867"/>
                  </a:lnTo>
                  <a:lnTo>
                    <a:pt x="2569" y="874"/>
                  </a:lnTo>
                  <a:lnTo>
                    <a:pt x="2572" y="882"/>
                  </a:lnTo>
                  <a:lnTo>
                    <a:pt x="2576" y="890"/>
                  </a:lnTo>
                  <a:lnTo>
                    <a:pt x="2578" y="895"/>
                  </a:lnTo>
                  <a:lnTo>
                    <a:pt x="2582" y="903"/>
                  </a:lnTo>
                  <a:lnTo>
                    <a:pt x="2584" y="909"/>
                  </a:lnTo>
                  <a:lnTo>
                    <a:pt x="2586" y="916"/>
                  </a:lnTo>
                  <a:lnTo>
                    <a:pt x="2588" y="922"/>
                  </a:lnTo>
                  <a:lnTo>
                    <a:pt x="2588" y="930"/>
                  </a:lnTo>
                  <a:lnTo>
                    <a:pt x="2588" y="935"/>
                  </a:lnTo>
                  <a:lnTo>
                    <a:pt x="2590" y="943"/>
                  </a:lnTo>
                  <a:lnTo>
                    <a:pt x="2588" y="954"/>
                  </a:lnTo>
                  <a:lnTo>
                    <a:pt x="2586" y="966"/>
                  </a:lnTo>
                  <a:lnTo>
                    <a:pt x="2584" y="977"/>
                  </a:lnTo>
                  <a:lnTo>
                    <a:pt x="2580" y="988"/>
                  </a:lnTo>
                  <a:lnTo>
                    <a:pt x="2572" y="1000"/>
                  </a:lnTo>
                  <a:lnTo>
                    <a:pt x="2567" y="1009"/>
                  </a:lnTo>
                  <a:lnTo>
                    <a:pt x="2559" y="1019"/>
                  </a:lnTo>
                  <a:lnTo>
                    <a:pt x="2552" y="1026"/>
                  </a:lnTo>
                  <a:lnTo>
                    <a:pt x="2540" y="1034"/>
                  </a:lnTo>
                  <a:lnTo>
                    <a:pt x="2531" y="1040"/>
                  </a:lnTo>
                  <a:lnTo>
                    <a:pt x="2517" y="1046"/>
                  </a:lnTo>
                  <a:lnTo>
                    <a:pt x="2506" y="1053"/>
                  </a:lnTo>
                  <a:lnTo>
                    <a:pt x="2500" y="1053"/>
                  </a:lnTo>
                  <a:lnTo>
                    <a:pt x="2493" y="1055"/>
                  </a:lnTo>
                  <a:lnTo>
                    <a:pt x="2487" y="1059"/>
                  </a:lnTo>
                  <a:lnTo>
                    <a:pt x="2479" y="1061"/>
                  </a:lnTo>
                  <a:lnTo>
                    <a:pt x="2472" y="1061"/>
                  </a:lnTo>
                  <a:lnTo>
                    <a:pt x="2466" y="1063"/>
                  </a:lnTo>
                  <a:lnTo>
                    <a:pt x="2458" y="1063"/>
                  </a:lnTo>
                  <a:lnTo>
                    <a:pt x="2453" y="1065"/>
                  </a:lnTo>
                  <a:lnTo>
                    <a:pt x="2443" y="1063"/>
                  </a:lnTo>
                  <a:lnTo>
                    <a:pt x="2437" y="1063"/>
                  </a:lnTo>
                  <a:lnTo>
                    <a:pt x="2428" y="1063"/>
                  </a:lnTo>
                  <a:lnTo>
                    <a:pt x="2420" y="1063"/>
                  </a:lnTo>
                  <a:lnTo>
                    <a:pt x="2413" y="1063"/>
                  </a:lnTo>
                  <a:lnTo>
                    <a:pt x="2405" y="1063"/>
                  </a:lnTo>
                  <a:lnTo>
                    <a:pt x="2398" y="1061"/>
                  </a:lnTo>
                  <a:lnTo>
                    <a:pt x="2390" y="1061"/>
                  </a:lnTo>
                  <a:lnTo>
                    <a:pt x="2380" y="1059"/>
                  </a:lnTo>
                  <a:lnTo>
                    <a:pt x="2373" y="1055"/>
                  </a:lnTo>
                  <a:lnTo>
                    <a:pt x="2365" y="1053"/>
                  </a:lnTo>
                  <a:lnTo>
                    <a:pt x="2358" y="1049"/>
                  </a:lnTo>
                  <a:lnTo>
                    <a:pt x="2348" y="1047"/>
                  </a:lnTo>
                  <a:lnTo>
                    <a:pt x="2342" y="1044"/>
                  </a:lnTo>
                  <a:lnTo>
                    <a:pt x="2333" y="1040"/>
                  </a:lnTo>
                  <a:lnTo>
                    <a:pt x="2327" y="1036"/>
                  </a:lnTo>
                  <a:lnTo>
                    <a:pt x="2320" y="1034"/>
                  </a:lnTo>
                  <a:lnTo>
                    <a:pt x="2314" y="1030"/>
                  </a:lnTo>
                  <a:lnTo>
                    <a:pt x="2306" y="1026"/>
                  </a:lnTo>
                  <a:lnTo>
                    <a:pt x="2301" y="1025"/>
                  </a:lnTo>
                  <a:lnTo>
                    <a:pt x="2293" y="1021"/>
                  </a:lnTo>
                  <a:lnTo>
                    <a:pt x="2287" y="1017"/>
                  </a:lnTo>
                  <a:lnTo>
                    <a:pt x="2282" y="1013"/>
                  </a:lnTo>
                  <a:lnTo>
                    <a:pt x="2276" y="1009"/>
                  </a:lnTo>
                  <a:lnTo>
                    <a:pt x="2270" y="1004"/>
                  </a:lnTo>
                  <a:lnTo>
                    <a:pt x="2263" y="1000"/>
                  </a:lnTo>
                  <a:lnTo>
                    <a:pt x="2255" y="994"/>
                  </a:lnTo>
                  <a:lnTo>
                    <a:pt x="2251" y="990"/>
                  </a:lnTo>
                  <a:lnTo>
                    <a:pt x="2244" y="985"/>
                  </a:lnTo>
                  <a:lnTo>
                    <a:pt x="2238" y="981"/>
                  </a:lnTo>
                  <a:lnTo>
                    <a:pt x="2232" y="975"/>
                  </a:lnTo>
                  <a:lnTo>
                    <a:pt x="2226" y="969"/>
                  </a:lnTo>
                  <a:lnTo>
                    <a:pt x="2219" y="964"/>
                  </a:lnTo>
                  <a:lnTo>
                    <a:pt x="2213" y="960"/>
                  </a:lnTo>
                  <a:lnTo>
                    <a:pt x="2207" y="952"/>
                  </a:lnTo>
                  <a:lnTo>
                    <a:pt x="2202" y="949"/>
                  </a:lnTo>
                  <a:lnTo>
                    <a:pt x="2194" y="943"/>
                  </a:lnTo>
                  <a:lnTo>
                    <a:pt x="2188" y="937"/>
                  </a:lnTo>
                  <a:lnTo>
                    <a:pt x="2183" y="931"/>
                  </a:lnTo>
                  <a:lnTo>
                    <a:pt x="2177" y="928"/>
                  </a:lnTo>
                  <a:lnTo>
                    <a:pt x="2171" y="922"/>
                  </a:lnTo>
                  <a:lnTo>
                    <a:pt x="2166" y="916"/>
                  </a:lnTo>
                  <a:lnTo>
                    <a:pt x="2158" y="911"/>
                  </a:lnTo>
                  <a:lnTo>
                    <a:pt x="2152" y="907"/>
                  </a:lnTo>
                  <a:lnTo>
                    <a:pt x="2141" y="897"/>
                  </a:lnTo>
                  <a:lnTo>
                    <a:pt x="2130" y="888"/>
                  </a:lnTo>
                  <a:lnTo>
                    <a:pt x="2122" y="882"/>
                  </a:lnTo>
                  <a:lnTo>
                    <a:pt x="2116" y="878"/>
                  </a:lnTo>
                  <a:lnTo>
                    <a:pt x="2110" y="874"/>
                  </a:lnTo>
                  <a:lnTo>
                    <a:pt x="2105" y="871"/>
                  </a:lnTo>
                  <a:lnTo>
                    <a:pt x="2097" y="867"/>
                  </a:lnTo>
                  <a:lnTo>
                    <a:pt x="2091" y="863"/>
                  </a:lnTo>
                  <a:lnTo>
                    <a:pt x="2086" y="859"/>
                  </a:lnTo>
                  <a:lnTo>
                    <a:pt x="2080" y="857"/>
                  </a:lnTo>
                  <a:lnTo>
                    <a:pt x="2072" y="854"/>
                  </a:lnTo>
                  <a:lnTo>
                    <a:pt x="2067" y="850"/>
                  </a:lnTo>
                  <a:lnTo>
                    <a:pt x="2061" y="848"/>
                  </a:lnTo>
                  <a:lnTo>
                    <a:pt x="2055" y="848"/>
                  </a:lnTo>
                  <a:lnTo>
                    <a:pt x="2048" y="846"/>
                  </a:lnTo>
                  <a:lnTo>
                    <a:pt x="2042" y="844"/>
                  </a:lnTo>
                  <a:lnTo>
                    <a:pt x="2036" y="844"/>
                  </a:lnTo>
                  <a:lnTo>
                    <a:pt x="2031" y="844"/>
                  </a:lnTo>
                  <a:lnTo>
                    <a:pt x="2025" y="844"/>
                  </a:lnTo>
                  <a:lnTo>
                    <a:pt x="2017" y="844"/>
                  </a:lnTo>
                  <a:lnTo>
                    <a:pt x="2012" y="844"/>
                  </a:lnTo>
                  <a:lnTo>
                    <a:pt x="2006" y="846"/>
                  </a:lnTo>
                  <a:lnTo>
                    <a:pt x="1998" y="848"/>
                  </a:lnTo>
                  <a:lnTo>
                    <a:pt x="1993" y="850"/>
                  </a:lnTo>
                  <a:lnTo>
                    <a:pt x="1987" y="854"/>
                  </a:lnTo>
                  <a:lnTo>
                    <a:pt x="1981" y="855"/>
                  </a:lnTo>
                  <a:lnTo>
                    <a:pt x="1974" y="859"/>
                  </a:lnTo>
                  <a:lnTo>
                    <a:pt x="1968" y="863"/>
                  </a:lnTo>
                  <a:lnTo>
                    <a:pt x="1962" y="867"/>
                  </a:lnTo>
                  <a:lnTo>
                    <a:pt x="1957" y="873"/>
                  </a:lnTo>
                  <a:lnTo>
                    <a:pt x="1951" y="876"/>
                  </a:lnTo>
                  <a:lnTo>
                    <a:pt x="1945" y="884"/>
                  </a:lnTo>
                  <a:lnTo>
                    <a:pt x="1938" y="890"/>
                  </a:lnTo>
                  <a:lnTo>
                    <a:pt x="1932" y="899"/>
                  </a:lnTo>
                  <a:lnTo>
                    <a:pt x="1924" y="909"/>
                  </a:lnTo>
                  <a:lnTo>
                    <a:pt x="1915" y="920"/>
                  </a:lnTo>
                  <a:lnTo>
                    <a:pt x="1905" y="928"/>
                  </a:lnTo>
                  <a:lnTo>
                    <a:pt x="1896" y="937"/>
                  </a:lnTo>
                  <a:lnTo>
                    <a:pt x="1886" y="945"/>
                  </a:lnTo>
                  <a:lnTo>
                    <a:pt x="1875" y="952"/>
                  </a:lnTo>
                  <a:lnTo>
                    <a:pt x="1865" y="960"/>
                  </a:lnTo>
                  <a:lnTo>
                    <a:pt x="1856" y="966"/>
                  </a:lnTo>
                  <a:lnTo>
                    <a:pt x="1844" y="969"/>
                  </a:lnTo>
                  <a:lnTo>
                    <a:pt x="1833" y="975"/>
                  </a:lnTo>
                  <a:lnTo>
                    <a:pt x="1822" y="981"/>
                  </a:lnTo>
                  <a:lnTo>
                    <a:pt x="1812" y="985"/>
                  </a:lnTo>
                  <a:lnTo>
                    <a:pt x="1801" y="987"/>
                  </a:lnTo>
                  <a:lnTo>
                    <a:pt x="1789" y="990"/>
                  </a:lnTo>
                  <a:lnTo>
                    <a:pt x="1778" y="992"/>
                  </a:lnTo>
                  <a:lnTo>
                    <a:pt x="1768" y="996"/>
                  </a:lnTo>
                  <a:lnTo>
                    <a:pt x="1761" y="996"/>
                  </a:lnTo>
                  <a:lnTo>
                    <a:pt x="1755" y="996"/>
                  </a:lnTo>
                  <a:lnTo>
                    <a:pt x="1749" y="996"/>
                  </a:lnTo>
                  <a:lnTo>
                    <a:pt x="1744" y="996"/>
                  </a:lnTo>
                  <a:lnTo>
                    <a:pt x="1732" y="996"/>
                  </a:lnTo>
                  <a:lnTo>
                    <a:pt x="1721" y="996"/>
                  </a:lnTo>
                  <a:lnTo>
                    <a:pt x="1707" y="994"/>
                  </a:lnTo>
                  <a:lnTo>
                    <a:pt x="1696" y="994"/>
                  </a:lnTo>
                  <a:lnTo>
                    <a:pt x="1685" y="992"/>
                  </a:lnTo>
                  <a:lnTo>
                    <a:pt x="1675" y="990"/>
                  </a:lnTo>
                  <a:lnTo>
                    <a:pt x="1662" y="987"/>
                  </a:lnTo>
                  <a:lnTo>
                    <a:pt x="1652" y="983"/>
                  </a:lnTo>
                  <a:lnTo>
                    <a:pt x="1641" y="979"/>
                  </a:lnTo>
                  <a:lnTo>
                    <a:pt x="1630" y="975"/>
                  </a:lnTo>
                  <a:lnTo>
                    <a:pt x="1618" y="969"/>
                  </a:lnTo>
                  <a:lnTo>
                    <a:pt x="1609" y="966"/>
                  </a:lnTo>
                  <a:lnTo>
                    <a:pt x="1599" y="960"/>
                  </a:lnTo>
                  <a:lnTo>
                    <a:pt x="1588" y="954"/>
                  </a:lnTo>
                  <a:lnTo>
                    <a:pt x="1580" y="956"/>
                  </a:lnTo>
                  <a:lnTo>
                    <a:pt x="1573" y="956"/>
                  </a:lnTo>
                  <a:lnTo>
                    <a:pt x="1563" y="958"/>
                  </a:lnTo>
                  <a:lnTo>
                    <a:pt x="1555" y="960"/>
                  </a:lnTo>
                  <a:lnTo>
                    <a:pt x="1546" y="960"/>
                  </a:lnTo>
                  <a:lnTo>
                    <a:pt x="1538" y="962"/>
                  </a:lnTo>
                  <a:lnTo>
                    <a:pt x="1531" y="962"/>
                  </a:lnTo>
                  <a:lnTo>
                    <a:pt x="1523" y="966"/>
                  </a:lnTo>
                  <a:lnTo>
                    <a:pt x="1514" y="966"/>
                  </a:lnTo>
                  <a:lnTo>
                    <a:pt x="1506" y="966"/>
                  </a:lnTo>
                  <a:lnTo>
                    <a:pt x="1498" y="968"/>
                  </a:lnTo>
                  <a:lnTo>
                    <a:pt x="1491" y="968"/>
                  </a:lnTo>
                  <a:lnTo>
                    <a:pt x="1483" y="968"/>
                  </a:lnTo>
                  <a:lnTo>
                    <a:pt x="1476" y="969"/>
                  </a:lnTo>
                  <a:lnTo>
                    <a:pt x="1468" y="969"/>
                  </a:lnTo>
                  <a:lnTo>
                    <a:pt x="1460" y="971"/>
                  </a:lnTo>
                  <a:lnTo>
                    <a:pt x="1453" y="971"/>
                  </a:lnTo>
                  <a:lnTo>
                    <a:pt x="1445" y="973"/>
                  </a:lnTo>
                  <a:lnTo>
                    <a:pt x="1438" y="973"/>
                  </a:lnTo>
                  <a:lnTo>
                    <a:pt x="1430" y="975"/>
                  </a:lnTo>
                  <a:lnTo>
                    <a:pt x="1422" y="975"/>
                  </a:lnTo>
                  <a:lnTo>
                    <a:pt x="1415" y="975"/>
                  </a:lnTo>
                  <a:lnTo>
                    <a:pt x="1407" y="977"/>
                  </a:lnTo>
                  <a:lnTo>
                    <a:pt x="1400" y="977"/>
                  </a:lnTo>
                  <a:lnTo>
                    <a:pt x="1392" y="977"/>
                  </a:lnTo>
                  <a:lnTo>
                    <a:pt x="1384" y="981"/>
                  </a:lnTo>
                  <a:lnTo>
                    <a:pt x="1377" y="981"/>
                  </a:lnTo>
                  <a:lnTo>
                    <a:pt x="1369" y="983"/>
                  </a:lnTo>
                  <a:lnTo>
                    <a:pt x="1363" y="983"/>
                  </a:lnTo>
                  <a:lnTo>
                    <a:pt x="1356" y="987"/>
                  </a:lnTo>
                  <a:lnTo>
                    <a:pt x="1350" y="987"/>
                  </a:lnTo>
                  <a:lnTo>
                    <a:pt x="1344" y="988"/>
                  </a:lnTo>
                  <a:lnTo>
                    <a:pt x="1335" y="990"/>
                  </a:lnTo>
                  <a:lnTo>
                    <a:pt x="1329" y="992"/>
                  </a:lnTo>
                  <a:lnTo>
                    <a:pt x="1322" y="994"/>
                  </a:lnTo>
                  <a:lnTo>
                    <a:pt x="1314" y="996"/>
                  </a:lnTo>
                  <a:lnTo>
                    <a:pt x="1308" y="998"/>
                  </a:lnTo>
                  <a:lnTo>
                    <a:pt x="1301" y="1000"/>
                  </a:lnTo>
                  <a:lnTo>
                    <a:pt x="1295" y="1004"/>
                  </a:lnTo>
                  <a:lnTo>
                    <a:pt x="1289" y="1007"/>
                  </a:lnTo>
                  <a:lnTo>
                    <a:pt x="1282" y="1009"/>
                  </a:lnTo>
                  <a:lnTo>
                    <a:pt x="1276" y="1013"/>
                  </a:lnTo>
                  <a:lnTo>
                    <a:pt x="1268" y="1015"/>
                  </a:lnTo>
                  <a:lnTo>
                    <a:pt x="1263" y="1021"/>
                  </a:lnTo>
                  <a:lnTo>
                    <a:pt x="1251" y="1026"/>
                  </a:lnTo>
                  <a:lnTo>
                    <a:pt x="1240" y="1036"/>
                  </a:lnTo>
                  <a:lnTo>
                    <a:pt x="1227" y="1046"/>
                  </a:lnTo>
                  <a:lnTo>
                    <a:pt x="1215" y="1057"/>
                  </a:lnTo>
                  <a:lnTo>
                    <a:pt x="1209" y="1061"/>
                  </a:lnTo>
                  <a:lnTo>
                    <a:pt x="1206" y="1068"/>
                  </a:lnTo>
                  <a:lnTo>
                    <a:pt x="1200" y="1074"/>
                  </a:lnTo>
                  <a:lnTo>
                    <a:pt x="1194" y="1082"/>
                  </a:lnTo>
                  <a:lnTo>
                    <a:pt x="1189" y="1087"/>
                  </a:lnTo>
                  <a:lnTo>
                    <a:pt x="1183" y="1095"/>
                  </a:lnTo>
                  <a:lnTo>
                    <a:pt x="1179" y="1103"/>
                  </a:lnTo>
                  <a:lnTo>
                    <a:pt x="1173" y="1112"/>
                  </a:lnTo>
                  <a:lnTo>
                    <a:pt x="1168" y="1120"/>
                  </a:lnTo>
                  <a:lnTo>
                    <a:pt x="1166" y="1127"/>
                  </a:lnTo>
                  <a:lnTo>
                    <a:pt x="1160" y="1137"/>
                  </a:lnTo>
                  <a:lnTo>
                    <a:pt x="1156" y="1146"/>
                  </a:lnTo>
                  <a:lnTo>
                    <a:pt x="1143" y="1146"/>
                  </a:lnTo>
                  <a:lnTo>
                    <a:pt x="1133" y="1146"/>
                  </a:lnTo>
                  <a:lnTo>
                    <a:pt x="1122" y="1146"/>
                  </a:lnTo>
                  <a:lnTo>
                    <a:pt x="1113" y="1146"/>
                  </a:lnTo>
                  <a:lnTo>
                    <a:pt x="1101" y="1144"/>
                  </a:lnTo>
                  <a:lnTo>
                    <a:pt x="1090" y="1142"/>
                  </a:lnTo>
                  <a:lnTo>
                    <a:pt x="1080" y="1141"/>
                  </a:lnTo>
                  <a:lnTo>
                    <a:pt x="1073" y="1139"/>
                  </a:lnTo>
                  <a:lnTo>
                    <a:pt x="1061" y="1135"/>
                  </a:lnTo>
                  <a:lnTo>
                    <a:pt x="1052" y="1133"/>
                  </a:lnTo>
                  <a:lnTo>
                    <a:pt x="1042" y="1129"/>
                  </a:lnTo>
                  <a:lnTo>
                    <a:pt x="1035" y="1125"/>
                  </a:lnTo>
                  <a:lnTo>
                    <a:pt x="1023" y="1122"/>
                  </a:lnTo>
                  <a:lnTo>
                    <a:pt x="1016" y="1116"/>
                  </a:lnTo>
                  <a:lnTo>
                    <a:pt x="1006" y="1112"/>
                  </a:lnTo>
                  <a:lnTo>
                    <a:pt x="998" y="1108"/>
                  </a:lnTo>
                  <a:lnTo>
                    <a:pt x="989" y="1104"/>
                  </a:lnTo>
                  <a:lnTo>
                    <a:pt x="979" y="1099"/>
                  </a:lnTo>
                  <a:lnTo>
                    <a:pt x="972" y="1093"/>
                  </a:lnTo>
                  <a:lnTo>
                    <a:pt x="962" y="1089"/>
                  </a:lnTo>
                  <a:lnTo>
                    <a:pt x="953" y="1085"/>
                  </a:lnTo>
                  <a:lnTo>
                    <a:pt x="945" y="1080"/>
                  </a:lnTo>
                  <a:lnTo>
                    <a:pt x="934" y="1074"/>
                  </a:lnTo>
                  <a:lnTo>
                    <a:pt x="926" y="1072"/>
                  </a:lnTo>
                  <a:lnTo>
                    <a:pt x="917" y="1066"/>
                  </a:lnTo>
                  <a:lnTo>
                    <a:pt x="907" y="1063"/>
                  </a:lnTo>
                  <a:lnTo>
                    <a:pt x="898" y="1059"/>
                  </a:lnTo>
                  <a:lnTo>
                    <a:pt x="888" y="1055"/>
                  </a:lnTo>
                  <a:lnTo>
                    <a:pt x="879" y="1053"/>
                  </a:lnTo>
                  <a:lnTo>
                    <a:pt x="869" y="1049"/>
                  </a:lnTo>
                  <a:lnTo>
                    <a:pt x="860" y="1047"/>
                  </a:lnTo>
                  <a:lnTo>
                    <a:pt x="852" y="1047"/>
                  </a:lnTo>
                  <a:lnTo>
                    <a:pt x="852" y="1049"/>
                  </a:lnTo>
                  <a:lnTo>
                    <a:pt x="852" y="1049"/>
                  </a:lnTo>
                  <a:lnTo>
                    <a:pt x="862" y="1057"/>
                  </a:lnTo>
                  <a:lnTo>
                    <a:pt x="871" y="1063"/>
                  </a:lnTo>
                  <a:lnTo>
                    <a:pt x="881" y="1070"/>
                  </a:lnTo>
                  <a:lnTo>
                    <a:pt x="892" y="1078"/>
                  </a:lnTo>
                  <a:lnTo>
                    <a:pt x="902" y="1082"/>
                  </a:lnTo>
                  <a:lnTo>
                    <a:pt x="913" y="1089"/>
                  </a:lnTo>
                  <a:lnTo>
                    <a:pt x="922" y="1093"/>
                  </a:lnTo>
                  <a:lnTo>
                    <a:pt x="934" y="1099"/>
                  </a:lnTo>
                  <a:lnTo>
                    <a:pt x="934" y="1101"/>
                  </a:lnTo>
                  <a:lnTo>
                    <a:pt x="926" y="1101"/>
                  </a:lnTo>
                  <a:lnTo>
                    <a:pt x="921" y="1101"/>
                  </a:lnTo>
                  <a:lnTo>
                    <a:pt x="911" y="1101"/>
                  </a:lnTo>
                  <a:lnTo>
                    <a:pt x="903" y="1101"/>
                  </a:lnTo>
                  <a:lnTo>
                    <a:pt x="894" y="1099"/>
                  </a:lnTo>
                  <a:lnTo>
                    <a:pt x="886" y="1097"/>
                  </a:lnTo>
                  <a:lnTo>
                    <a:pt x="877" y="1095"/>
                  </a:lnTo>
                  <a:lnTo>
                    <a:pt x="867" y="1093"/>
                  </a:lnTo>
                  <a:lnTo>
                    <a:pt x="858" y="1089"/>
                  </a:lnTo>
                  <a:lnTo>
                    <a:pt x="848" y="1087"/>
                  </a:lnTo>
                  <a:lnTo>
                    <a:pt x="839" y="1084"/>
                  </a:lnTo>
                  <a:lnTo>
                    <a:pt x="829" y="1082"/>
                  </a:lnTo>
                  <a:lnTo>
                    <a:pt x="822" y="1078"/>
                  </a:lnTo>
                  <a:lnTo>
                    <a:pt x="814" y="1074"/>
                  </a:lnTo>
                  <a:lnTo>
                    <a:pt x="806" y="1072"/>
                  </a:lnTo>
                  <a:lnTo>
                    <a:pt x="801" y="1068"/>
                  </a:lnTo>
                  <a:lnTo>
                    <a:pt x="793" y="1065"/>
                  </a:lnTo>
                  <a:lnTo>
                    <a:pt x="787" y="1061"/>
                  </a:lnTo>
                  <a:lnTo>
                    <a:pt x="782" y="1059"/>
                  </a:lnTo>
                  <a:lnTo>
                    <a:pt x="780" y="1055"/>
                  </a:lnTo>
                  <a:lnTo>
                    <a:pt x="774" y="1047"/>
                  </a:lnTo>
                  <a:lnTo>
                    <a:pt x="776" y="1046"/>
                  </a:lnTo>
                  <a:lnTo>
                    <a:pt x="780" y="1042"/>
                  </a:lnTo>
                  <a:lnTo>
                    <a:pt x="784" y="1042"/>
                  </a:lnTo>
                  <a:lnTo>
                    <a:pt x="789" y="1040"/>
                  </a:lnTo>
                  <a:lnTo>
                    <a:pt x="797" y="1040"/>
                  </a:lnTo>
                  <a:lnTo>
                    <a:pt x="806" y="1040"/>
                  </a:lnTo>
                  <a:lnTo>
                    <a:pt x="816" y="1042"/>
                  </a:lnTo>
                  <a:lnTo>
                    <a:pt x="824" y="1042"/>
                  </a:lnTo>
                  <a:lnTo>
                    <a:pt x="829" y="1042"/>
                  </a:lnTo>
                  <a:lnTo>
                    <a:pt x="837" y="1044"/>
                  </a:lnTo>
                  <a:lnTo>
                    <a:pt x="846" y="1046"/>
                  </a:lnTo>
                  <a:lnTo>
                    <a:pt x="848" y="1046"/>
                  </a:lnTo>
                  <a:lnTo>
                    <a:pt x="848" y="1042"/>
                  </a:lnTo>
                  <a:lnTo>
                    <a:pt x="848" y="1040"/>
                  </a:lnTo>
                  <a:lnTo>
                    <a:pt x="833" y="1038"/>
                  </a:lnTo>
                  <a:lnTo>
                    <a:pt x="820" y="1036"/>
                  </a:lnTo>
                  <a:lnTo>
                    <a:pt x="803" y="1034"/>
                  </a:lnTo>
                  <a:lnTo>
                    <a:pt x="789" y="1034"/>
                  </a:lnTo>
                  <a:lnTo>
                    <a:pt x="774" y="1032"/>
                  </a:lnTo>
                  <a:lnTo>
                    <a:pt x="759" y="1030"/>
                  </a:lnTo>
                  <a:lnTo>
                    <a:pt x="744" y="1028"/>
                  </a:lnTo>
                  <a:lnTo>
                    <a:pt x="730" y="1026"/>
                  </a:lnTo>
                  <a:lnTo>
                    <a:pt x="715" y="1023"/>
                  </a:lnTo>
                  <a:lnTo>
                    <a:pt x="700" y="1021"/>
                  </a:lnTo>
                  <a:lnTo>
                    <a:pt x="687" y="1019"/>
                  </a:lnTo>
                  <a:lnTo>
                    <a:pt x="672" y="1015"/>
                  </a:lnTo>
                  <a:lnTo>
                    <a:pt x="656" y="1013"/>
                  </a:lnTo>
                  <a:lnTo>
                    <a:pt x="643" y="1009"/>
                  </a:lnTo>
                  <a:lnTo>
                    <a:pt x="628" y="1006"/>
                  </a:lnTo>
                  <a:lnTo>
                    <a:pt x="614" y="1004"/>
                  </a:lnTo>
                  <a:lnTo>
                    <a:pt x="599" y="1000"/>
                  </a:lnTo>
                  <a:lnTo>
                    <a:pt x="586" y="996"/>
                  </a:lnTo>
                  <a:lnTo>
                    <a:pt x="571" y="992"/>
                  </a:lnTo>
                  <a:lnTo>
                    <a:pt x="556" y="988"/>
                  </a:lnTo>
                  <a:lnTo>
                    <a:pt x="542" y="983"/>
                  </a:lnTo>
                  <a:lnTo>
                    <a:pt x="527" y="979"/>
                  </a:lnTo>
                  <a:lnTo>
                    <a:pt x="514" y="975"/>
                  </a:lnTo>
                  <a:lnTo>
                    <a:pt x="500" y="971"/>
                  </a:lnTo>
                  <a:lnTo>
                    <a:pt x="487" y="966"/>
                  </a:lnTo>
                  <a:lnTo>
                    <a:pt x="472" y="960"/>
                  </a:lnTo>
                  <a:lnTo>
                    <a:pt x="457" y="954"/>
                  </a:lnTo>
                  <a:lnTo>
                    <a:pt x="443" y="950"/>
                  </a:lnTo>
                  <a:lnTo>
                    <a:pt x="430" y="945"/>
                  </a:lnTo>
                  <a:lnTo>
                    <a:pt x="417" y="939"/>
                  </a:lnTo>
                  <a:lnTo>
                    <a:pt x="403" y="933"/>
                  </a:lnTo>
                  <a:lnTo>
                    <a:pt x="392" y="930"/>
                  </a:lnTo>
                  <a:lnTo>
                    <a:pt x="377" y="922"/>
                  </a:lnTo>
                  <a:lnTo>
                    <a:pt x="364" y="916"/>
                  </a:lnTo>
                  <a:lnTo>
                    <a:pt x="350" y="909"/>
                  </a:lnTo>
                  <a:lnTo>
                    <a:pt x="337" y="903"/>
                  </a:lnTo>
                  <a:lnTo>
                    <a:pt x="324" y="895"/>
                  </a:lnTo>
                  <a:lnTo>
                    <a:pt x="310" y="890"/>
                  </a:lnTo>
                  <a:lnTo>
                    <a:pt x="297" y="882"/>
                  </a:lnTo>
                  <a:lnTo>
                    <a:pt x="284" y="876"/>
                  </a:lnTo>
                  <a:lnTo>
                    <a:pt x="272" y="869"/>
                  </a:lnTo>
                  <a:lnTo>
                    <a:pt x="257" y="861"/>
                  </a:lnTo>
                  <a:lnTo>
                    <a:pt x="246" y="854"/>
                  </a:lnTo>
                  <a:lnTo>
                    <a:pt x="234" y="846"/>
                  </a:lnTo>
                  <a:lnTo>
                    <a:pt x="221" y="836"/>
                  </a:lnTo>
                  <a:lnTo>
                    <a:pt x="208" y="829"/>
                  </a:lnTo>
                  <a:lnTo>
                    <a:pt x="196" y="821"/>
                  </a:lnTo>
                  <a:lnTo>
                    <a:pt x="185" y="814"/>
                  </a:lnTo>
                  <a:lnTo>
                    <a:pt x="172" y="804"/>
                  </a:lnTo>
                  <a:lnTo>
                    <a:pt x="160" y="795"/>
                  </a:lnTo>
                  <a:lnTo>
                    <a:pt x="147" y="787"/>
                  </a:lnTo>
                  <a:lnTo>
                    <a:pt x="135" y="778"/>
                  </a:lnTo>
                  <a:lnTo>
                    <a:pt x="124" y="768"/>
                  </a:lnTo>
                  <a:lnTo>
                    <a:pt x="113" y="758"/>
                  </a:lnTo>
                  <a:lnTo>
                    <a:pt x="101" y="749"/>
                  </a:lnTo>
                  <a:lnTo>
                    <a:pt x="90" y="741"/>
                  </a:lnTo>
                  <a:lnTo>
                    <a:pt x="77" y="730"/>
                  </a:lnTo>
                  <a:lnTo>
                    <a:pt x="67" y="720"/>
                  </a:lnTo>
                  <a:lnTo>
                    <a:pt x="56" y="711"/>
                  </a:lnTo>
                  <a:lnTo>
                    <a:pt x="46" y="701"/>
                  </a:lnTo>
                  <a:lnTo>
                    <a:pt x="35" y="690"/>
                  </a:lnTo>
                  <a:lnTo>
                    <a:pt x="23" y="679"/>
                  </a:lnTo>
                  <a:lnTo>
                    <a:pt x="14" y="669"/>
                  </a:lnTo>
                  <a:lnTo>
                    <a:pt x="2" y="658"/>
                  </a:lnTo>
                  <a:lnTo>
                    <a:pt x="2" y="650"/>
                  </a:lnTo>
                  <a:lnTo>
                    <a:pt x="0" y="643"/>
                  </a:lnTo>
                  <a:lnTo>
                    <a:pt x="0" y="637"/>
                  </a:lnTo>
                  <a:lnTo>
                    <a:pt x="0" y="629"/>
                  </a:lnTo>
                  <a:lnTo>
                    <a:pt x="0" y="624"/>
                  </a:lnTo>
                  <a:lnTo>
                    <a:pt x="0" y="616"/>
                  </a:lnTo>
                  <a:lnTo>
                    <a:pt x="2" y="610"/>
                  </a:lnTo>
                  <a:lnTo>
                    <a:pt x="4" y="603"/>
                  </a:lnTo>
                  <a:lnTo>
                    <a:pt x="4" y="597"/>
                  </a:lnTo>
                  <a:lnTo>
                    <a:pt x="4" y="589"/>
                  </a:lnTo>
                  <a:lnTo>
                    <a:pt x="6" y="584"/>
                  </a:lnTo>
                  <a:lnTo>
                    <a:pt x="10" y="578"/>
                  </a:lnTo>
                  <a:lnTo>
                    <a:pt x="14" y="565"/>
                  </a:lnTo>
                  <a:lnTo>
                    <a:pt x="19" y="555"/>
                  </a:lnTo>
                  <a:lnTo>
                    <a:pt x="23" y="544"/>
                  </a:lnTo>
                  <a:lnTo>
                    <a:pt x="31" y="532"/>
                  </a:lnTo>
                  <a:lnTo>
                    <a:pt x="37" y="521"/>
                  </a:lnTo>
                  <a:lnTo>
                    <a:pt x="46" y="511"/>
                  </a:lnTo>
                  <a:lnTo>
                    <a:pt x="54" y="500"/>
                  </a:lnTo>
                  <a:lnTo>
                    <a:pt x="63" y="490"/>
                  </a:lnTo>
                  <a:lnTo>
                    <a:pt x="73" y="481"/>
                  </a:lnTo>
                  <a:lnTo>
                    <a:pt x="82" y="473"/>
                  </a:lnTo>
                  <a:lnTo>
                    <a:pt x="94" y="464"/>
                  </a:lnTo>
                  <a:lnTo>
                    <a:pt x="103" y="456"/>
                  </a:lnTo>
                  <a:lnTo>
                    <a:pt x="115" y="447"/>
                  </a:lnTo>
                  <a:lnTo>
                    <a:pt x="124" y="439"/>
                  </a:lnTo>
                  <a:lnTo>
                    <a:pt x="135" y="432"/>
                  </a:lnTo>
                  <a:lnTo>
                    <a:pt x="149" y="424"/>
                  </a:lnTo>
                  <a:lnTo>
                    <a:pt x="154" y="420"/>
                  </a:lnTo>
                  <a:lnTo>
                    <a:pt x="160" y="418"/>
                  </a:lnTo>
                  <a:lnTo>
                    <a:pt x="166" y="414"/>
                  </a:lnTo>
                  <a:lnTo>
                    <a:pt x="173" y="411"/>
                  </a:lnTo>
                  <a:lnTo>
                    <a:pt x="183" y="405"/>
                  </a:lnTo>
                  <a:lnTo>
                    <a:pt x="196" y="397"/>
                  </a:lnTo>
                  <a:lnTo>
                    <a:pt x="202" y="394"/>
                  </a:lnTo>
                  <a:lnTo>
                    <a:pt x="208" y="392"/>
                  </a:lnTo>
                  <a:lnTo>
                    <a:pt x="215" y="388"/>
                  </a:lnTo>
                  <a:lnTo>
                    <a:pt x="221" y="386"/>
                  </a:lnTo>
                  <a:lnTo>
                    <a:pt x="232" y="380"/>
                  </a:lnTo>
                  <a:lnTo>
                    <a:pt x="244" y="375"/>
                  </a:lnTo>
                  <a:lnTo>
                    <a:pt x="249" y="373"/>
                  </a:lnTo>
                  <a:lnTo>
                    <a:pt x="257" y="369"/>
                  </a:lnTo>
                  <a:lnTo>
                    <a:pt x="263" y="367"/>
                  </a:lnTo>
                  <a:lnTo>
                    <a:pt x="270" y="365"/>
                  </a:lnTo>
                  <a:lnTo>
                    <a:pt x="280" y="357"/>
                  </a:lnTo>
                  <a:lnTo>
                    <a:pt x="293" y="352"/>
                  </a:lnTo>
                  <a:lnTo>
                    <a:pt x="303" y="344"/>
                  </a:lnTo>
                  <a:lnTo>
                    <a:pt x="314" y="338"/>
                  </a:lnTo>
                  <a:lnTo>
                    <a:pt x="326" y="333"/>
                  </a:lnTo>
                  <a:lnTo>
                    <a:pt x="337" y="327"/>
                  </a:lnTo>
                  <a:lnTo>
                    <a:pt x="348" y="321"/>
                  </a:lnTo>
                  <a:lnTo>
                    <a:pt x="362" y="316"/>
                  </a:lnTo>
                  <a:lnTo>
                    <a:pt x="373" y="310"/>
                  </a:lnTo>
                  <a:lnTo>
                    <a:pt x="386" y="306"/>
                  </a:lnTo>
                  <a:lnTo>
                    <a:pt x="396" y="300"/>
                  </a:lnTo>
                  <a:lnTo>
                    <a:pt x="409" y="297"/>
                  </a:lnTo>
                  <a:lnTo>
                    <a:pt x="421" y="293"/>
                  </a:lnTo>
                  <a:lnTo>
                    <a:pt x="434" y="287"/>
                  </a:lnTo>
                  <a:lnTo>
                    <a:pt x="443" y="283"/>
                  </a:lnTo>
                  <a:lnTo>
                    <a:pt x="457" y="280"/>
                  </a:lnTo>
                  <a:lnTo>
                    <a:pt x="468" y="276"/>
                  </a:lnTo>
                  <a:lnTo>
                    <a:pt x="481" y="272"/>
                  </a:lnTo>
                  <a:lnTo>
                    <a:pt x="493" y="266"/>
                  </a:lnTo>
                  <a:lnTo>
                    <a:pt x="506" y="262"/>
                  </a:lnTo>
                  <a:lnTo>
                    <a:pt x="519" y="261"/>
                  </a:lnTo>
                  <a:lnTo>
                    <a:pt x="531" y="257"/>
                  </a:lnTo>
                  <a:lnTo>
                    <a:pt x="542" y="253"/>
                  </a:lnTo>
                  <a:lnTo>
                    <a:pt x="556" y="249"/>
                  </a:lnTo>
                  <a:lnTo>
                    <a:pt x="567" y="245"/>
                  </a:lnTo>
                  <a:lnTo>
                    <a:pt x="580" y="242"/>
                  </a:lnTo>
                  <a:lnTo>
                    <a:pt x="592" y="240"/>
                  </a:lnTo>
                  <a:lnTo>
                    <a:pt x="605" y="236"/>
                  </a:lnTo>
                  <a:lnTo>
                    <a:pt x="616" y="230"/>
                  </a:lnTo>
                  <a:lnTo>
                    <a:pt x="630" y="228"/>
                  </a:lnTo>
                  <a:lnTo>
                    <a:pt x="641" y="224"/>
                  </a:lnTo>
                  <a:lnTo>
                    <a:pt x="654" y="221"/>
                  </a:lnTo>
                  <a:lnTo>
                    <a:pt x="666" y="217"/>
                  </a:lnTo>
                  <a:lnTo>
                    <a:pt x="679" y="213"/>
                  </a:lnTo>
                  <a:lnTo>
                    <a:pt x="691" y="207"/>
                  </a:lnTo>
                  <a:lnTo>
                    <a:pt x="702" y="203"/>
                  </a:lnTo>
                  <a:lnTo>
                    <a:pt x="713" y="200"/>
                  </a:lnTo>
                  <a:lnTo>
                    <a:pt x="727" y="194"/>
                  </a:lnTo>
                  <a:lnTo>
                    <a:pt x="738" y="190"/>
                  </a:lnTo>
                  <a:lnTo>
                    <a:pt x="749" y="186"/>
                  </a:lnTo>
                  <a:lnTo>
                    <a:pt x="761" y="181"/>
                  </a:lnTo>
                  <a:lnTo>
                    <a:pt x="774" y="175"/>
                  </a:lnTo>
                  <a:lnTo>
                    <a:pt x="786" y="169"/>
                  </a:lnTo>
                  <a:lnTo>
                    <a:pt x="797" y="165"/>
                  </a:lnTo>
                  <a:lnTo>
                    <a:pt x="808" y="160"/>
                  </a:lnTo>
                  <a:lnTo>
                    <a:pt x="820" y="154"/>
                  </a:lnTo>
                  <a:lnTo>
                    <a:pt x="833" y="148"/>
                  </a:lnTo>
                  <a:lnTo>
                    <a:pt x="844" y="143"/>
                  </a:lnTo>
                  <a:lnTo>
                    <a:pt x="854" y="135"/>
                  </a:lnTo>
                  <a:lnTo>
                    <a:pt x="865" y="127"/>
                  </a:lnTo>
                  <a:lnTo>
                    <a:pt x="877" y="120"/>
                  </a:lnTo>
                  <a:lnTo>
                    <a:pt x="888" y="114"/>
                  </a:lnTo>
                  <a:lnTo>
                    <a:pt x="900" y="105"/>
                  </a:lnTo>
                  <a:lnTo>
                    <a:pt x="909" y="97"/>
                  </a:lnTo>
                  <a:lnTo>
                    <a:pt x="921" y="89"/>
                  </a:lnTo>
                  <a:lnTo>
                    <a:pt x="932" y="82"/>
                  </a:lnTo>
                  <a:lnTo>
                    <a:pt x="941" y="70"/>
                  </a:lnTo>
                  <a:lnTo>
                    <a:pt x="953" y="63"/>
                  </a:lnTo>
                  <a:lnTo>
                    <a:pt x="962" y="53"/>
                  </a:lnTo>
                  <a:lnTo>
                    <a:pt x="974" y="44"/>
                  </a:lnTo>
                  <a:lnTo>
                    <a:pt x="983" y="32"/>
                  </a:lnTo>
                  <a:lnTo>
                    <a:pt x="993" y="23"/>
                  </a:lnTo>
                  <a:lnTo>
                    <a:pt x="1002" y="12"/>
                  </a:lnTo>
                  <a:lnTo>
                    <a:pt x="1014" y="0"/>
                  </a:lnTo>
                  <a:lnTo>
                    <a:pt x="10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984" y="1972"/>
              <a:ext cx="829" cy="357"/>
            </a:xfrm>
            <a:custGeom>
              <a:avLst/>
              <a:gdLst>
                <a:gd name="T0" fmla="*/ 388 w 1658"/>
                <a:gd name="T1" fmla="*/ 68 h 712"/>
                <a:gd name="T2" fmla="*/ 397 w 1658"/>
                <a:gd name="T3" fmla="*/ 5 h 712"/>
                <a:gd name="T4" fmla="*/ 490 w 1658"/>
                <a:gd name="T5" fmla="*/ 79 h 712"/>
                <a:gd name="T6" fmla="*/ 481 w 1658"/>
                <a:gd name="T7" fmla="*/ 5 h 712"/>
                <a:gd name="T8" fmla="*/ 580 w 1658"/>
                <a:gd name="T9" fmla="*/ 91 h 712"/>
                <a:gd name="T10" fmla="*/ 578 w 1658"/>
                <a:gd name="T11" fmla="*/ 22 h 712"/>
                <a:gd name="T12" fmla="*/ 671 w 1658"/>
                <a:gd name="T13" fmla="*/ 100 h 712"/>
                <a:gd name="T14" fmla="*/ 686 w 1658"/>
                <a:gd name="T15" fmla="*/ 55 h 712"/>
                <a:gd name="T16" fmla="*/ 777 w 1658"/>
                <a:gd name="T17" fmla="*/ 123 h 712"/>
                <a:gd name="T18" fmla="*/ 777 w 1658"/>
                <a:gd name="T19" fmla="*/ 74 h 712"/>
                <a:gd name="T20" fmla="*/ 848 w 1658"/>
                <a:gd name="T21" fmla="*/ 106 h 712"/>
                <a:gd name="T22" fmla="*/ 937 w 1658"/>
                <a:gd name="T23" fmla="*/ 155 h 712"/>
                <a:gd name="T24" fmla="*/ 947 w 1658"/>
                <a:gd name="T25" fmla="*/ 98 h 712"/>
                <a:gd name="T26" fmla="*/ 1063 w 1658"/>
                <a:gd name="T27" fmla="*/ 182 h 712"/>
                <a:gd name="T28" fmla="*/ 1049 w 1658"/>
                <a:gd name="T29" fmla="*/ 121 h 712"/>
                <a:gd name="T30" fmla="*/ 1156 w 1658"/>
                <a:gd name="T31" fmla="*/ 214 h 712"/>
                <a:gd name="T32" fmla="*/ 1192 w 1658"/>
                <a:gd name="T33" fmla="*/ 201 h 712"/>
                <a:gd name="T34" fmla="*/ 1264 w 1658"/>
                <a:gd name="T35" fmla="*/ 289 h 712"/>
                <a:gd name="T36" fmla="*/ 1258 w 1658"/>
                <a:gd name="T37" fmla="*/ 241 h 712"/>
                <a:gd name="T38" fmla="*/ 1315 w 1658"/>
                <a:gd name="T39" fmla="*/ 270 h 712"/>
                <a:gd name="T40" fmla="*/ 1367 w 1658"/>
                <a:gd name="T41" fmla="*/ 258 h 712"/>
                <a:gd name="T42" fmla="*/ 1437 w 1658"/>
                <a:gd name="T43" fmla="*/ 296 h 712"/>
                <a:gd name="T44" fmla="*/ 1458 w 1658"/>
                <a:gd name="T45" fmla="*/ 289 h 712"/>
                <a:gd name="T46" fmla="*/ 1488 w 1658"/>
                <a:gd name="T47" fmla="*/ 294 h 712"/>
                <a:gd name="T48" fmla="*/ 1551 w 1658"/>
                <a:gd name="T49" fmla="*/ 332 h 712"/>
                <a:gd name="T50" fmla="*/ 1599 w 1658"/>
                <a:gd name="T51" fmla="*/ 351 h 712"/>
                <a:gd name="T52" fmla="*/ 1658 w 1658"/>
                <a:gd name="T53" fmla="*/ 382 h 712"/>
                <a:gd name="T54" fmla="*/ 1589 w 1658"/>
                <a:gd name="T55" fmla="*/ 496 h 712"/>
                <a:gd name="T56" fmla="*/ 1464 w 1658"/>
                <a:gd name="T57" fmla="*/ 558 h 712"/>
                <a:gd name="T58" fmla="*/ 1397 w 1658"/>
                <a:gd name="T59" fmla="*/ 513 h 712"/>
                <a:gd name="T60" fmla="*/ 1298 w 1658"/>
                <a:gd name="T61" fmla="*/ 463 h 712"/>
                <a:gd name="T62" fmla="*/ 1192 w 1658"/>
                <a:gd name="T63" fmla="*/ 465 h 712"/>
                <a:gd name="T64" fmla="*/ 1104 w 1658"/>
                <a:gd name="T65" fmla="*/ 538 h 712"/>
                <a:gd name="T66" fmla="*/ 1042 w 1658"/>
                <a:gd name="T67" fmla="*/ 631 h 712"/>
                <a:gd name="T68" fmla="*/ 937 w 1658"/>
                <a:gd name="T69" fmla="*/ 691 h 712"/>
                <a:gd name="T70" fmla="*/ 791 w 1658"/>
                <a:gd name="T71" fmla="*/ 669 h 712"/>
                <a:gd name="T72" fmla="*/ 652 w 1658"/>
                <a:gd name="T73" fmla="*/ 612 h 712"/>
                <a:gd name="T74" fmla="*/ 517 w 1658"/>
                <a:gd name="T75" fmla="*/ 560 h 712"/>
                <a:gd name="T76" fmla="*/ 382 w 1658"/>
                <a:gd name="T77" fmla="*/ 549 h 712"/>
                <a:gd name="T78" fmla="*/ 285 w 1658"/>
                <a:gd name="T79" fmla="*/ 606 h 712"/>
                <a:gd name="T80" fmla="*/ 264 w 1658"/>
                <a:gd name="T81" fmla="*/ 699 h 712"/>
                <a:gd name="T82" fmla="*/ 148 w 1658"/>
                <a:gd name="T83" fmla="*/ 707 h 712"/>
                <a:gd name="T84" fmla="*/ 38 w 1658"/>
                <a:gd name="T85" fmla="*/ 665 h 712"/>
                <a:gd name="T86" fmla="*/ 65 w 1658"/>
                <a:gd name="T87" fmla="*/ 640 h 712"/>
                <a:gd name="T88" fmla="*/ 148 w 1658"/>
                <a:gd name="T89" fmla="*/ 551 h 712"/>
                <a:gd name="T90" fmla="*/ 154 w 1658"/>
                <a:gd name="T91" fmla="*/ 418 h 712"/>
                <a:gd name="T92" fmla="*/ 112 w 1658"/>
                <a:gd name="T93" fmla="*/ 431 h 712"/>
                <a:gd name="T94" fmla="*/ 70 w 1658"/>
                <a:gd name="T95" fmla="*/ 530 h 712"/>
                <a:gd name="T96" fmla="*/ 53 w 1658"/>
                <a:gd name="T97" fmla="*/ 517 h 712"/>
                <a:gd name="T98" fmla="*/ 84 w 1658"/>
                <a:gd name="T99" fmla="*/ 412 h 712"/>
                <a:gd name="T100" fmla="*/ 91 w 1658"/>
                <a:gd name="T101" fmla="*/ 309 h 712"/>
                <a:gd name="T102" fmla="*/ 74 w 1658"/>
                <a:gd name="T103" fmla="*/ 209 h 712"/>
                <a:gd name="T104" fmla="*/ 30 w 1658"/>
                <a:gd name="T105" fmla="*/ 102 h 712"/>
                <a:gd name="T106" fmla="*/ 106 w 1658"/>
                <a:gd name="T107" fmla="*/ 182 h 712"/>
                <a:gd name="T108" fmla="*/ 182 w 1658"/>
                <a:gd name="T109" fmla="*/ 174 h 712"/>
                <a:gd name="T110" fmla="*/ 154 w 1658"/>
                <a:gd name="T111" fmla="*/ 110 h 712"/>
                <a:gd name="T112" fmla="*/ 201 w 1658"/>
                <a:gd name="T113" fmla="*/ 95 h 712"/>
                <a:gd name="T114" fmla="*/ 251 w 1658"/>
                <a:gd name="T115" fmla="*/ 47 h 712"/>
                <a:gd name="T116" fmla="*/ 321 w 1658"/>
                <a:gd name="T117" fmla="*/ 49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58" h="712">
                  <a:moveTo>
                    <a:pt x="306" y="0"/>
                  </a:moveTo>
                  <a:lnTo>
                    <a:pt x="314" y="3"/>
                  </a:lnTo>
                  <a:lnTo>
                    <a:pt x="319" y="7"/>
                  </a:lnTo>
                  <a:lnTo>
                    <a:pt x="327" y="13"/>
                  </a:lnTo>
                  <a:lnTo>
                    <a:pt x="333" y="21"/>
                  </a:lnTo>
                  <a:lnTo>
                    <a:pt x="338" y="26"/>
                  </a:lnTo>
                  <a:lnTo>
                    <a:pt x="344" y="34"/>
                  </a:lnTo>
                  <a:lnTo>
                    <a:pt x="350" y="40"/>
                  </a:lnTo>
                  <a:lnTo>
                    <a:pt x="357" y="47"/>
                  </a:lnTo>
                  <a:lnTo>
                    <a:pt x="363" y="53"/>
                  </a:lnTo>
                  <a:lnTo>
                    <a:pt x="369" y="57"/>
                  </a:lnTo>
                  <a:lnTo>
                    <a:pt x="374" y="62"/>
                  </a:lnTo>
                  <a:lnTo>
                    <a:pt x="382" y="66"/>
                  </a:lnTo>
                  <a:lnTo>
                    <a:pt x="388" y="68"/>
                  </a:lnTo>
                  <a:lnTo>
                    <a:pt x="395" y="72"/>
                  </a:lnTo>
                  <a:lnTo>
                    <a:pt x="403" y="72"/>
                  </a:lnTo>
                  <a:lnTo>
                    <a:pt x="412" y="72"/>
                  </a:lnTo>
                  <a:lnTo>
                    <a:pt x="411" y="62"/>
                  </a:lnTo>
                  <a:lnTo>
                    <a:pt x="409" y="53"/>
                  </a:lnTo>
                  <a:lnTo>
                    <a:pt x="405" y="45"/>
                  </a:lnTo>
                  <a:lnTo>
                    <a:pt x="403" y="36"/>
                  </a:lnTo>
                  <a:lnTo>
                    <a:pt x="397" y="28"/>
                  </a:lnTo>
                  <a:lnTo>
                    <a:pt x="393" y="21"/>
                  </a:lnTo>
                  <a:lnTo>
                    <a:pt x="390" y="13"/>
                  </a:lnTo>
                  <a:lnTo>
                    <a:pt x="384" y="5"/>
                  </a:lnTo>
                  <a:lnTo>
                    <a:pt x="386" y="3"/>
                  </a:lnTo>
                  <a:lnTo>
                    <a:pt x="390" y="2"/>
                  </a:lnTo>
                  <a:lnTo>
                    <a:pt x="397" y="5"/>
                  </a:lnTo>
                  <a:lnTo>
                    <a:pt x="403" y="13"/>
                  </a:lnTo>
                  <a:lnTo>
                    <a:pt x="411" y="19"/>
                  </a:lnTo>
                  <a:lnTo>
                    <a:pt x="416" y="26"/>
                  </a:lnTo>
                  <a:lnTo>
                    <a:pt x="422" y="32"/>
                  </a:lnTo>
                  <a:lnTo>
                    <a:pt x="428" y="40"/>
                  </a:lnTo>
                  <a:lnTo>
                    <a:pt x="433" y="45"/>
                  </a:lnTo>
                  <a:lnTo>
                    <a:pt x="439" y="53"/>
                  </a:lnTo>
                  <a:lnTo>
                    <a:pt x="445" y="59"/>
                  </a:lnTo>
                  <a:lnTo>
                    <a:pt x="452" y="66"/>
                  </a:lnTo>
                  <a:lnTo>
                    <a:pt x="458" y="70"/>
                  </a:lnTo>
                  <a:lnTo>
                    <a:pt x="468" y="74"/>
                  </a:lnTo>
                  <a:lnTo>
                    <a:pt x="475" y="76"/>
                  </a:lnTo>
                  <a:lnTo>
                    <a:pt x="485" y="79"/>
                  </a:lnTo>
                  <a:lnTo>
                    <a:pt x="490" y="79"/>
                  </a:lnTo>
                  <a:lnTo>
                    <a:pt x="496" y="81"/>
                  </a:lnTo>
                  <a:lnTo>
                    <a:pt x="502" y="81"/>
                  </a:lnTo>
                  <a:lnTo>
                    <a:pt x="507" y="81"/>
                  </a:lnTo>
                  <a:lnTo>
                    <a:pt x="504" y="72"/>
                  </a:lnTo>
                  <a:lnTo>
                    <a:pt x="502" y="60"/>
                  </a:lnTo>
                  <a:lnTo>
                    <a:pt x="498" y="51"/>
                  </a:lnTo>
                  <a:lnTo>
                    <a:pt x="492" y="41"/>
                  </a:lnTo>
                  <a:lnTo>
                    <a:pt x="487" y="30"/>
                  </a:lnTo>
                  <a:lnTo>
                    <a:pt x="481" y="22"/>
                  </a:lnTo>
                  <a:lnTo>
                    <a:pt x="473" y="13"/>
                  </a:lnTo>
                  <a:lnTo>
                    <a:pt x="466" y="5"/>
                  </a:lnTo>
                  <a:lnTo>
                    <a:pt x="469" y="3"/>
                  </a:lnTo>
                  <a:lnTo>
                    <a:pt x="471" y="2"/>
                  </a:lnTo>
                  <a:lnTo>
                    <a:pt x="481" y="5"/>
                  </a:lnTo>
                  <a:lnTo>
                    <a:pt x="490" y="13"/>
                  </a:lnTo>
                  <a:lnTo>
                    <a:pt x="498" y="19"/>
                  </a:lnTo>
                  <a:lnTo>
                    <a:pt x="506" y="26"/>
                  </a:lnTo>
                  <a:lnTo>
                    <a:pt x="511" y="34"/>
                  </a:lnTo>
                  <a:lnTo>
                    <a:pt x="517" y="43"/>
                  </a:lnTo>
                  <a:lnTo>
                    <a:pt x="523" y="51"/>
                  </a:lnTo>
                  <a:lnTo>
                    <a:pt x="530" y="60"/>
                  </a:lnTo>
                  <a:lnTo>
                    <a:pt x="536" y="66"/>
                  </a:lnTo>
                  <a:lnTo>
                    <a:pt x="542" y="74"/>
                  </a:lnTo>
                  <a:lnTo>
                    <a:pt x="549" y="79"/>
                  </a:lnTo>
                  <a:lnTo>
                    <a:pt x="557" y="85"/>
                  </a:lnTo>
                  <a:lnTo>
                    <a:pt x="564" y="87"/>
                  </a:lnTo>
                  <a:lnTo>
                    <a:pt x="576" y="91"/>
                  </a:lnTo>
                  <a:lnTo>
                    <a:pt x="580" y="91"/>
                  </a:lnTo>
                  <a:lnTo>
                    <a:pt x="585" y="91"/>
                  </a:lnTo>
                  <a:lnTo>
                    <a:pt x="593" y="91"/>
                  </a:lnTo>
                  <a:lnTo>
                    <a:pt x="601" y="91"/>
                  </a:lnTo>
                  <a:lnTo>
                    <a:pt x="597" y="83"/>
                  </a:lnTo>
                  <a:lnTo>
                    <a:pt x="595" y="76"/>
                  </a:lnTo>
                  <a:lnTo>
                    <a:pt x="591" y="70"/>
                  </a:lnTo>
                  <a:lnTo>
                    <a:pt x="589" y="64"/>
                  </a:lnTo>
                  <a:lnTo>
                    <a:pt x="585" y="55"/>
                  </a:lnTo>
                  <a:lnTo>
                    <a:pt x="584" y="47"/>
                  </a:lnTo>
                  <a:lnTo>
                    <a:pt x="580" y="40"/>
                  </a:lnTo>
                  <a:lnTo>
                    <a:pt x="578" y="32"/>
                  </a:lnTo>
                  <a:lnTo>
                    <a:pt x="578" y="28"/>
                  </a:lnTo>
                  <a:lnTo>
                    <a:pt x="578" y="26"/>
                  </a:lnTo>
                  <a:lnTo>
                    <a:pt x="578" y="22"/>
                  </a:lnTo>
                  <a:lnTo>
                    <a:pt x="584" y="22"/>
                  </a:lnTo>
                  <a:lnTo>
                    <a:pt x="589" y="26"/>
                  </a:lnTo>
                  <a:lnTo>
                    <a:pt x="597" y="34"/>
                  </a:lnTo>
                  <a:lnTo>
                    <a:pt x="604" y="41"/>
                  </a:lnTo>
                  <a:lnTo>
                    <a:pt x="616" y="53"/>
                  </a:lnTo>
                  <a:lnTo>
                    <a:pt x="620" y="57"/>
                  </a:lnTo>
                  <a:lnTo>
                    <a:pt x="625" y="62"/>
                  </a:lnTo>
                  <a:lnTo>
                    <a:pt x="631" y="68"/>
                  </a:lnTo>
                  <a:lnTo>
                    <a:pt x="639" y="76"/>
                  </a:lnTo>
                  <a:lnTo>
                    <a:pt x="644" y="79"/>
                  </a:lnTo>
                  <a:lnTo>
                    <a:pt x="650" y="85"/>
                  </a:lnTo>
                  <a:lnTo>
                    <a:pt x="658" y="91"/>
                  </a:lnTo>
                  <a:lnTo>
                    <a:pt x="663" y="97"/>
                  </a:lnTo>
                  <a:lnTo>
                    <a:pt x="671" y="100"/>
                  </a:lnTo>
                  <a:lnTo>
                    <a:pt x="677" y="106"/>
                  </a:lnTo>
                  <a:lnTo>
                    <a:pt x="684" y="108"/>
                  </a:lnTo>
                  <a:lnTo>
                    <a:pt x="692" y="112"/>
                  </a:lnTo>
                  <a:lnTo>
                    <a:pt x="690" y="100"/>
                  </a:lnTo>
                  <a:lnTo>
                    <a:pt x="686" y="93"/>
                  </a:lnTo>
                  <a:lnTo>
                    <a:pt x="682" y="83"/>
                  </a:lnTo>
                  <a:lnTo>
                    <a:pt x="677" y="76"/>
                  </a:lnTo>
                  <a:lnTo>
                    <a:pt x="671" y="68"/>
                  </a:lnTo>
                  <a:lnTo>
                    <a:pt x="665" y="60"/>
                  </a:lnTo>
                  <a:lnTo>
                    <a:pt x="663" y="51"/>
                  </a:lnTo>
                  <a:lnTo>
                    <a:pt x="665" y="41"/>
                  </a:lnTo>
                  <a:lnTo>
                    <a:pt x="671" y="45"/>
                  </a:lnTo>
                  <a:lnTo>
                    <a:pt x="679" y="49"/>
                  </a:lnTo>
                  <a:lnTo>
                    <a:pt x="686" y="55"/>
                  </a:lnTo>
                  <a:lnTo>
                    <a:pt x="694" y="62"/>
                  </a:lnTo>
                  <a:lnTo>
                    <a:pt x="699" y="68"/>
                  </a:lnTo>
                  <a:lnTo>
                    <a:pt x="705" y="78"/>
                  </a:lnTo>
                  <a:lnTo>
                    <a:pt x="711" y="85"/>
                  </a:lnTo>
                  <a:lnTo>
                    <a:pt x="717" y="95"/>
                  </a:lnTo>
                  <a:lnTo>
                    <a:pt x="722" y="100"/>
                  </a:lnTo>
                  <a:lnTo>
                    <a:pt x="728" y="108"/>
                  </a:lnTo>
                  <a:lnTo>
                    <a:pt x="736" y="114"/>
                  </a:lnTo>
                  <a:lnTo>
                    <a:pt x="743" y="119"/>
                  </a:lnTo>
                  <a:lnTo>
                    <a:pt x="751" y="121"/>
                  </a:lnTo>
                  <a:lnTo>
                    <a:pt x="762" y="125"/>
                  </a:lnTo>
                  <a:lnTo>
                    <a:pt x="766" y="125"/>
                  </a:lnTo>
                  <a:lnTo>
                    <a:pt x="772" y="125"/>
                  </a:lnTo>
                  <a:lnTo>
                    <a:pt x="777" y="123"/>
                  </a:lnTo>
                  <a:lnTo>
                    <a:pt x="785" y="123"/>
                  </a:lnTo>
                  <a:lnTo>
                    <a:pt x="783" y="116"/>
                  </a:lnTo>
                  <a:lnTo>
                    <a:pt x="781" y="110"/>
                  </a:lnTo>
                  <a:lnTo>
                    <a:pt x="779" y="106"/>
                  </a:lnTo>
                  <a:lnTo>
                    <a:pt x="777" y="102"/>
                  </a:lnTo>
                  <a:lnTo>
                    <a:pt x="772" y="97"/>
                  </a:lnTo>
                  <a:lnTo>
                    <a:pt x="766" y="93"/>
                  </a:lnTo>
                  <a:lnTo>
                    <a:pt x="758" y="87"/>
                  </a:lnTo>
                  <a:lnTo>
                    <a:pt x="756" y="81"/>
                  </a:lnTo>
                  <a:lnTo>
                    <a:pt x="755" y="74"/>
                  </a:lnTo>
                  <a:lnTo>
                    <a:pt x="758" y="64"/>
                  </a:lnTo>
                  <a:lnTo>
                    <a:pt x="764" y="66"/>
                  </a:lnTo>
                  <a:lnTo>
                    <a:pt x="772" y="70"/>
                  </a:lnTo>
                  <a:lnTo>
                    <a:pt x="777" y="74"/>
                  </a:lnTo>
                  <a:lnTo>
                    <a:pt x="785" y="79"/>
                  </a:lnTo>
                  <a:lnTo>
                    <a:pt x="791" y="83"/>
                  </a:lnTo>
                  <a:lnTo>
                    <a:pt x="796" y="91"/>
                  </a:lnTo>
                  <a:lnTo>
                    <a:pt x="802" y="98"/>
                  </a:lnTo>
                  <a:lnTo>
                    <a:pt x="808" y="106"/>
                  </a:lnTo>
                  <a:lnTo>
                    <a:pt x="817" y="116"/>
                  </a:lnTo>
                  <a:lnTo>
                    <a:pt x="831" y="127"/>
                  </a:lnTo>
                  <a:lnTo>
                    <a:pt x="836" y="129"/>
                  </a:lnTo>
                  <a:lnTo>
                    <a:pt x="844" y="133"/>
                  </a:lnTo>
                  <a:lnTo>
                    <a:pt x="850" y="133"/>
                  </a:lnTo>
                  <a:lnTo>
                    <a:pt x="859" y="133"/>
                  </a:lnTo>
                  <a:lnTo>
                    <a:pt x="853" y="121"/>
                  </a:lnTo>
                  <a:lnTo>
                    <a:pt x="852" y="114"/>
                  </a:lnTo>
                  <a:lnTo>
                    <a:pt x="848" y="106"/>
                  </a:lnTo>
                  <a:lnTo>
                    <a:pt x="846" y="100"/>
                  </a:lnTo>
                  <a:lnTo>
                    <a:pt x="846" y="93"/>
                  </a:lnTo>
                  <a:lnTo>
                    <a:pt x="850" y="91"/>
                  </a:lnTo>
                  <a:lnTo>
                    <a:pt x="852" y="91"/>
                  </a:lnTo>
                  <a:lnTo>
                    <a:pt x="859" y="95"/>
                  </a:lnTo>
                  <a:lnTo>
                    <a:pt x="869" y="100"/>
                  </a:lnTo>
                  <a:lnTo>
                    <a:pt x="880" y="110"/>
                  </a:lnTo>
                  <a:lnTo>
                    <a:pt x="890" y="119"/>
                  </a:lnTo>
                  <a:lnTo>
                    <a:pt x="901" y="129"/>
                  </a:lnTo>
                  <a:lnTo>
                    <a:pt x="907" y="133"/>
                  </a:lnTo>
                  <a:lnTo>
                    <a:pt x="912" y="138"/>
                  </a:lnTo>
                  <a:lnTo>
                    <a:pt x="920" y="142"/>
                  </a:lnTo>
                  <a:lnTo>
                    <a:pt x="928" y="148"/>
                  </a:lnTo>
                  <a:lnTo>
                    <a:pt x="937" y="155"/>
                  </a:lnTo>
                  <a:lnTo>
                    <a:pt x="950" y="161"/>
                  </a:lnTo>
                  <a:lnTo>
                    <a:pt x="960" y="165"/>
                  </a:lnTo>
                  <a:lnTo>
                    <a:pt x="971" y="165"/>
                  </a:lnTo>
                  <a:lnTo>
                    <a:pt x="966" y="155"/>
                  </a:lnTo>
                  <a:lnTo>
                    <a:pt x="962" y="148"/>
                  </a:lnTo>
                  <a:lnTo>
                    <a:pt x="958" y="138"/>
                  </a:lnTo>
                  <a:lnTo>
                    <a:pt x="952" y="133"/>
                  </a:lnTo>
                  <a:lnTo>
                    <a:pt x="948" y="123"/>
                  </a:lnTo>
                  <a:lnTo>
                    <a:pt x="943" y="116"/>
                  </a:lnTo>
                  <a:lnTo>
                    <a:pt x="937" y="106"/>
                  </a:lnTo>
                  <a:lnTo>
                    <a:pt x="935" y="98"/>
                  </a:lnTo>
                  <a:lnTo>
                    <a:pt x="937" y="97"/>
                  </a:lnTo>
                  <a:lnTo>
                    <a:pt x="939" y="95"/>
                  </a:lnTo>
                  <a:lnTo>
                    <a:pt x="947" y="98"/>
                  </a:lnTo>
                  <a:lnTo>
                    <a:pt x="954" y="106"/>
                  </a:lnTo>
                  <a:lnTo>
                    <a:pt x="962" y="112"/>
                  </a:lnTo>
                  <a:lnTo>
                    <a:pt x="969" y="119"/>
                  </a:lnTo>
                  <a:lnTo>
                    <a:pt x="977" y="127"/>
                  </a:lnTo>
                  <a:lnTo>
                    <a:pt x="985" y="135"/>
                  </a:lnTo>
                  <a:lnTo>
                    <a:pt x="992" y="142"/>
                  </a:lnTo>
                  <a:lnTo>
                    <a:pt x="1002" y="152"/>
                  </a:lnTo>
                  <a:lnTo>
                    <a:pt x="1009" y="157"/>
                  </a:lnTo>
                  <a:lnTo>
                    <a:pt x="1017" y="165"/>
                  </a:lnTo>
                  <a:lnTo>
                    <a:pt x="1025" y="169"/>
                  </a:lnTo>
                  <a:lnTo>
                    <a:pt x="1036" y="174"/>
                  </a:lnTo>
                  <a:lnTo>
                    <a:pt x="1044" y="178"/>
                  </a:lnTo>
                  <a:lnTo>
                    <a:pt x="1053" y="182"/>
                  </a:lnTo>
                  <a:lnTo>
                    <a:pt x="1063" y="182"/>
                  </a:lnTo>
                  <a:lnTo>
                    <a:pt x="1076" y="184"/>
                  </a:lnTo>
                  <a:lnTo>
                    <a:pt x="1076" y="180"/>
                  </a:lnTo>
                  <a:lnTo>
                    <a:pt x="1076" y="178"/>
                  </a:lnTo>
                  <a:lnTo>
                    <a:pt x="1066" y="173"/>
                  </a:lnTo>
                  <a:lnTo>
                    <a:pt x="1059" y="167"/>
                  </a:lnTo>
                  <a:lnTo>
                    <a:pt x="1055" y="159"/>
                  </a:lnTo>
                  <a:lnTo>
                    <a:pt x="1051" y="152"/>
                  </a:lnTo>
                  <a:lnTo>
                    <a:pt x="1049" y="142"/>
                  </a:lnTo>
                  <a:lnTo>
                    <a:pt x="1045" y="135"/>
                  </a:lnTo>
                  <a:lnTo>
                    <a:pt x="1042" y="127"/>
                  </a:lnTo>
                  <a:lnTo>
                    <a:pt x="1038" y="119"/>
                  </a:lnTo>
                  <a:lnTo>
                    <a:pt x="1040" y="119"/>
                  </a:lnTo>
                  <a:lnTo>
                    <a:pt x="1044" y="117"/>
                  </a:lnTo>
                  <a:lnTo>
                    <a:pt x="1049" y="121"/>
                  </a:lnTo>
                  <a:lnTo>
                    <a:pt x="1055" y="129"/>
                  </a:lnTo>
                  <a:lnTo>
                    <a:pt x="1061" y="135"/>
                  </a:lnTo>
                  <a:lnTo>
                    <a:pt x="1068" y="142"/>
                  </a:lnTo>
                  <a:lnTo>
                    <a:pt x="1072" y="152"/>
                  </a:lnTo>
                  <a:lnTo>
                    <a:pt x="1080" y="159"/>
                  </a:lnTo>
                  <a:lnTo>
                    <a:pt x="1087" y="167"/>
                  </a:lnTo>
                  <a:lnTo>
                    <a:pt x="1095" y="176"/>
                  </a:lnTo>
                  <a:lnTo>
                    <a:pt x="1102" y="182"/>
                  </a:lnTo>
                  <a:lnTo>
                    <a:pt x="1110" y="192"/>
                  </a:lnTo>
                  <a:lnTo>
                    <a:pt x="1118" y="197"/>
                  </a:lnTo>
                  <a:lnTo>
                    <a:pt x="1127" y="205"/>
                  </a:lnTo>
                  <a:lnTo>
                    <a:pt x="1137" y="207"/>
                  </a:lnTo>
                  <a:lnTo>
                    <a:pt x="1146" y="212"/>
                  </a:lnTo>
                  <a:lnTo>
                    <a:pt x="1156" y="214"/>
                  </a:lnTo>
                  <a:lnTo>
                    <a:pt x="1169" y="216"/>
                  </a:lnTo>
                  <a:lnTo>
                    <a:pt x="1169" y="207"/>
                  </a:lnTo>
                  <a:lnTo>
                    <a:pt x="1165" y="201"/>
                  </a:lnTo>
                  <a:lnTo>
                    <a:pt x="1161" y="195"/>
                  </a:lnTo>
                  <a:lnTo>
                    <a:pt x="1158" y="190"/>
                  </a:lnTo>
                  <a:lnTo>
                    <a:pt x="1152" y="184"/>
                  </a:lnTo>
                  <a:lnTo>
                    <a:pt x="1150" y="178"/>
                  </a:lnTo>
                  <a:lnTo>
                    <a:pt x="1148" y="173"/>
                  </a:lnTo>
                  <a:lnTo>
                    <a:pt x="1150" y="167"/>
                  </a:lnTo>
                  <a:lnTo>
                    <a:pt x="1158" y="173"/>
                  </a:lnTo>
                  <a:lnTo>
                    <a:pt x="1167" y="180"/>
                  </a:lnTo>
                  <a:lnTo>
                    <a:pt x="1177" y="186"/>
                  </a:lnTo>
                  <a:lnTo>
                    <a:pt x="1184" y="193"/>
                  </a:lnTo>
                  <a:lnTo>
                    <a:pt x="1192" y="201"/>
                  </a:lnTo>
                  <a:lnTo>
                    <a:pt x="1199" y="209"/>
                  </a:lnTo>
                  <a:lnTo>
                    <a:pt x="1205" y="218"/>
                  </a:lnTo>
                  <a:lnTo>
                    <a:pt x="1213" y="228"/>
                  </a:lnTo>
                  <a:lnTo>
                    <a:pt x="1218" y="235"/>
                  </a:lnTo>
                  <a:lnTo>
                    <a:pt x="1224" y="245"/>
                  </a:lnTo>
                  <a:lnTo>
                    <a:pt x="1228" y="252"/>
                  </a:lnTo>
                  <a:lnTo>
                    <a:pt x="1234" y="262"/>
                  </a:lnTo>
                  <a:lnTo>
                    <a:pt x="1237" y="271"/>
                  </a:lnTo>
                  <a:lnTo>
                    <a:pt x="1241" y="281"/>
                  </a:lnTo>
                  <a:lnTo>
                    <a:pt x="1241" y="290"/>
                  </a:lnTo>
                  <a:lnTo>
                    <a:pt x="1243" y="300"/>
                  </a:lnTo>
                  <a:lnTo>
                    <a:pt x="1251" y="298"/>
                  </a:lnTo>
                  <a:lnTo>
                    <a:pt x="1258" y="292"/>
                  </a:lnTo>
                  <a:lnTo>
                    <a:pt x="1264" y="289"/>
                  </a:lnTo>
                  <a:lnTo>
                    <a:pt x="1272" y="287"/>
                  </a:lnTo>
                  <a:lnTo>
                    <a:pt x="1270" y="279"/>
                  </a:lnTo>
                  <a:lnTo>
                    <a:pt x="1266" y="273"/>
                  </a:lnTo>
                  <a:lnTo>
                    <a:pt x="1258" y="271"/>
                  </a:lnTo>
                  <a:lnTo>
                    <a:pt x="1255" y="268"/>
                  </a:lnTo>
                  <a:lnTo>
                    <a:pt x="1247" y="266"/>
                  </a:lnTo>
                  <a:lnTo>
                    <a:pt x="1243" y="262"/>
                  </a:lnTo>
                  <a:lnTo>
                    <a:pt x="1241" y="258"/>
                  </a:lnTo>
                  <a:lnTo>
                    <a:pt x="1243" y="251"/>
                  </a:lnTo>
                  <a:lnTo>
                    <a:pt x="1251" y="251"/>
                  </a:lnTo>
                  <a:lnTo>
                    <a:pt x="1256" y="256"/>
                  </a:lnTo>
                  <a:lnTo>
                    <a:pt x="1258" y="254"/>
                  </a:lnTo>
                  <a:lnTo>
                    <a:pt x="1262" y="252"/>
                  </a:lnTo>
                  <a:lnTo>
                    <a:pt x="1258" y="241"/>
                  </a:lnTo>
                  <a:lnTo>
                    <a:pt x="1255" y="231"/>
                  </a:lnTo>
                  <a:lnTo>
                    <a:pt x="1253" y="226"/>
                  </a:lnTo>
                  <a:lnTo>
                    <a:pt x="1253" y="220"/>
                  </a:lnTo>
                  <a:lnTo>
                    <a:pt x="1251" y="212"/>
                  </a:lnTo>
                  <a:lnTo>
                    <a:pt x="1255" y="207"/>
                  </a:lnTo>
                  <a:lnTo>
                    <a:pt x="1264" y="216"/>
                  </a:lnTo>
                  <a:lnTo>
                    <a:pt x="1275" y="228"/>
                  </a:lnTo>
                  <a:lnTo>
                    <a:pt x="1279" y="233"/>
                  </a:lnTo>
                  <a:lnTo>
                    <a:pt x="1285" y="241"/>
                  </a:lnTo>
                  <a:lnTo>
                    <a:pt x="1291" y="247"/>
                  </a:lnTo>
                  <a:lnTo>
                    <a:pt x="1298" y="254"/>
                  </a:lnTo>
                  <a:lnTo>
                    <a:pt x="1304" y="260"/>
                  </a:lnTo>
                  <a:lnTo>
                    <a:pt x="1310" y="266"/>
                  </a:lnTo>
                  <a:lnTo>
                    <a:pt x="1315" y="270"/>
                  </a:lnTo>
                  <a:lnTo>
                    <a:pt x="1323" y="275"/>
                  </a:lnTo>
                  <a:lnTo>
                    <a:pt x="1329" y="279"/>
                  </a:lnTo>
                  <a:lnTo>
                    <a:pt x="1334" y="281"/>
                  </a:lnTo>
                  <a:lnTo>
                    <a:pt x="1342" y="283"/>
                  </a:lnTo>
                  <a:lnTo>
                    <a:pt x="1350" y="285"/>
                  </a:lnTo>
                  <a:lnTo>
                    <a:pt x="1350" y="273"/>
                  </a:lnTo>
                  <a:lnTo>
                    <a:pt x="1350" y="266"/>
                  </a:lnTo>
                  <a:lnTo>
                    <a:pt x="1351" y="258"/>
                  </a:lnTo>
                  <a:lnTo>
                    <a:pt x="1351" y="252"/>
                  </a:lnTo>
                  <a:lnTo>
                    <a:pt x="1353" y="245"/>
                  </a:lnTo>
                  <a:lnTo>
                    <a:pt x="1357" y="245"/>
                  </a:lnTo>
                  <a:lnTo>
                    <a:pt x="1359" y="245"/>
                  </a:lnTo>
                  <a:lnTo>
                    <a:pt x="1363" y="251"/>
                  </a:lnTo>
                  <a:lnTo>
                    <a:pt x="1367" y="258"/>
                  </a:lnTo>
                  <a:lnTo>
                    <a:pt x="1372" y="268"/>
                  </a:lnTo>
                  <a:lnTo>
                    <a:pt x="1376" y="277"/>
                  </a:lnTo>
                  <a:lnTo>
                    <a:pt x="1384" y="287"/>
                  </a:lnTo>
                  <a:lnTo>
                    <a:pt x="1389" y="298"/>
                  </a:lnTo>
                  <a:lnTo>
                    <a:pt x="1397" y="308"/>
                  </a:lnTo>
                  <a:lnTo>
                    <a:pt x="1405" y="313"/>
                  </a:lnTo>
                  <a:lnTo>
                    <a:pt x="1414" y="319"/>
                  </a:lnTo>
                  <a:lnTo>
                    <a:pt x="1418" y="319"/>
                  </a:lnTo>
                  <a:lnTo>
                    <a:pt x="1424" y="321"/>
                  </a:lnTo>
                  <a:lnTo>
                    <a:pt x="1431" y="319"/>
                  </a:lnTo>
                  <a:lnTo>
                    <a:pt x="1437" y="319"/>
                  </a:lnTo>
                  <a:lnTo>
                    <a:pt x="1437" y="311"/>
                  </a:lnTo>
                  <a:lnTo>
                    <a:pt x="1437" y="304"/>
                  </a:lnTo>
                  <a:lnTo>
                    <a:pt x="1437" y="296"/>
                  </a:lnTo>
                  <a:lnTo>
                    <a:pt x="1437" y="289"/>
                  </a:lnTo>
                  <a:lnTo>
                    <a:pt x="1437" y="283"/>
                  </a:lnTo>
                  <a:lnTo>
                    <a:pt x="1435" y="277"/>
                  </a:lnTo>
                  <a:lnTo>
                    <a:pt x="1433" y="270"/>
                  </a:lnTo>
                  <a:lnTo>
                    <a:pt x="1429" y="264"/>
                  </a:lnTo>
                  <a:lnTo>
                    <a:pt x="1431" y="260"/>
                  </a:lnTo>
                  <a:lnTo>
                    <a:pt x="1435" y="260"/>
                  </a:lnTo>
                  <a:lnTo>
                    <a:pt x="1441" y="260"/>
                  </a:lnTo>
                  <a:lnTo>
                    <a:pt x="1447" y="262"/>
                  </a:lnTo>
                  <a:lnTo>
                    <a:pt x="1450" y="266"/>
                  </a:lnTo>
                  <a:lnTo>
                    <a:pt x="1454" y="271"/>
                  </a:lnTo>
                  <a:lnTo>
                    <a:pt x="1456" y="277"/>
                  </a:lnTo>
                  <a:lnTo>
                    <a:pt x="1458" y="283"/>
                  </a:lnTo>
                  <a:lnTo>
                    <a:pt x="1458" y="289"/>
                  </a:lnTo>
                  <a:lnTo>
                    <a:pt x="1460" y="298"/>
                  </a:lnTo>
                  <a:lnTo>
                    <a:pt x="1460" y="304"/>
                  </a:lnTo>
                  <a:lnTo>
                    <a:pt x="1462" y="309"/>
                  </a:lnTo>
                  <a:lnTo>
                    <a:pt x="1462" y="315"/>
                  </a:lnTo>
                  <a:lnTo>
                    <a:pt x="1466" y="321"/>
                  </a:lnTo>
                  <a:lnTo>
                    <a:pt x="1469" y="325"/>
                  </a:lnTo>
                  <a:lnTo>
                    <a:pt x="1473" y="328"/>
                  </a:lnTo>
                  <a:lnTo>
                    <a:pt x="1481" y="330"/>
                  </a:lnTo>
                  <a:lnTo>
                    <a:pt x="1488" y="330"/>
                  </a:lnTo>
                  <a:lnTo>
                    <a:pt x="1488" y="325"/>
                  </a:lnTo>
                  <a:lnTo>
                    <a:pt x="1488" y="317"/>
                  </a:lnTo>
                  <a:lnTo>
                    <a:pt x="1488" y="311"/>
                  </a:lnTo>
                  <a:lnTo>
                    <a:pt x="1490" y="306"/>
                  </a:lnTo>
                  <a:lnTo>
                    <a:pt x="1488" y="294"/>
                  </a:lnTo>
                  <a:lnTo>
                    <a:pt x="1483" y="285"/>
                  </a:lnTo>
                  <a:lnTo>
                    <a:pt x="1485" y="285"/>
                  </a:lnTo>
                  <a:lnTo>
                    <a:pt x="1488" y="283"/>
                  </a:lnTo>
                  <a:lnTo>
                    <a:pt x="1494" y="283"/>
                  </a:lnTo>
                  <a:lnTo>
                    <a:pt x="1500" y="285"/>
                  </a:lnTo>
                  <a:lnTo>
                    <a:pt x="1504" y="289"/>
                  </a:lnTo>
                  <a:lnTo>
                    <a:pt x="1507" y="292"/>
                  </a:lnTo>
                  <a:lnTo>
                    <a:pt x="1513" y="304"/>
                  </a:lnTo>
                  <a:lnTo>
                    <a:pt x="1519" y="313"/>
                  </a:lnTo>
                  <a:lnTo>
                    <a:pt x="1523" y="323"/>
                  </a:lnTo>
                  <a:lnTo>
                    <a:pt x="1532" y="330"/>
                  </a:lnTo>
                  <a:lnTo>
                    <a:pt x="1538" y="332"/>
                  </a:lnTo>
                  <a:lnTo>
                    <a:pt x="1543" y="332"/>
                  </a:lnTo>
                  <a:lnTo>
                    <a:pt x="1551" y="332"/>
                  </a:lnTo>
                  <a:lnTo>
                    <a:pt x="1562" y="330"/>
                  </a:lnTo>
                  <a:lnTo>
                    <a:pt x="1562" y="325"/>
                  </a:lnTo>
                  <a:lnTo>
                    <a:pt x="1559" y="321"/>
                  </a:lnTo>
                  <a:lnTo>
                    <a:pt x="1557" y="317"/>
                  </a:lnTo>
                  <a:lnTo>
                    <a:pt x="1555" y="313"/>
                  </a:lnTo>
                  <a:lnTo>
                    <a:pt x="1562" y="309"/>
                  </a:lnTo>
                  <a:lnTo>
                    <a:pt x="1570" y="309"/>
                  </a:lnTo>
                  <a:lnTo>
                    <a:pt x="1576" y="311"/>
                  </a:lnTo>
                  <a:lnTo>
                    <a:pt x="1581" y="317"/>
                  </a:lnTo>
                  <a:lnTo>
                    <a:pt x="1585" y="321"/>
                  </a:lnTo>
                  <a:lnTo>
                    <a:pt x="1589" y="328"/>
                  </a:lnTo>
                  <a:lnTo>
                    <a:pt x="1591" y="334"/>
                  </a:lnTo>
                  <a:lnTo>
                    <a:pt x="1597" y="344"/>
                  </a:lnTo>
                  <a:lnTo>
                    <a:pt x="1599" y="351"/>
                  </a:lnTo>
                  <a:lnTo>
                    <a:pt x="1600" y="357"/>
                  </a:lnTo>
                  <a:lnTo>
                    <a:pt x="1604" y="363"/>
                  </a:lnTo>
                  <a:lnTo>
                    <a:pt x="1608" y="365"/>
                  </a:lnTo>
                  <a:lnTo>
                    <a:pt x="1610" y="365"/>
                  </a:lnTo>
                  <a:lnTo>
                    <a:pt x="1616" y="365"/>
                  </a:lnTo>
                  <a:lnTo>
                    <a:pt x="1621" y="359"/>
                  </a:lnTo>
                  <a:lnTo>
                    <a:pt x="1627" y="351"/>
                  </a:lnTo>
                  <a:lnTo>
                    <a:pt x="1635" y="353"/>
                  </a:lnTo>
                  <a:lnTo>
                    <a:pt x="1642" y="359"/>
                  </a:lnTo>
                  <a:lnTo>
                    <a:pt x="1648" y="361"/>
                  </a:lnTo>
                  <a:lnTo>
                    <a:pt x="1658" y="363"/>
                  </a:lnTo>
                  <a:lnTo>
                    <a:pt x="1658" y="368"/>
                  </a:lnTo>
                  <a:lnTo>
                    <a:pt x="1658" y="374"/>
                  </a:lnTo>
                  <a:lnTo>
                    <a:pt x="1658" y="382"/>
                  </a:lnTo>
                  <a:lnTo>
                    <a:pt x="1658" y="389"/>
                  </a:lnTo>
                  <a:lnTo>
                    <a:pt x="1656" y="399"/>
                  </a:lnTo>
                  <a:lnTo>
                    <a:pt x="1656" y="412"/>
                  </a:lnTo>
                  <a:lnTo>
                    <a:pt x="1652" y="422"/>
                  </a:lnTo>
                  <a:lnTo>
                    <a:pt x="1650" y="431"/>
                  </a:lnTo>
                  <a:lnTo>
                    <a:pt x="1644" y="441"/>
                  </a:lnTo>
                  <a:lnTo>
                    <a:pt x="1640" y="450"/>
                  </a:lnTo>
                  <a:lnTo>
                    <a:pt x="1635" y="458"/>
                  </a:lnTo>
                  <a:lnTo>
                    <a:pt x="1627" y="463"/>
                  </a:lnTo>
                  <a:lnTo>
                    <a:pt x="1621" y="471"/>
                  </a:lnTo>
                  <a:lnTo>
                    <a:pt x="1614" y="479"/>
                  </a:lnTo>
                  <a:lnTo>
                    <a:pt x="1604" y="484"/>
                  </a:lnTo>
                  <a:lnTo>
                    <a:pt x="1597" y="490"/>
                  </a:lnTo>
                  <a:lnTo>
                    <a:pt x="1589" y="496"/>
                  </a:lnTo>
                  <a:lnTo>
                    <a:pt x="1581" y="501"/>
                  </a:lnTo>
                  <a:lnTo>
                    <a:pt x="1572" y="503"/>
                  </a:lnTo>
                  <a:lnTo>
                    <a:pt x="1562" y="509"/>
                  </a:lnTo>
                  <a:lnTo>
                    <a:pt x="1553" y="513"/>
                  </a:lnTo>
                  <a:lnTo>
                    <a:pt x="1543" y="517"/>
                  </a:lnTo>
                  <a:lnTo>
                    <a:pt x="1534" y="520"/>
                  </a:lnTo>
                  <a:lnTo>
                    <a:pt x="1524" y="524"/>
                  </a:lnTo>
                  <a:lnTo>
                    <a:pt x="1515" y="530"/>
                  </a:lnTo>
                  <a:lnTo>
                    <a:pt x="1507" y="534"/>
                  </a:lnTo>
                  <a:lnTo>
                    <a:pt x="1498" y="538"/>
                  </a:lnTo>
                  <a:lnTo>
                    <a:pt x="1488" y="543"/>
                  </a:lnTo>
                  <a:lnTo>
                    <a:pt x="1481" y="547"/>
                  </a:lnTo>
                  <a:lnTo>
                    <a:pt x="1473" y="553"/>
                  </a:lnTo>
                  <a:lnTo>
                    <a:pt x="1464" y="558"/>
                  </a:lnTo>
                  <a:lnTo>
                    <a:pt x="1458" y="564"/>
                  </a:lnTo>
                  <a:lnTo>
                    <a:pt x="1450" y="570"/>
                  </a:lnTo>
                  <a:lnTo>
                    <a:pt x="1447" y="577"/>
                  </a:lnTo>
                  <a:lnTo>
                    <a:pt x="1437" y="572"/>
                  </a:lnTo>
                  <a:lnTo>
                    <a:pt x="1433" y="566"/>
                  </a:lnTo>
                  <a:lnTo>
                    <a:pt x="1429" y="557"/>
                  </a:lnTo>
                  <a:lnTo>
                    <a:pt x="1429" y="551"/>
                  </a:lnTo>
                  <a:lnTo>
                    <a:pt x="1426" y="543"/>
                  </a:lnTo>
                  <a:lnTo>
                    <a:pt x="1424" y="538"/>
                  </a:lnTo>
                  <a:lnTo>
                    <a:pt x="1418" y="536"/>
                  </a:lnTo>
                  <a:lnTo>
                    <a:pt x="1408" y="536"/>
                  </a:lnTo>
                  <a:lnTo>
                    <a:pt x="1405" y="528"/>
                  </a:lnTo>
                  <a:lnTo>
                    <a:pt x="1403" y="520"/>
                  </a:lnTo>
                  <a:lnTo>
                    <a:pt x="1397" y="513"/>
                  </a:lnTo>
                  <a:lnTo>
                    <a:pt x="1393" y="509"/>
                  </a:lnTo>
                  <a:lnTo>
                    <a:pt x="1388" y="501"/>
                  </a:lnTo>
                  <a:lnTo>
                    <a:pt x="1384" y="498"/>
                  </a:lnTo>
                  <a:lnTo>
                    <a:pt x="1376" y="492"/>
                  </a:lnTo>
                  <a:lnTo>
                    <a:pt x="1370" y="488"/>
                  </a:lnTo>
                  <a:lnTo>
                    <a:pt x="1363" y="484"/>
                  </a:lnTo>
                  <a:lnTo>
                    <a:pt x="1357" y="480"/>
                  </a:lnTo>
                  <a:lnTo>
                    <a:pt x="1350" y="477"/>
                  </a:lnTo>
                  <a:lnTo>
                    <a:pt x="1342" y="475"/>
                  </a:lnTo>
                  <a:lnTo>
                    <a:pt x="1332" y="471"/>
                  </a:lnTo>
                  <a:lnTo>
                    <a:pt x="1325" y="469"/>
                  </a:lnTo>
                  <a:lnTo>
                    <a:pt x="1315" y="467"/>
                  </a:lnTo>
                  <a:lnTo>
                    <a:pt x="1308" y="465"/>
                  </a:lnTo>
                  <a:lnTo>
                    <a:pt x="1298" y="463"/>
                  </a:lnTo>
                  <a:lnTo>
                    <a:pt x="1291" y="463"/>
                  </a:lnTo>
                  <a:lnTo>
                    <a:pt x="1279" y="461"/>
                  </a:lnTo>
                  <a:lnTo>
                    <a:pt x="1272" y="461"/>
                  </a:lnTo>
                  <a:lnTo>
                    <a:pt x="1264" y="460"/>
                  </a:lnTo>
                  <a:lnTo>
                    <a:pt x="1256" y="460"/>
                  </a:lnTo>
                  <a:lnTo>
                    <a:pt x="1247" y="460"/>
                  </a:lnTo>
                  <a:lnTo>
                    <a:pt x="1241" y="460"/>
                  </a:lnTo>
                  <a:lnTo>
                    <a:pt x="1232" y="460"/>
                  </a:lnTo>
                  <a:lnTo>
                    <a:pt x="1224" y="460"/>
                  </a:lnTo>
                  <a:lnTo>
                    <a:pt x="1217" y="461"/>
                  </a:lnTo>
                  <a:lnTo>
                    <a:pt x="1211" y="463"/>
                  </a:lnTo>
                  <a:lnTo>
                    <a:pt x="1203" y="463"/>
                  </a:lnTo>
                  <a:lnTo>
                    <a:pt x="1197" y="463"/>
                  </a:lnTo>
                  <a:lnTo>
                    <a:pt x="1192" y="465"/>
                  </a:lnTo>
                  <a:lnTo>
                    <a:pt x="1186" y="465"/>
                  </a:lnTo>
                  <a:lnTo>
                    <a:pt x="1180" y="471"/>
                  </a:lnTo>
                  <a:lnTo>
                    <a:pt x="1175" y="477"/>
                  </a:lnTo>
                  <a:lnTo>
                    <a:pt x="1167" y="482"/>
                  </a:lnTo>
                  <a:lnTo>
                    <a:pt x="1161" y="486"/>
                  </a:lnTo>
                  <a:lnTo>
                    <a:pt x="1156" y="492"/>
                  </a:lnTo>
                  <a:lnTo>
                    <a:pt x="1148" y="498"/>
                  </a:lnTo>
                  <a:lnTo>
                    <a:pt x="1142" y="503"/>
                  </a:lnTo>
                  <a:lnTo>
                    <a:pt x="1137" y="509"/>
                  </a:lnTo>
                  <a:lnTo>
                    <a:pt x="1129" y="515"/>
                  </a:lnTo>
                  <a:lnTo>
                    <a:pt x="1123" y="520"/>
                  </a:lnTo>
                  <a:lnTo>
                    <a:pt x="1116" y="526"/>
                  </a:lnTo>
                  <a:lnTo>
                    <a:pt x="1110" y="532"/>
                  </a:lnTo>
                  <a:lnTo>
                    <a:pt x="1104" y="538"/>
                  </a:lnTo>
                  <a:lnTo>
                    <a:pt x="1097" y="543"/>
                  </a:lnTo>
                  <a:lnTo>
                    <a:pt x="1091" y="551"/>
                  </a:lnTo>
                  <a:lnTo>
                    <a:pt x="1087" y="557"/>
                  </a:lnTo>
                  <a:lnTo>
                    <a:pt x="1082" y="562"/>
                  </a:lnTo>
                  <a:lnTo>
                    <a:pt x="1076" y="570"/>
                  </a:lnTo>
                  <a:lnTo>
                    <a:pt x="1070" y="576"/>
                  </a:lnTo>
                  <a:lnTo>
                    <a:pt x="1066" y="581"/>
                  </a:lnTo>
                  <a:lnTo>
                    <a:pt x="1061" y="589"/>
                  </a:lnTo>
                  <a:lnTo>
                    <a:pt x="1057" y="595"/>
                  </a:lnTo>
                  <a:lnTo>
                    <a:pt x="1055" y="602"/>
                  </a:lnTo>
                  <a:lnTo>
                    <a:pt x="1051" y="610"/>
                  </a:lnTo>
                  <a:lnTo>
                    <a:pt x="1047" y="615"/>
                  </a:lnTo>
                  <a:lnTo>
                    <a:pt x="1044" y="623"/>
                  </a:lnTo>
                  <a:lnTo>
                    <a:pt x="1042" y="631"/>
                  </a:lnTo>
                  <a:lnTo>
                    <a:pt x="1042" y="638"/>
                  </a:lnTo>
                  <a:lnTo>
                    <a:pt x="1040" y="646"/>
                  </a:lnTo>
                  <a:lnTo>
                    <a:pt x="1040" y="655"/>
                  </a:lnTo>
                  <a:lnTo>
                    <a:pt x="1040" y="663"/>
                  </a:lnTo>
                  <a:lnTo>
                    <a:pt x="1042" y="671"/>
                  </a:lnTo>
                  <a:lnTo>
                    <a:pt x="1028" y="674"/>
                  </a:lnTo>
                  <a:lnTo>
                    <a:pt x="1017" y="678"/>
                  </a:lnTo>
                  <a:lnTo>
                    <a:pt x="1004" y="682"/>
                  </a:lnTo>
                  <a:lnTo>
                    <a:pt x="992" y="684"/>
                  </a:lnTo>
                  <a:lnTo>
                    <a:pt x="981" y="686"/>
                  </a:lnTo>
                  <a:lnTo>
                    <a:pt x="971" y="688"/>
                  </a:lnTo>
                  <a:lnTo>
                    <a:pt x="958" y="690"/>
                  </a:lnTo>
                  <a:lnTo>
                    <a:pt x="948" y="691"/>
                  </a:lnTo>
                  <a:lnTo>
                    <a:pt x="937" y="691"/>
                  </a:lnTo>
                  <a:lnTo>
                    <a:pt x="926" y="691"/>
                  </a:lnTo>
                  <a:lnTo>
                    <a:pt x="914" y="691"/>
                  </a:lnTo>
                  <a:lnTo>
                    <a:pt x="905" y="691"/>
                  </a:lnTo>
                  <a:lnTo>
                    <a:pt x="893" y="690"/>
                  </a:lnTo>
                  <a:lnTo>
                    <a:pt x="884" y="690"/>
                  </a:lnTo>
                  <a:lnTo>
                    <a:pt x="872" y="690"/>
                  </a:lnTo>
                  <a:lnTo>
                    <a:pt x="863" y="688"/>
                  </a:lnTo>
                  <a:lnTo>
                    <a:pt x="852" y="686"/>
                  </a:lnTo>
                  <a:lnTo>
                    <a:pt x="842" y="684"/>
                  </a:lnTo>
                  <a:lnTo>
                    <a:pt x="831" y="682"/>
                  </a:lnTo>
                  <a:lnTo>
                    <a:pt x="819" y="678"/>
                  </a:lnTo>
                  <a:lnTo>
                    <a:pt x="810" y="676"/>
                  </a:lnTo>
                  <a:lnTo>
                    <a:pt x="800" y="672"/>
                  </a:lnTo>
                  <a:lnTo>
                    <a:pt x="791" y="669"/>
                  </a:lnTo>
                  <a:lnTo>
                    <a:pt x="779" y="667"/>
                  </a:lnTo>
                  <a:lnTo>
                    <a:pt x="770" y="663"/>
                  </a:lnTo>
                  <a:lnTo>
                    <a:pt x="760" y="659"/>
                  </a:lnTo>
                  <a:lnTo>
                    <a:pt x="751" y="655"/>
                  </a:lnTo>
                  <a:lnTo>
                    <a:pt x="741" y="652"/>
                  </a:lnTo>
                  <a:lnTo>
                    <a:pt x="730" y="648"/>
                  </a:lnTo>
                  <a:lnTo>
                    <a:pt x="720" y="644"/>
                  </a:lnTo>
                  <a:lnTo>
                    <a:pt x="711" y="638"/>
                  </a:lnTo>
                  <a:lnTo>
                    <a:pt x="701" y="636"/>
                  </a:lnTo>
                  <a:lnTo>
                    <a:pt x="692" y="631"/>
                  </a:lnTo>
                  <a:lnTo>
                    <a:pt x="682" y="625"/>
                  </a:lnTo>
                  <a:lnTo>
                    <a:pt x="671" y="621"/>
                  </a:lnTo>
                  <a:lnTo>
                    <a:pt x="661" y="617"/>
                  </a:lnTo>
                  <a:lnTo>
                    <a:pt x="652" y="612"/>
                  </a:lnTo>
                  <a:lnTo>
                    <a:pt x="642" y="608"/>
                  </a:lnTo>
                  <a:lnTo>
                    <a:pt x="633" y="604"/>
                  </a:lnTo>
                  <a:lnTo>
                    <a:pt x="623" y="600"/>
                  </a:lnTo>
                  <a:lnTo>
                    <a:pt x="614" y="596"/>
                  </a:lnTo>
                  <a:lnTo>
                    <a:pt x="604" y="591"/>
                  </a:lnTo>
                  <a:lnTo>
                    <a:pt x="595" y="587"/>
                  </a:lnTo>
                  <a:lnTo>
                    <a:pt x="584" y="583"/>
                  </a:lnTo>
                  <a:lnTo>
                    <a:pt x="574" y="581"/>
                  </a:lnTo>
                  <a:lnTo>
                    <a:pt x="564" y="577"/>
                  </a:lnTo>
                  <a:lnTo>
                    <a:pt x="555" y="574"/>
                  </a:lnTo>
                  <a:lnTo>
                    <a:pt x="545" y="570"/>
                  </a:lnTo>
                  <a:lnTo>
                    <a:pt x="536" y="566"/>
                  </a:lnTo>
                  <a:lnTo>
                    <a:pt x="526" y="564"/>
                  </a:lnTo>
                  <a:lnTo>
                    <a:pt x="517" y="560"/>
                  </a:lnTo>
                  <a:lnTo>
                    <a:pt x="507" y="558"/>
                  </a:lnTo>
                  <a:lnTo>
                    <a:pt x="498" y="555"/>
                  </a:lnTo>
                  <a:lnTo>
                    <a:pt x="488" y="553"/>
                  </a:lnTo>
                  <a:lnTo>
                    <a:pt x="477" y="551"/>
                  </a:lnTo>
                  <a:lnTo>
                    <a:pt x="469" y="551"/>
                  </a:lnTo>
                  <a:lnTo>
                    <a:pt x="458" y="549"/>
                  </a:lnTo>
                  <a:lnTo>
                    <a:pt x="449" y="547"/>
                  </a:lnTo>
                  <a:lnTo>
                    <a:pt x="439" y="545"/>
                  </a:lnTo>
                  <a:lnTo>
                    <a:pt x="430" y="545"/>
                  </a:lnTo>
                  <a:lnTo>
                    <a:pt x="418" y="545"/>
                  </a:lnTo>
                  <a:lnTo>
                    <a:pt x="409" y="545"/>
                  </a:lnTo>
                  <a:lnTo>
                    <a:pt x="399" y="547"/>
                  </a:lnTo>
                  <a:lnTo>
                    <a:pt x="390" y="549"/>
                  </a:lnTo>
                  <a:lnTo>
                    <a:pt x="382" y="549"/>
                  </a:lnTo>
                  <a:lnTo>
                    <a:pt x="373" y="549"/>
                  </a:lnTo>
                  <a:lnTo>
                    <a:pt x="365" y="549"/>
                  </a:lnTo>
                  <a:lnTo>
                    <a:pt x="357" y="551"/>
                  </a:lnTo>
                  <a:lnTo>
                    <a:pt x="350" y="553"/>
                  </a:lnTo>
                  <a:lnTo>
                    <a:pt x="344" y="555"/>
                  </a:lnTo>
                  <a:lnTo>
                    <a:pt x="336" y="558"/>
                  </a:lnTo>
                  <a:lnTo>
                    <a:pt x="331" y="562"/>
                  </a:lnTo>
                  <a:lnTo>
                    <a:pt x="325" y="564"/>
                  </a:lnTo>
                  <a:lnTo>
                    <a:pt x="317" y="568"/>
                  </a:lnTo>
                  <a:lnTo>
                    <a:pt x="312" y="572"/>
                  </a:lnTo>
                  <a:lnTo>
                    <a:pt x="308" y="577"/>
                  </a:lnTo>
                  <a:lnTo>
                    <a:pt x="296" y="589"/>
                  </a:lnTo>
                  <a:lnTo>
                    <a:pt x="289" y="600"/>
                  </a:lnTo>
                  <a:lnTo>
                    <a:pt x="285" y="606"/>
                  </a:lnTo>
                  <a:lnTo>
                    <a:pt x="279" y="612"/>
                  </a:lnTo>
                  <a:lnTo>
                    <a:pt x="277" y="617"/>
                  </a:lnTo>
                  <a:lnTo>
                    <a:pt x="274" y="625"/>
                  </a:lnTo>
                  <a:lnTo>
                    <a:pt x="270" y="631"/>
                  </a:lnTo>
                  <a:lnTo>
                    <a:pt x="268" y="638"/>
                  </a:lnTo>
                  <a:lnTo>
                    <a:pt x="266" y="644"/>
                  </a:lnTo>
                  <a:lnTo>
                    <a:pt x="266" y="652"/>
                  </a:lnTo>
                  <a:lnTo>
                    <a:pt x="264" y="657"/>
                  </a:lnTo>
                  <a:lnTo>
                    <a:pt x="262" y="665"/>
                  </a:lnTo>
                  <a:lnTo>
                    <a:pt x="262" y="671"/>
                  </a:lnTo>
                  <a:lnTo>
                    <a:pt x="262" y="678"/>
                  </a:lnTo>
                  <a:lnTo>
                    <a:pt x="262" y="686"/>
                  </a:lnTo>
                  <a:lnTo>
                    <a:pt x="262" y="691"/>
                  </a:lnTo>
                  <a:lnTo>
                    <a:pt x="264" y="699"/>
                  </a:lnTo>
                  <a:lnTo>
                    <a:pt x="266" y="707"/>
                  </a:lnTo>
                  <a:lnTo>
                    <a:pt x="257" y="709"/>
                  </a:lnTo>
                  <a:lnTo>
                    <a:pt x="247" y="709"/>
                  </a:lnTo>
                  <a:lnTo>
                    <a:pt x="238" y="710"/>
                  </a:lnTo>
                  <a:lnTo>
                    <a:pt x="226" y="710"/>
                  </a:lnTo>
                  <a:lnTo>
                    <a:pt x="217" y="710"/>
                  </a:lnTo>
                  <a:lnTo>
                    <a:pt x="209" y="710"/>
                  </a:lnTo>
                  <a:lnTo>
                    <a:pt x="200" y="710"/>
                  </a:lnTo>
                  <a:lnTo>
                    <a:pt x="192" y="712"/>
                  </a:lnTo>
                  <a:lnTo>
                    <a:pt x="182" y="710"/>
                  </a:lnTo>
                  <a:lnTo>
                    <a:pt x="173" y="710"/>
                  </a:lnTo>
                  <a:lnTo>
                    <a:pt x="165" y="709"/>
                  </a:lnTo>
                  <a:lnTo>
                    <a:pt x="158" y="709"/>
                  </a:lnTo>
                  <a:lnTo>
                    <a:pt x="148" y="707"/>
                  </a:lnTo>
                  <a:lnTo>
                    <a:pt x="141" y="703"/>
                  </a:lnTo>
                  <a:lnTo>
                    <a:pt x="133" y="701"/>
                  </a:lnTo>
                  <a:lnTo>
                    <a:pt x="125" y="701"/>
                  </a:lnTo>
                  <a:lnTo>
                    <a:pt x="118" y="697"/>
                  </a:lnTo>
                  <a:lnTo>
                    <a:pt x="110" y="695"/>
                  </a:lnTo>
                  <a:lnTo>
                    <a:pt x="103" y="691"/>
                  </a:lnTo>
                  <a:lnTo>
                    <a:pt x="93" y="690"/>
                  </a:lnTo>
                  <a:lnTo>
                    <a:pt x="85" y="686"/>
                  </a:lnTo>
                  <a:lnTo>
                    <a:pt x="78" y="682"/>
                  </a:lnTo>
                  <a:lnTo>
                    <a:pt x="70" y="678"/>
                  </a:lnTo>
                  <a:lnTo>
                    <a:pt x="63" y="676"/>
                  </a:lnTo>
                  <a:lnTo>
                    <a:pt x="53" y="672"/>
                  </a:lnTo>
                  <a:lnTo>
                    <a:pt x="47" y="669"/>
                  </a:lnTo>
                  <a:lnTo>
                    <a:pt x="38" y="665"/>
                  </a:lnTo>
                  <a:lnTo>
                    <a:pt x="32" y="663"/>
                  </a:lnTo>
                  <a:lnTo>
                    <a:pt x="23" y="657"/>
                  </a:lnTo>
                  <a:lnTo>
                    <a:pt x="15" y="655"/>
                  </a:lnTo>
                  <a:lnTo>
                    <a:pt x="8" y="652"/>
                  </a:lnTo>
                  <a:lnTo>
                    <a:pt x="0" y="648"/>
                  </a:lnTo>
                  <a:lnTo>
                    <a:pt x="6" y="648"/>
                  </a:lnTo>
                  <a:lnTo>
                    <a:pt x="13" y="648"/>
                  </a:lnTo>
                  <a:lnTo>
                    <a:pt x="23" y="646"/>
                  </a:lnTo>
                  <a:lnTo>
                    <a:pt x="30" y="646"/>
                  </a:lnTo>
                  <a:lnTo>
                    <a:pt x="36" y="644"/>
                  </a:lnTo>
                  <a:lnTo>
                    <a:pt x="44" y="644"/>
                  </a:lnTo>
                  <a:lnTo>
                    <a:pt x="51" y="642"/>
                  </a:lnTo>
                  <a:lnTo>
                    <a:pt x="59" y="642"/>
                  </a:lnTo>
                  <a:lnTo>
                    <a:pt x="65" y="640"/>
                  </a:lnTo>
                  <a:lnTo>
                    <a:pt x="70" y="638"/>
                  </a:lnTo>
                  <a:lnTo>
                    <a:pt x="78" y="636"/>
                  </a:lnTo>
                  <a:lnTo>
                    <a:pt x="84" y="636"/>
                  </a:lnTo>
                  <a:lnTo>
                    <a:pt x="95" y="631"/>
                  </a:lnTo>
                  <a:lnTo>
                    <a:pt x="106" y="627"/>
                  </a:lnTo>
                  <a:lnTo>
                    <a:pt x="116" y="619"/>
                  </a:lnTo>
                  <a:lnTo>
                    <a:pt x="123" y="610"/>
                  </a:lnTo>
                  <a:lnTo>
                    <a:pt x="131" y="600"/>
                  </a:lnTo>
                  <a:lnTo>
                    <a:pt x="139" y="589"/>
                  </a:lnTo>
                  <a:lnTo>
                    <a:pt x="141" y="581"/>
                  </a:lnTo>
                  <a:lnTo>
                    <a:pt x="142" y="576"/>
                  </a:lnTo>
                  <a:lnTo>
                    <a:pt x="144" y="566"/>
                  </a:lnTo>
                  <a:lnTo>
                    <a:pt x="146" y="558"/>
                  </a:lnTo>
                  <a:lnTo>
                    <a:pt x="148" y="551"/>
                  </a:lnTo>
                  <a:lnTo>
                    <a:pt x="150" y="541"/>
                  </a:lnTo>
                  <a:lnTo>
                    <a:pt x="152" y="532"/>
                  </a:lnTo>
                  <a:lnTo>
                    <a:pt x="152" y="522"/>
                  </a:lnTo>
                  <a:lnTo>
                    <a:pt x="152" y="511"/>
                  </a:lnTo>
                  <a:lnTo>
                    <a:pt x="152" y="501"/>
                  </a:lnTo>
                  <a:lnTo>
                    <a:pt x="152" y="490"/>
                  </a:lnTo>
                  <a:lnTo>
                    <a:pt x="152" y="482"/>
                  </a:lnTo>
                  <a:lnTo>
                    <a:pt x="152" y="471"/>
                  </a:lnTo>
                  <a:lnTo>
                    <a:pt x="152" y="463"/>
                  </a:lnTo>
                  <a:lnTo>
                    <a:pt x="152" y="454"/>
                  </a:lnTo>
                  <a:lnTo>
                    <a:pt x="154" y="446"/>
                  </a:lnTo>
                  <a:lnTo>
                    <a:pt x="154" y="437"/>
                  </a:lnTo>
                  <a:lnTo>
                    <a:pt x="154" y="427"/>
                  </a:lnTo>
                  <a:lnTo>
                    <a:pt x="154" y="418"/>
                  </a:lnTo>
                  <a:lnTo>
                    <a:pt x="154" y="410"/>
                  </a:lnTo>
                  <a:lnTo>
                    <a:pt x="152" y="399"/>
                  </a:lnTo>
                  <a:lnTo>
                    <a:pt x="150" y="391"/>
                  </a:lnTo>
                  <a:lnTo>
                    <a:pt x="148" y="380"/>
                  </a:lnTo>
                  <a:lnTo>
                    <a:pt x="146" y="370"/>
                  </a:lnTo>
                  <a:lnTo>
                    <a:pt x="139" y="378"/>
                  </a:lnTo>
                  <a:lnTo>
                    <a:pt x="131" y="389"/>
                  </a:lnTo>
                  <a:lnTo>
                    <a:pt x="129" y="393"/>
                  </a:lnTo>
                  <a:lnTo>
                    <a:pt x="125" y="399"/>
                  </a:lnTo>
                  <a:lnTo>
                    <a:pt x="122" y="404"/>
                  </a:lnTo>
                  <a:lnTo>
                    <a:pt x="120" y="412"/>
                  </a:lnTo>
                  <a:lnTo>
                    <a:pt x="116" y="418"/>
                  </a:lnTo>
                  <a:lnTo>
                    <a:pt x="114" y="423"/>
                  </a:lnTo>
                  <a:lnTo>
                    <a:pt x="112" y="431"/>
                  </a:lnTo>
                  <a:lnTo>
                    <a:pt x="110" y="437"/>
                  </a:lnTo>
                  <a:lnTo>
                    <a:pt x="106" y="444"/>
                  </a:lnTo>
                  <a:lnTo>
                    <a:pt x="104" y="452"/>
                  </a:lnTo>
                  <a:lnTo>
                    <a:pt x="103" y="458"/>
                  </a:lnTo>
                  <a:lnTo>
                    <a:pt x="101" y="465"/>
                  </a:lnTo>
                  <a:lnTo>
                    <a:pt x="97" y="473"/>
                  </a:lnTo>
                  <a:lnTo>
                    <a:pt x="93" y="479"/>
                  </a:lnTo>
                  <a:lnTo>
                    <a:pt x="91" y="486"/>
                  </a:lnTo>
                  <a:lnTo>
                    <a:pt x="89" y="494"/>
                  </a:lnTo>
                  <a:lnTo>
                    <a:pt x="84" y="501"/>
                  </a:lnTo>
                  <a:lnTo>
                    <a:pt x="80" y="509"/>
                  </a:lnTo>
                  <a:lnTo>
                    <a:pt x="78" y="515"/>
                  </a:lnTo>
                  <a:lnTo>
                    <a:pt x="74" y="522"/>
                  </a:lnTo>
                  <a:lnTo>
                    <a:pt x="70" y="530"/>
                  </a:lnTo>
                  <a:lnTo>
                    <a:pt x="65" y="536"/>
                  </a:lnTo>
                  <a:lnTo>
                    <a:pt x="61" y="543"/>
                  </a:lnTo>
                  <a:lnTo>
                    <a:pt x="57" y="549"/>
                  </a:lnTo>
                  <a:lnTo>
                    <a:pt x="49" y="555"/>
                  </a:lnTo>
                  <a:lnTo>
                    <a:pt x="44" y="562"/>
                  </a:lnTo>
                  <a:lnTo>
                    <a:pt x="38" y="566"/>
                  </a:lnTo>
                  <a:lnTo>
                    <a:pt x="32" y="574"/>
                  </a:lnTo>
                  <a:lnTo>
                    <a:pt x="34" y="564"/>
                  </a:lnTo>
                  <a:lnTo>
                    <a:pt x="38" y="557"/>
                  </a:lnTo>
                  <a:lnTo>
                    <a:pt x="40" y="549"/>
                  </a:lnTo>
                  <a:lnTo>
                    <a:pt x="44" y="539"/>
                  </a:lnTo>
                  <a:lnTo>
                    <a:pt x="47" y="532"/>
                  </a:lnTo>
                  <a:lnTo>
                    <a:pt x="51" y="524"/>
                  </a:lnTo>
                  <a:lnTo>
                    <a:pt x="53" y="517"/>
                  </a:lnTo>
                  <a:lnTo>
                    <a:pt x="57" y="509"/>
                  </a:lnTo>
                  <a:lnTo>
                    <a:pt x="59" y="501"/>
                  </a:lnTo>
                  <a:lnTo>
                    <a:pt x="63" y="494"/>
                  </a:lnTo>
                  <a:lnTo>
                    <a:pt x="65" y="486"/>
                  </a:lnTo>
                  <a:lnTo>
                    <a:pt x="66" y="479"/>
                  </a:lnTo>
                  <a:lnTo>
                    <a:pt x="68" y="471"/>
                  </a:lnTo>
                  <a:lnTo>
                    <a:pt x="70" y="463"/>
                  </a:lnTo>
                  <a:lnTo>
                    <a:pt x="72" y="456"/>
                  </a:lnTo>
                  <a:lnTo>
                    <a:pt x="76" y="450"/>
                  </a:lnTo>
                  <a:lnTo>
                    <a:pt x="78" y="442"/>
                  </a:lnTo>
                  <a:lnTo>
                    <a:pt x="80" y="433"/>
                  </a:lnTo>
                  <a:lnTo>
                    <a:pt x="80" y="425"/>
                  </a:lnTo>
                  <a:lnTo>
                    <a:pt x="84" y="420"/>
                  </a:lnTo>
                  <a:lnTo>
                    <a:pt x="84" y="412"/>
                  </a:lnTo>
                  <a:lnTo>
                    <a:pt x="85" y="404"/>
                  </a:lnTo>
                  <a:lnTo>
                    <a:pt x="85" y="397"/>
                  </a:lnTo>
                  <a:lnTo>
                    <a:pt x="89" y="391"/>
                  </a:lnTo>
                  <a:lnTo>
                    <a:pt x="89" y="384"/>
                  </a:lnTo>
                  <a:lnTo>
                    <a:pt x="89" y="374"/>
                  </a:lnTo>
                  <a:lnTo>
                    <a:pt x="89" y="368"/>
                  </a:lnTo>
                  <a:lnTo>
                    <a:pt x="91" y="363"/>
                  </a:lnTo>
                  <a:lnTo>
                    <a:pt x="91" y="353"/>
                  </a:lnTo>
                  <a:lnTo>
                    <a:pt x="91" y="346"/>
                  </a:lnTo>
                  <a:lnTo>
                    <a:pt x="91" y="340"/>
                  </a:lnTo>
                  <a:lnTo>
                    <a:pt x="93" y="332"/>
                  </a:lnTo>
                  <a:lnTo>
                    <a:pt x="91" y="325"/>
                  </a:lnTo>
                  <a:lnTo>
                    <a:pt x="91" y="317"/>
                  </a:lnTo>
                  <a:lnTo>
                    <a:pt x="91" y="309"/>
                  </a:lnTo>
                  <a:lnTo>
                    <a:pt x="91" y="304"/>
                  </a:lnTo>
                  <a:lnTo>
                    <a:pt x="91" y="294"/>
                  </a:lnTo>
                  <a:lnTo>
                    <a:pt x="89" y="289"/>
                  </a:lnTo>
                  <a:lnTo>
                    <a:pt x="89" y="281"/>
                  </a:lnTo>
                  <a:lnTo>
                    <a:pt x="89" y="273"/>
                  </a:lnTo>
                  <a:lnTo>
                    <a:pt x="85" y="266"/>
                  </a:lnTo>
                  <a:lnTo>
                    <a:pt x="85" y="260"/>
                  </a:lnTo>
                  <a:lnTo>
                    <a:pt x="84" y="252"/>
                  </a:lnTo>
                  <a:lnTo>
                    <a:pt x="84" y="245"/>
                  </a:lnTo>
                  <a:lnTo>
                    <a:pt x="82" y="237"/>
                  </a:lnTo>
                  <a:lnTo>
                    <a:pt x="80" y="231"/>
                  </a:lnTo>
                  <a:lnTo>
                    <a:pt x="78" y="222"/>
                  </a:lnTo>
                  <a:lnTo>
                    <a:pt x="78" y="216"/>
                  </a:lnTo>
                  <a:lnTo>
                    <a:pt x="74" y="209"/>
                  </a:lnTo>
                  <a:lnTo>
                    <a:pt x="72" y="201"/>
                  </a:lnTo>
                  <a:lnTo>
                    <a:pt x="70" y="193"/>
                  </a:lnTo>
                  <a:lnTo>
                    <a:pt x="68" y="186"/>
                  </a:lnTo>
                  <a:lnTo>
                    <a:pt x="65" y="178"/>
                  </a:lnTo>
                  <a:lnTo>
                    <a:pt x="63" y="171"/>
                  </a:lnTo>
                  <a:lnTo>
                    <a:pt x="59" y="163"/>
                  </a:lnTo>
                  <a:lnTo>
                    <a:pt x="57" y="155"/>
                  </a:lnTo>
                  <a:lnTo>
                    <a:pt x="51" y="148"/>
                  </a:lnTo>
                  <a:lnTo>
                    <a:pt x="47" y="140"/>
                  </a:lnTo>
                  <a:lnTo>
                    <a:pt x="46" y="133"/>
                  </a:lnTo>
                  <a:lnTo>
                    <a:pt x="42" y="125"/>
                  </a:lnTo>
                  <a:lnTo>
                    <a:pt x="38" y="117"/>
                  </a:lnTo>
                  <a:lnTo>
                    <a:pt x="34" y="110"/>
                  </a:lnTo>
                  <a:lnTo>
                    <a:pt x="30" y="102"/>
                  </a:lnTo>
                  <a:lnTo>
                    <a:pt x="27" y="95"/>
                  </a:lnTo>
                  <a:lnTo>
                    <a:pt x="34" y="100"/>
                  </a:lnTo>
                  <a:lnTo>
                    <a:pt x="44" y="108"/>
                  </a:lnTo>
                  <a:lnTo>
                    <a:pt x="51" y="114"/>
                  </a:lnTo>
                  <a:lnTo>
                    <a:pt x="59" y="121"/>
                  </a:lnTo>
                  <a:lnTo>
                    <a:pt x="66" y="127"/>
                  </a:lnTo>
                  <a:lnTo>
                    <a:pt x="72" y="133"/>
                  </a:lnTo>
                  <a:lnTo>
                    <a:pt x="80" y="138"/>
                  </a:lnTo>
                  <a:lnTo>
                    <a:pt x="85" y="146"/>
                  </a:lnTo>
                  <a:lnTo>
                    <a:pt x="91" y="152"/>
                  </a:lnTo>
                  <a:lnTo>
                    <a:pt x="97" y="159"/>
                  </a:lnTo>
                  <a:lnTo>
                    <a:pt x="101" y="165"/>
                  </a:lnTo>
                  <a:lnTo>
                    <a:pt x="104" y="174"/>
                  </a:lnTo>
                  <a:lnTo>
                    <a:pt x="106" y="182"/>
                  </a:lnTo>
                  <a:lnTo>
                    <a:pt x="110" y="192"/>
                  </a:lnTo>
                  <a:lnTo>
                    <a:pt x="112" y="201"/>
                  </a:lnTo>
                  <a:lnTo>
                    <a:pt x="116" y="212"/>
                  </a:lnTo>
                  <a:lnTo>
                    <a:pt x="125" y="214"/>
                  </a:lnTo>
                  <a:lnTo>
                    <a:pt x="135" y="214"/>
                  </a:lnTo>
                  <a:lnTo>
                    <a:pt x="144" y="214"/>
                  </a:lnTo>
                  <a:lnTo>
                    <a:pt x="152" y="212"/>
                  </a:lnTo>
                  <a:lnTo>
                    <a:pt x="160" y="209"/>
                  </a:lnTo>
                  <a:lnTo>
                    <a:pt x="165" y="205"/>
                  </a:lnTo>
                  <a:lnTo>
                    <a:pt x="171" y="199"/>
                  </a:lnTo>
                  <a:lnTo>
                    <a:pt x="177" y="195"/>
                  </a:lnTo>
                  <a:lnTo>
                    <a:pt x="179" y="188"/>
                  </a:lnTo>
                  <a:lnTo>
                    <a:pt x="182" y="182"/>
                  </a:lnTo>
                  <a:lnTo>
                    <a:pt x="182" y="174"/>
                  </a:lnTo>
                  <a:lnTo>
                    <a:pt x="184" y="167"/>
                  </a:lnTo>
                  <a:lnTo>
                    <a:pt x="184" y="159"/>
                  </a:lnTo>
                  <a:lnTo>
                    <a:pt x="186" y="152"/>
                  </a:lnTo>
                  <a:lnTo>
                    <a:pt x="186" y="142"/>
                  </a:lnTo>
                  <a:lnTo>
                    <a:pt x="186" y="136"/>
                  </a:lnTo>
                  <a:lnTo>
                    <a:pt x="179" y="135"/>
                  </a:lnTo>
                  <a:lnTo>
                    <a:pt x="173" y="135"/>
                  </a:lnTo>
                  <a:lnTo>
                    <a:pt x="167" y="135"/>
                  </a:lnTo>
                  <a:lnTo>
                    <a:pt x="163" y="135"/>
                  </a:lnTo>
                  <a:lnTo>
                    <a:pt x="156" y="133"/>
                  </a:lnTo>
                  <a:lnTo>
                    <a:pt x="152" y="133"/>
                  </a:lnTo>
                  <a:lnTo>
                    <a:pt x="150" y="125"/>
                  </a:lnTo>
                  <a:lnTo>
                    <a:pt x="152" y="116"/>
                  </a:lnTo>
                  <a:lnTo>
                    <a:pt x="154" y="110"/>
                  </a:lnTo>
                  <a:lnTo>
                    <a:pt x="156" y="104"/>
                  </a:lnTo>
                  <a:lnTo>
                    <a:pt x="158" y="98"/>
                  </a:lnTo>
                  <a:lnTo>
                    <a:pt x="158" y="93"/>
                  </a:lnTo>
                  <a:lnTo>
                    <a:pt x="158" y="83"/>
                  </a:lnTo>
                  <a:lnTo>
                    <a:pt x="156" y="78"/>
                  </a:lnTo>
                  <a:lnTo>
                    <a:pt x="152" y="72"/>
                  </a:lnTo>
                  <a:lnTo>
                    <a:pt x="146" y="64"/>
                  </a:lnTo>
                  <a:lnTo>
                    <a:pt x="154" y="68"/>
                  </a:lnTo>
                  <a:lnTo>
                    <a:pt x="160" y="72"/>
                  </a:lnTo>
                  <a:lnTo>
                    <a:pt x="165" y="76"/>
                  </a:lnTo>
                  <a:lnTo>
                    <a:pt x="173" y="81"/>
                  </a:lnTo>
                  <a:lnTo>
                    <a:pt x="184" y="87"/>
                  </a:lnTo>
                  <a:lnTo>
                    <a:pt x="196" y="95"/>
                  </a:lnTo>
                  <a:lnTo>
                    <a:pt x="201" y="95"/>
                  </a:lnTo>
                  <a:lnTo>
                    <a:pt x="207" y="98"/>
                  </a:lnTo>
                  <a:lnTo>
                    <a:pt x="213" y="98"/>
                  </a:lnTo>
                  <a:lnTo>
                    <a:pt x="222" y="98"/>
                  </a:lnTo>
                  <a:lnTo>
                    <a:pt x="228" y="98"/>
                  </a:lnTo>
                  <a:lnTo>
                    <a:pt x="238" y="97"/>
                  </a:lnTo>
                  <a:lnTo>
                    <a:pt x="245" y="93"/>
                  </a:lnTo>
                  <a:lnTo>
                    <a:pt x="257" y="91"/>
                  </a:lnTo>
                  <a:lnTo>
                    <a:pt x="253" y="81"/>
                  </a:lnTo>
                  <a:lnTo>
                    <a:pt x="251" y="74"/>
                  </a:lnTo>
                  <a:lnTo>
                    <a:pt x="249" y="68"/>
                  </a:lnTo>
                  <a:lnTo>
                    <a:pt x="249" y="62"/>
                  </a:lnTo>
                  <a:lnTo>
                    <a:pt x="249" y="55"/>
                  </a:lnTo>
                  <a:lnTo>
                    <a:pt x="249" y="49"/>
                  </a:lnTo>
                  <a:lnTo>
                    <a:pt x="251" y="47"/>
                  </a:lnTo>
                  <a:lnTo>
                    <a:pt x="255" y="47"/>
                  </a:lnTo>
                  <a:lnTo>
                    <a:pt x="258" y="49"/>
                  </a:lnTo>
                  <a:lnTo>
                    <a:pt x="266" y="53"/>
                  </a:lnTo>
                  <a:lnTo>
                    <a:pt x="272" y="57"/>
                  </a:lnTo>
                  <a:lnTo>
                    <a:pt x="279" y="60"/>
                  </a:lnTo>
                  <a:lnTo>
                    <a:pt x="287" y="66"/>
                  </a:lnTo>
                  <a:lnTo>
                    <a:pt x="296" y="72"/>
                  </a:lnTo>
                  <a:lnTo>
                    <a:pt x="304" y="76"/>
                  </a:lnTo>
                  <a:lnTo>
                    <a:pt x="312" y="79"/>
                  </a:lnTo>
                  <a:lnTo>
                    <a:pt x="321" y="81"/>
                  </a:lnTo>
                  <a:lnTo>
                    <a:pt x="331" y="81"/>
                  </a:lnTo>
                  <a:lnTo>
                    <a:pt x="331" y="70"/>
                  </a:lnTo>
                  <a:lnTo>
                    <a:pt x="327" y="59"/>
                  </a:lnTo>
                  <a:lnTo>
                    <a:pt x="321" y="49"/>
                  </a:lnTo>
                  <a:lnTo>
                    <a:pt x="315" y="40"/>
                  </a:lnTo>
                  <a:lnTo>
                    <a:pt x="310" y="28"/>
                  </a:lnTo>
                  <a:lnTo>
                    <a:pt x="304" y="19"/>
                  </a:lnTo>
                  <a:lnTo>
                    <a:pt x="304" y="9"/>
                  </a:lnTo>
                  <a:lnTo>
                    <a:pt x="306" y="0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D9E8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1063" y="2103"/>
              <a:ext cx="705" cy="208"/>
            </a:xfrm>
            <a:custGeom>
              <a:avLst/>
              <a:gdLst>
                <a:gd name="T0" fmla="*/ 53 w 1410"/>
                <a:gd name="T1" fmla="*/ 315 h 414"/>
                <a:gd name="T2" fmla="*/ 59 w 1410"/>
                <a:gd name="T3" fmla="*/ 222 h 414"/>
                <a:gd name="T4" fmla="*/ 55 w 1410"/>
                <a:gd name="T5" fmla="*/ 139 h 414"/>
                <a:gd name="T6" fmla="*/ 95 w 1410"/>
                <a:gd name="T7" fmla="*/ 61 h 414"/>
                <a:gd name="T8" fmla="*/ 146 w 1410"/>
                <a:gd name="T9" fmla="*/ 23 h 414"/>
                <a:gd name="T10" fmla="*/ 245 w 1410"/>
                <a:gd name="T11" fmla="*/ 49 h 414"/>
                <a:gd name="T12" fmla="*/ 342 w 1410"/>
                <a:gd name="T13" fmla="*/ 19 h 414"/>
                <a:gd name="T14" fmla="*/ 445 w 1410"/>
                <a:gd name="T15" fmla="*/ 0 h 414"/>
                <a:gd name="T16" fmla="*/ 524 w 1410"/>
                <a:gd name="T17" fmla="*/ 4 h 414"/>
                <a:gd name="T18" fmla="*/ 612 w 1410"/>
                <a:gd name="T19" fmla="*/ 19 h 414"/>
                <a:gd name="T20" fmla="*/ 726 w 1410"/>
                <a:gd name="T21" fmla="*/ 36 h 414"/>
                <a:gd name="T22" fmla="*/ 813 w 1410"/>
                <a:gd name="T23" fmla="*/ 38 h 414"/>
                <a:gd name="T24" fmla="*/ 901 w 1410"/>
                <a:gd name="T25" fmla="*/ 36 h 414"/>
                <a:gd name="T26" fmla="*/ 1003 w 1410"/>
                <a:gd name="T27" fmla="*/ 44 h 414"/>
                <a:gd name="T28" fmla="*/ 1123 w 1410"/>
                <a:gd name="T29" fmla="*/ 55 h 414"/>
                <a:gd name="T30" fmla="*/ 1252 w 1410"/>
                <a:gd name="T31" fmla="*/ 74 h 414"/>
                <a:gd name="T32" fmla="*/ 1353 w 1410"/>
                <a:gd name="T33" fmla="*/ 106 h 414"/>
                <a:gd name="T34" fmla="*/ 1344 w 1410"/>
                <a:gd name="T35" fmla="*/ 116 h 414"/>
                <a:gd name="T36" fmla="*/ 1252 w 1410"/>
                <a:gd name="T37" fmla="*/ 103 h 414"/>
                <a:gd name="T38" fmla="*/ 1152 w 1410"/>
                <a:gd name="T39" fmla="*/ 93 h 414"/>
                <a:gd name="T40" fmla="*/ 1047 w 1410"/>
                <a:gd name="T41" fmla="*/ 87 h 414"/>
                <a:gd name="T42" fmla="*/ 952 w 1410"/>
                <a:gd name="T43" fmla="*/ 89 h 414"/>
                <a:gd name="T44" fmla="*/ 863 w 1410"/>
                <a:gd name="T45" fmla="*/ 95 h 414"/>
                <a:gd name="T46" fmla="*/ 777 w 1410"/>
                <a:gd name="T47" fmla="*/ 99 h 414"/>
                <a:gd name="T48" fmla="*/ 697 w 1410"/>
                <a:gd name="T49" fmla="*/ 103 h 414"/>
                <a:gd name="T50" fmla="*/ 593 w 1410"/>
                <a:gd name="T51" fmla="*/ 104 h 414"/>
                <a:gd name="T52" fmla="*/ 483 w 1410"/>
                <a:gd name="T53" fmla="*/ 97 h 414"/>
                <a:gd name="T54" fmla="*/ 391 w 1410"/>
                <a:gd name="T55" fmla="*/ 101 h 414"/>
                <a:gd name="T56" fmla="*/ 397 w 1410"/>
                <a:gd name="T57" fmla="*/ 120 h 414"/>
                <a:gd name="T58" fmla="*/ 479 w 1410"/>
                <a:gd name="T59" fmla="*/ 127 h 414"/>
                <a:gd name="T60" fmla="*/ 572 w 1410"/>
                <a:gd name="T61" fmla="*/ 131 h 414"/>
                <a:gd name="T62" fmla="*/ 676 w 1410"/>
                <a:gd name="T63" fmla="*/ 135 h 414"/>
                <a:gd name="T64" fmla="*/ 779 w 1410"/>
                <a:gd name="T65" fmla="*/ 137 h 414"/>
                <a:gd name="T66" fmla="*/ 878 w 1410"/>
                <a:gd name="T67" fmla="*/ 135 h 414"/>
                <a:gd name="T68" fmla="*/ 975 w 1410"/>
                <a:gd name="T69" fmla="*/ 131 h 414"/>
                <a:gd name="T70" fmla="*/ 1066 w 1410"/>
                <a:gd name="T71" fmla="*/ 127 h 414"/>
                <a:gd name="T72" fmla="*/ 1148 w 1410"/>
                <a:gd name="T73" fmla="*/ 125 h 414"/>
                <a:gd name="T74" fmla="*/ 1250 w 1410"/>
                <a:gd name="T75" fmla="*/ 129 h 414"/>
                <a:gd name="T76" fmla="*/ 1349 w 1410"/>
                <a:gd name="T77" fmla="*/ 148 h 414"/>
                <a:gd name="T78" fmla="*/ 1406 w 1410"/>
                <a:gd name="T79" fmla="*/ 184 h 414"/>
                <a:gd name="T80" fmla="*/ 1330 w 1410"/>
                <a:gd name="T81" fmla="*/ 179 h 414"/>
                <a:gd name="T82" fmla="*/ 1245 w 1410"/>
                <a:gd name="T83" fmla="*/ 173 h 414"/>
                <a:gd name="T84" fmla="*/ 1340 w 1410"/>
                <a:gd name="T85" fmla="*/ 213 h 414"/>
                <a:gd name="T86" fmla="*/ 1281 w 1410"/>
                <a:gd name="T87" fmla="*/ 249 h 414"/>
                <a:gd name="T88" fmla="*/ 1199 w 1410"/>
                <a:gd name="T89" fmla="*/ 194 h 414"/>
                <a:gd name="T90" fmla="*/ 1095 w 1410"/>
                <a:gd name="T91" fmla="*/ 182 h 414"/>
                <a:gd name="T92" fmla="*/ 1005 w 1410"/>
                <a:gd name="T93" fmla="*/ 184 h 414"/>
                <a:gd name="T94" fmla="*/ 935 w 1410"/>
                <a:gd name="T95" fmla="*/ 232 h 414"/>
                <a:gd name="T96" fmla="*/ 870 w 1410"/>
                <a:gd name="T97" fmla="*/ 323 h 414"/>
                <a:gd name="T98" fmla="*/ 838 w 1410"/>
                <a:gd name="T99" fmla="*/ 397 h 414"/>
                <a:gd name="T100" fmla="*/ 737 w 1410"/>
                <a:gd name="T101" fmla="*/ 401 h 414"/>
                <a:gd name="T102" fmla="*/ 642 w 1410"/>
                <a:gd name="T103" fmla="*/ 388 h 414"/>
                <a:gd name="T104" fmla="*/ 557 w 1410"/>
                <a:gd name="T105" fmla="*/ 361 h 414"/>
                <a:gd name="T106" fmla="*/ 473 w 1410"/>
                <a:gd name="T107" fmla="*/ 331 h 414"/>
                <a:gd name="T108" fmla="*/ 395 w 1410"/>
                <a:gd name="T109" fmla="*/ 298 h 414"/>
                <a:gd name="T110" fmla="*/ 279 w 1410"/>
                <a:gd name="T111" fmla="*/ 257 h 414"/>
                <a:gd name="T112" fmla="*/ 207 w 1410"/>
                <a:gd name="T113" fmla="*/ 260 h 414"/>
                <a:gd name="T114" fmla="*/ 102 w 1410"/>
                <a:gd name="T115" fmla="*/ 308 h 414"/>
                <a:gd name="T116" fmla="*/ 76 w 1410"/>
                <a:gd name="T117" fmla="*/ 403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10" h="414">
                  <a:moveTo>
                    <a:pt x="0" y="393"/>
                  </a:moveTo>
                  <a:lnTo>
                    <a:pt x="2" y="390"/>
                  </a:lnTo>
                  <a:lnTo>
                    <a:pt x="7" y="386"/>
                  </a:lnTo>
                  <a:lnTo>
                    <a:pt x="11" y="380"/>
                  </a:lnTo>
                  <a:lnTo>
                    <a:pt x="17" y="374"/>
                  </a:lnTo>
                  <a:lnTo>
                    <a:pt x="21" y="369"/>
                  </a:lnTo>
                  <a:lnTo>
                    <a:pt x="28" y="361"/>
                  </a:lnTo>
                  <a:lnTo>
                    <a:pt x="34" y="353"/>
                  </a:lnTo>
                  <a:lnTo>
                    <a:pt x="40" y="346"/>
                  </a:lnTo>
                  <a:lnTo>
                    <a:pt x="43" y="334"/>
                  </a:lnTo>
                  <a:lnTo>
                    <a:pt x="49" y="327"/>
                  </a:lnTo>
                  <a:lnTo>
                    <a:pt x="53" y="315"/>
                  </a:lnTo>
                  <a:lnTo>
                    <a:pt x="57" y="306"/>
                  </a:lnTo>
                  <a:lnTo>
                    <a:pt x="59" y="295"/>
                  </a:lnTo>
                  <a:lnTo>
                    <a:pt x="61" y="283"/>
                  </a:lnTo>
                  <a:lnTo>
                    <a:pt x="61" y="277"/>
                  </a:lnTo>
                  <a:lnTo>
                    <a:pt x="61" y="270"/>
                  </a:lnTo>
                  <a:lnTo>
                    <a:pt x="61" y="264"/>
                  </a:lnTo>
                  <a:lnTo>
                    <a:pt x="61" y="258"/>
                  </a:lnTo>
                  <a:lnTo>
                    <a:pt x="61" y="251"/>
                  </a:lnTo>
                  <a:lnTo>
                    <a:pt x="61" y="243"/>
                  </a:lnTo>
                  <a:lnTo>
                    <a:pt x="61" y="237"/>
                  </a:lnTo>
                  <a:lnTo>
                    <a:pt x="61" y="230"/>
                  </a:lnTo>
                  <a:lnTo>
                    <a:pt x="59" y="222"/>
                  </a:lnTo>
                  <a:lnTo>
                    <a:pt x="59" y="217"/>
                  </a:lnTo>
                  <a:lnTo>
                    <a:pt x="59" y="209"/>
                  </a:lnTo>
                  <a:lnTo>
                    <a:pt x="59" y="201"/>
                  </a:lnTo>
                  <a:lnTo>
                    <a:pt x="59" y="196"/>
                  </a:lnTo>
                  <a:lnTo>
                    <a:pt x="59" y="188"/>
                  </a:lnTo>
                  <a:lnTo>
                    <a:pt x="59" y="182"/>
                  </a:lnTo>
                  <a:lnTo>
                    <a:pt x="59" y="175"/>
                  </a:lnTo>
                  <a:lnTo>
                    <a:pt x="59" y="169"/>
                  </a:lnTo>
                  <a:lnTo>
                    <a:pt x="59" y="161"/>
                  </a:lnTo>
                  <a:lnTo>
                    <a:pt x="57" y="156"/>
                  </a:lnTo>
                  <a:lnTo>
                    <a:pt x="57" y="150"/>
                  </a:lnTo>
                  <a:lnTo>
                    <a:pt x="55" y="139"/>
                  </a:lnTo>
                  <a:lnTo>
                    <a:pt x="55" y="131"/>
                  </a:lnTo>
                  <a:lnTo>
                    <a:pt x="55" y="123"/>
                  </a:lnTo>
                  <a:lnTo>
                    <a:pt x="55" y="118"/>
                  </a:lnTo>
                  <a:lnTo>
                    <a:pt x="55" y="114"/>
                  </a:lnTo>
                  <a:lnTo>
                    <a:pt x="57" y="112"/>
                  </a:lnTo>
                  <a:lnTo>
                    <a:pt x="61" y="110"/>
                  </a:lnTo>
                  <a:lnTo>
                    <a:pt x="68" y="104"/>
                  </a:lnTo>
                  <a:lnTo>
                    <a:pt x="76" y="101"/>
                  </a:lnTo>
                  <a:lnTo>
                    <a:pt x="81" y="91"/>
                  </a:lnTo>
                  <a:lnTo>
                    <a:pt x="89" y="84"/>
                  </a:lnTo>
                  <a:lnTo>
                    <a:pt x="93" y="72"/>
                  </a:lnTo>
                  <a:lnTo>
                    <a:pt x="95" y="61"/>
                  </a:lnTo>
                  <a:lnTo>
                    <a:pt x="95" y="55"/>
                  </a:lnTo>
                  <a:lnTo>
                    <a:pt x="97" y="49"/>
                  </a:lnTo>
                  <a:lnTo>
                    <a:pt x="99" y="44"/>
                  </a:lnTo>
                  <a:lnTo>
                    <a:pt x="100" y="40"/>
                  </a:lnTo>
                  <a:lnTo>
                    <a:pt x="108" y="32"/>
                  </a:lnTo>
                  <a:lnTo>
                    <a:pt x="116" y="27"/>
                  </a:lnTo>
                  <a:lnTo>
                    <a:pt x="121" y="23"/>
                  </a:lnTo>
                  <a:lnTo>
                    <a:pt x="129" y="19"/>
                  </a:lnTo>
                  <a:lnTo>
                    <a:pt x="133" y="17"/>
                  </a:lnTo>
                  <a:lnTo>
                    <a:pt x="135" y="17"/>
                  </a:lnTo>
                  <a:lnTo>
                    <a:pt x="138" y="19"/>
                  </a:lnTo>
                  <a:lnTo>
                    <a:pt x="146" y="23"/>
                  </a:lnTo>
                  <a:lnTo>
                    <a:pt x="152" y="25"/>
                  </a:lnTo>
                  <a:lnTo>
                    <a:pt x="159" y="28"/>
                  </a:lnTo>
                  <a:lnTo>
                    <a:pt x="165" y="32"/>
                  </a:lnTo>
                  <a:lnTo>
                    <a:pt x="175" y="36"/>
                  </a:lnTo>
                  <a:lnTo>
                    <a:pt x="184" y="38"/>
                  </a:lnTo>
                  <a:lnTo>
                    <a:pt x="192" y="42"/>
                  </a:lnTo>
                  <a:lnTo>
                    <a:pt x="201" y="44"/>
                  </a:lnTo>
                  <a:lnTo>
                    <a:pt x="211" y="47"/>
                  </a:lnTo>
                  <a:lnTo>
                    <a:pt x="220" y="49"/>
                  </a:lnTo>
                  <a:lnTo>
                    <a:pt x="228" y="49"/>
                  </a:lnTo>
                  <a:lnTo>
                    <a:pt x="237" y="49"/>
                  </a:lnTo>
                  <a:lnTo>
                    <a:pt x="245" y="49"/>
                  </a:lnTo>
                  <a:lnTo>
                    <a:pt x="253" y="46"/>
                  </a:lnTo>
                  <a:lnTo>
                    <a:pt x="262" y="44"/>
                  </a:lnTo>
                  <a:lnTo>
                    <a:pt x="268" y="42"/>
                  </a:lnTo>
                  <a:lnTo>
                    <a:pt x="275" y="40"/>
                  </a:lnTo>
                  <a:lnTo>
                    <a:pt x="281" y="36"/>
                  </a:lnTo>
                  <a:lnTo>
                    <a:pt x="289" y="36"/>
                  </a:lnTo>
                  <a:lnTo>
                    <a:pt x="296" y="32"/>
                  </a:lnTo>
                  <a:lnTo>
                    <a:pt x="306" y="30"/>
                  </a:lnTo>
                  <a:lnTo>
                    <a:pt x="313" y="27"/>
                  </a:lnTo>
                  <a:lnTo>
                    <a:pt x="323" y="25"/>
                  </a:lnTo>
                  <a:lnTo>
                    <a:pt x="332" y="21"/>
                  </a:lnTo>
                  <a:lnTo>
                    <a:pt x="342" y="19"/>
                  </a:lnTo>
                  <a:lnTo>
                    <a:pt x="351" y="17"/>
                  </a:lnTo>
                  <a:lnTo>
                    <a:pt x="363" y="15"/>
                  </a:lnTo>
                  <a:lnTo>
                    <a:pt x="372" y="11"/>
                  </a:lnTo>
                  <a:lnTo>
                    <a:pt x="382" y="9"/>
                  </a:lnTo>
                  <a:lnTo>
                    <a:pt x="393" y="6"/>
                  </a:lnTo>
                  <a:lnTo>
                    <a:pt x="406" y="6"/>
                  </a:lnTo>
                  <a:lnTo>
                    <a:pt x="412" y="4"/>
                  </a:lnTo>
                  <a:lnTo>
                    <a:pt x="418" y="4"/>
                  </a:lnTo>
                  <a:lnTo>
                    <a:pt x="424" y="2"/>
                  </a:lnTo>
                  <a:lnTo>
                    <a:pt x="431" y="2"/>
                  </a:lnTo>
                  <a:lnTo>
                    <a:pt x="437" y="0"/>
                  </a:lnTo>
                  <a:lnTo>
                    <a:pt x="445" y="0"/>
                  </a:lnTo>
                  <a:lnTo>
                    <a:pt x="450" y="0"/>
                  </a:lnTo>
                  <a:lnTo>
                    <a:pt x="458" y="0"/>
                  </a:lnTo>
                  <a:lnTo>
                    <a:pt x="464" y="0"/>
                  </a:lnTo>
                  <a:lnTo>
                    <a:pt x="469" y="0"/>
                  </a:lnTo>
                  <a:lnTo>
                    <a:pt x="475" y="0"/>
                  </a:lnTo>
                  <a:lnTo>
                    <a:pt x="483" y="0"/>
                  </a:lnTo>
                  <a:lnTo>
                    <a:pt x="490" y="0"/>
                  </a:lnTo>
                  <a:lnTo>
                    <a:pt x="498" y="0"/>
                  </a:lnTo>
                  <a:lnTo>
                    <a:pt x="503" y="0"/>
                  </a:lnTo>
                  <a:lnTo>
                    <a:pt x="511" y="2"/>
                  </a:lnTo>
                  <a:lnTo>
                    <a:pt x="519" y="2"/>
                  </a:lnTo>
                  <a:lnTo>
                    <a:pt x="524" y="4"/>
                  </a:lnTo>
                  <a:lnTo>
                    <a:pt x="532" y="4"/>
                  </a:lnTo>
                  <a:lnTo>
                    <a:pt x="540" y="6"/>
                  </a:lnTo>
                  <a:lnTo>
                    <a:pt x="547" y="6"/>
                  </a:lnTo>
                  <a:lnTo>
                    <a:pt x="555" y="9"/>
                  </a:lnTo>
                  <a:lnTo>
                    <a:pt x="562" y="9"/>
                  </a:lnTo>
                  <a:lnTo>
                    <a:pt x="570" y="11"/>
                  </a:lnTo>
                  <a:lnTo>
                    <a:pt x="578" y="11"/>
                  </a:lnTo>
                  <a:lnTo>
                    <a:pt x="583" y="15"/>
                  </a:lnTo>
                  <a:lnTo>
                    <a:pt x="591" y="15"/>
                  </a:lnTo>
                  <a:lnTo>
                    <a:pt x="598" y="17"/>
                  </a:lnTo>
                  <a:lnTo>
                    <a:pt x="604" y="17"/>
                  </a:lnTo>
                  <a:lnTo>
                    <a:pt x="612" y="19"/>
                  </a:lnTo>
                  <a:lnTo>
                    <a:pt x="617" y="19"/>
                  </a:lnTo>
                  <a:lnTo>
                    <a:pt x="625" y="23"/>
                  </a:lnTo>
                  <a:lnTo>
                    <a:pt x="635" y="23"/>
                  </a:lnTo>
                  <a:lnTo>
                    <a:pt x="648" y="25"/>
                  </a:lnTo>
                  <a:lnTo>
                    <a:pt x="659" y="27"/>
                  </a:lnTo>
                  <a:lnTo>
                    <a:pt x="671" y="30"/>
                  </a:lnTo>
                  <a:lnTo>
                    <a:pt x="680" y="30"/>
                  </a:lnTo>
                  <a:lnTo>
                    <a:pt x="690" y="32"/>
                  </a:lnTo>
                  <a:lnTo>
                    <a:pt x="699" y="32"/>
                  </a:lnTo>
                  <a:lnTo>
                    <a:pt x="711" y="34"/>
                  </a:lnTo>
                  <a:lnTo>
                    <a:pt x="718" y="34"/>
                  </a:lnTo>
                  <a:lnTo>
                    <a:pt x="726" y="36"/>
                  </a:lnTo>
                  <a:lnTo>
                    <a:pt x="735" y="36"/>
                  </a:lnTo>
                  <a:lnTo>
                    <a:pt x="745" y="38"/>
                  </a:lnTo>
                  <a:lnTo>
                    <a:pt x="751" y="38"/>
                  </a:lnTo>
                  <a:lnTo>
                    <a:pt x="758" y="38"/>
                  </a:lnTo>
                  <a:lnTo>
                    <a:pt x="766" y="38"/>
                  </a:lnTo>
                  <a:lnTo>
                    <a:pt x="773" y="38"/>
                  </a:lnTo>
                  <a:lnTo>
                    <a:pt x="779" y="38"/>
                  </a:lnTo>
                  <a:lnTo>
                    <a:pt x="787" y="38"/>
                  </a:lnTo>
                  <a:lnTo>
                    <a:pt x="792" y="38"/>
                  </a:lnTo>
                  <a:lnTo>
                    <a:pt x="800" y="38"/>
                  </a:lnTo>
                  <a:lnTo>
                    <a:pt x="808" y="38"/>
                  </a:lnTo>
                  <a:lnTo>
                    <a:pt x="813" y="38"/>
                  </a:lnTo>
                  <a:lnTo>
                    <a:pt x="821" y="38"/>
                  </a:lnTo>
                  <a:lnTo>
                    <a:pt x="827" y="38"/>
                  </a:lnTo>
                  <a:lnTo>
                    <a:pt x="834" y="36"/>
                  </a:lnTo>
                  <a:lnTo>
                    <a:pt x="840" y="36"/>
                  </a:lnTo>
                  <a:lnTo>
                    <a:pt x="848" y="36"/>
                  </a:lnTo>
                  <a:lnTo>
                    <a:pt x="857" y="36"/>
                  </a:lnTo>
                  <a:lnTo>
                    <a:pt x="863" y="36"/>
                  </a:lnTo>
                  <a:lnTo>
                    <a:pt x="870" y="36"/>
                  </a:lnTo>
                  <a:lnTo>
                    <a:pt x="878" y="36"/>
                  </a:lnTo>
                  <a:lnTo>
                    <a:pt x="886" y="36"/>
                  </a:lnTo>
                  <a:lnTo>
                    <a:pt x="893" y="36"/>
                  </a:lnTo>
                  <a:lnTo>
                    <a:pt x="901" y="36"/>
                  </a:lnTo>
                  <a:lnTo>
                    <a:pt x="910" y="36"/>
                  </a:lnTo>
                  <a:lnTo>
                    <a:pt x="918" y="38"/>
                  </a:lnTo>
                  <a:lnTo>
                    <a:pt x="925" y="38"/>
                  </a:lnTo>
                  <a:lnTo>
                    <a:pt x="935" y="38"/>
                  </a:lnTo>
                  <a:lnTo>
                    <a:pt x="943" y="38"/>
                  </a:lnTo>
                  <a:lnTo>
                    <a:pt x="952" y="40"/>
                  </a:lnTo>
                  <a:lnTo>
                    <a:pt x="960" y="40"/>
                  </a:lnTo>
                  <a:lnTo>
                    <a:pt x="967" y="42"/>
                  </a:lnTo>
                  <a:lnTo>
                    <a:pt x="977" y="42"/>
                  </a:lnTo>
                  <a:lnTo>
                    <a:pt x="986" y="44"/>
                  </a:lnTo>
                  <a:lnTo>
                    <a:pt x="994" y="44"/>
                  </a:lnTo>
                  <a:lnTo>
                    <a:pt x="1003" y="44"/>
                  </a:lnTo>
                  <a:lnTo>
                    <a:pt x="1013" y="46"/>
                  </a:lnTo>
                  <a:lnTo>
                    <a:pt x="1022" y="46"/>
                  </a:lnTo>
                  <a:lnTo>
                    <a:pt x="1032" y="46"/>
                  </a:lnTo>
                  <a:lnTo>
                    <a:pt x="1043" y="47"/>
                  </a:lnTo>
                  <a:lnTo>
                    <a:pt x="1053" y="49"/>
                  </a:lnTo>
                  <a:lnTo>
                    <a:pt x="1062" y="49"/>
                  </a:lnTo>
                  <a:lnTo>
                    <a:pt x="1072" y="49"/>
                  </a:lnTo>
                  <a:lnTo>
                    <a:pt x="1083" y="51"/>
                  </a:lnTo>
                  <a:lnTo>
                    <a:pt x="1093" y="51"/>
                  </a:lnTo>
                  <a:lnTo>
                    <a:pt x="1102" y="53"/>
                  </a:lnTo>
                  <a:lnTo>
                    <a:pt x="1112" y="53"/>
                  </a:lnTo>
                  <a:lnTo>
                    <a:pt x="1123" y="55"/>
                  </a:lnTo>
                  <a:lnTo>
                    <a:pt x="1135" y="55"/>
                  </a:lnTo>
                  <a:lnTo>
                    <a:pt x="1146" y="57"/>
                  </a:lnTo>
                  <a:lnTo>
                    <a:pt x="1157" y="57"/>
                  </a:lnTo>
                  <a:lnTo>
                    <a:pt x="1167" y="59"/>
                  </a:lnTo>
                  <a:lnTo>
                    <a:pt x="1178" y="59"/>
                  </a:lnTo>
                  <a:lnTo>
                    <a:pt x="1190" y="63"/>
                  </a:lnTo>
                  <a:lnTo>
                    <a:pt x="1199" y="63"/>
                  </a:lnTo>
                  <a:lnTo>
                    <a:pt x="1211" y="65"/>
                  </a:lnTo>
                  <a:lnTo>
                    <a:pt x="1220" y="66"/>
                  </a:lnTo>
                  <a:lnTo>
                    <a:pt x="1231" y="70"/>
                  </a:lnTo>
                  <a:lnTo>
                    <a:pt x="1241" y="72"/>
                  </a:lnTo>
                  <a:lnTo>
                    <a:pt x="1252" y="74"/>
                  </a:lnTo>
                  <a:lnTo>
                    <a:pt x="1262" y="76"/>
                  </a:lnTo>
                  <a:lnTo>
                    <a:pt x="1271" y="80"/>
                  </a:lnTo>
                  <a:lnTo>
                    <a:pt x="1281" y="82"/>
                  </a:lnTo>
                  <a:lnTo>
                    <a:pt x="1290" y="85"/>
                  </a:lnTo>
                  <a:lnTo>
                    <a:pt x="1300" y="89"/>
                  </a:lnTo>
                  <a:lnTo>
                    <a:pt x="1309" y="91"/>
                  </a:lnTo>
                  <a:lnTo>
                    <a:pt x="1317" y="95"/>
                  </a:lnTo>
                  <a:lnTo>
                    <a:pt x="1325" y="97"/>
                  </a:lnTo>
                  <a:lnTo>
                    <a:pt x="1332" y="99"/>
                  </a:lnTo>
                  <a:lnTo>
                    <a:pt x="1340" y="103"/>
                  </a:lnTo>
                  <a:lnTo>
                    <a:pt x="1346" y="104"/>
                  </a:lnTo>
                  <a:lnTo>
                    <a:pt x="1353" y="106"/>
                  </a:lnTo>
                  <a:lnTo>
                    <a:pt x="1359" y="108"/>
                  </a:lnTo>
                  <a:lnTo>
                    <a:pt x="1365" y="112"/>
                  </a:lnTo>
                  <a:lnTo>
                    <a:pt x="1374" y="116"/>
                  </a:lnTo>
                  <a:lnTo>
                    <a:pt x="1380" y="118"/>
                  </a:lnTo>
                  <a:lnTo>
                    <a:pt x="1385" y="122"/>
                  </a:lnTo>
                  <a:lnTo>
                    <a:pt x="1387" y="122"/>
                  </a:lnTo>
                  <a:lnTo>
                    <a:pt x="1384" y="122"/>
                  </a:lnTo>
                  <a:lnTo>
                    <a:pt x="1376" y="120"/>
                  </a:lnTo>
                  <a:lnTo>
                    <a:pt x="1366" y="118"/>
                  </a:lnTo>
                  <a:lnTo>
                    <a:pt x="1361" y="118"/>
                  </a:lnTo>
                  <a:lnTo>
                    <a:pt x="1353" y="116"/>
                  </a:lnTo>
                  <a:lnTo>
                    <a:pt x="1344" y="116"/>
                  </a:lnTo>
                  <a:lnTo>
                    <a:pt x="1332" y="112"/>
                  </a:lnTo>
                  <a:lnTo>
                    <a:pt x="1321" y="112"/>
                  </a:lnTo>
                  <a:lnTo>
                    <a:pt x="1313" y="110"/>
                  </a:lnTo>
                  <a:lnTo>
                    <a:pt x="1308" y="110"/>
                  </a:lnTo>
                  <a:lnTo>
                    <a:pt x="1300" y="108"/>
                  </a:lnTo>
                  <a:lnTo>
                    <a:pt x="1296" y="108"/>
                  </a:lnTo>
                  <a:lnTo>
                    <a:pt x="1287" y="108"/>
                  </a:lnTo>
                  <a:lnTo>
                    <a:pt x="1281" y="106"/>
                  </a:lnTo>
                  <a:lnTo>
                    <a:pt x="1273" y="104"/>
                  </a:lnTo>
                  <a:lnTo>
                    <a:pt x="1268" y="104"/>
                  </a:lnTo>
                  <a:lnTo>
                    <a:pt x="1260" y="104"/>
                  </a:lnTo>
                  <a:lnTo>
                    <a:pt x="1252" y="103"/>
                  </a:lnTo>
                  <a:lnTo>
                    <a:pt x="1245" y="103"/>
                  </a:lnTo>
                  <a:lnTo>
                    <a:pt x="1237" y="103"/>
                  </a:lnTo>
                  <a:lnTo>
                    <a:pt x="1230" y="101"/>
                  </a:lnTo>
                  <a:lnTo>
                    <a:pt x="1220" y="101"/>
                  </a:lnTo>
                  <a:lnTo>
                    <a:pt x="1211" y="99"/>
                  </a:lnTo>
                  <a:lnTo>
                    <a:pt x="1203" y="99"/>
                  </a:lnTo>
                  <a:lnTo>
                    <a:pt x="1193" y="97"/>
                  </a:lnTo>
                  <a:lnTo>
                    <a:pt x="1186" y="97"/>
                  </a:lnTo>
                  <a:lnTo>
                    <a:pt x="1178" y="95"/>
                  </a:lnTo>
                  <a:lnTo>
                    <a:pt x="1171" y="95"/>
                  </a:lnTo>
                  <a:lnTo>
                    <a:pt x="1159" y="95"/>
                  </a:lnTo>
                  <a:lnTo>
                    <a:pt x="1152" y="93"/>
                  </a:lnTo>
                  <a:lnTo>
                    <a:pt x="1142" y="91"/>
                  </a:lnTo>
                  <a:lnTo>
                    <a:pt x="1135" y="91"/>
                  </a:lnTo>
                  <a:lnTo>
                    <a:pt x="1125" y="91"/>
                  </a:lnTo>
                  <a:lnTo>
                    <a:pt x="1117" y="91"/>
                  </a:lnTo>
                  <a:lnTo>
                    <a:pt x="1108" y="91"/>
                  </a:lnTo>
                  <a:lnTo>
                    <a:pt x="1100" y="91"/>
                  </a:lnTo>
                  <a:lnTo>
                    <a:pt x="1091" y="89"/>
                  </a:lnTo>
                  <a:lnTo>
                    <a:pt x="1083" y="89"/>
                  </a:lnTo>
                  <a:lnTo>
                    <a:pt x="1072" y="87"/>
                  </a:lnTo>
                  <a:lnTo>
                    <a:pt x="1064" y="87"/>
                  </a:lnTo>
                  <a:lnTo>
                    <a:pt x="1055" y="87"/>
                  </a:lnTo>
                  <a:lnTo>
                    <a:pt x="1047" y="87"/>
                  </a:lnTo>
                  <a:lnTo>
                    <a:pt x="1039" y="87"/>
                  </a:lnTo>
                  <a:lnTo>
                    <a:pt x="1032" y="87"/>
                  </a:lnTo>
                  <a:lnTo>
                    <a:pt x="1022" y="87"/>
                  </a:lnTo>
                  <a:lnTo>
                    <a:pt x="1015" y="87"/>
                  </a:lnTo>
                  <a:lnTo>
                    <a:pt x="1005" y="87"/>
                  </a:lnTo>
                  <a:lnTo>
                    <a:pt x="998" y="87"/>
                  </a:lnTo>
                  <a:lnTo>
                    <a:pt x="990" y="87"/>
                  </a:lnTo>
                  <a:lnTo>
                    <a:pt x="982" y="89"/>
                  </a:lnTo>
                  <a:lnTo>
                    <a:pt x="975" y="89"/>
                  </a:lnTo>
                  <a:lnTo>
                    <a:pt x="967" y="89"/>
                  </a:lnTo>
                  <a:lnTo>
                    <a:pt x="960" y="89"/>
                  </a:lnTo>
                  <a:lnTo>
                    <a:pt x="952" y="89"/>
                  </a:lnTo>
                  <a:lnTo>
                    <a:pt x="944" y="89"/>
                  </a:lnTo>
                  <a:lnTo>
                    <a:pt x="937" y="89"/>
                  </a:lnTo>
                  <a:lnTo>
                    <a:pt x="929" y="89"/>
                  </a:lnTo>
                  <a:lnTo>
                    <a:pt x="922" y="91"/>
                  </a:lnTo>
                  <a:lnTo>
                    <a:pt x="914" y="91"/>
                  </a:lnTo>
                  <a:lnTo>
                    <a:pt x="906" y="91"/>
                  </a:lnTo>
                  <a:lnTo>
                    <a:pt x="899" y="91"/>
                  </a:lnTo>
                  <a:lnTo>
                    <a:pt x="891" y="91"/>
                  </a:lnTo>
                  <a:lnTo>
                    <a:pt x="884" y="91"/>
                  </a:lnTo>
                  <a:lnTo>
                    <a:pt x="878" y="93"/>
                  </a:lnTo>
                  <a:lnTo>
                    <a:pt x="870" y="93"/>
                  </a:lnTo>
                  <a:lnTo>
                    <a:pt x="863" y="95"/>
                  </a:lnTo>
                  <a:lnTo>
                    <a:pt x="855" y="95"/>
                  </a:lnTo>
                  <a:lnTo>
                    <a:pt x="848" y="95"/>
                  </a:lnTo>
                  <a:lnTo>
                    <a:pt x="840" y="95"/>
                  </a:lnTo>
                  <a:lnTo>
                    <a:pt x="832" y="95"/>
                  </a:lnTo>
                  <a:lnTo>
                    <a:pt x="825" y="95"/>
                  </a:lnTo>
                  <a:lnTo>
                    <a:pt x="819" y="97"/>
                  </a:lnTo>
                  <a:lnTo>
                    <a:pt x="811" y="97"/>
                  </a:lnTo>
                  <a:lnTo>
                    <a:pt x="804" y="97"/>
                  </a:lnTo>
                  <a:lnTo>
                    <a:pt x="798" y="97"/>
                  </a:lnTo>
                  <a:lnTo>
                    <a:pt x="790" y="99"/>
                  </a:lnTo>
                  <a:lnTo>
                    <a:pt x="783" y="99"/>
                  </a:lnTo>
                  <a:lnTo>
                    <a:pt x="777" y="99"/>
                  </a:lnTo>
                  <a:lnTo>
                    <a:pt x="770" y="99"/>
                  </a:lnTo>
                  <a:lnTo>
                    <a:pt x="764" y="101"/>
                  </a:lnTo>
                  <a:lnTo>
                    <a:pt x="756" y="101"/>
                  </a:lnTo>
                  <a:lnTo>
                    <a:pt x="751" y="101"/>
                  </a:lnTo>
                  <a:lnTo>
                    <a:pt x="743" y="101"/>
                  </a:lnTo>
                  <a:lnTo>
                    <a:pt x="737" y="103"/>
                  </a:lnTo>
                  <a:lnTo>
                    <a:pt x="730" y="103"/>
                  </a:lnTo>
                  <a:lnTo>
                    <a:pt x="724" y="103"/>
                  </a:lnTo>
                  <a:lnTo>
                    <a:pt x="716" y="103"/>
                  </a:lnTo>
                  <a:lnTo>
                    <a:pt x="711" y="103"/>
                  </a:lnTo>
                  <a:lnTo>
                    <a:pt x="703" y="103"/>
                  </a:lnTo>
                  <a:lnTo>
                    <a:pt x="697" y="103"/>
                  </a:lnTo>
                  <a:lnTo>
                    <a:pt x="690" y="103"/>
                  </a:lnTo>
                  <a:lnTo>
                    <a:pt x="684" y="103"/>
                  </a:lnTo>
                  <a:lnTo>
                    <a:pt x="678" y="103"/>
                  </a:lnTo>
                  <a:lnTo>
                    <a:pt x="671" y="103"/>
                  </a:lnTo>
                  <a:lnTo>
                    <a:pt x="665" y="103"/>
                  </a:lnTo>
                  <a:lnTo>
                    <a:pt x="659" y="103"/>
                  </a:lnTo>
                  <a:lnTo>
                    <a:pt x="646" y="103"/>
                  </a:lnTo>
                  <a:lnTo>
                    <a:pt x="637" y="104"/>
                  </a:lnTo>
                  <a:lnTo>
                    <a:pt x="625" y="104"/>
                  </a:lnTo>
                  <a:lnTo>
                    <a:pt x="614" y="104"/>
                  </a:lnTo>
                  <a:lnTo>
                    <a:pt x="602" y="104"/>
                  </a:lnTo>
                  <a:lnTo>
                    <a:pt x="593" y="104"/>
                  </a:lnTo>
                  <a:lnTo>
                    <a:pt x="583" y="103"/>
                  </a:lnTo>
                  <a:lnTo>
                    <a:pt x="572" y="103"/>
                  </a:lnTo>
                  <a:lnTo>
                    <a:pt x="562" y="103"/>
                  </a:lnTo>
                  <a:lnTo>
                    <a:pt x="555" y="103"/>
                  </a:lnTo>
                  <a:lnTo>
                    <a:pt x="545" y="101"/>
                  </a:lnTo>
                  <a:lnTo>
                    <a:pt x="536" y="101"/>
                  </a:lnTo>
                  <a:lnTo>
                    <a:pt x="526" y="99"/>
                  </a:lnTo>
                  <a:lnTo>
                    <a:pt x="519" y="99"/>
                  </a:lnTo>
                  <a:lnTo>
                    <a:pt x="507" y="97"/>
                  </a:lnTo>
                  <a:lnTo>
                    <a:pt x="500" y="97"/>
                  </a:lnTo>
                  <a:lnTo>
                    <a:pt x="490" y="97"/>
                  </a:lnTo>
                  <a:lnTo>
                    <a:pt x="483" y="97"/>
                  </a:lnTo>
                  <a:lnTo>
                    <a:pt x="473" y="97"/>
                  </a:lnTo>
                  <a:lnTo>
                    <a:pt x="465" y="97"/>
                  </a:lnTo>
                  <a:lnTo>
                    <a:pt x="456" y="97"/>
                  </a:lnTo>
                  <a:lnTo>
                    <a:pt x="448" y="97"/>
                  </a:lnTo>
                  <a:lnTo>
                    <a:pt x="439" y="97"/>
                  </a:lnTo>
                  <a:lnTo>
                    <a:pt x="431" y="99"/>
                  </a:lnTo>
                  <a:lnTo>
                    <a:pt x="424" y="99"/>
                  </a:lnTo>
                  <a:lnTo>
                    <a:pt x="418" y="101"/>
                  </a:lnTo>
                  <a:lnTo>
                    <a:pt x="408" y="101"/>
                  </a:lnTo>
                  <a:lnTo>
                    <a:pt x="403" y="101"/>
                  </a:lnTo>
                  <a:lnTo>
                    <a:pt x="397" y="101"/>
                  </a:lnTo>
                  <a:lnTo>
                    <a:pt x="391" y="101"/>
                  </a:lnTo>
                  <a:lnTo>
                    <a:pt x="380" y="103"/>
                  </a:lnTo>
                  <a:lnTo>
                    <a:pt x="370" y="104"/>
                  </a:lnTo>
                  <a:lnTo>
                    <a:pt x="363" y="104"/>
                  </a:lnTo>
                  <a:lnTo>
                    <a:pt x="359" y="108"/>
                  </a:lnTo>
                  <a:lnTo>
                    <a:pt x="355" y="108"/>
                  </a:lnTo>
                  <a:lnTo>
                    <a:pt x="357" y="110"/>
                  </a:lnTo>
                  <a:lnTo>
                    <a:pt x="359" y="112"/>
                  </a:lnTo>
                  <a:lnTo>
                    <a:pt x="368" y="114"/>
                  </a:lnTo>
                  <a:lnTo>
                    <a:pt x="372" y="116"/>
                  </a:lnTo>
                  <a:lnTo>
                    <a:pt x="380" y="116"/>
                  </a:lnTo>
                  <a:lnTo>
                    <a:pt x="387" y="118"/>
                  </a:lnTo>
                  <a:lnTo>
                    <a:pt x="397" y="120"/>
                  </a:lnTo>
                  <a:lnTo>
                    <a:pt x="406" y="120"/>
                  </a:lnTo>
                  <a:lnTo>
                    <a:pt x="418" y="122"/>
                  </a:lnTo>
                  <a:lnTo>
                    <a:pt x="422" y="122"/>
                  </a:lnTo>
                  <a:lnTo>
                    <a:pt x="427" y="122"/>
                  </a:lnTo>
                  <a:lnTo>
                    <a:pt x="433" y="122"/>
                  </a:lnTo>
                  <a:lnTo>
                    <a:pt x="441" y="123"/>
                  </a:lnTo>
                  <a:lnTo>
                    <a:pt x="446" y="123"/>
                  </a:lnTo>
                  <a:lnTo>
                    <a:pt x="452" y="123"/>
                  </a:lnTo>
                  <a:lnTo>
                    <a:pt x="460" y="123"/>
                  </a:lnTo>
                  <a:lnTo>
                    <a:pt x="465" y="125"/>
                  </a:lnTo>
                  <a:lnTo>
                    <a:pt x="473" y="125"/>
                  </a:lnTo>
                  <a:lnTo>
                    <a:pt x="479" y="127"/>
                  </a:lnTo>
                  <a:lnTo>
                    <a:pt x="486" y="127"/>
                  </a:lnTo>
                  <a:lnTo>
                    <a:pt x="494" y="129"/>
                  </a:lnTo>
                  <a:lnTo>
                    <a:pt x="502" y="129"/>
                  </a:lnTo>
                  <a:lnTo>
                    <a:pt x="507" y="129"/>
                  </a:lnTo>
                  <a:lnTo>
                    <a:pt x="515" y="129"/>
                  </a:lnTo>
                  <a:lnTo>
                    <a:pt x="524" y="129"/>
                  </a:lnTo>
                  <a:lnTo>
                    <a:pt x="532" y="129"/>
                  </a:lnTo>
                  <a:lnTo>
                    <a:pt x="540" y="131"/>
                  </a:lnTo>
                  <a:lnTo>
                    <a:pt x="547" y="131"/>
                  </a:lnTo>
                  <a:lnTo>
                    <a:pt x="557" y="131"/>
                  </a:lnTo>
                  <a:lnTo>
                    <a:pt x="564" y="131"/>
                  </a:lnTo>
                  <a:lnTo>
                    <a:pt x="572" y="131"/>
                  </a:lnTo>
                  <a:lnTo>
                    <a:pt x="579" y="131"/>
                  </a:lnTo>
                  <a:lnTo>
                    <a:pt x="589" y="133"/>
                  </a:lnTo>
                  <a:lnTo>
                    <a:pt x="597" y="133"/>
                  </a:lnTo>
                  <a:lnTo>
                    <a:pt x="606" y="135"/>
                  </a:lnTo>
                  <a:lnTo>
                    <a:pt x="614" y="135"/>
                  </a:lnTo>
                  <a:lnTo>
                    <a:pt x="625" y="135"/>
                  </a:lnTo>
                  <a:lnTo>
                    <a:pt x="633" y="135"/>
                  </a:lnTo>
                  <a:lnTo>
                    <a:pt x="640" y="135"/>
                  </a:lnTo>
                  <a:lnTo>
                    <a:pt x="650" y="135"/>
                  </a:lnTo>
                  <a:lnTo>
                    <a:pt x="657" y="135"/>
                  </a:lnTo>
                  <a:lnTo>
                    <a:pt x="665" y="135"/>
                  </a:lnTo>
                  <a:lnTo>
                    <a:pt x="676" y="135"/>
                  </a:lnTo>
                  <a:lnTo>
                    <a:pt x="684" y="135"/>
                  </a:lnTo>
                  <a:lnTo>
                    <a:pt x="694" y="137"/>
                  </a:lnTo>
                  <a:lnTo>
                    <a:pt x="701" y="137"/>
                  </a:lnTo>
                  <a:lnTo>
                    <a:pt x="711" y="137"/>
                  </a:lnTo>
                  <a:lnTo>
                    <a:pt x="718" y="137"/>
                  </a:lnTo>
                  <a:lnTo>
                    <a:pt x="728" y="137"/>
                  </a:lnTo>
                  <a:lnTo>
                    <a:pt x="735" y="137"/>
                  </a:lnTo>
                  <a:lnTo>
                    <a:pt x="745" y="137"/>
                  </a:lnTo>
                  <a:lnTo>
                    <a:pt x="752" y="137"/>
                  </a:lnTo>
                  <a:lnTo>
                    <a:pt x="764" y="137"/>
                  </a:lnTo>
                  <a:lnTo>
                    <a:pt x="771" y="137"/>
                  </a:lnTo>
                  <a:lnTo>
                    <a:pt x="779" y="137"/>
                  </a:lnTo>
                  <a:lnTo>
                    <a:pt x="787" y="137"/>
                  </a:lnTo>
                  <a:lnTo>
                    <a:pt x="794" y="137"/>
                  </a:lnTo>
                  <a:lnTo>
                    <a:pt x="804" y="137"/>
                  </a:lnTo>
                  <a:lnTo>
                    <a:pt x="811" y="137"/>
                  </a:lnTo>
                  <a:lnTo>
                    <a:pt x="819" y="137"/>
                  </a:lnTo>
                  <a:lnTo>
                    <a:pt x="828" y="137"/>
                  </a:lnTo>
                  <a:lnTo>
                    <a:pt x="836" y="135"/>
                  </a:lnTo>
                  <a:lnTo>
                    <a:pt x="846" y="135"/>
                  </a:lnTo>
                  <a:lnTo>
                    <a:pt x="853" y="135"/>
                  </a:lnTo>
                  <a:lnTo>
                    <a:pt x="863" y="135"/>
                  </a:lnTo>
                  <a:lnTo>
                    <a:pt x="870" y="135"/>
                  </a:lnTo>
                  <a:lnTo>
                    <a:pt x="878" y="135"/>
                  </a:lnTo>
                  <a:lnTo>
                    <a:pt x="886" y="135"/>
                  </a:lnTo>
                  <a:lnTo>
                    <a:pt x="895" y="135"/>
                  </a:lnTo>
                  <a:lnTo>
                    <a:pt x="903" y="133"/>
                  </a:lnTo>
                  <a:lnTo>
                    <a:pt x="910" y="133"/>
                  </a:lnTo>
                  <a:lnTo>
                    <a:pt x="918" y="131"/>
                  </a:lnTo>
                  <a:lnTo>
                    <a:pt x="927" y="131"/>
                  </a:lnTo>
                  <a:lnTo>
                    <a:pt x="935" y="131"/>
                  </a:lnTo>
                  <a:lnTo>
                    <a:pt x="943" y="131"/>
                  </a:lnTo>
                  <a:lnTo>
                    <a:pt x="950" y="131"/>
                  </a:lnTo>
                  <a:lnTo>
                    <a:pt x="960" y="131"/>
                  </a:lnTo>
                  <a:lnTo>
                    <a:pt x="965" y="131"/>
                  </a:lnTo>
                  <a:lnTo>
                    <a:pt x="975" y="131"/>
                  </a:lnTo>
                  <a:lnTo>
                    <a:pt x="981" y="129"/>
                  </a:lnTo>
                  <a:lnTo>
                    <a:pt x="990" y="129"/>
                  </a:lnTo>
                  <a:lnTo>
                    <a:pt x="998" y="129"/>
                  </a:lnTo>
                  <a:lnTo>
                    <a:pt x="1005" y="129"/>
                  </a:lnTo>
                  <a:lnTo>
                    <a:pt x="1013" y="129"/>
                  </a:lnTo>
                  <a:lnTo>
                    <a:pt x="1022" y="129"/>
                  </a:lnTo>
                  <a:lnTo>
                    <a:pt x="1028" y="129"/>
                  </a:lnTo>
                  <a:lnTo>
                    <a:pt x="1038" y="129"/>
                  </a:lnTo>
                  <a:lnTo>
                    <a:pt x="1043" y="127"/>
                  </a:lnTo>
                  <a:lnTo>
                    <a:pt x="1051" y="127"/>
                  </a:lnTo>
                  <a:lnTo>
                    <a:pt x="1059" y="127"/>
                  </a:lnTo>
                  <a:lnTo>
                    <a:pt x="1066" y="127"/>
                  </a:lnTo>
                  <a:lnTo>
                    <a:pt x="1072" y="127"/>
                  </a:lnTo>
                  <a:lnTo>
                    <a:pt x="1079" y="127"/>
                  </a:lnTo>
                  <a:lnTo>
                    <a:pt x="1087" y="127"/>
                  </a:lnTo>
                  <a:lnTo>
                    <a:pt x="1093" y="127"/>
                  </a:lnTo>
                  <a:lnTo>
                    <a:pt x="1100" y="127"/>
                  </a:lnTo>
                  <a:lnTo>
                    <a:pt x="1108" y="127"/>
                  </a:lnTo>
                  <a:lnTo>
                    <a:pt x="1114" y="127"/>
                  </a:lnTo>
                  <a:lnTo>
                    <a:pt x="1121" y="127"/>
                  </a:lnTo>
                  <a:lnTo>
                    <a:pt x="1127" y="127"/>
                  </a:lnTo>
                  <a:lnTo>
                    <a:pt x="1136" y="127"/>
                  </a:lnTo>
                  <a:lnTo>
                    <a:pt x="1140" y="125"/>
                  </a:lnTo>
                  <a:lnTo>
                    <a:pt x="1148" y="125"/>
                  </a:lnTo>
                  <a:lnTo>
                    <a:pt x="1154" y="125"/>
                  </a:lnTo>
                  <a:lnTo>
                    <a:pt x="1161" y="125"/>
                  </a:lnTo>
                  <a:lnTo>
                    <a:pt x="1167" y="125"/>
                  </a:lnTo>
                  <a:lnTo>
                    <a:pt x="1173" y="125"/>
                  </a:lnTo>
                  <a:lnTo>
                    <a:pt x="1178" y="125"/>
                  </a:lnTo>
                  <a:lnTo>
                    <a:pt x="1186" y="127"/>
                  </a:lnTo>
                  <a:lnTo>
                    <a:pt x="1197" y="127"/>
                  </a:lnTo>
                  <a:lnTo>
                    <a:pt x="1209" y="127"/>
                  </a:lnTo>
                  <a:lnTo>
                    <a:pt x="1220" y="127"/>
                  </a:lnTo>
                  <a:lnTo>
                    <a:pt x="1231" y="129"/>
                  </a:lnTo>
                  <a:lnTo>
                    <a:pt x="1241" y="129"/>
                  </a:lnTo>
                  <a:lnTo>
                    <a:pt x="1250" y="129"/>
                  </a:lnTo>
                  <a:lnTo>
                    <a:pt x="1260" y="131"/>
                  </a:lnTo>
                  <a:lnTo>
                    <a:pt x="1270" y="131"/>
                  </a:lnTo>
                  <a:lnTo>
                    <a:pt x="1279" y="133"/>
                  </a:lnTo>
                  <a:lnTo>
                    <a:pt x="1287" y="135"/>
                  </a:lnTo>
                  <a:lnTo>
                    <a:pt x="1296" y="135"/>
                  </a:lnTo>
                  <a:lnTo>
                    <a:pt x="1306" y="137"/>
                  </a:lnTo>
                  <a:lnTo>
                    <a:pt x="1313" y="139"/>
                  </a:lnTo>
                  <a:lnTo>
                    <a:pt x="1321" y="141"/>
                  </a:lnTo>
                  <a:lnTo>
                    <a:pt x="1327" y="142"/>
                  </a:lnTo>
                  <a:lnTo>
                    <a:pt x="1334" y="144"/>
                  </a:lnTo>
                  <a:lnTo>
                    <a:pt x="1342" y="144"/>
                  </a:lnTo>
                  <a:lnTo>
                    <a:pt x="1349" y="148"/>
                  </a:lnTo>
                  <a:lnTo>
                    <a:pt x="1355" y="148"/>
                  </a:lnTo>
                  <a:lnTo>
                    <a:pt x="1361" y="150"/>
                  </a:lnTo>
                  <a:lnTo>
                    <a:pt x="1372" y="154"/>
                  </a:lnTo>
                  <a:lnTo>
                    <a:pt x="1382" y="156"/>
                  </a:lnTo>
                  <a:lnTo>
                    <a:pt x="1389" y="160"/>
                  </a:lnTo>
                  <a:lnTo>
                    <a:pt x="1397" y="163"/>
                  </a:lnTo>
                  <a:lnTo>
                    <a:pt x="1403" y="165"/>
                  </a:lnTo>
                  <a:lnTo>
                    <a:pt x="1406" y="169"/>
                  </a:lnTo>
                  <a:lnTo>
                    <a:pt x="1410" y="171"/>
                  </a:lnTo>
                  <a:lnTo>
                    <a:pt x="1410" y="173"/>
                  </a:lnTo>
                  <a:lnTo>
                    <a:pt x="1410" y="179"/>
                  </a:lnTo>
                  <a:lnTo>
                    <a:pt x="1406" y="184"/>
                  </a:lnTo>
                  <a:lnTo>
                    <a:pt x="1404" y="184"/>
                  </a:lnTo>
                  <a:lnTo>
                    <a:pt x="1401" y="184"/>
                  </a:lnTo>
                  <a:lnTo>
                    <a:pt x="1397" y="184"/>
                  </a:lnTo>
                  <a:lnTo>
                    <a:pt x="1391" y="186"/>
                  </a:lnTo>
                  <a:lnTo>
                    <a:pt x="1384" y="184"/>
                  </a:lnTo>
                  <a:lnTo>
                    <a:pt x="1376" y="184"/>
                  </a:lnTo>
                  <a:lnTo>
                    <a:pt x="1365" y="184"/>
                  </a:lnTo>
                  <a:lnTo>
                    <a:pt x="1355" y="182"/>
                  </a:lnTo>
                  <a:lnTo>
                    <a:pt x="1349" y="180"/>
                  </a:lnTo>
                  <a:lnTo>
                    <a:pt x="1342" y="180"/>
                  </a:lnTo>
                  <a:lnTo>
                    <a:pt x="1334" y="179"/>
                  </a:lnTo>
                  <a:lnTo>
                    <a:pt x="1330" y="179"/>
                  </a:lnTo>
                  <a:lnTo>
                    <a:pt x="1319" y="177"/>
                  </a:lnTo>
                  <a:lnTo>
                    <a:pt x="1308" y="175"/>
                  </a:lnTo>
                  <a:lnTo>
                    <a:pt x="1298" y="173"/>
                  </a:lnTo>
                  <a:lnTo>
                    <a:pt x="1289" y="171"/>
                  </a:lnTo>
                  <a:lnTo>
                    <a:pt x="1279" y="169"/>
                  </a:lnTo>
                  <a:lnTo>
                    <a:pt x="1271" y="169"/>
                  </a:lnTo>
                  <a:lnTo>
                    <a:pt x="1264" y="167"/>
                  </a:lnTo>
                  <a:lnTo>
                    <a:pt x="1258" y="165"/>
                  </a:lnTo>
                  <a:lnTo>
                    <a:pt x="1252" y="165"/>
                  </a:lnTo>
                  <a:lnTo>
                    <a:pt x="1249" y="167"/>
                  </a:lnTo>
                  <a:lnTo>
                    <a:pt x="1245" y="169"/>
                  </a:lnTo>
                  <a:lnTo>
                    <a:pt x="1245" y="173"/>
                  </a:lnTo>
                  <a:lnTo>
                    <a:pt x="1247" y="175"/>
                  </a:lnTo>
                  <a:lnTo>
                    <a:pt x="1252" y="177"/>
                  </a:lnTo>
                  <a:lnTo>
                    <a:pt x="1258" y="180"/>
                  </a:lnTo>
                  <a:lnTo>
                    <a:pt x="1266" y="184"/>
                  </a:lnTo>
                  <a:lnTo>
                    <a:pt x="1273" y="188"/>
                  </a:lnTo>
                  <a:lnTo>
                    <a:pt x="1285" y="190"/>
                  </a:lnTo>
                  <a:lnTo>
                    <a:pt x="1294" y="194"/>
                  </a:lnTo>
                  <a:lnTo>
                    <a:pt x="1306" y="198"/>
                  </a:lnTo>
                  <a:lnTo>
                    <a:pt x="1313" y="201"/>
                  </a:lnTo>
                  <a:lnTo>
                    <a:pt x="1325" y="205"/>
                  </a:lnTo>
                  <a:lnTo>
                    <a:pt x="1332" y="209"/>
                  </a:lnTo>
                  <a:lnTo>
                    <a:pt x="1340" y="213"/>
                  </a:lnTo>
                  <a:lnTo>
                    <a:pt x="1349" y="220"/>
                  </a:lnTo>
                  <a:lnTo>
                    <a:pt x="1349" y="228"/>
                  </a:lnTo>
                  <a:lnTo>
                    <a:pt x="1340" y="234"/>
                  </a:lnTo>
                  <a:lnTo>
                    <a:pt x="1332" y="241"/>
                  </a:lnTo>
                  <a:lnTo>
                    <a:pt x="1323" y="245"/>
                  </a:lnTo>
                  <a:lnTo>
                    <a:pt x="1311" y="251"/>
                  </a:lnTo>
                  <a:lnTo>
                    <a:pt x="1302" y="255"/>
                  </a:lnTo>
                  <a:lnTo>
                    <a:pt x="1296" y="257"/>
                  </a:lnTo>
                  <a:lnTo>
                    <a:pt x="1290" y="260"/>
                  </a:lnTo>
                  <a:lnTo>
                    <a:pt x="1289" y="260"/>
                  </a:lnTo>
                  <a:lnTo>
                    <a:pt x="1287" y="257"/>
                  </a:lnTo>
                  <a:lnTo>
                    <a:pt x="1281" y="249"/>
                  </a:lnTo>
                  <a:lnTo>
                    <a:pt x="1277" y="243"/>
                  </a:lnTo>
                  <a:lnTo>
                    <a:pt x="1271" y="239"/>
                  </a:lnTo>
                  <a:lnTo>
                    <a:pt x="1264" y="232"/>
                  </a:lnTo>
                  <a:lnTo>
                    <a:pt x="1258" y="226"/>
                  </a:lnTo>
                  <a:lnTo>
                    <a:pt x="1247" y="218"/>
                  </a:lnTo>
                  <a:lnTo>
                    <a:pt x="1237" y="213"/>
                  </a:lnTo>
                  <a:lnTo>
                    <a:pt x="1231" y="209"/>
                  </a:lnTo>
                  <a:lnTo>
                    <a:pt x="1226" y="205"/>
                  </a:lnTo>
                  <a:lnTo>
                    <a:pt x="1220" y="203"/>
                  </a:lnTo>
                  <a:lnTo>
                    <a:pt x="1214" y="201"/>
                  </a:lnTo>
                  <a:lnTo>
                    <a:pt x="1207" y="198"/>
                  </a:lnTo>
                  <a:lnTo>
                    <a:pt x="1199" y="194"/>
                  </a:lnTo>
                  <a:lnTo>
                    <a:pt x="1192" y="192"/>
                  </a:lnTo>
                  <a:lnTo>
                    <a:pt x="1184" y="190"/>
                  </a:lnTo>
                  <a:lnTo>
                    <a:pt x="1176" y="188"/>
                  </a:lnTo>
                  <a:lnTo>
                    <a:pt x="1167" y="188"/>
                  </a:lnTo>
                  <a:lnTo>
                    <a:pt x="1157" y="186"/>
                  </a:lnTo>
                  <a:lnTo>
                    <a:pt x="1148" y="186"/>
                  </a:lnTo>
                  <a:lnTo>
                    <a:pt x="1138" y="184"/>
                  </a:lnTo>
                  <a:lnTo>
                    <a:pt x="1129" y="184"/>
                  </a:lnTo>
                  <a:lnTo>
                    <a:pt x="1119" y="182"/>
                  </a:lnTo>
                  <a:lnTo>
                    <a:pt x="1112" y="182"/>
                  </a:lnTo>
                  <a:lnTo>
                    <a:pt x="1102" y="182"/>
                  </a:lnTo>
                  <a:lnTo>
                    <a:pt x="1095" y="182"/>
                  </a:lnTo>
                  <a:lnTo>
                    <a:pt x="1085" y="182"/>
                  </a:lnTo>
                  <a:lnTo>
                    <a:pt x="1079" y="182"/>
                  </a:lnTo>
                  <a:lnTo>
                    <a:pt x="1070" y="182"/>
                  </a:lnTo>
                  <a:lnTo>
                    <a:pt x="1062" y="182"/>
                  </a:lnTo>
                  <a:lnTo>
                    <a:pt x="1055" y="182"/>
                  </a:lnTo>
                  <a:lnTo>
                    <a:pt x="1049" y="182"/>
                  </a:lnTo>
                  <a:lnTo>
                    <a:pt x="1043" y="182"/>
                  </a:lnTo>
                  <a:lnTo>
                    <a:pt x="1036" y="182"/>
                  </a:lnTo>
                  <a:lnTo>
                    <a:pt x="1030" y="182"/>
                  </a:lnTo>
                  <a:lnTo>
                    <a:pt x="1026" y="182"/>
                  </a:lnTo>
                  <a:lnTo>
                    <a:pt x="1013" y="182"/>
                  </a:lnTo>
                  <a:lnTo>
                    <a:pt x="1005" y="184"/>
                  </a:lnTo>
                  <a:lnTo>
                    <a:pt x="996" y="184"/>
                  </a:lnTo>
                  <a:lnTo>
                    <a:pt x="990" y="186"/>
                  </a:lnTo>
                  <a:lnTo>
                    <a:pt x="982" y="186"/>
                  </a:lnTo>
                  <a:lnTo>
                    <a:pt x="979" y="188"/>
                  </a:lnTo>
                  <a:lnTo>
                    <a:pt x="975" y="188"/>
                  </a:lnTo>
                  <a:lnTo>
                    <a:pt x="973" y="190"/>
                  </a:lnTo>
                  <a:lnTo>
                    <a:pt x="971" y="194"/>
                  </a:lnTo>
                  <a:lnTo>
                    <a:pt x="965" y="198"/>
                  </a:lnTo>
                  <a:lnTo>
                    <a:pt x="960" y="203"/>
                  </a:lnTo>
                  <a:lnTo>
                    <a:pt x="952" y="213"/>
                  </a:lnTo>
                  <a:lnTo>
                    <a:pt x="944" y="222"/>
                  </a:lnTo>
                  <a:lnTo>
                    <a:pt x="935" y="232"/>
                  </a:lnTo>
                  <a:lnTo>
                    <a:pt x="929" y="237"/>
                  </a:lnTo>
                  <a:lnTo>
                    <a:pt x="925" y="243"/>
                  </a:lnTo>
                  <a:lnTo>
                    <a:pt x="920" y="249"/>
                  </a:lnTo>
                  <a:lnTo>
                    <a:pt x="918" y="257"/>
                  </a:lnTo>
                  <a:lnTo>
                    <a:pt x="906" y="268"/>
                  </a:lnTo>
                  <a:lnTo>
                    <a:pt x="897" y="279"/>
                  </a:lnTo>
                  <a:lnTo>
                    <a:pt x="893" y="285"/>
                  </a:lnTo>
                  <a:lnTo>
                    <a:pt x="887" y="293"/>
                  </a:lnTo>
                  <a:lnTo>
                    <a:pt x="886" y="296"/>
                  </a:lnTo>
                  <a:lnTo>
                    <a:pt x="882" y="304"/>
                  </a:lnTo>
                  <a:lnTo>
                    <a:pt x="874" y="314"/>
                  </a:lnTo>
                  <a:lnTo>
                    <a:pt x="870" y="323"/>
                  </a:lnTo>
                  <a:lnTo>
                    <a:pt x="867" y="333"/>
                  </a:lnTo>
                  <a:lnTo>
                    <a:pt x="867" y="340"/>
                  </a:lnTo>
                  <a:lnTo>
                    <a:pt x="865" y="350"/>
                  </a:lnTo>
                  <a:lnTo>
                    <a:pt x="863" y="361"/>
                  </a:lnTo>
                  <a:lnTo>
                    <a:pt x="859" y="369"/>
                  </a:lnTo>
                  <a:lnTo>
                    <a:pt x="857" y="376"/>
                  </a:lnTo>
                  <a:lnTo>
                    <a:pt x="853" y="382"/>
                  </a:lnTo>
                  <a:lnTo>
                    <a:pt x="851" y="388"/>
                  </a:lnTo>
                  <a:lnTo>
                    <a:pt x="851" y="391"/>
                  </a:lnTo>
                  <a:lnTo>
                    <a:pt x="851" y="393"/>
                  </a:lnTo>
                  <a:lnTo>
                    <a:pt x="848" y="393"/>
                  </a:lnTo>
                  <a:lnTo>
                    <a:pt x="838" y="397"/>
                  </a:lnTo>
                  <a:lnTo>
                    <a:pt x="830" y="399"/>
                  </a:lnTo>
                  <a:lnTo>
                    <a:pt x="821" y="399"/>
                  </a:lnTo>
                  <a:lnTo>
                    <a:pt x="811" y="401"/>
                  </a:lnTo>
                  <a:lnTo>
                    <a:pt x="800" y="403"/>
                  </a:lnTo>
                  <a:lnTo>
                    <a:pt x="792" y="403"/>
                  </a:lnTo>
                  <a:lnTo>
                    <a:pt x="787" y="403"/>
                  </a:lnTo>
                  <a:lnTo>
                    <a:pt x="779" y="403"/>
                  </a:lnTo>
                  <a:lnTo>
                    <a:pt x="771" y="403"/>
                  </a:lnTo>
                  <a:lnTo>
                    <a:pt x="764" y="401"/>
                  </a:lnTo>
                  <a:lnTo>
                    <a:pt x="754" y="401"/>
                  </a:lnTo>
                  <a:lnTo>
                    <a:pt x="745" y="401"/>
                  </a:lnTo>
                  <a:lnTo>
                    <a:pt x="737" y="401"/>
                  </a:lnTo>
                  <a:lnTo>
                    <a:pt x="726" y="399"/>
                  </a:lnTo>
                  <a:lnTo>
                    <a:pt x="714" y="399"/>
                  </a:lnTo>
                  <a:lnTo>
                    <a:pt x="703" y="397"/>
                  </a:lnTo>
                  <a:lnTo>
                    <a:pt x="692" y="395"/>
                  </a:lnTo>
                  <a:lnTo>
                    <a:pt x="686" y="395"/>
                  </a:lnTo>
                  <a:lnTo>
                    <a:pt x="680" y="393"/>
                  </a:lnTo>
                  <a:lnTo>
                    <a:pt x="673" y="393"/>
                  </a:lnTo>
                  <a:lnTo>
                    <a:pt x="667" y="393"/>
                  </a:lnTo>
                  <a:lnTo>
                    <a:pt x="661" y="390"/>
                  </a:lnTo>
                  <a:lnTo>
                    <a:pt x="654" y="390"/>
                  </a:lnTo>
                  <a:lnTo>
                    <a:pt x="648" y="388"/>
                  </a:lnTo>
                  <a:lnTo>
                    <a:pt x="642" y="388"/>
                  </a:lnTo>
                  <a:lnTo>
                    <a:pt x="635" y="386"/>
                  </a:lnTo>
                  <a:lnTo>
                    <a:pt x="627" y="384"/>
                  </a:lnTo>
                  <a:lnTo>
                    <a:pt x="619" y="382"/>
                  </a:lnTo>
                  <a:lnTo>
                    <a:pt x="614" y="380"/>
                  </a:lnTo>
                  <a:lnTo>
                    <a:pt x="606" y="376"/>
                  </a:lnTo>
                  <a:lnTo>
                    <a:pt x="598" y="376"/>
                  </a:lnTo>
                  <a:lnTo>
                    <a:pt x="593" y="372"/>
                  </a:lnTo>
                  <a:lnTo>
                    <a:pt x="585" y="372"/>
                  </a:lnTo>
                  <a:lnTo>
                    <a:pt x="578" y="369"/>
                  </a:lnTo>
                  <a:lnTo>
                    <a:pt x="572" y="367"/>
                  </a:lnTo>
                  <a:lnTo>
                    <a:pt x="564" y="363"/>
                  </a:lnTo>
                  <a:lnTo>
                    <a:pt x="557" y="361"/>
                  </a:lnTo>
                  <a:lnTo>
                    <a:pt x="549" y="359"/>
                  </a:lnTo>
                  <a:lnTo>
                    <a:pt x="541" y="357"/>
                  </a:lnTo>
                  <a:lnTo>
                    <a:pt x="536" y="355"/>
                  </a:lnTo>
                  <a:lnTo>
                    <a:pt x="528" y="353"/>
                  </a:lnTo>
                  <a:lnTo>
                    <a:pt x="521" y="350"/>
                  </a:lnTo>
                  <a:lnTo>
                    <a:pt x="515" y="346"/>
                  </a:lnTo>
                  <a:lnTo>
                    <a:pt x="507" y="344"/>
                  </a:lnTo>
                  <a:lnTo>
                    <a:pt x="500" y="342"/>
                  </a:lnTo>
                  <a:lnTo>
                    <a:pt x="494" y="338"/>
                  </a:lnTo>
                  <a:lnTo>
                    <a:pt x="486" y="334"/>
                  </a:lnTo>
                  <a:lnTo>
                    <a:pt x="481" y="333"/>
                  </a:lnTo>
                  <a:lnTo>
                    <a:pt x="473" y="331"/>
                  </a:lnTo>
                  <a:lnTo>
                    <a:pt x="465" y="327"/>
                  </a:lnTo>
                  <a:lnTo>
                    <a:pt x="460" y="325"/>
                  </a:lnTo>
                  <a:lnTo>
                    <a:pt x="452" y="321"/>
                  </a:lnTo>
                  <a:lnTo>
                    <a:pt x="446" y="319"/>
                  </a:lnTo>
                  <a:lnTo>
                    <a:pt x="439" y="315"/>
                  </a:lnTo>
                  <a:lnTo>
                    <a:pt x="433" y="314"/>
                  </a:lnTo>
                  <a:lnTo>
                    <a:pt x="427" y="312"/>
                  </a:lnTo>
                  <a:lnTo>
                    <a:pt x="422" y="310"/>
                  </a:lnTo>
                  <a:lnTo>
                    <a:pt x="414" y="306"/>
                  </a:lnTo>
                  <a:lnTo>
                    <a:pt x="408" y="302"/>
                  </a:lnTo>
                  <a:lnTo>
                    <a:pt x="401" y="300"/>
                  </a:lnTo>
                  <a:lnTo>
                    <a:pt x="395" y="298"/>
                  </a:lnTo>
                  <a:lnTo>
                    <a:pt x="382" y="293"/>
                  </a:lnTo>
                  <a:lnTo>
                    <a:pt x="372" y="289"/>
                  </a:lnTo>
                  <a:lnTo>
                    <a:pt x="359" y="283"/>
                  </a:lnTo>
                  <a:lnTo>
                    <a:pt x="348" y="277"/>
                  </a:lnTo>
                  <a:lnTo>
                    <a:pt x="338" y="276"/>
                  </a:lnTo>
                  <a:lnTo>
                    <a:pt x="330" y="272"/>
                  </a:lnTo>
                  <a:lnTo>
                    <a:pt x="319" y="268"/>
                  </a:lnTo>
                  <a:lnTo>
                    <a:pt x="310" y="266"/>
                  </a:lnTo>
                  <a:lnTo>
                    <a:pt x="300" y="262"/>
                  </a:lnTo>
                  <a:lnTo>
                    <a:pt x="294" y="260"/>
                  </a:lnTo>
                  <a:lnTo>
                    <a:pt x="285" y="258"/>
                  </a:lnTo>
                  <a:lnTo>
                    <a:pt x="279" y="257"/>
                  </a:lnTo>
                  <a:lnTo>
                    <a:pt x="273" y="257"/>
                  </a:lnTo>
                  <a:lnTo>
                    <a:pt x="268" y="257"/>
                  </a:lnTo>
                  <a:lnTo>
                    <a:pt x="262" y="257"/>
                  </a:lnTo>
                  <a:lnTo>
                    <a:pt x="256" y="257"/>
                  </a:lnTo>
                  <a:lnTo>
                    <a:pt x="251" y="257"/>
                  </a:lnTo>
                  <a:lnTo>
                    <a:pt x="245" y="257"/>
                  </a:lnTo>
                  <a:lnTo>
                    <a:pt x="237" y="257"/>
                  </a:lnTo>
                  <a:lnTo>
                    <a:pt x="232" y="257"/>
                  </a:lnTo>
                  <a:lnTo>
                    <a:pt x="226" y="258"/>
                  </a:lnTo>
                  <a:lnTo>
                    <a:pt x="220" y="260"/>
                  </a:lnTo>
                  <a:lnTo>
                    <a:pt x="213" y="260"/>
                  </a:lnTo>
                  <a:lnTo>
                    <a:pt x="207" y="260"/>
                  </a:lnTo>
                  <a:lnTo>
                    <a:pt x="199" y="262"/>
                  </a:lnTo>
                  <a:lnTo>
                    <a:pt x="194" y="262"/>
                  </a:lnTo>
                  <a:lnTo>
                    <a:pt x="182" y="266"/>
                  </a:lnTo>
                  <a:lnTo>
                    <a:pt x="171" y="270"/>
                  </a:lnTo>
                  <a:lnTo>
                    <a:pt x="159" y="274"/>
                  </a:lnTo>
                  <a:lnTo>
                    <a:pt x="148" y="276"/>
                  </a:lnTo>
                  <a:lnTo>
                    <a:pt x="138" y="279"/>
                  </a:lnTo>
                  <a:lnTo>
                    <a:pt x="129" y="285"/>
                  </a:lnTo>
                  <a:lnTo>
                    <a:pt x="119" y="289"/>
                  </a:lnTo>
                  <a:lnTo>
                    <a:pt x="112" y="295"/>
                  </a:lnTo>
                  <a:lnTo>
                    <a:pt x="106" y="302"/>
                  </a:lnTo>
                  <a:lnTo>
                    <a:pt x="102" y="308"/>
                  </a:lnTo>
                  <a:lnTo>
                    <a:pt x="99" y="315"/>
                  </a:lnTo>
                  <a:lnTo>
                    <a:pt x="95" y="323"/>
                  </a:lnTo>
                  <a:lnTo>
                    <a:pt x="91" y="331"/>
                  </a:lnTo>
                  <a:lnTo>
                    <a:pt x="89" y="340"/>
                  </a:lnTo>
                  <a:lnTo>
                    <a:pt x="85" y="348"/>
                  </a:lnTo>
                  <a:lnTo>
                    <a:pt x="83" y="357"/>
                  </a:lnTo>
                  <a:lnTo>
                    <a:pt x="81" y="367"/>
                  </a:lnTo>
                  <a:lnTo>
                    <a:pt x="81" y="374"/>
                  </a:lnTo>
                  <a:lnTo>
                    <a:pt x="80" y="382"/>
                  </a:lnTo>
                  <a:lnTo>
                    <a:pt x="78" y="390"/>
                  </a:lnTo>
                  <a:lnTo>
                    <a:pt x="76" y="395"/>
                  </a:lnTo>
                  <a:lnTo>
                    <a:pt x="76" y="403"/>
                  </a:lnTo>
                  <a:lnTo>
                    <a:pt x="76" y="412"/>
                  </a:lnTo>
                  <a:lnTo>
                    <a:pt x="76" y="414"/>
                  </a:lnTo>
                  <a:lnTo>
                    <a:pt x="0" y="393"/>
                  </a:lnTo>
                  <a:lnTo>
                    <a:pt x="0" y="3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5"/>
            <p:cNvSpPr>
              <a:spLocks/>
            </p:cNvSpPr>
            <p:nvPr/>
          </p:nvSpPr>
          <p:spPr bwMode="auto">
            <a:xfrm>
              <a:off x="1189" y="1859"/>
              <a:ext cx="206" cy="110"/>
            </a:xfrm>
            <a:custGeom>
              <a:avLst/>
              <a:gdLst>
                <a:gd name="T0" fmla="*/ 131 w 410"/>
                <a:gd name="T1" fmla="*/ 4 h 219"/>
                <a:gd name="T2" fmla="*/ 159 w 410"/>
                <a:gd name="T3" fmla="*/ 16 h 219"/>
                <a:gd name="T4" fmla="*/ 188 w 410"/>
                <a:gd name="T5" fmla="*/ 29 h 219"/>
                <a:gd name="T6" fmla="*/ 212 w 410"/>
                <a:gd name="T7" fmla="*/ 42 h 219"/>
                <a:gd name="T8" fmla="*/ 241 w 410"/>
                <a:gd name="T9" fmla="*/ 59 h 219"/>
                <a:gd name="T10" fmla="*/ 266 w 410"/>
                <a:gd name="T11" fmla="*/ 75 h 219"/>
                <a:gd name="T12" fmla="*/ 292 w 410"/>
                <a:gd name="T13" fmla="*/ 90 h 219"/>
                <a:gd name="T14" fmla="*/ 319 w 410"/>
                <a:gd name="T15" fmla="*/ 103 h 219"/>
                <a:gd name="T16" fmla="*/ 347 w 410"/>
                <a:gd name="T17" fmla="*/ 116 h 219"/>
                <a:gd name="T18" fmla="*/ 378 w 410"/>
                <a:gd name="T19" fmla="*/ 126 h 219"/>
                <a:gd name="T20" fmla="*/ 408 w 410"/>
                <a:gd name="T21" fmla="*/ 133 h 219"/>
                <a:gd name="T22" fmla="*/ 408 w 410"/>
                <a:gd name="T23" fmla="*/ 156 h 219"/>
                <a:gd name="T24" fmla="*/ 406 w 410"/>
                <a:gd name="T25" fmla="*/ 177 h 219"/>
                <a:gd name="T26" fmla="*/ 393 w 410"/>
                <a:gd name="T27" fmla="*/ 198 h 219"/>
                <a:gd name="T28" fmla="*/ 370 w 410"/>
                <a:gd name="T29" fmla="*/ 213 h 219"/>
                <a:gd name="T30" fmla="*/ 361 w 410"/>
                <a:gd name="T31" fmla="*/ 210 h 219"/>
                <a:gd name="T32" fmla="*/ 366 w 410"/>
                <a:gd name="T33" fmla="*/ 192 h 219"/>
                <a:gd name="T34" fmla="*/ 359 w 410"/>
                <a:gd name="T35" fmla="*/ 175 h 219"/>
                <a:gd name="T36" fmla="*/ 340 w 410"/>
                <a:gd name="T37" fmla="*/ 175 h 219"/>
                <a:gd name="T38" fmla="*/ 317 w 410"/>
                <a:gd name="T39" fmla="*/ 171 h 219"/>
                <a:gd name="T40" fmla="*/ 306 w 410"/>
                <a:gd name="T41" fmla="*/ 154 h 219"/>
                <a:gd name="T42" fmla="*/ 307 w 410"/>
                <a:gd name="T43" fmla="*/ 133 h 219"/>
                <a:gd name="T44" fmla="*/ 292 w 410"/>
                <a:gd name="T45" fmla="*/ 135 h 219"/>
                <a:gd name="T46" fmla="*/ 271 w 410"/>
                <a:gd name="T47" fmla="*/ 160 h 219"/>
                <a:gd name="T48" fmla="*/ 243 w 410"/>
                <a:gd name="T49" fmla="*/ 173 h 219"/>
                <a:gd name="T50" fmla="*/ 252 w 410"/>
                <a:gd name="T51" fmla="*/ 152 h 219"/>
                <a:gd name="T52" fmla="*/ 262 w 410"/>
                <a:gd name="T53" fmla="*/ 133 h 219"/>
                <a:gd name="T54" fmla="*/ 245 w 410"/>
                <a:gd name="T55" fmla="*/ 126 h 219"/>
                <a:gd name="T56" fmla="*/ 222 w 410"/>
                <a:gd name="T57" fmla="*/ 137 h 219"/>
                <a:gd name="T58" fmla="*/ 199 w 410"/>
                <a:gd name="T59" fmla="*/ 156 h 219"/>
                <a:gd name="T60" fmla="*/ 207 w 410"/>
                <a:gd name="T61" fmla="*/ 141 h 219"/>
                <a:gd name="T62" fmla="*/ 214 w 410"/>
                <a:gd name="T63" fmla="*/ 114 h 219"/>
                <a:gd name="T64" fmla="*/ 209 w 410"/>
                <a:gd name="T65" fmla="*/ 101 h 219"/>
                <a:gd name="T66" fmla="*/ 190 w 410"/>
                <a:gd name="T67" fmla="*/ 97 h 219"/>
                <a:gd name="T68" fmla="*/ 169 w 410"/>
                <a:gd name="T69" fmla="*/ 116 h 219"/>
                <a:gd name="T70" fmla="*/ 159 w 410"/>
                <a:gd name="T71" fmla="*/ 133 h 219"/>
                <a:gd name="T72" fmla="*/ 152 w 410"/>
                <a:gd name="T73" fmla="*/ 141 h 219"/>
                <a:gd name="T74" fmla="*/ 155 w 410"/>
                <a:gd name="T75" fmla="*/ 114 h 219"/>
                <a:gd name="T76" fmla="*/ 169 w 410"/>
                <a:gd name="T77" fmla="*/ 84 h 219"/>
                <a:gd name="T78" fmla="*/ 157 w 410"/>
                <a:gd name="T79" fmla="*/ 69 h 219"/>
                <a:gd name="T80" fmla="*/ 134 w 410"/>
                <a:gd name="T81" fmla="*/ 92 h 219"/>
                <a:gd name="T82" fmla="*/ 117 w 410"/>
                <a:gd name="T83" fmla="*/ 114 h 219"/>
                <a:gd name="T84" fmla="*/ 104 w 410"/>
                <a:gd name="T85" fmla="*/ 132 h 219"/>
                <a:gd name="T86" fmla="*/ 102 w 410"/>
                <a:gd name="T87" fmla="*/ 116 h 219"/>
                <a:gd name="T88" fmla="*/ 119 w 410"/>
                <a:gd name="T89" fmla="*/ 84 h 219"/>
                <a:gd name="T90" fmla="*/ 133 w 410"/>
                <a:gd name="T91" fmla="*/ 52 h 219"/>
                <a:gd name="T92" fmla="*/ 123 w 410"/>
                <a:gd name="T93" fmla="*/ 44 h 219"/>
                <a:gd name="T94" fmla="*/ 106 w 410"/>
                <a:gd name="T95" fmla="*/ 56 h 219"/>
                <a:gd name="T96" fmla="*/ 95 w 410"/>
                <a:gd name="T97" fmla="*/ 75 h 219"/>
                <a:gd name="T98" fmla="*/ 83 w 410"/>
                <a:gd name="T99" fmla="*/ 92 h 219"/>
                <a:gd name="T100" fmla="*/ 70 w 410"/>
                <a:gd name="T101" fmla="*/ 111 h 219"/>
                <a:gd name="T102" fmla="*/ 55 w 410"/>
                <a:gd name="T103" fmla="*/ 118 h 219"/>
                <a:gd name="T104" fmla="*/ 60 w 410"/>
                <a:gd name="T105" fmla="*/ 95 h 219"/>
                <a:gd name="T106" fmla="*/ 72 w 410"/>
                <a:gd name="T107" fmla="*/ 75 h 219"/>
                <a:gd name="T108" fmla="*/ 62 w 410"/>
                <a:gd name="T109" fmla="*/ 67 h 219"/>
                <a:gd name="T110" fmla="*/ 34 w 410"/>
                <a:gd name="T111" fmla="*/ 95 h 219"/>
                <a:gd name="T112" fmla="*/ 7 w 410"/>
                <a:gd name="T113" fmla="*/ 124 h 219"/>
                <a:gd name="T114" fmla="*/ 5 w 410"/>
                <a:gd name="T115" fmla="*/ 114 h 219"/>
                <a:gd name="T116" fmla="*/ 24 w 410"/>
                <a:gd name="T117" fmla="*/ 86 h 219"/>
                <a:gd name="T118" fmla="*/ 49 w 410"/>
                <a:gd name="T119" fmla="*/ 59 h 219"/>
                <a:gd name="T120" fmla="*/ 74 w 410"/>
                <a:gd name="T121" fmla="*/ 33 h 219"/>
                <a:gd name="T122" fmla="*/ 98 w 410"/>
                <a:gd name="T123" fmla="*/ 12 h 219"/>
                <a:gd name="T124" fmla="*/ 112 w 410"/>
                <a:gd name="T125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0" h="219">
                  <a:moveTo>
                    <a:pt x="112" y="0"/>
                  </a:moveTo>
                  <a:lnTo>
                    <a:pt x="121" y="2"/>
                  </a:lnTo>
                  <a:lnTo>
                    <a:pt x="131" y="4"/>
                  </a:lnTo>
                  <a:lnTo>
                    <a:pt x="140" y="8"/>
                  </a:lnTo>
                  <a:lnTo>
                    <a:pt x="150" y="12"/>
                  </a:lnTo>
                  <a:lnTo>
                    <a:pt x="159" y="16"/>
                  </a:lnTo>
                  <a:lnTo>
                    <a:pt x="169" y="19"/>
                  </a:lnTo>
                  <a:lnTo>
                    <a:pt x="178" y="23"/>
                  </a:lnTo>
                  <a:lnTo>
                    <a:pt x="188" y="29"/>
                  </a:lnTo>
                  <a:lnTo>
                    <a:pt x="195" y="33"/>
                  </a:lnTo>
                  <a:lnTo>
                    <a:pt x="205" y="38"/>
                  </a:lnTo>
                  <a:lnTo>
                    <a:pt x="212" y="42"/>
                  </a:lnTo>
                  <a:lnTo>
                    <a:pt x="222" y="48"/>
                  </a:lnTo>
                  <a:lnTo>
                    <a:pt x="231" y="52"/>
                  </a:lnTo>
                  <a:lnTo>
                    <a:pt x="241" y="59"/>
                  </a:lnTo>
                  <a:lnTo>
                    <a:pt x="249" y="63"/>
                  </a:lnTo>
                  <a:lnTo>
                    <a:pt x="258" y="71"/>
                  </a:lnTo>
                  <a:lnTo>
                    <a:pt x="266" y="75"/>
                  </a:lnTo>
                  <a:lnTo>
                    <a:pt x="275" y="80"/>
                  </a:lnTo>
                  <a:lnTo>
                    <a:pt x="285" y="84"/>
                  </a:lnTo>
                  <a:lnTo>
                    <a:pt x="292" y="90"/>
                  </a:lnTo>
                  <a:lnTo>
                    <a:pt x="302" y="95"/>
                  </a:lnTo>
                  <a:lnTo>
                    <a:pt x="311" y="99"/>
                  </a:lnTo>
                  <a:lnTo>
                    <a:pt x="319" y="103"/>
                  </a:lnTo>
                  <a:lnTo>
                    <a:pt x="330" y="109"/>
                  </a:lnTo>
                  <a:lnTo>
                    <a:pt x="338" y="113"/>
                  </a:lnTo>
                  <a:lnTo>
                    <a:pt x="347" y="116"/>
                  </a:lnTo>
                  <a:lnTo>
                    <a:pt x="357" y="118"/>
                  </a:lnTo>
                  <a:lnTo>
                    <a:pt x="366" y="124"/>
                  </a:lnTo>
                  <a:lnTo>
                    <a:pt x="378" y="126"/>
                  </a:lnTo>
                  <a:lnTo>
                    <a:pt x="387" y="130"/>
                  </a:lnTo>
                  <a:lnTo>
                    <a:pt x="397" y="132"/>
                  </a:lnTo>
                  <a:lnTo>
                    <a:pt x="408" y="133"/>
                  </a:lnTo>
                  <a:lnTo>
                    <a:pt x="408" y="141"/>
                  </a:lnTo>
                  <a:lnTo>
                    <a:pt x="410" y="149"/>
                  </a:lnTo>
                  <a:lnTo>
                    <a:pt x="408" y="156"/>
                  </a:lnTo>
                  <a:lnTo>
                    <a:pt x="408" y="164"/>
                  </a:lnTo>
                  <a:lnTo>
                    <a:pt x="406" y="170"/>
                  </a:lnTo>
                  <a:lnTo>
                    <a:pt x="406" y="177"/>
                  </a:lnTo>
                  <a:lnTo>
                    <a:pt x="404" y="183"/>
                  </a:lnTo>
                  <a:lnTo>
                    <a:pt x="401" y="190"/>
                  </a:lnTo>
                  <a:lnTo>
                    <a:pt x="393" y="198"/>
                  </a:lnTo>
                  <a:lnTo>
                    <a:pt x="382" y="208"/>
                  </a:lnTo>
                  <a:lnTo>
                    <a:pt x="376" y="210"/>
                  </a:lnTo>
                  <a:lnTo>
                    <a:pt x="370" y="213"/>
                  </a:lnTo>
                  <a:lnTo>
                    <a:pt x="364" y="215"/>
                  </a:lnTo>
                  <a:lnTo>
                    <a:pt x="357" y="219"/>
                  </a:lnTo>
                  <a:lnTo>
                    <a:pt x="361" y="210"/>
                  </a:lnTo>
                  <a:lnTo>
                    <a:pt x="364" y="204"/>
                  </a:lnTo>
                  <a:lnTo>
                    <a:pt x="364" y="196"/>
                  </a:lnTo>
                  <a:lnTo>
                    <a:pt x="366" y="192"/>
                  </a:lnTo>
                  <a:lnTo>
                    <a:pt x="366" y="185"/>
                  </a:lnTo>
                  <a:lnTo>
                    <a:pt x="364" y="181"/>
                  </a:lnTo>
                  <a:lnTo>
                    <a:pt x="359" y="175"/>
                  </a:lnTo>
                  <a:lnTo>
                    <a:pt x="353" y="175"/>
                  </a:lnTo>
                  <a:lnTo>
                    <a:pt x="347" y="175"/>
                  </a:lnTo>
                  <a:lnTo>
                    <a:pt x="340" y="175"/>
                  </a:lnTo>
                  <a:lnTo>
                    <a:pt x="332" y="175"/>
                  </a:lnTo>
                  <a:lnTo>
                    <a:pt x="325" y="173"/>
                  </a:lnTo>
                  <a:lnTo>
                    <a:pt x="317" y="171"/>
                  </a:lnTo>
                  <a:lnTo>
                    <a:pt x="311" y="170"/>
                  </a:lnTo>
                  <a:lnTo>
                    <a:pt x="307" y="162"/>
                  </a:lnTo>
                  <a:lnTo>
                    <a:pt x="306" y="154"/>
                  </a:lnTo>
                  <a:lnTo>
                    <a:pt x="306" y="147"/>
                  </a:lnTo>
                  <a:lnTo>
                    <a:pt x="307" y="141"/>
                  </a:lnTo>
                  <a:lnTo>
                    <a:pt x="307" y="133"/>
                  </a:lnTo>
                  <a:lnTo>
                    <a:pt x="311" y="126"/>
                  </a:lnTo>
                  <a:lnTo>
                    <a:pt x="302" y="130"/>
                  </a:lnTo>
                  <a:lnTo>
                    <a:pt x="292" y="135"/>
                  </a:lnTo>
                  <a:lnTo>
                    <a:pt x="285" y="143"/>
                  </a:lnTo>
                  <a:lnTo>
                    <a:pt x="279" y="152"/>
                  </a:lnTo>
                  <a:lnTo>
                    <a:pt x="271" y="160"/>
                  </a:lnTo>
                  <a:lnTo>
                    <a:pt x="262" y="168"/>
                  </a:lnTo>
                  <a:lnTo>
                    <a:pt x="252" y="171"/>
                  </a:lnTo>
                  <a:lnTo>
                    <a:pt x="243" y="173"/>
                  </a:lnTo>
                  <a:lnTo>
                    <a:pt x="247" y="166"/>
                  </a:lnTo>
                  <a:lnTo>
                    <a:pt x="249" y="160"/>
                  </a:lnTo>
                  <a:lnTo>
                    <a:pt x="252" y="152"/>
                  </a:lnTo>
                  <a:lnTo>
                    <a:pt x="256" y="149"/>
                  </a:lnTo>
                  <a:lnTo>
                    <a:pt x="260" y="139"/>
                  </a:lnTo>
                  <a:lnTo>
                    <a:pt x="262" y="133"/>
                  </a:lnTo>
                  <a:lnTo>
                    <a:pt x="258" y="126"/>
                  </a:lnTo>
                  <a:lnTo>
                    <a:pt x="250" y="126"/>
                  </a:lnTo>
                  <a:lnTo>
                    <a:pt x="245" y="126"/>
                  </a:lnTo>
                  <a:lnTo>
                    <a:pt x="239" y="130"/>
                  </a:lnTo>
                  <a:lnTo>
                    <a:pt x="231" y="133"/>
                  </a:lnTo>
                  <a:lnTo>
                    <a:pt x="222" y="137"/>
                  </a:lnTo>
                  <a:lnTo>
                    <a:pt x="214" y="143"/>
                  </a:lnTo>
                  <a:lnTo>
                    <a:pt x="207" y="149"/>
                  </a:lnTo>
                  <a:lnTo>
                    <a:pt x="199" y="156"/>
                  </a:lnTo>
                  <a:lnTo>
                    <a:pt x="192" y="162"/>
                  </a:lnTo>
                  <a:lnTo>
                    <a:pt x="201" y="151"/>
                  </a:lnTo>
                  <a:lnTo>
                    <a:pt x="207" y="141"/>
                  </a:lnTo>
                  <a:lnTo>
                    <a:pt x="212" y="130"/>
                  </a:lnTo>
                  <a:lnTo>
                    <a:pt x="214" y="122"/>
                  </a:lnTo>
                  <a:lnTo>
                    <a:pt x="214" y="114"/>
                  </a:lnTo>
                  <a:lnTo>
                    <a:pt x="214" y="109"/>
                  </a:lnTo>
                  <a:lnTo>
                    <a:pt x="211" y="103"/>
                  </a:lnTo>
                  <a:lnTo>
                    <a:pt x="209" y="101"/>
                  </a:lnTo>
                  <a:lnTo>
                    <a:pt x="201" y="97"/>
                  </a:lnTo>
                  <a:lnTo>
                    <a:pt x="195" y="97"/>
                  </a:lnTo>
                  <a:lnTo>
                    <a:pt x="190" y="97"/>
                  </a:lnTo>
                  <a:lnTo>
                    <a:pt x="184" y="103"/>
                  </a:lnTo>
                  <a:lnTo>
                    <a:pt x="176" y="109"/>
                  </a:lnTo>
                  <a:lnTo>
                    <a:pt x="169" y="116"/>
                  </a:lnTo>
                  <a:lnTo>
                    <a:pt x="167" y="120"/>
                  </a:lnTo>
                  <a:lnTo>
                    <a:pt x="163" y="128"/>
                  </a:lnTo>
                  <a:lnTo>
                    <a:pt x="159" y="133"/>
                  </a:lnTo>
                  <a:lnTo>
                    <a:pt x="157" y="141"/>
                  </a:lnTo>
                  <a:lnTo>
                    <a:pt x="153" y="141"/>
                  </a:lnTo>
                  <a:lnTo>
                    <a:pt x="152" y="141"/>
                  </a:lnTo>
                  <a:lnTo>
                    <a:pt x="152" y="132"/>
                  </a:lnTo>
                  <a:lnTo>
                    <a:pt x="153" y="122"/>
                  </a:lnTo>
                  <a:lnTo>
                    <a:pt x="155" y="114"/>
                  </a:lnTo>
                  <a:lnTo>
                    <a:pt x="161" y="105"/>
                  </a:lnTo>
                  <a:lnTo>
                    <a:pt x="165" y="94"/>
                  </a:lnTo>
                  <a:lnTo>
                    <a:pt x="169" y="84"/>
                  </a:lnTo>
                  <a:lnTo>
                    <a:pt x="169" y="73"/>
                  </a:lnTo>
                  <a:lnTo>
                    <a:pt x="169" y="61"/>
                  </a:lnTo>
                  <a:lnTo>
                    <a:pt x="157" y="69"/>
                  </a:lnTo>
                  <a:lnTo>
                    <a:pt x="148" y="76"/>
                  </a:lnTo>
                  <a:lnTo>
                    <a:pt x="140" y="84"/>
                  </a:lnTo>
                  <a:lnTo>
                    <a:pt x="134" y="92"/>
                  </a:lnTo>
                  <a:lnTo>
                    <a:pt x="127" y="101"/>
                  </a:lnTo>
                  <a:lnTo>
                    <a:pt x="121" y="109"/>
                  </a:lnTo>
                  <a:lnTo>
                    <a:pt x="117" y="114"/>
                  </a:lnTo>
                  <a:lnTo>
                    <a:pt x="112" y="118"/>
                  </a:lnTo>
                  <a:lnTo>
                    <a:pt x="108" y="124"/>
                  </a:lnTo>
                  <a:lnTo>
                    <a:pt x="104" y="132"/>
                  </a:lnTo>
                  <a:lnTo>
                    <a:pt x="100" y="130"/>
                  </a:lnTo>
                  <a:lnTo>
                    <a:pt x="98" y="128"/>
                  </a:lnTo>
                  <a:lnTo>
                    <a:pt x="102" y="116"/>
                  </a:lnTo>
                  <a:lnTo>
                    <a:pt x="108" y="105"/>
                  </a:lnTo>
                  <a:lnTo>
                    <a:pt x="114" y="95"/>
                  </a:lnTo>
                  <a:lnTo>
                    <a:pt x="119" y="84"/>
                  </a:lnTo>
                  <a:lnTo>
                    <a:pt x="123" y="75"/>
                  </a:lnTo>
                  <a:lnTo>
                    <a:pt x="129" y="63"/>
                  </a:lnTo>
                  <a:lnTo>
                    <a:pt x="133" y="52"/>
                  </a:lnTo>
                  <a:lnTo>
                    <a:pt x="138" y="42"/>
                  </a:lnTo>
                  <a:lnTo>
                    <a:pt x="129" y="42"/>
                  </a:lnTo>
                  <a:lnTo>
                    <a:pt x="123" y="44"/>
                  </a:lnTo>
                  <a:lnTo>
                    <a:pt x="117" y="48"/>
                  </a:lnTo>
                  <a:lnTo>
                    <a:pt x="112" y="52"/>
                  </a:lnTo>
                  <a:lnTo>
                    <a:pt x="106" y="56"/>
                  </a:lnTo>
                  <a:lnTo>
                    <a:pt x="102" y="59"/>
                  </a:lnTo>
                  <a:lnTo>
                    <a:pt x="98" y="67"/>
                  </a:lnTo>
                  <a:lnTo>
                    <a:pt x="95" y="75"/>
                  </a:lnTo>
                  <a:lnTo>
                    <a:pt x="91" y="78"/>
                  </a:lnTo>
                  <a:lnTo>
                    <a:pt x="87" y="86"/>
                  </a:lnTo>
                  <a:lnTo>
                    <a:pt x="83" y="92"/>
                  </a:lnTo>
                  <a:lnTo>
                    <a:pt x="79" y="99"/>
                  </a:lnTo>
                  <a:lnTo>
                    <a:pt x="74" y="105"/>
                  </a:lnTo>
                  <a:lnTo>
                    <a:pt x="70" y="111"/>
                  </a:lnTo>
                  <a:lnTo>
                    <a:pt x="64" y="114"/>
                  </a:lnTo>
                  <a:lnTo>
                    <a:pt x="58" y="120"/>
                  </a:lnTo>
                  <a:lnTo>
                    <a:pt x="55" y="118"/>
                  </a:lnTo>
                  <a:lnTo>
                    <a:pt x="55" y="109"/>
                  </a:lnTo>
                  <a:lnTo>
                    <a:pt x="58" y="103"/>
                  </a:lnTo>
                  <a:lnTo>
                    <a:pt x="60" y="95"/>
                  </a:lnTo>
                  <a:lnTo>
                    <a:pt x="66" y="90"/>
                  </a:lnTo>
                  <a:lnTo>
                    <a:pt x="68" y="82"/>
                  </a:lnTo>
                  <a:lnTo>
                    <a:pt x="72" y="75"/>
                  </a:lnTo>
                  <a:lnTo>
                    <a:pt x="74" y="69"/>
                  </a:lnTo>
                  <a:lnTo>
                    <a:pt x="74" y="61"/>
                  </a:lnTo>
                  <a:lnTo>
                    <a:pt x="62" y="67"/>
                  </a:lnTo>
                  <a:lnTo>
                    <a:pt x="53" y="76"/>
                  </a:lnTo>
                  <a:lnTo>
                    <a:pt x="43" y="84"/>
                  </a:lnTo>
                  <a:lnTo>
                    <a:pt x="34" y="95"/>
                  </a:lnTo>
                  <a:lnTo>
                    <a:pt x="24" y="105"/>
                  </a:lnTo>
                  <a:lnTo>
                    <a:pt x="15" y="114"/>
                  </a:lnTo>
                  <a:lnTo>
                    <a:pt x="7" y="124"/>
                  </a:lnTo>
                  <a:lnTo>
                    <a:pt x="0" y="133"/>
                  </a:lnTo>
                  <a:lnTo>
                    <a:pt x="1" y="124"/>
                  </a:lnTo>
                  <a:lnTo>
                    <a:pt x="5" y="114"/>
                  </a:lnTo>
                  <a:lnTo>
                    <a:pt x="11" y="105"/>
                  </a:lnTo>
                  <a:lnTo>
                    <a:pt x="19" y="97"/>
                  </a:lnTo>
                  <a:lnTo>
                    <a:pt x="24" y="86"/>
                  </a:lnTo>
                  <a:lnTo>
                    <a:pt x="32" y="78"/>
                  </a:lnTo>
                  <a:lnTo>
                    <a:pt x="39" y="69"/>
                  </a:lnTo>
                  <a:lnTo>
                    <a:pt x="49" y="59"/>
                  </a:lnTo>
                  <a:lnTo>
                    <a:pt x="57" y="50"/>
                  </a:lnTo>
                  <a:lnTo>
                    <a:pt x="66" y="42"/>
                  </a:lnTo>
                  <a:lnTo>
                    <a:pt x="74" y="33"/>
                  </a:lnTo>
                  <a:lnTo>
                    <a:pt x="83" y="25"/>
                  </a:lnTo>
                  <a:lnTo>
                    <a:pt x="91" y="18"/>
                  </a:lnTo>
                  <a:lnTo>
                    <a:pt x="98" y="12"/>
                  </a:lnTo>
                  <a:lnTo>
                    <a:pt x="106" y="4"/>
                  </a:lnTo>
                  <a:lnTo>
                    <a:pt x="112" y="0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0E8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7"/>
            <p:cNvSpPr>
              <a:spLocks/>
            </p:cNvSpPr>
            <p:nvPr/>
          </p:nvSpPr>
          <p:spPr bwMode="auto">
            <a:xfrm>
              <a:off x="752" y="1880"/>
              <a:ext cx="24" cy="3"/>
            </a:xfrm>
            <a:custGeom>
              <a:avLst/>
              <a:gdLst>
                <a:gd name="T0" fmla="*/ 2 w 48"/>
                <a:gd name="T1" fmla="*/ 0 h 6"/>
                <a:gd name="T2" fmla="*/ 13 w 48"/>
                <a:gd name="T3" fmla="*/ 0 h 6"/>
                <a:gd name="T4" fmla="*/ 25 w 48"/>
                <a:gd name="T5" fmla="*/ 0 h 6"/>
                <a:gd name="T6" fmla="*/ 36 w 48"/>
                <a:gd name="T7" fmla="*/ 0 h 6"/>
                <a:gd name="T8" fmla="*/ 48 w 48"/>
                <a:gd name="T9" fmla="*/ 0 h 6"/>
                <a:gd name="T10" fmla="*/ 48 w 48"/>
                <a:gd name="T11" fmla="*/ 2 h 6"/>
                <a:gd name="T12" fmla="*/ 48 w 48"/>
                <a:gd name="T13" fmla="*/ 4 h 6"/>
                <a:gd name="T14" fmla="*/ 42 w 48"/>
                <a:gd name="T15" fmla="*/ 4 h 6"/>
                <a:gd name="T16" fmla="*/ 34 w 48"/>
                <a:gd name="T17" fmla="*/ 6 h 6"/>
                <a:gd name="T18" fmla="*/ 29 w 48"/>
                <a:gd name="T19" fmla="*/ 6 h 6"/>
                <a:gd name="T20" fmla="*/ 23 w 48"/>
                <a:gd name="T21" fmla="*/ 6 h 6"/>
                <a:gd name="T22" fmla="*/ 10 w 48"/>
                <a:gd name="T23" fmla="*/ 6 h 6"/>
                <a:gd name="T24" fmla="*/ 0 w 48"/>
                <a:gd name="T25" fmla="*/ 6 h 6"/>
                <a:gd name="T26" fmla="*/ 2 w 48"/>
                <a:gd name="T27" fmla="*/ 4 h 6"/>
                <a:gd name="T28" fmla="*/ 2 w 48"/>
                <a:gd name="T29" fmla="*/ 0 h 6"/>
                <a:gd name="T30" fmla="*/ 2 w 48"/>
                <a:gd name="T3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8" h="6">
                  <a:moveTo>
                    <a:pt x="2" y="0"/>
                  </a:moveTo>
                  <a:lnTo>
                    <a:pt x="13" y="0"/>
                  </a:lnTo>
                  <a:lnTo>
                    <a:pt x="25" y="0"/>
                  </a:lnTo>
                  <a:lnTo>
                    <a:pt x="36" y="0"/>
                  </a:lnTo>
                  <a:lnTo>
                    <a:pt x="48" y="0"/>
                  </a:lnTo>
                  <a:lnTo>
                    <a:pt x="48" y="2"/>
                  </a:lnTo>
                  <a:lnTo>
                    <a:pt x="48" y="4"/>
                  </a:lnTo>
                  <a:lnTo>
                    <a:pt x="42" y="4"/>
                  </a:lnTo>
                  <a:lnTo>
                    <a:pt x="34" y="6"/>
                  </a:lnTo>
                  <a:lnTo>
                    <a:pt x="29" y="6"/>
                  </a:lnTo>
                  <a:lnTo>
                    <a:pt x="23" y="6"/>
                  </a:lnTo>
                  <a:lnTo>
                    <a:pt x="10" y="6"/>
                  </a:lnTo>
                  <a:lnTo>
                    <a:pt x="0" y="6"/>
                  </a:lnTo>
                  <a:lnTo>
                    <a:pt x="2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52" name="Freeform 36"/>
            <p:cNvSpPr>
              <a:spLocks/>
            </p:cNvSpPr>
            <p:nvPr/>
          </p:nvSpPr>
          <p:spPr bwMode="auto">
            <a:xfrm>
              <a:off x="1591" y="2001"/>
              <a:ext cx="92" cy="55"/>
            </a:xfrm>
            <a:custGeom>
              <a:avLst/>
              <a:gdLst>
                <a:gd name="T0" fmla="*/ 22 w 182"/>
                <a:gd name="T1" fmla="*/ 2 h 110"/>
                <a:gd name="T2" fmla="*/ 28 w 182"/>
                <a:gd name="T3" fmla="*/ 0 h 110"/>
                <a:gd name="T4" fmla="*/ 36 w 182"/>
                <a:gd name="T5" fmla="*/ 0 h 110"/>
                <a:gd name="T6" fmla="*/ 41 w 182"/>
                <a:gd name="T7" fmla="*/ 0 h 110"/>
                <a:gd name="T8" fmla="*/ 49 w 182"/>
                <a:gd name="T9" fmla="*/ 0 h 110"/>
                <a:gd name="T10" fmla="*/ 55 w 182"/>
                <a:gd name="T11" fmla="*/ 0 h 110"/>
                <a:gd name="T12" fmla="*/ 60 w 182"/>
                <a:gd name="T13" fmla="*/ 2 h 110"/>
                <a:gd name="T14" fmla="*/ 66 w 182"/>
                <a:gd name="T15" fmla="*/ 3 h 110"/>
                <a:gd name="T16" fmla="*/ 74 w 182"/>
                <a:gd name="T17" fmla="*/ 5 h 110"/>
                <a:gd name="T18" fmla="*/ 83 w 182"/>
                <a:gd name="T19" fmla="*/ 11 h 110"/>
                <a:gd name="T20" fmla="*/ 95 w 182"/>
                <a:gd name="T21" fmla="*/ 17 h 110"/>
                <a:gd name="T22" fmla="*/ 104 w 182"/>
                <a:gd name="T23" fmla="*/ 24 h 110"/>
                <a:gd name="T24" fmla="*/ 114 w 182"/>
                <a:gd name="T25" fmla="*/ 34 h 110"/>
                <a:gd name="T26" fmla="*/ 123 w 182"/>
                <a:gd name="T27" fmla="*/ 41 h 110"/>
                <a:gd name="T28" fmla="*/ 133 w 182"/>
                <a:gd name="T29" fmla="*/ 51 h 110"/>
                <a:gd name="T30" fmla="*/ 140 w 182"/>
                <a:gd name="T31" fmla="*/ 62 h 110"/>
                <a:gd name="T32" fmla="*/ 150 w 182"/>
                <a:gd name="T33" fmla="*/ 72 h 110"/>
                <a:gd name="T34" fmla="*/ 157 w 182"/>
                <a:gd name="T35" fmla="*/ 81 h 110"/>
                <a:gd name="T36" fmla="*/ 167 w 182"/>
                <a:gd name="T37" fmla="*/ 91 h 110"/>
                <a:gd name="T38" fmla="*/ 174 w 182"/>
                <a:gd name="T39" fmla="*/ 100 h 110"/>
                <a:gd name="T40" fmla="*/ 182 w 182"/>
                <a:gd name="T41" fmla="*/ 110 h 110"/>
                <a:gd name="T42" fmla="*/ 178 w 182"/>
                <a:gd name="T43" fmla="*/ 106 h 110"/>
                <a:gd name="T44" fmla="*/ 174 w 182"/>
                <a:gd name="T45" fmla="*/ 102 h 110"/>
                <a:gd name="T46" fmla="*/ 167 w 182"/>
                <a:gd name="T47" fmla="*/ 98 h 110"/>
                <a:gd name="T48" fmla="*/ 161 w 182"/>
                <a:gd name="T49" fmla="*/ 97 h 110"/>
                <a:gd name="T50" fmla="*/ 154 w 182"/>
                <a:gd name="T51" fmla="*/ 93 h 110"/>
                <a:gd name="T52" fmla="*/ 146 w 182"/>
                <a:gd name="T53" fmla="*/ 89 h 110"/>
                <a:gd name="T54" fmla="*/ 136 w 182"/>
                <a:gd name="T55" fmla="*/ 85 h 110"/>
                <a:gd name="T56" fmla="*/ 129 w 182"/>
                <a:gd name="T57" fmla="*/ 83 h 110"/>
                <a:gd name="T58" fmla="*/ 119 w 182"/>
                <a:gd name="T59" fmla="*/ 81 h 110"/>
                <a:gd name="T60" fmla="*/ 110 w 182"/>
                <a:gd name="T61" fmla="*/ 78 h 110"/>
                <a:gd name="T62" fmla="*/ 100 w 182"/>
                <a:gd name="T63" fmla="*/ 74 h 110"/>
                <a:gd name="T64" fmla="*/ 91 w 182"/>
                <a:gd name="T65" fmla="*/ 72 h 110"/>
                <a:gd name="T66" fmla="*/ 81 w 182"/>
                <a:gd name="T67" fmla="*/ 68 h 110"/>
                <a:gd name="T68" fmla="*/ 74 w 182"/>
                <a:gd name="T69" fmla="*/ 66 h 110"/>
                <a:gd name="T70" fmla="*/ 62 w 182"/>
                <a:gd name="T71" fmla="*/ 62 h 110"/>
                <a:gd name="T72" fmla="*/ 55 w 182"/>
                <a:gd name="T73" fmla="*/ 60 h 110"/>
                <a:gd name="T74" fmla="*/ 45 w 182"/>
                <a:gd name="T75" fmla="*/ 57 h 110"/>
                <a:gd name="T76" fmla="*/ 38 w 182"/>
                <a:gd name="T77" fmla="*/ 53 h 110"/>
                <a:gd name="T78" fmla="*/ 30 w 182"/>
                <a:gd name="T79" fmla="*/ 51 h 110"/>
                <a:gd name="T80" fmla="*/ 22 w 182"/>
                <a:gd name="T81" fmla="*/ 47 h 110"/>
                <a:gd name="T82" fmla="*/ 17 w 182"/>
                <a:gd name="T83" fmla="*/ 43 h 110"/>
                <a:gd name="T84" fmla="*/ 11 w 182"/>
                <a:gd name="T85" fmla="*/ 41 h 110"/>
                <a:gd name="T86" fmla="*/ 7 w 182"/>
                <a:gd name="T87" fmla="*/ 38 h 110"/>
                <a:gd name="T88" fmla="*/ 3 w 182"/>
                <a:gd name="T89" fmla="*/ 34 h 110"/>
                <a:gd name="T90" fmla="*/ 0 w 182"/>
                <a:gd name="T91" fmla="*/ 26 h 110"/>
                <a:gd name="T92" fmla="*/ 2 w 182"/>
                <a:gd name="T93" fmla="*/ 19 h 110"/>
                <a:gd name="T94" fmla="*/ 3 w 182"/>
                <a:gd name="T95" fmla="*/ 15 h 110"/>
                <a:gd name="T96" fmla="*/ 9 w 182"/>
                <a:gd name="T97" fmla="*/ 9 h 110"/>
                <a:gd name="T98" fmla="*/ 15 w 182"/>
                <a:gd name="T99" fmla="*/ 5 h 110"/>
                <a:gd name="T100" fmla="*/ 22 w 182"/>
                <a:gd name="T101" fmla="*/ 2 h 110"/>
                <a:gd name="T102" fmla="*/ 22 w 182"/>
                <a:gd name="T103" fmla="*/ 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82" h="110">
                  <a:moveTo>
                    <a:pt x="22" y="2"/>
                  </a:moveTo>
                  <a:lnTo>
                    <a:pt x="28" y="0"/>
                  </a:lnTo>
                  <a:lnTo>
                    <a:pt x="36" y="0"/>
                  </a:lnTo>
                  <a:lnTo>
                    <a:pt x="41" y="0"/>
                  </a:lnTo>
                  <a:lnTo>
                    <a:pt x="49" y="0"/>
                  </a:lnTo>
                  <a:lnTo>
                    <a:pt x="55" y="0"/>
                  </a:lnTo>
                  <a:lnTo>
                    <a:pt x="60" y="2"/>
                  </a:lnTo>
                  <a:lnTo>
                    <a:pt x="66" y="3"/>
                  </a:lnTo>
                  <a:lnTo>
                    <a:pt x="74" y="5"/>
                  </a:lnTo>
                  <a:lnTo>
                    <a:pt x="83" y="11"/>
                  </a:lnTo>
                  <a:lnTo>
                    <a:pt x="95" y="17"/>
                  </a:lnTo>
                  <a:lnTo>
                    <a:pt x="104" y="24"/>
                  </a:lnTo>
                  <a:lnTo>
                    <a:pt x="114" y="34"/>
                  </a:lnTo>
                  <a:lnTo>
                    <a:pt x="123" y="41"/>
                  </a:lnTo>
                  <a:lnTo>
                    <a:pt x="133" y="51"/>
                  </a:lnTo>
                  <a:lnTo>
                    <a:pt x="140" y="62"/>
                  </a:lnTo>
                  <a:lnTo>
                    <a:pt x="150" y="72"/>
                  </a:lnTo>
                  <a:lnTo>
                    <a:pt x="157" y="81"/>
                  </a:lnTo>
                  <a:lnTo>
                    <a:pt x="167" y="91"/>
                  </a:lnTo>
                  <a:lnTo>
                    <a:pt x="174" y="100"/>
                  </a:lnTo>
                  <a:lnTo>
                    <a:pt x="182" y="110"/>
                  </a:lnTo>
                  <a:lnTo>
                    <a:pt x="178" y="106"/>
                  </a:lnTo>
                  <a:lnTo>
                    <a:pt x="174" y="102"/>
                  </a:lnTo>
                  <a:lnTo>
                    <a:pt x="167" y="98"/>
                  </a:lnTo>
                  <a:lnTo>
                    <a:pt x="161" y="97"/>
                  </a:lnTo>
                  <a:lnTo>
                    <a:pt x="154" y="93"/>
                  </a:lnTo>
                  <a:lnTo>
                    <a:pt x="146" y="89"/>
                  </a:lnTo>
                  <a:lnTo>
                    <a:pt x="136" y="85"/>
                  </a:lnTo>
                  <a:lnTo>
                    <a:pt x="129" y="83"/>
                  </a:lnTo>
                  <a:lnTo>
                    <a:pt x="119" y="81"/>
                  </a:lnTo>
                  <a:lnTo>
                    <a:pt x="110" y="78"/>
                  </a:lnTo>
                  <a:lnTo>
                    <a:pt x="100" y="74"/>
                  </a:lnTo>
                  <a:lnTo>
                    <a:pt x="91" y="72"/>
                  </a:lnTo>
                  <a:lnTo>
                    <a:pt x="81" y="68"/>
                  </a:lnTo>
                  <a:lnTo>
                    <a:pt x="74" y="66"/>
                  </a:lnTo>
                  <a:lnTo>
                    <a:pt x="62" y="62"/>
                  </a:lnTo>
                  <a:lnTo>
                    <a:pt x="55" y="60"/>
                  </a:lnTo>
                  <a:lnTo>
                    <a:pt x="45" y="57"/>
                  </a:lnTo>
                  <a:lnTo>
                    <a:pt x="38" y="53"/>
                  </a:lnTo>
                  <a:lnTo>
                    <a:pt x="30" y="51"/>
                  </a:lnTo>
                  <a:lnTo>
                    <a:pt x="22" y="47"/>
                  </a:lnTo>
                  <a:lnTo>
                    <a:pt x="17" y="43"/>
                  </a:lnTo>
                  <a:lnTo>
                    <a:pt x="11" y="41"/>
                  </a:lnTo>
                  <a:lnTo>
                    <a:pt x="7" y="38"/>
                  </a:lnTo>
                  <a:lnTo>
                    <a:pt x="3" y="34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3" y="15"/>
                  </a:lnTo>
                  <a:lnTo>
                    <a:pt x="9" y="9"/>
                  </a:lnTo>
                  <a:lnTo>
                    <a:pt x="15" y="5"/>
                  </a:lnTo>
                  <a:lnTo>
                    <a:pt x="22" y="2"/>
                  </a:lnTo>
                  <a:lnTo>
                    <a:pt x="22" y="2"/>
                  </a:lnTo>
                  <a:close/>
                </a:path>
              </a:pathLst>
            </a:custGeom>
            <a:solidFill>
              <a:srgbClr val="F0E8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54" name="Freeform 38"/>
            <p:cNvSpPr>
              <a:spLocks/>
            </p:cNvSpPr>
            <p:nvPr/>
          </p:nvSpPr>
          <p:spPr bwMode="auto">
            <a:xfrm>
              <a:off x="1184" y="2024"/>
              <a:ext cx="26" cy="58"/>
            </a:xfrm>
            <a:custGeom>
              <a:avLst/>
              <a:gdLst>
                <a:gd name="T0" fmla="*/ 0 w 53"/>
                <a:gd name="T1" fmla="*/ 2 h 116"/>
                <a:gd name="T2" fmla="*/ 10 w 53"/>
                <a:gd name="T3" fmla="*/ 0 h 116"/>
                <a:gd name="T4" fmla="*/ 19 w 53"/>
                <a:gd name="T5" fmla="*/ 0 h 116"/>
                <a:gd name="T6" fmla="*/ 25 w 53"/>
                <a:gd name="T7" fmla="*/ 4 h 116"/>
                <a:gd name="T8" fmla="*/ 32 w 53"/>
                <a:gd name="T9" fmla="*/ 8 h 116"/>
                <a:gd name="T10" fmla="*/ 36 w 53"/>
                <a:gd name="T11" fmla="*/ 12 h 116"/>
                <a:gd name="T12" fmla="*/ 40 w 53"/>
                <a:gd name="T13" fmla="*/ 19 h 116"/>
                <a:gd name="T14" fmla="*/ 44 w 53"/>
                <a:gd name="T15" fmla="*/ 27 h 116"/>
                <a:gd name="T16" fmla="*/ 48 w 53"/>
                <a:gd name="T17" fmla="*/ 36 h 116"/>
                <a:gd name="T18" fmla="*/ 48 w 53"/>
                <a:gd name="T19" fmla="*/ 46 h 116"/>
                <a:gd name="T20" fmla="*/ 50 w 53"/>
                <a:gd name="T21" fmla="*/ 55 h 116"/>
                <a:gd name="T22" fmla="*/ 51 w 53"/>
                <a:gd name="T23" fmla="*/ 65 h 116"/>
                <a:gd name="T24" fmla="*/ 51 w 53"/>
                <a:gd name="T25" fmla="*/ 76 h 116"/>
                <a:gd name="T26" fmla="*/ 51 w 53"/>
                <a:gd name="T27" fmla="*/ 86 h 116"/>
                <a:gd name="T28" fmla="*/ 51 w 53"/>
                <a:gd name="T29" fmla="*/ 95 h 116"/>
                <a:gd name="T30" fmla="*/ 53 w 53"/>
                <a:gd name="T31" fmla="*/ 105 h 116"/>
                <a:gd name="T32" fmla="*/ 53 w 53"/>
                <a:gd name="T33" fmla="*/ 114 h 116"/>
                <a:gd name="T34" fmla="*/ 44 w 53"/>
                <a:gd name="T35" fmla="*/ 116 h 116"/>
                <a:gd name="T36" fmla="*/ 32 w 53"/>
                <a:gd name="T37" fmla="*/ 116 h 116"/>
                <a:gd name="T38" fmla="*/ 25 w 53"/>
                <a:gd name="T39" fmla="*/ 112 h 116"/>
                <a:gd name="T40" fmla="*/ 19 w 53"/>
                <a:gd name="T41" fmla="*/ 107 h 116"/>
                <a:gd name="T42" fmla="*/ 12 w 53"/>
                <a:gd name="T43" fmla="*/ 99 h 116"/>
                <a:gd name="T44" fmla="*/ 10 w 53"/>
                <a:gd name="T45" fmla="*/ 93 h 116"/>
                <a:gd name="T46" fmla="*/ 6 w 53"/>
                <a:gd name="T47" fmla="*/ 84 h 116"/>
                <a:gd name="T48" fmla="*/ 4 w 53"/>
                <a:gd name="T49" fmla="*/ 76 h 116"/>
                <a:gd name="T50" fmla="*/ 0 w 53"/>
                <a:gd name="T51" fmla="*/ 65 h 116"/>
                <a:gd name="T52" fmla="*/ 0 w 53"/>
                <a:gd name="T53" fmla="*/ 53 h 116"/>
                <a:gd name="T54" fmla="*/ 0 w 53"/>
                <a:gd name="T55" fmla="*/ 44 h 116"/>
                <a:gd name="T56" fmla="*/ 0 w 53"/>
                <a:gd name="T57" fmla="*/ 33 h 116"/>
                <a:gd name="T58" fmla="*/ 0 w 53"/>
                <a:gd name="T59" fmla="*/ 23 h 116"/>
                <a:gd name="T60" fmla="*/ 0 w 53"/>
                <a:gd name="T61" fmla="*/ 15 h 116"/>
                <a:gd name="T62" fmla="*/ 0 w 53"/>
                <a:gd name="T63" fmla="*/ 8 h 116"/>
                <a:gd name="T64" fmla="*/ 0 w 53"/>
                <a:gd name="T65" fmla="*/ 2 h 116"/>
                <a:gd name="T66" fmla="*/ 0 w 53"/>
                <a:gd name="T67" fmla="*/ 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116">
                  <a:moveTo>
                    <a:pt x="0" y="2"/>
                  </a:moveTo>
                  <a:lnTo>
                    <a:pt x="10" y="0"/>
                  </a:lnTo>
                  <a:lnTo>
                    <a:pt x="19" y="0"/>
                  </a:lnTo>
                  <a:lnTo>
                    <a:pt x="25" y="4"/>
                  </a:lnTo>
                  <a:lnTo>
                    <a:pt x="32" y="8"/>
                  </a:lnTo>
                  <a:lnTo>
                    <a:pt x="36" y="12"/>
                  </a:lnTo>
                  <a:lnTo>
                    <a:pt x="40" y="19"/>
                  </a:lnTo>
                  <a:lnTo>
                    <a:pt x="44" y="27"/>
                  </a:lnTo>
                  <a:lnTo>
                    <a:pt x="48" y="36"/>
                  </a:lnTo>
                  <a:lnTo>
                    <a:pt x="48" y="46"/>
                  </a:lnTo>
                  <a:lnTo>
                    <a:pt x="50" y="55"/>
                  </a:lnTo>
                  <a:lnTo>
                    <a:pt x="51" y="65"/>
                  </a:lnTo>
                  <a:lnTo>
                    <a:pt x="51" y="76"/>
                  </a:lnTo>
                  <a:lnTo>
                    <a:pt x="51" y="86"/>
                  </a:lnTo>
                  <a:lnTo>
                    <a:pt x="51" y="95"/>
                  </a:lnTo>
                  <a:lnTo>
                    <a:pt x="53" y="105"/>
                  </a:lnTo>
                  <a:lnTo>
                    <a:pt x="53" y="114"/>
                  </a:lnTo>
                  <a:lnTo>
                    <a:pt x="44" y="116"/>
                  </a:lnTo>
                  <a:lnTo>
                    <a:pt x="32" y="116"/>
                  </a:lnTo>
                  <a:lnTo>
                    <a:pt x="25" y="112"/>
                  </a:lnTo>
                  <a:lnTo>
                    <a:pt x="19" y="107"/>
                  </a:lnTo>
                  <a:lnTo>
                    <a:pt x="12" y="99"/>
                  </a:lnTo>
                  <a:lnTo>
                    <a:pt x="10" y="93"/>
                  </a:lnTo>
                  <a:lnTo>
                    <a:pt x="6" y="84"/>
                  </a:lnTo>
                  <a:lnTo>
                    <a:pt x="4" y="76"/>
                  </a:lnTo>
                  <a:lnTo>
                    <a:pt x="0" y="65"/>
                  </a:lnTo>
                  <a:lnTo>
                    <a:pt x="0" y="53"/>
                  </a:lnTo>
                  <a:lnTo>
                    <a:pt x="0" y="44"/>
                  </a:lnTo>
                  <a:lnTo>
                    <a:pt x="0" y="33"/>
                  </a:lnTo>
                  <a:lnTo>
                    <a:pt x="0" y="23"/>
                  </a:lnTo>
                  <a:lnTo>
                    <a:pt x="0" y="15"/>
                  </a:lnTo>
                  <a:lnTo>
                    <a:pt x="0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55" name="Freeform 39"/>
            <p:cNvSpPr>
              <a:spLocks/>
            </p:cNvSpPr>
            <p:nvPr/>
          </p:nvSpPr>
          <p:spPr bwMode="auto">
            <a:xfrm>
              <a:off x="1225" y="2025"/>
              <a:ext cx="21" cy="60"/>
            </a:xfrm>
            <a:custGeom>
              <a:avLst/>
              <a:gdLst>
                <a:gd name="T0" fmla="*/ 0 w 42"/>
                <a:gd name="T1" fmla="*/ 0 h 122"/>
                <a:gd name="T2" fmla="*/ 9 w 42"/>
                <a:gd name="T3" fmla="*/ 2 h 122"/>
                <a:gd name="T4" fmla="*/ 17 w 42"/>
                <a:gd name="T5" fmla="*/ 4 h 122"/>
                <a:gd name="T6" fmla="*/ 23 w 42"/>
                <a:gd name="T7" fmla="*/ 8 h 122"/>
                <a:gd name="T8" fmla="*/ 28 w 42"/>
                <a:gd name="T9" fmla="*/ 15 h 122"/>
                <a:gd name="T10" fmla="*/ 30 w 42"/>
                <a:gd name="T11" fmla="*/ 21 h 122"/>
                <a:gd name="T12" fmla="*/ 34 w 42"/>
                <a:gd name="T13" fmla="*/ 29 h 122"/>
                <a:gd name="T14" fmla="*/ 36 w 42"/>
                <a:gd name="T15" fmla="*/ 38 h 122"/>
                <a:gd name="T16" fmla="*/ 40 w 42"/>
                <a:gd name="T17" fmla="*/ 48 h 122"/>
                <a:gd name="T18" fmla="*/ 40 w 42"/>
                <a:gd name="T19" fmla="*/ 57 h 122"/>
                <a:gd name="T20" fmla="*/ 40 w 42"/>
                <a:gd name="T21" fmla="*/ 67 h 122"/>
                <a:gd name="T22" fmla="*/ 40 w 42"/>
                <a:gd name="T23" fmla="*/ 76 h 122"/>
                <a:gd name="T24" fmla="*/ 40 w 42"/>
                <a:gd name="T25" fmla="*/ 88 h 122"/>
                <a:gd name="T26" fmla="*/ 40 w 42"/>
                <a:gd name="T27" fmla="*/ 95 h 122"/>
                <a:gd name="T28" fmla="*/ 42 w 42"/>
                <a:gd name="T29" fmla="*/ 105 h 122"/>
                <a:gd name="T30" fmla="*/ 42 w 42"/>
                <a:gd name="T31" fmla="*/ 114 h 122"/>
                <a:gd name="T32" fmla="*/ 42 w 42"/>
                <a:gd name="T33" fmla="*/ 122 h 122"/>
                <a:gd name="T34" fmla="*/ 30 w 42"/>
                <a:gd name="T35" fmla="*/ 122 h 122"/>
                <a:gd name="T36" fmla="*/ 23 w 42"/>
                <a:gd name="T37" fmla="*/ 118 h 122"/>
                <a:gd name="T38" fmla="*/ 15 w 42"/>
                <a:gd name="T39" fmla="*/ 114 h 122"/>
                <a:gd name="T40" fmla="*/ 9 w 42"/>
                <a:gd name="T41" fmla="*/ 108 h 122"/>
                <a:gd name="T42" fmla="*/ 5 w 42"/>
                <a:gd name="T43" fmla="*/ 101 h 122"/>
                <a:gd name="T44" fmla="*/ 2 w 42"/>
                <a:gd name="T45" fmla="*/ 93 h 122"/>
                <a:gd name="T46" fmla="*/ 0 w 42"/>
                <a:gd name="T47" fmla="*/ 84 h 122"/>
                <a:gd name="T48" fmla="*/ 0 w 42"/>
                <a:gd name="T49" fmla="*/ 74 h 122"/>
                <a:gd name="T50" fmla="*/ 0 w 42"/>
                <a:gd name="T51" fmla="*/ 63 h 122"/>
                <a:gd name="T52" fmla="*/ 0 w 42"/>
                <a:gd name="T53" fmla="*/ 53 h 122"/>
                <a:gd name="T54" fmla="*/ 0 w 42"/>
                <a:gd name="T55" fmla="*/ 42 h 122"/>
                <a:gd name="T56" fmla="*/ 0 w 42"/>
                <a:gd name="T57" fmla="*/ 32 h 122"/>
                <a:gd name="T58" fmla="*/ 0 w 42"/>
                <a:gd name="T59" fmla="*/ 23 h 122"/>
                <a:gd name="T60" fmla="*/ 0 w 42"/>
                <a:gd name="T61" fmla="*/ 13 h 122"/>
                <a:gd name="T62" fmla="*/ 0 w 42"/>
                <a:gd name="T63" fmla="*/ 6 h 122"/>
                <a:gd name="T64" fmla="*/ 0 w 42"/>
                <a:gd name="T65" fmla="*/ 0 h 122"/>
                <a:gd name="T66" fmla="*/ 0 w 42"/>
                <a:gd name="T6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2" h="122">
                  <a:moveTo>
                    <a:pt x="0" y="0"/>
                  </a:moveTo>
                  <a:lnTo>
                    <a:pt x="9" y="2"/>
                  </a:lnTo>
                  <a:lnTo>
                    <a:pt x="17" y="4"/>
                  </a:lnTo>
                  <a:lnTo>
                    <a:pt x="23" y="8"/>
                  </a:lnTo>
                  <a:lnTo>
                    <a:pt x="28" y="15"/>
                  </a:lnTo>
                  <a:lnTo>
                    <a:pt x="30" y="21"/>
                  </a:lnTo>
                  <a:lnTo>
                    <a:pt x="34" y="29"/>
                  </a:lnTo>
                  <a:lnTo>
                    <a:pt x="36" y="38"/>
                  </a:lnTo>
                  <a:lnTo>
                    <a:pt x="40" y="48"/>
                  </a:lnTo>
                  <a:lnTo>
                    <a:pt x="40" y="57"/>
                  </a:lnTo>
                  <a:lnTo>
                    <a:pt x="40" y="67"/>
                  </a:lnTo>
                  <a:lnTo>
                    <a:pt x="40" y="76"/>
                  </a:lnTo>
                  <a:lnTo>
                    <a:pt x="40" y="88"/>
                  </a:lnTo>
                  <a:lnTo>
                    <a:pt x="40" y="95"/>
                  </a:lnTo>
                  <a:lnTo>
                    <a:pt x="42" y="105"/>
                  </a:lnTo>
                  <a:lnTo>
                    <a:pt x="42" y="114"/>
                  </a:lnTo>
                  <a:lnTo>
                    <a:pt x="42" y="122"/>
                  </a:lnTo>
                  <a:lnTo>
                    <a:pt x="30" y="122"/>
                  </a:lnTo>
                  <a:lnTo>
                    <a:pt x="23" y="118"/>
                  </a:lnTo>
                  <a:lnTo>
                    <a:pt x="15" y="114"/>
                  </a:lnTo>
                  <a:lnTo>
                    <a:pt x="9" y="108"/>
                  </a:lnTo>
                  <a:lnTo>
                    <a:pt x="5" y="101"/>
                  </a:lnTo>
                  <a:lnTo>
                    <a:pt x="2" y="93"/>
                  </a:lnTo>
                  <a:lnTo>
                    <a:pt x="0" y="84"/>
                  </a:lnTo>
                  <a:lnTo>
                    <a:pt x="0" y="74"/>
                  </a:lnTo>
                  <a:lnTo>
                    <a:pt x="0" y="63"/>
                  </a:lnTo>
                  <a:lnTo>
                    <a:pt x="0" y="53"/>
                  </a:lnTo>
                  <a:lnTo>
                    <a:pt x="0" y="42"/>
                  </a:lnTo>
                  <a:lnTo>
                    <a:pt x="0" y="32"/>
                  </a:lnTo>
                  <a:lnTo>
                    <a:pt x="0" y="23"/>
                  </a:lnTo>
                  <a:lnTo>
                    <a:pt x="0" y="13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56" name="Freeform 40"/>
            <p:cNvSpPr>
              <a:spLocks/>
            </p:cNvSpPr>
            <p:nvPr/>
          </p:nvSpPr>
          <p:spPr bwMode="auto">
            <a:xfrm>
              <a:off x="1139" y="2028"/>
              <a:ext cx="30" cy="54"/>
            </a:xfrm>
            <a:custGeom>
              <a:avLst/>
              <a:gdLst>
                <a:gd name="T0" fmla="*/ 7 w 61"/>
                <a:gd name="T1" fmla="*/ 2 h 106"/>
                <a:gd name="T2" fmla="*/ 17 w 61"/>
                <a:gd name="T3" fmla="*/ 0 h 106"/>
                <a:gd name="T4" fmla="*/ 24 w 61"/>
                <a:gd name="T5" fmla="*/ 2 h 106"/>
                <a:gd name="T6" fmla="*/ 32 w 61"/>
                <a:gd name="T7" fmla="*/ 4 h 106"/>
                <a:gd name="T8" fmla="*/ 40 w 61"/>
                <a:gd name="T9" fmla="*/ 7 h 106"/>
                <a:gd name="T10" fmla="*/ 42 w 61"/>
                <a:gd name="T11" fmla="*/ 13 h 106"/>
                <a:gd name="T12" fmla="*/ 47 w 61"/>
                <a:gd name="T13" fmla="*/ 19 h 106"/>
                <a:gd name="T14" fmla="*/ 49 w 61"/>
                <a:gd name="T15" fmla="*/ 26 h 106"/>
                <a:gd name="T16" fmla="*/ 53 w 61"/>
                <a:gd name="T17" fmla="*/ 34 h 106"/>
                <a:gd name="T18" fmla="*/ 55 w 61"/>
                <a:gd name="T19" fmla="*/ 42 h 106"/>
                <a:gd name="T20" fmla="*/ 57 w 61"/>
                <a:gd name="T21" fmla="*/ 49 h 106"/>
                <a:gd name="T22" fmla="*/ 59 w 61"/>
                <a:gd name="T23" fmla="*/ 59 h 106"/>
                <a:gd name="T24" fmla="*/ 59 w 61"/>
                <a:gd name="T25" fmla="*/ 68 h 106"/>
                <a:gd name="T26" fmla="*/ 59 w 61"/>
                <a:gd name="T27" fmla="*/ 78 h 106"/>
                <a:gd name="T28" fmla="*/ 59 w 61"/>
                <a:gd name="T29" fmla="*/ 87 h 106"/>
                <a:gd name="T30" fmla="*/ 61 w 61"/>
                <a:gd name="T31" fmla="*/ 95 h 106"/>
                <a:gd name="T32" fmla="*/ 61 w 61"/>
                <a:gd name="T33" fmla="*/ 104 h 106"/>
                <a:gd name="T34" fmla="*/ 49 w 61"/>
                <a:gd name="T35" fmla="*/ 106 h 106"/>
                <a:gd name="T36" fmla="*/ 40 w 61"/>
                <a:gd name="T37" fmla="*/ 106 h 106"/>
                <a:gd name="T38" fmla="*/ 32 w 61"/>
                <a:gd name="T39" fmla="*/ 102 h 106"/>
                <a:gd name="T40" fmla="*/ 24 w 61"/>
                <a:gd name="T41" fmla="*/ 100 h 106"/>
                <a:gd name="T42" fmla="*/ 17 w 61"/>
                <a:gd name="T43" fmla="*/ 93 h 106"/>
                <a:gd name="T44" fmla="*/ 13 w 61"/>
                <a:gd name="T45" fmla="*/ 87 h 106"/>
                <a:gd name="T46" fmla="*/ 7 w 61"/>
                <a:gd name="T47" fmla="*/ 80 h 106"/>
                <a:gd name="T48" fmla="*/ 5 w 61"/>
                <a:gd name="T49" fmla="*/ 70 h 106"/>
                <a:gd name="T50" fmla="*/ 2 w 61"/>
                <a:gd name="T51" fmla="*/ 61 h 106"/>
                <a:gd name="T52" fmla="*/ 2 w 61"/>
                <a:gd name="T53" fmla="*/ 53 h 106"/>
                <a:gd name="T54" fmla="*/ 0 w 61"/>
                <a:gd name="T55" fmla="*/ 42 h 106"/>
                <a:gd name="T56" fmla="*/ 0 w 61"/>
                <a:gd name="T57" fmla="*/ 34 h 106"/>
                <a:gd name="T58" fmla="*/ 0 w 61"/>
                <a:gd name="T59" fmla="*/ 23 h 106"/>
                <a:gd name="T60" fmla="*/ 2 w 61"/>
                <a:gd name="T61" fmla="*/ 15 h 106"/>
                <a:gd name="T62" fmla="*/ 5 w 61"/>
                <a:gd name="T63" fmla="*/ 7 h 106"/>
                <a:gd name="T64" fmla="*/ 7 w 61"/>
                <a:gd name="T65" fmla="*/ 2 h 106"/>
                <a:gd name="T66" fmla="*/ 7 w 61"/>
                <a:gd name="T67" fmla="*/ 2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" h="106">
                  <a:moveTo>
                    <a:pt x="7" y="2"/>
                  </a:moveTo>
                  <a:lnTo>
                    <a:pt x="17" y="0"/>
                  </a:lnTo>
                  <a:lnTo>
                    <a:pt x="24" y="2"/>
                  </a:lnTo>
                  <a:lnTo>
                    <a:pt x="32" y="4"/>
                  </a:lnTo>
                  <a:lnTo>
                    <a:pt x="40" y="7"/>
                  </a:lnTo>
                  <a:lnTo>
                    <a:pt x="42" y="13"/>
                  </a:lnTo>
                  <a:lnTo>
                    <a:pt x="47" y="19"/>
                  </a:lnTo>
                  <a:lnTo>
                    <a:pt x="49" y="26"/>
                  </a:lnTo>
                  <a:lnTo>
                    <a:pt x="53" y="34"/>
                  </a:lnTo>
                  <a:lnTo>
                    <a:pt x="55" y="42"/>
                  </a:lnTo>
                  <a:lnTo>
                    <a:pt x="57" y="49"/>
                  </a:lnTo>
                  <a:lnTo>
                    <a:pt x="59" y="59"/>
                  </a:lnTo>
                  <a:lnTo>
                    <a:pt x="59" y="68"/>
                  </a:lnTo>
                  <a:lnTo>
                    <a:pt x="59" y="78"/>
                  </a:lnTo>
                  <a:lnTo>
                    <a:pt x="59" y="87"/>
                  </a:lnTo>
                  <a:lnTo>
                    <a:pt x="61" y="95"/>
                  </a:lnTo>
                  <a:lnTo>
                    <a:pt x="61" y="104"/>
                  </a:lnTo>
                  <a:lnTo>
                    <a:pt x="49" y="106"/>
                  </a:lnTo>
                  <a:lnTo>
                    <a:pt x="40" y="106"/>
                  </a:lnTo>
                  <a:lnTo>
                    <a:pt x="32" y="102"/>
                  </a:lnTo>
                  <a:lnTo>
                    <a:pt x="24" y="100"/>
                  </a:lnTo>
                  <a:lnTo>
                    <a:pt x="17" y="93"/>
                  </a:lnTo>
                  <a:lnTo>
                    <a:pt x="13" y="87"/>
                  </a:lnTo>
                  <a:lnTo>
                    <a:pt x="7" y="80"/>
                  </a:lnTo>
                  <a:lnTo>
                    <a:pt x="5" y="70"/>
                  </a:lnTo>
                  <a:lnTo>
                    <a:pt x="2" y="61"/>
                  </a:lnTo>
                  <a:lnTo>
                    <a:pt x="2" y="53"/>
                  </a:lnTo>
                  <a:lnTo>
                    <a:pt x="0" y="42"/>
                  </a:lnTo>
                  <a:lnTo>
                    <a:pt x="0" y="34"/>
                  </a:lnTo>
                  <a:lnTo>
                    <a:pt x="0" y="23"/>
                  </a:lnTo>
                  <a:lnTo>
                    <a:pt x="2" y="15"/>
                  </a:lnTo>
                  <a:lnTo>
                    <a:pt x="5" y="7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57" name="Freeform 41"/>
            <p:cNvSpPr>
              <a:spLocks/>
            </p:cNvSpPr>
            <p:nvPr/>
          </p:nvSpPr>
          <p:spPr bwMode="auto">
            <a:xfrm>
              <a:off x="1261" y="2027"/>
              <a:ext cx="34" cy="64"/>
            </a:xfrm>
            <a:custGeom>
              <a:avLst/>
              <a:gdLst>
                <a:gd name="T0" fmla="*/ 0 w 67"/>
                <a:gd name="T1" fmla="*/ 4 h 127"/>
                <a:gd name="T2" fmla="*/ 8 w 67"/>
                <a:gd name="T3" fmla="*/ 0 h 127"/>
                <a:gd name="T4" fmla="*/ 13 w 67"/>
                <a:gd name="T5" fmla="*/ 0 h 127"/>
                <a:gd name="T6" fmla="*/ 21 w 67"/>
                <a:gd name="T7" fmla="*/ 0 h 127"/>
                <a:gd name="T8" fmla="*/ 27 w 67"/>
                <a:gd name="T9" fmla="*/ 0 h 127"/>
                <a:gd name="T10" fmla="*/ 36 w 67"/>
                <a:gd name="T11" fmla="*/ 0 h 127"/>
                <a:gd name="T12" fmla="*/ 46 w 67"/>
                <a:gd name="T13" fmla="*/ 6 h 127"/>
                <a:gd name="T14" fmla="*/ 51 w 67"/>
                <a:gd name="T15" fmla="*/ 9 h 127"/>
                <a:gd name="T16" fmla="*/ 57 w 67"/>
                <a:gd name="T17" fmla="*/ 17 h 127"/>
                <a:gd name="T18" fmla="*/ 61 w 67"/>
                <a:gd name="T19" fmla="*/ 25 h 127"/>
                <a:gd name="T20" fmla="*/ 63 w 67"/>
                <a:gd name="T21" fmla="*/ 36 h 127"/>
                <a:gd name="T22" fmla="*/ 63 w 67"/>
                <a:gd name="T23" fmla="*/ 45 h 127"/>
                <a:gd name="T24" fmla="*/ 65 w 67"/>
                <a:gd name="T25" fmla="*/ 57 h 127"/>
                <a:gd name="T26" fmla="*/ 65 w 67"/>
                <a:gd name="T27" fmla="*/ 68 h 127"/>
                <a:gd name="T28" fmla="*/ 67 w 67"/>
                <a:gd name="T29" fmla="*/ 80 h 127"/>
                <a:gd name="T30" fmla="*/ 65 w 67"/>
                <a:gd name="T31" fmla="*/ 91 h 127"/>
                <a:gd name="T32" fmla="*/ 65 w 67"/>
                <a:gd name="T33" fmla="*/ 102 h 127"/>
                <a:gd name="T34" fmla="*/ 65 w 67"/>
                <a:gd name="T35" fmla="*/ 108 h 127"/>
                <a:gd name="T36" fmla="*/ 65 w 67"/>
                <a:gd name="T37" fmla="*/ 116 h 127"/>
                <a:gd name="T38" fmla="*/ 65 w 67"/>
                <a:gd name="T39" fmla="*/ 121 h 127"/>
                <a:gd name="T40" fmla="*/ 65 w 67"/>
                <a:gd name="T41" fmla="*/ 127 h 127"/>
                <a:gd name="T42" fmla="*/ 57 w 67"/>
                <a:gd name="T43" fmla="*/ 127 h 127"/>
                <a:gd name="T44" fmla="*/ 49 w 67"/>
                <a:gd name="T45" fmla="*/ 127 h 127"/>
                <a:gd name="T46" fmla="*/ 44 w 67"/>
                <a:gd name="T47" fmla="*/ 127 h 127"/>
                <a:gd name="T48" fmla="*/ 40 w 67"/>
                <a:gd name="T49" fmla="*/ 127 h 127"/>
                <a:gd name="T50" fmla="*/ 29 w 67"/>
                <a:gd name="T51" fmla="*/ 123 h 127"/>
                <a:gd name="T52" fmla="*/ 21 w 67"/>
                <a:gd name="T53" fmla="*/ 121 h 127"/>
                <a:gd name="T54" fmla="*/ 15 w 67"/>
                <a:gd name="T55" fmla="*/ 112 h 127"/>
                <a:gd name="T56" fmla="*/ 9 w 67"/>
                <a:gd name="T57" fmla="*/ 104 h 127"/>
                <a:gd name="T58" fmla="*/ 6 w 67"/>
                <a:gd name="T59" fmla="*/ 97 h 127"/>
                <a:gd name="T60" fmla="*/ 4 w 67"/>
                <a:gd name="T61" fmla="*/ 87 h 127"/>
                <a:gd name="T62" fmla="*/ 0 w 67"/>
                <a:gd name="T63" fmla="*/ 76 h 127"/>
                <a:gd name="T64" fmla="*/ 0 w 67"/>
                <a:gd name="T65" fmla="*/ 64 h 127"/>
                <a:gd name="T66" fmla="*/ 0 w 67"/>
                <a:gd name="T67" fmla="*/ 53 h 127"/>
                <a:gd name="T68" fmla="*/ 0 w 67"/>
                <a:gd name="T69" fmla="*/ 44 h 127"/>
                <a:gd name="T70" fmla="*/ 0 w 67"/>
                <a:gd name="T71" fmla="*/ 32 h 127"/>
                <a:gd name="T72" fmla="*/ 0 w 67"/>
                <a:gd name="T73" fmla="*/ 23 h 127"/>
                <a:gd name="T74" fmla="*/ 0 w 67"/>
                <a:gd name="T75" fmla="*/ 11 h 127"/>
                <a:gd name="T76" fmla="*/ 0 w 67"/>
                <a:gd name="T77" fmla="*/ 4 h 127"/>
                <a:gd name="T78" fmla="*/ 0 w 67"/>
                <a:gd name="T79" fmla="*/ 4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7" h="127">
                  <a:moveTo>
                    <a:pt x="0" y="4"/>
                  </a:moveTo>
                  <a:lnTo>
                    <a:pt x="8" y="0"/>
                  </a:lnTo>
                  <a:lnTo>
                    <a:pt x="13" y="0"/>
                  </a:lnTo>
                  <a:lnTo>
                    <a:pt x="21" y="0"/>
                  </a:lnTo>
                  <a:lnTo>
                    <a:pt x="27" y="0"/>
                  </a:lnTo>
                  <a:lnTo>
                    <a:pt x="36" y="0"/>
                  </a:lnTo>
                  <a:lnTo>
                    <a:pt x="46" y="6"/>
                  </a:lnTo>
                  <a:lnTo>
                    <a:pt x="51" y="9"/>
                  </a:lnTo>
                  <a:lnTo>
                    <a:pt x="57" y="17"/>
                  </a:lnTo>
                  <a:lnTo>
                    <a:pt x="61" y="25"/>
                  </a:lnTo>
                  <a:lnTo>
                    <a:pt x="63" y="36"/>
                  </a:lnTo>
                  <a:lnTo>
                    <a:pt x="63" y="45"/>
                  </a:lnTo>
                  <a:lnTo>
                    <a:pt x="65" y="57"/>
                  </a:lnTo>
                  <a:lnTo>
                    <a:pt x="65" y="68"/>
                  </a:lnTo>
                  <a:lnTo>
                    <a:pt x="67" y="80"/>
                  </a:lnTo>
                  <a:lnTo>
                    <a:pt x="65" y="91"/>
                  </a:lnTo>
                  <a:lnTo>
                    <a:pt x="65" y="102"/>
                  </a:lnTo>
                  <a:lnTo>
                    <a:pt x="65" y="108"/>
                  </a:lnTo>
                  <a:lnTo>
                    <a:pt x="65" y="116"/>
                  </a:lnTo>
                  <a:lnTo>
                    <a:pt x="65" y="121"/>
                  </a:lnTo>
                  <a:lnTo>
                    <a:pt x="65" y="127"/>
                  </a:lnTo>
                  <a:lnTo>
                    <a:pt x="57" y="127"/>
                  </a:lnTo>
                  <a:lnTo>
                    <a:pt x="49" y="127"/>
                  </a:lnTo>
                  <a:lnTo>
                    <a:pt x="44" y="127"/>
                  </a:lnTo>
                  <a:lnTo>
                    <a:pt x="40" y="127"/>
                  </a:lnTo>
                  <a:lnTo>
                    <a:pt x="29" y="123"/>
                  </a:lnTo>
                  <a:lnTo>
                    <a:pt x="21" y="121"/>
                  </a:lnTo>
                  <a:lnTo>
                    <a:pt x="15" y="112"/>
                  </a:lnTo>
                  <a:lnTo>
                    <a:pt x="9" y="104"/>
                  </a:lnTo>
                  <a:lnTo>
                    <a:pt x="6" y="97"/>
                  </a:lnTo>
                  <a:lnTo>
                    <a:pt x="4" y="87"/>
                  </a:lnTo>
                  <a:lnTo>
                    <a:pt x="0" y="76"/>
                  </a:lnTo>
                  <a:lnTo>
                    <a:pt x="0" y="64"/>
                  </a:lnTo>
                  <a:lnTo>
                    <a:pt x="0" y="53"/>
                  </a:lnTo>
                  <a:lnTo>
                    <a:pt x="0" y="44"/>
                  </a:lnTo>
                  <a:lnTo>
                    <a:pt x="0" y="32"/>
                  </a:lnTo>
                  <a:lnTo>
                    <a:pt x="0" y="23"/>
                  </a:lnTo>
                  <a:lnTo>
                    <a:pt x="0" y="11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59" name="Freeform 43"/>
            <p:cNvSpPr>
              <a:spLocks/>
            </p:cNvSpPr>
            <p:nvPr/>
          </p:nvSpPr>
          <p:spPr bwMode="auto">
            <a:xfrm>
              <a:off x="1829" y="2029"/>
              <a:ext cx="176" cy="322"/>
            </a:xfrm>
            <a:custGeom>
              <a:avLst/>
              <a:gdLst>
                <a:gd name="T0" fmla="*/ 308 w 352"/>
                <a:gd name="T1" fmla="*/ 7 h 644"/>
                <a:gd name="T2" fmla="*/ 352 w 352"/>
                <a:gd name="T3" fmla="*/ 68 h 644"/>
                <a:gd name="T4" fmla="*/ 338 w 352"/>
                <a:gd name="T5" fmla="*/ 121 h 644"/>
                <a:gd name="T6" fmla="*/ 308 w 352"/>
                <a:gd name="T7" fmla="*/ 180 h 644"/>
                <a:gd name="T8" fmla="*/ 272 w 352"/>
                <a:gd name="T9" fmla="*/ 239 h 644"/>
                <a:gd name="T10" fmla="*/ 239 w 352"/>
                <a:gd name="T11" fmla="*/ 294 h 644"/>
                <a:gd name="T12" fmla="*/ 222 w 352"/>
                <a:gd name="T13" fmla="*/ 363 h 644"/>
                <a:gd name="T14" fmla="*/ 268 w 352"/>
                <a:gd name="T15" fmla="*/ 424 h 644"/>
                <a:gd name="T16" fmla="*/ 315 w 352"/>
                <a:gd name="T17" fmla="*/ 486 h 644"/>
                <a:gd name="T18" fmla="*/ 344 w 352"/>
                <a:gd name="T19" fmla="*/ 555 h 644"/>
                <a:gd name="T20" fmla="*/ 334 w 352"/>
                <a:gd name="T21" fmla="*/ 623 h 644"/>
                <a:gd name="T22" fmla="*/ 258 w 352"/>
                <a:gd name="T23" fmla="*/ 642 h 644"/>
                <a:gd name="T24" fmla="*/ 190 w 352"/>
                <a:gd name="T25" fmla="*/ 634 h 644"/>
                <a:gd name="T26" fmla="*/ 125 w 352"/>
                <a:gd name="T27" fmla="*/ 602 h 644"/>
                <a:gd name="T28" fmla="*/ 142 w 352"/>
                <a:gd name="T29" fmla="*/ 577 h 644"/>
                <a:gd name="T30" fmla="*/ 218 w 352"/>
                <a:gd name="T31" fmla="*/ 583 h 644"/>
                <a:gd name="T32" fmla="*/ 205 w 352"/>
                <a:gd name="T33" fmla="*/ 547 h 644"/>
                <a:gd name="T34" fmla="*/ 150 w 352"/>
                <a:gd name="T35" fmla="*/ 543 h 644"/>
                <a:gd name="T36" fmla="*/ 99 w 352"/>
                <a:gd name="T37" fmla="*/ 543 h 644"/>
                <a:gd name="T38" fmla="*/ 114 w 352"/>
                <a:gd name="T39" fmla="*/ 526 h 644"/>
                <a:gd name="T40" fmla="*/ 198 w 352"/>
                <a:gd name="T41" fmla="*/ 528 h 644"/>
                <a:gd name="T42" fmla="*/ 175 w 352"/>
                <a:gd name="T43" fmla="*/ 496 h 644"/>
                <a:gd name="T44" fmla="*/ 108 w 352"/>
                <a:gd name="T45" fmla="*/ 490 h 644"/>
                <a:gd name="T46" fmla="*/ 53 w 352"/>
                <a:gd name="T47" fmla="*/ 488 h 644"/>
                <a:gd name="T48" fmla="*/ 104 w 352"/>
                <a:gd name="T49" fmla="*/ 475 h 644"/>
                <a:gd name="T50" fmla="*/ 186 w 352"/>
                <a:gd name="T51" fmla="*/ 477 h 644"/>
                <a:gd name="T52" fmla="*/ 125 w 352"/>
                <a:gd name="T53" fmla="*/ 444 h 644"/>
                <a:gd name="T54" fmla="*/ 53 w 352"/>
                <a:gd name="T55" fmla="*/ 444 h 644"/>
                <a:gd name="T56" fmla="*/ 53 w 352"/>
                <a:gd name="T57" fmla="*/ 422 h 644"/>
                <a:gd name="T58" fmla="*/ 125 w 352"/>
                <a:gd name="T59" fmla="*/ 414 h 644"/>
                <a:gd name="T60" fmla="*/ 120 w 352"/>
                <a:gd name="T61" fmla="*/ 391 h 644"/>
                <a:gd name="T62" fmla="*/ 51 w 352"/>
                <a:gd name="T63" fmla="*/ 389 h 644"/>
                <a:gd name="T64" fmla="*/ 19 w 352"/>
                <a:gd name="T65" fmla="*/ 372 h 644"/>
                <a:gd name="T66" fmla="*/ 85 w 352"/>
                <a:gd name="T67" fmla="*/ 361 h 644"/>
                <a:gd name="T68" fmla="*/ 121 w 352"/>
                <a:gd name="T69" fmla="*/ 351 h 644"/>
                <a:gd name="T70" fmla="*/ 66 w 352"/>
                <a:gd name="T71" fmla="*/ 344 h 644"/>
                <a:gd name="T72" fmla="*/ 40 w 352"/>
                <a:gd name="T73" fmla="*/ 332 h 644"/>
                <a:gd name="T74" fmla="*/ 99 w 352"/>
                <a:gd name="T75" fmla="*/ 311 h 644"/>
                <a:gd name="T76" fmla="*/ 64 w 352"/>
                <a:gd name="T77" fmla="*/ 287 h 644"/>
                <a:gd name="T78" fmla="*/ 13 w 352"/>
                <a:gd name="T79" fmla="*/ 292 h 644"/>
                <a:gd name="T80" fmla="*/ 74 w 352"/>
                <a:gd name="T81" fmla="*/ 258 h 644"/>
                <a:gd name="T82" fmla="*/ 133 w 352"/>
                <a:gd name="T83" fmla="*/ 233 h 644"/>
                <a:gd name="T84" fmla="*/ 80 w 352"/>
                <a:gd name="T85" fmla="*/ 235 h 644"/>
                <a:gd name="T86" fmla="*/ 125 w 352"/>
                <a:gd name="T87" fmla="*/ 192 h 644"/>
                <a:gd name="T88" fmla="*/ 207 w 352"/>
                <a:gd name="T89" fmla="*/ 125 h 644"/>
                <a:gd name="T90" fmla="*/ 194 w 352"/>
                <a:gd name="T91" fmla="*/ 108 h 644"/>
                <a:gd name="T92" fmla="*/ 142 w 352"/>
                <a:gd name="T93" fmla="*/ 138 h 644"/>
                <a:gd name="T94" fmla="*/ 93 w 352"/>
                <a:gd name="T95" fmla="*/ 167 h 644"/>
                <a:gd name="T96" fmla="*/ 40 w 352"/>
                <a:gd name="T97" fmla="*/ 192 h 644"/>
                <a:gd name="T98" fmla="*/ 53 w 352"/>
                <a:gd name="T99" fmla="*/ 163 h 644"/>
                <a:gd name="T100" fmla="*/ 118 w 352"/>
                <a:gd name="T101" fmla="*/ 121 h 644"/>
                <a:gd name="T102" fmla="*/ 186 w 352"/>
                <a:gd name="T103" fmla="*/ 87 h 644"/>
                <a:gd name="T104" fmla="*/ 247 w 352"/>
                <a:gd name="T105" fmla="*/ 49 h 644"/>
                <a:gd name="T106" fmla="*/ 232 w 352"/>
                <a:gd name="T107" fmla="*/ 47 h 644"/>
                <a:gd name="T108" fmla="*/ 177 w 352"/>
                <a:gd name="T109" fmla="*/ 72 h 644"/>
                <a:gd name="T110" fmla="*/ 120 w 352"/>
                <a:gd name="T111" fmla="*/ 95 h 644"/>
                <a:gd name="T112" fmla="*/ 63 w 352"/>
                <a:gd name="T113" fmla="*/ 108 h 644"/>
                <a:gd name="T114" fmla="*/ 80 w 352"/>
                <a:gd name="T115" fmla="*/ 81 h 644"/>
                <a:gd name="T116" fmla="*/ 131 w 352"/>
                <a:gd name="T117" fmla="*/ 55 h 644"/>
                <a:gd name="T118" fmla="*/ 184 w 352"/>
                <a:gd name="T119" fmla="*/ 28 h 644"/>
                <a:gd name="T120" fmla="*/ 236 w 352"/>
                <a:gd name="T121" fmla="*/ 3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52" h="644">
                  <a:moveTo>
                    <a:pt x="241" y="0"/>
                  </a:moveTo>
                  <a:lnTo>
                    <a:pt x="253" y="0"/>
                  </a:lnTo>
                  <a:lnTo>
                    <a:pt x="264" y="0"/>
                  </a:lnTo>
                  <a:lnTo>
                    <a:pt x="274" y="0"/>
                  </a:lnTo>
                  <a:lnTo>
                    <a:pt x="283" y="2"/>
                  </a:lnTo>
                  <a:lnTo>
                    <a:pt x="291" y="2"/>
                  </a:lnTo>
                  <a:lnTo>
                    <a:pt x="300" y="5"/>
                  </a:lnTo>
                  <a:lnTo>
                    <a:pt x="308" y="7"/>
                  </a:lnTo>
                  <a:lnTo>
                    <a:pt x="315" y="11"/>
                  </a:lnTo>
                  <a:lnTo>
                    <a:pt x="325" y="15"/>
                  </a:lnTo>
                  <a:lnTo>
                    <a:pt x="334" y="24"/>
                  </a:lnTo>
                  <a:lnTo>
                    <a:pt x="342" y="32"/>
                  </a:lnTo>
                  <a:lnTo>
                    <a:pt x="348" y="41"/>
                  </a:lnTo>
                  <a:lnTo>
                    <a:pt x="352" y="51"/>
                  </a:lnTo>
                  <a:lnTo>
                    <a:pt x="352" y="62"/>
                  </a:lnTo>
                  <a:lnTo>
                    <a:pt x="352" y="68"/>
                  </a:lnTo>
                  <a:lnTo>
                    <a:pt x="352" y="74"/>
                  </a:lnTo>
                  <a:lnTo>
                    <a:pt x="350" y="81"/>
                  </a:lnTo>
                  <a:lnTo>
                    <a:pt x="350" y="87"/>
                  </a:lnTo>
                  <a:lnTo>
                    <a:pt x="348" y="93"/>
                  </a:lnTo>
                  <a:lnTo>
                    <a:pt x="346" y="100"/>
                  </a:lnTo>
                  <a:lnTo>
                    <a:pt x="344" y="106"/>
                  </a:lnTo>
                  <a:lnTo>
                    <a:pt x="340" y="114"/>
                  </a:lnTo>
                  <a:lnTo>
                    <a:pt x="338" y="121"/>
                  </a:lnTo>
                  <a:lnTo>
                    <a:pt x="334" y="129"/>
                  </a:lnTo>
                  <a:lnTo>
                    <a:pt x="332" y="137"/>
                  </a:lnTo>
                  <a:lnTo>
                    <a:pt x="331" y="144"/>
                  </a:lnTo>
                  <a:lnTo>
                    <a:pt x="325" y="152"/>
                  </a:lnTo>
                  <a:lnTo>
                    <a:pt x="321" y="157"/>
                  </a:lnTo>
                  <a:lnTo>
                    <a:pt x="317" y="165"/>
                  </a:lnTo>
                  <a:lnTo>
                    <a:pt x="313" y="173"/>
                  </a:lnTo>
                  <a:lnTo>
                    <a:pt x="308" y="180"/>
                  </a:lnTo>
                  <a:lnTo>
                    <a:pt x="304" y="188"/>
                  </a:lnTo>
                  <a:lnTo>
                    <a:pt x="298" y="195"/>
                  </a:lnTo>
                  <a:lnTo>
                    <a:pt x="294" y="203"/>
                  </a:lnTo>
                  <a:lnTo>
                    <a:pt x="291" y="211"/>
                  </a:lnTo>
                  <a:lnTo>
                    <a:pt x="285" y="218"/>
                  </a:lnTo>
                  <a:lnTo>
                    <a:pt x="281" y="226"/>
                  </a:lnTo>
                  <a:lnTo>
                    <a:pt x="277" y="233"/>
                  </a:lnTo>
                  <a:lnTo>
                    <a:pt x="272" y="239"/>
                  </a:lnTo>
                  <a:lnTo>
                    <a:pt x="268" y="249"/>
                  </a:lnTo>
                  <a:lnTo>
                    <a:pt x="264" y="256"/>
                  </a:lnTo>
                  <a:lnTo>
                    <a:pt x="260" y="264"/>
                  </a:lnTo>
                  <a:lnTo>
                    <a:pt x="255" y="270"/>
                  </a:lnTo>
                  <a:lnTo>
                    <a:pt x="251" y="275"/>
                  </a:lnTo>
                  <a:lnTo>
                    <a:pt x="247" y="283"/>
                  </a:lnTo>
                  <a:lnTo>
                    <a:pt x="243" y="289"/>
                  </a:lnTo>
                  <a:lnTo>
                    <a:pt x="239" y="294"/>
                  </a:lnTo>
                  <a:lnTo>
                    <a:pt x="236" y="302"/>
                  </a:lnTo>
                  <a:lnTo>
                    <a:pt x="232" y="308"/>
                  </a:lnTo>
                  <a:lnTo>
                    <a:pt x="230" y="313"/>
                  </a:lnTo>
                  <a:lnTo>
                    <a:pt x="224" y="325"/>
                  </a:lnTo>
                  <a:lnTo>
                    <a:pt x="220" y="336"/>
                  </a:lnTo>
                  <a:lnTo>
                    <a:pt x="218" y="346"/>
                  </a:lnTo>
                  <a:lnTo>
                    <a:pt x="218" y="355"/>
                  </a:lnTo>
                  <a:lnTo>
                    <a:pt x="222" y="363"/>
                  </a:lnTo>
                  <a:lnTo>
                    <a:pt x="228" y="370"/>
                  </a:lnTo>
                  <a:lnTo>
                    <a:pt x="232" y="378"/>
                  </a:lnTo>
                  <a:lnTo>
                    <a:pt x="239" y="387"/>
                  </a:lnTo>
                  <a:lnTo>
                    <a:pt x="245" y="393"/>
                  </a:lnTo>
                  <a:lnTo>
                    <a:pt x="251" y="403"/>
                  </a:lnTo>
                  <a:lnTo>
                    <a:pt x="256" y="408"/>
                  </a:lnTo>
                  <a:lnTo>
                    <a:pt x="264" y="418"/>
                  </a:lnTo>
                  <a:lnTo>
                    <a:pt x="268" y="424"/>
                  </a:lnTo>
                  <a:lnTo>
                    <a:pt x="275" y="431"/>
                  </a:lnTo>
                  <a:lnTo>
                    <a:pt x="281" y="441"/>
                  </a:lnTo>
                  <a:lnTo>
                    <a:pt x="287" y="448"/>
                  </a:lnTo>
                  <a:lnTo>
                    <a:pt x="293" y="456"/>
                  </a:lnTo>
                  <a:lnTo>
                    <a:pt x="298" y="463"/>
                  </a:lnTo>
                  <a:lnTo>
                    <a:pt x="304" y="471"/>
                  </a:lnTo>
                  <a:lnTo>
                    <a:pt x="312" y="481"/>
                  </a:lnTo>
                  <a:lnTo>
                    <a:pt x="315" y="486"/>
                  </a:lnTo>
                  <a:lnTo>
                    <a:pt x="319" y="496"/>
                  </a:lnTo>
                  <a:lnTo>
                    <a:pt x="325" y="501"/>
                  </a:lnTo>
                  <a:lnTo>
                    <a:pt x="329" y="511"/>
                  </a:lnTo>
                  <a:lnTo>
                    <a:pt x="332" y="519"/>
                  </a:lnTo>
                  <a:lnTo>
                    <a:pt x="334" y="528"/>
                  </a:lnTo>
                  <a:lnTo>
                    <a:pt x="338" y="536"/>
                  </a:lnTo>
                  <a:lnTo>
                    <a:pt x="342" y="545"/>
                  </a:lnTo>
                  <a:lnTo>
                    <a:pt x="344" y="555"/>
                  </a:lnTo>
                  <a:lnTo>
                    <a:pt x="344" y="562"/>
                  </a:lnTo>
                  <a:lnTo>
                    <a:pt x="346" y="572"/>
                  </a:lnTo>
                  <a:lnTo>
                    <a:pt x="346" y="581"/>
                  </a:lnTo>
                  <a:lnTo>
                    <a:pt x="346" y="591"/>
                  </a:lnTo>
                  <a:lnTo>
                    <a:pt x="344" y="600"/>
                  </a:lnTo>
                  <a:lnTo>
                    <a:pt x="342" y="610"/>
                  </a:lnTo>
                  <a:lnTo>
                    <a:pt x="340" y="621"/>
                  </a:lnTo>
                  <a:lnTo>
                    <a:pt x="334" y="623"/>
                  </a:lnTo>
                  <a:lnTo>
                    <a:pt x="327" y="627"/>
                  </a:lnTo>
                  <a:lnTo>
                    <a:pt x="321" y="627"/>
                  </a:lnTo>
                  <a:lnTo>
                    <a:pt x="313" y="631"/>
                  </a:lnTo>
                  <a:lnTo>
                    <a:pt x="302" y="634"/>
                  </a:lnTo>
                  <a:lnTo>
                    <a:pt x="291" y="636"/>
                  </a:lnTo>
                  <a:lnTo>
                    <a:pt x="279" y="638"/>
                  </a:lnTo>
                  <a:lnTo>
                    <a:pt x="268" y="640"/>
                  </a:lnTo>
                  <a:lnTo>
                    <a:pt x="258" y="642"/>
                  </a:lnTo>
                  <a:lnTo>
                    <a:pt x="249" y="644"/>
                  </a:lnTo>
                  <a:lnTo>
                    <a:pt x="239" y="642"/>
                  </a:lnTo>
                  <a:lnTo>
                    <a:pt x="228" y="642"/>
                  </a:lnTo>
                  <a:lnTo>
                    <a:pt x="220" y="642"/>
                  </a:lnTo>
                  <a:lnTo>
                    <a:pt x="213" y="642"/>
                  </a:lnTo>
                  <a:lnTo>
                    <a:pt x="205" y="640"/>
                  </a:lnTo>
                  <a:lnTo>
                    <a:pt x="198" y="636"/>
                  </a:lnTo>
                  <a:lnTo>
                    <a:pt x="190" y="634"/>
                  </a:lnTo>
                  <a:lnTo>
                    <a:pt x="184" y="634"/>
                  </a:lnTo>
                  <a:lnTo>
                    <a:pt x="175" y="631"/>
                  </a:lnTo>
                  <a:lnTo>
                    <a:pt x="169" y="627"/>
                  </a:lnTo>
                  <a:lnTo>
                    <a:pt x="161" y="623"/>
                  </a:lnTo>
                  <a:lnTo>
                    <a:pt x="158" y="621"/>
                  </a:lnTo>
                  <a:lnTo>
                    <a:pt x="146" y="615"/>
                  </a:lnTo>
                  <a:lnTo>
                    <a:pt x="135" y="610"/>
                  </a:lnTo>
                  <a:lnTo>
                    <a:pt x="125" y="602"/>
                  </a:lnTo>
                  <a:lnTo>
                    <a:pt x="118" y="596"/>
                  </a:lnTo>
                  <a:lnTo>
                    <a:pt x="108" y="593"/>
                  </a:lnTo>
                  <a:lnTo>
                    <a:pt x="102" y="589"/>
                  </a:lnTo>
                  <a:lnTo>
                    <a:pt x="108" y="585"/>
                  </a:lnTo>
                  <a:lnTo>
                    <a:pt x="118" y="581"/>
                  </a:lnTo>
                  <a:lnTo>
                    <a:pt x="125" y="579"/>
                  </a:lnTo>
                  <a:lnTo>
                    <a:pt x="135" y="579"/>
                  </a:lnTo>
                  <a:lnTo>
                    <a:pt x="142" y="577"/>
                  </a:lnTo>
                  <a:lnTo>
                    <a:pt x="152" y="577"/>
                  </a:lnTo>
                  <a:lnTo>
                    <a:pt x="161" y="579"/>
                  </a:lnTo>
                  <a:lnTo>
                    <a:pt x="171" y="581"/>
                  </a:lnTo>
                  <a:lnTo>
                    <a:pt x="180" y="581"/>
                  </a:lnTo>
                  <a:lnTo>
                    <a:pt x="190" y="583"/>
                  </a:lnTo>
                  <a:lnTo>
                    <a:pt x="199" y="583"/>
                  </a:lnTo>
                  <a:lnTo>
                    <a:pt x="209" y="585"/>
                  </a:lnTo>
                  <a:lnTo>
                    <a:pt x="218" y="583"/>
                  </a:lnTo>
                  <a:lnTo>
                    <a:pt x="228" y="583"/>
                  </a:lnTo>
                  <a:lnTo>
                    <a:pt x="237" y="583"/>
                  </a:lnTo>
                  <a:lnTo>
                    <a:pt x="247" y="581"/>
                  </a:lnTo>
                  <a:lnTo>
                    <a:pt x="239" y="570"/>
                  </a:lnTo>
                  <a:lnTo>
                    <a:pt x="234" y="562"/>
                  </a:lnTo>
                  <a:lnTo>
                    <a:pt x="226" y="555"/>
                  </a:lnTo>
                  <a:lnTo>
                    <a:pt x="217" y="551"/>
                  </a:lnTo>
                  <a:lnTo>
                    <a:pt x="205" y="547"/>
                  </a:lnTo>
                  <a:lnTo>
                    <a:pt x="194" y="545"/>
                  </a:lnTo>
                  <a:lnTo>
                    <a:pt x="188" y="543"/>
                  </a:lnTo>
                  <a:lnTo>
                    <a:pt x="182" y="543"/>
                  </a:lnTo>
                  <a:lnTo>
                    <a:pt x="175" y="543"/>
                  </a:lnTo>
                  <a:lnTo>
                    <a:pt x="171" y="543"/>
                  </a:lnTo>
                  <a:lnTo>
                    <a:pt x="163" y="543"/>
                  </a:lnTo>
                  <a:lnTo>
                    <a:pt x="158" y="543"/>
                  </a:lnTo>
                  <a:lnTo>
                    <a:pt x="150" y="543"/>
                  </a:lnTo>
                  <a:lnTo>
                    <a:pt x="144" y="543"/>
                  </a:lnTo>
                  <a:lnTo>
                    <a:pt x="137" y="543"/>
                  </a:lnTo>
                  <a:lnTo>
                    <a:pt x="131" y="543"/>
                  </a:lnTo>
                  <a:lnTo>
                    <a:pt x="123" y="543"/>
                  </a:lnTo>
                  <a:lnTo>
                    <a:pt x="118" y="543"/>
                  </a:lnTo>
                  <a:lnTo>
                    <a:pt x="112" y="543"/>
                  </a:lnTo>
                  <a:lnTo>
                    <a:pt x="104" y="543"/>
                  </a:lnTo>
                  <a:lnTo>
                    <a:pt x="99" y="543"/>
                  </a:lnTo>
                  <a:lnTo>
                    <a:pt x="93" y="543"/>
                  </a:lnTo>
                  <a:lnTo>
                    <a:pt x="82" y="541"/>
                  </a:lnTo>
                  <a:lnTo>
                    <a:pt x="72" y="539"/>
                  </a:lnTo>
                  <a:lnTo>
                    <a:pt x="78" y="534"/>
                  </a:lnTo>
                  <a:lnTo>
                    <a:pt x="87" y="532"/>
                  </a:lnTo>
                  <a:lnTo>
                    <a:pt x="95" y="528"/>
                  </a:lnTo>
                  <a:lnTo>
                    <a:pt x="104" y="528"/>
                  </a:lnTo>
                  <a:lnTo>
                    <a:pt x="114" y="526"/>
                  </a:lnTo>
                  <a:lnTo>
                    <a:pt x="125" y="526"/>
                  </a:lnTo>
                  <a:lnTo>
                    <a:pt x="135" y="526"/>
                  </a:lnTo>
                  <a:lnTo>
                    <a:pt x="146" y="528"/>
                  </a:lnTo>
                  <a:lnTo>
                    <a:pt x="156" y="528"/>
                  </a:lnTo>
                  <a:lnTo>
                    <a:pt x="165" y="528"/>
                  </a:lnTo>
                  <a:lnTo>
                    <a:pt x="175" y="528"/>
                  </a:lnTo>
                  <a:lnTo>
                    <a:pt x="186" y="530"/>
                  </a:lnTo>
                  <a:lnTo>
                    <a:pt x="198" y="528"/>
                  </a:lnTo>
                  <a:lnTo>
                    <a:pt x="207" y="528"/>
                  </a:lnTo>
                  <a:lnTo>
                    <a:pt x="217" y="528"/>
                  </a:lnTo>
                  <a:lnTo>
                    <a:pt x="228" y="528"/>
                  </a:lnTo>
                  <a:lnTo>
                    <a:pt x="218" y="519"/>
                  </a:lnTo>
                  <a:lnTo>
                    <a:pt x="209" y="511"/>
                  </a:lnTo>
                  <a:lnTo>
                    <a:pt x="198" y="503"/>
                  </a:lnTo>
                  <a:lnTo>
                    <a:pt x="188" y="501"/>
                  </a:lnTo>
                  <a:lnTo>
                    <a:pt x="175" y="496"/>
                  </a:lnTo>
                  <a:lnTo>
                    <a:pt x="165" y="494"/>
                  </a:lnTo>
                  <a:lnTo>
                    <a:pt x="152" y="490"/>
                  </a:lnTo>
                  <a:lnTo>
                    <a:pt x="141" y="490"/>
                  </a:lnTo>
                  <a:lnTo>
                    <a:pt x="135" y="490"/>
                  </a:lnTo>
                  <a:lnTo>
                    <a:pt x="127" y="490"/>
                  </a:lnTo>
                  <a:lnTo>
                    <a:pt x="121" y="490"/>
                  </a:lnTo>
                  <a:lnTo>
                    <a:pt x="116" y="490"/>
                  </a:lnTo>
                  <a:lnTo>
                    <a:pt x="108" y="490"/>
                  </a:lnTo>
                  <a:lnTo>
                    <a:pt x="104" y="490"/>
                  </a:lnTo>
                  <a:lnTo>
                    <a:pt x="97" y="490"/>
                  </a:lnTo>
                  <a:lnTo>
                    <a:pt x="91" y="490"/>
                  </a:lnTo>
                  <a:lnTo>
                    <a:pt x="85" y="488"/>
                  </a:lnTo>
                  <a:lnTo>
                    <a:pt x="78" y="488"/>
                  </a:lnTo>
                  <a:lnTo>
                    <a:pt x="72" y="488"/>
                  </a:lnTo>
                  <a:lnTo>
                    <a:pt x="64" y="488"/>
                  </a:lnTo>
                  <a:lnTo>
                    <a:pt x="53" y="488"/>
                  </a:lnTo>
                  <a:lnTo>
                    <a:pt x="42" y="488"/>
                  </a:lnTo>
                  <a:lnTo>
                    <a:pt x="47" y="482"/>
                  </a:lnTo>
                  <a:lnTo>
                    <a:pt x="55" y="481"/>
                  </a:lnTo>
                  <a:lnTo>
                    <a:pt x="64" y="477"/>
                  </a:lnTo>
                  <a:lnTo>
                    <a:pt x="74" y="477"/>
                  </a:lnTo>
                  <a:lnTo>
                    <a:pt x="83" y="475"/>
                  </a:lnTo>
                  <a:lnTo>
                    <a:pt x="93" y="475"/>
                  </a:lnTo>
                  <a:lnTo>
                    <a:pt x="104" y="475"/>
                  </a:lnTo>
                  <a:lnTo>
                    <a:pt x="114" y="477"/>
                  </a:lnTo>
                  <a:lnTo>
                    <a:pt x="125" y="477"/>
                  </a:lnTo>
                  <a:lnTo>
                    <a:pt x="135" y="477"/>
                  </a:lnTo>
                  <a:lnTo>
                    <a:pt x="146" y="477"/>
                  </a:lnTo>
                  <a:lnTo>
                    <a:pt x="158" y="479"/>
                  </a:lnTo>
                  <a:lnTo>
                    <a:pt x="167" y="479"/>
                  </a:lnTo>
                  <a:lnTo>
                    <a:pt x="177" y="479"/>
                  </a:lnTo>
                  <a:lnTo>
                    <a:pt x="186" y="477"/>
                  </a:lnTo>
                  <a:lnTo>
                    <a:pt x="198" y="477"/>
                  </a:lnTo>
                  <a:lnTo>
                    <a:pt x="186" y="469"/>
                  </a:lnTo>
                  <a:lnTo>
                    <a:pt x="179" y="462"/>
                  </a:lnTo>
                  <a:lnTo>
                    <a:pt x="167" y="456"/>
                  </a:lnTo>
                  <a:lnTo>
                    <a:pt x="158" y="452"/>
                  </a:lnTo>
                  <a:lnTo>
                    <a:pt x="146" y="450"/>
                  </a:lnTo>
                  <a:lnTo>
                    <a:pt x="135" y="448"/>
                  </a:lnTo>
                  <a:lnTo>
                    <a:pt x="125" y="444"/>
                  </a:lnTo>
                  <a:lnTo>
                    <a:pt x="114" y="444"/>
                  </a:lnTo>
                  <a:lnTo>
                    <a:pt x="106" y="444"/>
                  </a:lnTo>
                  <a:lnTo>
                    <a:pt x="101" y="444"/>
                  </a:lnTo>
                  <a:lnTo>
                    <a:pt x="95" y="444"/>
                  </a:lnTo>
                  <a:lnTo>
                    <a:pt x="89" y="444"/>
                  </a:lnTo>
                  <a:lnTo>
                    <a:pt x="78" y="444"/>
                  </a:lnTo>
                  <a:lnTo>
                    <a:pt x="66" y="444"/>
                  </a:lnTo>
                  <a:lnTo>
                    <a:pt x="53" y="444"/>
                  </a:lnTo>
                  <a:lnTo>
                    <a:pt x="42" y="444"/>
                  </a:lnTo>
                  <a:lnTo>
                    <a:pt x="30" y="444"/>
                  </a:lnTo>
                  <a:lnTo>
                    <a:pt x="21" y="444"/>
                  </a:lnTo>
                  <a:lnTo>
                    <a:pt x="25" y="439"/>
                  </a:lnTo>
                  <a:lnTo>
                    <a:pt x="32" y="433"/>
                  </a:lnTo>
                  <a:lnTo>
                    <a:pt x="38" y="429"/>
                  </a:lnTo>
                  <a:lnTo>
                    <a:pt x="45" y="425"/>
                  </a:lnTo>
                  <a:lnTo>
                    <a:pt x="53" y="422"/>
                  </a:lnTo>
                  <a:lnTo>
                    <a:pt x="61" y="418"/>
                  </a:lnTo>
                  <a:lnTo>
                    <a:pt x="70" y="416"/>
                  </a:lnTo>
                  <a:lnTo>
                    <a:pt x="80" y="416"/>
                  </a:lnTo>
                  <a:lnTo>
                    <a:pt x="89" y="414"/>
                  </a:lnTo>
                  <a:lnTo>
                    <a:pt x="99" y="414"/>
                  </a:lnTo>
                  <a:lnTo>
                    <a:pt x="106" y="414"/>
                  </a:lnTo>
                  <a:lnTo>
                    <a:pt x="118" y="414"/>
                  </a:lnTo>
                  <a:lnTo>
                    <a:pt x="125" y="414"/>
                  </a:lnTo>
                  <a:lnTo>
                    <a:pt x="135" y="414"/>
                  </a:lnTo>
                  <a:lnTo>
                    <a:pt x="144" y="414"/>
                  </a:lnTo>
                  <a:lnTo>
                    <a:pt x="154" y="414"/>
                  </a:lnTo>
                  <a:lnTo>
                    <a:pt x="148" y="406"/>
                  </a:lnTo>
                  <a:lnTo>
                    <a:pt x="144" y="401"/>
                  </a:lnTo>
                  <a:lnTo>
                    <a:pt x="135" y="397"/>
                  </a:lnTo>
                  <a:lnTo>
                    <a:pt x="129" y="395"/>
                  </a:lnTo>
                  <a:lnTo>
                    <a:pt x="120" y="391"/>
                  </a:lnTo>
                  <a:lnTo>
                    <a:pt x="110" y="389"/>
                  </a:lnTo>
                  <a:lnTo>
                    <a:pt x="99" y="389"/>
                  </a:lnTo>
                  <a:lnTo>
                    <a:pt x="87" y="389"/>
                  </a:lnTo>
                  <a:lnTo>
                    <a:pt x="82" y="389"/>
                  </a:lnTo>
                  <a:lnTo>
                    <a:pt x="76" y="389"/>
                  </a:lnTo>
                  <a:lnTo>
                    <a:pt x="70" y="389"/>
                  </a:lnTo>
                  <a:lnTo>
                    <a:pt x="64" y="389"/>
                  </a:lnTo>
                  <a:lnTo>
                    <a:pt x="51" y="389"/>
                  </a:lnTo>
                  <a:lnTo>
                    <a:pt x="40" y="389"/>
                  </a:lnTo>
                  <a:lnTo>
                    <a:pt x="28" y="389"/>
                  </a:lnTo>
                  <a:lnTo>
                    <a:pt x="19" y="387"/>
                  </a:lnTo>
                  <a:lnTo>
                    <a:pt x="7" y="385"/>
                  </a:lnTo>
                  <a:lnTo>
                    <a:pt x="0" y="384"/>
                  </a:lnTo>
                  <a:lnTo>
                    <a:pt x="6" y="380"/>
                  </a:lnTo>
                  <a:lnTo>
                    <a:pt x="11" y="376"/>
                  </a:lnTo>
                  <a:lnTo>
                    <a:pt x="19" y="372"/>
                  </a:lnTo>
                  <a:lnTo>
                    <a:pt x="26" y="370"/>
                  </a:lnTo>
                  <a:lnTo>
                    <a:pt x="34" y="366"/>
                  </a:lnTo>
                  <a:lnTo>
                    <a:pt x="42" y="365"/>
                  </a:lnTo>
                  <a:lnTo>
                    <a:pt x="51" y="363"/>
                  </a:lnTo>
                  <a:lnTo>
                    <a:pt x="61" y="363"/>
                  </a:lnTo>
                  <a:lnTo>
                    <a:pt x="68" y="361"/>
                  </a:lnTo>
                  <a:lnTo>
                    <a:pt x="78" y="361"/>
                  </a:lnTo>
                  <a:lnTo>
                    <a:pt x="85" y="361"/>
                  </a:lnTo>
                  <a:lnTo>
                    <a:pt x="97" y="363"/>
                  </a:lnTo>
                  <a:lnTo>
                    <a:pt x="104" y="363"/>
                  </a:lnTo>
                  <a:lnTo>
                    <a:pt x="112" y="366"/>
                  </a:lnTo>
                  <a:lnTo>
                    <a:pt x="120" y="368"/>
                  </a:lnTo>
                  <a:lnTo>
                    <a:pt x="129" y="374"/>
                  </a:lnTo>
                  <a:lnTo>
                    <a:pt x="127" y="365"/>
                  </a:lnTo>
                  <a:lnTo>
                    <a:pt x="127" y="357"/>
                  </a:lnTo>
                  <a:lnTo>
                    <a:pt x="121" y="351"/>
                  </a:lnTo>
                  <a:lnTo>
                    <a:pt x="120" y="349"/>
                  </a:lnTo>
                  <a:lnTo>
                    <a:pt x="112" y="346"/>
                  </a:lnTo>
                  <a:lnTo>
                    <a:pt x="106" y="344"/>
                  </a:lnTo>
                  <a:lnTo>
                    <a:pt x="99" y="344"/>
                  </a:lnTo>
                  <a:lnTo>
                    <a:pt x="93" y="344"/>
                  </a:lnTo>
                  <a:lnTo>
                    <a:pt x="83" y="344"/>
                  </a:lnTo>
                  <a:lnTo>
                    <a:pt x="74" y="344"/>
                  </a:lnTo>
                  <a:lnTo>
                    <a:pt x="66" y="344"/>
                  </a:lnTo>
                  <a:lnTo>
                    <a:pt x="59" y="346"/>
                  </a:lnTo>
                  <a:lnTo>
                    <a:pt x="49" y="344"/>
                  </a:lnTo>
                  <a:lnTo>
                    <a:pt x="42" y="344"/>
                  </a:lnTo>
                  <a:lnTo>
                    <a:pt x="34" y="342"/>
                  </a:lnTo>
                  <a:lnTo>
                    <a:pt x="30" y="338"/>
                  </a:lnTo>
                  <a:lnTo>
                    <a:pt x="30" y="336"/>
                  </a:lnTo>
                  <a:lnTo>
                    <a:pt x="30" y="334"/>
                  </a:lnTo>
                  <a:lnTo>
                    <a:pt x="40" y="332"/>
                  </a:lnTo>
                  <a:lnTo>
                    <a:pt x="51" y="330"/>
                  </a:lnTo>
                  <a:lnTo>
                    <a:pt x="59" y="328"/>
                  </a:lnTo>
                  <a:lnTo>
                    <a:pt x="66" y="328"/>
                  </a:lnTo>
                  <a:lnTo>
                    <a:pt x="74" y="325"/>
                  </a:lnTo>
                  <a:lnTo>
                    <a:pt x="80" y="323"/>
                  </a:lnTo>
                  <a:lnTo>
                    <a:pt x="85" y="319"/>
                  </a:lnTo>
                  <a:lnTo>
                    <a:pt x="91" y="317"/>
                  </a:lnTo>
                  <a:lnTo>
                    <a:pt x="99" y="311"/>
                  </a:lnTo>
                  <a:lnTo>
                    <a:pt x="101" y="306"/>
                  </a:lnTo>
                  <a:lnTo>
                    <a:pt x="102" y="302"/>
                  </a:lnTo>
                  <a:lnTo>
                    <a:pt x="102" y="298"/>
                  </a:lnTo>
                  <a:lnTo>
                    <a:pt x="99" y="292"/>
                  </a:lnTo>
                  <a:lnTo>
                    <a:pt x="91" y="289"/>
                  </a:lnTo>
                  <a:lnTo>
                    <a:pt x="82" y="287"/>
                  </a:lnTo>
                  <a:lnTo>
                    <a:pt x="72" y="287"/>
                  </a:lnTo>
                  <a:lnTo>
                    <a:pt x="64" y="287"/>
                  </a:lnTo>
                  <a:lnTo>
                    <a:pt x="59" y="287"/>
                  </a:lnTo>
                  <a:lnTo>
                    <a:pt x="51" y="287"/>
                  </a:lnTo>
                  <a:lnTo>
                    <a:pt x="44" y="290"/>
                  </a:lnTo>
                  <a:lnTo>
                    <a:pt x="34" y="290"/>
                  </a:lnTo>
                  <a:lnTo>
                    <a:pt x="26" y="294"/>
                  </a:lnTo>
                  <a:lnTo>
                    <a:pt x="19" y="298"/>
                  </a:lnTo>
                  <a:lnTo>
                    <a:pt x="9" y="302"/>
                  </a:lnTo>
                  <a:lnTo>
                    <a:pt x="13" y="292"/>
                  </a:lnTo>
                  <a:lnTo>
                    <a:pt x="19" y="287"/>
                  </a:lnTo>
                  <a:lnTo>
                    <a:pt x="26" y="279"/>
                  </a:lnTo>
                  <a:lnTo>
                    <a:pt x="34" y="277"/>
                  </a:lnTo>
                  <a:lnTo>
                    <a:pt x="40" y="271"/>
                  </a:lnTo>
                  <a:lnTo>
                    <a:pt x="47" y="268"/>
                  </a:lnTo>
                  <a:lnTo>
                    <a:pt x="55" y="264"/>
                  </a:lnTo>
                  <a:lnTo>
                    <a:pt x="66" y="262"/>
                  </a:lnTo>
                  <a:lnTo>
                    <a:pt x="74" y="258"/>
                  </a:lnTo>
                  <a:lnTo>
                    <a:pt x="82" y="256"/>
                  </a:lnTo>
                  <a:lnTo>
                    <a:pt x="91" y="252"/>
                  </a:lnTo>
                  <a:lnTo>
                    <a:pt x="99" y="251"/>
                  </a:lnTo>
                  <a:lnTo>
                    <a:pt x="106" y="247"/>
                  </a:lnTo>
                  <a:lnTo>
                    <a:pt x="116" y="243"/>
                  </a:lnTo>
                  <a:lnTo>
                    <a:pt x="123" y="239"/>
                  </a:lnTo>
                  <a:lnTo>
                    <a:pt x="133" y="235"/>
                  </a:lnTo>
                  <a:lnTo>
                    <a:pt x="133" y="233"/>
                  </a:lnTo>
                  <a:lnTo>
                    <a:pt x="133" y="232"/>
                  </a:lnTo>
                  <a:lnTo>
                    <a:pt x="123" y="230"/>
                  </a:lnTo>
                  <a:lnTo>
                    <a:pt x="118" y="230"/>
                  </a:lnTo>
                  <a:lnTo>
                    <a:pt x="108" y="230"/>
                  </a:lnTo>
                  <a:lnTo>
                    <a:pt x="102" y="232"/>
                  </a:lnTo>
                  <a:lnTo>
                    <a:pt x="95" y="233"/>
                  </a:lnTo>
                  <a:lnTo>
                    <a:pt x="87" y="235"/>
                  </a:lnTo>
                  <a:lnTo>
                    <a:pt x="80" y="235"/>
                  </a:lnTo>
                  <a:lnTo>
                    <a:pt x="72" y="235"/>
                  </a:lnTo>
                  <a:lnTo>
                    <a:pt x="72" y="233"/>
                  </a:lnTo>
                  <a:lnTo>
                    <a:pt x="72" y="232"/>
                  </a:lnTo>
                  <a:lnTo>
                    <a:pt x="82" y="222"/>
                  </a:lnTo>
                  <a:lnTo>
                    <a:pt x="91" y="214"/>
                  </a:lnTo>
                  <a:lnTo>
                    <a:pt x="102" y="207"/>
                  </a:lnTo>
                  <a:lnTo>
                    <a:pt x="114" y="199"/>
                  </a:lnTo>
                  <a:lnTo>
                    <a:pt x="125" y="192"/>
                  </a:lnTo>
                  <a:lnTo>
                    <a:pt x="137" y="184"/>
                  </a:lnTo>
                  <a:lnTo>
                    <a:pt x="148" y="175"/>
                  </a:lnTo>
                  <a:lnTo>
                    <a:pt x="160" y="169"/>
                  </a:lnTo>
                  <a:lnTo>
                    <a:pt x="171" y="159"/>
                  </a:lnTo>
                  <a:lnTo>
                    <a:pt x="180" y="152"/>
                  </a:lnTo>
                  <a:lnTo>
                    <a:pt x="190" y="144"/>
                  </a:lnTo>
                  <a:lnTo>
                    <a:pt x="199" y="137"/>
                  </a:lnTo>
                  <a:lnTo>
                    <a:pt x="207" y="125"/>
                  </a:lnTo>
                  <a:lnTo>
                    <a:pt x="215" y="116"/>
                  </a:lnTo>
                  <a:lnTo>
                    <a:pt x="220" y="104"/>
                  </a:lnTo>
                  <a:lnTo>
                    <a:pt x="228" y="93"/>
                  </a:lnTo>
                  <a:lnTo>
                    <a:pt x="220" y="95"/>
                  </a:lnTo>
                  <a:lnTo>
                    <a:pt x="215" y="98"/>
                  </a:lnTo>
                  <a:lnTo>
                    <a:pt x="207" y="102"/>
                  </a:lnTo>
                  <a:lnTo>
                    <a:pt x="201" y="106"/>
                  </a:lnTo>
                  <a:lnTo>
                    <a:pt x="194" y="108"/>
                  </a:lnTo>
                  <a:lnTo>
                    <a:pt x="188" y="112"/>
                  </a:lnTo>
                  <a:lnTo>
                    <a:pt x="180" y="116"/>
                  </a:lnTo>
                  <a:lnTo>
                    <a:pt x="175" y="119"/>
                  </a:lnTo>
                  <a:lnTo>
                    <a:pt x="169" y="123"/>
                  </a:lnTo>
                  <a:lnTo>
                    <a:pt x="161" y="127"/>
                  </a:lnTo>
                  <a:lnTo>
                    <a:pt x="156" y="131"/>
                  </a:lnTo>
                  <a:lnTo>
                    <a:pt x="148" y="137"/>
                  </a:lnTo>
                  <a:lnTo>
                    <a:pt x="142" y="138"/>
                  </a:lnTo>
                  <a:lnTo>
                    <a:pt x="137" y="142"/>
                  </a:lnTo>
                  <a:lnTo>
                    <a:pt x="131" y="146"/>
                  </a:lnTo>
                  <a:lnTo>
                    <a:pt x="125" y="152"/>
                  </a:lnTo>
                  <a:lnTo>
                    <a:pt x="118" y="154"/>
                  </a:lnTo>
                  <a:lnTo>
                    <a:pt x="112" y="157"/>
                  </a:lnTo>
                  <a:lnTo>
                    <a:pt x="104" y="161"/>
                  </a:lnTo>
                  <a:lnTo>
                    <a:pt x="99" y="165"/>
                  </a:lnTo>
                  <a:lnTo>
                    <a:pt x="93" y="167"/>
                  </a:lnTo>
                  <a:lnTo>
                    <a:pt x="85" y="171"/>
                  </a:lnTo>
                  <a:lnTo>
                    <a:pt x="80" y="175"/>
                  </a:lnTo>
                  <a:lnTo>
                    <a:pt x="74" y="178"/>
                  </a:lnTo>
                  <a:lnTo>
                    <a:pt x="66" y="180"/>
                  </a:lnTo>
                  <a:lnTo>
                    <a:pt x="61" y="184"/>
                  </a:lnTo>
                  <a:lnTo>
                    <a:pt x="53" y="186"/>
                  </a:lnTo>
                  <a:lnTo>
                    <a:pt x="47" y="190"/>
                  </a:lnTo>
                  <a:lnTo>
                    <a:pt x="40" y="192"/>
                  </a:lnTo>
                  <a:lnTo>
                    <a:pt x="34" y="194"/>
                  </a:lnTo>
                  <a:lnTo>
                    <a:pt x="26" y="195"/>
                  </a:lnTo>
                  <a:lnTo>
                    <a:pt x="21" y="197"/>
                  </a:lnTo>
                  <a:lnTo>
                    <a:pt x="26" y="190"/>
                  </a:lnTo>
                  <a:lnTo>
                    <a:pt x="32" y="182"/>
                  </a:lnTo>
                  <a:lnTo>
                    <a:pt x="40" y="175"/>
                  </a:lnTo>
                  <a:lnTo>
                    <a:pt x="47" y="171"/>
                  </a:lnTo>
                  <a:lnTo>
                    <a:pt x="53" y="163"/>
                  </a:lnTo>
                  <a:lnTo>
                    <a:pt x="61" y="157"/>
                  </a:lnTo>
                  <a:lnTo>
                    <a:pt x="68" y="152"/>
                  </a:lnTo>
                  <a:lnTo>
                    <a:pt x="78" y="146"/>
                  </a:lnTo>
                  <a:lnTo>
                    <a:pt x="85" y="140"/>
                  </a:lnTo>
                  <a:lnTo>
                    <a:pt x="93" y="137"/>
                  </a:lnTo>
                  <a:lnTo>
                    <a:pt x="101" y="131"/>
                  </a:lnTo>
                  <a:lnTo>
                    <a:pt x="110" y="127"/>
                  </a:lnTo>
                  <a:lnTo>
                    <a:pt x="118" y="121"/>
                  </a:lnTo>
                  <a:lnTo>
                    <a:pt x="127" y="117"/>
                  </a:lnTo>
                  <a:lnTo>
                    <a:pt x="135" y="114"/>
                  </a:lnTo>
                  <a:lnTo>
                    <a:pt x="144" y="110"/>
                  </a:lnTo>
                  <a:lnTo>
                    <a:pt x="152" y="104"/>
                  </a:lnTo>
                  <a:lnTo>
                    <a:pt x="161" y="100"/>
                  </a:lnTo>
                  <a:lnTo>
                    <a:pt x="169" y="95"/>
                  </a:lnTo>
                  <a:lnTo>
                    <a:pt x="179" y="93"/>
                  </a:lnTo>
                  <a:lnTo>
                    <a:pt x="186" y="87"/>
                  </a:lnTo>
                  <a:lnTo>
                    <a:pt x="194" y="81"/>
                  </a:lnTo>
                  <a:lnTo>
                    <a:pt x="201" y="78"/>
                  </a:lnTo>
                  <a:lnTo>
                    <a:pt x="211" y="74"/>
                  </a:lnTo>
                  <a:lnTo>
                    <a:pt x="218" y="68"/>
                  </a:lnTo>
                  <a:lnTo>
                    <a:pt x="226" y="64"/>
                  </a:lnTo>
                  <a:lnTo>
                    <a:pt x="234" y="59"/>
                  </a:lnTo>
                  <a:lnTo>
                    <a:pt x="241" y="55"/>
                  </a:lnTo>
                  <a:lnTo>
                    <a:pt x="247" y="49"/>
                  </a:lnTo>
                  <a:lnTo>
                    <a:pt x="255" y="43"/>
                  </a:lnTo>
                  <a:lnTo>
                    <a:pt x="260" y="38"/>
                  </a:lnTo>
                  <a:lnTo>
                    <a:pt x="268" y="32"/>
                  </a:lnTo>
                  <a:lnTo>
                    <a:pt x="260" y="34"/>
                  </a:lnTo>
                  <a:lnTo>
                    <a:pt x="253" y="38"/>
                  </a:lnTo>
                  <a:lnTo>
                    <a:pt x="245" y="40"/>
                  </a:lnTo>
                  <a:lnTo>
                    <a:pt x="239" y="43"/>
                  </a:lnTo>
                  <a:lnTo>
                    <a:pt x="232" y="47"/>
                  </a:lnTo>
                  <a:lnTo>
                    <a:pt x="224" y="51"/>
                  </a:lnTo>
                  <a:lnTo>
                    <a:pt x="218" y="53"/>
                  </a:lnTo>
                  <a:lnTo>
                    <a:pt x="211" y="57"/>
                  </a:lnTo>
                  <a:lnTo>
                    <a:pt x="203" y="59"/>
                  </a:lnTo>
                  <a:lnTo>
                    <a:pt x="198" y="62"/>
                  </a:lnTo>
                  <a:lnTo>
                    <a:pt x="190" y="66"/>
                  </a:lnTo>
                  <a:lnTo>
                    <a:pt x="184" y="68"/>
                  </a:lnTo>
                  <a:lnTo>
                    <a:pt x="177" y="72"/>
                  </a:lnTo>
                  <a:lnTo>
                    <a:pt x="171" y="76"/>
                  </a:lnTo>
                  <a:lnTo>
                    <a:pt x="163" y="79"/>
                  </a:lnTo>
                  <a:lnTo>
                    <a:pt x="158" y="81"/>
                  </a:lnTo>
                  <a:lnTo>
                    <a:pt x="148" y="85"/>
                  </a:lnTo>
                  <a:lnTo>
                    <a:pt x="142" y="87"/>
                  </a:lnTo>
                  <a:lnTo>
                    <a:pt x="135" y="89"/>
                  </a:lnTo>
                  <a:lnTo>
                    <a:pt x="127" y="93"/>
                  </a:lnTo>
                  <a:lnTo>
                    <a:pt x="120" y="95"/>
                  </a:lnTo>
                  <a:lnTo>
                    <a:pt x="114" y="97"/>
                  </a:lnTo>
                  <a:lnTo>
                    <a:pt x="106" y="98"/>
                  </a:lnTo>
                  <a:lnTo>
                    <a:pt x="101" y="102"/>
                  </a:lnTo>
                  <a:lnTo>
                    <a:pt x="93" y="104"/>
                  </a:lnTo>
                  <a:lnTo>
                    <a:pt x="85" y="106"/>
                  </a:lnTo>
                  <a:lnTo>
                    <a:pt x="78" y="106"/>
                  </a:lnTo>
                  <a:lnTo>
                    <a:pt x="70" y="108"/>
                  </a:lnTo>
                  <a:lnTo>
                    <a:pt x="63" y="108"/>
                  </a:lnTo>
                  <a:lnTo>
                    <a:pt x="55" y="110"/>
                  </a:lnTo>
                  <a:lnTo>
                    <a:pt x="47" y="112"/>
                  </a:lnTo>
                  <a:lnTo>
                    <a:pt x="42" y="112"/>
                  </a:lnTo>
                  <a:lnTo>
                    <a:pt x="51" y="102"/>
                  </a:lnTo>
                  <a:lnTo>
                    <a:pt x="63" y="93"/>
                  </a:lnTo>
                  <a:lnTo>
                    <a:pt x="68" y="89"/>
                  </a:lnTo>
                  <a:lnTo>
                    <a:pt x="74" y="85"/>
                  </a:lnTo>
                  <a:lnTo>
                    <a:pt x="80" y="81"/>
                  </a:lnTo>
                  <a:lnTo>
                    <a:pt x="87" y="79"/>
                  </a:lnTo>
                  <a:lnTo>
                    <a:pt x="93" y="74"/>
                  </a:lnTo>
                  <a:lnTo>
                    <a:pt x="99" y="72"/>
                  </a:lnTo>
                  <a:lnTo>
                    <a:pt x="104" y="68"/>
                  </a:lnTo>
                  <a:lnTo>
                    <a:pt x="112" y="64"/>
                  </a:lnTo>
                  <a:lnTo>
                    <a:pt x="118" y="60"/>
                  </a:lnTo>
                  <a:lnTo>
                    <a:pt x="125" y="59"/>
                  </a:lnTo>
                  <a:lnTo>
                    <a:pt x="131" y="55"/>
                  </a:lnTo>
                  <a:lnTo>
                    <a:pt x="139" y="53"/>
                  </a:lnTo>
                  <a:lnTo>
                    <a:pt x="144" y="49"/>
                  </a:lnTo>
                  <a:lnTo>
                    <a:pt x="152" y="45"/>
                  </a:lnTo>
                  <a:lnTo>
                    <a:pt x="158" y="41"/>
                  </a:lnTo>
                  <a:lnTo>
                    <a:pt x="165" y="40"/>
                  </a:lnTo>
                  <a:lnTo>
                    <a:pt x="171" y="36"/>
                  </a:lnTo>
                  <a:lnTo>
                    <a:pt x="179" y="32"/>
                  </a:lnTo>
                  <a:lnTo>
                    <a:pt x="184" y="28"/>
                  </a:lnTo>
                  <a:lnTo>
                    <a:pt x="192" y="26"/>
                  </a:lnTo>
                  <a:lnTo>
                    <a:pt x="198" y="24"/>
                  </a:lnTo>
                  <a:lnTo>
                    <a:pt x="203" y="21"/>
                  </a:lnTo>
                  <a:lnTo>
                    <a:pt x="211" y="17"/>
                  </a:lnTo>
                  <a:lnTo>
                    <a:pt x="217" y="13"/>
                  </a:lnTo>
                  <a:lnTo>
                    <a:pt x="222" y="11"/>
                  </a:lnTo>
                  <a:lnTo>
                    <a:pt x="228" y="7"/>
                  </a:lnTo>
                  <a:lnTo>
                    <a:pt x="236" y="3"/>
                  </a:lnTo>
                  <a:lnTo>
                    <a:pt x="241" y="0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F0E8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60" name="Freeform 44"/>
            <p:cNvSpPr>
              <a:spLocks/>
            </p:cNvSpPr>
            <p:nvPr/>
          </p:nvSpPr>
          <p:spPr bwMode="auto">
            <a:xfrm>
              <a:off x="1089" y="2033"/>
              <a:ext cx="32" cy="38"/>
            </a:xfrm>
            <a:custGeom>
              <a:avLst/>
              <a:gdLst>
                <a:gd name="T0" fmla="*/ 4 w 65"/>
                <a:gd name="T1" fmla="*/ 4 h 76"/>
                <a:gd name="T2" fmla="*/ 15 w 65"/>
                <a:gd name="T3" fmla="*/ 0 h 76"/>
                <a:gd name="T4" fmla="*/ 25 w 65"/>
                <a:gd name="T5" fmla="*/ 0 h 76"/>
                <a:gd name="T6" fmla="*/ 32 w 65"/>
                <a:gd name="T7" fmla="*/ 0 h 76"/>
                <a:gd name="T8" fmla="*/ 40 w 65"/>
                <a:gd name="T9" fmla="*/ 4 h 76"/>
                <a:gd name="T10" fmla="*/ 46 w 65"/>
                <a:gd name="T11" fmla="*/ 4 h 76"/>
                <a:gd name="T12" fmla="*/ 51 w 65"/>
                <a:gd name="T13" fmla="*/ 8 h 76"/>
                <a:gd name="T14" fmla="*/ 55 w 65"/>
                <a:gd name="T15" fmla="*/ 12 h 76"/>
                <a:gd name="T16" fmla="*/ 61 w 65"/>
                <a:gd name="T17" fmla="*/ 15 h 76"/>
                <a:gd name="T18" fmla="*/ 63 w 65"/>
                <a:gd name="T19" fmla="*/ 25 h 76"/>
                <a:gd name="T20" fmla="*/ 65 w 65"/>
                <a:gd name="T21" fmla="*/ 34 h 76"/>
                <a:gd name="T22" fmla="*/ 63 w 65"/>
                <a:gd name="T23" fmla="*/ 46 h 76"/>
                <a:gd name="T24" fmla="*/ 59 w 65"/>
                <a:gd name="T25" fmla="*/ 57 h 76"/>
                <a:gd name="T26" fmla="*/ 51 w 65"/>
                <a:gd name="T27" fmla="*/ 67 h 76"/>
                <a:gd name="T28" fmla="*/ 46 w 65"/>
                <a:gd name="T29" fmla="*/ 72 h 76"/>
                <a:gd name="T30" fmla="*/ 38 w 65"/>
                <a:gd name="T31" fmla="*/ 76 h 76"/>
                <a:gd name="T32" fmla="*/ 30 w 65"/>
                <a:gd name="T33" fmla="*/ 76 h 76"/>
                <a:gd name="T34" fmla="*/ 27 w 65"/>
                <a:gd name="T35" fmla="*/ 72 h 76"/>
                <a:gd name="T36" fmla="*/ 23 w 65"/>
                <a:gd name="T37" fmla="*/ 71 h 76"/>
                <a:gd name="T38" fmla="*/ 21 w 65"/>
                <a:gd name="T39" fmla="*/ 65 h 76"/>
                <a:gd name="T40" fmla="*/ 17 w 65"/>
                <a:gd name="T41" fmla="*/ 59 h 76"/>
                <a:gd name="T42" fmla="*/ 13 w 65"/>
                <a:gd name="T43" fmla="*/ 52 h 76"/>
                <a:gd name="T44" fmla="*/ 10 w 65"/>
                <a:gd name="T45" fmla="*/ 44 h 76"/>
                <a:gd name="T46" fmla="*/ 10 w 65"/>
                <a:gd name="T47" fmla="*/ 38 h 76"/>
                <a:gd name="T48" fmla="*/ 8 w 65"/>
                <a:gd name="T49" fmla="*/ 33 h 76"/>
                <a:gd name="T50" fmla="*/ 8 w 65"/>
                <a:gd name="T51" fmla="*/ 25 h 76"/>
                <a:gd name="T52" fmla="*/ 8 w 65"/>
                <a:gd name="T53" fmla="*/ 19 h 76"/>
                <a:gd name="T54" fmla="*/ 2 w 65"/>
                <a:gd name="T55" fmla="*/ 15 h 76"/>
                <a:gd name="T56" fmla="*/ 0 w 65"/>
                <a:gd name="T57" fmla="*/ 12 h 76"/>
                <a:gd name="T58" fmla="*/ 0 w 65"/>
                <a:gd name="T59" fmla="*/ 8 h 76"/>
                <a:gd name="T60" fmla="*/ 4 w 65"/>
                <a:gd name="T61" fmla="*/ 4 h 76"/>
                <a:gd name="T62" fmla="*/ 4 w 65"/>
                <a:gd name="T63" fmla="*/ 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" h="76">
                  <a:moveTo>
                    <a:pt x="4" y="4"/>
                  </a:moveTo>
                  <a:lnTo>
                    <a:pt x="15" y="0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40" y="4"/>
                  </a:lnTo>
                  <a:lnTo>
                    <a:pt x="46" y="4"/>
                  </a:lnTo>
                  <a:lnTo>
                    <a:pt x="51" y="8"/>
                  </a:lnTo>
                  <a:lnTo>
                    <a:pt x="55" y="12"/>
                  </a:lnTo>
                  <a:lnTo>
                    <a:pt x="61" y="15"/>
                  </a:lnTo>
                  <a:lnTo>
                    <a:pt x="63" y="25"/>
                  </a:lnTo>
                  <a:lnTo>
                    <a:pt x="65" y="34"/>
                  </a:lnTo>
                  <a:lnTo>
                    <a:pt x="63" y="46"/>
                  </a:lnTo>
                  <a:lnTo>
                    <a:pt x="59" y="57"/>
                  </a:lnTo>
                  <a:lnTo>
                    <a:pt x="51" y="67"/>
                  </a:lnTo>
                  <a:lnTo>
                    <a:pt x="46" y="72"/>
                  </a:lnTo>
                  <a:lnTo>
                    <a:pt x="38" y="76"/>
                  </a:lnTo>
                  <a:lnTo>
                    <a:pt x="30" y="76"/>
                  </a:lnTo>
                  <a:lnTo>
                    <a:pt x="27" y="72"/>
                  </a:lnTo>
                  <a:lnTo>
                    <a:pt x="23" y="71"/>
                  </a:lnTo>
                  <a:lnTo>
                    <a:pt x="21" y="65"/>
                  </a:lnTo>
                  <a:lnTo>
                    <a:pt x="17" y="59"/>
                  </a:lnTo>
                  <a:lnTo>
                    <a:pt x="13" y="52"/>
                  </a:lnTo>
                  <a:lnTo>
                    <a:pt x="10" y="44"/>
                  </a:lnTo>
                  <a:lnTo>
                    <a:pt x="10" y="38"/>
                  </a:lnTo>
                  <a:lnTo>
                    <a:pt x="8" y="33"/>
                  </a:lnTo>
                  <a:lnTo>
                    <a:pt x="8" y="25"/>
                  </a:lnTo>
                  <a:lnTo>
                    <a:pt x="8" y="19"/>
                  </a:lnTo>
                  <a:lnTo>
                    <a:pt x="2" y="15"/>
                  </a:lnTo>
                  <a:lnTo>
                    <a:pt x="0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61" name="Freeform 45"/>
            <p:cNvSpPr>
              <a:spLocks/>
            </p:cNvSpPr>
            <p:nvPr/>
          </p:nvSpPr>
          <p:spPr bwMode="auto">
            <a:xfrm>
              <a:off x="1309" y="2035"/>
              <a:ext cx="31" cy="56"/>
            </a:xfrm>
            <a:custGeom>
              <a:avLst/>
              <a:gdLst>
                <a:gd name="T0" fmla="*/ 10 w 63"/>
                <a:gd name="T1" fmla="*/ 0 h 112"/>
                <a:gd name="T2" fmla="*/ 21 w 63"/>
                <a:gd name="T3" fmla="*/ 0 h 112"/>
                <a:gd name="T4" fmla="*/ 30 w 63"/>
                <a:gd name="T5" fmla="*/ 2 h 112"/>
                <a:gd name="T6" fmla="*/ 38 w 63"/>
                <a:gd name="T7" fmla="*/ 4 h 112"/>
                <a:gd name="T8" fmla="*/ 46 w 63"/>
                <a:gd name="T9" fmla="*/ 10 h 112"/>
                <a:gd name="T10" fmla="*/ 51 w 63"/>
                <a:gd name="T11" fmla="*/ 13 h 112"/>
                <a:gd name="T12" fmla="*/ 55 w 63"/>
                <a:gd name="T13" fmla="*/ 19 h 112"/>
                <a:gd name="T14" fmla="*/ 59 w 63"/>
                <a:gd name="T15" fmla="*/ 27 h 112"/>
                <a:gd name="T16" fmla="*/ 63 w 63"/>
                <a:gd name="T17" fmla="*/ 32 h 112"/>
                <a:gd name="T18" fmla="*/ 63 w 63"/>
                <a:gd name="T19" fmla="*/ 40 h 112"/>
                <a:gd name="T20" fmla="*/ 63 w 63"/>
                <a:gd name="T21" fmla="*/ 46 h 112"/>
                <a:gd name="T22" fmla="*/ 61 w 63"/>
                <a:gd name="T23" fmla="*/ 53 h 112"/>
                <a:gd name="T24" fmla="*/ 61 w 63"/>
                <a:gd name="T25" fmla="*/ 61 h 112"/>
                <a:gd name="T26" fmla="*/ 57 w 63"/>
                <a:gd name="T27" fmla="*/ 68 h 112"/>
                <a:gd name="T28" fmla="*/ 55 w 63"/>
                <a:gd name="T29" fmla="*/ 74 h 112"/>
                <a:gd name="T30" fmla="*/ 51 w 63"/>
                <a:gd name="T31" fmla="*/ 82 h 112"/>
                <a:gd name="T32" fmla="*/ 49 w 63"/>
                <a:gd name="T33" fmla="*/ 89 h 112"/>
                <a:gd name="T34" fmla="*/ 40 w 63"/>
                <a:gd name="T35" fmla="*/ 99 h 112"/>
                <a:gd name="T36" fmla="*/ 30 w 63"/>
                <a:gd name="T37" fmla="*/ 108 h 112"/>
                <a:gd name="T38" fmla="*/ 21 w 63"/>
                <a:gd name="T39" fmla="*/ 110 h 112"/>
                <a:gd name="T40" fmla="*/ 13 w 63"/>
                <a:gd name="T41" fmla="*/ 112 h 112"/>
                <a:gd name="T42" fmla="*/ 10 w 63"/>
                <a:gd name="T43" fmla="*/ 108 h 112"/>
                <a:gd name="T44" fmla="*/ 6 w 63"/>
                <a:gd name="T45" fmla="*/ 106 h 112"/>
                <a:gd name="T46" fmla="*/ 4 w 63"/>
                <a:gd name="T47" fmla="*/ 99 h 112"/>
                <a:gd name="T48" fmla="*/ 2 w 63"/>
                <a:gd name="T49" fmla="*/ 93 h 112"/>
                <a:gd name="T50" fmla="*/ 2 w 63"/>
                <a:gd name="T51" fmla="*/ 87 h 112"/>
                <a:gd name="T52" fmla="*/ 0 w 63"/>
                <a:gd name="T53" fmla="*/ 84 h 112"/>
                <a:gd name="T54" fmla="*/ 0 w 63"/>
                <a:gd name="T55" fmla="*/ 78 h 112"/>
                <a:gd name="T56" fmla="*/ 0 w 63"/>
                <a:gd name="T57" fmla="*/ 72 h 112"/>
                <a:gd name="T58" fmla="*/ 0 w 63"/>
                <a:gd name="T59" fmla="*/ 67 h 112"/>
                <a:gd name="T60" fmla="*/ 0 w 63"/>
                <a:gd name="T61" fmla="*/ 59 h 112"/>
                <a:gd name="T62" fmla="*/ 2 w 63"/>
                <a:gd name="T63" fmla="*/ 53 h 112"/>
                <a:gd name="T64" fmla="*/ 4 w 63"/>
                <a:gd name="T65" fmla="*/ 46 h 112"/>
                <a:gd name="T66" fmla="*/ 4 w 63"/>
                <a:gd name="T67" fmla="*/ 40 h 112"/>
                <a:gd name="T68" fmla="*/ 4 w 63"/>
                <a:gd name="T69" fmla="*/ 32 h 112"/>
                <a:gd name="T70" fmla="*/ 2 w 63"/>
                <a:gd name="T71" fmla="*/ 25 h 112"/>
                <a:gd name="T72" fmla="*/ 2 w 63"/>
                <a:gd name="T73" fmla="*/ 17 h 112"/>
                <a:gd name="T74" fmla="*/ 2 w 63"/>
                <a:gd name="T75" fmla="*/ 11 h 112"/>
                <a:gd name="T76" fmla="*/ 2 w 63"/>
                <a:gd name="T77" fmla="*/ 6 h 112"/>
                <a:gd name="T78" fmla="*/ 6 w 63"/>
                <a:gd name="T79" fmla="*/ 2 h 112"/>
                <a:gd name="T80" fmla="*/ 10 w 63"/>
                <a:gd name="T81" fmla="*/ 0 h 112"/>
                <a:gd name="T82" fmla="*/ 10 w 63"/>
                <a:gd name="T8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" h="112">
                  <a:moveTo>
                    <a:pt x="10" y="0"/>
                  </a:moveTo>
                  <a:lnTo>
                    <a:pt x="21" y="0"/>
                  </a:lnTo>
                  <a:lnTo>
                    <a:pt x="30" y="2"/>
                  </a:lnTo>
                  <a:lnTo>
                    <a:pt x="38" y="4"/>
                  </a:lnTo>
                  <a:lnTo>
                    <a:pt x="46" y="10"/>
                  </a:lnTo>
                  <a:lnTo>
                    <a:pt x="51" y="13"/>
                  </a:lnTo>
                  <a:lnTo>
                    <a:pt x="55" y="19"/>
                  </a:lnTo>
                  <a:lnTo>
                    <a:pt x="59" y="27"/>
                  </a:lnTo>
                  <a:lnTo>
                    <a:pt x="63" y="32"/>
                  </a:lnTo>
                  <a:lnTo>
                    <a:pt x="63" y="40"/>
                  </a:lnTo>
                  <a:lnTo>
                    <a:pt x="63" y="46"/>
                  </a:lnTo>
                  <a:lnTo>
                    <a:pt x="61" y="53"/>
                  </a:lnTo>
                  <a:lnTo>
                    <a:pt x="61" y="61"/>
                  </a:lnTo>
                  <a:lnTo>
                    <a:pt x="57" y="68"/>
                  </a:lnTo>
                  <a:lnTo>
                    <a:pt x="55" y="74"/>
                  </a:lnTo>
                  <a:lnTo>
                    <a:pt x="51" y="82"/>
                  </a:lnTo>
                  <a:lnTo>
                    <a:pt x="49" y="89"/>
                  </a:lnTo>
                  <a:lnTo>
                    <a:pt x="40" y="99"/>
                  </a:lnTo>
                  <a:lnTo>
                    <a:pt x="30" y="108"/>
                  </a:lnTo>
                  <a:lnTo>
                    <a:pt x="21" y="110"/>
                  </a:lnTo>
                  <a:lnTo>
                    <a:pt x="13" y="112"/>
                  </a:lnTo>
                  <a:lnTo>
                    <a:pt x="10" y="108"/>
                  </a:lnTo>
                  <a:lnTo>
                    <a:pt x="6" y="106"/>
                  </a:lnTo>
                  <a:lnTo>
                    <a:pt x="4" y="99"/>
                  </a:lnTo>
                  <a:lnTo>
                    <a:pt x="2" y="93"/>
                  </a:lnTo>
                  <a:lnTo>
                    <a:pt x="2" y="87"/>
                  </a:lnTo>
                  <a:lnTo>
                    <a:pt x="0" y="84"/>
                  </a:lnTo>
                  <a:lnTo>
                    <a:pt x="0" y="78"/>
                  </a:lnTo>
                  <a:lnTo>
                    <a:pt x="0" y="72"/>
                  </a:lnTo>
                  <a:lnTo>
                    <a:pt x="0" y="67"/>
                  </a:lnTo>
                  <a:lnTo>
                    <a:pt x="0" y="59"/>
                  </a:lnTo>
                  <a:lnTo>
                    <a:pt x="2" y="53"/>
                  </a:lnTo>
                  <a:lnTo>
                    <a:pt x="4" y="46"/>
                  </a:lnTo>
                  <a:lnTo>
                    <a:pt x="4" y="40"/>
                  </a:lnTo>
                  <a:lnTo>
                    <a:pt x="4" y="32"/>
                  </a:lnTo>
                  <a:lnTo>
                    <a:pt x="2" y="25"/>
                  </a:lnTo>
                  <a:lnTo>
                    <a:pt x="2" y="17"/>
                  </a:lnTo>
                  <a:lnTo>
                    <a:pt x="2" y="11"/>
                  </a:lnTo>
                  <a:lnTo>
                    <a:pt x="2" y="6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65" name="Freeform 49"/>
            <p:cNvSpPr>
              <a:spLocks/>
            </p:cNvSpPr>
            <p:nvPr/>
          </p:nvSpPr>
          <p:spPr bwMode="auto">
            <a:xfrm>
              <a:off x="1357" y="2044"/>
              <a:ext cx="33" cy="51"/>
            </a:xfrm>
            <a:custGeom>
              <a:avLst/>
              <a:gdLst>
                <a:gd name="T0" fmla="*/ 8 w 67"/>
                <a:gd name="T1" fmla="*/ 4 h 103"/>
                <a:gd name="T2" fmla="*/ 17 w 67"/>
                <a:gd name="T3" fmla="*/ 0 h 103"/>
                <a:gd name="T4" fmla="*/ 27 w 67"/>
                <a:gd name="T5" fmla="*/ 2 h 103"/>
                <a:gd name="T6" fmla="*/ 34 w 67"/>
                <a:gd name="T7" fmla="*/ 4 h 103"/>
                <a:gd name="T8" fmla="*/ 44 w 67"/>
                <a:gd name="T9" fmla="*/ 8 h 103"/>
                <a:gd name="T10" fmla="*/ 48 w 67"/>
                <a:gd name="T11" fmla="*/ 12 h 103"/>
                <a:gd name="T12" fmla="*/ 53 w 67"/>
                <a:gd name="T13" fmla="*/ 19 h 103"/>
                <a:gd name="T14" fmla="*/ 59 w 67"/>
                <a:gd name="T15" fmla="*/ 25 h 103"/>
                <a:gd name="T16" fmla="*/ 63 w 67"/>
                <a:gd name="T17" fmla="*/ 34 h 103"/>
                <a:gd name="T18" fmla="*/ 65 w 67"/>
                <a:gd name="T19" fmla="*/ 42 h 103"/>
                <a:gd name="T20" fmla="*/ 67 w 67"/>
                <a:gd name="T21" fmla="*/ 51 h 103"/>
                <a:gd name="T22" fmla="*/ 67 w 67"/>
                <a:gd name="T23" fmla="*/ 59 h 103"/>
                <a:gd name="T24" fmla="*/ 67 w 67"/>
                <a:gd name="T25" fmla="*/ 70 h 103"/>
                <a:gd name="T26" fmla="*/ 65 w 67"/>
                <a:gd name="T27" fmla="*/ 78 h 103"/>
                <a:gd name="T28" fmla="*/ 63 w 67"/>
                <a:gd name="T29" fmla="*/ 88 h 103"/>
                <a:gd name="T30" fmla="*/ 59 w 67"/>
                <a:gd name="T31" fmla="*/ 95 h 103"/>
                <a:gd name="T32" fmla="*/ 55 w 67"/>
                <a:gd name="T33" fmla="*/ 103 h 103"/>
                <a:gd name="T34" fmla="*/ 46 w 67"/>
                <a:gd name="T35" fmla="*/ 91 h 103"/>
                <a:gd name="T36" fmla="*/ 36 w 67"/>
                <a:gd name="T37" fmla="*/ 80 h 103"/>
                <a:gd name="T38" fmla="*/ 25 w 67"/>
                <a:gd name="T39" fmla="*/ 70 h 103"/>
                <a:gd name="T40" fmla="*/ 15 w 67"/>
                <a:gd name="T41" fmla="*/ 59 h 103"/>
                <a:gd name="T42" fmla="*/ 10 w 67"/>
                <a:gd name="T43" fmla="*/ 53 h 103"/>
                <a:gd name="T44" fmla="*/ 6 w 67"/>
                <a:gd name="T45" fmla="*/ 46 h 103"/>
                <a:gd name="T46" fmla="*/ 2 w 67"/>
                <a:gd name="T47" fmla="*/ 40 h 103"/>
                <a:gd name="T48" fmla="*/ 0 w 67"/>
                <a:gd name="T49" fmla="*/ 34 h 103"/>
                <a:gd name="T50" fmla="*/ 0 w 67"/>
                <a:gd name="T51" fmla="*/ 27 h 103"/>
                <a:gd name="T52" fmla="*/ 0 w 67"/>
                <a:gd name="T53" fmla="*/ 19 h 103"/>
                <a:gd name="T54" fmla="*/ 4 w 67"/>
                <a:gd name="T55" fmla="*/ 12 h 103"/>
                <a:gd name="T56" fmla="*/ 8 w 67"/>
                <a:gd name="T57" fmla="*/ 4 h 103"/>
                <a:gd name="T58" fmla="*/ 8 w 67"/>
                <a:gd name="T59" fmla="*/ 4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7" h="103">
                  <a:moveTo>
                    <a:pt x="8" y="4"/>
                  </a:moveTo>
                  <a:lnTo>
                    <a:pt x="17" y="0"/>
                  </a:lnTo>
                  <a:lnTo>
                    <a:pt x="27" y="2"/>
                  </a:lnTo>
                  <a:lnTo>
                    <a:pt x="34" y="4"/>
                  </a:lnTo>
                  <a:lnTo>
                    <a:pt x="44" y="8"/>
                  </a:lnTo>
                  <a:lnTo>
                    <a:pt x="48" y="12"/>
                  </a:lnTo>
                  <a:lnTo>
                    <a:pt x="53" y="19"/>
                  </a:lnTo>
                  <a:lnTo>
                    <a:pt x="59" y="25"/>
                  </a:lnTo>
                  <a:lnTo>
                    <a:pt x="63" y="34"/>
                  </a:lnTo>
                  <a:lnTo>
                    <a:pt x="65" y="42"/>
                  </a:lnTo>
                  <a:lnTo>
                    <a:pt x="67" y="51"/>
                  </a:lnTo>
                  <a:lnTo>
                    <a:pt x="67" y="59"/>
                  </a:lnTo>
                  <a:lnTo>
                    <a:pt x="67" y="70"/>
                  </a:lnTo>
                  <a:lnTo>
                    <a:pt x="65" y="78"/>
                  </a:lnTo>
                  <a:lnTo>
                    <a:pt x="63" y="88"/>
                  </a:lnTo>
                  <a:lnTo>
                    <a:pt x="59" y="95"/>
                  </a:lnTo>
                  <a:lnTo>
                    <a:pt x="55" y="103"/>
                  </a:lnTo>
                  <a:lnTo>
                    <a:pt x="46" y="91"/>
                  </a:lnTo>
                  <a:lnTo>
                    <a:pt x="36" y="80"/>
                  </a:lnTo>
                  <a:lnTo>
                    <a:pt x="25" y="70"/>
                  </a:lnTo>
                  <a:lnTo>
                    <a:pt x="15" y="59"/>
                  </a:lnTo>
                  <a:lnTo>
                    <a:pt x="10" y="53"/>
                  </a:lnTo>
                  <a:lnTo>
                    <a:pt x="6" y="46"/>
                  </a:lnTo>
                  <a:lnTo>
                    <a:pt x="2" y="40"/>
                  </a:lnTo>
                  <a:lnTo>
                    <a:pt x="0" y="34"/>
                  </a:lnTo>
                  <a:lnTo>
                    <a:pt x="0" y="27"/>
                  </a:lnTo>
                  <a:lnTo>
                    <a:pt x="0" y="19"/>
                  </a:lnTo>
                  <a:lnTo>
                    <a:pt x="4" y="12"/>
                  </a:lnTo>
                  <a:lnTo>
                    <a:pt x="8" y="4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66" name="Freeform 50"/>
            <p:cNvSpPr>
              <a:spLocks/>
            </p:cNvSpPr>
            <p:nvPr/>
          </p:nvSpPr>
          <p:spPr bwMode="auto">
            <a:xfrm>
              <a:off x="1406" y="2055"/>
              <a:ext cx="34" cy="43"/>
            </a:xfrm>
            <a:custGeom>
              <a:avLst/>
              <a:gdLst>
                <a:gd name="T0" fmla="*/ 2 w 68"/>
                <a:gd name="T1" fmla="*/ 2 h 86"/>
                <a:gd name="T2" fmla="*/ 9 w 68"/>
                <a:gd name="T3" fmla="*/ 0 h 86"/>
                <a:gd name="T4" fmla="*/ 17 w 68"/>
                <a:gd name="T5" fmla="*/ 0 h 86"/>
                <a:gd name="T6" fmla="*/ 25 w 68"/>
                <a:gd name="T7" fmla="*/ 0 h 86"/>
                <a:gd name="T8" fmla="*/ 32 w 68"/>
                <a:gd name="T9" fmla="*/ 4 h 86"/>
                <a:gd name="T10" fmla="*/ 40 w 68"/>
                <a:gd name="T11" fmla="*/ 6 h 86"/>
                <a:gd name="T12" fmla="*/ 46 w 68"/>
                <a:gd name="T13" fmla="*/ 9 h 86"/>
                <a:gd name="T14" fmla="*/ 51 w 68"/>
                <a:gd name="T15" fmla="*/ 15 h 86"/>
                <a:gd name="T16" fmla="*/ 55 w 68"/>
                <a:gd name="T17" fmla="*/ 21 h 86"/>
                <a:gd name="T18" fmla="*/ 59 w 68"/>
                <a:gd name="T19" fmla="*/ 27 h 86"/>
                <a:gd name="T20" fmla="*/ 63 w 68"/>
                <a:gd name="T21" fmla="*/ 34 h 86"/>
                <a:gd name="T22" fmla="*/ 65 w 68"/>
                <a:gd name="T23" fmla="*/ 40 h 86"/>
                <a:gd name="T24" fmla="*/ 66 w 68"/>
                <a:gd name="T25" fmla="*/ 49 h 86"/>
                <a:gd name="T26" fmla="*/ 66 w 68"/>
                <a:gd name="T27" fmla="*/ 55 h 86"/>
                <a:gd name="T28" fmla="*/ 68 w 68"/>
                <a:gd name="T29" fmla="*/ 65 h 86"/>
                <a:gd name="T30" fmla="*/ 66 w 68"/>
                <a:gd name="T31" fmla="*/ 74 h 86"/>
                <a:gd name="T32" fmla="*/ 66 w 68"/>
                <a:gd name="T33" fmla="*/ 82 h 86"/>
                <a:gd name="T34" fmla="*/ 55 w 68"/>
                <a:gd name="T35" fmla="*/ 86 h 86"/>
                <a:gd name="T36" fmla="*/ 46 w 68"/>
                <a:gd name="T37" fmla="*/ 86 h 86"/>
                <a:gd name="T38" fmla="*/ 38 w 68"/>
                <a:gd name="T39" fmla="*/ 86 h 86"/>
                <a:gd name="T40" fmla="*/ 30 w 68"/>
                <a:gd name="T41" fmla="*/ 82 h 86"/>
                <a:gd name="T42" fmla="*/ 25 w 68"/>
                <a:gd name="T43" fmla="*/ 78 h 86"/>
                <a:gd name="T44" fmla="*/ 19 w 68"/>
                <a:gd name="T45" fmla="*/ 72 h 86"/>
                <a:gd name="T46" fmla="*/ 15 w 68"/>
                <a:gd name="T47" fmla="*/ 66 h 86"/>
                <a:gd name="T48" fmla="*/ 11 w 68"/>
                <a:gd name="T49" fmla="*/ 61 h 86"/>
                <a:gd name="T50" fmla="*/ 8 w 68"/>
                <a:gd name="T51" fmla="*/ 51 h 86"/>
                <a:gd name="T52" fmla="*/ 6 w 68"/>
                <a:gd name="T53" fmla="*/ 44 h 86"/>
                <a:gd name="T54" fmla="*/ 2 w 68"/>
                <a:gd name="T55" fmla="*/ 36 h 86"/>
                <a:gd name="T56" fmla="*/ 2 w 68"/>
                <a:gd name="T57" fmla="*/ 28 h 86"/>
                <a:gd name="T58" fmla="*/ 0 w 68"/>
                <a:gd name="T59" fmla="*/ 21 h 86"/>
                <a:gd name="T60" fmla="*/ 0 w 68"/>
                <a:gd name="T61" fmla="*/ 13 h 86"/>
                <a:gd name="T62" fmla="*/ 0 w 68"/>
                <a:gd name="T63" fmla="*/ 8 h 86"/>
                <a:gd name="T64" fmla="*/ 2 w 68"/>
                <a:gd name="T65" fmla="*/ 2 h 86"/>
                <a:gd name="T66" fmla="*/ 2 w 68"/>
                <a:gd name="T67" fmla="*/ 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" h="86">
                  <a:moveTo>
                    <a:pt x="2" y="2"/>
                  </a:moveTo>
                  <a:lnTo>
                    <a:pt x="9" y="0"/>
                  </a:lnTo>
                  <a:lnTo>
                    <a:pt x="17" y="0"/>
                  </a:lnTo>
                  <a:lnTo>
                    <a:pt x="25" y="0"/>
                  </a:lnTo>
                  <a:lnTo>
                    <a:pt x="32" y="4"/>
                  </a:lnTo>
                  <a:lnTo>
                    <a:pt x="40" y="6"/>
                  </a:lnTo>
                  <a:lnTo>
                    <a:pt x="46" y="9"/>
                  </a:lnTo>
                  <a:lnTo>
                    <a:pt x="51" y="15"/>
                  </a:lnTo>
                  <a:lnTo>
                    <a:pt x="55" y="21"/>
                  </a:lnTo>
                  <a:lnTo>
                    <a:pt x="59" y="27"/>
                  </a:lnTo>
                  <a:lnTo>
                    <a:pt x="63" y="34"/>
                  </a:lnTo>
                  <a:lnTo>
                    <a:pt x="65" y="40"/>
                  </a:lnTo>
                  <a:lnTo>
                    <a:pt x="66" y="49"/>
                  </a:lnTo>
                  <a:lnTo>
                    <a:pt x="66" y="55"/>
                  </a:lnTo>
                  <a:lnTo>
                    <a:pt x="68" y="65"/>
                  </a:lnTo>
                  <a:lnTo>
                    <a:pt x="66" y="74"/>
                  </a:lnTo>
                  <a:lnTo>
                    <a:pt x="66" y="82"/>
                  </a:lnTo>
                  <a:lnTo>
                    <a:pt x="55" y="86"/>
                  </a:lnTo>
                  <a:lnTo>
                    <a:pt x="46" y="86"/>
                  </a:lnTo>
                  <a:lnTo>
                    <a:pt x="38" y="86"/>
                  </a:lnTo>
                  <a:lnTo>
                    <a:pt x="30" y="82"/>
                  </a:lnTo>
                  <a:lnTo>
                    <a:pt x="25" y="78"/>
                  </a:lnTo>
                  <a:lnTo>
                    <a:pt x="19" y="72"/>
                  </a:lnTo>
                  <a:lnTo>
                    <a:pt x="15" y="66"/>
                  </a:lnTo>
                  <a:lnTo>
                    <a:pt x="11" y="61"/>
                  </a:lnTo>
                  <a:lnTo>
                    <a:pt x="8" y="51"/>
                  </a:lnTo>
                  <a:lnTo>
                    <a:pt x="6" y="44"/>
                  </a:lnTo>
                  <a:lnTo>
                    <a:pt x="2" y="36"/>
                  </a:lnTo>
                  <a:lnTo>
                    <a:pt x="2" y="28"/>
                  </a:lnTo>
                  <a:lnTo>
                    <a:pt x="0" y="21"/>
                  </a:lnTo>
                  <a:lnTo>
                    <a:pt x="0" y="13"/>
                  </a:lnTo>
                  <a:lnTo>
                    <a:pt x="0" y="8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67" name="Freeform 51"/>
            <p:cNvSpPr>
              <a:spLocks/>
            </p:cNvSpPr>
            <p:nvPr/>
          </p:nvSpPr>
          <p:spPr bwMode="auto">
            <a:xfrm>
              <a:off x="1922" y="2056"/>
              <a:ext cx="74" cy="119"/>
            </a:xfrm>
            <a:custGeom>
              <a:avLst/>
              <a:gdLst>
                <a:gd name="T0" fmla="*/ 146 w 148"/>
                <a:gd name="T1" fmla="*/ 7 h 237"/>
                <a:gd name="T2" fmla="*/ 143 w 148"/>
                <a:gd name="T3" fmla="*/ 23 h 237"/>
                <a:gd name="T4" fmla="*/ 137 w 148"/>
                <a:gd name="T5" fmla="*/ 40 h 237"/>
                <a:gd name="T6" fmla="*/ 133 w 148"/>
                <a:gd name="T7" fmla="*/ 55 h 237"/>
                <a:gd name="T8" fmla="*/ 127 w 148"/>
                <a:gd name="T9" fmla="*/ 72 h 237"/>
                <a:gd name="T10" fmla="*/ 120 w 148"/>
                <a:gd name="T11" fmla="*/ 91 h 237"/>
                <a:gd name="T12" fmla="*/ 114 w 148"/>
                <a:gd name="T13" fmla="*/ 106 h 237"/>
                <a:gd name="T14" fmla="*/ 107 w 148"/>
                <a:gd name="T15" fmla="*/ 125 h 237"/>
                <a:gd name="T16" fmla="*/ 97 w 148"/>
                <a:gd name="T17" fmla="*/ 141 h 237"/>
                <a:gd name="T18" fmla="*/ 88 w 148"/>
                <a:gd name="T19" fmla="*/ 158 h 237"/>
                <a:gd name="T20" fmla="*/ 76 w 148"/>
                <a:gd name="T21" fmla="*/ 173 h 237"/>
                <a:gd name="T22" fmla="*/ 65 w 148"/>
                <a:gd name="T23" fmla="*/ 186 h 237"/>
                <a:gd name="T24" fmla="*/ 51 w 148"/>
                <a:gd name="T25" fmla="*/ 199 h 237"/>
                <a:gd name="T26" fmla="*/ 38 w 148"/>
                <a:gd name="T27" fmla="*/ 213 h 237"/>
                <a:gd name="T28" fmla="*/ 23 w 148"/>
                <a:gd name="T29" fmla="*/ 224 h 237"/>
                <a:gd name="T30" fmla="*/ 8 w 148"/>
                <a:gd name="T31" fmla="*/ 232 h 237"/>
                <a:gd name="T32" fmla="*/ 2 w 148"/>
                <a:gd name="T33" fmla="*/ 228 h 237"/>
                <a:gd name="T34" fmla="*/ 8 w 148"/>
                <a:gd name="T35" fmla="*/ 211 h 237"/>
                <a:gd name="T36" fmla="*/ 15 w 148"/>
                <a:gd name="T37" fmla="*/ 196 h 237"/>
                <a:gd name="T38" fmla="*/ 23 w 148"/>
                <a:gd name="T39" fmla="*/ 180 h 237"/>
                <a:gd name="T40" fmla="*/ 32 w 148"/>
                <a:gd name="T41" fmla="*/ 165 h 237"/>
                <a:gd name="T42" fmla="*/ 42 w 148"/>
                <a:gd name="T43" fmla="*/ 152 h 237"/>
                <a:gd name="T44" fmla="*/ 51 w 148"/>
                <a:gd name="T45" fmla="*/ 139 h 237"/>
                <a:gd name="T46" fmla="*/ 63 w 148"/>
                <a:gd name="T47" fmla="*/ 125 h 237"/>
                <a:gd name="T48" fmla="*/ 74 w 148"/>
                <a:gd name="T49" fmla="*/ 110 h 237"/>
                <a:gd name="T50" fmla="*/ 86 w 148"/>
                <a:gd name="T51" fmla="*/ 97 h 237"/>
                <a:gd name="T52" fmla="*/ 97 w 148"/>
                <a:gd name="T53" fmla="*/ 84 h 237"/>
                <a:gd name="T54" fmla="*/ 107 w 148"/>
                <a:gd name="T55" fmla="*/ 68 h 237"/>
                <a:gd name="T56" fmla="*/ 118 w 148"/>
                <a:gd name="T57" fmla="*/ 55 h 237"/>
                <a:gd name="T58" fmla="*/ 127 w 148"/>
                <a:gd name="T59" fmla="*/ 40 h 237"/>
                <a:gd name="T60" fmla="*/ 135 w 148"/>
                <a:gd name="T61" fmla="*/ 25 h 237"/>
                <a:gd name="T62" fmla="*/ 145 w 148"/>
                <a:gd name="T63" fmla="*/ 7 h 237"/>
                <a:gd name="T64" fmla="*/ 148 w 148"/>
                <a:gd name="T6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8" h="237">
                  <a:moveTo>
                    <a:pt x="148" y="0"/>
                  </a:moveTo>
                  <a:lnTo>
                    <a:pt x="146" y="7"/>
                  </a:lnTo>
                  <a:lnTo>
                    <a:pt x="145" y="15"/>
                  </a:lnTo>
                  <a:lnTo>
                    <a:pt x="143" y="23"/>
                  </a:lnTo>
                  <a:lnTo>
                    <a:pt x="141" y="32"/>
                  </a:lnTo>
                  <a:lnTo>
                    <a:pt x="137" y="40"/>
                  </a:lnTo>
                  <a:lnTo>
                    <a:pt x="135" y="47"/>
                  </a:lnTo>
                  <a:lnTo>
                    <a:pt x="133" y="55"/>
                  </a:lnTo>
                  <a:lnTo>
                    <a:pt x="131" y="64"/>
                  </a:lnTo>
                  <a:lnTo>
                    <a:pt x="127" y="72"/>
                  </a:lnTo>
                  <a:lnTo>
                    <a:pt x="124" y="82"/>
                  </a:lnTo>
                  <a:lnTo>
                    <a:pt x="120" y="91"/>
                  </a:lnTo>
                  <a:lnTo>
                    <a:pt x="118" y="99"/>
                  </a:lnTo>
                  <a:lnTo>
                    <a:pt x="114" y="106"/>
                  </a:lnTo>
                  <a:lnTo>
                    <a:pt x="110" y="116"/>
                  </a:lnTo>
                  <a:lnTo>
                    <a:pt x="107" y="125"/>
                  </a:lnTo>
                  <a:lnTo>
                    <a:pt x="103" y="133"/>
                  </a:lnTo>
                  <a:lnTo>
                    <a:pt x="97" y="141"/>
                  </a:lnTo>
                  <a:lnTo>
                    <a:pt x="93" y="150"/>
                  </a:lnTo>
                  <a:lnTo>
                    <a:pt x="88" y="158"/>
                  </a:lnTo>
                  <a:lnTo>
                    <a:pt x="82" y="165"/>
                  </a:lnTo>
                  <a:lnTo>
                    <a:pt x="76" y="173"/>
                  </a:lnTo>
                  <a:lnTo>
                    <a:pt x="70" y="180"/>
                  </a:lnTo>
                  <a:lnTo>
                    <a:pt x="65" y="186"/>
                  </a:lnTo>
                  <a:lnTo>
                    <a:pt x="59" y="196"/>
                  </a:lnTo>
                  <a:lnTo>
                    <a:pt x="51" y="199"/>
                  </a:lnTo>
                  <a:lnTo>
                    <a:pt x="46" y="207"/>
                  </a:lnTo>
                  <a:lnTo>
                    <a:pt x="38" y="213"/>
                  </a:lnTo>
                  <a:lnTo>
                    <a:pt x="32" y="218"/>
                  </a:lnTo>
                  <a:lnTo>
                    <a:pt x="23" y="224"/>
                  </a:lnTo>
                  <a:lnTo>
                    <a:pt x="15" y="228"/>
                  </a:lnTo>
                  <a:lnTo>
                    <a:pt x="8" y="232"/>
                  </a:lnTo>
                  <a:lnTo>
                    <a:pt x="0" y="237"/>
                  </a:lnTo>
                  <a:lnTo>
                    <a:pt x="2" y="228"/>
                  </a:lnTo>
                  <a:lnTo>
                    <a:pt x="4" y="220"/>
                  </a:lnTo>
                  <a:lnTo>
                    <a:pt x="8" y="211"/>
                  </a:lnTo>
                  <a:lnTo>
                    <a:pt x="12" y="203"/>
                  </a:lnTo>
                  <a:lnTo>
                    <a:pt x="15" y="196"/>
                  </a:lnTo>
                  <a:lnTo>
                    <a:pt x="19" y="188"/>
                  </a:lnTo>
                  <a:lnTo>
                    <a:pt x="23" y="180"/>
                  </a:lnTo>
                  <a:lnTo>
                    <a:pt x="29" y="173"/>
                  </a:lnTo>
                  <a:lnTo>
                    <a:pt x="32" y="165"/>
                  </a:lnTo>
                  <a:lnTo>
                    <a:pt x="38" y="160"/>
                  </a:lnTo>
                  <a:lnTo>
                    <a:pt x="42" y="152"/>
                  </a:lnTo>
                  <a:lnTo>
                    <a:pt x="48" y="144"/>
                  </a:lnTo>
                  <a:lnTo>
                    <a:pt x="51" y="139"/>
                  </a:lnTo>
                  <a:lnTo>
                    <a:pt x="59" y="131"/>
                  </a:lnTo>
                  <a:lnTo>
                    <a:pt x="63" y="125"/>
                  </a:lnTo>
                  <a:lnTo>
                    <a:pt x="69" y="118"/>
                  </a:lnTo>
                  <a:lnTo>
                    <a:pt x="74" y="110"/>
                  </a:lnTo>
                  <a:lnTo>
                    <a:pt x="80" y="104"/>
                  </a:lnTo>
                  <a:lnTo>
                    <a:pt x="86" y="97"/>
                  </a:lnTo>
                  <a:lnTo>
                    <a:pt x="91" y="91"/>
                  </a:lnTo>
                  <a:lnTo>
                    <a:pt x="97" y="84"/>
                  </a:lnTo>
                  <a:lnTo>
                    <a:pt x="101" y="76"/>
                  </a:lnTo>
                  <a:lnTo>
                    <a:pt x="107" y="68"/>
                  </a:lnTo>
                  <a:lnTo>
                    <a:pt x="112" y="63"/>
                  </a:lnTo>
                  <a:lnTo>
                    <a:pt x="118" y="55"/>
                  </a:lnTo>
                  <a:lnTo>
                    <a:pt x="122" y="47"/>
                  </a:lnTo>
                  <a:lnTo>
                    <a:pt x="127" y="40"/>
                  </a:lnTo>
                  <a:lnTo>
                    <a:pt x="133" y="32"/>
                  </a:lnTo>
                  <a:lnTo>
                    <a:pt x="135" y="25"/>
                  </a:lnTo>
                  <a:lnTo>
                    <a:pt x="141" y="15"/>
                  </a:lnTo>
                  <a:lnTo>
                    <a:pt x="145" y="7"/>
                  </a:lnTo>
                  <a:lnTo>
                    <a:pt x="148" y="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68" name="Freeform 52"/>
            <p:cNvSpPr>
              <a:spLocks/>
            </p:cNvSpPr>
            <p:nvPr/>
          </p:nvSpPr>
          <p:spPr bwMode="auto">
            <a:xfrm>
              <a:off x="1458" y="2065"/>
              <a:ext cx="38" cy="38"/>
            </a:xfrm>
            <a:custGeom>
              <a:avLst/>
              <a:gdLst>
                <a:gd name="T0" fmla="*/ 10 w 77"/>
                <a:gd name="T1" fmla="*/ 0 h 76"/>
                <a:gd name="T2" fmla="*/ 16 w 77"/>
                <a:gd name="T3" fmla="*/ 0 h 76"/>
                <a:gd name="T4" fmla="*/ 21 w 77"/>
                <a:gd name="T5" fmla="*/ 2 h 76"/>
                <a:gd name="T6" fmla="*/ 27 w 77"/>
                <a:gd name="T7" fmla="*/ 4 h 76"/>
                <a:gd name="T8" fmla="*/ 35 w 77"/>
                <a:gd name="T9" fmla="*/ 7 h 76"/>
                <a:gd name="T10" fmla="*/ 40 w 77"/>
                <a:gd name="T11" fmla="*/ 9 h 76"/>
                <a:gd name="T12" fmla="*/ 46 w 77"/>
                <a:gd name="T13" fmla="*/ 13 h 76"/>
                <a:gd name="T14" fmla="*/ 52 w 77"/>
                <a:gd name="T15" fmla="*/ 17 h 76"/>
                <a:gd name="T16" fmla="*/ 59 w 77"/>
                <a:gd name="T17" fmla="*/ 21 h 76"/>
                <a:gd name="T18" fmla="*/ 63 w 77"/>
                <a:gd name="T19" fmla="*/ 25 h 76"/>
                <a:gd name="T20" fmla="*/ 69 w 77"/>
                <a:gd name="T21" fmla="*/ 30 h 76"/>
                <a:gd name="T22" fmla="*/ 73 w 77"/>
                <a:gd name="T23" fmla="*/ 36 h 76"/>
                <a:gd name="T24" fmla="*/ 75 w 77"/>
                <a:gd name="T25" fmla="*/ 42 h 76"/>
                <a:gd name="T26" fmla="*/ 77 w 77"/>
                <a:gd name="T27" fmla="*/ 47 h 76"/>
                <a:gd name="T28" fmla="*/ 77 w 77"/>
                <a:gd name="T29" fmla="*/ 55 h 76"/>
                <a:gd name="T30" fmla="*/ 77 w 77"/>
                <a:gd name="T31" fmla="*/ 63 h 76"/>
                <a:gd name="T32" fmla="*/ 77 w 77"/>
                <a:gd name="T33" fmla="*/ 72 h 76"/>
                <a:gd name="T34" fmla="*/ 69 w 77"/>
                <a:gd name="T35" fmla="*/ 74 h 76"/>
                <a:gd name="T36" fmla="*/ 63 w 77"/>
                <a:gd name="T37" fmla="*/ 74 h 76"/>
                <a:gd name="T38" fmla="*/ 58 w 77"/>
                <a:gd name="T39" fmla="*/ 74 h 76"/>
                <a:gd name="T40" fmla="*/ 52 w 77"/>
                <a:gd name="T41" fmla="*/ 76 h 76"/>
                <a:gd name="T42" fmla="*/ 42 w 77"/>
                <a:gd name="T43" fmla="*/ 74 h 76"/>
                <a:gd name="T44" fmla="*/ 35 w 77"/>
                <a:gd name="T45" fmla="*/ 74 h 76"/>
                <a:gd name="T46" fmla="*/ 27 w 77"/>
                <a:gd name="T47" fmla="*/ 72 h 76"/>
                <a:gd name="T48" fmla="*/ 19 w 77"/>
                <a:gd name="T49" fmla="*/ 68 h 76"/>
                <a:gd name="T50" fmla="*/ 14 w 77"/>
                <a:gd name="T51" fmla="*/ 65 h 76"/>
                <a:gd name="T52" fmla="*/ 10 w 77"/>
                <a:gd name="T53" fmla="*/ 61 h 76"/>
                <a:gd name="T54" fmla="*/ 4 w 77"/>
                <a:gd name="T55" fmla="*/ 55 h 76"/>
                <a:gd name="T56" fmla="*/ 2 w 77"/>
                <a:gd name="T57" fmla="*/ 47 h 76"/>
                <a:gd name="T58" fmla="*/ 0 w 77"/>
                <a:gd name="T59" fmla="*/ 40 h 76"/>
                <a:gd name="T60" fmla="*/ 0 w 77"/>
                <a:gd name="T61" fmla="*/ 34 h 76"/>
                <a:gd name="T62" fmla="*/ 0 w 77"/>
                <a:gd name="T63" fmla="*/ 25 h 76"/>
                <a:gd name="T64" fmla="*/ 2 w 77"/>
                <a:gd name="T65" fmla="*/ 17 h 76"/>
                <a:gd name="T66" fmla="*/ 4 w 77"/>
                <a:gd name="T67" fmla="*/ 7 h 76"/>
                <a:gd name="T68" fmla="*/ 10 w 77"/>
                <a:gd name="T69" fmla="*/ 0 h 76"/>
                <a:gd name="T70" fmla="*/ 10 w 77"/>
                <a:gd name="T7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7" h="76">
                  <a:moveTo>
                    <a:pt x="10" y="0"/>
                  </a:moveTo>
                  <a:lnTo>
                    <a:pt x="16" y="0"/>
                  </a:lnTo>
                  <a:lnTo>
                    <a:pt x="21" y="2"/>
                  </a:lnTo>
                  <a:lnTo>
                    <a:pt x="27" y="4"/>
                  </a:lnTo>
                  <a:lnTo>
                    <a:pt x="35" y="7"/>
                  </a:lnTo>
                  <a:lnTo>
                    <a:pt x="40" y="9"/>
                  </a:lnTo>
                  <a:lnTo>
                    <a:pt x="46" y="13"/>
                  </a:lnTo>
                  <a:lnTo>
                    <a:pt x="52" y="17"/>
                  </a:lnTo>
                  <a:lnTo>
                    <a:pt x="59" y="21"/>
                  </a:lnTo>
                  <a:lnTo>
                    <a:pt x="63" y="25"/>
                  </a:lnTo>
                  <a:lnTo>
                    <a:pt x="69" y="30"/>
                  </a:lnTo>
                  <a:lnTo>
                    <a:pt x="73" y="36"/>
                  </a:lnTo>
                  <a:lnTo>
                    <a:pt x="75" y="42"/>
                  </a:lnTo>
                  <a:lnTo>
                    <a:pt x="77" y="47"/>
                  </a:lnTo>
                  <a:lnTo>
                    <a:pt x="77" y="55"/>
                  </a:lnTo>
                  <a:lnTo>
                    <a:pt x="77" y="63"/>
                  </a:lnTo>
                  <a:lnTo>
                    <a:pt x="77" y="72"/>
                  </a:lnTo>
                  <a:lnTo>
                    <a:pt x="69" y="74"/>
                  </a:lnTo>
                  <a:lnTo>
                    <a:pt x="63" y="74"/>
                  </a:lnTo>
                  <a:lnTo>
                    <a:pt x="58" y="74"/>
                  </a:lnTo>
                  <a:lnTo>
                    <a:pt x="52" y="76"/>
                  </a:lnTo>
                  <a:lnTo>
                    <a:pt x="42" y="74"/>
                  </a:lnTo>
                  <a:lnTo>
                    <a:pt x="35" y="74"/>
                  </a:lnTo>
                  <a:lnTo>
                    <a:pt x="27" y="72"/>
                  </a:lnTo>
                  <a:lnTo>
                    <a:pt x="19" y="68"/>
                  </a:lnTo>
                  <a:lnTo>
                    <a:pt x="14" y="65"/>
                  </a:lnTo>
                  <a:lnTo>
                    <a:pt x="10" y="61"/>
                  </a:lnTo>
                  <a:lnTo>
                    <a:pt x="4" y="55"/>
                  </a:lnTo>
                  <a:lnTo>
                    <a:pt x="2" y="47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0" y="25"/>
                  </a:lnTo>
                  <a:lnTo>
                    <a:pt x="2" y="17"/>
                  </a:lnTo>
                  <a:lnTo>
                    <a:pt x="4" y="7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69" name="Freeform 53"/>
            <p:cNvSpPr>
              <a:spLocks/>
            </p:cNvSpPr>
            <p:nvPr/>
          </p:nvSpPr>
          <p:spPr bwMode="auto">
            <a:xfrm>
              <a:off x="1509" y="2082"/>
              <a:ext cx="43" cy="29"/>
            </a:xfrm>
            <a:custGeom>
              <a:avLst/>
              <a:gdLst>
                <a:gd name="T0" fmla="*/ 2 w 88"/>
                <a:gd name="T1" fmla="*/ 0 h 59"/>
                <a:gd name="T2" fmla="*/ 8 w 88"/>
                <a:gd name="T3" fmla="*/ 0 h 59"/>
                <a:gd name="T4" fmla="*/ 15 w 88"/>
                <a:gd name="T5" fmla="*/ 0 h 59"/>
                <a:gd name="T6" fmla="*/ 23 w 88"/>
                <a:gd name="T7" fmla="*/ 2 h 59"/>
                <a:gd name="T8" fmla="*/ 31 w 88"/>
                <a:gd name="T9" fmla="*/ 4 h 59"/>
                <a:gd name="T10" fmla="*/ 36 w 88"/>
                <a:gd name="T11" fmla="*/ 6 h 59"/>
                <a:gd name="T12" fmla="*/ 44 w 88"/>
                <a:gd name="T13" fmla="*/ 10 h 59"/>
                <a:gd name="T14" fmla="*/ 50 w 88"/>
                <a:gd name="T15" fmla="*/ 13 h 59"/>
                <a:gd name="T16" fmla="*/ 57 w 88"/>
                <a:gd name="T17" fmla="*/ 17 h 59"/>
                <a:gd name="T18" fmla="*/ 67 w 88"/>
                <a:gd name="T19" fmla="*/ 25 h 59"/>
                <a:gd name="T20" fmla="*/ 76 w 88"/>
                <a:gd name="T21" fmla="*/ 36 h 59"/>
                <a:gd name="T22" fmla="*/ 80 w 88"/>
                <a:gd name="T23" fmla="*/ 40 h 59"/>
                <a:gd name="T24" fmla="*/ 84 w 88"/>
                <a:gd name="T25" fmla="*/ 46 h 59"/>
                <a:gd name="T26" fmla="*/ 86 w 88"/>
                <a:gd name="T27" fmla="*/ 53 h 59"/>
                <a:gd name="T28" fmla="*/ 88 w 88"/>
                <a:gd name="T29" fmla="*/ 59 h 59"/>
                <a:gd name="T30" fmla="*/ 80 w 88"/>
                <a:gd name="T31" fmla="*/ 59 h 59"/>
                <a:gd name="T32" fmla="*/ 72 w 88"/>
                <a:gd name="T33" fmla="*/ 59 h 59"/>
                <a:gd name="T34" fmla="*/ 63 w 88"/>
                <a:gd name="T35" fmla="*/ 59 h 59"/>
                <a:gd name="T36" fmla="*/ 57 w 88"/>
                <a:gd name="T37" fmla="*/ 59 h 59"/>
                <a:gd name="T38" fmla="*/ 50 w 88"/>
                <a:gd name="T39" fmla="*/ 55 h 59"/>
                <a:gd name="T40" fmla="*/ 42 w 88"/>
                <a:gd name="T41" fmla="*/ 53 h 59"/>
                <a:gd name="T42" fmla="*/ 34 w 88"/>
                <a:gd name="T43" fmla="*/ 50 h 59"/>
                <a:gd name="T44" fmla="*/ 29 w 88"/>
                <a:gd name="T45" fmla="*/ 48 h 59"/>
                <a:gd name="T46" fmla="*/ 21 w 88"/>
                <a:gd name="T47" fmla="*/ 42 h 59"/>
                <a:gd name="T48" fmla="*/ 15 w 88"/>
                <a:gd name="T49" fmla="*/ 38 h 59"/>
                <a:gd name="T50" fmla="*/ 10 w 88"/>
                <a:gd name="T51" fmla="*/ 33 h 59"/>
                <a:gd name="T52" fmla="*/ 8 w 88"/>
                <a:gd name="T53" fmla="*/ 29 h 59"/>
                <a:gd name="T54" fmla="*/ 4 w 88"/>
                <a:gd name="T55" fmla="*/ 21 h 59"/>
                <a:gd name="T56" fmla="*/ 2 w 88"/>
                <a:gd name="T57" fmla="*/ 15 h 59"/>
                <a:gd name="T58" fmla="*/ 0 w 88"/>
                <a:gd name="T59" fmla="*/ 8 h 59"/>
                <a:gd name="T60" fmla="*/ 2 w 88"/>
                <a:gd name="T61" fmla="*/ 0 h 59"/>
                <a:gd name="T62" fmla="*/ 2 w 88"/>
                <a:gd name="T6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8" h="59">
                  <a:moveTo>
                    <a:pt x="2" y="0"/>
                  </a:moveTo>
                  <a:lnTo>
                    <a:pt x="8" y="0"/>
                  </a:lnTo>
                  <a:lnTo>
                    <a:pt x="15" y="0"/>
                  </a:lnTo>
                  <a:lnTo>
                    <a:pt x="23" y="2"/>
                  </a:lnTo>
                  <a:lnTo>
                    <a:pt x="31" y="4"/>
                  </a:lnTo>
                  <a:lnTo>
                    <a:pt x="36" y="6"/>
                  </a:lnTo>
                  <a:lnTo>
                    <a:pt x="44" y="10"/>
                  </a:lnTo>
                  <a:lnTo>
                    <a:pt x="50" y="13"/>
                  </a:lnTo>
                  <a:lnTo>
                    <a:pt x="57" y="17"/>
                  </a:lnTo>
                  <a:lnTo>
                    <a:pt x="67" y="25"/>
                  </a:lnTo>
                  <a:lnTo>
                    <a:pt x="76" y="36"/>
                  </a:lnTo>
                  <a:lnTo>
                    <a:pt x="80" y="40"/>
                  </a:lnTo>
                  <a:lnTo>
                    <a:pt x="84" y="46"/>
                  </a:lnTo>
                  <a:lnTo>
                    <a:pt x="86" y="53"/>
                  </a:lnTo>
                  <a:lnTo>
                    <a:pt x="88" y="59"/>
                  </a:lnTo>
                  <a:lnTo>
                    <a:pt x="80" y="59"/>
                  </a:lnTo>
                  <a:lnTo>
                    <a:pt x="72" y="59"/>
                  </a:lnTo>
                  <a:lnTo>
                    <a:pt x="63" y="59"/>
                  </a:lnTo>
                  <a:lnTo>
                    <a:pt x="57" y="59"/>
                  </a:lnTo>
                  <a:lnTo>
                    <a:pt x="50" y="55"/>
                  </a:lnTo>
                  <a:lnTo>
                    <a:pt x="42" y="53"/>
                  </a:lnTo>
                  <a:lnTo>
                    <a:pt x="34" y="50"/>
                  </a:lnTo>
                  <a:lnTo>
                    <a:pt x="29" y="48"/>
                  </a:lnTo>
                  <a:lnTo>
                    <a:pt x="21" y="42"/>
                  </a:lnTo>
                  <a:lnTo>
                    <a:pt x="15" y="38"/>
                  </a:lnTo>
                  <a:lnTo>
                    <a:pt x="10" y="33"/>
                  </a:lnTo>
                  <a:lnTo>
                    <a:pt x="8" y="29"/>
                  </a:lnTo>
                  <a:lnTo>
                    <a:pt x="4" y="21"/>
                  </a:lnTo>
                  <a:lnTo>
                    <a:pt x="2" y="15"/>
                  </a:lnTo>
                  <a:lnTo>
                    <a:pt x="0" y="8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70" name="Freeform 54"/>
            <p:cNvSpPr>
              <a:spLocks/>
            </p:cNvSpPr>
            <p:nvPr/>
          </p:nvSpPr>
          <p:spPr bwMode="auto">
            <a:xfrm>
              <a:off x="1075" y="2091"/>
              <a:ext cx="17" cy="36"/>
            </a:xfrm>
            <a:custGeom>
              <a:avLst/>
              <a:gdLst>
                <a:gd name="T0" fmla="*/ 0 w 35"/>
                <a:gd name="T1" fmla="*/ 2 h 72"/>
                <a:gd name="T2" fmla="*/ 4 w 35"/>
                <a:gd name="T3" fmla="*/ 0 h 72"/>
                <a:gd name="T4" fmla="*/ 10 w 35"/>
                <a:gd name="T5" fmla="*/ 2 h 72"/>
                <a:gd name="T6" fmla="*/ 16 w 35"/>
                <a:gd name="T7" fmla="*/ 2 h 72"/>
                <a:gd name="T8" fmla="*/ 19 w 35"/>
                <a:gd name="T9" fmla="*/ 6 h 72"/>
                <a:gd name="T10" fmla="*/ 25 w 35"/>
                <a:gd name="T11" fmla="*/ 14 h 72"/>
                <a:gd name="T12" fmla="*/ 29 w 35"/>
                <a:gd name="T13" fmla="*/ 23 h 72"/>
                <a:gd name="T14" fmla="*/ 29 w 35"/>
                <a:gd name="T15" fmla="*/ 29 h 72"/>
                <a:gd name="T16" fmla="*/ 31 w 35"/>
                <a:gd name="T17" fmla="*/ 36 h 72"/>
                <a:gd name="T18" fmla="*/ 31 w 35"/>
                <a:gd name="T19" fmla="*/ 42 h 72"/>
                <a:gd name="T20" fmla="*/ 31 w 35"/>
                <a:gd name="T21" fmla="*/ 48 h 72"/>
                <a:gd name="T22" fmla="*/ 31 w 35"/>
                <a:gd name="T23" fmla="*/ 53 h 72"/>
                <a:gd name="T24" fmla="*/ 33 w 35"/>
                <a:gd name="T25" fmla="*/ 61 h 72"/>
                <a:gd name="T26" fmla="*/ 33 w 35"/>
                <a:gd name="T27" fmla="*/ 67 h 72"/>
                <a:gd name="T28" fmla="*/ 35 w 35"/>
                <a:gd name="T29" fmla="*/ 72 h 72"/>
                <a:gd name="T30" fmla="*/ 25 w 35"/>
                <a:gd name="T31" fmla="*/ 67 h 72"/>
                <a:gd name="T32" fmla="*/ 18 w 35"/>
                <a:gd name="T33" fmla="*/ 59 h 72"/>
                <a:gd name="T34" fmla="*/ 12 w 35"/>
                <a:gd name="T35" fmla="*/ 50 h 72"/>
                <a:gd name="T36" fmla="*/ 8 w 35"/>
                <a:gd name="T37" fmla="*/ 40 h 72"/>
                <a:gd name="T38" fmla="*/ 4 w 35"/>
                <a:gd name="T39" fmla="*/ 29 h 72"/>
                <a:gd name="T40" fmla="*/ 2 w 35"/>
                <a:gd name="T41" fmla="*/ 19 h 72"/>
                <a:gd name="T42" fmla="*/ 0 w 35"/>
                <a:gd name="T43" fmla="*/ 10 h 72"/>
                <a:gd name="T44" fmla="*/ 0 w 35"/>
                <a:gd name="T45" fmla="*/ 2 h 72"/>
                <a:gd name="T46" fmla="*/ 0 w 35"/>
                <a:gd name="T47" fmla="*/ 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5" h="72">
                  <a:moveTo>
                    <a:pt x="0" y="2"/>
                  </a:moveTo>
                  <a:lnTo>
                    <a:pt x="4" y="0"/>
                  </a:lnTo>
                  <a:lnTo>
                    <a:pt x="10" y="2"/>
                  </a:lnTo>
                  <a:lnTo>
                    <a:pt x="16" y="2"/>
                  </a:lnTo>
                  <a:lnTo>
                    <a:pt x="19" y="6"/>
                  </a:lnTo>
                  <a:lnTo>
                    <a:pt x="25" y="14"/>
                  </a:lnTo>
                  <a:lnTo>
                    <a:pt x="29" y="23"/>
                  </a:lnTo>
                  <a:lnTo>
                    <a:pt x="29" y="29"/>
                  </a:lnTo>
                  <a:lnTo>
                    <a:pt x="31" y="36"/>
                  </a:lnTo>
                  <a:lnTo>
                    <a:pt x="31" y="42"/>
                  </a:lnTo>
                  <a:lnTo>
                    <a:pt x="31" y="48"/>
                  </a:lnTo>
                  <a:lnTo>
                    <a:pt x="31" y="53"/>
                  </a:lnTo>
                  <a:lnTo>
                    <a:pt x="33" y="61"/>
                  </a:lnTo>
                  <a:lnTo>
                    <a:pt x="33" y="67"/>
                  </a:lnTo>
                  <a:lnTo>
                    <a:pt x="35" y="72"/>
                  </a:lnTo>
                  <a:lnTo>
                    <a:pt x="25" y="67"/>
                  </a:lnTo>
                  <a:lnTo>
                    <a:pt x="18" y="59"/>
                  </a:lnTo>
                  <a:lnTo>
                    <a:pt x="12" y="50"/>
                  </a:lnTo>
                  <a:lnTo>
                    <a:pt x="8" y="40"/>
                  </a:lnTo>
                  <a:lnTo>
                    <a:pt x="4" y="29"/>
                  </a:lnTo>
                  <a:lnTo>
                    <a:pt x="2" y="19"/>
                  </a:lnTo>
                  <a:lnTo>
                    <a:pt x="0" y="1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71" name="Freeform 55"/>
            <p:cNvSpPr>
              <a:spLocks/>
            </p:cNvSpPr>
            <p:nvPr/>
          </p:nvSpPr>
          <p:spPr bwMode="auto">
            <a:xfrm>
              <a:off x="1108" y="2091"/>
              <a:ext cx="10" cy="18"/>
            </a:xfrm>
            <a:custGeom>
              <a:avLst/>
              <a:gdLst>
                <a:gd name="T0" fmla="*/ 4 w 19"/>
                <a:gd name="T1" fmla="*/ 2 h 36"/>
                <a:gd name="T2" fmla="*/ 11 w 19"/>
                <a:gd name="T3" fmla="*/ 0 h 36"/>
                <a:gd name="T4" fmla="*/ 17 w 19"/>
                <a:gd name="T5" fmla="*/ 4 h 36"/>
                <a:gd name="T6" fmla="*/ 17 w 19"/>
                <a:gd name="T7" fmla="*/ 8 h 36"/>
                <a:gd name="T8" fmla="*/ 19 w 19"/>
                <a:gd name="T9" fmla="*/ 15 h 36"/>
                <a:gd name="T10" fmla="*/ 15 w 19"/>
                <a:gd name="T11" fmla="*/ 23 h 36"/>
                <a:gd name="T12" fmla="*/ 13 w 19"/>
                <a:gd name="T13" fmla="*/ 29 h 36"/>
                <a:gd name="T14" fmla="*/ 8 w 19"/>
                <a:gd name="T15" fmla="*/ 34 h 36"/>
                <a:gd name="T16" fmla="*/ 2 w 19"/>
                <a:gd name="T17" fmla="*/ 36 h 36"/>
                <a:gd name="T18" fmla="*/ 0 w 19"/>
                <a:gd name="T19" fmla="*/ 29 h 36"/>
                <a:gd name="T20" fmla="*/ 0 w 19"/>
                <a:gd name="T21" fmla="*/ 17 h 36"/>
                <a:gd name="T22" fmla="*/ 0 w 19"/>
                <a:gd name="T23" fmla="*/ 8 h 36"/>
                <a:gd name="T24" fmla="*/ 4 w 19"/>
                <a:gd name="T25" fmla="*/ 2 h 36"/>
                <a:gd name="T26" fmla="*/ 4 w 19"/>
                <a:gd name="T27" fmla="*/ 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36">
                  <a:moveTo>
                    <a:pt x="4" y="2"/>
                  </a:moveTo>
                  <a:lnTo>
                    <a:pt x="11" y="0"/>
                  </a:lnTo>
                  <a:lnTo>
                    <a:pt x="17" y="4"/>
                  </a:lnTo>
                  <a:lnTo>
                    <a:pt x="17" y="8"/>
                  </a:lnTo>
                  <a:lnTo>
                    <a:pt x="19" y="15"/>
                  </a:lnTo>
                  <a:lnTo>
                    <a:pt x="15" y="23"/>
                  </a:lnTo>
                  <a:lnTo>
                    <a:pt x="13" y="29"/>
                  </a:lnTo>
                  <a:lnTo>
                    <a:pt x="8" y="34"/>
                  </a:lnTo>
                  <a:lnTo>
                    <a:pt x="2" y="36"/>
                  </a:lnTo>
                  <a:lnTo>
                    <a:pt x="0" y="29"/>
                  </a:lnTo>
                  <a:lnTo>
                    <a:pt x="0" y="17"/>
                  </a:lnTo>
                  <a:lnTo>
                    <a:pt x="0" y="8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72" name="Freeform 56"/>
            <p:cNvSpPr>
              <a:spLocks/>
            </p:cNvSpPr>
            <p:nvPr/>
          </p:nvSpPr>
          <p:spPr bwMode="auto">
            <a:xfrm>
              <a:off x="1150" y="2092"/>
              <a:ext cx="22" cy="30"/>
            </a:xfrm>
            <a:custGeom>
              <a:avLst/>
              <a:gdLst>
                <a:gd name="T0" fmla="*/ 3 w 43"/>
                <a:gd name="T1" fmla="*/ 0 h 59"/>
                <a:gd name="T2" fmla="*/ 11 w 43"/>
                <a:gd name="T3" fmla="*/ 0 h 59"/>
                <a:gd name="T4" fmla="*/ 19 w 43"/>
                <a:gd name="T5" fmla="*/ 2 h 59"/>
                <a:gd name="T6" fmla="*/ 24 w 43"/>
                <a:gd name="T7" fmla="*/ 4 h 59"/>
                <a:gd name="T8" fmla="*/ 30 w 43"/>
                <a:gd name="T9" fmla="*/ 8 h 59"/>
                <a:gd name="T10" fmla="*/ 38 w 43"/>
                <a:gd name="T11" fmla="*/ 13 h 59"/>
                <a:gd name="T12" fmla="*/ 43 w 43"/>
                <a:gd name="T13" fmla="*/ 21 h 59"/>
                <a:gd name="T14" fmla="*/ 43 w 43"/>
                <a:gd name="T15" fmla="*/ 29 h 59"/>
                <a:gd name="T16" fmla="*/ 43 w 43"/>
                <a:gd name="T17" fmla="*/ 38 h 59"/>
                <a:gd name="T18" fmla="*/ 40 w 43"/>
                <a:gd name="T19" fmla="*/ 44 h 59"/>
                <a:gd name="T20" fmla="*/ 38 w 43"/>
                <a:gd name="T21" fmla="*/ 51 h 59"/>
                <a:gd name="T22" fmla="*/ 30 w 43"/>
                <a:gd name="T23" fmla="*/ 55 h 59"/>
                <a:gd name="T24" fmla="*/ 24 w 43"/>
                <a:gd name="T25" fmla="*/ 59 h 59"/>
                <a:gd name="T26" fmla="*/ 17 w 43"/>
                <a:gd name="T27" fmla="*/ 59 h 59"/>
                <a:gd name="T28" fmla="*/ 11 w 43"/>
                <a:gd name="T29" fmla="*/ 55 h 59"/>
                <a:gd name="T30" fmla="*/ 9 w 43"/>
                <a:gd name="T31" fmla="*/ 51 h 59"/>
                <a:gd name="T32" fmla="*/ 5 w 43"/>
                <a:gd name="T33" fmla="*/ 48 h 59"/>
                <a:gd name="T34" fmla="*/ 3 w 43"/>
                <a:gd name="T35" fmla="*/ 42 h 59"/>
                <a:gd name="T36" fmla="*/ 1 w 43"/>
                <a:gd name="T37" fmla="*/ 38 h 59"/>
                <a:gd name="T38" fmla="*/ 0 w 43"/>
                <a:gd name="T39" fmla="*/ 29 h 59"/>
                <a:gd name="T40" fmla="*/ 0 w 43"/>
                <a:gd name="T41" fmla="*/ 21 h 59"/>
                <a:gd name="T42" fmla="*/ 0 w 43"/>
                <a:gd name="T43" fmla="*/ 12 h 59"/>
                <a:gd name="T44" fmla="*/ 0 w 43"/>
                <a:gd name="T45" fmla="*/ 0 h 59"/>
                <a:gd name="T46" fmla="*/ 3 w 43"/>
                <a:gd name="T47" fmla="*/ 0 h 59"/>
                <a:gd name="T48" fmla="*/ 3 w 43"/>
                <a:gd name="T49" fmla="*/ 0 h 59"/>
                <a:gd name="T50" fmla="*/ 3 w 43"/>
                <a:gd name="T5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3" h="59">
                  <a:moveTo>
                    <a:pt x="3" y="0"/>
                  </a:moveTo>
                  <a:lnTo>
                    <a:pt x="11" y="0"/>
                  </a:lnTo>
                  <a:lnTo>
                    <a:pt x="19" y="2"/>
                  </a:lnTo>
                  <a:lnTo>
                    <a:pt x="24" y="4"/>
                  </a:lnTo>
                  <a:lnTo>
                    <a:pt x="30" y="8"/>
                  </a:lnTo>
                  <a:lnTo>
                    <a:pt x="38" y="13"/>
                  </a:lnTo>
                  <a:lnTo>
                    <a:pt x="43" y="21"/>
                  </a:lnTo>
                  <a:lnTo>
                    <a:pt x="43" y="29"/>
                  </a:lnTo>
                  <a:lnTo>
                    <a:pt x="43" y="38"/>
                  </a:lnTo>
                  <a:lnTo>
                    <a:pt x="40" y="44"/>
                  </a:lnTo>
                  <a:lnTo>
                    <a:pt x="38" y="51"/>
                  </a:lnTo>
                  <a:lnTo>
                    <a:pt x="30" y="55"/>
                  </a:lnTo>
                  <a:lnTo>
                    <a:pt x="24" y="59"/>
                  </a:lnTo>
                  <a:lnTo>
                    <a:pt x="17" y="59"/>
                  </a:lnTo>
                  <a:lnTo>
                    <a:pt x="11" y="55"/>
                  </a:lnTo>
                  <a:lnTo>
                    <a:pt x="9" y="51"/>
                  </a:lnTo>
                  <a:lnTo>
                    <a:pt x="5" y="48"/>
                  </a:lnTo>
                  <a:lnTo>
                    <a:pt x="3" y="42"/>
                  </a:lnTo>
                  <a:lnTo>
                    <a:pt x="1" y="38"/>
                  </a:lnTo>
                  <a:lnTo>
                    <a:pt x="0" y="29"/>
                  </a:lnTo>
                  <a:lnTo>
                    <a:pt x="0" y="21"/>
                  </a:lnTo>
                  <a:lnTo>
                    <a:pt x="0" y="12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73" name="Freeform 57"/>
            <p:cNvSpPr>
              <a:spLocks/>
            </p:cNvSpPr>
            <p:nvPr/>
          </p:nvSpPr>
          <p:spPr bwMode="auto">
            <a:xfrm>
              <a:off x="1193" y="2091"/>
              <a:ext cx="17" cy="31"/>
            </a:xfrm>
            <a:custGeom>
              <a:avLst/>
              <a:gdLst>
                <a:gd name="T0" fmla="*/ 4 w 34"/>
                <a:gd name="T1" fmla="*/ 2 h 61"/>
                <a:gd name="T2" fmla="*/ 13 w 34"/>
                <a:gd name="T3" fmla="*/ 0 h 61"/>
                <a:gd name="T4" fmla="*/ 21 w 34"/>
                <a:gd name="T5" fmla="*/ 2 h 61"/>
                <a:gd name="T6" fmla="*/ 27 w 34"/>
                <a:gd name="T7" fmla="*/ 8 h 61"/>
                <a:gd name="T8" fmla="*/ 31 w 34"/>
                <a:gd name="T9" fmla="*/ 17 h 61"/>
                <a:gd name="T10" fmla="*/ 32 w 34"/>
                <a:gd name="T11" fmla="*/ 27 h 61"/>
                <a:gd name="T12" fmla="*/ 34 w 34"/>
                <a:gd name="T13" fmla="*/ 40 h 61"/>
                <a:gd name="T14" fmla="*/ 34 w 34"/>
                <a:gd name="T15" fmla="*/ 50 h 61"/>
                <a:gd name="T16" fmla="*/ 34 w 34"/>
                <a:gd name="T17" fmla="*/ 61 h 61"/>
                <a:gd name="T18" fmla="*/ 25 w 34"/>
                <a:gd name="T19" fmla="*/ 59 h 61"/>
                <a:gd name="T20" fmla="*/ 19 w 34"/>
                <a:gd name="T21" fmla="*/ 55 h 61"/>
                <a:gd name="T22" fmla="*/ 12 w 34"/>
                <a:gd name="T23" fmla="*/ 48 h 61"/>
                <a:gd name="T24" fmla="*/ 8 w 34"/>
                <a:gd name="T25" fmla="*/ 38 h 61"/>
                <a:gd name="T26" fmla="*/ 2 w 34"/>
                <a:gd name="T27" fmla="*/ 25 h 61"/>
                <a:gd name="T28" fmla="*/ 0 w 34"/>
                <a:gd name="T29" fmla="*/ 17 h 61"/>
                <a:gd name="T30" fmla="*/ 0 w 34"/>
                <a:gd name="T31" fmla="*/ 8 h 61"/>
                <a:gd name="T32" fmla="*/ 4 w 34"/>
                <a:gd name="T33" fmla="*/ 2 h 61"/>
                <a:gd name="T34" fmla="*/ 4 w 34"/>
                <a:gd name="T35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" h="61">
                  <a:moveTo>
                    <a:pt x="4" y="2"/>
                  </a:moveTo>
                  <a:lnTo>
                    <a:pt x="13" y="0"/>
                  </a:lnTo>
                  <a:lnTo>
                    <a:pt x="21" y="2"/>
                  </a:lnTo>
                  <a:lnTo>
                    <a:pt x="27" y="8"/>
                  </a:lnTo>
                  <a:lnTo>
                    <a:pt x="31" y="17"/>
                  </a:lnTo>
                  <a:lnTo>
                    <a:pt x="32" y="27"/>
                  </a:lnTo>
                  <a:lnTo>
                    <a:pt x="34" y="40"/>
                  </a:lnTo>
                  <a:lnTo>
                    <a:pt x="34" y="50"/>
                  </a:lnTo>
                  <a:lnTo>
                    <a:pt x="34" y="61"/>
                  </a:lnTo>
                  <a:lnTo>
                    <a:pt x="25" y="59"/>
                  </a:lnTo>
                  <a:lnTo>
                    <a:pt x="19" y="55"/>
                  </a:lnTo>
                  <a:lnTo>
                    <a:pt x="12" y="48"/>
                  </a:lnTo>
                  <a:lnTo>
                    <a:pt x="8" y="38"/>
                  </a:lnTo>
                  <a:lnTo>
                    <a:pt x="2" y="25"/>
                  </a:lnTo>
                  <a:lnTo>
                    <a:pt x="0" y="17"/>
                  </a:lnTo>
                  <a:lnTo>
                    <a:pt x="0" y="8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74" name="Freeform 58"/>
            <p:cNvSpPr>
              <a:spLocks/>
            </p:cNvSpPr>
            <p:nvPr/>
          </p:nvSpPr>
          <p:spPr bwMode="auto">
            <a:xfrm>
              <a:off x="1234" y="2098"/>
              <a:ext cx="12" cy="29"/>
            </a:xfrm>
            <a:custGeom>
              <a:avLst/>
              <a:gdLst>
                <a:gd name="T0" fmla="*/ 4 w 25"/>
                <a:gd name="T1" fmla="*/ 0 h 58"/>
                <a:gd name="T2" fmla="*/ 11 w 25"/>
                <a:gd name="T3" fmla="*/ 1 h 58"/>
                <a:gd name="T4" fmla="*/ 17 w 25"/>
                <a:gd name="T5" fmla="*/ 5 h 58"/>
                <a:gd name="T6" fmla="*/ 21 w 25"/>
                <a:gd name="T7" fmla="*/ 11 h 58"/>
                <a:gd name="T8" fmla="*/ 25 w 25"/>
                <a:gd name="T9" fmla="*/ 20 h 58"/>
                <a:gd name="T10" fmla="*/ 25 w 25"/>
                <a:gd name="T11" fmla="*/ 30 h 58"/>
                <a:gd name="T12" fmla="*/ 25 w 25"/>
                <a:gd name="T13" fmla="*/ 39 h 58"/>
                <a:gd name="T14" fmla="*/ 25 w 25"/>
                <a:gd name="T15" fmla="*/ 49 h 58"/>
                <a:gd name="T16" fmla="*/ 25 w 25"/>
                <a:gd name="T17" fmla="*/ 58 h 58"/>
                <a:gd name="T18" fmla="*/ 19 w 25"/>
                <a:gd name="T19" fmla="*/ 55 h 58"/>
                <a:gd name="T20" fmla="*/ 13 w 25"/>
                <a:gd name="T21" fmla="*/ 47 h 58"/>
                <a:gd name="T22" fmla="*/ 7 w 25"/>
                <a:gd name="T23" fmla="*/ 38 h 58"/>
                <a:gd name="T24" fmla="*/ 4 w 25"/>
                <a:gd name="T25" fmla="*/ 30 h 58"/>
                <a:gd name="T26" fmla="*/ 2 w 25"/>
                <a:gd name="T27" fmla="*/ 20 h 58"/>
                <a:gd name="T28" fmla="*/ 0 w 25"/>
                <a:gd name="T29" fmla="*/ 11 h 58"/>
                <a:gd name="T30" fmla="*/ 0 w 25"/>
                <a:gd name="T31" fmla="*/ 3 h 58"/>
                <a:gd name="T32" fmla="*/ 4 w 25"/>
                <a:gd name="T33" fmla="*/ 0 h 58"/>
                <a:gd name="T34" fmla="*/ 4 w 25"/>
                <a:gd name="T3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58">
                  <a:moveTo>
                    <a:pt x="4" y="0"/>
                  </a:moveTo>
                  <a:lnTo>
                    <a:pt x="11" y="1"/>
                  </a:lnTo>
                  <a:lnTo>
                    <a:pt x="17" y="5"/>
                  </a:lnTo>
                  <a:lnTo>
                    <a:pt x="21" y="11"/>
                  </a:lnTo>
                  <a:lnTo>
                    <a:pt x="25" y="20"/>
                  </a:lnTo>
                  <a:lnTo>
                    <a:pt x="25" y="30"/>
                  </a:lnTo>
                  <a:lnTo>
                    <a:pt x="25" y="39"/>
                  </a:lnTo>
                  <a:lnTo>
                    <a:pt x="25" y="49"/>
                  </a:lnTo>
                  <a:lnTo>
                    <a:pt x="25" y="58"/>
                  </a:lnTo>
                  <a:lnTo>
                    <a:pt x="19" y="55"/>
                  </a:lnTo>
                  <a:lnTo>
                    <a:pt x="13" y="47"/>
                  </a:lnTo>
                  <a:lnTo>
                    <a:pt x="7" y="38"/>
                  </a:lnTo>
                  <a:lnTo>
                    <a:pt x="4" y="30"/>
                  </a:lnTo>
                  <a:lnTo>
                    <a:pt x="2" y="20"/>
                  </a:lnTo>
                  <a:lnTo>
                    <a:pt x="0" y="11"/>
                  </a:lnTo>
                  <a:lnTo>
                    <a:pt x="0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75" name="Freeform 59"/>
            <p:cNvSpPr>
              <a:spLocks/>
            </p:cNvSpPr>
            <p:nvPr/>
          </p:nvSpPr>
          <p:spPr bwMode="auto">
            <a:xfrm>
              <a:off x="1568" y="2098"/>
              <a:ext cx="21" cy="20"/>
            </a:xfrm>
            <a:custGeom>
              <a:avLst/>
              <a:gdLst>
                <a:gd name="T0" fmla="*/ 8 w 42"/>
                <a:gd name="T1" fmla="*/ 0 h 39"/>
                <a:gd name="T2" fmla="*/ 13 w 42"/>
                <a:gd name="T3" fmla="*/ 0 h 39"/>
                <a:gd name="T4" fmla="*/ 19 w 42"/>
                <a:gd name="T5" fmla="*/ 1 h 39"/>
                <a:gd name="T6" fmla="*/ 25 w 42"/>
                <a:gd name="T7" fmla="*/ 5 h 39"/>
                <a:gd name="T8" fmla="*/ 30 w 42"/>
                <a:gd name="T9" fmla="*/ 11 h 39"/>
                <a:gd name="T10" fmla="*/ 34 w 42"/>
                <a:gd name="T11" fmla="*/ 17 h 39"/>
                <a:gd name="T12" fmla="*/ 40 w 42"/>
                <a:gd name="T13" fmla="*/ 22 h 39"/>
                <a:gd name="T14" fmla="*/ 42 w 42"/>
                <a:gd name="T15" fmla="*/ 30 h 39"/>
                <a:gd name="T16" fmla="*/ 42 w 42"/>
                <a:gd name="T17" fmla="*/ 36 h 39"/>
                <a:gd name="T18" fmla="*/ 36 w 42"/>
                <a:gd name="T19" fmla="*/ 38 h 39"/>
                <a:gd name="T20" fmla="*/ 28 w 42"/>
                <a:gd name="T21" fmla="*/ 39 h 39"/>
                <a:gd name="T22" fmla="*/ 23 w 42"/>
                <a:gd name="T23" fmla="*/ 39 h 39"/>
                <a:gd name="T24" fmla="*/ 19 w 42"/>
                <a:gd name="T25" fmla="*/ 39 h 39"/>
                <a:gd name="T26" fmla="*/ 9 w 42"/>
                <a:gd name="T27" fmla="*/ 36 h 39"/>
                <a:gd name="T28" fmla="*/ 6 w 42"/>
                <a:gd name="T29" fmla="*/ 30 h 39"/>
                <a:gd name="T30" fmla="*/ 0 w 42"/>
                <a:gd name="T31" fmla="*/ 22 h 39"/>
                <a:gd name="T32" fmla="*/ 0 w 42"/>
                <a:gd name="T33" fmla="*/ 15 h 39"/>
                <a:gd name="T34" fmla="*/ 2 w 42"/>
                <a:gd name="T35" fmla="*/ 7 h 39"/>
                <a:gd name="T36" fmla="*/ 8 w 42"/>
                <a:gd name="T37" fmla="*/ 0 h 39"/>
                <a:gd name="T38" fmla="*/ 8 w 42"/>
                <a:gd name="T3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" h="39">
                  <a:moveTo>
                    <a:pt x="8" y="0"/>
                  </a:moveTo>
                  <a:lnTo>
                    <a:pt x="13" y="0"/>
                  </a:lnTo>
                  <a:lnTo>
                    <a:pt x="19" y="1"/>
                  </a:lnTo>
                  <a:lnTo>
                    <a:pt x="25" y="5"/>
                  </a:lnTo>
                  <a:lnTo>
                    <a:pt x="30" y="11"/>
                  </a:lnTo>
                  <a:lnTo>
                    <a:pt x="34" y="17"/>
                  </a:lnTo>
                  <a:lnTo>
                    <a:pt x="40" y="22"/>
                  </a:lnTo>
                  <a:lnTo>
                    <a:pt x="42" y="30"/>
                  </a:lnTo>
                  <a:lnTo>
                    <a:pt x="42" y="36"/>
                  </a:lnTo>
                  <a:lnTo>
                    <a:pt x="36" y="38"/>
                  </a:lnTo>
                  <a:lnTo>
                    <a:pt x="28" y="39"/>
                  </a:lnTo>
                  <a:lnTo>
                    <a:pt x="23" y="39"/>
                  </a:lnTo>
                  <a:lnTo>
                    <a:pt x="19" y="39"/>
                  </a:lnTo>
                  <a:lnTo>
                    <a:pt x="9" y="36"/>
                  </a:lnTo>
                  <a:lnTo>
                    <a:pt x="6" y="30"/>
                  </a:lnTo>
                  <a:lnTo>
                    <a:pt x="0" y="22"/>
                  </a:lnTo>
                  <a:lnTo>
                    <a:pt x="0" y="15"/>
                  </a:lnTo>
                  <a:lnTo>
                    <a:pt x="2" y="7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76" name="Freeform 60"/>
            <p:cNvSpPr>
              <a:spLocks/>
            </p:cNvSpPr>
            <p:nvPr/>
          </p:nvSpPr>
          <p:spPr bwMode="auto">
            <a:xfrm>
              <a:off x="1270" y="2103"/>
              <a:ext cx="25" cy="25"/>
            </a:xfrm>
            <a:custGeom>
              <a:avLst/>
              <a:gdLst>
                <a:gd name="T0" fmla="*/ 4 w 50"/>
                <a:gd name="T1" fmla="*/ 0 h 51"/>
                <a:gd name="T2" fmla="*/ 13 w 50"/>
                <a:gd name="T3" fmla="*/ 0 h 51"/>
                <a:gd name="T4" fmla="*/ 25 w 50"/>
                <a:gd name="T5" fmla="*/ 2 h 51"/>
                <a:gd name="T6" fmla="*/ 32 w 50"/>
                <a:gd name="T7" fmla="*/ 4 h 51"/>
                <a:gd name="T8" fmla="*/ 40 w 50"/>
                <a:gd name="T9" fmla="*/ 10 h 51"/>
                <a:gd name="T10" fmla="*/ 46 w 50"/>
                <a:gd name="T11" fmla="*/ 15 h 51"/>
                <a:gd name="T12" fmla="*/ 50 w 50"/>
                <a:gd name="T13" fmla="*/ 25 h 51"/>
                <a:gd name="T14" fmla="*/ 50 w 50"/>
                <a:gd name="T15" fmla="*/ 29 h 51"/>
                <a:gd name="T16" fmla="*/ 50 w 50"/>
                <a:gd name="T17" fmla="*/ 34 h 51"/>
                <a:gd name="T18" fmla="*/ 48 w 50"/>
                <a:gd name="T19" fmla="*/ 42 h 51"/>
                <a:gd name="T20" fmla="*/ 48 w 50"/>
                <a:gd name="T21" fmla="*/ 49 h 51"/>
                <a:gd name="T22" fmla="*/ 36 w 50"/>
                <a:gd name="T23" fmla="*/ 51 h 51"/>
                <a:gd name="T24" fmla="*/ 27 w 50"/>
                <a:gd name="T25" fmla="*/ 48 h 51"/>
                <a:gd name="T26" fmla="*/ 17 w 50"/>
                <a:gd name="T27" fmla="*/ 44 h 51"/>
                <a:gd name="T28" fmla="*/ 12 w 50"/>
                <a:gd name="T29" fmla="*/ 34 h 51"/>
                <a:gd name="T30" fmla="*/ 4 w 50"/>
                <a:gd name="T31" fmla="*/ 25 h 51"/>
                <a:gd name="T32" fmla="*/ 0 w 50"/>
                <a:gd name="T33" fmla="*/ 15 h 51"/>
                <a:gd name="T34" fmla="*/ 0 w 50"/>
                <a:gd name="T35" fmla="*/ 6 h 51"/>
                <a:gd name="T36" fmla="*/ 4 w 50"/>
                <a:gd name="T37" fmla="*/ 0 h 51"/>
                <a:gd name="T38" fmla="*/ 4 w 50"/>
                <a:gd name="T3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0" h="51">
                  <a:moveTo>
                    <a:pt x="4" y="0"/>
                  </a:moveTo>
                  <a:lnTo>
                    <a:pt x="13" y="0"/>
                  </a:lnTo>
                  <a:lnTo>
                    <a:pt x="25" y="2"/>
                  </a:lnTo>
                  <a:lnTo>
                    <a:pt x="32" y="4"/>
                  </a:lnTo>
                  <a:lnTo>
                    <a:pt x="40" y="10"/>
                  </a:lnTo>
                  <a:lnTo>
                    <a:pt x="46" y="15"/>
                  </a:lnTo>
                  <a:lnTo>
                    <a:pt x="50" y="25"/>
                  </a:lnTo>
                  <a:lnTo>
                    <a:pt x="50" y="29"/>
                  </a:lnTo>
                  <a:lnTo>
                    <a:pt x="50" y="34"/>
                  </a:lnTo>
                  <a:lnTo>
                    <a:pt x="48" y="42"/>
                  </a:lnTo>
                  <a:lnTo>
                    <a:pt x="48" y="49"/>
                  </a:lnTo>
                  <a:lnTo>
                    <a:pt x="36" y="51"/>
                  </a:lnTo>
                  <a:lnTo>
                    <a:pt x="27" y="48"/>
                  </a:lnTo>
                  <a:lnTo>
                    <a:pt x="17" y="44"/>
                  </a:lnTo>
                  <a:lnTo>
                    <a:pt x="12" y="34"/>
                  </a:lnTo>
                  <a:lnTo>
                    <a:pt x="4" y="25"/>
                  </a:lnTo>
                  <a:lnTo>
                    <a:pt x="0" y="15"/>
                  </a:lnTo>
                  <a:lnTo>
                    <a:pt x="0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77" name="Freeform 61"/>
            <p:cNvSpPr>
              <a:spLocks/>
            </p:cNvSpPr>
            <p:nvPr/>
          </p:nvSpPr>
          <p:spPr bwMode="auto">
            <a:xfrm>
              <a:off x="1316" y="2107"/>
              <a:ext cx="19" cy="26"/>
            </a:xfrm>
            <a:custGeom>
              <a:avLst/>
              <a:gdLst>
                <a:gd name="T0" fmla="*/ 29 w 38"/>
                <a:gd name="T1" fmla="*/ 0 h 51"/>
                <a:gd name="T2" fmla="*/ 33 w 38"/>
                <a:gd name="T3" fmla="*/ 11 h 51"/>
                <a:gd name="T4" fmla="*/ 36 w 38"/>
                <a:gd name="T5" fmla="*/ 22 h 51"/>
                <a:gd name="T6" fmla="*/ 36 w 38"/>
                <a:gd name="T7" fmla="*/ 28 h 51"/>
                <a:gd name="T8" fmla="*/ 38 w 38"/>
                <a:gd name="T9" fmla="*/ 36 h 51"/>
                <a:gd name="T10" fmla="*/ 38 w 38"/>
                <a:gd name="T11" fmla="*/ 41 h 51"/>
                <a:gd name="T12" fmla="*/ 38 w 38"/>
                <a:gd name="T13" fmla="*/ 49 h 51"/>
                <a:gd name="T14" fmla="*/ 31 w 38"/>
                <a:gd name="T15" fmla="*/ 51 h 51"/>
                <a:gd name="T16" fmla="*/ 23 w 38"/>
                <a:gd name="T17" fmla="*/ 51 h 51"/>
                <a:gd name="T18" fmla="*/ 19 w 38"/>
                <a:gd name="T19" fmla="*/ 49 h 51"/>
                <a:gd name="T20" fmla="*/ 14 w 38"/>
                <a:gd name="T21" fmla="*/ 49 h 51"/>
                <a:gd name="T22" fmla="*/ 6 w 38"/>
                <a:gd name="T23" fmla="*/ 39 h 51"/>
                <a:gd name="T24" fmla="*/ 2 w 38"/>
                <a:gd name="T25" fmla="*/ 30 h 51"/>
                <a:gd name="T26" fmla="*/ 0 w 38"/>
                <a:gd name="T27" fmla="*/ 19 h 51"/>
                <a:gd name="T28" fmla="*/ 6 w 38"/>
                <a:gd name="T29" fmla="*/ 9 h 51"/>
                <a:gd name="T30" fmla="*/ 8 w 38"/>
                <a:gd name="T31" fmla="*/ 3 h 51"/>
                <a:gd name="T32" fmla="*/ 14 w 38"/>
                <a:gd name="T33" fmla="*/ 1 h 51"/>
                <a:gd name="T34" fmla="*/ 19 w 38"/>
                <a:gd name="T35" fmla="*/ 0 h 51"/>
                <a:gd name="T36" fmla="*/ 29 w 38"/>
                <a:gd name="T37" fmla="*/ 0 h 51"/>
                <a:gd name="T38" fmla="*/ 29 w 38"/>
                <a:gd name="T3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" h="51">
                  <a:moveTo>
                    <a:pt x="29" y="0"/>
                  </a:moveTo>
                  <a:lnTo>
                    <a:pt x="33" y="11"/>
                  </a:lnTo>
                  <a:lnTo>
                    <a:pt x="36" y="22"/>
                  </a:lnTo>
                  <a:lnTo>
                    <a:pt x="36" y="28"/>
                  </a:lnTo>
                  <a:lnTo>
                    <a:pt x="38" y="36"/>
                  </a:lnTo>
                  <a:lnTo>
                    <a:pt x="38" y="41"/>
                  </a:lnTo>
                  <a:lnTo>
                    <a:pt x="38" y="49"/>
                  </a:lnTo>
                  <a:lnTo>
                    <a:pt x="31" y="51"/>
                  </a:lnTo>
                  <a:lnTo>
                    <a:pt x="23" y="51"/>
                  </a:lnTo>
                  <a:lnTo>
                    <a:pt x="19" y="49"/>
                  </a:lnTo>
                  <a:lnTo>
                    <a:pt x="14" y="49"/>
                  </a:lnTo>
                  <a:lnTo>
                    <a:pt x="6" y="39"/>
                  </a:lnTo>
                  <a:lnTo>
                    <a:pt x="2" y="30"/>
                  </a:lnTo>
                  <a:lnTo>
                    <a:pt x="0" y="19"/>
                  </a:lnTo>
                  <a:lnTo>
                    <a:pt x="6" y="9"/>
                  </a:lnTo>
                  <a:lnTo>
                    <a:pt x="8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78" name="Freeform 62"/>
            <p:cNvSpPr>
              <a:spLocks/>
            </p:cNvSpPr>
            <p:nvPr/>
          </p:nvSpPr>
          <p:spPr bwMode="auto">
            <a:xfrm>
              <a:off x="1405" y="2112"/>
              <a:ext cx="24" cy="35"/>
            </a:xfrm>
            <a:custGeom>
              <a:avLst/>
              <a:gdLst>
                <a:gd name="T0" fmla="*/ 15 w 48"/>
                <a:gd name="T1" fmla="*/ 0 h 70"/>
                <a:gd name="T2" fmla="*/ 21 w 48"/>
                <a:gd name="T3" fmla="*/ 8 h 70"/>
                <a:gd name="T4" fmla="*/ 27 w 48"/>
                <a:gd name="T5" fmla="*/ 15 h 70"/>
                <a:gd name="T6" fmla="*/ 32 w 48"/>
                <a:gd name="T7" fmla="*/ 25 h 70"/>
                <a:gd name="T8" fmla="*/ 38 w 48"/>
                <a:gd name="T9" fmla="*/ 32 h 70"/>
                <a:gd name="T10" fmla="*/ 42 w 48"/>
                <a:gd name="T11" fmla="*/ 42 h 70"/>
                <a:gd name="T12" fmla="*/ 44 w 48"/>
                <a:gd name="T13" fmla="*/ 51 h 70"/>
                <a:gd name="T14" fmla="*/ 46 w 48"/>
                <a:gd name="T15" fmla="*/ 61 h 70"/>
                <a:gd name="T16" fmla="*/ 48 w 48"/>
                <a:gd name="T17" fmla="*/ 70 h 70"/>
                <a:gd name="T18" fmla="*/ 40 w 48"/>
                <a:gd name="T19" fmla="*/ 68 h 70"/>
                <a:gd name="T20" fmla="*/ 34 w 48"/>
                <a:gd name="T21" fmla="*/ 68 h 70"/>
                <a:gd name="T22" fmla="*/ 29 w 48"/>
                <a:gd name="T23" fmla="*/ 67 h 70"/>
                <a:gd name="T24" fmla="*/ 23 w 48"/>
                <a:gd name="T25" fmla="*/ 65 h 70"/>
                <a:gd name="T26" fmla="*/ 13 w 48"/>
                <a:gd name="T27" fmla="*/ 55 h 70"/>
                <a:gd name="T28" fmla="*/ 8 w 48"/>
                <a:gd name="T29" fmla="*/ 48 h 70"/>
                <a:gd name="T30" fmla="*/ 4 w 48"/>
                <a:gd name="T31" fmla="*/ 42 h 70"/>
                <a:gd name="T32" fmla="*/ 2 w 48"/>
                <a:gd name="T33" fmla="*/ 36 h 70"/>
                <a:gd name="T34" fmla="*/ 0 w 48"/>
                <a:gd name="T35" fmla="*/ 29 h 70"/>
                <a:gd name="T36" fmla="*/ 2 w 48"/>
                <a:gd name="T37" fmla="*/ 25 h 70"/>
                <a:gd name="T38" fmla="*/ 4 w 48"/>
                <a:gd name="T39" fmla="*/ 11 h 70"/>
                <a:gd name="T40" fmla="*/ 15 w 48"/>
                <a:gd name="T41" fmla="*/ 0 h 70"/>
                <a:gd name="T42" fmla="*/ 15 w 48"/>
                <a:gd name="T4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70">
                  <a:moveTo>
                    <a:pt x="15" y="0"/>
                  </a:moveTo>
                  <a:lnTo>
                    <a:pt x="21" y="8"/>
                  </a:lnTo>
                  <a:lnTo>
                    <a:pt x="27" y="15"/>
                  </a:lnTo>
                  <a:lnTo>
                    <a:pt x="32" y="25"/>
                  </a:lnTo>
                  <a:lnTo>
                    <a:pt x="38" y="32"/>
                  </a:lnTo>
                  <a:lnTo>
                    <a:pt x="42" y="42"/>
                  </a:lnTo>
                  <a:lnTo>
                    <a:pt x="44" y="51"/>
                  </a:lnTo>
                  <a:lnTo>
                    <a:pt x="46" y="61"/>
                  </a:lnTo>
                  <a:lnTo>
                    <a:pt x="48" y="70"/>
                  </a:lnTo>
                  <a:lnTo>
                    <a:pt x="40" y="68"/>
                  </a:lnTo>
                  <a:lnTo>
                    <a:pt x="34" y="68"/>
                  </a:lnTo>
                  <a:lnTo>
                    <a:pt x="29" y="67"/>
                  </a:lnTo>
                  <a:lnTo>
                    <a:pt x="23" y="65"/>
                  </a:lnTo>
                  <a:lnTo>
                    <a:pt x="13" y="55"/>
                  </a:lnTo>
                  <a:lnTo>
                    <a:pt x="8" y="48"/>
                  </a:lnTo>
                  <a:lnTo>
                    <a:pt x="4" y="42"/>
                  </a:lnTo>
                  <a:lnTo>
                    <a:pt x="2" y="36"/>
                  </a:lnTo>
                  <a:lnTo>
                    <a:pt x="0" y="29"/>
                  </a:lnTo>
                  <a:lnTo>
                    <a:pt x="2" y="25"/>
                  </a:lnTo>
                  <a:lnTo>
                    <a:pt x="4" y="11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79" name="Freeform 63"/>
            <p:cNvSpPr>
              <a:spLocks/>
            </p:cNvSpPr>
            <p:nvPr/>
          </p:nvSpPr>
          <p:spPr bwMode="auto">
            <a:xfrm>
              <a:off x="1445" y="2112"/>
              <a:ext cx="25" cy="37"/>
            </a:xfrm>
            <a:custGeom>
              <a:avLst/>
              <a:gdLst>
                <a:gd name="T0" fmla="*/ 28 w 49"/>
                <a:gd name="T1" fmla="*/ 0 h 74"/>
                <a:gd name="T2" fmla="*/ 30 w 49"/>
                <a:gd name="T3" fmla="*/ 8 h 74"/>
                <a:gd name="T4" fmla="*/ 36 w 49"/>
                <a:gd name="T5" fmla="*/ 15 h 74"/>
                <a:gd name="T6" fmla="*/ 40 w 49"/>
                <a:gd name="T7" fmla="*/ 25 h 74"/>
                <a:gd name="T8" fmla="*/ 44 w 49"/>
                <a:gd name="T9" fmla="*/ 32 h 74"/>
                <a:gd name="T10" fmla="*/ 47 w 49"/>
                <a:gd name="T11" fmla="*/ 42 h 74"/>
                <a:gd name="T12" fmla="*/ 49 w 49"/>
                <a:gd name="T13" fmla="*/ 51 h 74"/>
                <a:gd name="T14" fmla="*/ 49 w 49"/>
                <a:gd name="T15" fmla="*/ 61 h 74"/>
                <a:gd name="T16" fmla="*/ 49 w 49"/>
                <a:gd name="T17" fmla="*/ 70 h 74"/>
                <a:gd name="T18" fmla="*/ 38 w 49"/>
                <a:gd name="T19" fmla="*/ 72 h 74"/>
                <a:gd name="T20" fmla="*/ 28 w 49"/>
                <a:gd name="T21" fmla="*/ 74 h 74"/>
                <a:gd name="T22" fmla="*/ 21 w 49"/>
                <a:gd name="T23" fmla="*/ 74 h 74"/>
                <a:gd name="T24" fmla="*/ 15 w 49"/>
                <a:gd name="T25" fmla="*/ 72 h 74"/>
                <a:gd name="T26" fmla="*/ 6 w 49"/>
                <a:gd name="T27" fmla="*/ 65 h 74"/>
                <a:gd name="T28" fmla="*/ 2 w 49"/>
                <a:gd name="T29" fmla="*/ 55 h 74"/>
                <a:gd name="T30" fmla="*/ 0 w 49"/>
                <a:gd name="T31" fmla="*/ 48 h 74"/>
                <a:gd name="T32" fmla="*/ 0 w 49"/>
                <a:gd name="T33" fmla="*/ 40 h 74"/>
                <a:gd name="T34" fmla="*/ 2 w 49"/>
                <a:gd name="T35" fmla="*/ 32 h 74"/>
                <a:gd name="T36" fmla="*/ 6 w 49"/>
                <a:gd name="T37" fmla="*/ 27 h 74"/>
                <a:gd name="T38" fmla="*/ 9 w 49"/>
                <a:gd name="T39" fmla="*/ 19 h 74"/>
                <a:gd name="T40" fmla="*/ 15 w 49"/>
                <a:gd name="T41" fmla="*/ 11 h 74"/>
                <a:gd name="T42" fmla="*/ 21 w 49"/>
                <a:gd name="T43" fmla="*/ 6 h 74"/>
                <a:gd name="T44" fmla="*/ 28 w 49"/>
                <a:gd name="T45" fmla="*/ 0 h 74"/>
                <a:gd name="T46" fmla="*/ 28 w 49"/>
                <a:gd name="T4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9" h="74">
                  <a:moveTo>
                    <a:pt x="28" y="0"/>
                  </a:moveTo>
                  <a:lnTo>
                    <a:pt x="30" y="8"/>
                  </a:lnTo>
                  <a:lnTo>
                    <a:pt x="36" y="15"/>
                  </a:lnTo>
                  <a:lnTo>
                    <a:pt x="40" y="25"/>
                  </a:lnTo>
                  <a:lnTo>
                    <a:pt x="44" y="32"/>
                  </a:lnTo>
                  <a:lnTo>
                    <a:pt x="47" y="42"/>
                  </a:lnTo>
                  <a:lnTo>
                    <a:pt x="49" y="51"/>
                  </a:lnTo>
                  <a:lnTo>
                    <a:pt x="49" y="61"/>
                  </a:lnTo>
                  <a:lnTo>
                    <a:pt x="49" y="70"/>
                  </a:lnTo>
                  <a:lnTo>
                    <a:pt x="38" y="72"/>
                  </a:lnTo>
                  <a:lnTo>
                    <a:pt x="28" y="74"/>
                  </a:lnTo>
                  <a:lnTo>
                    <a:pt x="21" y="74"/>
                  </a:lnTo>
                  <a:lnTo>
                    <a:pt x="15" y="72"/>
                  </a:lnTo>
                  <a:lnTo>
                    <a:pt x="6" y="65"/>
                  </a:lnTo>
                  <a:lnTo>
                    <a:pt x="2" y="55"/>
                  </a:lnTo>
                  <a:lnTo>
                    <a:pt x="0" y="48"/>
                  </a:lnTo>
                  <a:lnTo>
                    <a:pt x="0" y="40"/>
                  </a:lnTo>
                  <a:lnTo>
                    <a:pt x="2" y="32"/>
                  </a:lnTo>
                  <a:lnTo>
                    <a:pt x="6" y="27"/>
                  </a:lnTo>
                  <a:lnTo>
                    <a:pt x="9" y="19"/>
                  </a:lnTo>
                  <a:lnTo>
                    <a:pt x="15" y="11"/>
                  </a:lnTo>
                  <a:lnTo>
                    <a:pt x="21" y="6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80" name="Freeform 64"/>
            <p:cNvSpPr>
              <a:spLocks/>
            </p:cNvSpPr>
            <p:nvPr/>
          </p:nvSpPr>
          <p:spPr bwMode="auto">
            <a:xfrm>
              <a:off x="1478" y="2112"/>
              <a:ext cx="29" cy="35"/>
            </a:xfrm>
            <a:custGeom>
              <a:avLst/>
              <a:gdLst>
                <a:gd name="T0" fmla="*/ 2 w 57"/>
                <a:gd name="T1" fmla="*/ 0 h 70"/>
                <a:gd name="T2" fmla="*/ 10 w 57"/>
                <a:gd name="T3" fmla="*/ 8 h 70"/>
                <a:gd name="T4" fmla="*/ 21 w 57"/>
                <a:gd name="T5" fmla="*/ 13 h 70"/>
                <a:gd name="T6" fmla="*/ 29 w 57"/>
                <a:gd name="T7" fmla="*/ 21 h 70"/>
                <a:gd name="T8" fmla="*/ 37 w 57"/>
                <a:gd name="T9" fmla="*/ 29 h 70"/>
                <a:gd name="T10" fmla="*/ 42 w 57"/>
                <a:gd name="T11" fmla="*/ 36 h 70"/>
                <a:gd name="T12" fmla="*/ 50 w 57"/>
                <a:gd name="T13" fmla="*/ 46 h 70"/>
                <a:gd name="T14" fmla="*/ 52 w 57"/>
                <a:gd name="T15" fmla="*/ 51 h 70"/>
                <a:gd name="T16" fmla="*/ 54 w 57"/>
                <a:gd name="T17" fmla="*/ 55 h 70"/>
                <a:gd name="T18" fmla="*/ 56 w 57"/>
                <a:gd name="T19" fmla="*/ 63 h 70"/>
                <a:gd name="T20" fmla="*/ 57 w 57"/>
                <a:gd name="T21" fmla="*/ 70 h 70"/>
                <a:gd name="T22" fmla="*/ 50 w 57"/>
                <a:gd name="T23" fmla="*/ 70 h 70"/>
                <a:gd name="T24" fmla="*/ 44 w 57"/>
                <a:gd name="T25" fmla="*/ 70 h 70"/>
                <a:gd name="T26" fmla="*/ 37 w 57"/>
                <a:gd name="T27" fmla="*/ 68 h 70"/>
                <a:gd name="T28" fmla="*/ 33 w 57"/>
                <a:gd name="T29" fmla="*/ 67 h 70"/>
                <a:gd name="T30" fmla="*/ 21 w 57"/>
                <a:gd name="T31" fmla="*/ 59 h 70"/>
                <a:gd name="T32" fmla="*/ 14 w 57"/>
                <a:gd name="T33" fmla="*/ 48 h 70"/>
                <a:gd name="T34" fmla="*/ 10 w 57"/>
                <a:gd name="T35" fmla="*/ 42 h 70"/>
                <a:gd name="T36" fmla="*/ 6 w 57"/>
                <a:gd name="T37" fmla="*/ 34 h 70"/>
                <a:gd name="T38" fmla="*/ 4 w 57"/>
                <a:gd name="T39" fmla="*/ 29 h 70"/>
                <a:gd name="T40" fmla="*/ 2 w 57"/>
                <a:gd name="T41" fmla="*/ 23 h 70"/>
                <a:gd name="T42" fmla="*/ 2 w 57"/>
                <a:gd name="T43" fmla="*/ 15 h 70"/>
                <a:gd name="T44" fmla="*/ 0 w 57"/>
                <a:gd name="T45" fmla="*/ 10 h 70"/>
                <a:gd name="T46" fmla="*/ 0 w 57"/>
                <a:gd name="T47" fmla="*/ 4 h 70"/>
                <a:gd name="T48" fmla="*/ 2 w 57"/>
                <a:gd name="T49" fmla="*/ 0 h 70"/>
                <a:gd name="T50" fmla="*/ 2 w 57"/>
                <a:gd name="T51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7" h="70">
                  <a:moveTo>
                    <a:pt x="2" y="0"/>
                  </a:moveTo>
                  <a:lnTo>
                    <a:pt x="10" y="8"/>
                  </a:lnTo>
                  <a:lnTo>
                    <a:pt x="21" y="13"/>
                  </a:lnTo>
                  <a:lnTo>
                    <a:pt x="29" y="21"/>
                  </a:lnTo>
                  <a:lnTo>
                    <a:pt x="37" y="29"/>
                  </a:lnTo>
                  <a:lnTo>
                    <a:pt x="42" y="36"/>
                  </a:lnTo>
                  <a:lnTo>
                    <a:pt x="50" y="46"/>
                  </a:lnTo>
                  <a:lnTo>
                    <a:pt x="52" y="51"/>
                  </a:lnTo>
                  <a:lnTo>
                    <a:pt x="54" y="55"/>
                  </a:lnTo>
                  <a:lnTo>
                    <a:pt x="56" y="63"/>
                  </a:lnTo>
                  <a:lnTo>
                    <a:pt x="57" y="70"/>
                  </a:lnTo>
                  <a:lnTo>
                    <a:pt x="50" y="70"/>
                  </a:lnTo>
                  <a:lnTo>
                    <a:pt x="44" y="70"/>
                  </a:lnTo>
                  <a:lnTo>
                    <a:pt x="37" y="68"/>
                  </a:lnTo>
                  <a:lnTo>
                    <a:pt x="33" y="67"/>
                  </a:lnTo>
                  <a:lnTo>
                    <a:pt x="21" y="59"/>
                  </a:lnTo>
                  <a:lnTo>
                    <a:pt x="14" y="48"/>
                  </a:lnTo>
                  <a:lnTo>
                    <a:pt x="10" y="42"/>
                  </a:lnTo>
                  <a:lnTo>
                    <a:pt x="6" y="34"/>
                  </a:lnTo>
                  <a:lnTo>
                    <a:pt x="4" y="29"/>
                  </a:lnTo>
                  <a:lnTo>
                    <a:pt x="2" y="23"/>
                  </a:lnTo>
                  <a:lnTo>
                    <a:pt x="2" y="15"/>
                  </a:lnTo>
                  <a:lnTo>
                    <a:pt x="0" y="10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81" name="Freeform 65"/>
            <p:cNvSpPr>
              <a:spLocks/>
            </p:cNvSpPr>
            <p:nvPr/>
          </p:nvSpPr>
          <p:spPr bwMode="auto">
            <a:xfrm>
              <a:off x="1358" y="2117"/>
              <a:ext cx="29" cy="26"/>
            </a:xfrm>
            <a:custGeom>
              <a:avLst/>
              <a:gdLst>
                <a:gd name="T0" fmla="*/ 4 w 57"/>
                <a:gd name="T1" fmla="*/ 1 h 53"/>
                <a:gd name="T2" fmla="*/ 13 w 57"/>
                <a:gd name="T3" fmla="*/ 0 h 53"/>
                <a:gd name="T4" fmla="*/ 23 w 57"/>
                <a:gd name="T5" fmla="*/ 1 h 53"/>
                <a:gd name="T6" fmla="*/ 32 w 57"/>
                <a:gd name="T7" fmla="*/ 5 h 53"/>
                <a:gd name="T8" fmla="*/ 42 w 57"/>
                <a:gd name="T9" fmla="*/ 13 h 53"/>
                <a:gd name="T10" fmla="*/ 49 w 57"/>
                <a:gd name="T11" fmla="*/ 20 h 53"/>
                <a:gd name="T12" fmla="*/ 55 w 57"/>
                <a:gd name="T13" fmla="*/ 30 h 53"/>
                <a:gd name="T14" fmla="*/ 57 w 57"/>
                <a:gd name="T15" fmla="*/ 41 h 53"/>
                <a:gd name="T16" fmla="*/ 57 w 57"/>
                <a:gd name="T17" fmla="*/ 53 h 53"/>
                <a:gd name="T18" fmla="*/ 49 w 57"/>
                <a:gd name="T19" fmla="*/ 53 h 53"/>
                <a:gd name="T20" fmla="*/ 44 w 57"/>
                <a:gd name="T21" fmla="*/ 53 h 53"/>
                <a:gd name="T22" fmla="*/ 38 w 57"/>
                <a:gd name="T23" fmla="*/ 51 h 53"/>
                <a:gd name="T24" fmla="*/ 32 w 57"/>
                <a:gd name="T25" fmla="*/ 51 h 53"/>
                <a:gd name="T26" fmla="*/ 23 w 57"/>
                <a:gd name="T27" fmla="*/ 45 h 53"/>
                <a:gd name="T28" fmla="*/ 13 w 57"/>
                <a:gd name="T29" fmla="*/ 39 h 53"/>
                <a:gd name="T30" fmla="*/ 6 w 57"/>
                <a:gd name="T31" fmla="*/ 30 h 53"/>
                <a:gd name="T32" fmla="*/ 2 w 57"/>
                <a:gd name="T33" fmla="*/ 22 h 53"/>
                <a:gd name="T34" fmla="*/ 0 w 57"/>
                <a:gd name="T35" fmla="*/ 11 h 53"/>
                <a:gd name="T36" fmla="*/ 4 w 57"/>
                <a:gd name="T37" fmla="*/ 1 h 53"/>
                <a:gd name="T38" fmla="*/ 4 w 57"/>
                <a:gd name="T39" fmla="*/ 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" h="53">
                  <a:moveTo>
                    <a:pt x="4" y="1"/>
                  </a:moveTo>
                  <a:lnTo>
                    <a:pt x="13" y="0"/>
                  </a:lnTo>
                  <a:lnTo>
                    <a:pt x="23" y="1"/>
                  </a:lnTo>
                  <a:lnTo>
                    <a:pt x="32" y="5"/>
                  </a:lnTo>
                  <a:lnTo>
                    <a:pt x="42" y="13"/>
                  </a:lnTo>
                  <a:lnTo>
                    <a:pt x="49" y="20"/>
                  </a:lnTo>
                  <a:lnTo>
                    <a:pt x="55" y="30"/>
                  </a:lnTo>
                  <a:lnTo>
                    <a:pt x="57" y="41"/>
                  </a:lnTo>
                  <a:lnTo>
                    <a:pt x="57" y="53"/>
                  </a:lnTo>
                  <a:lnTo>
                    <a:pt x="49" y="53"/>
                  </a:lnTo>
                  <a:lnTo>
                    <a:pt x="44" y="53"/>
                  </a:lnTo>
                  <a:lnTo>
                    <a:pt x="38" y="51"/>
                  </a:lnTo>
                  <a:lnTo>
                    <a:pt x="32" y="51"/>
                  </a:lnTo>
                  <a:lnTo>
                    <a:pt x="23" y="45"/>
                  </a:lnTo>
                  <a:lnTo>
                    <a:pt x="13" y="39"/>
                  </a:lnTo>
                  <a:lnTo>
                    <a:pt x="6" y="30"/>
                  </a:lnTo>
                  <a:lnTo>
                    <a:pt x="2" y="22"/>
                  </a:lnTo>
                  <a:lnTo>
                    <a:pt x="0" y="1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82" name="Freeform 66"/>
            <p:cNvSpPr>
              <a:spLocks/>
            </p:cNvSpPr>
            <p:nvPr/>
          </p:nvSpPr>
          <p:spPr bwMode="auto">
            <a:xfrm>
              <a:off x="1516" y="2122"/>
              <a:ext cx="33" cy="33"/>
            </a:xfrm>
            <a:custGeom>
              <a:avLst/>
              <a:gdLst>
                <a:gd name="T0" fmla="*/ 8 w 65"/>
                <a:gd name="T1" fmla="*/ 0 h 65"/>
                <a:gd name="T2" fmla="*/ 19 w 65"/>
                <a:gd name="T3" fmla="*/ 0 h 65"/>
                <a:gd name="T4" fmla="*/ 29 w 65"/>
                <a:gd name="T5" fmla="*/ 6 h 65"/>
                <a:gd name="T6" fmla="*/ 38 w 65"/>
                <a:gd name="T7" fmla="*/ 11 h 65"/>
                <a:gd name="T8" fmla="*/ 48 w 65"/>
                <a:gd name="T9" fmla="*/ 19 h 65"/>
                <a:gd name="T10" fmla="*/ 54 w 65"/>
                <a:gd name="T11" fmla="*/ 28 h 65"/>
                <a:gd name="T12" fmla="*/ 59 w 65"/>
                <a:gd name="T13" fmla="*/ 40 h 65"/>
                <a:gd name="T14" fmla="*/ 61 w 65"/>
                <a:gd name="T15" fmla="*/ 49 h 65"/>
                <a:gd name="T16" fmla="*/ 65 w 65"/>
                <a:gd name="T17" fmla="*/ 59 h 65"/>
                <a:gd name="T18" fmla="*/ 54 w 65"/>
                <a:gd name="T19" fmla="*/ 63 h 65"/>
                <a:gd name="T20" fmla="*/ 46 w 65"/>
                <a:gd name="T21" fmla="*/ 65 h 65"/>
                <a:gd name="T22" fmla="*/ 38 w 65"/>
                <a:gd name="T23" fmla="*/ 65 h 65"/>
                <a:gd name="T24" fmla="*/ 33 w 65"/>
                <a:gd name="T25" fmla="*/ 65 h 65"/>
                <a:gd name="T26" fmla="*/ 25 w 65"/>
                <a:gd name="T27" fmla="*/ 61 h 65"/>
                <a:gd name="T28" fmla="*/ 19 w 65"/>
                <a:gd name="T29" fmla="*/ 59 h 65"/>
                <a:gd name="T30" fmla="*/ 14 w 65"/>
                <a:gd name="T31" fmla="*/ 53 h 65"/>
                <a:gd name="T32" fmla="*/ 12 w 65"/>
                <a:gd name="T33" fmla="*/ 49 h 65"/>
                <a:gd name="T34" fmla="*/ 6 w 65"/>
                <a:gd name="T35" fmla="*/ 44 h 65"/>
                <a:gd name="T36" fmla="*/ 4 w 65"/>
                <a:gd name="T37" fmla="*/ 38 h 65"/>
                <a:gd name="T38" fmla="*/ 0 w 65"/>
                <a:gd name="T39" fmla="*/ 30 h 65"/>
                <a:gd name="T40" fmla="*/ 0 w 65"/>
                <a:gd name="T41" fmla="*/ 25 h 65"/>
                <a:gd name="T42" fmla="*/ 0 w 65"/>
                <a:gd name="T43" fmla="*/ 19 h 65"/>
                <a:gd name="T44" fmla="*/ 2 w 65"/>
                <a:gd name="T45" fmla="*/ 13 h 65"/>
                <a:gd name="T46" fmla="*/ 4 w 65"/>
                <a:gd name="T47" fmla="*/ 6 h 65"/>
                <a:gd name="T48" fmla="*/ 8 w 65"/>
                <a:gd name="T49" fmla="*/ 0 h 65"/>
                <a:gd name="T50" fmla="*/ 8 w 65"/>
                <a:gd name="T5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5" h="65">
                  <a:moveTo>
                    <a:pt x="8" y="0"/>
                  </a:moveTo>
                  <a:lnTo>
                    <a:pt x="19" y="0"/>
                  </a:lnTo>
                  <a:lnTo>
                    <a:pt x="29" y="6"/>
                  </a:lnTo>
                  <a:lnTo>
                    <a:pt x="38" y="11"/>
                  </a:lnTo>
                  <a:lnTo>
                    <a:pt x="48" y="19"/>
                  </a:lnTo>
                  <a:lnTo>
                    <a:pt x="54" y="28"/>
                  </a:lnTo>
                  <a:lnTo>
                    <a:pt x="59" y="40"/>
                  </a:lnTo>
                  <a:lnTo>
                    <a:pt x="61" y="49"/>
                  </a:lnTo>
                  <a:lnTo>
                    <a:pt x="65" y="59"/>
                  </a:lnTo>
                  <a:lnTo>
                    <a:pt x="54" y="63"/>
                  </a:lnTo>
                  <a:lnTo>
                    <a:pt x="46" y="65"/>
                  </a:lnTo>
                  <a:lnTo>
                    <a:pt x="38" y="65"/>
                  </a:lnTo>
                  <a:lnTo>
                    <a:pt x="33" y="65"/>
                  </a:lnTo>
                  <a:lnTo>
                    <a:pt x="25" y="61"/>
                  </a:lnTo>
                  <a:lnTo>
                    <a:pt x="19" y="59"/>
                  </a:lnTo>
                  <a:lnTo>
                    <a:pt x="14" y="53"/>
                  </a:lnTo>
                  <a:lnTo>
                    <a:pt x="12" y="49"/>
                  </a:lnTo>
                  <a:lnTo>
                    <a:pt x="6" y="44"/>
                  </a:lnTo>
                  <a:lnTo>
                    <a:pt x="4" y="38"/>
                  </a:lnTo>
                  <a:lnTo>
                    <a:pt x="0" y="30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2" y="13"/>
                  </a:lnTo>
                  <a:lnTo>
                    <a:pt x="4" y="6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83" name="Freeform 67"/>
            <p:cNvSpPr>
              <a:spLocks/>
            </p:cNvSpPr>
            <p:nvPr/>
          </p:nvSpPr>
          <p:spPr bwMode="auto">
            <a:xfrm>
              <a:off x="1560" y="2133"/>
              <a:ext cx="25" cy="21"/>
            </a:xfrm>
            <a:custGeom>
              <a:avLst/>
              <a:gdLst>
                <a:gd name="T0" fmla="*/ 4 w 49"/>
                <a:gd name="T1" fmla="*/ 2 h 42"/>
                <a:gd name="T2" fmla="*/ 11 w 49"/>
                <a:gd name="T3" fmla="*/ 0 h 42"/>
                <a:gd name="T4" fmla="*/ 19 w 49"/>
                <a:gd name="T5" fmla="*/ 2 h 42"/>
                <a:gd name="T6" fmla="*/ 26 w 49"/>
                <a:gd name="T7" fmla="*/ 4 h 42"/>
                <a:gd name="T8" fmla="*/ 34 w 49"/>
                <a:gd name="T9" fmla="*/ 11 h 42"/>
                <a:gd name="T10" fmla="*/ 40 w 49"/>
                <a:gd name="T11" fmla="*/ 17 h 42"/>
                <a:gd name="T12" fmla="*/ 45 w 49"/>
                <a:gd name="T13" fmla="*/ 25 h 42"/>
                <a:gd name="T14" fmla="*/ 47 w 49"/>
                <a:gd name="T15" fmla="*/ 30 h 42"/>
                <a:gd name="T16" fmla="*/ 49 w 49"/>
                <a:gd name="T17" fmla="*/ 38 h 42"/>
                <a:gd name="T18" fmla="*/ 42 w 49"/>
                <a:gd name="T19" fmla="*/ 40 h 42"/>
                <a:gd name="T20" fmla="*/ 34 w 49"/>
                <a:gd name="T21" fmla="*/ 42 h 42"/>
                <a:gd name="T22" fmla="*/ 30 w 49"/>
                <a:gd name="T23" fmla="*/ 42 h 42"/>
                <a:gd name="T24" fmla="*/ 25 w 49"/>
                <a:gd name="T25" fmla="*/ 42 h 42"/>
                <a:gd name="T26" fmla="*/ 15 w 49"/>
                <a:gd name="T27" fmla="*/ 38 h 42"/>
                <a:gd name="T28" fmla="*/ 9 w 49"/>
                <a:gd name="T29" fmla="*/ 36 h 42"/>
                <a:gd name="T30" fmla="*/ 4 w 49"/>
                <a:gd name="T31" fmla="*/ 26 h 42"/>
                <a:gd name="T32" fmla="*/ 0 w 49"/>
                <a:gd name="T33" fmla="*/ 19 h 42"/>
                <a:gd name="T34" fmla="*/ 0 w 49"/>
                <a:gd name="T35" fmla="*/ 11 h 42"/>
                <a:gd name="T36" fmla="*/ 4 w 49"/>
                <a:gd name="T37" fmla="*/ 2 h 42"/>
                <a:gd name="T38" fmla="*/ 4 w 49"/>
                <a:gd name="T3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9" h="42">
                  <a:moveTo>
                    <a:pt x="4" y="2"/>
                  </a:moveTo>
                  <a:lnTo>
                    <a:pt x="11" y="0"/>
                  </a:lnTo>
                  <a:lnTo>
                    <a:pt x="19" y="2"/>
                  </a:lnTo>
                  <a:lnTo>
                    <a:pt x="26" y="4"/>
                  </a:lnTo>
                  <a:lnTo>
                    <a:pt x="34" y="11"/>
                  </a:lnTo>
                  <a:lnTo>
                    <a:pt x="40" y="17"/>
                  </a:lnTo>
                  <a:lnTo>
                    <a:pt x="45" y="25"/>
                  </a:lnTo>
                  <a:lnTo>
                    <a:pt x="47" y="30"/>
                  </a:lnTo>
                  <a:lnTo>
                    <a:pt x="49" y="38"/>
                  </a:lnTo>
                  <a:lnTo>
                    <a:pt x="42" y="40"/>
                  </a:lnTo>
                  <a:lnTo>
                    <a:pt x="34" y="42"/>
                  </a:lnTo>
                  <a:lnTo>
                    <a:pt x="30" y="42"/>
                  </a:lnTo>
                  <a:lnTo>
                    <a:pt x="25" y="42"/>
                  </a:lnTo>
                  <a:lnTo>
                    <a:pt x="15" y="38"/>
                  </a:lnTo>
                  <a:lnTo>
                    <a:pt x="9" y="36"/>
                  </a:lnTo>
                  <a:lnTo>
                    <a:pt x="4" y="26"/>
                  </a:lnTo>
                  <a:lnTo>
                    <a:pt x="0" y="19"/>
                  </a:lnTo>
                  <a:lnTo>
                    <a:pt x="0" y="11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84" name="Freeform 68"/>
            <p:cNvSpPr>
              <a:spLocks/>
            </p:cNvSpPr>
            <p:nvPr/>
          </p:nvSpPr>
          <p:spPr bwMode="auto">
            <a:xfrm>
              <a:off x="1649" y="2134"/>
              <a:ext cx="37" cy="25"/>
            </a:xfrm>
            <a:custGeom>
              <a:avLst/>
              <a:gdLst>
                <a:gd name="T0" fmla="*/ 0 w 74"/>
                <a:gd name="T1" fmla="*/ 0 h 49"/>
                <a:gd name="T2" fmla="*/ 5 w 74"/>
                <a:gd name="T3" fmla="*/ 0 h 49"/>
                <a:gd name="T4" fmla="*/ 11 w 74"/>
                <a:gd name="T5" fmla="*/ 0 h 49"/>
                <a:gd name="T6" fmla="*/ 17 w 74"/>
                <a:gd name="T7" fmla="*/ 2 h 49"/>
                <a:gd name="T8" fmla="*/ 24 w 74"/>
                <a:gd name="T9" fmla="*/ 4 h 49"/>
                <a:gd name="T10" fmla="*/ 34 w 74"/>
                <a:gd name="T11" fmla="*/ 5 h 49"/>
                <a:gd name="T12" fmla="*/ 47 w 74"/>
                <a:gd name="T13" fmla="*/ 11 h 49"/>
                <a:gd name="T14" fmla="*/ 57 w 74"/>
                <a:gd name="T15" fmla="*/ 17 h 49"/>
                <a:gd name="T16" fmla="*/ 66 w 74"/>
                <a:gd name="T17" fmla="*/ 24 h 49"/>
                <a:gd name="T18" fmla="*/ 68 w 74"/>
                <a:gd name="T19" fmla="*/ 28 h 49"/>
                <a:gd name="T20" fmla="*/ 72 w 74"/>
                <a:gd name="T21" fmla="*/ 34 h 49"/>
                <a:gd name="T22" fmla="*/ 72 w 74"/>
                <a:gd name="T23" fmla="*/ 42 h 49"/>
                <a:gd name="T24" fmla="*/ 74 w 74"/>
                <a:gd name="T25" fmla="*/ 47 h 49"/>
                <a:gd name="T26" fmla="*/ 66 w 74"/>
                <a:gd name="T27" fmla="*/ 47 h 49"/>
                <a:gd name="T28" fmla="*/ 58 w 74"/>
                <a:gd name="T29" fmla="*/ 49 h 49"/>
                <a:gd name="T30" fmla="*/ 53 w 74"/>
                <a:gd name="T31" fmla="*/ 47 h 49"/>
                <a:gd name="T32" fmla="*/ 47 w 74"/>
                <a:gd name="T33" fmla="*/ 47 h 49"/>
                <a:gd name="T34" fmla="*/ 38 w 74"/>
                <a:gd name="T35" fmla="*/ 40 h 49"/>
                <a:gd name="T36" fmla="*/ 30 w 74"/>
                <a:gd name="T37" fmla="*/ 32 h 49"/>
                <a:gd name="T38" fmla="*/ 22 w 74"/>
                <a:gd name="T39" fmla="*/ 23 h 49"/>
                <a:gd name="T40" fmla="*/ 17 w 74"/>
                <a:gd name="T41" fmla="*/ 15 h 49"/>
                <a:gd name="T42" fmla="*/ 7 w 74"/>
                <a:gd name="T43" fmla="*/ 5 h 49"/>
                <a:gd name="T44" fmla="*/ 0 w 74"/>
                <a:gd name="T45" fmla="*/ 0 h 49"/>
                <a:gd name="T46" fmla="*/ 0 w 74"/>
                <a:gd name="T4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4" h="49">
                  <a:moveTo>
                    <a:pt x="0" y="0"/>
                  </a:moveTo>
                  <a:lnTo>
                    <a:pt x="5" y="0"/>
                  </a:lnTo>
                  <a:lnTo>
                    <a:pt x="11" y="0"/>
                  </a:lnTo>
                  <a:lnTo>
                    <a:pt x="17" y="2"/>
                  </a:lnTo>
                  <a:lnTo>
                    <a:pt x="24" y="4"/>
                  </a:lnTo>
                  <a:lnTo>
                    <a:pt x="34" y="5"/>
                  </a:lnTo>
                  <a:lnTo>
                    <a:pt x="47" y="11"/>
                  </a:lnTo>
                  <a:lnTo>
                    <a:pt x="57" y="17"/>
                  </a:lnTo>
                  <a:lnTo>
                    <a:pt x="66" y="24"/>
                  </a:lnTo>
                  <a:lnTo>
                    <a:pt x="68" y="28"/>
                  </a:lnTo>
                  <a:lnTo>
                    <a:pt x="72" y="34"/>
                  </a:lnTo>
                  <a:lnTo>
                    <a:pt x="72" y="42"/>
                  </a:lnTo>
                  <a:lnTo>
                    <a:pt x="74" y="47"/>
                  </a:lnTo>
                  <a:lnTo>
                    <a:pt x="66" y="47"/>
                  </a:lnTo>
                  <a:lnTo>
                    <a:pt x="58" y="49"/>
                  </a:lnTo>
                  <a:lnTo>
                    <a:pt x="53" y="47"/>
                  </a:lnTo>
                  <a:lnTo>
                    <a:pt x="47" y="47"/>
                  </a:lnTo>
                  <a:lnTo>
                    <a:pt x="38" y="40"/>
                  </a:lnTo>
                  <a:lnTo>
                    <a:pt x="30" y="32"/>
                  </a:lnTo>
                  <a:lnTo>
                    <a:pt x="22" y="23"/>
                  </a:lnTo>
                  <a:lnTo>
                    <a:pt x="17" y="15"/>
                  </a:lnTo>
                  <a:lnTo>
                    <a:pt x="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85" name="Freeform 69"/>
            <p:cNvSpPr>
              <a:spLocks/>
            </p:cNvSpPr>
            <p:nvPr/>
          </p:nvSpPr>
          <p:spPr bwMode="auto">
            <a:xfrm>
              <a:off x="1598" y="2138"/>
              <a:ext cx="17" cy="20"/>
            </a:xfrm>
            <a:custGeom>
              <a:avLst/>
              <a:gdLst>
                <a:gd name="T0" fmla="*/ 0 w 34"/>
                <a:gd name="T1" fmla="*/ 2 h 40"/>
                <a:gd name="T2" fmla="*/ 8 w 34"/>
                <a:gd name="T3" fmla="*/ 0 h 40"/>
                <a:gd name="T4" fmla="*/ 15 w 34"/>
                <a:gd name="T5" fmla="*/ 0 h 40"/>
                <a:gd name="T6" fmla="*/ 21 w 34"/>
                <a:gd name="T7" fmla="*/ 2 h 40"/>
                <a:gd name="T8" fmla="*/ 27 w 34"/>
                <a:gd name="T9" fmla="*/ 10 h 40"/>
                <a:gd name="T10" fmla="*/ 28 w 34"/>
                <a:gd name="T11" fmla="*/ 16 h 40"/>
                <a:gd name="T12" fmla="*/ 30 w 34"/>
                <a:gd name="T13" fmla="*/ 23 h 40"/>
                <a:gd name="T14" fmla="*/ 32 w 34"/>
                <a:gd name="T15" fmla="*/ 33 h 40"/>
                <a:gd name="T16" fmla="*/ 34 w 34"/>
                <a:gd name="T17" fmla="*/ 40 h 40"/>
                <a:gd name="T18" fmla="*/ 28 w 34"/>
                <a:gd name="T19" fmla="*/ 36 h 40"/>
                <a:gd name="T20" fmla="*/ 21 w 34"/>
                <a:gd name="T21" fmla="*/ 33 h 40"/>
                <a:gd name="T22" fmla="*/ 15 w 34"/>
                <a:gd name="T23" fmla="*/ 27 h 40"/>
                <a:gd name="T24" fmla="*/ 9 w 34"/>
                <a:gd name="T25" fmla="*/ 23 h 40"/>
                <a:gd name="T26" fmla="*/ 0 w 34"/>
                <a:gd name="T27" fmla="*/ 12 h 40"/>
                <a:gd name="T28" fmla="*/ 0 w 34"/>
                <a:gd name="T29" fmla="*/ 2 h 40"/>
                <a:gd name="T30" fmla="*/ 0 w 34"/>
                <a:gd name="T31" fmla="*/ 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" h="40">
                  <a:moveTo>
                    <a:pt x="0" y="2"/>
                  </a:moveTo>
                  <a:lnTo>
                    <a:pt x="8" y="0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7" y="10"/>
                  </a:lnTo>
                  <a:lnTo>
                    <a:pt x="28" y="16"/>
                  </a:lnTo>
                  <a:lnTo>
                    <a:pt x="30" y="23"/>
                  </a:lnTo>
                  <a:lnTo>
                    <a:pt x="32" y="33"/>
                  </a:lnTo>
                  <a:lnTo>
                    <a:pt x="34" y="40"/>
                  </a:lnTo>
                  <a:lnTo>
                    <a:pt x="28" y="36"/>
                  </a:lnTo>
                  <a:lnTo>
                    <a:pt x="21" y="33"/>
                  </a:lnTo>
                  <a:lnTo>
                    <a:pt x="15" y="27"/>
                  </a:lnTo>
                  <a:lnTo>
                    <a:pt x="9" y="23"/>
                  </a:lnTo>
                  <a:lnTo>
                    <a:pt x="0" y="1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86" name="Freeform 70"/>
            <p:cNvSpPr>
              <a:spLocks/>
            </p:cNvSpPr>
            <p:nvPr/>
          </p:nvSpPr>
          <p:spPr bwMode="auto">
            <a:xfrm>
              <a:off x="1211" y="2144"/>
              <a:ext cx="21" cy="31"/>
            </a:xfrm>
            <a:custGeom>
              <a:avLst/>
              <a:gdLst>
                <a:gd name="T0" fmla="*/ 29 w 42"/>
                <a:gd name="T1" fmla="*/ 0 h 60"/>
                <a:gd name="T2" fmla="*/ 34 w 42"/>
                <a:gd name="T3" fmla="*/ 3 h 60"/>
                <a:gd name="T4" fmla="*/ 38 w 42"/>
                <a:gd name="T5" fmla="*/ 11 h 60"/>
                <a:gd name="T6" fmla="*/ 42 w 42"/>
                <a:gd name="T7" fmla="*/ 19 h 60"/>
                <a:gd name="T8" fmla="*/ 42 w 42"/>
                <a:gd name="T9" fmla="*/ 26 h 60"/>
                <a:gd name="T10" fmla="*/ 42 w 42"/>
                <a:gd name="T11" fmla="*/ 34 h 60"/>
                <a:gd name="T12" fmla="*/ 42 w 42"/>
                <a:gd name="T13" fmla="*/ 41 h 60"/>
                <a:gd name="T14" fmla="*/ 42 w 42"/>
                <a:gd name="T15" fmla="*/ 49 h 60"/>
                <a:gd name="T16" fmla="*/ 42 w 42"/>
                <a:gd name="T17" fmla="*/ 59 h 60"/>
                <a:gd name="T18" fmla="*/ 33 w 42"/>
                <a:gd name="T19" fmla="*/ 60 h 60"/>
                <a:gd name="T20" fmla="*/ 25 w 42"/>
                <a:gd name="T21" fmla="*/ 60 h 60"/>
                <a:gd name="T22" fmla="*/ 17 w 42"/>
                <a:gd name="T23" fmla="*/ 60 h 60"/>
                <a:gd name="T24" fmla="*/ 12 w 42"/>
                <a:gd name="T25" fmla="*/ 59 h 60"/>
                <a:gd name="T26" fmla="*/ 4 w 42"/>
                <a:gd name="T27" fmla="*/ 53 h 60"/>
                <a:gd name="T28" fmla="*/ 2 w 42"/>
                <a:gd name="T29" fmla="*/ 43 h 60"/>
                <a:gd name="T30" fmla="*/ 0 w 42"/>
                <a:gd name="T31" fmla="*/ 36 h 60"/>
                <a:gd name="T32" fmla="*/ 2 w 42"/>
                <a:gd name="T33" fmla="*/ 30 h 60"/>
                <a:gd name="T34" fmla="*/ 4 w 42"/>
                <a:gd name="T35" fmla="*/ 24 h 60"/>
                <a:gd name="T36" fmla="*/ 8 w 42"/>
                <a:gd name="T37" fmla="*/ 19 h 60"/>
                <a:gd name="T38" fmla="*/ 10 w 42"/>
                <a:gd name="T39" fmla="*/ 13 h 60"/>
                <a:gd name="T40" fmla="*/ 15 w 42"/>
                <a:gd name="T41" fmla="*/ 7 h 60"/>
                <a:gd name="T42" fmla="*/ 21 w 42"/>
                <a:gd name="T43" fmla="*/ 3 h 60"/>
                <a:gd name="T44" fmla="*/ 29 w 42"/>
                <a:gd name="T45" fmla="*/ 0 h 60"/>
                <a:gd name="T46" fmla="*/ 29 w 42"/>
                <a:gd name="T4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2" h="60">
                  <a:moveTo>
                    <a:pt x="29" y="0"/>
                  </a:moveTo>
                  <a:lnTo>
                    <a:pt x="34" y="3"/>
                  </a:lnTo>
                  <a:lnTo>
                    <a:pt x="38" y="11"/>
                  </a:lnTo>
                  <a:lnTo>
                    <a:pt x="42" y="19"/>
                  </a:lnTo>
                  <a:lnTo>
                    <a:pt x="42" y="26"/>
                  </a:lnTo>
                  <a:lnTo>
                    <a:pt x="42" y="34"/>
                  </a:lnTo>
                  <a:lnTo>
                    <a:pt x="42" y="41"/>
                  </a:lnTo>
                  <a:lnTo>
                    <a:pt x="42" y="49"/>
                  </a:lnTo>
                  <a:lnTo>
                    <a:pt x="42" y="59"/>
                  </a:lnTo>
                  <a:lnTo>
                    <a:pt x="33" y="60"/>
                  </a:lnTo>
                  <a:lnTo>
                    <a:pt x="25" y="60"/>
                  </a:lnTo>
                  <a:lnTo>
                    <a:pt x="17" y="60"/>
                  </a:lnTo>
                  <a:lnTo>
                    <a:pt x="12" y="59"/>
                  </a:lnTo>
                  <a:lnTo>
                    <a:pt x="4" y="53"/>
                  </a:lnTo>
                  <a:lnTo>
                    <a:pt x="2" y="43"/>
                  </a:lnTo>
                  <a:lnTo>
                    <a:pt x="0" y="36"/>
                  </a:lnTo>
                  <a:lnTo>
                    <a:pt x="2" y="30"/>
                  </a:lnTo>
                  <a:lnTo>
                    <a:pt x="4" y="24"/>
                  </a:lnTo>
                  <a:lnTo>
                    <a:pt x="8" y="19"/>
                  </a:lnTo>
                  <a:lnTo>
                    <a:pt x="10" y="13"/>
                  </a:lnTo>
                  <a:lnTo>
                    <a:pt x="15" y="7"/>
                  </a:lnTo>
                  <a:lnTo>
                    <a:pt x="21" y="3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87" name="Freeform 71"/>
            <p:cNvSpPr>
              <a:spLocks/>
            </p:cNvSpPr>
            <p:nvPr/>
          </p:nvSpPr>
          <p:spPr bwMode="auto">
            <a:xfrm>
              <a:off x="1252" y="2144"/>
              <a:ext cx="27" cy="25"/>
            </a:xfrm>
            <a:custGeom>
              <a:avLst/>
              <a:gdLst>
                <a:gd name="T0" fmla="*/ 19 w 53"/>
                <a:gd name="T1" fmla="*/ 0 h 49"/>
                <a:gd name="T2" fmla="*/ 27 w 53"/>
                <a:gd name="T3" fmla="*/ 2 h 49"/>
                <a:gd name="T4" fmla="*/ 32 w 53"/>
                <a:gd name="T5" fmla="*/ 7 h 49"/>
                <a:gd name="T6" fmla="*/ 40 w 53"/>
                <a:gd name="T7" fmla="*/ 9 h 49"/>
                <a:gd name="T8" fmla="*/ 46 w 53"/>
                <a:gd name="T9" fmla="*/ 17 h 49"/>
                <a:gd name="T10" fmla="*/ 49 w 53"/>
                <a:gd name="T11" fmla="*/ 22 h 49"/>
                <a:gd name="T12" fmla="*/ 53 w 53"/>
                <a:gd name="T13" fmla="*/ 30 h 49"/>
                <a:gd name="T14" fmla="*/ 53 w 53"/>
                <a:gd name="T15" fmla="*/ 38 h 49"/>
                <a:gd name="T16" fmla="*/ 53 w 53"/>
                <a:gd name="T17" fmla="*/ 47 h 49"/>
                <a:gd name="T18" fmla="*/ 44 w 53"/>
                <a:gd name="T19" fmla="*/ 49 h 49"/>
                <a:gd name="T20" fmla="*/ 36 w 53"/>
                <a:gd name="T21" fmla="*/ 49 h 49"/>
                <a:gd name="T22" fmla="*/ 30 w 53"/>
                <a:gd name="T23" fmla="*/ 49 h 49"/>
                <a:gd name="T24" fmla="*/ 23 w 53"/>
                <a:gd name="T25" fmla="*/ 49 h 49"/>
                <a:gd name="T26" fmla="*/ 13 w 53"/>
                <a:gd name="T27" fmla="*/ 47 h 49"/>
                <a:gd name="T28" fmla="*/ 4 w 53"/>
                <a:gd name="T29" fmla="*/ 40 h 49"/>
                <a:gd name="T30" fmla="*/ 0 w 53"/>
                <a:gd name="T31" fmla="*/ 30 h 49"/>
                <a:gd name="T32" fmla="*/ 2 w 53"/>
                <a:gd name="T33" fmla="*/ 21 h 49"/>
                <a:gd name="T34" fmla="*/ 2 w 53"/>
                <a:gd name="T35" fmla="*/ 15 h 49"/>
                <a:gd name="T36" fmla="*/ 8 w 53"/>
                <a:gd name="T37" fmla="*/ 9 h 49"/>
                <a:gd name="T38" fmla="*/ 11 w 53"/>
                <a:gd name="T39" fmla="*/ 3 h 49"/>
                <a:gd name="T40" fmla="*/ 19 w 53"/>
                <a:gd name="T41" fmla="*/ 0 h 49"/>
                <a:gd name="T42" fmla="*/ 19 w 53"/>
                <a:gd name="T4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3" h="49">
                  <a:moveTo>
                    <a:pt x="19" y="0"/>
                  </a:moveTo>
                  <a:lnTo>
                    <a:pt x="27" y="2"/>
                  </a:lnTo>
                  <a:lnTo>
                    <a:pt x="32" y="7"/>
                  </a:lnTo>
                  <a:lnTo>
                    <a:pt x="40" y="9"/>
                  </a:lnTo>
                  <a:lnTo>
                    <a:pt x="46" y="17"/>
                  </a:lnTo>
                  <a:lnTo>
                    <a:pt x="49" y="22"/>
                  </a:lnTo>
                  <a:lnTo>
                    <a:pt x="53" y="30"/>
                  </a:lnTo>
                  <a:lnTo>
                    <a:pt x="53" y="38"/>
                  </a:lnTo>
                  <a:lnTo>
                    <a:pt x="53" y="47"/>
                  </a:lnTo>
                  <a:lnTo>
                    <a:pt x="44" y="49"/>
                  </a:lnTo>
                  <a:lnTo>
                    <a:pt x="36" y="49"/>
                  </a:lnTo>
                  <a:lnTo>
                    <a:pt x="30" y="49"/>
                  </a:lnTo>
                  <a:lnTo>
                    <a:pt x="23" y="49"/>
                  </a:lnTo>
                  <a:lnTo>
                    <a:pt x="13" y="47"/>
                  </a:lnTo>
                  <a:lnTo>
                    <a:pt x="4" y="40"/>
                  </a:lnTo>
                  <a:lnTo>
                    <a:pt x="0" y="30"/>
                  </a:lnTo>
                  <a:lnTo>
                    <a:pt x="2" y="21"/>
                  </a:lnTo>
                  <a:lnTo>
                    <a:pt x="2" y="15"/>
                  </a:lnTo>
                  <a:lnTo>
                    <a:pt x="8" y="9"/>
                  </a:lnTo>
                  <a:lnTo>
                    <a:pt x="11" y="3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88" name="Freeform 72"/>
            <p:cNvSpPr>
              <a:spLocks/>
            </p:cNvSpPr>
            <p:nvPr/>
          </p:nvSpPr>
          <p:spPr bwMode="auto">
            <a:xfrm>
              <a:off x="1626" y="2143"/>
              <a:ext cx="25" cy="16"/>
            </a:xfrm>
            <a:custGeom>
              <a:avLst/>
              <a:gdLst>
                <a:gd name="T0" fmla="*/ 6 w 49"/>
                <a:gd name="T1" fmla="*/ 2 h 30"/>
                <a:gd name="T2" fmla="*/ 13 w 49"/>
                <a:gd name="T3" fmla="*/ 0 h 30"/>
                <a:gd name="T4" fmla="*/ 21 w 49"/>
                <a:gd name="T5" fmla="*/ 0 h 30"/>
                <a:gd name="T6" fmla="*/ 28 w 49"/>
                <a:gd name="T7" fmla="*/ 0 h 30"/>
                <a:gd name="T8" fmla="*/ 36 w 49"/>
                <a:gd name="T9" fmla="*/ 4 h 30"/>
                <a:gd name="T10" fmla="*/ 42 w 49"/>
                <a:gd name="T11" fmla="*/ 5 h 30"/>
                <a:gd name="T12" fmla="*/ 46 w 49"/>
                <a:gd name="T13" fmla="*/ 11 h 30"/>
                <a:gd name="T14" fmla="*/ 49 w 49"/>
                <a:gd name="T15" fmla="*/ 19 h 30"/>
                <a:gd name="T16" fmla="*/ 49 w 49"/>
                <a:gd name="T17" fmla="*/ 28 h 30"/>
                <a:gd name="T18" fmla="*/ 40 w 49"/>
                <a:gd name="T19" fmla="*/ 30 h 30"/>
                <a:gd name="T20" fmla="*/ 30 w 49"/>
                <a:gd name="T21" fmla="*/ 30 h 30"/>
                <a:gd name="T22" fmla="*/ 21 w 49"/>
                <a:gd name="T23" fmla="*/ 28 h 30"/>
                <a:gd name="T24" fmla="*/ 13 w 49"/>
                <a:gd name="T25" fmla="*/ 24 h 30"/>
                <a:gd name="T26" fmla="*/ 6 w 49"/>
                <a:gd name="T27" fmla="*/ 19 h 30"/>
                <a:gd name="T28" fmla="*/ 0 w 49"/>
                <a:gd name="T29" fmla="*/ 13 h 30"/>
                <a:gd name="T30" fmla="*/ 0 w 49"/>
                <a:gd name="T31" fmla="*/ 5 h 30"/>
                <a:gd name="T32" fmla="*/ 6 w 49"/>
                <a:gd name="T33" fmla="*/ 2 h 30"/>
                <a:gd name="T34" fmla="*/ 6 w 49"/>
                <a:gd name="T3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30">
                  <a:moveTo>
                    <a:pt x="6" y="2"/>
                  </a:moveTo>
                  <a:lnTo>
                    <a:pt x="13" y="0"/>
                  </a:lnTo>
                  <a:lnTo>
                    <a:pt x="21" y="0"/>
                  </a:lnTo>
                  <a:lnTo>
                    <a:pt x="28" y="0"/>
                  </a:lnTo>
                  <a:lnTo>
                    <a:pt x="36" y="4"/>
                  </a:lnTo>
                  <a:lnTo>
                    <a:pt x="42" y="5"/>
                  </a:lnTo>
                  <a:lnTo>
                    <a:pt x="46" y="11"/>
                  </a:lnTo>
                  <a:lnTo>
                    <a:pt x="49" y="19"/>
                  </a:lnTo>
                  <a:lnTo>
                    <a:pt x="49" y="28"/>
                  </a:lnTo>
                  <a:lnTo>
                    <a:pt x="40" y="30"/>
                  </a:lnTo>
                  <a:lnTo>
                    <a:pt x="30" y="30"/>
                  </a:lnTo>
                  <a:lnTo>
                    <a:pt x="21" y="28"/>
                  </a:lnTo>
                  <a:lnTo>
                    <a:pt x="13" y="24"/>
                  </a:lnTo>
                  <a:lnTo>
                    <a:pt x="6" y="19"/>
                  </a:lnTo>
                  <a:lnTo>
                    <a:pt x="0" y="13"/>
                  </a:lnTo>
                  <a:lnTo>
                    <a:pt x="0" y="5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89" name="Freeform 73"/>
            <p:cNvSpPr>
              <a:spLocks/>
            </p:cNvSpPr>
            <p:nvPr/>
          </p:nvSpPr>
          <p:spPr bwMode="auto">
            <a:xfrm>
              <a:off x="1700" y="2144"/>
              <a:ext cx="24" cy="19"/>
            </a:xfrm>
            <a:custGeom>
              <a:avLst/>
              <a:gdLst>
                <a:gd name="T0" fmla="*/ 4 w 50"/>
                <a:gd name="T1" fmla="*/ 0 h 38"/>
                <a:gd name="T2" fmla="*/ 10 w 50"/>
                <a:gd name="T3" fmla="*/ 0 h 38"/>
                <a:gd name="T4" fmla="*/ 17 w 50"/>
                <a:gd name="T5" fmla="*/ 2 h 38"/>
                <a:gd name="T6" fmla="*/ 25 w 50"/>
                <a:gd name="T7" fmla="*/ 3 h 38"/>
                <a:gd name="T8" fmla="*/ 33 w 50"/>
                <a:gd name="T9" fmla="*/ 7 h 38"/>
                <a:gd name="T10" fmla="*/ 38 w 50"/>
                <a:gd name="T11" fmla="*/ 9 h 38"/>
                <a:gd name="T12" fmla="*/ 46 w 50"/>
                <a:gd name="T13" fmla="*/ 19 h 38"/>
                <a:gd name="T14" fmla="*/ 46 w 50"/>
                <a:gd name="T15" fmla="*/ 21 h 38"/>
                <a:gd name="T16" fmla="*/ 50 w 50"/>
                <a:gd name="T17" fmla="*/ 26 h 38"/>
                <a:gd name="T18" fmla="*/ 50 w 50"/>
                <a:gd name="T19" fmla="*/ 30 h 38"/>
                <a:gd name="T20" fmla="*/ 50 w 50"/>
                <a:gd name="T21" fmla="*/ 38 h 38"/>
                <a:gd name="T22" fmla="*/ 40 w 50"/>
                <a:gd name="T23" fmla="*/ 38 h 38"/>
                <a:gd name="T24" fmla="*/ 31 w 50"/>
                <a:gd name="T25" fmla="*/ 36 h 38"/>
                <a:gd name="T26" fmla="*/ 23 w 50"/>
                <a:gd name="T27" fmla="*/ 32 h 38"/>
                <a:gd name="T28" fmla="*/ 14 w 50"/>
                <a:gd name="T29" fmla="*/ 26 h 38"/>
                <a:gd name="T30" fmla="*/ 6 w 50"/>
                <a:gd name="T31" fmla="*/ 21 h 38"/>
                <a:gd name="T32" fmla="*/ 2 w 50"/>
                <a:gd name="T33" fmla="*/ 13 h 38"/>
                <a:gd name="T34" fmla="*/ 0 w 50"/>
                <a:gd name="T35" fmla="*/ 5 h 38"/>
                <a:gd name="T36" fmla="*/ 4 w 50"/>
                <a:gd name="T37" fmla="*/ 0 h 38"/>
                <a:gd name="T38" fmla="*/ 4 w 50"/>
                <a:gd name="T3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0" h="38">
                  <a:moveTo>
                    <a:pt x="4" y="0"/>
                  </a:moveTo>
                  <a:lnTo>
                    <a:pt x="10" y="0"/>
                  </a:lnTo>
                  <a:lnTo>
                    <a:pt x="17" y="2"/>
                  </a:lnTo>
                  <a:lnTo>
                    <a:pt x="25" y="3"/>
                  </a:lnTo>
                  <a:lnTo>
                    <a:pt x="33" y="7"/>
                  </a:lnTo>
                  <a:lnTo>
                    <a:pt x="38" y="9"/>
                  </a:lnTo>
                  <a:lnTo>
                    <a:pt x="46" y="19"/>
                  </a:lnTo>
                  <a:lnTo>
                    <a:pt x="46" y="21"/>
                  </a:lnTo>
                  <a:lnTo>
                    <a:pt x="50" y="26"/>
                  </a:lnTo>
                  <a:lnTo>
                    <a:pt x="50" y="30"/>
                  </a:lnTo>
                  <a:lnTo>
                    <a:pt x="50" y="38"/>
                  </a:lnTo>
                  <a:lnTo>
                    <a:pt x="40" y="38"/>
                  </a:lnTo>
                  <a:lnTo>
                    <a:pt x="31" y="36"/>
                  </a:lnTo>
                  <a:lnTo>
                    <a:pt x="23" y="32"/>
                  </a:lnTo>
                  <a:lnTo>
                    <a:pt x="14" y="26"/>
                  </a:lnTo>
                  <a:lnTo>
                    <a:pt x="6" y="21"/>
                  </a:lnTo>
                  <a:lnTo>
                    <a:pt x="2" y="13"/>
                  </a:lnTo>
                  <a:lnTo>
                    <a:pt x="0" y="5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90" name="Freeform 74"/>
            <p:cNvSpPr>
              <a:spLocks/>
            </p:cNvSpPr>
            <p:nvPr/>
          </p:nvSpPr>
          <p:spPr bwMode="auto">
            <a:xfrm>
              <a:off x="1176" y="2148"/>
              <a:ext cx="19" cy="31"/>
            </a:xfrm>
            <a:custGeom>
              <a:avLst/>
              <a:gdLst>
                <a:gd name="T0" fmla="*/ 27 w 38"/>
                <a:gd name="T1" fmla="*/ 0 h 61"/>
                <a:gd name="T2" fmla="*/ 28 w 38"/>
                <a:gd name="T3" fmla="*/ 6 h 61"/>
                <a:gd name="T4" fmla="*/ 30 w 38"/>
                <a:gd name="T5" fmla="*/ 14 h 61"/>
                <a:gd name="T6" fmla="*/ 30 w 38"/>
                <a:gd name="T7" fmla="*/ 21 h 61"/>
                <a:gd name="T8" fmla="*/ 30 w 38"/>
                <a:gd name="T9" fmla="*/ 29 h 61"/>
                <a:gd name="T10" fmla="*/ 28 w 38"/>
                <a:gd name="T11" fmla="*/ 34 h 61"/>
                <a:gd name="T12" fmla="*/ 30 w 38"/>
                <a:gd name="T13" fmla="*/ 42 h 61"/>
                <a:gd name="T14" fmla="*/ 32 w 38"/>
                <a:gd name="T15" fmla="*/ 50 h 61"/>
                <a:gd name="T16" fmla="*/ 38 w 38"/>
                <a:gd name="T17" fmla="*/ 57 h 61"/>
                <a:gd name="T18" fmla="*/ 36 w 38"/>
                <a:gd name="T19" fmla="*/ 59 h 61"/>
                <a:gd name="T20" fmla="*/ 34 w 38"/>
                <a:gd name="T21" fmla="*/ 61 h 61"/>
                <a:gd name="T22" fmla="*/ 25 w 38"/>
                <a:gd name="T23" fmla="*/ 59 h 61"/>
                <a:gd name="T24" fmla="*/ 17 w 38"/>
                <a:gd name="T25" fmla="*/ 57 h 61"/>
                <a:gd name="T26" fmla="*/ 8 w 38"/>
                <a:gd name="T27" fmla="*/ 57 h 61"/>
                <a:gd name="T28" fmla="*/ 0 w 38"/>
                <a:gd name="T29" fmla="*/ 57 h 61"/>
                <a:gd name="T30" fmla="*/ 2 w 38"/>
                <a:gd name="T31" fmla="*/ 50 h 61"/>
                <a:gd name="T32" fmla="*/ 6 w 38"/>
                <a:gd name="T33" fmla="*/ 42 h 61"/>
                <a:gd name="T34" fmla="*/ 9 w 38"/>
                <a:gd name="T35" fmla="*/ 34 h 61"/>
                <a:gd name="T36" fmla="*/ 13 w 38"/>
                <a:gd name="T37" fmla="*/ 29 h 61"/>
                <a:gd name="T38" fmla="*/ 17 w 38"/>
                <a:gd name="T39" fmla="*/ 21 h 61"/>
                <a:gd name="T40" fmla="*/ 21 w 38"/>
                <a:gd name="T41" fmla="*/ 14 h 61"/>
                <a:gd name="T42" fmla="*/ 25 w 38"/>
                <a:gd name="T43" fmla="*/ 8 h 61"/>
                <a:gd name="T44" fmla="*/ 27 w 38"/>
                <a:gd name="T45" fmla="*/ 0 h 61"/>
                <a:gd name="T46" fmla="*/ 27 w 38"/>
                <a:gd name="T4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" h="61">
                  <a:moveTo>
                    <a:pt x="27" y="0"/>
                  </a:moveTo>
                  <a:lnTo>
                    <a:pt x="28" y="6"/>
                  </a:lnTo>
                  <a:lnTo>
                    <a:pt x="30" y="14"/>
                  </a:lnTo>
                  <a:lnTo>
                    <a:pt x="30" y="21"/>
                  </a:lnTo>
                  <a:lnTo>
                    <a:pt x="30" y="29"/>
                  </a:lnTo>
                  <a:lnTo>
                    <a:pt x="28" y="34"/>
                  </a:lnTo>
                  <a:lnTo>
                    <a:pt x="30" y="42"/>
                  </a:lnTo>
                  <a:lnTo>
                    <a:pt x="32" y="50"/>
                  </a:lnTo>
                  <a:lnTo>
                    <a:pt x="38" y="57"/>
                  </a:lnTo>
                  <a:lnTo>
                    <a:pt x="36" y="59"/>
                  </a:lnTo>
                  <a:lnTo>
                    <a:pt x="34" y="61"/>
                  </a:lnTo>
                  <a:lnTo>
                    <a:pt x="25" y="59"/>
                  </a:lnTo>
                  <a:lnTo>
                    <a:pt x="17" y="57"/>
                  </a:lnTo>
                  <a:lnTo>
                    <a:pt x="8" y="57"/>
                  </a:lnTo>
                  <a:lnTo>
                    <a:pt x="0" y="57"/>
                  </a:lnTo>
                  <a:lnTo>
                    <a:pt x="2" y="50"/>
                  </a:lnTo>
                  <a:lnTo>
                    <a:pt x="6" y="42"/>
                  </a:lnTo>
                  <a:lnTo>
                    <a:pt x="9" y="34"/>
                  </a:lnTo>
                  <a:lnTo>
                    <a:pt x="13" y="29"/>
                  </a:lnTo>
                  <a:lnTo>
                    <a:pt x="17" y="21"/>
                  </a:lnTo>
                  <a:lnTo>
                    <a:pt x="21" y="14"/>
                  </a:lnTo>
                  <a:lnTo>
                    <a:pt x="25" y="8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91" name="Freeform 75"/>
            <p:cNvSpPr>
              <a:spLocks/>
            </p:cNvSpPr>
            <p:nvPr/>
          </p:nvSpPr>
          <p:spPr bwMode="auto">
            <a:xfrm>
              <a:off x="1296" y="2148"/>
              <a:ext cx="14" cy="20"/>
            </a:xfrm>
            <a:custGeom>
              <a:avLst/>
              <a:gdLst>
                <a:gd name="T0" fmla="*/ 14 w 29"/>
                <a:gd name="T1" fmla="*/ 0 h 40"/>
                <a:gd name="T2" fmla="*/ 21 w 29"/>
                <a:gd name="T3" fmla="*/ 0 h 40"/>
                <a:gd name="T4" fmla="*/ 27 w 29"/>
                <a:gd name="T5" fmla="*/ 2 h 40"/>
                <a:gd name="T6" fmla="*/ 29 w 29"/>
                <a:gd name="T7" fmla="*/ 6 h 40"/>
                <a:gd name="T8" fmla="*/ 29 w 29"/>
                <a:gd name="T9" fmla="*/ 14 h 40"/>
                <a:gd name="T10" fmla="*/ 27 w 29"/>
                <a:gd name="T11" fmla="*/ 19 h 40"/>
                <a:gd name="T12" fmla="*/ 27 w 29"/>
                <a:gd name="T13" fmla="*/ 27 h 40"/>
                <a:gd name="T14" fmla="*/ 27 w 29"/>
                <a:gd name="T15" fmla="*/ 34 h 40"/>
                <a:gd name="T16" fmla="*/ 29 w 29"/>
                <a:gd name="T17" fmla="*/ 40 h 40"/>
                <a:gd name="T18" fmla="*/ 19 w 29"/>
                <a:gd name="T19" fmla="*/ 40 h 40"/>
                <a:gd name="T20" fmla="*/ 12 w 29"/>
                <a:gd name="T21" fmla="*/ 38 h 40"/>
                <a:gd name="T22" fmla="*/ 6 w 29"/>
                <a:gd name="T23" fmla="*/ 33 h 40"/>
                <a:gd name="T24" fmla="*/ 2 w 29"/>
                <a:gd name="T25" fmla="*/ 27 h 40"/>
                <a:gd name="T26" fmla="*/ 0 w 29"/>
                <a:gd name="T27" fmla="*/ 19 h 40"/>
                <a:gd name="T28" fmla="*/ 2 w 29"/>
                <a:gd name="T29" fmla="*/ 12 h 40"/>
                <a:gd name="T30" fmla="*/ 6 w 29"/>
                <a:gd name="T31" fmla="*/ 6 h 40"/>
                <a:gd name="T32" fmla="*/ 14 w 29"/>
                <a:gd name="T33" fmla="*/ 0 h 40"/>
                <a:gd name="T34" fmla="*/ 14 w 29"/>
                <a:gd name="T3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40">
                  <a:moveTo>
                    <a:pt x="14" y="0"/>
                  </a:moveTo>
                  <a:lnTo>
                    <a:pt x="21" y="0"/>
                  </a:lnTo>
                  <a:lnTo>
                    <a:pt x="27" y="2"/>
                  </a:lnTo>
                  <a:lnTo>
                    <a:pt x="29" y="6"/>
                  </a:lnTo>
                  <a:lnTo>
                    <a:pt x="29" y="14"/>
                  </a:lnTo>
                  <a:lnTo>
                    <a:pt x="27" y="19"/>
                  </a:lnTo>
                  <a:lnTo>
                    <a:pt x="27" y="27"/>
                  </a:lnTo>
                  <a:lnTo>
                    <a:pt x="27" y="34"/>
                  </a:lnTo>
                  <a:lnTo>
                    <a:pt x="29" y="40"/>
                  </a:lnTo>
                  <a:lnTo>
                    <a:pt x="19" y="40"/>
                  </a:lnTo>
                  <a:lnTo>
                    <a:pt x="12" y="38"/>
                  </a:lnTo>
                  <a:lnTo>
                    <a:pt x="6" y="33"/>
                  </a:lnTo>
                  <a:lnTo>
                    <a:pt x="2" y="27"/>
                  </a:lnTo>
                  <a:lnTo>
                    <a:pt x="0" y="19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92" name="Freeform 76"/>
            <p:cNvSpPr>
              <a:spLocks/>
            </p:cNvSpPr>
            <p:nvPr/>
          </p:nvSpPr>
          <p:spPr bwMode="auto">
            <a:xfrm>
              <a:off x="1337" y="2154"/>
              <a:ext cx="20" cy="21"/>
            </a:xfrm>
            <a:custGeom>
              <a:avLst/>
              <a:gdLst>
                <a:gd name="T0" fmla="*/ 15 w 40"/>
                <a:gd name="T1" fmla="*/ 0 h 41"/>
                <a:gd name="T2" fmla="*/ 23 w 40"/>
                <a:gd name="T3" fmla="*/ 9 h 41"/>
                <a:gd name="T4" fmla="*/ 32 w 40"/>
                <a:gd name="T5" fmla="*/ 17 h 41"/>
                <a:gd name="T6" fmla="*/ 34 w 40"/>
                <a:gd name="T7" fmla="*/ 21 h 41"/>
                <a:gd name="T8" fmla="*/ 38 w 40"/>
                <a:gd name="T9" fmla="*/ 26 h 41"/>
                <a:gd name="T10" fmla="*/ 38 w 40"/>
                <a:gd name="T11" fmla="*/ 32 h 41"/>
                <a:gd name="T12" fmla="*/ 40 w 40"/>
                <a:gd name="T13" fmla="*/ 40 h 41"/>
                <a:gd name="T14" fmla="*/ 31 w 40"/>
                <a:gd name="T15" fmla="*/ 41 h 41"/>
                <a:gd name="T16" fmla="*/ 25 w 40"/>
                <a:gd name="T17" fmla="*/ 41 h 41"/>
                <a:gd name="T18" fmla="*/ 17 w 40"/>
                <a:gd name="T19" fmla="*/ 41 h 41"/>
                <a:gd name="T20" fmla="*/ 13 w 40"/>
                <a:gd name="T21" fmla="*/ 41 h 41"/>
                <a:gd name="T22" fmla="*/ 6 w 40"/>
                <a:gd name="T23" fmla="*/ 38 h 41"/>
                <a:gd name="T24" fmla="*/ 2 w 40"/>
                <a:gd name="T25" fmla="*/ 32 h 41"/>
                <a:gd name="T26" fmla="*/ 0 w 40"/>
                <a:gd name="T27" fmla="*/ 22 h 41"/>
                <a:gd name="T28" fmla="*/ 2 w 40"/>
                <a:gd name="T29" fmla="*/ 15 h 41"/>
                <a:gd name="T30" fmla="*/ 6 w 40"/>
                <a:gd name="T31" fmla="*/ 7 h 41"/>
                <a:gd name="T32" fmla="*/ 15 w 40"/>
                <a:gd name="T33" fmla="*/ 0 h 41"/>
                <a:gd name="T34" fmla="*/ 15 w 40"/>
                <a:gd name="T3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41">
                  <a:moveTo>
                    <a:pt x="15" y="0"/>
                  </a:moveTo>
                  <a:lnTo>
                    <a:pt x="23" y="9"/>
                  </a:lnTo>
                  <a:lnTo>
                    <a:pt x="32" y="17"/>
                  </a:lnTo>
                  <a:lnTo>
                    <a:pt x="34" y="21"/>
                  </a:lnTo>
                  <a:lnTo>
                    <a:pt x="38" y="26"/>
                  </a:lnTo>
                  <a:lnTo>
                    <a:pt x="38" y="32"/>
                  </a:lnTo>
                  <a:lnTo>
                    <a:pt x="40" y="40"/>
                  </a:lnTo>
                  <a:lnTo>
                    <a:pt x="31" y="41"/>
                  </a:lnTo>
                  <a:lnTo>
                    <a:pt x="25" y="41"/>
                  </a:lnTo>
                  <a:lnTo>
                    <a:pt x="17" y="41"/>
                  </a:lnTo>
                  <a:lnTo>
                    <a:pt x="13" y="41"/>
                  </a:lnTo>
                  <a:lnTo>
                    <a:pt x="6" y="38"/>
                  </a:lnTo>
                  <a:lnTo>
                    <a:pt x="2" y="32"/>
                  </a:lnTo>
                  <a:lnTo>
                    <a:pt x="0" y="22"/>
                  </a:lnTo>
                  <a:lnTo>
                    <a:pt x="2" y="15"/>
                  </a:lnTo>
                  <a:lnTo>
                    <a:pt x="6" y="7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93" name="Freeform 77"/>
            <p:cNvSpPr>
              <a:spLocks/>
            </p:cNvSpPr>
            <p:nvPr/>
          </p:nvSpPr>
          <p:spPr bwMode="auto">
            <a:xfrm>
              <a:off x="1734" y="2152"/>
              <a:ext cx="14" cy="12"/>
            </a:xfrm>
            <a:custGeom>
              <a:avLst/>
              <a:gdLst>
                <a:gd name="T0" fmla="*/ 7 w 28"/>
                <a:gd name="T1" fmla="*/ 4 h 25"/>
                <a:gd name="T2" fmla="*/ 15 w 28"/>
                <a:gd name="T3" fmla="*/ 0 h 25"/>
                <a:gd name="T4" fmla="*/ 19 w 28"/>
                <a:gd name="T5" fmla="*/ 6 h 25"/>
                <a:gd name="T6" fmla="*/ 23 w 28"/>
                <a:gd name="T7" fmla="*/ 11 h 25"/>
                <a:gd name="T8" fmla="*/ 28 w 28"/>
                <a:gd name="T9" fmla="*/ 17 h 25"/>
                <a:gd name="T10" fmla="*/ 23 w 28"/>
                <a:gd name="T11" fmla="*/ 21 h 25"/>
                <a:gd name="T12" fmla="*/ 17 w 28"/>
                <a:gd name="T13" fmla="*/ 25 h 25"/>
                <a:gd name="T14" fmla="*/ 9 w 28"/>
                <a:gd name="T15" fmla="*/ 23 h 25"/>
                <a:gd name="T16" fmla="*/ 5 w 28"/>
                <a:gd name="T17" fmla="*/ 21 h 25"/>
                <a:gd name="T18" fmla="*/ 2 w 28"/>
                <a:gd name="T19" fmla="*/ 15 h 25"/>
                <a:gd name="T20" fmla="*/ 0 w 28"/>
                <a:gd name="T21" fmla="*/ 11 h 25"/>
                <a:gd name="T22" fmla="*/ 2 w 28"/>
                <a:gd name="T23" fmla="*/ 6 h 25"/>
                <a:gd name="T24" fmla="*/ 7 w 28"/>
                <a:gd name="T25" fmla="*/ 4 h 25"/>
                <a:gd name="T26" fmla="*/ 7 w 28"/>
                <a:gd name="T27" fmla="*/ 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" h="25">
                  <a:moveTo>
                    <a:pt x="7" y="4"/>
                  </a:moveTo>
                  <a:lnTo>
                    <a:pt x="15" y="0"/>
                  </a:lnTo>
                  <a:lnTo>
                    <a:pt x="19" y="6"/>
                  </a:lnTo>
                  <a:lnTo>
                    <a:pt x="23" y="11"/>
                  </a:lnTo>
                  <a:lnTo>
                    <a:pt x="28" y="17"/>
                  </a:lnTo>
                  <a:lnTo>
                    <a:pt x="23" y="21"/>
                  </a:lnTo>
                  <a:lnTo>
                    <a:pt x="17" y="25"/>
                  </a:lnTo>
                  <a:lnTo>
                    <a:pt x="9" y="23"/>
                  </a:lnTo>
                  <a:lnTo>
                    <a:pt x="5" y="21"/>
                  </a:lnTo>
                  <a:lnTo>
                    <a:pt x="2" y="15"/>
                  </a:lnTo>
                  <a:lnTo>
                    <a:pt x="0" y="11"/>
                  </a:lnTo>
                  <a:lnTo>
                    <a:pt x="2" y="6"/>
                  </a:lnTo>
                  <a:lnTo>
                    <a:pt x="7" y="4"/>
                  </a:lnTo>
                  <a:lnTo>
                    <a:pt x="7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95" name="Freeform 79"/>
            <p:cNvSpPr>
              <a:spLocks/>
            </p:cNvSpPr>
            <p:nvPr/>
          </p:nvSpPr>
          <p:spPr bwMode="auto">
            <a:xfrm>
              <a:off x="1370" y="2159"/>
              <a:ext cx="33" cy="26"/>
            </a:xfrm>
            <a:custGeom>
              <a:avLst/>
              <a:gdLst>
                <a:gd name="T0" fmla="*/ 9 w 66"/>
                <a:gd name="T1" fmla="*/ 0 h 53"/>
                <a:gd name="T2" fmla="*/ 19 w 66"/>
                <a:gd name="T3" fmla="*/ 2 h 53"/>
                <a:gd name="T4" fmla="*/ 30 w 66"/>
                <a:gd name="T5" fmla="*/ 6 h 53"/>
                <a:gd name="T6" fmla="*/ 40 w 66"/>
                <a:gd name="T7" fmla="*/ 8 h 53"/>
                <a:gd name="T8" fmla="*/ 51 w 66"/>
                <a:gd name="T9" fmla="*/ 13 h 53"/>
                <a:gd name="T10" fmla="*/ 59 w 66"/>
                <a:gd name="T11" fmla="*/ 19 h 53"/>
                <a:gd name="T12" fmla="*/ 64 w 66"/>
                <a:gd name="T13" fmla="*/ 27 h 53"/>
                <a:gd name="T14" fmla="*/ 66 w 66"/>
                <a:gd name="T15" fmla="*/ 32 h 53"/>
                <a:gd name="T16" fmla="*/ 66 w 66"/>
                <a:gd name="T17" fmla="*/ 38 h 53"/>
                <a:gd name="T18" fmla="*/ 66 w 66"/>
                <a:gd name="T19" fmla="*/ 44 h 53"/>
                <a:gd name="T20" fmla="*/ 66 w 66"/>
                <a:gd name="T21" fmla="*/ 51 h 53"/>
                <a:gd name="T22" fmla="*/ 57 w 66"/>
                <a:gd name="T23" fmla="*/ 53 h 53"/>
                <a:gd name="T24" fmla="*/ 47 w 66"/>
                <a:gd name="T25" fmla="*/ 53 h 53"/>
                <a:gd name="T26" fmla="*/ 40 w 66"/>
                <a:gd name="T27" fmla="*/ 53 h 53"/>
                <a:gd name="T28" fmla="*/ 34 w 66"/>
                <a:gd name="T29" fmla="*/ 53 h 53"/>
                <a:gd name="T30" fmla="*/ 26 w 66"/>
                <a:gd name="T31" fmla="*/ 51 h 53"/>
                <a:gd name="T32" fmla="*/ 21 w 66"/>
                <a:gd name="T33" fmla="*/ 51 h 53"/>
                <a:gd name="T34" fmla="*/ 15 w 66"/>
                <a:gd name="T35" fmla="*/ 48 h 53"/>
                <a:gd name="T36" fmla="*/ 11 w 66"/>
                <a:gd name="T37" fmla="*/ 46 h 53"/>
                <a:gd name="T38" fmla="*/ 3 w 66"/>
                <a:gd name="T39" fmla="*/ 36 h 53"/>
                <a:gd name="T40" fmla="*/ 2 w 66"/>
                <a:gd name="T41" fmla="*/ 27 h 53"/>
                <a:gd name="T42" fmla="*/ 0 w 66"/>
                <a:gd name="T43" fmla="*/ 19 h 53"/>
                <a:gd name="T44" fmla="*/ 2 w 66"/>
                <a:gd name="T45" fmla="*/ 13 h 53"/>
                <a:gd name="T46" fmla="*/ 5 w 66"/>
                <a:gd name="T47" fmla="*/ 8 h 53"/>
                <a:gd name="T48" fmla="*/ 9 w 66"/>
                <a:gd name="T49" fmla="*/ 0 h 53"/>
                <a:gd name="T50" fmla="*/ 9 w 66"/>
                <a:gd name="T51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53">
                  <a:moveTo>
                    <a:pt x="9" y="0"/>
                  </a:moveTo>
                  <a:lnTo>
                    <a:pt x="19" y="2"/>
                  </a:lnTo>
                  <a:lnTo>
                    <a:pt x="30" y="6"/>
                  </a:lnTo>
                  <a:lnTo>
                    <a:pt x="40" y="8"/>
                  </a:lnTo>
                  <a:lnTo>
                    <a:pt x="51" y="13"/>
                  </a:lnTo>
                  <a:lnTo>
                    <a:pt x="59" y="19"/>
                  </a:lnTo>
                  <a:lnTo>
                    <a:pt x="64" y="27"/>
                  </a:lnTo>
                  <a:lnTo>
                    <a:pt x="66" y="32"/>
                  </a:lnTo>
                  <a:lnTo>
                    <a:pt x="66" y="38"/>
                  </a:lnTo>
                  <a:lnTo>
                    <a:pt x="66" y="44"/>
                  </a:lnTo>
                  <a:lnTo>
                    <a:pt x="66" y="51"/>
                  </a:lnTo>
                  <a:lnTo>
                    <a:pt x="57" y="53"/>
                  </a:lnTo>
                  <a:lnTo>
                    <a:pt x="47" y="53"/>
                  </a:lnTo>
                  <a:lnTo>
                    <a:pt x="40" y="53"/>
                  </a:lnTo>
                  <a:lnTo>
                    <a:pt x="34" y="53"/>
                  </a:lnTo>
                  <a:lnTo>
                    <a:pt x="26" y="51"/>
                  </a:lnTo>
                  <a:lnTo>
                    <a:pt x="21" y="51"/>
                  </a:lnTo>
                  <a:lnTo>
                    <a:pt x="15" y="48"/>
                  </a:lnTo>
                  <a:lnTo>
                    <a:pt x="11" y="46"/>
                  </a:lnTo>
                  <a:lnTo>
                    <a:pt x="3" y="36"/>
                  </a:lnTo>
                  <a:lnTo>
                    <a:pt x="2" y="27"/>
                  </a:lnTo>
                  <a:lnTo>
                    <a:pt x="0" y="19"/>
                  </a:lnTo>
                  <a:lnTo>
                    <a:pt x="2" y="13"/>
                  </a:lnTo>
                  <a:lnTo>
                    <a:pt x="5" y="8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96" name="Freeform 80"/>
            <p:cNvSpPr>
              <a:spLocks/>
            </p:cNvSpPr>
            <p:nvPr/>
          </p:nvSpPr>
          <p:spPr bwMode="auto">
            <a:xfrm>
              <a:off x="1126" y="2164"/>
              <a:ext cx="27" cy="15"/>
            </a:xfrm>
            <a:custGeom>
              <a:avLst/>
              <a:gdLst>
                <a:gd name="T0" fmla="*/ 34 w 55"/>
                <a:gd name="T1" fmla="*/ 0 h 30"/>
                <a:gd name="T2" fmla="*/ 44 w 55"/>
                <a:gd name="T3" fmla="*/ 1 h 30"/>
                <a:gd name="T4" fmla="*/ 50 w 55"/>
                <a:gd name="T5" fmla="*/ 7 h 30"/>
                <a:gd name="T6" fmla="*/ 55 w 55"/>
                <a:gd name="T7" fmla="*/ 17 h 30"/>
                <a:gd name="T8" fmla="*/ 55 w 55"/>
                <a:gd name="T9" fmla="*/ 28 h 30"/>
                <a:gd name="T10" fmla="*/ 46 w 55"/>
                <a:gd name="T11" fmla="*/ 28 h 30"/>
                <a:gd name="T12" fmla="*/ 36 w 55"/>
                <a:gd name="T13" fmla="*/ 30 h 30"/>
                <a:gd name="T14" fmla="*/ 29 w 55"/>
                <a:gd name="T15" fmla="*/ 30 h 30"/>
                <a:gd name="T16" fmla="*/ 23 w 55"/>
                <a:gd name="T17" fmla="*/ 30 h 30"/>
                <a:gd name="T18" fmla="*/ 15 w 55"/>
                <a:gd name="T19" fmla="*/ 28 h 30"/>
                <a:gd name="T20" fmla="*/ 10 w 55"/>
                <a:gd name="T21" fmla="*/ 26 h 30"/>
                <a:gd name="T22" fmla="*/ 6 w 55"/>
                <a:gd name="T23" fmla="*/ 24 h 30"/>
                <a:gd name="T24" fmla="*/ 2 w 55"/>
                <a:gd name="T25" fmla="*/ 22 h 30"/>
                <a:gd name="T26" fmla="*/ 0 w 55"/>
                <a:gd name="T27" fmla="*/ 17 h 30"/>
                <a:gd name="T28" fmla="*/ 4 w 55"/>
                <a:gd name="T29" fmla="*/ 11 h 30"/>
                <a:gd name="T30" fmla="*/ 8 w 55"/>
                <a:gd name="T31" fmla="*/ 7 h 30"/>
                <a:gd name="T32" fmla="*/ 13 w 55"/>
                <a:gd name="T33" fmla="*/ 5 h 30"/>
                <a:gd name="T34" fmla="*/ 17 w 55"/>
                <a:gd name="T35" fmla="*/ 1 h 30"/>
                <a:gd name="T36" fmla="*/ 23 w 55"/>
                <a:gd name="T37" fmla="*/ 1 h 30"/>
                <a:gd name="T38" fmla="*/ 29 w 55"/>
                <a:gd name="T39" fmla="*/ 0 h 30"/>
                <a:gd name="T40" fmla="*/ 34 w 55"/>
                <a:gd name="T41" fmla="*/ 0 h 30"/>
                <a:gd name="T42" fmla="*/ 34 w 55"/>
                <a:gd name="T4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" h="30">
                  <a:moveTo>
                    <a:pt x="34" y="0"/>
                  </a:moveTo>
                  <a:lnTo>
                    <a:pt x="44" y="1"/>
                  </a:lnTo>
                  <a:lnTo>
                    <a:pt x="50" y="7"/>
                  </a:lnTo>
                  <a:lnTo>
                    <a:pt x="55" y="17"/>
                  </a:lnTo>
                  <a:lnTo>
                    <a:pt x="55" y="28"/>
                  </a:lnTo>
                  <a:lnTo>
                    <a:pt x="46" y="28"/>
                  </a:lnTo>
                  <a:lnTo>
                    <a:pt x="36" y="30"/>
                  </a:lnTo>
                  <a:lnTo>
                    <a:pt x="29" y="30"/>
                  </a:lnTo>
                  <a:lnTo>
                    <a:pt x="23" y="30"/>
                  </a:lnTo>
                  <a:lnTo>
                    <a:pt x="15" y="28"/>
                  </a:lnTo>
                  <a:lnTo>
                    <a:pt x="10" y="26"/>
                  </a:lnTo>
                  <a:lnTo>
                    <a:pt x="6" y="24"/>
                  </a:lnTo>
                  <a:lnTo>
                    <a:pt x="2" y="22"/>
                  </a:lnTo>
                  <a:lnTo>
                    <a:pt x="0" y="17"/>
                  </a:lnTo>
                  <a:lnTo>
                    <a:pt x="4" y="11"/>
                  </a:lnTo>
                  <a:lnTo>
                    <a:pt x="8" y="7"/>
                  </a:lnTo>
                  <a:lnTo>
                    <a:pt x="13" y="5"/>
                  </a:lnTo>
                  <a:lnTo>
                    <a:pt x="17" y="1"/>
                  </a:lnTo>
                  <a:lnTo>
                    <a:pt x="23" y="1"/>
                  </a:lnTo>
                  <a:lnTo>
                    <a:pt x="29" y="0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97" name="Freeform 81"/>
            <p:cNvSpPr>
              <a:spLocks/>
            </p:cNvSpPr>
            <p:nvPr/>
          </p:nvSpPr>
          <p:spPr bwMode="auto">
            <a:xfrm>
              <a:off x="1418" y="2163"/>
              <a:ext cx="11" cy="17"/>
            </a:xfrm>
            <a:custGeom>
              <a:avLst/>
              <a:gdLst>
                <a:gd name="T0" fmla="*/ 7 w 21"/>
                <a:gd name="T1" fmla="*/ 2 h 34"/>
                <a:gd name="T2" fmla="*/ 13 w 21"/>
                <a:gd name="T3" fmla="*/ 0 h 34"/>
                <a:gd name="T4" fmla="*/ 17 w 21"/>
                <a:gd name="T5" fmla="*/ 2 h 34"/>
                <a:gd name="T6" fmla="*/ 17 w 21"/>
                <a:gd name="T7" fmla="*/ 3 h 34"/>
                <a:gd name="T8" fmla="*/ 21 w 21"/>
                <a:gd name="T9" fmla="*/ 9 h 34"/>
                <a:gd name="T10" fmla="*/ 19 w 21"/>
                <a:gd name="T11" fmla="*/ 15 h 34"/>
                <a:gd name="T12" fmla="*/ 19 w 21"/>
                <a:gd name="T13" fmla="*/ 19 h 34"/>
                <a:gd name="T14" fmla="*/ 19 w 21"/>
                <a:gd name="T15" fmla="*/ 24 h 34"/>
                <a:gd name="T16" fmla="*/ 21 w 21"/>
                <a:gd name="T17" fmla="*/ 30 h 34"/>
                <a:gd name="T18" fmla="*/ 13 w 21"/>
                <a:gd name="T19" fmla="*/ 34 h 34"/>
                <a:gd name="T20" fmla="*/ 7 w 21"/>
                <a:gd name="T21" fmla="*/ 32 h 34"/>
                <a:gd name="T22" fmla="*/ 2 w 21"/>
                <a:gd name="T23" fmla="*/ 28 h 34"/>
                <a:gd name="T24" fmla="*/ 2 w 21"/>
                <a:gd name="T25" fmla="*/ 22 h 34"/>
                <a:gd name="T26" fmla="*/ 0 w 21"/>
                <a:gd name="T27" fmla="*/ 15 h 34"/>
                <a:gd name="T28" fmla="*/ 2 w 21"/>
                <a:gd name="T29" fmla="*/ 9 h 34"/>
                <a:gd name="T30" fmla="*/ 3 w 21"/>
                <a:gd name="T31" fmla="*/ 3 h 34"/>
                <a:gd name="T32" fmla="*/ 7 w 21"/>
                <a:gd name="T33" fmla="*/ 2 h 34"/>
                <a:gd name="T34" fmla="*/ 7 w 21"/>
                <a:gd name="T35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" h="34">
                  <a:moveTo>
                    <a:pt x="7" y="2"/>
                  </a:moveTo>
                  <a:lnTo>
                    <a:pt x="13" y="0"/>
                  </a:lnTo>
                  <a:lnTo>
                    <a:pt x="17" y="2"/>
                  </a:lnTo>
                  <a:lnTo>
                    <a:pt x="17" y="3"/>
                  </a:lnTo>
                  <a:lnTo>
                    <a:pt x="21" y="9"/>
                  </a:lnTo>
                  <a:lnTo>
                    <a:pt x="19" y="15"/>
                  </a:lnTo>
                  <a:lnTo>
                    <a:pt x="19" y="19"/>
                  </a:lnTo>
                  <a:lnTo>
                    <a:pt x="19" y="24"/>
                  </a:lnTo>
                  <a:lnTo>
                    <a:pt x="21" y="30"/>
                  </a:lnTo>
                  <a:lnTo>
                    <a:pt x="13" y="34"/>
                  </a:lnTo>
                  <a:lnTo>
                    <a:pt x="7" y="32"/>
                  </a:lnTo>
                  <a:lnTo>
                    <a:pt x="2" y="28"/>
                  </a:lnTo>
                  <a:lnTo>
                    <a:pt x="2" y="22"/>
                  </a:lnTo>
                  <a:lnTo>
                    <a:pt x="0" y="15"/>
                  </a:lnTo>
                  <a:lnTo>
                    <a:pt x="2" y="9"/>
                  </a:lnTo>
                  <a:lnTo>
                    <a:pt x="3" y="3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98" name="Freeform 82"/>
            <p:cNvSpPr>
              <a:spLocks/>
            </p:cNvSpPr>
            <p:nvPr/>
          </p:nvSpPr>
          <p:spPr bwMode="auto">
            <a:xfrm>
              <a:off x="1440" y="2162"/>
              <a:ext cx="30" cy="28"/>
            </a:xfrm>
            <a:custGeom>
              <a:avLst/>
              <a:gdLst>
                <a:gd name="T0" fmla="*/ 17 w 59"/>
                <a:gd name="T1" fmla="*/ 4 h 55"/>
                <a:gd name="T2" fmla="*/ 23 w 59"/>
                <a:gd name="T3" fmla="*/ 0 h 55"/>
                <a:gd name="T4" fmla="*/ 31 w 59"/>
                <a:gd name="T5" fmla="*/ 0 h 55"/>
                <a:gd name="T6" fmla="*/ 36 w 59"/>
                <a:gd name="T7" fmla="*/ 0 h 55"/>
                <a:gd name="T8" fmla="*/ 40 w 59"/>
                <a:gd name="T9" fmla="*/ 0 h 55"/>
                <a:gd name="T10" fmla="*/ 50 w 59"/>
                <a:gd name="T11" fmla="*/ 4 h 55"/>
                <a:gd name="T12" fmla="*/ 55 w 59"/>
                <a:gd name="T13" fmla="*/ 9 h 55"/>
                <a:gd name="T14" fmla="*/ 59 w 59"/>
                <a:gd name="T15" fmla="*/ 17 h 55"/>
                <a:gd name="T16" fmla="*/ 59 w 59"/>
                <a:gd name="T17" fmla="*/ 28 h 55"/>
                <a:gd name="T18" fmla="*/ 59 w 59"/>
                <a:gd name="T19" fmla="*/ 34 h 55"/>
                <a:gd name="T20" fmla="*/ 59 w 59"/>
                <a:gd name="T21" fmla="*/ 40 h 55"/>
                <a:gd name="T22" fmla="*/ 59 w 59"/>
                <a:gd name="T23" fmla="*/ 47 h 55"/>
                <a:gd name="T24" fmla="*/ 59 w 59"/>
                <a:gd name="T25" fmla="*/ 55 h 55"/>
                <a:gd name="T26" fmla="*/ 50 w 59"/>
                <a:gd name="T27" fmla="*/ 53 h 55"/>
                <a:gd name="T28" fmla="*/ 44 w 59"/>
                <a:gd name="T29" fmla="*/ 53 h 55"/>
                <a:gd name="T30" fmla="*/ 36 w 59"/>
                <a:gd name="T31" fmla="*/ 51 h 55"/>
                <a:gd name="T32" fmla="*/ 29 w 59"/>
                <a:gd name="T33" fmla="*/ 49 h 55"/>
                <a:gd name="T34" fmla="*/ 21 w 59"/>
                <a:gd name="T35" fmla="*/ 45 h 55"/>
                <a:gd name="T36" fmla="*/ 16 w 59"/>
                <a:gd name="T37" fmla="*/ 45 h 55"/>
                <a:gd name="T38" fmla="*/ 6 w 59"/>
                <a:gd name="T39" fmla="*/ 43 h 55"/>
                <a:gd name="T40" fmla="*/ 0 w 59"/>
                <a:gd name="T41" fmla="*/ 43 h 55"/>
                <a:gd name="T42" fmla="*/ 2 w 59"/>
                <a:gd name="T43" fmla="*/ 38 h 55"/>
                <a:gd name="T44" fmla="*/ 4 w 59"/>
                <a:gd name="T45" fmla="*/ 32 h 55"/>
                <a:gd name="T46" fmla="*/ 4 w 59"/>
                <a:gd name="T47" fmla="*/ 26 h 55"/>
                <a:gd name="T48" fmla="*/ 6 w 59"/>
                <a:gd name="T49" fmla="*/ 21 h 55"/>
                <a:gd name="T50" fmla="*/ 6 w 59"/>
                <a:gd name="T51" fmla="*/ 13 h 55"/>
                <a:gd name="T52" fmla="*/ 8 w 59"/>
                <a:gd name="T53" fmla="*/ 9 h 55"/>
                <a:gd name="T54" fmla="*/ 10 w 59"/>
                <a:gd name="T55" fmla="*/ 5 h 55"/>
                <a:gd name="T56" fmla="*/ 17 w 59"/>
                <a:gd name="T57" fmla="*/ 4 h 55"/>
                <a:gd name="T58" fmla="*/ 17 w 59"/>
                <a:gd name="T59" fmla="*/ 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" h="55">
                  <a:moveTo>
                    <a:pt x="17" y="4"/>
                  </a:moveTo>
                  <a:lnTo>
                    <a:pt x="23" y="0"/>
                  </a:lnTo>
                  <a:lnTo>
                    <a:pt x="31" y="0"/>
                  </a:lnTo>
                  <a:lnTo>
                    <a:pt x="36" y="0"/>
                  </a:lnTo>
                  <a:lnTo>
                    <a:pt x="40" y="0"/>
                  </a:lnTo>
                  <a:lnTo>
                    <a:pt x="50" y="4"/>
                  </a:lnTo>
                  <a:lnTo>
                    <a:pt x="55" y="9"/>
                  </a:lnTo>
                  <a:lnTo>
                    <a:pt x="59" y="17"/>
                  </a:lnTo>
                  <a:lnTo>
                    <a:pt x="59" y="28"/>
                  </a:lnTo>
                  <a:lnTo>
                    <a:pt x="59" y="34"/>
                  </a:lnTo>
                  <a:lnTo>
                    <a:pt x="59" y="40"/>
                  </a:lnTo>
                  <a:lnTo>
                    <a:pt x="59" y="47"/>
                  </a:lnTo>
                  <a:lnTo>
                    <a:pt x="59" y="55"/>
                  </a:lnTo>
                  <a:lnTo>
                    <a:pt x="50" y="53"/>
                  </a:lnTo>
                  <a:lnTo>
                    <a:pt x="44" y="53"/>
                  </a:lnTo>
                  <a:lnTo>
                    <a:pt x="36" y="51"/>
                  </a:lnTo>
                  <a:lnTo>
                    <a:pt x="29" y="49"/>
                  </a:lnTo>
                  <a:lnTo>
                    <a:pt x="21" y="45"/>
                  </a:lnTo>
                  <a:lnTo>
                    <a:pt x="16" y="45"/>
                  </a:lnTo>
                  <a:lnTo>
                    <a:pt x="6" y="43"/>
                  </a:lnTo>
                  <a:lnTo>
                    <a:pt x="0" y="43"/>
                  </a:lnTo>
                  <a:lnTo>
                    <a:pt x="2" y="38"/>
                  </a:lnTo>
                  <a:lnTo>
                    <a:pt x="4" y="32"/>
                  </a:lnTo>
                  <a:lnTo>
                    <a:pt x="4" y="26"/>
                  </a:lnTo>
                  <a:lnTo>
                    <a:pt x="6" y="21"/>
                  </a:lnTo>
                  <a:lnTo>
                    <a:pt x="6" y="13"/>
                  </a:lnTo>
                  <a:lnTo>
                    <a:pt x="8" y="9"/>
                  </a:lnTo>
                  <a:lnTo>
                    <a:pt x="10" y="5"/>
                  </a:lnTo>
                  <a:lnTo>
                    <a:pt x="17" y="4"/>
                  </a:lnTo>
                  <a:lnTo>
                    <a:pt x="17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99" name="Freeform 83"/>
            <p:cNvSpPr>
              <a:spLocks/>
            </p:cNvSpPr>
            <p:nvPr/>
          </p:nvSpPr>
          <p:spPr bwMode="auto">
            <a:xfrm>
              <a:off x="1482" y="2162"/>
              <a:ext cx="25" cy="28"/>
            </a:xfrm>
            <a:custGeom>
              <a:avLst/>
              <a:gdLst>
                <a:gd name="T0" fmla="*/ 27 w 49"/>
                <a:gd name="T1" fmla="*/ 4 h 55"/>
                <a:gd name="T2" fmla="*/ 36 w 49"/>
                <a:gd name="T3" fmla="*/ 0 h 55"/>
                <a:gd name="T4" fmla="*/ 42 w 49"/>
                <a:gd name="T5" fmla="*/ 4 h 55"/>
                <a:gd name="T6" fmla="*/ 48 w 49"/>
                <a:gd name="T7" fmla="*/ 7 h 55"/>
                <a:gd name="T8" fmla="*/ 49 w 49"/>
                <a:gd name="T9" fmla="*/ 17 h 55"/>
                <a:gd name="T10" fmla="*/ 49 w 49"/>
                <a:gd name="T11" fmla="*/ 24 h 55"/>
                <a:gd name="T12" fmla="*/ 49 w 49"/>
                <a:gd name="T13" fmla="*/ 36 h 55"/>
                <a:gd name="T14" fmla="*/ 49 w 49"/>
                <a:gd name="T15" fmla="*/ 45 h 55"/>
                <a:gd name="T16" fmla="*/ 49 w 49"/>
                <a:gd name="T17" fmla="*/ 55 h 55"/>
                <a:gd name="T18" fmla="*/ 42 w 49"/>
                <a:gd name="T19" fmla="*/ 53 h 55"/>
                <a:gd name="T20" fmla="*/ 34 w 49"/>
                <a:gd name="T21" fmla="*/ 53 h 55"/>
                <a:gd name="T22" fmla="*/ 29 w 49"/>
                <a:gd name="T23" fmla="*/ 51 h 55"/>
                <a:gd name="T24" fmla="*/ 23 w 49"/>
                <a:gd name="T25" fmla="*/ 49 h 55"/>
                <a:gd name="T26" fmla="*/ 17 w 49"/>
                <a:gd name="T27" fmla="*/ 47 h 55"/>
                <a:gd name="T28" fmla="*/ 11 w 49"/>
                <a:gd name="T29" fmla="*/ 45 h 55"/>
                <a:gd name="T30" fmla="*/ 4 w 49"/>
                <a:gd name="T31" fmla="*/ 43 h 55"/>
                <a:gd name="T32" fmla="*/ 0 w 49"/>
                <a:gd name="T33" fmla="*/ 43 h 55"/>
                <a:gd name="T34" fmla="*/ 2 w 49"/>
                <a:gd name="T35" fmla="*/ 32 h 55"/>
                <a:gd name="T36" fmla="*/ 10 w 49"/>
                <a:gd name="T37" fmla="*/ 21 h 55"/>
                <a:gd name="T38" fmla="*/ 15 w 49"/>
                <a:gd name="T39" fmla="*/ 11 h 55"/>
                <a:gd name="T40" fmla="*/ 27 w 49"/>
                <a:gd name="T41" fmla="*/ 4 h 55"/>
                <a:gd name="T42" fmla="*/ 27 w 49"/>
                <a:gd name="T43" fmla="*/ 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9" h="55">
                  <a:moveTo>
                    <a:pt x="27" y="4"/>
                  </a:moveTo>
                  <a:lnTo>
                    <a:pt x="36" y="0"/>
                  </a:lnTo>
                  <a:lnTo>
                    <a:pt x="42" y="4"/>
                  </a:lnTo>
                  <a:lnTo>
                    <a:pt x="48" y="7"/>
                  </a:lnTo>
                  <a:lnTo>
                    <a:pt x="49" y="17"/>
                  </a:lnTo>
                  <a:lnTo>
                    <a:pt x="49" y="24"/>
                  </a:lnTo>
                  <a:lnTo>
                    <a:pt x="49" y="36"/>
                  </a:lnTo>
                  <a:lnTo>
                    <a:pt x="49" y="45"/>
                  </a:lnTo>
                  <a:lnTo>
                    <a:pt x="49" y="55"/>
                  </a:lnTo>
                  <a:lnTo>
                    <a:pt x="42" y="53"/>
                  </a:lnTo>
                  <a:lnTo>
                    <a:pt x="34" y="53"/>
                  </a:lnTo>
                  <a:lnTo>
                    <a:pt x="29" y="51"/>
                  </a:lnTo>
                  <a:lnTo>
                    <a:pt x="23" y="49"/>
                  </a:lnTo>
                  <a:lnTo>
                    <a:pt x="17" y="47"/>
                  </a:lnTo>
                  <a:lnTo>
                    <a:pt x="11" y="45"/>
                  </a:lnTo>
                  <a:lnTo>
                    <a:pt x="4" y="43"/>
                  </a:lnTo>
                  <a:lnTo>
                    <a:pt x="0" y="43"/>
                  </a:lnTo>
                  <a:lnTo>
                    <a:pt x="2" y="32"/>
                  </a:lnTo>
                  <a:lnTo>
                    <a:pt x="10" y="21"/>
                  </a:lnTo>
                  <a:lnTo>
                    <a:pt x="15" y="11"/>
                  </a:lnTo>
                  <a:lnTo>
                    <a:pt x="27" y="4"/>
                  </a:lnTo>
                  <a:lnTo>
                    <a:pt x="27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00" name="Freeform 84"/>
            <p:cNvSpPr>
              <a:spLocks/>
            </p:cNvSpPr>
            <p:nvPr/>
          </p:nvSpPr>
          <p:spPr bwMode="auto">
            <a:xfrm>
              <a:off x="1526" y="2164"/>
              <a:ext cx="13" cy="13"/>
            </a:xfrm>
            <a:custGeom>
              <a:avLst/>
              <a:gdLst>
                <a:gd name="T0" fmla="*/ 10 w 27"/>
                <a:gd name="T1" fmla="*/ 0 h 24"/>
                <a:gd name="T2" fmla="*/ 19 w 27"/>
                <a:gd name="T3" fmla="*/ 1 h 24"/>
                <a:gd name="T4" fmla="*/ 25 w 27"/>
                <a:gd name="T5" fmla="*/ 5 h 24"/>
                <a:gd name="T6" fmla="*/ 27 w 27"/>
                <a:gd name="T7" fmla="*/ 9 h 24"/>
                <a:gd name="T8" fmla="*/ 27 w 27"/>
                <a:gd name="T9" fmla="*/ 13 h 24"/>
                <a:gd name="T10" fmla="*/ 25 w 27"/>
                <a:gd name="T11" fmla="*/ 17 h 24"/>
                <a:gd name="T12" fmla="*/ 18 w 27"/>
                <a:gd name="T13" fmla="*/ 22 h 24"/>
                <a:gd name="T14" fmla="*/ 8 w 27"/>
                <a:gd name="T15" fmla="*/ 24 h 24"/>
                <a:gd name="T16" fmla="*/ 2 w 27"/>
                <a:gd name="T17" fmla="*/ 20 h 24"/>
                <a:gd name="T18" fmla="*/ 0 w 27"/>
                <a:gd name="T19" fmla="*/ 17 h 24"/>
                <a:gd name="T20" fmla="*/ 2 w 27"/>
                <a:gd name="T21" fmla="*/ 13 h 24"/>
                <a:gd name="T22" fmla="*/ 4 w 27"/>
                <a:gd name="T23" fmla="*/ 7 h 24"/>
                <a:gd name="T24" fmla="*/ 10 w 27"/>
                <a:gd name="T25" fmla="*/ 0 h 24"/>
                <a:gd name="T26" fmla="*/ 10 w 27"/>
                <a:gd name="T2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" h="24">
                  <a:moveTo>
                    <a:pt x="10" y="0"/>
                  </a:moveTo>
                  <a:lnTo>
                    <a:pt x="19" y="1"/>
                  </a:lnTo>
                  <a:lnTo>
                    <a:pt x="25" y="5"/>
                  </a:lnTo>
                  <a:lnTo>
                    <a:pt x="27" y="9"/>
                  </a:lnTo>
                  <a:lnTo>
                    <a:pt x="27" y="13"/>
                  </a:lnTo>
                  <a:lnTo>
                    <a:pt x="25" y="17"/>
                  </a:lnTo>
                  <a:lnTo>
                    <a:pt x="18" y="22"/>
                  </a:lnTo>
                  <a:lnTo>
                    <a:pt x="8" y="24"/>
                  </a:lnTo>
                  <a:lnTo>
                    <a:pt x="2" y="20"/>
                  </a:lnTo>
                  <a:lnTo>
                    <a:pt x="0" y="17"/>
                  </a:lnTo>
                  <a:lnTo>
                    <a:pt x="2" y="13"/>
                  </a:lnTo>
                  <a:lnTo>
                    <a:pt x="4" y="7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01" name="Freeform 85"/>
            <p:cNvSpPr>
              <a:spLocks/>
            </p:cNvSpPr>
            <p:nvPr/>
          </p:nvSpPr>
          <p:spPr bwMode="auto">
            <a:xfrm>
              <a:off x="1596" y="2164"/>
              <a:ext cx="24" cy="15"/>
            </a:xfrm>
            <a:custGeom>
              <a:avLst/>
              <a:gdLst>
                <a:gd name="T0" fmla="*/ 25 w 48"/>
                <a:gd name="T1" fmla="*/ 0 h 28"/>
                <a:gd name="T2" fmla="*/ 34 w 48"/>
                <a:gd name="T3" fmla="*/ 1 h 28"/>
                <a:gd name="T4" fmla="*/ 44 w 48"/>
                <a:gd name="T5" fmla="*/ 7 h 28"/>
                <a:gd name="T6" fmla="*/ 48 w 48"/>
                <a:gd name="T7" fmla="*/ 17 h 28"/>
                <a:gd name="T8" fmla="*/ 48 w 48"/>
                <a:gd name="T9" fmla="*/ 28 h 28"/>
                <a:gd name="T10" fmla="*/ 36 w 48"/>
                <a:gd name="T11" fmla="*/ 26 h 28"/>
                <a:gd name="T12" fmla="*/ 25 w 48"/>
                <a:gd name="T13" fmla="*/ 22 h 28"/>
                <a:gd name="T14" fmla="*/ 13 w 48"/>
                <a:gd name="T15" fmla="*/ 20 h 28"/>
                <a:gd name="T16" fmla="*/ 4 w 48"/>
                <a:gd name="T17" fmla="*/ 26 h 28"/>
                <a:gd name="T18" fmla="*/ 0 w 48"/>
                <a:gd name="T19" fmla="*/ 24 h 28"/>
                <a:gd name="T20" fmla="*/ 4 w 48"/>
                <a:gd name="T21" fmla="*/ 17 h 28"/>
                <a:gd name="T22" fmla="*/ 10 w 48"/>
                <a:gd name="T23" fmla="*/ 9 h 28"/>
                <a:gd name="T24" fmla="*/ 17 w 48"/>
                <a:gd name="T25" fmla="*/ 5 h 28"/>
                <a:gd name="T26" fmla="*/ 25 w 48"/>
                <a:gd name="T27" fmla="*/ 0 h 28"/>
                <a:gd name="T28" fmla="*/ 25 w 48"/>
                <a:gd name="T2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28">
                  <a:moveTo>
                    <a:pt x="25" y="0"/>
                  </a:moveTo>
                  <a:lnTo>
                    <a:pt x="34" y="1"/>
                  </a:lnTo>
                  <a:lnTo>
                    <a:pt x="44" y="7"/>
                  </a:lnTo>
                  <a:lnTo>
                    <a:pt x="48" y="17"/>
                  </a:lnTo>
                  <a:lnTo>
                    <a:pt x="48" y="28"/>
                  </a:lnTo>
                  <a:lnTo>
                    <a:pt x="36" y="26"/>
                  </a:lnTo>
                  <a:lnTo>
                    <a:pt x="25" y="22"/>
                  </a:lnTo>
                  <a:lnTo>
                    <a:pt x="13" y="20"/>
                  </a:lnTo>
                  <a:lnTo>
                    <a:pt x="4" y="26"/>
                  </a:lnTo>
                  <a:lnTo>
                    <a:pt x="0" y="24"/>
                  </a:lnTo>
                  <a:lnTo>
                    <a:pt x="4" y="17"/>
                  </a:lnTo>
                  <a:lnTo>
                    <a:pt x="10" y="9"/>
                  </a:lnTo>
                  <a:lnTo>
                    <a:pt x="17" y="5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02" name="Freeform 86"/>
            <p:cNvSpPr>
              <a:spLocks/>
            </p:cNvSpPr>
            <p:nvPr/>
          </p:nvSpPr>
          <p:spPr bwMode="auto">
            <a:xfrm>
              <a:off x="1300" y="2185"/>
              <a:ext cx="15" cy="46"/>
            </a:xfrm>
            <a:custGeom>
              <a:avLst/>
              <a:gdLst>
                <a:gd name="T0" fmla="*/ 17 w 30"/>
                <a:gd name="T1" fmla="*/ 0 h 92"/>
                <a:gd name="T2" fmla="*/ 25 w 30"/>
                <a:gd name="T3" fmla="*/ 8 h 92"/>
                <a:gd name="T4" fmla="*/ 29 w 30"/>
                <a:gd name="T5" fmla="*/ 19 h 92"/>
                <a:gd name="T6" fmla="*/ 30 w 30"/>
                <a:gd name="T7" fmla="*/ 31 h 92"/>
                <a:gd name="T8" fmla="*/ 29 w 30"/>
                <a:gd name="T9" fmla="*/ 42 h 92"/>
                <a:gd name="T10" fmla="*/ 27 w 30"/>
                <a:gd name="T11" fmla="*/ 52 h 92"/>
                <a:gd name="T12" fmla="*/ 25 w 30"/>
                <a:gd name="T13" fmla="*/ 65 h 92"/>
                <a:gd name="T14" fmla="*/ 25 w 30"/>
                <a:gd name="T15" fmla="*/ 76 h 92"/>
                <a:gd name="T16" fmla="*/ 29 w 30"/>
                <a:gd name="T17" fmla="*/ 86 h 92"/>
                <a:gd name="T18" fmla="*/ 27 w 30"/>
                <a:gd name="T19" fmla="*/ 88 h 92"/>
                <a:gd name="T20" fmla="*/ 25 w 30"/>
                <a:gd name="T21" fmla="*/ 92 h 92"/>
                <a:gd name="T22" fmla="*/ 15 w 30"/>
                <a:gd name="T23" fmla="*/ 90 h 92"/>
                <a:gd name="T24" fmla="*/ 10 w 30"/>
                <a:gd name="T25" fmla="*/ 86 h 92"/>
                <a:gd name="T26" fmla="*/ 4 w 30"/>
                <a:gd name="T27" fmla="*/ 78 h 92"/>
                <a:gd name="T28" fmla="*/ 2 w 30"/>
                <a:gd name="T29" fmla="*/ 73 h 92"/>
                <a:gd name="T30" fmla="*/ 0 w 30"/>
                <a:gd name="T31" fmla="*/ 65 h 92"/>
                <a:gd name="T32" fmla="*/ 0 w 30"/>
                <a:gd name="T33" fmla="*/ 57 h 92"/>
                <a:gd name="T34" fmla="*/ 0 w 30"/>
                <a:gd name="T35" fmla="*/ 48 h 92"/>
                <a:gd name="T36" fmla="*/ 2 w 30"/>
                <a:gd name="T37" fmla="*/ 40 h 92"/>
                <a:gd name="T38" fmla="*/ 8 w 30"/>
                <a:gd name="T39" fmla="*/ 40 h 92"/>
                <a:gd name="T40" fmla="*/ 15 w 30"/>
                <a:gd name="T41" fmla="*/ 46 h 92"/>
                <a:gd name="T42" fmla="*/ 17 w 30"/>
                <a:gd name="T43" fmla="*/ 46 h 92"/>
                <a:gd name="T44" fmla="*/ 21 w 30"/>
                <a:gd name="T45" fmla="*/ 44 h 92"/>
                <a:gd name="T46" fmla="*/ 19 w 30"/>
                <a:gd name="T47" fmla="*/ 38 h 92"/>
                <a:gd name="T48" fmla="*/ 17 w 30"/>
                <a:gd name="T49" fmla="*/ 33 h 92"/>
                <a:gd name="T50" fmla="*/ 13 w 30"/>
                <a:gd name="T51" fmla="*/ 27 h 92"/>
                <a:gd name="T52" fmla="*/ 13 w 30"/>
                <a:gd name="T53" fmla="*/ 21 h 92"/>
                <a:gd name="T54" fmla="*/ 11 w 30"/>
                <a:gd name="T55" fmla="*/ 10 h 92"/>
                <a:gd name="T56" fmla="*/ 17 w 30"/>
                <a:gd name="T57" fmla="*/ 0 h 92"/>
                <a:gd name="T58" fmla="*/ 17 w 30"/>
                <a:gd name="T5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" h="92">
                  <a:moveTo>
                    <a:pt x="17" y="0"/>
                  </a:moveTo>
                  <a:lnTo>
                    <a:pt x="25" y="8"/>
                  </a:lnTo>
                  <a:lnTo>
                    <a:pt x="29" y="19"/>
                  </a:lnTo>
                  <a:lnTo>
                    <a:pt x="30" y="31"/>
                  </a:lnTo>
                  <a:lnTo>
                    <a:pt x="29" y="42"/>
                  </a:lnTo>
                  <a:lnTo>
                    <a:pt x="27" y="52"/>
                  </a:lnTo>
                  <a:lnTo>
                    <a:pt x="25" y="65"/>
                  </a:lnTo>
                  <a:lnTo>
                    <a:pt x="25" y="76"/>
                  </a:lnTo>
                  <a:lnTo>
                    <a:pt x="29" y="86"/>
                  </a:lnTo>
                  <a:lnTo>
                    <a:pt x="27" y="88"/>
                  </a:lnTo>
                  <a:lnTo>
                    <a:pt x="25" y="92"/>
                  </a:lnTo>
                  <a:lnTo>
                    <a:pt x="15" y="90"/>
                  </a:lnTo>
                  <a:lnTo>
                    <a:pt x="10" y="86"/>
                  </a:lnTo>
                  <a:lnTo>
                    <a:pt x="4" y="78"/>
                  </a:lnTo>
                  <a:lnTo>
                    <a:pt x="2" y="73"/>
                  </a:lnTo>
                  <a:lnTo>
                    <a:pt x="0" y="65"/>
                  </a:lnTo>
                  <a:lnTo>
                    <a:pt x="0" y="57"/>
                  </a:lnTo>
                  <a:lnTo>
                    <a:pt x="0" y="48"/>
                  </a:lnTo>
                  <a:lnTo>
                    <a:pt x="2" y="40"/>
                  </a:lnTo>
                  <a:lnTo>
                    <a:pt x="8" y="40"/>
                  </a:lnTo>
                  <a:lnTo>
                    <a:pt x="15" y="46"/>
                  </a:lnTo>
                  <a:lnTo>
                    <a:pt x="17" y="46"/>
                  </a:lnTo>
                  <a:lnTo>
                    <a:pt x="21" y="44"/>
                  </a:lnTo>
                  <a:lnTo>
                    <a:pt x="19" y="38"/>
                  </a:lnTo>
                  <a:lnTo>
                    <a:pt x="17" y="33"/>
                  </a:lnTo>
                  <a:lnTo>
                    <a:pt x="13" y="27"/>
                  </a:lnTo>
                  <a:lnTo>
                    <a:pt x="13" y="21"/>
                  </a:lnTo>
                  <a:lnTo>
                    <a:pt x="11" y="10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04" name="Freeform 88"/>
            <p:cNvSpPr>
              <a:spLocks/>
            </p:cNvSpPr>
            <p:nvPr/>
          </p:nvSpPr>
          <p:spPr bwMode="auto">
            <a:xfrm>
              <a:off x="1212" y="2191"/>
              <a:ext cx="20" cy="7"/>
            </a:xfrm>
            <a:custGeom>
              <a:avLst/>
              <a:gdLst>
                <a:gd name="T0" fmla="*/ 6 w 40"/>
                <a:gd name="T1" fmla="*/ 0 h 15"/>
                <a:gd name="T2" fmla="*/ 13 w 40"/>
                <a:gd name="T3" fmla="*/ 0 h 15"/>
                <a:gd name="T4" fmla="*/ 23 w 40"/>
                <a:gd name="T5" fmla="*/ 0 h 15"/>
                <a:gd name="T6" fmla="*/ 32 w 40"/>
                <a:gd name="T7" fmla="*/ 0 h 15"/>
                <a:gd name="T8" fmla="*/ 40 w 40"/>
                <a:gd name="T9" fmla="*/ 0 h 15"/>
                <a:gd name="T10" fmla="*/ 40 w 40"/>
                <a:gd name="T11" fmla="*/ 2 h 15"/>
                <a:gd name="T12" fmla="*/ 34 w 40"/>
                <a:gd name="T13" fmla="*/ 9 h 15"/>
                <a:gd name="T14" fmla="*/ 27 w 40"/>
                <a:gd name="T15" fmla="*/ 13 h 15"/>
                <a:gd name="T16" fmla="*/ 17 w 40"/>
                <a:gd name="T17" fmla="*/ 15 h 15"/>
                <a:gd name="T18" fmla="*/ 10 w 40"/>
                <a:gd name="T19" fmla="*/ 15 h 15"/>
                <a:gd name="T20" fmla="*/ 2 w 40"/>
                <a:gd name="T21" fmla="*/ 13 h 15"/>
                <a:gd name="T22" fmla="*/ 0 w 40"/>
                <a:gd name="T23" fmla="*/ 9 h 15"/>
                <a:gd name="T24" fmla="*/ 0 w 40"/>
                <a:gd name="T25" fmla="*/ 5 h 15"/>
                <a:gd name="T26" fmla="*/ 6 w 40"/>
                <a:gd name="T27" fmla="*/ 0 h 15"/>
                <a:gd name="T28" fmla="*/ 6 w 40"/>
                <a:gd name="T2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" h="15">
                  <a:moveTo>
                    <a:pt x="6" y="0"/>
                  </a:moveTo>
                  <a:lnTo>
                    <a:pt x="13" y="0"/>
                  </a:lnTo>
                  <a:lnTo>
                    <a:pt x="23" y="0"/>
                  </a:lnTo>
                  <a:lnTo>
                    <a:pt x="32" y="0"/>
                  </a:lnTo>
                  <a:lnTo>
                    <a:pt x="40" y="0"/>
                  </a:lnTo>
                  <a:lnTo>
                    <a:pt x="40" y="2"/>
                  </a:lnTo>
                  <a:lnTo>
                    <a:pt x="34" y="9"/>
                  </a:lnTo>
                  <a:lnTo>
                    <a:pt x="27" y="13"/>
                  </a:lnTo>
                  <a:lnTo>
                    <a:pt x="17" y="15"/>
                  </a:lnTo>
                  <a:lnTo>
                    <a:pt x="10" y="15"/>
                  </a:lnTo>
                  <a:lnTo>
                    <a:pt x="2" y="13"/>
                  </a:lnTo>
                  <a:lnTo>
                    <a:pt x="0" y="9"/>
                  </a:lnTo>
                  <a:lnTo>
                    <a:pt x="0" y="5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05" name="Freeform 89"/>
            <p:cNvSpPr>
              <a:spLocks/>
            </p:cNvSpPr>
            <p:nvPr/>
          </p:nvSpPr>
          <p:spPr bwMode="auto">
            <a:xfrm>
              <a:off x="1175" y="2195"/>
              <a:ext cx="19" cy="15"/>
            </a:xfrm>
            <a:custGeom>
              <a:avLst/>
              <a:gdLst>
                <a:gd name="T0" fmla="*/ 17 w 38"/>
                <a:gd name="T1" fmla="*/ 0 h 31"/>
                <a:gd name="T2" fmla="*/ 23 w 38"/>
                <a:gd name="T3" fmla="*/ 0 h 31"/>
                <a:gd name="T4" fmla="*/ 29 w 38"/>
                <a:gd name="T5" fmla="*/ 0 h 31"/>
                <a:gd name="T6" fmla="*/ 30 w 38"/>
                <a:gd name="T7" fmla="*/ 0 h 31"/>
                <a:gd name="T8" fmla="*/ 34 w 38"/>
                <a:gd name="T9" fmla="*/ 2 h 31"/>
                <a:gd name="T10" fmla="*/ 38 w 38"/>
                <a:gd name="T11" fmla="*/ 6 h 31"/>
                <a:gd name="T12" fmla="*/ 38 w 38"/>
                <a:gd name="T13" fmla="*/ 10 h 31"/>
                <a:gd name="T14" fmla="*/ 32 w 38"/>
                <a:gd name="T15" fmla="*/ 17 h 31"/>
                <a:gd name="T16" fmla="*/ 23 w 38"/>
                <a:gd name="T17" fmla="*/ 27 h 31"/>
                <a:gd name="T18" fmla="*/ 15 w 38"/>
                <a:gd name="T19" fmla="*/ 29 h 31"/>
                <a:gd name="T20" fmla="*/ 10 w 38"/>
                <a:gd name="T21" fmla="*/ 31 h 31"/>
                <a:gd name="T22" fmla="*/ 4 w 38"/>
                <a:gd name="T23" fmla="*/ 31 h 31"/>
                <a:gd name="T24" fmla="*/ 2 w 38"/>
                <a:gd name="T25" fmla="*/ 31 h 31"/>
                <a:gd name="T26" fmla="*/ 0 w 38"/>
                <a:gd name="T27" fmla="*/ 25 h 31"/>
                <a:gd name="T28" fmla="*/ 2 w 38"/>
                <a:gd name="T29" fmla="*/ 19 h 31"/>
                <a:gd name="T30" fmla="*/ 8 w 38"/>
                <a:gd name="T31" fmla="*/ 12 h 31"/>
                <a:gd name="T32" fmla="*/ 17 w 38"/>
                <a:gd name="T33" fmla="*/ 0 h 31"/>
                <a:gd name="T34" fmla="*/ 17 w 38"/>
                <a:gd name="T3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31">
                  <a:moveTo>
                    <a:pt x="17" y="0"/>
                  </a:moveTo>
                  <a:lnTo>
                    <a:pt x="23" y="0"/>
                  </a:lnTo>
                  <a:lnTo>
                    <a:pt x="29" y="0"/>
                  </a:lnTo>
                  <a:lnTo>
                    <a:pt x="30" y="0"/>
                  </a:lnTo>
                  <a:lnTo>
                    <a:pt x="34" y="2"/>
                  </a:lnTo>
                  <a:lnTo>
                    <a:pt x="38" y="6"/>
                  </a:lnTo>
                  <a:lnTo>
                    <a:pt x="38" y="10"/>
                  </a:lnTo>
                  <a:lnTo>
                    <a:pt x="32" y="17"/>
                  </a:lnTo>
                  <a:lnTo>
                    <a:pt x="23" y="27"/>
                  </a:lnTo>
                  <a:lnTo>
                    <a:pt x="15" y="29"/>
                  </a:lnTo>
                  <a:lnTo>
                    <a:pt x="10" y="31"/>
                  </a:lnTo>
                  <a:lnTo>
                    <a:pt x="4" y="31"/>
                  </a:lnTo>
                  <a:lnTo>
                    <a:pt x="2" y="31"/>
                  </a:lnTo>
                  <a:lnTo>
                    <a:pt x="0" y="25"/>
                  </a:lnTo>
                  <a:lnTo>
                    <a:pt x="2" y="19"/>
                  </a:lnTo>
                  <a:lnTo>
                    <a:pt x="8" y="12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06" name="Freeform 90"/>
            <p:cNvSpPr>
              <a:spLocks/>
            </p:cNvSpPr>
            <p:nvPr/>
          </p:nvSpPr>
          <p:spPr bwMode="auto">
            <a:xfrm>
              <a:off x="1332" y="2195"/>
              <a:ext cx="25" cy="28"/>
            </a:xfrm>
            <a:custGeom>
              <a:avLst/>
              <a:gdLst>
                <a:gd name="T0" fmla="*/ 13 w 51"/>
                <a:gd name="T1" fmla="*/ 0 h 57"/>
                <a:gd name="T2" fmla="*/ 22 w 51"/>
                <a:gd name="T3" fmla="*/ 2 h 57"/>
                <a:gd name="T4" fmla="*/ 30 w 51"/>
                <a:gd name="T5" fmla="*/ 4 h 57"/>
                <a:gd name="T6" fmla="*/ 36 w 51"/>
                <a:gd name="T7" fmla="*/ 8 h 57"/>
                <a:gd name="T8" fmla="*/ 41 w 51"/>
                <a:gd name="T9" fmla="*/ 12 h 57"/>
                <a:gd name="T10" fmla="*/ 47 w 51"/>
                <a:gd name="T11" fmla="*/ 17 h 57"/>
                <a:gd name="T12" fmla="*/ 51 w 51"/>
                <a:gd name="T13" fmla="*/ 25 h 57"/>
                <a:gd name="T14" fmla="*/ 49 w 51"/>
                <a:gd name="T15" fmla="*/ 33 h 57"/>
                <a:gd name="T16" fmla="*/ 45 w 51"/>
                <a:gd name="T17" fmla="*/ 40 h 57"/>
                <a:gd name="T18" fmla="*/ 40 w 51"/>
                <a:gd name="T19" fmla="*/ 46 h 57"/>
                <a:gd name="T20" fmla="*/ 34 w 51"/>
                <a:gd name="T21" fmla="*/ 52 h 57"/>
                <a:gd name="T22" fmla="*/ 24 w 51"/>
                <a:gd name="T23" fmla="*/ 54 h 57"/>
                <a:gd name="T24" fmla="*/ 17 w 51"/>
                <a:gd name="T25" fmla="*/ 57 h 57"/>
                <a:gd name="T26" fmla="*/ 9 w 51"/>
                <a:gd name="T27" fmla="*/ 57 h 57"/>
                <a:gd name="T28" fmla="*/ 3 w 51"/>
                <a:gd name="T29" fmla="*/ 54 h 57"/>
                <a:gd name="T30" fmla="*/ 2 w 51"/>
                <a:gd name="T31" fmla="*/ 48 h 57"/>
                <a:gd name="T32" fmla="*/ 2 w 51"/>
                <a:gd name="T33" fmla="*/ 46 h 57"/>
                <a:gd name="T34" fmla="*/ 0 w 51"/>
                <a:gd name="T35" fmla="*/ 40 h 57"/>
                <a:gd name="T36" fmla="*/ 2 w 51"/>
                <a:gd name="T37" fmla="*/ 35 h 57"/>
                <a:gd name="T38" fmla="*/ 2 w 51"/>
                <a:gd name="T39" fmla="*/ 27 h 57"/>
                <a:gd name="T40" fmla="*/ 3 w 51"/>
                <a:gd name="T41" fmla="*/ 19 h 57"/>
                <a:gd name="T42" fmla="*/ 7 w 51"/>
                <a:gd name="T43" fmla="*/ 10 h 57"/>
                <a:gd name="T44" fmla="*/ 13 w 51"/>
                <a:gd name="T45" fmla="*/ 0 h 57"/>
                <a:gd name="T46" fmla="*/ 13 w 51"/>
                <a:gd name="T4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1" h="57">
                  <a:moveTo>
                    <a:pt x="13" y="0"/>
                  </a:moveTo>
                  <a:lnTo>
                    <a:pt x="22" y="2"/>
                  </a:lnTo>
                  <a:lnTo>
                    <a:pt x="30" y="4"/>
                  </a:lnTo>
                  <a:lnTo>
                    <a:pt x="36" y="8"/>
                  </a:lnTo>
                  <a:lnTo>
                    <a:pt x="41" y="12"/>
                  </a:lnTo>
                  <a:lnTo>
                    <a:pt x="47" y="17"/>
                  </a:lnTo>
                  <a:lnTo>
                    <a:pt x="51" y="25"/>
                  </a:lnTo>
                  <a:lnTo>
                    <a:pt x="49" y="33"/>
                  </a:lnTo>
                  <a:lnTo>
                    <a:pt x="45" y="40"/>
                  </a:lnTo>
                  <a:lnTo>
                    <a:pt x="40" y="46"/>
                  </a:lnTo>
                  <a:lnTo>
                    <a:pt x="34" y="52"/>
                  </a:lnTo>
                  <a:lnTo>
                    <a:pt x="24" y="54"/>
                  </a:lnTo>
                  <a:lnTo>
                    <a:pt x="17" y="57"/>
                  </a:lnTo>
                  <a:lnTo>
                    <a:pt x="9" y="57"/>
                  </a:lnTo>
                  <a:lnTo>
                    <a:pt x="3" y="54"/>
                  </a:lnTo>
                  <a:lnTo>
                    <a:pt x="2" y="48"/>
                  </a:lnTo>
                  <a:lnTo>
                    <a:pt x="2" y="46"/>
                  </a:lnTo>
                  <a:lnTo>
                    <a:pt x="0" y="40"/>
                  </a:lnTo>
                  <a:lnTo>
                    <a:pt x="2" y="35"/>
                  </a:lnTo>
                  <a:lnTo>
                    <a:pt x="2" y="27"/>
                  </a:lnTo>
                  <a:lnTo>
                    <a:pt x="3" y="19"/>
                  </a:lnTo>
                  <a:lnTo>
                    <a:pt x="7" y="10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07" name="Freeform 91"/>
            <p:cNvSpPr>
              <a:spLocks/>
            </p:cNvSpPr>
            <p:nvPr/>
          </p:nvSpPr>
          <p:spPr bwMode="auto">
            <a:xfrm>
              <a:off x="1741" y="2195"/>
              <a:ext cx="34" cy="6"/>
            </a:xfrm>
            <a:custGeom>
              <a:avLst/>
              <a:gdLst>
                <a:gd name="T0" fmla="*/ 6 w 68"/>
                <a:gd name="T1" fmla="*/ 0 h 14"/>
                <a:gd name="T2" fmla="*/ 11 w 68"/>
                <a:gd name="T3" fmla="*/ 0 h 14"/>
                <a:gd name="T4" fmla="*/ 21 w 68"/>
                <a:gd name="T5" fmla="*/ 0 h 14"/>
                <a:gd name="T6" fmla="*/ 29 w 68"/>
                <a:gd name="T7" fmla="*/ 0 h 14"/>
                <a:gd name="T8" fmla="*/ 38 w 68"/>
                <a:gd name="T9" fmla="*/ 0 h 14"/>
                <a:gd name="T10" fmla="*/ 46 w 68"/>
                <a:gd name="T11" fmla="*/ 0 h 14"/>
                <a:gd name="T12" fmla="*/ 53 w 68"/>
                <a:gd name="T13" fmla="*/ 0 h 14"/>
                <a:gd name="T14" fmla="*/ 61 w 68"/>
                <a:gd name="T15" fmla="*/ 0 h 14"/>
                <a:gd name="T16" fmla="*/ 68 w 68"/>
                <a:gd name="T17" fmla="*/ 0 h 14"/>
                <a:gd name="T18" fmla="*/ 68 w 68"/>
                <a:gd name="T19" fmla="*/ 2 h 14"/>
                <a:gd name="T20" fmla="*/ 68 w 68"/>
                <a:gd name="T21" fmla="*/ 6 h 14"/>
                <a:gd name="T22" fmla="*/ 61 w 68"/>
                <a:gd name="T23" fmla="*/ 12 h 14"/>
                <a:gd name="T24" fmla="*/ 55 w 68"/>
                <a:gd name="T25" fmla="*/ 14 h 14"/>
                <a:gd name="T26" fmla="*/ 46 w 68"/>
                <a:gd name="T27" fmla="*/ 14 h 14"/>
                <a:gd name="T28" fmla="*/ 36 w 68"/>
                <a:gd name="T29" fmla="*/ 14 h 14"/>
                <a:gd name="T30" fmla="*/ 27 w 68"/>
                <a:gd name="T31" fmla="*/ 12 h 14"/>
                <a:gd name="T32" fmla="*/ 17 w 68"/>
                <a:gd name="T33" fmla="*/ 8 h 14"/>
                <a:gd name="T34" fmla="*/ 8 w 68"/>
                <a:gd name="T35" fmla="*/ 8 h 14"/>
                <a:gd name="T36" fmla="*/ 0 w 68"/>
                <a:gd name="T37" fmla="*/ 8 h 14"/>
                <a:gd name="T38" fmla="*/ 2 w 68"/>
                <a:gd name="T39" fmla="*/ 6 h 14"/>
                <a:gd name="T40" fmla="*/ 6 w 68"/>
                <a:gd name="T41" fmla="*/ 0 h 14"/>
                <a:gd name="T42" fmla="*/ 6 w 68"/>
                <a:gd name="T4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8" h="14">
                  <a:moveTo>
                    <a:pt x="6" y="0"/>
                  </a:moveTo>
                  <a:lnTo>
                    <a:pt x="11" y="0"/>
                  </a:lnTo>
                  <a:lnTo>
                    <a:pt x="21" y="0"/>
                  </a:lnTo>
                  <a:lnTo>
                    <a:pt x="29" y="0"/>
                  </a:lnTo>
                  <a:lnTo>
                    <a:pt x="38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61" y="0"/>
                  </a:lnTo>
                  <a:lnTo>
                    <a:pt x="68" y="0"/>
                  </a:lnTo>
                  <a:lnTo>
                    <a:pt x="68" y="2"/>
                  </a:lnTo>
                  <a:lnTo>
                    <a:pt x="68" y="6"/>
                  </a:lnTo>
                  <a:lnTo>
                    <a:pt x="61" y="12"/>
                  </a:lnTo>
                  <a:lnTo>
                    <a:pt x="55" y="14"/>
                  </a:lnTo>
                  <a:lnTo>
                    <a:pt x="46" y="14"/>
                  </a:lnTo>
                  <a:lnTo>
                    <a:pt x="36" y="14"/>
                  </a:lnTo>
                  <a:lnTo>
                    <a:pt x="27" y="12"/>
                  </a:lnTo>
                  <a:lnTo>
                    <a:pt x="17" y="8"/>
                  </a:lnTo>
                  <a:lnTo>
                    <a:pt x="8" y="8"/>
                  </a:lnTo>
                  <a:lnTo>
                    <a:pt x="0" y="8"/>
                  </a:lnTo>
                  <a:lnTo>
                    <a:pt x="2" y="6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08" name="Freeform 92"/>
            <p:cNvSpPr>
              <a:spLocks/>
            </p:cNvSpPr>
            <p:nvPr/>
          </p:nvSpPr>
          <p:spPr bwMode="auto">
            <a:xfrm>
              <a:off x="1093" y="2200"/>
              <a:ext cx="24" cy="44"/>
            </a:xfrm>
            <a:custGeom>
              <a:avLst/>
              <a:gdLst>
                <a:gd name="T0" fmla="*/ 15 w 47"/>
                <a:gd name="T1" fmla="*/ 0 h 87"/>
                <a:gd name="T2" fmla="*/ 20 w 47"/>
                <a:gd name="T3" fmla="*/ 5 h 87"/>
                <a:gd name="T4" fmla="*/ 28 w 47"/>
                <a:gd name="T5" fmla="*/ 13 h 87"/>
                <a:gd name="T6" fmla="*/ 34 w 47"/>
                <a:gd name="T7" fmla="*/ 15 h 87"/>
                <a:gd name="T8" fmla="*/ 41 w 47"/>
                <a:gd name="T9" fmla="*/ 9 h 87"/>
                <a:gd name="T10" fmla="*/ 45 w 47"/>
                <a:gd name="T11" fmla="*/ 13 h 87"/>
                <a:gd name="T12" fmla="*/ 47 w 47"/>
                <a:gd name="T13" fmla="*/ 15 h 87"/>
                <a:gd name="T14" fmla="*/ 43 w 47"/>
                <a:gd name="T15" fmla="*/ 24 h 87"/>
                <a:gd name="T16" fmla="*/ 39 w 47"/>
                <a:gd name="T17" fmla="*/ 34 h 87"/>
                <a:gd name="T18" fmla="*/ 36 w 47"/>
                <a:gd name="T19" fmla="*/ 45 h 87"/>
                <a:gd name="T20" fmla="*/ 32 w 47"/>
                <a:gd name="T21" fmla="*/ 55 h 87"/>
                <a:gd name="T22" fmla="*/ 26 w 47"/>
                <a:gd name="T23" fmla="*/ 63 h 87"/>
                <a:gd name="T24" fmla="*/ 20 w 47"/>
                <a:gd name="T25" fmla="*/ 72 h 87"/>
                <a:gd name="T26" fmla="*/ 13 w 47"/>
                <a:gd name="T27" fmla="*/ 80 h 87"/>
                <a:gd name="T28" fmla="*/ 5 w 47"/>
                <a:gd name="T29" fmla="*/ 87 h 87"/>
                <a:gd name="T30" fmla="*/ 3 w 47"/>
                <a:gd name="T31" fmla="*/ 87 h 87"/>
                <a:gd name="T32" fmla="*/ 0 w 47"/>
                <a:gd name="T33" fmla="*/ 85 h 87"/>
                <a:gd name="T34" fmla="*/ 7 w 47"/>
                <a:gd name="T35" fmla="*/ 76 h 87"/>
                <a:gd name="T36" fmla="*/ 11 w 47"/>
                <a:gd name="T37" fmla="*/ 66 h 87"/>
                <a:gd name="T38" fmla="*/ 11 w 47"/>
                <a:gd name="T39" fmla="*/ 55 h 87"/>
                <a:gd name="T40" fmla="*/ 13 w 47"/>
                <a:gd name="T41" fmla="*/ 45 h 87"/>
                <a:gd name="T42" fmla="*/ 11 w 47"/>
                <a:gd name="T43" fmla="*/ 32 h 87"/>
                <a:gd name="T44" fmla="*/ 11 w 47"/>
                <a:gd name="T45" fmla="*/ 21 h 87"/>
                <a:gd name="T46" fmla="*/ 11 w 47"/>
                <a:gd name="T47" fmla="*/ 9 h 87"/>
                <a:gd name="T48" fmla="*/ 15 w 47"/>
                <a:gd name="T49" fmla="*/ 0 h 87"/>
                <a:gd name="T50" fmla="*/ 15 w 47"/>
                <a:gd name="T5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7" h="87">
                  <a:moveTo>
                    <a:pt x="15" y="0"/>
                  </a:moveTo>
                  <a:lnTo>
                    <a:pt x="20" y="5"/>
                  </a:lnTo>
                  <a:lnTo>
                    <a:pt x="28" y="13"/>
                  </a:lnTo>
                  <a:lnTo>
                    <a:pt x="34" y="15"/>
                  </a:lnTo>
                  <a:lnTo>
                    <a:pt x="41" y="9"/>
                  </a:lnTo>
                  <a:lnTo>
                    <a:pt x="45" y="13"/>
                  </a:lnTo>
                  <a:lnTo>
                    <a:pt x="47" y="15"/>
                  </a:lnTo>
                  <a:lnTo>
                    <a:pt x="43" y="24"/>
                  </a:lnTo>
                  <a:lnTo>
                    <a:pt x="39" y="34"/>
                  </a:lnTo>
                  <a:lnTo>
                    <a:pt x="36" y="45"/>
                  </a:lnTo>
                  <a:lnTo>
                    <a:pt x="32" y="55"/>
                  </a:lnTo>
                  <a:lnTo>
                    <a:pt x="26" y="63"/>
                  </a:lnTo>
                  <a:lnTo>
                    <a:pt x="20" y="72"/>
                  </a:lnTo>
                  <a:lnTo>
                    <a:pt x="13" y="80"/>
                  </a:lnTo>
                  <a:lnTo>
                    <a:pt x="5" y="87"/>
                  </a:lnTo>
                  <a:lnTo>
                    <a:pt x="3" y="87"/>
                  </a:lnTo>
                  <a:lnTo>
                    <a:pt x="0" y="85"/>
                  </a:lnTo>
                  <a:lnTo>
                    <a:pt x="7" y="76"/>
                  </a:lnTo>
                  <a:lnTo>
                    <a:pt x="11" y="66"/>
                  </a:lnTo>
                  <a:lnTo>
                    <a:pt x="11" y="55"/>
                  </a:lnTo>
                  <a:lnTo>
                    <a:pt x="13" y="45"/>
                  </a:lnTo>
                  <a:lnTo>
                    <a:pt x="11" y="32"/>
                  </a:lnTo>
                  <a:lnTo>
                    <a:pt x="11" y="21"/>
                  </a:lnTo>
                  <a:lnTo>
                    <a:pt x="11" y="9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09" name="Freeform 93"/>
            <p:cNvSpPr>
              <a:spLocks/>
            </p:cNvSpPr>
            <p:nvPr/>
          </p:nvSpPr>
          <p:spPr bwMode="auto">
            <a:xfrm>
              <a:off x="1387" y="2199"/>
              <a:ext cx="16" cy="12"/>
            </a:xfrm>
            <a:custGeom>
              <a:avLst/>
              <a:gdLst>
                <a:gd name="T0" fmla="*/ 8 w 32"/>
                <a:gd name="T1" fmla="*/ 2 h 23"/>
                <a:gd name="T2" fmla="*/ 19 w 32"/>
                <a:gd name="T3" fmla="*/ 0 h 23"/>
                <a:gd name="T4" fmla="*/ 28 w 32"/>
                <a:gd name="T5" fmla="*/ 2 h 23"/>
                <a:gd name="T6" fmla="*/ 30 w 32"/>
                <a:gd name="T7" fmla="*/ 4 h 23"/>
                <a:gd name="T8" fmla="*/ 32 w 32"/>
                <a:gd name="T9" fmla="*/ 7 h 23"/>
                <a:gd name="T10" fmla="*/ 32 w 32"/>
                <a:gd name="T11" fmla="*/ 13 h 23"/>
                <a:gd name="T12" fmla="*/ 32 w 32"/>
                <a:gd name="T13" fmla="*/ 21 h 23"/>
                <a:gd name="T14" fmla="*/ 23 w 32"/>
                <a:gd name="T15" fmla="*/ 21 h 23"/>
                <a:gd name="T16" fmla="*/ 17 w 32"/>
                <a:gd name="T17" fmla="*/ 23 h 23"/>
                <a:gd name="T18" fmla="*/ 9 w 32"/>
                <a:gd name="T19" fmla="*/ 21 h 23"/>
                <a:gd name="T20" fmla="*/ 6 w 32"/>
                <a:gd name="T21" fmla="*/ 17 h 23"/>
                <a:gd name="T22" fmla="*/ 2 w 32"/>
                <a:gd name="T23" fmla="*/ 13 h 23"/>
                <a:gd name="T24" fmla="*/ 0 w 32"/>
                <a:gd name="T25" fmla="*/ 9 h 23"/>
                <a:gd name="T26" fmla="*/ 2 w 32"/>
                <a:gd name="T27" fmla="*/ 6 h 23"/>
                <a:gd name="T28" fmla="*/ 8 w 32"/>
                <a:gd name="T29" fmla="*/ 2 h 23"/>
                <a:gd name="T30" fmla="*/ 8 w 32"/>
                <a:gd name="T31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" h="23">
                  <a:moveTo>
                    <a:pt x="8" y="2"/>
                  </a:moveTo>
                  <a:lnTo>
                    <a:pt x="19" y="0"/>
                  </a:lnTo>
                  <a:lnTo>
                    <a:pt x="28" y="2"/>
                  </a:lnTo>
                  <a:lnTo>
                    <a:pt x="30" y="4"/>
                  </a:lnTo>
                  <a:lnTo>
                    <a:pt x="32" y="7"/>
                  </a:lnTo>
                  <a:lnTo>
                    <a:pt x="32" y="13"/>
                  </a:lnTo>
                  <a:lnTo>
                    <a:pt x="32" y="21"/>
                  </a:lnTo>
                  <a:lnTo>
                    <a:pt x="23" y="21"/>
                  </a:lnTo>
                  <a:lnTo>
                    <a:pt x="17" y="23"/>
                  </a:lnTo>
                  <a:lnTo>
                    <a:pt x="9" y="21"/>
                  </a:lnTo>
                  <a:lnTo>
                    <a:pt x="6" y="17"/>
                  </a:lnTo>
                  <a:lnTo>
                    <a:pt x="2" y="13"/>
                  </a:lnTo>
                  <a:lnTo>
                    <a:pt x="0" y="9"/>
                  </a:lnTo>
                  <a:lnTo>
                    <a:pt x="2" y="6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10" name="Freeform 94"/>
            <p:cNvSpPr>
              <a:spLocks/>
            </p:cNvSpPr>
            <p:nvPr/>
          </p:nvSpPr>
          <p:spPr bwMode="auto">
            <a:xfrm>
              <a:off x="1516" y="2200"/>
              <a:ext cx="19" cy="30"/>
            </a:xfrm>
            <a:custGeom>
              <a:avLst/>
              <a:gdLst>
                <a:gd name="T0" fmla="*/ 8 w 38"/>
                <a:gd name="T1" fmla="*/ 0 h 59"/>
                <a:gd name="T2" fmla="*/ 18 w 38"/>
                <a:gd name="T3" fmla="*/ 2 h 59"/>
                <a:gd name="T4" fmla="*/ 27 w 38"/>
                <a:gd name="T5" fmla="*/ 7 h 59"/>
                <a:gd name="T6" fmla="*/ 33 w 38"/>
                <a:gd name="T7" fmla="*/ 15 h 59"/>
                <a:gd name="T8" fmla="*/ 38 w 38"/>
                <a:gd name="T9" fmla="*/ 24 h 59"/>
                <a:gd name="T10" fmla="*/ 38 w 38"/>
                <a:gd name="T11" fmla="*/ 34 h 59"/>
                <a:gd name="T12" fmla="*/ 35 w 38"/>
                <a:gd name="T13" fmla="*/ 43 h 59"/>
                <a:gd name="T14" fmla="*/ 31 w 38"/>
                <a:gd name="T15" fmla="*/ 47 h 59"/>
                <a:gd name="T16" fmla="*/ 27 w 38"/>
                <a:gd name="T17" fmla="*/ 53 h 59"/>
                <a:gd name="T18" fmla="*/ 21 w 38"/>
                <a:gd name="T19" fmla="*/ 55 h 59"/>
                <a:gd name="T20" fmla="*/ 18 w 38"/>
                <a:gd name="T21" fmla="*/ 59 h 59"/>
                <a:gd name="T22" fmla="*/ 12 w 38"/>
                <a:gd name="T23" fmla="*/ 53 h 59"/>
                <a:gd name="T24" fmla="*/ 8 w 38"/>
                <a:gd name="T25" fmla="*/ 45 h 59"/>
                <a:gd name="T26" fmla="*/ 4 w 38"/>
                <a:gd name="T27" fmla="*/ 36 h 59"/>
                <a:gd name="T28" fmla="*/ 4 w 38"/>
                <a:gd name="T29" fmla="*/ 28 h 59"/>
                <a:gd name="T30" fmla="*/ 0 w 38"/>
                <a:gd name="T31" fmla="*/ 19 h 59"/>
                <a:gd name="T32" fmla="*/ 2 w 38"/>
                <a:gd name="T33" fmla="*/ 9 h 59"/>
                <a:gd name="T34" fmla="*/ 4 w 38"/>
                <a:gd name="T35" fmla="*/ 4 h 59"/>
                <a:gd name="T36" fmla="*/ 8 w 38"/>
                <a:gd name="T37" fmla="*/ 0 h 59"/>
                <a:gd name="T38" fmla="*/ 8 w 38"/>
                <a:gd name="T3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" h="59">
                  <a:moveTo>
                    <a:pt x="8" y="0"/>
                  </a:moveTo>
                  <a:lnTo>
                    <a:pt x="18" y="2"/>
                  </a:lnTo>
                  <a:lnTo>
                    <a:pt x="27" y="7"/>
                  </a:lnTo>
                  <a:lnTo>
                    <a:pt x="33" y="15"/>
                  </a:lnTo>
                  <a:lnTo>
                    <a:pt x="38" y="24"/>
                  </a:lnTo>
                  <a:lnTo>
                    <a:pt x="38" y="34"/>
                  </a:lnTo>
                  <a:lnTo>
                    <a:pt x="35" y="43"/>
                  </a:lnTo>
                  <a:lnTo>
                    <a:pt x="31" y="47"/>
                  </a:lnTo>
                  <a:lnTo>
                    <a:pt x="27" y="53"/>
                  </a:lnTo>
                  <a:lnTo>
                    <a:pt x="21" y="55"/>
                  </a:lnTo>
                  <a:lnTo>
                    <a:pt x="18" y="59"/>
                  </a:lnTo>
                  <a:lnTo>
                    <a:pt x="12" y="53"/>
                  </a:lnTo>
                  <a:lnTo>
                    <a:pt x="8" y="45"/>
                  </a:lnTo>
                  <a:lnTo>
                    <a:pt x="4" y="36"/>
                  </a:lnTo>
                  <a:lnTo>
                    <a:pt x="4" y="28"/>
                  </a:lnTo>
                  <a:lnTo>
                    <a:pt x="0" y="19"/>
                  </a:lnTo>
                  <a:lnTo>
                    <a:pt x="2" y="9"/>
                  </a:lnTo>
                  <a:lnTo>
                    <a:pt x="4" y="4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11" name="Freeform 95"/>
            <p:cNvSpPr>
              <a:spLocks/>
            </p:cNvSpPr>
            <p:nvPr/>
          </p:nvSpPr>
          <p:spPr bwMode="auto">
            <a:xfrm>
              <a:off x="1685" y="2200"/>
              <a:ext cx="54" cy="27"/>
            </a:xfrm>
            <a:custGeom>
              <a:avLst/>
              <a:gdLst>
                <a:gd name="T0" fmla="*/ 0 w 106"/>
                <a:gd name="T1" fmla="*/ 0 h 53"/>
                <a:gd name="T2" fmla="*/ 5 w 106"/>
                <a:gd name="T3" fmla="*/ 2 h 53"/>
                <a:gd name="T4" fmla="*/ 13 w 106"/>
                <a:gd name="T5" fmla="*/ 4 h 53"/>
                <a:gd name="T6" fmla="*/ 19 w 106"/>
                <a:gd name="T7" fmla="*/ 7 h 53"/>
                <a:gd name="T8" fmla="*/ 26 w 106"/>
                <a:gd name="T9" fmla="*/ 9 h 53"/>
                <a:gd name="T10" fmla="*/ 32 w 106"/>
                <a:gd name="T11" fmla="*/ 13 h 53"/>
                <a:gd name="T12" fmla="*/ 40 w 106"/>
                <a:gd name="T13" fmla="*/ 15 h 53"/>
                <a:gd name="T14" fmla="*/ 45 w 106"/>
                <a:gd name="T15" fmla="*/ 17 h 53"/>
                <a:gd name="T16" fmla="*/ 53 w 106"/>
                <a:gd name="T17" fmla="*/ 21 h 53"/>
                <a:gd name="T18" fmla="*/ 59 w 106"/>
                <a:gd name="T19" fmla="*/ 21 h 53"/>
                <a:gd name="T20" fmla="*/ 66 w 106"/>
                <a:gd name="T21" fmla="*/ 23 h 53"/>
                <a:gd name="T22" fmla="*/ 72 w 106"/>
                <a:gd name="T23" fmla="*/ 24 h 53"/>
                <a:gd name="T24" fmla="*/ 80 w 106"/>
                <a:gd name="T25" fmla="*/ 26 h 53"/>
                <a:gd name="T26" fmla="*/ 85 w 106"/>
                <a:gd name="T27" fmla="*/ 28 h 53"/>
                <a:gd name="T28" fmla="*/ 93 w 106"/>
                <a:gd name="T29" fmla="*/ 28 h 53"/>
                <a:gd name="T30" fmla="*/ 99 w 106"/>
                <a:gd name="T31" fmla="*/ 30 h 53"/>
                <a:gd name="T32" fmla="*/ 106 w 106"/>
                <a:gd name="T33" fmla="*/ 32 h 53"/>
                <a:gd name="T34" fmla="*/ 106 w 106"/>
                <a:gd name="T35" fmla="*/ 34 h 53"/>
                <a:gd name="T36" fmla="*/ 99 w 106"/>
                <a:gd name="T37" fmla="*/ 42 h 53"/>
                <a:gd name="T38" fmla="*/ 91 w 106"/>
                <a:gd name="T39" fmla="*/ 47 h 53"/>
                <a:gd name="T40" fmla="*/ 83 w 106"/>
                <a:gd name="T41" fmla="*/ 49 h 53"/>
                <a:gd name="T42" fmla="*/ 78 w 106"/>
                <a:gd name="T43" fmla="*/ 53 h 53"/>
                <a:gd name="T44" fmla="*/ 68 w 106"/>
                <a:gd name="T45" fmla="*/ 53 h 53"/>
                <a:gd name="T46" fmla="*/ 61 w 106"/>
                <a:gd name="T47" fmla="*/ 53 h 53"/>
                <a:gd name="T48" fmla="*/ 51 w 106"/>
                <a:gd name="T49" fmla="*/ 51 h 53"/>
                <a:gd name="T50" fmla="*/ 45 w 106"/>
                <a:gd name="T51" fmla="*/ 49 h 53"/>
                <a:gd name="T52" fmla="*/ 38 w 106"/>
                <a:gd name="T53" fmla="*/ 43 h 53"/>
                <a:gd name="T54" fmla="*/ 28 w 106"/>
                <a:gd name="T55" fmla="*/ 40 h 53"/>
                <a:gd name="T56" fmla="*/ 23 w 106"/>
                <a:gd name="T57" fmla="*/ 32 h 53"/>
                <a:gd name="T58" fmla="*/ 17 w 106"/>
                <a:gd name="T59" fmla="*/ 26 h 53"/>
                <a:gd name="T60" fmla="*/ 11 w 106"/>
                <a:gd name="T61" fmla="*/ 21 h 53"/>
                <a:gd name="T62" fmla="*/ 7 w 106"/>
                <a:gd name="T63" fmla="*/ 13 h 53"/>
                <a:gd name="T64" fmla="*/ 2 w 106"/>
                <a:gd name="T65" fmla="*/ 7 h 53"/>
                <a:gd name="T66" fmla="*/ 0 w 106"/>
                <a:gd name="T67" fmla="*/ 0 h 53"/>
                <a:gd name="T68" fmla="*/ 0 w 106"/>
                <a:gd name="T6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6" h="53">
                  <a:moveTo>
                    <a:pt x="0" y="0"/>
                  </a:moveTo>
                  <a:lnTo>
                    <a:pt x="5" y="2"/>
                  </a:lnTo>
                  <a:lnTo>
                    <a:pt x="13" y="4"/>
                  </a:lnTo>
                  <a:lnTo>
                    <a:pt x="19" y="7"/>
                  </a:lnTo>
                  <a:lnTo>
                    <a:pt x="26" y="9"/>
                  </a:lnTo>
                  <a:lnTo>
                    <a:pt x="32" y="13"/>
                  </a:lnTo>
                  <a:lnTo>
                    <a:pt x="40" y="15"/>
                  </a:lnTo>
                  <a:lnTo>
                    <a:pt x="45" y="17"/>
                  </a:lnTo>
                  <a:lnTo>
                    <a:pt x="53" y="21"/>
                  </a:lnTo>
                  <a:lnTo>
                    <a:pt x="59" y="21"/>
                  </a:lnTo>
                  <a:lnTo>
                    <a:pt x="66" y="23"/>
                  </a:lnTo>
                  <a:lnTo>
                    <a:pt x="72" y="24"/>
                  </a:lnTo>
                  <a:lnTo>
                    <a:pt x="80" y="26"/>
                  </a:lnTo>
                  <a:lnTo>
                    <a:pt x="85" y="28"/>
                  </a:lnTo>
                  <a:lnTo>
                    <a:pt x="93" y="28"/>
                  </a:lnTo>
                  <a:lnTo>
                    <a:pt x="99" y="30"/>
                  </a:lnTo>
                  <a:lnTo>
                    <a:pt x="106" y="32"/>
                  </a:lnTo>
                  <a:lnTo>
                    <a:pt x="106" y="34"/>
                  </a:lnTo>
                  <a:lnTo>
                    <a:pt x="99" y="42"/>
                  </a:lnTo>
                  <a:lnTo>
                    <a:pt x="91" y="47"/>
                  </a:lnTo>
                  <a:lnTo>
                    <a:pt x="83" y="49"/>
                  </a:lnTo>
                  <a:lnTo>
                    <a:pt x="78" y="53"/>
                  </a:lnTo>
                  <a:lnTo>
                    <a:pt x="68" y="53"/>
                  </a:lnTo>
                  <a:lnTo>
                    <a:pt x="61" y="53"/>
                  </a:lnTo>
                  <a:lnTo>
                    <a:pt x="51" y="51"/>
                  </a:lnTo>
                  <a:lnTo>
                    <a:pt x="45" y="49"/>
                  </a:lnTo>
                  <a:lnTo>
                    <a:pt x="38" y="43"/>
                  </a:lnTo>
                  <a:lnTo>
                    <a:pt x="28" y="40"/>
                  </a:lnTo>
                  <a:lnTo>
                    <a:pt x="23" y="32"/>
                  </a:lnTo>
                  <a:lnTo>
                    <a:pt x="17" y="26"/>
                  </a:lnTo>
                  <a:lnTo>
                    <a:pt x="11" y="21"/>
                  </a:lnTo>
                  <a:lnTo>
                    <a:pt x="7" y="13"/>
                  </a:lnTo>
                  <a:lnTo>
                    <a:pt x="2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12" name="Freeform 96"/>
            <p:cNvSpPr>
              <a:spLocks/>
            </p:cNvSpPr>
            <p:nvPr/>
          </p:nvSpPr>
          <p:spPr bwMode="auto">
            <a:xfrm>
              <a:off x="1455" y="2203"/>
              <a:ext cx="18" cy="32"/>
            </a:xfrm>
            <a:custGeom>
              <a:avLst/>
              <a:gdLst>
                <a:gd name="T0" fmla="*/ 7 w 36"/>
                <a:gd name="T1" fmla="*/ 4 h 63"/>
                <a:gd name="T2" fmla="*/ 15 w 36"/>
                <a:gd name="T3" fmla="*/ 2 h 63"/>
                <a:gd name="T4" fmla="*/ 21 w 36"/>
                <a:gd name="T5" fmla="*/ 0 h 63"/>
                <a:gd name="T6" fmla="*/ 26 w 36"/>
                <a:gd name="T7" fmla="*/ 0 h 63"/>
                <a:gd name="T8" fmla="*/ 32 w 36"/>
                <a:gd name="T9" fmla="*/ 4 h 63"/>
                <a:gd name="T10" fmla="*/ 36 w 36"/>
                <a:gd name="T11" fmla="*/ 10 h 63"/>
                <a:gd name="T12" fmla="*/ 36 w 36"/>
                <a:gd name="T13" fmla="*/ 21 h 63"/>
                <a:gd name="T14" fmla="*/ 34 w 36"/>
                <a:gd name="T15" fmla="*/ 25 h 63"/>
                <a:gd name="T16" fmla="*/ 34 w 36"/>
                <a:gd name="T17" fmla="*/ 31 h 63"/>
                <a:gd name="T18" fmla="*/ 32 w 36"/>
                <a:gd name="T19" fmla="*/ 37 h 63"/>
                <a:gd name="T20" fmla="*/ 28 w 36"/>
                <a:gd name="T21" fmla="*/ 44 h 63"/>
                <a:gd name="T22" fmla="*/ 21 w 36"/>
                <a:gd name="T23" fmla="*/ 54 h 63"/>
                <a:gd name="T24" fmla="*/ 15 w 36"/>
                <a:gd name="T25" fmla="*/ 63 h 63"/>
                <a:gd name="T26" fmla="*/ 11 w 36"/>
                <a:gd name="T27" fmla="*/ 56 h 63"/>
                <a:gd name="T28" fmla="*/ 9 w 36"/>
                <a:gd name="T29" fmla="*/ 50 h 63"/>
                <a:gd name="T30" fmla="*/ 5 w 36"/>
                <a:gd name="T31" fmla="*/ 40 h 63"/>
                <a:gd name="T32" fmla="*/ 4 w 36"/>
                <a:gd name="T33" fmla="*/ 33 h 63"/>
                <a:gd name="T34" fmla="*/ 0 w 36"/>
                <a:gd name="T35" fmla="*/ 23 h 63"/>
                <a:gd name="T36" fmla="*/ 0 w 36"/>
                <a:gd name="T37" fmla="*/ 16 h 63"/>
                <a:gd name="T38" fmla="*/ 2 w 36"/>
                <a:gd name="T39" fmla="*/ 10 h 63"/>
                <a:gd name="T40" fmla="*/ 7 w 36"/>
                <a:gd name="T41" fmla="*/ 4 h 63"/>
                <a:gd name="T42" fmla="*/ 7 w 36"/>
                <a:gd name="T43" fmla="*/ 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" h="63">
                  <a:moveTo>
                    <a:pt x="7" y="4"/>
                  </a:moveTo>
                  <a:lnTo>
                    <a:pt x="15" y="2"/>
                  </a:lnTo>
                  <a:lnTo>
                    <a:pt x="21" y="0"/>
                  </a:lnTo>
                  <a:lnTo>
                    <a:pt x="26" y="0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6" y="21"/>
                  </a:lnTo>
                  <a:lnTo>
                    <a:pt x="34" y="25"/>
                  </a:lnTo>
                  <a:lnTo>
                    <a:pt x="34" y="31"/>
                  </a:lnTo>
                  <a:lnTo>
                    <a:pt x="32" y="37"/>
                  </a:lnTo>
                  <a:lnTo>
                    <a:pt x="28" y="44"/>
                  </a:lnTo>
                  <a:lnTo>
                    <a:pt x="21" y="54"/>
                  </a:lnTo>
                  <a:lnTo>
                    <a:pt x="15" y="63"/>
                  </a:lnTo>
                  <a:lnTo>
                    <a:pt x="11" y="56"/>
                  </a:lnTo>
                  <a:lnTo>
                    <a:pt x="9" y="50"/>
                  </a:lnTo>
                  <a:lnTo>
                    <a:pt x="5" y="40"/>
                  </a:lnTo>
                  <a:lnTo>
                    <a:pt x="4" y="33"/>
                  </a:lnTo>
                  <a:lnTo>
                    <a:pt x="0" y="23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7" y="4"/>
                  </a:lnTo>
                  <a:lnTo>
                    <a:pt x="7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13" name="Freeform 97"/>
            <p:cNvSpPr>
              <a:spLocks/>
            </p:cNvSpPr>
            <p:nvPr/>
          </p:nvSpPr>
          <p:spPr bwMode="auto">
            <a:xfrm>
              <a:off x="1140" y="2211"/>
              <a:ext cx="12" cy="15"/>
            </a:xfrm>
            <a:custGeom>
              <a:avLst/>
              <a:gdLst>
                <a:gd name="T0" fmla="*/ 24 w 24"/>
                <a:gd name="T1" fmla="*/ 0 h 30"/>
                <a:gd name="T2" fmla="*/ 24 w 24"/>
                <a:gd name="T3" fmla="*/ 2 h 30"/>
                <a:gd name="T4" fmla="*/ 24 w 24"/>
                <a:gd name="T5" fmla="*/ 7 h 30"/>
                <a:gd name="T6" fmla="*/ 22 w 24"/>
                <a:gd name="T7" fmla="*/ 13 h 30"/>
                <a:gd name="T8" fmla="*/ 21 w 24"/>
                <a:gd name="T9" fmla="*/ 21 h 30"/>
                <a:gd name="T10" fmla="*/ 15 w 24"/>
                <a:gd name="T11" fmla="*/ 24 h 30"/>
                <a:gd name="T12" fmla="*/ 13 w 24"/>
                <a:gd name="T13" fmla="*/ 28 h 30"/>
                <a:gd name="T14" fmla="*/ 5 w 24"/>
                <a:gd name="T15" fmla="*/ 30 h 30"/>
                <a:gd name="T16" fmla="*/ 0 w 24"/>
                <a:gd name="T17" fmla="*/ 28 h 30"/>
                <a:gd name="T18" fmla="*/ 3 w 24"/>
                <a:gd name="T19" fmla="*/ 19 h 30"/>
                <a:gd name="T20" fmla="*/ 11 w 24"/>
                <a:gd name="T21" fmla="*/ 13 h 30"/>
                <a:gd name="T22" fmla="*/ 19 w 24"/>
                <a:gd name="T23" fmla="*/ 5 h 30"/>
                <a:gd name="T24" fmla="*/ 24 w 24"/>
                <a:gd name="T25" fmla="*/ 0 h 30"/>
                <a:gd name="T26" fmla="*/ 24 w 24"/>
                <a:gd name="T2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30">
                  <a:moveTo>
                    <a:pt x="24" y="0"/>
                  </a:moveTo>
                  <a:lnTo>
                    <a:pt x="24" y="2"/>
                  </a:lnTo>
                  <a:lnTo>
                    <a:pt x="24" y="7"/>
                  </a:lnTo>
                  <a:lnTo>
                    <a:pt x="22" y="13"/>
                  </a:lnTo>
                  <a:lnTo>
                    <a:pt x="21" y="21"/>
                  </a:lnTo>
                  <a:lnTo>
                    <a:pt x="15" y="24"/>
                  </a:lnTo>
                  <a:lnTo>
                    <a:pt x="13" y="28"/>
                  </a:lnTo>
                  <a:lnTo>
                    <a:pt x="5" y="30"/>
                  </a:lnTo>
                  <a:lnTo>
                    <a:pt x="0" y="28"/>
                  </a:lnTo>
                  <a:lnTo>
                    <a:pt x="3" y="19"/>
                  </a:lnTo>
                  <a:lnTo>
                    <a:pt x="11" y="13"/>
                  </a:lnTo>
                  <a:lnTo>
                    <a:pt x="19" y="5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14" name="Freeform 98"/>
            <p:cNvSpPr>
              <a:spLocks/>
            </p:cNvSpPr>
            <p:nvPr/>
          </p:nvSpPr>
          <p:spPr bwMode="auto">
            <a:xfrm>
              <a:off x="1260" y="2211"/>
              <a:ext cx="24" cy="24"/>
            </a:xfrm>
            <a:custGeom>
              <a:avLst/>
              <a:gdLst>
                <a:gd name="T0" fmla="*/ 25 w 50"/>
                <a:gd name="T1" fmla="*/ 0 h 47"/>
                <a:gd name="T2" fmla="*/ 34 w 50"/>
                <a:gd name="T3" fmla="*/ 11 h 47"/>
                <a:gd name="T4" fmla="*/ 42 w 50"/>
                <a:gd name="T5" fmla="*/ 24 h 47"/>
                <a:gd name="T6" fmla="*/ 44 w 50"/>
                <a:gd name="T7" fmla="*/ 28 h 47"/>
                <a:gd name="T8" fmla="*/ 48 w 50"/>
                <a:gd name="T9" fmla="*/ 36 h 47"/>
                <a:gd name="T10" fmla="*/ 48 w 50"/>
                <a:gd name="T11" fmla="*/ 42 h 47"/>
                <a:gd name="T12" fmla="*/ 50 w 50"/>
                <a:gd name="T13" fmla="*/ 47 h 47"/>
                <a:gd name="T14" fmla="*/ 42 w 50"/>
                <a:gd name="T15" fmla="*/ 47 h 47"/>
                <a:gd name="T16" fmla="*/ 34 w 50"/>
                <a:gd name="T17" fmla="*/ 47 h 47"/>
                <a:gd name="T18" fmla="*/ 27 w 50"/>
                <a:gd name="T19" fmla="*/ 47 h 47"/>
                <a:gd name="T20" fmla="*/ 21 w 50"/>
                <a:gd name="T21" fmla="*/ 47 h 47"/>
                <a:gd name="T22" fmla="*/ 15 w 50"/>
                <a:gd name="T23" fmla="*/ 45 h 47"/>
                <a:gd name="T24" fmla="*/ 12 w 50"/>
                <a:gd name="T25" fmla="*/ 42 h 47"/>
                <a:gd name="T26" fmla="*/ 6 w 50"/>
                <a:gd name="T27" fmla="*/ 40 h 47"/>
                <a:gd name="T28" fmla="*/ 4 w 50"/>
                <a:gd name="T29" fmla="*/ 36 h 47"/>
                <a:gd name="T30" fmla="*/ 0 w 50"/>
                <a:gd name="T31" fmla="*/ 28 h 47"/>
                <a:gd name="T32" fmla="*/ 4 w 50"/>
                <a:gd name="T33" fmla="*/ 19 h 47"/>
                <a:gd name="T34" fmla="*/ 6 w 50"/>
                <a:gd name="T35" fmla="*/ 13 h 47"/>
                <a:gd name="T36" fmla="*/ 10 w 50"/>
                <a:gd name="T37" fmla="*/ 9 h 47"/>
                <a:gd name="T38" fmla="*/ 15 w 50"/>
                <a:gd name="T39" fmla="*/ 5 h 47"/>
                <a:gd name="T40" fmla="*/ 25 w 50"/>
                <a:gd name="T41" fmla="*/ 0 h 47"/>
                <a:gd name="T42" fmla="*/ 25 w 50"/>
                <a:gd name="T4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" h="47">
                  <a:moveTo>
                    <a:pt x="25" y="0"/>
                  </a:moveTo>
                  <a:lnTo>
                    <a:pt x="34" y="11"/>
                  </a:lnTo>
                  <a:lnTo>
                    <a:pt x="42" y="24"/>
                  </a:lnTo>
                  <a:lnTo>
                    <a:pt x="44" y="28"/>
                  </a:lnTo>
                  <a:lnTo>
                    <a:pt x="48" y="36"/>
                  </a:lnTo>
                  <a:lnTo>
                    <a:pt x="48" y="42"/>
                  </a:lnTo>
                  <a:lnTo>
                    <a:pt x="50" y="47"/>
                  </a:lnTo>
                  <a:lnTo>
                    <a:pt x="42" y="47"/>
                  </a:lnTo>
                  <a:lnTo>
                    <a:pt x="34" y="47"/>
                  </a:lnTo>
                  <a:lnTo>
                    <a:pt x="27" y="47"/>
                  </a:lnTo>
                  <a:lnTo>
                    <a:pt x="21" y="47"/>
                  </a:lnTo>
                  <a:lnTo>
                    <a:pt x="15" y="45"/>
                  </a:lnTo>
                  <a:lnTo>
                    <a:pt x="12" y="42"/>
                  </a:lnTo>
                  <a:lnTo>
                    <a:pt x="6" y="40"/>
                  </a:lnTo>
                  <a:lnTo>
                    <a:pt x="4" y="36"/>
                  </a:lnTo>
                  <a:lnTo>
                    <a:pt x="0" y="28"/>
                  </a:lnTo>
                  <a:lnTo>
                    <a:pt x="4" y="19"/>
                  </a:lnTo>
                  <a:lnTo>
                    <a:pt x="6" y="13"/>
                  </a:lnTo>
                  <a:lnTo>
                    <a:pt x="10" y="9"/>
                  </a:lnTo>
                  <a:lnTo>
                    <a:pt x="15" y="5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15" name="Freeform 99"/>
            <p:cNvSpPr>
              <a:spLocks/>
            </p:cNvSpPr>
            <p:nvPr/>
          </p:nvSpPr>
          <p:spPr bwMode="auto">
            <a:xfrm>
              <a:off x="1418" y="2211"/>
              <a:ext cx="21" cy="29"/>
            </a:xfrm>
            <a:custGeom>
              <a:avLst/>
              <a:gdLst>
                <a:gd name="T0" fmla="*/ 17 w 41"/>
                <a:gd name="T1" fmla="*/ 0 h 59"/>
                <a:gd name="T2" fmla="*/ 24 w 41"/>
                <a:gd name="T3" fmla="*/ 0 h 59"/>
                <a:gd name="T4" fmla="*/ 30 w 41"/>
                <a:gd name="T5" fmla="*/ 5 h 59"/>
                <a:gd name="T6" fmla="*/ 34 w 41"/>
                <a:gd name="T7" fmla="*/ 11 h 59"/>
                <a:gd name="T8" fmla="*/ 40 w 41"/>
                <a:gd name="T9" fmla="*/ 21 h 59"/>
                <a:gd name="T10" fmla="*/ 40 w 41"/>
                <a:gd name="T11" fmla="*/ 30 h 59"/>
                <a:gd name="T12" fmla="*/ 40 w 41"/>
                <a:gd name="T13" fmla="*/ 40 h 59"/>
                <a:gd name="T14" fmla="*/ 40 w 41"/>
                <a:gd name="T15" fmla="*/ 49 h 59"/>
                <a:gd name="T16" fmla="*/ 41 w 41"/>
                <a:gd name="T17" fmla="*/ 59 h 59"/>
                <a:gd name="T18" fmla="*/ 34 w 41"/>
                <a:gd name="T19" fmla="*/ 59 h 59"/>
                <a:gd name="T20" fmla="*/ 26 w 41"/>
                <a:gd name="T21" fmla="*/ 59 h 59"/>
                <a:gd name="T22" fmla="*/ 21 w 41"/>
                <a:gd name="T23" fmla="*/ 55 h 59"/>
                <a:gd name="T24" fmla="*/ 17 w 41"/>
                <a:gd name="T25" fmla="*/ 55 h 59"/>
                <a:gd name="T26" fmla="*/ 7 w 41"/>
                <a:gd name="T27" fmla="*/ 47 h 59"/>
                <a:gd name="T28" fmla="*/ 2 w 41"/>
                <a:gd name="T29" fmla="*/ 40 h 59"/>
                <a:gd name="T30" fmla="*/ 0 w 41"/>
                <a:gd name="T31" fmla="*/ 30 h 59"/>
                <a:gd name="T32" fmla="*/ 2 w 41"/>
                <a:gd name="T33" fmla="*/ 21 h 59"/>
                <a:gd name="T34" fmla="*/ 2 w 41"/>
                <a:gd name="T35" fmla="*/ 13 h 59"/>
                <a:gd name="T36" fmla="*/ 5 w 41"/>
                <a:gd name="T37" fmla="*/ 9 h 59"/>
                <a:gd name="T38" fmla="*/ 9 w 41"/>
                <a:gd name="T39" fmla="*/ 3 h 59"/>
                <a:gd name="T40" fmla="*/ 17 w 41"/>
                <a:gd name="T41" fmla="*/ 0 h 59"/>
                <a:gd name="T42" fmla="*/ 17 w 41"/>
                <a:gd name="T4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1" h="59">
                  <a:moveTo>
                    <a:pt x="17" y="0"/>
                  </a:moveTo>
                  <a:lnTo>
                    <a:pt x="24" y="0"/>
                  </a:lnTo>
                  <a:lnTo>
                    <a:pt x="30" y="5"/>
                  </a:lnTo>
                  <a:lnTo>
                    <a:pt x="34" y="11"/>
                  </a:lnTo>
                  <a:lnTo>
                    <a:pt x="40" y="21"/>
                  </a:lnTo>
                  <a:lnTo>
                    <a:pt x="40" y="30"/>
                  </a:lnTo>
                  <a:lnTo>
                    <a:pt x="40" y="40"/>
                  </a:lnTo>
                  <a:lnTo>
                    <a:pt x="40" y="49"/>
                  </a:lnTo>
                  <a:lnTo>
                    <a:pt x="41" y="59"/>
                  </a:lnTo>
                  <a:lnTo>
                    <a:pt x="34" y="59"/>
                  </a:lnTo>
                  <a:lnTo>
                    <a:pt x="26" y="59"/>
                  </a:lnTo>
                  <a:lnTo>
                    <a:pt x="21" y="55"/>
                  </a:lnTo>
                  <a:lnTo>
                    <a:pt x="17" y="55"/>
                  </a:lnTo>
                  <a:lnTo>
                    <a:pt x="7" y="47"/>
                  </a:lnTo>
                  <a:lnTo>
                    <a:pt x="2" y="40"/>
                  </a:lnTo>
                  <a:lnTo>
                    <a:pt x="0" y="30"/>
                  </a:lnTo>
                  <a:lnTo>
                    <a:pt x="2" y="21"/>
                  </a:lnTo>
                  <a:lnTo>
                    <a:pt x="2" y="13"/>
                  </a:lnTo>
                  <a:lnTo>
                    <a:pt x="5" y="9"/>
                  </a:lnTo>
                  <a:lnTo>
                    <a:pt x="9" y="3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17" name="Freeform 101"/>
            <p:cNvSpPr>
              <a:spLocks/>
            </p:cNvSpPr>
            <p:nvPr/>
          </p:nvSpPr>
          <p:spPr bwMode="auto">
            <a:xfrm>
              <a:off x="1494" y="2231"/>
              <a:ext cx="16" cy="13"/>
            </a:xfrm>
            <a:custGeom>
              <a:avLst/>
              <a:gdLst>
                <a:gd name="T0" fmla="*/ 2 w 30"/>
                <a:gd name="T1" fmla="*/ 2 h 26"/>
                <a:gd name="T2" fmla="*/ 7 w 30"/>
                <a:gd name="T3" fmla="*/ 0 h 26"/>
                <a:gd name="T4" fmla="*/ 11 w 30"/>
                <a:gd name="T5" fmla="*/ 0 h 26"/>
                <a:gd name="T6" fmla="*/ 17 w 30"/>
                <a:gd name="T7" fmla="*/ 0 h 26"/>
                <a:gd name="T8" fmla="*/ 21 w 30"/>
                <a:gd name="T9" fmla="*/ 0 h 26"/>
                <a:gd name="T10" fmla="*/ 26 w 30"/>
                <a:gd name="T11" fmla="*/ 2 h 26"/>
                <a:gd name="T12" fmla="*/ 30 w 30"/>
                <a:gd name="T13" fmla="*/ 5 h 26"/>
                <a:gd name="T14" fmla="*/ 30 w 30"/>
                <a:gd name="T15" fmla="*/ 11 h 26"/>
                <a:gd name="T16" fmla="*/ 24 w 30"/>
                <a:gd name="T17" fmla="*/ 21 h 26"/>
                <a:gd name="T18" fmla="*/ 15 w 30"/>
                <a:gd name="T19" fmla="*/ 24 h 26"/>
                <a:gd name="T20" fmla="*/ 5 w 30"/>
                <a:gd name="T21" fmla="*/ 26 h 26"/>
                <a:gd name="T22" fmla="*/ 2 w 30"/>
                <a:gd name="T23" fmla="*/ 22 h 26"/>
                <a:gd name="T24" fmla="*/ 0 w 30"/>
                <a:gd name="T25" fmla="*/ 19 h 26"/>
                <a:gd name="T26" fmla="*/ 0 w 30"/>
                <a:gd name="T27" fmla="*/ 13 h 26"/>
                <a:gd name="T28" fmla="*/ 2 w 30"/>
                <a:gd name="T29" fmla="*/ 2 h 26"/>
                <a:gd name="T30" fmla="*/ 2 w 30"/>
                <a:gd name="T31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" h="26">
                  <a:moveTo>
                    <a:pt x="2" y="2"/>
                  </a:moveTo>
                  <a:lnTo>
                    <a:pt x="7" y="0"/>
                  </a:lnTo>
                  <a:lnTo>
                    <a:pt x="11" y="0"/>
                  </a:lnTo>
                  <a:lnTo>
                    <a:pt x="17" y="0"/>
                  </a:lnTo>
                  <a:lnTo>
                    <a:pt x="21" y="0"/>
                  </a:lnTo>
                  <a:lnTo>
                    <a:pt x="26" y="2"/>
                  </a:lnTo>
                  <a:lnTo>
                    <a:pt x="30" y="5"/>
                  </a:lnTo>
                  <a:lnTo>
                    <a:pt x="30" y="11"/>
                  </a:lnTo>
                  <a:lnTo>
                    <a:pt x="24" y="21"/>
                  </a:lnTo>
                  <a:lnTo>
                    <a:pt x="15" y="24"/>
                  </a:lnTo>
                  <a:lnTo>
                    <a:pt x="5" y="26"/>
                  </a:lnTo>
                  <a:lnTo>
                    <a:pt x="2" y="22"/>
                  </a:lnTo>
                  <a:lnTo>
                    <a:pt x="0" y="19"/>
                  </a:lnTo>
                  <a:lnTo>
                    <a:pt x="0" y="13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18" name="Freeform 102"/>
            <p:cNvSpPr>
              <a:spLocks/>
            </p:cNvSpPr>
            <p:nvPr/>
          </p:nvSpPr>
          <p:spPr bwMode="auto">
            <a:xfrm>
              <a:off x="1536" y="2241"/>
              <a:ext cx="141" cy="76"/>
            </a:xfrm>
            <a:custGeom>
              <a:avLst/>
              <a:gdLst>
                <a:gd name="T0" fmla="*/ 189 w 282"/>
                <a:gd name="T1" fmla="*/ 1 h 152"/>
                <a:gd name="T2" fmla="*/ 213 w 282"/>
                <a:gd name="T3" fmla="*/ 0 h 152"/>
                <a:gd name="T4" fmla="*/ 234 w 282"/>
                <a:gd name="T5" fmla="*/ 1 h 152"/>
                <a:gd name="T6" fmla="*/ 261 w 282"/>
                <a:gd name="T7" fmla="*/ 11 h 152"/>
                <a:gd name="T8" fmla="*/ 278 w 282"/>
                <a:gd name="T9" fmla="*/ 28 h 152"/>
                <a:gd name="T10" fmla="*/ 280 w 282"/>
                <a:gd name="T11" fmla="*/ 53 h 152"/>
                <a:gd name="T12" fmla="*/ 274 w 282"/>
                <a:gd name="T13" fmla="*/ 79 h 152"/>
                <a:gd name="T14" fmla="*/ 257 w 282"/>
                <a:gd name="T15" fmla="*/ 102 h 152"/>
                <a:gd name="T16" fmla="*/ 232 w 282"/>
                <a:gd name="T17" fmla="*/ 125 h 152"/>
                <a:gd name="T18" fmla="*/ 202 w 282"/>
                <a:gd name="T19" fmla="*/ 140 h 152"/>
                <a:gd name="T20" fmla="*/ 168 w 282"/>
                <a:gd name="T21" fmla="*/ 152 h 152"/>
                <a:gd name="T22" fmla="*/ 149 w 282"/>
                <a:gd name="T23" fmla="*/ 152 h 152"/>
                <a:gd name="T24" fmla="*/ 130 w 282"/>
                <a:gd name="T25" fmla="*/ 150 h 152"/>
                <a:gd name="T26" fmla="*/ 109 w 282"/>
                <a:gd name="T27" fmla="*/ 144 h 152"/>
                <a:gd name="T28" fmla="*/ 86 w 282"/>
                <a:gd name="T29" fmla="*/ 140 h 152"/>
                <a:gd name="T30" fmla="*/ 65 w 282"/>
                <a:gd name="T31" fmla="*/ 133 h 152"/>
                <a:gd name="T32" fmla="*/ 44 w 282"/>
                <a:gd name="T33" fmla="*/ 123 h 152"/>
                <a:gd name="T34" fmla="*/ 21 w 282"/>
                <a:gd name="T35" fmla="*/ 114 h 152"/>
                <a:gd name="T36" fmla="*/ 0 w 282"/>
                <a:gd name="T37" fmla="*/ 106 h 152"/>
                <a:gd name="T38" fmla="*/ 27 w 282"/>
                <a:gd name="T39" fmla="*/ 102 h 152"/>
                <a:gd name="T40" fmla="*/ 59 w 282"/>
                <a:gd name="T41" fmla="*/ 108 h 152"/>
                <a:gd name="T42" fmla="*/ 93 w 282"/>
                <a:gd name="T43" fmla="*/ 117 h 152"/>
                <a:gd name="T44" fmla="*/ 130 w 282"/>
                <a:gd name="T45" fmla="*/ 123 h 152"/>
                <a:gd name="T46" fmla="*/ 164 w 282"/>
                <a:gd name="T47" fmla="*/ 119 h 152"/>
                <a:gd name="T48" fmla="*/ 166 w 282"/>
                <a:gd name="T49" fmla="*/ 108 h 152"/>
                <a:gd name="T50" fmla="*/ 147 w 282"/>
                <a:gd name="T51" fmla="*/ 96 h 152"/>
                <a:gd name="T52" fmla="*/ 128 w 282"/>
                <a:gd name="T53" fmla="*/ 89 h 152"/>
                <a:gd name="T54" fmla="*/ 107 w 282"/>
                <a:gd name="T55" fmla="*/ 81 h 152"/>
                <a:gd name="T56" fmla="*/ 86 w 282"/>
                <a:gd name="T57" fmla="*/ 77 h 152"/>
                <a:gd name="T58" fmla="*/ 80 w 282"/>
                <a:gd name="T59" fmla="*/ 72 h 152"/>
                <a:gd name="T60" fmla="*/ 111 w 282"/>
                <a:gd name="T61" fmla="*/ 66 h 152"/>
                <a:gd name="T62" fmla="*/ 141 w 282"/>
                <a:gd name="T63" fmla="*/ 70 h 152"/>
                <a:gd name="T64" fmla="*/ 173 w 282"/>
                <a:gd name="T65" fmla="*/ 79 h 152"/>
                <a:gd name="T66" fmla="*/ 206 w 282"/>
                <a:gd name="T67" fmla="*/ 85 h 152"/>
                <a:gd name="T68" fmla="*/ 238 w 282"/>
                <a:gd name="T69" fmla="*/ 89 h 152"/>
                <a:gd name="T70" fmla="*/ 219 w 282"/>
                <a:gd name="T71" fmla="*/ 77 h 152"/>
                <a:gd name="T72" fmla="*/ 198 w 282"/>
                <a:gd name="T73" fmla="*/ 66 h 152"/>
                <a:gd name="T74" fmla="*/ 177 w 282"/>
                <a:gd name="T75" fmla="*/ 58 h 152"/>
                <a:gd name="T76" fmla="*/ 154 w 282"/>
                <a:gd name="T77" fmla="*/ 51 h 152"/>
                <a:gd name="T78" fmla="*/ 133 w 282"/>
                <a:gd name="T79" fmla="*/ 45 h 152"/>
                <a:gd name="T80" fmla="*/ 145 w 282"/>
                <a:gd name="T81" fmla="*/ 34 h 152"/>
                <a:gd name="T82" fmla="*/ 164 w 282"/>
                <a:gd name="T83" fmla="*/ 34 h 152"/>
                <a:gd name="T84" fmla="*/ 185 w 282"/>
                <a:gd name="T85" fmla="*/ 39 h 152"/>
                <a:gd name="T86" fmla="*/ 206 w 282"/>
                <a:gd name="T87" fmla="*/ 43 h 152"/>
                <a:gd name="T88" fmla="*/ 225 w 282"/>
                <a:gd name="T89" fmla="*/ 43 h 152"/>
                <a:gd name="T90" fmla="*/ 223 w 282"/>
                <a:gd name="T91" fmla="*/ 28 h 152"/>
                <a:gd name="T92" fmla="*/ 206 w 282"/>
                <a:gd name="T93" fmla="*/ 17 h 152"/>
                <a:gd name="T94" fmla="*/ 173 w 282"/>
                <a:gd name="T95" fmla="*/ 13 h 152"/>
                <a:gd name="T96" fmla="*/ 171 w 282"/>
                <a:gd name="T97" fmla="*/ 5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82" h="152">
                  <a:moveTo>
                    <a:pt x="171" y="5"/>
                  </a:moveTo>
                  <a:lnTo>
                    <a:pt x="179" y="1"/>
                  </a:lnTo>
                  <a:lnTo>
                    <a:pt x="189" y="1"/>
                  </a:lnTo>
                  <a:lnTo>
                    <a:pt x="198" y="0"/>
                  </a:lnTo>
                  <a:lnTo>
                    <a:pt x="206" y="0"/>
                  </a:lnTo>
                  <a:lnTo>
                    <a:pt x="213" y="0"/>
                  </a:lnTo>
                  <a:lnTo>
                    <a:pt x="219" y="0"/>
                  </a:lnTo>
                  <a:lnTo>
                    <a:pt x="227" y="0"/>
                  </a:lnTo>
                  <a:lnTo>
                    <a:pt x="234" y="1"/>
                  </a:lnTo>
                  <a:lnTo>
                    <a:pt x="244" y="3"/>
                  </a:lnTo>
                  <a:lnTo>
                    <a:pt x="253" y="7"/>
                  </a:lnTo>
                  <a:lnTo>
                    <a:pt x="261" y="11"/>
                  </a:lnTo>
                  <a:lnTo>
                    <a:pt x="268" y="19"/>
                  </a:lnTo>
                  <a:lnTo>
                    <a:pt x="274" y="22"/>
                  </a:lnTo>
                  <a:lnTo>
                    <a:pt x="278" y="28"/>
                  </a:lnTo>
                  <a:lnTo>
                    <a:pt x="280" y="38"/>
                  </a:lnTo>
                  <a:lnTo>
                    <a:pt x="282" y="45"/>
                  </a:lnTo>
                  <a:lnTo>
                    <a:pt x="280" y="53"/>
                  </a:lnTo>
                  <a:lnTo>
                    <a:pt x="280" y="60"/>
                  </a:lnTo>
                  <a:lnTo>
                    <a:pt x="276" y="70"/>
                  </a:lnTo>
                  <a:lnTo>
                    <a:pt x="274" y="79"/>
                  </a:lnTo>
                  <a:lnTo>
                    <a:pt x="268" y="87"/>
                  </a:lnTo>
                  <a:lnTo>
                    <a:pt x="263" y="95"/>
                  </a:lnTo>
                  <a:lnTo>
                    <a:pt x="257" y="102"/>
                  </a:lnTo>
                  <a:lnTo>
                    <a:pt x="249" y="112"/>
                  </a:lnTo>
                  <a:lnTo>
                    <a:pt x="240" y="117"/>
                  </a:lnTo>
                  <a:lnTo>
                    <a:pt x="232" y="125"/>
                  </a:lnTo>
                  <a:lnTo>
                    <a:pt x="223" y="131"/>
                  </a:lnTo>
                  <a:lnTo>
                    <a:pt x="213" y="138"/>
                  </a:lnTo>
                  <a:lnTo>
                    <a:pt x="202" y="140"/>
                  </a:lnTo>
                  <a:lnTo>
                    <a:pt x="190" y="146"/>
                  </a:lnTo>
                  <a:lnTo>
                    <a:pt x="179" y="150"/>
                  </a:lnTo>
                  <a:lnTo>
                    <a:pt x="168" y="152"/>
                  </a:lnTo>
                  <a:lnTo>
                    <a:pt x="162" y="152"/>
                  </a:lnTo>
                  <a:lnTo>
                    <a:pt x="154" y="152"/>
                  </a:lnTo>
                  <a:lnTo>
                    <a:pt x="149" y="152"/>
                  </a:lnTo>
                  <a:lnTo>
                    <a:pt x="143" y="152"/>
                  </a:lnTo>
                  <a:lnTo>
                    <a:pt x="137" y="150"/>
                  </a:lnTo>
                  <a:lnTo>
                    <a:pt x="130" y="150"/>
                  </a:lnTo>
                  <a:lnTo>
                    <a:pt x="124" y="148"/>
                  </a:lnTo>
                  <a:lnTo>
                    <a:pt x="118" y="146"/>
                  </a:lnTo>
                  <a:lnTo>
                    <a:pt x="109" y="144"/>
                  </a:lnTo>
                  <a:lnTo>
                    <a:pt x="101" y="144"/>
                  </a:lnTo>
                  <a:lnTo>
                    <a:pt x="92" y="140"/>
                  </a:lnTo>
                  <a:lnTo>
                    <a:pt x="86" y="140"/>
                  </a:lnTo>
                  <a:lnTo>
                    <a:pt x="78" y="136"/>
                  </a:lnTo>
                  <a:lnTo>
                    <a:pt x="71" y="134"/>
                  </a:lnTo>
                  <a:lnTo>
                    <a:pt x="65" y="133"/>
                  </a:lnTo>
                  <a:lnTo>
                    <a:pt x="57" y="131"/>
                  </a:lnTo>
                  <a:lnTo>
                    <a:pt x="50" y="127"/>
                  </a:lnTo>
                  <a:lnTo>
                    <a:pt x="44" y="123"/>
                  </a:lnTo>
                  <a:lnTo>
                    <a:pt x="35" y="119"/>
                  </a:lnTo>
                  <a:lnTo>
                    <a:pt x="29" y="117"/>
                  </a:lnTo>
                  <a:lnTo>
                    <a:pt x="21" y="114"/>
                  </a:lnTo>
                  <a:lnTo>
                    <a:pt x="14" y="110"/>
                  </a:lnTo>
                  <a:lnTo>
                    <a:pt x="8" y="108"/>
                  </a:lnTo>
                  <a:lnTo>
                    <a:pt x="0" y="106"/>
                  </a:lnTo>
                  <a:lnTo>
                    <a:pt x="8" y="104"/>
                  </a:lnTo>
                  <a:lnTo>
                    <a:pt x="17" y="102"/>
                  </a:lnTo>
                  <a:lnTo>
                    <a:pt x="27" y="102"/>
                  </a:lnTo>
                  <a:lnTo>
                    <a:pt x="38" y="104"/>
                  </a:lnTo>
                  <a:lnTo>
                    <a:pt x="48" y="104"/>
                  </a:lnTo>
                  <a:lnTo>
                    <a:pt x="59" y="108"/>
                  </a:lnTo>
                  <a:lnTo>
                    <a:pt x="71" y="112"/>
                  </a:lnTo>
                  <a:lnTo>
                    <a:pt x="82" y="114"/>
                  </a:lnTo>
                  <a:lnTo>
                    <a:pt x="93" y="117"/>
                  </a:lnTo>
                  <a:lnTo>
                    <a:pt x="107" y="119"/>
                  </a:lnTo>
                  <a:lnTo>
                    <a:pt x="118" y="121"/>
                  </a:lnTo>
                  <a:lnTo>
                    <a:pt x="130" y="123"/>
                  </a:lnTo>
                  <a:lnTo>
                    <a:pt x="141" y="123"/>
                  </a:lnTo>
                  <a:lnTo>
                    <a:pt x="152" y="123"/>
                  </a:lnTo>
                  <a:lnTo>
                    <a:pt x="164" y="119"/>
                  </a:lnTo>
                  <a:lnTo>
                    <a:pt x="175" y="117"/>
                  </a:lnTo>
                  <a:lnTo>
                    <a:pt x="171" y="112"/>
                  </a:lnTo>
                  <a:lnTo>
                    <a:pt x="166" y="108"/>
                  </a:lnTo>
                  <a:lnTo>
                    <a:pt x="158" y="104"/>
                  </a:lnTo>
                  <a:lnTo>
                    <a:pt x="152" y="100"/>
                  </a:lnTo>
                  <a:lnTo>
                    <a:pt x="147" y="96"/>
                  </a:lnTo>
                  <a:lnTo>
                    <a:pt x="139" y="93"/>
                  </a:lnTo>
                  <a:lnTo>
                    <a:pt x="133" y="91"/>
                  </a:lnTo>
                  <a:lnTo>
                    <a:pt x="128" y="89"/>
                  </a:lnTo>
                  <a:lnTo>
                    <a:pt x="120" y="85"/>
                  </a:lnTo>
                  <a:lnTo>
                    <a:pt x="113" y="83"/>
                  </a:lnTo>
                  <a:lnTo>
                    <a:pt x="107" y="81"/>
                  </a:lnTo>
                  <a:lnTo>
                    <a:pt x="99" y="81"/>
                  </a:lnTo>
                  <a:lnTo>
                    <a:pt x="93" y="79"/>
                  </a:lnTo>
                  <a:lnTo>
                    <a:pt x="86" y="77"/>
                  </a:lnTo>
                  <a:lnTo>
                    <a:pt x="80" y="77"/>
                  </a:lnTo>
                  <a:lnTo>
                    <a:pt x="73" y="77"/>
                  </a:lnTo>
                  <a:lnTo>
                    <a:pt x="80" y="72"/>
                  </a:lnTo>
                  <a:lnTo>
                    <a:pt x="92" y="70"/>
                  </a:lnTo>
                  <a:lnTo>
                    <a:pt x="101" y="66"/>
                  </a:lnTo>
                  <a:lnTo>
                    <a:pt x="111" y="66"/>
                  </a:lnTo>
                  <a:lnTo>
                    <a:pt x="120" y="66"/>
                  </a:lnTo>
                  <a:lnTo>
                    <a:pt x="132" y="68"/>
                  </a:lnTo>
                  <a:lnTo>
                    <a:pt x="141" y="70"/>
                  </a:lnTo>
                  <a:lnTo>
                    <a:pt x="152" y="74"/>
                  </a:lnTo>
                  <a:lnTo>
                    <a:pt x="164" y="76"/>
                  </a:lnTo>
                  <a:lnTo>
                    <a:pt x="173" y="79"/>
                  </a:lnTo>
                  <a:lnTo>
                    <a:pt x="185" y="81"/>
                  </a:lnTo>
                  <a:lnTo>
                    <a:pt x="196" y="85"/>
                  </a:lnTo>
                  <a:lnTo>
                    <a:pt x="206" y="85"/>
                  </a:lnTo>
                  <a:lnTo>
                    <a:pt x="217" y="87"/>
                  </a:lnTo>
                  <a:lnTo>
                    <a:pt x="227" y="87"/>
                  </a:lnTo>
                  <a:lnTo>
                    <a:pt x="238" y="89"/>
                  </a:lnTo>
                  <a:lnTo>
                    <a:pt x="232" y="85"/>
                  </a:lnTo>
                  <a:lnTo>
                    <a:pt x="225" y="81"/>
                  </a:lnTo>
                  <a:lnTo>
                    <a:pt x="219" y="77"/>
                  </a:lnTo>
                  <a:lnTo>
                    <a:pt x="213" y="74"/>
                  </a:lnTo>
                  <a:lnTo>
                    <a:pt x="206" y="70"/>
                  </a:lnTo>
                  <a:lnTo>
                    <a:pt x="198" y="66"/>
                  </a:lnTo>
                  <a:lnTo>
                    <a:pt x="192" y="64"/>
                  </a:lnTo>
                  <a:lnTo>
                    <a:pt x="185" y="60"/>
                  </a:lnTo>
                  <a:lnTo>
                    <a:pt x="177" y="58"/>
                  </a:lnTo>
                  <a:lnTo>
                    <a:pt x="170" y="55"/>
                  </a:lnTo>
                  <a:lnTo>
                    <a:pt x="162" y="53"/>
                  </a:lnTo>
                  <a:lnTo>
                    <a:pt x="154" y="51"/>
                  </a:lnTo>
                  <a:lnTo>
                    <a:pt x="147" y="47"/>
                  </a:lnTo>
                  <a:lnTo>
                    <a:pt x="141" y="47"/>
                  </a:lnTo>
                  <a:lnTo>
                    <a:pt x="133" y="45"/>
                  </a:lnTo>
                  <a:lnTo>
                    <a:pt x="126" y="45"/>
                  </a:lnTo>
                  <a:lnTo>
                    <a:pt x="133" y="38"/>
                  </a:lnTo>
                  <a:lnTo>
                    <a:pt x="145" y="34"/>
                  </a:lnTo>
                  <a:lnTo>
                    <a:pt x="151" y="32"/>
                  </a:lnTo>
                  <a:lnTo>
                    <a:pt x="158" y="32"/>
                  </a:lnTo>
                  <a:lnTo>
                    <a:pt x="164" y="34"/>
                  </a:lnTo>
                  <a:lnTo>
                    <a:pt x="171" y="36"/>
                  </a:lnTo>
                  <a:lnTo>
                    <a:pt x="177" y="38"/>
                  </a:lnTo>
                  <a:lnTo>
                    <a:pt x="185" y="39"/>
                  </a:lnTo>
                  <a:lnTo>
                    <a:pt x="190" y="39"/>
                  </a:lnTo>
                  <a:lnTo>
                    <a:pt x="198" y="43"/>
                  </a:lnTo>
                  <a:lnTo>
                    <a:pt x="206" y="43"/>
                  </a:lnTo>
                  <a:lnTo>
                    <a:pt x="211" y="43"/>
                  </a:lnTo>
                  <a:lnTo>
                    <a:pt x="219" y="43"/>
                  </a:lnTo>
                  <a:lnTo>
                    <a:pt x="225" y="43"/>
                  </a:lnTo>
                  <a:lnTo>
                    <a:pt x="225" y="38"/>
                  </a:lnTo>
                  <a:lnTo>
                    <a:pt x="225" y="32"/>
                  </a:lnTo>
                  <a:lnTo>
                    <a:pt x="223" y="28"/>
                  </a:lnTo>
                  <a:lnTo>
                    <a:pt x="221" y="24"/>
                  </a:lnTo>
                  <a:lnTo>
                    <a:pt x="215" y="19"/>
                  </a:lnTo>
                  <a:lnTo>
                    <a:pt x="206" y="17"/>
                  </a:lnTo>
                  <a:lnTo>
                    <a:pt x="194" y="13"/>
                  </a:lnTo>
                  <a:lnTo>
                    <a:pt x="185" y="13"/>
                  </a:lnTo>
                  <a:lnTo>
                    <a:pt x="173" y="13"/>
                  </a:lnTo>
                  <a:lnTo>
                    <a:pt x="166" y="11"/>
                  </a:lnTo>
                  <a:lnTo>
                    <a:pt x="168" y="7"/>
                  </a:lnTo>
                  <a:lnTo>
                    <a:pt x="171" y="5"/>
                  </a:lnTo>
                  <a:lnTo>
                    <a:pt x="171" y="5"/>
                  </a:lnTo>
                  <a:close/>
                </a:path>
              </a:pathLst>
            </a:custGeom>
            <a:solidFill>
              <a:srgbClr val="F0E8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19" name="Freeform 103"/>
            <p:cNvSpPr>
              <a:spLocks/>
            </p:cNvSpPr>
            <p:nvPr/>
          </p:nvSpPr>
          <p:spPr bwMode="auto">
            <a:xfrm>
              <a:off x="1365" y="2237"/>
              <a:ext cx="21" cy="14"/>
            </a:xfrm>
            <a:custGeom>
              <a:avLst/>
              <a:gdLst>
                <a:gd name="T0" fmla="*/ 2 w 42"/>
                <a:gd name="T1" fmla="*/ 0 h 29"/>
                <a:gd name="T2" fmla="*/ 12 w 42"/>
                <a:gd name="T3" fmla="*/ 0 h 29"/>
                <a:gd name="T4" fmla="*/ 21 w 42"/>
                <a:gd name="T5" fmla="*/ 6 h 29"/>
                <a:gd name="T6" fmla="*/ 31 w 42"/>
                <a:gd name="T7" fmla="*/ 15 h 29"/>
                <a:gd name="T8" fmla="*/ 42 w 42"/>
                <a:gd name="T9" fmla="*/ 23 h 29"/>
                <a:gd name="T10" fmla="*/ 34 w 42"/>
                <a:gd name="T11" fmla="*/ 29 h 29"/>
                <a:gd name="T12" fmla="*/ 29 w 42"/>
                <a:gd name="T13" fmla="*/ 29 h 29"/>
                <a:gd name="T14" fmla="*/ 19 w 42"/>
                <a:gd name="T15" fmla="*/ 27 h 29"/>
                <a:gd name="T16" fmla="*/ 13 w 42"/>
                <a:gd name="T17" fmla="*/ 23 h 29"/>
                <a:gd name="T18" fmla="*/ 6 w 42"/>
                <a:gd name="T19" fmla="*/ 15 h 29"/>
                <a:gd name="T20" fmla="*/ 2 w 42"/>
                <a:gd name="T21" fmla="*/ 10 h 29"/>
                <a:gd name="T22" fmla="*/ 0 w 42"/>
                <a:gd name="T23" fmla="*/ 2 h 29"/>
                <a:gd name="T24" fmla="*/ 2 w 42"/>
                <a:gd name="T25" fmla="*/ 0 h 29"/>
                <a:gd name="T26" fmla="*/ 2 w 42"/>
                <a:gd name="T2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" h="29">
                  <a:moveTo>
                    <a:pt x="2" y="0"/>
                  </a:moveTo>
                  <a:lnTo>
                    <a:pt x="12" y="0"/>
                  </a:lnTo>
                  <a:lnTo>
                    <a:pt x="21" y="6"/>
                  </a:lnTo>
                  <a:lnTo>
                    <a:pt x="31" y="15"/>
                  </a:lnTo>
                  <a:lnTo>
                    <a:pt x="42" y="23"/>
                  </a:lnTo>
                  <a:lnTo>
                    <a:pt x="34" y="29"/>
                  </a:lnTo>
                  <a:lnTo>
                    <a:pt x="29" y="29"/>
                  </a:lnTo>
                  <a:lnTo>
                    <a:pt x="19" y="27"/>
                  </a:lnTo>
                  <a:lnTo>
                    <a:pt x="13" y="23"/>
                  </a:lnTo>
                  <a:lnTo>
                    <a:pt x="6" y="15"/>
                  </a:lnTo>
                  <a:lnTo>
                    <a:pt x="2" y="10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20" name="Freeform 104"/>
            <p:cNvSpPr>
              <a:spLocks/>
            </p:cNvSpPr>
            <p:nvPr/>
          </p:nvSpPr>
          <p:spPr bwMode="auto">
            <a:xfrm>
              <a:off x="1456" y="2241"/>
              <a:ext cx="28" cy="26"/>
            </a:xfrm>
            <a:custGeom>
              <a:avLst/>
              <a:gdLst>
                <a:gd name="T0" fmla="*/ 34 w 55"/>
                <a:gd name="T1" fmla="*/ 0 h 51"/>
                <a:gd name="T2" fmla="*/ 41 w 55"/>
                <a:gd name="T3" fmla="*/ 1 h 51"/>
                <a:gd name="T4" fmla="*/ 47 w 55"/>
                <a:gd name="T5" fmla="*/ 7 h 51"/>
                <a:gd name="T6" fmla="*/ 53 w 55"/>
                <a:gd name="T7" fmla="*/ 11 h 51"/>
                <a:gd name="T8" fmla="*/ 55 w 55"/>
                <a:gd name="T9" fmla="*/ 17 h 51"/>
                <a:gd name="T10" fmla="*/ 55 w 55"/>
                <a:gd name="T11" fmla="*/ 20 h 51"/>
                <a:gd name="T12" fmla="*/ 55 w 55"/>
                <a:gd name="T13" fmla="*/ 28 h 51"/>
                <a:gd name="T14" fmla="*/ 51 w 55"/>
                <a:gd name="T15" fmla="*/ 34 h 51"/>
                <a:gd name="T16" fmla="*/ 49 w 55"/>
                <a:gd name="T17" fmla="*/ 39 h 51"/>
                <a:gd name="T18" fmla="*/ 43 w 55"/>
                <a:gd name="T19" fmla="*/ 43 h 51"/>
                <a:gd name="T20" fmla="*/ 38 w 55"/>
                <a:gd name="T21" fmla="*/ 47 h 51"/>
                <a:gd name="T22" fmla="*/ 32 w 55"/>
                <a:gd name="T23" fmla="*/ 49 h 51"/>
                <a:gd name="T24" fmla="*/ 26 w 55"/>
                <a:gd name="T25" fmla="*/ 51 h 51"/>
                <a:gd name="T26" fmla="*/ 19 w 55"/>
                <a:gd name="T27" fmla="*/ 51 h 51"/>
                <a:gd name="T28" fmla="*/ 11 w 55"/>
                <a:gd name="T29" fmla="*/ 49 h 51"/>
                <a:gd name="T30" fmla="*/ 5 w 55"/>
                <a:gd name="T31" fmla="*/ 45 h 51"/>
                <a:gd name="T32" fmla="*/ 0 w 55"/>
                <a:gd name="T33" fmla="*/ 39 h 51"/>
                <a:gd name="T34" fmla="*/ 5 w 55"/>
                <a:gd name="T35" fmla="*/ 28 h 51"/>
                <a:gd name="T36" fmla="*/ 15 w 55"/>
                <a:gd name="T37" fmla="*/ 19 h 51"/>
                <a:gd name="T38" fmla="*/ 24 w 55"/>
                <a:gd name="T39" fmla="*/ 7 h 51"/>
                <a:gd name="T40" fmla="*/ 34 w 55"/>
                <a:gd name="T41" fmla="*/ 0 h 51"/>
                <a:gd name="T42" fmla="*/ 34 w 55"/>
                <a:gd name="T4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" h="51">
                  <a:moveTo>
                    <a:pt x="34" y="0"/>
                  </a:moveTo>
                  <a:lnTo>
                    <a:pt x="41" y="1"/>
                  </a:lnTo>
                  <a:lnTo>
                    <a:pt x="47" y="7"/>
                  </a:lnTo>
                  <a:lnTo>
                    <a:pt x="53" y="11"/>
                  </a:lnTo>
                  <a:lnTo>
                    <a:pt x="55" y="17"/>
                  </a:lnTo>
                  <a:lnTo>
                    <a:pt x="55" y="20"/>
                  </a:lnTo>
                  <a:lnTo>
                    <a:pt x="55" y="28"/>
                  </a:lnTo>
                  <a:lnTo>
                    <a:pt x="51" y="34"/>
                  </a:lnTo>
                  <a:lnTo>
                    <a:pt x="49" y="39"/>
                  </a:lnTo>
                  <a:lnTo>
                    <a:pt x="43" y="43"/>
                  </a:lnTo>
                  <a:lnTo>
                    <a:pt x="38" y="47"/>
                  </a:lnTo>
                  <a:lnTo>
                    <a:pt x="32" y="49"/>
                  </a:lnTo>
                  <a:lnTo>
                    <a:pt x="26" y="51"/>
                  </a:lnTo>
                  <a:lnTo>
                    <a:pt x="19" y="51"/>
                  </a:lnTo>
                  <a:lnTo>
                    <a:pt x="11" y="49"/>
                  </a:lnTo>
                  <a:lnTo>
                    <a:pt x="5" y="45"/>
                  </a:lnTo>
                  <a:lnTo>
                    <a:pt x="0" y="39"/>
                  </a:lnTo>
                  <a:lnTo>
                    <a:pt x="5" y="28"/>
                  </a:lnTo>
                  <a:lnTo>
                    <a:pt x="15" y="19"/>
                  </a:lnTo>
                  <a:lnTo>
                    <a:pt x="24" y="7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21" name="Freeform 105"/>
            <p:cNvSpPr>
              <a:spLocks/>
            </p:cNvSpPr>
            <p:nvPr/>
          </p:nvSpPr>
          <p:spPr bwMode="auto">
            <a:xfrm>
              <a:off x="1349" y="2263"/>
              <a:ext cx="44" cy="24"/>
            </a:xfrm>
            <a:custGeom>
              <a:avLst/>
              <a:gdLst>
                <a:gd name="T0" fmla="*/ 2 w 87"/>
                <a:gd name="T1" fmla="*/ 0 h 48"/>
                <a:gd name="T2" fmla="*/ 6 w 87"/>
                <a:gd name="T3" fmla="*/ 0 h 48"/>
                <a:gd name="T4" fmla="*/ 13 w 87"/>
                <a:gd name="T5" fmla="*/ 2 h 48"/>
                <a:gd name="T6" fmla="*/ 19 w 87"/>
                <a:gd name="T7" fmla="*/ 4 h 48"/>
                <a:gd name="T8" fmla="*/ 26 w 87"/>
                <a:gd name="T9" fmla="*/ 6 h 48"/>
                <a:gd name="T10" fmla="*/ 32 w 87"/>
                <a:gd name="T11" fmla="*/ 8 h 48"/>
                <a:gd name="T12" fmla="*/ 40 w 87"/>
                <a:gd name="T13" fmla="*/ 10 h 48"/>
                <a:gd name="T14" fmla="*/ 47 w 87"/>
                <a:gd name="T15" fmla="*/ 12 h 48"/>
                <a:gd name="T16" fmla="*/ 55 w 87"/>
                <a:gd name="T17" fmla="*/ 15 h 48"/>
                <a:gd name="T18" fmla="*/ 61 w 87"/>
                <a:gd name="T19" fmla="*/ 17 h 48"/>
                <a:gd name="T20" fmla="*/ 66 w 87"/>
                <a:gd name="T21" fmla="*/ 19 h 48"/>
                <a:gd name="T22" fmla="*/ 72 w 87"/>
                <a:gd name="T23" fmla="*/ 23 h 48"/>
                <a:gd name="T24" fmla="*/ 78 w 87"/>
                <a:gd name="T25" fmla="*/ 27 h 48"/>
                <a:gd name="T26" fmla="*/ 80 w 87"/>
                <a:gd name="T27" fmla="*/ 31 h 48"/>
                <a:gd name="T28" fmla="*/ 84 w 87"/>
                <a:gd name="T29" fmla="*/ 36 h 48"/>
                <a:gd name="T30" fmla="*/ 85 w 87"/>
                <a:gd name="T31" fmla="*/ 42 h 48"/>
                <a:gd name="T32" fmla="*/ 87 w 87"/>
                <a:gd name="T33" fmla="*/ 48 h 48"/>
                <a:gd name="T34" fmla="*/ 80 w 87"/>
                <a:gd name="T35" fmla="*/ 46 h 48"/>
                <a:gd name="T36" fmla="*/ 74 w 87"/>
                <a:gd name="T37" fmla="*/ 44 h 48"/>
                <a:gd name="T38" fmla="*/ 66 w 87"/>
                <a:gd name="T39" fmla="*/ 44 h 48"/>
                <a:gd name="T40" fmla="*/ 59 w 87"/>
                <a:gd name="T41" fmla="*/ 42 h 48"/>
                <a:gd name="T42" fmla="*/ 49 w 87"/>
                <a:gd name="T43" fmla="*/ 40 h 48"/>
                <a:gd name="T44" fmla="*/ 44 w 87"/>
                <a:gd name="T45" fmla="*/ 38 h 48"/>
                <a:gd name="T46" fmla="*/ 36 w 87"/>
                <a:gd name="T47" fmla="*/ 36 h 48"/>
                <a:gd name="T48" fmla="*/ 28 w 87"/>
                <a:gd name="T49" fmla="*/ 34 h 48"/>
                <a:gd name="T50" fmla="*/ 21 w 87"/>
                <a:gd name="T51" fmla="*/ 31 h 48"/>
                <a:gd name="T52" fmla="*/ 15 w 87"/>
                <a:gd name="T53" fmla="*/ 29 h 48"/>
                <a:gd name="T54" fmla="*/ 7 w 87"/>
                <a:gd name="T55" fmla="*/ 23 h 48"/>
                <a:gd name="T56" fmla="*/ 6 w 87"/>
                <a:gd name="T57" fmla="*/ 21 h 48"/>
                <a:gd name="T58" fmla="*/ 0 w 87"/>
                <a:gd name="T59" fmla="*/ 10 h 48"/>
                <a:gd name="T60" fmla="*/ 2 w 87"/>
                <a:gd name="T61" fmla="*/ 0 h 48"/>
                <a:gd name="T62" fmla="*/ 2 w 87"/>
                <a:gd name="T6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7" h="48">
                  <a:moveTo>
                    <a:pt x="2" y="0"/>
                  </a:moveTo>
                  <a:lnTo>
                    <a:pt x="6" y="0"/>
                  </a:lnTo>
                  <a:lnTo>
                    <a:pt x="13" y="2"/>
                  </a:lnTo>
                  <a:lnTo>
                    <a:pt x="19" y="4"/>
                  </a:lnTo>
                  <a:lnTo>
                    <a:pt x="26" y="6"/>
                  </a:lnTo>
                  <a:lnTo>
                    <a:pt x="32" y="8"/>
                  </a:lnTo>
                  <a:lnTo>
                    <a:pt x="40" y="10"/>
                  </a:lnTo>
                  <a:lnTo>
                    <a:pt x="47" y="12"/>
                  </a:lnTo>
                  <a:lnTo>
                    <a:pt x="55" y="15"/>
                  </a:lnTo>
                  <a:lnTo>
                    <a:pt x="61" y="17"/>
                  </a:lnTo>
                  <a:lnTo>
                    <a:pt x="66" y="19"/>
                  </a:lnTo>
                  <a:lnTo>
                    <a:pt x="72" y="23"/>
                  </a:lnTo>
                  <a:lnTo>
                    <a:pt x="78" y="27"/>
                  </a:lnTo>
                  <a:lnTo>
                    <a:pt x="80" y="31"/>
                  </a:lnTo>
                  <a:lnTo>
                    <a:pt x="84" y="36"/>
                  </a:lnTo>
                  <a:lnTo>
                    <a:pt x="85" y="42"/>
                  </a:lnTo>
                  <a:lnTo>
                    <a:pt x="87" y="48"/>
                  </a:lnTo>
                  <a:lnTo>
                    <a:pt x="80" y="46"/>
                  </a:lnTo>
                  <a:lnTo>
                    <a:pt x="74" y="44"/>
                  </a:lnTo>
                  <a:lnTo>
                    <a:pt x="66" y="44"/>
                  </a:lnTo>
                  <a:lnTo>
                    <a:pt x="59" y="42"/>
                  </a:lnTo>
                  <a:lnTo>
                    <a:pt x="49" y="40"/>
                  </a:lnTo>
                  <a:lnTo>
                    <a:pt x="44" y="38"/>
                  </a:lnTo>
                  <a:lnTo>
                    <a:pt x="36" y="36"/>
                  </a:lnTo>
                  <a:lnTo>
                    <a:pt x="28" y="34"/>
                  </a:lnTo>
                  <a:lnTo>
                    <a:pt x="21" y="31"/>
                  </a:lnTo>
                  <a:lnTo>
                    <a:pt x="15" y="29"/>
                  </a:lnTo>
                  <a:lnTo>
                    <a:pt x="7" y="23"/>
                  </a:lnTo>
                  <a:lnTo>
                    <a:pt x="6" y="21"/>
                  </a:lnTo>
                  <a:lnTo>
                    <a:pt x="0" y="1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22" name="Freeform 106"/>
            <p:cNvSpPr>
              <a:spLocks/>
            </p:cNvSpPr>
            <p:nvPr/>
          </p:nvSpPr>
          <p:spPr bwMode="auto">
            <a:xfrm>
              <a:off x="1965" y="2263"/>
              <a:ext cx="25" cy="61"/>
            </a:xfrm>
            <a:custGeom>
              <a:avLst/>
              <a:gdLst>
                <a:gd name="T0" fmla="*/ 2 w 49"/>
                <a:gd name="T1" fmla="*/ 0 h 122"/>
                <a:gd name="T2" fmla="*/ 5 w 49"/>
                <a:gd name="T3" fmla="*/ 6 h 122"/>
                <a:gd name="T4" fmla="*/ 11 w 49"/>
                <a:gd name="T5" fmla="*/ 14 h 122"/>
                <a:gd name="T6" fmla="*/ 15 w 49"/>
                <a:gd name="T7" fmla="*/ 19 h 122"/>
                <a:gd name="T8" fmla="*/ 21 w 49"/>
                <a:gd name="T9" fmla="*/ 27 h 122"/>
                <a:gd name="T10" fmla="*/ 26 w 49"/>
                <a:gd name="T11" fmla="*/ 34 h 122"/>
                <a:gd name="T12" fmla="*/ 30 w 49"/>
                <a:gd name="T13" fmla="*/ 40 h 122"/>
                <a:gd name="T14" fmla="*/ 34 w 49"/>
                <a:gd name="T15" fmla="*/ 48 h 122"/>
                <a:gd name="T16" fmla="*/ 40 w 49"/>
                <a:gd name="T17" fmla="*/ 57 h 122"/>
                <a:gd name="T18" fmla="*/ 41 w 49"/>
                <a:gd name="T19" fmla="*/ 63 h 122"/>
                <a:gd name="T20" fmla="*/ 45 w 49"/>
                <a:gd name="T21" fmla="*/ 71 h 122"/>
                <a:gd name="T22" fmla="*/ 47 w 49"/>
                <a:gd name="T23" fmla="*/ 80 h 122"/>
                <a:gd name="T24" fmla="*/ 49 w 49"/>
                <a:gd name="T25" fmla="*/ 88 h 122"/>
                <a:gd name="T26" fmla="*/ 49 w 49"/>
                <a:gd name="T27" fmla="*/ 95 h 122"/>
                <a:gd name="T28" fmla="*/ 49 w 49"/>
                <a:gd name="T29" fmla="*/ 105 h 122"/>
                <a:gd name="T30" fmla="*/ 47 w 49"/>
                <a:gd name="T31" fmla="*/ 112 h 122"/>
                <a:gd name="T32" fmla="*/ 47 w 49"/>
                <a:gd name="T33" fmla="*/ 122 h 122"/>
                <a:gd name="T34" fmla="*/ 43 w 49"/>
                <a:gd name="T35" fmla="*/ 122 h 122"/>
                <a:gd name="T36" fmla="*/ 41 w 49"/>
                <a:gd name="T37" fmla="*/ 122 h 122"/>
                <a:gd name="T38" fmla="*/ 36 w 49"/>
                <a:gd name="T39" fmla="*/ 114 h 122"/>
                <a:gd name="T40" fmla="*/ 34 w 49"/>
                <a:gd name="T41" fmla="*/ 107 h 122"/>
                <a:gd name="T42" fmla="*/ 30 w 49"/>
                <a:gd name="T43" fmla="*/ 97 h 122"/>
                <a:gd name="T44" fmla="*/ 26 w 49"/>
                <a:gd name="T45" fmla="*/ 90 h 122"/>
                <a:gd name="T46" fmla="*/ 22 w 49"/>
                <a:gd name="T47" fmla="*/ 82 h 122"/>
                <a:gd name="T48" fmla="*/ 21 w 49"/>
                <a:gd name="T49" fmla="*/ 74 h 122"/>
                <a:gd name="T50" fmla="*/ 17 w 49"/>
                <a:gd name="T51" fmla="*/ 67 h 122"/>
                <a:gd name="T52" fmla="*/ 13 w 49"/>
                <a:gd name="T53" fmla="*/ 59 h 122"/>
                <a:gd name="T54" fmla="*/ 11 w 49"/>
                <a:gd name="T55" fmla="*/ 50 h 122"/>
                <a:gd name="T56" fmla="*/ 7 w 49"/>
                <a:gd name="T57" fmla="*/ 44 h 122"/>
                <a:gd name="T58" fmla="*/ 3 w 49"/>
                <a:gd name="T59" fmla="*/ 34 h 122"/>
                <a:gd name="T60" fmla="*/ 2 w 49"/>
                <a:gd name="T61" fmla="*/ 29 h 122"/>
                <a:gd name="T62" fmla="*/ 0 w 49"/>
                <a:gd name="T63" fmla="*/ 21 h 122"/>
                <a:gd name="T64" fmla="*/ 0 w 49"/>
                <a:gd name="T65" fmla="*/ 14 h 122"/>
                <a:gd name="T66" fmla="*/ 0 w 49"/>
                <a:gd name="T67" fmla="*/ 8 h 122"/>
                <a:gd name="T68" fmla="*/ 2 w 49"/>
                <a:gd name="T69" fmla="*/ 0 h 122"/>
                <a:gd name="T70" fmla="*/ 2 w 49"/>
                <a:gd name="T7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9" h="122">
                  <a:moveTo>
                    <a:pt x="2" y="0"/>
                  </a:moveTo>
                  <a:lnTo>
                    <a:pt x="5" y="6"/>
                  </a:lnTo>
                  <a:lnTo>
                    <a:pt x="11" y="14"/>
                  </a:lnTo>
                  <a:lnTo>
                    <a:pt x="15" y="19"/>
                  </a:lnTo>
                  <a:lnTo>
                    <a:pt x="21" y="27"/>
                  </a:lnTo>
                  <a:lnTo>
                    <a:pt x="26" y="34"/>
                  </a:lnTo>
                  <a:lnTo>
                    <a:pt x="30" y="40"/>
                  </a:lnTo>
                  <a:lnTo>
                    <a:pt x="34" y="48"/>
                  </a:lnTo>
                  <a:lnTo>
                    <a:pt x="40" y="57"/>
                  </a:lnTo>
                  <a:lnTo>
                    <a:pt x="41" y="63"/>
                  </a:lnTo>
                  <a:lnTo>
                    <a:pt x="45" y="71"/>
                  </a:lnTo>
                  <a:lnTo>
                    <a:pt x="47" y="80"/>
                  </a:lnTo>
                  <a:lnTo>
                    <a:pt x="49" y="88"/>
                  </a:lnTo>
                  <a:lnTo>
                    <a:pt x="49" y="95"/>
                  </a:lnTo>
                  <a:lnTo>
                    <a:pt x="49" y="105"/>
                  </a:lnTo>
                  <a:lnTo>
                    <a:pt x="47" y="112"/>
                  </a:lnTo>
                  <a:lnTo>
                    <a:pt x="47" y="122"/>
                  </a:lnTo>
                  <a:lnTo>
                    <a:pt x="43" y="122"/>
                  </a:lnTo>
                  <a:lnTo>
                    <a:pt x="41" y="122"/>
                  </a:lnTo>
                  <a:lnTo>
                    <a:pt x="36" y="114"/>
                  </a:lnTo>
                  <a:lnTo>
                    <a:pt x="34" y="107"/>
                  </a:lnTo>
                  <a:lnTo>
                    <a:pt x="30" y="97"/>
                  </a:lnTo>
                  <a:lnTo>
                    <a:pt x="26" y="90"/>
                  </a:lnTo>
                  <a:lnTo>
                    <a:pt x="22" y="82"/>
                  </a:lnTo>
                  <a:lnTo>
                    <a:pt x="21" y="74"/>
                  </a:lnTo>
                  <a:lnTo>
                    <a:pt x="17" y="67"/>
                  </a:lnTo>
                  <a:lnTo>
                    <a:pt x="13" y="59"/>
                  </a:lnTo>
                  <a:lnTo>
                    <a:pt x="11" y="50"/>
                  </a:lnTo>
                  <a:lnTo>
                    <a:pt x="7" y="44"/>
                  </a:lnTo>
                  <a:lnTo>
                    <a:pt x="3" y="34"/>
                  </a:lnTo>
                  <a:lnTo>
                    <a:pt x="2" y="29"/>
                  </a:lnTo>
                  <a:lnTo>
                    <a:pt x="0" y="21"/>
                  </a:lnTo>
                  <a:lnTo>
                    <a:pt x="0" y="14"/>
                  </a:lnTo>
                  <a:lnTo>
                    <a:pt x="0" y="8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23" name="Freeform 107"/>
            <p:cNvSpPr>
              <a:spLocks/>
            </p:cNvSpPr>
            <p:nvPr/>
          </p:nvSpPr>
          <p:spPr bwMode="auto">
            <a:xfrm>
              <a:off x="1169" y="2268"/>
              <a:ext cx="169" cy="118"/>
            </a:xfrm>
            <a:custGeom>
              <a:avLst/>
              <a:gdLst>
                <a:gd name="T0" fmla="*/ 108 w 338"/>
                <a:gd name="T1" fmla="*/ 4 h 235"/>
                <a:gd name="T2" fmla="*/ 142 w 338"/>
                <a:gd name="T3" fmla="*/ 19 h 235"/>
                <a:gd name="T4" fmla="*/ 174 w 338"/>
                <a:gd name="T5" fmla="*/ 43 h 235"/>
                <a:gd name="T6" fmla="*/ 207 w 338"/>
                <a:gd name="T7" fmla="*/ 70 h 235"/>
                <a:gd name="T8" fmla="*/ 199 w 338"/>
                <a:gd name="T9" fmla="*/ 68 h 235"/>
                <a:gd name="T10" fmla="*/ 174 w 338"/>
                <a:gd name="T11" fmla="*/ 53 h 235"/>
                <a:gd name="T12" fmla="*/ 148 w 338"/>
                <a:gd name="T13" fmla="*/ 42 h 235"/>
                <a:gd name="T14" fmla="*/ 121 w 338"/>
                <a:gd name="T15" fmla="*/ 36 h 235"/>
                <a:gd name="T16" fmla="*/ 112 w 338"/>
                <a:gd name="T17" fmla="*/ 45 h 235"/>
                <a:gd name="T18" fmla="*/ 140 w 338"/>
                <a:gd name="T19" fmla="*/ 68 h 235"/>
                <a:gd name="T20" fmla="*/ 182 w 338"/>
                <a:gd name="T21" fmla="*/ 89 h 235"/>
                <a:gd name="T22" fmla="*/ 226 w 338"/>
                <a:gd name="T23" fmla="*/ 110 h 235"/>
                <a:gd name="T24" fmla="*/ 233 w 338"/>
                <a:gd name="T25" fmla="*/ 125 h 235"/>
                <a:gd name="T26" fmla="*/ 195 w 338"/>
                <a:gd name="T27" fmla="*/ 110 h 235"/>
                <a:gd name="T28" fmla="*/ 159 w 338"/>
                <a:gd name="T29" fmla="*/ 93 h 235"/>
                <a:gd name="T30" fmla="*/ 121 w 338"/>
                <a:gd name="T31" fmla="*/ 80 h 235"/>
                <a:gd name="T32" fmla="*/ 104 w 338"/>
                <a:gd name="T33" fmla="*/ 83 h 235"/>
                <a:gd name="T34" fmla="*/ 142 w 338"/>
                <a:gd name="T35" fmla="*/ 112 h 235"/>
                <a:gd name="T36" fmla="*/ 173 w 338"/>
                <a:gd name="T37" fmla="*/ 137 h 235"/>
                <a:gd name="T38" fmla="*/ 167 w 338"/>
                <a:gd name="T39" fmla="*/ 144 h 235"/>
                <a:gd name="T40" fmla="*/ 135 w 338"/>
                <a:gd name="T41" fmla="*/ 125 h 235"/>
                <a:gd name="T42" fmla="*/ 98 w 338"/>
                <a:gd name="T43" fmla="*/ 106 h 235"/>
                <a:gd name="T44" fmla="*/ 95 w 338"/>
                <a:gd name="T45" fmla="*/ 119 h 235"/>
                <a:gd name="T46" fmla="*/ 125 w 338"/>
                <a:gd name="T47" fmla="*/ 150 h 235"/>
                <a:gd name="T48" fmla="*/ 157 w 338"/>
                <a:gd name="T49" fmla="*/ 176 h 235"/>
                <a:gd name="T50" fmla="*/ 182 w 338"/>
                <a:gd name="T51" fmla="*/ 203 h 235"/>
                <a:gd name="T52" fmla="*/ 201 w 338"/>
                <a:gd name="T53" fmla="*/ 216 h 235"/>
                <a:gd name="T54" fmla="*/ 226 w 338"/>
                <a:gd name="T55" fmla="*/ 211 h 235"/>
                <a:gd name="T56" fmla="*/ 262 w 338"/>
                <a:gd name="T57" fmla="*/ 196 h 235"/>
                <a:gd name="T58" fmla="*/ 300 w 338"/>
                <a:gd name="T59" fmla="*/ 163 h 235"/>
                <a:gd name="T60" fmla="*/ 321 w 338"/>
                <a:gd name="T61" fmla="*/ 119 h 235"/>
                <a:gd name="T62" fmla="*/ 323 w 338"/>
                <a:gd name="T63" fmla="*/ 93 h 235"/>
                <a:gd name="T64" fmla="*/ 338 w 338"/>
                <a:gd name="T65" fmla="*/ 137 h 235"/>
                <a:gd name="T66" fmla="*/ 330 w 338"/>
                <a:gd name="T67" fmla="*/ 175 h 235"/>
                <a:gd name="T68" fmla="*/ 306 w 338"/>
                <a:gd name="T69" fmla="*/ 205 h 235"/>
                <a:gd name="T70" fmla="*/ 268 w 338"/>
                <a:gd name="T71" fmla="*/ 228 h 235"/>
                <a:gd name="T72" fmla="*/ 224 w 338"/>
                <a:gd name="T73" fmla="*/ 235 h 235"/>
                <a:gd name="T74" fmla="*/ 178 w 338"/>
                <a:gd name="T75" fmla="*/ 230 h 235"/>
                <a:gd name="T76" fmla="*/ 138 w 338"/>
                <a:gd name="T77" fmla="*/ 205 h 235"/>
                <a:gd name="T78" fmla="*/ 110 w 338"/>
                <a:gd name="T79" fmla="*/ 165 h 235"/>
                <a:gd name="T80" fmla="*/ 78 w 338"/>
                <a:gd name="T81" fmla="*/ 144 h 235"/>
                <a:gd name="T82" fmla="*/ 47 w 338"/>
                <a:gd name="T83" fmla="*/ 119 h 235"/>
                <a:gd name="T84" fmla="*/ 22 w 338"/>
                <a:gd name="T85" fmla="*/ 91 h 235"/>
                <a:gd name="T86" fmla="*/ 7 w 338"/>
                <a:gd name="T87" fmla="*/ 64 h 235"/>
                <a:gd name="T88" fmla="*/ 0 w 338"/>
                <a:gd name="T89" fmla="*/ 38 h 235"/>
                <a:gd name="T90" fmla="*/ 19 w 338"/>
                <a:gd name="T91" fmla="*/ 9 h 235"/>
                <a:gd name="T92" fmla="*/ 53 w 338"/>
                <a:gd name="T93" fmla="*/ 0 h 235"/>
                <a:gd name="T94" fmla="*/ 79 w 338"/>
                <a:gd name="T95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38" h="235">
                  <a:moveTo>
                    <a:pt x="79" y="0"/>
                  </a:moveTo>
                  <a:lnTo>
                    <a:pt x="89" y="0"/>
                  </a:lnTo>
                  <a:lnTo>
                    <a:pt x="98" y="0"/>
                  </a:lnTo>
                  <a:lnTo>
                    <a:pt x="108" y="4"/>
                  </a:lnTo>
                  <a:lnTo>
                    <a:pt x="117" y="5"/>
                  </a:lnTo>
                  <a:lnTo>
                    <a:pt x="125" y="9"/>
                  </a:lnTo>
                  <a:lnTo>
                    <a:pt x="135" y="13"/>
                  </a:lnTo>
                  <a:lnTo>
                    <a:pt x="142" y="19"/>
                  </a:lnTo>
                  <a:lnTo>
                    <a:pt x="152" y="24"/>
                  </a:lnTo>
                  <a:lnTo>
                    <a:pt x="159" y="30"/>
                  </a:lnTo>
                  <a:lnTo>
                    <a:pt x="167" y="36"/>
                  </a:lnTo>
                  <a:lnTo>
                    <a:pt x="174" y="43"/>
                  </a:lnTo>
                  <a:lnTo>
                    <a:pt x="184" y="49"/>
                  </a:lnTo>
                  <a:lnTo>
                    <a:pt x="190" y="57"/>
                  </a:lnTo>
                  <a:lnTo>
                    <a:pt x="199" y="62"/>
                  </a:lnTo>
                  <a:lnTo>
                    <a:pt x="207" y="70"/>
                  </a:lnTo>
                  <a:lnTo>
                    <a:pt x="216" y="76"/>
                  </a:lnTo>
                  <a:lnTo>
                    <a:pt x="213" y="78"/>
                  </a:lnTo>
                  <a:lnTo>
                    <a:pt x="207" y="72"/>
                  </a:lnTo>
                  <a:lnTo>
                    <a:pt x="199" y="68"/>
                  </a:lnTo>
                  <a:lnTo>
                    <a:pt x="193" y="64"/>
                  </a:lnTo>
                  <a:lnTo>
                    <a:pt x="188" y="61"/>
                  </a:lnTo>
                  <a:lnTo>
                    <a:pt x="180" y="57"/>
                  </a:lnTo>
                  <a:lnTo>
                    <a:pt x="174" y="53"/>
                  </a:lnTo>
                  <a:lnTo>
                    <a:pt x="167" y="49"/>
                  </a:lnTo>
                  <a:lnTo>
                    <a:pt x="161" y="47"/>
                  </a:lnTo>
                  <a:lnTo>
                    <a:pt x="155" y="43"/>
                  </a:lnTo>
                  <a:lnTo>
                    <a:pt x="148" y="42"/>
                  </a:lnTo>
                  <a:lnTo>
                    <a:pt x="142" y="40"/>
                  </a:lnTo>
                  <a:lnTo>
                    <a:pt x="138" y="38"/>
                  </a:lnTo>
                  <a:lnTo>
                    <a:pt x="129" y="36"/>
                  </a:lnTo>
                  <a:lnTo>
                    <a:pt x="121" y="36"/>
                  </a:lnTo>
                  <a:lnTo>
                    <a:pt x="114" y="34"/>
                  </a:lnTo>
                  <a:lnTo>
                    <a:pt x="110" y="38"/>
                  </a:lnTo>
                  <a:lnTo>
                    <a:pt x="108" y="40"/>
                  </a:lnTo>
                  <a:lnTo>
                    <a:pt x="112" y="45"/>
                  </a:lnTo>
                  <a:lnTo>
                    <a:pt x="117" y="51"/>
                  </a:lnTo>
                  <a:lnTo>
                    <a:pt x="127" y="59"/>
                  </a:lnTo>
                  <a:lnTo>
                    <a:pt x="133" y="62"/>
                  </a:lnTo>
                  <a:lnTo>
                    <a:pt x="140" y="68"/>
                  </a:lnTo>
                  <a:lnTo>
                    <a:pt x="148" y="74"/>
                  </a:lnTo>
                  <a:lnTo>
                    <a:pt x="159" y="80"/>
                  </a:lnTo>
                  <a:lnTo>
                    <a:pt x="169" y="85"/>
                  </a:lnTo>
                  <a:lnTo>
                    <a:pt x="182" y="89"/>
                  </a:lnTo>
                  <a:lnTo>
                    <a:pt x="192" y="93"/>
                  </a:lnTo>
                  <a:lnTo>
                    <a:pt x="205" y="99"/>
                  </a:lnTo>
                  <a:lnTo>
                    <a:pt x="214" y="104"/>
                  </a:lnTo>
                  <a:lnTo>
                    <a:pt x="226" y="110"/>
                  </a:lnTo>
                  <a:lnTo>
                    <a:pt x="235" y="118"/>
                  </a:lnTo>
                  <a:lnTo>
                    <a:pt x="245" y="125"/>
                  </a:lnTo>
                  <a:lnTo>
                    <a:pt x="243" y="129"/>
                  </a:lnTo>
                  <a:lnTo>
                    <a:pt x="233" y="125"/>
                  </a:lnTo>
                  <a:lnTo>
                    <a:pt x="224" y="121"/>
                  </a:lnTo>
                  <a:lnTo>
                    <a:pt x="214" y="118"/>
                  </a:lnTo>
                  <a:lnTo>
                    <a:pt x="205" y="114"/>
                  </a:lnTo>
                  <a:lnTo>
                    <a:pt x="195" y="110"/>
                  </a:lnTo>
                  <a:lnTo>
                    <a:pt x="186" y="106"/>
                  </a:lnTo>
                  <a:lnTo>
                    <a:pt x="178" y="100"/>
                  </a:lnTo>
                  <a:lnTo>
                    <a:pt x="169" y="99"/>
                  </a:lnTo>
                  <a:lnTo>
                    <a:pt x="159" y="93"/>
                  </a:lnTo>
                  <a:lnTo>
                    <a:pt x="150" y="91"/>
                  </a:lnTo>
                  <a:lnTo>
                    <a:pt x="140" y="87"/>
                  </a:lnTo>
                  <a:lnTo>
                    <a:pt x="133" y="83"/>
                  </a:lnTo>
                  <a:lnTo>
                    <a:pt x="121" y="80"/>
                  </a:lnTo>
                  <a:lnTo>
                    <a:pt x="114" y="78"/>
                  </a:lnTo>
                  <a:lnTo>
                    <a:pt x="104" y="74"/>
                  </a:lnTo>
                  <a:lnTo>
                    <a:pt x="95" y="72"/>
                  </a:lnTo>
                  <a:lnTo>
                    <a:pt x="104" y="83"/>
                  </a:lnTo>
                  <a:lnTo>
                    <a:pt x="114" y="93"/>
                  </a:lnTo>
                  <a:lnTo>
                    <a:pt x="125" y="100"/>
                  </a:lnTo>
                  <a:lnTo>
                    <a:pt x="138" y="110"/>
                  </a:lnTo>
                  <a:lnTo>
                    <a:pt x="142" y="112"/>
                  </a:lnTo>
                  <a:lnTo>
                    <a:pt x="150" y="118"/>
                  </a:lnTo>
                  <a:lnTo>
                    <a:pt x="155" y="121"/>
                  </a:lnTo>
                  <a:lnTo>
                    <a:pt x="161" y="125"/>
                  </a:lnTo>
                  <a:lnTo>
                    <a:pt x="173" y="137"/>
                  </a:lnTo>
                  <a:lnTo>
                    <a:pt x="184" y="146"/>
                  </a:lnTo>
                  <a:lnTo>
                    <a:pt x="180" y="150"/>
                  </a:lnTo>
                  <a:lnTo>
                    <a:pt x="174" y="146"/>
                  </a:lnTo>
                  <a:lnTo>
                    <a:pt x="167" y="144"/>
                  </a:lnTo>
                  <a:lnTo>
                    <a:pt x="161" y="142"/>
                  </a:lnTo>
                  <a:lnTo>
                    <a:pt x="155" y="138"/>
                  </a:lnTo>
                  <a:lnTo>
                    <a:pt x="144" y="131"/>
                  </a:lnTo>
                  <a:lnTo>
                    <a:pt x="135" y="125"/>
                  </a:lnTo>
                  <a:lnTo>
                    <a:pt x="121" y="118"/>
                  </a:lnTo>
                  <a:lnTo>
                    <a:pt x="112" y="112"/>
                  </a:lnTo>
                  <a:lnTo>
                    <a:pt x="104" y="108"/>
                  </a:lnTo>
                  <a:lnTo>
                    <a:pt x="98" y="106"/>
                  </a:lnTo>
                  <a:lnTo>
                    <a:pt x="91" y="104"/>
                  </a:lnTo>
                  <a:lnTo>
                    <a:pt x="85" y="104"/>
                  </a:lnTo>
                  <a:lnTo>
                    <a:pt x="89" y="112"/>
                  </a:lnTo>
                  <a:lnTo>
                    <a:pt x="95" y="119"/>
                  </a:lnTo>
                  <a:lnTo>
                    <a:pt x="102" y="127"/>
                  </a:lnTo>
                  <a:lnTo>
                    <a:pt x="110" y="137"/>
                  </a:lnTo>
                  <a:lnTo>
                    <a:pt x="117" y="142"/>
                  </a:lnTo>
                  <a:lnTo>
                    <a:pt x="125" y="150"/>
                  </a:lnTo>
                  <a:lnTo>
                    <a:pt x="133" y="156"/>
                  </a:lnTo>
                  <a:lnTo>
                    <a:pt x="142" y="163"/>
                  </a:lnTo>
                  <a:lnTo>
                    <a:pt x="150" y="169"/>
                  </a:lnTo>
                  <a:lnTo>
                    <a:pt x="157" y="176"/>
                  </a:lnTo>
                  <a:lnTo>
                    <a:pt x="165" y="182"/>
                  </a:lnTo>
                  <a:lnTo>
                    <a:pt x="173" y="190"/>
                  </a:lnTo>
                  <a:lnTo>
                    <a:pt x="176" y="196"/>
                  </a:lnTo>
                  <a:lnTo>
                    <a:pt x="182" y="203"/>
                  </a:lnTo>
                  <a:lnTo>
                    <a:pt x="186" y="209"/>
                  </a:lnTo>
                  <a:lnTo>
                    <a:pt x="190" y="216"/>
                  </a:lnTo>
                  <a:lnTo>
                    <a:pt x="195" y="216"/>
                  </a:lnTo>
                  <a:lnTo>
                    <a:pt x="201" y="216"/>
                  </a:lnTo>
                  <a:lnTo>
                    <a:pt x="207" y="215"/>
                  </a:lnTo>
                  <a:lnTo>
                    <a:pt x="214" y="213"/>
                  </a:lnTo>
                  <a:lnTo>
                    <a:pt x="220" y="211"/>
                  </a:lnTo>
                  <a:lnTo>
                    <a:pt x="226" y="211"/>
                  </a:lnTo>
                  <a:lnTo>
                    <a:pt x="232" y="209"/>
                  </a:lnTo>
                  <a:lnTo>
                    <a:pt x="239" y="207"/>
                  </a:lnTo>
                  <a:lnTo>
                    <a:pt x="251" y="201"/>
                  </a:lnTo>
                  <a:lnTo>
                    <a:pt x="262" y="196"/>
                  </a:lnTo>
                  <a:lnTo>
                    <a:pt x="271" y="188"/>
                  </a:lnTo>
                  <a:lnTo>
                    <a:pt x="283" y="182"/>
                  </a:lnTo>
                  <a:lnTo>
                    <a:pt x="290" y="171"/>
                  </a:lnTo>
                  <a:lnTo>
                    <a:pt x="300" y="163"/>
                  </a:lnTo>
                  <a:lnTo>
                    <a:pt x="306" y="152"/>
                  </a:lnTo>
                  <a:lnTo>
                    <a:pt x="313" y="142"/>
                  </a:lnTo>
                  <a:lnTo>
                    <a:pt x="315" y="131"/>
                  </a:lnTo>
                  <a:lnTo>
                    <a:pt x="321" y="119"/>
                  </a:lnTo>
                  <a:lnTo>
                    <a:pt x="321" y="112"/>
                  </a:lnTo>
                  <a:lnTo>
                    <a:pt x="321" y="106"/>
                  </a:lnTo>
                  <a:lnTo>
                    <a:pt x="321" y="99"/>
                  </a:lnTo>
                  <a:lnTo>
                    <a:pt x="323" y="93"/>
                  </a:lnTo>
                  <a:lnTo>
                    <a:pt x="328" y="104"/>
                  </a:lnTo>
                  <a:lnTo>
                    <a:pt x="334" y="116"/>
                  </a:lnTo>
                  <a:lnTo>
                    <a:pt x="336" y="125"/>
                  </a:lnTo>
                  <a:lnTo>
                    <a:pt x="338" y="137"/>
                  </a:lnTo>
                  <a:lnTo>
                    <a:pt x="338" y="146"/>
                  </a:lnTo>
                  <a:lnTo>
                    <a:pt x="336" y="156"/>
                  </a:lnTo>
                  <a:lnTo>
                    <a:pt x="332" y="165"/>
                  </a:lnTo>
                  <a:lnTo>
                    <a:pt x="330" y="175"/>
                  </a:lnTo>
                  <a:lnTo>
                    <a:pt x="325" y="182"/>
                  </a:lnTo>
                  <a:lnTo>
                    <a:pt x="319" y="190"/>
                  </a:lnTo>
                  <a:lnTo>
                    <a:pt x="311" y="197"/>
                  </a:lnTo>
                  <a:lnTo>
                    <a:pt x="306" y="205"/>
                  </a:lnTo>
                  <a:lnTo>
                    <a:pt x="296" y="211"/>
                  </a:lnTo>
                  <a:lnTo>
                    <a:pt x="287" y="216"/>
                  </a:lnTo>
                  <a:lnTo>
                    <a:pt x="277" y="222"/>
                  </a:lnTo>
                  <a:lnTo>
                    <a:pt x="268" y="228"/>
                  </a:lnTo>
                  <a:lnTo>
                    <a:pt x="258" y="230"/>
                  </a:lnTo>
                  <a:lnTo>
                    <a:pt x="247" y="232"/>
                  </a:lnTo>
                  <a:lnTo>
                    <a:pt x="235" y="234"/>
                  </a:lnTo>
                  <a:lnTo>
                    <a:pt x="224" y="235"/>
                  </a:lnTo>
                  <a:lnTo>
                    <a:pt x="213" y="234"/>
                  </a:lnTo>
                  <a:lnTo>
                    <a:pt x="201" y="234"/>
                  </a:lnTo>
                  <a:lnTo>
                    <a:pt x="188" y="232"/>
                  </a:lnTo>
                  <a:lnTo>
                    <a:pt x="178" y="230"/>
                  </a:lnTo>
                  <a:lnTo>
                    <a:pt x="167" y="224"/>
                  </a:lnTo>
                  <a:lnTo>
                    <a:pt x="157" y="218"/>
                  </a:lnTo>
                  <a:lnTo>
                    <a:pt x="146" y="213"/>
                  </a:lnTo>
                  <a:lnTo>
                    <a:pt x="138" y="205"/>
                  </a:lnTo>
                  <a:lnTo>
                    <a:pt x="129" y="197"/>
                  </a:lnTo>
                  <a:lnTo>
                    <a:pt x="121" y="188"/>
                  </a:lnTo>
                  <a:lnTo>
                    <a:pt x="114" y="176"/>
                  </a:lnTo>
                  <a:lnTo>
                    <a:pt x="110" y="165"/>
                  </a:lnTo>
                  <a:lnTo>
                    <a:pt x="100" y="159"/>
                  </a:lnTo>
                  <a:lnTo>
                    <a:pt x="93" y="154"/>
                  </a:lnTo>
                  <a:lnTo>
                    <a:pt x="85" y="150"/>
                  </a:lnTo>
                  <a:lnTo>
                    <a:pt x="78" y="144"/>
                  </a:lnTo>
                  <a:lnTo>
                    <a:pt x="68" y="137"/>
                  </a:lnTo>
                  <a:lnTo>
                    <a:pt x="60" y="131"/>
                  </a:lnTo>
                  <a:lnTo>
                    <a:pt x="55" y="125"/>
                  </a:lnTo>
                  <a:lnTo>
                    <a:pt x="47" y="119"/>
                  </a:lnTo>
                  <a:lnTo>
                    <a:pt x="40" y="112"/>
                  </a:lnTo>
                  <a:lnTo>
                    <a:pt x="34" y="104"/>
                  </a:lnTo>
                  <a:lnTo>
                    <a:pt x="28" y="99"/>
                  </a:lnTo>
                  <a:lnTo>
                    <a:pt x="22" y="91"/>
                  </a:lnTo>
                  <a:lnTo>
                    <a:pt x="17" y="83"/>
                  </a:lnTo>
                  <a:lnTo>
                    <a:pt x="13" y="78"/>
                  </a:lnTo>
                  <a:lnTo>
                    <a:pt x="9" y="70"/>
                  </a:lnTo>
                  <a:lnTo>
                    <a:pt x="7" y="64"/>
                  </a:lnTo>
                  <a:lnTo>
                    <a:pt x="3" y="57"/>
                  </a:lnTo>
                  <a:lnTo>
                    <a:pt x="2" y="51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2" y="26"/>
                  </a:lnTo>
                  <a:lnTo>
                    <a:pt x="7" y="17"/>
                  </a:lnTo>
                  <a:lnTo>
                    <a:pt x="11" y="13"/>
                  </a:lnTo>
                  <a:lnTo>
                    <a:pt x="19" y="9"/>
                  </a:lnTo>
                  <a:lnTo>
                    <a:pt x="24" y="5"/>
                  </a:lnTo>
                  <a:lnTo>
                    <a:pt x="34" y="4"/>
                  </a:lnTo>
                  <a:lnTo>
                    <a:pt x="41" y="0"/>
                  </a:lnTo>
                  <a:lnTo>
                    <a:pt x="53" y="0"/>
                  </a:lnTo>
                  <a:lnTo>
                    <a:pt x="59" y="0"/>
                  </a:lnTo>
                  <a:lnTo>
                    <a:pt x="66" y="0"/>
                  </a:lnTo>
                  <a:lnTo>
                    <a:pt x="72" y="0"/>
                  </a:lnTo>
                  <a:lnTo>
                    <a:pt x="79" y="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F0E8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39" name="Freeform 123"/>
            <p:cNvSpPr>
              <a:spLocks/>
            </p:cNvSpPr>
            <p:nvPr/>
          </p:nvSpPr>
          <p:spPr bwMode="auto">
            <a:xfrm>
              <a:off x="753" y="2048"/>
              <a:ext cx="249" cy="228"/>
            </a:xfrm>
            <a:custGeom>
              <a:avLst/>
              <a:gdLst>
                <a:gd name="T0" fmla="*/ 449 w 498"/>
                <a:gd name="T1" fmla="*/ 32 h 456"/>
                <a:gd name="T2" fmla="*/ 468 w 498"/>
                <a:gd name="T3" fmla="*/ 66 h 456"/>
                <a:gd name="T4" fmla="*/ 485 w 498"/>
                <a:gd name="T5" fmla="*/ 102 h 456"/>
                <a:gd name="T6" fmla="*/ 494 w 498"/>
                <a:gd name="T7" fmla="*/ 142 h 456"/>
                <a:gd name="T8" fmla="*/ 498 w 498"/>
                <a:gd name="T9" fmla="*/ 186 h 456"/>
                <a:gd name="T10" fmla="*/ 498 w 498"/>
                <a:gd name="T11" fmla="*/ 228 h 456"/>
                <a:gd name="T12" fmla="*/ 490 w 498"/>
                <a:gd name="T13" fmla="*/ 271 h 456"/>
                <a:gd name="T14" fmla="*/ 479 w 498"/>
                <a:gd name="T15" fmla="*/ 311 h 456"/>
                <a:gd name="T16" fmla="*/ 462 w 498"/>
                <a:gd name="T17" fmla="*/ 351 h 456"/>
                <a:gd name="T18" fmla="*/ 439 w 498"/>
                <a:gd name="T19" fmla="*/ 386 h 456"/>
                <a:gd name="T20" fmla="*/ 413 w 498"/>
                <a:gd name="T21" fmla="*/ 418 h 456"/>
                <a:gd name="T22" fmla="*/ 380 w 498"/>
                <a:gd name="T23" fmla="*/ 443 h 456"/>
                <a:gd name="T24" fmla="*/ 369 w 498"/>
                <a:gd name="T25" fmla="*/ 439 h 456"/>
                <a:gd name="T26" fmla="*/ 407 w 498"/>
                <a:gd name="T27" fmla="*/ 403 h 456"/>
                <a:gd name="T28" fmla="*/ 439 w 498"/>
                <a:gd name="T29" fmla="*/ 359 h 456"/>
                <a:gd name="T30" fmla="*/ 452 w 498"/>
                <a:gd name="T31" fmla="*/ 319 h 456"/>
                <a:gd name="T32" fmla="*/ 426 w 498"/>
                <a:gd name="T33" fmla="*/ 327 h 456"/>
                <a:gd name="T34" fmla="*/ 393 w 498"/>
                <a:gd name="T35" fmla="*/ 346 h 456"/>
                <a:gd name="T36" fmla="*/ 361 w 498"/>
                <a:gd name="T37" fmla="*/ 367 h 456"/>
                <a:gd name="T38" fmla="*/ 329 w 498"/>
                <a:gd name="T39" fmla="*/ 380 h 456"/>
                <a:gd name="T40" fmla="*/ 298 w 498"/>
                <a:gd name="T41" fmla="*/ 386 h 456"/>
                <a:gd name="T42" fmla="*/ 259 w 498"/>
                <a:gd name="T43" fmla="*/ 370 h 456"/>
                <a:gd name="T44" fmla="*/ 222 w 498"/>
                <a:gd name="T45" fmla="*/ 353 h 456"/>
                <a:gd name="T46" fmla="*/ 247 w 498"/>
                <a:gd name="T47" fmla="*/ 380 h 456"/>
                <a:gd name="T48" fmla="*/ 281 w 498"/>
                <a:gd name="T49" fmla="*/ 399 h 456"/>
                <a:gd name="T50" fmla="*/ 306 w 498"/>
                <a:gd name="T51" fmla="*/ 425 h 456"/>
                <a:gd name="T52" fmla="*/ 268 w 498"/>
                <a:gd name="T53" fmla="*/ 414 h 456"/>
                <a:gd name="T54" fmla="*/ 215 w 498"/>
                <a:gd name="T55" fmla="*/ 389 h 456"/>
                <a:gd name="T56" fmla="*/ 163 w 498"/>
                <a:gd name="T57" fmla="*/ 363 h 456"/>
                <a:gd name="T58" fmla="*/ 112 w 498"/>
                <a:gd name="T59" fmla="*/ 332 h 456"/>
                <a:gd name="T60" fmla="*/ 67 w 498"/>
                <a:gd name="T61" fmla="*/ 300 h 456"/>
                <a:gd name="T62" fmla="*/ 21 w 498"/>
                <a:gd name="T63" fmla="*/ 260 h 456"/>
                <a:gd name="T64" fmla="*/ 13 w 498"/>
                <a:gd name="T65" fmla="*/ 233 h 456"/>
                <a:gd name="T66" fmla="*/ 49 w 498"/>
                <a:gd name="T67" fmla="*/ 241 h 456"/>
                <a:gd name="T68" fmla="*/ 87 w 498"/>
                <a:gd name="T69" fmla="*/ 256 h 456"/>
                <a:gd name="T70" fmla="*/ 127 w 498"/>
                <a:gd name="T71" fmla="*/ 275 h 456"/>
                <a:gd name="T72" fmla="*/ 167 w 498"/>
                <a:gd name="T73" fmla="*/ 294 h 456"/>
                <a:gd name="T74" fmla="*/ 205 w 498"/>
                <a:gd name="T75" fmla="*/ 313 h 456"/>
                <a:gd name="T76" fmla="*/ 245 w 498"/>
                <a:gd name="T77" fmla="*/ 332 h 456"/>
                <a:gd name="T78" fmla="*/ 281 w 498"/>
                <a:gd name="T79" fmla="*/ 344 h 456"/>
                <a:gd name="T80" fmla="*/ 317 w 498"/>
                <a:gd name="T81" fmla="*/ 349 h 456"/>
                <a:gd name="T82" fmla="*/ 352 w 498"/>
                <a:gd name="T83" fmla="*/ 347 h 456"/>
                <a:gd name="T84" fmla="*/ 403 w 498"/>
                <a:gd name="T85" fmla="*/ 313 h 456"/>
                <a:gd name="T86" fmla="*/ 426 w 498"/>
                <a:gd name="T87" fmla="*/ 273 h 456"/>
                <a:gd name="T88" fmla="*/ 443 w 498"/>
                <a:gd name="T89" fmla="*/ 228 h 456"/>
                <a:gd name="T90" fmla="*/ 449 w 498"/>
                <a:gd name="T91" fmla="*/ 188 h 456"/>
                <a:gd name="T92" fmla="*/ 449 w 498"/>
                <a:gd name="T93" fmla="*/ 148 h 456"/>
                <a:gd name="T94" fmla="*/ 445 w 498"/>
                <a:gd name="T95" fmla="*/ 108 h 456"/>
                <a:gd name="T96" fmla="*/ 437 w 498"/>
                <a:gd name="T97" fmla="*/ 68 h 456"/>
                <a:gd name="T98" fmla="*/ 428 w 498"/>
                <a:gd name="T99" fmla="*/ 32 h 456"/>
                <a:gd name="T100" fmla="*/ 420 w 498"/>
                <a:gd name="T101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98" h="456">
                  <a:moveTo>
                    <a:pt x="420" y="0"/>
                  </a:moveTo>
                  <a:lnTo>
                    <a:pt x="430" y="9"/>
                  </a:lnTo>
                  <a:lnTo>
                    <a:pt x="441" y="21"/>
                  </a:lnTo>
                  <a:lnTo>
                    <a:pt x="445" y="26"/>
                  </a:lnTo>
                  <a:lnTo>
                    <a:pt x="449" y="32"/>
                  </a:lnTo>
                  <a:lnTo>
                    <a:pt x="454" y="40"/>
                  </a:lnTo>
                  <a:lnTo>
                    <a:pt x="458" y="45"/>
                  </a:lnTo>
                  <a:lnTo>
                    <a:pt x="462" y="53"/>
                  </a:lnTo>
                  <a:lnTo>
                    <a:pt x="466" y="59"/>
                  </a:lnTo>
                  <a:lnTo>
                    <a:pt x="468" y="66"/>
                  </a:lnTo>
                  <a:lnTo>
                    <a:pt x="473" y="72"/>
                  </a:lnTo>
                  <a:lnTo>
                    <a:pt x="475" y="79"/>
                  </a:lnTo>
                  <a:lnTo>
                    <a:pt x="479" y="87"/>
                  </a:lnTo>
                  <a:lnTo>
                    <a:pt x="481" y="95"/>
                  </a:lnTo>
                  <a:lnTo>
                    <a:pt x="485" y="102"/>
                  </a:lnTo>
                  <a:lnTo>
                    <a:pt x="487" y="110"/>
                  </a:lnTo>
                  <a:lnTo>
                    <a:pt x="489" y="119"/>
                  </a:lnTo>
                  <a:lnTo>
                    <a:pt x="490" y="127"/>
                  </a:lnTo>
                  <a:lnTo>
                    <a:pt x="492" y="135"/>
                  </a:lnTo>
                  <a:lnTo>
                    <a:pt x="494" y="142"/>
                  </a:lnTo>
                  <a:lnTo>
                    <a:pt x="494" y="152"/>
                  </a:lnTo>
                  <a:lnTo>
                    <a:pt x="496" y="159"/>
                  </a:lnTo>
                  <a:lnTo>
                    <a:pt x="498" y="169"/>
                  </a:lnTo>
                  <a:lnTo>
                    <a:pt x="498" y="176"/>
                  </a:lnTo>
                  <a:lnTo>
                    <a:pt x="498" y="186"/>
                  </a:lnTo>
                  <a:lnTo>
                    <a:pt x="498" y="194"/>
                  </a:lnTo>
                  <a:lnTo>
                    <a:pt x="498" y="201"/>
                  </a:lnTo>
                  <a:lnTo>
                    <a:pt x="498" y="211"/>
                  </a:lnTo>
                  <a:lnTo>
                    <a:pt x="498" y="220"/>
                  </a:lnTo>
                  <a:lnTo>
                    <a:pt x="498" y="228"/>
                  </a:lnTo>
                  <a:lnTo>
                    <a:pt x="498" y="237"/>
                  </a:lnTo>
                  <a:lnTo>
                    <a:pt x="494" y="245"/>
                  </a:lnTo>
                  <a:lnTo>
                    <a:pt x="494" y="254"/>
                  </a:lnTo>
                  <a:lnTo>
                    <a:pt x="492" y="262"/>
                  </a:lnTo>
                  <a:lnTo>
                    <a:pt x="490" y="271"/>
                  </a:lnTo>
                  <a:lnTo>
                    <a:pt x="489" y="279"/>
                  </a:lnTo>
                  <a:lnTo>
                    <a:pt x="487" y="287"/>
                  </a:lnTo>
                  <a:lnTo>
                    <a:pt x="485" y="294"/>
                  </a:lnTo>
                  <a:lnTo>
                    <a:pt x="481" y="304"/>
                  </a:lnTo>
                  <a:lnTo>
                    <a:pt x="479" y="311"/>
                  </a:lnTo>
                  <a:lnTo>
                    <a:pt x="475" y="319"/>
                  </a:lnTo>
                  <a:lnTo>
                    <a:pt x="471" y="327"/>
                  </a:lnTo>
                  <a:lnTo>
                    <a:pt x="470" y="334"/>
                  </a:lnTo>
                  <a:lnTo>
                    <a:pt x="466" y="342"/>
                  </a:lnTo>
                  <a:lnTo>
                    <a:pt x="462" y="351"/>
                  </a:lnTo>
                  <a:lnTo>
                    <a:pt x="458" y="357"/>
                  </a:lnTo>
                  <a:lnTo>
                    <a:pt x="454" y="367"/>
                  </a:lnTo>
                  <a:lnTo>
                    <a:pt x="449" y="372"/>
                  </a:lnTo>
                  <a:lnTo>
                    <a:pt x="445" y="380"/>
                  </a:lnTo>
                  <a:lnTo>
                    <a:pt x="439" y="386"/>
                  </a:lnTo>
                  <a:lnTo>
                    <a:pt x="435" y="393"/>
                  </a:lnTo>
                  <a:lnTo>
                    <a:pt x="428" y="399"/>
                  </a:lnTo>
                  <a:lnTo>
                    <a:pt x="424" y="405"/>
                  </a:lnTo>
                  <a:lnTo>
                    <a:pt x="418" y="410"/>
                  </a:lnTo>
                  <a:lnTo>
                    <a:pt x="413" y="418"/>
                  </a:lnTo>
                  <a:lnTo>
                    <a:pt x="407" y="422"/>
                  </a:lnTo>
                  <a:lnTo>
                    <a:pt x="399" y="427"/>
                  </a:lnTo>
                  <a:lnTo>
                    <a:pt x="393" y="433"/>
                  </a:lnTo>
                  <a:lnTo>
                    <a:pt x="388" y="439"/>
                  </a:lnTo>
                  <a:lnTo>
                    <a:pt x="380" y="443"/>
                  </a:lnTo>
                  <a:lnTo>
                    <a:pt x="373" y="446"/>
                  </a:lnTo>
                  <a:lnTo>
                    <a:pt x="365" y="452"/>
                  </a:lnTo>
                  <a:lnTo>
                    <a:pt x="359" y="456"/>
                  </a:lnTo>
                  <a:lnTo>
                    <a:pt x="363" y="446"/>
                  </a:lnTo>
                  <a:lnTo>
                    <a:pt x="369" y="439"/>
                  </a:lnTo>
                  <a:lnTo>
                    <a:pt x="376" y="431"/>
                  </a:lnTo>
                  <a:lnTo>
                    <a:pt x="384" y="425"/>
                  </a:lnTo>
                  <a:lnTo>
                    <a:pt x="392" y="418"/>
                  </a:lnTo>
                  <a:lnTo>
                    <a:pt x="399" y="410"/>
                  </a:lnTo>
                  <a:lnTo>
                    <a:pt x="407" y="403"/>
                  </a:lnTo>
                  <a:lnTo>
                    <a:pt x="414" y="395"/>
                  </a:lnTo>
                  <a:lnTo>
                    <a:pt x="420" y="386"/>
                  </a:lnTo>
                  <a:lnTo>
                    <a:pt x="428" y="378"/>
                  </a:lnTo>
                  <a:lnTo>
                    <a:pt x="433" y="368"/>
                  </a:lnTo>
                  <a:lnTo>
                    <a:pt x="439" y="359"/>
                  </a:lnTo>
                  <a:lnTo>
                    <a:pt x="445" y="349"/>
                  </a:lnTo>
                  <a:lnTo>
                    <a:pt x="449" y="338"/>
                  </a:lnTo>
                  <a:lnTo>
                    <a:pt x="449" y="332"/>
                  </a:lnTo>
                  <a:lnTo>
                    <a:pt x="451" y="327"/>
                  </a:lnTo>
                  <a:lnTo>
                    <a:pt x="452" y="319"/>
                  </a:lnTo>
                  <a:lnTo>
                    <a:pt x="454" y="313"/>
                  </a:lnTo>
                  <a:lnTo>
                    <a:pt x="447" y="317"/>
                  </a:lnTo>
                  <a:lnTo>
                    <a:pt x="439" y="319"/>
                  </a:lnTo>
                  <a:lnTo>
                    <a:pt x="432" y="323"/>
                  </a:lnTo>
                  <a:lnTo>
                    <a:pt x="426" y="327"/>
                  </a:lnTo>
                  <a:lnTo>
                    <a:pt x="418" y="330"/>
                  </a:lnTo>
                  <a:lnTo>
                    <a:pt x="413" y="332"/>
                  </a:lnTo>
                  <a:lnTo>
                    <a:pt x="405" y="338"/>
                  </a:lnTo>
                  <a:lnTo>
                    <a:pt x="399" y="342"/>
                  </a:lnTo>
                  <a:lnTo>
                    <a:pt x="393" y="346"/>
                  </a:lnTo>
                  <a:lnTo>
                    <a:pt x="386" y="349"/>
                  </a:lnTo>
                  <a:lnTo>
                    <a:pt x="380" y="353"/>
                  </a:lnTo>
                  <a:lnTo>
                    <a:pt x="374" y="359"/>
                  </a:lnTo>
                  <a:lnTo>
                    <a:pt x="367" y="361"/>
                  </a:lnTo>
                  <a:lnTo>
                    <a:pt x="361" y="367"/>
                  </a:lnTo>
                  <a:lnTo>
                    <a:pt x="355" y="370"/>
                  </a:lnTo>
                  <a:lnTo>
                    <a:pt x="350" y="374"/>
                  </a:lnTo>
                  <a:lnTo>
                    <a:pt x="344" y="376"/>
                  </a:lnTo>
                  <a:lnTo>
                    <a:pt x="336" y="378"/>
                  </a:lnTo>
                  <a:lnTo>
                    <a:pt x="329" y="380"/>
                  </a:lnTo>
                  <a:lnTo>
                    <a:pt x="323" y="384"/>
                  </a:lnTo>
                  <a:lnTo>
                    <a:pt x="317" y="384"/>
                  </a:lnTo>
                  <a:lnTo>
                    <a:pt x="310" y="386"/>
                  </a:lnTo>
                  <a:lnTo>
                    <a:pt x="302" y="386"/>
                  </a:lnTo>
                  <a:lnTo>
                    <a:pt x="298" y="386"/>
                  </a:lnTo>
                  <a:lnTo>
                    <a:pt x="289" y="384"/>
                  </a:lnTo>
                  <a:lnTo>
                    <a:pt x="281" y="382"/>
                  </a:lnTo>
                  <a:lnTo>
                    <a:pt x="274" y="378"/>
                  </a:lnTo>
                  <a:lnTo>
                    <a:pt x="268" y="376"/>
                  </a:lnTo>
                  <a:lnTo>
                    <a:pt x="259" y="370"/>
                  </a:lnTo>
                  <a:lnTo>
                    <a:pt x="251" y="367"/>
                  </a:lnTo>
                  <a:lnTo>
                    <a:pt x="243" y="359"/>
                  </a:lnTo>
                  <a:lnTo>
                    <a:pt x="236" y="353"/>
                  </a:lnTo>
                  <a:lnTo>
                    <a:pt x="228" y="353"/>
                  </a:lnTo>
                  <a:lnTo>
                    <a:pt x="222" y="353"/>
                  </a:lnTo>
                  <a:lnTo>
                    <a:pt x="224" y="361"/>
                  </a:lnTo>
                  <a:lnTo>
                    <a:pt x="228" y="367"/>
                  </a:lnTo>
                  <a:lnTo>
                    <a:pt x="234" y="372"/>
                  </a:lnTo>
                  <a:lnTo>
                    <a:pt x="241" y="378"/>
                  </a:lnTo>
                  <a:lnTo>
                    <a:pt x="247" y="380"/>
                  </a:lnTo>
                  <a:lnTo>
                    <a:pt x="253" y="384"/>
                  </a:lnTo>
                  <a:lnTo>
                    <a:pt x="260" y="387"/>
                  </a:lnTo>
                  <a:lnTo>
                    <a:pt x="268" y="391"/>
                  </a:lnTo>
                  <a:lnTo>
                    <a:pt x="274" y="395"/>
                  </a:lnTo>
                  <a:lnTo>
                    <a:pt x="281" y="399"/>
                  </a:lnTo>
                  <a:lnTo>
                    <a:pt x="287" y="403"/>
                  </a:lnTo>
                  <a:lnTo>
                    <a:pt x="295" y="406"/>
                  </a:lnTo>
                  <a:lnTo>
                    <a:pt x="298" y="412"/>
                  </a:lnTo>
                  <a:lnTo>
                    <a:pt x="302" y="418"/>
                  </a:lnTo>
                  <a:lnTo>
                    <a:pt x="306" y="425"/>
                  </a:lnTo>
                  <a:lnTo>
                    <a:pt x="310" y="435"/>
                  </a:lnTo>
                  <a:lnTo>
                    <a:pt x="298" y="429"/>
                  </a:lnTo>
                  <a:lnTo>
                    <a:pt x="289" y="425"/>
                  </a:lnTo>
                  <a:lnTo>
                    <a:pt x="278" y="420"/>
                  </a:lnTo>
                  <a:lnTo>
                    <a:pt x="268" y="414"/>
                  </a:lnTo>
                  <a:lnTo>
                    <a:pt x="257" y="410"/>
                  </a:lnTo>
                  <a:lnTo>
                    <a:pt x="247" y="405"/>
                  </a:lnTo>
                  <a:lnTo>
                    <a:pt x="236" y="399"/>
                  </a:lnTo>
                  <a:lnTo>
                    <a:pt x="226" y="395"/>
                  </a:lnTo>
                  <a:lnTo>
                    <a:pt x="215" y="389"/>
                  </a:lnTo>
                  <a:lnTo>
                    <a:pt x="205" y="384"/>
                  </a:lnTo>
                  <a:lnTo>
                    <a:pt x="194" y="378"/>
                  </a:lnTo>
                  <a:lnTo>
                    <a:pt x="184" y="374"/>
                  </a:lnTo>
                  <a:lnTo>
                    <a:pt x="173" y="368"/>
                  </a:lnTo>
                  <a:lnTo>
                    <a:pt x="163" y="363"/>
                  </a:lnTo>
                  <a:lnTo>
                    <a:pt x="154" y="357"/>
                  </a:lnTo>
                  <a:lnTo>
                    <a:pt x="143" y="353"/>
                  </a:lnTo>
                  <a:lnTo>
                    <a:pt x="133" y="346"/>
                  </a:lnTo>
                  <a:lnTo>
                    <a:pt x="122" y="340"/>
                  </a:lnTo>
                  <a:lnTo>
                    <a:pt x="112" y="332"/>
                  </a:lnTo>
                  <a:lnTo>
                    <a:pt x="103" y="327"/>
                  </a:lnTo>
                  <a:lnTo>
                    <a:pt x="93" y="321"/>
                  </a:lnTo>
                  <a:lnTo>
                    <a:pt x="84" y="313"/>
                  </a:lnTo>
                  <a:lnTo>
                    <a:pt x="74" y="308"/>
                  </a:lnTo>
                  <a:lnTo>
                    <a:pt x="67" y="300"/>
                  </a:lnTo>
                  <a:lnTo>
                    <a:pt x="55" y="292"/>
                  </a:lnTo>
                  <a:lnTo>
                    <a:pt x="48" y="285"/>
                  </a:lnTo>
                  <a:lnTo>
                    <a:pt x="38" y="275"/>
                  </a:lnTo>
                  <a:lnTo>
                    <a:pt x="30" y="268"/>
                  </a:lnTo>
                  <a:lnTo>
                    <a:pt x="21" y="260"/>
                  </a:lnTo>
                  <a:lnTo>
                    <a:pt x="13" y="252"/>
                  </a:lnTo>
                  <a:lnTo>
                    <a:pt x="8" y="243"/>
                  </a:lnTo>
                  <a:lnTo>
                    <a:pt x="0" y="233"/>
                  </a:lnTo>
                  <a:lnTo>
                    <a:pt x="8" y="233"/>
                  </a:lnTo>
                  <a:lnTo>
                    <a:pt x="13" y="233"/>
                  </a:lnTo>
                  <a:lnTo>
                    <a:pt x="21" y="235"/>
                  </a:lnTo>
                  <a:lnTo>
                    <a:pt x="29" y="237"/>
                  </a:lnTo>
                  <a:lnTo>
                    <a:pt x="34" y="237"/>
                  </a:lnTo>
                  <a:lnTo>
                    <a:pt x="42" y="239"/>
                  </a:lnTo>
                  <a:lnTo>
                    <a:pt x="49" y="241"/>
                  </a:lnTo>
                  <a:lnTo>
                    <a:pt x="59" y="245"/>
                  </a:lnTo>
                  <a:lnTo>
                    <a:pt x="65" y="247"/>
                  </a:lnTo>
                  <a:lnTo>
                    <a:pt x="72" y="249"/>
                  </a:lnTo>
                  <a:lnTo>
                    <a:pt x="80" y="252"/>
                  </a:lnTo>
                  <a:lnTo>
                    <a:pt x="87" y="256"/>
                  </a:lnTo>
                  <a:lnTo>
                    <a:pt x="95" y="260"/>
                  </a:lnTo>
                  <a:lnTo>
                    <a:pt x="105" y="264"/>
                  </a:lnTo>
                  <a:lnTo>
                    <a:pt x="112" y="268"/>
                  </a:lnTo>
                  <a:lnTo>
                    <a:pt x="120" y="271"/>
                  </a:lnTo>
                  <a:lnTo>
                    <a:pt x="127" y="275"/>
                  </a:lnTo>
                  <a:lnTo>
                    <a:pt x="135" y="279"/>
                  </a:lnTo>
                  <a:lnTo>
                    <a:pt x="143" y="283"/>
                  </a:lnTo>
                  <a:lnTo>
                    <a:pt x="152" y="287"/>
                  </a:lnTo>
                  <a:lnTo>
                    <a:pt x="158" y="290"/>
                  </a:lnTo>
                  <a:lnTo>
                    <a:pt x="167" y="294"/>
                  </a:lnTo>
                  <a:lnTo>
                    <a:pt x="173" y="298"/>
                  </a:lnTo>
                  <a:lnTo>
                    <a:pt x="182" y="304"/>
                  </a:lnTo>
                  <a:lnTo>
                    <a:pt x="188" y="306"/>
                  </a:lnTo>
                  <a:lnTo>
                    <a:pt x="198" y="311"/>
                  </a:lnTo>
                  <a:lnTo>
                    <a:pt x="205" y="313"/>
                  </a:lnTo>
                  <a:lnTo>
                    <a:pt x="213" y="319"/>
                  </a:lnTo>
                  <a:lnTo>
                    <a:pt x="221" y="323"/>
                  </a:lnTo>
                  <a:lnTo>
                    <a:pt x="228" y="325"/>
                  </a:lnTo>
                  <a:lnTo>
                    <a:pt x="236" y="328"/>
                  </a:lnTo>
                  <a:lnTo>
                    <a:pt x="245" y="332"/>
                  </a:lnTo>
                  <a:lnTo>
                    <a:pt x="253" y="334"/>
                  </a:lnTo>
                  <a:lnTo>
                    <a:pt x="260" y="338"/>
                  </a:lnTo>
                  <a:lnTo>
                    <a:pt x="266" y="340"/>
                  </a:lnTo>
                  <a:lnTo>
                    <a:pt x="274" y="344"/>
                  </a:lnTo>
                  <a:lnTo>
                    <a:pt x="281" y="344"/>
                  </a:lnTo>
                  <a:lnTo>
                    <a:pt x="289" y="346"/>
                  </a:lnTo>
                  <a:lnTo>
                    <a:pt x="295" y="347"/>
                  </a:lnTo>
                  <a:lnTo>
                    <a:pt x="302" y="349"/>
                  </a:lnTo>
                  <a:lnTo>
                    <a:pt x="310" y="349"/>
                  </a:lnTo>
                  <a:lnTo>
                    <a:pt x="317" y="349"/>
                  </a:lnTo>
                  <a:lnTo>
                    <a:pt x="323" y="349"/>
                  </a:lnTo>
                  <a:lnTo>
                    <a:pt x="331" y="351"/>
                  </a:lnTo>
                  <a:lnTo>
                    <a:pt x="338" y="349"/>
                  </a:lnTo>
                  <a:lnTo>
                    <a:pt x="344" y="349"/>
                  </a:lnTo>
                  <a:lnTo>
                    <a:pt x="352" y="347"/>
                  </a:lnTo>
                  <a:lnTo>
                    <a:pt x="357" y="346"/>
                  </a:lnTo>
                  <a:lnTo>
                    <a:pt x="369" y="340"/>
                  </a:lnTo>
                  <a:lnTo>
                    <a:pt x="380" y="332"/>
                  </a:lnTo>
                  <a:lnTo>
                    <a:pt x="392" y="325"/>
                  </a:lnTo>
                  <a:lnTo>
                    <a:pt x="403" y="313"/>
                  </a:lnTo>
                  <a:lnTo>
                    <a:pt x="407" y="306"/>
                  </a:lnTo>
                  <a:lnTo>
                    <a:pt x="413" y="300"/>
                  </a:lnTo>
                  <a:lnTo>
                    <a:pt x="418" y="292"/>
                  </a:lnTo>
                  <a:lnTo>
                    <a:pt x="422" y="285"/>
                  </a:lnTo>
                  <a:lnTo>
                    <a:pt x="426" y="273"/>
                  </a:lnTo>
                  <a:lnTo>
                    <a:pt x="432" y="266"/>
                  </a:lnTo>
                  <a:lnTo>
                    <a:pt x="435" y="254"/>
                  </a:lnTo>
                  <a:lnTo>
                    <a:pt x="441" y="245"/>
                  </a:lnTo>
                  <a:lnTo>
                    <a:pt x="441" y="237"/>
                  </a:lnTo>
                  <a:lnTo>
                    <a:pt x="443" y="228"/>
                  </a:lnTo>
                  <a:lnTo>
                    <a:pt x="445" y="220"/>
                  </a:lnTo>
                  <a:lnTo>
                    <a:pt x="447" y="213"/>
                  </a:lnTo>
                  <a:lnTo>
                    <a:pt x="447" y="205"/>
                  </a:lnTo>
                  <a:lnTo>
                    <a:pt x="449" y="195"/>
                  </a:lnTo>
                  <a:lnTo>
                    <a:pt x="449" y="188"/>
                  </a:lnTo>
                  <a:lnTo>
                    <a:pt x="449" y="180"/>
                  </a:lnTo>
                  <a:lnTo>
                    <a:pt x="449" y="173"/>
                  </a:lnTo>
                  <a:lnTo>
                    <a:pt x="449" y="165"/>
                  </a:lnTo>
                  <a:lnTo>
                    <a:pt x="449" y="156"/>
                  </a:lnTo>
                  <a:lnTo>
                    <a:pt x="449" y="148"/>
                  </a:lnTo>
                  <a:lnTo>
                    <a:pt x="447" y="138"/>
                  </a:lnTo>
                  <a:lnTo>
                    <a:pt x="447" y="133"/>
                  </a:lnTo>
                  <a:lnTo>
                    <a:pt x="447" y="123"/>
                  </a:lnTo>
                  <a:lnTo>
                    <a:pt x="447" y="116"/>
                  </a:lnTo>
                  <a:lnTo>
                    <a:pt x="445" y="108"/>
                  </a:lnTo>
                  <a:lnTo>
                    <a:pt x="443" y="100"/>
                  </a:lnTo>
                  <a:lnTo>
                    <a:pt x="441" y="93"/>
                  </a:lnTo>
                  <a:lnTo>
                    <a:pt x="439" y="83"/>
                  </a:lnTo>
                  <a:lnTo>
                    <a:pt x="437" y="76"/>
                  </a:lnTo>
                  <a:lnTo>
                    <a:pt x="437" y="68"/>
                  </a:lnTo>
                  <a:lnTo>
                    <a:pt x="433" y="60"/>
                  </a:lnTo>
                  <a:lnTo>
                    <a:pt x="433" y="55"/>
                  </a:lnTo>
                  <a:lnTo>
                    <a:pt x="432" y="47"/>
                  </a:lnTo>
                  <a:lnTo>
                    <a:pt x="430" y="40"/>
                  </a:lnTo>
                  <a:lnTo>
                    <a:pt x="428" y="32"/>
                  </a:lnTo>
                  <a:lnTo>
                    <a:pt x="426" y="26"/>
                  </a:lnTo>
                  <a:lnTo>
                    <a:pt x="424" y="19"/>
                  </a:lnTo>
                  <a:lnTo>
                    <a:pt x="422" y="13"/>
                  </a:lnTo>
                  <a:lnTo>
                    <a:pt x="420" y="5"/>
                  </a:lnTo>
                  <a:lnTo>
                    <a:pt x="420" y="0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rgbClr val="D9E8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40" name="Freeform 124"/>
            <p:cNvSpPr>
              <a:spLocks/>
            </p:cNvSpPr>
            <p:nvPr/>
          </p:nvSpPr>
          <p:spPr bwMode="auto">
            <a:xfrm>
              <a:off x="852" y="2069"/>
              <a:ext cx="92" cy="83"/>
            </a:xfrm>
            <a:custGeom>
              <a:avLst/>
              <a:gdLst>
                <a:gd name="T0" fmla="*/ 64 w 184"/>
                <a:gd name="T1" fmla="*/ 0 h 166"/>
                <a:gd name="T2" fmla="*/ 80 w 184"/>
                <a:gd name="T3" fmla="*/ 8 h 166"/>
                <a:gd name="T4" fmla="*/ 89 w 184"/>
                <a:gd name="T5" fmla="*/ 12 h 166"/>
                <a:gd name="T6" fmla="*/ 70 w 184"/>
                <a:gd name="T7" fmla="*/ 21 h 166"/>
                <a:gd name="T8" fmla="*/ 55 w 184"/>
                <a:gd name="T9" fmla="*/ 33 h 166"/>
                <a:gd name="T10" fmla="*/ 42 w 184"/>
                <a:gd name="T11" fmla="*/ 50 h 166"/>
                <a:gd name="T12" fmla="*/ 36 w 184"/>
                <a:gd name="T13" fmla="*/ 63 h 166"/>
                <a:gd name="T14" fmla="*/ 32 w 184"/>
                <a:gd name="T15" fmla="*/ 84 h 166"/>
                <a:gd name="T16" fmla="*/ 38 w 184"/>
                <a:gd name="T17" fmla="*/ 103 h 166"/>
                <a:gd name="T18" fmla="*/ 51 w 184"/>
                <a:gd name="T19" fmla="*/ 120 h 166"/>
                <a:gd name="T20" fmla="*/ 66 w 184"/>
                <a:gd name="T21" fmla="*/ 132 h 166"/>
                <a:gd name="T22" fmla="*/ 87 w 184"/>
                <a:gd name="T23" fmla="*/ 139 h 166"/>
                <a:gd name="T24" fmla="*/ 104 w 184"/>
                <a:gd name="T25" fmla="*/ 139 h 166"/>
                <a:gd name="T26" fmla="*/ 123 w 184"/>
                <a:gd name="T27" fmla="*/ 134 h 166"/>
                <a:gd name="T28" fmla="*/ 140 w 184"/>
                <a:gd name="T29" fmla="*/ 118 h 166"/>
                <a:gd name="T30" fmla="*/ 148 w 184"/>
                <a:gd name="T31" fmla="*/ 107 h 166"/>
                <a:gd name="T32" fmla="*/ 156 w 184"/>
                <a:gd name="T33" fmla="*/ 94 h 166"/>
                <a:gd name="T34" fmla="*/ 138 w 184"/>
                <a:gd name="T35" fmla="*/ 86 h 166"/>
                <a:gd name="T36" fmla="*/ 125 w 184"/>
                <a:gd name="T37" fmla="*/ 78 h 166"/>
                <a:gd name="T38" fmla="*/ 110 w 184"/>
                <a:gd name="T39" fmla="*/ 61 h 166"/>
                <a:gd name="T40" fmla="*/ 114 w 184"/>
                <a:gd name="T41" fmla="*/ 48 h 166"/>
                <a:gd name="T42" fmla="*/ 125 w 184"/>
                <a:gd name="T43" fmla="*/ 46 h 166"/>
                <a:gd name="T44" fmla="*/ 135 w 184"/>
                <a:gd name="T45" fmla="*/ 46 h 166"/>
                <a:gd name="T46" fmla="*/ 148 w 184"/>
                <a:gd name="T47" fmla="*/ 50 h 166"/>
                <a:gd name="T48" fmla="*/ 148 w 184"/>
                <a:gd name="T49" fmla="*/ 44 h 166"/>
                <a:gd name="T50" fmla="*/ 129 w 184"/>
                <a:gd name="T51" fmla="*/ 25 h 166"/>
                <a:gd name="T52" fmla="*/ 112 w 184"/>
                <a:gd name="T53" fmla="*/ 6 h 166"/>
                <a:gd name="T54" fmla="*/ 131 w 184"/>
                <a:gd name="T55" fmla="*/ 2 h 166"/>
                <a:gd name="T56" fmla="*/ 150 w 184"/>
                <a:gd name="T57" fmla="*/ 8 h 166"/>
                <a:gd name="T58" fmla="*/ 163 w 184"/>
                <a:gd name="T59" fmla="*/ 21 h 166"/>
                <a:gd name="T60" fmla="*/ 175 w 184"/>
                <a:gd name="T61" fmla="*/ 42 h 166"/>
                <a:gd name="T62" fmla="*/ 182 w 184"/>
                <a:gd name="T63" fmla="*/ 63 h 166"/>
                <a:gd name="T64" fmla="*/ 182 w 184"/>
                <a:gd name="T65" fmla="*/ 75 h 166"/>
                <a:gd name="T66" fmla="*/ 184 w 184"/>
                <a:gd name="T67" fmla="*/ 88 h 166"/>
                <a:gd name="T68" fmla="*/ 184 w 184"/>
                <a:gd name="T69" fmla="*/ 111 h 166"/>
                <a:gd name="T70" fmla="*/ 178 w 184"/>
                <a:gd name="T71" fmla="*/ 132 h 166"/>
                <a:gd name="T72" fmla="*/ 159 w 184"/>
                <a:gd name="T73" fmla="*/ 149 h 166"/>
                <a:gd name="T74" fmla="*/ 140 w 184"/>
                <a:gd name="T75" fmla="*/ 158 h 166"/>
                <a:gd name="T76" fmla="*/ 121 w 184"/>
                <a:gd name="T77" fmla="*/ 164 h 166"/>
                <a:gd name="T78" fmla="*/ 100 w 184"/>
                <a:gd name="T79" fmla="*/ 166 h 166"/>
                <a:gd name="T80" fmla="*/ 80 w 184"/>
                <a:gd name="T81" fmla="*/ 162 h 166"/>
                <a:gd name="T82" fmla="*/ 61 w 184"/>
                <a:gd name="T83" fmla="*/ 154 h 166"/>
                <a:gd name="T84" fmla="*/ 43 w 184"/>
                <a:gd name="T85" fmla="*/ 145 h 166"/>
                <a:gd name="T86" fmla="*/ 28 w 184"/>
                <a:gd name="T87" fmla="*/ 134 h 166"/>
                <a:gd name="T88" fmla="*/ 15 w 184"/>
                <a:gd name="T89" fmla="*/ 116 h 166"/>
                <a:gd name="T90" fmla="*/ 7 w 184"/>
                <a:gd name="T91" fmla="*/ 101 h 166"/>
                <a:gd name="T92" fmla="*/ 0 w 184"/>
                <a:gd name="T93" fmla="*/ 84 h 166"/>
                <a:gd name="T94" fmla="*/ 2 w 184"/>
                <a:gd name="T95" fmla="*/ 67 h 166"/>
                <a:gd name="T96" fmla="*/ 5 w 184"/>
                <a:gd name="T97" fmla="*/ 48 h 166"/>
                <a:gd name="T98" fmla="*/ 17 w 184"/>
                <a:gd name="T99" fmla="*/ 31 h 166"/>
                <a:gd name="T100" fmla="*/ 34 w 184"/>
                <a:gd name="T101" fmla="*/ 14 h 166"/>
                <a:gd name="T102" fmla="*/ 43 w 184"/>
                <a:gd name="T103" fmla="*/ 8 h 166"/>
                <a:gd name="T104" fmla="*/ 59 w 184"/>
                <a:gd name="T105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4" h="166">
                  <a:moveTo>
                    <a:pt x="59" y="0"/>
                  </a:moveTo>
                  <a:lnTo>
                    <a:pt x="64" y="0"/>
                  </a:lnTo>
                  <a:lnTo>
                    <a:pt x="74" y="4"/>
                  </a:lnTo>
                  <a:lnTo>
                    <a:pt x="80" y="8"/>
                  </a:lnTo>
                  <a:lnTo>
                    <a:pt x="89" y="10"/>
                  </a:lnTo>
                  <a:lnTo>
                    <a:pt x="89" y="12"/>
                  </a:lnTo>
                  <a:lnTo>
                    <a:pt x="78" y="16"/>
                  </a:lnTo>
                  <a:lnTo>
                    <a:pt x="70" y="21"/>
                  </a:lnTo>
                  <a:lnTo>
                    <a:pt x="62" y="27"/>
                  </a:lnTo>
                  <a:lnTo>
                    <a:pt x="55" y="33"/>
                  </a:lnTo>
                  <a:lnTo>
                    <a:pt x="49" y="40"/>
                  </a:lnTo>
                  <a:lnTo>
                    <a:pt x="42" y="50"/>
                  </a:lnTo>
                  <a:lnTo>
                    <a:pt x="38" y="56"/>
                  </a:lnTo>
                  <a:lnTo>
                    <a:pt x="36" y="63"/>
                  </a:lnTo>
                  <a:lnTo>
                    <a:pt x="34" y="73"/>
                  </a:lnTo>
                  <a:lnTo>
                    <a:pt x="32" y="84"/>
                  </a:lnTo>
                  <a:lnTo>
                    <a:pt x="34" y="94"/>
                  </a:lnTo>
                  <a:lnTo>
                    <a:pt x="38" y="103"/>
                  </a:lnTo>
                  <a:lnTo>
                    <a:pt x="43" y="111"/>
                  </a:lnTo>
                  <a:lnTo>
                    <a:pt x="51" y="120"/>
                  </a:lnTo>
                  <a:lnTo>
                    <a:pt x="57" y="126"/>
                  </a:lnTo>
                  <a:lnTo>
                    <a:pt x="66" y="132"/>
                  </a:lnTo>
                  <a:lnTo>
                    <a:pt x="76" y="134"/>
                  </a:lnTo>
                  <a:lnTo>
                    <a:pt x="87" y="139"/>
                  </a:lnTo>
                  <a:lnTo>
                    <a:pt x="95" y="139"/>
                  </a:lnTo>
                  <a:lnTo>
                    <a:pt x="104" y="139"/>
                  </a:lnTo>
                  <a:lnTo>
                    <a:pt x="114" y="137"/>
                  </a:lnTo>
                  <a:lnTo>
                    <a:pt x="123" y="134"/>
                  </a:lnTo>
                  <a:lnTo>
                    <a:pt x="131" y="126"/>
                  </a:lnTo>
                  <a:lnTo>
                    <a:pt x="140" y="118"/>
                  </a:lnTo>
                  <a:lnTo>
                    <a:pt x="144" y="113"/>
                  </a:lnTo>
                  <a:lnTo>
                    <a:pt x="148" y="107"/>
                  </a:lnTo>
                  <a:lnTo>
                    <a:pt x="150" y="99"/>
                  </a:lnTo>
                  <a:lnTo>
                    <a:pt x="156" y="94"/>
                  </a:lnTo>
                  <a:lnTo>
                    <a:pt x="146" y="90"/>
                  </a:lnTo>
                  <a:lnTo>
                    <a:pt x="138" y="86"/>
                  </a:lnTo>
                  <a:lnTo>
                    <a:pt x="131" y="82"/>
                  </a:lnTo>
                  <a:lnTo>
                    <a:pt x="125" y="78"/>
                  </a:lnTo>
                  <a:lnTo>
                    <a:pt x="116" y="69"/>
                  </a:lnTo>
                  <a:lnTo>
                    <a:pt x="110" y="61"/>
                  </a:lnTo>
                  <a:lnTo>
                    <a:pt x="108" y="54"/>
                  </a:lnTo>
                  <a:lnTo>
                    <a:pt x="114" y="48"/>
                  </a:lnTo>
                  <a:lnTo>
                    <a:pt x="118" y="46"/>
                  </a:lnTo>
                  <a:lnTo>
                    <a:pt x="125" y="46"/>
                  </a:lnTo>
                  <a:lnTo>
                    <a:pt x="129" y="46"/>
                  </a:lnTo>
                  <a:lnTo>
                    <a:pt x="135" y="46"/>
                  </a:lnTo>
                  <a:lnTo>
                    <a:pt x="140" y="48"/>
                  </a:lnTo>
                  <a:lnTo>
                    <a:pt x="148" y="50"/>
                  </a:lnTo>
                  <a:lnTo>
                    <a:pt x="148" y="46"/>
                  </a:lnTo>
                  <a:lnTo>
                    <a:pt x="148" y="44"/>
                  </a:lnTo>
                  <a:lnTo>
                    <a:pt x="138" y="35"/>
                  </a:lnTo>
                  <a:lnTo>
                    <a:pt x="129" y="25"/>
                  </a:lnTo>
                  <a:lnTo>
                    <a:pt x="119" y="14"/>
                  </a:lnTo>
                  <a:lnTo>
                    <a:pt x="112" y="6"/>
                  </a:lnTo>
                  <a:lnTo>
                    <a:pt x="121" y="2"/>
                  </a:lnTo>
                  <a:lnTo>
                    <a:pt x="131" y="2"/>
                  </a:lnTo>
                  <a:lnTo>
                    <a:pt x="140" y="4"/>
                  </a:lnTo>
                  <a:lnTo>
                    <a:pt x="150" y="8"/>
                  </a:lnTo>
                  <a:lnTo>
                    <a:pt x="156" y="14"/>
                  </a:lnTo>
                  <a:lnTo>
                    <a:pt x="163" y="21"/>
                  </a:lnTo>
                  <a:lnTo>
                    <a:pt x="169" y="31"/>
                  </a:lnTo>
                  <a:lnTo>
                    <a:pt x="175" y="42"/>
                  </a:lnTo>
                  <a:lnTo>
                    <a:pt x="178" y="52"/>
                  </a:lnTo>
                  <a:lnTo>
                    <a:pt x="182" y="63"/>
                  </a:lnTo>
                  <a:lnTo>
                    <a:pt x="182" y="69"/>
                  </a:lnTo>
                  <a:lnTo>
                    <a:pt x="182" y="75"/>
                  </a:lnTo>
                  <a:lnTo>
                    <a:pt x="184" y="80"/>
                  </a:lnTo>
                  <a:lnTo>
                    <a:pt x="184" y="88"/>
                  </a:lnTo>
                  <a:lnTo>
                    <a:pt x="184" y="99"/>
                  </a:lnTo>
                  <a:lnTo>
                    <a:pt x="184" y="111"/>
                  </a:lnTo>
                  <a:lnTo>
                    <a:pt x="180" y="120"/>
                  </a:lnTo>
                  <a:lnTo>
                    <a:pt x="178" y="132"/>
                  </a:lnTo>
                  <a:lnTo>
                    <a:pt x="169" y="141"/>
                  </a:lnTo>
                  <a:lnTo>
                    <a:pt x="159" y="149"/>
                  </a:lnTo>
                  <a:lnTo>
                    <a:pt x="150" y="154"/>
                  </a:lnTo>
                  <a:lnTo>
                    <a:pt x="140" y="158"/>
                  </a:lnTo>
                  <a:lnTo>
                    <a:pt x="131" y="160"/>
                  </a:lnTo>
                  <a:lnTo>
                    <a:pt x="121" y="164"/>
                  </a:lnTo>
                  <a:lnTo>
                    <a:pt x="110" y="164"/>
                  </a:lnTo>
                  <a:lnTo>
                    <a:pt x="100" y="166"/>
                  </a:lnTo>
                  <a:lnTo>
                    <a:pt x="89" y="164"/>
                  </a:lnTo>
                  <a:lnTo>
                    <a:pt x="80" y="162"/>
                  </a:lnTo>
                  <a:lnTo>
                    <a:pt x="70" y="158"/>
                  </a:lnTo>
                  <a:lnTo>
                    <a:pt x="61" y="154"/>
                  </a:lnTo>
                  <a:lnTo>
                    <a:pt x="51" y="151"/>
                  </a:lnTo>
                  <a:lnTo>
                    <a:pt x="43" y="145"/>
                  </a:lnTo>
                  <a:lnTo>
                    <a:pt x="36" y="139"/>
                  </a:lnTo>
                  <a:lnTo>
                    <a:pt x="28" y="134"/>
                  </a:lnTo>
                  <a:lnTo>
                    <a:pt x="21" y="124"/>
                  </a:lnTo>
                  <a:lnTo>
                    <a:pt x="15" y="116"/>
                  </a:lnTo>
                  <a:lnTo>
                    <a:pt x="9" y="109"/>
                  </a:lnTo>
                  <a:lnTo>
                    <a:pt x="7" y="101"/>
                  </a:lnTo>
                  <a:lnTo>
                    <a:pt x="2" y="92"/>
                  </a:lnTo>
                  <a:lnTo>
                    <a:pt x="0" y="84"/>
                  </a:lnTo>
                  <a:lnTo>
                    <a:pt x="0" y="75"/>
                  </a:lnTo>
                  <a:lnTo>
                    <a:pt x="2" y="67"/>
                  </a:lnTo>
                  <a:lnTo>
                    <a:pt x="2" y="58"/>
                  </a:lnTo>
                  <a:lnTo>
                    <a:pt x="5" y="48"/>
                  </a:lnTo>
                  <a:lnTo>
                    <a:pt x="9" y="38"/>
                  </a:lnTo>
                  <a:lnTo>
                    <a:pt x="17" y="31"/>
                  </a:lnTo>
                  <a:lnTo>
                    <a:pt x="23" y="21"/>
                  </a:lnTo>
                  <a:lnTo>
                    <a:pt x="34" y="14"/>
                  </a:lnTo>
                  <a:lnTo>
                    <a:pt x="38" y="12"/>
                  </a:lnTo>
                  <a:lnTo>
                    <a:pt x="43" y="8"/>
                  </a:lnTo>
                  <a:lnTo>
                    <a:pt x="51" y="4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0E8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41" name="Freeform 125"/>
            <p:cNvSpPr>
              <a:spLocks/>
            </p:cNvSpPr>
            <p:nvPr/>
          </p:nvSpPr>
          <p:spPr bwMode="auto">
            <a:xfrm>
              <a:off x="800" y="2117"/>
              <a:ext cx="18" cy="8"/>
            </a:xfrm>
            <a:custGeom>
              <a:avLst/>
              <a:gdLst>
                <a:gd name="T0" fmla="*/ 13 w 36"/>
                <a:gd name="T1" fmla="*/ 1 h 17"/>
                <a:gd name="T2" fmla="*/ 23 w 36"/>
                <a:gd name="T3" fmla="*/ 0 h 17"/>
                <a:gd name="T4" fmla="*/ 31 w 36"/>
                <a:gd name="T5" fmla="*/ 0 h 17"/>
                <a:gd name="T6" fmla="*/ 32 w 36"/>
                <a:gd name="T7" fmla="*/ 1 h 17"/>
                <a:gd name="T8" fmla="*/ 34 w 36"/>
                <a:gd name="T9" fmla="*/ 5 h 17"/>
                <a:gd name="T10" fmla="*/ 34 w 36"/>
                <a:gd name="T11" fmla="*/ 9 h 17"/>
                <a:gd name="T12" fmla="*/ 36 w 36"/>
                <a:gd name="T13" fmla="*/ 17 h 17"/>
                <a:gd name="T14" fmla="*/ 27 w 36"/>
                <a:gd name="T15" fmla="*/ 17 h 17"/>
                <a:gd name="T16" fmla="*/ 17 w 36"/>
                <a:gd name="T17" fmla="*/ 17 h 17"/>
                <a:gd name="T18" fmla="*/ 8 w 36"/>
                <a:gd name="T19" fmla="*/ 17 h 17"/>
                <a:gd name="T20" fmla="*/ 0 w 36"/>
                <a:gd name="T21" fmla="*/ 17 h 17"/>
                <a:gd name="T22" fmla="*/ 0 w 36"/>
                <a:gd name="T23" fmla="*/ 15 h 17"/>
                <a:gd name="T24" fmla="*/ 0 w 36"/>
                <a:gd name="T25" fmla="*/ 11 h 17"/>
                <a:gd name="T26" fmla="*/ 8 w 36"/>
                <a:gd name="T27" fmla="*/ 7 h 17"/>
                <a:gd name="T28" fmla="*/ 13 w 36"/>
                <a:gd name="T29" fmla="*/ 1 h 17"/>
                <a:gd name="T30" fmla="*/ 13 w 36"/>
                <a:gd name="T3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6" h="17">
                  <a:moveTo>
                    <a:pt x="13" y="1"/>
                  </a:moveTo>
                  <a:lnTo>
                    <a:pt x="23" y="0"/>
                  </a:lnTo>
                  <a:lnTo>
                    <a:pt x="31" y="0"/>
                  </a:lnTo>
                  <a:lnTo>
                    <a:pt x="32" y="1"/>
                  </a:lnTo>
                  <a:lnTo>
                    <a:pt x="34" y="5"/>
                  </a:lnTo>
                  <a:lnTo>
                    <a:pt x="34" y="9"/>
                  </a:lnTo>
                  <a:lnTo>
                    <a:pt x="36" y="17"/>
                  </a:lnTo>
                  <a:lnTo>
                    <a:pt x="27" y="17"/>
                  </a:lnTo>
                  <a:lnTo>
                    <a:pt x="17" y="17"/>
                  </a:lnTo>
                  <a:lnTo>
                    <a:pt x="8" y="17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8" y="7"/>
                  </a:lnTo>
                  <a:lnTo>
                    <a:pt x="13" y="1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42" name="Freeform 126"/>
            <p:cNvSpPr>
              <a:spLocks/>
            </p:cNvSpPr>
            <p:nvPr/>
          </p:nvSpPr>
          <p:spPr bwMode="auto">
            <a:xfrm>
              <a:off x="772" y="2118"/>
              <a:ext cx="194" cy="93"/>
            </a:xfrm>
            <a:custGeom>
              <a:avLst/>
              <a:gdLst>
                <a:gd name="T0" fmla="*/ 375 w 388"/>
                <a:gd name="T1" fmla="*/ 12 h 187"/>
                <a:gd name="T2" fmla="*/ 380 w 388"/>
                <a:gd name="T3" fmla="*/ 29 h 187"/>
                <a:gd name="T4" fmla="*/ 384 w 388"/>
                <a:gd name="T5" fmla="*/ 42 h 187"/>
                <a:gd name="T6" fmla="*/ 388 w 388"/>
                <a:gd name="T7" fmla="*/ 59 h 187"/>
                <a:gd name="T8" fmla="*/ 388 w 388"/>
                <a:gd name="T9" fmla="*/ 82 h 187"/>
                <a:gd name="T10" fmla="*/ 382 w 388"/>
                <a:gd name="T11" fmla="*/ 103 h 187"/>
                <a:gd name="T12" fmla="*/ 373 w 388"/>
                <a:gd name="T13" fmla="*/ 122 h 187"/>
                <a:gd name="T14" fmla="*/ 361 w 388"/>
                <a:gd name="T15" fmla="*/ 141 h 187"/>
                <a:gd name="T16" fmla="*/ 348 w 388"/>
                <a:gd name="T17" fmla="*/ 156 h 187"/>
                <a:gd name="T18" fmla="*/ 331 w 388"/>
                <a:gd name="T19" fmla="*/ 168 h 187"/>
                <a:gd name="T20" fmla="*/ 312 w 388"/>
                <a:gd name="T21" fmla="*/ 177 h 187"/>
                <a:gd name="T22" fmla="*/ 291 w 388"/>
                <a:gd name="T23" fmla="*/ 185 h 187"/>
                <a:gd name="T24" fmla="*/ 272 w 388"/>
                <a:gd name="T25" fmla="*/ 187 h 187"/>
                <a:gd name="T26" fmla="*/ 251 w 388"/>
                <a:gd name="T27" fmla="*/ 185 h 187"/>
                <a:gd name="T28" fmla="*/ 230 w 388"/>
                <a:gd name="T29" fmla="*/ 179 h 187"/>
                <a:gd name="T30" fmla="*/ 209 w 388"/>
                <a:gd name="T31" fmla="*/ 166 h 187"/>
                <a:gd name="T32" fmla="*/ 190 w 388"/>
                <a:gd name="T33" fmla="*/ 151 h 187"/>
                <a:gd name="T34" fmla="*/ 175 w 388"/>
                <a:gd name="T35" fmla="*/ 135 h 187"/>
                <a:gd name="T36" fmla="*/ 162 w 388"/>
                <a:gd name="T37" fmla="*/ 128 h 187"/>
                <a:gd name="T38" fmla="*/ 148 w 388"/>
                <a:gd name="T39" fmla="*/ 120 h 187"/>
                <a:gd name="T40" fmla="*/ 135 w 388"/>
                <a:gd name="T41" fmla="*/ 114 h 187"/>
                <a:gd name="T42" fmla="*/ 120 w 388"/>
                <a:gd name="T43" fmla="*/ 109 h 187"/>
                <a:gd name="T44" fmla="*/ 105 w 388"/>
                <a:gd name="T45" fmla="*/ 103 h 187"/>
                <a:gd name="T46" fmla="*/ 89 w 388"/>
                <a:gd name="T47" fmla="*/ 99 h 187"/>
                <a:gd name="T48" fmla="*/ 74 w 388"/>
                <a:gd name="T49" fmla="*/ 94 h 187"/>
                <a:gd name="T50" fmla="*/ 59 w 388"/>
                <a:gd name="T51" fmla="*/ 90 h 187"/>
                <a:gd name="T52" fmla="*/ 44 w 388"/>
                <a:gd name="T53" fmla="*/ 84 h 187"/>
                <a:gd name="T54" fmla="*/ 30 w 388"/>
                <a:gd name="T55" fmla="*/ 76 h 187"/>
                <a:gd name="T56" fmla="*/ 19 w 388"/>
                <a:gd name="T57" fmla="*/ 71 h 187"/>
                <a:gd name="T58" fmla="*/ 11 w 388"/>
                <a:gd name="T59" fmla="*/ 61 h 187"/>
                <a:gd name="T60" fmla="*/ 4 w 388"/>
                <a:gd name="T61" fmla="*/ 52 h 187"/>
                <a:gd name="T62" fmla="*/ 0 w 388"/>
                <a:gd name="T63" fmla="*/ 40 h 187"/>
                <a:gd name="T64" fmla="*/ 0 w 388"/>
                <a:gd name="T65" fmla="*/ 27 h 187"/>
                <a:gd name="T66" fmla="*/ 10 w 388"/>
                <a:gd name="T67" fmla="*/ 23 h 187"/>
                <a:gd name="T68" fmla="*/ 23 w 388"/>
                <a:gd name="T69" fmla="*/ 29 h 187"/>
                <a:gd name="T70" fmla="*/ 36 w 388"/>
                <a:gd name="T71" fmla="*/ 33 h 187"/>
                <a:gd name="T72" fmla="*/ 49 w 388"/>
                <a:gd name="T73" fmla="*/ 37 h 187"/>
                <a:gd name="T74" fmla="*/ 63 w 388"/>
                <a:gd name="T75" fmla="*/ 37 h 187"/>
                <a:gd name="T76" fmla="*/ 76 w 388"/>
                <a:gd name="T77" fmla="*/ 35 h 187"/>
                <a:gd name="T78" fmla="*/ 89 w 388"/>
                <a:gd name="T79" fmla="*/ 29 h 187"/>
                <a:gd name="T80" fmla="*/ 105 w 388"/>
                <a:gd name="T81" fmla="*/ 23 h 187"/>
                <a:gd name="T82" fmla="*/ 116 w 388"/>
                <a:gd name="T83" fmla="*/ 29 h 187"/>
                <a:gd name="T84" fmla="*/ 127 w 388"/>
                <a:gd name="T85" fmla="*/ 50 h 187"/>
                <a:gd name="T86" fmla="*/ 143 w 388"/>
                <a:gd name="T87" fmla="*/ 67 h 187"/>
                <a:gd name="T88" fmla="*/ 162 w 388"/>
                <a:gd name="T89" fmla="*/ 82 h 187"/>
                <a:gd name="T90" fmla="*/ 183 w 388"/>
                <a:gd name="T91" fmla="*/ 94 h 187"/>
                <a:gd name="T92" fmla="*/ 203 w 388"/>
                <a:gd name="T93" fmla="*/ 103 h 187"/>
                <a:gd name="T94" fmla="*/ 224 w 388"/>
                <a:gd name="T95" fmla="*/ 111 h 187"/>
                <a:gd name="T96" fmla="*/ 249 w 388"/>
                <a:gd name="T97" fmla="*/ 114 h 187"/>
                <a:gd name="T98" fmla="*/ 270 w 388"/>
                <a:gd name="T99" fmla="*/ 113 h 187"/>
                <a:gd name="T100" fmla="*/ 291 w 388"/>
                <a:gd name="T101" fmla="*/ 109 h 187"/>
                <a:gd name="T102" fmla="*/ 310 w 388"/>
                <a:gd name="T103" fmla="*/ 101 h 187"/>
                <a:gd name="T104" fmla="*/ 329 w 388"/>
                <a:gd name="T105" fmla="*/ 92 h 187"/>
                <a:gd name="T106" fmla="*/ 344 w 388"/>
                <a:gd name="T107" fmla="*/ 78 h 187"/>
                <a:gd name="T108" fmla="*/ 355 w 388"/>
                <a:gd name="T109" fmla="*/ 59 h 187"/>
                <a:gd name="T110" fmla="*/ 363 w 388"/>
                <a:gd name="T111" fmla="*/ 38 h 187"/>
                <a:gd name="T112" fmla="*/ 367 w 388"/>
                <a:gd name="T113" fmla="*/ 21 h 187"/>
                <a:gd name="T114" fmla="*/ 367 w 388"/>
                <a:gd name="T115" fmla="*/ 8 h 187"/>
                <a:gd name="T116" fmla="*/ 369 w 388"/>
                <a:gd name="T117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88" h="187">
                  <a:moveTo>
                    <a:pt x="369" y="0"/>
                  </a:moveTo>
                  <a:lnTo>
                    <a:pt x="375" y="12"/>
                  </a:lnTo>
                  <a:lnTo>
                    <a:pt x="380" y="23"/>
                  </a:lnTo>
                  <a:lnTo>
                    <a:pt x="380" y="29"/>
                  </a:lnTo>
                  <a:lnTo>
                    <a:pt x="382" y="37"/>
                  </a:lnTo>
                  <a:lnTo>
                    <a:pt x="384" y="42"/>
                  </a:lnTo>
                  <a:lnTo>
                    <a:pt x="388" y="48"/>
                  </a:lnTo>
                  <a:lnTo>
                    <a:pt x="388" y="59"/>
                  </a:lnTo>
                  <a:lnTo>
                    <a:pt x="388" y="71"/>
                  </a:lnTo>
                  <a:lnTo>
                    <a:pt x="388" y="82"/>
                  </a:lnTo>
                  <a:lnTo>
                    <a:pt x="386" y="94"/>
                  </a:lnTo>
                  <a:lnTo>
                    <a:pt x="382" y="103"/>
                  </a:lnTo>
                  <a:lnTo>
                    <a:pt x="378" y="114"/>
                  </a:lnTo>
                  <a:lnTo>
                    <a:pt x="373" y="122"/>
                  </a:lnTo>
                  <a:lnTo>
                    <a:pt x="369" y="133"/>
                  </a:lnTo>
                  <a:lnTo>
                    <a:pt x="361" y="141"/>
                  </a:lnTo>
                  <a:lnTo>
                    <a:pt x="355" y="149"/>
                  </a:lnTo>
                  <a:lnTo>
                    <a:pt x="348" y="156"/>
                  </a:lnTo>
                  <a:lnTo>
                    <a:pt x="340" y="164"/>
                  </a:lnTo>
                  <a:lnTo>
                    <a:pt x="331" y="168"/>
                  </a:lnTo>
                  <a:lnTo>
                    <a:pt x="321" y="173"/>
                  </a:lnTo>
                  <a:lnTo>
                    <a:pt x="312" y="177"/>
                  </a:lnTo>
                  <a:lnTo>
                    <a:pt x="302" y="181"/>
                  </a:lnTo>
                  <a:lnTo>
                    <a:pt x="291" y="185"/>
                  </a:lnTo>
                  <a:lnTo>
                    <a:pt x="281" y="187"/>
                  </a:lnTo>
                  <a:lnTo>
                    <a:pt x="272" y="187"/>
                  </a:lnTo>
                  <a:lnTo>
                    <a:pt x="262" y="187"/>
                  </a:lnTo>
                  <a:lnTo>
                    <a:pt x="251" y="185"/>
                  </a:lnTo>
                  <a:lnTo>
                    <a:pt x="240" y="183"/>
                  </a:lnTo>
                  <a:lnTo>
                    <a:pt x="230" y="179"/>
                  </a:lnTo>
                  <a:lnTo>
                    <a:pt x="221" y="173"/>
                  </a:lnTo>
                  <a:lnTo>
                    <a:pt x="209" y="166"/>
                  </a:lnTo>
                  <a:lnTo>
                    <a:pt x="200" y="160"/>
                  </a:lnTo>
                  <a:lnTo>
                    <a:pt x="190" y="151"/>
                  </a:lnTo>
                  <a:lnTo>
                    <a:pt x="181" y="141"/>
                  </a:lnTo>
                  <a:lnTo>
                    <a:pt x="175" y="135"/>
                  </a:lnTo>
                  <a:lnTo>
                    <a:pt x="169" y="132"/>
                  </a:lnTo>
                  <a:lnTo>
                    <a:pt x="162" y="128"/>
                  </a:lnTo>
                  <a:lnTo>
                    <a:pt x="156" y="124"/>
                  </a:lnTo>
                  <a:lnTo>
                    <a:pt x="148" y="120"/>
                  </a:lnTo>
                  <a:lnTo>
                    <a:pt x="143" y="116"/>
                  </a:lnTo>
                  <a:lnTo>
                    <a:pt x="135" y="114"/>
                  </a:lnTo>
                  <a:lnTo>
                    <a:pt x="129" y="111"/>
                  </a:lnTo>
                  <a:lnTo>
                    <a:pt x="120" y="109"/>
                  </a:lnTo>
                  <a:lnTo>
                    <a:pt x="114" y="107"/>
                  </a:lnTo>
                  <a:lnTo>
                    <a:pt x="105" y="103"/>
                  </a:lnTo>
                  <a:lnTo>
                    <a:pt x="97" y="101"/>
                  </a:lnTo>
                  <a:lnTo>
                    <a:pt x="89" y="99"/>
                  </a:lnTo>
                  <a:lnTo>
                    <a:pt x="82" y="97"/>
                  </a:lnTo>
                  <a:lnTo>
                    <a:pt x="74" y="94"/>
                  </a:lnTo>
                  <a:lnTo>
                    <a:pt x="67" y="94"/>
                  </a:lnTo>
                  <a:lnTo>
                    <a:pt x="59" y="90"/>
                  </a:lnTo>
                  <a:lnTo>
                    <a:pt x="51" y="88"/>
                  </a:lnTo>
                  <a:lnTo>
                    <a:pt x="44" y="84"/>
                  </a:lnTo>
                  <a:lnTo>
                    <a:pt x="38" y="82"/>
                  </a:lnTo>
                  <a:lnTo>
                    <a:pt x="30" y="76"/>
                  </a:lnTo>
                  <a:lnTo>
                    <a:pt x="25" y="75"/>
                  </a:lnTo>
                  <a:lnTo>
                    <a:pt x="19" y="71"/>
                  </a:lnTo>
                  <a:lnTo>
                    <a:pt x="15" y="67"/>
                  </a:lnTo>
                  <a:lnTo>
                    <a:pt x="11" y="61"/>
                  </a:lnTo>
                  <a:lnTo>
                    <a:pt x="8" y="57"/>
                  </a:lnTo>
                  <a:lnTo>
                    <a:pt x="4" y="52"/>
                  </a:lnTo>
                  <a:lnTo>
                    <a:pt x="2" y="46"/>
                  </a:lnTo>
                  <a:lnTo>
                    <a:pt x="0" y="40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2" y="19"/>
                  </a:lnTo>
                  <a:lnTo>
                    <a:pt x="10" y="23"/>
                  </a:lnTo>
                  <a:lnTo>
                    <a:pt x="15" y="27"/>
                  </a:lnTo>
                  <a:lnTo>
                    <a:pt x="23" y="29"/>
                  </a:lnTo>
                  <a:lnTo>
                    <a:pt x="29" y="31"/>
                  </a:lnTo>
                  <a:lnTo>
                    <a:pt x="36" y="33"/>
                  </a:lnTo>
                  <a:lnTo>
                    <a:pt x="42" y="35"/>
                  </a:lnTo>
                  <a:lnTo>
                    <a:pt x="49" y="37"/>
                  </a:lnTo>
                  <a:lnTo>
                    <a:pt x="57" y="37"/>
                  </a:lnTo>
                  <a:lnTo>
                    <a:pt x="63" y="37"/>
                  </a:lnTo>
                  <a:lnTo>
                    <a:pt x="70" y="37"/>
                  </a:lnTo>
                  <a:lnTo>
                    <a:pt x="76" y="35"/>
                  </a:lnTo>
                  <a:lnTo>
                    <a:pt x="84" y="33"/>
                  </a:lnTo>
                  <a:lnTo>
                    <a:pt x="89" y="29"/>
                  </a:lnTo>
                  <a:lnTo>
                    <a:pt x="97" y="27"/>
                  </a:lnTo>
                  <a:lnTo>
                    <a:pt x="105" y="23"/>
                  </a:lnTo>
                  <a:lnTo>
                    <a:pt x="112" y="19"/>
                  </a:lnTo>
                  <a:lnTo>
                    <a:pt x="116" y="29"/>
                  </a:lnTo>
                  <a:lnTo>
                    <a:pt x="122" y="40"/>
                  </a:lnTo>
                  <a:lnTo>
                    <a:pt x="127" y="50"/>
                  </a:lnTo>
                  <a:lnTo>
                    <a:pt x="135" y="59"/>
                  </a:lnTo>
                  <a:lnTo>
                    <a:pt x="143" y="67"/>
                  </a:lnTo>
                  <a:lnTo>
                    <a:pt x="152" y="76"/>
                  </a:lnTo>
                  <a:lnTo>
                    <a:pt x="162" y="82"/>
                  </a:lnTo>
                  <a:lnTo>
                    <a:pt x="173" y="90"/>
                  </a:lnTo>
                  <a:lnTo>
                    <a:pt x="183" y="94"/>
                  </a:lnTo>
                  <a:lnTo>
                    <a:pt x="194" y="99"/>
                  </a:lnTo>
                  <a:lnTo>
                    <a:pt x="203" y="103"/>
                  </a:lnTo>
                  <a:lnTo>
                    <a:pt x="215" y="109"/>
                  </a:lnTo>
                  <a:lnTo>
                    <a:pt x="224" y="111"/>
                  </a:lnTo>
                  <a:lnTo>
                    <a:pt x="238" y="113"/>
                  </a:lnTo>
                  <a:lnTo>
                    <a:pt x="249" y="114"/>
                  </a:lnTo>
                  <a:lnTo>
                    <a:pt x="260" y="114"/>
                  </a:lnTo>
                  <a:lnTo>
                    <a:pt x="270" y="113"/>
                  </a:lnTo>
                  <a:lnTo>
                    <a:pt x="281" y="111"/>
                  </a:lnTo>
                  <a:lnTo>
                    <a:pt x="291" y="109"/>
                  </a:lnTo>
                  <a:lnTo>
                    <a:pt x="302" y="107"/>
                  </a:lnTo>
                  <a:lnTo>
                    <a:pt x="310" y="101"/>
                  </a:lnTo>
                  <a:lnTo>
                    <a:pt x="321" y="97"/>
                  </a:lnTo>
                  <a:lnTo>
                    <a:pt x="329" y="92"/>
                  </a:lnTo>
                  <a:lnTo>
                    <a:pt x="336" y="86"/>
                  </a:lnTo>
                  <a:lnTo>
                    <a:pt x="344" y="78"/>
                  </a:lnTo>
                  <a:lnTo>
                    <a:pt x="350" y="69"/>
                  </a:lnTo>
                  <a:lnTo>
                    <a:pt x="355" y="59"/>
                  </a:lnTo>
                  <a:lnTo>
                    <a:pt x="361" y="50"/>
                  </a:lnTo>
                  <a:lnTo>
                    <a:pt x="363" y="38"/>
                  </a:lnTo>
                  <a:lnTo>
                    <a:pt x="367" y="27"/>
                  </a:lnTo>
                  <a:lnTo>
                    <a:pt x="367" y="21"/>
                  </a:lnTo>
                  <a:lnTo>
                    <a:pt x="367" y="14"/>
                  </a:lnTo>
                  <a:lnTo>
                    <a:pt x="367" y="8"/>
                  </a:lnTo>
                  <a:lnTo>
                    <a:pt x="369" y="0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7E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43" name="Freeform 127"/>
            <p:cNvSpPr>
              <a:spLocks/>
            </p:cNvSpPr>
            <p:nvPr/>
          </p:nvSpPr>
          <p:spPr bwMode="auto">
            <a:xfrm>
              <a:off x="806" y="2143"/>
              <a:ext cx="36" cy="20"/>
            </a:xfrm>
            <a:custGeom>
              <a:avLst/>
              <a:gdLst>
                <a:gd name="T0" fmla="*/ 4 w 73"/>
                <a:gd name="T1" fmla="*/ 2 h 40"/>
                <a:gd name="T2" fmla="*/ 14 w 73"/>
                <a:gd name="T3" fmla="*/ 0 h 40"/>
                <a:gd name="T4" fmla="*/ 25 w 73"/>
                <a:gd name="T5" fmla="*/ 2 h 40"/>
                <a:gd name="T6" fmla="*/ 33 w 73"/>
                <a:gd name="T7" fmla="*/ 2 h 40"/>
                <a:gd name="T8" fmla="*/ 42 w 73"/>
                <a:gd name="T9" fmla="*/ 5 h 40"/>
                <a:gd name="T10" fmla="*/ 50 w 73"/>
                <a:gd name="T11" fmla="*/ 11 h 40"/>
                <a:gd name="T12" fmla="*/ 57 w 73"/>
                <a:gd name="T13" fmla="*/ 19 h 40"/>
                <a:gd name="T14" fmla="*/ 65 w 73"/>
                <a:gd name="T15" fmla="*/ 26 h 40"/>
                <a:gd name="T16" fmla="*/ 73 w 73"/>
                <a:gd name="T17" fmla="*/ 36 h 40"/>
                <a:gd name="T18" fmla="*/ 71 w 73"/>
                <a:gd name="T19" fmla="*/ 40 h 40"/>
                <a:gd name="T20" fmla="*/ 61 w 73"/>
                <a:gd name="T21" fmla="*/ 36 h 40"/>
                <a:gd name="T22" fmla="*/ 52 w 73"/>
                <a:gd name="T23" fmla="*/ 32 h 40"/>
                <a:gd name="T24" fmla="*/ 42 w 73"/>
                <a:gd name="T25" fmla="*/ 28 h 40"/>
                <a:gd name="T26" fmla="*/ 35 w 73"/>
                <a:gd name="T27" fmla="*/ 24 h 40"/>
                <a:gd name="T28" fmla="*/ 27 w 73"/>
                <a:gd name="T29" fmla="*/ 21 h 40"/>
                <a:gd name="T30" fmla="*/ 18 w 73"/>
                <a:gd name="T31" fmla="*/ 17 h 40"/>
                <a:gd name="T32" fmla="*/ 8 w 73"/>
                <a:gd name="T33" fmla="*/ 11 h 40"/>
                <a:gd name="T34" fmla="*/ 0 w 73"/>
                <a:gd name="T35" fmla="*/ 9 h 40"/>
                <a:gd name="T36" fmla="*/ 2 w 73"/>
                <a:gd name="T37" fmla="*/ 5 h 40"/>
                <a:gd name="T38" fmla="*/ 4 w 73"/>
                <a:gd name="T39" fmla="*/ 2 h 40"/>
                <a:gd name="T40" fmla="*/ 4 w 73"/>
                <a:gd name="T41" fmla="*/ 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3" h="40">
                  <a:moveTo>
                    <a:pt x="4" y="2"/>
                  </a:moveTo>
                  <a:lnTo>
                    <a:pt x="14" y="0"/>
                  </a:lnTo>
                  <a:lnTo>
                    <a:pt x="25" y="2"/>
                  </a:lnTo>
                  <a:lnTo>
                    <a:pt x="33" y="2"/>
                  </a:lnTo>
                  <a:lnTo>
                    <a:pt x="42" y="5"/>
                  </a:lnTo>
                  <a:lnTo>
                    <a:pt x="50" y="11"/>
                  </a:lnTo>
                  <a:lnTo>
                    <a:pt x="57" y="19"/>
                  </a:lnTo>
                  <a:lnTo>
                    <a:pt x="65" y="26"/>
                  </a:lnTo>
                  <a:lnTo>
                    <a:pt x="73" y="36"/>
                  </a:lnTo>
                  <a:lnTo>
                    <a:pt x="71" y="40"/>
                  </a:lnTo>
                  <a:lnTo>
                    <a:pt x="61" y="36"/>
                  </a:lnTo>
                  <a:lnTo>
                    <a:pt x="52" y="32"/>
                  </a:lnTo>
                  <a:lnTo>
                    <a:pt x="42" y="28"/>
                  </a:lnTo>
                  <a:lnTo>
                    <a:pt x="35" y="24"/>
                  </a:lnTo>
                  <a:lnTo>
                    <a:pt x="27" y="21"/>
                  </a:lnTo>
                  <a:lnTo>
                    <a:pt x="18" y="17"/>
                  </a:lnTo>
                  <a:lnTo>
                    <a:pt x="8" y="11"/>
                  </a:lnTo>
                  <a:lnTo>
                    <a:pt x="0" y="9"/>
                  </a:lnTo>
                  <a:lnTo>
                    <a:pt x="2" y="5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44" name="Freeform 128"/>
            <p:cNvSpPr>
              <a:spLocks/>
            </p:cNvSpPr>
            <p:nvPr/>
          </p:nvSpPr>
          <p:spPr bwMode="auto">
            <a:xfrm>
              <a:off x="878" y="2175"/>
              <a:ext cx="57" cy="19"/>
            </a:xfrm>
            <a:custGeom>
              <a:avLst/>
              <a:gdLst>
                <a:gd name="T0" fmla="*/ 91 w 112"/>
                <a:gd name="T1" fmla="*/ 0 h 38"/>
                <a:gd name="T2" fmla="*/ 97 w 112"/>
                <a:gd name="T3" fmla="*/ 0 h 38"/>
                <a:gd name="T4" fmla="*/ 103 w 112"/>
                <a:gd name="T5" fmla="*/ 0 h 38"/>
                <a:gd name="T6" fmla="*/ 108 w 112"/>
                <a:gd name="T7" fmla="*/ 0 h 38"/>
                <a:gd name="T8" fmla="*/ 112 w 112"/>
                <a:gd name="T9" fmla="*/ 0 h 38"/>
                <a:gd name="T10" fmla="*/ 108 w 112"/>
                <a:gd name="T11" fmla="*/ 10 h 38"/>
                <a:gd name="T12" fmla="*/ 104 w 112"/>
                <a:gd name="T13" fmla="*/ 19 h 38"/>
                <a:gd name="T14" fmla="*/ 101 w 112"/>
                <a:gd name="T15" fmla="*/ 23 h 38"/>
                <a:gd name="T16" fmla="*/ 95 w 112"/>
                <a:gd name="T17" fmla="*/ 29 h 38"/>
                <a:gd name="T18" fmla="*/ 87 w 112"/>
                <a:gd name="T19" fmla="*/ 33 h 38"/>
                <a:gd name="T20" fmla="*/ 82 w 112"/>
                <a:gd name="T21" fmla="*/ 35 h 38"/>
                <a:gd name="T22" fmla="*/ 74 w 112"/>
                <a:gd name="T23" fmla="*/ 37 h 38"/>
                <a:gd name="T24" fmla="*/ 66 w 112"/>
                <a:gd name="T25" fmla="*/ 38 h 38"/>
                <a:gd name="T26" fmla="*/ 57 w 112"/>
                <a:gd name="T27" fmla="*/ 37 h 38"/>
                <a:gd name="T28" fmla="*/ 47 w 112"/>
                <a:gd name="T29" fmla="*/ 35 h 38"/>
                <a:gd name="T30" fmla="*/ 38 w 112"/>
                <a:gd name="T31" fmla="*/ 33 h 38"/>
                <a:gd name="T32" fmla="*/ 30 w 112"/>
                <a:gd name="T33" fmla="*/ 31 h 38"/>
                <a:gd name="T34" fmla="*/ 21 w 112"/>
                <a:gd name="T35" fmla="*/ 27 h 38"/>
                <a:gd name="T36" fmla="*/ 13 w 112"/>
                <a:gd name="T37" fmla="*/ 25 h 38"/>
                <a:gd name="T38" fmla="*/ 8 w 112"/>
                <a:gd name="T39" fmla="*/ 21 h 38"/>
                <a:gd name="T40" fmla="*/ 0 w 112"/>
                <a:gd name="T41" fmla="*/ 19 h 38"/>
                <a:gd name="T42" fmla="*/ 0 w 112"/>
                <a:gd name="T43" fmla="*/ 16 h 38"/>
                <a:gd name="T44" fmla="*/ 0 w 112"/>
                <a:gd name="T45" fmla="*/ 14 h 38"/>
                <a:gd name="T46" fmla="*/ 9 w 112"/>
                <a:gd name="T47" fmla="*/ 10 h 38"/>
                <a:gd name="T48" fmla="*/ 23 w 112"/>
                <a:gd name="T49" fmla="*/ 10 h 38"/>
                <a:gd name="T50" fmla="*/ 28 w 112"/>
                <a:gd name="T51" fmla="*/ 10 h 38"/>
                <a:gd name="T52" fmla="*/ 34 w 112"/>
                <a:gd name="T53" fmla="*/ 10 h 38"/>
                <a:gd name="T54" fmla="*/ 40 w 112"/>
                <a:gd name="T55" fmla="*/ 10 h 38"/>
                <a:gd name="T56" fmla="*/ 47 w 112"/>
                <a:gd name="T57" fmla="*/ 12 h 38"/>
                <a:gd name="T58" fmla="*/ 57 w 112"/>
                <a:gd name="T59" fmla="*/ 10 h 38"/>
                <a:gd name="T60" fmla="*/ 68 w 112"/>
                <a:gd name="T61" fmla="*/ 10 h 38"/>
                <a:gd name="T62" fmla="*/ 80 w 112"/>
                <a:gd name="T63" fmla="*/ 6 h 38"/>
                <a:gd name="T64" fmla="*/ 91 w 112"/>
                <a:gd name="T65" fmla="*/ 0 h 38"/>
                <a:gd name="T66" fmla="*/ 91 w 112"/>
                <a:gd name="T6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38">
                  <a:moveTo>
                    <a:pt x="91" y="0"/>
                  </a:moveTo>
                  <a:lnTo>
                    <a:pt x="97" y="0"/>
                  </a:lnTo>
                  <a:lnTo>
                    <a:pt x="103" y="0"/>
                  </a:lnTo>
                  <a:lnTo>
                    <a:pt x="108" y="0"/>
                  </a:lnTo>
                  <a:lnTo>
                    <a:pt x="112" y="0"/>
                  </a:lnTo>
                  <a:lnTo>
                    <a:pt x="108" y="10"/>
                  </a:lnTo>
                  <a:lnTo>
                    <a:pt x="104" y="19"/>
                  </a:lnTo>
                  <a:lnTo>
                    <a:pt x="101" y="23"/>
                  </a:lnTo>
                  <a:lnTo>
                    <a:pt x="95" y="29"/>
                  </a:lnTo>
                  <a:lnTo>
                    <a:pt x="87" y="33"/>
                  </a:lnTo>
                  <a:lnTo>
                    <a:pt x="82" y="35"/>
                  </a:lnTo>
                  <a:lnTo>
                    <a:pt x="74" y="37"/>
                  </a:lnTo>
                  <a:lnTo>
                    <a:pt x="66" y="38"/>
                  </a:lnTo>
                  <a:lnTo>
                    <a:pt x="57" y="37"/>
                  </a:lnTo>
                  <a:lnTo>
                    <a:pt x="47" y="35"/>
                  </a:lnTo>
                  <a:lnTo>
                    <a:pt x="38" y="33"/>
                  </a:lnTo>
                  <a:lnTo>
                    <a:pt x="30" y="31"/>
                  </a:lnTo>
                  <a:lnTo>
                    <a:pt x="21" y="27"/>
                  </a:lnTo>
                  <a:lnTo>
                    <a:pt x="13" y="25"/>
                  </a:lnTo>
                  <a:lnTo>
                    <a:pt x="8" y="21"/>
                  </a:lnTo>
                  <a:lnTo>
                    <a:pt x="0" y="19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9" y="10"/>
                  </a:lnTo>
                  <a:lnTo>
                    <a:pt x="23" y="10"/>
                  </a:lnTo>
                  <a:lnTo>
                    <a:pt x="28" y="10"/>
                  </a:lnTo>
                  <a:lnTo>
                    <a:pt x="34" y="10"/>
                  </a:lnTo>
                  <a:lnTo>
                    <a:pt x="40" y="10"/>
                  </a:lnTo>
                  <a:lnTo>
                    <a:pt x="47" y="12"/>
                  </a:lnTo>
                  <a:lnTo>
                    <a:pt x="57" y="10"/>
                  </a:lnTo>
                  <a:lnTo>
                    <a:pt x="68" y="10"/>
                  </a:lnTo>
                  <a:lnTo>
                    <a:pt x="80" y="6"/>
                  </a:lnTo>
                  <a:lnTo>
                    <a:pt x="91" y="0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45" name="Freeform 129"/>
            <p:cNvSpPr>
              <a:spLocks/>
            </p:cNvSpPr>
            <p:nvPr/>
          </p:nvSpPr>
          <p:spPr bwMode="auto">
            <a:xfrm>
              <a:off x="773" y="2174"/>
              <a:ext cx="91" cy="63"/>
            </a:xfrm>
            <a:custGeom>
              <a:avLst/>
              <a:gdLst>
                <a:gd name="T0" fmla="*/ 0 w 182"/>
                <a:gd name="T1" fmla="*/ 0 h 125"/>
                <a:gd name="T2" fmla="*/ 2 w 182"/>
                <a:gd name="T3" fmla="*/ 0 h 125"/>
                <a:gd name="T4" fmla="*/ 13 w 182"/>
                <a:gd name="T5" fmla="*/ 3 h 125"/>
                <a:gd name="T6" fmla="*/ 19 w 182"/>
                <a:gd name="T7" fmla="*/ 7 h 125"/>
                <a:gd name="T8" fmla="*/ 27 w 182"/>
                <a:gd name="T9" fmla="*/ 9 h 125"/>
                <a:gd name="T10" fmla="*/ 34 w 182"/>
                <a:gd name="T11" fmla="*/ 15 h 125"/>
                <a:gd name="T12" fmla="*/ 46 w 182"/>
                <a:gd name="T13" fmla="*/ 19 h 125"/>
                <a:gd name="T14" fmla="*/ 53 w 182"/>
                <a:gd name="T15" fmla="*/ 22 h 125"/>
                <a:gd name="T16" fmla="*/ 63 w 182"/>
                <a:gd name="T17" fmla="*/ 24 h 125"/>
                <a:gd name="T18" fmla="*/ 72 w 182"/>
                <a:gd name="T19" fmla="*/ 30 h 125"/>
                <a:gd name="T20" fmla="*/ 82 w 182"/>
                <a:gd name="T21" fmla="*/ 34 h 125"/>
                <a:gd name="T22" fmla="*/ 89 w 182"/>
                <a:gd name="T23" fmla="*/ 38 h 125"/>
                <a:gd name="T24" fmla="*/ 97 w 182"/>
                <a:gd name="T25" fmla="*/ 41 h 125"/>
                <a:gd name="T26" fmla="*/ 103 w 182"/>
                <a:gd name="T27" fmla="*/ 43 h 125"/>
                <a:gd name="T28" fmla="*/ 110 w 182"/>
                <a:gd name="T29" fmla="*/ 47 h 125"/>
                <a:gd name="T30" fmla="*/ 114 w 182"/>
                <a:gd name="T31" fmla="*/ 49 h 125"/>
                <a:gd name="T32" fmla="*/ 120 w 182"/>
                <a:gd name="T33" fmla="*/ 55 h 125"/>
                <a:gd name="T34" fmla="*/ 127 w 182"/>
                <a:gd name="T35" fmla="*/ 58 h 125"/>
                <a:gd name="T36" fmla="*/ 133 w 182"/>
                <a:gd name="T37" fmla="*/ 66 h 125"/>
                <a:gd name="T38" fmla="*/ 139 w 182"/>
                <a:gd name="T39" fmla="*/ 72 h 125"/>
                <a:gd name="T40" fmla="*/ 144 w 182"/>
                <a:gd name="T41" fmla="*/ 77 h 125"/>
                <a:gd name="T42" fmla="*/ 150 w 182"/>
                <a:gd name="T43" fmla="*/ 83 h 125"/>
                <a:gd name="T44" fmla="*/ 156 w 182"/>
                <a:gd name="T45" fmla="*/ 93 h 125"/>
                <a:gd name="T46" fmla="*/ 161 w 182"/>
                <a:gd name="T47" fmla="*/ 98 h 125"/>
                <a:gd name="T48" fmla="*/ 165 w 182"/>
                <a:gd name="T49" fmla="*/ 104 h 125"/>
                <a:gd name="T50" fmla="*/ 169 w 182"/>
                <a:gd name="T51" fmla="*/ 110 h 125"/>
                <a:gd name="T52" fmla="*/ 175 w 182"/>
                <a:gd name="T53" fmla="*/ 116 h 125"/>
                <a:gd name="T54" fmla="*/ 181 w 182"/>
                <a:gd name="T55" fmla="*/ 121 h 125"/>
                <a:gd name="T56" fmla="*/ 182 w 182"/>
                <a:gd name="T57" fmla="*/ 125 h 125"/>
                <a:gd name="T58" fmla="*/ 179 w 182"/>
                <a:gd name="T59" fmla="*/ 123 h 125"/>
                <a:gd name="T60" fmla="*/ 169 w 182"/>
                <a:gd name="T61" fmla="*/ 119 h 125"/>
                <a:gd name="T62" fmla="*/ 161 w 182"/>
                <a:gd name="T63" fmla="*/ 116 h 125"/>
                <a:gd name="T64" fmla="*/ 154 w 182"/>
                <a:gd name="T65" fmla="*/ 112 h 125"/>
                <a:gd name="T66" fmla="*/ 146 w 182"/>
                <a:gd name="T67" fmla="*/ 108 h 125"/>
                <a:gd name="T68" fmla="*/ 139 w 182"/>
                <a:gd name="T69" fmla="*/ 104 h 125"/>
                <a:gd name="T70" fmla="*/ 127 w 182"/>
                <a:gd name="T71" fmla="*/ 98 h 125"/>
                <a:gd name="T72" fmla="*/ 118 w 182"/>
                <a:gd name="T73" fmla="*/ 93 h 125"/>
                <a:gd name="T74" fmla="*/ 108 w 182"/>
                <a:gd name="T75" fmla="*/ 87 h 125"/>
                <a:gd name="T76" fmla="*/ 99 w 182"/>
                <a:gd name="T77" fmla="*/ 83 h 125"/>
                <a:gd name="T78" fmla="*/ 89 w 182"/>
                <a:gd name="T79" fmla="*/ 77 h 125"/>
                <a:gd name="T80" fmla="*/ 80 w 182"/>
                <a:gd name="T81" fmla="*/ 74 h 125"/>
                <a:gd name="T82" fmla="*/ 72 w 182"/>
                <a:gd name="T83" fmla="*/ 68 h 125"/>
                <a:gd name="T84" fmla="*/ 65 w 182"/>
                <a:gd name="T85" fmla="*/ 62 h 125"/>
                <a:gd name="T86" fmla="*/ 57 w 182"/>
                <a:gd name="T87" fmla="*/ 57 h 125"/>
                <a:gd name="T88" fmla="*/ 49 w 182"/>
                <a:gd name="T89" fmla="*/ 51 h 125"/>
                <a:gd name="T90" fmla="*/ 42 w 182"/>
                <a:gd name="T91" fmla="*/ 45 h 125"/>
                <a:gd name="T92" fmla="*/ 36 w 182"/>
                <a:gd name="T93" fmla="*/ 39 h 125"/>
                <a:gd name="T94" fmla="*/ 27 w 182"/>
                <a:gd name="T95" fmla="*/ 28 h 125"/>
                <a:gd name="T96" fmla="*/ 17 w 182"/>
                <a:gd name="T97" fmla="*/ 20 h 125"/>
                <a:gd name="T98" fmla="*/ 9 w 182"/>
                <a:gd name="T99" fmla="*/ 11 h 125"/>
                <a:gd name="T100" fmla="*/ 4 w 182"/>
                <a:gd name="T101" fmla="*/ 3 h 125"/>
                <a:gd name="T102" fmla="*/ 0 w 182"/>
                <a:gd name="T103" fmla="*/ 0 h 125"/>
                <a:gd name="T104" fmla="*/ 0 w 182"/>
                <a:gd name="T10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2" h="125">
                  <a:moveTo>
                    <a:pt x="0" y="0"/>
                  </a:moveTo>
                  <a:lnTo>
                    <a:pt x="2" y="0"/>
                  </a:lnTo>
                  <a:lnTo>
                    <a:pt x="13" y="3"/>
                  </a:lnTo>
                  <a:lnTo>
                    <a:pt x="19" y="7"/>
                  </a:lnTo>
                  <a:lnTo>
                    <a:pt x="27" y="9"/>
                  </a:lnTo>
                  <a:lnTo>
                    <a:pt x="34" y="15"/>
                  </a:lnTo>
                  <a:lnTo>
                    <a:pt x="46" y="19"/>
                  </a:lnTo>
                  <a:lnTo>
                    <a:pt x="53" y="22"/>
                  </a:lnTo>
                  <a:lnTo>
                    <a:pt x="63" y="24"/>
                  </a:lnTo>
                  <a:lnTo>
                    <a:pt x="72" y="30"/>
                  </a:lnTo>
                  <a:lnTo>
                    <a:pt x="82" y="34"/>
                  </a:lnTo>
                  <a:lnTo>
                    <a:pt x="89" y="38"/>
                  </a:lnTo>
                  <a:lnTo>
                    <a:pt x="97" y="41"/>
                  </a:lnTo>
                  <a:lnTo>
                    <a:pt x="103" y="43"/>
                  </a:lnTo>
                  <a:lnTo>
                    <a:pt x="110" y="47"/>
                  </a:lnTo>
                  <a:lnTo>
                    <a:pt x="114" y="49"/>
                  </a:lnTo>
                  <a:lnTo>
                    <a:pt x="120" y="55"/>
                  </a:lnTo>
                  <a:lnTo>
                    <a:pt x="127" y="58"/>
                  </a:lnTo>
                  <a:lnTo>
                    <a:pt x="133" y="66"/>
                  </a:lnTo>
                  <a:lnTo>
                    <a:pt x="139" y="72"/>
                  </a:lnTo>
                  <a:lnTo>
                    <a:pt x="144" y="77"/>
                  </a:lnTo>
                  <a:lnTo>
                    <a:pt x="150" y="83"/>
                  </a:lnTo>
                  <a:lnTo>
                    <a:pt x="156" y="93"/>
                  </a:lnTo>
                  <a:lnTo>
                    <a:pt x="161" y="98"/>
                  </a:lnTo>
                  <a:lnTo>
                    <a:pt x="165" y="104"/>
                  </a:lnTo>
                  <a:lnTo>
                    <a:pt x="169" y="110"/>
                  </a:lnTo>
                  <a:lnTo>
                    <a:pt x="175" y="116"/>
                  </a:lnTo>
                  <a:lnTo>
                    <a:pt x="181" y="121"/>
                  </a:lnTo>
                  <a:lnTo>
                    <a:pt x="182" y="125"/>
                  </a:lnTo>
                  <a:lnTo>
                    <a:pt x="179" y="123"/>
                  </a:lnTo>
                  <a:lnTo>
                    <a:pt x="169" y="119"/>
                  </a:lnTo>
                  <a:lnTo>
                    <a:pt x="161" y="116"/>
                  </a:lnTo>
                  <a:lnTo>
                    <a:pt x="154" y="112"/>
                  </a:lnTo>
                  <a:lnTo>
                    <a:pt x="146" y="108"/>
                  </a:lnTo>
                  <a:lnTo>
                    <a:pt x="139" y="104"/>
                  </a:lnTo>
                  <a:lnTo>
                    <a:pt x="127" y="98"/>
                  </a:lnTo>
                  <a:lnTo>
                    <a:pt x="118" y="93"/>
                  </a:lnTo>
                  <a:lnTo>
                    <a:pt x="108" y="87"/>
                  </a:lnTo>
                  <a:lnTo>
                    <a:pt x="99" y="83"/>
                  </a:lnTo>
                  <a:lnTo>
                    <a:pt x="89" y="77"/>
                  </a:lnTo>
                  <a:lnTo>
                    <a:pt x="80" y="74"/>
                  </a:lnTo>
                  <a:lnTo>
                    <a:pt x="72" y="68"/>
                  </a:lnTo>
                  <a:lnTo>
                    <a:pt x="65" y="62"/>
                  </a:lnTo>
                  <a:lnTo>
                    <a:pt x="57" y="57"/>
                  </a:lnTo>
                  <a:lnTo>
                    <a:pt x="49" y="51"/>
                  </a:lnTo>
                  <a:lnTo>
                    <a:pt x="42" y="45"/>
                  </a:lnTo>
                  <a:lnTo>
                    <a:pt x="36" y="39"/>
                  </a:lnTo>
                  <a:lnTo>
                    <a:pt x="27" y="28"/>
                  </a:lnTo>
                  <a:lnTo>
                    <a:pt x="17" y="20"/>
                  </a:lnTo>
                  <a:lnTo>
                    <a:pt x="9" y="11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46" name="Freeform 130"/>
            <p:cNvSpPr>
              <a:spLocks/>
            </p:cNvSpPr>
            <p:nvPr/>
          </p:nvSpPr>
          <p:spPr bwMode="auto">
            <a:xfrm>
              <a:off x="970" y="2092"/>
              <a:ext cx="27" cy="111"/>
            </a:xfrm>
            <a:custGeom>
              <a:avLst/>
              <a:gdLst>
                <a:gd name="T0" fmla="*/ 21 w 56"/>
                <a:gd name="T1" fmla="*/ 0 h 222"/>
                <a:gd name="T2" fmla="*/ 21 w 56"/>
                <a:gd name="T3" fmla="*/ 2 h 222"/>
                <a:gd name="T4" fmla="*/ 23 w 56"/>
                <a:gd name="T5" fmla="*/ 12 h 222"/>
                <a:gd name="T6" fmla="*/ 25 w 56"/>
                <a:gd name="T7" fmla="*/ 17 h 222"/>
                <a:gd name="T8" fmla="*/ 27 w 56"/>
                <a:gd name="T9" fmla="*/ 25 h 222"/>
                <a:gd name="T10" fmla="*/ 27 w 56"/>
                <a:gd name="T11" fmla="*/ 32 h 222"/>
                <a:gd name="T12" fmla="*/ 29 w 56"/>
                <a:gd name="T13" fmla="*/ 42 h 222"/>
                <a:gd name="T14" fmla="*/ 31 w 56"/>
                <a:gd name="T15" fmla="*/ 51 h 222"/>
                <a:gd name="T16" fmla="*/ 33 w 56"/>
                <a:gd name="T17" fmla="*/ 61 h 222"/>
                <a:gd name="T18" fmla="*/ 33 w 56"/>
                <a:gd name="T19" fmla="*/ 72 h 222"/>
                <a:gd name="T20" fmla="*/ 35 w 56"/>
                <a:gd name="T21" fmla="*/ 82 h 222"/>
                <a:gd name="T22" fmla="*/ 35 w 56"/>
                <a:gd name="T23" fmla="*/ 91 h 222"/>
                <a:gd name="T24" fmla="*/ 37 w 56"/>
                <a:gd name="T25" fmla="*/ 101 h 222"/>
                <a:gd name="T26" fmla="*/ 37 w 56"/>
                <a:gd name="T27" fmla="*/ 110 h 222"/>
                <a:gd name="T28" fmla="*/ 38 w 56"/>
                <a:gd name="T29" fmla="*/ 120 h 222"/>
                <a:gd name="T30" fmla="*/ 35 w 56"/>
                <a:gd name="T31" fmla="*/ 127 h 222"/>
                <a:gd name="T32" fmla="*/ 33 w 56"/>
                <a:gd name="T33" fmla="*/ 137 h 222"/>
                <a:gd name="T34" fmla="*/ 31 w 56"/>
                <a:gd name="T35" fmla="*/ 146 h 222"/>
                <a:gd name="T36" fmla="*/ 29 w 56"/>
                <a:gd name="T37" fmla="*/ 154 h 222"/>
                <a:gd name="T38" fmla="*/ 25 w 56"/>
                <a:gd name="T39" fmla="*/ 162 h 222"/>
                <a:gd name="T40" fmla="*/ 21 w 56"/>
                <a:gd name="T41" fmla="*/ 171 h 222"/>
                <a:gd name="T42" fmla="*/ 19 w 56"/>
                <a:gd name="T43" fmla="*/ 179 h 222"/>
                <a:gd name="T44" fmla="*/ 16 w 56"/>
                <a:gd name="T45" fmla="*/ 186 h 222"/>
                <a:gd name="T46" fmla="*/ 14 w 56"/>
                <a:gd name="T47" fmla="*/ 192 h 222"/>
                <a:gd name="T48" fmla="*/ 10 w 56"/>
                <a:gd name="T49" fmla="*/ 198 h 222"/>
                <a:gd name="T50" fmla="*/ 6 w 56"/>
                <a:gd name="T51" fmla="*/ 203 h 222"/>
                <a:gd name="T52" fmla="*/ 4 w 56"/>
                <a:gd name="T53" fmla="*/ 207 h 222"/>
                <a:gd name="T54" fmla="*/ 0 w 56"/>
                <a:gd name="T55" fmla="*/ 213 h 222"/>
                <a:gd name="T56" fmla="*/ 0 w 56"/>
                <a:gd name="T57" fmla="*/ 217 h 222"/>
                <a:gd name="T58" fmla="*/ 33 w 56"/>
                <a:gd name="T59" fmla="*/ 203 h 222"/>
                <a:gd name="T60" fmla="*/ 35 w 56"/>
                <a:gd name="T61" fmla="*/ 222 h 222"/>
                <a:gd name="T62" fmla="*/ 35 w 56"/>
                <a:gd name="T63" fmla="*/ 219 h 222"/>
                <a:gd name="T64" fmla="*/ 38 w 56"/>
                <a:gd name="T65" fmla="*/ 213 h 222"/>
                <a:gd name="T66" fmla="*/ 40 w 56"/>
                <a:gd name="T67" fmla="*/ 207 h 222"/>
                <a:gd name="T68" fmla="*/ 42 w 56"/>
                <a:gd name="T69" fmla="*/ 202 h 222"/>
                <a:gd name="T70" fmla="*/ 46 w 56"/>
                <a:gd name="T71" fmla="*/ 194 h 222"/>
                <a:gd name="T72" fmla="*/ 48 w 56"/>
                <a:gd name="T73" fmla="*/ 186 h 222"/>
                <a:gd name="T74" fmla="*/ 50 w 56"/>
                <a:gd name="T75" fmla="*/ 177 h 222"/>
                <a:gd name="T76" fmla="*/ 52 w 56"/>
                <a:gd name="T77" fmla="*/ 167 h 222"/>
                <a:gd name="T78" fmla="*/ 54 w 56"/>
                <a:gd name="T79" fmla="*/ 158 h 222"/>
                <a:gd name="T80" fmla="*/ 56 w 56"/>
                <a:gd name="T81" fmla="*/ 146 h 222"/>
                <a:gd name="T82" fmla="*/ 56 w 56"/>
                <a:gd name="T83" fmla="*/ 139 h 222"/>
                <a:gd name="T84" fmla="*/ 56 w 56"/>
                <a:gd name="T85" fmla="*/ 133 h 222"/>
                <a:gd name="T86" fmla="*/ 56 w 56"/>
                <a:gd name="T87" fmla="*/ 126 h 222"/>
                <a:gd name="T88" fmla="*/ 56 w 56"/>
                <a:gd name="T89" fmla="*/ 120 h 222"/>
                <a:gd name="T90" fmla="*/ 56 w 56"/>
                <a:gd name="T91" fmla="*/ 112 h 222"/>
                <a:gd name="T92" fmla="*/ 56 w 56"/>
                <a:gd name="T93" fmla="*/ 107 h 222"/>
                <a:gd name="T94" fmla="*/ 56 w 56"/>
                <a:gd name="T95" fmla="*/ 99 h 222"/>
                <a:gd name="T96" fmla="*/ 56 w 56"/>
                <a:gd name="T97" fmla="*/ 91 h 222"/>
                <a:gd name="T98" fmla="*/ 54 w 56"/>
                <a:gd name="T99" fmla="*/ 82 h 222"/>
                <a:gd name="T100" fmla="*/ 52 w 56"/>
                <a:gd name="T101" fmla="*/ 76 h 222"/>
                <a:gd name="T102" fmla="*/ 52 w 56"/>
                <a:gd name="T103" fmla="*/ 69 h 222"/>
                <a:gd name="T104" fmla="*/ 50 w 56"/>
                <a:gd name="T105" fmla="*/ 63 h 222"/>
                <a:gd name="T106" fmla="*/ 46 w 56"/>
                <a:gd name="T107" fmla="*/ 50 h 222"/>
                <a:gd name="T108" fmla="*/ 44 w 56"/>
                <a:gd name="T109" fmla="*/ 42 h 222"/>
                <a:gd name="T110" fmla="*/ 40 w 56"/>
                <a:gd name="T111" fmla="*/ 32 h 222"/>
                <a:gd name="T112" fmla="*/ 38 w 56"/>
                <a:gd name="T113" fmla="*/ 25 h 222"/>
                <a:gd name="T114" fmla="*/ 37 w 56"/>
                <a:gd name="T115" fmla="*/ 19 h 222"/>
                <a:gd name="T116" fmla="*/ 35 w 56"/>
                <a:gd name="T117" fmla="*/ 13 h 222"/>
                <a:gd name="T118" fmla="*/ 27 w 56"/>
                <a:gd name="T119" fmla="*/ 6 h 222"/>
                <a:gd name="T120" fmla="*/ 25 w 56"/>
                <a:gd name="T121" fmla="*/ 2 h 222"/>
                <a:gd name="T122" fmla="*/ 21 w 56"/>
                <a:gd name="T123" fmla="*/ 0 h 222"/>
                <a:gd name="T124" fmla="*/ 21 w 56"/>
                <a:gd name="T125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6" h="222">
                  <a:moveTo>
                    <a:pt x="21" y="0"/>
                  </a:moveTo>
                  <a:lnTo>
                    <a:pt x="21" y="2"/>
                  </a:lnTo>
                  <a:lnTo>
                    <a:pt x="23" y="12"/>
                  </a:lnTo>
                  <a:lnTo>
                    <a:pt x="25" y="17"/>
                  </a:lnTo>
                  <a:lnTo>
                    <a:pt x="27" y="25"/>
                  </a:lnTo>
                  <a:lnTo>
                    <a:pt x="27" y="32"/>
                  </a:lnTo>
                  <a:lnTo>
                    <a:pt x="29" y="42"/>
                  </a:lnTo>
                  <a:lnTo>
                    <a:pt x="31" y="51"/>
                  </a:lnTo>
                  <a:lnTo>
                    <a:pt x="33" y="61"/>
                  </a:lnTo>
                  <a:lnTo>
                    <a:pt x="33" y="72"/>
                  </a:lnTo>
                  <a:lnTo>
                    <a:pt x="35" y="82"/>
                  </a:lnTo>
                  <a:lnTo>
                    <a:pt x="35" y="91"/>
                  </a:lnTo>
                  <a:lnTo>
                    <a:pt x="37" y="101"/>
                  </a:lnTo>
                  <a:lnTo>
                    <a:pt x="37" y="110"/>
                  </a:lnTo>
                  <a:lnTo>
                    <a:pt x="38" y="120"/>
                  </a:lnTo>
                  <a:lnTo>
                    <a:pt x="35" y="127"/>
                  </a:lnTo>
                  <a:lnTo>
                    <a:pt x="33" y="137"/>
                  </a:lnTo>
                  <a:lnTo>
                    <a:pt x="31" y="146"/>
                  </a:lnTo>
                  <a:lnTo>
                    <a:pt x="29" y="154"/>
                  </a:lnTo>
                  <a:lnTo>
                    <a:pt x="25" y="162"/>
                  </a:lnTo>
                  <a:lnTo>
                    <a:pt x="21" y="171"/>
                  </a:lnTo>
                  <a:lnTo>
                    <a:pt x="19" y="179"/>
                  </a:lnTo>
                  <a:lnTo>
                    <a:pt x="16" y="186"/>
                  </a:lnTo>
                  <a:lnTo>
                    <a:pt x="14" y="192"/>
                  </a:lnTo>
                  <a:lnTo>
                    <a:pt x="10" y="198"/>
                  </a:lnTo>
                  <a:lnTo>
                    <a:pt x="6" y="203"/>
                  </a:lnTo>
                  <a:lnTo>
                    <a:pt x="4" y="207"/>
                  </a:lnTo>
                  <a:lnTo>
                    <a:pt x="0" y="213"/>
                  </a:lnTo>
                  <a:lnTo>
                    <a:pt x="0" y="217"/>
                  </a:lnTo>
                  <a:lnTo>
                    <a:pt x="33" y="203"/>
                  </a:lnTo>
                  <a:lnTo>
                    <a:pt x="35" y="222"/>
                  </a:lnTo>
                  <a:lnTo>
                    <a:pt x="35" y="219"/>
                  </a:lnTo>
                  <a:lnTo>
                    <a:pt x="38" y="213"/>
                  </a:lnTo>
                  <a:lnTo>
                    <a:pt x="40" y="207"/>
                  </a:lnTo>
                  <a:lnTo>
                    <a:pt x="42" y="202"/>
                  </a:lnTo>
                  <a:lnTo>
                    <a:pt x="46" y="194"/>
                  </a:lnTo>
                  <a:lnTo>
                    <a:pt x="48" y="186"/>
                  </a:lnTo>
                  <a:lnTo>
                    <a:pt x="50" y="177"/>
                  </a:lnTo>
                  <a:lnTo>
                    <a:pt x="52" y="167"/>
                  </a:lnTo>
                  <a:lnTo>
                    <a:pt x="54" y="158"/>
                  </a:lnTo>
                  <a:lnTo>
                    <a:pt x="56" y="146"/>
                  </a:lnTo>
                  <a:lnTo>
                    <a:pt x="56" y="139"/>
                  </a:lnTo>
                  <a:lnTo>
                    <a:pt x="56" y="133"/>
                  </a:lnTo>
                  <a:lnTo>
                    <a:pt x="56" y="126"/>
                  </a:lnTo>
                  <a:lnTo>
                    <a:pt x="56" y="120"/>
                  </a:lnTo>
                  <a:lnTo>
                    <a:pt x="56" y="112"/>
                  </a:lnTo>
                  <a:lnTo>
                    <a:pt x="56" y="107"/>
                  </a:lnTo>
                  <a:lnTo>
                    <a:pt x="56" y="99"/>
                  </a:lnTo>
                  <a:lnTo>
                    <a:pt x="56" y="91"/>
                  </a:lnTo>
                  <a:lnTo>
                    <a:pt x="54" y="82"/>
                  </a:lnTo>
                  <a:lnTo>
                    <a:pt x="52" y="76"/>
                  </a:lnTo>
                  <a:lnTo>
                    <a:pt x="52" y="69"/>
                  </a:lnTo>
                  <a:lnTo>
                    <a:pt x="50" y="63"/>
                  </a:lnTo>
                  <a:lnTo>
                    <a:pt x="46" y="50"/>
                  </a:lnTo>
                  <a:lnTo>
                    <a:pt x="44" y="42"/>
                  </a:lnTo>
                  <a:lnTo>
                    <a:pt x="40" y="32"/>
                  </a:lnTo>
                  <a:lnTo>
                    <a:pt x="38" y="25"/>
                  </a:lnTo>
                  <a:lnTo>
                    <a:pt x="37" y="19"/>
                  </a:lnTo>
                  <a:lnTo>
                    <a:pt x="35" y="13"/>
                  </a:lnTo>
                  <a:lnTo>
                    <a:pt x="27" y="6"/>
                  </a:lnTo>
                  <a:lnTo>
                    <a:pt x="25" y="2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83075" name="Picture 131" descr="C:\Users\myersjac\AppData\Local\Microsoft\Windows\Temporary Internet Files\Content.IE5\YZ1GFY05\MC900438020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220" y="1218150"/>
            <a:ext cx="1262418" cy="126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3047" name="Group 135"/>
          <p:cNvGrpSpPr>
            <a:grpSpLocks noChangeAspect="1"/>
          </p:cNvGrpSpPr>
          <p:nvPr/>
        </p:nvGrpSpPr>
        <p:grpSpPr bwMode="auto">
          <a:xfrm>
            <a:off x="3314865" y="1552058"/>
            <a:ext cx="766287" cy="1204912"/>
            <a:chOff x="1761" y="1883"/>
            <a:chExt cx="732" cy="1151"/>
          </a:xfrm>
        </p:grpSpPr>
        <p:sp>
          <p:nvSpPr>
            <p:cNvPr id="83048" name="AutoShape 134"/>
            <p:cNvSpPr>
              <a:spLocks noChangeAspect="1" noChangeArrowheads="1" noTextEdit="1"/>
            </p:cNvSpPr>
            <p:nvPr/>
          </p:nvSpPr>
          <p:spPr bwMode="auto">
            <a:xfrm>
              <a:off x="1761" y="1883"/>
              <a:ext cx="732" cy="1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50" name="Freeform 137"/>
            <p:cNvSpPr>
              <a:spLocks/>
            </p:cNvSpPr>
            <p:nvPr/>
          </p:nvSpPr>
          <p:spPr bwMode="auto">
            <a:xfrm>
              <a:off x="1980" y="2929"/>
              <a:ext cx="148" cy="105"/>
            </a:xfrm>
            <a:custGeom>
              <a:avLst/>
              <a:gdLst>
                <a:gd name="T0" fmla="*/ 0 w 296"/>
                <a:gd name="T1" fmla="*/ 0 h 210"/>
                <a:gd name="T2" fmla="*/ 0 w 296"/>
                <a:gd name="T3" fmla="*/ 202 h 210"/>
                <a:gd name="T4" fmla="*/ 284 w 296"/>
                <a:gd name="T5" fmla="*/ 210 h 210"/>
                <a:gd name="T6" fmla="*/ 296 w 296"/>
                <a:gd name="T7" fmla="*/ 34 h 210"/>
                <a:gd name="T8" fmla="*/ 0 w 296"/>
                <a:gd name="T9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" h="210">
                  <a:moveTo>
                    <a:pt x="0" y="0"/>
                  </a:moveTo>
                  <a:lnTo>
                    <a:pt x="0" y="202"/>
                  </a:lnTo>
                  <a:lnTo>
                    <a:pt x="284" y="210"/>
                  </a:lnTo>
                  <a:lnTo>
                    <a:pt x="296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51" name="Freeform 138"/>
            <p:cNvSpPr>
              <a:spLocks/>
            </p:cNvSpPr>
            <p:nvPr/>
          </p:nvSpPr>
          <p:spPr bwMode="auto">
            <a:xfrm>
              <a:off x="2139" y="2934"/>
              <a:ext cx="147" cy="100"/>
            </a:xfrm>
            <a:custGeom>
              <a:avLst/>
              <a:gdLst>
                <a:gd name="T0" fmla="*/ 0 w 294"/>
                <a:gd name="T1" fmla="*/ 0 h 199"/>
                <a:gd name="T2" fmla="*/ 31 w 294"/>
                <a:gd name="T3" fmla="*/ 191 h 199"/>
                <a:gd name="T4" fmla="*/ 294 w 294"/>
                <a:gd name="T5" fmla="*/ 199 h 199"/>
                <a:gd name="T6" fmla="*/ 294 w 294"/>
                <a:gd name="T7" fmla="*/ 23 h 199"/>
                <a:gd name="T8" fmla="*/ 0 w 294"/>
                <a:gd name="T9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199">
                  <a:moveTo>
                    <a:pt x="0" y="0"/>
                  </a:moveTo>
                  <a:lnTo>
                    <a:pt x="31" y="191"/>
                  </a:lnTo>
                  <a:lnTo>
                    <a:pt x="294" y="199"/>
                  </a:lnTo>
                  <a:lnTo>
                    <a:pt x="294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52" name="Freeform 139"/>
            <p:cNvSpPr>
              <a:spLocks/>
            </p:cNvSpPr>
            <p:nvPr/>
          </p:nvSpPr>
          <p:spPr bwMode="auto">
            <a:xfrm>
              <a:off x="1886" y="2086"/>
              <a:ext cx="492" cy="877"/>
            </a:xfrm>
            <a:custGeom>
              <a:avLst/>
              <a:gdLst>
                <a:gd name="T0" fmla="*/ 260 w 983"/>
                <a:gd name="T1" fmla="*/ 115 h 1753"/>
                <a:gd name="T2" fmla="*/ 216 w 983"/>
                <a:gd name="T3" fmla="*/ 135 h 1753"/>
                <a:gd name="T4" fmla="*/ 183 w 983"/>
                <a:gd name="T5" fmla="*/ 154 h 1753"/>
                <a:gd name="T6" fmla="*/ 156 w 983"/>
                <a:gd name="T7" fmla="*/ 176 h 1753"/>
                <a:gd name="T8" fmla="*/ 135 w 983"/>
                <a:gd name="T9" fmla="*/ 201 h 1753"/>
                <a:gd name="T10" fmla="*/ 117 w 983"/>
                <a:gd name="T11" fmla="*/ 232 h 1753"/>
                <a:gd name="T12" fmla="*/ 99 w 983"/>
                <a:gd name="T13" fmla="*/ 269 h 1753"/>
                <a:gd name="T14" fmla="*/ 79 w 983"/>
                <a:gd name="T15" fmla="*/ 315 h 1753"/>
                <a:gd name="T16" fmla="*/ 48 w 983"/>
                <a:gd name="T17" fmla="*/ 434 h 1753"/>
                <a:gd name="T18" fmla="*/ 1 w 983"/>
                <a:gd name="T19" fmla="*/ 565 h 1753"/>
                <a:gd name="T20" fmla="*/ 5 w 983"/>
                <a:gd name="T21" fmla="*/ 638 h 1753"/>
                <a:gd name="T22" fmla="*/ 35 w 983"/>
                <a:gd name="T23" fmla="*/ 690 h 1753"/>
                <a:gd name="T24" fmla="*/ 91 w 983"/>
                <a:gd name="T25" fmla="*/ 719 h 1753"/>
                <a:gd name="T26" fmla="*/ 163 w 983"/>
                <a:gd name="T27" fmla="*/ 741 h 1753"/>
                <a:gd name="T28" fmla="*/ 142 w 983"/>
                <a:gd name="T29" fmla="*/ 1026 h 1753"/>
                <a:gd name="T30" fmla="*/ 145 w 983"/>
                <a:gd name="T31" fmla="*/ 1312 h 1753"/>
                <a:gd name="T32" fmla="*/ 153 w 983"/>
                <a:gd name="T33" fmla="*/ 1728 h 1753"/>
                <a:gd name="T34" fmla="*/ 200 w 983"/>
                <a:gd name="T35" fmla="*/ 1739 h 1753"/>
                <a:gd name="T36" fmla="*/ 255 w 983"/>
                <a:gd name="T37" fmla="*/ 1746 h 1753"/>
                <a:gd name="T38" fmla="*/ 317 w 983"/>
                <a:gd name="T39" fmla="*/ 1751 h 1753"/>
                <a:gd name="T40" fmla="*/ 382 w 983"/>
                <a:gd name="T41" fmla="*/ 1752 h 1753"/>
                <a:gd name="T42" fmla="*/ 448 w 983"/>
                <a:gd name="T43" fmla="*/ 1752 h 1753"/>
                <a:gd name="T44" fmla="*/ 513 w 983"/>
                <a:gd name="T45" fmla="*/ 1752 h 1753"/>
                <a:gd name="T46" fmla="*/ 572 w 983"/>
                <a:gd name="T47" fmla="*/ 1752 h 1753"/>
                <a:gd name="T48" fmla="*/ 817 w 983"/>
                <a:gd name="T49" fmla="*/ 1735 h 1753"/>
                <a:gd name="T50" fmla="*/ 805 w 983"/>
                <a:gd name="T51" fmla="*/ 722 h 1753"/>
                <a:gd name="T52" fmla="*/ 885 w 983"/>
                <a:gd name="T53" fmla="*/ 689 h 1753"/>
                <a:gd name="T54" fmla="*/ 920 w 983"/>
                <a:gd name="T55" fmla="*/ 670 h 1753"/>
                <a:gd name="T56" fmla="*/ 945 w 983"/>
                <a:gd name="T57" fmla="*/ 651 h 1753"/>
                <a:gd name="T58" fmla="*/ 965 w 983"/>
                <a:gd name="T59" fmla="*/ 631 h 1753"/>
                <a:gd name="T60" fmla="*/ 982 w 983"/>
                <a:gd name="T61" fmla="*/ 598 h 1753"/>
                <a:gd name="T62" fmla="*/ 977 w 983"/>
                <a:gd name="T63" fmla="*/ 546 h 1753"/>
                <a:gd name="T64" fmla="*/ 954 w 983"/>
                <a:gd name="T65" fmla="*/ 484 h 1753"/>
                <a:gd name="T66" fmla="*/ 924 w 983"/>
                <a:gd name="T67" fmla="*/ 405 h 1753"/>
                <a:gd name="T68" fmla="*/ 875 w 983"/>
                <a:gd name="T69" fmla="*/ 249 h 1753"/>
                <a:gd name="T70" fmla="*/ 844 w 983"/>
                <a:gd name="T71" fmla="*/ 197 h 1753"/>
                <a:gd name="T72" fmla="*/ 817 w 983"/>
                <a:gd name="T73" fmla="*/ 158 h 1753"/>
                <a:gd name="T74" fmla="*/ 791 w 983"/>
                <a:gd name="T75" fmla="*/ 128 h 1753"/>
                <a:gd name="T76" fmla="*/ 763 w 983"/>
                <a:gd name="T77" fmla="*/ 103 h 1753"/>
                <a:gd name="T78" fmla="*/ 732 w 983"/>
                <a:gd name="T79" fmla="*/ 85 h 1753"/>
                <a:gd name="T80" fmla="*/ 695 w 983"/>
                <a:gd name="T81" fmla="*/ 68 h 1753"/>
                <a:gd name="T82" fmla="*/ 651 w 983"/>
                <a:gd name="T83" fmla="*/ 49 h 1753"/>
                <a:gd name="T84" fmla="*/ 595 w 983"/>
                <a:gd name="T85" fmla="*/ 27 h 1753"/>
                <a:gd name="T86" fmla="*/ 583 w 983"/>
                <a:gd name="T87" fmla="*/ 19 h 1753"/>
                <a:gd name="T88" fmla="*/ 555 w 983"/>
                <a:gd name="T89" fmla="*/ 10 h 1753"/>
                <a:gd name="T90" fmla="*/ 516 w 983"/>
                <a:gd name="T91" fmla="*/ 2 h 1753"/>
                <a:gd name="T92" fmla="*/ 471 w 983"/>
                <a:gd name="T93" fmla="*/ 0 h 1753"/>
                <a:gd name="T94" fmla="*/ 422 w 983"/>
                <a:gd name="T95" fmla="*/ 5 h 1753"/>
                <a:gd name="T96" fmla="*/ 372 w 983"/>
                <a:gd name="T97" fmla="*/ 23 h 1753"/>
                <a:gd name="T98" fmla="*/ 325 w 983"/>
                <a:gd name="T99" fmla="*/ 55 h 1753"/>
                <a:gd name="T100" fmla="*/ 286 w 983"/>
                <a:gd name="T101" fmla="*/ 105 h 1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83" h="1753">
                  <a:moveTo>
                    <a:pt x="286" y="105"/>
                  </a:moveTo>
                  <a:lnTo>
                    <a:pt x="260" y="115"/>
                  </a:lnTo>
                  <a:lnTo>
                    <a:pt x="237" y="124"/>
                  </a:lnTo>
                  <a:lnTo>
                    <a:pt x="216" y="135"/>
                  </a:lnTo>
                  <a:lnTo>
                    <a:pt x="198" y="144"/>
                  </a:lnTo>
                  <a:lnTo>
                    <a:pt x="183" y="154"/>
                  </a:lnTo>
                  <a:lnTo>
                    <a:pt x="169" y="164"/>
                  </a:lnTo>
                  <a:lnTo>
                    <a:pt x="156" y="176"/>
                  </a:lnTo>
                  <a:lnTo>
                    <a:pt x="145" y="189"/>
                  </a:lnTo>
                  <a:lnTo>
                    <a:pt x="135" y="201"/>
                  </a:lnTo>
                  <a:lnTo>
                    <a:pt x="125" y="216"/>
                  </a:lnTo>
                  <a:lnTo>
                    <a:pt x="117" y="232"/>
                  </a:lnTo>
                  <a:lnTo>
                    <a:pt x="108" y="250"/>
                  </a:lnTo>
                  <a:lnTo>
                    <a:pt x="99" y="269"/>
                  </a:lnTo>
                  <a:lnTo>
                    <a:pt x="89" y="291"/>
                  </a:lnTo>
                  <a:lnTo>
                    <a:pt x="79" y="315"/>
                  </a:lnTo>
                  <a:lnTo>
                    <a:pt x="68" y="342"/>
                  </a:lnTo>
                  <a:lnTo>
                    <a:pt x="48" y="434"/>
                  </a:lnTo>
                  <a:lnTo>
                    <a:pt x="9" y="522"/>
                  </a:lnTo>
                  <a:lnTo>
                    <a:pt x="1" y="565"/>
                  </a:lnTo>
                  <a:lnTo>
                    <a:pt x="0" y="605"/>
                  </a:lnTo>
                  <a:lnTo>
                    <a:pt x="5" y="638"/>
                  </a:lnTo>
                  <a:lnTo>
                    <a:pt x="17" y="667"/>
                  </a:lnTo>
                  <a:lnTo>
                    <a:pt x="35" y="690"/>
                  </a:lnTo>
                  <a:lnTo>
                    <a:pt x="60" y="707"/>
                  </a:lnTo>
                  <a:lnTo>
                    <a:pt x="91" y="719"/>
                  </a:lnTo>
                  <a:lnTo>
                    <a:pt x="127" y="726"/>
                  </a:lnTo>
                  <a:lnTo>
                    <a:pt x="163" y="741"/>
                  </a:lnTo>
                  <a:lnTo>
                    <a:pt x="150" y="887"/>
                  </a:lnTo>
                  <a:lnTo>
                    <a:pt x="142" y="1026"/>
                  </a:lnTo>
                  <a:lnTo>
                    <a:pt x="141" y="1165"/>
                  </a:lnTo>
                  <a:lnTo>
                    <a:pt x="145" y="1312"/>
                  </a:lnTo>
                  <a:lnTo>
                    <a:pt x="134" y="1720"/>
                  </a:lnTo>
                  <a:lnTo>
                    <a:pt x="153" y="1728"/>
                  </a:lnTo>
                  <a:lnTo>
                    <a:pt x="175" y="1734"/>
                  </a:lnTo>
                  <a:lnTo>
                    <a:pt x="200" y="1739"/>
                  </a:lnTo>
                  <a:lnTo>
                    <a:pt x="226" y="1743"/>
                  </a:lnTo>
                  <a:lnTo>
                    <a:pt x="255" y="1746"/>
                  </a:lnTo>
                  <a:lnTo>
                    <a:pt x="285" y="1749"/>
                  </a:lnTo>
                  <a:lnTo>
                    <a:pt x="317" y="1751"/>
                  </a:lnTo>
                  <a:lnTo>
                    <a:pt x="349" y="1752"/>
                  </a:lnTo>
                  <a:lnTo>
                    <a:pt x="382" y="1752"/>
                  </a:lnTo>
                  <a:lnTo>
                    <a:pt x="415" y="1752"/>
                  </a:lnTo>
                  <a:lnTo>
                    <a:pt x="448" y="1752"/>
                  </a:lnTo>
                  <a:lnTo>
                    <a:pt x="482" y="1752"/>
                  </a:lnTo>
                  <a:lnTo>
                    <a:pt x="513" y="1752"/>
                  </a:lnTo>
                  <a:lnTo>
                    <a:pt x="544" y="1752"/>
                  </a:lnTo>
                  <a:lnTo>
                    <a:pt x="572" y="1752"/>
                  </a:lnTo>
                  <a:lnTo>
                    <a:pt x="600" y="1753"/>
                  </a:lnTo>
                  <a:lnTo>
                    <a:pt x="817" y="1735"/>
                  </a:lnTo>
                  <a:lnTo>
                    <a:pt x="815" y="1390"/>
                  </a:lnTo>
                  <a:lnTo>
                    <a:pt x="805" y="722"/>
                  </a:lnTo>
                  <a:lnTo>
                    <a:pt x="866" y="699"/>
                  </a:lnTo>
                  <a:lnTo>
                    <a:pt x="885" y="689"/>
                  </a:lnTo>
                  <a:lnTo>
                    <a:pt x="904" y="679"/>
                  </a:lnTo>
                  <a:lnTo>
                    <a:pt x="920" y="670"/>
                  </a:lnTo>
                  <a:lnTo>
                    <a:pt x="934" y="660"/>
                  </a:lnTo>
                  <a:lnTo>
                    <a:pt x="945" y="651"/>
                  </a:lnTo>
                  <a:lnTo>
                    <a:pt x="957" y="641"/>
                  </a:lnTo>
                  <a:lnTo>
                    <a:pt x="965" y="631"/>
                  </a:lnTo>
                  <a:lnTo>
                    <a:pt x="973" y="621"/>
                  </a:lnTo>
                  <a:lnTo>
                    <a:pt x="982" y="598"/>
                  </a:lnTo>
                  <a:lnTo>
                    <a:pt x="983" y="572"/>
                  </a:lnTo>
                  <a:lnTo>
                    <a:pt x="977" y="546"/>
                  </a:lnTo>
                  <a:lnTo>
                    <a:pt x="967" y="516"/>
                  </a:lnTo>
                  <a:lnTo>
                    <a:pt x="954" y="484"/>
                  </a:lnTo>
                  <a:lnTo>
                    <a:pt x="939" y="447"/>
                  </a:lnTo>
                  <a:lnTo>
                    <a:pt x="924" y="405"/>
                  </a:lnTo>
                  <a:lnTo>
                    <a:pt x="912" y="359"/>
                  </a:lnTo>
                  <a:lnTo>
                    <a:pt x="875" y="249"/>
                  </a:lnTo>
                  <a:lnTo>
                    <a:pt x="859" y="221"/>
                  </a:lnTo>
                  <a:lnTo>
                    <a:pt x="844" y="197"/>
                  </a:lnTo>
                  <a:lnTo>
                    <a:pt x="830" y="176"/>
                  </a:lnTo>
                  <a:lnTo>
                    <a:pt x="817" y="158"/>
                  </a:lnTo>
                  <a:lnTo>
                    <a:pt x="804" y="141"/>
                  </a:lnTo>
                  <a:lnTo>
                    <a:pt x="791" y="128"/>
                  </a:lnTo>
                  <a:lnTo>
                    <a:pt x="777" y="115"/>
                  </a:lnTo>
                  <a:lnTo>
                    <a:pt x="763" y="103"/>
                  </a:lnTo>
                  <a:lnTo>
                    <a:pt x="748" y="94"/>
                  </a:lnTo>
                  <a:lnTo>
                    <a:pt x="732" y="85"/>
                  </a:lnTo>
                  <a:lnTo>
                    <a:pt x="715" y="76"/>
                  </a:lnTo>
                  <a:lnTo>
                    <a:pt x="695" y="68"/>
                  </a:lnTo>
                  <a:lnTo>
                    <a:pt x="675" y="58"/>
                  </a:lnTo>
                  <a:lnTo>
                    <a:pt x="651" y="49"/>
                  </a:lnTo>
                  <a:lnTo>
                    <a:pt x="624" y="39"/>
                  </a:lnTo>
                  <a:lnTo>
                    <a:pt x="595" y="27"/>
                  </a:lnTo>
                  <a:lnTo>
                    <a:pt x="591" y="24"/>
                  </a:lnTo>
                  <a:lnTo>
                    <a:pt x="583" y="19"/>
                  </a:lnTo>
                  <a:lnTo>
                    <a:pt x="570" y="15"/>
                  </a:lnTo>
                  <a:lnTo>
                    <a:pt x="555" y="10"/>
                  </a:lnTo>
                  <a:lnTo>
                    <a:pt x="537" y="5"/>
                  </a:lnTo>
                  <a:lnTo>
                    <a:pt x="516" y="2"/>
                  </a:lnTo>
                  <a:lnTo>
                    <a:pt x="494" y="1"/>
                  </a:lnTo>
                  <a:lnTo>
                    <a:pt x="471" y="0"/>
                  </a:lnTo>
                  <a:lnTo>
                    <a:pt x="446" y="2"/>
                  </a:lnTo>
                  <a:lnTo>
                    <a:pt x="422" y="5"/>
                  </a:lnTo>
                  <a:lnTo>
                    <a:pt x="396" y="12"/>
                  </a:lnTo>
                  <a:lnTo>
                    <a:pt x="372" y="23"/>
                  </a:lnTo>
                  <a:lnTo>
                    <a:pt x="348" y="37"/>
                  </a:lnTo>
                  <a:lnTo>
                    <a:pt x="325" y="55"/>
                  </a:lnTo>
                  <a:lnTo>
                    <a:pt x="304" y="77"/>
                  </a:lnTo>
                  <a:lnTo>
                    <a:pt x="286" y="105"/>
                  </a:lnTo>
                  <a:close/>
                </a:path>
              </a:pathLst>
            </a:custGeom>
            <a:solidFill>
              <a:srgbClr val="B5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53" name="Freeform 140"/>
            <p:cNvSpPr>
              <a:spLocks/>
            </p:cNvSpPr>
            <p:nvPr/>
          </p:nvSpPr>
          <p:spPr bwMode="auto">
            <a:xfrm>
              <a:off x="2021" y="1883"/>
              <a:ext cx="203" cy="191"/>
            </a:xfrm>
            <a:custGeom>
              <a:avLst/>
              <a:gdLst>
                <a:gd name="T0" fmla="*/ 181 w 406"/>
                <a:gd name="T1" fmla="*/ 6 h 381"/>
                <a:gd name="T2" fmla="*/ 158 w 406"/>
                <a:gd name="T3" fmla="*/ 7 h 381"/>
                <a:gd name="T4" fmla="*/ 137 w 406"/>
                <a:gd name="T5" fmla="*/ 9 h 381"/>
                <a:gd name="T6" fmla="*/ 118 w 406"/>
                <a:gd name="T7" fmla="*/ 14 h 381"/>
                <a:gd name="T8" fmla="*/ 102 w 406"/>
                <a:gd name="T9" fmla="*/ 21 h 381"/>
                <a:gd name="T10" fmla="*/ 89 w 406"/>
                <a:gd name="T11" fmla="*/ 32 h 381"/>
                <a:gd name="T12" fmla="*/ 76 w 406"/>
                <a:gd name="T13" fmla="*/ 47 h 381"/>
                <a:gd name="T14" fmla="*/ 66 w 406"/>
                <a:gd name="T15" fmla="*/ 68 h 381"/>
                <a:gd name="T16" fmla="*/ 57 w 406"/>
                <a:gd name="T17" fmla="*/ 94 h 381"/>
                <a:gd name="T18" fmla="*/ 44 w 406"/>
                <a:gd name="T19" fmla="*/ 151 h 381"/>
                <a:gd name="T20" fmla="*/ 25 w 406"/>
                <a:gd name="T21" fmla="*/ 176 h 381"/>
                <a:gd name="T22" fmla="*/ 13 w 406"/>
                <a:gd name="T23" fmla="*/ 197 h 381"/>
                <a:gd name="T24" fmla="*/ 3 w 406"/>
                <a:gd name="T25" fmla="*/ 218 h 381"/>
                <a:gd name="T26" fmla="*/ 0 w 406"/>
                <a:gd name="T27" fmla="*/ 236 h 381"/>
                <a:gd name="T28" fmla="*/ 0 w 406"/>
                <a:gd name="T29" fmla="*/ 257 h 381"/>
                <a:gd name="T30" fmla="*/ 5 w 406"/>
                <a:gd name="T31" fmla="*/ 278 h 381"/>
                <a:gd name="T32" fmla="*/ 11 w 406"/>
                <a:gd name="T33" fmla="*/ 303 h 381"/>
                <a:gd name="T34" fmla="*/ 22 w 406"/>
                <a:gd name="T35" fmla="*/ 332 h 381"/>
                <a:gd name="T36" fmla="*/ 38 w 406"/>
                <a:gd name="T37" fmla="*/ 346 h 381"/>
                <a:gd name="T38" fmla="*/ 55 w 406"/>
                <a:gd name="T39" fmla="*/ 357 h 381"/>
                <a:gd name="T40" fmla="*/ 74 w 406"/>
                <a:gd name="T41" fmla="*/ 366 h 381"/>
                <a:gd name="T42" fmla="*/ 91 w 406"/>
                <a:gd name="T43" fmla="*/ 373 h 381"/>
                <a:gd name="T44" fmla="*/ 109 w 406"/>
                <a:gd name="T45" fmla="*/ 378 h 381"/>
                <a:gd name="T46" fmla="*/ 128 w 406"/>
                <a:gd name="T47" fmla="*/ 380 h 381"/>
                <a:gd name="T48" fmla="*/ 146 w 406"/>
                <a:gd name="T49" fmla="*/ 381 h 381"/>
                <a:gd name="T50" fmla="*/ 166 w 406"/>
                <a:gd name="T51" fmla="*/ 381 h 381"/>
                <a:gd name="T52" fmla="*/ 184 w 406"/>
                <a:gd name="T53" fmla="*/ 380 h 381"/>
                <a:gd name="T54" fmla="*/ 204 w 406"/>
                <a:gd name="T55" fmla="*/ 378 h 381"/>
                <a:gd name="T56" fmla="*/ 223 w 406"/>
                <a:gd name="T57" fmla="*/ 376 h 381"/>
                <a:gd name="T58" fmla="*/ 241 w 406"/>
                <a:gd name="T59" fmla="*/ 372 h 381"/>
                <a:gd name="T60" fmla="*/ 261 w 406"/>
                <a:gd name="T61" fmla="*/ 369 h 381"/>
                <a:gd name="T62" fmla="*/ 279 w 406"/>
                <a:gd name="T63" fmla="*/ 366 h 381"/>
                <a:gd name="T64" fmla="*/ 299 w 406"/>
                <a:gd name="T65" fmla="*/ 363 h 381"/>
                <a:gd name="T66" fmla="*/ 317 w 406"/>
                <a:gd name="T67" fmla="*/ 361 h 381"/>
                <a:gd name="T68" fmla="*/ 362 w 406"/>
                <a:gd name="T69" fmla="*/ 349 h 381"/>
                <a:gd name="T70" fmla="*/ 401 w 406"/>
                <a:gd name="T71" fmla="*/ 301 h 381"/>
                <a:gd name="T72" fmla="*/ 406 w 406"/>
                <a:gd name="T73" fmla="*/ 235 h 381"/>
                <a:gd name="T74" fmla="*/ 379 w 406"/>
                <a:gd name="T75" fmla="*/ 185 h 381"/>
                <a:gd name="T76" fmla="*/ 381 w 406"/>
                <a:gd name="T77" fmla="*/ 151 h 381"/>
                <a:gd name="T78" fmla="*/ 362 w 406"/>
                <a:gd name="T79" fmla="*/ 101 h 381"/>
                <a:gd name="T80" fmla="*/ 323 w 406"/>
                <a:gd name="T81" fmla="*/ 71 h 381"/>
                <a:gd name="T82" fmla="*/ 299 w 406"/>
                <a:gd name="T83" fmla="*/ 30 h 381"/>
                <a:gd name="T84" fmla="*/ 247 w 406"/>
                <a:gd name="T85" fmla="*/ 0 h 381"/>
                <a:gd name="T86" fmla="*/ 202 w 406"/>
                <a:gd name="T87" fmla="*/ 7 h 381"/>
                <a:gd name="T88" fmla="*/ 181 w 406"/>
                <a:gd name="T89" fmla="*/ 6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06" h="381">
                  <a:moveTo>
                    <a:pt x="181" y="6"/>
                  </a:moveTo>
                  <a:lnTo>
                    <a:pt x="158" y="7"/>
                  </a:lnTo>
                  <a:lnTo>
                    <a:pt x="137" y="9"/>
                  </a:lnTo>
                  <a:lnTo>
                    <a:pt x="118" y="14"/>
                  </a:lnTo>
                  <a:lnTo>
                    <a:pt x="102" y="21"/>
                  </a:lnTo>
                  <a:lnTo>
                    <a:pt x="89" y="32"/>
                  </a:lnTo>
                  <a:lnTo>
                    <a:pt x="76" y="47"/>
                  </a:lnTo>
                  <a:lnTo>
                    <a:pt x="66" y="68"/>
                  </a:lnTo>
                  <a:lnTo>
                    <a:pt x="57" y="94"/>
                  </a:lnTo>
                  <a:lnTo>
                    <a:pt x="44" y="151"/>
                  </a:lnTo>
                  <a:lnTo>
                    <a:pt x="25" y="176"/>
                  </a:lnTo>
                  <a:lnTo>
                    <a:pt x="13" y="197"/>
                  </a:lnTo>
                  <a:lnTo>
                    <a:pt x="3" y="218"/>
                  </a:lnTo>
                  <a:lnTo>
                    <a:pt x="0" y="236"/>
                  </a:lnTo>
                  <a:lnTo>
                    <a:pt x="0" y="257"/>
                  </a:lnTo>
                  <a:lnTo>
                    <a:pt x="5" y="278"/>
                  </a:lnTo>
                  <a:lnTo>
                    <a:pt x="11" y="303"/>
                  </a:lnTo>
                  <a:lnTo>
                    <a:pt x="22" y="332"/>
                  </a:lnTo>
                  <a:lnTo>
                    <a:pt x="38" y="346"/>
                  </a:lnTo>
                  <a:lnTo>
                    <a:pt x="55" y="357"/>
                  </a:lnTo>
                  <a:lnTo>
                    <a:pt x="74" y="366"/>
                  </a:lnTo>
                  <a:lnTo>
                    <a:pt x="91" y="373"/>
                  </a:lnTo>
                  <a:lnTo>
                    <a:pt x="109" y="378"/>
                  </a:lnTo>
                  <a:lnTo>
                    <a:pt x="128" y="380"/>
                  </a:lnTo>
                  <a:lnTo>
                    <a:pt x="146" y="381"/>
                  </a:lnTo>
                  <a:lnTo>
                    <a:pt x="166" y="381"/>
                  </a:lnTo>
                  <a:lnTo>
                    <a:pt x="184" y="380"/>
                  </a:lnTo>
                  <a:lnTo>
                    <a:pt x="204" y="378"/>
                  </a:lnTo>
                  <a:lnTo>
                    <a:pt x="223" y="376"/>
                  </a:lnTo>
                  <a:lnTo>
                    <a:pt x="241" y="372"/>
                  </a:lnTo>
                  <a:lnTo>
                    <a:pt x="261" y="369"/>
                  </a:lnTo>
                  <a:lnTo>
                    <a:pt x="279" y="366"/>
                  </a:lnTo>
                  <a:lnTo>
                    <a:pt x="299" y="363"/>
                  </a:lnTo>
                  <a:lnTo>
                    <a:pt x="317" y="361"/>
                  </a:lnTo>
                  <a:lnTo>
                    <a:pt x="362" y="349"/>
                  </a:lnTo>
                  <a:lnTo>
                    <a:pt x="401" y="301"/>
                  </a:lnTo>
                  <a:lnTo>
                    <a:pt x="406" y="235"/>
                  </a:lnTo>
                  <a:lnTo>
                    <a:pt x="379" y="185"/>
                  </a:lnTo>
                  <a:lnTo>
                    <a:pt x="381" y="151"/>
                  </a:lnTo>
                  <a:lnTo>
                    <a:pt x="362" y="101"/>
                  </a:lnTo>
                  <a:lnTo>
                    <a:pt x="323" y="71"/>
                  </a:lnTo>
                  <a:lnTo>
                    <a:pt x="299" y="30"/>
                  </a:lnTo>
                  <a:lnTo>
                    <a:pt x="247" y="0"/>
                  </a:lnTo>
                  <a:lnTo>
                    <a:pt x="202" y="7"/>
                  </a:lnTo>
                  <a:lnTo>
                    <a:pt x="181" y="6"/>
                  </a:lnTo>
                  <a:close/>
                </a:path>
              </a:pathLst>
            </a:custGeom>
            <a:solidFill>
              <a:srgbClr val="542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54" name="Freeform 141"/>
            <p:cNvSpPr>
              <a:spLocks/>
            </p:cNvSpPr>
            <p:nvPr/>
          </p:nvSpPr>
          <p:spPr bwMode="auto">
            <a:xfrm>
              <a:off x="2056" y="2087"/>
              <a:ext cx="144" cy="244"/>
            </a:xfrm>
            <a:custGeom>
              <a:avLst/>
              <a:gdLst>
                <a:gd name="T0" fmla="*/ 222 w 287"/>
                <a:gd name="T1" fmla="*/ 47 h 488"/>
                <a:gd name="T2" fmla="*/ 212 w 287"/>
                <a:gd name="T3" fmla="*/ 104 h 488"/>
                <a:gd name="T4" fmla="*/ 198 w 287"/>
                <a:gd name="T5" fmla="*/ 132 h 488"/>
                <a:gd name="T6" fmla="*/ 192 w 287"/>
                <a:gd name="T7" fmla="*/ 175 h 488"/>
                <a:gd name="T8" fmla="*/ 161 w 287"/>
                <a:gd name="T9" fmla="*/ 221 h 488"/>
                <a:gd name="T10" fmla="*/ 129 w 287"/>
                <a:gd name="T11" fmla="*/ 160 h 488"/>
                <a:gd name="T12" fmla="*/ 78 w 287"/>
                <a:gd name="T13" fmla="*/ 129 h 488"/>
                <a:gd name="T14" fmla="*/ 60 w 287"/>
                <a:gd name="T15" fmla="*/ 60 h 488"/>
                <a:gd name="T16" fmla="*/ 61 w 287"/>
                <a:gd name="T17" fmla="*/ 0 h 488"/>
                <a:gd name="T18" fmla="*/ 26 w 287"/>
                <a:gd name="T19" fmla="*/ 37 h 488"/>
                <a:gd name="T20" fmla="*/ 7 w 287"/>
                <a:gd name="T21" fmla="*/ 100 h 488"/>
                <a:gd name="T22" fmla="*/ 0 w 287"/>
                <a:gd name="T23" fmla="*/ 177 h 488"/>
                <a:gd name="T24" fmla="*/ 101 w 287"/>
                <a:gd name="T25" fmla="*/ 215 h 488"/>
                <a:gd name="T26" fmla="*/ 149 w 287"/>
                <a:gd name="T27" fmla="*/ 303 h 488"/>
                <a:gd name="T28" fmla="*/ 181 w 287"/>
                <a:gd name="T29" fmla="*/ 411 h 488"/>
                <a:gd name="T30" fmla="*/ 186 w 287"/>
                <a:gd name="T31" fmla="*/ 488 h 488"/>
                <a:gd name="T32" fmla="*/ 227 w 287"/>
                <a:gd name="T33" fmla="*/ 280 h 488"/>
                <a:gd name="T34" fmla="*/ 231 w 287"/>
                <a:gd name="T35" fmla="*/ 160 h 488"/>
                <a:gd name="T36" fmla="*/ 287 w 287"/>
                <a:gd name="T37" fmla="*/ 101 h 488"/>
                <a:gd name="T38" fmla="*/ 268 w 287"/>
                <a:gd name="T39" fmla="*/ 62 h 488"/>
                <a:gd name="T40" fmla="*/ 218 w 287"/>
                <a:gd name="T41" fmla="*/ 13 h 488"/>
                <a:gd name="T42" fmla="*/ 222 w 287"/>
                <a:gd name="T43" fmla="*/ 47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7" h="488">
                  <a:moveTo>
                    <a:pt x="222" y="47"/>
                  </a:moveTo>
                  <a:lnTo>
                    <a:pt x="212" y="104"/>
                  </a:lnTo>
                  <a:lnTo>
                    <a:pt x="198" y="132"/>
                  </a:lnTo>
                  <a:lnTo>
                    <a:pt x="192" y="175"/>
                  </a:lnTo>
                  <a:lnTo>
                    <a:pt x="161" y="221"/>
                  </a:lnTo>
                  <a:lnTo>
                    <a:pt x="129" y="160"/>
                  </a:lnTo>
                  <a:lnTo>
                    <a:pt x="78" y="129"/>
                  </a:lnTo>
                  <a:lnTo>
                    <a:pt x="60" y="60"/>
                  </a:lnTo>
                  <a:lnTo>
                    <a:pt x="61" y="0"/>
                  </a:lnTo>
                  <a:lnTo>
                    <a:pt x="26" y="37"/>
                  </a:lnTo>
                  <a:lnTo>
                    <a:pt x="7" y="100"/>
                  </a:lnTo>
                  <a:lnTo>
                    <a:pt x="0" y="177"/>
                  </a:lnTo>
                  <a:lnTo>
                    <a:pt x="101" y="215"/>
                  </a:lnTo>
                  <a:lnTo>
                    <a:pt x="149" y="303"/>
                  </a:lnTo>
                  <a:lnTo>
                    <a:pt x="181" y="411"/>
                  </a:lnTo>
                  <a:lnTo>
                    <a:pt x="186" y="488"/>
                  </a:lnTo>
                  <a:lnTo>
                    <a:pt x="227" y="280"/>
                  </a:lnTo>
                  <a:lnTo>
                    <a:pt x="231" y="160"/>
                  </a:lnTo>
                  <a:lnTo>
                    <a:pt x="287" y="101"/>
                  </a:lnTo>
                  <a:lnTo>
                    <a:pt x="268" y="62"/>
                  </a:lnTo>
                  <a:lnTo>
                    <a:pt x="218" y="13"/>
                  </a:lnTo>
                  <a:lnTo>
                    <a:pt x="222" y="47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55" name="Freeform 142"/>
            <p:cNvSpPr>
              <a:spLocks/>
            </p:cNvSpPr>
            <p:nvPr/>
          </p:nvSpPr>
          <p:spPr bwMode="auto">
            <a:xfrm>
              <a:off x="2063" y="1941"/>
              <a:ext cx="129" cy="263"/>
            </a:xfrm>
            <a:custGeom>
              <a:avLst/>
              <a:gdLst>
                <a:gd name="T0" fmla="*/ 137 w 257"/>
                <a:gd name="T1" fmla="*/ 0 h 526"/>
                <a:gd name="T2" fmla="*/ 180 w 257"/>
                <a:gd name="T3" fmla="*/ 34 h 526"/>
                <a:gd name="T4" fmla="*/ 181 w 257"/>
                <a:gd name="T5" fmla="*/ 48 h 526"/>
                <a:gd name="T6" fmla="*/ 185 w 257"/>
                <a:gd name="T7" fmla="*/ 58 h 526"/>
                <a:gd name="T8" fmla="*/ 192 w 257"/>
                <a:gd name="T9" fmla="*/ 66 h 526"/>
                <a:gd name="T10" fmla="*/ 200 w 257"/>
                <a:gd name="T11" fmla="*/ 71 h 526"/>
                <a:gd name="T12" fmla="*/ 210 w 257"/>
                <a:gd name="T13" fmla="*/ 74 h 526"/>
                <a:gd name="T14" fmla="*/ 222 w 257"/>
                <a:gd name="T15" fmla="*/ 75 h 526"/>
                <a:gd name="T16" fmla="*/ 234 w 257"/>
                <a:gd name="T17" fmla="*/ 76 h 526"/>
                <a:gd name="T18" fmla="*/ 248 w 257"/>
                <a:gd name="T19" fmla="*/ 76 h 526"/>
                <a:gd name="T20" fmla="*/ 248 w 257"/>
                <a:gd name="T21" fmla="*/ 101 h 526"/>
                <a:gd name="T22" fmla="*/ 250 w 257"/>
                <a:gd name="T23" fmla="*/ 124 h 526"/>
                <a:gd name="T24" fmla="*/ 254 w 257"/>
                <a:gd name="T25" fmla="*/ 146 h 526"/>
                <a:gd name="T26" fmla="*/ 257 w 257"/>
                <a:gd name="T27" fmla="*/ 169 h 526"/>
                <a:gd name="T28" fmla="*/ 253 w 257"/>
                <a:gd name="T29" fmla="*/ 200 h 526"/>
                <a:gd name="T30" fmla="*/ 236 w 257"/>
                <a:gd name="T31" fmla="*/ 205 h 526"/>
                <a:gd name="T32" fmla="*/ 225 w 257"/>
                <a:gd name="T33" fmla="*/ 239 h 526"/>
                <a:gd name="T34" fmla="*/ 211 w 257"/>
                <a:gd name="T35" fmla="*/ 250 h 526"/>
                <a:gd name="T36" fmla="*/ 203 w 257"/>
                <a:gd name="T37" fmla="*/ 293 h 526"/>
                <a:gd name="T38" fmla="*/ 208 w 257"/>
                <a:gd name="T39" fmla="*/ 356 h 526"/>
                <a:gd name="T40" fmla="*/ 199 w 257"/>
                <a:gd name="T41" fmla="*/ 476 h 526"/>
                <a:gd name="T42" fmla="*/ 144 w 257"/>
                <a:gd name="T43" fmla="*/ 526 h 526"/>
                <a:gd name="T44" fmla="*/ 99 w 257"/>
                <a:gd name="T45" fmla="*/ 466 h 526"/>
                <a:gd name="T46" fmla="*/ 69 w 257"/>
                <a:gd name="T47" fmla="*/ 436 h 526"/>
                <a:gd name="T48" fmla="*/ 46 w 257"/>
                <a:gd name="T49" fmla="*/ 390 h 526"/>
                <a:gd name="T50" fmla="*/ 32 w 257"/>
                <a:gd name="T51" fmla="*/ 338 h 526"/>
                <a:gd name="T52" fmla="*/ 32 w 257"/>
                <a:gd name="T53" fmla="*/ 255 h 526"/>
                <a:gd name="T54" fmla="*/ 30 w 257"/>
                <a:gd name="T55" fmla="*/ 219 h 526"/>
                <a:gd name="T56" fmla="*/ 16 w 257"/>
                <a:gd name="T57" fmla="*/ 208 h 526"/>
                <a:gd name="T58" fmla="*/ 7 w 257"/>
                <a:gd name="T59" fmla="*/ 197 h 526"/>
                <a:gd name="T60" fmla="*/ 1 w 257"/>
                <a:gd name="T61" fmla="*/ 187 h 526"/>
                <a:gd name="T62" fmla="*/ 0 w 257"/>
                <a:gd name="T63" fmla="*/ 178 h 526"/>
                <a:gd name="T64" fmla="*/ 2 w 257"/>
                <a:gd name="T65" fmla="*/ 167 h 526"/>
                <a:gd name="T66" fmla="*/ 6 w 257"/>
                <a:gd name="T67" fmla="*/ 155 h 526"/>
                <a:gd name="T68" fmla="*/ 11 w 257"/>
                <a:gd name="T69" fmla="*/ 141 h 526"/>
                <a:gd name="T70" fmla="*/ 18 w 257"/>
                <a:gd name="T71" fmla="*/ 124 h 526"/>
                <a:gd name="T72" fmla="*/ 23 w 257"/>
                <a:gd name="T73" fmla="*/ 60 h 526"/>
                <a:gd name="T74" fmla="*/ 66 w 257"/>
                <a:gd name="T75" fmla="*/ 53 h 526"/>
                <a:gd name="T76" fmla="*/ 89 w 257"/>
                <a:gd name="T77" fmla="*/ 28 h 526"/>
                <a:gd name="T78" fmla="*/ 110 w 257"/>
                <a:gd name="T79" fmla="*/ 11 h 526"/>
                <a:gd name="T80" fmla="*/ 137 w 257"/>
                <a:gd name="T81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57" h="526">
                  <a:moveTo>
                    <a:pt x="137" y="0"/>
                  </a:moveTo>
                  <a:lnTo>
                    <a:pt x="180" y="34"/>
                  </a:lnTo>
                  <a:lnTo>
                    <a:pt x="181" y="48"/>
                  </a:lnTo>
                  <a:lnTo>
                    <a:pt x="185" y="58"/>
                  </a:lnTo>
                  <a:lnTo>
                    <a:pt x="192" y="66"/>
                  </a:lnTo>
                  <a:lnTo>
                    <a:pt x="200" y="71"/>
                  </a:lnTo>
                  <a:lnTo>
                    <a:pt x="210" y="74"/>
                  </a:lnTo>
                  <a:lnTo>
                    <a:pt x="222" y="75"/>
                  </a:lnTo>
                  <a:lnTo>
                    <a:pt x="234" y="76"/>
                  </a:lnTo>
                  <a:lnTo>
                    <a:pt x="248" y="76"/>
                  </a:lnTo>
                  <a:lnTo>
                    <a:pt x="248" y="101"/>
                  </a:lnTo>
                  <a:lnTo>
                    <a:pt x="250" y="124"/>
                  </a:lnTo>
                  <a:lnTo>
                    <a:pt x="254" y="146"/>
                  </a:lnTo>
                  <a:lnTo>
                    <a:pt x="257" y="169"/>
                  </a:lnTo>
                  <a:lnTo>
                    <a:pt x="253" y="200"/>
                  </a:lnTo>
                  <a:lnTo>
                    <a:pt x="236" y="205"/>
                  </a:lnTo>
                  <a:lnTo>
                    <a:pt x="225" y="239"/>
                  </a:lnTo>
                  <a:lnTo>
                    <a:pt x="211" y="250"/>
                  </a:lnTo>
                  <a:lnTo>
                    <a:pt x="203" y="293"/>
                  </a:lnTo>
                  <a:lnTo>
                    <a:pt x="208" y="356"/>
                  </a:lnTo>
                  <a:lnTo>
                    <a:pt x="199" y="476"/>
                  </a:lnTo>
                  <a:lnTo>
                    <a:pt x="144" y="526"/>
                  </a:lnTo>
                  <a:lnTo>
                    <a:pt x="99" y="466"/>
                  </a:lnTo>
                  <a:lnTo>
                    <a:pt x="69" y="436"/>
                  </a:lnTo>
                  <a:lnTo>
                    <a:pt x="46" y="390"/>
                  </a:lnTo>
                  <a:lnTo>
                    <a:pt x="32" y="338"/>
                  </a:lnTo>
                  <a:lnTo>
                    <a:pt x="32" y="255"/>
                  </a:lnTo>
                  <a:lnTo>
                    <a:pt x="30" y="219"/>
                  </a:lnTo>
                  <a:lnTo>
                    <a:pt x="16" y="208"/>
                  </a:lnTo>
                  <a:lnTo>
                    <a:pt x="7" y="197"/>
                  </a:lnTo>
                  <a:lnTo>
                    <a:pt x="1" y="187"/>
                  </a:lnTo>
                  <a:lnTo>
                    <a:pt x="0" y="178"/>
                  </a:lnTo>
                  <a:lnTo>
                    <a:pt x="2" y="167"/>
                  </a:lnTo>
                  <a:lnTo>
                    <a:pt x="6" y="155"/>
                  </a:lnTo>
                  <a:lnTo>
                    <a:pt x="11" y="141"/>
                  </a:lnTo>
                  <a:lnTo>
                    <a:pt x="18" y="124"/>
                  </a:lnTo>
                  <a:lnTo>
                    <a:pt x="23" y="60"/>
                  </a:lnTo>
                  <a:lnTo>
                    <a:pt x="66" y="53"/>
                  </a:lnTo>
                  <a:lnTo>
                    <a:pt x="89" y="28"/>
                  </a:lnTo>
                  <a:lnTo>
                    <a:pt x="110" y="11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99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56" name="Freeform 143"/>
            <p:cNvSpPr>
              <a:spLocks/>
            </p:cNvSpPr>
            <p:nvPr/>
          </p:nvSpPr>
          <p:spPr bwMode="auto">
            <a:xfrm>
              <a:off x="2130" y="1980"/>
              <a:ext cx="61" cy="100"/>
            </a:xfrm>
            <a:custGeom>
              <a:avLst/>
              <a:gdLst>
                <a:gd name="T0" fmla="*/ 111 w 122"/>
                <a:gd name="T1" fmla="*/ 2 h 199"/>
                <a:gd name="T2" fmla="*/ 84 w 122"/>
                <a:gd name="T3" fmla="*/ 0 h 199"/>
                <a:gd name="T4" fmla="*/ 81 w 122"/>
                <a:gd name="T5" fmla="*/ 15 h 199"/>
                <a:gd name="T6" fmla="*/ 93 w 122"/>
                <a:gd name="T7" fmla="*/ 30 h 199"/>
                <a:gd name="T8" fmla="*/ 90 w 122"/>
                <a:gd name="T9" fmla="*/ 39 h 199"/>
                <a:gd name="T10" fmla="*/ 75 w 122"/>
                <a:gd name="T11" fmla="*/ 46 h 199"/>
                <a:gd name="T12" fmla="*/ 60 w 122"/>
                <a:gd name="T13" fmla="*/ 49 h 199"/>
                <a:gd name="T14" fmla="*/ 38 w 122"/>
                <a:gd name="T15" fmla="*/ 56 h 199"/>
                <a:gd name="T16" fmla="*/ 21 w 122"/>
                <a:gd name="T17" fmla="*/ 43 h 199"/>
                <a:gd name="T18" fmla="*/ 21 w 122"/>
                <a:gd name="T19" fmla="*/ 29 h 199"/>
                <a:gd name="T20" fmla="*/ 4 w 122"/>
                <a:gd name="T21" fmla="*/ 35 h 199"/>
                <a:gd name="T22" fmla="*/ 4 w 122"/>
                <a:gd name="T23" fmla="*/ 67 h 199"/>
                <a:gd name="T24" fmla="*/ 0 w 122"/>
                <a:gd name="T25" fmla="*/ 78 h 199"/>
                <a:gd name="T26" fmla="*/ 0 w 122"/>
                <a:gd name="T27" fmla="*/ 86 h 199"/>
                <a:gd name="T28" fmla="*/ 3 w 122"/>
                <a:gd name="T29" fmla="*/ 92 h 199"/>
                <a:gd name="T30" fmla="*/ 6 w 122"/>
                <a:gd name="T31" fmla="*/ 94 h 199"/>
                <a:gd name="T32" fmla="*/ 11 w 122"/>
                <a:gd name="T33" fmla="*/ 95 h 199"/>
                <a:gd name="T34" fmla="*/ 18 w 122"/>
                <a:gd name="T35" fmla="*/ 93 h 199"/>
                <a:gd name="T36" fmla="*/ 24 w 122"/>
                <a:gd name="T37" fmla="*/ 91 h 199"/>
                <a:gd name="T38" fmla="*/ 31 w 122"/>
                <a:gd name="T39" fmla="*/ 86 h 199"/>
                <a:gd name="T40" fmla="*/ 31 w 122"/>
                <a:gd name="T41" fmla="*/ 72 h 199"/>
                <a:gd name="T42" fmla="*/ 54 w 122"/>
                <a:gd name="T43" fmla="*/ 83 h 199"/>
                <a:gd name="T44" fmla="*/ 76 w 122"/>
                <a:gd name="T45" fmla="*/ 80 h 199"/>
                <a:gd name="T46" fmla="*/ 82 w 122"/>
                <a:gd name="T47" fmla="*/ 111 h 199"/>
                <a:gd name="T48" fmla="*/ 77 w 122"/>
                <a:gd name="T49" fmla="*/ 126 h 199"/>
                <a:gd name="T50" fmla="*/ 65 w 122"/>
                <a:gd name="T51" fmla="*/ 136 h 199"/>
                <a:gd name="T52" fmla="*/ 65 w 122"/>
                <a:gd name="T53" fmla="*/ 155 h 199"/>
                <a:gd name="T54" fmla="*/ 54 w 122"/>
                <a:gd name="T55" fmla="*/ 168 h 199"/>
                <a:gd name="T56" fmla="*/ 45 w 122"/>
                <a:gd name="T57" fmla="*/ 137 h 199"/>
                <a:gd name="T58" fmla="*/ 10 w 122"/>
                <a:gd name="T59" fmla="*/ 144 h 199"/>
                <a:gd name="T60" fmla="*/ 10 w 122"/>
                <a:gd name="T61" fmla="*/ 155 h 199"/>
                <a:gd name="T62" fmla="*/ 31 w 122"/>
                <a:gd name="T63" fmla="*/ 155 h 199"/>
                <a:gd name="T64" fmla="*/ 30 w 122"/>
                <a:gd name="T65" fmla="*/ 174 h 199"/>
                <a:gd name="T66" fmla="*/ 13 w 122"/>
                <a:gd name="T67" fmla="*/ 177 h 199"/>
                <a:gd name="T68" fmla="*/ 14 w 122"/>
                <a:gd name="T69" fmla="*/ 188 h 199"/>
                <a:gd name="T70" fmla="*/ 16 w 122"/>
                <a:gd name="T71" fmla="*/ 194 h 199"/>
                <a:gd name="T72" fmla="*/ 22 w 122"/>
                <a:gd name="T73" fmla="*/ 199 h 199"/>
                <a:gd name="T74" fmla="*/ 28 w 122"/>
                <a:gd name="T75" fmla="*/ 199 h 199"/>
                <a:gd name="T76" fmla="*/ 35 w 122"/>
                <a:gd name="T77" fmla="*/ 198 h 199"/>
                <a:gd name="T78" fmla="*/ 43 w 122"/>
                <a:gd name="T79" fmla="*/ 196 h 199"/>
                <a:gd name="T80" fmla="*/ 52 w 122"/>
                <a:gd name="T81" fmla="*/ 191 h 199"/>
                <a:gd name="T82" fmla="*/ 60 w 122"/>
                <a:gd name="T83" fmla="*/ 186 h 199"/>
                <a:gd name="T84" fmla="*/ 91 w 122"/>
                <a:gd name="T85" fmla="*/ 149 h 199"/>
                <a:gd name="T86" fmla="*/ 95 w 122"/>
                <a:gd name="T87" fmla="*/ 129 h 199"/>
                <a:gd name="T88" fmla="*/ 116 w 122"/>
                <a:gd name="T89" fmla="*/ 123 h 199"/>
                <a:gd name="T90" fmla="*/ 122 w 122"/>
                <a:gd name="T91" fmla="*/ 98 h 199"/>
                <a:gd name="T92" fmla="*/ 110 w 122"/>
                <a:gd name="T93" fmla="*/ 105 h 199"/>
                <a:gd name="T94" fmla="*/ 105 w 122"/>
                <a:gd name="T95" fmla="*/ 114 h 199"/>
                <a:gd name="T96" fmla="*/ 104 w 122"/>
                <a:gd name="T97" fmla="*/ 90 h 199"/>
                <a:gd name="T98" fmla="*/ 111 w 122"/>
                <a:gd name="T99" fmla="*/ 82 h 199"/>
                <a:gd name="T100" fmla="*/ 115 w 122"/>
                <a:gd name="T101" fmla="*/ 65 h 199"/>
                <a:gd name="T102" fmla="*/ 115 w 122"/>
                <a:gd name="T103" fmla="*/ 40 h 199"/>
                <a:gd name="T104" fmla="*/ 111 w 122"/>
                <a:gd name="T105" fmla="*/ 2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2" h="199">
                  <a:moveTo>
                    <a:pt x="111" y="2"/>
                  </a:moveTo>
                  <a:lnTo>
                    <a:pt x="84" y="0"/>
                  </a:lnTo>
                  <a:lnTo>
                    <a:pt x="81" y="15"/>
                  </a:lnTo>
                  <a:lnTo>
                    <a:pt x="93" y="30"/>
                  </a:lnTo>
                  <a:lnTo>
                    <a:pt x="90" y="39"/>
                  </a:lnTo>
                  <a:lnTo>
                    <a:pt x="75" y="46"/>
                  </a:lnTo>
                  <a:lnTo>
                    <a:pt x="60" y="49"/>
                  </a:lnTo>
                  <a:lnTo>
                    <a:pt x="38" y="56"/>
                  </a:lnTo>
                  <a:lnTo>
                    <a:pt x="21" y="43"/>
                  </a:lnTo>
                  <a:lnTo>
                    <a:pt x="21" y="29"/>
                  </a:lnTo>
                  <a:lnTo>
                    <a:pt x="4" y="35"/>
                  </a:lnTo>
                  <a:lnTo>
                    <a:pt x="4" y="67"/>
                  </a:lnTo>
                  <a:lnTo>
                    <a:pt x="0" y="78"/>
                  </a:lnTo>
                  <a:lnTo>
                    <a:pt x="0" y="86"/>
                  </a:lnTo>
                  <a:lnTo>
                    <a:pt x="3" y="92"/>
                  </a:lnTo>
                  <a:lnTo>
                    <a:pt x="6" y="94"/>
                  </a:lnTo>
                  <a:lnTo>
                    <a:pt x="11" y="95"/>
                  </a:lnTo>
                  <a:lnTo>
                    <a:pt x="18" y="93"/>
                  </a:lnTo>
                  <a:lnTo>
                    <a:pt x="24" y="91"/>
                  </a:lnTo>
                  <a:lnTo>
                    <a:pt x="31" y="86"/>
                  </a:lnTo>
                  <a:lnTo>
                    <a:pt x="31" y="72"/>
                  </a:lnTo>
                  <a:lnTo>
                    <a:pt x="54" y="83"/>
                  </a:lnTo>
                  <a:lnTo>
                    <a:pt x="76" y="80"/>
                  </a:lnTo>
                  <a:lnTo>
                    <a:pt x="82" y="111"/>
                  </a:lnTo>
                  <a:lnTo>
                    <a:pt x="77" y="126"/>
                  </a:lnTo>
                  <a:lnTo>
                    <a:pt x="65" y="136"/>
                  </a:lnTo>
                  <a:lnTo>
                    <a:pt x="65" y="155"/>
                  </a:lnTo>
                  <a:lnTo>
                    <a:pt x="54" y="168"/>
                  </a:lnTo>
                  <a:lnTo>
                    <a:pt x="45" y="137"/>
                  </a:lnTo>
                  <a:lnTo>
                    <a:pt x="10" y="144"/>
                  </a:lnTo>
                  <a:lnTo>
                    <a:pt x="10" y="155"/>
                  </a:lnTo>
                  <a:lnTo>
                    <a:pt x="31" y="155"/>
                  </a:lnTo>
                  <a:lnTo>
                    <a:pt x="30" y="174"/>
                  </a:lnTo>
                  <a:lnTo>
                    <a:pt x="13" y="177"/>
                  </a:lnTo>
                  <a:lnTo>
                    <a:pt x="14" y="188"/>
                  </a:lnTo>
                  <a:lnTo>
                    <a:pt x="16" y="194"/>
                  </a:lnTo>
                  <a:lnTo>
                    <a:pt x="22" y="199"/>
                  </a:lnTo>
                  <a:lnTo>
                    <a:pt x="28" y="199"/>
                  </a:lnTo>
                  <a:lnTo>
                    <a:pt x="35" y="198"/>
                  </a:lnTo>
                  <a:lnTo>
                    <a:pt x="43" y="196"/>
                  </a:lnTo>
                  <a:lnTo>
                    <a:pt x="52" y="191"/>
                  </a:lnTo>
                  <a:lnTo>
                    <a:pt x="60" y="186"/>
                  </a:lnTo>
                  <a:lnTo>
                    <a:pt x="91" y="149"/>
                  </a:lnTo>
                  <a:lnTo>
                    <a:pt x="95" y="129"/>
                  </a:lnTo>
                  <a:lnTo>
                    <a:pt x="116" y="123"/>
                  </a:lnTo>
                  <a:lnTo>
                    <a:pt x="122" y="98"/>
                  </a:lnTo>
                  <a:lnTo>
                    <a:pt x="110" y="105"/>
                  </a:lnTo>
                  <a:lnTo>
                    <a:pt x="105" y="114"/>
                  </a:lnTo>
                  <a:lnTo>
                    <a:pt x="104" y="90"/>
                  </a:lnTo>
                  <a:lnTo>
                    <a:pt x="111" y="82"/>
                  </a:lnTo>
                  <a:lnTo>
                    <a:pt x="115" y="65"/>
                  </a:lnTo>
                  <a:lnTo>
                    <a:pt x="115" y="40"/>
                  </a:lnTo>
                  <a:lnTo>
                    <a:pt x="111" y="2"/>
                  </a:lnTo>
                  <a:close/>
                </a:path>
              </a:pathLst>
            </a:custGeom>
            <a:solidFill>
              <a:srgbClr val="FF7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57" name="Freeform 144"/>
            <p:cNvSpPr>
              <a:spLocks/>
            </p:cNvSpPr>
            <p:nvPr/>
          </p:nvSpPr>
          <p:spPr bwMode="auto">
            <a:xfrm>
              <a:off x="2135" y="2028"/>
              <a:ext cx="22" cy="16"/>
            </a:xfrm>
            <a:custGeom>
              <a:avLst/>
              <a:gdLst>
                <a:gd name="T0" fmla="*/ 44 w 44"/>
                <a:gd name="T1" fmla="*/ 19 h 33"/>
                <a:gd name="T2" fmla="*/ 27 w 44"/>
                <a:gd name="T3" fmla="*/ 10 h 33"/>
                <a:gd name="T4" fmla="*/ 24 w 44"/>
                <a:gd name="T5" fmla="*/ 0 h 33"/>
                <a:gd name="T6" fmla="*/ 9 w 44"/>
                <a:gd name="T7" fmla="*/ 10 h 33"/>
                <a:gd name="T8" fmla="*/ 1 w 44"/>
                <a:gd name="T9" fmla="*/ 14 h 33"/>
                <a:gd name="T10" fmla="*/ 0 w 44"/>
                <a:gd name="T11" fmla="*/ 33 h 33"/>
                <a:gd name="T12" fmla="*/ 25 w 44"/>
                <a:gd name="T13" fmla="*/ 33 h 33"/>
                <a:gd name="T14" fmla="*/ 41 w 44"/>
                <a:gd name="T15" fmla="*/ 30 h 33"/>
                <a:gd name="T16" fmla="*/ 44 w 44"/>
                <a:gd name="T17" fmla="*/ 1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3">
                  <a:moveTo>
                    <a:pt x="44" y="19"/>
                  </a:moveTo>
                  <a:lnTo>
                    <a:pt x="27" y="10"/>
                  </a:lnTo>
                  <a:lnTo>
                    <a:pt x="24" y="0"/>
                  </a:lnTo>
                  <a:lnTo>
                    <a:pt x="9" y="10"/>
                  </a:lnTo>
                  <a:lnTo>
                    <a:pt x="1" y="14"/>
                  </a:lnTo>
                  <a:lnTo>
                    <a:pt x="0" y="33"/>
                  </a:lnTo>
                  <a:lnTo>
                    <a:pt x="25" y="33"/>
                  </a:lnTo>
                  <a:lnTo>
                    <a:pt x="41" y="30"/>
                  </a:lnTo>
                  <a:lnTo>
                    <a:pt x="44" y="19"/>
                  </a:lnTo>
                  <a:close/>
                </a:path>
              </a:pathLst>
            </a:custGeom>
            <a:solidFill>
              <a:srgbClr val="FF7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58" name="Freeform 145"/>
            <p:cNvSpPr>
              <a:spLocks/>
            </p:cNvSpPr>
            <p:nvPr/>
          </p:nvSpPr>
          <p:spPr bwMode="auto">
            <a:xfrm>
              <a:off x="2133" y="2071"/>
              <a:ext cx="34" cy="65"/>
            </a:xfrm>
            <a:custGeom>
              <a:avLst/>
              <a:gdLst>
                <a:gd name="T0" fmla="*/ 68 w 68"/>
                <a:gd name="T1" fmla="*/ 0 h 131"/>
                <a:gd name="T2" fmla="*/ 43 w 68"/>
                <a:gd name="T3" fmla="*/ 19 h 131"/>
                <a:gd name="T4" fmla="*/ 14 w 68"/>
                <a:gd name="T5" fmla="*/ 27 h 131"/>
                <a:gd name="T6" fmla="*/ 2 w 68"/>
                <a:gd name="T7" fmla="*/ 49 h 131"/>
                <a:gd name="T8" fmla="*/ 0 w 68"/>
                <a:gd name="T9" fmla="*/ 76 h 131"/>
                <a:gd name="T10" fmla="*/ 4 w 68"/>
                <a:gd name="T11" fmla="*/ 104 h 131"/>
                <a:gd name="T12" fmla="*/ 7 w 68"/>
                <a:gd name="T13" fmla="*/ 131 h 131"/>
                <a:gd name="T14" fmla="*/ 27 w 68"/>
                <a:gd name="T15" fmla="*/ 108 h 131"/>
                <a:gd name="T16" fmla="*/ 31 w 68"/>
                <a:gd name="T17" fmla="*/ 77 h 131"/>
                <a:gd name="T18" fmla="*/ 39 w 68"/>
                <a:gd name="T19" fmla="*/ 80 h 131"/>
                <a:gd name="T20" fmla="*/ 38 w 68"/>
                <a:gd name="T21" fmla="*/ 102 h 131"/>
                <a:gd name="T22" fmla="*/ 61 w 68"/>
                <a:gd name="T23" fmla="*/ 86 h 131"/>
                <a:gd name="T24" fmla="*/ 68 w 68"/>
                <a:gd name="T25" fmla="*/ 35 h 131"/>
                <a:gd name="T26" fmla="*/ 68 w 68"/>
                <a:gd name="T27" fmla="*/ 30 h 131"/>
                <a:gd name="T28" fmla="*/ 67 w 68"/>
                <a:gd name="T29" fmla="*/ 18 h 131"/>
                <a:gd name="T30" fmla="*/ 67 w 68"/>
                <a:gd name="T31" fmla="*/ 5 h 131"/>
                <a:gd name="T32" fmla="*/ 68 w 68"/>
                <a:gd name="T33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" h="131">
                  <a:moveTo>
                    <a:pt x="68" y="0"/>
                  </a:moveTo>
                  <a:lnTo>
                    <a:pt x="43" y="19"/>
                  </a:lnTo>
                  <a:lnTo>
                    <a:pt x="14" y="27"/>
                  </a:lnTo>
                  <a:lnTo>
                    <a:pt x="2" y="49"/>
                  </a:lnTo>
                  <a:lnTo>
                    <a:pt x="0" y="76"/>
                  </a:lnTo>
                  <a:lnTo>
                    <a:pt x="4" y="104"/>
                  </a:lnTo>
                  <a:lnTo>
                    <a:pt x="7" y="131"/>
                  </a:lnTo>
                  <a:lnTo>
                    <a:pt x="27" y="108"/>
                  </a:lnTo>
                  <a:lnTo>
                    <a:pt x="31" y="77"/>
                  </a:lnTo>
                  <a:lnTo>
                    <a:pt x="39" y="80"/>
                  </a:lnTo>
                  <a:lnTo>
                    <a:pt x="38" y="102"/>
                  </a:lnTo>
                  <a:lnTo>
                    <a:pt x="61" y="86"/>
                  </a:lnTo>
                  <a:lnTo>
                    <a:pt x="68" y="35"/>
                  </a:lnTo>
                  <a:lnTo>
                    <a:pt x="68" y="30"/>
                  </a:lnTo>
                  <a:lnTo>
                    <a:pt x="67" y="18"/>
                  </a:lnTo>
                  <a:lnTo>
                    <a:pt x="67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7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59" name="Freeform 146"/>
            <p:cNvSpPr>
              <a:spLocks/>
            </p:cNvSpPr>
            <p:nvPr/>
          </p:nvSpPr>
          <p:spPr bwMode="auto">
            <a:xfrm>
              <a:off x="2086" y="1979"/>
              <a:ext cx="36" cy="27"/>
            </a:xfrm>
            <a:custGeom>
              <a:avLst/>
              <a:gdLst>
                <a:gd name="T0" fmla="*/ 68 w 72"/>
                <a:gd name="T1" fmla="*/ 7 h 54"/>
                <a:gd name="T2" fmla="*/ 48 w 72"/>
                <a:gd name="T3" fmla="*/ 0 h 54"/>
                <a:gd name="T4" fmla="*/ 18 w 72"/>
                <a:gd name="T5" fmla="*/ 0 h 54"/>
                <a:gd name="T6" fmla="*/ 10 w 72"/>
                <a:gd name="T7" fmla="*/ 5 h 54"/>
                <a:gd name="T8" fmla="*/ 40 w 72"/>
                <a:gd name="T9" fmla="*/ 7 h 54"/>
                <a:gd name="T10" fmla="*/ 49 w 72"/>
                <a:gd name="T11" fmla="*/ 14 h 54"/>
                <a:gd name="T12" fmla="*/ 26 w 72"/>
                <a:gd name="T13" fmla="*/ 13 h 54"/>
                <a:gd name="T14" fmla="*/ 14 w 72"/>
                <a:gd name="T15" fmla="*/ 21 h 54"/>
                <a:gd name="T16" fmla="*/ 6 w 72"/>
                <a:gd name="T17" fmla="*/ 28 h 54"/>
                <a:gd name="T18" fmla="*/ 0 w 72"/>
                <a:gd name="T19" fmla="*/ 34 h 54"/>
                <a:gd name="T20" fmla="*/ 14 w 72"/>
                <a:gd name="T21" fmla="*/ 35 h 54"/>
                <a:gd name="T22" fmla="*/ 25 w 72"/>
                <a:gd name="T23" fmla="*/ 29 h 54"/>
                <a:gd name="T24" fmla="*/ 27 w 72"/>
                <a:gd name="T25" fmla="*/ 39 h 54"/>
                <a:gd name="T26" fmla="*/ 45 w 72"/>
                <a:gd name="T27" fmla="*/ 39 h 54"/>
                <a:gd name="T28" fmla="*/ 50 w 72"/>
                <a:gd name="T29" fmla="*/ 29 h 54"/>
                <a:gd name="T30" fmla="*/ 56 w 72"/>
                <a:gd name="T31" fmla="*/ 41 h 54"/>
                <a:gd name="T32" fmla="*/ 26 w 72"/>
                <a:gd name="T33" fmla="*/ 44 h 54"/>
                <a:gd name="T34" fmla="*/ 37 w 72"/>
                <a:gd name="T35" fmla="*/ 54 h 54"/>
                <a:gd name="T36" fmla="*/ 60 w 72"/>
                <a:gd name="T37" fmla="*/ 49 h 54"/>
                <a:gd name="T38" fmla="*/ 72 w 72"/>
                <a:gd name="T39" fmla="*/ 36 h 54"/>
                <a:gd name="T40" fmla="*/ 61 w 72"/>
                <a:gd name="T41" fmla="*/ 19 h 54"/>
                <a:gd name="T42" fmla="*/ 68 w 72"/>
                <a:gd name="T43" fmla="*/ 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2" h="54">
                  <a:moveTo>
                    <a:pt x="68" y="7"/>
                  </a:moveTo>
                  <a:lnTo>
                    <a:pt x="48" y="0"/>
                  </a:lnTo>
                  <a:lnTo>
                    <a:pt x="18" y="0"/>
                  </a:lnTo>
                  <a:lnTo>
                    <a:pt x="10" y="5"/>
                  </a:lnTo>
                  <a:lnTo>
                    <a:pt x="40" y="7"/>
                  </a:lnTo>
                  <a:lnTo>
                    <a:pt x="49" y="14"/>
                  </a:lnTo>
                  <a:lnTo>
                    <a:pt x="26" y="13"/>
                  </a:lnTo>
                  <a:lnTo>
                    <a:pt x="14" y="21"/>
                  </a:lnTo>
                  <a:lnTo>
                    <a:pt x="6" y="28"/>
                  </a:lnTo>
                  <a:lnTo>
                    <a:pt x="0" y="34"/>
                  </a:lnTo>
                  <a:lnTo>
                    <a:pt x="14" y="35"/>
                  </a:lnTo>
                  <a:lnTo>
                    <a:pt x="25" y="29"/>
                  </a:lnTo>
                  <a:lnTo>
                    <a:pt x="27" y="39"/>
                  </a:lnTo>
                  <a:lnTo>
                    <a:pt x="45" y="39"/>
                  </a:lnTo>
                  <a:lnTo>
                    <a:pt x="50" y="29"/>
                  </a:lnTo>
                  <a:lnTo>
                    <a:pt x="56" y="41"/>
                  </a:lnTo>
                  <a:lnTo>
                    <a:pt x="26" y="44"/>
                  </a:lnTo>
                  <a:lnTo>
                    <a:pt x="37" y="54"/>
                  </a:lnTo>
                  <a:lnTo>
                    <a:pt x="60" y="49"/>
                  </a:lnTo>
                  <a:lnTo>
                    <a:pt x="72" y="36"/>
                  </a:lnTo>
                  <a:lnTo>
                    <a:pt x="61" y="19"/>
                  </a:lnTo>
                  <a:lnTo>
                    <a:pt x="68" y="7"/>
                  </a:lnTo>
                  <a:close/>
                </a:path>
              </a:pathLst>
            </a:custGeom>
            <a:solidFill>
              <a:srgbClr val="601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60" name="Freeform 147"/>
            <p:cNvSpPr>
              <a:spLocks/>
            </p:cNvSpPr>
            <p:nvPr/>
          </p:nvSpPr>
          <p:spPr bwMode="auto">
            <a:xfrm>
              <a:off x="2140" y="1983"/>
              <a:ext cx="38" cy="24"/>
            </a:xfrm>
            <a:custGeom>
              <a:avLst/>
              <a:gdLst>
                <a:gd name="T0" fmla="*/ 61 w 76"/>
                <a:gd name="T1" fmla="*/ 1 h 49"/>
                <a:gd name="T2" fmla="*/ 22 w 76"/>
                <a:gd name="T3" fmla="*/ 0 h 49"/>
                <a:gd name="T4" fmla="*/ 1 w 76"/>
                <a:gd name="T5" fmla="*/ 13 h 49"/>
                <a:gd name="T6" fmla="*/ 0 w 76"/>
                <a:gd name="T7" fmla="*/ 29 h 49"/>
                <a:gd name="T8" fmla="*/ 10 w 76"/>
                <a:gd name="T9" fmla="*/ 48 h 49"/>
                <a:gd name="T10" fmla="*/ 44 w 76"/>
                <a:gd name="T11" fmla="*/ 49 h 49"/>
                <a:gd name="T12" fmla="*/ 44 w 76"/>
                <a:gd name="T13" fmla="*/ 41 h 49"/>
                <a:gd name="T14" fmla="*/ 29 w 76"/>
                <a:gd name="T15" fmla="*/ 38 h 49"/>
                <a:gd name="T16" fmla="*/ 22 w 76"/>
                <a:gd name="T17" fmla="*/ 34 h 49"/>
                <a:gd name="T18" fmla="*/ 11 w 76"/>
                <a:gd name="T19" fmla="*/ 31 h 49"/>
                <a:gd name="T20" fmla="*/ 21 w 76"/>
                <a:gd name="T21" fmla="*/ 21 h 49"/>
                <a:gd name="T22" fmla="*/ 27 w 76"/>
                <a:gd name="T23" fmla="*/ 34 h 49"/>
                <a:gd name="T24" fmla="*/ 48 w 76"/>
                <a:gd name="T25" fmla="*/ 34 h 49"/>
                <a:gd name="T26" fmla="*/ 48 w 76"/>
                <a:gd name="T27" fmla="*/ 23 h 49"/>
                <a:gd name="T28" fmla="*/ 61 w 76"/>
                <a:gd name="T29" fmla="*/ 29 h 49"/>
                <a:gd name="T30" fmla="*/ 76 w 76"/>
                <a:gd name="T31" fmla="*/ 37 h 49"/>
                <a:gd name="T32" fmla="*/ 73 w 76"/>
                <a:gd name="T33" fmla="*/ 27 h 49"/>
                <a:gd name="T34" fmla="*/ 56 w 76"/>
                <a:gd name="T35" fmla="*/ 18 h 49"/>
                <a:gd name="T36" fmla="*/ 27 w 76"/>
                <a:gd name="T37" fmla="*/ 8 h 49"/>
                <a:gd name="T38" fmla="*/ 46 w 76"/>
                <a:gd name="T39" fmla="*/ 6 h 49"/>
                <a:gd name="T40" fmla="*/ 61 w 76"/>
                <a:gd name="T41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6" h="49">
                  <a:moveTo>
                    <a:pt x="61" y="1"/>
                  </a:moveTo>
                  <a:lnTo>
                    <a:pt x="22" y="0"/>
                  </a:lnTo>
                  <a:lnTo>
                    <a:pt x="1" y="13"/>
                  </a:lnTo>
                  <a:lnTo>
                    <a:pt x="0" y="29"/>
                  </a:lnTo>
                  <a:lnTo>
                    <a:pt x="10" y="48"/>
                  </a:lnTo>
                  <a:lnTo>
                    <a:pt x="44" y="49"/>
                  </a:lnTo>
                  <a:lnTo>
                    <a:pt x="44" y="41"/>
                  </a:lnTo>
                  <a:lnTo>
                    <a:pt x="29" y="38"/>
                  </a:lnTo>
                  <a:lnTo>
                    <a:pt x="22" y="34"/>
                  </a:lnTo>
                  <a:lnTo>
                    <a:pt x="11" y="31"/>
                  </a:lnTo>
                  <a:lnTo>
                    <a:pt x="21" y="21"/>
                  </a:lnTo>
                  <a:lnTo>
                    <a:pt x="27" y="34"/>
                  </a:lnTo>
                  <a:lnTo>
                    <a:pt x="48" y="34"/>
                  </a:lnTo>
                  <a:lnTo>
                    <a:pt x="48" y="23"/>
                  </a:lnTo>
                  <a:lnTo>
                    <a:pt x="61" y="29"/>
                  </a:lnTo>
                  <a:lnTo>
                    <a:pt x="76" y="37"/>
                  </a:lnTo>
                  <a:lnTo>
                    <a:pt x="73" y="27"/>
                  </a:lnTo>
                  <a:lnTo>
                    <a:pt x="56" y="18"/>
                  </a:lnTo>
                  <a:lnTo>
                    <a:pt x="27" y="8"/>
                  </a:lnTo>
                  <a:lnTo>
                    <a:pt x="46" y="6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601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61" name="Freeform 148"/>
            <p:cNvSpPr>
              <a:spLocks/>
            </p:cNvSpPr>
            <p:nvPr/>
          </p:nvSpPr>
          <p:spPr bwMode="auto">
            <a:xfrm>
              <a:off x="2054" y="2119"/>
              <a:ext cx="89" cy="141"/>
            </a:xfrm>
            <a:custGeom>
              <a:avLst/>
              <a:gdLst>
                <a:gd name="T0" fmla="*/ 39 w 179"/>
                <a:gd name="T1" fmla="*/ 0 h 284"/>
                <a:gd name="T2" fmla="*/ 23 w 179"/>
                <a:gd name="T3" fmla="*/ 68 h 284"/>
                <a:gd name="T4" fmla="*/ 0 w 179"/>
                <a:gd name="T5" fmla="*/ 127 h 284"/>
                <a:gd name="T6" fmla="*/ 64 w 179"/>
                <a:gd name="T7" fmla="*/ 134 h 284"/>
                <a:gd name="T8" fmla="*/ 136 w 179"/>
                <a:gd name="T9" fmla="*/ 191 h 284"/>
                <a:gd name="T10" fmla="*/ 179 w 179"/>
                <a:gd name="T11" fmla="*/ 284 h 284"/>
                <a:gd name="T12" fmla="*/ 165 w 179"/>
                <a:gd name="T13" fmla="*/ 180 h 284"/>
                <a:gd name="T14" fmla="*/ 85 w 179"/>
                <a:gd name="T15" fmla="*/ 113 h 284"/>
                <a:gd name="T16" fmla="*/ 58 w 179"/>
                <a:gd name="T17" fmla="*/ 69 h 284"/>
                <a:gd name="T18" fmla="*/ 107 w 179"/>
                <a:gd name="T19" fmla="*/ 110 h 284"/>
                <a:gd name="T20" fmla="*/ 141 w 179"/>
                <a:gd name="T21" fmla="*/ 132 h 284"/>
                <a:gd name="T22" fmla="*/ 130 w 179"/>
                <a:gd name="T23" fmla="*/ 72 h 284"/>
                <a:gd name="T24" fmla="*/ 80 w 179"/>
                <a:gd name="T25" fmla="*/ 49 h 284"/>
                <a:gd name="T26" fmla="*/ 39 w 179"/>
                <a:gd name="T2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9" h="284">
                  <a:moveTo>
                    <a:pt x="39" y="0"/>
                  </a:moveTo>
                  <a:lnTo>
                    <a:pt x="23" y="68"/>
                  </a:lnTo>
                  <a:lnTo>
                    <a:pt x="0" y="127"/>
                  </a:lnTo>
                  <a:lnTo>
                    <a:pt x="64" y="134"/>
                  </a:lnTo>
                  <a:lnTo>
                    <a:pt x="136" y="191"/>
                  </a:lnTo>
                  <a:lnTo>
                    <a:pt x="179" y="284"/>
                  </a:lnTo>
                  <a:lnTo>
                    <a:pt x="165" y="180"/>
                  </a:lnTo>
                  <a:lnTo>
                    <a:pt x="85" y="113"/>
                  </a:lnTo>
                  <a:lnTo>
                    <a:pt x="58" y="69"/>
                  </a:lnTo>
                  <a:lnTo>
                    <a:pt x="107" y="110"/>
                  </a:lnTo>
                  <a:lnTo>
                    <a:pt x="141" y="132"/>
                  </a:lnTo>
                  <a:lnTo>
                    <a:pt x="130" y="72"/>
                  </a:lnTo>
                  <a:lnTo>
                    <a:pt x="80" y="49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F33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62" name="Freeform 149"/>
            <p:cNvSpPr>
              <a:spLocks/>
            </p:cNvSpPr>
            <p:nvPr/>
          </p:nvSpPr>
          <p:spPr bwMode="auto">
            <a:xfrm>
              <a:off x="2146" y="2167"/>
              <a:ext cx="33" cy="128"/>
            </a:xfrm>
            <a:custGeom>
              <a:avLst/>
              <a:gdLst>
                <a:gd name="T0" fmla="*/ 65 w 67"/>
                <a:gd name="T1" fmla="*/ 0 h 256"/>
                <a:gd name="T2" fmla="*/ 30 w 67"/>
                <a:gd name="T3" fmla="*/ 16 h 256"/>
                <a:gd name="T4" fmla="*/ 19 w 67"/>
                <a:gd name="T5" fmla="*/ 84 h 256"/>
                <a:gd name="T6" fmla="*/ 0 w 67"/>
                <a:gd name="T7" fmla="*/ 179 h 256"/>
                <a:gd name="T8" fmla="*/ 10 w 67"/>
                <a:gd name="T9" fmla="*/ 256 h 256"/>
                <a:gd name="T10" fmla="*/ 25 w 67"/>
                <a:gd name="T11" fmla="*/ 183 h 256"/>
                <a:gd name="T12" fmla="*/ 38 w 67"/>
                <a:gd name="T13" fmla="*/ 29 h 256"/>
                <a:gd name="T14" fmla="*/ 67 w 67"/>
                <a:gd name="T15" fmla="*/ 35 h 256"/>
                <a:gd name="T16" fmla="*/ 65 w 67"/>
                <a:gd name="T1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256">
                  <a:moveTo>
                    <a:pt x="65" y="0"/>
                  </a:moveTo>
                  <a:lnTo>
                    <a:pt x="30" y="16"/>
                  </a:lnTo>
                  <a:lnTo>
                    <a:pt x="19" y="84"/>
                  </a:lnTo>
                  <a:lnTo>
                    <a:pt x="0" y="179"/>
                  </a:lnTo>
                  <a:lnTo>
                    <a:pt x="10" y="256"/>
                  </a:lnTo>
                  <a:lnTo>
                    <a:pt x="25" y="183"/>
                  </a:lnTo>
                  <a:lnTo>
                    <a:pt x="38" y="29"/>
                  </a:lnTo>
                  <a:lnTo>
                    <a:pt x="67" y="35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33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63" name="Freeform 150"/>
            <p:cNvSpPr>
              <a:spLocks/>
            </p:cNvSpPr>
            <p:nvPr/>
          </p:nvSpPr>
          <p:spPr bwMode="auto">
            <a:xfrm>
              <a:off x="2154" y="2101"/>
              <a:ext cx="227" cy="352"/>
            </a:xfrm>
            <a:custGeom>
              <a:avLst/>
              <a:gdLst>
                <a:gd name="T0" fmla="*/ 226 w 455"/>
                <a:gd name="T1" fmla="*/ 65 h 703"/>
                <a:gd name="T2" fmla="*/ 401 w 455"/>
                <a:gd name="T3" fmla="*/ 293 h 703"/>
                <a:gd name="T4" fmla="*/ 440 w 455"/>
                <a:gd name="T5" fmla="*/ 411 h 703"/>
                <a:gd name="T6" fmla="*/ 451 w 455"/>
                <a:gd name="T7" fmla="*/ 471 h 703"/>
                <a:gd name="T8" fmla="*/ 455 w 455"/>
                <a:gd name="T9" fmla="*/ 518 h 703"/>
                <a:gd name="T10" fmla="*/ 442 w 455"/>
                <a:gd name="T11" fmla="*/ 563 h 703"/>
                <a:gd name="T12" fmla="*/ 404 w 455"/>
                <a:gd name="T13" fmla="*/ 609 h 703"/>
                <a:gd name="T14" fmla="*/ 367 w 455"/>
                <a:gd name="T15" fmla="*/ 631 h 703"/>
                <a:gd name="T16" fmla="*/ 334 w 455"/>
                <a:gd name="T17" fmla="*/ 650 h 703"/>
                <a:gd name="T18" fmla="*/ 298 w 455"/>
                <a:gd name="T19" fmla="*/ 664 h 703"/>
                <a:gd name="T20" fmla="*/ 257 w 455"/>
                <a:gd name="T21" fmla="*/ 669 h 703"/>
                <a:gd name="T22" fmla="*/ 202 w 455"/>
                <a:gd name="T23" fmla="*/ 649 h 703"/>
                <a:gd name="T24" fmla="*/ 193 w 455"/>
                <a:gd name="T25" fmla="*/ 698 h 703"/>
                <a:gd name="T26" fmla="*/ 175 w 455"/>
                <a:gd name="T27" fmla="*/ 699 h 703"/>
                <a:gd name="T28" fmla="*/ 160 w 455"/>
                <a:gd name="T29" fmla="*/ 675 h 703"/>
                <a:gd name="T30" fmla="*/ 148 w 455"/>
                <a:gd name="T31" fmla="*/ 636 h 703"/>
                <a:gd name="T32" fmla="*/ 172 w 455"/>
                <a:gd name="T33" fmla="*/ 538 h 703"/>
                <a:gd name="T34" fmla="*/ 202 w 455"/>
                <a:gd name="T35" fmla="*/ 547 h 703"/>
                <a:gd name="T36" fmla="*/ 228 w 455"/>
                <a:gd name="T37" fmla="*/ 509 h 703"/>
                <a:gd name="T38" fmla="*/ 316 w 455"/>
                <a:gd name="T39" fmla="*/ 568 h 703"/>
                <a:gd name="T40" fmla="*/ 345 w 455"/>
                <a:gd name="T41" fmla="*/ 577 h 703"/>
                <a:gd name="T42" fmla="*/ 359 w 455"/>
                <a:gd name="T43" fmla="*/ 535 h 703"/>
                <a:gd name="T44" fmla="*/ 411 w 455"/>
                <a:gd name="T45" fmla="*/ 519 h 703"/>
                <a:gd name="T46" fmla="*/ 378 w 455"/>
                <a:gd name="T47" fmla="*/ 493 h 703"/>
                <a:gd name="T48" fmla="*/ 314 w 455"/>
                <a:gd name="T49" fmla="*/ 467 h 703"/>
                <a:gd name="T50" fmla="*/ 268 w 455"/>
                <a:gd name="T51" fmla="*/ 435 h 703"/>
                <a:gd name="T52" fmla="*/ 306 w 455"/>
                <a:gd name="T53" fmla="*/ 324 h 703"/>
                <a:gd name="T54" fmla="*/ 267 w 455"/>
                <a:gd name="T55" fmla="*/ 341 h 703"/>
                <a:gd name="T56" fmla="*/ 280 w 455"/>
                <a:gd name="T57" fmla="*/ 221 h 703"/>
                <a:gd name="T58" fmla="*/ 239 w 455"/>
                <a:gd name="T59" fmla="*/ 322 h 703"/>
                <a:gd name="T60" fmla="*/ 225 w 455"/>
                <a:gd name="T61" fmla="*/ 501 h 703"/>
                <a:gd name="T62" fmla="*/ 129 w 455"/>
                <a:gd name="T63" fmla="*/ 527 h 703"/>
                <a:gd name="T64" fmla="*/ 137 w 455"/>
                <a:gd name="T65" fmla="*/ 414 h 703"/>
                <a:gd name="T66" fmla="*/ 90 w 455"/>
                <a:gd name="T67" fmla="*/ 561 h 703"/>
                <a:gd name="T68" fmla="*/ 0 w 455"/>
                <a:gd name="T69" fmla="*/ 549 h 703"/>
                <a:gd name="T70" fmla="*/ 30 w 455"/>
                <a:gd name="T71" fmla="*/ 170 h 703"/>
                <a:gd name="T72" fmla="*/ 84 w 455"/>
                <a:gd name="T73" fmla="*/ 81 h 703"/>
                <a:gd name="T74" fmla="*/ 114 w 455"/>
                <a:gd name="T75" fmla="*/ 190 h 703"/>
                <a:gd name="T76" fmla="*/ 95 w 455"/>
                <a:gd name="T77" fmla="*/ 399 h 703"/>
                <a:gd name="T78" fmla="*/ 133 w 455"/>
                <a:gd name="T79" fmla="*/ 161 h 703"/>
                <a:gd name="T80" fmla="*/ 159 w 455"/>
                <a:gd name="T81" fmla="*/ 135 h 703"/>
                <a:gd name="T82" fmla="*/ 212 w 455"/>
                <a:gd name="T83" fmla="*/ 335 h 703"/>
                <a:gd name="T84" fmla="*/ 160 w 455"/>
                <a:gd name="T85" fmla="*/ 106 h 703"/>
                <a:gd name="T86" fmla="*/ 110 w 455"/>
                <a:gd name="T87" fmla="*/ 70 h 703"/>
                <a:gd name="T88" fmla="*/ 53 w 455"/>
                <a:gd name="T89" fmla="*/ 25 h 703"/>
                <a:gd name="T90" fmla="*/ 58 w 455"/>
                <a:gd name="T91" fmla="*/ 4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5" h="703">
                  <a:moveTo>
                    <a:pt x="57" y="0"/>
                  </a:moveTo>
                  <a:lnTo>
                    <a:pt x="226" y="65"/>
                  </a:lnTo>
                  <a:lnTo>
                    <a:pt x="336" y="188"/>
                  </a:lnTo>
                  <a:lnTo>
                    <a:pt x="401" y="293"/>
                  </a:lnTo>
                  <a:lnTo>
                    <a:pt x="404" y="345"/>
                  </a:lnTo>
                  <a:lnTo>
                    <a:pt x="440" y="411"/>
                  </a:lnTo>
                  <a:lnTo>
                    <a:pt x="447" y="442"/>
                  </a:lnTo>
                  <a:lnTo>
                    <a:pt x="451" y="471"/>
                  </a:lnTo>
                  <a:lnTo>
                    <a:pt x="455" y="495"/>
                  </a:lnTo>
                  <a:lnTo>
                    <a:pt x="455" y="518"/>
                  </a:lnTo>
                  <a:lnTo>
                    <a:pt x="451" y="541"/>
                  </a:lnTo>
                  <a:lnTo>
                    <a:pt x="442" y="563"/>
                  </a:lnTo>
                  <a:lnTo>
                    <a:pt x="427" y="585"/>
                  </a:lnTo>
                  <a:lnTo>
                    <a:pt x="404" y="609"/>
                  </a:lnTo>
                  <a:lnTo>
                    <a:pt x="385" y="619"/>
                  </a:lnTo>
                  <a:lnTo>
                    <a:pt x="367" y="631"/>
                  </a:lnTo>
                  <a:lnTo>
                    <a:pt x="350" y="641"/>
                  </a:lnTo>
                  <a:lnTo>
                    <a:pt x="334" y="650"/>
                  </a:lnTo>
                  <a:lnTo>
                    <a:pt x="317" y="659"/>
                  </a:lnTo>
                  <a:lnTo>
                    <a:pt x="298" y="664"/>
                  </a:lnTo>
                  <a:lnTo>
                    <a:pt x="279" y="668"/>
                  </a:lnTo>
                  <a:lnTo>
                    <a:pt x="257" y="669"/>
                  </a:lnTo>
                  <a:lnTo>
                    <a:pt x="203" y="616"/>
                  </a:lnTo>
                  <a:lnTo>
                    <a:pt x="202" y="649"/>
                  </a:lnTo>
                  <a:lnTo>
                    <a:pt x="199" y="680"/>
                  </a:lnTo>
                  <a:lnTo>
                    <a:pt x="193" y="698"/>
                  </a:lnTo>
                  <a:lnTo>
                    <a:pt x="184" y="703"/>
                  </a:lnTo>
                  <a:lnTo>
                    <a:pt x="175" y="699"/>
                  </a:lnTo>
                  <a:lnTo>
                    <a:pt x="167" y="689"/>
                  </a:lnTo>
                  <a:lnTo>
                    <a:pt x="160" y="675"/>
                  </a:lnTo>
                  <a:lnTo>
                    <a:pt x="153" y="656"/>
                  </a:lnTo>
                  <a:lnTo>
                    <a:pt x="148" y="636"/>
                  </a:lnTo>
                  <a:lnTo>
                    <a:pt x="110" y="551"/>
                  </a:lnTo>
                  <a:lnTo>
                    <a:pt x="172" y="538"/>
                  </a:lnTo>
                  <a:lnTo>
                    <a:pt x="202" y="525"/>
                  </a:lnTo>
                  <a:lnTo>
                    <a:pt x="202" y="547"/>
                  </a:lnTo>
                  <a:lnTo>
                    <a:pt x="224" y="539"/>
                  </a:lnTo>
                  <a:lnTo>
                    <a:pt x="228" y="509"/>
                  </a:lnTo>
                  <a:lnTo>
                    <a:pt x="262" y="515"/>
                  </a:lnTo>
                  <a:lnTo>
                    <a:pt x="316" y="568"/>
                  </a:lnTo>
                  <a:lnTo>
                    <a:pt x="327" y="611"/>
                  </a:lnTo>
                  <a:lnTo>
                    <a:pt x="345" y="577"/>
                  </a:lnTo>
                  <a:lnTo>
                    <a:pt x="299" y="524"/>
                  </a:lnTo>
                  <a:lnTo>
                    <a:pt x="359" y="535"/>
                  </a:lnTo>
                  <a:lnTo>
                    <a:pt x="397" y="553"/>
                  </a:lnTo>
                  <a:lnTo>
                    <a:pt x="411" y="519"/>
                  </a:lnTo>
                  <a:lnTo>
                    <a:pt x="322" y="503"/>
                  </a:lnTo>
                  <a:lnTo>
                    <a:pt x="378" y="493"/>
                  </a:lnTo>
                  <a:lnTo>
                    <a:pt x="357" y="468"/>
                  </a:lnTo>
                  <a:lnTo>
                    <a:pt x="314" y="467"/>
                  </a:lnTo>
                  <a:lnTo>
                    <a:pt x="263" y="482"/>
                  </a:lnTo>
                  <a:lnTo>
                    <a:pt x="268" y="435"/>
                  </a:lnTo>
                  <a:lnTo>
                    <a:pt x="304" y="385"/>
                  </a:lnTo>
                  <a:lnTo>
                    <a:pt x="306" y="324"/>
                  </a:lnTo>
                  <a:lnTo>
                    <a:pt x="275" y="362"/>
                  </a:lnTo>
                  <a:lnTo>
                    <a:pt x="267" y="341"/>
                  </a:lnTo>
                  <a:lnTo>
                    <a:pt x="278" y="294"/>
                  </a:lnTo>
                  <a:lnTo>
                    <a:pt x="280" y="221"/>
                  </a:lnTo>
                  <a:lnTo>
                    <a:pt x="253" y="259"/>
                  </a:lnTo>
                  <a:lnTo>
                    <a:pt x="239" y="322"/>
                  </a:lnTo>
                  <a:lnTo>
                    <a:pt x="234" y="447"/>
                  </a:lnTo>
                  <a:lnTo>
                    <a:pt x="225" y="501"/>
                  </a:lnTo>
                  <a:lnTo>
                    <a:pt x="172" y="528"/>
                  </a:lnTo>
                  <a:lnTo>
                    <a:pt x="129" y="527"/>
                  </a:lnTo>
                  <a:lnTo>
                    <a:pt x="130" y="482"/>
                  </a:lnTo>
                  <a:lnTo>
                    <a:pt x="137" y="414"/>
                  </a:lnTo>
                  <a:lnTo>
                    <a:pt x="110" y="465"/>
                  </a:lnTo>
                  <a:lnTo>
                    <a:pt x="90" y="561"/>
                  </a:lnTo>
                  <a:lnTo>
                    <a:pt x="48" y="559"/>
                  </a:lnTo>
                  <a:lnTo>
                    <a:pt x="0" y="549"/>
                  </a:lnTo>
                  <a:lnTo>
                    <a:pt x="13" y="449"/>
                  </a:lnTo>
                  <a:lnTo>
                    <a:pt x="30" y="170"/>
                  </a:lnTo>
                  <a:lnTo>
                    <a:pt x="58" y="111"/>
                  </a:lnTo>
                  <a:lnTo>
                    <a:pt x="84" y="81"/>
                  </a:lnTo>
                  <a:lnTo>
                    <a:pt x="118" y="108"/>
                  </a:lnTo>
                  <a:lnTo>
                    <a:pt x="114" y="190"/>
                  </a:lnTo>
                  <a:lnTo>
                    <a:pt x="98" y="322"/>
                  </a:lnTo>
                  <a:lnTo>
                    <a:pt x="95" y="399"/>
                  </a:lnTo>
                  <a:lnTo>
                    <a:pt x="128" y="328"/>
                  </a:lnTo>
                  <a:lnTo>
                    <a:pt x="133" y="161"/>
                  </a:lnTo>
                  <a:lnTo>
                    <a:pt x="132" y="79"/>
                  </a:lnTo>
                  <a:lnTo>
                    <a:pt x="159" y="135"/>
                  </a:lnTo>
                  <a:lnTo>
                    <a:pt x="173" y="226"/>
                  </a:lnTo>
                  <a:lnTo>
                    <a:pt x="212" y="335"/>
                  </a:lnTo>
                  <a:lnTo>
                    <a:pt x="197" y="266"/>
                  </a:lnTo>
                  <a:lnTo>
                    <a:pt x="160" y="106"/>
                  </a:lnTo>
                  <a:lnTo>
                    <a:pt x="132" y="57"/>
                  </a:lnTo>
                  <a:lnTo>
                    <a:pt x="110" y="70"/>
                  </a:lnTo>
                  <a:lnTo>
                    <a:pt x="52" y="29"/>
                  </a:lnTo>
                  <a:lnTo>
                    <a:pt x="53" y="25"/>
                  </a:lnTo>
                  <a:lnTo>
                    <a:pt x="57" y="14"/>
                  </a:lnTo>
                  <a:lnTo>
                    <a:pt x="58" y="4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E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64" name="Freeform 151"/>
            <p:cNvSpPr>
              <a:spLocks/>
            </p:cNvSpPr>
            <p:nvPr/>
          </p:nvSpPr>
          <p:spPr bwMode="auto">
            <a:xfrm>
              <a:off x="2000" y="2187"/>
              <a:ext cx="145" cy="176"/>
            </a:xfrm>
            <a:custGeom>
              <a:avLst/>
              <a:gdLst>
                <a:gd name="T0" fmla="*/ 280 w 290"/>
                <a:gd name="T1" fmla="*/ 185 h 352"/>
                <a:gd name="T2" fmla="*/ 290 w 290"/>
                <a:gd name="T3" fmla="*/ 301 h 352"/>
                <a:gd name="T4" fmla="*/ 245 w 290"/>
                <a:gd name="T5" fmla="*/ 210 h 352"/>
                <a:gd name="T6" fmla="*/ 192 w 290"/>
                <a:gd name="T7" fmla="*/ 140 h 352"/>
                <a:gd name="T8" fmla="*/ 122 w 290"/>
                <a:gd name="T9" fmla="*/ 51 h 352"/>
                <a:gd name="T10" fmla="*/ 134 w 290"/>
                <a:gd name="T11" fmla="*/ 107 h 352"/>
                <a:gd name="T12" fmla="*/ 232 w 290"/>
                <a:gd name="T13" fmla="*/ 248 h 352"/>
                <a:gd name="T14" fmla="*/ 253 w 290"/>
                <a:gd name="T15" fmla="*/ 349 h 352"/>
                <a:gd name="T16" fmla="*/ 198 w 290"/>
                <a:gd name="T17" fmla="*/ 352 h 352"/>
                <a:gd name="T18" fmla="*/ 104 w 290"/>
                <a:gd name="T19" fmla="*/ 226 h 352"/>
                <a:gd name="T20" fmla="*/ 7 w 290"/>
                <a:gd name="T21" fmla="*/ 35 h 352"/>
                <a:gd name="T22" fmla="*/ 0 w 290"/>
                <a:gd name="T23" fmla="*/ 0 h 352"/>
                <a:gd name="T24" fmla="*/ 69 w 290"/>
                <a:gd name="T25" fmla="*/ 27 h 352"/>
                <a:gd name="T26" fmla="*/ 90 w 290"/>
                <a:gd name="T27" fmla="*/ 7 h 352"/>
                <a:gd name="T28" fmla="*/ 114 w 290"/>
                <a:gd name="T29" fmla="*/ 12 h 352"/>
                <a:gd name="T30" fmla="*/ 135 w 290"/>
                <a:gd name="T31" fmla="*/ 18 h 352"/>
                <a:gd name="T32" fmla="*/ 153 w 290"/>
                <a:gd name="T33" fmla="*/ 22 h 352"/>
                <a:gd name="T34" fmla="*/ 169 w 290"/>
                <a:gd name="T35" fmla="*/ 28 h 352"/>
                <a:gd name="T36" fmla="*/ 182 w 290"/>
                <a:gd name="T37" fmla="*/ 34 h 352"/>
                <a:gd name="T38" fmla="*/ 194 w 290"/>
                <a:gd name="T39" fmla="*/ 40 h 352"/>
                <a:gd name="T40" fmla="*/ 204 w 290"/>
                <a:gd name="T41" fmla="*/ 46 h 352"/>
                <a:gd name="T42" fmla="*/ 213 w 290"/>
                <a:gd name="T43" fmla="*/ 56 h 352"/>
                <a:gd name="T44" fmla="*/ 220 w 290"/>
                <a:gd name="T45" fmla="*/ 65 h 352"/>
                <a:gd name="T46" fmla="*/ 228 w 290"/>
                <a:gd name="T47" fmla="*/ 76 h 352"/>
                <a:gd name="T48" fmla="*/ 235 w 290"/>
                <a:gd name="T49" fmla="*/ 89 h 352"/>
                <a:gd name="T50" fmla="*/ 242 w 290"/>
                <a:gd name="T51" fmla="*/ 104 h 352"/>
                <a:gd name="T52" fmla="*/ 250 w 290"/>
                <a:gd name="T53" fmla="*/ 120 h 352"/>
                <a:gd name="T54" fmla="*/ 259 w 290"/>
                <a:gd name="T55" fmla="*/ 139 h 352"/>
                <a:gd name="T56" fmla="*/ 268 w 290"/>
                <a:gd name="T57" fmla="*/ 160 h 352"/>
                <a:gd name="T58" fmla="*/ 280 w 290"/>
                <a:gd name="T59" fmla="*/ 185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90" h="352">
                  <a:moveTo>
                    <a:pt x="280" y="185"/>
                  </a:moveTo>
                  <a:lnTo>
                    <a:pt x="290" y="301"/>
                  </a:lnTo>
                  <a:lnTo>
                    <a:pt x="245" y="210"/>
                  </a:lnTo>
                  <a:lnTo>
                    <a:pt x="192" y="140"/>
                  </a:lnTo>
                  <a:lnTo>
                    <a:pt x="122" y="51"/>
                  </a:lnTo>
                  <a:lnTo>
                    <a:pt x="134" y="107"/>
                  </a:lnTo>
                  <a:lnTo>
                    <a:pt x="232" y="248"/>
                  </a:lnTo>
                  <a:lnTo>
                    <a:pt x="253" y="349"/>
                  </a:lnTo>
                  <a:lnTo>
                    <a:pt x="198" y="352"/>
                  </a:lnTo>
                  <a:lnTo>
                    <a:pt x="104" y="226"/>
                  </a:lnTo>
                  <a:lnTo>
                    <a:pt x="7" y="35"/>
                  </a:lnTo>
                  <a:lnTo>
                    <a:pt x="0" y="0"/>
                  </a:lnTo>
                  <a:lnTo>
                    <a:pt x="69" y="27"/>
                  </a:lnTo>
                  <a:lnTo>
                    <a:pt x="90" y="7"/>
                  </a:lnTo>
                  <a:lnTo>
                    <a:pt x="114" y="12"/>
                  </a:lnTo>
                  <a:lnTo>
                    <a:pt x="135" y="18"/>
                  </a:lnTo>
                  <a:lnTo>
                    <a:pt x="153" y="22"/>
                  </a:lnTo>
                  <a:lnTo>
                    <a:pt x="169" y="28"/>
                  </a:lnTo>
                  <a:lnTo>
                    <a:pt x="182" y="34"/>
                  </a:lnTo>
                  <a:lnTo>
                    <a:pt x="194" y="40"/>
                  </a:lnTo>
                  <a:lnTo>
                    <a:pt x="204" y="46"/>
                  </a:lnTo>
                  <a:lnTo>
                    <a:pt x="213" y="56"/>
                  </a:lnTo>
                  <a:lnTo>
                    <a:pt x="220" y="65"/>
                  </a:lnTo>
                  <a:lnTo>
                    <a:pt x="228" y="76"/>
                  </a:lnTo>
                  <a:lnTo>
                    <a:pt x="235" y="89"/>
                  </a:lnTo>
                  <a:lnTo>
                    <a:pt x="242" y="104"/>
                  </a:lnTo>
                  <a:lnTo>
                    <a:pt x="250" y="120"/>
                  </a:lnTo>
                  <a:lnTo>
                    <a:pt x="259" y="139"/>
                  </a:lnTo>
                  <a:lnTo>
                    <a:pt x="268" y="160"/>
                  </a:lnTo>
                  <a:lnTo>
                    <a:pt x="280" y="185"/>
                  </a:lnTo>
                  <a:close/>
                </a:path>
              </a:pathLst>
            </a:custGeom>
            <a:solidFill>
              <a:srgbClr val="FFE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65" name="Freeform 152"/>
            <p:cNvSpPr>
              <a:spLocks/>
            </p:cNvSpPr>
            <p:nvPr/>
          </p:nvSpPr>
          <p:spPr bwMode="auto">
            <a:xfrm>
              <a:off x="2161" y="2444"/>
              <a:ext cx="141" cy="525"/>
            </a:xfrm>
            <a:custGeom>
              <a:avLst/>
              <a:gdLst>
                <a:gd name="T0" fmla="*/ 264 w 282"/>
                <a:gd name="T1" fmla="*/ 0 h 1051"/>
                <a:gd name="T2" fmla="*/ 259 w 282"/>
                <a:gd name="T3" fmla="*/ 129 h 1051"/>
                <a:gd name="T4" fmla="*/ 258 w 282"/>
                <a:gd name="T5" fmla="*/ 228 h 1051"/>
                <a:gd name="T6" fmla="*/ 282 w 282"/>
                <a:gd name="T7" fmla="*/ 638 h 1051"/>
                <a:gd name="T8" fmla="*/ 269 w 282"/>
                <a:gd name="T9" fmla="*/ 1036 h 1051"/>
                <a:gd name="T10" fmla="*/ 137 w 282"/>
                <a:gd name="T11" fmla="*/ 1051 h 1051"/>
                <a:gd name="T12" fmla="*/ 24 w 282"/>
                <a:gd name="T13" fmla="*/ 1048 h 1051"/>
                <a:gd name="T14" fmla="*/ 27 w 282"/>
                <a:gd name="T15" fmla="*/ 981 h 1051"/>
                <a:gd name="T16" fmla="*/ 31 w 282"/>
                <a:gd name="T17" fmla="*/ 839 h 1051"/>
                <a:gd name="T18" fmla="*/ 43 w 282"/>
                <a:gd name="T19" fmla="*/ 498 h 1051"/>
                <a:gd name="T20" fmla="*/ 58 w 282"/>
                <a:gd name="T21" fmla="*/ 584 h 1051"/>
                <a:gd name="T22" fmla="*/ 120 w 282"/>
                <a:gd name="T23" fmla="*/ 709 h 1051"/>
                <a:gd name="T24" fmla="*/ 133 w 282"/>
                <a:gd name="T25" fmla="*/ 880 h 1051"/>
                <a:gd name="T26" fmla="*/ 154 w 282"/>
                <a:gd name="T27" fmla="*/ 795 h 1051"/>
                <a:gd name="T28" fmla="*/ 139 w 282"/>
                <a:gd name="T29" fmla="*/ 663 h 1051"/>
                <a:gd name="T30" fmla="*/ 72 w 282"/>
                <a:gd name="T31" fmla="*/ 452 h 1051"/>
                <a:gd name="T32" fmla="*/ 30 w 282"/>
                <a:gd name="T33" fmla="*/ 271 h 1051"/>
                <a:gd name="T34" fmla="*/ 0 w 282"/>
                <a:gd name="T35" fmla="*/ 42 h 1051"/>
                <a:gd name="T36" fmla="*/ 46 w 282"/>
                <a:gd name="T37" fmla="*/ 62 h 1051"/>
                <a:gd name="T38" fmla="*/ 81 w 282"/>
                <a:gd name="T39" fmla="*/ 149 h 1051"/>
                <a:gd name="T40" fmla="*/ 138 w 282"/>
                <a:gd name="T41" fmla="*/ 407 h 1051"/>
                <a:gd name="T42" fmla="*/ 124 w 282"/>
                <a:gd name="T43" fmla="*/ 273 h 1051"/>
                <a:gd name="T44" fmla="*/ 84 w 282"/>
                <a:gd name="T45" fmla="*/ 12 h 1051"/>
                <a:gd name="T46" fmla="*/ 150 w 282"/>
                <a:gd name="T47" fmla="*/ 66 h 1051"/>
                <a:gd name="T48" fmla="*/ 156 w 282"/>
                <a:gd name="T49" fmla="*/ 64 h 1051"/>
                <a:gd name="T50" fmla="*/ 168 w 282"/>
                <a:gd name="T51" fmla="*/ 57 h 1051"/>
                <a:gd name="T52" fmla="*/ 188 w 282"/>
                <a:gd name="T53" fmla="*/ 47 h 1051"/>
                <a:gd name="T54" fmla="*/ 210 w 282"/>
                <a:gd name="T55" fmla="*/ 36 h 1051"/>
                <a:gd name="T56" fmla="*/ 231 w 282"/>
                <a:gd name="T57" fmla="*/ 24 h 1051"/>
                <a:gd name="T58" fmla="*/ 249 w 282"/>
                <a:gd name="T59" fmla="*/ 14 h 1051"/>
                <a:gd name="T60" fmla="*/ 261 w 282"/>
                <a:gd name="T61" fmla="*/ 5 h 1051"/>
                <a:gd name="T62" fmla="*/ 264 w 282"/>
                <a:gd name="T63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2" h="1051">
                  <a:moveTo>
                    <a:pt x="264" y="0"/>
                  </a:moveTo>
                  <a:lnTo>
                    <a:pt x="259" y="129"/>
                  </a:lnTo>
                  <a:lnTo>
                    <a:pt x="258" y="228"/>
                  </a:lnTo>
                  <a:lnTo>
                    <a:pt x="282" y="638"/>
                  </a:lnTo>
                  <a:lnTo>
                    <a:pt x="269" y="1036"/>
                  </a:lnTo>
                  <a:lnTo>
                    <a:pt x="137" y="1051"/>
                  </a:lnTo>
                  <a:lnTo>
                    <a:pt x="24" y="1048"/>
                  </a:lnTo>
                  <a:lnTo>
                    <a:pt x="27" y="981"/>
                  </a:lnTo>
                  <a:lnTo>
                    <a:pt x="31" y="839"/>
                  </a:lnTo>
                  <a:lnTo>
                    <a:pt x="43" y="498"/>
                  </a:lnTo>
                  <a:lnTo>
                    <a:pt x="58" y="584"/>
                  </a:lnTo>
                  <a:lnTo>
                    <a:pt x="120" y="709"/>
                  </a:lnTo>
                  <a:lnTo>
                    <a:pt x="133" y="880"/>
                  </a:lnTo>
                  <a:lnTo>
                    <a:pt x="154" y="795"/>
                  </a:lnTo>
                  <a:lnTo>
                    <a:pt x="139" y="663"/>
                  </a:lnTo>
                  <a:lnTo>
                    <a:pt x="72" y="452"/>
                  </a:lnTo>
                  <a:lnTo>
                    <a:pt x="30" y="271"/>
                  </a:lnTo>
                  <a:lnTo>
                    <a:pt x="0" y="42"/>
                  </a:lnTo>
                  <a:lnTo>
                    <a:pt x="46" y="62"/>
                  </a:lnTo>
                  <a:lnTo>
                    <a:pt x="81" y="149"/>
                  </a:lnTo>
                  <a:lnTo>
                    <a:pt x="138" y="407"/>
                  </a:lnTo>
                  <a:lnTo>
                    <a:pt x="124" y="273"/>
                  </a:lnTo>
                  <a:lnTo>
                    <a:pt x="84" y="12"/>
                  </a:lnTo>
                  <a:lnTo>
                    <a:pt x="150" y="66"/>
                  </a:lnTo>
                  <a:lnTo>
                    <a:pt x="156" y="64"/>
                  </a:lnTo>
                  <a:lnTo>
                    <a:pt x="168" y="57"/>
                  </a:lnTo>
                  <a:lnTo>
                    <a:pt x="188" y="47"/>
                  </a:lnTo>
                  <a:lnTo>
                    <a:pt x="210" y="36"/>
                  </a:lnTo>
                  <a:lnTo>
                    <a:pt x="231" y="24"/>
                  </a:lnTo>
                  <a:lnTo>
                    <a:pt x="249" y="14"/>
                  </a:lnTo>
                  <a:lnTo>
                    <a:pt x="261" y="5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FFE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66" name="Freeform 153"/>
            <p:cNvSpPr>
              <a:spLocks/>
            </p:cNvSpPr>
            <p:nvPr/>
          </p:nvSpPr>
          <p:spPr bwMode="auto">
            <a:xfrm>
              <a:off x="2001" y="2457"/>
              <a:ext cx="165" cy="516"/>
            </a:xfrm>
            <a:custGeom>
              <a:avLst/>
              <a:gdLst>
                <a:gd name="T0" fmla="*/ 288 w 329"/>
                <a:gd name="T1" fmla="*/ 71 h 1031"/>
                <a:gd name="T2" fmla="*/ 301 w 329"/>
                <a:gd name="T3" fmla="*/ 261 h 1031"/>
                <a:gd name="T4" fmla="*/ 329 w 329"/>
                <a:gd name="T5" fmla="*/ 546 h 1031"/>
                <a:gd name="T6" fmla="*/ 314 w 329"/>
                <a:gd name="T7" fmla="*/ 1031 h 1031"/>
                <a:gd name="T8" fmla="*/ 117 w 329"/>
                <a:gd name="T9" fmla="*/ 1006 h 1031"/>
                <a:gd name="T10" fmla="*/ 0 w 329"/>
                <a:gd name="T11" fmla="*/ 1000 h 1031"/>
                <a:gd name="T12" fmla="*/ 47 w 329"/>
                <a:gd name="T13" fmla="*/ 830 h 1031"/>
                <a:gd name="T14" fmla="*/ 58 w 329"/>
                <a:gd name="T15" fmla="*/ 471 h 1031"/>
                <a:gd name="T16" fmla="*/ 85 w 329"/>
                <a:gd name="T17" fmla="*/ 548 h 1031"/>
                <a:gd name="T18" fmla="*/ 99 w 329"/>
                <a:gd name="T19" fmla="*/ 690 h 1031"/>
                <a:gd name="T20" fmla="*/ 226 w 329"/>
                <a:gd name="T21" fmla="*/ 818 h 1031"/>
                <a:gd name="T22" fmla="*/ 203 w 329"/>
                <a:gd name="T23" fmla="*/ 666 h 1031"/>
                <a:gd name="T24" fmla="*/ 117 w 329"/>
                <a:gd name="T25" fmla="*/ 333 h 1031"/>
                <a:gd name="T26" fmla="*/ 120 w 329"/>
                <a:gd name="T27" fmla="*/ 299 h 1031"/>
                <a:gd name="T28" fmla="*/ 116 w 329"/>
                <a:gd name="T29" fmla="*/ 261 h 1031"/>
                <a:gd name="T30" fmla="*/ 107 w 329"/>
                <a:gd name="T31" fmla="*/ 221 h 1031"/>
                <a:gd name="T32" fmla="*/ 94 w 329"/>
                <a:gd name="T33" fmla="*/ 179 h 1031"/>
                <a:gd name="T34" fmla="*/ 81 w 329"/>
                <a:gd name="T35" fmla="*/ 140 h 1031"/>
                <a:gd name="T36" fmla="*/ 71 w 329"/>
                <a:gd name="T37" fmla="*/ 105 h 1031"/>
                <a:gd name="T38" fmla="*/ 64 w 329"/>
                <a:gd name="T39" fmla="*/ 76 h 1031"/>
                <a:gd name="T40" fmla="*/ 63 w 329"/>
                <a:gd name="T41" fmla="*/ 54 h 1031"/>
                <a:gd name="T42" fmla="*/ 65 w 329"/>
                <a:gd name="T43" fmla="*/ 45 h 1031"/>
                <a:gd name="T44" fmla="*/ 69 w 329"/>
                <a:gd name="T45" fmla="*/ 38 h 1031"/>
                <a:gd name="T46" fmla="*/ 73 w 329"/>
                <a:gd name="T47" fmla="*/ 35 h 1031"/>
                <a:gd name="T48" fmla="*/ 80 w 329"/>
                <a:gd name="T49" fmla="*/ 37 h 1031"/>
                <a:gd name="T50" fmla="*/ 87 w 329"/>
                <a:gd name="T51" fmla="*/ 41 h 1031"/>
                <a:gd name="T52" fmla="*/ 96 w 329"/>
                <a:gd name="T53" fmla="*/ 52 h 1031"/>
                <a:gd name="T54" fmla="*/ 107 w 329"/>
                <a:gd name="T55" fmla="*/ 65 h 1031"/>
                <a:gd name="T56" fmla="*/ 118 w 329"/>
                <a:gd name="T57" fmla="*/ 85 h 1031"/>
                <a:gd name="T58" fmla="*/ 238 w 329"/>
                <a:gd name="T59" fmla="*/ 183 h 1031"/>
                <a:gd name="T60" fmla="*/ 212 w 329"/>
                <a:gd name="T61" fmla="*/ 96 h 1031"/>
                <a:gd name="T62" fmla="*/ 140 w 329"/>
                <a:gd name="T63" fmla="*/ 0 h 1031"/>
                <a:gd name="T64" fmla="*/ 271 w 329"/>
                <a:gd name="T65" fmla="*/ 14 h 1031"/>
                <a:gd name="T66" fmla="*/ 288 w 329"/>
                <a:gd name="T67" fmla="*/ 7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9" h="1031">
                  <a:moveTo>
                    <a:pt x="288" y="71"/>
                  </a:moveTo>
                  <a:lnTo>
                    <a:pt x="301" y="261"/>
                  </a:lnTo>
                  <a:lnTo>
                    <a:pt x="329" y="546"/>
                  </a:lnTo>
                  <a:lnTo>
                    <a:pt x="314" y="1031"/>
                  </a:lnTo>
                  <a:lnTo>
                    <a:pt x="117" y="1006"/>
                  </a:lnTo>
                  <a:lnTo>
                    <a:pt x="0" y="1000"/>
                  </a:lnTo>
                  <a:lnTo>
                    <a:pt x="47" y="830"/>
                  </a:lnTo>
                  <a:lnTo>
                    <a:pt x="58" y="471"/>
                  </a:lnTo>
                  <a:lnTo>
                    <a:pt x="85" y="548"/>
                  </a:lnTo>
                  <a:lnTo>
                    <a:pt x="99" y="690"/>
                  </a:lnTo>
                  <a:lnTo>
                    <a:pt x="226" y="818"/>
                  </a:lnTo>
                  <a:lnTo>
                    <a:pt x="203" y="666"/>
                  </a:lnTo>
                  <a:lnTo>
                    <a:pt x="117" y="333"/>
                  </a:lnTo>
                  <a:lnTo>
                    <a:pt x="120" y="299"/>
                  </a:lnTo>
                  <a:lnTo>
                    <a:pt x="116" y="261"/>
                  </a:lnTo>
                  <a:lnTo>
                    <a:pt x="107" y="221"/>
                  </a:lnTo>
                  <a:lnTo>
                    <a:pt x="94" y="179"/>
                  </a:lnTo>
                  <a:lnTo>
                    <a:pt x="81" y="140"/>
                  </a:lnTo>
                  <a:lnTo>
                    <a:pt x="71" y="105"/>
                  </a:lnTo>
                  <a:lnTo>
                    <a:pt x="64" y="76"/>
                  </a:lnTo>
                  <a:lnTo>
                    <a:pt x="63" y="54"/>
                  </a:lnTo>
                  <a:lnTo>
                    <a:pt x="65" y="45"/>
                  </a:lnTo>
                  <a:lnTo>
                    <a:pt x="69" y="38"/>
                  </a:lnTo>
                  <a:lnTo>
                    <a:pt x="73" y="35"/>
                  </a:lnTo>
                  <a:lnTo>
                    <a:pt x="80" y="37"/>
                  </a:lnTo>
                  <a:lnTo>
                    <a:pt x="87" y="41"/>
                  </a:lnTo>
                  <a:lnTo>
                    <a:pt x="96" y="52"/>
                  </a:lnTo>
                  <a:lnTo>
                    <a:pt x="107" y="65"/>
                  </a:lnTo>
                  <a:lnTo>
                    <a:pt x="118" y="85"/>
                  </a:lnTo>
                  <a:lnTo>
                    <a:pt x="238" y="183"/>
                  </a:lnTo>
                  <a:lnTo>
                    <a:pt x="212" y="96"/>
                  </a:lnTo>
                  <a:lnTo>
                    <a:pt x="140" y="0"/>
                  </a:lnTo>
                  <a:lnTo>
                    <a:pt x="271" y="14"/>
                  </a:lnTo>
                  <a:lnTo>
                    <a:pt x="288" y="71"/>
                  </a:lnTo>
                  <a:close/>
                </a:path>
              </a:pathLst>
            </a:custGeom>
            <a:solidFill>
              <a:srgbClr val="FFE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67" name="Freeform 154"/>
            <p:cNvSpPr>
              <a:spLocks/>
            </p:cNvSpPr>
            <p:nvPr/>
          </p:nvSpPr>
          <p:spPr bwMode="auto">
            <a:xfrm>
              <a:off x="1906" y="2176"/>
              <a:ext cx="240" cy="286"/>
            </a:xfrm>
            <a:custGeom>
              <a:avLst/>
              <a:gdLst>
                <a:gd name="T0" fmla="*/ 399 w 481"/>
                <a:gd name="T1" fmla="*/ 367 h 573"/>
                <a:gd name="T2" fmla="*/ 222 w 481"/>
                <a:gd name="T3" fmla="*/ 0 h 573"/>
                <a:gd name="T4" fmla="*/ 0 w 481"/>
                <a:gd name="T5" fmla="*/ 59 h 573"/>
                <a:gd name="T6" fmla="*/ 114 w 481"/>
                <a:gd name="T7" fmla="*/ 345 h 573"/>
                <a:gd name="T8" fmla="*/ 163 w 481"/>
                <a:gd name="T9" fmla="*/ 317 h 573"/>
                <a:gd name="T10" fmla="*/ 199 w 481"/>
                <a:gd name="T11" fmla="*/ 296 h 573"/>
                <a:gd name="T12" fmla="*/ 237 w 481"/>
                <a:gd name="T13" fmla="*/ 324 h 573"/>
                <a:gd name="T14" fmla="*/ 276 w 481"/>
                <a:gd name="T15" fmla="*/ 372 h 573"/>
                <a:gd name="T16" fmla="*/ 272 w 481"/>
                <a:gd name="T17" fmla="*/ 465 h 573"/>
                <a:gd name="T18" fmla="*/ 214 w 481"/>
                <a:gd name="T19" fmla="*/ 499 h 573"/>
                <a:gd name="T20" fmla="*/ 239 w 481"/>
                <a:gd name="T21" fmla="*/ 544 h 573"/>
                <a:gd name="T22" fmla="*/ 481 w 481"/>
                <a:gd name="T23" fmla="*/ 573 h 573"/>
                <a:gd name="T24" fmla="*/ 463 w 481"/>
                <a:gd name="T25" fmla="*/ 534 h 573"/>
                <a:gd name="T26" fmla="*/ 399 w 481"/>
                <a:gd name="T27" fmla="*/ 367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1" h="573">
                  <a:moveTo>
                    <a:pt x="399" y="367"/>
                  </a:moveTo>
                  <a:lnTo>
                    <a:pt x="222" y="0"/>
                  </a:lnTo>
                  <a:lnTo>
                    <a:pt x="0" y="59"/>
                  </a:lnTo>
                  <a:lnTo>
                    <a:pt x="114" y="345"/>
                  </a:lnTo>
                  <a:lnTo>
                    <a:pt x="163" y="317"/>
                  </a:lnTo>
                  <a:lnTo>
                    <a:pt x="199" y="296"/>
                  </a:lnTo>
                  <a:lnTo>
                    <a:pt x="237" y="324"/>
                  </a:lnTo>
                  <a:lnTo>
                    <a:pt x="276" y="372"/>
                  </a:lnTo>
                  <a:lnTo>
                    <a:pt x="272" y="465"/>
                  </a:lnTo>
                  <a:lnTo>
                    <a:pt x="214" y="499"/>
                  </a:lnTo>
                  <a:lnTo>
                    <a:pt x="239" y="544"/>
                  </a:lnTo>
                  <a:lnTo>
                    <a:pt x="481" y="573"/>
                  </a:lnTo>
                  <a:lnTo>
                    <a:pt x="463" y="534"/>
                  </a:lnTo>
                  <a:lnTo>
                    <a:pt x="399" y="367"/>
                  </a:lnTo>
                  <a:close/>
                </a:path>
              </a:pathLst>
            </a:custGeom>
            <a:solidFill>
              <a:srgbClr val="00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68" name="Freeform 155"/>
            <p:cNvSpPr>
              <a:spLocks/>
            </p:cNvSpPr>
            <p:nvPr/>
          </p:nvSpPr>
          <p:spPr bwMode="auto">
            <a:xfrm>
              <a:off x="2067" y="2363"/>
              <a:ext cx="145" cy="81"/>
            </a:xfrm>
            <a:custGeom>
              <a:avLst/>
              <a:gdLst>
                <a:gd name="T0" fmla="*/ 273 w 289"/>
                <a:gd name="T1" fmla="*/ 42 h 162"/>
                <a:gd name="T2" fmla="*/ 206 w 289"/>
                <a:gd name="T3" fmla="*/ 41 h 162"/>
                <a:gd name="T4" fmla="*/ 141 w 289"/>
                <a:gd name="T5" fmla="*/ 3 h 162"/>
                <a:gd name="T6" fmla="*/ 85 w 289"/>
                <a:gd name="T7" fmla="*/ 1 h 162"/>
                <a:gd name="T8" fmla="*/ 40 w 289"/>
                <a:gd name="T9" fmla="*/ 0 h 162"/>
                <a:gd name="T10" fmla="*/ 53 w 289"/>
                <a:gd name="T11" fmla="*/ 23 h 162"/>
                <a:gd name="T12" fmla="*/ 9 w 289"/>
                <a:gd name="T13" fmla="*/ 8 h 162"/>
                <a:gd name="T14" fmla="*/ 3 w 289"/>
                <a:gd name="T15" fmla="*/ 34 h 162"/>
                <a:gd name="T16" fmla="*/ 0 w 289"/>
                <a:gd name="T17" fmla="*/ 63 h 162"/>
                <a:gd name="T18" fmla="*/ 24 w 289"/>
                <a:gd name="T19" fmla="*/ 88 h 162"/>
                <a:gd name="T20" fmla="*/ 32 w 289"/>
                <a:gd name="T21" fmla="*/ 124 h 162"/>
                <a:gd name="T22" fmla="*/ 85 w 289"/>
                <a:gd name="T23" fmla="*/ 161 h 162"/>
                <a:gd name="T24" fmla="*/ 132 w 289"/>
                <a:gd name="T25" fmla="*/ 162 h 162"/>
                <a:gd name="T26" fmla="*/ 286 w 289"/>
                <a:gd name="T27" fmla="*/ 137 h 162"/>
                <a:gd name="T28" fmla="*/ 289 w 289"/>
                <a:gd name="T29" fmla="*/ 87 h 162"/>
                <a:gd name="T30" fmla="*/ 273 w 289"/>
                <a:gd name="T31" fmla="*/ 4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9" h="162">
                  <a:moveTo>
                    <a:pt x="273" y="42"/>
                  </a:moveTo>
                  <a:lnTo>
                    <a:pt x="206" y="41"/>
                  </a:lnTo>
                  <a:lnTo>
                    <a:pt x="141" y="3"/>
                  </a:lnTo>
                  <a:lnTo>
                    <a:pt x="85" y="1"/>
                  </a:lnTo>
                  <a:lnTo>
                    <a:pt x="40" y="0"/>
                  </a:lnTo>
                  <a:lnTo>
                    <a:pt x="53" y="23"/>
                  </a:lnTo>
                  <a:lnTo>
                    <a:pt x="9" y="8"/>
                  </a:lnTo>
                  <a:lnTo>
                    <a:pt x="3" y="34"/>
                  </a:lnTo>
                  <a:lnTo>
                    <a:pt x="0" y="63"/>
                  </a:lnTo>
                  <a:lnTo>
                    <a:pt x="24" y="88"/>
                  </a:lnTo>
                  <a:lnTo>
                    <a:pt x="32" y="124"/>
                  </a:lnTo>
                  <a:lnTo>
                    <a:pt x="85" y="161"/>
                  </a:lnTo>
                  <a:lnTo>
                    <a:pt x="132" y="162"/>
                  </a:lnTo>
                  <a:lnTo>
                    <a:pt x="286" y="137"/>
                  </a:lnTo>
                  <a:lnTo>
                    <a:pt x="289" y="87"/>
                  </a:lnTo>
                  <a:lnTo>
                    <a:pt x="273" y="42"/>
                  </a:lnTo>
                  <a:close/>
                </a:path>
              </a:pathLst>
            </a:custGeom>
            <a:solidFill>
              <a:srgbClr val="99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69" name="Freeform 156"/>
            <p:cNvSpPr>
              <a:spLocks/>
            </p:cNvSpPr>
            <p:nvPr/>
          </p:nvSpPr>
          <p:spPr bwMode="auto">
            <a:xfrm>
              <a:off x="1999" y="2244"/>
              <a:ext cx="88" cy="149"/>
            </a:xfrm>
            <a:custGeom>
              <a:avLst/>
              <a:gdLst>
                <a:gd name="T0" fmla="*/ 12 w 176"/>
                <a:gd name="T1" fmla="*/ 177 h 299"/>
                <a:gd name="T2" fmla="*/ 27 w 176"/>
                <a:gd name="T3" fmla="*/ 133 h 299"/>
                <a:gd name="T4" fmla="*/ 15 w 176"/>
                <a:gd name="T5" fmla="*/ 80 h 299"/>
                <a:gd name="T6" fmla="*/ 25 w 176"/>
                <a:gd name="T7" fmla="*/ 0 h 299"/>
                <a:gd name="T8" fmla="*/ 52 w 176"/>
                <a:gd name="T9" fmla="*/ 23 h 299"/>
                <a:gd name="T10" fmla="*/ 51 w 176"/>
                <a:gd name="T11" fmla="*/ 72 h 299"/>
                <a:gd name="T12" fmla="*/ 85 w 176"/>
                <a:gd name="T13" fmla="*/ 73 h 299"/>
                <a:gd name="T14" fmla="*/ 105 w 176"/>
                <a:gd name="T15" fmla="*/ 46 h 299"/>
                <a:gd name="T16" fmla="*/ 129 w 176"/>
                <a:gd name="T17" fmla="*/ 30 h 299"/>
                <a:gd name="T18" fmla="*/ 144 w 176"/>
                <a:gd name="T19" fmla="*/ 35 h 299"/>
                <a:gd name="T20" fmla="*/ 144 w 176"/>
                <a:gd name="T21" fmla="*/ 61 h 299"/>
                <a:gd name="T22" fmla="*/ 169 w 176"/>
                <a:gd name="T23" fmla="*/ 85 h 299"/>
                <a:gd name="T24" fmla="*/ 168 w 176"/>
                <a:gd name="T25" fmla="*/ 120 h 299"/>
                <a:gd name="T26" fmla="*/ 176 w 176"/>
                <a:gd name="T27" fmla="*/ 151 h 299"/>
                <a:gd name="T28" fmla="*/ 161 w 176"/>
                <a:gd name="T29" fmla="*/ 191 h 299"/>
                <a:gd name="T30" fmla="*/ 121 w 176"/>
                <a:gd name="T31" fmla="*/ 218 h 299"/>
                <a:gd name="T32" fmla="*/ 44 w 176"/>
                <a:gd name="T33" fmla="*/ 269 h 299"/>
                <a:gd name="T34" fmla="*/ 16 w 176"/>
                <a:gd name="T35" fmla="*/ 299 h 299"/>
                <a:gd name="T36" fmla="*/ 0 w 176"/>
                <a:gd name="T37" fmla="*/ 258 h 299"/>
                <a:gd name="T38" fmla="*/ 12 w 176"/>
                <a:gd name="T39" fmla="*/ 177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299">
                  <a:moveTo>
                    <a:pt x="12" y="177"/>
                  </a:moveTo>
                  <a:lnTo>
                    <a:pt x="27" y="133"/>
                  </a:lnTo>
                  <a:lnTo>
                    <a:pt x="15" y="80"/>
                  </a:lnTo>
                  <a:lnTo>
                    <a:pt x="25" y="0"/>
                  </a:lnTo>
                  <a:lnTo>
                    <a:pt x="52" y="23"/>
                  </a:lnTo>
                  <a:lnTo>
                    <a:pt x="51" y="72"/>
                  </a:lnTo>
                  <a:lnTo>
                    <a:pt x="85" y="73"/>
                  </a:lnTo>
                  <a:lnTo>
                    <a:pt x="105" y="46"/>
                  </a:lnTo>
                  <a:lnTo>
                    <a:pt x="129" y="30"/>
                  </a:lnTo>
                  <a:lnTo>
                    <a:pt x="144" y="35"/>
                  </a:lnTo>
                  <a:lnTo>
                    <a:pt x="144" y="61"/>
                  </a:lnTo>
                  <a:lnTo>
                    <a:pt x="169" y="85"/>
                  </a:lnTo>
                  <a:lnTo>
                    <a:pt x="168" y="120"/>
                  </a:lnTo>
                  <a:lnTo>
                    <a:pt x="176" y="151"/>
                  </a:lnTo>
                  <a:lnTo>
                    <a:pt x="161" y="191"/>
                  </a:lnTo>
                  <a:lnTo>
                    <a:pt x="121" y="218"/>
                  </a:lnTo>
                  <a:lnTo>
                    <a:pt x="44" y="269"/>
                  </a:lnTo>
                  <a:lnTo>
                    <a:pt x="16" y="299"/>
                  </a:lnTo>
                  <a:lnTo>
                    <a:pt x="0" y="258"/>
                  </a:lnTo>
                  <a:lnTo>
                    <a:pt x="12" y="177"/>
                  </a:lnTo>
                  <a:close/>
                </a:path>
              </a:pathLst>
            </a:custGeom>
            <a:solidFill>
              <a:srgbClr val="99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70" name="Freeform 157"/>
            <p:cNvSpPr>
              <a:spLocks/>
            </p:cNvSpPr>
            <p:nvPr/>
          </p:nvSpPr>
          <p:spPr bwMode="auto">
            <a:xfrm>
              <a:off x="1902" y="2310"/>
              <a:ext cx="100" cy="120"/>
            </a:xfrm>
            <a:custGeom>
              <a:avLst/>
              <a:gdLst>
                <a:gd name="T0" fmla="*/ 192 w 199"/>
                <a:gd name="T1" fmla="*/ 39 h 238"/>
                <a:gd name="T2" fmla="*/ 138 w 199"/>
                <a:gd name="T3" fmla="*/ 69 h 238"/>
                <a:gd name="T4" fmla="*/ 115 w 199"/>
                <a:gd name="T5" fmla="*/ 106 h 238"/>
                <a:gd name="T6" fmla="*/ 87 w 199"/>
                <a:gd name="T7" fmla="*/ 153 h 238"/>
                <a:gd name="T8" fmla="*/ 84 w 199"/>
                <a:gd name="T9" fmla="*/ 117 h 238"/>
                <a:gd name="T10" fmla="*/ 111 w 199"/>
                <a:gd name="T11" fmla="*/ 68 h 238"/>
                <a:gd name="T12" fmla="*/ 63 w 199"/>
                <a:gd name="T13" fmla="*/ 74 h 238"/>
                <a:gd name="T14" fmla="*/ 69 w 199"/>
                <a:gd name="T15" fmla="*/ 44 h 238"/>
                <a:gd name="T16" fmla="*/ 91 w 199"/>
                <a:gd name="T17" fmla="*/ 36 h 238"/>
                <a:gd name="T18" fmla="*/ 56 w 199"/>
                <a:gd name="T19" fmla="*/ 0 h 238"/>
                <a:gd name="T20" fmla="*/ 47 w 199"/>
                <a:gd name="T21" fmla="*/ 34 h 238"/>
                <a:gd name="T22" fmla="*/ 19 w 199"/>
                <a:gd name="T23" fmla="*/ 56 h 238"/>
                <a:gd name="T24" fmla="*/ 0 w 199"/>
                <a:gd name="T25" fmla="*/ 104 h 238"/>
                <a:gd name="T26" fmla="*/ 2 w 199"/>
                <a:gd name="T27" fmla="*/ 147 h 238"/>
                <a:gd name="T28" fmla="*/ 5 w 199"/>
                <a:gd name="T29" fmla="*/ 180 h 238"/>
                <a:gd name="T30" fmla="*/ 8 w 199"/>
                <a:gd name="T31" fmla="*/ 203 h 238"/>
                <a:gd name="T32" fmla="*/ 14 w 199"/>
                <a:gd name="T33" fmla="*/ 218 h 238"/>
                <a:gd name="T34" fmla="*/ 24 w 199"/>
                <a:gd name="T35" fmla="*/ 226 h 238"/>
                <a:gd name="T36" fmla="*/ 38 w 199"/>
                <a:gd name="T37" fmla="*/ 231 h 238"/>
                <a:gd name="T38" fmla="*/ 59 w 199"/>
                <a:gd name="T39" fmla="*/ 235 h 238"/>
                <a:gd name="T40" fmla="*/ 86 w 199"/>
                <a:gd name="T41" fmla="*/ 238 h 238"/>
                <a:gd name="T42" fmla="*/ 199 w 199"/>
                <a:gd name="T43" fmla="*/ 233 h 238"/>
                <a:gd name="T44" fmla="*/ 187 w 199"/>
                <a:gd name="T45" fmla="*/ 192 h 238"/>
                <a:gd name="T46" fmla="*/ 180 w 199"/>
                <a:gd name="T47" fmla="*/ 130 h 238"/>
                <a:gd name="T48" fmla="*/ 192 w 199"/>
                <a:gd name="T49" fmla="*/ 3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9" h="238">
                  <a:moveTo>
                    <a:pt x="192" y="39"/>
                  </a:moveTo>
                  <a:lnTo>
                    <a:pt x="138" y="69"/>
                  </a:lnTo>
                  <a:lnTo>
                    <a:pt x="115" y="106"/>
                  </a:lnTo>
                  <a:lnTo>
                    <a:pt x="87" y="153"/>
                  </a:lnTo>
                  <a:lnTo>
                    <a:pt x="84" y="117"/>
                  </a:lnTo>
                  <a:lnTo>
                    <a:pt x="111" y="68"/>
                  </a:lnTo>
                  <a:lnTo>
                    <a:pt x="63" y="74"/>
                  </a:lnTo>
                  <a:lnTo>
                    <a:pt x="69" y="44"/>
                  </a:lnTo>
                  <a:lnTo>
                    <a:pt x="91" y="36"/>
                  </a:lnTo>
                  <a:lnTo>
                    <a:pt x="56" y="0"/>
                  </a:lnTo>
                  <a:lnTo>
                    <a:pt x="47" y="34"/>
                  </a:lnTo>
                  <a:lnTo>
                    <a:pt x="19" y="56"/>
                  </a:lnTo>
                  <a:lnTo>
                    <a:pt x="0" y="104"/>
                  </a:lnTo>
                  <a:lnTo>
                    <a:pt x="2" y="147"/>
                  </a:lnTo>
                  <a:lnTo>
                    <a:pt x="5" y="180"/>
                  </a:lnTo>
                  <a:lnTo>
                    <a:pt x="8" y="203"/>
                  </a:lnTo>
                  <a:lnTo>
                    <a:pt x="14" y="218"/>
                  </a:lnTo>
                  <a:lnTo>
                    <a:pt x="24" y="226"/>
                  </a:lnTo>
                  <a:lnTo>
                    <a:pt x="38" y="231"/>
                  </a:lnTo>
                  <a:lnTo>
                    <a:pt x="59" y="235"/>
                  </a:lnTo>
                  <a:lnTo>
                    <a:pt x="86" y="238"/>
                  </a:lnTo>
                  <a:lnTo>
                    <a:pt x="199" y="233"/>
                  </a:lnTo>
                  <a:lnTo>
                    <a:pt x="187" y="192"/>
                  </a:lnTo>
                  <a:lnTo>
                    <a:pt x="180" y="130"/>
                  </a:lnTo>
                  <a:lnTo>
                    <a:pt x="192" y="39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71" name="Freeform 158"/>
            <p:cNvSpPr>
              <a:spLocks/>
            </p:cNvSpPr>
            <p:nvPr/>
          </p:nvSpPr>
          <p:spPr bwMode="auto">
            <a:xfrm>
              <a:off x="1998" y="2369"/>
              <a:ext cx="41" cy="49"/>
            </a:xfrm>
            <a:custGeom>
              <a:avLst/>
              <a:gdLst>
                <a:gd name="T0" fmla="*/ 77 w 82"/>
                <a:gd name="T1" fmla="*/ 0 h 99"/>
                <a:gd name="T2" fmla="*/ 39 w 82"/>
                <a:gd name="T3" fmla="*/ 19 h 99"/>
                <a:gd name="T4" fmla="*/ 1 w 82"/>
                <a:gd name="T5" fmla="*/ 9 h 99"/>
                <a:gd name="T6" fmla="*/ 0 w 82"/>
                <a:gd name="T7" fmla="*/ 59 h 99"/>
                <a:gd name="T8" fmla="*/ 21 w 82"/>
                <a:gd name="T9" fmla="*/ 99 h 99"/>
                <a:gd name="T10" fmla="*/ 77 w 82"/>
                <a:gd name="T11" fmla="*/ 72 h 99"/>
                <a:gd name="T12" fmla="*/ 82 w 82"/>
                <a:gd name="T13" fmla="*/ 30 h 99"/>
                <a:gd name="T14" fmla="*/ 77 w 82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99">
                  <a:moveTo>
                    <a:pt x="77" y="0"/>
                  </a:moveTo>
                  <a:lnTo>
                    <a:pt x="39" y="19"/>
                  </a:lnTo>
                  <a:lnTo>
                    <a:pt x="1" y="9"/>
                  </a:lnTo>
                  <a:lnTo>
                    <a:pt x="0" y="59"/>
                  </a:lnTo>
                  <a:lnTo>
                    <a:pt x="21" y="99"/>
                  </a:lnTo>
                  <a:lnTo>
                    <a:pt x="77" y="72"/>
                  </a:lnTo>
                  <a:lnTo>
                    <a:pt x="82" y="3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35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72" name="Freeform 159"/>
            <p:cNvSpPr>
              <a:spLocks/>
            </p:cNvSpPr>
            <p:nvPr/>
          </p:nvSpPr>
          <p:spPr bwMode="auto">
            <a:xfrm>
              <a:off x="2073" y="2090"/>
              <a:ext cx="62" cy="265"/>
            </a:xfrm>
            <a:custGeom>
              <a:avLst/>
              <a:gdLst>
                <a:gd name="T0" fmla="*/ 17 w 124"/>
                <a:gd name="T1" fmla="*/ 0 h 531"/>
                <a:gd name="T2" fmla="*/ 0 w 124"/>
                <a:gd name="T3" fmla="*/ 15 h 531"/>
                <a:gd name="T4" fmla="*/ 15 w 124"/>
                <a:gd name="T5" fmla="*/ 166 h 531"/>
                <a:gd name="T6" fmla="*/ 14 w 124"/>
                <a:gd name="T7" fmla="*/ 298 h 531"/>
                <a:gd name="T8" fmla="*/ 69 w 124"/>
                <a:gd name="T9" fmla="*/ 426 h 531"/>
                <a:gd name="T10" fmla="*/ 92 w 124"/>
                <a:gd name="T11" fmla="*/ 531 h 531"/>
                <a:gd name="T12" fmla="*/ 124 w 124"/>
                <a:gd name="T13" fmla="*/ 531 h 531"/>
                <a:gd name="T14" fmla="*/ 44 w 124"/>
                <a:gd name="T15" fmla="*/ 343 h 531"/>
                <a:gd name="T16" fmla="*/ 27 w 124"/>
                <a:gd name="T17" fmla="*/ 272 h 531"/>
                <a:gd name="T18" fmla="*/ 32 w 124"/>
                <a:gd name="T19" fmla="*/ 134 h 531"/>
                <a:gd name="T20" fmla="*/ 13 w 124"/>
                <a:gd name="T21" fmla="*/ 47 h 531"/>
                <a:gd name="T22" fmla="*/ 17 w 124"/>
                <a:gd name="T23" fmla="*/ 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4" h="531">
                  <a:moveTo>
                    <a:pt x="17" y="0"/>
                  </a:moveTo>
                  <a:lnTo>
                    <a:pt x="0" y="15"/>
                  </a:lnTo>
                  <a:lnTo>
                    <a:pt x="15" y="166"/>
                  </a:lnTo>
                  <a:lnTo>
                    <a:pt x="14" y="298"/>
                  </a:lnTo>
                  <a:lnTo>
                    <a:pt x="69" y="426"/>
                  </a:lnTo>
                  <a:lnTo>
                    <a:pt x="92" y="531"/>
                  </a:lnTo>
                  <a:lnTo>
                    <a:pt x="124" y="531"/>
                  </a:lnTo>
                  <a:lnTo>
                    <a:pt x="44" y="343"/>
                  </a:lnTo>
                  <a:lnTo>
                    <a:pt x="27" y="272"/>
                  </a:lnTo>
                  <a:lnTo>
                    <a:pt x="32" y="134"/>
                  </a:lnTo>
                  <a:lnTo>
                    <a:pt x="13" y="4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73" name="Freeform 160"/>
            <p:cNvSpPr>
              <a:spLocks/>
            </p:cNvSpPr>
            <p:nvPr/>
          </p:nvSpPr>
          <p:spPr bwMode="auto">
            <a:xfrm>
              <a:off x="2180" y="2096"/>
              <a:ext cx="82" cy="127"/>
            </a:xfrm>
            <a:custGeom>
              <a:avLst/>
              <a:gdLst>
                <a:gd name="T0" fmla="*/ 0 w 166"/>
                <a:gd name="T1" fmla="*/ 0 h 255"/>
                <a:gd name="T2" fmla="*/ 28 w 166"/>
                <a:gd name="T3" fmla="*/ 14 h 255"/>
                <a:gd name="T4" fmla="*/ 51 w 166"/>
                <a:gd name="T5" fmla="*/ 27 h 255"/>
                <a:gd name="T6" fmla="*/ 68 w 166"/>
                <a:gd name="T7" fmla="*/ 39 h 255"/>
                <a:gd name="T8" fmla="*/ 83 w 166"/>
                <a:gd name="T9" fmla="*/ 54 h 255"/>
                <a:gd name="T10" fmla="*/ 92 w 166"/>
                <a:gd name="T11" fmla="*/ 71 h 255"/>
                <a:gd name="T12" fmla="*/ 99 w 166"/>
                <a:gd name="T13" fmla="*/ 90 h 255"/>
                <a:gd name="T14" fmla="*/ 103 w 166"/>
                <a:gd name="T15" fmla="*/ 116 h 255"/>
                <a:gd name="T16" fmla="*/ 103 w 166"/>
                <a:gd name="T17" fmla="*/ 147 h 255"/>
                <a:gd name="T18" fmla="*/ 142 w 166"/>
                <a:gd name="T19" fmla="*/ 148 h 255"/>
                <a:gd name="T20" fmla="*/ 155 w 166"/>
                <a:gd name="T21" fmla="*/ 188 h 255"/>
                <a:gd name="T22" fmla="*/ 166 w 166"/>
                <a:gd name="T23" fmla="*/ 239 h 255"/>
                <a:gd name="T24" fmla="*/ 143 w 166"/>
                <a:gd name="T25" fmla="*/ 227 h 255"/>
                <a:gd name="T26" fmla="*/ 132 w 166"/>
                <a:gd name="T27" fmla="*/ 167 h 255"/>
                <a:gd name="T28" fmla="*/ 99 w 166"/>
                <a:gd name="T29" fmla="*/ 166 h 255"/>
                <a:gd name="T30" fmla="*/ 66 w 166"/>
                <a:gd name="T31" fmla="*/ 185 h 255"/>
                <a:gd name="T32" fmla="*/ 65 w 166"/>
                <a:gd name="T33" fmla="*/ 232 h 255"/>
                <a:gd name="T34" fmla="*/ 49 w 166"/>
                <a:gd name="T35" fmla="*/ 255 h 255"/>
                <a:gd name="T36" fmla="*/ 50 w 166"/>
                <a:gd name="T37" fmla="*/ 193 h 255"/>
                <a:gd name="T38" fmla="*/ 52 w 166"/>
                <a:gd name="T39" fmla="*/ 165 h 255"/>
                <a:gd name="T40" fmla="*/ 83 w 166"/>
                <a:gd name="T41" fmla="*/ 139 h 255"/>
                <a:gd name="T42" fmla="*/ 83 w 166"/>
                <a:gd name="T43" fmla="*/ 116 h 255"/>
                <a:gd name="T44" fmla="*/ 82 w 166"/>
                <a:gd name="T45" fmla="*/ 97 h 255"/>
                <a:gd name="T46" fmla="*/ 80 w 166"/>
                <a:gd name="T47" fmla="*/ 83 h 255"/>
                <a:gd name="T48" fmla="*/ 75 w 166"/>
                <a:gd name="T49" fmla="*/ 72 h 255"/>
                <a:gd name="T50" fmla="*/ 67 w 166"/>
                <a:gd name="T51" fmla="*/ 61 h 255"/>
                <a:gd name="T52" fmla="*/ 57 w 166"/>
                <a:gd name="T53" fmla="*/ 52 h 255"/>
                <a:gd name="T54" fmla="*/ 43 w 166"/>
                <a:gd name="T55" fmla="*/ 41 h 255"/>
                <a:gd name="T56" fmla="*/ 24 w 166"/>
                <a:gd name="T57" fmla="*/ 27 h 255"/>
                <a:gd name="T58" fmla="*/ 0 w 166"/>
                <a:gd name="T59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55">
                  <a:moveTo>
                    <a:pt x="0" y="0"/>
                  </a:moveTo>
                  <a:lnTo>
                    <a:pt x="28" y="14"/>
                  </a:lnTo>
                  <a:lnTo>
                    <a:pt x="51" y="27"/>
                  </a:lnTo>
                  <a:lnTo>
                    <a:pt x="68" y="39"/>
                  </a:lnTo>
                  <a:lnTo>
                    <a:pt x="83" y="54"/>
                  </a:lnTo>
                  <a:lnTo>
                    <a:pt x="92" y="71"/>
                  </a:lnTo>
                  <a:lnTo>
                    <a:pt x="99" y="90"/>
                  </a:lnTo>
                  <a:lnTo>
                    <a:pt x="103" y="116"/>
                  </a:lnTo>
                  <a:lnTo>
                    <a:pt x="103" y="147"/>
                  </a:lnTo>
                  <a:lnTo>
                    <a:pt x="142" y="148"/>
                  </a:lnTo>
                  <a:lnTo>
                    <a:pt x="155" y="188"/>
                  </a:lnTo>
                  <a:lnTo>
                    <a:pt x="166" y="239"/>
                  </a:lnTo>
                  <a:lnTo>
                    <a:pt x="143" y="227"/>
                  </a:lnTo>
                  <a:lnTo>
                    <a:pt x="132" y="167"/>
                  </a:lnTo>
                  <a:lnTo>
                    <a:pt x="99" y="166"/>
                  </a:lnTo>
                  <a:lnTo>
                    <a:pt x="66" y="185"/>
                  </a:lnTo>
                  <a:lnTo>
                    <a:pt x="65" y="232"/>
                  </a:lnTo>
                  <a:lnTo>
                    <a:pt x="49" y="255"/>
                  </a:lnTo>
                  <a:lnTo>
                    <a:pt x="50" y="193"/>
                  </a:lnTo>
                  <a:lnTo>
                    <a:pt x="52" y="165"/>
                  </a:lnTo>
                  <a:lnTo>
                    <a:pt x="83" y="139"/>
                  </a:lnTo>
                  <a:lnTo>
                    <a:pt x="83" y="116"/>
                  </a:lnTo>
                  <a:lnTo>
                    <a:pt x="82" y="97"/>
                  </a:lnTo>
                  <a:lnTo>
                    <a:pt x="80" y="83"/>
                  </a:lnTo>
                  <a:lnTo>
                    <a:pt x="75" y="72"/>
                  </a:lnTo>
                  <a:lnTo>
                    <a:pt x="67" y="61"/>
                  </a:lnTo>
                  <a:lnTo>
                    <a:pt x="57" y="52"/>
                  </a:lnTo>
                  <a:lnTo>
                    <a:pt x="43" y="41"/>
                  </a:lnTo>
                  <a:lnTo>
                    <a:pt x="24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74" name="Freeform 161"/>
            <p:cNvSpPr>
              <a:spLocks/>
            </p:cNvSpPr>
            <p:nvPr/>
          </p:nvSpPr>
          <p:spPr bwMode="auto">
            <a:xfrm>
              <a:off x="2241" y="2196"/>
              <a:ext cx="40" cy="131"/>
            </a:xfrm>
            <a:custGeom>
              <a:avLst/>
              <a:gdLst>
                <a:gd name="T0" fmla="*/ 39 w 81"/>
                <a:gd name="T1" fmla="*/ 27 h 262"/>
                <a:gd name="T2" fmla="*/ 81 w 81"/>
                <a:gd name="T3" fmla="*/ 182 h 262"/>
                <a:gd name="T4" fmla="*/ 80 w 81"/>
                <a:gd name="T5" fmla="*/ 229 h 262"/>
                <a:gd name="T6" fmla="*/ 78 w 81"/>
                <a:gd name="T7" fmla="*/ 257 h 262"/>
                <a:gd name="T8" fmla="*/ 36 w 81"/>
                <a:gd name="T9" fmla="*/ 259 h 262"/>
                <a:gd name="T10" fmla="*/ 0 w 81"/>
                <a:gd name="T11" fmla="*/ 262 h 262"/>
                <a:gd name="T12" fmla="*/ 1 w 81"/>
                <a:gd name="T13" fmla="*/ 235 h 262"/>
                <a:gd name="T14" fmla="*/ 29 w 81"/>
                <a:gd name="T15" fmla="*/ 228 h 262"/>
                <a:gd name="T16" fmla="*/ 28 w 81"/>
                <a:gd name="T17" fmla="*/ 251 h 262"/>
                <a:gd name="T18" fmla="*/ 67 w 81"/>
                <a:gd name="T19" fmla="*/ 240 h 262"/>
                <a:gd name="T20" fmla="*/ 69 w 81"/>
                <a:gd name="T21" fmla="*/ 185 h 262"/>
                <a:gd name="T22" fmla="*/ 26 w 81"/>
                <a:gd name="T23" fmla="*/ 0 h 262"/>
                <a:gd name="T24" fmla="*/ 39 w 81"/>
                <a:gd name="T25" fmla="*/ 27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1" h="262">
                  <a:moveTo>
                    <a:pt x="39" y="27"/>
                  </a:moveTo>
                  <a:lnTo>
                    <a:pt x="81" y="182"/>
                  </a:lnTo>
                  <a:lnTo>
                    <a:pt x="80" y="229"/>
                  </a:lnTo>
                  <a:lnTo>
                    <a:pt x="78" y="257"/>
                  </a:lnTo>
                  <a:lnTo>
                    <a:pt x="36" y="259"/>
                  </a:lnTo>
                  <a:lnTo>
                    <a:pt x="0" y="262"/>
                  </a:lnTo>
                  <a:lnTo>
                    <a:pt x="1" y="235"/>
                  </a:lnTo>
                  <a:lnTo>
                    <a:pt x="29" y="228"/>
                  </a:lnTo>
                  <a:lnTo>
                    <a:pt x="28" y="251"/>
                  </a:lnTo>
                  <a:lnTo>
                    <a:pt x="67" y="240"/>
                  </a:lnTo>
                  <a:lnTo>
                    <a:pt x="69" y="185"/>
                  </a:lnTo>
                  <a:lnTo>
                    <a:pt x="26" y="0"/>
                  </a:lnTo>
                  <a:lnTo>
                    <a:pt x="39" y="27"/>
                  </a:lnTo>
                  <a:close/>
                </a:path>
              </a:pathLst>
            </a:custGeom>
            <a:solidFill>
              <a:srgbClr val="5E5B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77" name="Freeform 162"/>
            <p:cNvSpPr>
              <a:spLocks/>
            </p:cNvSpPr>
            <p:nvPr/>
          </p:nvSpPr>
          <p:spPr bwMode="auto">
            <a:xfrm>
              <a:off x="2201" y="2198"/>
              <a:ext cx="29" cy="130"/>
            </a:xfrm>
            <a:custGeom>
              <a:avLst/>
              <a:gdLst>
                <a:gd name="T0" fmla="*/ 14 w 57"/>
                <a:gd name="T1" fmla="*/ 36 h 261"/>
                <a:gd name="T2" fmla="*/ 11 w 57"/>
                <a:gd name="T3" fmla="*/ 106 h 261"/>
                <a:gd name="T4" fmla="*/ 15 w 57"/>
                <a:gd name="T5" fmla="*/ 224 h 261"/>
                <a:gd name="T6" fmla="*/ 34 w 57"/>
                <a:gd name="T7" fmla="*/ 241 h 261"/>
                <a:gd name="T8" fmla="*/ 57 w 57"/>
                <a:gd name="T9" fmla="*/ 241 h 261"/>
                <a:gd name="T10" fmla="*/ 57 w 57"/>
                <a:gd name="T11" fmla="*/ 261 h 261"/>
                <a:gd name="T12" fmla="*/ 30 w 57"/>
                <a:gd name="T13" fmla="*/ 259 h 261"/>
                <a:gd name="T14" fmla="*/ 0 w 57"/>
                <a:gd name="T15" fmla="*/ 227 h 261"/>
                <a:gd name="T16" fmla="*/ 3 w 57"/>
                <a:gd name="T17" fmla="*/ 102 h 261"/>
                <a:gd name="T18" fmla="*/ 7 w 57"/>
                <a:gd name="T19" fmla="*/ 0 h 261"/>
                <a:gd name="T20" fmla="*/ 14 w 57"/>
                <a:gd name="T21" fmla="*/ 36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261">
                  <a:moveTo>
                    <a:pt x="14" y="36"/>
                  </a:moveTo>
                  <a:lnTo>
                    <a:pt x="11" y="106"/>
                  </a:lnTo>
                  <a:lnTo>
                    <a:pt x="15" y="224"/>
                  </a:lnTo>
                  <a:lnTo>
                    <a:pt x="34" y="241"/>
                  </a:lnTo>
                  <a:lnTo>
                    <a:pt x="57" y="241"/>
                  </a:lnTo>
                  <a:lnTo>
                    <a:pt x="57" y="261"/>
                  </a:lnTo>
                  <a:lnTo>
                    <a:pt x="30" y="259"/>
                  </a:lnTo>
                  <a:lnTo>
                    <a:pt x="0" y="227"/>
                  </a:lnTo>
                  <a:lnTo>
                    <a:pt x="3" y="102"/>
                  </a:lnTo>
                  <a:lnTo>
                    <a:pt x="7" y="0"/>
                  </a:lnTo>
                  <a:lnTo>
                    <a:pt x="14" y="36"/>
                  </a:lnTo>
                  <a:close/>
                </a:path>
              </a:pathLst>
            </a:custGeom>
            <a:solidFill>
              <a:srgbClr val="5E5B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78" name="Freeform 163"/>
            <p:cNvSpPr>
              <a:spLocks/>
            </p:cNvSpPr>
            <p:nvPr/>
          </p:nvSpPr>
          <p:spPr bwMode="auto">
            <a:xfrm>
              <a:off x="2242" y="2310"/>
              <a:ext cx="24" cy="19"/>
            </a:xfrm>
            <a:custGeom>
              <a:avLst/>
              <a:gdLst>
                <a:gd name="T0" fmla="*/ 35 w 50"/>
                <a:gd name="T1" fmla="*/ 0 h 38"/>
                <a:gd name="T2" fmla="*/ 0 w 50"/>
                <a:gd name="T3" fmla="*/ 14 h 38"/>
                <a:gd name="T4" fmla="*/ 7 w 50"/>
                <a:gd name="T5" fmla="*/ 38 h 38"/>
                <a:gd name="T6" fmla="*/ 50 w 50"/>
                <a:gd name="T7" fmla="*/ 35 h 38"/>
                <a:gd name="T8" fmla="*/ 35 w 50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8">
                  <a:moveTo>
                    <a:pt x="35" y="0"/>
                  </a:moveTo>
                  <a:lnTo>
                    <a:pt x="0" y="14"/>
                  </a:lnTo>
                  <a:lnTo>
                    <a:pt x="7" y="38"/>
                  </a:lnTo>
                  <a:lnTo>
                    <a:pt x="50" y="35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79" name="Freeform 164"/>
            <p:cNvSpPr>
              <a:spLocks/>
            </p:cNvSpPr>
            <p:nvPr/>
          </p:nvSpPr>
          <p:spPr bwMode="auto">
            <a:xfrm>
              <a:off x="2210" y="2309"/>
              <a:ext cx="25" cy="19"/>
            </a:xfrm>
            <a:custGeom>
              <a:avLst/>
              <a:gdLst>
                <a:gd name="T0" fmla="*/ 36 w 51"/>
                <a:gd name="T1" fmla="*/ 0 h 38"/>
                <a:gd name="T2" fmla="*/ 0 w 51"/>
                <a:gd name="T3" fmla="*/ 15 h 38"/>
                <a:gd name="T4" fmla="*/ 7 w 51"/>
                <a:gd name="T5" fmla="*/ 38 h 38"/>
                <a:gd name="T6" fmla="*/ 51 w 51"/>
                <a:gd name="T7" fmla="*/ 36 h 38"/>
                <a:gd name="T8" fmla="*/ 36 w 51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8">
                  <a:moveTo>
                    <a:pt x="36" y="0"/>
                  </a:moveTo>
                  <a:lnTo>
                    <a:pt x="0" y="15"/>
                  </a:lnTo>
                  <a:lnTo>
                    <a:pt x="7" y="38"/>
                  </a:lnTo>
                  <a:lnTo>
                    <a:pt x="51" y="3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80" name="Freeform 165"/>
            <p:cNvSpPr>
              <a:spLocks/>
            </p:cNvSpPr>
            <p:nvPr/>
          </p:nvSpPr>
          <p:spPr bwMode="auto">
            <a:xfrm>
              <a:off x="2042" y="2263"/>
              <a:ext cx="48" cy="73"/>
            </a:xfrm>
            <a:custGeom>
              <a:avLst/>
              <a:gdLst>
                <a:gd name="T0" fmla="*/ 67 w 97"/>
                <a:gd name="T1" fmla="*/ 30 h 147"/>
                <a:gd name="T2" fmla="*/ 68 w 97"/>
                <a:gd name="T3" fmla="*/ 8 h 147"/>
                <a:gd name="T4" fmla="*/ 45 w 97"/>
                <a:gd name="T5" fmla="*/ 0 h 147"/>
                <a:gd name="T6" fmla="*/ 21 w 97"/>
                <a:gd name="T7" fmla="*/ 21 h 147"/>
                <a:gd name="T8" fmla="*/ 0 w 97"/>
                <a:gd name="T9" fmla="*/ 44 h 147"/>
                <a:gd name="T10" fmla="*/ 9 w 97"/>
                <a:gd name="T11" fmla="*/ 68 h 147"/>
                <a:gd name="T12" fmla="*/ 24 w 97"/>
                <a:gd name="T13" fmla="*/ 68 h 147"/>
                <a:gd name="T14" fmla="*/ 24 w 97"/>
                <a:gd name="T15" fmla="*/ 92 h 147"/>
                <a:gd name="T16" fmla="*/ 39 w 97"/>
                <a:gd name="T17" fmla="*/ 98 h 147"/>
                <a:gd name="T18" fmla="*/ 39 w 97"/>
                <a:gd name="T19" fmla="*/ 118 h 147"/>
                <a:gd name="T20" fmla="*/ 57 w 97"/>
                <a:gd name="T21" fmla="*/ 122 h 147"/>
                <a:gd name="T22" fmla="*/ 55 w 97"/>
                <a:gd name="T23" fmla="*/ 141 h 147"/>
                <a:gd name="T24" fmla="*/ 67 w 97"/>
                <a:gd name="T25" fmla="*/ 147 h 147"/>
                <a:gd name="T26" fmla="*/ 96 w 97"/>
                <a:gd name="T27" fmla="*/ 126 h 147"/>
                <a:gd name="T28" fmla="*/ 97 w 97"/>
                <a:gd name="T29" fmla="*/ 95 h 147"/>
                <a:gd name="T30" fmla="*/ 84 w 97"/>
                <a:gd name="T31" fmla="*/ 90 h 147"/>
                <a:gd name="T32" fmla="*/ 85 w 97"/>
                <a:gd name="T33" fmla="*/ 73 h 147"/>
                <a:gd name="T34" fmla="*/ 74 w 97"/>
                <a:gd name="T35" fmla="*/ 62 h 147"/>
                <a:gd name="T36" fmla="*/ 81 w 97"/>
                <a:gd name="T37" fmla="*/ 45 h 147"/>
                <a:gd name="T38" fmla="*/ 67 w 97"/>
                <a:gd name="T39" fmla="*/ 3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7" h="147">
                  <a:moveTo>
                    <a:pt x="67" y="30"/>
                  </a:moveTo>
                  <a:lnTo>
                    <a:pt x="68" y="8"/>
                  </a:lnTo>
                  <a:lnTo>
                    <a:pt x="45" y="0"/>
                  </a:lnTo>
                  <a:lnTo>
                    <a:pt x="21" y="21"/>
                  </a:lnTo>
                  <a:lnTo>
                    <a:pt x="0" y="44"/>
                  </a:lnTo>
                  <a:lnTo>
                    <a:pt x="9" y="68"/>
                  </a:lnTo>
                  <a:lnTo>
                    <a:pt x="24" y="68"/>
                  </a:lnTo>
                  <a:lnTo>
                    <a:pt x="24" y="92"/>
                  </a:lnTo>
                  <a:lnTo>
                    <a:pt x="39" y="98"/>
                  </a:lnTo>
                  <a:lnTo>
                    <a:pt x="39" y="118"/>
                  </a:lnTo>
                  <a:lnTo>
                    <a:pt x="57" y="122"/>
                  </a:lnTo>
                  <a:lnTo>
                    <a:pt x="55" y="141"/>
                  </a:lnTo>
                  <a:lnTo>
                    <a:pt x="67" y="147"/>
                  </a:lnTo>
                  <a:lnTo>
                    <a:pt x="96" y="126"/>
                  </a:lnTo>
                  <a:lnTo>
                    <a:pt x="97" y="95"/>
                  </a:lnTo>
                  <a:lnTo>
                    <a:pt x="84" y="90"/>
                  </a:lnTo>
                  <a:lnTo>
                    <a:pt x="85" y="73"/>
                  </a:lnTo>
                  <a:lnTo>
                    <a:pt x="74" y="62"/>
                  </a:lnTo>
                  <a:lnTo>
                    <a:pt x="81" y="45"/>
                  </a:lnTo>
                  <a:lnTo>
                    <a:pt x="67" y="30"/>
                  </a:lnTo>
                  <a:close/>
                </a:path>
              </a:pathLst>
            </a:custGeom>
            <a:solidFill>
              <a:srgbClr val="FF7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81" name="Freeform 166"/>
            <p:cNvSpPr>
              <a:spLocks/>
            </p:cNvSpPr>
            <p:nvPr/>
          </p:nvSpPr>
          <p:spPr bwMode="auto">
            <a:xfrm>
              <a:off x="2122" y="2370"/>
              <a:ext cx="78" cy="44"/>
            </a:xfrm>
            <a:custGeom>
              <a:avLst/>
              <a:gdLst>
                <a:gd name="T0" fmla="*/ 137 w 155"/>
                <a:gd name="T1" fmla="*/ 30 h 87"/>
                <a:gd name="T2" fmla="*/ 111 w 155"/>
                <a:gd name="T3" fmla="*/ 28 h 87"/>
                <a:gd name="T4" fmla="*/ 82 w 155"/>
                <a:gd name="T5" fmla="*/ 10 h 87"/>
                <a:gd name="T6" fmla="*/ 47 w 155"/>
                <a:gd name="T7" fmla="*/ 0 h 87"/>
                <a:gd name="T8" fmla="*/ 23 w 155"/>
                <a:gd name="T9" fmla="*/ 4 h 87"/>
                <a:gd name="T10" fmla="*/ 1 w 155"/>
                <a:gd name="T11" fmla="*/ 19 h 87"/>
                <a:gd name="T12" fmla="*/ 0 w 155"/>
                <a:gd name="T13" fmla="*/ 47 h 87"/>
                <a:gd name="T14" fmla="*/ 28 w 155"/>
                <a:gd name="T15" fmla="*/ 49 h 87"/>
                <a:gd name="T16" fmla="*/ 32 w 155"/>
                <a:gd name="T17" fmla="*/ 68 h 87"/>
                <a:gd name="T18" fmla="*/ 38 w 155"/>
                <a:gd name="T19" fmla="*/ 79 h 87"/>
                <a:gd name="T20" fmla="*/ 58 w 155"/>
                <a:gd name="T21" fmla="*/ 80 h 87"/>
                <a:gd name="T22" fmla="*/ 108 w 155"/>
                <a:gd name="T23" fmla="*/ 87 h 87"/>
                <a:gd name="T24" fmla="*/ 154 w 155"/>
                <a:gd name="T25" fmla="*/ 62 h 87"/>
                <a:gd name="T26" fmla="*/ 155 w 155"/>
                <a:gd name="T27" fmla="*/ 30 h 87"/>
                <a:gd name="T28" fmla="*/ 137 w 155"/>
                <a:gd name="T29" fmla="*/ 3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5" h="87">
                  <a:moveTo>
                    <a:pt x="137" y="30"/>
                  </a:moveTo>
                  <a:lnTo>
                    <a:pt x="111" y="28"/>
                  </a:lnTo>
                  <a:lnTo>
                    <a:pt x="82" y="10"/>
                  </a:lnTo>
                  <a:lnTo>
                    <a:pt x="47" y="0"/>
                  </a:lnTo>
                  <a:lnTo>
                    <a:pt x="23" y="4"/>
                  </a:lnTo>
                  <a:lnTo>
                    <a:pt x="1" y="19"/>
                  </a:lnTo>
                  <a:lnTo>
                    <a:pt x="0" y="47"/>
                  </a:lnTo>
                  <a:lnTo>
                    <a:pt x="28" y="49"/>
                  </a:lnTo>
                  <a:lnTo>
                    <a:pt x="32" y="68"/>
                  </a:lnTo>
                  <a:lnTo>
                    <a:pt x="38" y="79"/>
                  </a:lnTo>
                  <a:lnTo>
                    <a:pt x="58" y="80"/>
                  </a:lnTo>
                  <a:lnTo>
                    <a:pt x="108" y="87"/>
                  </a:lnTo>
                  <a:lnTo>
                    <a:pt x="154" y="62"/>
                  </a:lnTo>
                  <a:lnTo>
                    <a:pt x="155" y="30"/>
                  </a:lnTo>
                  <a:lnTo>
                    <a:pt x="137" y="30"/>
                  </a:lnTo>
                  <a:close/>
                </a:path>
              </a:pathLst>
            </a:custGeom>
            <a:solidFill>
              <a:srgbClr val="FF7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82" name="Freeform 167"/>
            <p:cNvSpPr>
              <a:spLocks/>
            </p:cNvSpPr>
            <p:nvPr/>
          </p:nvSpPr>
          <p:spPr bwMode="auto">
            <a:xfrm>
              <a:off x="2092" y="2362"/>
              <a:ext cx="44" cy="12"/>
            </a:xfrm>
            <a:custGeom>
              <a:avLst/>
              <a:gdLst>
                <a:gd name="T0" fmla="*/ 89 w 89"/>
                <a:gd name="T1" fmla="*/ 10 h 26"/>
                <a:gd name="T2" fmla="*/ 55 w 89"/>
                <a:gd name="T3" fmla="*/ 11 h 26"/>
                <a:gd name="T4" fmla="*/ 28 w 89"/>
                <a:gd name="T5" fmla="*/ 0 h 26"/>
                <a:gd name="T6" fmla="*/ 0 w 89"/>
                <a:gd name="T7" fmla="*/ 9 h 26"/>
                <a:gd name="T8" fmla="*/ 34 w 89"/>
                <a:gd name="T9" fmla="*/ 26 h 26"/>
                <a:gd name="T10" fmla="*/ 89 w 89"/>
                <a:gd name="T11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26">
                  <a:moveTo>
                    <a:pt x="89" y="10"/>
                  </a:moveTo>
                  <a:lnTo>
                    <a:pt x="55" y="11"/>
                  </a:lnTo>
                  <a:lnTo>
                    <a:pt x="28" y="0"/>
                  </a:lnTo>
                  <a:lnTo>
                    <a:pt x="0" y="9"/>
                  </a:lnTo>
                  <a:lnTo>
                    <a:pt x="34" y="26"/>
                  </a:lnTo>
                  <a:lnTo>
                    <a:pt x="89" y="10"/>
                  </a:lnTo>
                  <a:close/>
                </a:path>
              </a:pathLst>
            </a:custGeom>
            <a:solidFill>
              <a:srgbClr val="FF7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83" name="Freeform 168"/>
            <p:cNvSpPr>
              <a:spLocks/>
            </p:cNvSpPr>
            <p:nvPr/>
          </p:nvSpPr>
          <p:spPr bwMode="auto">
            <a:xfrm>
              <a:off x="2083" y="2369"/>
              <a:ext cx="31" cy="15"/>
            </a:xfrm>
            <a:custGeom>
              <a:avLst/>
              <a:gdLst>
                <a:gd name="T0" fmla="*/ 62 w 62"/>
                <a:gd name="T1" fmla="*/ 19 h 30"/>
                <a:gd name="T2" fmla="*/ 24 w 62"/>
                <a:gd name="T3" fmla="*/ 10 h 30"/>
                <a:gd name="T4" fmla="*/ 0 w 62"/>
                <a:gd name="T5" fmla="*/ 0 h 30"/>
                <a:gd name="T6" fmla="*/ 22 w 62"/>
                <a:gd name="T7" fmla="*/ 21 h 30"/>
                <a:gd name="T8" fmla="*/ 54 w 62"/>
                <a:gd name="T9" fmla="*/ 30 h 30"/>
                <a:gd name="T10" fmla="*/ 62 w 62"/>
                <a:gd name="T11" fmla="*/ 1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30">
                  <a:moveTo>
                    <a:pt x="62" y="19"/>
                  </a:moveTo>
                  <a:lnTo>
                    <a:pt x="24" y="10"/>
                  </a:lnTo>
                  <a:lnTo>
                    <a:pt x="0" y="0"/>
                  </a:lnTo>
                  <a:lnTo>
                    <a:pt x="22" y="21"/>
                  </a:lnTo>
                  <a:lnTo>
                    <a:pt x="54" y="30"/>
                  </a:lnTo>
                  <a:lnTo>
                    <a:pt x="62" y="19"/>
                  </a:lnTo>
                  <a:close/>
                </a:path>
              </a:pathLst>
            </a:custGeom>
            <a:solidFill>
              <a:srgbClr val="FF7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84" name="Freeform 169"/>
            <p:cNvSpPr>
              <a:spLocks/>
            </p:cNvSpPr>
            <p:nvPr/>
          </p:nvSpPr>
          <p:spPr bwMode="auto">
            <a:xfrm>
              <a:off x="2160" y="1983"/>
              <a:ext cx="27" cy="30"/>
            </a:xfrm>
            <a:custGeom>
              <a:avLst/>
              <a:gdLst>
                <a:gd name="T0" fmla="*/ 0 w 53"/>
                <a:gd name="T1" fmla="*/ 51 h 61"/>
                <a:gd name="T2" fmla="*/ 0 w 53"/>
                <a:gd name="T3" fmla="*/ 61 h 61"/>
                <a:gd name="T4" fmla="*/ 30 w 53"/>
                <a:gd name="T5" fmla="*/ 56 h 61"/>
                <a:gd name="T6" fmla="*/ 46 w 53"/>
                <a:gd name="T7" fmla="*/ 20 h 61"/>
                <a:gd name="T8" fmla="*/ 53 w 53"/>
                <a:gd name="T9" fmla="*/ 5 h 61"/>
                <a:gd name="T10" fmla="*/ 7 w 53"/>
                <a:gd name="T11" fmla="*/ 0 h 61"/>
                <a:gd name="T12" fmla="*/ 0 w 53"/>
                <a:gd name="T13" fmla="*/ 1 h 61"/>
                <a:gd name="T14" fmla="*/ 0 w 53"/>
                <a:gd name="T15" fmla="*/ 8 h 61"/>
                <a:gd name="T16" fmla="*/ 33 w 53"/>
                <a:gd name="T17" fmla="*/ 10 h 61"/>
                <a:gd name="T18" fmla="*/ 33 w 53"/>
                <a:gd name="T19" fmla="*/ 34 h 61"/>
                <a:gd name="T20" fmla="*/ 19 w 53"/>
                <a:gd name="T21" fmla="*/ 52 h 61"/>
                <a:gd name="T22" fmla="*/ 0 w 53"/>
                <a:gd name="T23" fmla="*/ 5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61">
                  <a:moveTo>
                    <a:pt x="0" y="51"/>
                  </a:moveTo>
                  <a:lnTo>
                    <a:pt x="0" y="61"/>
                  </a:lnTo>
                  <a:lnTo>
                    <a:pt x="30" y="56"/>
                  </a:lnTo>
                  <a:lnTo>
                    <a:pt x="46" y="20"/>
                  </a:lnTo>
                  <a:lnTo>
                    <a:pt x="53" y="5"/>
                  </a:lnTo>
                  <a:lnTo>
                    <a:pt x="7" y="0"/>
                  </a:lnTo>
                  <a:lnTo>
                    <a:pt x="0" y="1"/>
                  </a:lnTo>
                  <a:lnTo>
                    <a:pt x="0" y="8"/>
                  </a:lnTo>
                  <a:lnTo>
                    <a:pt x="33" y="10"/>
                  </a:lnTo>
                  <a:lnTo>
                    <a:pt x="33" y="34"/>
                  </a:lnTo>
                  <a:lnTo>
                    <a:pt x="19" y="52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441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85" name="Freeform 170"/>
            <p:cNvSpPr>
              <a:spLocks/>
            </p:cNvSpPr>
            <p:nvPr/>
          </p:nvSpPr>
          <p:spPr bwMode="auto">
            <a:xfrm>
              <a:off x="2104" y="1983"/>
              <a:ext cx="56" cy="31"/>
            </a:xfrm>
            <a:custGeom>
              <a:avLst/>
              <a:gdLst>
                <a:gd name="T0" fmla="*/ 111 w 111"/>
                <a:gd name="T1" fmla="*/ 8 h 64"/>
                <a:gd name="T2" fmla="*/ 111 w 111"/>
                <a:gd name="T3" fmla="*/ 1 h 64"/>
                <a:gd name="T4" fmla="*/ 88 w 111"/>
                <a:gd name="T5" fmla="*/ 8 h 64"/>
                <a:gd name="T6" fmla="*/ 36 w 111"/>
                <a:gd name="T7" fmla="*/ 4 h 64"/>
                <a:gd name="T8" fmla="*/ 0 w 111"/>
                <a:gd name="T9" fmla="*/ 0 h 64"/>
                <a:gd name="T10" fmla="*/ 0 w 111"/>
                <a:gd name="T11" fmla="*/ 10 h 64"/>
                <a:gd name="T12" fmla="*/ 34 w 111"/>
                <a:gd name="T13" fmla="*/ 11 h 64"/>
                <a:gd name="T14" fmla="*/ 34 w 111"/>
                <a:gd name="T15" fmla="*/ 35 h 64"/>
                <a:gd name="T16" fmla="*/ 18 w 111"/>
                <a:gd name="T17" fmla="*/ 53 h 64"/>
                <a:gd name="T18" fmla="*/ 0 w 111"/>
                <a:gd name="T19" fmla="*/ 52 h 64"/>
                <a:gd name="T20" fmla="*/ 0 w 111"/>
                <a:gd name="T21" fmla="*/ 64 h 64"/>
                <a:gd name="T22" fmla="*/ 11 w 111"/>
                <a:gd name="T23" fmla="*/ 64 h 64"/>
                <a:gd name="T24" fmla="*/ 35 w 111"/>
                <a:gd name="T25" fmla="*/ 56 h 64"/>
                <a:gd name="T26" fmla="*/ 42 w 111"/>
                <a:gd name="T27" fmla="*/ 15 h 64"/>
                <a:gd name="T28" fmla="*/ 66 w 111"/>
                <a:gd name="T29" fmla="*/ 20 h 64"/>
                <a:gd name="T30" fmla="*/ 74 w 111"/>
                <a:gd name="T31" fmla="*/ 50 h 64"/>
                <a:gd name="T32" fmla="*/ 101 w 111"/>
                <a:gd name="T33" fmla="*/ 64 h 64"/>
                <a:gd name="T34" fmla="*/ 111 w 111"/>
                <a:gd name="T35" fmla="*/ 61 h 64"/>
                <a:gd name="T36" fmla="*/ 111 w 111"/>
                <a:gd name="T37" fmla="*/ 51 h 64"/>
                <a:gd name="T38" fmla="*/ 105 w 111"/>
                <a:gd name="T39" fmla="*/ 51 h 64"/>
                <a:gd name="T40" fmla="*/ 88 w 111"/>
                <a:gd name="T41" fmla="*/ 48 h 64"/>
                <a:gd name="T42" fmla="*/ 78 w 111"/>
                <a:gd name="T43" fmla="*/ 31 h 64"/>
                <a:gd name="T44" fmla="*/ 79 w 111"/>
                <a:gd name="T45" fmla="*/ 18 h 64"/>
                <a:gd name="T46" fmla="*/ 105 w 111"/>
                <a:gd name="T47" fmla="*/ 8 h 64"/>
                <a:gd name="T48" fmla="*/ 111 w 111"/>
                <a:gd name="T49" fmla="*/ 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1" h="64">
                  <a:moveTo>
                    <a:pt x="111" y="8"/>
                  </a:moveTo>
                  <a:lnTo>
                    <a:pt x="111" y="1"/>
                  </a:lnTo>
                  <a:lnTo>
                    <a:pt x="88" y="8"/>
                  </a:lnTo>
                  <a:lnTo>
                    <a:pt x="36" y="4"/>
                  </a:lnTo>
                  <a:lnTo>
                    <a:pt x="0" y="0"/>
                  </a:lnTo>
                  <a:lnTo>
                    <a:pt x="0" y="10"/>
                  </a:lnTo>
                  <a:lnTo>
                    <a:pt x="34" y="11"/>
                  </a:lnTo>
                  <a:lnTo>
                    <a:pt x="34" y="35"/>
                  </a:lnTo>
                  <a:lnTo>
                    <a:pt x="18" y="53"/>
                  </a:lnTo>
                  <a:lnTo>
                    <a:pt x="0" y="52"/>
                  </a:lnTo>
                  <a:lnTo>
                    <a:pt x="0" y="64"/>
                  </a:lnTo>
                  <a:lnTo>
                    <a:pt x="11" y="64"/>
                  </a:lnTo>
                  <a:lnTo>
                    <a:pt x="35" y="56"/>
                  </a:lnTo>
                  <a:lnTo>
                    <a:pt x="42" y="15"/>
                  </a:lnTo>
                  <a:lnTo>
                    <a:pt x="66" y="20"/>
                  </a:lnTo>
                  <a:lnTo>
                    <a:pt x="74" y="50"/>
                  </a:lnTo>
                  <a:lnTo>
                    <a:pt x="101" y="64"/>
                  </a:lnTo>
                  <a:lnTo>
                    <a:pt x="111" y="61"/>
                  </a:lnTo>
                  <a:lnTo>
                    <a:pt x="111" y="51"/>
                  </a:lnTo>
                  <a:lnTo>
                    <a:pt x="105" y="51"/>
                  </a:lnTo>
                  <a:lnTo>
                    <a:pt x="88" y="48"/>
                  </a:lnTo>
                  <a:lnTo>
                    <a:pt x="78" y="31"/>
                  </a:lnTo>
                  <a:lnTo>
                    <a:pt x="79" y="18"/>
                  </a:lnTo>
                  <a:lnTo>
                    <a:pt x="105" y="8"/>
                  </a:lnTo>
                  <a:lnTo>
                    <a:pt x="111" y="8"/>
                  </a:lnTo>
                  <a:close/>
                </a:path>
              </a:pathLst>
            </a:custGeom>
            <a:solidFill>
              <a:srgbClr val="441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86" name="Freeform 171"/>
            <p:cNvSpPr>
              <a:spLocks/>
            </p:cNvSpPr>
            <p:nvPr/>
          </p:nvSpPr>
          <p:spPr bwMode="auto">
            <a:xfrm>
              <a:off x="2063" y="1982"/>
              <a:ext cx="41" cy="32"/>
            </a:xfrm>
            <a:custGeom>
              <a:avLst/>
              <a:gdLst>
                <a:gd name="T0" fmla="*/ 83 w 83"/>
                <a:gd name="T1" fmla="*/ 11 h 65"/>
                <a:gd name="T2" fmla="*/ 83 w 83"/>
                <a:gd name="T3" fmla="*/ 1 h 65"/>
                <a:gd name="T4" fmla="*/ 71 w 83"/>
                <a:gd name="T5" fmla="*/ 0 h 65"/>
                <a:gd name="T6" fmla="*/ 53 w 83"/>
                <a:gd name="T7" fmla="*/ 5 h 65"/>
                <a:gd name="T8" fmla="*/ 1 w 83"/>
                <a:gd name="T9" fmla="*/ 16 h 65"/>
                <a:gd name="T10" fmla="*/ 0 w 83"/>
                <a:gd name="T11" fmla="*/ 31 h 65"/>
                <a:gd name="T12" fmla="*/ 45 w 83"/>
                <a:gd name="T13" fmla="*/ 23 h 65"/>
                <a:gd name="T14" fmla="*/ 46 w 83"/>
                <a:gd name="T15" fmla="*/ 47 h 65"/>
                <a:gd name="T16" fmla="*/ 69 w 83"/>
                <a:gd name="T17" fmla="*/ 64 h 65"/>
                <a:gd name="T18" fmla="*/ 83 w 83"/>
                <a:gd name="T19" fmla="*/ 65 h 65"/>
                <a:gd name="T20" fmla="*/ 83 w 83"/>
                <a:gd name="T21" fmla="*/ 53 h 65"/>
                <a:gd name="T22" fmla="*/ 76 w 83"/>
                <a:gd name="T23" fmla="*/ 53 h 65"/>
                <a:gd name="T24" fmla="*/ 61 w 83"/>
                <a:gd name="T25" fmla="*/ 50 h 65"/>
                <a:gd name="T26" fmla="*/ 50 w 83"/>
                <a:gd name="T27" fmla="*/ 34 h 65"/>
                <a:gd name="T28" fmla="*/ 50 w 83"/>
                <a:gd name="T29" fmla="*/ 20 h 65"/>
                <a:gd name="T30" fmla="*/ 77 w 83"/>
                <a:gd name="T31" fmla="*/ 11 h 65"/>
                <a:gd name="T32" fmla="*/ 83 w 83"/>
                <a:gd name="T33" fmla="*/ 1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65">
                  <a:moveTo>
                    <a:pt x="83" y="11"/>
                  </a:moveTo>
                  <a:lnTo>
                    <a:pt x="83" y="1"/>
                  </a:lnTo>
                  <a:lnTo>
                    <a:pt x="71" y="0"/>
                  </a:lnTo>
                  <a:lnTo>
                    <a:pt x="53" y="5"/>
                  </a:lnTo>
                  <a:lnTo>
                    <a:pt x="1" y="16"/>
                  </a:lnTo>
                  <a:lnTo>
                    <a:pt x="0" y="31"/>
                  </a:lnTo>
                  <a:lnTo>
                    <a:pt x="45" y="23"/>
                  </a:lnTo>
                  <a:lnTo>
                    <a:pt x="46" y="47"/>
                  </a:lnTo>
                  <a:lnTo>
                    <a:pt x="69" y="64"/>
                  </a:lnTo>
                  <a:lnTo>
                    <a:pt x="83" y="65"/>
                  </a:lnTo>
                  <a:lnTo>
                    <a:pt x="83" y="53"/>
                  </a:lnTo>
                  <a:lnTo>
                    <a:pt x="76" y="53"/>
                  </a:lnTo>
                  <a:lnTo>
                    <a:pt x="61" y="50"/>
                  </a:lnTo>
                  <a:lnTo>
                    <a:pt x="50" y="34"/>
                  </a:lnTo>
                  <a:lnTo>
                    <a:pt x="50" y="20"/>
                  </a:lnTo>
                  <a:lnTo>
                    <a:pt x="77" y="11"/>
                  </a:lnTo>
                  <a:lnTo>
                    <a:pt x="83" y="11"/>
                  </a:lnTo>
                  <a:close/>
                </a:path>
              </a:pathLst>
            </a:custGeom>
            <a:solidFill>
              <a:srgbClr val="441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87" name="Freeform 172"/>
            <p:cNvSpPr>
              <a:spLocks/>
            </p:cNvSpPr>
            <p:nvPr/>
          </p:nvSpPr>
          <p:spPr bwMode="auto">
            <a:xfrm>
              <a:off x="2080" y="1888"/>
              <a:ext cx="144" cy="163"/>
            </a:xfrm>
            <a:custGeom>
              <a:avLst/>
              <a:gdLst>
                <a:gd name="T0" fmla="*/ 141 w 288"/>
                <a:gd name="T1" fmla="*/ 7 h 325"/>
                <a:gd name="T2" fmla="*/ 153 w 288"/>
                <a:gd name="T3" fmla="*/ 10 h 325"/>
                <a:gd name="T4" fmla="*/ 165 w 288"/>
                <a:gd name="T5" fmla="*/ 13 h 325"/>
                <a:gd name="T6" fmla="*/ 176 w 288"/>
                <a:gd name="T7" fmla="*/ 16 h 325"/>
                <a:gd name="T8" fmla="*/ 187 w 288"/>
                <a:gd name="T9" fmla="*/ 21 h 325"/>
                <a:gd name="T10" fmla="*/ 196 w 288"/>
                <a:gd name="T11" fmla="*/ 28 h 325"/>
                <a:gd name="T12" fmla="*/ 204 w 288"/>
                <a:gd name="T13" fmla="*/ 38 h 325"/>
                <a:gd name="T14" fmla="*/ 210 w 288"/>
                <a:gd name="T15" fmla="*/ 52 h 325"/>
                <a:gd name="T16" fmla="*/ 213 w 288"/>
                <a:gd name="T17" fmla="*/ 71 h 325"/>
                <a:gd name="T18" fmla="*/ 228 w 288"/>
                <a:gd name="T19" fmla="*/ 80 h 325"/>
                <a:gd name="T20" fmla="*/ 239 w 288"/>
                <a:gd name="T21" fmla="*/ 88 h 325"/>
                <a:gd name="T22" fmla="*/ 249 w 288"/>
                <a:gd name="T23" fmla="*/ 98 h 325"/>
                <a:gd name="T24" fmla="*/ 256 w 288"/>
                <a:gd name="T25" fmla="*/ 109 h 325"/>
                <a:gd name="T26" fmla="*/ 260 w 288"/>
                <a:gd name="T27" fmla="*/ 120 h 325"/>
                <a:gd name="T28" fmla="*/ 262 w 288"/>
                <a:gd name="T29" fmla="*/ 134 h 325"/>
                <a:gd name="T30" fmla="*/ 265 w 288"/>
                <a:gd name="T31" fmla="*/ 149 h 325"/>
                <a:gd name="T32" fmla="*/ 265 w 288"/>
                <a:gd name="T33" fmla="*/ 166 h 325"/>
                <a:gd name="T34" fmla="*/ 283 w 288"/>
                <a:gd name="T35" fmla="*/ 194 h 325"/>
                <a:gd name="T36" fmla="*/ 288 w 288"/>
                <a:gd name="T37" fmla="*/ 230 h 325"/>
                <a:gd name="T38" fmla="*/ 287 w 288"/>
                <a:gd name="T39" fmla="*/ 255 h 325"/>
                <a:gd name="T40" fmla="*/ 281 w 288"/>
                <a:gd name="T41" fmla="*/ 278 h 325"/>
                <a:gd name="T42" fmla="*/ 271 w 288"/>
                <a:gd name="T43" fmla="*/ 307 h 325"/>
                <a:gd name="T44" fmla="*/ 246 w 288"/>
                <a:gd name="T45" fmla="*/ 325 h 325"/>
                <a:gd name="T46" fmla="*/ 246 w 288"/>
                <a:gd name="T47" fmla="*/ 298 h 325"/>
                <a:gd name="T48" fmla="*/ 259 w 288"/>
                <a:gd name="T49" fmla="*/ 237 h 325"/>
                <a:gd name="T50" fmla="*/ 235 w 288"/>
                <a:gd name="T51" fmla="*/ 169 h 325"/>
                <a:gd name="T52" fmla="*/ 204 w 288"/>
                <a:gd name="T53" fmla="*/ 105 h 325"/>
                <a:gd name="T54" fmla="*/ 181 w 288"/>
                <a:gd name="T55" fmla="*/ 126 h 325"/>
                <a:gd name="T56" fmla="*/ 143 w 288"/>
                <a:gd name="T57" fmla="*/ 111 h 325"/>
                <a:gd name="T58" fmla="*/ 104 w 288"/>
                <a:gd name="T59" fmla="*/ 93 h 325"/>
                <a:gd name="T60" fmla="*/ 128 w 288"/>
                <a:gd name="T61" fmla="*/ 59 h 325"/>
                <a:gd name="T62" fmla="*/ 122 w 288"/>
                <a:gd name="T63" fmla="*/ 28 h 325"/>
                <a:gd name="T64" fmla="*/ 98 w 288"/>
                <a:gd name="T65" fmla="*/ 56 h 325"/>
                <a:gd name="T66" fmla="*/ 84 w 288"/>
                <a:gd name="T67" fmla="*/ 93 h 325"/>
                <a:gd name="T68" fmla="*/ 76 w 288"/>
                <a:gd name="T69" fmla="*/ 105 h 325"/>
                <a:gd name="T70" fmla="*/ 68 w 288"/>
                <a:gd name="T71" fmla="*/ 117 h 325"/>
                <a:gd name="T72" fmla="*/ 59 w 288"/>
                <a:gd name="T73" fmla="*/ 128 h 325"/>
                <a:gd name="T74" fmla="*/ 49 w 288"/>
                <a:gd name="T75" fmla="*/ 137 h 325"/>
                <a:gd name="T76" fmla="*/ 38 w 288"/>
                <a:gd name="T77" fmla="*/ 143 h 325"/>
                <a:gd name="T78" fmla="*/ 27 w 288"/>
                <a:gd name="T79" fmla="*/ 146 h 325"/>
                <a:gd name="T80" fmla="*/ 14 w 288"/>
                <a:gd name="T81" fmla="*/ 143 h 325"/>
                <a:gd name="T82" fmla="*/ 0 w 288"/>
                <a:gd name="T83" fmla="*/ 135 h 325"/>
                <a:gd name="T84" fmla="*/ 19 w 288"/>
                <a:gd name="T85" fmla="*/ 132 h 325"/>
                <a:gd name="T86" fmla="*/ 32 w 288"/>
                <a:gd name="T87" fmla="*/ 127 h 325"/>
                <a:gd name="T88" fmla="*/ 43 w 288"/>
                <a:gd name="T89" fmla="*/ 124 h 325"/>
                <a:gd name="T90" fmla="*/ 50 w 288"/>
                <a:gd name="T91" fmla="*/ 118 h 325"/>
                <a:gd name="T92" fmla="*/ 54 w 288"/>
                <a:gd name="T93" fmla="*/ 111 h 325"/>
                <a:gd name="T94" fmla="*/ 57 w 288"/>
                <a:gd name="T95" fmla="*/ 101 h 325"/>
                <a:gd name="T96" fmla="*/ 58 w 288"/>
                <a:gd name="T97" fmla="*/ 87 h 325"/>
                <a:gd name="T98" fmla="*/ 58 w 288"/>
                <a:gd name="T99" fmla="*/ 68 h 325"/>
                <a:gd name="T100" fmla="*/ 37 w 288"/>
                <a:gd name="T101" fmla="*/ 56 h 325"/>
                <a:gd name="T102" fmla="*/ 52 w 288"/>
                <a:gd name="T103" fmla="*/ 28 h 325"/>
                <a:gd name="T104" fmla="*/ 80 w 288"/>
                <a:gd name="T105" fmla="*/ 26 h 325"/>
                <a:gd name="T106" fmla="*/ 95 w 288"/>
                <a:gd name="T107" fmla="*/ 0 h 325"/>
                <a:gd name="T108" fmla="*/ 141 w 288"/>
                <a:gd name="T109" fmla="*/ 7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88" h="325">
                  <a:moveTo>
                    <a:pt x="141" y="7"/>
                  </a:moveTo>
                  <a:lnTo>
                    <a:pt x="153" y="10"/>
                  </a:lnTo>
                  <a:lnTo>
                    <a:pt x="165" y="13"/>
                  </a:lnTo>
                  <a:lnTo>
                    <a:pt x="176" y="16"/>
                  </a:lnTo>
                  <a:lnTo>
                    <a:pt x="187" y="21"/>
                  </a:lnTo>
                  <a:lnTo>
                    <a:pt x="196" y="28"/>
                  </a:lnTo>
                  <a:lnTo>
                    <a:pt x="204" y="38"/>
                  </a:lnTo>
                  <a:lnTo>
                    <a:pt x="210" y="52"/>
                  </a:lnTo>
                  <a:lnTo>
                    <a:pt x="213" y="71"/>
                  </a:lnTo>
                  <a:lnTo>
                    <a:pt x="228" y="80"/>
                  </a:lnTo>
                  <a:lnTo>
                    <a:pt x="239" y="88"/>
                  </a:lnTo>
                  <a:lnTo>
                    <a:pt x="249" y="98"/>
                  </a:lnTo>
                  <a:lnTo>
                    <a:pt x="256" y="109"/>
                  </a:lnTo>
                  <a:lnTo>
                    <a:pt x="260" y="120"/>
                  </a:lnTo>
                  <a:lnTo>
                    <a:pt x="262" y="134"/>
                  </a:lnTo>
                  <a:lnTo>
                    <a:pt x="265" y="149"/>
                  </a:lnTo>
                  <a:lnTo>
                    <a:pt x="265" y="166"/>
                  </a:lnTo>
                  <a:lnTo>
                    <a:pt x="283" y="194"/>
                  </a:lnTo>
                  <a:lnTo>
                    <a:pt x="288" y="230"/>
                  </a:lnTo>
                  <a:lnTo>
                    <a:pt x="287" y="255"/>
                  </a:lnTo>
                  <a:lnTo>
                    <a:pt x="281" y="278"/>
                  </a:lnTo>
                  <a:lnTo>
                    <a:pt x="271" y="307"/>
                  </a:lnTo>
                  <a:lnTo>
                    <a:pt x="246" y="325"/>
                  </a:lnTo>
                  <a:lnTo>
                    <a:pt x="246" y="298"/>
                  </a:lnTo>
                  <a:lnTo>
                    <a:pt x="259" y="237"/>
                  </a:lnTo>
                  <a:lnTo>
                    <a:pt x="235" y="169"/>
                  </a:lnTo>
                  <a:lnTo>
                    <a:pt x="204" y="105"/>
                  </a:lnTo>
                  <a:lnTo>
                    <a:pt x="181" y="126"/>
                  </a:lnTo>
                  <a:lnTo>
                    <a:pt x="143" y="111"/>
                  </a:lnTo>
                  <a:lnTo>
                    <a:pt x="104" y="93"/>
                  </a:lnTo>
                  <a:lnTo>
                    <a:pt x="128" y="59"/>
                  </a:lnTo>
                  <a:lnTo>
                    <a:pt x="122" y="28"/>
                  </a:lnTo>
                  <a:lnTo>
                    <a:pt x="98" y="56"/>
                  </a:lnTo>
                  <a:lnTo>
                    <a:pt x="84" y="93"/>
                  </a:lnTo>
                  <a:lnTo>
                    <a:pt x="76" y="105"/>
                  </a:lnTo>
                  <a:lnTo>
                    <a:pt x="68" y="117"/>
                  </a:lnTo>
                  <a:lnTo>
                    <a:pt x="59" y="128"/>
                  </a:lnTo>
                  <a:lnTo>
                    <a:pt x="49" y="137"/>
                  </a:lnTo>
                  <a:lnTo>
                    <a:pt x="38" y="143"/>
                  </a:lnTo>
                  <a:lnTo>
                    <a:pt x="27" y="146"/>
                  </a:lnTo>
                  <a:lnTo>
                    <a:pt x="14" y="143"/>
                  </a:lnTo>
                  <a:lnTo>
                    <a:pt x="0" y="135"/>
                  </a:lnTo>
                  <a:lnTo>
                    <a:pt x="19" y="132"/>
                  </a:lnTo>
                  <a:lnTo>
                    <a:pt x="32" y="127"/>
                  </a:lnTo>
                  <a:lnTo>
                    <a:pt x="43" y="124"/>
                  </a:lnTo>
                  <a:lnTo>
                    <a:pt x="50" y="118"/>
                  </a:lnTo>
                  <a:lnTo>
                    <a:pt x="54" y="111"/>
                  </a:lnTo>
                  <a:lnTo>
                    <a:pt x="57" y="101"/>
                  </a:lnTo>
                  <a:lnTo>
                    <a:pt x="58" y="87"/>
                  </a:lnTo>
                  <a:lnTo>
                    <a:pt x="58" y="68"/>
                  </a:lnTo>
                  <a:lnTo>
                    <a:pt x="37" y="56"/>
                  </a:lnTo>
                  <a:lnTo>
                    <a:pt x="52" y="28"/>
                  </a:lnTo>
                  <a:lnTo>
                    <a:pt x="80" y="26"/>
                  </a:lnTo>
                  <a:lnTo>
                    <a:pt x="95" y="0"/>
                  </a:lnTo>
                  <a:lnTo>
                    <a:pt x="141" y="7"/>
                  </a:lnTo>
                  <a:close/>
                </a:path>
              </a:pathLst>
            </a:custGeom>
            <a:solidFill>
              <a:srgbClr val="AA59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88" name="Freeform 173"/>
            <p:cNvSpPr>
              <a:spLocks/>
            </p:cNvSpPr>
            <p:nvPr/>
          </p:nvSpPr>
          <p:spPr bwMode="auto">
            <a:xfrm>
              <a:off x="2071" y="1996"/>
              <a:ext cx="47" cy="84"/>
            </a:xfrm>
            <a:custGeom>
              <a:avLst/>
              <a:gdLst>
                <a:gd name="T0" fmla="*/ 0 w 93"/>
                <a:gd name="T1" fmla="*/ 24 h 167"/>
                <a:gd name="T2" fmla="*/ 3 w 93"/>
                <a:gd name="T3" fmla="*/ 53 h 167"/>
                <a:gd name="T4" fmla="*/ 9 w 93"/>
                <a:gd name="T5" fmla="*/ 85 h 167"/>
                <a:gd name="T6" fmla="*/ 17 w 93"/>
                <a:gd name="T7" fmla="*/ 115 h 167"/>
                <a:gd name="T8" fmla="*/ 33 w 93"/>
                <a:gd name="T9" fmla="*/ 137 h 167"/>
                <a:gd name="T10" fmla="*/ 65 w 93"/>
                <a:gd name="T11" fmla="*/ 160 h 167"/>
                <a:gd name="T12" fmla="*/ 93 w 93"/>
                <a:gd name="T13" fmla="*/ 167 h 167"/>
                <a:gd name="T14" fmla="*/ 76 w 93"/>
                <a:gd name="T15" fmla="*/ 153 h 167"/>
                <a:gd name="T16" fmla="*/ 50 w 93"/>
                <a:gd name="T17" fmla="*/ 131 h 167"/>
                <a:gd name="T18" fmla="*/ 49 w 93"/>
                <a:gd name="T19" fmla="*/ 112 h 167"/>
                <a:gd name="T20" fmla="*/ 48 w 93"/>
                <a:gd name="T21" fmla="*/ 98 h 167"/>
                <a:gd name="T22" fmla="*/ 44 w 93"/>
                <a:gd name="T23" fmla="*/ 86 h 167"/>
                <a:gd name="T24" fmla="*/ 34 w 93"/>
                <a:gd name="T25" fmla="*/ 69 h 167"/>
                <a:gd name="T26" fmla="*/ 23 w 93"/>
                <a:gd name="T27" fmla="*/ 48 h 167"/>
                <a:gd name="T28" fmla="*/ 23 w 93"/>
                <a:gd name="T29" fmla="*/ 25 h 167"/>
                <a:gd name="T30" fmla="*/ 23 w 93"/>
                <a:gd name="T31" fmla="*/ 0 h 167"/>
                <a:gd name="T32" fmla="*/ 9 w 93"/>
                <a:gd name="T33" fmla="*/ 1 h 167"/>
                <a:gd name="T34" fmla="*/ 0 w 93"/>
                <a:gd name="T35" fmla="*/ 2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167">
                  <a:moveTo>
                    <a:pt x="0" y="24"/>
                  </a:moveTo>
                  <a:lnTo>
                    <a:pt x="3" y="53"/>
                  </a:lnTo>
                  <a:lnTo>
                    <a:pt x="9" y="85"/>
                  </a:lnTo>
                  <a:lnTo>
                    <a:pt x="17" y="115"/>
                  </a:lnTo>
                  <a:lnTo>
                    <a:pt x="33" y="137"/>
                  </a:lnTo>
                  <a:lnTo>
                    <a:pt x="65" y="160"/>
                  </a:lnTo>
                  <a:lnTo>
                    <a:pt x="93" y="167"/>
                  </a:lnTo>
                  <a:lnTo>
                    <a:pt x="76" y="153"/>
                  </a:lnTo>
                  <a:lnTo>
                    <a:pt x="50" y="131"/>
                  </a:lnTo>
                  <a:lnTo>
                    <a:pt x="49" y="112"/>
                  </a:lnTo>
                  <a:lnTo>
                    <a:pt x="48" y="98"/>
                  </a:lnTo>
                  <a:lnTo>
                    <a:pt x="44" y="86"/>
                  </a:lnTo>
                  <a:lnTo>
                    <a:pt x="34" y="69"/>
                  </a:lnTo>
                  <a:lnTo>
                    <a:pt x="23" y="48"/>
                  </a:lnTo>
                  <a:lnTo>
                    <a:pt x="23" y="25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A84C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89" name="Freeform 174"/>
            <p:cNvSpPr>
              <a:spLocks/>
            </p:cNvSpPr>
            <p:nvPr/>
          </p:nvSpPr>
          <p:spPr bwMode="auto">
            <a:xfrm>
              <a:off x="2118" y="2016"/>
              <a:ext cx="9" cy="11"/>
            </a:xfrm>
            <a:custGeom>
              <a:avLst/>
              <a:gdLst>
                <a:gd name="T0" fmla="*/ 15 w 18"/>
                <a:gd name="T1" fmla="*/ 0 h 22"/>
                <a:gd name="T2" fmla="*/ 0 w 18"/>
                <a:gd name="T3" fmla="*/ 7 h 22"/>
                <a:gd name="T4" fmla="*/ 0 w 18"/>
                <a:gd name="T5" fmla="*/ 20 h 22"/>
                <a:gd name="T6" fmla="*/ 18 w 18"/>
                <a:gd name="T7" fmla="*/ 22 h 22"/>
                <a:gd name="T8" fmla="*/ 15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15" y="0"/>
                  </a:moveTo>
                  <a:lnTo>
                    <a:pt x="0" y="7"/>
                  </a:lnTo>
                  <a:lnTo>
                    <a:pt x="0" y="20"/>
                  </a:lnTo>
                  <a:lnTo>
                    <a:pt x="18" y="2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A84C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90" name="Freeform 175"/>
            <p:cNvSpPr>
              <a:spLocks/>
            </p:cNvSpPr>
            <p:nvPr/>
          </p:nvSpPr>
          <p:spPr bwMode="auto">
            <a:xfrm>
              <a:off x="2104" y="2033"/>
              <a:ext cx="22" cy="14"/>
            </a:xfrm>
            <a:custGeom>
              <a:avLst/>
              <a:gdLst>
                <a:gd name="T0" fmla="*/ 10 w 45"/>
                <a:gd name="T1" fmla="*/ 8 h 27"/>
                <a:gd name="T2" fmla="*/ 23 w 45"/>
                <a:gd name="T3" fmla="*/ 0 h 27"/>
                <a:gd name="T4" fmla="*/ 33 w 45"/>
                <a:gd name="T5" fmla="*/ 3 h 27"/>
                <a:gd name="T6" fmla="*/ 45 w 45"/>
                <a:gd name="T7" fmla="*/ 5 h 27"/>
                <a:gd name="T8" fmla="*/ 45 w 45"/>
                <a:gd name="T9" fmla="*/ 25 h 27"/>
                <a:gd name="T10" fmla="*/ 27 w 45"/>
                <a:gd name="T11" fmla="*/ 27 h 27"/>
                <a:gd name="T12" fmla="*/ 13 w 45"/>
                <a:gd name="T13" fmla="*/ 26 h 27"/>
                <a:gd name="T14" fmla="*/ 0 w 45"/>
                <a:gd name="T15" fmla="*/ 20 h 27"/>
                <a:gd name="T16" fmla="*/ 3 w 45"/>
                <a:gd name="T17" fmla="*/ 15 h 27"/>
                <a:gd name="T18" fmla="*/ 10 w 45"/>
                <a:gd name="T19" fmla="*/ 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27">
                  <a:moveTo>
                    <a:pt x="10" y="8"/>
                  </a:moveTo>
                  <a:lnTo>
                    <a:pt x="23" y="0"/>
                  </a:lnTo>
                  <a:lnTo>
                    <a:pt x="33" y="3"/>
                  </a:lnTo>
                  <a:lnTo>
                    <a:pt x="45" y="5"/>
                  </a:lnTo>
                  <a:lnTo>
                    <a:pt x="45" y="25"/>
                  </a:lnTo>
                  <a:lnTo>
                    <a:pt x="27" y="27"/>
                  </a:lnTo>
                  <a:lnTo>
                    <a:pt x="13" y="26"/>
                  </a:lnTo>
                  <a:lnTo>
                    <a:pt x="0" y="20"/>
                  </a:lnTo>
                  <a:lnTo>
                    <a:pt x="3" y="15"/>
                  </a:lnTo>
                  <a:lnTo>
                    <a:pt x="10" y="8"/>
                  </a:lnTo>
                  <a:close/>
                </a:path>
              </a:pathLst>
            </a:custGeom>
            <a:solidFill>
              <a:srgbClr val="A84C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91" name="Freeform 176"/>
            <p:cNvSpPr>
              <a:spLocks/>
            </p:cNvSpPr>
            <p:nvPr/>
          </p:nvSpPr>
          <p:spPr bwMode="auto">
            <a:xfrm>
              <a:off x="2101" y="2054"/>
              <a:ext cx="33" cy="25"/>
            </a:xfrm>
            <a:custGeom>
              <a:avLst/>
              <a:gdLst>
                <a:gd name="T0" fmla="*/ 28 w 65"/>
                <a:gd name="T1" fmla="*/ 13 h 51"/>
                <a:gd name="T2" fmla="*/ 43 w 65"/>
                <a:gd name="T3" fmla="*/ 8 h 51"/>
                <a:gd name="T4" fmla="*/ 59 w 65"/>
                <a:gd name="T5" fmla="*/ 19 h 51"/>
                <a:gd name="T6" fmla="*/ 62 w 65"/>
                <a:gd name="T7" fmla="*/ 37 h 51"/>
                <a:gd name="T8" fmla="*/ 65 w 65"/>
                <a:gd name="T9" fmla="*/ 50 h 51"/>
                <a:gd name="T10" fmla="*/ 51 w 65"/>
                <a:gd name="T11" fmla="*/ 51 h 51"/>
                <a:gd name="T12" fmla="*/ 24 w 65"/>
                <a:gd name="T13" fmla="*/ 49 h 51"/>
                <a:gd name="T14" fmla="*/ 0 w 65"/>
                <a:gd name="T15" fmla="*/ 36 h 51"/>
                <a:gd name="T16" fmla="*/ 12 w 65"/>
                <a:gd name="T17" fmla="*/ 0 h 51"/>
                <a:gd name="T18" fmla="*/ 27 w 65"/>
                <a:gd name="T19" fmla="*/ 4 h 51"/>
                <a:gd name="T20" fmla="*/ 28 w 65"/>
                <a:gd name="T21" fmla="*/ 1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" h="51">
                  <a:moveTo>
                    <a:pt x="28" y="13"/>
                  </a:moveTo>
                  <a:lnTo>
                    <a:pt x="43" y="8"/>
                  </a:lnTo>
                  <a:lnTo>
                    <a:pt x="59" y="19"/>
                  </a:lnTo>
                  <a:lnTo>
                    <a:pt x="62" y="37"/>
                  </a:lnTo>
                  <a:lnTo>
                    <a:pt x="65" y="50"/>
                  </a:lnTo>
                  <a:lnTo>
                    <a:pt x="51" y="51"/>
                  </a:lnTo>
                  <a:lnTo>
                    <a:pt x="24" y="49"/>
                  </a:lnTo>
                  <a:lnTo>
                    <a:pt x="0" y="36"/>
                  </a:lnTo>
                  <a:lnTo>
                    <a:pt x="12" y="0"/>
                  </a:lnTo>
                  <a:lnTo>
                    <a:pt x="27" y="4"/>
                  </a:lnTo>
                  <a:lnTo>
                    <a:pt x="28" y="13"/>
                  </a:lnTo>
                  <a:close/>
                </a:path>
              </a:pathLst>
            </a:custGeom>
            <a:solidFill>
              <a:srgbClr val="A84C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92" name="Freeform 177"/>
            <p:cNvSpPr>
              <a:spLocks/>
            </p:cNvSpPr>
            <p:nvPr/>
          </p:nvSpPr>
          <p:spPr bwMode="auto">
            <a:xfrm>
              <a:off x="2079" y="2063"/>
              <a:ext cx="17" cy="75"/>
            </a:xfrm>
            <a:custGeom>
              <a:avLst/>
              <a:gdLst>
                <a:gd name="T0" fmla="*/ 2 w 34"/>
                <a:gd name="T1" fmla="*/ 14 h 150"/>
                <a:gd name="T2" fmla="*/ 2 w 34"/>
                <a:gd name="T3" fmla="*/ 68 h 150"/>
                <a:gd name="T4" fmla="*/ 2 w 34"/>
                <a:gd name="T5" fmla="*/ 97 h 150"/>
                <a:gd name="T6" fmla="*/ 8 w 34"/>
                <a:gd name="T7" fmla="*/ 131 h 150"/>
                <a:gd name="T8" fmla="*/ 25 w 34"/>
                <a:gd name="T9" fmla="*/ 150 h 150"/>
                <a:gd name="T10" fmla="*/ 32 w 34"/>
                <a:gd name="T11" fmla="*/ 136 h 150"/>
                <a:gd name="T12" fmla="*/ 32 w 34"/>
                <a:gd name="T13" fmla="*/ 111 h 150"/>
                <a:gd name="T14" fmla="*/ 34 w 34"/>
                <a:gd name="T15" fmla="*/ 68 h 150"/>
                <a:gd name="T16" fmla="*/ 29 w 34"/>
                <a:gd name="T17" fmla="*/ 43 h 150"/>
                <a:gd name="T18" fmla="*/ 15 w 34"/>
                <a:gd name="T19" fmla="*/ 56 h 150"/>
                <a:gd name="T20" fmla="*/ 15 w 34"/>
                <a:gd name="T21" fmla="*/ 27 h 150"/>
                <a:gd name="T22" fmla="*/ 0 w 34"/>
                <a:gd name="T23" fmla="*/ 0 h 150"/>
                <a:gd name="T24" fmla="*/ 2 w 34"/>
                <a:gd name="T25" fmla="*/ 1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150">
                  <a:moveTo>
                    <a:pt x="2" y="14"/>
                  </a:moveTo>
                  <a:lnTo>
                    <a:pt x="2" y="68"/>
                  </a:lnTo>
                  <a:lnTo>
                    <a:pt x="2" y="97"/>
                  </a:lnTo>
                  <a:lnTo>
                    <a:pt x="8" y="131"/>
                  </a:lnTo>
                  <a:lnTo>
                    <a:pt x="25" y="150"/>
                  </a:lnTo>
                  <a:lnTo>
                    <a:pt x="32" y="136"/>
                  </a:lnTo>
                  <a:lnTo>
                    <a:pt x="32" y="111"/>
                  </a:lnTo>
                  <a:lnTo>
                    <a:pt x="34" y="68"/>
                  </a:lnTo>
                  <a:lnTo>
                    <a:pt x="29" y="43"/>
                  </a:lnTo>
                  <a:lnTo>
                    <a:pt x="15" y="56"/>
                  </a:lnTo>
                  <a:lnTo>
                    <a:pt x="15" y="27"/>
                  </a:lnTo>
                  <a:lnTo>
                    <a:pt x="0" y="0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A84C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82" name="Picture 3" descr="C:\Users\myersjac\AppData\Local\Microsoft\Windows\Temporary Internet Files\Content.IE5\O1ILM67R\MC900434573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024" y="1448502"/>
            <a:ext cx="728663" cy="93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125" name="Picture 181" descr="C:\Users\myersjac\AppData\Local\Microsoft\Windows\Temporary Internet Files\Content.IE5\GMLPVKVF\MC900435446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152" y="1845863"/>
            <a:ext cx="833438" cy="91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126" name="Picture 182" descr="C:\Users\myersjac\AppData\Local\Microsoft\Windows\Temporary Internet Files\Content.IE5\7OBLGZZ6\MC900110744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878" y="2139335"/>
            <a:ext cx="1279478" cy="593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127" name="Picture 183" descr="C:\Users\myersjac\AppData\Local\Microsoft\Windows\Temporary Internet Files\Content.IE5\YZ1GFY05\MC900235199[1].w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990" y="1502680"/>
            <a:ext cx="1186440" cy="960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124" name="Picture 180" descr="C:\Users\myersjac\AppData\Local\Microsoft\Windows\Temporary Internet Files\Content.IE5\7OBLGZZ6\MC900370098[1].wm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285" y="2137713"/>
            <a:ext cx="1413477" cy="661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128" name="Picture 184" descr="C:\Users\myersjac\AppData\Local\Microsoft\Windows\Temporary Internet Files\Content.IE5\GMLPVKVF\MC900326468[1].wmf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366" y="1387329"/>
            <a:ext cx="1254222" cy="108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45" y="2175740"/>
            <a:ext cx="1036183" cy="871240"/>
          </a:xfrm>
          <a:prstGeom prst="rect">
            <a:avLst/>
          </a:prstGeom>
        </p:spPr>
      </p:pic>
      <p:pic>
        <p:nvPicPr>
          <p:cNvPr id="317" name="Picture 5" descr="C:\Users\myersjac\AppData\Local\Microsoft\Windows\Temporary Internet Files\Content.IE5\7OBLGZZ6\MC90003042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984" y="3213870"/>
            <a:ext cx="951184" cy="140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7" name="Group 135"/>
          <p:cNvGrpSpPr>
            <a:grpSpLocks noChangeAspect="1"/>
          </p:cNvGrpSpPr>
          <p:nvPr/>
        </p:nvGrpSpPr>
        <p:grpSpPr bwMode="auto">
          <a:xfrm>
            <a:off x="3426321" y="3560586"/>
            <a:ext cx="766287" cy="1204912"/>
            <a:chOff x="1761" y="1883"/>
            <a:chExt cx="732" cy="1151"/>
          </a:xfrm>
        </p:grpSpPr>
        <p:sp>
          <p:nvSpPr>
            <p:cNvPr id="398" name="AutoShape 134"/>
            <p:cNvSpPr>
              <a:spLocks noChangeAspect="1" noChangeArrowheads="1" noTextEdit="1"/>
            </p:cNvSpPr>
            <p:nvPr/>
          </p:nvSpPr>
          <p:spPr bwMode="auto">
            <a:xfrm>
              <a:off x="1761" y="1883"/>
              <a:ext cx="732" cy="1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" name="Freeform 137"/>
            <p:cNvSpPr>
              <a:spLocks/>
            </p:cNvSpPr>
            <p:nvPr/>
          </p:nvSpPr>
          <p:spPr bwMode="auto">
            <a:xfrm>
              <a:off x="1980" y="2929"/>
              <a:ext cx="148" cy="105"/>
            </a:xfrm>
            <a:custGeom>
              <a:avLst/>
              <a:gdLst>
                <a:gd name="T0" fmla="*/ 0 w 296"/>
                <a:gd name="T1" fmla="*/ 0 h 210"/>
                <a:gd name="T2" fmla="*/ 0 w 296"/>
                <a:gd name="T3" fmla="*/ 202 h 210"/>
                <a:gd name="T4" fmla="*/ 284 w 296"/>
                <a:gd name="T5" fmla="*/ 210 h 210"/>
                <a:gd name="T6" fmla="*/ 296 w 296"/>
                <a:gd name="T7" fmla="*/ 34 h 210"/>
                <a:gd name="T8" fmla="*/ 0 w 296"/>
                <a:gd name="T9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" h="210">
                  <a:moveTo>
                    <a:pt x="0" y="0"/>
                  </a:moveTo>
                  <a:lnTo>
                    <a:pt x="0" y="202"/>
                  </a:lnTo>
                  <a:lnTo>
                    <a:pt x="284" y="210"/>
                  </a:lnTo>
                  <a:lnTo>
                    <a:pt x="296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" name="Freeform 138"/>
            <p:cNvSpPr>
              <a:spLocks/>
            </p:cNvSpPr>
            <p:nvPr/>
          </p:nvSpPr>
          <p:spPr bwMode="auto">
            <a:xfrm>
              <a:off x="2139" y="2934"/>
              <a:ext cx="147" cy="100"/>
            </a:xfrm>
            <a:custGeom>
              <a:avLst/>
              <a:gdLst>
                <a:gd name="T0" fmla="*/ 0 w 294"/>
                <a:gd name="T1" fmla="*/ 0 h 199"/>
                <a:gd name="T2" fmla="*/ 31 w 294"/>
                <a:gd name="T3" fmla="*/ 191 h 199"/>
                <a:gd name="T4" fmla="*/ 294 w 294"/>
                <a:gd name="T5" fmla="*/ 199 h 199"/>
                <a:gd name="T6" fmla="*/ 294 w 294"/>
                <a:gd name="T7" fmla="*/ 23 h 199"/>
                <a:gd name="T8" fmla="*/ 0 w 294"/>
                <a:gd name="T9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199">
                  <a:moveTo>
                    <a:pt x="0" y="0"/>
                  </a:moveTo>
                  <a:lnTo>
                    <a:pt x="31" y="191"/>
                  </a:lnTo>
                  <a:lnTo>
                    <a:pt x="294" y="199"/>
                  </a:lnTo>
                  <a:lnTo>
                    <a:pt x="294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1" name="Freeform 139"/>
            <p:cNvSpPr>
              <a:spLocks/>
            </p:cNvSpPr>
            <p:nvPr/>
          </p:nvSpPr>
          <p:spPr bwMode="auto">
            <a:xfrm>
              <a:off x="1886" y="2086"/>
              <a:ext cx="492" cy="877"/>
            </a:xfrm>
            <a:custGeom>
              <a:avLst/>
              <a:gdLst>
                <a:gd name="T0" fmla="*/ 260 w 983"/>
                <a:gd name="T1" fmla="*/ 115 h 1753"/>
                <a:gd name="T2" fmla="*/ 216 w 983"/>
                <a:gd name="T3" fmla="*/ 135 h 1753"/>
                <a:gd name="T4" fmla="*/ 183 w 983"/>
                <a:gd name="T5" fmla="*/ 154 h 1753"/>
                <a:gd name="T6" fmla="*/ 156 w 983"/>
                <a:gd name="T7" fmla="*/ 176 h 1753"/>
                <a:gd name="T8" fmla="*/ 135 w 983"/>
                <a:gd name="T9" fmla="*/ 201 h 1753"/>
                <a:gd name="T10" fmla="*/ 117 w 983"/>
                <a:gd name="T11" fmla="*/ 232 h 1753"/>
                <a:gd name="T12" fmla="*/ 99 w 983"/>
                <a:gd name="T13" fmla="*/ 269 h 1753"/>
                <a:gd name="T14" fmla="*/ 79 w 983"/>
                <a:gd name="T15" fmla="*/ 315 h 1753"/>
                <a:gd name="T16" fmla="*/ 48 w 983"/>
                <a:gd name="T17" fmla="*/ 434 h 1753"/>
                <a:gd name="T18" fmla="*/ 1 w 983"/>
                <a:gd name="T19" fmla="*/ 565 h 1753"/>
                <a:gd name="T20" fmla="*/ 5 w 983"/>
                <a:gd name="T21" fmla="*/ 638 h 1753"/>
                <a:gd name="T22" fmla="*/ 35 w 983"/>
                <a:gd name="T23" fmla="*/ 690 h 1753"/>
                <a:gd name="T24" fmla="*/ 91 w 983"/>
                <a:gd name="T25" fmla="*/ 719 h 1753"/>
                <a:gd name="T26" fmla="*/ 163 w 983"/>
                <a:gd name="T27" fmla="*/ 741 h 1753"/>
                <a:gd name="T28" fmla="*/ 142 w 983"/>
                <a:gd name="T29" fmla="*/ 1026 h 1753"/>
                <a:gd name="T30" fmla="*/ 145 w 983"/>
                <a:gd name="T31" fmla="*/ 1312 h 1753"/>
                <a:gd name="T32" fmla="*/ 153 w 983"/>
                <a:gd name="T33" fmla="*/ 1728 h 1753"/>
                <a:gd name="T34" fmla="*/ 200 w 983"/>
                <a:gd name="T35" fmla="*/ 1739 h 1753"/>
                <a:gd name="T36" fmla="*/ 255 w 983"/>
                <a:gd name="T37" fmla="*/ 1746 h 1753"/>
                <a:gd name="T38" fmla="*/ 317 w 983"/>
                <a:gd name="T39" fmla="*/ 1751 h 1753"/>
                <a:gd name="T40" fmla="*/ 382 w 983"/>
                <a:gd name="T41" fmla="*/ 1752 h 1753"/>
                <a:gd name="T42" fmla="*/ 448 w 983"/>
                <a:gd name="T43" fmla="*/ 1752 h 1753"/>
                <a:gd name="T44" fmla="*/ 513 w 983"/>
                <a:gd name="T45" fmla="*/ 1752 h 1753"/>
                <a:gd name="T46" fmla="*/ 572 w 983"/>
                <a:gd name="T47" fmla="*/ 1752 h 1753"/>
                <a:gd name="T48" fmla="*/ 817 w 983"/>
                <a:gd name="T49" fmla="*/ 1735 h 1753"/>
                <a:gd name="T50" fmla="*/ 805 w 983"/>
                <a:gd name="T51" fmla="*/ 722 h 1753"/>
                <a:gd name="T52" fmla="*/ 885 w 983"/>
                <a:gd name="T53" fmla="*/ 689 h 1753"/>
                <a:gd name="T54" fmla="*/ 920 w 983"/>
                <a:gd name="T55" fmla="*/ 670 h 1753"/>
                <a:gd name="T56" fmla="*/ 945 w 983"/>
                <a:gd name="T57" fmla="*/ 651 h 1753"/>
                <a:gd name="T58" fmla="*/ 965 w 983"/>
                <a:gd name="T59" fmla="*/ 631 h 1753"/>
                <a:gd name="T60" fmla="*/ 982 w 983"/>
                <a:gd name="T61" fmla="*/ 598 h 1753"/>
                <a:gd name="T62" fmla="*/ 977 w 983"/>
                <a:gd name="T63" fmla="*/ 546 h 1753"/>
                <a:gd name="T64" fmla="*/ 954 w 983"/>
                <a:gd name="T65" fmla="*/ 484 h 1753"/>
                <a:gd name="T66" fmla="*/ 924 w 983"/>
                <a:gd name="T67" fmla="*/ 405 h 1753"/>
                <a:gd name="T68" fmla="*/ 875 w 983"/>
                <a:gd name="T69" fmla="*/ 249 h 1753"/>
                <a:gd name="T70" fmla="*/ 844 w 983"/>
                <a:gd name="T71" fmla="*/ 197 h 1753"/>
                <a:gd name="T72" fmla="*/ 817 w 983"/>
                <a:gd name="T73" fmla="*/ 158 h 1753"/>
                <a:gd name="T74" fmla="*/ 791 w 983"/>
                <a:gd name="T75" fmla="*/ 128 h 1753"/>
                <a:gd name="T76" fmla="*/ 763 w 983"/>
                <a:gd name="T77" fmla="*/ 103 h 1753"/>
                <a:gd name="T78" fmla="*/ 732 w 983"/>
                <a:gd name="T79" fmla="*/ 85 h 1753"/>
                <a:gd name="T80" fmla="*/ 695 w 983"/>
                <a:gd name="T81" fmla="*/ 68 h 1753"/>
                <a:gd name="T82" fmla="*/ 651 w 983"/>
                <a:gd name="T83" fmla="*/ 49 h 1753"/>
                <a:gd name="T84" fmla="*/ 595 w 983"/>
                <a:gd name="T85" fmla="*/ 27 h 1753"/>
                <a:gd name="T86" fmla="*/ 583 w 983"/>
                <a:gd name="T87" fmla="*/ 19 h 1753"/>
                <a:gd name="T88" fmla="*/ 555 w 983"/>
                <a:gd name="T89" fmla="*/ 10 h 1753"/>
                <a:gd name="T90" fmla="*/ 516 w 983"/>
                <a:gd name="T91" fmla="*/ 2 h 1753"/>
                <a:gd name="T92" fmla="*/ 471 w 983"/>
                <a:gd name="T93" fmla="*/ 0 h 1753"/>
                <a:gd name="T94" fmla="*/ 422 w 983"/>
                <a:gd name="T95" fmla="*/ 5 h 1753"/>
                <a:gd name="T96" fmla="*/ 372 w 983"/>
                <a:gd name="T97" fmla="*/ 23 h 1753"/>
                <a:gd name="T98" fmla="*/ 325 w 983"/>
                <a:gd name="T99" fmla="*/ 55 h 1753"/>
                <a:gd name="T100" fmla="*/ 286 w 983"/>
                <a:gd name="T101" fmla="*/ 105 h 1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83" h="1753">
                  <a:moveTo>
                    <a:pt x="286" y="105"/>
                  </a:moveTo>
                  <a:lnTo>
                    <a:pt x="260" y="115"/>
                  </a:lnTo>
                  <a:lnTo>
                    <a:pt x="237" y="124"/>
                  </a:lnTo>
                  <a:lnTo>
                    <a:pt x="216" y="135"/>
                  </a:lnTo>
                  <a:lnTo>
                    <a:pt x="198" y="144"/>
                  </a:lnTo>
                  <a:lnTo>
                    <a:pt x="183" y="154"/>
                  </a:lnTo>
                  <a:lnTo>
                    <a:pt x="169" y="164"/>
                  </a:lnTo>
                  <a:lnTo>
                    <a:pt x="156" y="176"/>
                  </a:lnTo>
                  <a:lnTo>
                    <a:pt x="145" y="189"/>
                  </a:lnTo>
                  <a:lnTo>
                    <a:pt x="135" y="201"/>
                  </a:lnTo>
                  <a:lnTo>
                    <a:pt x="125" y="216"/>
                  </a:lnTo>
                  <a:lnTo>
                    <a:pt x="117" y="232"/>
                  </a:lnTo>
                  <a:lnTo>
                    <a:pt x="108" y="250"/>
                  </a:lnTo>
                  <a:lnTo>
                    <a:pt x="99" y="269"/>
                  </a:lnTo>
                  <a:lnTo>
                    <a:pt x="89" y="291"/>
                  </a:lnTo>
                  <a:lnTo>
                    <a:pt x="79" y="315"/>
                  </a:lnTo>
                  <a:lnTo>
                    <a:pt x="68" y="342"/>
                  </a:lnTo>
                  <a:lnTo>
                    <a:pt x="48" y="434"/>
                  </a:lnTo>
                  <a:lnTo>
                    <a:pt x="9" y="522"/>
                  </a:lnTo>
                  <a:lnTo>
                    <a:pt x="1" y="565"/>
                  </a:lnTo>
                  <a:lnTo>
                    <a:pt x="0" y="605"/>
                  </a:lnTo>
                  <a:lnTo>
                    <a:pt x="5" y="638"/>
                  </a:lnTo>
                  <a:lnTo>
                    <a:pt x="17" y="667"/>
                  </a:lnTo>
                  <a:lnTo>
                    <a:pt x="35" y="690"/>
                  </a:lnTo>
                  <a:lnTo>
                    <a:pt x="60" y="707"/>
                  </a:lnTo>
                  <a:lnTo>
                    <a:pt x="91" y="719"/>
                  </a:lnTo>
                  <a:lnTo>
                    <a:pt x="127" y="726"/>
                  </a:lnTo>
                  <a:lnTo>
                    <a:pt x="163" y="741"/>
                  </a:lnTo>
                  <a:lnTo>
                    <a:pt x="150" y="887"/>
                  </a:lnTo>
                  <a:lnTo>
                    <a:pt x="142" y="1026"/>
                  </a:lnTo>
                  <a:lnTo>
                    <a:pt x="141" y="1165"/>
                  </a:lnTo>
                  <a:lnTo>
                    <a:pt x="145" y="1312"/>
                  </a:lnTo>
                  <a:lnTo>
                    <a:pt x="134" y="1720"/>
                  </a:lnTo>
                  <a:lnTo>
                    <a:pt x="153" y="1728"/>
                  </a:lnTo>
                  <a:lnTo>
                    <a:pt x="175" y="1734"/>
                  </a:lnTo>
                  <a:lnTo>
                    <a:pt x="200" y="1739"/>
                  </a:lnTo>
                  <a:lnTo>
                    <a:pt x="226" y="1743"/>
                  </a:lnTo>
                  <a:lnTo>
                    <a:pt x="255" y="1746"/>
                  </a:lnTo>
                  <a:lnTo>
                    <a:pt x="285" y="1749"/>
                  </a:lnTo>
                  <a:lnTo>
                    <a:pt x="317" y="1751"/>
                  </a:lnTo>
                  <a:lnTo>
                    <a:pt x="349" y="1752"/>
                  </a:lnTo>
                  <a:lnTo>
                    <a:pt x="382" y="1752"/>
                  </a:lnTo>
                  <a:lnTo>
                    <a:pt x="415" y="1752"/>
                  </a:lnTo>
                  <a:lnTo>
                    <a:pt x="448" y="1752"/>
                  </a:lnTo>
                  <a:lnTo>
                    <a:pt x="482" y="1752"/>
                  </a:lnTo>
                  <a:lnTo>
                    <a:pt x="513" y="1752"/>
                  </a:lnTo>
                  <a:lnTo>
                    <a:pt x="544" y="1752"/>
                  </a:lnTo>
                  <a:lnTo>
                    <a:pt x="572" y="1752"/>
                  </a:lnTo>
                  <a:lnTo>
                    <a:pt x="600" y="1753"/>
                  </a:lnTo>
                  <a:lnTo>
                    <a:pt x="817" y="1735"/>
                  </a:lnTo>
                  <a:lnTo>
                    <a:pt x="815" y="1390"/>
                  </a:lnTo>
                  <a:lnTo>
                    <a:pt x="805" y="722"/>
                  </a:lnTo>
                  <a:lnTo>
                    <a:pt x="866" y="699"/>
                  </a:lnTo>
                  <a:lnTo>
                    <a:pt x="885" y="689"/>
                  </a:lnTo>
                  <a:lnTo>
                    <a:pt x="904" y="679"/>
                  </a:lnTo>
                  <a:lnTo>
                    <a:pt x="920" y="670"/>
                  </a:lnTo>
                  <a:lnTo>
                    <a:pt x="934" y="660"/>
                  </a:lnTo>
                  <a:lnTo>
                    <a:pt x="945" y="651"/>
                  </a:lnTo>
                  <a:lnTo>
                    <a:pt x="957" y="641"/>
                  </a:lnTo>
                  <a:lnTo>
                    <a:pt x="965" y="631"/>
                  </a:lnTo>
                  <a:lnTo>
                    <a:pt x="973" y="621"/>
                  </a:lnTo>
                  <a:lnTo>
                    <a:pt x="982" y="598"/>
                  </a:lnTo>
                  <a:lnTo>
                    <a:pt x="983" y="572"/>
                  </a:lnTo>
                  <a:lnTo>
                    <a:pt x="977" y="546"/>
                  </a:lnTo>
                  <a:lnTo>
                    <a:pt x="967" y="516"/>
                  </a:lnTo>
                  <a:lnTo>
                    <a:pt x="954" y="484"/>
                  </a:lnTo>
                  <a:lnTo>
                    <a:pt x="939" y="447"/>
                  </a:lnTo>
                  <a:lnTo>
                    <a:pt x="924" y="405"/>
                  </a:lnTo>
                  <a:lnTo>
                    <a:pt x="912" y="359"/>
                  </a:lnTo>
                  <a:lnTo>
                    <a:pt x="875" y="249"/>
                  </a:lnTo>
                  <a:lnTo>
                    <a:pt x="859" y="221"/>
                  </a:lnTo>
                  <a:lnTo>
                    <a:pt x="844" y="197"/>
                  </a:lnTo>
                  <a:lnTo>
                    <a:pt x="830" y="176"/>
                  </a:lnTo>
                  <a:lnTo>
                    <a:pt x="817" y="158"/>
                  </a:lnTo>
                  <a:lnTo>
                    <a:pt x="804" y="141"/>
                  </a:lnTo>
                  <a:lnTo>
                    <a:pt x="791" y="128"/>
                  </a:lnTo>
                  <a:lnTo>
                    <a:pt x="777" y="115"/>
                  </a:lnTo>
                  <a:lnTo>
                    <a:pt x="763" y="103"/>
                  </a:lnTo>
                  <a:lnTo>
                    <a:pt x="748" y="94"/>
                  </a:lnTo>
                  <a:lnTo>
                    <a:pt x="732" y="85"/>
                  </a:lnTo>
                  <a:lnTo>
                    <a:pt x="715" y="76"/>
                  </a:lnTo>
                  <a:lnTo>
                    <a:pt x="695" y="68"/>
                  </a:lnTo>
                  <a:lnTo>
                    <a:pt x="675" y="58"/>
                  </a:lnTo>
                  <a:lnTo>
                    <a:pt x="651" y="49"/>
                  </a:lnTo>
                  <a:lnTo>
                    <a:pt x="624" y="39"/>
                  </a:lnTo>
                  <a:lnTo>
                    <a:pt x="595" y="27"/>
                  </a:lnTo>
                  <a:lnTo>
                    <a:pt x="591" y="24"/>
                  </a:lnTo>
                  <a:lnTo>
                    <a:pt x="583" y="19"/>
                  </a:lnTo>
                  <a:lnTo>
                    <a:pt x="570" y="15"/>
                  </a:lnTo>
                  <a:lnTo>
                    <a:pt x="555" y="10"/>
                  </a:lnTo>
                  <a:lnTo>
                    <a:pt x="537" y="5"/>
                  </a:lnTo>
                  <a:lnTo>
                    <a:pt x="516" y="2"/>
                  </a:lnTo>
                  <a:lnTo>
                    <a:pt x="494" y="1"/>
                  </a:lnTo>
                  <a:lnTo>
                    <a:pt x="471" y="0"/>
                  </a:lnTo>
                  <a:lnTo>
                    <a:pt x="446" y="2"/>
                  </a:lnTo>
                  <a:lnTo>
                    <a:pt x="422" y="5"/>
                  </a:lnTo>
                  <a:lnTo>
                    <a:pt x="396" y="12"/>
                  </a:lnTo>
                  <a:lnTo>
                    <a:pt x="372" y="23"/>
                  </a:lnTo>
                  <a:lnTo>
                    <a:pt x="348" y="37"/>
                  </a:lnTo>
                  <a:lnTo>
                    <a:pt x="325" y="55"/>
                  </a:lnTo>
                  <a:lnTo>
                    <a:pt x="304" y="77"/>
                  </a:lnTo>
                  <a:lnTo>
                    <a:pt x="286" y="105"/>
                  </a:lnTo>
                  <a:close/>
                </a:path>
              </a:pathLst>
            </a:custGeom>
            <a:solidFill>
              <a:srgbClr val="B5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2" name="Freeform 140"/>
            <p:cNvSpPr>
              <a:spLocks/>
            </p:cNvSpPr>
            <p:nvPr/>
          </p:nvSpPr>
          <p:spPr bwMode="auto">
            <a:xfrm>
              <a:off x="2021" y="1883"/>
              <a:ext cx="203" cy="191"/>
            </a:xfrm>
            <a:custGeom>
              <a:avLst/>
              <a:gdLst>
                <a:gd name="T0" fmla="*/ 181 w 406"/>
                <a:gd name="T1" fmla="*/ 6 h 381"/>
                <a:gd name="T2" fmla="*/ 158 w 406"/>
                <a:gd name="T3" fmla="*/ 7 h 381"/>
                <a:gd name="T4" fmla="*/ 137 w 406"/>
                <a:gd name="T5" fmla="*/ 9 h 381"/>
                <a:gd name="T6" fmla="*/ 118 w 406"/>
                <a:gd name="T7" fmla="*/ 14 h 381"/>
                <a:gd name="T8" fmla="*/ 102 w 406"/>
                <a:gd name="T9" fmla="*/ 21 h 381"/>
                <a:gd name="T10" fmla="*/ 89 w 406"/>
                <a:gd name="T11" fmla="*/ 32 h 381"/>
                <a:gd name="T12" fmla="*/ 76 w 406"/>
                <a:gd name="T13" fmla="*/ 47 h 381"/>
                <a:gd name="T14" fmla="*/ 66 w 406"/>
                <a:gd name="T15" fmla="*/ 68 h 381"/>
                <a:gd name="T16" fmla="*/ 57 w 406"/>
                <a:gd name="T17" fmla="*/ 94 h 381"/>
                <a:gd name="T18" fmla="*/ 44 w 406"/>
                <a:gd name="T19" fmla="*/ 151 h 381"/>
                <a:gd name="T20" fmla="*/ 25 w 406"/>
                <a:gd name="T21" fmla="*/ 176 h 381"/>
                <a:gd name="T22" fmla="*/ 13 w 406"/>
                <a:gd name="T23" fmla="*/ 197 h 381"/>
                <a:gd name="T24" fmla="*/ 3 w 406"/>
                <a:gd name="T25" fmla="*/ 218 h 381"/>
                <a:gd name="T26" fmla="*/ 0 w 406"/>
                <a:gd name="T27" fmla="*/ 236 h 381"/>
                <a:gd name="T28" fmla="*/ 0 w 406"/>
                <a:gd name="T29" fmla="*/ 257 h 381"/>
                <a:gd name="T30" fmla="*/ 5 w 406"/>
                <a:gd name="T31" fmla="*/ 278 h 381"/>
                <a:gd name="T32" fmla="*/ 11 w 406"/>
                <a:gd name="T33" fmla="*/ 303 h 381"/>
                <a:gd name="T34" fmla="*/ 22 w 406"/>
                <a:gd name="T35" fmla="*/ 332 h 381"/>
                <a:gd name="T36" fmla="*/ 38 w 406"/>
                <a:gd name="T37" fmla="*/ 346 h 381"/>
                <a:gd name="T38" fmla="*/ 55 w 406"/>
                <a:gd name="T39" fmla="*/ 357 h 381"/>
                <a:gd name="T40" fmla="*/ 74 w 406"/>
                <a:gd name="T41" fmla="*/ 366 h 381"/>
                <a:gd name="T42" fmla="*/ 91 w 406"/>
                <a:gd name="T43" fmla="*/ 373 h 381"/>
                <a:gd name="T44" fmla="*/ 109 w 406"/>
                <a:gd name="T45" fmla="*/ 378 h 381"/>
                <a:gd name="T46" fmla="*/ 128 w 406"/>
                <a:gd name="T47" fmla="*/ 380 h 381"/>
                <a:gd name="T48" fmla="*/ 146 w 406"/>
                <a:gd name="T49" fmla="*/ 381 h 381"/>
                <a:gd name="T50" fmla="*/ 166 w 406"/>
                <a:gd name="T51" fmla="*/ 381 h 381"/>
                <a:gd name="T52" fmla="*/ 184 w 406"/>
                <a:gd name="T53" fmla="*/ 380 h 381"/>
                <a:gd name="T54" fmla="*/ 204 w 406"/>
                <a:gd name="T55" fmla="*/ 378 h 381"/>
                <a:gd name="T56" fmla="*/ 223 w 406"/>
                <a:gd name="T57" fmla="*/ 376 h 381"/>
                <a:gd name="T58" fmla="*/ 241 w 406"/>
                <a:gd name="T59" fmla="*/ 372 h 381"/>
                <a:gd name="T60" fmla="*/ 261 w 406"/>
                <a:gd name="T61" fmla="*/ 369 h 381"/>
                <a:gd name="T62" fmla="*/ 279 w 406"/>
                <a:gd name="T63" fmla="*/ 366 h 381"/>
                <a:gd name="T64" fmla="*/ 299 w 406"/>
                <a:gd name="T65" fmla="*/ 363 h 381"/>
                <a:gd name="T66" fmla="*/ 317 w 406"/>
                <a:gd name="T67" fmla="*/ 361 h 381"/>
                <a:gd name="T68" fmla="*/ 362 w 406"/>
                <a:gd name="T69" fmla="*/ 349 h 381"/>
                <a:gd name="T70" fmla="*/ 401 w 406"/>
                <a:gd name="T71" fmla="*/ 301 h 381"/>
                <a:gd name="T72" fmla="*/ 406 w 406"/>
                <a:gd name="T73" fmla="*/ 235 h 381"/>
                <a:gd name="T74" fmla="*/ 379 w 406"/>
                <a:gd name="T75" fmla="*/ 185 h 381"/>
                <a:gd name="T76" fmla="*/ 381 w 406"/>
                <a:gd name="T77" fmla="*/ 151 h 381"/>
                <a:gd name="T78" fmla="*/ 362 w 406"/>
                <a:gd name="T79" fmla="*/ 101 h 381"/>
                <a:gd name="T80" fmla="*/ 323 w 406"/>
                <a:gd name="T81" fmla="*/ 71 h 381"/>
                <a:gd name="T82" fmla="*/ 299 w 406"/>
                <a:gd name="T83" fmla="*/ 30 h 381"/>
                <a:gd name="T84" fmla="*/ 247 w 406"/>
                <a:gd name="T85" fmla="*/ 0 h 381"/>
                <a:gd name="T86" fmla="*/ 202 w 406"/>
                <a:gd name="T87" fmla="*/ 7 h 381"/>
                <a:gd name="T88" fmla="*/ 181 w 406"/>
                <a:gd name="T89" fmla="*/ 6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06" h="381">
                  <a:moveTo>
                    <a:pt x="181" y="6"/>
                  </a:moveTo>
                  <a:lnTo>
                    <a:pt x="158" y="7"/>
                  </a:lnTo>
                  <a:lnTo>
                    <a:pt x="137" y="9"/>
                  </a:lnTo>
                  <a:lnTo>
                    <a:pt x="118" y="14"/>
                  </a:lnTo>
                  <a:lnTo>
                    <a:pt x="102" y="21"/>
                  </a:lnTo>
                  <a:lnTo>
                    <a:pt x="89" y="32"/>
                  </a:lnTo>
                  <a:lnTo>
                    <a:pt x="76" y="47"/>
                  </a:lnTo>
                  <a:lnTo>
                    <a:pt x="66" y="68"/>
                  </a:lnTo>
                  <a:lnTo>
                    <a:pt x="57" y="94"/>
                  </a:lnTo>
                  <a:lnTo>
                    <a:pt x="44" y="151"/>
                  </a:lnTo>
                  <a:lnTo>
                    <a:pt x="25" y="176"/>
                  </a:lnTo>
                  <a:lnTo>
                    <a:pt x="13" y="197"/>
                  </a:lnTo>
                  <a:lnTo>
                    <a:pt x="3" y="218"/>
                  </a:lnTo>
                  <a:lnTo>
                    <a:pt x="0" y="236"/>
                  </a:lnTo>
                  <a:lnTo>
                    <a:pt x="0" y="257"/>
                  </a:lnTo>
                  <a:lnTo>
                    <a:pt x="5" y="278"/>
                  </a:lnTo>
                  <a:lnTo>
                    <a:pt x="11" y="303"/>
                  </a:lnTo>
                  <a:lnTo>
                    <a:pt x="22" y="332"/>
                  </a:lnTo>
                  <a:lnTo>
                    <a:pt x="38" y="346"/>
                  </a:lnTo>
                  <a:lnTo>
                    <a:pt x="55" y="357"/>
                  </a:lnTo>
                  <a:lnTo>
                    <a:pt x="74" y="366"/>
                  </a:lnTo>
                  <a:lnTo>
                    <a:pt x="91" y="373"/>
                  </a:lnTo>
                  <a:lnTo>
                    <a:pt x="109" y="378"/>
                  </a:lnTo>
                  <a:lnTo>
                    <a:pt x="128" y="380"/>
                  </a:lnTo>
                  <a:lnTo>
                    <a:pt x="146" y="381"/>
                  </a:lnTo>
                  <a:lnTo>
                    <a:pt x="166" y="381"/>
                  </a:lnTo>
                  <a:lnTo>
                    <a:pt x="184" y="380"/>
                  </a:lnTo>
                  <a:lnTo>
                    <a:pt x="204" y="378"/>
                  </a:lnTo>
                  <a:lnTo>
                    <a:pt x="223" y="376"/>
                  </a:lnTo>
                  <a:lnTo>
                    <a:pt x="241" y="372"/>
                  </a:lnTo>
                  <a:lnTo>
                    <a:pt x="261" y="369"/>
                  </a:lnTo>
                  <a:lnTo>
                    <a:pt x="279" y="366"/>
                  </a:lnTo>
                  <a:lnTo>
                    <a:pt x="299" y="363"/>
                  </a:lnTo>
                  <a:lnTo>
                    <a:pt x="317" y="361"/>
                  </a:lnTo>
                  <a:lnTo>
                    <a:pt x="362" y="349"/>
                  </a:lnTo>
                  <a:lnTo>
                    <a:pt x="401" y="301"/>
                  </a:lnTo>
                  <a:lnTo>
                    <a:pt x="406" y="235"/>
                  </a:lnTo>
                  <a:lnTo>
                    <a:pt x="379" y="185"/>
                  </a:lnTo>
                  <a:lnTo>
                    <a:pt x="381" y="151"/>
                  </a:lnTo>
                  <a:lnTo>
                    <a:pt x="362" y="101"/>
                  </a:lnTo>
                  <a:lnTo>
                    <a:pt x="323" y="71"/>
                  </a:lnTo>
                  <a:lnTo>
                    <a:pt x="299" y="30"/>
                  </a:lnTo>
                  <a:lnTo>
                    <a:pt x="247" y="0"/>
                  </a:lnTo>
                  <a:lnTo>
                    <a:pt x="202" y="7"/>
                  </a:lnTo>
                  <a:lnTo>
                    <a:pt x="181" y="6"/>
                  </a:lnTo>
                  <a:close/>
                </a:path>
              </a:pathLst>
            </a:custGeom>
            <a:solidFill>
              <a:srgbClr val="542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3" name="Freeform 141"/>
            <p:cNvSpPr>
              <a:spLocks/>
            </p:cNvSpPr>
            <p:nvPr/>
          </p:nvSpPr>
          <p:spPr bwMode="auto">
            <a:xfrm>
              <a:off x="2056" y="2087"/>
              <a:ext cx="144" cy="244"/>
            </a:xfrm>
            <a:custGeom>
              <a:avLst/>
              <a:gdLst>
                <a:gd name="T0" fmla="*/ 222 w 287"/>
                <a:gd name="T1" fmla="*/ 47 h 488"/>
                <a:gd name="T2" fmla="*/ 212 w 287"/>
                <a:gd name="T3" fmla="*/ 104 h 488"/>
                <a:gd name="T4" fmla="*/ 198 w 287"/>
                <a:gd name="T5" fmla="*/ 132 h 488"/>
                <a:gd name="T6" fmla="*/ 192 w 287"/>
                <a:gd name="T7" fmla="*/ 175 h 488"/>
                <a:gd name="T8" fmla="*/ 161 w 287"/>
                <a:gd name="T9" fmla="*/ 221 h 488"/>
                <a:gd name="T10" fmla="*/ 129 w 287"/>
                <a:gd name="T11" fmla="*/ 160 h 488"/>
                <a:gd name="T12" fmla="*/ 78 w 287"/>
                <a:gd name="T13" fmla="*/ 129 h 488"/>
                <a:gd name="T14" fmla="*/ 60 w 287"/>
                <a:gd name="T15" fmla="*/ 60 h 488"/>
                <a:gd name="T16" fmla="*/ 61 w 287"/>
                <a:gd name="T17" fmla="*/ 0 h 488"/>
                <a:gd name="T18" fmla="*/ 26 w 287"/>
                <a:gd name="T19" fmla="*/ 37 h 488"/>
                <a:gd name="T20" fmla="*/ 7 w 287"/>
                <a:gd name="T21" fmla="*/ 100 h 488"/>
                <a:gd name="T22" fmla="*/ 0 w 287"/>
                <a:gd name="T23" fmla="*/ 177 h 488"/>
                <a:gd name="T24" fmla="*/ 101 w 287"/>
                <a:gd name="T25" fmla="*/ 215 h 488"/>
                <a:gd name="T26" fmla="*/ 149 w 287"/>
                <a:gd name="T27" fmla="*/ 303 h 488"/>
                <a:gd name="T28" fmla="*/ 181 w 287"/>
                <a:gd name="T29" fmla="*/ 411 h 488"/>
                <a:gd name="T30" fmla="*/ 186 w 287"/>
                <a:gd name="T31" fmla="*/ 488 h 488"/>
                <a:gd name="T32" fmla="*/ 227 w 287"/>
                <a:gd name="T33" fmla="*/ 280 h 488"/>
                <a:gd name="T34" fmla="*/ 231 w 287"/>
                <a:gd name="T35" fmla="*/ 160 h 488"/>
                <a:gd name="T36" fmla="*/ 287 w 287"/>
                <a:gd name="T37" fmla="*/ 101 h 488"/>
                <a:gd name="T38" fmla="*/ 268 w 287"/>
                <a:gd name="T39" fmla="*/ 62 h 488"/>
                <a:gd name="T40" fmla="*/ 218 w 287"/>
                <a:gd name="T41" fmla="*/ 13 h 488"/>
                <a:gd name="T42" fmla="*/ 222 w 287"/>
                <a:gd name="T43" fmla="*/ 47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7" h="488">
                  <a:moveTo>
                    <a:pt x="222" y="47"/>
                  </a:moveTo>
                  <a:lnTo>
                    <a:pt x="212" y="104"/>
                  </a:lnTo>
                  <a:lnTo>
                    <a:pt x="198" y="132"/>
                  </a:lnTo>
                  <a:lnTo>
                    <a:pt x="192" y="175"/>
                  </a:lnTo>
                  <a:lnTo>
                    <a:pt x="161" y="221"/>
                  </a:lnTo>
                  <a:lnTo>
                    <a:pt x="129" y="160"/>
                  </a:lnTo>
                  <a:lnTo>
                    <a:pt x="78" y="129"/>
                  </a:lnTo>
                  <a:lnTo>
                    <a:pt x="60" y="60"/>
                  </a:lnTo>
                  <a:lnTo>
                    <a:pt x="61" y="0"/>
                  </a:lnTo>
                  <a:lnTo>
                    <a:pt x="26" y="37"/>
                  </a:lnTo>
                  <a:lnTo>
                    <a:pt x="7" y="100"/>
                  </a:lnTo>
                  <a:lnTo>
                    <a:pt x="0" y="177"/>
                  </a:lnTo>
                  <a:lnTo>
                    <a:pt x="101" y="215"/>
                  </a:lnTo>
                  <a:lnTo>
                    <a:pt x="149" y="303"/>
                  </a:lnTo>
                  <a:lnTo>
                    <a:pt x="181" y="411"/>
                  </a:lnTo>
                  <a:lnTo>
                    <a:pt x="186" y="488"/>
                  </a:lnTo>
                  <a:lnTo>
                    <a:pt x="227" y="280"/>
                  </a:lnTo>
                  <a:lnTo>
                    <a:pt x="231" y="160"/>
                  </a:lnTo>
                  <a:lnTo>
                    <a:pt x="287" y="101"/>
                  </a:lnTo>
                  <a:lnTo>
                    <a:pt x="268" y="62"/>
                  </a:lnTo>
                  <a:lnTo>
                    <a:pt x="218" y="13"/>
                  </a:lnTo>
                  <a:lnTo>
                    <a:pt x="222" y="47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" name="Freeform 142"/>
            <p:cNvSpPr>
              <a:spLocks/>
            </p:cNvSpPr>
            <p:nvPr/>
          </p:nvSpPr>
          <p:spPr bwMode="auto">
            <a:xfrm>
              <a:off x="2063" y="1941"/>
              <a:ext cx="129" cy="263"/>
            </a:xfrm>
            <a:custGeom>
              <a:avLst/>
              <a:gdLst>
                <a:gd name="T0" fmla="*/ 137 w 257"/>
                <a:gd name="T1" fmla="*/ 0 h 526"/>
                <a:gd name="T2" fmla="*/ 180 w 257"/>
                <a:gd name="T3" fmla="*/ 34 h 526"/>
                <a:gd name="T4" fmla="*/ 181 w 257"/>
                <a:gd name="T5" fmla="*/ 48 h 526"/>
                <a:gd name="T6" fmla="*/ 185 w 257"/>
                <a:gd name="T7" fmla="*/ 58 h 526"/>
                <a:gd name="T8" fmla="*/ 192 w 257"/>
                <a:gd name="T9" fmla="*/ 66 h 526"/>
                <a:gd name="T10" fmla="*/ 200 w 257"/>
                <a:gd name="T11" fmla="*/ 71 h 526"/>
                <a:gd name="T12" fmla="*/ 210 w 257"/>
                <a:gd name="T13" fmla="*/ 74 h 526"/>
                <a:gd name="T14" fmla="*/ 222 w 257"/>
                <a:gd name="T15" fmla="*/ 75 h 526"/>
                <a:gd name="T16" fmla="*/ 234 w 257"/>
                <a:gd name="T17" fmla="*/ 76 h 526"/>
                <a:gd name="T18" fmla="*/ 248 w 257"/>
                <a:gd name="T19" fmla="*/ 76 h 526"/>
                <a:gd name="T20" fmla="*/ 248 w 257"/>
                <a:gd name="T21" fmla="*/ 101 h 526"/>
                <a:gd name="T22" fmla="*/ 250 w 257"/>
                <a:gd name="T23" fmla="*/ 124 h 526"/>
                <a:gd name="T24" fmla="*/ 254 w 257"/>
                <a:gd name="T25" fmla="*/ 146 h 526"/>
                <a:gd name="T26" fmla="*/ 257 w 257"/>
                <a:gd name="T27" fmla="*/ 169 h 526"/>
                <a:gd name="T28" fmla="*/ 253 w 257"/>
                <a:gd name="T29" fmla="*/ 200 h 526"/>
                <a:gd name="T30" fmla="*/ 236 w 257"/>
                <a:gd name="T31" fmla="*/ 205 h 526"/>
                <a:gd name="T32" fmla="*/ 225 w 257"/>
                <a:gd name="T33" fmla="*/ 239 h 526"/>
                <a:gd name="T34" fmla="*/ 211 w 257"/>
                <a:gd name="T35" fmla="*/ 250 h 526"/>
                <a:gd name="T36" fmla="*/ 203 w 257"/>
                <a:gd name="T37" fmla="*/ 293 h 526"/>
                <a:gd name="T38" fmla="*/ 208 w 257"/>
                <a:gd name="T39" fmla="*/ 356 h 526"/>
                <a:gd name="T40" fmla="*/ 199 w 257"/>
                <a:gd name="T41" fmla="*/ 476 h 526"/>
                <a:gd name="T42" fmla="*/ 144 w 257"/>
                <a:gd name="T43" fmla="*/ 526 h 526"/>
                <a:gd name="T44" fmla="*/ 99 w 257"/>
                <a:gd name="T45" fmla="*/ 466 h 526"/>
                <a:gd name="T46" fmla="*/ 69 w 257"/>
                <a:gd name="T47" fmla="*/ 436 h 526"/>
                <a:gd name="T48" fmla="*/ 46 w 257"/>
                <a:gd name="T49" fmla="*/ 390 h 526"/>
                <a:gd name="T50" fmla="*/ 32 w 257"/>
                <a:gd name="T51" fmla="*/ 338 h 526"/>
                <a:gd name="T52" fmla="*/ 32 w 257"/>
                <a:gd name="T53" fmla="*/ 255 h 526"/>
                <a:gd name="T54" fmla="*/ 30 w 257"/>
                <a:gd name="T55" fmla="*/ 219 h 526"/>
                <a:gd name="T56" fmla="*/ 16 w 257"/>
                <a:gd name="T57" fmla="*/ 208 h 526"/>
                <a:gd name="T58" fmla="*/ 7 w 257"/>
                <a:gd name="T59" fmla="*/ 197 h 526"/>
                <a:gd name="T60" fmla="*/ 1 w 257"/>
                <a:gd name="T61" fmla="*/ 187 h 526"/>
                <a:gd name="T62" fmla="*/ 0 w 257"/>
                <a:gd name="T63" fmla="*/ 178 h 526"/>
                <a:gd name="T64" fmla="*/ 2 w 257"/>
                <a:gd name="T65" fmla="*/ 167 h 526"/>
                <a:gd name="T66" fmla="*/ 6 w 257"/>
                <a:gd name="T67" fmla="*/ 155 h 526"/>
                <a:gd name="T68" fmla="*/ 11 w 257"/>
                <a:gd name="T69" fmla="*/ 141 h 526"/>
                <a:gd name="T70" fmla="*/ 18 w 257"/>
                <a:gd name="T71" fmla="*/ 124 h 526"/>
                <a:gd name="T72" fmla="*/ 23 w 257"/>
                <a:gd name="T73" fmla="*/ 60 h 526"/>
                <a:gd name="T74" fmla="*/ 66 w 257"/>
                <a:gd name="T75" fmla="*/ 53 h 526"/>
                <a:gd name="T76" fmla="*/ 89 w 257"/>
                <a:gd name="T77" fmla="*/ 28 h 526"/>
                <a:gd name="T78" fmla="*/ 110 w 257"/>
                <a:gd name="T79" fmla="*/ 11 h 526"/>
                <a:gd name="T80" fmla="*/ 137 w 257"/>
                <a:gd name="T81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57" h="526">
                  <a:moveTo>
                    <a:pt x="137" y="0"/>
                  </a:moveTo>
                  <a:lnTo>
                    <a:pt x="180" y="34"/>
                  </a:lnTo>
                  <a:lnTo>
                    <a:pt x="181" y="48"/>
                  </a:lnTo>
                  <a:lnTo>
                    <a:pt x="185" y="58"/>
                  </a:lnTo>
                  <a:lnTo>
                    <a:pt x="192" y="66"/>
                  </a:lnTo>
                  <a:lnTo>
                    <a:pt x="200" y="71"/>
                  </a:lnTo>
                  <a:lnTo>
                    <a:pt x="210" y="74"/>
                  </a:lnTo>
                  <a:lnTo>
                    <a:pt x="222" y="75"/>
                  </a:lnTo>
                  <a:lnTo>
                    <a:pt x="234" y="76"/>
                  </a:lnTo>
                  <a:lnTo>
                    <a:pt x="248" y="76"/>
                  </a:lnTo>
                  <a:lnTo>
                    <a:pt x="248" y="101"/>
                  </a:lnTo>
                  <a:lnTo>
                    <a:pt x="250" y="124"/>
                  </a:lnTo>
                  <a:lnTo>
                    <a:pt x="254" y="146"/>
                  </a:lnTo>
                  <a:lnTo>
                    <a:pt x="257" y="169"/>
                  </a:lnTo>
                  <a:lnTo>
                    <a:pt x="253" y="200"/>
                  </a:lnTo>
                  <a:lnTo>
                    <a:pt x="236" y="205"/>
                  </a:lnTo>
                  <a:lnTo>
                    <a:pt x="225" y="239"/>
                  </a:lnTo>
                  <a:lnTo>
                    <a:pt x="211" y="250"/>
                  </a:lnTo>
                  <a:lnTo>
                    <a:pt x="203" y="293"/>
                  </a:lnTo>
                  <a:lnTo>
                    <a:pt x="208" y="356"/>
                  </a:lnTo>
                  <a:lnTo>
                    <a:pt x="199" y="476"/>
                  </a:lnTo>
                  <a:lnTo>
                    <a:pt x="144" y="526"/>
                  </a:lnTo>
                  <a:lnTo>
                    <a:pt x="99" y="466"/>
                  </a:lnTo>
                  <a:lnTo>
                    <a:pt x="69" y="436"/>
                  </a:lnTo>
                  <a:lnTo>
                    <a:pt x="46" y="390"/>
                  </a:lnTo>
                  <a:lnTo>
                    <a:pt x="32" y="338"/>
                  </a:lnTo>
                  <a:lnTo>
                    <a:pt x="32" y="255"/>
                  </a:lnTo>
                  <a:lnTo>
                    <a:pt x="30" y="219"/>
                  </a:lnTo>
                  <a:lnTo>
                    <a:pt x="16" y="208"/>
                  </a:lnTo>
                  <a:lnTo>
                    <a:pt x="7" y="197"/>
                  </a:lnTo>
                  <a:lnTo>
                    <a:pt x="1" y="187"/>
                  </a:lnTo>
                  <a:lnTo>
                    <a:pt x="0" y="178"/>
                  </a:lnTo>
                  <a:lnTo>
                    <a:pt x="2" y="167"/>
                  </a:lnTo>
                  <a:lnTo>
                    <a:pt x="6" y="155"/>
                  </a:lnTo>
                  <a:lnTo>
                    <a:pt x="11" y="141"/>
                  </a:lnTo>
                  <a:lnTo>
                    <a:pt x="18" y="124"/>
                  </a:lnTo>
                  <a:lnTo>
                    <a:pt x="23" y="60"/>
                  </a:lnTo>
                  <a:lnTo>
                    <a:pt x="66" y="53"/>
                  </a:lnTo>
                  <a:lnTo>
                    <a:pt x="89" y="28"/>
                  </a:lnTo>
                  <a:lnTo>
                    <a:pt x="110" y="11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99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" name="Freeform 143"/>
            <p:cNvSpPr>
              <a:spLocks/>
            </p:cNvSpPr>
            <p:nvPr/>
          </p:nvSpPr>
          <p:spPr bwMode="auto">
            <a:xfrm>
              <a:off x="2130" y="1980"/>
              <a:ext cx="61" cy="100"/>
            </a:xfrm>
            <a:custGeom>
              <a:avLst/>
              <a:gdLst>
                <a:gd name="T0" fmla="*/ 111 w 122"/>
                <a:gd name="T1" fmla="*/ 2 h 199"/>
                <a:gd name="T2" fmla="*/ 84 w 122"/>
                <a:gd name="T3" fmla="*/ 0 h 199"/>
                <a:gd name="T4" fmla="*/ 81 w 122"/>
                <a:gd name="T5" fmla="*/ 15 h 199"/>
                <a:gd name="T6" fmla="*/ 93 w 122"/>
                <a:gd name="T7" fmla="*/ 30 h 199"/>
                <a:gd name="T8" fmla="*/ 90 w 122"/>
                <a:gd name="T9" fmla="*/ 39 h 199"/>
                <a:gd name="T10" fmla="*/ 75 w 122"/>
                <a:gd name="T11" fmla="*/ 46 h 199"/>
                <a:gd name="T12" fmla="*/ 60 w 122"/>
                <a:gd name="T13" fmla="*/ 49 h 199"/>
                <a:gd name="T14" fmla="*/ 38 w 122"/>
                <a:gd name="T15" fmla="*/ 56 h 199"/>
                <a:gd name="T16" fmla="*/ 21 w 122"/>
                <a:gd name="T17" fmla="*/ 43 h 199"/>
                <a:gd name="T18" fmla="*/ 21 w 122"/>
                <a:gd name="T19" fmla="*/ 29 h 199"/>
                <a:gd name="T20" fmla="*/ 4 w 122"/>
                <a:gd name="T21" fmla="*/ 35 h 199"/>
                <a:gd name="T22" fmla="*/ 4 w 122"/>
                <a:gd name="T23" fmla="*/ 67 h 199"/>
                <a:gd name="T24" fmla="*/ 0 w 122"/>
                <a:gd name="T25" fmla="*/ 78 h 199"/>
                <a:gd name="T26" fmla="*/ 0 w 122"/>
                <a:gd name="T27" fmla="*/ 86 h 199"/>
                <a:gd name="T28" fmla="*/ 3 w 122"/>
                <a:gd name="T29" fmla="*/ 92 h 199"/>
                <a:gd name="T30" fmla="*/ 6 w 122"/>
                <a:gd name="T31" fmla="*/ 94 h 199"/>
                <a:gd name="T32" fmla="*/ 11 w 122"/>
                <a:gd name="T33" fmla="*/ 95 h 199"/>
                <a:gd name="T34" fmla="*/ 18 w 122"/>
                <a:gd name="T35" fmla="*/ 93 h 199"/>
                <a:gd name="T36" fmla="*/ 24 w 122"/>
                <a:gd name="T37" fmla="*/ 91 h 199"/>
                <a:gd name="T38" fmla="*/ 31 w 122"/>
                <a:gd name="T39" fmla="*/ 86 h 199"/>
                <a:gd name="T40" fmla="*/ 31 w 122"/>
                <a:gd name="T41" fmla="*/ 72 h 199"/>
                <a:gd name="T42" fmla="*/ 54 w 122"/>
                <a:gd name="T43" fmla="*/ 83 h 199"/>
                <a:gd name="T44" fmla="*/ 76 w 122"/>
                <a:gd name="T45" fmla="*/ 80 h 199"/>
                <a:gd name="T46" fmla="*/ 82 w 122"/>
                <a:gd name="T47" fmla="*/ 111 h 199"/>
                <a:gd name="T48" fmla="*/ 77 w 122"/>
                <a:gd name="T49" fmla="*/ 126 h 199"/>
                <a:gd name="T50" fmla="*/ 65 w 122"/>
                <a:gd name="T51" fmla="*/ 136 h 199"/>
                <a:gd name="T52" fmla="*/ 65 w 122"/>
                <a:gd name="T53" fmla="*/ 155 h 199"/>
                <a:gd name="T54" fmla="*/ 54 w 122"/>
                <a:gd name="T55" fmla="*/ 168 h 199"/>
                <a:gd name="T56" fmla="*/ 45 w 122"/>
                <a:gd name="T57" fmla="*/ 137 h 199"/>
                <a:gd name="T58" fmla="*/ 10 w 122"/>
                <a:gd name="T59" fmla="*/ 144 h 199"/>
                <a:gd name="T60" fmla="*/ 10 w 122"/>
                <a:gd name="T61" fmla="*/ 155 h 199"/>
                <a:gd name="T62" fmla="*/ 31 w 122"/>
                <a:gd name="T63" fmla="*/ 155 h 199"/>
                <a:gd name="T64" fmla="*/ 30 w 122"/>
                <a:gd name="T65" fmla="*/ 174 h 199"/>
                <a:gd name="T66" fmla="*/ 13 w 122"/>
                <a:gd name="T67" fmla="*/ 177 h 199"/>
                <a:gd name="T68" fmla="*/ 14 w 122"/>
                <a:gd name="T69" fmla="*/ 188 h 199"/>
                <a:gd name="T70" fmla="*/ 16 w 122"/>
                <a:gd name="T71" fmla="*/ 194 h 199"/>
                <a:gd name="T72" fmla="*/ 22 w 122"/>
                <a:gd name="T73" fmla="*/ 199 h 199"/>
                <a:gd name="T74" fmla="*/ 28 w 122"/>
                <a:gd name="T75" fmla="*/ 199 h 199"/>
                <a:gd name="T76" fmla="*/ 35 w 122"/>
                <a:gd name="T77" fmla="*/ 198 h 199"/>
                <a:gd name="T78" fmla="*/ 43 w 122"/>
                <a:gd name="T79" fmla="*/ 196 h 199"/>
                <a:gd name="T80" fmla="*/ 52 w 122"/>
                <a:gd name="T81" fmla="*/ 191 h 199"/>
                <a:gd name="T82" fmla="*/ 60 w 122"/>
                <a:gd name="T83" fmla="*/ 186 h 199"/>
                <a:gd name="T84" fmla="*/ 91 w 122"/>
                <a:gd name="T85" fmla="*/ 149 h 199"/>
                <a:gd name="T86" fmla="*/ 95 w 122"/>
                <a:gd name="T87" fmla="*/ 129 h 199"/>
                <a:gd name="T88" fmla="*/ 116 w 122"/>
                <a:gd name="T89" fmla="*/ 123 h 199"/>
                <a:gd name="T90" fmla="*/ 122 w 122"/>
                <a:gd name="T91" fmla="*/ 98 h 199"/>
                <a:gd name="T92" fmla="*/ 110 w 122"/>
                <a:gd name="T93" fmla="*/ 105 h 199"/>
                <a:gd name="T94" fmla="*/ 105 w 122"/>
                <a:gd name="T95" fmla="*/ 114 h 199"/>
                <a:gd name="T96" fmla="*/ 104 w 122"/>
                <a:gd name="T97" fmla="*/ 90 h 199"/>
                <a:gd name="T98" fmla="*/ 111 w 122"/>
                <a:gd name="T99" fmla="*/ 82 h 199"/>
                <a:gd name="T100" fmla="*/ 115 w 122"/>
                <a:gd name="T101" fmla="*/ 65 h 199"/>
                <a:gd name="T102" fmla="*/ 115 w 122"/>
                <a:gd name="T103" fmla="*/ 40 h 199"/>
                <a:gd name="T104" fmla="*/ 111 w 122"/>
                <a:gd name="T105" fmla="*/ 2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2" h="199">
                  <a:moveTo>
                    <a:pt x="111" y="2"/>
                  </a:moveTo>
                  <a:lnTo>
                    <a:pt x="84" y="0"/>
                  </a:lnTo>
                  <a:lnTo>
                    <a:pt x="81" y="15"/>
                  </a:lnTo>
                  <a:lnTo>
                    <a:pt x="93" y="30"/>
                  </a:lnTo>
                  <a:lnTo>
                    <a:pt x="90" y="39"/>
                  </a:lnTo>
                  <a:lnTo>
                    <a:pt x="75" y="46"/>
                  </a:lnTo>
                  <a:lnTo>
                    <a:pt x="60" y="49"/>
                  </a:lnTo>
                  <a:lnTo>
                    <a:pt x="38" y="56"/>
                  </a:lnTo>
                  <a:lnTo>
                    <a:pt x="21" y="43"/>
                  </a:lnTo>
                  <a:lnTo>
                    <a:pt x="21" y="29"/>
                  </a:lnTo>
                  <a:lnTo>
                    <a:pt x="4" y="35"/>
                  </a:lnTo>
                  <a:lnTo>
                    <a:pt x="4" y="67"/>
                  </a:lnTo>
                  <a:lnTo>
                    <a:pt x="0" y="78"/>
                  </a:lnTo>
                  <a:lnTo>
                    <a:pt x="0" y="86"/>
                  </a:lnTo>
                  <a:lnTo>
                    <a:pt x="3" y="92"/>
                  </a:lnTo>
                  <a:lnTo>
                    <a:pt x="6" y="94"/>
                  </a:lnTo>
                  <a:lnTo>
                    <a:pt x="11" y="95"/>
                  </a:lnTo>
                  <a:lnTo>
                    <a:pt x="18" y="93"/>
                  </a:lnTo>
                  <a:lnTo>
                    <a:pt x="24" y="91"/>
                  </a:lnTo>
                  <a:lnTo>
                    <a:pt x="31" y="86"/>
                  </a:lnTo>
                  <a:lnTo>
                    <a:pt x="31" y="72"/>
                  </a:lnTo>
                  <a:lnTo>
                    <a:pt x="54" y="83"/>
                  </a:lnTo>
                  <a:lnTo>
                    <a:pt x="76" y="80"/>
                  </a:lnTo>
                  <a:lnTo>
                    <a:pt x="82" y="111"/>
                  </a:lnTo>
                  <a:lnTo>
                    <a:pt x="77" y="126"/>
                  </a:lnTo>
                  <a:lnTo>
                    <a:pt x="65" y="136"/>
                  </a:lnTo>
                  <a:lnTo>
                    <a:pt x="65" y="155"/>
                  </a:lnTo>
                  <a:lnTo>
                    <a:pt x="54" y="168"/>
                  </a:lnTo>
                  <a:lnTo>
                    <a:pt x="45" y="137"/>
                  </a:lnTo>
                  <a:lnTo>
                    <a:pt x="10" y="144"/>
                  </a:lnTo>
                  <a:lnTo>
                    <a:pt x="10" y="155"/>
                  </a:lnTo>
                  <a:lnTo>
                    <a:pt x="31" y="155"/>
                  </a:lnTo>
                  <a:lnTo>
                    <a:pt x="30" y="174"/>
                  </a:lnTo>
                  <a:lnTo>
                    <a:pt x="13" y="177"/>
                  </a:lnTo>
                  <a:lnTo>
                    <a:pt x="14" y="188"/>
                  </a:lnTo>
                  <a:lnTo>
                    <a:pt x="16" y="194"/>
                  </a:lnTo>
                  <a:lnTo>
                    <a:pt x="22" y="199"/>
                  </a:lnTo>
                  <a:lnTo>
                    <a:pt x="28" y="199"/>
                  </a:lnTo>
                  <a:lnTo>
                    <a:pt x="35" y="198"/>
                  </a:lnTo>
                  <a:lnTo>
                    <a:pt x="43" y="196"/>
                  </a:lnTo>
                  <a:lnTo>
                    <a:pt x="52" y="191"/>
                  </a:lnTo>
                  <a:lnTo>
                    <a:pt x="60" y="186"/>
                  </a:lnTo>
                  <a:lnTo>
                    <a:pt x="91" y="149"/>
                  </a:lnTo>
                  <a:lnTo>
                    <a:pt x="95" y="129"/>
                  </a:lnTo>
                  <a:lnTo>
                    <a:pt x="116" y="123"/>
                  </a:lnTo>
                  <a:lnTo>
                    <a:pt x="122" y="98"/>
                  </a:lnTo>
                  <a:lnTo>
                    <a:pt x="110" y="105"/>
                  </a:lnTo>
                  <a:lnTo>
                    <a:pt x="105" y="114"/>
                  </a:lnTo>
                  <a:lnTo>
                    <a:pt x="104" y="90"/>
                  </a:lnTo>
                  <a:lnTo>
                    <a:pt x="111" y="82"/>
                  </a:lnTo>
                  <a:lnTo>
                    <a:pt x="115" y="65"/>
                  </a:lnTo>
                  <a:lnTo>
                    <a:pt x="115" y="40"/>
                  </a:lnTo>
                  <a:lnTo>
                    <a:pt x="111" y="2"/>
                  </a:lnTo>
                  <a:close/>
                </a:path>
              </a:pathLst>
            </a:custGeom>
            <a:solidFill>
              <a:srgbClr val="FF7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6" name="Freeform 144"/>
            <p:cNvSpPr>
              <a:spLocks/>
            </p:cNvSpPr>
            <p:nvPr/>
          </p:nvSpPr>
          <p:spPr bwMode="auto">
            <a:xfrm>
              <a:off x="2135" y="2028"/>
              <a:ext cx="22" cy="16"/>
            </a:xfrm>
            <a:custGeom>
              <a:avLst/>
              <a:gdLst>
                <a:gd name="T0" fmla="*/ 44 w 44"/>
                <a:gd name="T1" fmla="*/ 19 h 33"/>
                <a:gd name="T2" fmla="*/ 27 w 44"/>
                <a:gd name="T3" fmla="*/ 10 h 33"/>
                <a:gd name="T4" fmla="*/ 24 w 44"/>
                <a:gd name="T5" fmla="*/ 0 h 33"/>
                <a:gd name="T6" fmla="*/ 9 w 44"/>
                <a:gd name="T7" fmla="*/ 10 h 33"/>
                <a:gd name="T8" fmla="*/ 1 w 44"/>
                <a:gd name="T9" fmla="*/ 14 h 33"/>
                <a:gd name="T10" fmla="*/ 0 w 44"/>
                <a:gd name="T11" fmla="*/ 33 h 33"/>
                <a:gd name="T12" fmla="*/ 25 w 44"/>
                <a:gd name="T13" fmla="*/ 33 h 33"/>
                <a:gd name="T14" fmla="*/ 41 w 44"/>
                <a:gd name="T15" fmla="*/ 30 h 33"/>
                <a:gd name="T16" fmla="*/ 44 w 44"/>
                <a:gd name="T17" fmla="*/ 1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3">
                  <a:moveTo>
                    <a:pt x="44" y="19"/>
                  </a:moveTo>
                  <a:lnTo>
                    <a:pt x="27" y="10"/>
                  </a:lnTo>
                  <a:lnTo>
                    <a:pt x="24" y="0"/>
                  </a:lnTo>
                  <a:lnTo>
                    <a:pt x="9" y="10"/>
                  </a:lnTo>
                  <a:lnTo>
                    <a:pt x="1" y="14"/>
                  </a:lnTo>
                  <a:lnTo>
                    <a:pt x="0" y="33"/>
                  </a:lnTo>
                  <a:lnTo>
                    <a:pt x="25" y="33"/>
                  </a:lnTo>
                  <a:lnTo>
                    <a:pt x="41" y="30"/>
                  </a:lnTo>
                  <a:lnTo>
                    <a:pt x="44" y="19"/>
                  </a:lnTo>
                  <a:close/>
                </a:path>
              </a:pathLst>
            </a:custGeom>
            <a:solidFill>
              <a:srgbClr val="FF7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7" name="Freeform 145"/>
            <p:cNvSpPr>
              <a:spLocks/>
            </p:cNvSpPr>
            <p:nvPr/>
          </p:nvSpPr>
          <p:spPr bwMode="auto">
            <a:xfrm>
              <a:off x="2133" y="2071"/>
              <a:ext cx="34" cy="65"/>
            </a:xfrm>
            <a:custGeom>
              <a:avLst/>
              <a:gdLst>
                <a:gd name="T0" fmla="*/ 68 w 68"/>
                <a:gd name="T1" fmla="*/ 0 h 131"/>
                <a:gd name="T2" fmla="*/ 43 w 68"/>
                <a:gd name="T3" fmla="*/ 19 h 131"/>
                <a:gd name="T4" fmla="*/ 14 w 68"/>
                <a:gd name="T5" fmla="*/ 27 h 131"/>
                <a:gd name="T6" fmla="*/ 2 w 68"/>
                <a:gd name="T7" fmla="*/ 49 h 131"/>
                <a:gd name="T8" fmla="*/ 0 w 68"/>
                <a:gd name="T9" fmla="*/ 76 h 131"/>
                <a:gd name="T10" fmla="*/ 4 w 68"/>
                <a:gd name="T11" fmla="*/ 104 h 131"/>
                <a:gd name="T12" fmla="*/ 7 w 68"/>
                <a:gd name="T13" fmla="*/ 131 h 131"/>
                <a:gd name="T14" fmla="*/ 27 w 68"/>
                <a:gd name="T15" fmla="*/ 108 h 131"/>
                <a:gd name="T16" fmla="*/ 31 w 68"/>
                <a:gd name="T17" fmla="*/ 77 h 131"/>
                <a:gd name="T18" fmla="*/ 39 w 68"/>
                <a:gd name="T19" fmla="*/ 80 h 131"/>
                <a:gd name="T20" fmla="*/ 38 w 68"/>
                <a:gd name="T21" fmla="*/ 102 h 131"/>
                <a:gd name="T22" fmla="*/ 61 w 68"/>
                <a:gd name="T23" fmla="*/ 86 h 131"/>
                <a:gd name="T24" fmla="*/ 68 w 68"/>
                <a:gd name="T25" fmla="*/ 35 h 131"/>
                <a:gd name="T26" fmla="*/ 68 w 68"/>
                <a:gd name="T27" fmla="*/ 30 h 131"/>
                <a:gd name="T28" fmla="*/ 67 w 68"/>
                <a:gd name="T29" fmla="*/ 18 h 131"/>
                <a:gd name="T30" fmla="*/ 67 w 68"/>
                <a:gd name="T31" fmla="*/ 5 h 131"/>
                <a:gd name="T32" fmla="*/ 68 w 68"/>
                <a:gd name="T33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" h="131">
                  <a:moveTo>
                    <a:pt x="68" y="0"/>
                  </a:moveTo>
                  <a:lnTo>
                    <a:pt x="43" y="19"/>
                  </a:lnTo>
                  <a:lnTo>
                    <a:pt x="14" y="27"/>
                  </a:lnTo>
                  <a:lnTo>
                    <a:pt x="2" y="49"/>
                  </a:lnTo>
                  <a:lnTo>
                    <a:pt x="0" y="76"/>
                  </a:lnTo>
                  <a:lnTo>
                    <a:pt x="4" y="104"/>
                  </a:lnTo>
                  <a:lnTo>
                    <a:pt x="7" y="131"/>
                  </a:lnTo>
                  <a:lnTo>
                    <a:pt x="27" y="108"/>
                  </a:lnTo>
                  <a:lnTo>
                    <a:pt x="31" y="77"/>
                  </a:lnTo>
                  <a:lnTo>
                    <a:pt x="39" y="80"/>
                  </a:lnTo>
                  <a:lnTo>
                    <a:pt x="38" y="102"/>
                  </a:lnTo>
                  <a:lnTo>
                    <a:pt x="61" y="86"/>
                  </a:lnTo>
                  <a:lnTo>
                    <a:pt x="68" y="35"/>
                  </a:lnTo>
                  <a:lnTo>
                    <a:pt x="68" y="30"/>
                  </a:lnTo>
                  <a:lnTo>
                    <a:pt x="67" y="18"/>
                  </a:lnTo>
                  <a:lnTo>
                    <a:pt x="67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7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8" name="Freeform 146"/>
            <p:cNvSpPr>
              <a:spLocks/>
            </p:cNvSpPr>
            <p:nvPr/>
          </p:nvSpPr>
          <p:spPr bwMode="auto">
            <a:xfrm>
              <a:off x="2086" y="1979"/>
              <a:ext cx="36" cy="27"/>
            </a:xfrm>
            <a:custGeom>
              <a:avLst/>
              <a:gdLst>
                <a:gd name="T0" fmla="*/ 68 w 72"/>
                <a:gd name="T1" fmla="*/ 7 h 54"/>
                <a:gd name="T2" fmla="*/ 48 w 72"/>
                <a:gd name="T3" fmla="*/ 0 h 54"/>
                <a:gd name="T4" fmla="*/ 18 w 72"/>
                <a:gd name="T5" fmla="*/ 0 h 54"/>
                <a:gd name="T6" fmla="*/ 10 w 72"/>
                <a:gd name="T7" fmla="*/ 5 h 54"/>
                <a:gd name="T8" fmla="*/ 40 w 72"/>
                <a:gd name="T9" fmla="*/ 7 h 54"/>
                <a:gd name="T10" fmla="*/ 49 w 72"/>
                <a:gd name="T11" fmla="*/ 14 h 54"/>
                <a:gd name="T12" fmla="*/ 26 w 72"/>
                <a:gd name="T13" fmla="*/ 13 h 54"/>
                <a:gd name="T14" fmla="*/ 14 w 72"/>
                <a:gd name="T15" fmla="*/ 21 h 54"/>
                <a:gd name="T16" fmla="*/ 6 w 72"/>
                <a:gd name="T17" fmla="*/ 28 h 54"/>
                <a:gd name="T18" fmla="*/ 0 w 72"/>
                <a:gd name="T19" fmla="*/ 34 h 54"/>
                <a:gd name="T20" fmla="*/ 14 w 72"/>
                <a:gd name="T21" fmla="*/ 35 h 54"/>
                <a:gd name="T22" fmla="*/ 25 w 72"/>
                <a:gd name="T23" fmla="*/ 29 h 54"/>
                <a:gd name="T24" fmla="*/ 27 w 72"/>
                <a:gd name="T25" fmla="*/ 39 h 54"/>
                <a:gd name="T26" fmla="*/ 45 w 72"/>
                <a:gd name="T27" fmla="*/ 39 h 54"/>
                <a:gd name="T28" fmla="*/ 50 w 72"/>
                <a:gd name="T29" fmla="*/ 29 h 54"/>
                <a:gd name="T30" fmla="*/ 56 w 72"/>
                <a:gd name="T31" fmla="*/ 41 h 54"/>
                <a:gd name="T32" fmla="*/ 26 w 72"/>
                <a:gd name="T33" fmla="*/ 44 h 54"/>
                <a:gd name="T34" fmla="*/ 37 w 72"/>
                <a:gd name="T35" fmla="*/ 54 h 54"/>
                <a:gd name="T36" fmla="*/ 60 w 72"/>
                <a:gd name="T37" fmla="*/ 49 h 54"/>
                <a:gd name="T38" fmla="*/ 72 w 72"/>
                <a:gd name="T39" fmla="*/ 36 h 54"/>
                <a:gd name="T40" fmla="*/ 61 w 72"/>
                <a:gd name="T41" fmla="*/ 19 h 54"/>
                <a:gd name="T42" fmla="*/ 68 w 72"/>
                <a:gd name="T43" fmla="*/ 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2" h="54">
                  <a:moveTo>
                    <a:pt x="68" y="7"/>
                  </a:moveTo>
                  <a:lnTo>
                    <a:pt x="48" y="0"/>
                  </a:lnTo>
                  <a:lnTo>
                    <a:pt x="18" y="0"/>
                  </a:lnTo>
                  <a:lnTo>
                    <a:pt x="10" y="5"/>
                  </a:lnTo>
                  <a:lnTo>
                    <a:pt x="40" y="7"/>
                  </a:lnTo>
                  <a:lnTo>
                    <a:pt x="49" y="14"/>
                  </a:lnTo>
                  <a:lnTo>
                    <a:pt x="26" y="13"/>
                  </a:lnTo>
                  <a:lnTo>
                    <a:pt x="14" y="21"/>
                  </a:lnTo>
                  <a:lnTo>
                    <a:pt x="6" y="28"/>
                  </a:lnTo>
                  <a:lnTo>
                    <a:pt x="0" y="34"/>
                  </a:lnTo>
                  <a:lnTo>
                    <a:pt x="14" y="35"/>
                  </a:lnTo>
                  <a:lnTo>
                    <a:pt x="25" y="29"/>
                  </a:lnTo>
                  <a:lnTo>
                    <a:pt x="27" y="39"/>
                  </a:lnTo>
                  <a:lnTo>
                    <a:pt x="45" y="39"/>
                  </a:lnTo>
                  <a:lnTo>
                    <a:pt x="50" y="29"/>
                  </a:lnTo>
                  <a:lnTo>
                    <a:pt x="56" y="41"/>
                  </a:lnTo>
                  <a:lnTo>
                    <a:pt x="26" y="44"/>
                  </a:lnTo>
                  <a:lnTo>
                    <a:pt x="37" y="54"/>
                  </a:lnTo>
                  <a:lnTo>
                    <a:pt x="60" y="49"/>
                  </a:lnTo>
                  <a:lnTo>
                    <a:pt x="72" y="36"/>
                  </a:lnTo>
                  <a:lnTo>
                    <a:pt x="61" y="19"/>
                  </a:lnTo>
                  <a:lnTo>
                    <a:pt x="68" y="7"/>
                  </a:lnTo>
                  <a:close/>
                </a:path>
              </a:pathLst>
            </a:custGeom>
            <a:solidFill>
              <a:srgbClr val="601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" name="Freeform 147"/>
            <p:cNvSpPr>
              <a:spLocks/>
            </p:cNvSpPr>
            <p:nvPr/>
          </p:nvSpPr>
          <p:spPr bwMode="auto">
            <a:xfrm>
              <a:off x="2140" y="1983"/>
              <a:ext cx="38" cy="24"/>
            </a:xfrm>
            <a:custGeom>
              <a:avLst/>
              <a:gdLst>
                <a:gd name="T0" fmla="*/ 61 w 76"/>
                <a:gd name="T1" fmla="*/ 1 h 49"/>
                <a:gd name="T2" fmla="*/ 22 w 76"/>
                <a:gd name="T3" fmla="*/ 0 h 49"/>
                <a:gd name="T4" fmla="*/ 1 w 76"/>
                <a:gd name="T5" fmla="*/ 13 h 49"/>
                <a:gd name="T6" fmla="*/ 0 w 76"/>
                <a:gd name="T7" fmla="*/ 29 h 49"/>
                <a:gd name="T8" fmla="*/ 10 w 76"/>
                <a:gd name="T9" fmla="*/ 48 h 49"/>
                <a:gd name="T10" fmla="*/ 44 w 76"/>
                <a:gd name="T11" fmla="*/ 49 h 49"/>
                <a:gd name="T12" fmla="*/ 44 w 76"/>
                <a:gd name="T13" fmla="*/ 41 h 49"/>
                <a:gd name="T14" fmla="*/ 29 w 76"/>
                <a:gd name="T15" fmla="*/ 38 h 49"/>
                <a:gd name="T16" fmla="*/ 22 w 76"/>
                <a:gd name="T17" fmla="*/ 34 h 49"/>
                <a:gd name="T18" fmla="*/ 11 w 76"/>
                <a:gd name="T19" fmla="*/ 31 h 49"/>
                <a:gd name="T20" fmla="*/ 21 w 76"/>
                <a:gd name="T21" fmla="*/ 21 h 49"/>
                <a:gd name="T22" fmla="*/ 27 w 76"/>
                <a:gd name="T23" fmla="*/ 34 h 49"/>
                <a:gd name="T24" fmla="*/ 48 w 76"/>
                <a:gd name="T25" fmla="*/ 34 h 49"/>
                <a:gd name="T26" fmla="*/ 48 w 76"/>
                <a:gd name="T27" fmla="*/ 23 h 49"/>
                <a:gd name="T28" fmla="*/ 61 w 76"/>
                <a:gd name="T29" fmla="*/ 29 h 49"/>
                <a:gd name="T30" fmla="*/ 76 w 76"/>
                <a:gd name="T31" fmla="*/ 37 h 49"/>
                <a:gd name="T32" fmla="*/ 73 w 76"/>
                <a:gd name="T33" fmla="*/ 27 h 49"/>
                <a:gd name="T34" fmla="*/ 56 w 76"/>
                <a:gd name="T35" fmla="*/ 18 h 49"/>
                <a:gd name="T36" fmla="*/ 27 w 76"/>
                <a:gd name="T37" fmla="*/ 8 h 49"/>
                <a:gd name="T38" fmla="*/ 46 w 76"/>
                <a:gd name="T39" fmla="*/ 6 h 49"/>
                <a:gd name="T40" fmla="*/ 61 w 76"/>
                <a:gd name="T41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6" h="49">
                  <a:moveTo>
                    <a:pt x="61" y="1"/>
                  </a:moveTo>
                  <a:lnTo>
                    <a:pt x="22" y="0"/>
                  </a:lnTo>
                  <a:lnTo>
                    <a:pt x="1" y="13"/>
                  </a:lnTo>
                  <a:lnTo>
                    <a:pt x="0" y="29"/>
                  </a:lnTo>
                  <a:lnTo>
                    <a:pt x="10" y="48"/>
                  </a:lnTo>
                  <a:lnTo>
                    <a:pt x="44" y="49"/>
                  </a:lnTo>
                  <a:lnTo>
                    <a:pt x="44" y="41"/>
                  </a:lnTo>
                  <a:lnTo>
                    <a:pt x="29" y="38"/>
                  </a:lnTo>
                  <a:lnTo>
                    <a:pt x="22" y="34"/>
                  </a:lnTo>
                  <a:lnTo>
                    <a:pt x="11" y="31"/>
                  </a:lnTo>
                  <a:lnTo>
                    <a:pt x="21" y="21"/>
                  </a:lnTo>
                  <a:lnTo>
                    <a:pt x="27" y="34"/>
                  </a:lnTo>
                  <a:lnTo>
                    <a:pt x="48" y="34"/>
                  </a:lnTo>
                  <a:lnTo>
                    <a:pt x="48" y="23"/>
                  </a:lnTo>
                  <a:lnTo>
                    <a:pt x="61" y="29"/>
                  </a:lnTo>
                  <a:lnTo>
                    <a:pt x="76" y="37"/>
                  </a:lnTo>
                  <a:lnTo>
                    <a:pt x="73" y="27"/>
                  </a:lnTo>
                  <a:lnTo>
                    <a:pt x="56" y="18"/>
                  </a:lnTo>
                  <a:lnTo>
                    <a:pt x="27" y="8"/>
                  </a:lnTo>
                  <a:lnTo>
                    <a:pt x="46" y="6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601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" name="Freeform 148"/>
            <p:cNvSpPr>
              <a:spLocks/>
            </p:cNvSpPr>
            <p:nvPr/>
          </p:nvSpPr>
          <p:spPr bwMode="auto">
            <a:xfrm>
              <a:off x="2054" y="2119"/>
              <a:ext cx="89" cy="141"/>
            </a:xfrm>
            <a:custGeom>
              <a:avLst/>
              <a:gdLst>
                <a:gd name="T0" fmla="*/ 39 w 179"/>
                <a:gd name="T1" fmla="*/ 0 h 284"/>
                <a:gd name="T2" fmla="*/ 23 w 179"/>
                <a:gd name="T3" fmla="*/ 68 h 284"/>
                <a:gd name="T4" fmla="*/ 0 w 179"/>
                <a:gd name="T5" fmla="*/ 127 h 284"/>
                <a:gd name="T6" fmla="*/ 64 w 179"/>
                <a:gd name="T7" fmla="*/ 134 h 284"/>
                <a:gd name="T8" fmla="*/ 136 w 179"/>
                <a:gd name="T9" fmla="*/ 191 h 284"/>
                <a:gd name="T10" fmla="*/ 179 w 179"/>
                <a:gd name="T11" fmla="*/ 284 h 284"/>
                <a:gd name="T12" fmla="*/ 165 w 179"/>
                <a:gd name="T13" fmla="*/ 180 h 284"/>
                <a:gd name="T14" fmla="*/ 85 w 179"/>
                <a:gd name="T15" fmla="*/ 113 h 284"/>
                <a:gd name="T16" fmla="*/ 58 w 179"/>
                <a:gd name="T17" fmla="*/ 69 h 284"/>
                <a:gd name="T18" fmla="*/ 107 w 179"/>
                <a:gd name="T19" fmla="*/ 110 h 284"/>
                <a:gd name="T20" fmla="*/ 141 w 179"/>
                <a:gd name="T21" fmla="*/ 132 h 284"/>
                <a:gd name="T22" fmla="*/ 130 w 179"/>
                <a:gd name="T23" fmla="*/ 72 h 284"/>
                <a:gd name="T24" fmla="*/ 80 w 179"/>
                <a:gd name="T25" fmla="*/ 49 h 284"/>
                <a:gd name="T26" fmla="*/ 39 w 179"/>
                <a:gd name="T2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9" h="284">
                  <a:moveTo>
                    <a:pt x="39" y="0"/>
                  </a:moveTo>
                  <a:lnTo>
                    <a:pt x="23" y="68"/>
                  </a:lnTo>
                  <a:lnTo>
                    <a:pt x="0" y="127"/>
                  </a:lnTo>
                  <a:lnTo>
                    <a:pt x="64" y="134"/>
                  </a:lnTo>
                  <a:lnTo>
                    <a:pt x="136" y="191"/>
                  </a:lnTo>
                  <a:lnTo>
                    <a:pt x="179" y="284"/>
                  </a:lnTo>
                  <a:lnTo>
                    <a:pt x="165" y="180"/>
                  </a:lnTo>
                  <a:lnTo>
                    <a:pt x="85" y="113"/>
                  </a:lnTo>
                  <a:lnTo>
                    <a:pt x="58" y="69"/>
                  </a:lnTo>
                  <a:lnTo>
                    <a:pt x="107" y="110"/>
                  </a:lnTo>
                  <a:lnTo>
                    <a:pt x="141" y="132"/>
                  </a:lnTo>
                  <a:lnTo>
                    <a:pt x="130" y="72"/>
                  </a:lnTo>
                  <a:lnTo>
                    <a:pt x="80" y="49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F33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" name="Freeform 149"/>
            <p:cNvSpPr>
              <a:spLocks/>
            </p:cNvSpPr>
            <p:nvPr/>
          </p:nvSpPr>
          <p:spPr bwMode="auto">
            <a:xfrm>
              <a:off x="2146" y="2167"/>
              <a:ext cx="33" cy="128"/>
            </a:xfrm>
            <a:custGeom>
              <a:avLst/>
              <a:gdLst>
                <a:gd name="T0" fmla="*/ 65 w 67"/>
                <a:gd name="T1" fmla="*/ 0 h 256"/>
                <a:gd name="T2" fmla="*/ 30 w 67"/>
                <a:gd name="T3" fmla="*/ 16 h 256"/>
                <a:gd name="T4" fmla="*/ 19 w 67"/>
                <a:gd name="T5" fmla="*/ 84 h 256"/>
                <a:gd name="T6" fmla="*/ 0 w 67"/>
                <a:gd name="T7" fmla="*/ 179 h 256"/>
                <a:gd name="T8" fmla="*/ 10 w 67"/>
                <a:gd name="T9" fmla="*/ 256 h 256"/>
                <a:gd name="T10" fmla="*/ 25 w 67"/>
                <a:gd name="T11" fmla="*/ 183 h 256"/>
                <a:gd name="T12" fmla="*/ 38 w 67"/>
                <a:gd name="T13" fmla="*/ 29 h 256"/>
                <a:gd name="T14" fmla="*/ 67 w 67"/>
                <a:gd name="T15" fmla="*/ 35 h 256"/>
                <a:gd name="T16" fmla="*/ 65 w 67"/>
                <a:gd name="T1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256">
                  <a:moveTo>
                    <a:pt x="65" y="0"/>
                  </a:moveTo>
                  <a:lnTo>
                    <a:pt x="30" y="16"/>
                  </a:lnTo>
                  <a:lnTo>
                    <a:pt x="19" y="84"/>
                  </a:lnTo>
                  <a:lnTo>
                    <a:pt x="0" y="179"/>
                  </a:lnTo>
                  <a:lnTo>
                    <a:pt x="10" y="256"/>
                  </a:lnTo>
                  <a:lnTo>
                    <a:pt x="25" y="183"/>
                  </a:lnTo>
                  <a:lnTo>
                    <a:pt x="38" y="29"/>
                  </a:lnTo>
                  <a:lnTo>
                    <a:pt x="67" y="35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33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" name="Freeform 150"/>
            <p:cNvSpPr>
              <a:spLocks/>
            </p:cNvSpPr>
            <p:nvPr/>
          </p:nvSpPr>
          <p:spPr bwMode="auto">
            <a:xfrm>
              <a:off x="2154" y="2101"/>
              <a:ext cx="227" cy="352"/>
            </a:xfrm>
            <a:custGeom>
              <a:avLst/>
              <a:gdLst>
                <a:gd name="T0" fmla="*/ 226 w 455"/>
                <a:gd name="T1" fmla="*/ 65 h 703"/>
                <a:gd name="T2" fmla="*/ 401 w 455"/>
                <a:gd name="T3" fmla="*/ 293 h 703"/>
                <a:gd name="T4" fmla="*/ 440 w 455"/>
                <a:gd name="T5" fmla="*/ 411 h 703"/>
                <a:gd name="T6" fmla="*/ 451 w 455"/>
                <a:gd name="T7" fmla="*/ 471 h 703"/>
                <a:gd name="T8" fmla="*/ 455 w 455"/>
                <a:gd name="T9" fmla="*/ 518 h 703"/>
                <a:gd name="T10" fmla="*/ 442 w 455"/>
                <a:gd name="T11" fmla="*/ 563 h 703"/>
                <a:gd name="T12" fmla="*/ 404 w 455"/>
                <a:gd name="T13" fmla="*/ 609 h 703"/>
                <a:gd name="T14" fmla="*/ 367 w 455"/>
                <a:gd name="T15" fmla="*/ 631 h 703"/>
                <a:gd name="T16" fmla="*/ 334 w 455"/>
                <a:gd name="T17" fmla="*/ 650 h 703"/>
                <a:gd name="T18" fmla="*/ 298 w 455"/>
                <a:gd name="T19" fmla="*/ 664 h 703"/>
                <a:gd name="T20" fmla="*/ 257 w 455"/>
                <a:gd name="T21" fmla="*/ 669 h 703"/>
                <a:gd name="T22" fmla="*/ 202 w 455"/>
                <a:gd name="T23" fmla="*/ 649 h 703"/>
                <a:gd name="T24" fmla="*/ 193 w 455"/>
                <a:gd name="T25" fmla="*/ 698 h 703"/>
                <a:gd name="T26" fmla="*/ 175 w 455"/>
                <a:gd name="T27" fmla="*/ 699 h 703"/>
                <a:gd name="T28" fmla="*/ 160 w 455"/>
                <a:gd name="T29" fmla="*/ 675 h 703"/>
                <a:gd name="T30" fmla="*/ 148 w 455"/>
                <a:gd name="T31" fmla="*/ 636 h 703"/>
                <a:gd name="T32" fmla="*/ 172 w 455"/>
                <a:gd name="T33" fmla="*/ 538 h 703"/>
                <a:gd name="T34" fmla="*/ 202 w 455"/>
                <a:gd name="T35" fmla="*/ 547 h 703"/>
                <a:gd name="T36" fmla="*/ 228 w 455"/>
                <a:gd name="T37" fmla="*/ 509 h 703"/>
                <a:gd name="T38" fmla="*/ 316 w 455"/>
                <a:gd name="T39" fmla="*/ 568 h 703"/>
                <a:gd name="T40" fmla="*/ 345 w 455"/>
                <a:gd name="T41" fmla="*/ 577 h 703"/>
                <a:gd name="T42" fmla="*/ 359 w 455"/>
                <a:gd name="T43" fmla="*/ 535 h 703"/>
                <a:gd name="T44" fmla="*/ 411 w 455"/>
                <a:gd name="T45" fmla="*/ 519 h 703"/>
                <a:gd name="T46" fmla="*/ 378 w 455"/>
                <a:gd name="T47" fmla="*/ 493 h 703"/>
                <a:gd name="T48" fmla="*/ 314 w 455"/>
                <a:gd name="T49" fmla="*/ 467 h 703"/>
                <a:gd name="T50" fmla="*/ 268 w 455"/>
                <a:gd name="T51" fmla="*/ 435 h 703"/>
                <a:gd name="T52" fmla="*/ 306 w 455"/>
                <a:gd name="T53" fmla="*/ 324 h 703"/>
                <a:gd name="T54" fmla="*/ 267 w 455"/>
                <a:gd name="T55" fmla="*/ 341 h 703"/>
                <a:gd name="T56" fmla="*/ 280 w 455"/>
                <a:gd name="T57" fmla="*/ 221 h 703"/>
                <a:gd name="T58" fmla="*/ 239 w 455"/>
                <a:gd name="T59" fmla="*/ 322 h 703"/>
                <a:gd name="T60" fmla="*/ 225 w 455"/>
                <a:gd name="T61" fmla="*/ 501 h 703"/>
                <a:gd name="T62" fmla="*/ 129 w 455"/>
                <a:gd name="T63" fmla="*/ 527 h 703"/>
                <a:gd name="T64" fmla="*/ 137 w 455"/>
                <a:gd name="T65" fmla="*/ 414 h 703"/>
                <a:gd name="T66" fmla="*/ 90 w 455"/>
                <a:gd name="T67" fmla="*/ 561 h 703"/>
                <a:gd name="T68" fmla="*/ 0 w 455"/>
                <a:gd name="T69" fmla="*/ 549 h 703"/>
                <a:gd name="T70" fmla="*/ 30 w 455"/>
                <a:gd name="T71" fmla="*/ 170 h 703"/>
                <a:gd name="T72" fmla="*/ 84 w 455"/>
                <a:gd name="T73" fmla="*/ 81 h 703"/>
                <a:gd name="T74" fmla="*/ 114 w 455"/>
                <a:gd name="T75" fmla="*/ 190 h 703"/>
                <a:gd name="T76" fmla="*/ 95 w 455"/>
                <a:gd name="T77" fmla="*/ 399 h 703"/>
                <a:gd name="T78" fmla="*/ 133 w 455"/>
                <a:gd name="T79" fmla="*/ 161 h 703"/>
                <a:gd name="T80" fmla="*/ 159 w 455"/>
                <a:gd name="T81" fmla="*/ 135 h 703"/>
                <a:gd name="T82" fmla="*/ 212 w 455"/>
                <a:gd name="T83" fmla="*/ 335 h 703"/>
                <a:gd name="T84" fmla="*/ 160 w 455"/>
                <a:gd name="T85" fmla="*/ 106 h 703"/>
                <a:gd name="T86" fmla="*/ 110 w 455"/>
                <a:gd name="T87" fmla="*/ 70 h 703"/>
                <a:gd name="T88" fmla="*/ 53 w 455"/>
                <a:gd name="T89" fmla="*/ 25 h 703"/>
                <a:gd name="T90" fmla="*/ 58 w 455"/>
                <a:gd name="T91" fmla="*/ 4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5" h="703">
                  <a:moveTo>
                    <a:pt x="57" y="0"/>
                  </a:moveTo>
                  <a:lnTo>
                    <a:pt x="226" y="65"/>
                  </a:lnTo>
                  <a:lnTo>
                    <a:pt x="336" y="188"/>
                  </a:lnTo>
                  <a:lnTo>
                    <a:pt x="401" y="293"/>
                  </a:lnTo>
                  <a:lnTo>
                    <a:pt x="404" y="345"/>
                  </a:lnTo>
                  <a:lnTo>
                    <a:pt x="440" y="411"/>
                  </a:lnTo>
                  <a:lnTo>
                    <a:pt x="447" y="442"/>
                  </a:lnTo>
                  <a:lnTo>
                    <a:pt x="451" y="471"/>
                  </a:lnTo>
                  <a:lnTo>
                    <a:pt x="455" y="495"/>
                  </a:lnTo>
                  <a:lnTo>
                    <a:pt x="455" y="518"/>
                  </a:lnTo>
                  <a:lnTo>
                    <a:pt x="451" y="541"/>
                  </a:lnTo>
                  <a:lnTo>
                    <a:pt x="442" y="563"/>
                  </a:lnTo>
                  <a:lnTo>
                    <a:pt x="427" y="585"/>
                  </a:lnTo>
                  <a:lnTo>
                    <a:pt x="404" y="609"/>
                  </a:lnTo>
                  <a:lnTo>
                    <a:pt x="385" y="619"/>
                  </a:lnTo>
                  <a:lnTo>
                    <a:pt x="367" y="631"/>
                  </a:lnTo>
                  <a:lnTo>
                    <a:pt x="350" y="641"/>
                  </a:lnTo>
                  <a:lnTo>
                    <a:pt x="334" y="650"/>
                  </a:lnTo>
                  <a:lnTo>
                    <a:pt x="317" y="659"/>
                  </a:lnTo>
                  <a:lnTo>
                    <a:pt x="298" y="664"/>
                  </a:lnTo>
                  <a:lnTo>
                    <a:pt x="279" y="668"/>
                  </a:lnTo>
                  <a:lnTo>
                    <a:pt x="257" y="669"/>
                  </a:lnTo>
                  <a:lnTo>
                    <a:pt x="203" y="616"/>
                  </a:lnTo>
                  <a:lnTo>
                    <a:pt x="202" y="649"/>
                  </a:lnTo>
                  <a:lnTo>
                    <a:pt x="199" y="680"/>
                  </a:lnTo>
                  <a:lnTo>
                    <a:pt x="193" y="698"/>
                  </a:lnTo>
                  <a:lnTo>
                    <a:pt x="184" y="703"/>
                  </a:lnTo>
                  <a:lnTo>
                    <a:pt x="175" y="699"/>
                  </a:lnTo>
                  <a:lnTo>
                    <a:pt x="167" y="689"/>
                  </a:lnTo>
                  <a:lnTo>
                    <a:pt x="160" y="675"/>
                  </a:lnTo>
                  <a:lnTo>
                    <a:pt x="153" y="656"/>
                  </a:lnTo>
                  <a:lnTo>
                    <a:pt x="148" y="636"/>
                  </a:lnTo>
                  <a:lnTo>
                    <a:pt x="110" y="551"/>
                  </a:lnTo>
                  <a:lnTo>
                    <a:pt x="172" y="538"/>
                  </a:lnTo>
                  <a:lnTo>
                    <a:pt x="202" y="525"/>
                  </a:lnTo>
                  <a:lnTo>
                    <a:pt x="202" y="547"/>
                  </a:lnTo>
                  <a:lnTo>
                    <a:pt x="224" y="539"/>
                  </a:lnTo>
                  <a:lnTo>
                    <a:pt x="228" y="509"/>
                  </a:lnTo>
                  <a:lnTo>
                    <a:pt x="262" y="515"/>
                  </a:lnTo>
                  <a:lnTo>
                    <a:pt x="316" y="568"/>
                  </a:lnTo>
                  <a:lnTo>
                    <a:pt x="327" y="611"/>
                  </a:lnTo>
                  <a:lnTo>
                    <a:pt x="345" y="577"/>
                  </a:lnTo>
                  <a:lnTo>
                    <a:pt x="299" y="524"/>
                  </a:lnTo>
                  <a:lnTo>
                    <a:pt x="359" y="535"/>
                  </a:lnTo>
                  <a:lnTo>
                    <a:pt x="397" y="553"/>
                  </a:lnTo>
                  <a:lnTo>
                    <a:pt x="411" y="519"/>
                  </a:lnTo>
                  <a:lnTo>
                    <a:pt x="322" y="503"/>
                  </a:lnTo>
                  <a:lnTo>
                    <a:pt x="378" y="493"/>
                  </a:lnTo>
                  <a:lnTo>
                    <a:pt x="357" y="468"/>
                  </a:lnTo>
                  <a:lnTo>
                    <a:pt x="314" y="467"/>
                  </a:lnTo>
                  <a:lnTo>
                    <a:pt x="263" y="482"/>
                  </a:lnTo>
                  <a:lnTo>
                    <a:pt x="268" y="435"/>
                  </a:lnTo>
                  <a:lnTo>
                    <a:pt x="304" y="385"/>
                  </a:lnTo>
                  <a:lnTo>
                    <a:pt x="306" y="324"/>
                  </a:lnTo>
                  <a:lnTo>
                    <a:pt x="275" y="362"/>
                  </a:lnTo>
                  <a:lnTo>
                    <a:pt x="267" y="341"/>
                  </a:lnTo>
                  <a:lnTo>
                    <a:pt x="278" y="294"/>
                  </a:lnTo>
                  <a:lnTo>
                    <a:pt x="280" y="221"/>
                  </a:lnTo>
                  <a:lnTo>
                    <a:pt x="253" y="259"/>
                  </a:lnTo>
                  <a:lnTo>
                    <a:pt x="239" y="322"/>
                  </a:lnTo>
                  <a:lnTo>
                    <a:pt x="234" y="447"/>
                  </a:lnTo>
                  <a:lnTo>
                    <a:pt x="225" y="501"/>
                  </a:lnTo>
                  <a:lnTo>
                    <a:pt x="172" y="528"/>
                  </a:lnTo>
                  <a:lnTo>
                    <a:pt x="129" y="527"/>
                  </a:lnTo>
                  <a:lnTo>
                    <a:pt x="130" y="482"/>
                  </a:lnTo>
                  <a:lnTo>
                    <a:pt x="137" y="414"/>
                  </a:lnTo>
                  <a:lnTo>
                    <a:pt x="110" y="465"/>
                  </a:lnTo>
                  <a:lnTo>
                    <a:pt x="90" y="561"/>
                  </a:lnTo>
                  <a:lnTo>
                    <a:pt x="48" y="559"/>
                  </a:lnTo>
                  <a:lnTo>
                    <a:pt x="0" y="549"/>
                  </a:lnTo>
                  <a:lnTo>
                    <a:pt x="13" y="449"/>
                  </a:lnTo>
                  <a:lnTo>
                    <a:pt x="30" y="170"/>
                  </a:lnTo>
                  <a:lnTo>
                    <a:pt x="58" y="111"/>
                  </a:lnTo>
                  <a:lnTo>
                    <a:pt x="84" y="81"/>
                  </a:lnTo>
                  <a:lnTo>
                    <a:pt x="118" y="108"/>
                  </a:lnTo>
                  <a:lnTo>
                    <a:pt x="114" y="190"/>
                  </a:lnTo>
                  <a:lnTo>
                    <a:pt x="98" y="322"/>
                  </a:lnTo>
                  <a:lnTo>
                    <a:pt x="95" y="399"/>
                  </a:lnTo>
                  <a:lnTo>
                    <a:pt x="128" y="328"/>
                  </a:lnTo>
                  <a:lnTo>
                    <a:pt x="133" y="161"/>
                  </a:lnTo>
                  <a:lnTo>
                    <a:pt x="132" y="79"/>
                  </a:lnTo>
                  <a:lnTo>
                    <a:pt x="159" y="135"/>
                  </a:lnTo>
                  <a:lnTo>
                    <a:pt x="173" y="226"/>
                  </a:lnTo>
                  <a:lnTo>
                    <a:pt x="212" y="335"/>
                  </a:lnTo>
                  <a:lnTo>
                    <a:pt x="197" y="266"/>
                  </a:lnTo>
                  <a:lnTo>
                    <a:pt x="160" y="106"/>
                  </a:lnTo>
                  <a:lnTo>
                    <a:pt x="132" y="57"/>
                  </a:lnTo>
                  <a:lnTo>
                    <a:pt x="110" y="70"/>
                  </a:lnTo>
                  <a:lnTo>
                    <a:pt x="52" y="29"/>
                  </a:lnTo>
                  <a:lnTo>
                    <a:pt x="53" y="25"/>
                  </a:lnTo>
                  <a:lnTo>
                    <a:pt x="57" y="14"/>
                  </a:lnTo>
                  <a:lnTo>
                    <a:pt x="58" y="4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E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" name="Freeform 151"/>
            <p:cNvSpPr>
              <a:spLocks/>
            </p:cNvSpPr>
            <p:nvPr/>
          </p:nvSpPr>
          <p:spPr bwMode="auto">
            <a:xfrm>
              <a:off x="2000" y="2187"/>
              <a:ext cx="145" cy="176"/>
            </a:xfrm>
            <a:custGeom>
              <a:avLst/>
              <a:gdLst>
                <a:gd name="T0" fmla="*/ 280 w 290"/>
                <a:gd name="T1" fmla="*/ 185 h 352"/>
                <a:gd name="T2" fmla="*/ 290 w 290"/>
                <a:gd name="T3" fmla="*/ 301 h 352"/>
                <a:gd name="T4" fmla="*/ 245 w 290"/>
                <a:gd name="T5" fmla="*/ 210 h 352"/>
                <a:gd name="T6" fmla="*/ 192 w 290"/>
                <a:gd name="T7" fmla="*/ 140 h 352"/>
                <a:gd name="T8" fmla="*/ 122 w 290"/>
                <a:gd name="T9" fmla="*/ 51 h 352"/>
                <a:gd name="T10" fmla="*/ 134 w 290"/>
                <a:gd name="T11" fmla="*/ 107 h 352"/>
                <a:gd name="T12" fmla="*/ 232 w 290"/>
                <a:gd name="T13" fmla="*/ 248 h 352"/>
                <a:gd name="T14" fmla="*/ 253 w 290"/>
                <a:gd name="T15" fmla="*/ 349 h 352"/>
                <a:gd name="T16" fmla="*/ 198 w 290"/>
                <a:gd name="T17" fmla="*/ 352 h 352"/>
                <a:gd name="T18" fmla="*/ 104 w 290"/>
                <a:gd name="T19" fmla="*/ 226 h 352"/>
                <a:gd name="T20" fmla="*/ 7 w 290"/>
                <a:gd name="T21" fmla="*/ 35 h 352"/>
                <a:gd name="T22" fmla="*/ 0 w 290"/>
                <a:gd name="T23" fmla="*/ 0 h 352"/>
                <a:gd name="T24" fmla="*/ 69 w 290"/>
                <a:gd name="T25" fmla="*/ 27 h 352"/>
                <a:gd name="T26" fmla="*/ 90 w 290"/>
                <a:gd name="T27" fmla="*/ 7 h 352"/>
                <a:gd name="T28" fmla="*/ 114 w 290"/>
                <a:gd name="T29" fmla="*/ 12 h 352"/>
                <a:gd name="T30" fmla="*/ 135 w 290"/>
                <a:gd name="T31" fmla="*/ 18 h 352"/>
                <a:gd name="T32" fmla="*/ 153 w 290"/>
                <a:gd name="T33" fmla="*/ 22 h 352"/>
                <a:gd name="T34" fmla="*/ 169 w 290"/>
                <a:gd name="T35" fmla="*/ 28 h 352"/>
                <a:gd name="T36" fmla="*/ 182 w 290"/>
                <a:gd name="T37" fmla="*/ 34 h 352"/>
                <a:gd name="T38" fmla="*/ 194 w 290"/>
                <a:gd name="T39" fmla="*/ 40 h 352"/>
                <a:gd name="T40" fmla="*/ 204 w 290"/>
                <a:gd name="T41" fmla="*/ 46 h 352"/>
                <a:gd name="T42" fmla="*/ 213 w 290"/>
                <a:gd name="T43" fmla="*/ 56 h 352"/>
                <a:gd name="T44" fmla="*/ 220 w 290"/>
                <a:gd name="T45" fmla="*/ 65 h 352"/>
                <a:gd name="T46" fmla="*/ 228 w 290"/>
                <a:gd name="T47" fmla="*/ 76 h 352"/>
                <a:gd name="T48" fmla="*/ 235 w 290"/>
                <a:gd name="T49" fmla="*/ 89 h 352"/>
                <a:gd name="T50" fmla="*/ 242 w 290"/>
                <a:gd name="T51" fmla="*/ 104 h 352"/>
                <a:gd name="T52" fmla="*/ 250 w 290"/>
                <a:gd name="T53" fmla="*/ 120 h 352"/>
                <a:gd name="T54" fmla="*/ 259 w 290"/>
                <a:gd name="T55" fmla="*/ 139 h 352"/>
                <a:gd name="T56" fmla="*/ 268 w 290"/>
                <a:gd name="T57" fmla="*/ 160 h 352"/>
                <a:gd name="T58" fmla="*/ 280 w 290"/>
                <a:gd name="T59" fmla="*/ 185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90" h="352">
                  <a:moveTo>
                    <a:pt x="280" y="185"/>
                  </a:moveTo>
                  <a:lnTo>
                    <a:pt x="290" y="301"/>
                  </a:lnTo>
                  <a:lnTo>
                    <a:pt x="245" y="210"/>
                  </a:lnTo>
                  <a:lnTo>
                    <a:pt x="192" y="140"/>
                  </a:lnTo>
                  <a:lnTo>
                    <a:pt x="122" y="51"/>
                  </a:lnTo>
                  <a:lnTo>
                    <a:pt x="134" y="107"/>
                  </a:lnTo>
                  <a:lnTo>
                    <a:pt x="232" y="248"/>
                  </a:lnTo>
                  <a:lnTo>
                    <a:pt x="253" y="349"/>
                  </a:lnTo>
                  <a:lnTo>
                    <a:pt x="198" y="352"/>
                  </a:lnTo>
                  <a:lnTo>
                    <a:pt x="104" y="226"/>
                  </a:lnTo>
                  <a:lnTo>
                    <a:pt x="7" y="35"/>
                  </a:lnTo>
                  <a:lnTo>
                    <a:pt x="0" y="0"/>
                  </a:lnTo>
                  <a:lnTo>
                    <a:pt x="69" y="27"/>
                  </a:lnTo>
                  <a:lnTo>
                    <a:pt x="90" y="7"/>
                  </a:lnTo>
                  <a:lnTo>
                    <a:pt x="114" y="12"/>
                  </a:lnTo>
                  <a:lnTo>
                    <a:pt x="135" y="18"/>
                  </a:lnTo>
                  <a:lnTo>
                    <a:pt x="153" y="22"/>
                  </a:lnTo>
                  <a:lnTo>
                    <a:pt x="169" y="28"/>
                  </a:lnTo>
                  <a:lnTo>
                    <a:pt x="182" y="34"/>
                  </a:lnTo>
                  <a:lnTo>
                    <a:pt x="194" y="40"/>
                  </a:lnTo>
                  <a:lnTo>
                    <a:pt x="204" y="46"/>
                  </a:lnTo>
                  <a:lnTo>
                    <a:pt x="213" y="56"/>
                  </a:lnTo>
                  <a:lnTo>
                    <a:pt x="220" y="65"/>
                  </a:lnTo>
                  <a:lnTo>
                    <a:pt x="228" y="76"/>
                  </a:lnTo>
                  <a:lnTo>
                    <a:pt x="235" y="89"/>
                  </a:lnTo>
                  <a:lnTo>
                    <a:pt x="242" y="104"/>
                  </a:lnTo>
                  <a:lnTo>
                    <a:pt x="250" y="120"/>
                  </a:lnTo>
                  <a:lnTo>
                    <a:pt x="259" y="139"/>
                  </a:lnTo>
                  <a:lnTo>
                    <a:pt x="268" y="160"/>
                  </a:lnTo>
                  <a:lnTo>
                    <a:pt x="280" y="185"/>
                  </a:lnTo>
                  <a:close/>
                </a:path>
              </a:pathLst>
            </a:custGeom>
            <a:solidFill>
              <a:srgbClr val="FFE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" name="Freeform 152"/>
            <p:cNvSpPr>
              <a:spLocks/>
            </p:cNvSpPr>
            <p:nvPr/>
          </p:nvSpPr>
          <p:spPr bwMode="auto">
            <a:xfrm>
              <a:off x="2161" y="2444"/>
              <a:ext cx="141" cy="525"/>
            </a:xfrm>
            <a:custGeom>
              <a:avLst/>
              <a:gdLst>
                <a:gd name="T0" fmla="*/ 264 w 282"/>
                <a:gd name="T1" fmla="*/ 0 h 1051"/>
                <a:gd name="T2" fmla="*/ 259 w 282"/>
                <a:gd name="T3" fmla="*/ 129 h 1051"/>
                <a:gd name="T4" fmla="*/ 258 w 282"/>
                <a:gd name="T5" fmla="*/ 228 h 1051"/>
                <a:gd name="T6" fmla="*/ 282 w 282"/>
                <a:gd name="T7" fmla="*/ 638 h 1051"/>
                <a:gd name="T8" fmla="*/ 269 w 282"/>
                <a:gd name="T9" fmla="*/ 1036 h 1051"/>
                <a:gd name="T10" fmla="*/ 137 w 282"/>
                <a:gd name="T11" fmla="*/ 1051 h 1051"/>
                <a:gd name="T12" fmla="*/ 24 w 282"/>
                <a:gd name="T13" fmla="*/ 1048 h 1051"/>
                <a:gd name="T14" fmla="*/ 27 w 282"/>
                <a:gd name="T15" fmla="*/ 981 h 1051"/>
                <a:gd name="T16" fmla="*/ 31 w 282"/>
                <a:gd name="T17" fmla="*/ 839 h 1051"/>
                <a:gd name="T18" fmla="*/ 43 w 282"/>
                <a:gd name="T19" fmla="*/ 498 h 1051"/>
                <a:gd name="T20" fmla="*/ 58 w 282"/>
                <a:gd name="T21" fmla="*/ 584 h 1051"/>
                <a:gd name="T22" fmla="*/ 120 w 282"/>
                <a:gd name="T23" fmla="*/ 709 h 1051"/>
                <a:gd name="T24" fmla="*/ 133 w 282"/>
                <a:gd name="T25" fmla="*/ 880 h 1051"/>
                <a:gd name="T26" fmla="*/ 154 w 282"/>
                <a:gd name="T27" fmla="*/ 795 h 1051"/>
                <a:gd name="T28" fmla="*/ 139 w 282"/>
                <a:gd name="T29" fmla="*/ 663 h 1051"/>
                <a:gd name="T30" fmla="*/ 72 w 282"/>
                <a:gd name="T31" fmla="*/ 452 h 1051"/>
                <a:gd name="T32" fmla="*/ 30 w 282"/>
                <a:gd name="T33" fmla="*/ 271 h 1051"/>
                <a:gd name="T34" fmla="*/ 0 w 282"/>
                <a:gd name="T35" fmla="*/ 42 h 1051"/>
                <a:gd name="T36" fmla="*/ 46 w 282"/>
                <a:gd name="T37" fmla="*/ 62 h 1051"/>
                <a:gd name="T38" fmla="*/ 81 w 282"/>
                <a:gd name="T39" fmla="*/ 149 h 1051"/>
                <a:gd name="T40" fmla="*/ 138 w 282"/>
                <a:gd name="T41" fmla="*/ 407 h 1051"/>
                <a:gd name="T42" fmla="*/ 124 w 282"/>
                <a:gd name="T43" fmla="*/ 273 h 1051"/>
                <a:gd name="T44" fmla="*/ 84 w 282"/>
                <a:gd name="T45" fmla="*/ 12 h 1051"/>
                <a:gd name="T46" fmla="*/ 150 w 282"/>
                <a:gd name="T47" fmla="*/ 66 h 1051"/>
                <a:gd name="T48" fmla="*/ 156 w 282"/>
                <a:gd name="T49" fmla="*/ 64 h 1051"/>
                <a:gd name="T50" fmla="*/ 168 w 282"/>
                <a:gd name="T51" fmla="*/ 57 h 1051"/>
                <a:gd name="T52" fmla="*/ 188 w 282"/>
                <a:gd name="T53" fmla="*/ 47 h 1051"/>
                <a:gd name="T54" fmla="*/ 210 w 282"/>
                <a:gd name="T55" fmla="*/ 36 h 1051"/>
                <a:gd name="T56" fmla="*/ 231 w 282"/>
                <a:gd name="T57" fmla="*/ 24 h 1051"/>
                <a:gd name="T58" fmla="*/ 249 w 282"/>
                <a:gd name="T59" fmla="*/ 14 h 1051"/>
                <a:gd name="T60" fmla="*/ 261 w 282"/>
                <a:gd name="T61" fmla="*/ 5 h 1051"/>
                <a:gd name="T62" fmla="*/ 264 w 282"/>
                <a:gd name="T63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2" h="1051">
                  <a:moveTo>
                    <a:pt x="264" y="0"/>
                  </a:moveTo>
                  <a:lnTo>
                    <a:pt x="259" y="129"/>
                  </a:lnTo>
                  <a:lnTo>
                    <a:pt x="258" y="228"/>
                  </a:lnTo>
                  <a:lnTo>
                    <a:pt x="282" y="638"/>
                  </a:lnTo>
                  <a:lnTo>
                    <a:pt x="269" y="1036"/>
                  </a:lnTo>
                  <a:lnTo>
                    <a:pt x="137" y="1051"/>
                  </a:lnTo>
                  <a:lnTo>
                    <a:pt x="24" y="1048"/>
                  </a:lnTo>
                  <a:lnTo>
                    <a:pt x="27" y="981"/>
                  </a:lnTo>
                  <a:lnTo>
                    <a:pt x="31" y="839"/>
                  </a:lnTo>
                  <a:lnTo>
                    <a:pt x="43" y="498"/>
                  </a:lnTo>
                  <a:lnTo>
                    <a:pt x="58" y="584"/>
                  </a:lnTo>
                  <a:lnTo>
                    <a:pt x="120" y="709"/>
                  </a:lnTo>
                  <a:lnTo>
                    <a:pt x="133" y="880"/>
                  </a:lnTo>
                  <a:lnTo>
                    <a:pt x="154" y="795"/>
                  </a:lnTo>
                  <a:lnTo>
                    <a:pt x="139" y="663"/>
                  </a:lnTo>
                  <a:lnTo>
                    <a:pt x="72" y="452"/>
                  </a:lnTo>
                  <a:lnTo>
                    <a:pt x="30" y="271"/>
                  </a:lnTo>
                  <a:lnTo>
                    <a:pt x="0" y="42"/>
                  </a:lnTo>
                  <a:lnTo>
                    <a:pt x="46" y="62"/>
                  </a:lnTo>
                  <a:lnTo>
                    <a:pt x="81" y="149"/>
                  </a:lnTo>
                  <a:lnTo>
                    <a:pt x="138" y="407"/>
                  </a:lnTo>
                  <a:lnTo>
                    <a:pt x="124" y="273"/>
                  </a:lnTo>
                  <a:lnTo>
                    <a:pt x="84" y="12"/>
                  </a:lnTo>
                  <a:lnTo>
                    <a:pt x="150" y="66"/>
                  </a:lnTo>
                  <a:lnTo>
                    <a:pt x="156" y="64"/>
                  </a:lnTo>
                  <a:lnTo>
                    <a:pt x="168" y="57"/>
                  </a:lnTo>
                  <a:lnTo>
                    <a:pt x="188" y="47"/>
                  </a:lnTo>
                  <a:lnTo>
                    <a:pt x="210" y="36"/>
                  </a:lnTo>
                  <a:lnTo>
                    <a:pt x="231" y="24"/>
                  </a:lnTo>
                  <a:lnTo>
                    <a:pt x="249" y="14"/>
                  </a:lnTo>
                  <a:lnTo>
                    <a:pt x="261" y="5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FFE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" name="Freeform 153"/>
            <p:cNvSpPr>
              <a:spLocks/>
            </p:cNvSpPr>
            <p:nvPr/>
          </p:nvSpPr>
          <p:spPr bwMode="auto">
            <a:xfrm>
              <a:off x="2001" y="2457"/>
              <a:ext cx="165" cy="516"/>
            </a:xfrm>
            <a:custGeom>
              <a:avLst/>
              <a:gdLst>
                <a:gd name="T0" fmla="*/ 288 w 329"/>
                <a:gd name="T1" fmla="*/ 71 h 1031"/>
                <a:gd name="T2" fmla="*/ 301 w 329"/>
                <a:gd name="T3" fmla="*/ 261 h 1031"/>
                <a:gd name="T4" fmla="*/ 329 w 329"/>
                <a:gd name="T5" fmla="*/ 546 h 1031"/>
                <a:gd name="T6" fmla="*/ 314 w 329"/>
                <a:gd name="T7" fmla="*/ 1031 h 1031"/>
                <a:gd name="T8" fmla="*/ 117 w 329"/>
                <a:gd name="T9" fmla="*/ 1006 h 1031"/>
                <a:gd name="T10" fmla="*/ 0 w 329"/>
                <a:gd name="T11" fmla="*/ 1000 h 1031"/>
                <a:gd name="T12" fmla="*/ 47 w 329"/>
                <a:gd name="T13" fmla="*/ 830 h 1031"/>
                <a:gd name="T14" fmla="*/ 58 w 329"/>
                <a:gd name="T15" fmla="*/ 471 h 1031"/>
                <a:gd name="T16" fmla="*/ 85 w 329"/>
                <a:gd name="T17" fmla="*/ 548 h 1031"/>
                <a:gd name="T18" fmla="*/ 99 w 329"/>
                <a:gd name="T19" fmla="*/ 690 h 1031"/>
                <a:gd name="T20" fmla="*/ 226 w 329"/>
                <a:gd name="T21" fmla="*/ 818 h 1031"/>
                <a:gd name="T22" fmla="*/ 203 w 329"/>
                <a:gd name="T23" fmla="*/ 666 h 1031"/>
                <a:gd name="T24" fmla="*/ 117 w 329"/>
                <a:gd name="T25" fmla="*/ 333 h 1031"/>
                <a:gd name="T26" fmla="*/ 120 w 329"/>
                <a:gd name="T27" fmla="*/ 299 h 1031"/>
                <a:gd name="T28" fmla="*/ 116 w 329"/>
                <a:gd name="T29" fmla="*/ 261 h 1031"/>
                <a:gd name="T30" fmla="*/ 107 w 329"/>
                <a:gd name="T31" fmla="*/ 221 h 1031"/>
                <a:gd name="T32" fmla="*/ 94 w 329"/>
                <a:gd name="T33" fmla="*/ 179 h 1031"/>
                <a:gd name="T34" fmla="*/ 81 w 329"/>
                <a:gd name="T35" fmla="*/ 140 h 1031"/>
                <a:gd name="T36" fmla="*/ 71 w 329"/>
                <a:gd name="T37" fmla="*/ 105 h 1031"/>
                <a:gd name="T38" fmla="*/ 64 w 329"/>
                <a:gd name="T39" fmla="*/ 76 h 1031"/>
                <a:gd name="T40" fmla="*/ 63 w 329"/>
                <a:gd name="T41" fmla="*/ 54 h 1031"/>
                <a:gd name="T42" fmla="*/ 65 w 329"/>
                <a:gd name="T43" fmla="*/ 45 h 1031"/>
                <a:gd name="T44" fmla="*/ 69 w 329"/>
                <a:gd name="T45" fmla="*/ 38 h 1031"/>
                <a:gd name="T46" fmla="*/ 73 w 329"/>
                <a:gd name="T47" fmla="*/ 35 h 1031"/>
                <a:gd name="T48" fmla="*/ 80 w 329"/>
                <a:gd name="T49" fmla="*/ 37 h 1031"/>
                <a:gd name="T50" fmla="*/ 87 w 329"/>
                <a:gd name="T51" fmla="*/ 41 h 1031"/>
                <a:gd name="T52" fmla="*/ 96 w 329"/>
                <a:gd name="T53" fmla="*/ 52 h 1031"/>
                <a:gd name="T54" fmla="*/ 107 w 329"/>
                <a:gd name="T55" fmla="*/ 65 h 1031"/>
                <a:gd name="T56" fmla="*/ 118 w 329"/>
                <a:gd name="T57" fmla="*/ 85 h 1031"/>
                <a:gd name="T58" fmla="*/ 238 w 329"/>
                <a:gd name="T59" fmla="*/ 183 h 1031"/>
                <a:gd name="T60" fmla="*/ 212 w 329"/>
                <a:gd name="T61" fmla="*/ 96 h 1031"/>
                <a:gd name="T62" fmla="*/ 140 w 329"/>
                <a:gd name="T63" fmla="*/ 0 h 1031"/>
                <a:gd name="T64" fmla="*/ 271 w 329"/>
                <a:gd name="T65" fmla="*/ 14 h 1031"/>
                <a:gd name="T66" fmla="*/ 288 w 329"/>
                <a:gd name="T67" fmla="*/ 7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9" h="1031">
                  <a:moveTo>
                    <a:pt x="288" y="71"/>
                  </a:moveTo>
                  <a:lnTo>
                    <a:pt x="301" y="261"/>
                  </a:lnTo>
                  <a:lnTo>
                    <a:pt x="329" y="546"/>
                  </a:lnTo>
                  <a:lnTo>
                    <a:pt x="314" y="1031"/>
                  </a:lnTo>
                  <a:lnTo>
                    <a:pt x="117" y="1006"/>
                  </a:lnTo>
                  <a:lnTo>
                    <a:pt x="0" y="1000"/>
                  </a:lnTo>
                  <a:lnTo>
                    <a:pt x="47" y="830"/>
                  </a:lnTo>
                  <a:lnTo>
                    <a:pt x="58" y="471"/>
                  </a:lnTo>
                  <a:lnTo>
                    <a:pt x="85" y="548"/>
                  </a:lnTo>
                  <a:lnTo>
                    <a:pt x="99" y="690"/>
                  </a:lnTo>
                  <a:lnTo>
                    <a:pt x="226" y="818"/>
                  </a:lnTo>
                  <a:lnTo>
                    <a:pt x="203" y="666"/>
                  </a:lnTo>
                  <a:lnTo>
                    <a:pt x="117" y="333"/>
                  </a:lnTo>
                  <a:lnTo>
                    <a:pt x="120" y="299"/>
                  </a:lnTo>
                  <a:lnTo>
                    <a:pt x="116" y="261"/>
                  </a:lnTo>
                  <a:lnTo>
                    <a:pt x="107" y="221"/>
                  </a:lnTo>
                  <a:lnTo>
                    <a:pt x="94" y="179"/>
                  </a:lnTo>
                  <a:lnTo>
                    <a:pt x="81" y="140"/>
                  </a:lnTo>
                  <a:lnTo>
                    <a:pt x="71" y="105"/>
                  </a:lnTo>
                  <a:lnTo>
                    <a:pt x="64" y="76"/>
                  </a:lnTo>
                  <a:lnTo>
                    <a:pt x="63" y="54"/>
                  </a:lnTo>
                  <a:lnTo>
                    <a:pt x="65" y="45"/>
                  </a:lnTo>
                  <a:lnTo>
                    <a:pt x="69" y="38"/>
                  </a:lnTo>
                  <a:lnTo>
                    <a:pt x="73" y="35"/>
                  </a:lnTo>
                  <a:lnTo>
                    <a:pt x="80" y="37"/>
                  </a:lnTo>
                  <a:lnTo>
                    <a:pt x="87" y="41"/>
                  </a:lnTo>
                  <a:lnTo>
                    <a:pt x="96" y="52"/>
                  </a:lnTo>
                  <a:lnTo>
                    <a:pt x="107" y="65"/>
                  </a:lnTo>
                  <a:lnTo>
                    <a:pt x="118" y="85"/>
                  </a:lnTo>
                  <a:lnTo>
                    <a:pt x="238" y="183"/>
                  </a:lnTo>
                  <a:lnTo>
                    <a:pt x="212" y="96"/>
                  </a:lnTo>
                  <a:lnTo>
                    <a:pt x="140" y="0"/>
                  </a:lnTo>
                  <a:lnTo>
                    <a:pt x="271" y="14"/>
                  </a:lnTo>
                  <a:lnTo>
                    <a:pt x="288" y="71"/>
                  </a:lnTo>
                  <a:close/>
                </a:path>
              </a:pathLst>
            </a:custGeom>
            <a:solidFill>
              <a:srgbClr val="FFE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" name="Freeform 154"/>
            <p:cNvSpPr>
              <a:spLocks/>
            </p:cNvSpPr>
            <p:nvPr/>
          </p:nvSpPr>
          <p:spPr bwMode="auto">
            <a:xfrm>
              <a:off x="1906" y="2176"/>
              <a:ext cx="240" cy="286"/>
            </a:xfrm>
            <a:custGeom>
              <a:avLst/>
              <a:gdLst>
                <a:gd name="T0" fmla="*/ 399 w 481"/>
                <a:gd name="T1" fmla="*/ 367 h 573"/>
                <a:gd name="T2" fmla="*/ 222 w 481"/>
                <a:gd name="T3" fmla="*/ 0 h 573"/>
                <a:gd name="T4" fmla="*/ 0 w 481"/>
                <a:gd name="T5" fmla="*/ 59 h 573"/>
                <a:gd name="T6" fmla="*/ 114 w 481"/>
                <a:gd name="T7" fmla="*/ 345 h 573"/>
                <a:gd name="T8" fmla="*/ 163 w 481"/>
                <a:gd name="T9" fmla="*/ 317 h 573"/>
                <a:gd name="T10" fmla="*/ 199 w 481"/>
                <a:gd name="T11" fmla="*/ 296 h 573"/>
                <a:gd name="T12" fmla="*/ 237 w 481"/>
                <a:gd name="T13" fmla="*/ 324 h 573"/>
                <a:gd name="T14" fmla="*/ 276 w 481"/>
                <a:gd name="T15" fmla="*/ 372 h 573"/>
                <a:gd name="T16" fmla="*/ 272 w 481"/>
                <a:gd name="T17" fmla="*/ 465 h 573"/>
                <a:gd name="T18" fmla="*/ 214 w 481"/>
                <a:gd name="T19" fmla="*/ 499 h 573"/>
                <a:gd name="T20" fmla="*/ 239 w 481"/>
                <a:gd name="T21" fmla="*/ 544 h 573"/>
                <a:gd name="T22" fmla="*/ 481 w 481"/>
                <a:gd name="T23" fmla="*/ 573 h 573"/>
                <a:gd name="T24" fmla="*/ 463 w 481"/>
                <a:gd name="T25" fmla="*/ 534 h 573"/>
                <a:gd name="T26" fmla="*/ 399 w 481"/>
                <a:gd name="T27" fmla="*/ 367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1" h="573">
                  <a:moveTo>
                    <a:pt x="399" y="367"/>
                  </a:moveTo>
                  <a:lnTo>
                    <a:pt x="222" y="0"/>
                  </a:lnTo>
                  <a:lnTo>
                    <a:pt x="0" y="59"/>
                  </a:lnTo>
                  <a:lnTo>
                    <a:pt x="114" y="345"/>
                  </a:lnTo>
                  <a:lnTo>
                    <a:pt x="163" y="317"/>
                  </a:lnTo>
                  <a:lnTo>
                    <a:pt x="199" y="296"/>
                  </a:lnTo>
                  <a:lnTo>
                    <a:pt x="237" y="324"/>
                  </a:lnTo>
                  <a:lnTo>
                    <a:pt x="276" y="372"/>
                  </a:lnTo>
                  <a:lnTo>
                    <a:pt x="272" y="465"/>
                  </a:lnTo>
                  <a:lnTo>
                    <a:pt x="214" y="499"/>
                  </a:lnTo>
                  <a:lnTo>
                    <a:pt x="239" y="544"/>
                  </a:lnTo>
                  <a:lnTo>
                    <a:pt x="481" y="573"/>
                  </a:lnTo>
                  <a:lnTo>
                    <a:pt x="463" y="534"/>
                  </a:lnTo>
                  <a:lnTo>
                    <a:pt x="399" y="367"/>
                  </a:lnTo>
                  <a:close/>
                </a:path>
              </a:pathLst>
            </a:custGeom>
            <a:solidFill>
              <a:srgbClr val="00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" name="Freeform 155"/>
            <p:cNvSpPr>
              <a:spLocks/>
            </p:cNvSpPr>
            <p:nvPr/>
          </p:nvSpPr>
          <p:spPr bwMode="auto">
            <a:xfrm>
              <a:off x="2067" y="2363"/>
              <a:ext cx="145" cy="81"/>
            </a:xfrm>
            <a:custGeom>
              <a:avLst/>
              <a:gdLst>
                <a:gd name="T0" fmla="*/ 273 w 289"/>
                <a:gd name="T1" fmla="*/ 42 h 162"/>
                <a:gd name="T2" fmla="*/ 206 w 289"/>
                <a:gd name="T3" fmla="*/ 41 h 162"/>
                <a:gd name="T4" fmla="*/ 141 w 289"/>
                <a:gd name="T5" fmla="*/ 3 h 162"/>
                <a:gd name="T6" fmla="*/ 85 w 289"/>
                <a:gd name="T7" fmla="*/ 1 h 162"/>
                <a:gd name="T8" fmla="*/ 40 w 289"/>
                <a:gd name="T9" fmla="*/ 0 h 162"/>
                <a:gd name="T10" fmla="*/ 53 w 289"/>
                <a:gd name="T11" fmla="*/ 23 h 162"/>
                <a:gd name="T12" fmla="*/ 9 w 289"/>
                <a:gd name="T13" fmla="*/ 8 h 162"/>
                <a:gd name="T14" fmla="*/ 3 w 289"/>
                <a:gd name="T15" fmla="*/ 34 h 162"/>
                <a:gd name="T16" fmla="*/ 0 w 289"/>
                <a:gd name="T17" fmla="*/ 63 h 162"/>
                <a:gd name="T18" fmla="*/ 24 w 289"/>
                <a:gd name="T19" fmla="*/ 88 h 162"/>
                <a:gd name="T20" fmla="*/ 32 w 289"/>
                <a:gd name="T21" fmla="*/ 124 h 162"/>
                <a:gd name="T22" fmla="*/ 85 w 289"/>
                <a:gd name="T23" fmla="*/ 161 h 162"/>
                <a:gd name="T24" fmla="*/ 132 w 289"/>
                <a:gd name="T25" fmla="*/ 162 h 162"/>
                <a:gd name="T26" fmla="*/ 286 w 289"/>
                <a:gd name="T27" fmla="*/ 137 h 162"/>
                <a:gd name="T28" fmla="*/ 289 w 289"/>
                <a:gd name="T29" fmla="*/ 87 h 162"/>
                <a:gd name="T30" fmla="*/ 273 w 289"/>
                <a:gd name="T31" fmla="*/ 4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9" h="162">
                  <a:moveTo>
                    <a:pt x="273" y="42"/>
                  </a:moveTo>
                  <a:lnTo>
                    <a:pt x="206" y="41"/>
                  </a:lnTo>
                  <a:lnTo>
                    <a:pt x="141" y="3"/>
                  </a:lnTo>
                  <a:lnTo>
                    <a:pt x="85" y="1"/>
                  </a:lnTo>
                  <a:lnTo>
                    <a:pt x="40" y="0"/>
                  </a:lnTo>
                  <a:lnTo>
                    <a:pt x="53" y="23"/>
                  </a:lnTo>
                  <a:lnTo>
                    <a:pt x="9" y="8"/>
                  </a:lnTo>
                  <a:lnTo>
                    <a:pt x="3" y="34"/>
                  </a:lnTo>
                  <a:lnTo>
                    <a:pt x="0" y="63"/>
                  </a:lnTo>
                  <a:lnTo>
                    <a:pt x="24" y="88"/>
                  </a:lnTo>
                  <a:lnTo>
                    <a:pt x="32" y="124"/>
                  </a:lnTo>
                  <a:lnTo>
                    <a:pt x="85" y="161"/>
                  </a:lnTo>
                  <a:lnTo>
                    <a:pt x="132" y="162"/>
                  </a:lnTo>
                  <a:lnTo>
                    <a:pt x="286" y="137"/>
                  </a:lnTo>
                  <a:lnTo>
                    <a:pt x="289" y="87"/>
                  </a:lnTo>
                  <a:lnTo>
                    <a:pt x="273" y="42"/>
                  </a:lnTo>
                  <a:close/>
                </a:path>
              </a:pathLst>
            </a:custGeom>
            <a:solidFill>
              <a:srgbClr val="99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" name="Freeform 156"/>
            <p:cNvSpPr>
              <a:spLocks/>
            </p:cNvSpPr>
            <p:nvPr/>
          </p:nvSpPr>
          <p:spPr bwMode="auto">
            <a:xfrm>
              <a:off x="1999" y="2244"/>
              <a:ext cx="88" cy="149"/>
            </a:xfrm>
            <a:custGeom>
              <a:avLst/>
              <a:gdLst>
                <a:gd name="T0" fmla="*/ 12 w 176"/>
                <a:gd name="T1" fmla="*/ 177 h 299"/>
                <a:gd name="T2" fmla="*/ 27 w 176"/>
                <a:gd name="T3" fmla="*/ 133 h 299"/>
                <a:gd name="T4" fmla="*/ 15 w 176"/>
                <a:gd name="T5" fmla="*/ 80 h 299"/>
                <a:gd name="T6" fmla="*/ 25 w 176"/>
                <a:gd name="T7" fmla="*/ 0 h 299"/>
                <a:gd name="T8" fmla="*/ 52 w 176"/>
                <a:gd name="T9" fmla="*/ 23 h 299"/>
                <a:gd name="T10" fmla="*/ 51 w 176"/>
                <a:gd name="T11" fmla="*/ 72 h 299"/>
                <a:gd name="T12" fmla="*/ 85 w 176"/>
                <a:gd name="T13" fmla="*/ 73 h 299"/>
                <a:gd name="T14" fmla="*/ 105 w 176"/>
                <a:gd name="T15" fmla="*/ 46 h 299"/>
                <a:gd name="T16" fmla="*/ 129 w 176"/>
                <a:gd name="T17" fmla="*/ 30 h 299"/>
                <a:gd name="T18" fmla="*/ 144 w 176"/>
                <a:gd name="T19" fmla="*/ 35 h 299"/>
                <a:gd name="T20" fmla="*/ 144 w 176"/>
                <a:gd name="T21" fmla="*/ 61 h 299"/>
                <a:gd name="T22" fmla="*/ 169 w 176"/>
                <a:gd name="T23" fmla="*/ 85 h 299"/>
                <a:gd name="T24" fmla="*/ 168 w 176"/>
                <a:gd name="T25" fmla="*/ 120 h 299"/>
                <a:gd name="T26" fmla="*/ 176 w 176"/>
                <a:gd name="T27" fmla="*/ 151 h 299"/>
                <a:gd name="T28" fmla="*/ 161 w 176"/>
                <a:gd name="T29" fmla="*/ 191 h 299"/>
                <a:gd name="T30" fmla="*/ 121 w 176"/>
                <a:gd name="T31" fmla="*/ 218 h 299"/>
                <a:gd name="T32" fmla="*/ 44 w 176"/>
                <a:gd name="T33" fmla="*/ 269 h 299"/>
                <a:gd name="T34" fmla="*/ 16 w 176"/>
                <a:gd name="T35" fmla="*/ 299 h 299"/>
                <a:gd name="T36" fmla="*/ 0 w 176"/>
                <a:gd name="T37" fmla="*/ 258 h 299"/>
                <a:gd name="T38" fmla="*/ 12 w 176"/>
                <a:gd name="T39" fmla="*/ 177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299">
                  <a:moveTo>
                    <a:pt x="12" y="177"/>
                  </a:moveTo>
                  <a:lnTo>
                    <a:pt x="27" y="133"/>
                  </a:lnTo>
                  <a:lnTo>
                    <a:pt x="15" y="80"/>
                  </a:lnTo>
                  <a:lnTo>
                    <a:pt x="25" y="0"/>
                  </a:lnTo>
                  <a:lnTo>
                    <a:pt x="52" y="23"/>
                  </a:lnTo>
                  <a:lnTo>
                    <a:pt x="51" y="72"/>
                  </a:lnTo>
                  <a:lnTo>
                    <a:pt x="85" y="73"/>
                  </a:lnTo>
                  <a:lnTo>
                    <a:pt x="105" y="46"/>
                  </a:lnTo>
                  <a:lnTo>
                    <a:pt x="129" y="30"/>
                  </a:lnTo>
                  <a:lnTo>
                    <a:pt x="144" y="35"/>
                  </a:lnTo>
                  <a:lnTo>
                    <a:pt x="144" y="61"/>
                  </a:lnTo>
                  <a:lnTo>
                    <a:pt x="169" y="85"/>
                  </a:lnTo>
                  <a:lnTo>
                    <a:pt x="168" y="120"/>
                  </a:lnTo>
                  <a:lnTo>
                    <a:pt x="176" y="151"/>
                  </a:lnTo>
                  <a:lnTo>
                    <a:pt x="161" y="191"/>
                  </a:lnTo>
                  <a:lnTo>
                    <a:pt x="121" y="218"/>
                  </a:lnTo>
                  <a:lnTo>
                    <a:pt x="44" y="269"/>
                  </a:lnTo>
                  <a:lnTo>
                    <a:pt x="16" y="299"/>
                  </a:lnTo>
                  <a:lnTo>
                    <a:pt x="0" y="258"/>
                  </a:lnTo>
                  <a:lnTo>
                    <a:pt x="12" y="177"/>
                  </a:lnTo>
                  <a:close/>
                </a:path>
              </a:pathLst>
            </a:custGeom>
            <a:solidFill>
              <a:srgbClr val="99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" name="Freeform 157"/>
            <p:cNvSpPr>
              <a:spLocks/>
            </p:cNvSpPr>
            <p:nvPr/>
          </p:nvSpPr>
          <p:spPr bwMode="auto">
            <a:xfrm>
              <a:off x="1902" y="2310"/>
              <a:ext cx="100" cy="120"/>
            </a:xfrm>
            <a:custGeom>
              <a:avLst/>
              <a:gdLst>
                <a:gd name="T0" fmla="*/ 192 w 199"/>
                <a:gd name="T1" fmla="*/ 39 h 238"/>
                <a:gd name="T2" fmla="*/ 138 w 199"/>
                <a:gd name="T3" fmla="*/ 69 h 238"/>
                <a:gd name="T4" fmla="*/ 115 w 199"/>
                <a:gd name="T5" fmla="*/ 106 h 238"/>
                <a:gd name="T6" fmla="*/ 87 w 199"/>
                <a:gd name="T7" fmla="*/ 153 h 238"/>
                <a:gd name="T8" fmla="*/ 84 w 199"/>
                <a:gd name="T9" fmla="*/ 117 h 238"/>
                <a:gd name="T10" fmla="*/ 111 w 199"/>
                <a:gd name="T11" fmla="*/ 68 h 238"/>
                <a:gd name="T12" fmla="*/ 63 w 199"/>
                <a:gd name="T13" fmla="*/ 74 h 238"/>
                <a:gd name="T14" fmla="*/ 69 w 199"/>
                <a:gd name="T15" fmla="*/ 44 h 238"/>
                <a:gd name="T16" fmla="*/ 91 w 199"/>
                <a:gd name="T17" fmla="*/ 36 h 238"/>
                <a:gd name="T18" fmla="*/ 56 w 199"/>
                <a:gd name="T19" fmla="*/ 0 h 238"/>
                <a:gd name="T20" fmla="*/ 47 w 199"/>
                <a:gd name="T21" fmla="*/ 34 h 238"/>
                <a:gd name="T22" fmla="*/ 19 w 199"/>
                <a:gd name="T23" fmla="*/ 56 h 238"/>
                <a:gd name="T24" fmla="*/ 0 w 199"/>
                <a:gd name="T25" fmla="*/ 104 h 238"/>
                <a:gd name="T26" fmla="*/ 2 w 199"/>
                <a:gd name="T27" fmla="*/ 147 h 238"/>
                <a:gd name="T28" fmla="*/ 5 w 199"/>
                <a:gd name="T29" fmla="*/ 180 h 238"/>
                <a:gd name="T30" fmla="*/ 8 w 199"/>
                <a:gd name="T31" fmla="*/ 203 h 238"/>
                <a:gd name="T32" fmla="*/ 14 w 199"/>
                <a:gd name="T33" fmla="*/ 218 h 238"/>
                <a:gd name="T34" fmla="*/ 24 w 199"/>
                <a:gd name="T35" fmla="*/ 226 h 238"/>
                <a:gd name="T36" fmla="*/ 38 w 199"/>
                <a:gd name="T37" fmla="*/ 231 h 238"/>
                <a:gd name="T38" fmla="*/ 59 w 199"/>
                <a:gd name="T39" fmla="*/ 235 h 238"/>
                <a:gd name="T40" fmla="*/ 86 w 199"/>
                <a:gd name="T41" fmla="*/ 238 h 238"/>
                <a:gd name="T42" fmla="*/ 199 w 199"/>
                <a:gd name="T43" fmla="*/ 233 h 238"/>
                <a:gd name="T44" fmla="*/ 187 w 199"/>
                <a:gd name="T45" fmla="*/ 192 h 238"/>
                <a:gd name="T46" fmla="*/ 180 w 199"/>
                <a:gd name="T47" fmla="*/ 130 h 238"/>
                <a:gd name="T48" fmla="*/ 192 w 199"/>
                <a:gd name="T49" fmla="*/ 3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9" h="238">
                  <a:moveTo>
                    <a:pt x="192" y="39"/>
                  </a:moveTo>
                  <a:lnTo>
                    <a:pt x="138" y="69"/>
                  </a:lnTo>
                  <a:lnTo>
                    <a:pt x="115" y="106"/>
                  </a:lnTo>
                  <a:lnTo>
                    <a:pt x="87" y="153"/>
                  </a:lnTo>
                  <a:lnTo>
                    <a:pt x="84" y="117"/>
                  </a:lnTo>
                  <a:lnTo>
                    <a:pt x="111" y="68"/>
                  </a:lnTo>
                  <a:lnTo>
                    <a:pt x="63" y="74"/>
                  </a:lnTo>
                  <a:lnTo>
                    <a:pt x="69" y="44"/>
                  </a:lnTo>
                  <a:lnTo>
                    <a:pt x="91" y="36"/>
                  </a:lnTo>
                  <a:lnTo>
                    <a:pt x="56" y="0"/>
                  </a:lnTo>
                  <a:lnTo>
                    <a:pt x="47" y="34"/>
                  </a:lnTo>
                  <a:lnTo>
                    <a:pt x="19" y="56"/>
                  </a:lnTo>
                  <a:lnTo>
                    <a:pt x="0" y="104"/>
                  </a:lnTo>
                  <a:lnTo>
                    <a:pt x="2" y="147"/>
                  </a:lnTo>
                  <a:lnTo>
                    <a:pt x="5" y="180"/>
                  </a:lnTo>
                  <a:lnTo>
                    <a:pt x="8" y="203"/>
                  </a:lnTo>
                  <a:lnTo>
                    <a:pt x="14" y="218"/>
                  </a:lnTo>
                  <a:lnTo>
                    <a:pt x="24" y="226"/>
                  </a:lnTo>
                  <a:lnTo>
                    <a:pt x="38" y="231"/>
                  </a:lnTo>
                  <a:lnTo>
                    <a:pt x="59" y="235"/>
                  </a:lnTo>
                  <a:lnTo>
                    <a:pt x="86" y="238"/>
                  </a:lnTo>
                  <a:lnTo>
                    <a:pt x="199" y="233"/>
                  </a:lnTo>
                  <a:lnTo>
                    <a:pt x="187" y="192"/>
                  </a:lnTo>
                  <a:lnTo>
                    <a:pt x="180" y="130"/>
                  </a:lnTo>
                  <a:lnTo>
                    <a:pt x="192" y="39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" name="Freeform 158"/>
            <p:cNvSpPr>
              <a:spLocks/>
            </p:cNvSpPr>
            <p:nvPr/>
          </p:nvSpPr>
          <p:spPr bwMode="auto">
            <a:xfrm>
              <a:off x="1998" y="2369"/>
              <a:ext cx="41" cy="49"/>
            </a:xfrm>
            <a:custGeom>
              <a:avLst/>
              <a:gdLst>
                <a:gd name="T0" fmla="*/ 77 w 82"/>
                <a:gd name="T1" fmla="*/ 0 h 99"/>
                <a:gd name="T2" fmla="*/ 39 w 82"/>
                <a:gd name="T3" fmla="*/ 19 h 99"/>
                <a:gd name="T4" fmla="*/ 1 w 82"/>
                <a:gd name="T5" fmla="*/ 9 h 99"/>
                <a:gd name="T6" fmla="*/ 0 w 82"/>
                <a:gd name="T7" fmla="*/ 59 h 99"/>
                <a:gd name="T8" fmla="*/ 21 w 82"/>
                <a:gd name="T9" fmla="*/ 99 h 99"/>
                <a:gd name="T10" fmla="*/ 77 w 82"/>
                <a:gd name="T11" fmla="*/ 72 h 99"/>
                <a:gd name="T12" fmla="*/ 82 w 82"/>
                <a:gd name="T13" fmla="*/ 30 h 99"/>
                <a:gd name="T14" fmla="*/ 77 w 82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99">
                  <a:moveTo>
                    <a:pt x="77" y="0"/>
                  </a:moveTo>
                  <a:lnTo>
                    <a:pt x="39" y="19"/>
                  </a:lnTo>
                  <a:lnTo>
                    <a:pt x="1" y="9"/>
                  </a:lnTo>
                  <a:lnTo>
                    <a:pt x="0" y="59"/>
                  </a:lnTo>
                  <a:lnTo>
                    <a:pt x="21" y="99"/>
                  </a:lnTo>
                  <a:lnTo>
                    <a:pt x="77" y="72"/>
                  </a:lnTo>
                  <a:lnTo>
                    <a:pt x="82" y="3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35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1" name="Freeform 159"/>
            <p:cNvSpPr>
              <a:spLocks/>
            </p:cNvSpPr>
            <p:nvPr/>
          </p:nvSpPr>
          <p:spPr bwMode="auto">
            <a:xfrm>
              <a:off x="2073" y="2090"/>
              <a:ext cx="62" cy="265"/>
            </a:xfrm>
            <a:custGeom>
              <a:avLst/>
              <a:gdLst>
                <a:gd name="T0" fmla="*/ 17 w 124"/>
                <a:gd name="T1" fmla="*/ 0 h 531"/>
                <a:gd name="T2" fmla="*/ 0 w 124"/>
                <a:gd name="T3" fmla="*/ 15 h 531"/>
                <a:gd name="T4" fmla="*/ 15 w 124"/>
                <a:gd name="T5" fmla="*/ 166 h 531"/>
                <a:gd name="T6" fmla="*/ 14 w 124"/>
                <a:gd name="T7" fmla="*/ 298 h 531"/>
                <a:gd name="T8" fmla="*/ 69 w 124"/>
                <a:gd name="T9" fmla="*/ 426 h 531"/>
                <a:gd name="T10" fmla="*/ 92 w 124"/>
                <a:gd name="T11" fmla="*/ 531 h 531"/>
                <a:gd name="T12" fmla="*/ 124 w 124"/>
                <a:gd name="T13" fmla="*/ 531 h 531"/>
                <a:gd name="T14" fmla="*/ 44 w 124"/>
                <a:gd name="T15" fmla="*/ 343 h 531"/>
                <a:gd name="T16" fmla="*/ 27 w 124"/>
                <a:gd name="T17" fmla="*/ 272 h 531"/>
                <a:gd name="T18" fmla="*/ 32 w 124"/>
                <a:gd name="T19" fmla="*/ 134 h 531"/>
                <a:gd name="T20" fmla="*/ 13 w 124"/>
                <a:gd name="T21" fmla="*/ 47 h 531"/>
                <a:gd name="T22" fmla="*/ 17 w 124"/>
                <a:gd name="T23" fmla="*/ 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4" h="531">
                  <a:moveTo>
                    <a:pt x="17" y="0"/>
                  </a:moveTo>
                  <a:lnTo>
                    <a:pt x="0" y="15"/>
                  </a:lnTo>
                  <a:lnTo>
                    <a:pt x="15" y="166"/>
                  </a:lnTo>
                  <a:lnTo>
                    <a:pt x="14" y="298"/>
                  </a:lnTo>
                  <a:lnTo>
                    <a:pt x="69" y="426"/>
                  </a:lnTo>
                  <a:lnTo>
                    <a:pt x="92" y="531"/>
                  </a:lnTo>
                  <a:lnTo>
                    <a:pt x="124" y="531"/>
                  </a:lnTo>
                  <a:lnTo>
                    <a:pt x="44" y="343"/>
                  </a:lnTo>
                  <a:lnTo>
                    <a:pt x="27" y="272"/>
                  </a:lnTo>
                  <a:lnTo>
                    <a:pt x="32" y="134"/>
                  </a:lnTo>
                  <a:lnTo>
                    <a:pt x="13" y="4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2" name="Freeform 160"/>
            <p:cNvSpPr>
              <a:spLocks/>
            </p:cNvSpPr>
            <p:nvPr/>
          </p:nvSpPr>
          <p:spPr bwMode="auto">
            <a:xfrm>
              <a:off x="2180" y="2096"/>
              <a:ext cx="82" cy="127"/>
            </a:xfrm>
            <a:custGeom>
              <a:avLst/>
              <a:gdLst>
                <a:gd name="T0" fmla="*/ 0 w 166"/>
                <a:gd name="T1" fmla="*/ 0 h 255"/>
                <a:gd name="T2" fmla="*/ 28 w 166"/>
                <a:gd name="T3" fmla="*/ 14 h 255"/>
                <a:gd name="T4" fmla="*/ 51 w 166"/>
                <a:gd name="T5" fmla="*/ 27 h 255"/>
                <a:gd name="T6" fmla="*/ 68 w 166"/>
                <a:gd name="T7" fmla="*/ 39 h 255"/>
                <a:gd name="T8" fmla="*/ 83 w 166"/>
                <a:gd name="T9" fmla="*/ 54 h 255"/>
                <a:gd name="T10" fmla="*/ 92 w 166"/>
                <a:gd name="T11" fmla="*/ 71 h 255"/>
                <a:gd name="T12" fmla="*/ 99 w 166"/>
                <a:gd name="T13" fmla="*/ 90 h 255"/>
                <a:gd name="T14" fmla="*/ 103 w 166"/>
                <a:gd name="T15" fmla="*/ 116 h 255"/>
                <a:gd name="T16" fmla="*/ 103 w 166"/>
                <a:gd name="T17" fmla="*/ 147 h 255"/>
                <a:gd name="T18" fmla="*/ 142 w 166"/>
                <a:gd name="T19" fmla="*/ 148 h 255"/>
                <a:gd name="T20" fmla="*/ 155 w 166"/>
                <a:gd name="T21" fmla="*/ 188 h 255"/>
                <a:gd name="T22" fmla="*/ 166 w 166"/>
                <a:gd name="T23" fmla="*/ 239 h 255"/>
                <a:gd name="T24" fmla="*/ 143 w 166"/>
                <a:gd name="T25" fmla="*/ 227 h 255"/>
                <a:gd name="T26" fmla="*/ 132 w 166"/>
                <a:gd name="T27" fmla="*/ 167 h 255"/>
                <a:gd name="T28" fmla="*/ 99 w 166"/>
                <a:gd name="T29" fmla="*/ 166 h 255"/>
                <a:gd name="T30" fmla="*/ 66 w 166"/>
                <a:gd name="T31" fmla="*/ 185 h 255"/>
                <a:gd name="T32" fmla="*/ 65 w 166"/>
                <a:gd name="T33" fmla="*/ 232 h 255"/>
                <a:gd name="T34" fmla="*/ 49 w 166"/>
                <a:gd name="T35" fmla="*/ 255 h 255"/>
                <a:gd name="T36" fmla="*/ 50 w 166"/>
                <a:gd name="T37" fmla="*/ 193 h 255"/>
                <a:gd name="T38" fmla="*/ 52 w 166"/>
                <a:gd name="T39" fmla="*/ 165 h 255"/>
                <a:gd name="T40" fmla="*/ 83 w 166"/>
                <a:gd name="T41" fmla="*/ 139 h 255"/>
                <a:gd name="T42" fmla="*/ 83 w 166"/>
                <a:gd name="T43" fmla="*/ 116 h 255"/>
                <a:gd name="T44" fmla="*/ 82 w 166"/>
                <a:gd name="T45" fmla="*/ 97 h 255"/>
                <a:gd name="T46" fmla="*/ 80 w 166"/>
                <a:gd name="T47" fmla="*/ 83 h 255"/>
                <a:gd name="T48" fmla="*/ 75 w 166"/>
                <a:gd name="T49" fmla="*/ 72 h 255"/>
                <a:gd name="T50" fmla="*/ 67 w 166"/>
                <a:gd name="T51" fmla="*/ 61 h 255"/>
                <a:gd name="T52" fmla="*/ 57 w 166"/>
                <a:gd name="T53" fmla="*/ 52 h 255"/>
                <a:gd name="T54" fmla="*/ 43 w 166"/>
                <a:gd name="T55" fmla="*/ 41 h 255"/>
                <a:gd name="T56" fmla="*/ 24 w 166"/>
                <a:gd name="T57" fmla="*/ 27 h 255"/>
                <a:gd name="T58" fmla="*/ 0 w 166"/>
                <a:gd name="T59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55">
                  <a:moveTo>
                    <a:pt x="0" y="0"/>
                  </a:moveTo>
                  <a:lnTo>
                    <a:pt x="28" y="14"/>
                  </a:lnTo>
                  <a:lnTo>
                    <a:pt x="51" y="27"/>
                  </a:lnTo>
                  <a:lnTo>
                    <a:pt x="68" y="39"/>
                  </a:lnTo>
                  <a:lnTo>
                    <a:pt x="83" y="54"/>
                  </a:lnTo>
                  <a:lnTo>
                    <a:pt x="92" y="71"/>
                  </a:lnTo>
                  <a:lnTo>
                    <a:pt x="99" y="90"/>
                  </a:lnTo>
                  <a:lnTo>
                    <a:pt x="103" y="116"/>
                  </a:lnTo>
                  <a:lnTo>
                    <a:pt x="103" y="147"/>
                  </a:lnTo>
                  <a:lnTo>
                    <a:pt x="142" y="148"/>
                  </a:lnTo>
                  <a:lnTo>
                    <a:pt x="155" y="188"/>
                  </a:lnTo>
                  <a:lnTo>
                    <a:pt x="166" y="239"/>
                  </a:lnTo>
                  <a:lnTo>
                    <a:pt x="143" y="227"/>
                  </a:lnTo>
                  <a:lnTo>
                    <a:pt x="132" y="167"/>
                  </a:lnTo>
                  <a:lnTo>
                    <a:pt x="99" y="166"/>
                  </a:lnTo>
                  <a:lnTo>
                    <a:pt x="66" y="185"/>
                  </a:lnTo>
                  <a:lnTo>
                    <a:pt x="65" y="232"/>
                  </a:lnTo>
                  <a:lnTo>
                    <a:pt x="49" y="255"/>
                  </a:lnTo>
                  <a:lnTo>
                    <a:pt x="50" y="193"/>
                  </a:lnTo>
                  <a:lnTo>
                    <a:pt x="52" y="165"/>
                  </a:lnTo>
                  <a:lnTo>
                    <a:pt x="83" y="139"/>
                  </a:lnTo>
                  <a:lnTo>
                    <a:pt x="83" y="116"/>
                  </a:lnTo>
                  <a:lnTo>
                    <a:pt x="82" y="97"/>
                  </a:lnTo>
                  <a:lnTo>
                    <a:pt x="80" y="83"/>
                  </a:lnTo>
                  <a:lnTo>
                    <a:pt x="75" y="72"/>
                  </a:lnTo>
                  <a:lnTo>
                    <a:pt x="67" y="61"/>
                  </a:lnTo>
                  <a:lnTo>
                    <a:pt x="57" y="52"/>
                  </a:lnTo>
                  <a:lnTo>
                    <a:pt x="43" y="41"/>
                  </a:lnTo>
                  <a:lnTo>
                    <a:pt x="24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3" name="Freeform 161"/>
            <p:cNvSpPr>
              <a:spLocks/>
            </p:cNvSpPr>
            <p:nvPr/>
          </p:nvSpPr>
          <p:spPr bwMode="auto">
            <a:xfrm>
              <a:off x="2241" y="2196"/>
              <a:ext cx="40" cy="131"/>
            </a:xfrm>
            <a:custGeom>
              <a:avLst/>
              <a:gdLst>
                <a:gd name="T0" fmla="*/ 39 w 81"/>
                <a:gd name="T1" fmla="*/ 27 h 262"/>
                <a:gd name="T2" fmla="*/ 81 w 81"/>
                <a:gd name="T3" fmla="*/ 182 h 262"/>
                <a:gd name="T4" fmla="*/ 80 w 81"/>
                <a:gd name="T5" fmla="*/ 229 h 262"/>
                <a:gd name="T6" fmla="*/ 78 w 81"/>
                <a:gd name="T7" fmla="*/ 257 h 262"/>
                <a:gd name="T8" fmla="*/ 36 w 81"/>
                <a:gd name="T9" fmla="*/ 259 h 262"/>
                <a:gd name="T10" fmla="*/ 0 w 81"/>
                <a:gd name="T11" fmla="*/ 262 h 262"/>
                <a:gd name="T12" fmla="*/ 1 w 81"/>
                <a:gd name="T13" fmla="*/ 235 h 262"/>
                <a:gd name="T14" fmla="*/ 29 w 81"/>
                <a:gd name="T15" fmla="*/ 228 h 262"/>
                <a:gd name="T16" fmla="*/ 28 w 81"/>
                <a:gd name="T17" fmla="*/ 251 h 262"/>
                <a:gd name="T18" fmla="*/ 67 w 81"/>
                <a:gd name="T19" fmla="*/ 240 h 262"/>
                <a:gd name="T20" fmla="*/ 69 w 81"/>
                <a:gd name="T21" fmla="*/ 185 h 262"/>
                <a:gd name="T22" fmla="*/ 26 w 81"/>
                <a:gd name="T23" fmla="*/ 0 h 262"/>
                <a:gd name="T24" fmla="*/ 39 w 81"/>
                <a:gd name="T25" fmla="*/ 27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1" h="262">
                  <a:moveTo>
                    <a:pt x="39" y="27"/>
                  </a:moveTo>
                  <a:lnTo>
                    <a:pt x="81" y="182"/>
                  </a:lnTo>
                  <a:lnTo>
                    <a:pt x="80" y="229"/>
                  </a:lnTo>
                  <a:lnTo>
                    <a:pt x="78" y="257"/>
                  </a:lnTo>
                  <a:lnTo>
                    <a:pt x="36" y="259"/>
                  </a:lnTo>
                  <a:lnTo>
                    <a:pt x="0" y="262"/>
                  </a:lnTo>
                  <a:lnTo>
                    <a:pt x="1" y="235"/>
                  </a:lnTo>
                  <a:lnTo>
                    <a:pt x="29" y="228"/>
                  </a:lnTo>
                  <a:lnTo>
                    <a:pt x="28" y="251"/>
                  </a:lnTo>
                  <a:lnTo>
                    <a:pt x="67" y="240"/>
                  </a:lnTo>
                  <a:lnTo>
                    <a:pt x="69" y="185"/>
                  </a:lnTo>
                  <a:lnTo>
                    <a:pt x="26" y="0"/>
                  </a:lnTo>
                  <a:lnTo>
                    <a:pt x="39" y="27"/>
                  </a:lnTo>
                  <a:close/>
                </a:path>
              </a:pathLst>
            </a:custGeom>
            <a:solidFill>
              <a:srgbClr val="5E5B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4" name="Freeform 162"/>
            <p:cNvSpPr>
              <a:spLocks/>
            </p:cNvSpPr>
            <p:nvPr/>
          </p:nvSpPr>
          <p:spPr bwMode="auto">
            <a:xfrm>
              <a:off x="2201" y="2198"/>
              <a:ext cx="29" cy="130"/>
            </a:xfrm>
            <a:custGeom>
              <a:avLst/>
              <a:gdLst>
                <a:gd name="T0" fmla="*/ 14 w 57"/>
                <a:gd name="T1" fmla="*/ 36 h 261"/>
                <a:gd name="T2" fmla="*/ 11 w 57"/>
                <a:gd name="T3" fmla="*/ 106 h 261"/>
                <a:gd name="T4" fmla="*/ 15 w 57"/>
                <a:gd name="T5" fmla="*/ 224 h 261"/>
                <a:gd name="T6" fmla="*/ 34 w 57"/>
                <a:gd name="T7" fmla="*/ 241 h 261"/>
                <a:gd name="T8" fmla="*/ 57 w 57"/>
                <a:gd name="T9" fmla="*/ 241 h 261"/>
                <a:gd name="T10" fmla="*/ 57 w 57"/>
                <a:gd name="T11" fmla="*/ 261 h 261"/>
                <a:gd name="T12" fmla="*/ 30 w 57"/>
                <a:gd name="T13" fmla="*/ 259 h 261"/>
                <a:gd name="T14" fmla="*/ 0 w 57"/>
                <a:gd name="T15" fmla="*/ 227 h 261"/>
                <a:gd name="T16" fmla="*/ 3 w 57"/>
                <a:gd name="T17" fmla="*/ 102 h 261"/>
                <a:gd name="T18" fmla="*/ 7 w 57"/>
                <a:gd name="T19" fmla="*/ 0 h 261"/>
                <a:gd name="T20" fmla="*/ 14 w 57"/>
                <a:gd name="T21" fmla="*/ 36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261">
                  <a:moveTo>
                    <a:pt x="14" y="36"/>
                  </a:moveTo>
                  <a:lnTo>
                    <a:pt x="11" y="106"/>
                  </a:lnTo>
                  <a:lnTo>
                    <a:pt x="15" y="224"/>
                  </a:lnTo>
                  <a:lnTo>
                    <a:pt x="34" y="241"/>
                  </a:lnTo>
                  <a:lnTo>
                    <a:pt x="57" y="241"/>
                  </a:lnTo>
                  <a:lnTo>
                    <a:pt x="57" y="261"/>
                  </a:lnTo>
                  <a:lnTo>
                    <a:pt x="30" y="259"/>
                  </a:lnTo>
                  <a:lnTo>
                    <a:pt x="0" y="227"/>
                  </a:lnTo>
                  <a:lnTo>
                    <a:pt x="3" y="102"/>
                  </a:lnTo>
                  <a:lnTo>
                    <a:pt x="7" y="0"/>
                  </a:lnTo>
                  <a:lnTo>
                    <a:pt x="14" y="36"/>
                  </a:lnTo>
                  <a:close/>
                </a:path>
              </a:pathLst>
            </a:custGeom>
            <a:solidFill>
              <a:srgbClr val="5E5B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" name="Freeform 163"/>
            <p:cNvSpPr>
              <a:spLocks/>
            </p:cNvSpPr>
            <p:nvPr/>
          </p:nvSpPr>
          <p:spPr bwMode="auto">
            <a:xfrm>
              <a:off x="2242" y="2310"/>
              <a:ext cx="24" cy="19"/>
            </a:xfrm>
            <a:custGeom>
              <a:avLst/>
              <a:gdLst>
                <a:gd name="T0" fmla="*/ 35 w 50"/>
                <a:gd name="T1" fmla="*/ 0 h 38"/>
                <a:gd name="T2" fmla="*/ 0 w 50"/>
                <a:gd name="T3" fmla="*/ 14 h 38"/>
                <a:gd name="T4" fmla="*/ 7 w 50"/>
                <a:gd name="T5" fmla="*/ 38 h 38"/>
                <a:gd name="T6" fmla="*/ 50 w 50"/>
                <a:gd name="T7" fmla="*/ 35 h 38"/>
                <a:gd name="T8" fmla="*/ 35 w 50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8">
                  <a:moveTo>
                    <a:pt x="35" y="0"/>
                  </a:moveTo>
                  <a:lnTo>
                    <a:pt x="0" y="14"/>
                  </a:lnTo>
                  <a:lnTo>
                    <a:pt x="7" y="38"/>
                  </a:lnTo>
                  <a:lnTo>
                    <a:pt x="50" y="35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" name="Freeform 164"/>
            <p:cNvSpPr>
              <a:spLocks/>
            </p:cNvSpPr>
            <p:nvPr/>
          </p:nvSpPr>
          <p:spPr bwMode="auto">
            <a:xfrm>
              <a:off x="2210" y="2309"/>
              <a:ext cx="25" cy="19"/>
            </a:xfrm>
            <a:custGeom>
              <a:avLst/>
              <a:gdLst>
                <a:gd name="T0" fmla="*/ 36 w 51"/>
                <a:gd name="T1" fmla="*/ 0 h 38"/>
                <a:gd name="T2" fmla="*/ 0 w 51"/>
                <a:gd name="T3" fmla="*/ 15 h 38"/>
                <a:gd name="T4" fmla="*/ 7 w 51"/>
                <a:gd name="T5" fmla="*/ 38 h 38"/>
                <a:gd name="T6" fmla="*/ 51 w 51"/>
                <a:gd name="T7" fmla="*/ 36 h 38"/>
                <a:gd name="T8" fmla="*/ 36 w 51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8">
                  <a:moveTo>
                    <a:pt x="36" y="0"/>
                  </a:moveTo>
                  <a:lnTo>
                    <a:pt x="0" y="15"/>
                  </a:lnTo>
                  <a:lnTo>
                    <a:pt x="7" y="38"/>
                  </a:lnTo>
                  <a:lnTo>
                    <a:pt x="51" y="3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" name="Freeform 165"/>
            <p:cNvSpPr>
              <a:spLocks/>
            </p:cNvSpPr>
            <p:nvPr/>
          </p:nvSpPr>
          <p:spPr bwMode="auto">
            <a:xfrm>
              <a:off x="2042" y="2263"/>
              <a:ext cx="48" cy="73"/>
            </a:xfrm>
            <a:custGeom>
              <a:avLst/>
              <a:gdLst>
                <a:gd name="T0" fmla="*/ 67 w 97"/>
                <a:gd name="T1" fmla="*/ 30 h 147"/>
                <a:gd name="T2" fmla="*/ 68 w 97"/>
                <a:gd name="T3" fmla="*/ 8 h 147"/>
                <a:gd name="T4" fmla="*/ 45 w 97"/>
                <a:gd name="T5" fmla="*/ 0 h 147"/>
                <a:gd name="T6" fmla="*/ 21 w 97"/>
                <a:gd name="T7" fmla="*/ 21 h 147"/>
                <a:gd name="T8" fmla="*/ 0 w 97"/>
                <a:gd name="T9" fmla="*/ 44 h 147"/>
                <a:gd name="T10" fmla="*/ 9 w 97"/>
                <a:gd name="T11" fmla="*/ 68 h 147"/>
                <a:gd name="T12" fmla="*/ 24 w 97"/>
                <a:gd name="T13" fmla="*/ 68 h 147"/>
                <a:gd name="T14" fmla="*/ 24 w 97"/>
                <a:gd name="T15" fmla="*/ 92 h 147"/>
                <a:gd name="T16" fmla="*/ 39 w 97"/>
                <a:gd name="T17" fmla="*/ 98 h 147"/>
                <a:gd name="T18" fmla="*/ 39 w 97"/>
                <a:gd name="T19" fmla="*/ 118 h 147"/>
                <a:gd name="T20" fmla="*/ 57 w 97"/>
                <a:gd name="T21" fmla="*/ 122 h 147"/>
                <a:gd name="T22" fmla="*/ 55 w 97"/>
                <a:gd name="T23" fmla="*/ 141 h 147"/>
                <a:gd name="T24" fmla="*/ 67 w 97"/>
                <a:gd name="T25" fmla="*/ 147 h 147"/>
                <a:gd name="T26" fmla="*/ 96 w 97"/>
                <a:gd name="T27" fmla="*/ 126 h 147"/>
                <a:gd name="T28" fmla="*/ 97 w 97"/>
                <a:gd name="T29" fmla="*/ 95 h 147"/>
                <a:gd name="T30" fmla="*/ 84 w 97"/>
                <a:gd name="T31" fmla="*/ 90 h 147"/>
                <a:gd name="T32" fmla="*/ 85 w 97"/>
                <a:gd name="T33" fmla="*/ 73 h 147"/>
                <a:gd name="T34" fmla="*/ 74 w 97"/>
                <a:gd name="T35" fmla="*/ 62 h 147"/>
                <a:gd name="T36" fmla="*/ 81 w 97"/>
                <a:gd name="T37" fmla="*/ 45 h 147"/>
                <a:gd name="T38" fmla="*/ 67 w 97"/>
                <a:gd name="T39" fmla="*/ 3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7" h="147">
                  <a:moveTo>
                    <a:pt x="67" y="30"/>
                  </a:moveTo>
                  <a:lnTo>
                    <a:pt x="68" y="8"/>
                  </a:lnTo>
                  <a:lnTo>
                    <a:pt x="45" y="0"/>
                  </a:lnTo>
                  <a:lnTo>
                    <a:pt x="21" y="21"/>
                  </a:lnTo>
                  <a:lnTo>
                    <a:pt x="0" y="44"/>
                  </a:lnTo>
                  <a:lnTo>
                    <a:pt x="9" y="68"/>
                  </a:lnTo>
                  <a:lnTo>
                    <a:pt x="24" y="68"/>
                  </a:lnTo>
                  <a:lnTo>
                    <a:pt x="24" y="92"/>
                  </a:lnTo>
                  <a:lnTo>
                    <a:pt x="39" y="98"/>
                  </a:lnTo>
                  <a:lnTo>
                    <a:pt x="39" y="118"/>
                  </a:lnTo>
                  <a:lnTo>
                    <a:pt x="57" y="122"/>
                  </a:lnTo>
                  <a:lnTo>
                    <a:pt x="55" y="141"/>
                  </a:lnTo>
                  <a:lnTo>
                    <a:pt x="67" y="147"/>
                  </a:lnTo>
                  <a:lnTo>
                    <a:pt x="96" y="126"/>
                  </a:lnTo>
                  <a:lnTo>
                    <a:pt x="97" y="95"/>
                  </a:lnTo>
                  <a:lnTo>
                    <a:pt x="84" y="90"/>
                  </a:lnTo>
                  <a:lnTo>
                    <a:pt x="85" y="73"/>
                  </a:lnTo>
                  <a:lnTo>
                    <a:pt x="74" y="62"/>
                  </a:lnTo>
                  <a:lnTo>
                    <a:pt x="81" y="45"/>
                  </a:lnTo>
                  <a:lnTo>
                    <a:pt x="67" y="30"/>
                  </a:lnTo>
                  <a:close/>
                </a:path>
              </a:pathLst>
            </a:custGeom>
            <a:solidFill>
              <a:srgbClr val="FF7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" name="Freeform 166"/>
            <p:cNvSpPr>
              <a:spLocks/>
            </p:cNvSpPr>
            <p:nvPr/>
          </p:nvSpPr>
          <p:spPr bwMode="auto">
            <a:xfrm>
              <a:off x="2122" y="2370"/>
              <a:ext cx="78" cy="44"/>
            </a:xfrm>
            <a:custGeom>
              <a:avLst/>
              <a:gdLst>
                <a:gd name="T0" fmla="*/ 137 w 155"/>
                <a:gd name="T1" fmla="*/ 30 h 87"/>
                <a:gd name="T2" fmla="*/ 111 w 155"/>
                <a:gd name="T3" fmla="*/ 28 h 87"/>
                <a:gd name="T4" fmla="*/ 82 w 155"/>
                <a:gd name="T5" fmla="*/ 10 h 87"/>
                <a:gd name="T6" fmla="*/ 47 w 155"/>
                <a:gd name="T7" fmla="*/ 0 h 87"/>
                <a:gd name="T8" fmla="*/ 23 w 155"/>
                <a:gd name="T9" fmla="*/ 4 h 87"/>
                <a:gd name="T10" fmla="*/ 1 w 155"/>
                <a:gd name="T11" fmla="*/ 19 h 87"/>
                <a:gd name="T12" fmla="*/ 0 w 155"/>
                <a:gd name="T13" fmla="*/ 47 h 87"/>
                <a:gd name="T14" fmla="*/ 28 w 155"/>
                <a:gd name="T15" fmla="*/ 49 h 87"/>
                <a:gd name="T16" fmla="*/ 32 w 155"/>
                <a:gd name="T17" fmla="*/ 68 h 87"/>
                <a:gd name="T18" fmla="*/ 38 w 155"/>
                <a:gd name="T19" fmla="*/ 79 h 87"/>
                <a:gd name="T20" fmla="*/ 58 w 155"/>
                <a:gd name="T21" fmla="*/ 80 h 87"/>
                <a:gd name="T22" fmla="*/ 108 w 155"/>
                <a:gd name="T23" fmla="*/ 87 h 87"/>
                <a:gd name="T24" fmla="*/ 154 w 155"/>
                <a:gd name="T25" fmla="*/ 62 h 87"/>
                <a:gd name="T26" fmla="*/ 155 w 155"/>
                <a:gd name="T27" fmla="*/ 30 h 87"/>
                <a:gd name="T28" fmla="*/ 137 w 155"/>
                <a:gd name="T29" fmla="*/ 3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5" h="87">
                  <a:moveTo>
                    <a:pt x="137" y="30"/>
                  </a:moveTo>
                  <a:lnTo>
                    <a:pt x="111" y="28"/>
                  </a:lnTo>
                  <a:lnTo>
                    <a:pt x="82" y="10"/>
                  </a:lnTo>
                  <a:lnTo>
                    <a:pt x="47" y="0"/>
                  </a:lnTo>
                  <a:lnTo>
                    <a:pt x="23" y="4"/>
                  </a:lnTo>
                  <a:lnTo>
                    <a:pt x="1" y="19"/>
                  </a:lnTo>
                  <a:lnTo>
                    <a:pt x="0" y="47"/>
                  </a:lnTo>
                  <a:lnTo>
                    <a:pt x="28" y="49"/>
                  </a:lnTo>
                  <a:lnTo>
                    <a:pt x="32" y="68"/>
                  </a:lnTo>
                  <a:lnTo>
                    <a:pt x="38" y="79"/>
                  </a:lnTo>
                  <a:lnTo>
                    <a:pt x="58" y="80"/>
                  </a:lnTo>
                  <a:lnTo>
                    <a:pt x="108" y="87"/>
                  </a:lnTo>
                  <a:lnTo>
                    <a:pt x="154" y="62"/>
                  </a:lnTo>
                  <a:lnTo>
                    <a:pt x="155" y="30"/>
                  </a:lnTo>
                  <a:lnTo>
                    <a:pt x="137" y="30"/>
                  </a:lnTo>
                  <a:close/>
                </a:path>
              </a:pathLst>
            </a:custGeom>
            <a:solidFill>
              <a:srgbClr val="FF7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" name="Freeform 167"/>
            <p:cNvSpPr>
              <a:spLocks/>
            </p:cNvSpPr>
            <p:nvPr/>
          </p:nvSpPr>
          <p:spPr bwMode="auto">
            <a:xfrm>
              <a:off x="2092" y="2362"/>
              <a:ext cx="44" cy="12"/>
            </a:xfrm>
            <a:custGeom>
              <a:avLst/>
              <a:gdLst>
                <a:gd name="T0" fmla="*/ 89 w 89"/>
                <a:gd name="T1" fmla="*/ 10 h 26"/>
                <a:gd name="T2" fmla="*/ 55 w 89"/>
                <a:gd name="T3" fmla="*/ 11 h 26"/>
                <a:gd name="T4" fmla="*/ 28 w 89"/>
                <a:gd name="T5" fmla="*/ 0 h 26"/>
                <a:gd name="T6" fmla="*/ 0 w 89"/>
                <a:gd name="T7" fmla="*/ 9 h 26"/>
                <a:gd name="T8" fmla="*/ 34 w 89"/>
                <a:gd name="T9" fmla="*/ 26 h 26"/>
                <a:gd name="T10" fmla="*/ 89 w 89"/>
                <a:gd name="T11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26">
                  <a:moveTo>
                    <a:pt x="89" y="10"/>
                  </a:moveTo>
                  <a:lnTo>
                    <a:pt x="55" y="11"/>
                  </a:lnTo>
                  <a:lnTo>
                    <a:pt x="28" y="0"/>
                  </a:lnTo>
                  <a:lnTo>
                    <a:pt x="0" y="9"/>
                  </a:lnTo>
                  <a:lnTo>
                    <a:pt x="34" y="26"/>
                  </a:lnTo>
                  <a:lnTo>
                    <a:pt x="89" y="10"/>
                  </a:lnTo>
                  <a:close/>
                </a:path>
              </a:pathLst>
            </a:custGeom>
            <a:solidFill>
              <a:srgbClr val="FF7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" name="Freeform 168"/>
            <p:cNvSpPr>
              <a:spLocks/>
            </p:cNvSpPr>
            <p:nvPr/>
          </p:nvSpPr>
          <p:spPr bwMode="auto">
            <a:xfrm>
              <a:off x="2083" y="2369"/>
              <a:ext cx="31" cy="15"/>
            </a:xfrm>
            <a:custGeom>
              <a:avLst/>
              <a:gdLst>
                <a:gd name="T0" fmla="*/ 62 w 62"/>
                <a:gd name="T1" fmla="*/ 19 h 30"/>
                <a:gd name="T2" fmla="*/ 24 w 62"/>
                <a:gd name="T3" fmla="*/ 10 h 30"/>
                <a:gd name="T4" fmla="*/ 0 w 62"/>
                <a:gd name="T5" fmla="*/ 0 h 30"/>
                <a:gd name="T6" fmla="*/ 22 w 62"/>
                <a:gd name="T7" fmla="*/ 21 h 30"/>
                <a:gd name="T8" fmla="*/ 54 w 62"/>
                <a:gd name="T9" fmla="*/ 30 h 30"/>
                <a:gd name="T10" fmla="*/ 62 w 62"/>
                <a:gd name="T11" fmla="*/ 1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30">
                  <a:moveTo>
                    <a:pt x="62" y="19"/>
                  </a:moveTo>
                  <a:lnTo>
                    <a:pt x="24" y="10"/>
                  </a:lnTo>
                  <a:lnTo>
                    <a:pt x="0" y="0"/>
                  </a:lnTo>
                  <a:lnTo>
                    <a:pt x="22" y="21"/>
                  </a:lnTo>
                  <a:lnTo>
                    <a:pt x="54" y="30"/>
                  </a:lnTo>
                  <a:lnTo>
                    <a:pt x="62" y="19"/>
                  </a:lnTo>
                  <a:close/>
                </a:path>
              </a:pathLst>
            </a:custGeom>
            <a:solidFill>
              <a:srgbClr val="FF7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" name="Freeform 169"/>
            <p:cNvSpPr>
              <a:spLocks/>
            </p:cNvSpPr>
            <p:nvPr/>
          </p:nvSpPr>
          <p:spPr bwMode="auto">
            <a:xfrm>
              <a:off x="2160" y="1983"/>
              <a:ext cx="27" cy="30"/>
            </a:xfrm>
            <a:custGeom>
              <a:avLst/>
              <a:gdLst>
                <a:gd name="T0" fmla="*/ 0 w 53"/>
                <a:gd name="T1" fmla="*/ 51 h 61"/>
                <a:gd name="T2" fmla="*/ 0 w 53"/>
                <a:gd name="T3" fmla="*/ 61 h 61"/>
                <a:gd name="T4" fmla="*/ 30 w 53"/>
                <a:gd name="T5" fmla="*/ 56 h 61"/>
                <a:gd name="T6" fmla="*/ 46 w 53"/>
                <a:gd name="T7" fmla="*/ 20 h 61"/>
                <a:gd name="T8" fmla="*/ 53 w 53"/>
                <a:gd name="T9" fmla="*/ 5 h 61"/>
                <a:gd name="T10" fmla="*/ 7 w 53"/>
                <a:gd name="T11" fmla="*/ 0 h 61"/>
                <a:gd name="T12" fmla="*/ 0 w 53"/>
                <a:gd name="T13" fmla="*/ 1 h 61"/>
                <a:gd name="T14" fmla="*/ 0 w 53"/>
                <a:gd name="T15" fmla="*/ 8 h 61"/>
                <a:gd name="T16" fmla="*/ 33 w 53"/>
                <a:gd name="T17" fmla="*/ 10 h 61"/>
                <a:gd name="T18" fmla="*/ 33 w 53"/>
                <a:gd name="T19" fmla="*/ 34 h 61"/>
                <a:gd name="T20" fmla="*/ 19 w 53"/>
                <a:gd name="T21" fmla="*/ 52 h 61"/>
                <a:gd name="T22" fmla="*/ 0 w 53"/>
                <a:gd name="T23" fmla="*/ 5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61">
                  <a:moveTo>
                    <a:pt x="0" y="51"/>
                  </a:moveTo>
                  <a:lnTo>
                    <a:pt x="0" y="61"/>
                  </a:lnTo>
                  <a:lnTo>
                    <a:pt x="30" y="56"/>
                  </a:lnTo>
                  <a:lnTo>
                    <a:pt x="46" y="20"/>
                  </a:lnTo>
                  <a:lnTo>
                    <a:pt x="53" y="5"/>
                  </a:lnTo>
                  <a:lnTo>
                    <a:pt x="7" y="0"/>
                  </a:lnTo>
                  <a:lnTo>
                    <a:pt x="0" y="1"/>
                  </a:lnTo>
                  <a:lnTo>
                    <a:pt x="0" y="8"/>
                  </a:lnTo>
                  <a:lnTo>
                    <a:pt x="33" y="10"/>
                  </a:lnTo>
                  <a:lnTo>
                    <a:pt x="33" y="34"/>
                  </a:lnTo>
                  <a:lnTo>
                    <a:pt x="19" y="52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441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" name="Freeform 170"/>
            <p:cNvSpPr>
              <a:spLocks/>
            </p:cNvSpPr>
            <p:nvPr/>
          </p:nvSpPr>
          <p:spPr bwMode="auto">
            <a:xfrm>
              <a:off x="2104" y="1983"/>
              <a:ext cx="56" cy="31"/>
            </a:xfrm>
            <a:custGeom>
              <a:avLst/>
              <a:gdLst>
                <a:gd name="T0" fmla="*/ 111 w 111"/>
                <a:gd name="T1" fmla="*/ 8 h 64"/>
                <a:gd name="T2" fmla="*/ 111 w 111"/>
                <a:gd name="T3" fmla="*/ 1 h 64"/>
                <a:gd name="T4" fmla="*/ 88 w 111"/>
                <a:gd name="T5" fmla="*/ 8 h 64"/>
                <a:gd name="T6" fmla="*/ 36 w 111"/>
                <a:gd name="T7" fmla="*/ 4 h 64"/>
                <a:gd name="T8" fmla="*/ 0 w 111"/>
                <a:gd name="T9" fmla="*/ 0 h 64"/>
                <a:gd name="T10" fmla="*/ 0 w 111"/>
                <a:gd name="T11" fmla="*/ 10 h 64"/>
                <a:gd name="T12" fmla="*/ 34 w 111"/>
                <a:gd name="T13" fmla="*/ 11 h 64"/>
                <a:gd name="T14" fmla="*/ 34 w 111"/>
                <a:gd name="T15" fmla="*/ 35 h 64"/>
                <a:gd name="T16" fmla="*/ 18 w 111"/>
                <a:gd name="T17" fmla="*/ 53 h 64"/>
                <a:gd name="T18" fmla="*/ 0 w 111"/>
                <a:gd name="T19" fmla="*/ 52 h 64"/>
                <a:gd name="T20" fmla="*/ 0 w 111"/>
                <a:gd name="T21" fmla="*/ 64 h 64"/>
                <a:gd name="T22" fmla="*/ 11 w 111"/>
                <a:gd name="T23" fmla="*/ 64 h 64"/>
                <a:gd name="T24" fmla="*/ 35 w 111"/>
                <a:gd name="T25" fmla="*/ 56 h 64"/>
                <a:gd name="T26" fmla="*/ 42 w 111"/>
                <a:gd name="T27" fmla="*/ 15 h 64"/>
                <a:gd name="T28" fmla="*/ 66 w 111"/>
                <a:gd name="T29" fmla="*/ 20 h 64"/>
                <a:gd name="T30" fmla="*/ 74 w 111"/>
                <a:gd name="T31" fmla="*/ 50 h 64"/>
                <a:gd name="T32" fmla="*/ 101 w 111"/>
                <a:gd name="T33" fmla="*/ 64 h 64"/>
                <a:gd name="T34" fmla="*/ 111 w 111"/>
                <a:gd name="T35" fmla="*/ 61 h 64"/>
                <a:gd name="T36" fmla="*/ 111 w 111"/>
                <a:gd name="T37" fmla="*/ 51 h 64"/>
                <a:gd name="T38" fmla="*/ 105 w 111"/>
                <a:gd name="T39" fmla="*/ 51 h 64"/>
                <a:gd name="T40" fmla="*/ 88 w 111"/>
                <a:gd name="T41" fmla="*/ 48 h 64"/>
                <a:gd name="T42" fmla="*/ 78 w 111"/>
                <a:gd name="T43" fmla="*/ 31 h 64"/>
                <a:gd name="T44" fmla="*/ 79 w 111"/>
                <a:gd name="T45" fmla="*/ 18 h 64"/>
                <a:gd name="T46" fmla="*/ 105 w 111"/>
                <a:gd name="T47" fmla="*/ 8 h 64"/>
                <a:gd name="T48" fmla="*/ 111 w 111"/>
                <a:gd name="T49" fmla="*/ 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1" h="64">
                  <a:moveTo>
                    <a:pt x="111" y="8"/>
                  </a:moveTo>
                  <a:lnTo>
                    <a:pt x="111" y="1"/>
                  </a:lnTo>
                  <a:lnTo>
                    <a:pt x="88" y="8"/>
                  </a:lnTo>
                  <a:lnTo>
                    <a:pt x="36" y="4"/>
                  </a:lnTo>
                  <a:lnTo>
                    <a:pt x="0" y="0"/>
                  </a:lnTo>
                  <a:lnTo>
                    <a:pt x="0" y="10"/>
                  </a:lnTo>
                  <a:lnTo>
                    <a:pt x="34" y="11"/>
                  </a:lnTo>
                  <a:lnTo>
                    <a:pt x="34" y="35"/>
                  </a:lnTo>
                  <a:lnTo>
                    <a:pt x="18" y="53"/>
                  </a:lnTo>
                  <a:lnTo>
                    <a:pt x="0" y="52"/>
                  </a:lnTo>
                  <a:lnTo>
                    <a:pt x="0" y="64"/>
                  </a:lnTo>
                  <a:lnTo>
                    <a:pt x="11" y="64"/>
                  </a:lnTo>
                  <a:lnTo>
                    <a:pt x="35" y="56"/>
                  </a:lnTo>
                  <a:lnTo>
                    <a:pt x="42" y="15"/>
                  </a:lnTo>
                  <a:lnTo>
                    <a:pt x="66" y="20"/>
                  </a:lnTo>
                  <a:lnTo>
                    <a:pt x="74" y="50"/>
                  </a:lnTo>
                  <a:lnTo>
                    <a:pt x="101" y="64"/>
                  </a:lnTo>
                  <a:lnTo>
                    <a:pt x="111" y="61"/>
                  </a:lnTo>
                  <a:lnTo>
                    <a:pt x="111" y="51"/>
                  </a:lnTo>
                  <a:lnTo>
                    <a:pt x="105" y="51"/>
                  </a:lnTo>
                  <a:lnTo>
                    <a:pt x="88" y="48"/>
                  </a:lnTo>
                  <a:lnTo>
                    <a:pt x="78" y="31"/>
                  </a:lnTo>
                  <a:lnTo>
                    <a:pt x="79" y="18"/>
                  </a:lnTo>
                  <a:lnTo>
                    <a:pt x="105" y="8"/>
                  </a:lnTo>
                  <a:lnTo>
                    <a:pt x="111" y="8"/>
                  </a:lnTo>
                  <a:close/>
                </a:path>
              </a:pathLst>
            </a:custGeom>
            <a:solidFill>
              <a:srgbClr val="441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3" name="Freeform 171"/>
            <p:cNvSpPr>
              <a:spLocks/>
            </p:cNvSpPr>
            <p:nvPr/>
          </p:nvSpPr>
          <p:spPr bwMode="auto">
            <a:xfrm>
              <a:off x="2063" y="1982"/>
              <a:ext cx="41" cy="32"/>
            </a:xfrm>
            <a:custGeom>
              <a:avLst/>
              <a:gdLst>
                <a:gd name="T0" fmla="*/ 83 w 83"/>
                <a:gd name="T1" fmla="*/ 11 h 65"/>
                <a:gd name="T2" fmla="*/ 83 w 83"/>
                <a:gd name="T3" fmla="*/ 1 h 65"/>
                <a:gd name="T4" fmla="*/ 71 w 83"/>
                <a:gd name="T5" fmla="*/ 0 h 65"/>
                <a:gd name="T6" fmla="*/ 53 w 83"/>
                <a:gd name="T7" fmla="*/ 5 h 65"/>
                <a:gd name="T8" fmla="*/ 1 w 83"/>
                <a:gd name="T9" fmla="*/ 16 h 65"/>
                <a:gd name="T10" fmla="*/ 0 w 83"/>
                <a:gd name="T11" fmla="*/ 31 h 65"/>
                <a:gd name="T12" fmla="*/ 45 w 83"/>
                <a:gd name="T13" fmla="*/ 23 h 65"/>
                <a:gd name="T14" fmla="*/ 46 w 83"/>
                <a:gd name="T15" fmla="*/ 47 h 65"/>
                <a:gd name="T16" fmla="*/ 69 w 83"/>
                <a:gd name="T17" fmla="*/ 64 h 65"/>
                <a:gd name="T18" fmla="*/ 83 w 83"/>
                <a:gd name="T19" fmla="*/ 65 h 65"/>
                <a:gd name="T20" fmla="*/ 83 w 83"/>
                <a:gd name="T21" fmla="*/ 53 h 65"/>
                <a:gd name="T22" fmla="*/ 76 w 83"/>
                <a:gd name="T23" fmla="*/ 53 h 65"/>
                <a:gd name="T24" fmla="*/ 61 w 83"/>
                <a:gd name="T25" fmla="*/ 50 h 65"/>
                <a:gd name="T26" fmla="*/ 50 w 83"/>
                <a:gd name="T27" fmla="*/ 34 h 65"/>
                <a:gd name="T28" fmla="*/ 50 w 83"/>
                <a:gd name="T29" fmla="*/ 20 h 65"/>
                <a:gd name="T30" fmla="*/ 77 w 83"/>
                <a:gd name="T31" fmla="*/ 11 h 65"/>
                <a:gd name="T32" fmla="*/ 83 w 83"/>
                <a:gd name="T33" fmla="*/ 1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65">
                  <a:moveTo>
                    <a:pt x="83" y="11"/>
                  </a:moveTo>
                  <a:lnTo>
                    <a:pt x="83" y="1"/>
                  </a:lnTo>
                  <a:lnTo>
                    <a:pt x="71" y="0"/>
                  </a:lnTo>
                  <a:lnTo>
                    <a:pt x="53" y="5"/>
                  </a:lnTo>
                  <a:lnTo>
                    <a:pt x="1" y="16"/>
                  </a:lnTo>
                  <a:lnTo>
                    <a:pt x="0" y="31"/>
                  </a:lnTo>
                  <a:lnTo>
                    <a:pt x="45" y="23"/>
                  </a:lnTo>
                  <a:lnTo>
                    <a:pt x="46" y="47"/>
                  </a:lnTo>
                  <a:lnTo>
                    <a:pt x="69" y="64"/>
                  </a:lnTo>
                  <a:lnTo>
                    <a:pt x="83" y="65"/>
                  </a:lnTo>
                  <a:lnTo>
                    <a:pt x="83" y="53"/>
                  </a:lnTo>
                  <a:lnTo>
                    <a:pt x="76" y="53"/>
                  </a:lnTo>
                  <a:lnTo>
                    <a:pt x="61" y="50"/>
                  </a:lnTo>
                  <a:lnTo>
                    <a:pt x="50" y="34"/>
                  </a:lnTo>
                  <a:lnTo>
                    <a:pt x="50" y="20"/>
                  </a:lnTo>
                  <a:lnTo>
                    <a:pt x="77" y="11"/>
                  </a:lnTo>
                  <a:lnTo>
                    <a:pt x="83" y="11"/>
                  </a:lnTo>
                  <a:close/>
                </a:path>
              </a:pathLst>
            </a:custGeom>
            <a:solidFill>
              <a:srgbClr val="441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4" name="Freeform 172"/>
            <p:cNvSpPr>
              <a:spLocks/>
            </p:cNvSpPr>
            <p:nvPr/>
          </p:nvSpPr>
          <p:spPr bwMode="auto">
            <a:xfrm>
              <a:off x="2080" y="1888"/>
              <a:ext cx="144" cy="163"/>
            </a:xfrm>
            <a:custGeom>
              <a:avLst/>
              <a:gdLst>
                <a:gd name="T0" fmla="*/ 141 w 288"/>
                <a:gd name="T1" fmla="*/ 7 h 325"/>
                <a:gd name="T2" fmla="*/ 153 w 288"/>
                <a:gd name="T3" fmla="*/ 10 h 325"/>
                <a:gd name="T4" fmla="*/ 165 w 288"/>
                <a:gd name="T5" fmla="*/ 13 h 325"/>
                <a:gd name="T6" fmla="*/ 176 w 288"/>
                <a:gd name="T7" fmla="*/ 16 h 325"/>
                <a:gd name="T8" fmla="*/ 187 w 288"/>
                <a:gd name="T9" fmla="*/ 21 h 325"/>
                <a:gd name="T10" fmla="*/ 196 w 288"/>
                <a:gd name="T11" fmla="*/ 28 h 325"/>
                <a:gd name="T12" fmla="*/ 204 w 288"/>
                <a:gd name="T13" fmla="*/ 38 h 325"/>
                <a:gd name="T14" fmla="*/ 210 w 288"/>
                <a:gd name="T15" fmla="*/ 52 h 325"/>
                <a:gd name="T16" fmla="*/ 213 w 288"/>
                <a:gd name="T17" fmla="*/ 71 h 325"/>
                <a:gd name="T18" fmla="*/ 228 w 288"/>
                <a:gd name="T19" fmla="*/ 80 h 325"/>
                <a:gd name="T20" fmla="*/ 239 w 288"/>
                <a:gd name="T21" fmla="*/ 88 h 325"/>
                <a:gd name="T22" fmla="*/ 249 w 288"/>
                <a:gd name="T23" fmla="*/ 98 h 325"/>
                <a:gd name="T24" fmla="*/ 256 w 288"/>
                <a:gd name="T25" fmla="*/ 109 h 325"/>
                <a:gd name="T26" fmla="*/ 260 w 288"/>
                <a:gd name="T27" fmla="*/ 120 h 325"/>
                <a:gd name="T28" fmla="*/ 262 w 288"/>
                <a:gd name="T29" fmla="*/ 134 h 325"/>
                <a:gd name="T30" fmla="*/ 265 w 288"/>
                <a:gd name="T31" fmla="*/ 149 h 325"/>
                <a:gd name="T32" fmla="*/ 265 w 288"/>
                <a:gd name="T33" fmla="*/ 166 h 325"/>
                <a:gd name="T34" fmla="*/ 283 w 288"/>
                <a:gd name="T35" fmla="*/ 194 h 325"/>
                <a:gd name="T36" fmla="*/ 288 w 288"/>
                <a:gd name="T37" fmla="*/ 230 h 325"/>
                <a:gd name="T38" fmla="*/ 287 w 288"/>
                <a:gd name="T39" fmla="*/ 255 h 325"/>
                <a:gd name="T40" fmla="*/ 281 w 288"/>
                <a:gd name="T41" fmla="*/ 278 h 325"/>
                <a:gd name="T42" fmla="*/ 271 w 288"/>
                <a:gd name="T43" fmla="*/ 307 h 325"/>
                <a:gd name="T44" fmla="*/ 246 w 288"/>
                <a:gd name="T45" fmla="*/ 325 h 325"/>
                <a:gd name="T46" fmla="*/ 246 w 288"/>
                <a:gd name="T47" fmla="*/ 298 h 325"/>
                <a:gd name="T48" fmla="*/ 259 w 288"/>
                <a:gd name="T49" fmla="*/ 237 h 325"/>
                <a:gd name="T50" fmla="*/ 235 w 288"/>
                <a:gd name="T51" fmla="*/ 169 h 325"/>
                <a:gd name="T52" fmla="*/ 204 w 288"/>
                <a:gd name="T53" fmla="*/ 105 h 325"/>
                <a:gd name="T54" fmla="*/ 181 w 288"/>
                <a:gd name="T55" fmla="*/ 126 h 325"/>
                <a:gd name="T56" fmla="*/ 143 w 288"/>
                <a:gd name="T57" fmla="*/ 111 h 325"/>
                <a:gd name="T58" fmla="*/ 104 w 288"/>
                <a:gd name="T59" fmla="*/ 93 h 325"/>
                <a:gd name="T60" fmla="*/ 128 w 288"/>
                <a:gd name="T61" fmla="*/ 59 h 325"/>
                <a:gd name="T62" fmla="*/ 122 w 288"/>
                <a:gd name="T63" fmla="*/ 28 h 325"/>
                <a:gd name="T64" fmla="*/ 98 w 288"/>
                <a:gd name="T65" fmla="*/ 56 h 325"/>
                <a:gd name="T66" fmla="*/ 84 w 288"/>
                <a:gd name="T67" fmla="*/ 93 h 325"/>
                <a:gd name="T68" fmla="*/ 76 w 288"/>
                <a:gd name="T69" fmla="*/ 105 h 325"/>
                <a:gd name="T70" fmla="*/ 68 w 288"/>
                <a:gd name="T71" fmla="*/ 117 h 325"/>
                <a:gd name="T72" fmla="*/ 59 w 288"/>
                <a:gd name="T73" fmla="*/ 128 h 325"/>
                <a:gd name="T74" fmla="*/ 49 w 288"/>
                <a:gd name="T75" fmla="*/ 137 h 325"/>
                <a:gd name="T76" fmla="*/ 38 w 288"/>
                <a:gd name="T77" fmla="*/ 143 h 325"/>
                <a:gd name="T78" fmla="*/ 27 w 288"/>
                <a:gd name="T79" fmla="*/ 146 h 325"/>
                <a:gd name="T80" fmla="*/ 14 w 288"/>
                <a:gd name="T81" fmla="*/ 143 h 325"/>
                <a:gd name="T82" fmla="*/ 0 w 288"/>
                <a:gd name="T83" fmla="*/ 135 h 325"/>
                <a:gd name="T84" fmla="*/ 19 w 288"/>
                <a:gd name="T85" fmla="*/ 132 h 325"/>
                <a:gd name="T86" fmla="*/ 32 w 288"/>
                <a:gd name="T87" fmla="*/ 127 h 325"/>
                <a:gd name="T88" fmla="*/ 43 w 288"/>
                <a:gd name="T89" fmla="*/ 124 h 325"/>
                <a:gd name="T90" fmla="*/ 50 w 288"/>
                <a:gd name="T91" fmla="*/ 118 h 325"/>
                <a:gd name="T92" fmla="*/ 54 w 288"/>
                <a:gd name="T93" fmla="*/ 111 h 325"/>
                <a:gd name="T94" fmla="*/ 57 w 288"/>
                <a:gd name="T95" fmla="*/ 101 h 325"/>
                <a:gd name="T96" fmla="*/ 58 w 288"/>
                <a:gd name="T97" fmla="*/ 87 h 325"/>
                <a:gd name="T98" fmla="*/ 58 w 288"/>
                <a:gd name="T99" fmla="*/ 68 h 325"/>
                <a:gd name="T100" fmla="*/ 37 w 288"/>
                <a:gd name="T101" fmla="*/ 56 h 325"/>
                <a:gd name="T102" fmla="*/ 52 w 288"/>
                <a:gd name="T103" fmla="*/ 28 h 325"/>
                <a:gd name="T104" fmla="*/ 80 w 288"/>
                <a:gd name="T105" fmla="*/ 26 h 325"/>
                <a:gd name="T106" fmla="*/ 95 w 288"/>
                <a:gd name="T107" fmla="*/ 0 h 325"/>
                <a:gd name="T108" fmla="*/ 141 w 288"/>
                <a:gd name="T109" fmla="*/ 7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88" h="325">
                  <a:moveTo>
                    <a:pt x="141" y="7"/>
                  </a:moveTo>
                  <a:lnTo>
                    <a:pt x="153" y="10"/>
                  </a:lnTo>
                  <a:lnTo>
                    <a:pt x="165" y="13"/>
                  </a:lnTo>
                  <a:lnTo>
                    <a:pt x="176" y="16"/>
                  </a:lnTo>
                  <a:lnTo>
                    <a:pt x="187" y="21"/>
                  </a:lnTo>
                  <a:lnTo>
                    <a:pt x="196" y="28"/>
                  </a:lnTo>
                  <a:lnTo>
                    <a:pt x="204" y="38"/>
                  </a:lnTo>
                  <a:lnTo>
                    <a:pt x="210" y="52"/>
                  </a:lnTo>
                  <a:lnTo>
                    <a:pt x="213" y="71"/>
                  </a:lnTo>
                  <a:lnTo>
                    <a:pt x="228" y="80"/>
                  </a:lnTo>
                  <a:lnTo>
                    <a:pt x="239" y="88"/>
                  </a:lnTo>
                  <a:lnTo>
                    <a:pt x="249" y="98"/>
                  </a:lnTo>
                  <a:lnTo>
                    <a:pt x="256" y="109"/>
                  </a:lnTo>
                  <a:lnTo>
                    <a:pt x="260" y="120"/>
                  </a:lnTo>
                  <a:lnTo>
                    <a:pt x="262" y="134"/>
                  </a:lnTo>
                  <a:lnTo>
                    <a:pt x="265" y="149"/>
                  </a:lnTo>
                  <a:lnTo>
                    <a:pt x="265" y="166"/>
                  </a:lnTo>
                  <a:lnTo>
                    <a:pt x="283" y="194"/>
                  </a:lnTo>
                  <a:lnTo>
                    <a:pt x="288" y="230"/>
                  </a:lnTo>
                  <a:lnTo>
                    <a:pt x="287" y="255"/>
                  </a:lnTo>
                  <a:lnTo>
                    <a:pt x="281" y="278"/>
                  </a:lnTo>
                  <a:lnTo>
                    <a:pt x="271" y="307"/>
                  </a:lnTo>
                  <a:lnTo>
                    <a:pt x="246" y="325"/>
                  </a:lnTo>
                  <a:lnTo>
                    <a:pt x="246" y="298"/>
                  </a:lnTo>
                  <a:lnTo>
                    <a:pt x="259" y="237"/>
                  </a:lnTo>
                  <a:lnTo>
                    <a:pt x="235" y="169"/>
                  </a:lnTo>
                  <a:lnTo>
                    <a:pt x="204" y="105"/>
                  </a:lnTo>
                  <a:lnTo>
                    <a:pt x="181" y="126"/>
                  </a:lnTo>
                  <a:lnTo>
                    <a:pt x="143" y="111"/>
                  </a:lnTo>
                  <a:lnTo>
                    <a:pt x="104" y="93"/>
                  </a:lnTo>
                  <a:lnTo>
                    <a:pt x="128" y="59"/>
                  </a:lnTo>
                  <a:lnTo>
                    <a:pt x="122" y="28"/>
                  </a:lnTo>
                  <a:lnTo>
                    <a:pt x="98" y="56"/>
                  </a:lnTo>
                  <a:lnTo>
                    <a:pt x="84" y="93"/>
                  </a:lnTo>
                  <a:lnTo>
                    <a:pt x="76" y="105"/>
                  </a:lnTo>
                  <a:lnTo>
                    <a:pt x="68" y="117"/>
                  </a:lnTo>
                  <a:lnTo>
                    <a:pt x="59" y="128"/>
                  </a:lnTo>
                  <a:lnTo>
                    <a:pt x="49" y="137"/>
                  </a:lnTo>
                  <a:lnTo>
                    <a:pt x="38" y="143"/>
                  </a:lnTo>
                  <a:lnTo>
                    <a:pt x="27" y="146"/>
                  </a:lnTo>
                  <a:lnTo>
                    <a:pt x="14" y="143"/>
                  </a:lnTo>
                  <a:lnTo>
                    <a:pt x="0" y="135"/>
                  </a:lnTo>
                  <a:lnTo>
                    <a:pt x="19" y="132"/>
                  </a:lnTo>
                  <a:lnTo>
                    <a:pt x="32" y="127"/>
                  </a:lnTo>
                  <a:lnTo>
                    <a:pt x="43" y="124"/>
                  </a:lnTo>
                  <a:lnTo>
                    <a:pt x="50" y="118"/>
                  </a:lnTo>
                  <a:lnTo>
                    <a:pt x="54" y="111"/>
                  </a:lnTo>
                  <a:lnTo>
                    <a:pt x="57" y="101"/>
                  </a:lnTo>
                  <a:lnTo>
                    <a:pt x="58" y="87"/>
                  </a:lnTo>
                  <a:lnTo>
                    <a:pt x="58" y="68"/>
                  </a:lnTo>
                  <a:lnTo>
                    <a:pt x="37" y="56"/>
                  </a:lnTo>
                  <a:lnTo>
                    <a:pt x="52" y="28"/>
                  </a:lnTo>
                  <a:lnTo>
                    <a:pt x="80" y="26"/>
                  </a:lnTo>
                  <a:lnTo>
                    <a:pt x="95" y="0"/>
                  </a:lnTo>
                  <a:lnTo>
                    <a:pt x="141" y="7"/>
                  </a:lnTo>
                  <a:close/>
                </a:path>
              </a:pathLst>
            </a:custGeom>
            <a:solidFill>
              <a:srgbClr val="AA59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" name="Freeform 173"/>
            <p:cNvSpPr>
              <a:spLocks/>
            </p:cNvSpPr>
            <p:nvPr/>
          </p:nvSpPr>
          <p:spPr bwMode="auto">
            <a:xfrm>
              <a:off x="2071" y="1996"/>
              <a:ext cx="47" cy="84"/>
            </a:xfrm>
            <a:custGeom>
              <a:avLst/>
              <a:gdLst>
                <a:gd name="T0" fmla="*/ 0 w 93"/>
                <a:gd name="T1" fmla="*/ 24 h 167"/>
                <a:gd name="T2" fmla="*/ 3 w 93"/>
                <a:gd name="T3" fmla="*/ 53 h 167"/>
                <a:gd name="T4" fmla="*/ 9 w 93"/>
                <a:gd name="T5" fmla="*/ 85 h 167"/>
                <a:gd name="T6" fmla="*/ 17 w 93"/>
                <a:gd name="T7" fmla="*/ 115 h 167"/>
                <a:gd name="T8" fmla="*/ 33 w 93"/>
                <a:gd name="T9" fmla="*/ 137 h 167"/>
                <a:gd name="T10" fmla="*/ 65 w 93"/>
                <a:gd name="T11" fmla="*/ 160 h 167"/>
                <a:gd name="T12" fmla="*/ 93 w 93"/>
                <a:gd name="T13" fmla="*/ 167 h 167"/>
                <a:gd name="T14" fmla="*/ 76 w 93"/>
                <a:gd name="T15" fmla="*/ 153 h 167"/>
                <a:gd name="T16" fmla="*/ 50 w 93"/>
                <a:gd name="T17" fmla="*/ 131 h 167"/>
                <a:gd name="T18" fmla="*/ 49 w 93"/>
                <a:gd name="T19" fmla="*/ 112 h 167"/>
                <a:gd name="T20" fmla="*/ 48 w 93"/>
                <a:gd name="T21" fmla="*/ 98 h 167"/>
                <a:gd name="T22" fmla="*/ 44 w 93"/>
                <a:gd name="T23" fmla="*/ 86 h 167"/>
                <a:gd name="T24" fmla="*/ 34 w 93"/>
                <a:gd name="T25" fmla="*/ 69 h 167"/>
                <a:gd name="T26" fmla="*/ 23 w 93"/>
                <a:gd name="T27" fmla="*/ 48 h 167"/>
                <a:gd name="T28" fmla="*/ 23 w 93"/>
                <a:gd name="T29" fmla="*/ 25 h 167"/>
                <a:gd name="T30" fmla="*/ 23 w 93"/>
                <a:gd name="T31" fmla="*/ 0 h 167"/>
                <a:gd name="T32" fmla="*/ 9 w 93"/>
                <a:gd name="T33" fmla="*/ 1 h 167"/>
                <a:gd name="T34" fmla="*/ 0 w 93"/>
                <a:gd name="T35" fmla="*/ 2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167">
                  <a:moveTo>
                    <a:pt x="0" y="24"/>
                  </a:moveTo>
                  <a:lnTo>
                    <a:pt x="3" y="53"/>
                  </a:lnTo>
                  <a:lnTo>
                    <a:pt x="9" y="85"/>
                  </a:lnTo>
                  <a:lnTo>
                    <a:pt x="17" y="115"/>
                  </a:lnTo>
                  <a:lnTo>
                    <a:pt x="33" y="137"/>
                  </a:lnTo>
                  <a:lnTo>
                    <a:pt x="65" y="160"/>
                  </a:lnTo>
                  <a:lnTo>
                    <a:pt x="93" y="167"/>
                  </a:lnTo>
                  <a:lnTo>
                    <a:pt x="76" y="153"/>
                  </a:lnTo>
                  <a:lnTo>
                    <a:pt x="50" y="131"/>
                  </a:lnTo>
                  <a:lnTo>
                    <a:pt x="49" y="112"/>
                  </a:lnTo>
                  <a:lnTo>
                    <a:pt x="48" y="98"/>
                  </a:lnTo>
                  <a:lnTo>
                    <a:pt x="44" y="86"/>
                  </a:lnTo>
                  <a:lnTo>
                    <a:pt x="34" y="69"/>
                  </a:lnTo>
                  <a:lnTo>
                    <a:pt x="23" y="48"/>
                  </a:lnTo>
                  <a:lnTo>
                    <a:pt x="23" y="25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A84C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" name="Freeform 174"/>
            <p:cNvSpPr>
              <a:spLocks/>
            </p:cNvSpPr>
            <p:nvPr/>
          </p:nvSpPr>
          <p:spPr bwMode="auto">
            <a:xfrm>
              <a:off x="2118" y="2016"/>
              <a:ext cx="9" cy="11"/>
            </a:xfrm>
            <a:custGeom>
              <a:avLst/>
              <a:gdLst>
                <a:gd name="T0" fmla="*/ 15 w 18"/>
                <a:gd name="T1" fmla="*/ 0 h 22"/>
                <a:gd name="T2" fmla="*/ 0 w 18"/>
                <a:gd name="T3" fmla="*/ 7 h 22"/>
                <a:gd name="T4" fmla="*/ 0 w 18"/>
                <a:gd name="T5" fmla="*/ 20 h 22"/>
                <a:gd name="T6" fmla="*/ 18 w 18"/>
                <a:gd name="T7" fmla="*/ 22 h 22"/>
                <a:gd name="T8" fmla="*/ 15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15" y="0"/>
                  </a:moveTo>
                  <a:lnTo>
                    <a:pt x="0" y="7"/>
                  </a:lnTo>
                  <a:lnTo>
                    <a:pt x="0" y="20"/>
                  </a:lnTo>
                  <a:lnTo>
                    <a:pt x="18" y="2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A84C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" name="Freeform 175"/>
            <p:cNvSpPr>
              <a:spLocks/>
            </p:cNvSpPr>
            <p:nvPr/>
          </p:nvSpPr>
          <p:spPr bwMode="auto">
            <a:xfrm>
              <a:off x="2104" y="2033"/>
              <a:ext cx="22" cy="14"/>
            </a:xfrm>
            <a:custGeom>
              <a:avLst/>
              <a:gdLst>
                <a:gd name="T0" fmla="*/ 10 w 45"/>
                <a:gd name="T1" fmla="*/ 8 h 27"/>
                <a:gd name="T2" fmla="*/ 23 w 45"/>
                <a:gd name="T3" fmla="*/ 0 h 27"/>
                <a:gd name="T4" fmla="*/ 33 w 45"/>
                <a:gd name="T5" fmla="*/ 3 h 27"/>
                <a:gd name="T6" fmla="*/ 45 w 45"/>
                <a:gd name="T7" fmla="*/ 5 h 27"/>
                <a:gd name="T8" fmla="*/ 45 w 45"/>
                <a:gd name="T9" fmla="*/ 25 h 27"/>
                <a:gd name="T10" fmla="*/ 27 w 45"/>
                <a:gd name="T11" fmla="*/ 27 h 27"/>
                <a:gd name="T12" fmla="*/ 13 w 45"/>
                <a:gd name="T13" fmla="*/ 26 h 27"/>
                <a:gd name="T14" fmla="*/ 0 w 45"/>
                <a:gd name="T15" fmla="*/ 20 h 27"/>
                <a:gd name="T16" fmla="*/ 3 w 45"/>
                <a:gd name="T17" fmla="*/ 15 h 27"/>
                <a:gd name="T18" fmla="*/ 10 w 45"/>
                <a:gd name="T19" fmla="*/ 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27">
                  <a:moveTo>
                    <a:pt x="10" y="8"/>
                  </a:moveTo>
                  <a:lnTo>
                    <a:pt x="23" y="0"/>
                  </a:lnTo>
                  <a:lnTo>
                    <a:pt x="33" y="3"/>
                  </a:lnTo>
                  <a:lnTo>
                    <a:pt x="45" y="5"/>
                  </a:lnTo>
                  <a:lnTo>
                    <a:pt x="45" y="25"/>
                  </a:lnTo>
                  <a:lnTo>
                    <a:pt x="27" y="27"/>
                  </a:lnTo>
                  <a:lnTo>
                    <a:pt x="13" y="26"/>
                  </a:lnTo>
                  <a:lnTo>
                    <a:pt x="0" y="20"/>
                  </a:lnTo>
                  <a:lnTo>
                    <a:pt x="3" y="15"/>
                  </a:lnTo>
                  <a:lnTo>
                    <a:pt x="10" y="8"/>
                  </a:lnTo>
                  <a:close/>
                </a:path>
              </a:pathLst>
            </a:custGeom>
            <a:solidFill>
              <a:srgbClr val="A84C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8" name="Freeform 176"/>
            <p:cNvSpPr>
              <a:spLocks/>
            </p:cNvSpPr>
            <p:nvPr/>
          </p:nvSpPr>
          <p:spPr bwMode="auto">
            <a:xfrm>
              <a:off x="2101" y="2054"/>
              <a:ext cx="33" cy="25"/>
            </a:xfrm>
            <a:custGeom>
              <a:avLst/>
              <a:gdLst>
                <a:gd name="T0" fmla="*/ 28 w 65"/>
                <a:gd name="T1" fmla="*/ 13 h 51"/>
                <a:gd name="T2" fmla="*/ 43 w 65"/>
                <a:gd name="T3" fmla="*/ 8 h 51"/>
                <a:gd name="T4" fmla="*/ 59 w 65"/>
                <a:gd name="T5" fmla="*/ 19 h 51"/>
                <a:gd name="T6" fmla="*/ 62 w 65"/>
                <a:gd name="T7" fmla="*/ 37 h 51"/>
                <a:gd name="T8" fmla="*/ 65 w 65"/>
                <a:gd name="T9" fmla="*/ 50 h 51"/>
                <a:gd name="T10" fmla="*/ 51 w 65"/>
                <a:gd name="T11" fmla="*/ 51 h 51"/>
                <a:gd name="T12" fmla="*/ 24 w 65"/>
                <a:gd name="T13" fmla="*/ 49 h 51"/>
                <a:gd name="T14" fmla="*/ 0 w 65"/>
                <a:gd name="T15" fmla="*/ 36 h 51"/>
                <a:gd name="T16" fmla="*/ 12 w 65"/>
                <a:gd name="T17" fmla="*/ 0 h 51"/>
                <a:gd name="T18" fmla="*/ 27 w 65"/>
                <a:gd name="T19" fmla="*/ 4 h 51"/>
                <a:gd name="T20" fmla="*/ 28 w 65"/>
                <a:gd name="T21" fmla="*/ 1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" h="51">
                  <a:moveTo>
                    <a:pt x="28" y="13"/>
                  </a:moveTo>
                  <a:lnTo>
                    <a:pt x="43" y="8"/>
                  </a:lnTo>
                  <a:lnTo>
                    <a:pt x="59" y="19"/>
                  </a:lnTo>
                  <a:lnTo>
                    <a:pt x="62" y="37"/>
                  </a:lnTo>
                  <a:lnTo>
                    <a:pt x="65" y="50"/>
                  </a:lnTo>
                  <a:lnTo>
                    <a:pt x="51" y="51"/>
                  </a:lnTo>
                  <a:lnTo>
                    <a:pt x="24" y="49"/>
                  </a:lnTo>
                  <a:lnTo>
                    <a:pt x="0" y="36"/>
                  </a:lnTo>
                  <a:lnTo>
                    <a:pt x="12" y="0"/>
                  </a:lnTo>
                  <a:lnTo>
                    <a:pt x="27" y="4"/>
                  </a:lnTo>
                  <a:lnTo>
                    <a:pt x="28" y="13"/>
                  </a:lnTo>
                  <a:close/>
                </a:path>
              </a:pathLst>
            </a:custGeom>
            <a:solidFill>
              <a:srgbClr val="A84C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9" name="Freeform 177"/>
            <p:cNvSpPr>
              <a:spLocks/>
            </p:cNvSpPr>
            <p:nvPr/>
          </p:nvSpPr>
          <p:spPr bwMode="auto">
            <a:xfrm>
              <a:off x="2079" y="2063"/>
              <a:ext cx="17" cy="75"/>
            </a:xfrm>
            <a:custGeom>
              <a:avLst/>
              <a:gdLst>
                <a:gd name="T0" fmla="*/ 2 w 34"/>
                <a:gd name="T1" fmla="*/ 14 h 150"/>
                <a:gd name="T2" fmla="*/ 2 w 34"/>
                <a:gd name="T3" fmla="*/ 68 h 150"/>
                <a:gd name="T4" fmla="*/ 2 w 34"/>
                <a:gd name="T5" fmla="*/ 97 h 150"/>
                <a:gd name="T6" fmla="*/ 8 w 34"/>
                <a:gd name="T7" fmla="*/ 131 h 150"/>
                <a:gd name="T8" fmla="*/ 25 w 34"/>
                <a:gd name="T9" fmla="*/ 150 h 150"/>
                <a:gd name="T10" fmla="*/ 32 w 34"/>
                <a:gd name="T11" fmla="*/ 136 h 150"/>
                <a:gd name="T12" fmla="*/ 32 w 34"/>
                <a:gd name="T13" fmla="*/ 111 h 150"/>
                <a:gd name="T14" fmla="*/ 34 w 34"/>
                <a:gd name="T15" fmla="*/ 68 h 150"/>
                <a:gd name="T16" fmla="*/ 29 w 34"/>
                <a:gd name="T17" fmla="*/ 43 h 150"/>
                <a:gd name="T18" fmla="*/ 15 w 34"/>
                <a:gd name="T19" fmla="*/ 56 h 150"/>
                <a:gd name="T20" fmla="*/ 15 w 34"/>
                <a:gd name="T21" fmla="*/ 27 h 150"/>
                <a:gd name="T22" fmla="*/ 0 w 34"/>
                <a:gd name="T23" fmla="*/ 0 h 150"/>
                <a:gd name="T24" fmla="*/ 2 w 34"/>
                <a:gd name="T25" fmla="*/ 1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150">
                  <a:moveTo>
                    <a:pt x="2" y="14"/>
                  </a:moveTo>
                  <a:lnTo>
                    <a:pt x="2" y="68"/>
                  </a:lnTo>
                  <a:lnTo>
                    <a:pt x="2" y="97"/>
                  </a:lnTo>
                  <a:lnTo>
                    <a:pt x="8" y="131"/>
                  </a:lnTo>
                  <a:lnTo>
                    <a:pt x="25" y="150"/>
                  </a:lnTo>
                  <a:lnTo>
                    <a:pt x="32" y="136"/>
                  </a:lnTo>
                  <a:lnTo>
                    <a:pt x="32" y="111"/>
                  </a:lnTo>
                  <a:lnTo>
                    <a:pt x="34" y="68"/>
                  </a:lnTo>
                  <a:lnTo>
                    <a:pt x="29" y="43"/>
                  </a:lnTo>
                  <a:lnTo>
                    <a:pt x="15" y="56"/>
                  </a:lnTo>
                  <a:lnTo>
                    <a:pt x="15" y="27"/>
                  </a:lnTo>
                  <a:lnTo>
                    <a:pt x="0" y="0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A84C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41" name="Picture 181" descr="C:\Users\myersjac\AppData\Local\Microsoft\Windows\Temporary Internet Files\Content.IE5\GMLPVKVF\MC900435446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608" y="3854391"/>
            <a:ext cx="833438" cy="91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2" name="Picture 182" descr="C:\Users\myersjac\AppData\Local\Microsoft\Windows\Temporary Internet Files\Content.IE5\7OBLGZZ6\MC900110744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334" y="4147863"/>
            <a:ext cx="1279478" cy="593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3" name="Picture 183" descr="C:\Users\myersjac\AppData\Local\Microsoft\Windows\Temporary Internet Files\Content.IE5\YZ1GFY05\MC900235199[1].w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446" y="3511208"/>
            <a:ext cx="1186440" cy="960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5" name="Picture 184" descr="C:\Users\myersjac\AppData\Local\Microsoft\Windows\Temporary Internet Files\Content.IE5\GMLPVKVF\MC900326468[1].wmf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0" y="3395857"/>
            <a:ext cx="1254222" cy="108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6" name="Picture 44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01" y="4184268"/>
            <a:ext cx="1036183" cy="871240"/>
          </a:xfrm>
          <a:prstGeom prst="rect">
            <a:avLst/>
          </a:prstGeom>
        </p:spPr>
      </p:pic>
      <p:pic>
        <p:nvPicPr>
          <p:cNvPr id="493" name="Picture 183" descr="C:\Users\myersjac\AppData\Local\Microsoft\Windows\Temporary Internet Files\Content.IE5\YZ1GFY05\MC900235199[1].w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990" y="5315761"/>
            <a:ext cx="1186440" cy="960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4" name="Picture 184" descr="C:\Users\myersjac\AppData\Local\Microsoft\Windows\Temporary Internet Files\Content.IE5\GMLPVKVF\MC900326468[1].wmf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34" y="5200410"/>
            <a:ext cx="1254222" cy="108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094" name="Straight Connector 83093"/>
          <p:cNvCxnSpPr/>
          <p:nvPr/>
        </p:nvCxnSpPr>
        <p:spPr>
          <a:xfrm>
            <a:off x="0" y="3131982"/>
            <a:ext cx="894879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/>
          <p:cNvCxnSpPr/>
          <p:nvPr/>
        </p:nvCxnSpPr>
        <p:spPr>
          <a:xfrm>
            <a:off x="2272" y="5072270"/>
            <a:ext cx="894879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6659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005" y="1719070"/>
            <a:ext cx="8716489" cy="5002363"/>
          </a:xfrm>
        </p:spPr>
        <p:txBody>
          <a:bodyPr/>
          <a:lstStyle/>
          <a:p>
            <a:r>
              <a:rPr lang="en-US" dirty="0"/>
              <a:t>When we declare a reference variable using a particular class name, it can be used to refer to any object of that class. </a:t>
            </a:r>
          </a:p>
          <a:p>
            <a:pPr lvl="1">
              <a:spcAft>
                <a:spcPts val="0"/>
              </a:spcAft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Horse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myHorse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new Horse("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Seabiscuit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");</a:t>
            </a:r>
          </a:p>
          <a:p>
            <a:pPr lvl="1"/>
            <a:r>
              <a:rPr lang="en-US" sz="1600" dirty="0" err="1">
                <a:latin typeface="Consolas" pitchFamily="49" charset="0"/>
                <a:cs typeface="Consolas" pitchFamily="49" charset="0"/>
              </a:rPr>
              <a:t>myHorse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DerbyWinners.getHorse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(2013);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/>
              <a:t>In addition, it can also refer to any object of any class that is related to its declared type by inheritance. </a:t>
            </a:r>
          </a:p>
          <a:p>
            <a:pPr marL="36576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Mammal pet; </a:t>
            </a:r>
            <a:r>
              <a:rPr lang="en-US" sz="1600" dirty="0">
                <a:solidFill>
                  <a:srgbClr val="008A3E"/>
                </a:solidFill>
                <a:latin typeface="Consolas" pitchFamily="49" charset="0"/>
                <a:cs typeface="Consolas" pitchFamily="49" charset="0"/>
              </a:rPr>
              <a:t> // reference pet is expecting a Mammal</a:t>
            </a:r>
          </a:p>
          <a:p>
            <a:pPr marL="36576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Horse secretariat = new Horse( ); </a:t>
            </a:r>
          </a:p>
          <a:p>
            <a:pPr marL="36576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pet = secretariat;   </a:t>
            </a:r>
            <a:r>
              <a:rPr lang="en-US" sz="1600" dirty="0">
                <a:solidFill>
                  <a:srgbClr val="008A3E"/>
                </a:solidFill>
                <a:latin typeface="Consolas" pitchFamily="49" charset="0"/>
                <a:cs typeface="Consolas" pitchFamily="49" charset="0"/>
              </a:rPr>
              <a:t>// a valid assignment to a superclass object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US" sz="1600" dirty="0" err="1">
                <a:latin typeface="Consolas" pitchFamily="49" charset="0"/>
                <a:cs typeface="Consolas" pitchFamily="49" charset="0"/>
              </a:rPr>
              <a:t>pet.eat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008A3E"/>
                </a:solidFill>
                <a:latin typeface="Consolas" pitchFamily="49" charset="0"/>
                <a:cs typeface="Consolas" pitchFamily="49" charset="0"/>
              </a:rPr>
              <a:t>// Assigning a Horse object to an instance of Mammal is safe.  // A Horse is-a Mammal; everything the Mammal can do, the Horse can do.</a:t>
            </a:r>
            <a:endParaRPr lang="en-US" dirty="0">
              <a:solidFill>
                <a:srgbClr val="008A3E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/>
              <a:t>The reverse does not work .</a:t>
            </a:r>
          </a:p>
          <a:p>
            <a:pPr marL="36576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H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orse pet;  </a:t>
            </a:r>
            <a:r>
              <a:rPr lang="en-US" sz="1600" dirty="0">
                <a:solidFill>
                  <a:srgbClr val="008A3E"/>
                </a:solidFill>
                <a:latin typeface="Consolas" pitchFamily="49" charset="0"/>
                <a:cs typeface="Consolas" pitchFamily="49" charset="0"/>
              </a:rPr>
              <a:t>// reference pet is expecting a Horse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36576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Mammal secretariat = new Mammal( );</a:t>
            </a:r>
          </a:p>
          <a:p>
            <a:pPr marL="36576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pet = secretariat;   </a:t>
            </a:r>
            <a:r>
              <a:rPr lang="en-US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US" sz="1600" dirty="0">
                <a:solidFill>
                  <a:srgbClr val="C00000"/>
                </a:solidFill>
              </a:rPr>
              <a:t>Type mismatch: cannot convert from Mammal to Horse</a:t>
            </a:r>
            <a:endParaRPr lang="en-US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vs. </a:t>
            </a:r>
            <a:br>
              <a:rPr lang="en-US" dirty="0"/>
            </a:br>
            <a:r>
              <a:rPr lang="en-US" dirty="0"/>
              <a:t>Inheritance  </a:t>
            </a:r>
            <a:r>
              <a:rPr lang="en-US" sz="2400" dirty="0"/>
              <a:t>(1)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604787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2830" y="344600"/>
            <a:ext cx="9021169" cy="5440679"/>
          </a:xfrm>
        </p:spPr>
        <p:txBody>
          <a:bodyPr/>
          <a:lstStyle/>
          <a:p>
            <a:pPr marL="50800"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Mammal pet; </a:t>
            </a:r>
            <a:r>
              <a:rPr lang="en-US" sz="1600" dirty="0">
                <a:solidFill>
                  <a:srgbClr val="008A3E"/>
                </a:solidFill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600" b="1" dirty="0">
                <a:solidFill>
                  <a:srgbClr val="008A3E"/>
                </a:solidFill>
                <a:latin typeface="Consolas" pitchFamily="49" charset="0"/>
                <a:cs typeface="Consolas" pitchFamily="49" charset="0"/>
              </a:rPr>
              <a:t>reference pet is expecting a Mammal</a:t>
            </a:r>
          </a:p>
          <a:p>
            <a:pPr marL="50800"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Horse secretariat = new Horse( ); </a:t>
            </a:r>
          </a:p>
          <a:p>
            <a:pPr marL="50800"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pet = secretariat;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   </a:t>
            </a:r>
            <a:r>
              <a:rPr lang="en-US" sz="1600" dirty="0">
                <a:solidFill>
                  <a:srgbClr val="008A3E"/>
                </a:solidFill>
                <a:latin typeface="Consolas" pitchFamily="49" charset="0"/>
                <a:cs typeface="Consolas" pitchFamily="49" charset="0"/>
              </a:rPr>
              <a:t>// a valid assignment to a superclass object</a:t>
            </a:r>
          </a:p>
          <a:p>
            <a:pPr marL="50800" lvl="1">
              <a:spcBef>
                <a:spcPts val="0"/>
              </a:spcBef>
              <a:buNone/>
            </a:pPr>
            <a:r>
              <a:rPr lang="en-US" sz="1600" dirty="0" err="1">
                <a:latin typeface="Consolas" pitchFamily="49" charset="0"/>
                <a:cs typeface="Consolas" pitchFamily="49" charset="0"/>
              </a:rPr>
              <a:t>pet.eat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008A3E"/>
                </a:solidFill>
                <a:latin typeface="Consolas" pitchFamily="49" charset="0"/>
                <a:cs typeface="Consolas" pitchFamily="49" charset="0"/>
              </a:rPr>
              <a:t>// Assigning a Horse object to an instance of Mammal is safe.  // A Horse is-a Mammal; everything the Mammal can do, the Horse can do.</a:t>
            </a:r>
            <a:endParaRPr lang="en-US" dirty="0">
              <a:solidFill>
                <a:srgbClr val="008A3E"/>
              </a:solidFill>
              <a:latin typeface="Consolas" pitchFamily="49" charset="0"/>
              <a:cs typeface="Consolas" pitchFamily="49" charset="0"/>
            </a:endParaRPr>
          </a:p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50800"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H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orse pet;  </a:t>
            </a:r>
            <a:r>
              <a:rPr lang="en-US" sz="1600" b="1" dirty="0">
                <a:solidFill>
                  <a:srgbClr val="008A3E"/>
                </a:solidFill>
                <a:latin typeface="Consolas" pitchFamily="49" charset="0"/>
                <a:cs typeface="Consolas" pitchFamily="49" charset="0"/>
              </a:rPr>
              <a:t>// reference pet is expecting a Horse</a:t>
            </a:r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pPr marL="50800"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Mammal secretariat = new Mammal( );</a:t>
            </a:r>
          </a:p>
          <a:p>
            <a:pPr marL="50800"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pet = secretariat;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   </a:t>
            </a:r>
            <a:r>
              <a:rPr lang="en-US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US" sz="1600" dirty="0">
                <a:solidFill>
                  <a:srgbClr val="C00000"/>
                </a:solidFill>
                <a:sym typeface="Wingdings" pitchFamily="2" charset="2"/>
              </a:rPr>
              <a:t>Compile error: </a:t>
            </a:r>
            <a:r>
              <a:rPr lang="en-US" sz="1600" dirty="0">
                <a:solidFill>
                  <a:srgbClr val="C00000"/>
                </a:solidFill>
              </a:rPr>
              <a:t>Type mismatch: cannot convert from Mammal to Horse </a:t>
            </a:r>
            <a:endParaRPr lang="en-US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-52320"/>
            <a:ext cx="8381260" cy="406153"/>
          </a:xfrm>
        </p:spPr>
        <p:txBody>
          <a:bodyPr/>
          <a:lstStyle/>
          <a:p>
            <a:r>
              <a:rPr lang="en-US" dirty="0"/>
              <a:t>Explanatory Diagram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78551" y="1918618"/>
            <a:ext cx="1981200" cy="988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843" y="1977940"/>
            <a:ext cx="1136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>
                <a:solidFill>
                  <a:srgbClr val="C00000"/>
                </a:solidFill>
                <a:latin typeface="Comic Sans MS" panose="030F0702030302020204" pitchFamily="66" charset="0"/>
              </a:rPr>
              <a:t>secretariat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51461" y="1961363"/>
            <a:ext cx="742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>
                <a:solidFill>
                  <a:srgbClr val="C00000"/>
                </a:solidFill>
                <a:latin typeface="Comic Sans MS" panose="030F0702030302020204" pitchFamily="66" charset="0"/>
              </a:rPr>
              <a:t> Horse</a:t>
            </a:r>
          </a:p>
        </p:txBody>
      </p:sp>
      <p:sp>
        <p:nvSpPr>
          <p:cNvPr id="7" name="Rectangle 6"/>
          <p:cNvSpPr/>
          <p:nvPr/>
        </p:nvSpPr>
        <p:spPr>
          <a:xfrm>
            <a:off x="1311322" y="1916349"/>
            <a:ext cx="846004" cy="3559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 rot="11018096" flipV="1">
            <a:off x="1077227" y="2258564"/>
            <a:ext cx="1833277" cy="461433"/>
          </a:xfrm>
          <a:custGeom>
            <a:avLst/>
            <a:gdLst>
              <a:gd name="connsiteX0" fmla="*/ 3005667 w 3005667"/>
              <a:gd name="connsiteY0" fmla="*/ 1090789 h 1243189"/>
              <a:gd name="connsiteX1" fmla="*/ 1532467 w 3005667"/>
              <a:gd name="connsiteY1" fmla="*/ 1090789 h 1243189"/>
              <a:gd name="connsiteX2" fmla="*/ 1007533 w 3005667"/>
              <a:gd name="connsiteY2" fmla="*/ 176389 h 1243189"/>
              <a:gd name="connsiteX3" fmla="*/ 0 w 3005667"/>
              <a:gd name="connsiteY3" fmla="*/ 32455 h 1243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5667" h="1243189">
                <a:moveTo>
                  <a:pt x="3005667" y="1090789"/>
                </a:moveTo>
                <a:cubicBezTo>
                  <a:pt x="2435578" y="1166989"/>
                  <a:pt x="1865489" y="1243189"/>
                  <a:pt x="1532467" y="1090789"/>
                </a:cubicBezTo>
                <a:cubicBezTo>
                  <a:pt x="1199445" y="938389"/>
                  <a:pt x="1262944" y="352778"/>
                  <a:pt x="1007533" y="176389"/>
                </a:cubicBezTo>
                <a:cubicBezTo>
                  <a:pt x="752122" y="0"/>
                  <a:pt x="376061" y="16227"/>
                  <a:pt x="0" y="32455"/>
                </a:cubicBezTo>
              </a:path>
            </a:pathLst>
          </a:custGeom>
          <a:ln w="5715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72450" y="1859148"/>
            <a:ext cx="1717210" cy="988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737371" y="1918470"/>
            <a:ext cx="463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>
                <a:solidFill>
                  <a:srgbClr val="C00000"/>
                </a:solidFill>
                <a:latin typeface="Comic Sans MS" panose="030F0702030302020204" pitchFamily="66" charset="0"/>
              </a:rPr>
              <a:t>pet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7141" y="1901893"/>
            <a:ext cx="90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>
                <a:solidFill>
                  <a:srgbClr val="C00000"/>
                </a:solidFill>
                <a:latin typeface="Comic Sans MS" panose="030F0702030302020204" pitchFamily="66" charset="0"/>
              </a:rPr>
              <a:t> Mammal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45909" y="1856879"/>
            <a:ext cx="846004" cy="3559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rot="272160">
            <a:off x="4647344" y="2143336"/>
            <a:ext cx="2985424" cy="461433"/>
          </a:xfrm>
          <a:custGeom>
            <a:avLst/>
            <a:gdLst>
              <a:gd name="connsiteX0" fmla="*/ 3005667 w 3005667"/>
              <a:gd name="connsiteY0" fmla="*/ 1090789 h 1243189"/>
              <a:gd name="connsiteX1" fmla="*/ 1532467 w 3005667"/>
              <a:gd name="connsiteY1" fmla="*/ 1090789 h 1243189"/>
              <a:gd name="connsiteX2" fmla="*/ 1007533 w 3005667"/>
              <a:gd name="connsiteY2" fmla="*/ 176389 h 1243189"/>
              <a:gd name="connsiteX3" fmla="*/ 0 w 3005667"/>
              <a:gd name="connsiteY3" fmla="*/ 32455 h 1243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5667" h="1243189">
                <a:moveTo>
                  <a:pt x="3005667" y="1090789"/>
                </a:moveTo>
                <a:cubicBezTo>
                  <a:pt x="2435578" y="1166989"/>
                  <a:pt x="1865489" y="1243189"/>
                  <a:pt x="1532467" y="1090789"/>
                </a:cubicBezTo>
                <a:cubicBezTo>
                  <a:pt x="1199445" y="938389"/>
                  <a:pt x="1262944" y="352778"/>
                  <a:pt x="1007533" y="176389"/>
                </a:cubicBezTo>
                <a:cubicBezTo>
                  <a:pt x="752122" y="0"/>
                  <a:pt x="376061" y="16227"/>
                  <a:pt x="0" y="32455"/>
                </a:cubicBezTo>
              </a:path>
            </a:pathLst>
          </a:custGeom>
          <a:ln w="5715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901426" y="1746704"/>
            <a:ext cx="1742286" cy="213659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11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1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Horse</a:t>
            </a:r>
          </a:p>
          <a:p>
            <a:pPr algn="ctr"/>
            <a:endParaRPr lang="en-US" sz="11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sz="11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sz="11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sz="11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sz="11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sz="11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sz="11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sz="11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sz="11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sz="11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sz="11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sz="11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58088" y="2112569"/>
            <a:ext cx="497694" cy="906006"/>
            <a:chOff x="3306633" y="1434868"/>
            <a:chExt cx="995387" cy="906006"/>
          </a:xfrm>
        </p:grpSpPr>
        <p:sp>
          <p:nvSpPr>
            <p:cNvPr id="16" name="Rectangle 15"/>
            <p:cNvSpPr/>
            <p:nvPr/>
          </p:nvSpPr>
          <p:spPr>
            <a:xfrm>
              <a:off x="3306633" y="1434868"/>
              <a:ext cx="995387" cy="228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false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306633" y="1773571"/>
              <a:ext cx="995387" cy="228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"tan"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306633" y="2112274"/>
              <a:ext cx="995387" cy="228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5.2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851948" y="2112569"/>
            <a:ext cx="1183336" cy="1731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Aft>
                <a:spcPts val="900"/>
              </a:spcAft>
            </a:pPr>
            <a:r>
              <a:rPr lang="en-US" sz="1400" b="0" dirty="0">
                <a:latin typeface="Comic Sans MS" panose="030F0702030302020204" pitchFamily="66" charset="0"/>
              </a:rPr>
              <a:t>endangered</a:t>
            </a:r>
          </a:p>
          <a:p>
            <a:pPr algn="r">
              <a:spcAft>
                <a:spcPts val="900"/>
              </a:spcAft>
            </a:pPr>
            <a:r>
              <a:rPr lang="en-US" sz="1400" dirty="0" err="1">
                <a:latin typeface="Comic Sans MS" panose="030F0702030302020204" pitchFamily="66" charset="0"/>
              </a:rPr>
              <a:t>hairColor</a:t>
            </a:r>
            <a:endParaRPr lang="en-US" sz="1400" dirty="0">
              <a:latin typeface="Comic Sans MS" panose="030F0702030302020204" pitchFamily="66" charset="0"/>
            </a:endParaRPr>
          </a:p>
          <a:p>
            <a:pPr algn="r">
              <a:spcAft>
                <a:spcPts val="900"/>
              </a:spcAft>
            </a:pPr>
            <a:r>
              <a:rPr lang="en-US" sz="1400" b="0" dirty="0" err="1">
                <a:latin typeface="Comic Sans MS" panose="030F0702030302020204" pitchFamily="66" charset="0"/>
              </a:rPr>
              <a:t>maneLength</a:t>
            </a:r>
            <a:endParaRPr lang="en-US" sz="1400" b="0" dirty="0">
              <a:latin typeface="Comic Sans MS" panose="030F0702030302020204" pitchFamily="66" charset="0"/>
            </a:endParaRPr>
          </a:p>
          <a:p>
            <a:pPr algn="r">
              <a:spcAft>
                <a:spcPts val="900"/>
              </a:spcAft>
            </a:pPr>
            <a:r>
              <a:rPr lang="en-US" sz="1400" dirty="0">
                <a:latin typeface="Comic Sans MS" panose="030F0702030302020204" pitchFamily="66" charset="0"/>
              </a:rPr>
              <a:t>eat()</a:t>
            </a:r>
            <a:br>
              <a:rPr lang="en-US" sz="1400" dirty="0">
                <a:latin typeface="Comic Sans MS" panose="030F0702030302020204" pitchFamily="66" charset="0"/>
              </a:rPr>
            </a:br>
            <a:r>
              <a:rPr lang="en-US" sz="1400" b="0" dirty="0" err="1">
                <a:latin typeface="Comic Sans MS" panose="030F0702030302020204" pitchFamily="66" charset="0"/>
              </a:rPr>
              <a:t>giveBirth</a:t>
            </a:r>
            <a:r>
              <a:rPr lang="en-US" sz="1400" b="0" dirty="0">
                <a:latin typeface="Comic Sans MS" panose="030F0702030302020204" pitchFamily="66" charset="0"/>
              </a:rPr>
              <a:t>()</a:t>
            </a:r>
            <a:br>
              <a:rPr lang="en-US" sz="1400" b="0" dirty="0">
                <a:latin typeface="Comic Sans MS" panose="030F0702030302020204" pitchFamily="66" charset="0"/>
              </a:rPr>
            </a:br>
            <a:r>
              <a:rPr lang="en-US" sz="1400" b="0" dirty="0">
                <a:latin typeface="Comic Sans MS" panose="030F0702030302020204" pitchFamily="66" charset="0"/>
              </a:rPr>
              <a:t>gallop()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31597" y="5428373"/>
            <a:ext cx="1981200" cy="988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9891" y="5487695"/>
            <a:ext cx="1136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>
                <a:solidFill>
                  <a:srgbClr val="C00000"/>
                </a:solidFill>
                <a:latin typeface="Comic Sans MS" panose="030F0702030302020204" pitchFamily="66" charset="0"/>
              </a:rPr>
              <a:t>secretariat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21953" y="5471118"/>
            <a:ext cx="90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>
                <a:solidFill>
                  <a:srgbClr val="C00000"/>
                </a:solidFill>
                <a:latin typeface="Comic Sans MS" panose="030F0702030302020204" pitchFamily="66" charset="0"/>
              </a:rPr>
              <a:t> Mammal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64368" y="5426104"/>
            <a:ext cx="846004" cy="3559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 rot="11018096" flipV="1">
            <a:off x="1030168" y="5771668"/>
            <a:ext cx="1938942" cy="461433"/>
          </a:xfrm>
          <a:custGeom>
            <a:avLst/>
            <a:gdLst>
              <a:gd name="connsiteX0" fmla="*/ 3005667 w 3005667"/>
              <a:gd name="connsiteY0" fmla="*/ 1090789 h 1243189"/>
              <a:gd name="connsiteX1" fmla="*/ 1532467 w 3005667"/>
              <a:gd name="connsiteY1" fmla="*/ 1090789 h 1243189"/>
              <a:gd name="connsiteX2" fmla="*/ 1007533 w 3005667"/>
              <a:gd name="connsiteY2" fmla="*/ 176389 h 1243189"/>
              <a:gd name="connsiteX3" fmla="*/ 0 w 3005667"/>
              <a:gd name="connsiteY3" fmla="*/ 32455 h 1243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5667" h="1243189">
                <a:moveTo>
                  <a:pt x="3005667" y="1090789"/>
                </a:moveTo>
                <a:cubicBezTo>
                  <a:pt x="2435578" y="1166989"/>
                  <a:pt x="1865489" y="1243189"/>
                  <a:pt x="1532467" y="1090789"/>
                </a:cubicBezTo>
                <a:cubicBezTo>
                  <a:pt x="1199445" y="938389"/>
                  <a:pt x="1262944" y="352778"/>
                  <a:pt x="1007533" y="176389"/>
                </a:cubicBezTo>
                <a:cubicBezTo>
                  <a:pt x="752122" y="0"/>
                  <a:pt x="376061" y="16227"/>
                  <a:pt x="0" y="32455"/>
                </a:cubicBezTo>
              </a:path>
            </a:pathLst>
          </a:custGeom>
          <a:ln w="5715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3006478" y="5225572"/>
            <a:ext cx="1742286" cy="165289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11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1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Mammal</a:t>
            </a:r>
          </a:p>
          <a:p>
            <a:pPr algn="ctr"/>
            <a:endParaRPr lang="en-US" sz="11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sz="11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sz="11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sz="11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sz="11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sz="11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sz="11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sz="11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sz="11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163140" y="5591437"/>
            <a:ext cx="497694" cy="567303"/>
            <a:chOff x="3306633" y="1434868"/>
            <a:chExt cx="995387" cy="567303"/>
          </a:xfrm>
        </p:grpSpPr>
        <p:sp>
          <p:nvSpPr>
            <p:cNvPr id="29" name="Rectangle 28"/>
            <p:cNvSpPr/>
            <p:nvPr/>
          </p:nvSpPr>
          <p:spPr>
            <a:xfrm>
              <a:off x="3306633" y="1434868"/>
              <a:ext cx="995387" cy="228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false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306633" y="1773571"/>
              <a:ext cx="995387" cy="228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"tan"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989060" y="5591437"/>
            <a:ext cx="1151276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Aft>
                <a:spcPts val="900"/>
              </a:spcAft>
            </a:pPr>
            <a:r>
              <a:rPr lang="en-US" sz="1400" b="0" dirty="0">
                <a:latin typeface="Comic Sans MS" panose="030F0702030302020204" pitchFamily="66" charset="0"/>
              </a:rPr>
              <a:t>endangered</a:t>
            </a:r>
          </a:p>
          <a:p>
            <a:pPr algn="r">
              <a:spcAft>
                <a:spcPts val="900"/>
              </a:spcAft>
            </a:pPr>
            <a:r>
              <a:rPr lang="en-US" sz="1400" dirty="0" err="1">
                <a:latin typeface="Comic Sans MS" panose="030F0702030302020204" pitchFamily="66" charset="0"/>
              </a:rPr>
              <a:t>hairColor</a:t>
            </a:r>
            <a:endParaRPr lang="en-US" sz="1400" dirty="0">
              <a:latin typeface="Comic Sans MS" panose="030F0702030302020204" pitchFamily="66" charset="0"/>
            </a:endParaRPr>
          </a:p>
          <a:p>
            <a:pPr algn="r">
              <a:spcAft>
                <a:spcPts val="900"/>
              </a:spcAft>
            </a:pPr>
            <a:r>
              <a:rPr lang="en-US" sz="1400" dirty="0">
                <a:latin typeface="Comic Sans MS" panose="030F0702030302020204" pitchFamily="66" charset="0"/>
              </a:rPr>
              <a:t>eat()</a:t>
            </a:r>
            <a:br>
              <a:rPr lang="en-US" sz="1400" dirty="0">
                <a:latin typeface="Comic Sans MS" panose="030F0702030302020204" pitchFamily="66" charset="0"/>
              </a:rPr>
            </a:br>
            <a:r>
              <a:rPr lang="en-US" sz="1400" b="0" dirty="0" err="1">
                <a:latin typeface="Comic Sans MS" panose="030F0702030302020204" pitchFamily="66" charset="0"/>
              </a:rPr>
              <a:t>giveBirth</a:t>
            </a:r>
            <a:r>
              <a:rPr lang="en-US" sz="1400" b="0" dirty="0">
                <a:latin typeface="Comic Sans MS" panose="030F0702030302020204" pitchFamily="66" charset="0"/>
              </a:rPr>
              <a:t>()</a:t>
            </a:r>
            <a:br>
              <a:rPr lang="en-US" sz="1400" b="0" dirty="0">
                <a:latin typeface="Comic Sans MS" panose="030F0702030302020204" pitchFamily="66" charset="0"/>
              </a:rPr>
            </a:br>
            <a:endParaRPr lang="en-US" sz="1400" b="0" dirty="0">
              <a:latin typeface="Comic Sans MS" panose="030F0702030302020204" pitchFamily="66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633887" y="5471118"/>
            <a:ext cx="1555773" cy="988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898808" y="5530440"/>
            <a:ext cx="463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>
                <a:solidFill>
                  <a:srgbClr val="C00000"/>
                </a:solidFill>
                <a:latin typeface="Comic Sans MS" panose="030F0702030302020204" pitchFamily="66" charset="0"/>
              </a:rPr>
              <a:t>pet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506541" y="5513863"/>
            <a:ext cx="742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>
                <a:solidFill>
                  <a:srgbClr val="0070C0"/>
                </a:solidFill>
                <a:latin typeface="Comic Sans MS" panose="030F0702030302020204" pitchFamily="66" charset="0"/>
              </a:rPr>
              <a:t>Horse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612470" y="5468849"/>
            <a:ext cx="577104" cy="3559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 rot="272160">
            <a:off x="4771474" y="5592578"/>
            <a:ext cx="3040955" cy="397467"/>
          </a:xfrm>
          <a:custGeom>
            <a:avLst/>
            <a:gdLst>
              <a:gd name="connsiteX0" fmla="*/ 3005667 w 3005667"/>
              <a:gd name="connsiteY0" fmla="*/ 1090789 h 1243189"/>
              <a:gd name="connsiteX1" fmla="*/ 1532467 w 3005667"/>
              <a:gd name="connsiteY1" fmla="*/ 1090789 h 1243189"/>
              <a:gd name="connsiteX2" fmla="*/ 1007533 w 3005667"/>
              <a:gd name="connsiteY2" fmla="*/ 176389 h 1243189"/>
              <a:gd name="connsiteX3" fmla="*/ 0 w 3005667"/>
              <a:gd name="connsiteY3" fmla="*/ 32455 h 1243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5667" h="1243189">
                <a:moveTo>
                  <a:pt x="3005667" y="1090789"/>
                </a:moveTo>
                <a:cubicBezTo>
                  <a:pt x="2435578" y="1166989"/>
                  <a:pt x="1865489" y="1243189"/>
                  <a:pt x="1532467" y="1090789"/>
                </a:cubicBezTo>
                <a:cubicBezTo>
                  <a:pt x="1199445" y="938389"/>
                  <a:pt x="1262944" y="352778"/>
                  <a:pt x="1007533" y="176389"/>
                </a:cubicBezTo>
                <a:cubicBezTo>
                  <a:pt x="752122" y="0"/>
                  <a:pt x="376061" y="16227"/>
                  <a:pt x="0" y="32455"/>
                </a:cubicBezTo>
              </a:path>
            </a:pathLst>
          </a:custGeom>
          <a:ln w="5715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078349" y="6021962"/>
            <a:ext cx="534121" cy="407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4800" b="0" dirty="0">
                <a:latin typeface="+mn-lt"/>
              </a:rPr>
              <a:t>X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375634" y="3098473"/>
            <a:ext cx="28863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dirty="0"/>
              <a:t>The Mammal variable "pet"</a:t>
            </a:r>
            <a:br>
              <a:rPr lang="en-US" dirty="0"/>
            </a:br>
            <a:r>
              <a:rPr lang="en-US" dirty="0"/>
              <a:t>successfully points to the </a:t>
            </a:r>
            <a:br>
              <a:rPr lang="en-US" dirty="0"/>
            </a:br>
            <a:r>
              <a:rPr lang="en-US" dirty="0"/>
              <a:t>Horse object because </a:t>
            </a:r>
            <a:br>
              <a:rPr lang="en-US" dirty="0"/>
            </a:br>
            <a:r>
              <a:rPr lang="en-US" dirty="0"/>
              <a:t>a Horse IS-A Mammal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6018655" y="2548552"/>
            <a:ext cx="34119" cy="53290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586584" y="5808813"/>
            <a:ext cx="20473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dirty="0"/>
              <a:t>Will not </a:t>
            </a:r>
            <a:br>
              <a:rPr lang="en-US" dirty="0"/>
            </a:br>
            <a:r>
              <a:rPr lang="en-US" dirty="0"/>
              <a:t>work because a Mammal</a:t>
            </a:r>
            <a:br>
              <a:rPr lang="en-US" dirty="0"/>
            </a:br>
            <a:r>
              <a:rPr lang="en-US" dirty="0"/>
              <a:t>IS-NOT-A Horse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5092884" y="5571766"/>
            <a:ext cx="34119" cy="53290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184" descr="C:\Users\myersjac\AppData\Local\Microsoft\Windows\Temporary Internet Files\Content.IE5\GMLPVKVF\MC90032646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339" y="5874066"/>
            <a:ext cx="1254222" cy="108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Cloud Callout 45"/>
          <p:cNvSpPr/>
          <p:nvPr/>
        </p:nvSpPr>
        <p:spPr>
          <a:xfrm>
            <a:off x="7331055" y="4884109"/>
            <a:ext cx="2002145" cy="638098"/>
          </a:xfrm>
          <a:prstGeom prst="cloudCallout">
            <a:avLst>
              <a:gd name="adj1" fmla="val 17339"/>
              <a:gd name="adj2" fmla="val 105977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/>
          </a:p>
        </p:txBody>
      </p:sp>
      <p:sp>
        <p:nvSpPr>
          <p:cNvPr id="47" name="Rectangle 46"/>
          <p:cNvSpPr/>
          <p:nvPr/>
        </p:nvSpPr>
        <p:spPr>
          <a:xfrm>
            <a:off x="7337043" y="4965997"/>
            <a:ext cx="183425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00" i="1" dirty="0">
                <a:latin typeface="Comic Sans MS" panose="030F0702030302020204" pitchFamily="66" charset="0"/>
              </a:rPr>
              <a:t>What do you mean </a:t>
            </a:r>
            <a:br>
              <a:rPr lang="en-US" sz="1300" i="1" dirty="0">
                <a:latin typeface="Comic Sans MS" panose="030F0702030302020204" pitchFamily="66" charset="0"/>
              </a:rPr>
            </a:br>
            <a:r>
              <a:rPr lang="en-US" sz="1300" i="1" dirty="0">
                <a:latin typeface="Comic Sans MS" panose="030F0702030302020204" pitchFamily="66" charset="0"/>
              </a:rPr>
              <a:t>"I can't gallop??"</a:t>
            </a:r>
          </a:p>
        </p:txBody>
      </p:sp>
    </p:spTree>
    <p:extLst>
      <p:ext uri="{BB962C8B-B14F-4D97-AF65-F5344CB8AC3E}">
        <p14:creationId xmlns:p14="http://schemas.microsoft.com/office/powerpoint/2010/main" val="383247840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3" name="Diagram 2"/>
          <p:cNvGraphicFramePr/>
          <p:nvPr/>
        </p:nvGraphicFramePr>
        <p:xfrm>
          <a:off x="273132" y="2073894"/>
          <a:ext cx="852648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829226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3499" y="1624071"/>
            <a:ext cx="8407893" cy="4407408"/>
          </a:xfrm>
        </p:spPr>
        <p:txBody>
          <a:bodyPr>
            <a:noAutofit/>
          </a:bodyPr>
          <a:lstStyle/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7F0055"/>
                </a:solidFill>
                <a:latin typeface="Consolas"/>
              </a:rPr>
              <a:t>package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inheritance;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MammalTester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nsolas"/>
            </a:endParaRP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main(String[]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Giraffe jerry =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Giraffe();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Whale willy =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Whale();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Rhinocerous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ritaxes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Rhinocerous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Dolphin flipper =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Dolphin();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nsolas"/>
            </a:endParaRP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LandMammal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scoobydoo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LandMammal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AquaticMammal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moby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AquaticMammal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nsolas"/>
            </a:endParaRP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/>
              </a:rPr>
              <a:t>"jerry is a land mammal: 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+ 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				(jerry 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instanceof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LandMammal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/>
              </a:rPr>
              <a:t>"jerry is a mammal: 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+ 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				(jerry 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instanceof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Mammal));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/>
              </a:rPr>
              <a:t>"but jerry is really a 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+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				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jerry.getClass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().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getName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/>
              </a:rPr>
              <a:t>"...or more simply, really a 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+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	 			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jerry.getClass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().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getSimpleName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nsolas"/>
            </a:endParaRP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55847"/>
            <a:ext cx="2718460" cy="1054394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3271652" y="222429"/>
            <a:ext cx="5634843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</a:rPr>
              <a:t>jerry is a land mammal: true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jerry is a mammal: true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but jerry is really a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inheritance.Giraffe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...or more simply, really a Giraffe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155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0999" y="1600200"/>
            <a:ext cx="8407893" cy="4407408"/>
          </a:xfrm>
        </p:spPr>
        <p:txBody>
          <a:bodyPr/>
          <a:lstStyle/>
          <a:p>
            <a:r>
              <a:rPr lang="en-US" dirty="0"/>
              <a:t>Imagine a social media application that stores two kinds of posts: </a:t>
            </a:r>
            <a:br>
              <a:rPr lang="en-US" dirty="0"/>
            </a:br>
            <a:r>
              <a:rPr lang="en-US" dirty="0"/>
              <a:t>simple message posts and photo posts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Social Media Application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1743C0E-D29B-4826-A40C-DE7AAE4D4559}"/>
                  </a:ext>
                </a:extLst>
              </p14:cNvPr>
              <p14:cNvContentPartPr/>
              <p14:nvPr/>
            </p14:nvContentPartPr>
            <p14:xfrm>
              <a:off x="7462167" y="2072212"/>
              <a:ext cx="5040" cy="9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1743C0E-D29B-4826-A40C-DE7AAE4D45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53167" y="2063212"/>
                <a:ext cx="22680" cy="2736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1349FF5-9C1F-40F1-9F3B-C973B7B691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2448927"/>
            <a:ext cx="8382000" cy="4400550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56633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class diagram showing </a:t>
            </a:r>
            <a:br>
              <a:rPr lang="en-US" dirty="0"/>
            </a:br>
            <a:r>
              <a:rPr lang="en-US" dirty="0"/>
              <a:t>the two kinds of posts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12BB96B-FEAE-4DD6-BE57-B943C5202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76" y="2209800"/>
            <a:ext cx="825817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13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BAE69-98C8-4E7A-BAFE-12C0B0826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we really want to have code for instance variables for both types of posts that are practically identical?  </a:t>
            </a:r>
            <a:br>
              <a:rPr lang="en-US" dirty="0"/>
            </a:b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(duplicate code in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MessagePost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and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PhotoPost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r>
              <a:rPr lang="en-US" dirty="0"/>
              <a:t>Do we really want to code methods like display() in both </a:t>
            </a:r>
            <a:r>
              <a:rPr lang="en-US" dirty="0" err="1"/>
              <a:t>MessagePost</a:t>
            </a:r>
            <a:r>
              <a:rPr lang="en-US" dirty="0"/>
              <a:t> and </a:t>
            </a:r>
            <a:r>
              <a:rPr lang="en-US" dirty="0" err="1"/>
              <a:t>PhotoPost</a:t>
            </a:r>
            <a:r>
              <a:rPr lang="en-US" dirty="0"/>
              <a:t>?</a:t>
            </a:r>
            <a:br>
              <a:rPr lang="en-US" dirty="0"/>
            </a:b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(duplicate code in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MessagePost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and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PhotoPost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n-US" dirty="0"/>
          </a:p>
          <a:p>
            <a:r>
              <a:rPr lang="en-US" dirty="0"/>
              <a:t>Do we really want separate collections for each type of post?</a:t>
            </a:r>
            <a:br>
              <a:rPr lang="en-US" dirty="0"/>
            </a:br>
            <a:r>
              <a:rPr lang="en-US" dirty="0"/>
              <a:t>How would our Driver class (with the main method) work</a:t>
            </a:r>
          </a:p>
          <a:p>
            <a:pPr lvl="1"/>
            <a:r>
              <a:rPr lang="en-US" dirty="0"/>
              <a:t>How would we show the two kinds of posts?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(duplicate code in Driver)</a:t>
            </a:r>
          </a:p>
          <a:p>
            <a:pPr lvl="1"/>
            <a:r>
              <a:rPr lang="en-US" dirty="0"/>
              <a:t>How would we add a post?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(duplicate code in Driver)</a:t>
            </a:r>
          </a:p>
          <a:p>
            <a:endParaRPr lang="en-US" dirty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Issues  </a:t>
            </a:r>
            <a:r>
              <a:rPr lang="en-US" altLang="en-US" sz="2400" dirty="0"/>
              <a:t>(1)</a:t>
            </a:r>
            <a:endParaRPr lang="en-US" alt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2A61D47-47EF-4265-BB76-BB64FD021779}"/>
              </a:ext>
            </a:extLst>
          </p:cNvPr>
          <p:cNvSpPr txBox="1">
            <a:spLocks/>
          </p:cNvSpPr>
          <p:nvPr/>
        </p:nvSpPr>
        <p:spPr>
          <a:xfrm>
            <a:off x="5003308" y="4846321"/>
            <a:ext cx="3912092" cy="1859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"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3"/>
              </a:buClr>
              <a:buFont typeface="Wingdings" pitchFamily="2" charset="2"/>
              <a:buChar char="§"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686596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ava Green">
  <a:themeElements>
    <a:clrScheme name="Custom 4">
      <a:dk1>
        <a:sysClr val="windowText" lastClr="000000"/>
      </a:dk1>
      <a:lt1>
        <a:srgbClr val="E5EBF2"/>
      </a:lt1>
      <a:dk2>
        <a:srgbClr val="0EA6AE"/>
      </a:dk2>
      <a:lt2>
        <a:srgbClr val="F6FBC5"/>
      </a:lt2>
      <a:accent1>
        <a:srgbClr val="479B63"/>
      </a:accent1>
      <a:accent2>
        <a:srgbClr val="E08602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lnSpc>
            <a:spcPts val="1800"/>
          </a:lnSpc>
          <a:defRPr sz="1800" b="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18228</TotalTime>
  <Words>5843</Words>
  <Application>Microsoft Office PowerPoint</Application>
  <PresentationFormat>On-screen Show (4:3)</PresentationFormat>
  <Paragraphs>894</Paragraphs>
  <Slides>64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7" baseType="lpstr">
      <vt:lpstr>Arial</vt:lpstr>
      <vt:lpstr>Arial Narrow</vt:lpstr>
      <vt:lpstr>Calibri</vt:lpstr>
      <vt:lpstr>Comic Sans MS</vt:lpstr>
      <vt:lpstr>Consolas</vt:lpstr>
      <vt:lpstr>Courier New</vt:lpstr>
      <vt:lpstr>Franklin Gothic Medium</vt:lpstr>
      <vt:lpstr>Times</vt:lpstr>
      <vt:lpstr>Times New Roman</vt:lpstr>
      <vt:lpstr>Trebuchet MS</vt:lpstr>
      <vt:lpstr>Wingdings</vt:lpstr>
      <vt:lpstr>Wingdings 2</vt:lpstr>
      <vt:lpstr>Java Green</vt:lpstr>
      <vt:lpstr>Object-Oriented Programming and Data Abstraction  Lesson 5: Inheritance</vt:lpstr>
      <vt:lpstr>Interfaces –  A look back</vt:lpstr>
      <vt:lpstr>Interfaces were used to enforce behavior</vt:lpstr>
      <vt:lpstr>Interfaces could inherit</vt:lpstr>
      <vt:lpstr>Inheritance – Part 1  (from video lecture plus some supplemental slides)</vt:lpstr>
      <vt:lpstr>Acknowledgment</vt:lpstr>
      <vt:lpstr>A Social Media Application</vt:lpstr>
      <vt:lpstr>UML class diagram showing  the two kinds of posts</vt:lpstr>
      <vt:lpstr>Issues  (1)</vt:lpstr>
      <vt:lpstr>Issues  (2)</vt:lpstr>
      <vt:lpstr>UML class diagram showing inheritance</vt:lpstr>
      <vt:lpstr>Superclass and Subclasses</vt:lpstr>
      <vt:lpstr>Inheritance and Constructors and super()</vt:lpstr>
      <vt:lpstr>Subclasss and Subtyping</vt:lpstr>
      <vt:lpstr>Adding more post types</vt:lpstr>
      <vt:lpstr>New NewsFeed source code</vt:lpstr>
      <vt:lpstr>New NewsFeed source code</vt:lpstr>
      <vt:lpstr>Subclasss and Subtyping</vt:lpstr>
      <vt:lpstr>Inheritance – Part 1  (for discussion in-class)</vt:lpstr>
      <vt:lpstr>Subclasss and Subtyping</vt:lpstr>
      <vt:lpstr>Subtyping and assignment</vt:lpstr>
      <vt:lpstr>Overriding Superclass Methods with Covariant Return Types</vt:lpstr>
      <vt:lpstr>Preventing a Method from  Being Overridden</vt:lpstr>
      <vt:lpstr>   Polymorphism</vt:lpstr>
      <vt:lpstr>Inheritance – Part 2  (from video lecture plus some supplemental slides)</vt:lpstr>
      <vt:lpstr>Item Example</vt:lpstr>
      <vt:lpstr>ArrayList&lt;Item&gt; </vt:lpstr>
      <vt:lpstr>Variables</vt:lpstr>
      <vt:lpstr>Methods</vt:lpstr>
      <vt:lpstr>Identifying Dynamic Types</vt:lpstr>
      <vt:lpstr>Object diagram</vt:lpstr>
      <vt:lpstr>Static and dynamic types revisited</vt:lpstr>
      <vt:lpstr>Inheritance – Part 2  (for discussion in-class)</vt:lpstr>
      <vt:lpstr>Casting</vt:lpstr>
      <vt:lpstr>The Object class</vt:lpstr>
      <vt:lpstr>Wrapper classes</vt:lpstr>
      <vt:lpstr>Polymorphism and Dynamic Binding</vt:lpstr>
      <vt:lpstr>So…getting back to NewsFeed NewsFeed now works at the Post level. This is GOOD!</vt:lpstr>
      <vt:lpstr>…but this causes a problem</vt:lpstr>
      <vt:lpstr>Solution 1: Move display() to the subclasses</vt:lpstr>
      <vt:lpstr>Overriding: the solution</vt:lpstr>
      <vt:lpstr>Solution 2:  display() in superclass and subclasses</vt:lpstr>
      <vt:lpstr>Solution 2:  display() in superclass and subclasses</vt:lpstr>
      <vt:lpstr>Solution 2 works, but…</vt:lpstr>
      <vt:lpstr>Solution 3:  display() in superclass and subclasses</vt:lpstr>
      <vt:lpstr>Dynamic Run-Time Binding</vt:lpstr>
      <vt:lpstr>The Object class’s methods: toString() and equals()</vt:lpstr>
      <vt:lpstr>Overriding hashCode in Student Override to match .equals()</vt:lpstr>
      <vt:lpstr>Abstract classes</vt:lpstr>
      <vt:lpstr>Abstract Classes</vt:lpstr>
      <vt:lpstr>Methods in Abstract Classes</vt:lpstr>
      <vt:lpstr>Abstract Methods Force Implementation</vt:lpstr>
      <vt:lpstr>Two techniques</vt:lpstr>
      <vt:lpstr>Methods</vt:lpstr>
      <vt:lpstr>Multiple Inheritance</vt:lpstr>
      <vt:lpstr>Interfaces Simulate Multiple Inheritance</vt:lpstr>
      <vt:lpstr>Interfaces vs. Abstract Classes</vt:lpstr>
      <vt:lpstr>Supplemental Slides</vt:lpstr>
      <vt:lpstr>Access Specifiers</vt:lpstr>
      <vt:lpstr>Mammals and Horses</vt:lpstr>
      <vt:lpstr>Polymorphism vs.  Inheritance  (1)</vt:lpstr>
      <vt:lpstr>Explanatory Diagram</vt:lpstr>
      <vt:lpstr>Example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and Data Abstraction  Lesson 1: Review</dc:title>
  <dc:creator>Jack Myers</dc:creator>
  <cp:lastModifiedBy>Antonio Rosado</cp:lastModifiedBy>
  <cp:revision>226</cp:revision>
  <dcterms:created xsi:type="dcterms:W3CDTF">2013-12-20T15:33:26Z</dcterms:created>
  <dcterms:modified xsi:type="dcterms:W3CDTF">2023-01-27T19:25:39Z</dcterms:modified>
</cp:coreProperties>
</file>