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sldIdLst>
    <p:sldId id="257" r:id="rId2"/>
    <p:sldId id="259" r:id="rId3"/>
    <p:sldId id="278" r:id="rId4"/>
    <p:sldId id="281" r:id="rId5"/>
    <p:sldId id="283" r:id="rId6"/>
    <p:sldId id="285" r:id="rId7"/>
    <p:sldId id="328" r:id="rId8"/>
    <p:sldId id="299" r:id="rId9"/>
    <p:sldId id="301" r:id="rId10"/>
    <p:sldId id="304" r:id="rId11"/>
    <p:sldId id="306" r:id="rId12"/>
    <p:sldId id="307" r:id="rId13"/>
    <p:sldId id="308" r:id="rId14"/>
    <p:sldId id="327" r:id="rId15"/>
    <p:sldId id="286" r:id="rId16"/>
    <p:sldId id="287" r:id="rId17"/>
    <p:sldId id="288" r:id="rId18"/>
    <p:sldId id="289" r:id="rId19"/>
    <p:sldId id="290" r:id="rId20"/>
    <p:sldId id="291" r:id="rId21"/>
    <p:sldId id="294" r:id="rId22"/>
    <p:sldId id="293" r:id="rId23"/>
    <p:sldId id="295" r:id="rId24"/>
    <p:sldId id="296" r:id="rId25"/>
    <p:sldId id="298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F. Myers" initials="" lastIdx="0" clrIdx="0"/>
  <p:cmAuthor id="1" name="Jack" initials="J" lastIdx="1" clrIdx="1">
    <p:extLst>
      <p:ext uri="{19B8F6BF-5375-455C-9EA6-DF929625EA0E}">
        <p15:presenceInfo xmlns:p15="http://schemas.microsoft.com/office/powerpoint/2012/main" userId="J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7F0055"/>
    <a:srgbClr val="993366"/>
    <a:srgbClr val="FF9ECE"/>
    <a:srgbClr val="FF61B0"/>
    <a:srgbClr val="339966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2" autoAdjust="0"/>
    <p:restoredTop sz="86422" autoAdjust="0"/>
  </p:normalViewPr>
  <p:slideViewPr>
    <p:cSldViewPr>
      <p:cViewPr>
        <p:scale>
          <a:sx n="79" d="100"/>
          <a:sy n="79" d="100"/>
        </p:scale>
        <p:origin x="939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70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5/6/2020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/>
              <a:t>Lesson 6:</a:t>
            </a:r>
            <a:br>
              <a:rPr lang="en-GB" altLang="en-US"/>
            </a:br>
            <a:r>
              <a:rPr lang="en-GB" altLang="en-US"/>
              <a:t>Coupling</a:t>
            </a:r>
            <a:endParaRPr lang="en-US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EE21-067F-41A8-A62C-018152A65CDC}"/>
              </a:ext>
            </a:extLst>
          </p:cNvPr>
          <p:cNvSpPr txBox="1"/>
          <p:nvPr/>
        </p:nvSpPr>
        <p:spPr>
          <a:xfrm flipH="1">
            <a:off x="3093718" y="6183868"/>
            <a:ext cx="2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Comic Sans MS" panose="030F0702030302020204" pitchFamily="66" charset="0"/>
              </a:rPr>
              <a:t>Chapter	12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AE5BEE-1628-45A9-8A3F-C0E71EC6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2539746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Static type checking requires an act method in Animal.</a:t>
            </a:r>
          </a:p>
          <a:p>
            <a:r>
              <a:rPr lang="en-US" altLang="en-US"/>
              <a:t>An act method for foxes and rabbits is different</a:t>
            </a:r>
          </a:p>
          <a:p>
            <a:pPr lvl="1"/>
            <a:r>
              <a:rPr lang="en-US" altLang="en-US"/>
              <a:t>There is no obvious shared implementation</a:t>
            </a:r>
          </a:p>
          <a:p>
            <a:r>
              <a:rPr lang="en-US" altLang="en-US"/>
              <a:t>Leave method act in Animal empty or define it as abstract: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abstract public void act(List&lt;Animal&gt; newAnimals); </a:t>
            </a:r>
            <a:endParaRPr lang="en-US" alt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act method of Animal</a:t>
            </a:r>
          </a:p>
        </p:txBody>
      </p:sp>
    </p:spTree>
    <p:extLst>
      <p:ext uri="{BB962C8B-B14F-4D97-AF65-F5344CB8AC3E}">
        <p14:creationId xmlns:p14="http://schemas.microsoft.com/office/powerpoint/2010/main" val="212186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Animal class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066800" y="1885950"/>
            <a:ext cx="75914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public abstract class Animal</a:t>
            </a: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{</a:t>
            </a: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    </a:t>
            </a:r>
            <a:r>
              <a:rPr lang="en-US" altLang="en-US" sz="1800" i="1">
                <a:solidFill>
                  <a:schemeClr val="bg2"/>
                </a:solidFill>
                <a:latin typeface="Courier New" pitchFamily="-32" charset="0"/>
                <a:cs typeface="Times" pitchFamily="-32" charset="0"/>
              </a:rPr>
              <a:t>fields omitted</a:t>
            </a:r>
            <a:endParaRPr lang="en-US" altLang="en-US" sz="1800">
              <a:latin typeface="Courier New" pitchFamily="-32" charset="0"/>
              <a:cs typeface="Times" pitchFamily="-32" charset="0"/>
            </a:endParaRP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 </a:t>
            </a: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    </a:t>
            </a:r>
            <a:r>
              <a:rPr lang="en-US" altLang="en-US" sz="1800">
                <a:solidFill>
                  <a:srgbClr val="264D8B"/>
                </a:solidFill>
                <a:latin typeface="Courier New" pitchFamily="-32" charset="0"/>
                <a:cs typeface="Times" pitchFamily="-32" charset="0"/>
              </a:rPr>
              <a:t>/**</a:t>
            </a:r>
          </a:p>
          <a:p>
            <a:r>
              <a:rPr lang="en-US" altLang="en-US" sz="1800">
                <a:solidFill>
                  <a:srgbClr val="264D8B"/>
                </a:solidFill>
                <a:latin typeface="Courier New" pitchFamily="-32" charset="0"/>
                <a:cs typeface="Times" pitchFamily="-32" charset="0"/>
              </a:rPr>
              <a:t>     * Make this animal act - that is: make it do</a:t>
            </a:r>
          </a:p>
          <a:p>
            <a:r>
              <a:rPr lang="en-US" altLang="en-US" sz="1800">
                <a:solidFill>
                  <a:srgbClr val="264D8B"/>
                </a:solidFill>
                <a:latin typeface="Courier New" pitchFamily="-32" charset="0"/>
                <a:cs typeface="Times" pitchFamily="-32" charset="0"/>
              </a:rPr>
              <a:t>     * whatever it wants/needs to do.</a:t>
            </a:r>
          </a:p>
          <a:p>
            <a:r>
              <a:rPr lang="en-US" altLang="en-US" sz="1800">
                <a:solidFill>
                  <a:srgbClr val="264D8B"/>
                </a:solidFill>
                <a:latin typeface="Courier New" pitchFamily="-32" charset="0"/>
                <a:cs typeface="Times" pitchFamily="-32" charset="0"/>
              </a:rPr>
              <a:t>     */</a:t>
            </a: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    abstract public void act(List&lt;Animal&gt; newAnimals);</a:t>
            </a: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 </a:t>
            </a: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    </a:t>
            </a:r>
            <a:r>
              <a:rPr lang="en-US" altLang="en-US" sz="1800" i="1">
                <a:solidFill>
                  <a:schemeClr val="bg2"/>
                </a:solidFill>
                <a:latin typeface="Courier New" pitchFamily="-32" charset="0"/>
                <a:cs typeface="Times" pitchFamily="-32" charset="0"/>
              </a:rPr>
              <a:t>other methods omitted</a:t>
            </a:r>
            <a:endParaRPr lang="en-US" altLang="en-US" sz="1800">
              <a:latin typeface="Courier New" pitchFamily="-32" charset="0"/>
              <a:cs typeface="Times" pitchFamily="-32" charset="0"/>
            </a:endParaRPr>
          </a:p>
          <a:p>
            <a:r>
              <a:rPr lang="en-US" altLang="en-US" sz="1800">
                <a:latin typeface="Courier New" pitchFamily="-32" charset="0"/>
                <a:cs typeface="Times" pitchFamily="-32" charset="0"/>
              </a:rPr>
              <a:t>}</a:t>
            </a:r>
            <a:r>
              <a:rPr lang="en-US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6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Further abstraction</a:t>
            </a:r>
          </a:p>
        </p:txBody>
      </p:sp>
      <p:pic>
        <p:nvPicPr>
          <p:cNvPr id="34820" name="Picture 6" descr="fig10-3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6769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0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Selective drawing</a:t>
            </a:r>
            <a:br>
              <a:rPr lang="en-US" altLang="en-US"/>
            </a:br>
            <a:r>
              <a:rPr lang="en-US" altLang="en-US"/>
              <a:t>(multiple inheritance)</a:t>
            </a:r>
          </a:p>
        </p:txBody>
      </p:sp>
      <p:pic>
        <p:nvPicPr>
          <p:cNvPr id="35844" name="Picture 5" descr="fig10-4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892300"/>
            <a:ext cx="6223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6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2FA64-2586-416A-BE14-7FB872C26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8C0FB-AB50-49C3-8C52-B57A2C8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Foxes and Rabbits Appendix</a:t>
            </a:r>
          </a:p>
        </p:txBody>
      </p:sp>
    </p:spTree>
    <p:extLst>
      <p:ext uri="{BB962C8B-B14F-4D97-AF65-F5344CB8AC3E}">
        <p14:creationId xmlns:p14="http://schemas.microsoft.com/office/powerpoint/2010/main" val="154012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Rabbit  {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The age at which a rabbit can start to breed.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final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BREEDING_AGE = 5;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The age to which a rabbit can live.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final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MAX_AGE = 40;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The likelihood of a rabbit breeding.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final double BREEDING_PROBABILITY = 0.15;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The maximum number of births.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final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MAX_LITTER_SIZE = 4;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A shared random number generator to control breeding.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final Random rand =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Randomizer.getRandom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// The rabbit's age.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Whether the rabbit is alive or not.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alive;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The rabbit's position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Location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en-US" sz="1800" dirty="0">
                <a:solidFill>
                  <a:srgbClr val="008A3E"/>
                </a:solidFill>
              </a:rPr>
              <a:t>    // The field occupied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Field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Rabbit’s state</a:t>
            </a:r>
          </a:p>
        </p:txBody>
      </p:sp>
    </p:spTree>
    <p:extLst>
      <p:ext uri="{BB962C8B-B14F-4D97-AF65-F5344CB8AC3E}">
        <p14:creationId xmlns:p14="http://schemas.microsoft.com/office/powerpoint/2010/main" val="73045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Managed from the </a:t>
            </a:r>
            <a:r>
              <a:rPr lang="en-US" altLang="en-US" dirty="0">
                <a:latin typeface="Courier New" pitchFamily="-32" charset="0"/>
              </a:rPr>
              <a:t>run</a:t>
            </a:r>
            <a:r>
              <a:rPr lang="en-US" altLang="en-US" dirty="0"/>
              <a:t> method.</a:t>
            </a:r>
          </a:p>
          <a:p>
            <a:pPr eaLnBrk="1" hangingPunct="1"/>
            <a:r>
              <a:rPr lang="en-US" altLang="en-US" dirty="0"/>
              <a:t>Age incremented at each simulation ‘step’.</a:t>
            </a:r>
          </a:p>
          <a:p>
            <a:pPr lvl="1" eaLnBrk="1" hangingPunct="1"/>
            <a:r>
              <a:rPr lang="en-US" altLang="en-US" dirty="0"/>
              <a:t>A rabbit could die at this point.</a:t>
            </a:r>
          </a:p>
          <a:p>
            <a:pPr eaLnBrk="1" hangingPunct="1"/>
            <a:r>
              <a:rPr lang="en-US" altLang="en-US" dirty="0"/>
              <a:t>Rabbits that are old enough might breed at each step.</a:t>
            </a:r>
          </a:p>
          <a:p>
            <a:pPr lvl="1" eaLnBrk="1" hangingPunct="1"/>
            <a:r>
              <a:rPr lang="en-US" altLang="en-US" dirty="0"/>
              <a:t>New rabbits could be born at this point.</a:t>
            </a:r>
          </a:p>
          <a:p>
            <a:pPr eaLnBrk="1" hangingPunct="1"/>
            <a:r>
              <a:rPr lang="en-US" altLang="en-US" dirty="0"/>
              <a:t>Rabbis can die either because of</a:t>
            </a:r>
          </a:p>
          <a:p>
            <a:pPr lvl="1" eaLnBrk="1" hangingPunct="1"/>
            <a:r>
              <a:rPr lang="en-US" altLang="en-US" dirty="0"/>
              <a:t>Old age</a:t>
            </a:r>
          </a:p>
          <a:p>
            <a:pPr lvl="1" eaLnBrk="1" hangingPunct="1"/>
            <a:r>
              <a:rPr lang="en-US" altLang="en-US" dirty="0"/>
              <a:t>Overpopulation:</a:t>
            </a:r>
          </a:p>
          <a:p>
            <a:pPr lvl="2" eaLnBrk="1" hangingPunct="1"/>
            <a:r>
              <a:rPr lang="en-US" altLang="en-US" dirty="0"/>
              <a:t>No place to move to during it’s run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Rabbit’s behavior</a:t>
            </a:r>
          </a:p>
        </p:txBody>
      </p:sp>
    </p:spTree>
    <p:extLst>
      <p:ext uri="{BB962C8B-B14F-4D97-AF65-F5344CB8AC3E}">
        <p14:creationId xmlns:p14="http://schemas.microsoft.com/office/powerpoint/2010/main" val="75831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/** This is what the rabbit does most of the time - it runs 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around. Sometimes it will breed or die of old age.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@</a:t>
            </a:r>
            <a:r>
              <a:rPr lang="en-US" altLang="en-US" sz="1600" dirty="0" err="1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newRabbits</a:t>
            </a:r>
            <a:r>
              <a:rPr lang="en-US" alt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list to add newly born rabbits to.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run(List&lt;Rabbit&gt;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newRabbits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 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incrementAge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if(alive)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giveBirth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newRabbits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</a:t>
            </a:r>
          </a:p>
          <a:p>
            <a:r>
              <a:rPr lang="en-US" altLang="en-US" sz="1600" dirty="0">
                <a:solidFill>
                  <a:srgbClr val="008A3E"/>
                </a:solidFill>
              </a:rPr>
              <a:t>            // Try to move into a free location.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Location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newLocation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field.freeAdjacentLocation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(location);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newLocation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setLocation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newLocation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else {</a:t>
            </a:r>
          </a:p>
          <a:p>
            <a:r>
              <a:rPr lang="en-US" altLang="en-US" sz="1600" dirty="0">
                <a:solidFill>
                  <a:srgbClr val="008A3E"/>
                </a:solidFill>
              </a:rPr>
              <a:t>                // Overcrowding.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setDead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Rabbit’s behavior  (1)</a:t>
            </a:r>
          </a:p>
        </p:txBody>
      </p:sp>
    </p:spTree>
    <p:extLst>
      <p:ext uri="{BB962C8B-B14F-4D97-AF65-F5344CB8AC3E}">
        <p14:creationId xmlns:p14="http://schemas.microsoft.com/office/powerpoint/2010/main" val="260288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/**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Check whether or not this rabbit is to give birth at this step.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New births will be made into free adjacent locations.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@</a:t>
            </a:r>
            <a:r>
              <a:rPr lang="en-US" altLang="en-US" sz="1600" dirty="0" err="1">
                <a:solidFill>
                  <a:srgbClr val="008A3E"/>
                </a:solidFill>
              </a:rPr>
              <a:t>param</a:t>
            </a:r>
            <a:r>
              <a:rPr lang="en-US" altLang="en-US" sz="1600" dirty="0">
                <a:solidFill>
                  <a:srgbClr val="008A3E"/>
                </a:solidFill>
              </a:rPr>
              <a:t> </a:t>
            </a:r>
            <a:r>
              <a:rPr lang="en-US" altLang="en-US" sz="1600" dirty="0" err="1">
                <a:solidFill>
                  <a:srgbClr val="008A3E"/>
                </a:solidFill>
              </a:rPr>
              <a:t>newRabbits</a:t>
            </a:r>
            <a:r>
              <a:rPr lang="en-US" altLang="en-US" sz="1600" dirty="0">
                <a:solidFill>
                  <a:srgbClr val="008A3E"/>
                </a:solidFill>
              </a:rPr>
              <a:t> A list to add newly born rabbits to.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*/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private void </a:t>
            </a:r>
            <a:r>
              <a:rPr lang="en-US" altLang="en-US" sz="1600" dirty="0" err="1"/>
              <a:t>giveBirth</a:t>
            </a:r>
            <a:r>
              <a:rPr lang="en-US" altLang="en-US" sz="1600" dirty="0"/>
              <a:t>(List&lt;Rabbit&gt; </a:t>
            </a:r>
            <a:r>
              <a:rPr lang="en-US" altLang="en-US" sz="1600" dirty="0" err="1"/>
              <a:t>newRabbits</a:t>
            </a:r>
            <a:r>
              <a:rPr lang="en-US" altLang="en-US" sz="1600" dirty="0"/>
              <a:t>)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{</a:t>
            </a:r>
          </a:p>
          <a:p>
            <a:r>
              <a:rPr lang="en-US" altLang="en-US" sz="1600" dirty="0">
                <a:solidFill>
                  <a:srgbClr val="008A3E"/>
                </a:solidFill>
              </a:rPr>
              <a:t>        // New rabbits are born into adjacent locations.</a:t>
            </a:r>
          </a:p>
          <a:p>
            <a:r>
              <a:rPr lang="en-US" altLang="en-US" sz="1600" dirty="0">
                <a:solidFill>
                  <a:srgbClr val="008A3E"/>
                </a:solidFill>
              </a:rPr>
              <a:t>        // Get a list of adjacent free locations.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List&lt;Location&gt; free = </a:t>
            </a:r>
            <a:r>
              <a:rPr lang="en-US" altLang="en-US" sz="1600" dirty="0" err="1"/>
              <a:t>field.getFreeAdjacentLocations</a:t>
            </a:r>
            <a:r>
              <a:rPr lang="en-US" altLang="en-US" sz="1600" dirty="0"/>
              <a:t>(location);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births = breed();</a:t>
            </a:r>
          </a:p>
          <a:p>
            <a:pPr eaLnBrk="1" hangingPunct="1">
              <a:buFont typeface="Times" pitchFamily="-32" charset="0"/>
              <a:buNone/>
            </a:pPr>
            <a:endParaRPr lang="en-US" altLang="en-US" sz="1600" dirty="0"/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for(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b = 0; b &lt; births &amp;&amp; </a:t>
            </a:r>
            <a:r>
              <a:rPr lang="en-US" altLang="en-US" sz="1600" dirty="0" err="1"/>
              <a:t>free.size</a:t>
            </a:r>
            <a:r>
              <a:rPr lang="en-US" altLang="en-US" sz="1600" dirty="0"/>
              <a:t>() &gt; 0; b++)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Location </a:t>
            </a:r>
            <a:r>
              <a:rPr lang="en-US" altLang="en-US" sz="1600" dirty="0" err="1"/>
              <a:t>loc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free.remove</a:t>
            </a:r>
            <a:r>
              <a:rPr lang="en-US" altLang="en-US" sz="1600" dirty="0"/>
              <a:t>(0);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Rabbit young = new Rabbit(false, field, </a:t>
            </a:r>
            <a:r>
              <a:rPr lang="en-US" altLang="en-US" sz="1600" dirty="0" err="1"/>
              <a:t>loc</a:t>
            </a:r>
            <a:r>
              <a:rPr lang="en-US" altLang="en-US" sz="1600" dirty="0"/>
              <a:t>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newRabbits.add</a:t>
            </a:r>
            <a:r>
              <a:rPr lang="en-US" altLang="en-US" sz="1600" dirty="0"/>
              <a:t>(young);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}</a:t>
            </a:r>
          </a:p>
          <a:p>
            <a:pPr eaLnBrk="1" hangingPunct="1">
              <a:buFont typeface="Times" pitchFamily="-32" charset="0"/>
              <a:buNone/>
            </a:pPr>
            <a:endParaRPr lang="en-US" altLang="en-US" sz="1600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Rabbit’s behavior  (2)</a:t>
            </a:r>
          </a:p>
        </p:txBody>
      </p:sp>
    </p:spTree>
    <p:extLst>
      <p:ext uri="{BB962C8B-B14F-4D97-AF65-F5344CB8AC3E}">
        <p14:creationId xmlns:p14="http://schemas.microsoft.com/office/powerpoint/2010/main" val="350485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/**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Generate a number representing the number of births,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if it can breed.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@return The number of births (may be zero).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*/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private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breed()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births = 0;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if(</a:t>
            </a:r>
            <a:r>
              <a:rPr lang="en-US" altLang="en-US" sz="1600" dirty="0" err="1"/>
              <a:t>canBreed</a:t>
            </a:r>
            <a:r>
              <a:rPr lang="en-US" altLang="en-US" sz="1600" dirty="0"/>
              <a:t>() &amp;&amp; </a:t>
            </a:r>
            <a:r>
              <a:rPr lang="en-US" altLang="en-US" sz="1600" dirty="0" err="1"/>
              <a:t>rand.nextDouble</a:t>
            </a:r>
            <a:r>
              <a:rPr lang="en-US" altLang="en-US" sz="1600" dirty="0"/>
              <a:t>() &lt;= BREEDING_PROBABILITY)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births = </a:t>
            </a:r>
            <a:r>
              <a:rPr lang="en-US" altLang="en-US" sz="1600" dirty="0" err="1"/>
              <a:t>rand.nextInt</a:t>
            </a:r>
            <a:r>
              <a:rPr lang="en-US" altLang="en-US" sz="1600" dirty="0"/>
              <a:t>(MAX_LITTER_SIZE) + 1;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return births;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}</a:t>
            </a:r>
          </a:p>
          <a:p>
            <a:pPr eaLnBrk="1" hangingPunct="1">
              <a:buFont typeface="Times" pitchFamily="-32" charset="0"/>
              <a:buNone/>
            </a:pPr>
            <a:endParaRPr lang="en-US" altLang="en-US" sz="1600" dirty="0"/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Rabbit’s behavior  (3)</a:t>
            </a:r>
          </a:p>
        </p:txBody>
      </p:sp>
    </p:spTree>
    <p:extLst>
      <p:ext uri="{BB962C8B-B14F-4D97-AF65-F5344CB8AC3E}">
        <p14:creationId xmlns:p14="http://schemas.microsoft.com/office/powerpoint/2010/main" val="27320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Foxes and Rabbits</a:t>
            </a:r>
          </a:p>
        </p:txBody>
      </p:sp>
    </p:spTree>
    <p:extLst>
      <p:ext uri="{BB962C8B-B14F-4D97-AF65-F5344CB8AC3E}">
        <p14:creationId xmlns:p14="http://schemas.microsoft.com/office/powerpoint/2010/main" val="425452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None/>
            </a:pPr>
            <a:endParaRPr lang="en-US" altLang="en-US" sz="1600" dirty="0"/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/**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Indicate that the rabbit is no longer alive.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 It is removed from the field.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 */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public void </a:t>
            </a:r>
            <a:r>
              <a:rPr lang="en-US" altLang="en-US" sz="1600" dirty="0" err="1"/>
              <a:t>setDead</a:t>
            </a:r>
            <a:r>
              <a:rPr lang="en-US" altLang="en-US" sz="1600" dirty="0"/>
              <a:t>()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alive = false;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	   if(location != null)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field.clear</a:t>
            </a:r>
            <a:r>
              <a:rPr lang="en-US" altLang="en-US" sz="1600" dirty="0"/>
              <a:t>(location);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location = null;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field = null;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}</a:t>
            </a:r>
          </a:p>
          <a:p>
            <a:pPr eaLnBrk="1" hangingPunct="1">
              <a:buFont typeface="Times" pitchFamily="-32" charset="0"/>
              <a:buNone/>
            </a:pPr>
            <a:endParaRPr lang="en-US" altLang="en-US" sz="1600" dirty="0"/>
          </a:p>
          <a:p>
            <a:pPr eaLnBrk="1" hangingPunct="1"/>
            <a:r>
              <a:rPr lang="en-US" altLang="en-US" sz="2000" i="1" dirty="0">
                <a:solidFill>
                  <a:srgbClr val="008A3E"/>
                </a:solidFill>
              </a:rPr>
              <a:t>Should this method update the </a:t>
            </a:r>
            <a:r>
              <a:rPr lang="en-US" altLang="en-US" sz="2000" i="1" dirty="0" err="1">
                <a:solidFill>
                  <a:srgbClr val="008A3E"/>
                </a:solidFill>
              </a:rPr>
              <a:t>ArrayList</a:t>
            </a:r>
            <a:r>
              <a:rPr lang="en-US" altLang="en-US" sz="2000" i="1" dirty="0">
                <a:solidFill>
                  <a:srgbClr val="008A3E"/>
                </a:solidFill>
              </a:rPr>
              <a:t> that contains all Rabbits in the simulation? Why or why not?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Rabbit’s behavior  (4)</a:t>
            </a:r>
          </a:p>
        </p:txBody>
      </p:sp>
    </p:spTree>
    <p:extLst>
      <p:ext uri="{BB962C8B-B14F-4D97-AF65-F5344CB8AC3E}">
        <p14:creationId xmlns:p14="http://schemas.microsoft.com/office/powerpoint/2010/main" val="323596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Fox’s behavior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Managed from the </a:t>
            </a:r>
            <a:r>
              <a:rPr lang="en-US" altLang="en-US">
                <a:latin typeface="Courier New" pitchFamily="-32" charset="0"/>
              </a:rPr>
              <a:t>hunt</a:t>
            </a:r>
            <a:r>
              <a:rPr lang="en-US" altLang="en-US"/>
              <a:t> method.</a:t>
            </a:r>
          </a:p>
          <a:p>
            <a:pPr eaLnBrk="1" hangingPunct="1"/>
            <a:r>
              <a:rPr lang="en-US" altLang="en-US"/>
              <a:t>Foxes also age and breed.</a:t>
            </a:r>
          </a:p>
          <a:p>
            <a:pPr eaLnBrk="1" hangingPunct="1"/>
            <a:r>
              <a:rPr lang="en-US" altLang="en-US"/>
              <a:t>They become hungry.</a:t>
            </a:r>
          </a:p>
          <a:p>
            <a:pPr eaLnBrk="1" hangingPunct="1"/>
            <a:r>
              <a:rPr lang="en-US" altLang="en-US"/>
              <a:t>They hunt for food in adjacent locations.</a:t>
            </a:r>
          </a:p>
        </p:txBody>
      </p:sp>
    </p:spTree>
    <p:extLst>
      <p:ext uri="{BB962C8B-B14F-4D97-AF65-F5344CB8AC3E}">
        <p14:creationId xmlns:p14="http://schemas.microsoft.com/office/powerpoint/2010/main" val="79387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58300"/>
            <a:ext cx="8407893" cy="5440679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public class Fox { 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 // The age at which a fox can start to breed.</a:t>
            </a:r>
          </a:p>
          <a:p>
            <a:r>
              <a:rPr lang="en-US" altLang="en-US" sz="1800" dirty="0">
                <a:latin typeface="Trebuchet MS" pitchFamily="-32" charset="0"/>
              </a:rPr>
              <a:t>    private static final </a:t>
            </a:r>
            <a:r>
              <a:rPr lang="en-US" altLang="en-US" sz="1800" dirty="0" err="1">
                <a:latin typeface="Trebuchet MS" pitchFamily="-32" charset="0"/>
              </a:rPr>
              <a:t>int</a:t>
            </a:r>
            <a:r>
              <a:rPr lang="en-US" altLang="en-US" sz="1800" dirty="0">
                <a:latin typeface="Trebuchet MS" pitchFamily="-32" charset="0"/>
              </a:rPr>
              <a:t> BREEDING_AGE = 10;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age to which a fox can live.</a:t>
            </a:r>
          </a:p>
          <a:p>
            <a:r>
              <a:rPr lang="en-US" altLang="en-US" sz="1800" dirty="0">
                <a:latin typeface="Trebuchet MS" pitchFamily="-32" charset="0"/>
              </a:rPr>
              <a:t>    private static final </a:t>
            </a:r>
            <a:r>
              <a:rPr lang="en-US" altLang="en-US" sz="1800" dirty="0" err="1">
                <a:latin typeface="Trebuchet MS" pitchFamily="-32" charset="0"/>
              </a:rPr>
              <a:t>int</a:t>
            </a:r>
            <a:r>
              <a:rPr lang="en-US" altLang="en-US" sz="1800" dirty="0">
                <a:latin typeface="Trebuchet MS" pitchFamily="-32" charset="0"/>
              </a:rPr>
              <a:t> MAX_AGE = 150;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likelihood of a fox breeding.</a:t>
            </a:r>
          </a:p>
          <a:p>
            <a:r>
              <a:rPr lang="en-US" altLang="en-US" sz="1800" dirty="0">
                <a:latin typeface="Trebuchet MS" pitchFamily="-32" charset="0"/>
              </a:rPr>
              <a:t>    private static final double BREEDING_PROBABILITY = 0.35;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maximum number of births.</a:t>
            </a:r>
          </a:p>
          <a:p>
            <a:r>
              <a:rPr lang="en-US" altLang="en-US" sz="1800" dirty="0">
                <a:latin typeface="Trebuchet MS" pitchFamily="-32" charset="0"/>
              </a:rPr>
              <a:t>    private static final </a:t>
            </a:r>
            <a:r>
              <a:rPr lang="en-US" altLang="en-US" sz="1800" dirty="0" err="1">
                <a:latin typeface="Trebuchet MS" pitchFamily="-32" charset="0"/>
              </a:rPr>
              <a:t>int</a:t>
            </a:r>
            <a:r>
              <a:rPr lang="en-US" altLang="en-US" sz="1800" dirty="0">
                <a:latin typeface="Trebuchet MS" pitchFamily="-32" charset="0"/>
              </a:rPr>
              <a:t> MAX_LITTER_SIZE = 5;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number of steps a fox can go before it has to eat again.</a:t>
            </a:r>
          </a:p>
          <a:p>
            <a:r>
              <a:rPr lang="en-US" altLang="en-US" sz="1800" dirty="0">
                <a:latin typeface="Trebuchet MS" pitchFamily="-32" charset="0"/>
              </a:rPr>
              <a:t>    private static final </a:t>
            </a:r>
            <a:r>
              <a:rPr lang="en-US" altLang="en-US" sz="1800" dirty="0" err="1">
                <a:latin typeface="Trebuchet MS" pitchFamily="-32" charset="0"/>
              </a:rPr>
              <a:t>int</a:t>
            </a:r>
            <a:r>
              <a:rPr lang="en-US" altLang="en-US" sz="1800" dirty="0">
                <a:latin typeface="Trebuchet MS" pitchFamily="-32" charset="0"/>
              </a:rPr>
              <a:t> RABBIT_FOOD_VALUE = 7;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    …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fox's age.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   private </a:t>
            </a:r>
            <a:r>
              <a:rPr lang="en-US" altLang="en-US" sz="1800" dirty="0" err="1">
                <a:latin typeface="Trebuchet MS" pitchFamily="-32" charset="0"/>
                <a:cs typeface="Times" pitchFamily="-32" charset="0"/>
              </a:rPr>
              <a:t>int</a:t>
            </a:r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age;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Whether the fox is alive or not.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   private </a:t>
            </a:r>
            <a:r>
              <a:rPr lang="en-US" altLang="en-US" sz="1800" dirty="0" err="1">
                <a:latin typeface="Trebuchet MS" pitchFamily="-32" charset="0"/>
                <a:cs typeface="Times" pitchFamily="-32" charset="0"/>
              </a:rPr>
              <a:t>boolean</a:t>
            </a:r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alive;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fox's position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   private Location </a:t>
            </a:r>
            <a:r>
              <a:rPr lang="en-US" altLang="en-US" sz="1800" dirty="0" err="1">
                <a:latin typeface="Trebuchet MS" pitchFamily="-32" charset="0"/>
                <a:cs typeface="Times" pitchFamily="-32" charset="0"/>
              </a:rPr>
              <a:t>location</a:t>
            </a:r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field occupied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   private Field </a:t>
            </a:r>
            <a:r>
              <a:rPr lang="en-US" altLang="en-US" sz="1800" dirty="0" err="1">
                <a:latin typeface="Trebuchet MS" pitchFamily="-32" charset="0"/>
                <a:cs typeface="Times" pitchFamily="-32" charset="0"/>
              </a:rPr>
              <a:t>field</a:t>
            </a:r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;</a:t>
            </a:r>
          </a:p>
          <a:p>
            <a:r>
              <a:rPr lang="en-US" altLang="en-US" sz="1800" dirty="0">
                <a:solidFill>
                  <a:srgbClr val="008A3E"/>
                </a:solidFill>
                <a:latin typeface="Trebuchet MS" pitchFamily="-32" charset="0"/>
                <a:cs typeface="Times" pitchFamily="-32" charset="0"/>
              </a:rPr>
              <a:t>    // The fox's food level, which is increased by eating rabbits.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   private </a:t>
            </a:r>
            <a:r>
              <a:rPr lang="en-US" altLang="en-US" sz="1800" dirty="0" err="1">
                <a:latin typeface="Trebuchet MS" pitchFamily="-32" charset="0"/>
                <a:cs typeface="Times" pitchFamily="-32" charset="0"/>
              </a:rPr>
              <a:t>int</a:t>
            </a:r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</a:t>
            </a:r>
            <a:r>
              <a:rPr lang="en-US" altLang="en-US" sz="1800" dirty="0" err="1">
                <a:latin typeface="Trebuchet MS" pitchFamily="-32" charset="0"/>
                <a:cs typeface="Times" pitchFamily="-32" charset="0"/>
              </a:rPr>
              <a:t>foodLevel</a:t>
            </a:r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;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    …</a:t>
            </a:r>
          </a:p>
          <a:p>
            <a:r>
              <a:rPr lang="en-US" altLang="en-US" sz="1800" dirty="0">
                <a:latin typeface="Trebuchet MS" pitchFamily="-32" charset="0"/>
                <a:cs typeface="Times" pitchFamily="-32" charset="0"/>
              </a:rPr>
              <a:t>}</a:t>
            </a:r>
          </a:p>
          <a:p>
            <a:endParaRPr lang="en-US" sz="1800" dirty="0"/>
          </a:p>
        </p:txBody>
      </p:sp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Fox’s state</a:t>
            </a:r>
          </a:p>
        </p:txBody>
      </p:sp>
    </p:spTree>
    <p:extLst>
      <p:ext uri="{BB962C8B-B14F-4D97-AF65-F5344CB8AC3E}">
        <p14:creationId xmlns:p14="http://schemas.microsoft.com/office/powerpoint/2010/main" val="236008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1881" y="567050"/>
            <a:ext cx="8823366" cy="5440679"/>
          </a:xfrm>
        </p:spPr>
        <p:txBody>
          <a:bodyPr>
            <a:noAutofit/>
          </a:bodyPr>
          <a:lstStyle/>
          <a:p>
            <a:pPr marL="0" indent="0" eaLnBrk="1" hangingPunct="1">
              <a:buFont typeface="Times" pitchFamily="-32" charset="0"/>
              <a:buNone/>
              <a:tabLst>
                <a:tab pos="341313" algn="l"/>
              </a:tabLst>
              <a:defRPr/>
            </a:pPr>
            <a:r>
              <a:rPr lang="en-US" sz="1600" dirty="0">
                <a:solidFill>
                  <a:srgbClr val="008A3E"/>
                </a:solidFill>
              </a:rPr>
              <a:t> /**This is what the fox does most of the time: it hunts for rabbits. In the 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285750" algn="l"/>
              </a:tabLst>
              <a:defRPr/>
            </a:pPr>
            <a:r>
              <a:rPr lang="en-US" sz="1600" dirty="0">
                <a:solidFill>
                  <a:srgbClr val="008A3E"/>
                </a:solidFill>
              </a:rPr>
              <a:t>	* process, it might breed, die of hunger, or die of old age.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285750" algn="l"/>
              </a:tabLst>
              <a:defRPr/>
            </a:pPr>
            <a:r>
              <a:rPr lang="en-US" sz="1600" dirty="0">
                <a:solidFill>
                  <a:srgbClr val="008A3E"/>
                </a:solidFill>
              </a:rPr>
              <a:t>     * @</a:t>
            </a:r>
            <a:r>
              <a:rPr lang="en-US" sz="1600" dirty="0" err="1">
                <a:solidFill>
                  <a:srgbClr val="008A3E"/>
                </a:solidFill>
              </a:rPr>
              <a:t>param</a:t>
            </a:r>
            <a:r>
              <a:rPr lang="en-US" sz="1600" dirty="0">
                <a:solidFill>
                  <a:srgbClr val="008A3E"/>
                </a:solidFill>
              </a:rPr>
              <a:t> field The field currently occupied.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285750" algn="l"/>
              </a:tabLst>
              <a:defRPr/>
            </a:pPr>
            <a:r>
              <a:rPr lang="en-US" sz="1600" dirty="0">
                <a:solidFill>
                  <a:srgbClr val="008A3E"/>
                </a:solidFill>
              </a:rPr>
              <a:t>     * @</a:t>
            </a:r>
            <a:r>
              <a:rPr lang="en-US" sz="1600" dirty="0" err="1">
                <a:solidFill>
                  <a:srgbClr val="008A3E"/>
                </a:solidFill>
              </a:rPr>
              <a:t>param</a:t>
            </a:r>
            <a:r>
              <a:rPr lang="en-US" sz="1600" dirty="0">
                <a:solidFill>
                  <a:srgbClr val="008A3E"/>
                </a:solidFill>
              </a:rPr>
              <a:t> </a:t>
            </a:r>
            <a:r>
              <a:rPr lang="en-US" sz="1600" dirty="0" err="1">
                <a:solidFill>
                  <a:srgbClr val="008A3E"/>
                </a:solidFill>
              </a:rPr>
              <a:t>newFoxes</a:t>
            </a:r>
            <a:r>
              <a:rPr lang="en-US" sz="1600" dirty="0">
                <a:solidFill>
                  <a:srgbClr val="008A3E"/>
                </a:solidFill>
              </a:rPr>
              <a:t> A list to add newly born foxes to.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285750" algn="l"/>
              </a:tabLst>
              <a:defRPr/>
            </a:pPr>
            <a:r>
              <a:rPr lang="en-US" sz="1600" dirty="0">
                <a:solidFill>
                  <a:srgbClr val="008A3E"/>
                </a:solidFill>
              </a:rPr>
              <a:t>     */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public void hunt(List&lt;Fox&gt; </a:t>
            </a:r>
            <a:r>
              <a:rPr lang="en-US" sz="1600" dirty="0" err="1"/>
              <a:t>newFoxes</a:t>
            </a:r>
            <a:r>
              <a:rPr lang="en-US" sz="1600" dirty="0"/>
              <a:t>)    {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</a:t>
            </a:r>
            <a:r>
              <a:rPr lang="en-US" sz="1600" dirty="0" err="1"/>
              <a:t>incrementAge</a:t>
            </a:r>
            <a:r>
              <a:rPr lang="en-US" sz="1600" dirty="0"/>
              <a:t>();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</a:t>
            </a:r>
            <a:r>
              <a:rPr lang="en-US" sz="1600" dirty="0" err="1"/>
              <a:t>incrementHunger</a:t>
            </a:r>
            <a:r>
              <a:rPr lang="en-US" sz="1600" dirty="0"/>
              <a:t>();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if(alive) {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</a:t>
            </a:r>
            <a:r>
              <a:rPr lang="en-US" sz="1600" dirty="0" err="1"/>
              <a:t>giveBirth</a:t>
            </a:r>
            <a:r>
              <a:rPr lang="en-US" sz="1600" dirty="0"/>
              <a:t>(</a:t>
            </a:r>
            <a:r>
              <a:rPr lang="en-US" sz="1600" dirty="0" err="1"/>
              <a:t>newFoxes</a:t>
            </a:r>
            <a:r>
              <a:rPr lang="en-US" sz="1600" dirty="0"/>
              <a:t>);            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Location </a:t>
            </a:r>
            <a:r>
              <a:rPr lang="en-US" sz="1600" dirty="0" err="1"/>
              <a:t>newLocation</a:t>
            </a:r>
            <a:r>
              <a:rPr lang="en-US" sz="1600" dirty="0"/>
              <a:t> = </a:t>
            </a:r>
            <a:r>
              <a:rPr lang="en-US" sz="1600" dirty="0" err="1"/>
              <a:t>findFood</a:t>
            </a:r>
            <a:r>
              <a:rPr lang="en-US" sz="1600" dirty="0"/>
              <a:t>(location); 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>
                <a:solidFill>
                  <a:srgbClr val="008A3E"/>
                </a:solidFill>
              </a:rPr>
              <a:t>		// Move towards a source of food if found.        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if(</a:t>
            </a:r>
            <a:r>
              <a:rPr lang="en-US" sz="1600" dirty="0" err="1"/>
              <a:t>newLocation</a:t>
            </a:r>
            <a:r>
              <a:rPr lang="en-US" sz="1600" dirty="0"/>
              <a:t> == null) {  </a:t>
            </a:r>
            <a:r>
              <a:rPr lang="en-US" sz="1600" dirty="0">
                <a:solidFill>
                  <a:srgbClr val="008A3E"/>
                </a:solidFill>
              </a:rPr>
              <a:t>// No food found: 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    </a:t>
            </a:r>
            <a:r>
              <a:rPr lang="en-US" sz="1600" dirty="0" err="1"/>
              <a:t>newLocation</a:t>
            </a:r>
            <a:r>
              <a:rPr lang="en-US" sz="1600" dirty="0"/>
              <a:t> = </a:t>
            </a:r>
            <a:r>
              <a:rPr lang="en-US" sz="1600" dirty="0" err="1"/>
              <a:t>field.freeAdjacentLocation</a:t>
            </a:r>
            <a:r>
              <a:rPr lang="en-US" sz="1600" dirty="0"/>
              <a:t>(location);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>
                <a:solidFill>
                  <a:srgbClr val="008A3E"/>
                </a:solidFill>
              </a:rPr>
              <a:t>	 	//  Try to move to a free location.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} 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if(</a:t>
            </a:r>
            <a:r>
              <a:rPr lang="en-US" sz="1600" dirty="0" err="1"/>
              <a:t>newLocation</a:t>
            </a:r>
            <a:r>
              <a:rPr lang="en-US" sz="1600" dirty="0"/>
              <a:t> != null) {  </a:t>
            </a:r>
            <a:r>
              <a:rPr lang="en-US" sz="1600" dirty="0">
                <a:solidFill>
                  <a:srgbClr val="008A3E"/>
                </a:solidFill>
              </a:rPr>
              <a:t>// See if it was possible to move.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    </a:t>
            </a:r>
            <a:r>
              <a:rPr lang="en-US" sz="1600" dirty="0" err="1"/>
              <a:t>setLocation</a:t>
            </a:r>
            <a:r>
              <a:rPr lang="en-US" sz="1600" dirty="0"/>
              <a:t>(</a:t>
            </a:r>
            <a:r>
              <a:rPr lang="en-US" sz="1600" dirty="0" err="1"/>
              <a:t>newLocation</a:t>
            </a:r>
            <a:r>
              <a:rPr lang="en-US" sz="1600" dirty="0"/>
              <a:t>);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}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else {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>
                <a:solidFill>
                  <a:srgbClr val="008A3E"/>
                </a:solidFill>
              </a:rPr>
              <a:t>                // Overcrowding.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    </a:t>
            </a:r>
            <a:r>
              <a:rPr lang="en-US" sz="1600" dirty="0" err="1"/>
              <a:t>setDead</a:t>
            </a:r>
            <a:r>
              <a:rPr lang="en-US" sz="1600" dirty="0"/>
              <a:t>();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    }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    }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US" sz="1600" dirty="0"/>
              <a:t>    }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Fox’s behavior  (1)</a:t>
            </a:r>
          </a:p>
        </p:txBody>
      </p:sp>
    </p:spTree>
    <p:extLst>
      <p:ext uri="{BB962C8B-B14F-4D97-AF65-F5344CB8AC3E}">
        <p14:creationId xmlns:p14="http://schemas.microsoft.com/office/powerpoint/2010/main" val="2116689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/** Tell the fox to look for rabbits adjacent to its current location.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* Only the first live rabbit is eaten.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* @</a:t>
            </a:r>
            <a:r>
              <a:rPr lang="en-US" altLang="en-US" sz="1600" dirty="0" err="1">
                <a:solidFill>
                  <a:srgbClr val="008A3E"/>
                </a:solidFill>
              </a:rPr>
              <a:t>param</a:t>
            </a:r>
            <a:r>
              <a:rPr lang="en-US" altLang="en-US" sz="1600" dirty="0">
                <a:solidFill>
                  <a:srgbClr val="008A3E"/>
                </a:solidFill>
              </a:rPr>
              <a:t> location Where in the field it is located.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* @return Where food was found, or null if it wasn't.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    */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private Location </a:t>
            </a:r>
            <a:r>
              <a:rPr lang="en-US" altLang="en-US" sz="1600" dirty="0" err="1"/>
              <a:t>findFood</a:t>
            </a:r>
            <a:r>
              <a:rPr lang="en-US" altLang="en-US" sz="1600" dirty="0"/>
              <a:t>(Location location)   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List&lt;Location&gt; adjacent = </a:t>
            </a:r>
            <a:r>
              <a:rPr lang="en-US" altLang="en-US" sz="1600" dirty="0" err="1"/>
              <a:t>field.adjacentLocations</a:t>
            </a:r>
            <a:r>
              <a:rPr lang="en-US" altLang="en-US" sz="1600" dirty="0"/>
              <a:t>(location);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Iterator&lt;Location&gt; it = </a:t>
            </a:r>
            <a:r>
              <a:rPr lang="en-US" altLang="en-US" sz="1600" dirty="0" err="1"/>
              <a:t>adjacent.iterator</a:t>
            </a:r>
            <a:r>
              <a:rPr lang="en-US" altLang="en-US" sz="1600" dirty="0"/>
              <a:t>();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while(</a:t>
            </a:r>
            <a:r>
              <a:rPr lang="en-US" altLang="en-US" sz="1600" dirty="0" err="1"/>
              <a:t>it.hasNext</a:t>
            </a:r>
            <a:r>
              <a:rPr lang="en-US" altLang="en-US" sz="1600" dirty="0"/>
              <a:t>())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Location where = </a:t>
            </a:r>
            <a:r>
              <a:rPr lang="en-US" altLang="en-US" sz="1600" dirty="0" err="1"/>
              <a:t>it.next</a:t>
            </a:r>
            <a:r>
              <a:rPr lang="en-US" altLang="en-US" sz="1600" dirty="0"/>
              <a:t>();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Object animal = </a:t>
            </a:r>
            <a:r>
              <a:rPr lang="en-US" altLang="en-US" sz="1600" dirty="0" err="1"/>
              <a:t>field.getObjectAt</a:t>
            </a:r>
            <a:r>
              <a:rPr lang="en-US" altLang="en-US" sz="1600" dirty="0"/>
              <a:t>(where);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if(animal </a:t>
            </a:r>
            <a:r>
              <a:rPr lang="en-US" altLang="en-US" sz="1600" b="1" dirty="0" err="1"/>
              <a:t>instanceof</a:t>
            </a:r>
            <a:r>
              <a:rPr lang="en-US" altLang="en-US" sz="1600" dirty="0"/>
              <a:t> Rabbit) {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    Rabbit </a:t>
            </a:r>
            <a:r>
              <a:rPr lang="en-US" altLang="en-US" sz="1600" dirty="0" err="1"/>
              <a:t>rabbit</a:t>
            </a:r>
            <a:r>
              <a:rPr lang="en-US" altLang="en-US" sz="1600" dirty="0"/>
              <a:t> = (Rabbit) animal;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    if(</a:t>
            </a:r>
            <a:r>
              <a:rPr lang="en-US" altLang="en-US" sz="1600" dirty="0" err="1"/>
              <a:t>rabbit.isAlive</a:t>
            </a:r>
            <a:r>
              <a:rPr lang="en-US" altLang="en-US" sz="1600" dirty="0"/>
              <a:t>()) { 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        </a:t>
            </a:r>
            <a:r>
              <a:rPr lang="en-US" altLang="en-US" sz="1600" dirty="0" err="1"/>
              <a:t>rabbit.setDead</a:t>
            </a:r>
            <a:r>
              <a:rPr lang="en-US" altLang="en-US" sz="1600" dirty="0"/>
              <a:t>();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        </a:t>
            </a:r>
            <a:r>
              <a:rPr lang="en-US" altLang="en-US" sz="1600" dirty="0" err="1"/>
              <a:t>foodLevel</a:t>
            </a:r>
            <a:r>
              <a:rPr lang="en-US" altLang="en-US" sz="1600" dirty="0"/>
              <a:t> = RABBIT_FOOD_VALUE; 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		   	// </a:t>
            </a:r>
            <a:r>
              <a:rPr lang="en-US" altLang="en-US" sz="1600" dirty="0" err="1">
                <a:solidFill>
                  <a:srgbClr val="008A3E"/>
                </a:solidFill>
              </a:rPr>
              <a:t>foodLevel</a:t>
            </a:r>
            <a:r>
              <a:rPr lang="en-US" altLang="en-US" sz="1600" dirty="0">
                <a:solidFill>
                  <a:srgbClr val="008A3E"/>
                </a:solidFill>
              </a:rPr>
              <a:t> += RABBIT_FOOD_VALUE ???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        return where; 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>
                <a:solidFill>
                  <a:srgbClr val="008A3E"/>
                </a:solidFill>
              </a:rPr>
              <a:t>			// Remove the dead rabbit from the field.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}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    return null;</a:t>
            </a:r>
          </a:p>
          <a:p>
            <a:pPr eaLnBrk="1" hangingPunct="1">
              <a:buFont typeface="Times" pitchFamily="-32" charset="0"/>
              <a:buNone/>
            </a:pPr>
            <a:r>
              <a:rPr lang="en-US" altLang="en-US" sz="1600" dirty="0"/>
              <a:t>    }    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Fox’s behavior</a:t>
            </a:r>
          </a:p>
        </p:txBody>
      </p:sp>
    </p:spTree>
    <p:extLst>
      <p:ext uri="{BB962C8B-B14F-4D97-AF65-F5344CB8AC3E}">
        <p14:creationId xmlns:p14="http://schemas.microsoft.com/office/powerpoint/2010/main" val="37106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66255" y="780800"/>
            <a:ext cx="8977745" cy="5440679"/>
          </a:xfrm>
        </p:spPr>
        <p:txBody>
          <a:bodyPr/>
          <a:lstStyle/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	// The default size of the grid.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	</a:t>
            </a:r>
            <a:r>
              <a:rPr lang="en-US" altLang="en-US" sz="1600" b="1" dirty="0"/>
              <a:t>private static final </a:t>
            </a:r>
            <a:r>
              <a:rPr lang="en-US" altLang="en-US" sz="1600" b="1" dirty="0" err="1"/>
              <a:t>int</a:t>
            </a:r>
            <a:r>
              <a:rPr lang="en-US" altLang="en-US" sz="1600" b="1" dirty="0"/>
              <a:t> DEFAULT_WIDTH = 50;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b="1" dirty="0"/>
              <a:t>	private static final </a:t>
            </a:r>
            <a:r>
              <a:rPr lang="en-US" altLang="en-US" sz="1600" b="1" dirty="0" err="1"/>
              <a:t>int</a:t>
            </a:r>
            <a:r>
              <a:rPr lang="en-US" altLang="en-US" sz="1600" b="1" dirty="0"/>
              <a:t> DEFAULT_DEPTH = 50;</a:t>
            </a:r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 	// The probability that a fox will be created in any given grid position.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   	</a:t>
            </a:r>
            <a:r>
              <a:rPr lang="en-US" altLang="en-US" sz="1600" b="1" dirty="0"/>
              <a:t>private static final double FOX_CREATION_PROBABILITY = 0.02;</a:t>
            </a:r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    	// The probability a rabbit will be created in any given grid position.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   	</a:t>
            </a:r>
            <a:r>
              <a:rPr lang="en-US" altLang="en-US" sz="1600" b="1" dirty="0"/>
              <a:t>private static final double RABBIT_CREATION_PROBABILITY = 0.08;    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endParaRPr lang="en-US" altLang="en-US" sz="1600" dirty="0"/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    	// Lists of animals in the field. </a:t>
            </a:r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	// Separate lists are kept for ease of iteration.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endParaRPr lang="en-US" altLang="en-US" sz="1600" dirty="0"/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	</a:t>
            </a:r>
            <a:r>
              <a:rPr lang="en-US" altLang="en-US" sz="1600" b="1" dirty="0"/>
              <a:t>private List&lt;Rabbit&gt; rabbits;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b="1" dirty="0"/>
              <a:t>    	private List&lt;Fox&gt; foxes;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   </a:t>
            </a:r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	// The current state of the field. e.g., animal locations in the field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   	</a:t>
            </a:r>
            <a:r>
              <a:rPr lang="en-US" altLang="en-US" sz="1600" b="1" dirty="0"/>
              <a:t>private Field </a:t>
            </a:r>
            <a:r>
              <a:rPr lang="en-US" altLang="en-US" sz="1600" b="1" dirty="0" err="1"/>
              <a:t>field</a:t>
            </a:r>
            <a:r>
              <a:rPr lang="en-US" altLang="en-US" sz="1600" b="1" dirty="0"/>
              <a:t>;</a:t>
            </a:r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    	// The current step of the simulation.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   </a:t>
            </a:r>
            <a:r>
              <a:rPr lang="en-US" altLang="en-US" sz="1600" b="1" dirty="0"/>
              <a:t>	private </a:t>
            </a:r>
            <a:r>
              <a:rPr lang="en-US" altLang="en-US" sz="1600" b="1" dirty="0" err="1"/>
              <a:t>int</a:t>
            </a:r>
            <a:r>
              <a:rPr lang="en-US" altLang="en-US" sz="1600" b="1" dirty="0"/>
              <a:t> step;</a:t>
            </a:r>
          </a:p>
          <a:p>
            <a:pPr marL="0">
              <a:tabLst>
                <a:tab pos="463550" algn="l"/>
              </a:tabLst>
            </a:pPr>
            <a:r>
              <a:rPr lang="en-US" altLang="en-US" sz="1600" dirty="0">
                <a:solidFill>
                  <a:srgbClr val="008A3E"/>
                </a:solidFill>
              </a:rPr>
              <a:t>    	// A graphical view of the simulation.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   	</a:t>
            </a:r>
            <a:r>
              <a:rPr lang="en-US" altLang="en-US" sz="1600" b="1" dirty="0"/>
              <a:t>private </a:t>
            </a:r>
            <a:r>
              <a:rPr lang="en-US" altLang="en-US" sz="1600" b="1" dirty="0" err="1"/>
              <a:t>SimulatorView</a:t>
            </a:r>
            <a:r>
              <a:rPr lang="en-US" altLang="en-US" sz="1600" b="1" dirty="0"/>
              <a:t> view;</a:t>
            </a:r>
          </a:p>
          <a:p>
            <a:pPr marL="0" indent="0" eaLnBrk="1" hangingPunct="1">
              <a:buFont typeface="Times" pitchFamily="-32" charset="0"/>
              <a:buNone/>
              <a:tabLst>
                <a:tab pos="463550" algn="l"/>
              </a:tabLst>
            </a:pPr>
            <a:r>
              <a:rPr lang="en-US" altLang="en-US" sz="1600" dirty="0"/>
              <a:t> </a:t>
            </a:r>
            <a:endParaRPr lang="en-US" altLang="en-US" sz="1200" dirty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Simulator class</a:t>
            </a:r>
          </a:p>
        </p:txBody>
      </p:sp>
    </p:spTree>
    <p:extLst>
      <p:ext uri="{BB962C8B-B14F-4D97-AF65-F5344CB8AC3E}">
        <p14:creationId xmlns:p14="http://schemas.microsoft.com/office/powerpoint/2010/main" val="19853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for(Iterator&lt;Rabbit&gt; it =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rabbits.iterator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it.hasNext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 ) 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{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Rabbit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rabbit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=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it.next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rabbit.run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newRabbits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);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if(!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rabbit.isAlive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()) {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   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it.remove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}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}</a:t>
            </a:r>
            <a:r>
              <a:rPr lang="en-US" altLang="en-US" sz="1600" dirty="0"/>
              <a:t> </a:t>
            </a:r>
          </a:p>
          <a:p>
            <a:r>
              <a:rPr lang="en-US" altLang="en-US" sz="1600" dirty="0"/>
              <a:t>…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for(Iterator&lt;Fox&gt; it =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foxes.iterator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it.hasNext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 )  {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Fox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fox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=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it.next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fox.hunt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newFoxes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);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if(!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fox.isAlive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()) {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    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it.remove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();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    }</a:t>
            </a:r>
          </a:p>
          <a:p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}</a:t>
            </a:r>
          </a:p>
          <a:p>
            <a:endParaRPr lang="en-US" altLang="en-US" sz="1600" dirty="0">
              <a:latin typeface="Courier New" pitchFamily="-32" charset="0"/>
              <a:cs typeface="Times" pitchFamily="-32" charset="0"/>
            </a:endParaRPr>
          </a:p>
          <a:p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rabbits.addAll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newRabbits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);</a:t>
            </a:r>
          </a:p>
          <a:p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foxes.addAll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</a:t>
            </a:r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newFoxes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);</a:t>
            </a:r>
          </a:p>
          <a:p>
            <a:endParaRPr lang="en-US" altLang="en-US" sz="1600" dirty="0">
              <a:latin typeface="Courier New" pitchFamily="-32" charset="0"/>
              <a:cs typeface="Times" pitchFamily="-32" charset="0"/>
            </a:endParaRPr>
          </a:p>
          <a:p>
            <a:r>
              <a:rPr lang="en-US" altLang="en-US" sz="1600" dirty="0" err="1">
                <a:latin typeface="Courier New" pitchFamily="-32" charset="0"/>
                <a:cs typeface="Times" pitchFamily="-32" charset="0"/>
              </a:rPr>
              <a:t>view.showStatus</a:t>
            </a:r>
            <a:r>
              <a:rPr lang="en-US" altLang="en-US" sz="1600" dirty="0">
                <a:latin typeface="Courier New" pitchFamily="-32" charset="0"/>
                <a:cs typeface="Times" pitchFamily="-32" charset="0"/>
              </a:rPr>
              <a:t>(step, field);</a:t>
            </a:r>
          </a:p>
          <a:p>
            <a:endParaRPr lang="en-US" sz="1600" dirty="0"/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update step</a:t>
            </a:r>
          </a:p>
        </p:txBody>
      </p:sp>
    </p:spTree>
    <p:extLst>
      <p:ext uri="{BB962C8B-B14F-4D97-AF65-F5344CB8AC3E}">
        <p14:creationId xmlns:p14="http://schemas.microsoft.com/office/powerpoint/2010/main" val="20796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73131" y="1719071"/>
            <a:ext cx="3025239" cy="4912233"/>
          </a:xfrm>
        </p:spPr>
        <p:txBody>
          <a:bodyPr/>
          <a:lstStyle/>
          <a:p>
            <a:pPr eaLnBrk="1" hangingPunct="1"/>
            <a:r>
              <a:rPr lang="en-US" altLang="en-US" dirty="0"/>
              <a:t>Programs regularly used to simulate real-world activities.</a:t>
            </a:r>
          </a:p>
          <a:p>
            <a:pPr lvl="1" eaLnBrk="1" hangingPunct="1"/>
            <a:r>
              <a:rPr lang="en-US" altLang="en-US" dirty="0"/>
              <a:t>city traffic</a:t>
            </a:r>
          </a:p>
          <a:p>
            <a:pPr lvl="1" eaLnBrk="1" hangingPunct="1"/>
            <a:r>
              <a:rPr lang="en-US" altLang="en-US" dirty="0"/>
              <a:t>the weather</a:t>
            </a:r>
          </a:p>
          <a:p>
            <a:pPr lvl="1" eaLnBrk="1" hangingPunct="1"/>
            <a:r>
              <a:rPr lang="en-US" altLang="en-US" dirty="0"/>
              <a:t>nuclear processes</a:t>
            </a:r>
          </a:p>
          <a:p>
            <a:pPr lvl="1" eaLnBrk="1" hangingPunct="1"/>
            <a:r>
              <a:rPr lang="en-US" altLang="en-US" dirty="0"/>
              <a:t>stock market fluctuations</a:t>
            </a:r>
          </a:p>
          <a:p>
            <a:pPr lvl="1" eaLnBrk="1" hangingPunct="1"/>
            <a:r>
              <a:rPr lang="en-US" altLang="en-US" dirty="0"/>
              <a:t>environmental changes</a:t>
            </a:r>
          </a:p>
          <a:p>
            <a:pPr lvl="1" eaLnBrk="1" hangingPunct="1"/>
            <a:r>
              <a:rPr lang="en-US" altLang="en-US" dirty="0"/>
              <a:t>network operation and performance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397EF5-91F7-4159-8DB9-57E036C6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1719071"/>
            <a:ext cx="5248894" cy="49122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They are often only partial simulations.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often involve simplifications.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Greater detail has the potential to provide greater accuracy.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Greater detail typically requires more resource.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Processing power.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Simulation time.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Benefits</a:t>
            </a:r>
          </a:p>
          <a:p>
            <a:pPr lvl="1"/>
            <a:r>
              <a:rPr lang="en-US" altLang="en-US" dirty="0"/>
              <a:t>Support useful prediction. </a:t>
            </a:r>
            <a:r>
              <a:rPr lang="en-US" altLang="en-US" dirty="0" err="1"/>
              <a:t>E.g.m</a:t>
            </a:r>
            <a:r>
              <a:rPr lang="en-US" altLang="en-US" dirty="0"/>
              <a:t> weather.</a:t>
            </a:r>
          </a:p>
          <a:p>
            <a:pPr lvl="1"/>
            <a:r>
              <a:rPr lang="en-US" altLang="en-US" dirty="0"/>
              <a:t>Allow experimentation. -- safer, cheaper, quicker.</a:t>
            </a:r>
          </a:p>
          <a:p>
            <a:pPr lvl="1"/>
            <a:r>
              <a:rPr lang="en-US" altLang="en-US" dirty="0"/>
              <a:t>Example: ‘How will the wildlife be affected if we cut a highway through the middle of this national park?’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0664" y="6675270"/>
            <a:ext cx="7447472" cy="1827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F61AB6-AFFD-4313-A597-06E82764B431}"/>
              </a:ext>
            </a:extLst>
          </p:cNvPr>
          <p:cNvSpPr txBox="1">
            <a:spLocks noChangeArrowheads="1"/>
          </p:cNvSpPr>
          <p:nvPr/>
        </p:nvSpPr>
        <p:spPr>
          <a:xfrm>
            <a:off x="525815" y="4815991"/>
            <a:ext cx="8407893" cy="185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75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888" y="6617600"/>
            <a:ext cx="8391372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Predator-prey simulations</a:t>
            </a:r>
            <a:br>
              <a:rPr lang="en-US" altLang="en-US" dirty="0"/>
            </a:br>
            <a:r>
              <a:rPr lang="en-US" altLang="en-US" dirty="0"/>
              <a:t>Foxes and Rabbits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071"/>
            <a:ext cx="2667001" cy="4407408"/>
          </a:xfrm>
        </p:spPr>
        <p:txBody>
          <a:bodyPr/>
          <a:lstStyle/>
          <a:p>
            <a:pPr eaLnBrk="1" hangingPunct="1"/>
            <a:r>
              <a:rPr lang="en-US" altLang="en-US" dirty="0"/>
              <a:t>There is often a delicate balance between species.</a:t>
            </a:r>
          </a:p>
          <a:p>
            <a:pPr lvl="1" eaLnBrk="1" hangingPunct="1"/>
            <a:r>
              <a:rPr lang="en-US" altLang="en-US" dirty="0"/>
              <a:t>A lot of prey means a lot of food.</a:t>
            </a:r>
          </a:p>
          <a:p>
            <a:pPr lvl="1" eaLnBrk="1" hangingPunct="1"/>
            <a:r>
              <a:rPr lang="en-US" altLang="en-US" dirty="0"/>
              <a:t>A lot of food encourages higher predator numbers.</a:t>
            </a:r>
          </a:p>
          <a:p>
            <a:pPr lvl="1" eaLnBrk="1" hangingPunct="1"/>
            <a:r>
              <a:rPr lang="en-US" altLang="en-US" dirty="0"/>
              <a:t>More predators eat more prey.</a:t>
            </a:r>
          </a:p>
          <a:p>
            <a:pPr lvl="1" eaLnBrk="1" hangingPunct="1"/>
            <a:r>
              <a:rPr lang="en-US" altLang="en-US" dirty="0"/>
              <a:t>Less prey means less food.</a:t>
            </a:r>
          </a:p>
          <a:p>
            <a:pPr lvl="1" eaLnBrk="1" hangingPunct="1"/>
            <a:r>
              <a:rPr lang="en-US" altLang="en-US" dirty="0"/>
              <a:t>Less food means ...</a:t>
            </a:r>
          </a:p>
        </p:txBody>
      </p:sp>
      <p:pic>
        <p:nvPicPr>
          <p:cNvPr id="5" name="Picture 6" descr="fig10-1-colour">
            <a:extLst>
              <a:ext uri="{FF2B5EF4-FFF2-40B4-BE49-F238E27FC236}">
                <a16:creationId xmlns:a16="http://schemas.microsoft.com/office/drawing/2014/main" id="{2FE63241-0B29-46F2-8266-999B5FEA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66810"/>
            <a:ext cx="58674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50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Courier New" pitchFamily="-32" charset="0"/>
              </a:rPr>
              <a:t>Fox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/>
              <a:t>Simple model of a type of predator.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Courier New" pitchFamily="-32" charset="0"/>
              </a:rPr>
              <a:t>Rabbit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/>
              <a:t>Simple model of a type of prey.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Courier New" pitchFamily="-32" charset="0"/>
              </a:rPr>
              <a:t>Simulator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/>
              <a:t>Manages the overall simulation task.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/>
              <a:t>Holds a collection of foxes and rabbits.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Courier New" pitchFamily="-32" charset="0"/>
              </a:rPr>
              <a:t>Field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/>
              <a:t>Represents a 2D field.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Courier New" pitchFamily="-32" charset="0"/>
              </a:rPr>
              <a:t>Location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/>
              <a:t>Represents a 2D position</a:t>
            </a:r>
            <a:r>
              <a:rPr lang="en-US" altLang="en-US" sz="1600" dirty="0">
                <a:latin typeface="Verdana" pitchFamily="-32" charset="0"/>
              </a:rPr>
              <a:t>.</a:t>
            </a:r>
            <a:endParaRPr lang="en-US" altLang="en-US" sz="1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E1AB4-6224-4A91-8B44-D0F4D9DA9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en-US" dirty="0" err="1">
                <a:latin typeface="Courier New" pitchFamily="-32" charset="0"/>
              </a:rPr>
              <a:t>SimulatorView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-32" charset="0"/>
              </a:rPr>
              <a:t>FieldStats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-32" charset="0"/>
              </a:rPr>
              <a:t>Counter</a:t>
            </a:r>
          </a:p>
          <a:p>
            <a:pPr lvl="1"/>
            <a:r>
              <a:rPr lang="en-US" altLang="en-US" dirty="0">
                <a:latin typeface="Verdana" pitchFamily="-32" charset="0"/>
              </a:rPr>
              <a:t>Maintain statistics and present a view of the field.</a:t>
            </a:r>
          </a:p>
          <a:p>
            <a:pPr>
              <a:spcBef>
                <a:spcPts val="1200"/>
              </a:spcBef>
            </a:pPr>
            <a:r>
              <a:rPr lang="en-US" altLang="en-US" dirty="0">
                <a:latin typeface="Verdana" pitchFamily="-32" charset="0"/>
              </a:rPr>
              <a:t>During each step 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Steps do not correspond to real time</a:t>
            </a:r>
          </a:p>
          <a:p>
            <a:pPr lvl="1"/>
            <a:r>
              <a:rPr lang="en-US" altLang="en-US" dirty="0"/>
              <a:t>Simulation step carries out the actions that characterize fox and rabbit behavior.</a:t>
            </a:r>
          </a:p>
          <a:p>
            <a:pPr lvl="1"/>
            <a:r>
              <a:rPr lang="en-US" altLang="en-US" dirty="0"/>
              <a:t>The state of the simulation is updated.</a:t>
            </a:r>
          </a:p>
          <a:p>
            <a:pPr lvl="1"/>
            <a:r>
              <a:rPr lang="en-US" altLang="en-US" dirty="0"/>
              <a:t>Corresponding changes are displayed on the screen</a:t>
            </a:r>
          </a:p>
          <a:p>
            <a:endParaRPr lang="en-US" sz="1600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62000" y="6629475"/>
            <a:ext cx="10972800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classes of interest</a:t>
            </a:r>
          </a:p>
        </p:txBody>
      </p:sp>
    </p:spTree>
    <p:extLst>
      <p:ext uri="{BB962C8B-B14F-4D97-AF65-F5344CB8AC3E}">
        <p14:creationId xmlns:p14="http://schemas.microsoft.com/office/powerpoint/2010/main" val="171846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the visualization</a:t>
            </a:r>
          </a:p>
        </p:txBody>
      </p:sp>
      <p:pic>
        <p:nvPicPr>
          <p:cNvPr id="12292" name="Picture 3" descr="fig10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4075113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60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95B435-6913-4DE0-B340-84E12AF3B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5670468" cy="49122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Rabbit Simplification examples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Rabbits do not have different genders.  </a:t>
            </a:r>
            <a:br>
              <a:rPr lang="en-US" altLang="en-US" sz="1600" dirty="0"/>
            </a:br>
            <a:r>
              <a:rPr lang="en-US" altLang="en-US" sz="1600" dirty="0"/>
              <a:t>In effect, all are female.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same rabbit could breed at every step.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All rabbits die at the same age.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sz="1600" dirty="0"/>
              <a:t>No two animals in the same location</a:t>
            </a:r>
            <a:br>
              <a:rPr lang="en-US" altLang="en-US" sz="1600" dirty="0"/>
            </a:br>
            <a:endParaRPr lang="en-US" altLang="en-US" sz="1600" dirty="0"/>
          </a:p>
          <a:p>
            <a:r>
              <a:rPr lang="en-US" sz="1800" dirty="0"/>
              <a:t>Rabbit behavior</a:t>
            </a:r>
          </a:p>
          <a:p>
            <a:pPr lvl="1"/>
            <a:r>
              <a:rPr lang="en-US" altLang="en-US" sz="1600" dirty="0"/>
              <a:t>Managed from the </a:t>
            </a:r>
            <a:r>
              <a:rPr lang="en-US" altLang="en-US" sz="1600" dirty="0">
                <a:latin typeface="Courier New" pitchFamily="-32" charset="0"/>
              </a:rPr>
              <a:t>run</a:t>
            </a:r>
            <a:r>
              <a:rPr lang="en-US" altLang="en-US" sz="1600" dirty="0"/>
              <a:t> method.</a:t>
            </a:r>
          </a:p>
          <a:p>
            <a:pPr lvl="1"/>
            <a:r>
              <a:rPr lang="en-US" altLang="en-US" sz="1600" dirty="0"/>
              <a:t>Age incremented at each simulation ‘step’.</a:t>
            </a:r>
          </a:p>
          <a:p>
            <a:pPr lvl="2"/>
            <a:r>
              <a:rPr lang="en-US" altLang="en-US" sz="1400" dirty="0"/>
              <a:t>A rabbit could die at this point.</a:t>
            </a:r>
          </a:p>
          <a:p>
            <a:pPr lvl="1"/>
            <a:r>
              <a:rPr lang="en-US" altLang="en-US" sz="1600" dirty="0"/>
              <a:t>Rabbits that are old enough might </a:t>
            </a:r>
            <a:br>
              <a:rPr lang="en-US" altLang="en-US" sz="1600" dirty="0"/>
            </a:br>
            <a:r>
              <a:rPr lang="en-US" altLang="en-US" sz="1600" dirty="0"/>
              <a:t>breed at each step.</a:t>
            </a:r>
          </a:p>
          <a:p>
            <a:pPr lvl="2"/>
            <a:r>
              <a:rPr lang="en-US" altLang="en-US" sz="1400" dirty="0"/>
              <a:t>New rabbits could be born at this point.</a:t>
            </a:r>
          </a:p>
          <a:p>
            <a:pPr lvl="1"/>
            <a:r>
              <a:rPr lang="en-US" altLang="en-US" sz="1600" dirty="0"/>
              <a:t>Rabbis can die either because of</a:t>
            </a:r>
          </a:p>
          <a:p>
            <a:pPr lvl="2"/>
            <a:r>
              <a:rPr lang="en-US" altLang="en-US" sz="1400" dirty="0"/>
              <a:t>Old age</a:t>
            </a:r>
          </a:p>
          <a:p>
            <a:pPr lvl="2"/>
            <a:r>
              <a:rPr lang="en-US" altLang="en-US" sz="1400" dirty="0"/>
              <a:t>Overpopulation: No place to move to during it’s run</a:t>
            </a:r>
          </a:p>
          <a:p>
            <a:pPr lvl="1"/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64421-A335-4512-BC7F-EE242DF9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3581400"/>
            <a:ext cx="4029694" cy="2209800"/>
          </a:xfrm>
        </p:spPr>
        <p:txBody>
          <a:bodyPr>
            <a:normAutofit/>
          </a:bodyPr>
          <a:lstStyle/>
          <a:p>
            <a:r>
              <a:rPr lang="en-US" sz="1800" dirty="0"/>
              <a:t>Fox behavior</a:t>
            </a:r>
          </a:p>
          <a:p>
            <a:pPr lvl="1"/>
            <a:r>
              <a:rPr lang="en-US" altLang="en-US" sz="1600" dirty="0"/>
              <a:t>Managed from the </a:t>
            </a:r>
            <a:r>
              <a:rPr lang="en-US" altLang="en-US" sz="1600" dirty="0">
                <a:latin typeface="Courier New" pitchFamily="-32" charset="0"/>
              </a:rPr>
              <a:t>hunt</a:t>
            </a:r>
            <a:r>
              <a:rPr lang="en-US" altLang="en-US" sz="1600" dirty="0"/>
              <a:t> method.</a:t>
            </a:r>
          </a:p>
          <a:p>
            <a:pPr lvl="1"/>
            <a:r>
              <a:rPr lang="en-US" altLang="en-US" sz="1600" dirty="0"/>
              <a:t>Foxes also age and breed.</a:t>
            </a:r>
          </a:p>
          <a:p>
            <a:pPr lvl="1"/>
            <a:r>
              <a:rPr lang="en-US" altLang="en-US" sz="1600" dirty="0"/>
              <a:t>They become hungry.</a:t>
            </a:r>
          </a:p>
          <a:p>
            <a:pPr lvl="1"/>
            <a:r>
              <a:rPr lang="en-US" altLang="en-US" sz="1600" dirty="0"/>
              <a:t>They hunt for food in adjacent locations.</a:t>
            </a:r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E5BEF1-0B3A-430A-9823-204E55B9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Behavior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4B51D-5040-4401-AAAF-8D4FDBD2CA78}"/>
              </a:ext>
            </a:extLst>
          </p:cNvPr>
          <p:cNvCxnSpPr/>
          <p:nvPr/>
        </p:nvCxnSpPr>
        <p:spPr>
          <a:xfrm>
            <a:off x="152400" y="3505200"/>
            <a:ext cx="875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826FAD91-2F19-4D43-8081-D55332D607BC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0" y="1600200"/>
            <a:ext cx="4486894" cy="186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Fox Simplification examples</a:t>
            </a:r>
          </a:p>
          <a:p>
            <a:pPr lvl="1"/>
            <a:r>
              <a:rPr lang="en-US" altLang="en-US" sz="1600" dirty="0"/>
              <a:t>Similar simplifications to rabbits.</a:t>
            </a:r>
          </a:p>
          <a:p>
            <a:pPr lvl="1"/>
            <a:r>
              <a:rPr lang="en-US" altLang="en-US" sz="1600" dirty="0"/>
              <a:t>Hunting and eating could be modeled in many different ways.</a:t>
            </a:r>
          </a:p>
          <a:p>
            <a:pPr lvl="2"/>
            <a:r>
              <a:rPr lang="en-US" altLang="en-US" sz="1400" dirty="0"/>
              <a:t>Should food level be additive?</a:t>
            </a:r>
          </a:p>
          <a:p>
            <a:pPr lvl="2"/>
            <a:r>
              <a:rPr lang="en-US" altLang="en-US" sz="1400" dirty="0"/>
              <a:t>Is a hungry fox more or less likely to hunt?</a:t>
            </a:r>
          </a:p>
        </p:txBody>
      </p:sp>
    </p:spTree>
    <p:extLst>
      <p:ext uri="{BB962C8B-B14F-4D97-AF65-F5344CB8AC3E}">
        <p14:creationId xmlns:p14="http://schemas.microsoft.com/office/powerpoint/2010/main" val="313752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Three key components:</a:t>
            </a:r>
          </a:p>
          <a:p>
            <a:pPr lvl="1" eaLnBrk="1" hangingPunct="1"/>
            <a:r>
              <a:rPr lang="en-US" altLang="en-US" sz="2400" dirty="0"/>
              <a:t>Setup in the constructor.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itchFamily="-32" charset="0"/>
              </a:rPr>
              <a:t>populate</a:t>
            </a:r>
            <a:r>
              <a:rPr lang="en-US" altLang="en-US" sz="2400" dirty="0"/>
              <a:t> method.</a:t>
            </a:r>
          </a:p>
          <a:p>
            <a:pPr lvl="2" eaLnBrk="1" hangingPunct="1"/>
            <a:r>
              <a:rPr lang="en-US" altLang="en-US" sz="2000" dirty="0"/>
              <a:t>Each animal is given a random starting age.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itchFamily="-32" charset="0"/>
              </a:rPr>
              <a:t>simulateOneStep</a:t>
            </a:r>
            <a:r>
              <a:rPr lang="en-US" altLang="en-US" sz="2400" dirty="0"/>
              <a:t> method.</a:t>
            </a:r>
          </a:p>
          <a:p>
            <a:pPr lvl="2" eaLnBrk="1" hangingPunct="1"/>
            <a:r>
              <a:rPr lang="en-US" altLang="en-US" sz="2000" dirty="0"/>
              <a:t>Iterates over separate populations of foxes and rabbits.</a:t>
            </a:r>
          </a:p>
          <a:p>
            <a:pPr lvl="2" eaLnBrk="1" hangingPunct="1"/>
            <a:r>
              <a:rPr lang="en-US" altLang="en-US" sz="2000" dirty="0"/>
              <a:t>“Run” all the rabbits in the field</a:t>
            </a:r>
          </a:p>
          <a:p>
            <a:pPr lvl="2" eaLnBrk="1" hangingPunct="1"/>
            <a:r>
              <a:rPr lang="en-US" altLang="en-US" sz="2000" dirty="0"/>
              <a:t>“Hunt” all the foxes in the field</a:t>
            </a:r>
          </a:p>
          <a:p>
            <a:pPr lvl="2" eaLnBrk="1" hangingPunct="1"/>
            <a:r>
              <a:rPr lang="en-US" altLang="en-US" sz="2000" dirty="0"/>
              <a:t>Add newborn rabbits and foxes to the lists</a:t>
            </a:r>
          </a:p>
          <a:p>
            <a:pPr lvl="2" eaLnBrk="1" hangingPunct="1"/>
            <a:r>
              <a:rPr lang="en-US" altLang="en-US" sz="2000" dirty="0"/>
              <a:t>Update GUI with new information</a:t>
            </a:r>
          </a:p>
          <a:p>
            <a:pPr lvl="2" eaLnBrk="1" hangingPunct="1"/>
            <a:endParaRPr lang="en-US" altLang="en-US" sz="2000" dirty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617600"/>
            <a:ext cx="7467600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Simulator class</a:t>
            </a:r>
          </a:p>
        </p:txBody>
      </p:sp>
    </p:spTree>
    <p:extLst>
      <p:ext uri="{BB962C8B-B14F-4D97-AF65-F5344CB8AC3E}">
        <p14:creationId xmlns:p14="http://schemas.microsoft.com/office/powerpoint/2010/main" val="154276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ourier New" pitchFamily="-32" charset="0"/>
              </a:rPr>
              <a:t>Fox</a:t>
            </a:r>
            <a:r>
              <a:rPr lang="en-US" altLang="en-US" sz="1800" dirty="0"/>
              <a:t> and </a:t>
            </a:r>
            <a:r>
              <a:rPr lang="en-US" altLang="en-US" sz="1800" dirty="0">
                <a:latin typeface="Courier New" pitchFamily="-32" charset="0"/>
              </a:rPr>
              <a:t>Rabbit</a:t>
            </a:r>
            <a:r>
              <a:rPr lang="en-US" altLang="en-US" sz="1800" dirty="0"/>
              <a:t> have strong similarities but do not have a common superclass.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update step involves similar-looking code.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dirty="0">
                <a:latin typeface="Courier New" pitchFamily="-32" charset="0"/>
              </a:rPr>
              <a:t>Simulator</a:t>
            </a:r>
            <a:r>
              <a:rPr lang="en-US" altLang="en-US" sz="1800" dirty="0"/>
              <a:t> is tightly coupled to specific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It ‘knows’ a lot about the behavior of foxes and rabbits.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4C8CEF-366D-40BB-84E2-637F8B793A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en-US" sz="1800" dirty="0"/>
              <a:t>Place common fields in Animal superclass</a:t>
            </a:r>
          </a:p>
          <a:p>
            <a:pPr lvl="1"/>
            <a:r>
              <a:rPr lang="en-US" altLang="en-US" sz="1600" dirty="0"/>
              <a:t>age, alive, field, location</a:t>
            </a:r>
          </a:p>
          <a:p>
            <a:r>
              <a:rPr lang="en-US" altLang="en-US" sz="1800" dirty="0"/>
              <a:t>Place corresponding accessors and mutators in class Animal</a:t>
            </a:r>
          </a:p>
          <a:p>
            <a:pPr lvl="1"/>
            <a:r>
              <a:rPr lang="en-US" altLang="en-US" sz="1600" dirty="0" err="1"/>
              <a:t>getLocation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setLocation</a:t>
            </a:r>
            <a:r>
              <a:rPr lang="en-US" altLang="en-US" sz="1600" dirty="0"/>
              <a:t>,…</a:t>
            </a:r>
          </a:p>
          <a:p>
            <a:pPr lvl="1"/>
            <a:r>
              <a:rPr lang="en-US" altLang="en-US" sz="1600" dirty="0"/>
              <a:t>May need to change access modifiers for moved methods</a:t>
            </a:r>
          </a:p>
          <a:p>
            <a:r>
              <a:rPr lang="en-US" altLang="en-US" sz="1800" dirty="0"/>
              <a:t>Method renaming to support information hiding:</a:t>
            </a:r>
          </a:p>
          <a:p>
            <a:pPr lvl="1"/>
            <a:r>
              <a:rPr lang="en-US" altLang="en-US" sz="1600" dirty="0"/>
              <a:t>“Acting” methods specific to individual animals get a common name</a:t>
            </a:r>
          </a:p>
          <a:p>
            <a:pPr lvl="1"/>
            <a:r>
              <a:rPr lang="en-US" altLang="en-US" sz="1600" dirty="0"/>
              <a:t>run and hunt become act.</a:t>
            </a:r>
          </a:p>
          <a:p>
            <a:r>
              <a:rPr lang="en-US" altLang="en-US" sz="1800" dirty="0"/>
              <a:t>Simulator can now be significantly decoupled.</a:t>
            </a:r>
          </a:p>
          <a:p>
            <a:endParaRPr lang="en-US" sz="18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Room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69575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rgbClr val="E5EBF2"/>
      </a:lt1>
      <a:dk2>
        <a:srgbClr val="0EA6AE"/>
      </a:dk2>
      <a:lt2>
        <a:srgbClr val="F6FBC5"/>
      </a:lt2>
      <a:accent1>
        <a:srgbClr val="479B63"/>
      </a:accent1>
      <a:accent2>
        <a:srgbClr val="E0860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18226</TotalTime>
  <Words>1821</Words>
  <Application>Microsoft Office PowerPoint</Application>
  <PresentationFormat>On-screen Show (4:3)</PresentationFormat>
  <Paragraphs>374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Narrow</vt:lpstr>
      <vt:lpstr>Calibri</vt:lpstr>
      <vt:lpstr>Comic Sans MS</vt:lpstr>
      <vt:lpstr>Consolas</vt:lpstr>
      <vt:lpstr>Courier New</vt:lpstr>
      <vt:lpstr>Franklin Gothic Medium</vt:lpstr>
      <vt:lpstr>Times</vt:lpstr>
      <vt:lpstr>Trebuchet MS</vt:lpstr>
      <vt:lpstr>Verdana</vt:lpstr>
      <vt:lpstr>Wingdings</vt:lpstr>
      <vt:lpstr>Wingdings 2</vt:lpstr>
      <vt:lpstr>Java Green</vt:lpstr>
      <vt:lpstr>Object-Oriented Programming and Data Abstraction  Lesson 6: Coupling</vt:lpstr>
      <vt:lpstr>Foxes and Rabbits</vt:lpstr>
      <vt:lpstr>Simulations</vt:lpstr>
      <vt:lpstr>Predator-prey simulations Foxes and Rabbits</vt:lpstr>
      <vt:lpstr>Main classes of interest</vt:lpstr>
      <vt:lpstr>Example of the visualization</vt:lpstr>
      <vt:lpstr>Animal Behavior</vt:lpstr>
      <vt:lpstr>The Simulator class</vt:lpstr>
      <vt:lpstr>Room for improvement</vt:lpstr>
      <vt:lpstr>The act method of Animal</vt:lpstr>
      <vt:lpstr>The Animal class</vt:lpstr>
      <vt:lpstr>Further abstraction</vt:lpstr>
      <vt:lpstr>Selective drawing (multiple inheritance)</vt:lpstr>
      <vt:lpstr>Foxes and Rabbits Appendix</vt:lpstr>
      <vt:lpstr>A Rabbit’s state</vt:lpstr>
      <vt:lpstr>A Rabbit’s behavior</vt:lpstr>
      <vt:lpstr>A Rabbit’s behavior  (1)</vt:lpstr>
      <vt:lpstr>A Rabbit’s behavior  (2)</vt:lpstr>
      <vt:lpstr>A Rabbit’s behavior  (3)</vt:lpstr>
      <vt:lpstr>A Rabbit’s behavior  (4)</vt:lpstr>
      <vt:lpstr>A Fox’s behavior</vt:lpstr>
      <vt:lpstr>A Fox’s state</vt:lpstr>
      <vt:lpstr>A Fox’s behavior  (1)</vt:lpstr>
      <vt:lpstr>A Fox’s behavior</vt:lpstr>
      <vt:lpstr>The Simulator class</vt:lpstr>
      <vt:lpstr>The update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</cp:lastModifiedBy>
  <cp:revision>227</cp:revision>
  <dcterms:created xsi:type="dcterms:W3CDTF">2013-12-20T15:33:26Z</dcterms:created>
  <dcterms:modified xsi:type="dcterms:W3CDTF">2020-05-12T15:52:12Z</dcterms:modified>
</cp:coreProperties>
</file>