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9"/>
  </p:notesMasterIdLst>
  <p:sldIdLst>
    <p:sldId id="257" r:id="rId2"/>
    <p:sldId id="258" r:id="rId3"/>
    <p:sldId id="268" r:id="rId4"/>
    <p:sldId id="259" r:id="rId5"/>
    <p:sldId id="262" r:id="rId6"/>
    <p:sldId id="269" r:id="rId7"/>
    <p:sldId id="270" r:id="rId8"/>
    <p:sldId id="260" r:id="rId9"/>
    <p:sldId id="263" r:id="rId10"/>
    <p:sldId id="271" r:id="rId11"/>
    <p:sldId id="264" r:id="rId12"/>
    <p:sldId id="265" r:id="rId13"/>
    <p:sldId id="266" r:id="rId14"/>
    <p:sldId id="272" r:id="rId15"/>
    <p:sldId id="261"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 F. Mye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D5"/>
    <a:srgbClr val="354E9D"/>
    <a:srgbClr val="FAF7EC"/>
    <a:srgbClr val="FFFFFF"/>
    <a:srgbClr val="7F0055"/>
    <a:srgbClr val="009242"/>
    <a:srgbClr val="53C58E"/>
    <a:srgbClr val="CDCDC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86422" autoAdjust="0"/>
  </p:normalViewPr>
  <p:slideViewPr>
    <p:cSldViewPr>
      <p:cViewPr varScale="1">
        <p:scale>
          <a:sx n="90" d="100"/>
          <a:sy n="90" d="100"/>
        </p:scale>
        <p:origin x="780" y="54"/>
      </p:cViewPr>
      <p:guideLst>
        <p:guide orient="horz" pos="2160"/>
        <p:guide pos="2880"/>
      </p:guideLst>
    </p:cSldViewPr>
  </p:slideViewPr>
  <p:outlineViewPr>
    <p:cViewPr>
      <p:scale>
        <a:sx n="33" d="100"/>
        <a:sy n="33" d="100"/>
      </p:scale>
      <p:origin x="0" y="-106344"/>
    </p:cViewPr>
  </p:outlineViewPr>
  <p:notesTextViewPr>
    <p:cViewPr>
      <p:scale>
        <a:sx n="1" d="1"/>
        <a:sy n="1" d="1"/>
      </p:scale>
      <p:origin x="0" y="0"/>
    </p:cViewPr>
  </p:notesTextViewPr>
  <p:sorterViewPr>
    <p:cViewPr varScale="1">
      <p:scale>
        <a:sx n="1" d="1"/>
        <a:sy n="1" d="1"/>
      </p:scale>
      <p:origin x="0" y="-29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8/13/2020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 David J. Barnes and Michael Kölling</a:t>
            </a:r>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8/13/2020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8/13/2020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8/13/2020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8/13/2020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8/13/2020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8/13/2020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8/13/2020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dirty="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8/13/2020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8/13/2020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8/13/2020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dirty="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8/13/2020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8/13/2020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dirty="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8/13/2020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dirty="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jackmyers.info/oopda/src/Lesson-05/headfirst_board/"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p:txBody>
          <a:bodyPr/>
          <a:lstStyle/>
          <a:p>
            <a:pPr eaLnBrk="1" hangingPunct="1"/>
            <a:r>
              <a:rPr lang="en-GB" altLang="en-US" sz="3200" dirty="0">
                <a:solidFill>
                  <a:schemeClr val="tx2">
                    <a:lumMod val="20000"/>
                    <a:lumOff val="80000"/>
                  </a:schemeClr>
                </a:solidFill>
              </a:rPr>
              <a:t>Object-Oriented Programming and Data Abstraction</a:t>
            </a:r>
            <a:br>
              <a:rPr lang="en-GB" altLang="en-US" dirty="0"/>
            </a:br>
            <a:br>
              <a:rPr lang="en-GB" altLang="en-US" dirty="0"/>
            </a:br>
            <a:r>
              <a:rPr lang="en-GB" altLang="en-US" dirty="0"/>
              <a:t>Lesson 5:</a:t>
            </a:r>
            <a:br>
              <a:rPr lang="en-GB" altLang="en-US" dirty="0"/>
            </a:br>
            <a:br>
              <a:rPr lang="en-GB" altLang="en-US" dirty="0"/>
            </a:br>
            <a:r>
              <a:rPr lang="en-GB" altLang="en-US" dirty="0"/>
              <a:t>OO Design Principles</a:t>
            </a:r>
            <a:endParaRPr lang="en-US" altLang="en-US" sz="3600" dirty="0"/>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C00000"/>
                </a:solidFill>
              </a:rPr>
              <a:t>Object oriented design principle #3</a:t>
            </a:r>
            <a:br>
              <a:rPr lang="en-US" dirty="0">
                <a:solidFill>
                  <a:srgbClr val="C00000"/>
                </a:solidFill>
              </a:rPr>
            </a:br>
            <a:r>
              <a:rPr lang="en-US" b="1" dirty="0">
                <a:solidFill>
                  <a:srgbClr val="C00000"/>
                </a:solidFill>
              </a:rPr>
              <a:t>Single Responsibility Principle (SRP)</a:t>
            </a:r>
            <a:br>
              <a:rPr lang="en-US" dirty="0"/>
            </a:br>
            <a:br>
              <a:rPr lang="en-US"/>
            </a:br>
            <a:endParaRPr lang="en-US" sz="2400" dirty="0"/>
          </a:p>
        </p:txBody>
      </p:sp>
      <p:sp>
        <p:nvSpPr>
          <p:cNvPr id="4" name="Title 3"/>
          <p:cNvSpPr>
            <a:spLocks noGrp="1"/>
          </p:cNvSpPr>
          <p:nvPr>
            <p:ph type="title"/>
          </p:nvPr>
        </p:nvSpPr>
        <p:spPr/>
        <p:txBody>
          <a:bodyPr/>
          <a:lstStyle/>
          <a:p>
            <a:r>
              <a:rPr lang="en-US" dirty="0"/>
              <a:t>OO Design Principle #3</a:t>
            </a:r>
          </a:p>
        </p:txBody>
      </p:sp>
      <p:pic>
        <p:nvPicPr>
          <p:cNvPr id="7" name="Picture 6">
            <a:extLst>
              <a:ext uri="{FF2B5EF4-FFF2-40B4-BE49-F238E27FC236}">
                <a16:creationId xmlns:a16="http://schemas.microsoft.com/office/drawing/2014/main" id="{00BFDC82-0100-48D4-91EC-6C092E9F41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2514600"/>
            <a:ext cx="5375848" cy="4191000"/>
          </a:xfrm>
          <a:prstGeom prst="rect">
            <a:avLst/>
          </a:prstGeom>
        </p:spPr>
      </p:pic>
      <p:pic>
        <p:nvPicPr>
          <p:cNvPr id="9" name="Picture 8">
            <a:extLst>
              <a:ext uri="{FF2B5EF4-FFF2-40B4-BE49-F238E27FC236}">
                <a16:creationId xmlns:a16="http://schemas.microsoft.com/office/drawing/2014/main" id="{CED3A991-65AD-43A8-8193-D03F657B7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24583"/>
            <a:ext cx="3416440" cy="3493793"/>
          </a:xfrm>
          <a:prstGeom prst="rect">
            <a:avLst/>
          </a:prstGeom>
        </p:spPr>
      </p:pic>
      <p:sp>
        <p:nvSpPr>
          <p:cNvPr id="10" name="TextBox 9">
            <a:extLst>
              <a:ext uri="{FF2B5EF4-FFF2-40B4-BE49-F238E27FC236}">
                <a16:creationId xmlns:a16="http://schemas.microsoft.com/office/drawing/2014/main" id="{537610EF-72B5-48B2-8E99-73B8D6384121}"/>
              </a:ext>
            </a:extLst>
          </p:cNvPr>
          <p:cNvSpPr txBox="1"/>
          <p:nvPr/>
        </p:nvSpPr>
        <p:spPr>
          <a:xfrm rot="21346156" flipH="1">
            <a:off x="4648200" y="3276600"/>
            <a:ext cx="1143000" cy="554191"/>
          </a:xfrm>
          <a:prstGeom prst="rect">
            <a:avLst/>
          </a:prstGeom>
          <a:noFill/>
        </p:spPr>
        <p:txBody>
          <a:bodyPr wrap="square" rtlCol="0">
            <a:spAutoFit/>
          </a:bodyPr>
          <a:lstStyle/>
          <a:p>
            <a:pPr algn="ctr">
              <a:lnSpc>
                <a:spcPts val="1800"/>
              </a:lnSpc>
            </a:pPr>
            <a:r>
              <a:rPr lang="en-US" sz="1400" b="0">
                <a:solidFill>
                  <a:srgbClr val="0000D5"/>
                </a:solidFill>
                <a:latin typeface="Comic Sans MS" panose="030F0702030302020204" pitchFamily="66" charset="0"/>
              </a:rPr>
              <a:t>Correct Noun</a:t>
            </a:r>
            <a:endParaRPr lang="en-US" sz="1400" b="0" dirty="0" err="1">
              <a:solidFill>
                <a:srgbClr val="0000D5"/>
              </a:solidFill>
              <a:latin typeface="Comic Sans MS" panose="030F0702030302020204" pitchFamily="66" charset="0"/>
            </a:endParaRPr>
          </a:p>
        </p:txBody>
      </p:sp>
      <p:sp>
        <p:nvSpPr>
          <p:cNvPr id="11" name="TextBox 10">
            <a:extLst>
              <a:ext uri="{FF2B5EF4-FFF2-40B4-BE49-F238E27FC236}">
                <a16:creationId xmlns:a16="http://schemas.microsoft.com/office/drawing/2014/main" id="{4D4749F5-FD08-4A91-A5DE-CB7C2909D2DB}"/>
              </a:ext>
            </a:extLst>
          </p:cNvPr>
          <p:cNvSpPr txBox="1"/>
          <p:nvPr/>
        </p:nvSpPr>
        <p:spPr>
          <a:xfrm rot="167376" flipH="1">
            <a:off x="6663230" y="3146291"/>
            <a:ext cx="1143000" cy="541367"/>
          </a:xfrm>
          <a:prstGeom prst="rect">
            <a:avLst/>
          </a:prstGeom>
          <a:noFill/>
        </p:spPr>
        <p:txBody>
          <a:bodyPr wrap="square" rtlCol="0">
            <a:spAutoFit/>
          </a:bodyPr>
          <a:lstStyle/>
          <a:p>
            <a:pPr algn="ctr">
              <a:lnSpc>
                <a:spcPts val="1800"/>
              </a:lnSpc>
            </a:pPr>
            <a:r>
              <a:rPr lang="en-US" sz="1400" b="0">
                <a:solidFill>
                  <a:srgbClr val="0000D5"/>
                </a:solidFill>
                <a:latin typeface="Comic Sans MS" panose="030F0702030302020204" pitchFamily="66" charset="0"/>
              </a:rPr>
              <a:t>Verb</a:t>
            </a:r>
            <a:br>
              <a:rPr lang="en-US" sz="1400" b="0">
                <a:solidFill>
                  <a:srgbClr val="0000D5"/>
                </a:solidFill>
                <a:latin typeface="Comic Sans MS" panose="030F0702030302020204" pitchFamily="66" charset="0"/>
              </a:rPr>
            </a:br>
            <a:r>
              <a:rPr lang="en-US" sz="1400" b="0">
                <a:solidFill>
                  <a:srgbClr val="0000D5"/>
                </a:solidFill>
                <a:latin typeface="Comic Sans MS" panose="030F0702030302020204" pitchFamily="66" charset="0"/>
              </a:rPr>
              <a:t>(method)</a:t>
            </a:r>
            <a:endParaRPr lang="en-US" sz="1400" b="0" dirty="0" err="1">
              <a:solidFill>
                <a:srgbClr val="0000D5"/>
              </a:solidFill>
              <a:latin typeface="Comic Sans MS" panose="030F0702030302020204" pitchFamily="66" charset="0"/>
            </a:endParaRPr>
          </a:p>
        </p:txBody>
      </p:sp>
      <p:cxnSp>
        <p:nvCxnSpPr>
          <p:cNvPr id="14" name="Straight Arrow Connector 13">
            <a:extLst>
              <a:ext uri="{FF2B5EF4-FFF2-40B4-BE49-F238E27FC236}">
                <a16:creationId xmlns:a16="http://schemas.microsoft.com/office/drawing/2014/main" id="{775A145F-0E31-43F8-AB99-903314C7D169}"/>
              </a:ext>
            </a:extLst>
          </p:cNvPr>
          <p:cNvCxnSpPr>
            <a:cxnSpLocks/>
          </p:cNvCxnSpPr>
          <p:nvPr/>
        </p:nvCxnSpPr>
        <p:spPr>
          <a:xfrm flipH="1">
            <a:off x="6667158" y="3637023"/>
            <a:ext cx="343242" cy="401577"/>
          </a:xfrm>
          <a:prstGeom prst="straightConnector1">
            <a:avLst/>
          </a:prstGeom>
          <a:ln>
            <a:solidFill>
              <a:srgbClr val="0000D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F861EE-E1F8-463B-AF23-19B36D2D74ED}"/>
              </a:ext>
            </a:extLst>
          </p:cNvPr>
          <p:cNvCxnSpPr>
            <a:cxnSpLocks/>
          </p:cNvCxnSpPr>
          <p:nvPr/>
        </p:nvCxnSpPr>
        <p:spPr>
          <a:xfrm>
            <a:off x="5219700" y="3824905"/>
            <a:ext cx="114302" cy="213697"/>
          </a:xfrm>
          <a:prstGeom prst="straightConnector1">
            <a:avLst/>
          </a:prstGeom>
          <a:ln>
            <a:solidFill>
              <a:srgbClr val="0000D5"/>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9A2950-618A-48BA-90D6-F65835BB4908}"/>
              </a:ext>
            </a:extLst>
          </p:cNvPr>
          <p:cNvSpPr txBox="1"/>
          <p:nvPr/>
        </p:nvSpPr>
        <p:spPr>
          <a:xfrm flipH="1">
            <a:off x="543295" y="2547909"/>
            <a:ext cx="2461518" cy="772199"/>
          </a:xfrm>
          <a:prstGeom prst="rect">
            <a:avLst/>
          </a:prstGeom>
          <a:noFill/>
        </p:spPr>
        <p:txBody>
          <a:bodyPr wrap="square" rtlCol="0">
            <a:spAutoFit/>
          </a:bodyPr>
          <a:lstStyle/>
          <a:p>
            <a:pPr algn="ctr">
              <a:lnSpc>
                <a:spcPts val="1800"/>
              </a:lnSpc>
            </a:pPr>
            <a:r>
              <a:rPr lang="en-US" sz="1400" b="0">
                <a:solidFill>
                  <a:srgbClr val="0000D5"/>
                </a:solidFill>
                <a:latin typeface="Comic Sans MS" panose="030F0702030302020204" pitchFamily="66" charset="0"/>
              </a:rPr>
              <a:t>What are the responsibilities of the Automobile&gt;</a:t>
            </a:r>
            <a:endParaRPr lang="en-US" sz="1400" b="0" dirty="0" err="1">
              <a:solidFill>
                <a:srgbClr val="0000D5"/>
              </a:solidFill>
              <a:latin typeface="Comic Sans MS" panose="030F0702030302020204" pitchFamily="66" charset="0"/>
            </a:endParaRPr>
          </a:p>
        </p:txBody>
      </p:sp>
    </p:spTree>
    <p:extLst>
      <p:ext uri="{BB962C8B-B14F-4D97-AF65-F5344CB8AC3E}">
        <p14:creationId xmlns:p14="http://schemas.microsoft.com/office/powerpoint/2010/main" val="231622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C00000"/>
                </a:solidFill>
              </a:rPr>
              <a:t>Object oriented design principle #4</a:t>
            </a:r>
            <a:br>
              <a:rPr lang="en-US" dirty="0">
                <a:solidFill>
                  <a:srgbClr val="C00000"/>
                </a:solidFill>
              </a:rPr>
            </a:br>
            <a:r>
              <a:rPr lang="en-US" b="1" dirty="0" err="1">
                <a:solidFill>
                  <a:srgbClr val="C00000"/>
                </a:solidFill>
              </a:rPr>
              <a:t>Liskov</a:t>
            </a:r>
            <a:r>
              <a:rPr lang="en-US" b="1" dirty="0">
                <a:solidFill>
                  <a:srgbClr val="C00000"/>
                </a:solidFill>
              </a:rPr>
              <a:t> Substitution Principle  </a:t>
            </a:r>
            <a:br>
              <a:rPr lang="en-US" b="1" dirty="0">
                <a:solidFill>
                  <a:srgbClr val="C00000"/>
                </a:solidFill>
              </a:rPr>
            </a:br>
            <a:br>
              <a:rPr lang="en-US" b="1" dirty="0">
                <a:solidFill>
                  <a:srgbClr val="C00000"/>
                </a:solidFill>
              </a:rPr>
            </a:br>
            <a:r>
              <a:rPr lang="en-US" dirty="0"/>
              <a:t>Subtypes must be </a:t>
            </a:r>
            <a:r>
              <a:rPr lang="en-US"/>
              <a:t>substitutable for </a:t>
            </a:r>
            <a:r>
              <a:rPr lang="en-US" dirty="0"/>
              <a:t>their base types. </a:t>
            </a:r>
          </a:p>
          <a:p>
            <a:endParaRPr lang="en-US" dirty="0"/>
          </a:p>
        </p:txBody>
      </p:sp>
      <p:sp>
        <p:nvSpPr>
          <p:cNvPr id="3" name="Title 2"/>
          <p:cNvSpPr>
            <a:spLocks noGrp="1"/>
          </p:cNvSpPr>
          <p:nvPr>
            <p:ph type="title"/>
          </p:nvPr>
        </p:nvSpPr>
        <p:spPr/>
        <p:txBody>
          <a:bodyPr/>
          <a:lstStyle/>
          <a:p>
            <a:r>
              <a:rPr lang="en-US" dirty="0"/>
              <a:t>OO Design Principle #4</a:t>
            </a:r>
          </a:p>
        </p:txBody>
      </p:sp>
    </p:spTree>
    <p:extLst>
      <p:ext uri="{BB962C8B-B14F-4D97-AF65-F5344CB8AC3E}">
        <p14:creationId xmlns:p14="http://schemas.microsoft.com/office/powerpoint/2010/main" val="13657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5410201" cy="4407408"/>
          </a:xfrm>
        </p:spPr>
        <p:txBody>
          <a:bodyPr>
            <a:normAutofit/>
          </a:bodyPr>
          <a:lstStyle/>
          <a:p>
            <a:r>
              <a:rPr lang="en-US" sz="2000"/>
              <a:t>If you think about a Square object, you can apply the IS-A relationship:  Square IS-A Rectangle. So you should make Square extend Rectangle, right?</a:t>
            </a:r>
            <a:br>
              <a:rPr lang="en-US" sz="2000"/>
            </a:br>
            <a:endParaRPr lang="en-US" sz="2000"/>
          </a:p>
          <a:p>
            <a:pPr marL="320040" lvl="1" indent="0">
              <a:buNone/>
            </a:pPr>
            <a:r>
              <a:rPr lang="en-US" sz="1600">
                <a:latin typeface="Consolas" panose="020B0609020204030204" pitchFamily="49" charset="0"/>
              </a:rPr>
              <a:t>Rectangle square = new Square();  square.setHeight(10);  </a:t>
            </a:r>
            <a:br>
              <a:rPr lang="en-US" sz="1600">
                <a:latin typeface="Consolas" panose="020B0609020204030204" pitchFamily="49" charset="0"/>
              </a:rPr>
            </a:br>
            <a:r>
              <a:rPr lang="en-US" sz="1600">
                <a:latin typeface="Consolas" panose="020B0609020204030204" pitchFamily="49" charset="0"/>
              </a:rPr>
              <a:t>square.setWidth(5); </a:t>
            </a:r>
          </a:p>
          <a:p>
            <a:endParaRPr lang="en-US" sz="2000"/>
          </a:p>
          <a:p>
            <a:r>
              <a:rPr lang="en-US" sz="2000"/>
              <a:t>So even though Square </a:t>
            </a:r>
            <a:r>
              <a:rPr lang="en-US" sz="2000">
                <a:solidFill>
                  <a:srgbClr val="C00000"/>
                </a:solidFill>
              </a:rPr>
              <a:t>IS-A</a:t>
            </a:r>
            <a:r>
              <a:rPr lang="en-US" sz="2000"/>
              <a:t> Rectangle,  it doesn’t </a:t>
            </a:r>
            <a:r>
              <a:rPr lang="en-US" sz="2000" b="1">
                <a:solidFill>
                  <a:srgbClr val="C00000"/>
                </a:solidFill>
              </a:rPr>
              <a:t>behave like </a:t>
            </a:r>
            <a:r>
              <a:rPr lang="en-US" sz="2000"/>
              <a:t>a rectangle.</a:t>
            </a:r>
          </a:p>
          <a:p>
            <a:endParaRPr lang="en-US" sz="2000"/>
          </a:p>
        </p:txBody>
      </p:sp>
      <p:sp>
        <p:nvSpPr>
          <p:cNvPr id="3" name="Title 2"/>
          <p:cNvSpPr>
            <a:spLocks noGrp="1"/>
          </p:cNvSpPr>
          <p:nvPr>
            <p:ph type="title"/>
          </p:nvPr>
        </p:nvSpPr>
        <p:spPr/>
        <p:txBody>
          <a:bodyPr/>
          <a:lstStyle/>
          <a:p>
            <a:r>
              <a:rPr lang="en-US"/>
              <a:t>Liskov </a:t>
            </a:r>
            <a:r>
              <a:rPr lang="en-US" dirty="0"/>
              <a:t>Substitution </a:t>
            </a:r>
            <a:r>
              <a:rPr lang="en-US"/>
              <a:t>Principle Violation </a:t>
            </a:r>
            <a:endParaRPr lang="en-US" dirty="0"/>
          </a:p>
        </p:txBody>
      </p:sp>
      <p:pic>
        <p:nvPicPr>
          <p:cNvPr id="7" name="Picture 6">
            <a:extLst>
              <a:ext uri="{FF2B5EF4-FFF2-40B4-BE49-F238E27FC236}">
                <a16:creationId xmlns:a16="http://schemas.microsoft.com/office/drawing/2014/main" id="{42B1E535-ABEC-41B8-9EEA-668C50B92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719071"/>
            <a:ext cx="2775954" cy="3790950"/>
          </a:xfrm>
          <a:prstGeom prst="rect">
            <a:avLst/>
          </a:prstGeom>
        </p:spPr>
      </p:pic>
    </p:spTree>
    <p:extLst>
      <p:ext uri="{BB962C8B-B14F-4D97-AF65-F5344CB8AC3E}">
        <p14:creationId xmlns:p14="http://schemas.microsoft.com/office/powerpoint/2010/main" val="30399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038601" cy="4407408"/>
          </a:xfrm>
        </p:spPr>
        <p:txBody>
          <a:bodyPr>
            <a:normAutofit/>
          </a:bodyPr>
          <a:lstStyle/>
          <a:p>
            <a:r>
              <a:rPr lang="en-US" sz="2000" dirty="0" err="1"/>
              <a:t>ThreeDBoard</a:t>
            </a:r>
            <a:r>
              <a:rPr lang="en-US" sz="2000" dirty="0"/>
              <a:t> inherits</a:t>
            </a:r>
            <a:br>
              <a:rPr lang="en-US" sz="2000" dirty="0"/>
            </a:br>
            <a:r>
              <a:rPr lang="en-US" sz="2000" dirty="0"/>
              <a:t>from Board</a:t>
            </a:r>
          </a:p>
          <a:p>
            <a:pPr lvl="1"/>
            <a:r>
              <a:rPr lang="en-US" sz="1600" dirty="0"/>
              <a:t>The Good</a:t>
            </a:r>
          </a:p>
          <a:p>
            <a:pPr lvl="2"/>
            <a:r>
              <a:rPr lang="en-US" sz="1400" dirty="0"/>
              <a:t>Fields like width and height and others are stored in one place, the superclass</a:t>
            </a:r>
          </a:p>
          <a:p>
            <a:pPr lvl="1"/>
            <a:r>
              <a:rPr lang="en-US" sz="1600" dirty="0"/>
              <a:t>The Bad</a:t>
            </a:r>
          </a:p>
          <a:p>
            <a:pPr lvl="2"/>
            <a:r>
              <a:rPr lang="en-US" sz="1400" dirty="0" err="1"/>
              <a:t>ThreeDBoard</a:t>
            </a:r>
            <a:r>
              <a:rPr lang="en-US" sz="1400" dirty="0"/>
              <a:t> inherits 2D methods which is confusing to the user – and just plain </a:t>
            </a:r>
            <a:r>
              <a:rPr lang="en-US" sz="1400"/>
              <a:t>wrong!</a:t>
            </a:r>
          </a:p>
          <a:p>
            <a:pPr lvl="2"/>
            <a:r>
              <a:rPr lang="en-US" sz="1400"/>
              <a:t>Check out </a:t>
            </a:r>
            <a:r>
              <a:rPr lang="en-US" sz="1400">
                <a:hlinkClick r:id="rId2"/>
              </a:rPr>
              <a:t>http://jackmyers.info/oopda/src/Lesson-05/headfirst_board/</a:t>
            </a:r>
            <a:endParaRPr lang="en-US" sz="1400" dirty="0"/>
          </a:p>
          <a:p>
            <a:pPr lvl="1"/>
            <a:endParaRPr lang="en-US" sz="1800" dirty="0"/>
          </a:p>
        </p:txBody>
      </p:sp>
      <p:sp>
        <p:nvSpPr>
          <p:cNvPr id="3" name="Title 2"/>
          <p:cNvSpPr>
            <a:spLocks noGrp="1"/>
          </p:cNvSpPr>
          <p:nvPr>
            <p:ph type="title"/>
          </p:nvPr>
        </p:nvSpPr>
        <p:spPr/>
        <p:txBody>
          <a:bodyPr/>
          <a:lstStyle/>
          <a:p>
            <a:r>
              <a:rPr lang="en-US"/>
              <a:t>Liskov </a:t>
            </a:r>
            <a:r>
              <a:rPr lang="en-US" dirty="0"/>
              <a:t>Substitution </a:t>
            </a:r>
            <a:r>
              <a:rPr lang="en-US"/>
              <a:t>Principle Violation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1700536"/>
            <a:ext cx="5146920" cy="4895851"/>
          </a:xfrm>
          <a:prstGeom prst="rect">
            <a:avLst/>
          </a:prstGeom>
        </p:spPr>
      </p:pic>
    </p:spTree>
    <p:extLst>
      <p:ext uri="{BB962C8B-B14F-4D97-AF65-F5344CB8AC3E}">
        <p14:creationId xmlns:p14="http://schemas.microsoft.com/office/powerpoint/2010/main" val="347331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92003" y="1600200"/>
            <a:ext cx="5706094" cy="4912233"/>
          </a:xfrm>
          <a:noFill/>
        </p:spPr>
        <p:txBody>
          <a:bodyPr>
            <a:normAutofit/>
          </a:bodyPr>
          <a:lstStyle/>
          <a:p>
            <a:r>
              <a:rPr lang="en-US" sz="2000"/>
              <a:t>Originally, with inheritance, ThreeDBoard used inheritance</a:t>
            </a:r>
          </a:p>
          <a:p>
            <a:pPr marL="45720" indent="0">
              <a:buNone/>
            </a:pPr>
            <a:endParaRPr lang="en-US" sz="2000"/>
          </a:p>
          <a:p>
            <a:pPr marL="45720" indent="0">
              <a:spcBef>
                <a:spcPts val="0"/>
              </a:spcBef>
              <a:spcAft>
                <a:spcPts val="0"/>
              </a:spcAft>
              <a:buNone/>
            </a:pP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Tile[][][] </a:t>
            </a:r>
            <a:r>
              <a:rPr lang="en-US" sz="1600">
                <a:solidFill>
                  <a:srgbClr val="0000C0"/>
                </a:solidFill>
                <a:latin typeface="Consolas" panose="020B0609020204030204" pitchFamily="49" charset="0"/>
              </a:rPr>
              <a:t>tiles</a:t>
            </a:r>
            <a:r>
              <a:rPr lang="en-US" sz="1600">
                <a:solidFill>
                  <a:srgbClr val="000000"/>
                </a:solidFill>
                <a:latin typeface="Consolas" panose="020B0609020204030204" pitchFamily="49" charset="0"/>
              </a:rPr>
              <a:t>;</a:t>
            </a:r>
            <a:endParaRPr lang="en-US" sz="1500">
              <a:solidFill>
                <a:srgbClr val="7F0055"/>
              </a:solidFill>
              <a:latin typeface="Consolas" panose="020B0609020204030204" pitchFamily="49" charset="0"/>
            </a:endParaRPr>
          </a:p>
          <a:p>
            <a:pPr marL="45720" indent="0">
              <a:spcBef>
                <a:spcPts val="0"/>
              </a:spcBef>
              <a:spcAft>
                <a:spcPts val="0"/>
              </a:spcAft>
              <a:buNone/>
            </a:pPr>
            <a:endParaRPr lang="en-US" sz="1500" b="1">
              <a:solidFill>
                <a:srgbClr val="7F0055"/>
              </a:solidFill>
              <a:latin typeface="Consolas" panose="020B0609020204030204" pitchFamily="49" charset="0"/>
            </a:endParaRPr>
          </a:p>
          <a:p>
            <a:pPr marL="45720" indent="0">
              <a:spcBef>
                <a:spcPts val="0"/>
              </a:spcBef>
              <a:spcAft>
                <a:spcPts val="0"/>
              </a:spcAft>
              <a:buNone/>
            </a:pPr>
            <a:r>
              <a:rPr lang="en-US" sz="1500" b="1">
                <a:solidFill>
                  <a:srgbClr val="7F0055"/>
                </a:solidFill>
                <a:latin typeface="Consolas" panose="020B0609020204030204" pitchFamily="49" charset="0"/>
              </a:rPr>
              <a:t>public</a:t>
            </a:r>
            <a:r>
              <a:rPr lang="en-US" sz="1500" b="1">
                <a:solidFill>
                  <a:srgbClr val="000000"/>
                </a:solidFill>
                <a:latin typeface="Consolas" panose="020B0609020204030204" pitchFamily="49" charset="0"/>
              </a:rPr>
              <a:t> </a:t>
            </a:r>
            <a:r>
              <a:rPr lang="en-US" sz="1500">
                <a:solidFill>
                  <a:srgbClr val="000000"/>
                </a:solidFill>
                <a:latin typeface="Consolas" panose="020B0609020204030204" pitchFamily="49" charset="0"/>
              </a:rPr>
              <a:t>Tile getTile(</a:t>
            </a:r>
            <a:r>
              <a:rPr lang="en-US" sz="1500" b="1">
                <a:solidFill>
                  <a:srgbClr val="7F0055"/>
                </a:solidFill>
                <a:latin typeface="Consolas" panose="020B0609020204030204" pitchFamily="49" charset="0"/>
              </a:rPr>
              <a:t>int</a:t>
            </a:r>
            <a:r>
              <a:rPr lang="en-US" sz="1500" b="1">
                <a:solidFill>
                  <a:srgbClr val="000000"/>
                </a:solidFill>
                <a:latin typeface="Consolas" panose="020B0609020204030204" pitchFamily="49" charset="0"/>
              </a:rPr>
              <a:t> </a:t>
            </a:r>
            <a:r>
              <a:rPr lang="en-US" sz="1500">
                <a:solidFill>
                  <a:srgbClr val="6A3E3E"/>
                </a:solidFill>
                <a:latin typeface="Consolas" panose="020B0609020204030204" pitchFamily="49" charset="0"/>
              </a:rPr>
              <a:t>x</a:t>
            </a:r>
            <a:r>
              <a:rPr lang="en-US" sz="1500">
                <a:solidFill>
                  <a:srgbClr val="000000"/>
                </a:solidFill>
                <a:latin typeface="Consolas" panose="020B0609020204030204" pitchFamily="49" charset="0"/>
              </a:rPr>
              <a:t>,</a:t>
            </a:r>
            <a:r>
              <a:rPr lang="en-US" sz="1500" b="1">
                <a:solidFill>
                  <a:srgbClr val="000000"/>
                </a:solidFill>
                <a:latin typeface="Consolas" panose="020B0609020204030204" pitchFamily="49" charset="0"/>
              </a:rPr>
              <a:t> </a:t>
            </a:r>
            <a:r>
              <a:rPr lang="en-US" sz="1500" b="1">
                <a:solidFill>
                  <a:srgbClr val="7F0055"/>
                </a:solidFill>
                <a:latin typeface="Consolas" panose="020B0609020204030204" pitchFamily="49" charset="0"/>
              </a:rPr>
              <a:t>int</a:t>
            </a:r>
            <a:r>
              <a:rPr lang="en-US" sz="1500" b="1">
                <a:solidFill>
                  <a:srgbClr val="000000"/>
                </a:solidFill>
                <a:latin typeface="Consolas" panose="020B0609020204030204" pitchFamily="49" charset="0"/>
              </a:rPr>
              <a:t> </a:t>
            </a:r>
            <a:r>
              <a:rPr lang="en-US" sz="1500">
                <a:solidFill>
                  <a:srgbClr val="6A3E3E"/>
                </a:solidFill>
                <a:latin typeface="Consolas" panose="020B0609020204030204" pitchFamily="49" charset="0"/>
              </a:rPr>
              <a:t>y</a:t>
            </a:r>
            <a:r>
              <a:rPr lang="en-US" sz="1500">
                <a:solidFill>
                  <a:srgbClr val="000000"/>
                </a:solidFill>
                <a:latin typeface="Consolas" panose="020B0609020204030204" pitchFamily="49" charset="0"/>
              </a:rPr>
              <a:t>, </a:t>
            </a:r>
            <a:r>
              <a:rPr lang="en-US" sz="1500" b="1">
                <a:solidFill>
                  <a:srgbClr val="7F0055"/>
                </a:solidFill>
                <a:latin typeface="Consolas" panose="020B0609020204030204" pitchFamily="49" charset="0"/>
              </a:rPr>
              <a:t>int</a:t>
            </a:r>
            <a:r>
              <a:rPr lang="en-US" sz="1500" b="1">
                <a:solidFill>
                  <a:srgbClr val="000000"/>
                </a:solidFill>
                <a:latin typeface="Consolas" panose="020B0609020204030204" pitchFamily="49" charset="0"/>
              </a:rPr>
              <a:t> </a:t>
            </a:r>
            <a:r>
              <a:rPr lang="en-US" sz="1500">
                <a:solidFill>
                  <a:srgbClr val="6A3E3E"/>
                </a:solidFill>
                <a:latin typeface="Consolas" panose="020B0609020204030204" pitchFamily="49" charset="0"/>
              </a:rPr>
              <a:t>z</a:t>
            </a:r>
            <a:r>
              <a:rPr lang="en-US" sz="1500">
                <a:solidFill>
                  <a:srgbClr val="000000"/>
                </a:solidFill>
                <a:latin typeface="Consolas" panose="020B0609020204030204" pitchFamily="49" charset="0"/>
              </a:rPr>
              <a:t>) {</a:t>
            </a:r>
          </a:p>
          <a:p>
            <a:pPr marL="45720" indent="0">
              <a:spcBef>
                <a:spcPts val="0"/>
              </a:spcBef>
              <a:spcAft>
                <a:spcPts val="0"/>
              </a:spcAft>
              <a:buNone/>
            </a:pPr>
            <a:r>
              <a:rPr lang="en-US" sz="1500">
                <a:solidFill>
                  <a:srgbClr val="000000"/>
                </a:solidFill>
                <a:latin typeface="Consolas" panose="020B0609020204030204" pitchFamily="49" charset="0"/>
              </a:rPr>
              <a:t>   </a:t>
            </a:r>
            <a:r>
              <a:rPr lang="en-US" sz="1500" b="1">
                <a:solidFill>
                  <a:srgbClr val="7F0055"/>
                </a:solidFill>
                <a:latin typeface="Consolas" panose="020B0609020204030204" pitchFamily="49" charset="0"/>
              </a:rPr>
              <a:t>return</a:t>
            </a:r>
            <a:r>
              <a:rPr lang="en-US" sz="1500" b="1">
                <a:solidFill>
                  <a:srgbClr val="000000"/>
                </a:solidFill>
                <a:latin typeface="Consolas" panose="020B0609020204030204" pitchFamily="49" charset="0"/>
              </a:rPr>
              <a:t> </a:t>
            </a:r>
            <a:r>
              <a:rPr lang="en-US" sz="1500">
                <a:solidFill>
                  <a:srgbClr val="0000C0"/>
                </a:solidFill>
                <a:latin typeface="Consolas" panose="020B0609020204030204" pitchFamily="49" charset="0"/>
              </a:rPr>
              <a:t>tiles</a:t>
            </a:r>
            <a:r>
              <a:rPr lang="en-US" sz="1500">
                <a:solidFill>
                  <a:srgbClr val="000000"/>
                </a:solidFill>
                <a:latin typeface="Consolas" panose="020B0609020204030204" pitchFamily="49" charset="0"/>
              </a:rPr>
              <a:t>[</a:t>
            </a:r>
            <a:r>
              <a:rPr lang="en-US" sz="1500">
                <a:solidFill>
                  <a:srgbClr val="6A3E3E"/>
                </a:solidFill>
                <a:latin typeface="Consolas" panose="020B0609020204030204" pitchFamily="49" charset="0"/>
              </a:rPr>
              <a:t>x</a:t>
            </a:r>
            <a:r>
              <a:rPr lang="en-US" sz="1500">
                <a:solidFill>
                  <a:srgbClr val="000000"/>
                </a:solidFill>
                <a:latin typeface="Consolas" panose="020B0609020204030204" pitchFamily="49" charset="0"/>
              </a:rPr>
              <a:t>][</a:t>
            </a:r>
            <a:r>
              <a:rPr lang="en-US" sz="1500">
                <a:solidFill>
                  <a:srgbClr val="6A3E3E"/>
                </a:solidFill>
                <a:latin typeface="Consolas" panose="020B0609020204030204" pitchFamily="49" charset="0"/>
              </a:rPr>
              <a:t>y</a:t>
            </a:r>
            <a:r>
              <a:rPr lang="en-US" sz="1500">
                <a:solidFill>
                  <a:srgbClr val="000000"/>
                </a:solidFill>
                <a:latin typeface="Consolas" panose="020B0609020204030204" pitchFamily="49" charset="0"/>
              </a:rPr>
              <a:t>][</a:t>
            </a:r>
            <a:r>
              <a:rPr lang="en-US" sz="1500">
                <a:solidFill>
                  <a:srgbClr val="6A3E3E"/>
                </a:solidFill>
                <a:latin typeface="Consolas" panose="020B0609020204030204" pitchFamily="49" charset="0"/>
              </a:rPr>
              <a:t>z</a:t>
            </a:r>
            <a:r>
              <a:rPr lang="en-US" sz="1500">
                <a:solidFill>
                  <a:srgbClr val="000000"/>
                </a:solidFill>
                <a:latin typeface="Consolas" panose="020B0609020204030204" pitchFamily="49" charset="0"/>
              </a:rPr>
              <a:t>];</a:t>
            </a:r>
          </a:p>
          <a:p>
            <a:pPr marL="45720" indent="0">
              <a:spcBef>
                <a:spcPts val="0"/>
              </a:spcBef>
              <a:spcAft>
                <a:spcPts val="0"/>
              </a:spcAft>
              <a:buNone/>
            </a:pPr>
            <a:r>
              <a:rPr lang="en-US" sz="1500">
                <a:solidFill>
                  <a:srgbClr val="000000"/>
                </a:solidFill>
                <a:latin typeface="Consolas" panose="020B0609020204030204" pitchFamily="49" charset="0"/>
              </a:rPr>
              <a:t>}</a:t>
            </a:r>
            <a:endParaRPr lang="en-US" sz="1500"/>
          </a:p>
          <a:p>
            <a:endParaRPr lang="en-US" sz="1400" dirty="0"/>
          </a:p>
          <a:p>
            <a:pPr lvl="1"/>
            <a:endParaRPr lang="en-US" sz="1800" dirty="0"/>
          </a:p>
        </p:txBody>
      </p:sp>
      <p:sp>
        <p:nvSpPr>
          <p:cNvPr id="4" name="Content Placeholder 3">
            <a:extLst>
              <a:ext uri="{FF2B5EF4-FFF2-40B4-BE49-F238E27FC236}">
                <a16:creationId xmlns:a16="http://schemas.microsoft.com/office/drawing/2014/main" id="{6D51D60C-A86E-4362-9DEC-1699436CA6A4}"/>
              </a:ext>
            </a:extLst>
          </p:cNvPr>
          <p:cNvSpPr>
            <a:spLocks noGrp="1"/>
          </p:cNvSpPr>
          <p:nvPr>
            <p:ph sz="half" idx="2"/>
          </p:nvPr>
        </p:nvSpPr>
        <p:spPr>
          <a:xfrm>
            <a:off x="94012" y="4343400"/>
            <a:ext cx="8745188" cy="2438400"/>
          </a:xfrm>
        </p:spPr>
        <p:txBody>
          <a:bodyPr/>
          <a:lstStyle/>
          <a:p>
            <a:r>
              <a:rPr lang="en-US"/>
              <a:t>Then ThreeDBoard used </a:t>
            </a:r>
            <a:br>
              <a:rPr lang="en-US"/>
            </a:br>
            <a:r>
              <a:rPr lang="en-US"/>
              <a:t>composition:</a:t>
            </a:r>
          </a:p>
          <a:p>
            <a:endParaRPr lang="en-US"/>
          </a:p>
          <a:p>
            <a:pPr marL="45720" indent="0">
              <a:buNone/>
            </a:pPr>
            <a:r>
              <a:rPr lang="en-US" sz="1600" b="1">
                <a:solidFill>
                  <a:srgbClr val="7F0055"/>
                </a:solidFill>
                <a:latin typeface="Consolas" panose="020B0609020204030204" pitchFamily="49" charset="0"/>
              </a:rPr>
              <a:t>private</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HashMap&lt;Integer, Board&gt; </a:t>
            </a:r>
            <a:r>
              <a:rPr lang="en-US" sz="1600">
                <a:solidFill>
                  <a:srgbClr val="0000C0"/>
                </a:solidFill>
                <a:latin typeface="Consolas" panose="020B0609020204030204" pitchFamily="49" charset="0"/>
              </a:rPr>
              <a:t>boards</a:t>
            </a:r>
            <a:r>
              <a:rPr lang="en-US" sz="1600">
                <a:solidFill>
                  <a:srgbClr val="000000"/>
                </a:solidFill>
                <a:latin typeface="Consolas" panose="020B0609020204030204" pitchFamily="49" charset="0"/>
              </a:rPr>
              <a:t> =</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HashMap&lt;Integer, Board&gt;();</a:t>
            </a:r>
          </a:p>
          <a:p>
            <a:pPr marL="45720" indent="0">
              <a:buNone/>
            </a:pPr>
            <a:endParaRPr lang="en-US" sz="1600" b="1">
              <a:solidFill>
                <a:srgbClr val="000000"/>
              </a:solidFill>
              <a:latin typeface="Consolas" panose="020B0609020204030204" pitchFamily="49" charset="0"/>
            </a:endParaRPr>
          </a:p>
          <a:p>
            <a:pPr marL="45720" indent="0">
              <a:spcBef>
                <a:spcPts val="0"/>
              </a:spcBef>
              <a:spcAft>
                <a:spcPts val="0"/>
              </a:spcAft>
              <a:buNone/>
            </a:pPr>
            <a:r>
              <a:rPr lang="en-US" sz="1600" b="1">
                <a:solidFill>
                  <a:srgbClr val="7F0055"/>
                </a:solidFill>
                <a:latin typeface="Consolas" panose="020B0609020204030204" pitchFamily="49" charset="0"/>
              </a:rPr>
              <a:t>public</a:t>
            </a:r>
            <a:r>
              <a:rPr lang="en-US" sz="1600" b="1">
                <a:solidFill>
                  <a:srgbClr val="000000"/>
                </a:solidFill>
                <a:latin typeface="Consolas" panose="020B0609020204030204" pitchFamily="49" charset="0"/>
              </a:rPr>
              <a:t> </a:t>
            </a:r>
            <a:r>
              <a:rPr lang="en-US" sz="1600">
                <a:solidFill>
                  <a:srgbClr val="000000"/>
                </a:solidFill>
                <a:latin typeface="Consolas" panose="020B0609020204030204" pitchFamily="49" charset="0"/>
              </a:rPr>
              <a:t>Tile getTile(</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a:t>
            </a:r>
            <a:r>
              <a:rPr lang="en-US" sz="1600">
                <a:solidFill>
                  <a:srgbClr val="6A3E3E"/>
                </a:solidFill>
                <a:latin typeface="Consolas" panose="020B0609020204030204" pitchFamily="49" charset="0"/>
              </a:rPr>
              <a:t>x</a:t>
            </a:r>
            <a:r>
              <a:rPr lang="en-US" sz="1600">
                <a:solidFill>
                  <a:srgbClr val="000000"/>
                </a:solidFill>
                <a:latin typeface="Consolas" panose="020B0609020204030204" pitchFamily="49" charset="0"/>
              </a:rPr>
              <a:t>,</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a:t>
            </a:r>
            <a:r>
              <a:rPr lang="en-US" sz="1600">
                <a:solidFill>
                  <a:srgbClr val="6A3E3E"/>
                </a:solidFill>
                <a:latin typeface="Consolas" panose="020B0609020204030204" pitchFamily="49" charset="0"/>
              </a:rPr>
              <a:t>y</a:t>
            </a: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a:t>
            </a:r>
            <a:r>
              <a:rPr lang="en-US" sz="1600">
                <a:solidFill>
                  <a:srgbClr val="6A3E3E"/>
                </a:solidFill>
                <a:latin typeface="Consolas" panose="020B0609020204030204" pitchFamily="49" charset="0"/>
              </a:rPr>
              <a:t>z</a:t>
            </a:r>
            <a:r>
              <a:rPr lang="en-US" sz="1600">
                <a:solidFill>
                  <a:srgbClr val="000000"/>
                </a:solidFill>
                <a:latin typeface="Consolas" panose="020B0609020204030204" pitchFamily="49" charset="0"/>
              </a:rPr>
              <a:t>) {</a:t>
            </a:r>
          </a:p>
          <a:p>
            <a:pPr marL="45720" indent="0">
              <a:spcBef>
                <a:spcPts val="0"/>
              </a:spcBef>
              <a:buNone/>
            </a:pPr>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return</a:t>
            </a:r>
            <a:r>
              <a:rPr lang="en-US" sz="1600" b="1">
                <a:solidFill>
                  <a:srgbClr val="000000"/>
                </a:solidFill>
                <a:latin typeface="Consolas" panose="020B0609020204030204" pitchFamily="49" charset="0"/>
              </a:rPr>
              <a:t> </a:t>
            </a:r>
            <a:r>
              <a:rPr lang="en-US" sz="1600">
                <a:solidFill>
                  <a:srgbClr val="0000C0"/>
                </a:solidFill>
                <a:latin typeface="Consolas" panose="020B0609020204030204" pitchFamily="49" charset="0"/>
              </a:rPr>
              <a:t>boards</a:t>
            </a:r>
            <a:r>
              <a:rPr lang="en-US" sz="1600">
                <a:solidFill>
                  <a:srgbClr val="000000"/>
                </a:solidFill>
                <a:latin typeface="Consolas" panose="020B0609020204030204" pitchFamily="49" charset="0"/>
              </a:rPr>
              <a:t>.get(</a:t>
            </a:r>
            <a:r>
              <a:rPr lang="en-US" sz="1600">
                <a:solidFill>
                  <a:srgbClr val="6A3E3E"/>
                </a:solidFill>
                <a:latin typeface="Consolas" panose="020B0609020204030204" pitchFamily="49" charset="0"/>
              </a:rPr>
              <a:t>z</a:t>
            </a:r>
            <a:r>
              <a:rPr lang="en-US" sz="1600">
                <a:solidFill>
                  <a:srgbClr val="000000"/>
                </a:solidFill>
                <a:latin typeface="Consolas" panose="020B0609020204030204" pitchFamily="49" charset="0"/>
              </a:rPr>
              <a:t>).getTile(</a:t>
            </a:r>
            <a:r>
              <a:rPr lang="en-US" sz="1600">
                <a:solidFill>
                  <a:srgbClr val="6A3E3E"/>
                </a:solidFill>
                <a:latin typeface="Consolas" panose="020B0609020204030204" pitchFamily="49" charset="0"/>
              </a:rPr>
              <a:t>x</a:t>
            </a: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y</a:t>
            </a:r>
            <a:r>
              <a:rPr lang="en-US" sz="1600">
                <a:solidFill>
                  <a:srgbClr val="000000"/>
                </a:solidFill>
                <a:latin typeface="Consolas" panose="020B0609020204030204" pitchFamily="49" charset="0"/>
              </a:rPr>
              <a:t>); </a:t>
            </a:r>
          </a:p>
          <a:p>
            <a:pPr marL="45720" indent="0">
              <a:spcBef>
                <a:spcPts val="0"/>
              </a:spcBef>
              <a:buNone/>
            </a:pPr>
            <a:r>
              <a:rPr lang="en-US" sz="1600">
                <a:solidFill>
                  <a:srgbClr val="000000"/>
                </a:solidFill>
                <a:latin typeface="Consolas" panose="020B0609020204030204" pitchFamily="49" charset="0"/>
              </a:rPr>
              <a:t>}</a:t>
            </a:r>
          </a:p>
          <a:p>
            <a:pPr marL="45720" indent="0">
              <a:buNone/>
            </a:pPr>
            <a:endParaRPr lang="en-US" sz="1600"/>
          </a:p>
        </p:txBody>
      </p:sp>
      <p:sp>
        <p:nvSpPr>
          <p:cNvPr id="3" name="Title 2"/>
          <p:cNvSpPr>
            <a:spLocks noGrp="1"/>
          </p:cNvSpPr>
          <p:nvPr>
            <p:ph type="title"/>
          </p:nvPr>
        </p:nvSpPr>
        <p:spPr>
          <a:xfrm>
            <a:off x="2895600" y="304800"/>
            <a:ext cx="6087094" cy="1054394"/>
          </a:xfrm>
        </p:spPr>
        <p:txBody>
          <a:bodyPr/>
          <a:lstStyle/>
          <a:p>
            <a:r>
              <a:rPr lang="en-US" sz="2800"/>
              <a:t>Liskov Correction </a:t>
            </a:r>
            <a:br>
              <a:rPr lang="en-US" sz="2800"/>
            </a:br>
            <a:r>
              <a:rPr lang="en-US" sz="2800"/>
              <a:t>thru Composition and Delegation</a:t>
            </a:r>
            <a:endParaRPr lang="en-US" sz="2800" dirty="0"/>
          </a:p>
        </p:txBody>
      </p:sp>
      <p:pic>
        <p:nvPicPr>
          <p:cNvPr id="5" name="Picture 4">
            <a:extLst>
              <a:ext uri="{FF2B5EF4-FFF2-40B4-BE49-F238E27FC236}">
                <a16:creationId xmlns:a16="http://schemas.microsoft.com/office/drawing/2014/main" id="{0FC1405E-C070-46CA-A7CE-3FDEAF24405E}"/>
              </a:ext>
            </a:extLst>
          </p:cNvPr>
          <p:cNvPicPr>
            <a:picLocks noChangeAspect="1"/>
          </p:cNvPicPr>
          <p:nvPr/>
        </p:nvPicPr>
        <p:blipFill>
          <a:blip r:embed="rId2"/>
          <a:stretch>
            <a:fillRect/>
          </a:stretch>
        </p:blipFill>
        <p:spPr>
          <a:xfrm>
            <a:off x="149899" y="152400"/>
            <a:ext cx="2757508" cy="3752877"/>
          </a:xfrm>
          <a:prstGeom prst="rect">
            <a:avLst/>
          </a:prstGeom>
        </p:spPr>
      </p:pic>
      <p:pic>
        <p:nvPicPr>
          <p:cNvPr id="7" name="Picture 6">
            <a:extLst>
              <a:ext uri="{FF2B5EF4-FFF2-40B4-BE49-F238E27FC236}">
                <a16:creationId xmlns:a16="http://schemas.microsoft.com/office/drawing/2014/main" id="{734BA956-3DEB-4840-85AE-D140B0DCE8B5}"/>
              </a:ext>
            </a:extLst>
          </p:cNvPr>
          <p:cNvPicPr>
            <a:picLocks noChangeAspect="1"/>
          </p:cNvPicPr>
          <p:nvPr/>
        </p:nvPicPr>
        <p:blipFill rotWithShape="1">
          <a:blip r:embed="rId3"/>
          <a:srcRect t="8022" b="2186"/>
          <a:stretch/>
        </p:blipFill>
        <p:spPr>
          <a:xfrm>
            <a:off x="3843300" y="3704677"/>
            <a:ext cx="5148300" cy="1629323"/>
          </a:xfrm>
          <a:prstGeom prst="rect">
            <a:avLst/>
          </a:prstGeom>
        </p:spPr>
      </p:pic>
      <p:sp>
        <p:nvSpPr>
          <p:cNvPr id="8" name="TextBox 7">
            <a:extLst>
              <a:ext uri="{FF2B5EF4-FFF2-40B4-BE49-F238E27FC236}">
                <a16:creationId xmlns:a16="http://schemas.microsoft.com/office/drawing/2014/main" id="{8A79AA15-97A5-4836-9BEE-819615F8A197}"/>
              </a:ext>
            </a:extLst>
          </p:cNvPr>
          <p:cNvSpPr txBox="1"/>
          <p:nvPr/>
        </p:nvSpPr>
        <p:spPr>
          <a:xfrm>
            <a:off x="5190945" y="5796675"/>
            <a:ext cx="3786729" cy="877163"/>
          </a:xfrm>
          <a:prstGeom prst="rect">
            <a:avLst/>
          </a:prstGeom>
          <a:solidFill>
            <a:schemeClr val="bg1"/>
          </a:solidFill>
        </p:spPr>
        <p:txBody>
          <a:bodyPr wrap="square" tIns="91440" bIns="91440" rtlCol="0">
            <a:spAutoFit/>
          </a:bodyPr>
          <a:lstStyle/>
          <a:p>
            <a:pPr algn="ctr">
              <a:lnSpc>
                <a:spcPts val="1800"/>
              </a:lnSpc>
            </a:pPr>
            <a:r>
              <a:rPr lang="en-US" sz="1600" b="0">
                <a:latin typeface="+mn-lt"/>
              </a:rPr>
              <a:t>ThreeDBoard's getTile() first gets the correct board for z value, then </a:t>
            </a:r>
            <a:r>
              <a:rPr lang="en-US" sz="1600" b="1">
                <a:solidFill>
                  <a:srgbClr val="C00000"/>
                </a:solidFill>
                <a:latin typeface="+mn-lt"/>
              </a:rPr>
              <a:t>delegates</a:t>
            </a:r>
            <a:r>
              <a:rPr lang="en-US" sz="1600" b="0">
                <a:latin typeface="+mn-lt"/>
              </a:rPr>
              <a:t> getting the Tile to Board's getTile()</a:t>
            </a:r>
          </a:p>
        </p:txBody>
      </p:sp>
      <p:cxnSp>
        <p:nvCxnSpPr>
          <p:cNvPr id="9" name="Straight Arrow Connector 8">
            <a:extLst>
              <a:ext uri="{FF2B5EF4-FFF2-40B4-BE49-F238E27FC236}">
                <a16:creationId xmlns:a16="http://schemas.microsoft.com/office/drawing/2014/main" id="{BFE1AE95-6A26-4662-B157-C61DD8408BC8}"/>
              </a:ext>
            </a:extLst>
          </p:cNvPr>
          <p:cNvCxnSpPr>
            <a:cxnSpLocks/>
          </p:cNvCxnSpPr>
          <p:nvPr/>
        </p:nvCxnSpPr>
        <p:spPr>
          <a:xfrm flipH="1" flipV="1">
            <a:off x="2667000" y="2057401"/>
            <a:ext cx="685800" cy="76199"/>
          </a:xfrm>
          <a:prstGeom prst="straightConnector1">
            <a:avLst/>
          </a:prstGeom>
          <a:ln w="28575">
            <a:solidFill>
              <a:srgbClr val="0000D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F96FF5-C177-4C7B-82C7-3E16F372C429}"/>
              </a:ext>
            </a:extLst>
          </p:cNvPr>
          <p:cNvCxnSpPr>
            <a:cxnSpLocks/>
          </p:cNvCxnSpPr>
          <p:nvPr/>
        </p:nvCxnSpPr>
        <p:spPr>
          <a:xfrm flipV="1">
            <a:off x="2133600" y="4724401"/>
            <a:ext cx="1752600" cy="152399"/>
          </a:xfrm>
          <a:prstGeom prst="straightConnector1">
            <a:avLst/>
          </a:prstGeom>
          <a:ln w="28575">
            <a:solidFill>
              <a:srgbClr val="0000D5"/>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47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solidFill>
                  <a:srgbClr val="C00000"/>
                </a:solidFill>
              </a:rPr>
              <a:t>Object oriented design principle #5</a:t>
            </a:r>
            <a:br>
              <a:rPr lang="en-US" dirty="0">
                <a:solidFill>
                  <a:srgbClr val="C00000"/>
                </a:solidFill>
              </a:rPr>
            </a:br>
            <a:r>
              <a:rPr lang="en-US" b="1" dirty="0">
                <a:solidFill>
                  <a:srgbClr val="C00000"/>
                </a:solidFill>
              </a:rPr>
              <a:t>Encapsulate what varies</a:t>
            </a:r>
            <a:br>
              <a:rPr lang="en-US" dirty="0">
                <a:solidFill>
                  <a:srgbClr val="C00000"/>
                </a:solidFill>
              </a:rPr>
            </a:br>
            <a:br>
              <a:rPr lang="en-US" dirty="0"/>
            </a:br>
            <a:r>
              <a:rPr lang="en-US" dirty="0"/>
              <a:t>Only one thing is constant in software field and that is "change."  So encapsulate the code you expect or suspect to be changed in future.  This way you protect the users of your code from changes in business logic</a:t>
            </a:r>
          </a:p>
          <a:p>
            <a:pPr lvl="1"/>
            <a:r>
              <a:rPr lang="en-US" dirty="0"/>
              <a:t>Follow principle of making variable and methods private by default </a:t>
            </a:r>
          </a:p>
          <a:p>
            <a:pPr lvl="1"/>
            <a:r>
              <a:rPr lang="en-US" dirty="0"/>
              <a:t>Increasing access step by step, e.g. from private to protected and not public</a:t>
            </a:r>
          </a:p>
          <a:p>
            <a:pPr lvl="1"/>
            <a:r>
              <a:rPr lang="en-US" dirty="0"/>
              <a:t>Consider using lambda expressions or the Strategy pattern to vary method behavior</a:t>
            </a:r>
          </a:p>
        </p:txBody>
      </p:sp>
      <p:sp>
        <p:nvSpPr>
          <p:cNvPr id="4" name="Title 3"/>
          <p:cNvSpPr>
            <a:spLocks noGrp="1"/>
          </p:cNvSpPr>
          <p:nvPr>
            <p:ph type="title"/>
          </p:nvPr>
        </p:nvSpPr>
        <p:spPr/>
        <p:txBody>
          <a:bodyPr/>
          <a:lstStyle/>
          <a:p>
            <a:r>
              <a:rPr lang="en-US"/>
              <a:t>OO Design Principle #5</a:t>
            </a:r>
            <a:endParaRPr lang="en-US" dirty="0"/>
          </a:p>
        </p:txBody>
      </p:sp>
      <p:sp>
        <p:nvSpPr>
          <p:cNvPr id="5" name="Rectangle 4"/>
          <p:cNvSpPr/>
          <p:nvPr/>
        </p:nvSpPr>
        <p:spPr>
          <a:xfrm>
            <a:off x="0" y="6611779"/>
            <a:ext cx="8534400" cy="246221"/>
          </a:xfrm>
          <a:prstGeom prst="rect">
            <a:avLst/>
          </a:prstGeom>
        </p:spPr>
        <p:txBody>
          <a:bodyPr wrap="square">
            <a:spAutoFit/>
          </a:bodyPr>
          <a:lstStyle/>
          <a:p>
            <a:pPr algn="ctr"/>
            <a:r>
              <a:rPr lang="en-US" sz="1000" dirty="0">
                <a:latin typeface="Arial Narrow" panose="020B0606020202030204" pitchFamily="34" charset="0"/>
              </a:rPr>
              <a:t>Source:  </a:t>
            </a:r>
            <a:r>
              <a:rPr lang="en-US" sz="1000" dirty="0" err="1">
                <a:latin typeface="Arial Narrow" panose="020B0606020202030204" pitchFamily="34" charset="0"/>
              </a:rPr>
              <a:t>Jarvin</a:t>
            </a:r>
            <a:r>
              <a:rPr lang="en-US" sz="1000" dirty="0">
                <a:latin typeface="Arial Narrow" panose="020B0606020202030204" pitchFamily="34" charset="0"/>
              </a:rPr>
              <a:t> Paul </a:t>
            </a:r>
            <a:r>
              <a:rPr lang="en-US" sz="1000" dirty="0" err="1">
                <a:latin typeface="Arial Narrow" panose="020B0606020202030204" pitchFamily="34" charset="0"/>
              </a:rPr>
              <a:t>Cf</a:t>
            </a:r>
            <a:r>
              <a:rPr lang="en-US" sz="1000" dirty="0">
                <a:latin typeface="Arial Narrow" panose="020B0606020202030204" pitchFamily="34" charset="0"/>
              </a:rPr>
              <a:t>: http://javarevisited.blogspot.com/2012/03/10-object-oriented-design-principles.html</a:t>
            </a:r>
          </a:p>
        </p:txBody>
      </p:sp>
    </p:spTree>
    <p:extLst>
      <p:ext uri="{BB962C8B-B14F-4D97-AF65-F5344CB8AC3E}">
        <p14:creationId xmlns:p14="http://schemas.microsoft.com/office/powerpoint/2010/main" val="324846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9AFDE4-EB55-453F-870A-837314E9C94C}"/>
              </a:ext>
            </a:extLst>
          </p:cNvPr>
          <p:cNvSpPr>
            <a:spLocks noGrp="1"/>
          </p:cNvSpPr>
          <p:nvPr>
            <p:ph idx="1"/>
          </p:nvPr>
        </p:nvSpPr>
        <p:spPr/>
        <p:txBody>
          <a:bodyPr/>
          <a:lstStyle/>
          <a:p>
            <a:r>
              <a:rPr lang="en-US" dirty="0">
                <a:solidFill>
                  <a:srgbClr val="C00000"/>
                </a:solidFill>
              </a:rPr>
              <a:t>Object oriented design principle #5</a:t>
            </a:r>
            <a:br>
              <a:rPr lang="en-US" dirty="0">
                <a:solidFill>
                  <a:srgbClr val="C00000"/>
                </a:solidFill>
              </a:rPr>
            </a:br>
            <a:r>
              <a:rPr lang="en-US" b="1" dirty="0">
                <a:solidFill>
                  <a:srgbClr val="C00000"/>
                </a:solidFill>
              </a:rPr>
              <a:t>Favor composition or aggregation over inheritance</a:t>
            </a:r>
            <a:br>
              <a:rPr lang="en-US" b="1" dirty="0">
                <a:solidFill>
                  <a:srgbClr val="C00000"/>
                </a:solidFill>
              </a:rPr>
            </a:br>
            <a:br>
              <a:rPr lang="en-US" b="1" dirty="0">
                <a:solidFill>
                  <a:srgbClr val="C00000"/>
                </a:solidFill>
              </a:rPr>
            </a:br>
            <a:r>
              <a:rPr lang="en-US" sz="1800" b="1" dirty="0"/>
              <a:t>Composition over inheritance (or composite reuse principle) in object-oriented programming is the principle that classes should achieve polymorphic behavior and code reuse by their composition (by containing instances of other classes that implement the desired functionality) rather than inheritance from a base or parent class.</a:t>
            </a:r>
            <a:br>
              <a:rPr lang="en-US" sz="1800" b="1" dirty="0">
                <a:solidFill>
                  <a:srgbClr val="C00000"/>
                </a:solidFill>
              </a:rPr>
            </a:br>
            <a:endParaRPr lang="en-US" sz="1800" b="1" dirty="0">
              <a:solidFill>
                <a:srgbClr val="C00000"/>
              </a:solidFill>
            </a:endParaRPr>
          </a:p>
          <a:p>
            <a:pPr lvl="1"/>
            <a:r>
              <a:rPr lang="en-US" sz="1400" b="1" dirty="0">
                <a:solidFill>
                  <a:srgbClr val="C00000"/>
                </a:solidFill>
              </a:rPr>
              <a:t>Delegation</a:t>
            </a:r>
            <a:r>
              <a:rPr lang="en-US" sz="1400" b="1" dirty="0"/>
              <a:t>  Delegate behavior to another class when you  don’t want to change the behavior, but it’s  not your object’s responsibility to implement that  behavior on its own.  </a:t>
            </a:r>
          </a:p>
          <a:p>
            <a:pPr lvl="1"/>
            <a:r>
              <a:rPr lang="en-US" sz="1400" b="1" dirty="0">
                <a:solidFill>
                  <a:srgbClr val="C00000"/>
                </a:solidFill>
              </a:rPr>
              <a:t>Composition</a:t>
            </a:r>
            <a:r>
              <a:rPr lang="en-US" sz="1400" b="1" dirty="0"/>
              <a:t>  You can reuse behavior from one or more  classes, and in particular from a family of  classes, with composition. Your object  completely owns the composed objects, and they do not exist outside of their usage in your object.  </a:t>
            </a:r>
          </a:p>
          <a:p>
            <a:pPr lvl="1"/>
            <a:r>
              <a:rPr lang="en-US" sz="1400" b="1" dirty="0">
                <a:solidFill>
                  <a:srgbClr val="C00000"/>
                </a:solidFill>
              </a:rPr>
              <a:t>Aggregation</a:t>
            </a:r>
            <a:r>
              <a:rPr lang="en-US" sz="1400" b="1" dirty="0"/>
              <a:t>  When you want the benefits of composition,  but you’re using behavior from an object  that does exist outside</a:t>
            </a:r>
          </a:p>
          <a:p>
            <a:endParaRPr lang="en-US" sz="1800" b="1" dirty="0">
              <a:solidFill>
                <a:srgbClr val="C00000"/>
              </a:solidFill>
            </a:endParaRPr>
          </a:p>
        </p:txBody>
      </p:sp>
      <p:sp>
        <p:nvSpPr>
          <p:cNvPr id="3" name="Title 2">
            <a:extLst>
              <a:ext uri="{FF2B5EF4-FFF2-40B4-BE49-F238E27FC236}">
                <a16:creationId xmlns:a16="http://schemas.microsoft.com/office/drawing/2014/main" id="{4D4DEDF5-38B4-4DD6-9120-052924447036}"/>
              </a:ext>
            </a:extLst>
          </p:cNvPr>
          <p:cNvSpPr>
            <a:spLocks noGrp="1"/>
          </p:cNvSpPr>
          <p:nvPr>
            <p:ph type="title"/>
          </p:nvPr>
        </p:nvSpPr>
        <p:spPr/>
        <p:txBody>
          <a:bodyPr/>
          <a:lstStyle/>
          <a:p>
            <a:r>
              <a:rPr lang="en-US" dirty="0"/>
              <a:t>OO Design Principle #6</a:t>
            </a:r>
          </a:p>
        </p:txBody>
      </p:sp>
    </p:spTree>
    <p:extLst>
      <p:ext uri="{BB962C8B-B14F-4D97-AF65-F5344CB8AC3E}">
        <p14:creationId xmlns:p14="http://schemas.microsoft.com/office/powerpoint/2010/main" val="428282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9AFDE4-EB55-453F-870A-837314E9C94C}"/>
              </a:ext>
            </a:extLst>
          </p:cNvPr>
          <p:cNvSpPr>
            <a:spLocks noGrp="1"/>
          </p:cNvSpPr>
          <p:nvPr>
            <p:ph idx="1"/>
          </p:nvPr>
        </p:nvSpPr>
        <p:spPr/>
        <p:txBody>
          <a:bodyPr/>
          <a:lstStyle/>
          <a:p>
            <a:r>
              <a:rPr lang="en-US" dirty="0">
                <a:solidFill>
                  <a:srgbClr val="C00000"/>
                </a:solidFill>
              </a:rPr>
              <a:t>Object oriented design principle #5</a:t>
            </a:r>
            <a:br>
              <a:rPr lang="en-US" dirty="0">
                <a:solidFill>
                  <a:srgbClr val="C00000"/>
                </a:solidFill>
              </a:rPr>
            </a:br>
            <a:r>
              <a:rPr lang="en-US" b="1" dirty="0">
                <a:solidFill>
                  <a:srgbClr val="C00000"/>
                </a:solidFill>
              </a:rPr>
              <a:t>Favor composition or aggregation</a:t>
            </a:r>
            <a:br>
              <a:rPr lang="en-US" b="1" dirty="0">
                <a:solidFill>
                  <a:srgbClr val="C00000"/>
                </a:solidFill>
              </a:rPr>
            </a:br>
            <a:r>
              <a:rPr lang="en-US" b="1" dirty="0">
                <a:solidFill>
                  <a:srgbClr val="C00000"/>
                </a:solidFill>
              </a:rPr>
              <a:t>over inheritance</a:t>
            </a:r>
          </a:p>
          <a:p>
            <a:endParaRPr lang="en-US" b="1" dirty="0">
              <a:solidFill>
                <a:srgbClr val="C00000"/>
              </a:solidFill>
            </a:endParaRPr>
          </a:p>
          <a:p>
            <a:endParaRPr lang="en-US" b="1" dirty="0">
              <a:solidFill>
                <a:srgbClr val="C00000"/>
              </a:solidFill>
            </a:endParaRPr>
          </a:p>
          <a:p>
            <a:pPr marL="45720" indent="0">
              <a:buNone/>
            </a:pPr>
            <a:endParaRPr lang="en-US" sz="2800" b="1" dirty="0">
              <a:solidFill>
                <a:srgbClr val="C00000"/>
              </a:solidFill>
            </a:endParaRPr>
          </a:p>
          <a:p>
            <a:pPr marL="45720" indent="0">
              <a:buNone/>
            </a:pPr>
            <a:r>
              <a:rPr lang="en-US" sz="2000" b="1" dirty="0"/>
              <a:t>Do you really want an inheritance</a:t>
            </a:r>
            <a:br>
              <a:rPr lang="en-US" sz="2000" b="1" dirty="0"/>
            </a:br>
            <a:r>
              <a:rPr lang="en-US" sz="2000" b="1" dirty="0"/>
              <a:t>hierarchy for cars with power</a:t>
            </a:r>
            <a:br>
              <a:rPr lang="en-US" sz="2000" b="1" dirty="0"/>
            </a:br>
            <a:r>
              <a:rPr lang="en-US" sz="2000" b="1" dirty="0"/>
              <a:t>steering, cars without power steering, </a:t>
            </a:r>
            <a:br>
              <a:rPr lang="en-US" sz="2000" b="1" dirty="0"/>
            </a:br>
            <a:r>
              <a:rPr lang="en-US" sz="2000" b="1" dirty="0"/>
              <a:t>cars with anti-lock brakes, cars</a:t>
            </a:r>
            <a:br>
              <a:rPr lang="en-US" sz="2000" b="1" dirty="0"/>
            </a:br>
            <a:r>
              <a:rPr lang="en-US" sz="2000" b="1" dirty="0"/>
              <a:t>with standard brakes…?</a:t>
            </a:r>
            <a:br>
              <a:rPr lang="en-US" b="1" dirty="0">
                <a:solidFill>
                  <a:srgbClr val="C00000"/>
                </a:solidFill>
              </a:rPr>
            </a:br>
            <a:br>
              <a:rPr lang="en-US" b="1" dirty="0">
                <a:solidFill>
                  <a:srgbClr val="C00000"/>
                </a:solidFill>
              </a:rPr>
            </a:br>
            <a:endParaRPr lang="en-US" sz="1800" b="1" dirty="0">
              <a:solidFill>
                <a:srgbClr val="C00000"/>
              </a:solidFill>
            </a:endParaRPr>
          </a:p>
        </p:txBody>
      </p:sp>
      <p:sp>
        <p:nvSpPr>
          <p:cNvPr id="3" name="Title 2">
            <a:extLst>
              <a:ext uri="{FF2B5EF4-FFF2-40B4-BE49-F238E27FC236}">
                <a16:creationId xmlns:a16="http://schemas.microsoft.com/office/drawing/2014/main" id="{4D4DEDF5-38B4-4DD6-9120-052924447036}"/>
              </a:ext>
            </a:extLst>
          </p:cNvPr>
          <p:cNvSpPr>
            <a:spLocks noGrp="1"/>
          </p:cNvSpPr>
          <p:nvPr>
            <p:ph type="title"/>
          </p:nvPr>
        </p:nvSpPr>
        <p:spPr/>
        <p:txBody>
          <a:bodyPr/>
          <a:lstStyle/>
          <a:p>
            <a:r>
              <a:rPr lang="en-US" dirty="0"/>
              <a:t>OO Design Principle #6</a:t>
            </a:r>
          </a:p>
        </p:txBody>
      </p:sp>
      <p:pic>
        <p:nvPicPr>
          <p:cNvPr id="5" name="Picture 4" descr="A picture containing blue, drawing&#10;&#10;Description automatically generated">
            <a:extLst>
              <a:ext uri="{FF2B5EF4-FFF2-40B4-BE49-F238E27FC236}">
                <a16:creationId xmlns:a16="http://schemas.microsoft.com/office/drawing/2014/main" id="{71EFACCD-01B4-49D7-BB59-CBCB5B78E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971800"/>
            <a:ext cx="3019425" cy="1514475"/>
          </a:xfrm>
          <a:prstGeom prst="rect">
            <a:avLst/>
          </a:prstGeom>
        </p:spPr>
      </p:pic>
      <p:pic>
        <p:nvPicPr>
          <p:cNvPr id="7" name="Picture 6" descr="A picture containing umbrella&#10;&#10;Description automatically generated">
            <a:extLst>
              <a:ext uri="{FF2B5EF4-FFF2-40B4-BE49-F238E27FC236}">
                <a16:creationId xmlns:a16="http://schemas.microsoft.com/office/drawing/2014/main" id="{98B8FCAA-C81F-4C1C-9BD1-79C0D8E73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209" y="3505200"/>
            <a:ext cx="2476500" cy="2162175"/>
          </a:xfrm>
          <a:prstGeom prst="rect">
            <a:avLst/>
          </a:prstGeom>
        </p:spPr>
      </p:pic>
      <p:pic>
        <p:nvPicPr>
          <p:cNvPr id="9" name="Picture 8" descr="A picture containing mug, goggles, cup&#10;&#10;Description automatically generated">
            <a:extLst>
              <a:ext uri="{FF2B5EF4-FFF2-40B4-BE49-F238E27FC236}">
                <a16:creationId xmlns:a16="http://schemas.microsoft.com/office/drawing/2014/main" id="{E656623D-9BC5-4C68-989A-B2FBC0B91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676400"/>
            <a:ext cx="2143125" cy="2143125"/>
          </a:xfrm>
          <a:prstGeom prst="rect">
            <a:avLst/>
          </a:prstGeom>
        </p:spPr>
      </p:pic>
      <p:sp>
        <p:nvSpPr>
          <p:cNvPr id="10" name="Diamond 9">
            <a:extLst>
              <a:ext uri="{FF2B5EF4-FFF2-40B4-BE49-F238E27FC236}">
                <a16:creationId xmlns:a16="http://schemas.microsoft.com/office/drawing/2014/main" id="{99DF3800-CB9C-4033-82C7-976F8DA369F7}"/>
              </a:ext>
            </a:extLst>
          </p:cNvPr>
          <p:cNvSpPr/>
          <p:nvPr/>
        </p:nvSpPr>
        <p:spPr>
          <a:xfrm rot="20480743">
            <a:off x="3733800" y="3124200"/>
            <a:ext cx="4572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1D6A6BF-F9C2-41BF-9F30-987502316EBF}"/>
              </a:ext>
            </a:extLst>
          </p:cNvPr>
          <p:cNvCxnSpPr>
            <a:cxnSpLocks/>
            <a:stCxn id="10" idx="3"/>
            <a:endCxn id="9" idx="1"/>
          </p:cNvCxnSpPr>
          <p:nvPr/>
        </p:nvCxnSpPr>
        <p:spPr>
          <a:xfrm flipV="1">
            <a:off x="4178991" y="2747963"/>
            <a:ext cx="1688409" cy="455518"/>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0523E94-8574-4986-A147-18946B6E4391}"/>
              </a:ext>
            </a:extLst>
          </p:cNvPr>
          <p:cNvGrpSpPr/>
          <p:nvPr/>
        </p:nvGrpSpPr>
        <p:grpSpPr>
          <a:xfrm flipV="1">
            <a:off x="3697063" y="3714860"/>
            <a:ext cx="2133600" cy="681037"/>
            <a:chOff x="3886200" y="2900363"/>
            <a:chExt cx="2133600" cy="681037"/>
          </a:xfrm>
        </p:grpSpPr>
        <p:sp>
          <p:nvSpPr>
            <p:cNvPr id="15" name="Diamond 14">
              <a:extLst>
                <a:ext uri="{FF2B5EF4-FFF2-40B4-BE49-F238E27FC236}">
                  <a16:creationId xmlns:a16="http://schemas.microsoft.com/office/drawing/2014/main" id="{DA77B03E-F45F-4150-9F1B-1C97C1EDDE1B}"/>
                </a:ext>
              </a:extLst>
            </p:cNvPr>
            <p:cNvSpPr/>
            <p:nvPr/>
          </p:nvSpPr>
          <p:spPr>
            <a:xfrm rot="20480743">
              <a:off x="3886200" y="3276600"/>
              <a:ext cx="4572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F74CC43-2AED-4BDC-A521-7974AABCE636}"/>
                </a:ext>
              </a:extLst>
            </p:cNvPr>
            <p:cNvCxnSpPr>
              <a:cxnSpLocks/>
              <a:stCxn id="15" idx="3"/>
            </p:cNvCxnSpPr>
            <p:nvPr/>
          </p:nvCxnSpPr>
          <p:spPr>
            <a:xfrm flipV="1">
              <a:off x="4331391" y="2900363"/>
              <a:ext cx="1688409" cy="455518"/>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151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a:xfrm>
            <a:off x="381000" y="304801"/>
            <a:ext cx="6324600" cy="1752600"/>
          </a:xfrm>
        </p:spPr>
        <p:txBody>
          <a:bodyPr/>
          <a:lstStyle/>
          <a:p>
            <a:pPr algn="ctr"/>
            <a:r>
              <a:rPr lang="en-US" dirty="0">
                <a:solidFill>
                  <a:schemeClr val="bg1"/>
                </a:solidFill>
              </a:rPr>
              <a:t>OO Design Principles</a:t>
            </a:r>
          </a:p>
        </p:txBody>
      </p:sp>
      <p:pic>
        <p:nvPicPr>
          <p:cNvPr id="2050" name="Picture 2" descr="https://i.ebayimg.com/images/g/pi8AAOSw6dteECBO/s-l640.png">
            <a:extLst>
              <a:ext uri="{FF2B5EF4-FFF2-40B4-BE49-F238E27FC236}">
                <a16:creationId xmlns:a16="http://schemas.microsoft.com/office/drawing/2014/main" id="{DB492957-12DF-4EA0-AC7C-5FE19236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968" y="1981200"/>
            <a:ext cx="3776663" cy="437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46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CC73FA-F1D9-4DB6-846F-410571C1FCFB}"/>
              </a:ext>
            </a:extLst>
          </p:cNvPr>
          <p:cNvSpPr>
            <a:spLocks noGrp="1"/>
          </p:cNvSpPr>
          <p:nvPr>
            <p:ph idx="1"/>
          </p:nvPr>
        </p:nvSpPr>
        <p:spPr>
          <a:xfrm>
            <a:off x="381000" y="1752600"/>
            <a:ext cx="8407893" cy="4407408"/>
          </a:xfrm>
        </p:spPr>
        <p:txBody>
          <a:bodyPr>
            <a:normAutofit/>
          </a:bodyPr>
          <a:lstStyle/>
          <a:p>
            <a:r>
              <a:rPr lang="en-US" sz="2000" dirty="0"/>
              <a:t>Classes are about behavior and functionality</a:t>
            </a:r>
          </a:p>
          <a:p>
            <a:r>
              <a:rPr lang="en-US" sz="2000" dirty="0"/>
              <a:t>Need to model </a:t>
            </a:r>
            <a:r>
              <a:rPr lang="en-US" sz="2000" b="1" dirty="0">
                <a:solidFill>
                  <a:srgbClr val="C00000"/>
                </a:solidFill>
              </a:rPr>
              <a:t>real world objects</a:t>
            </a:r>
          </a:p>
          <a:p>
            <a:endParaRPr lang="en-US" sz="2000" b="1" dirty="0">
              <a:solidFill>
                <a:srgbClr val="C00000"/>
              </a:solidFill>
            </a:endParaRPr>
          </a:p>
          <a:p>
            <a:endParaRPr lang="en-US" sz="2000" b="1" dirty="0">
              <a:solidFill>
                <a:srgbClr val="C00000"/>
              </a:solidFill>
            </a:endParaRPr>
          </a:p>
          <a:p>
            <a:r>
              <a:rPr lang="en-US" sz="2000"/>
              <a:t>Classes are about behavior and functionality. </a:t>
            </a:r>
          </a:p>
          <a:p>
            <a:pPr marL="45720" indent="0">
              <a:buNone/>
            </a:pPr>
            <a:br>
              <a:rPr lang="en-US" sz="2000" b="1">
                <a:solidFill>
                  <a:srgbClr val="C00000"/>
                </a:solidFill>
              </a:rPr>
            </a:br>
            <a:endParaRPr lang="en-US" sz="2000" b="1" dirty="0">
              <a:solidFill>
                <a:srgbClr val="C00000"/>
              </a:solidFill>
            </a:endParaRPr>
          </a:p>
          <a:p>
            <a:r>
              <a:rPr lang="en-US" sz="2000" dirty="0"/>
              <a:t>How to model NOUNS?</a:t>
            </a:r>
          </a:p>
          <a:p>
            <a:r>
              <a:rPr lang="en-US" sz="2000" dirty="0"/>
              <a:t>How to model VERBS?</a:t>
            </a:r>
          </a:p>
        </p:txBody>
      </p:sp>
      <p:sp>
        <p:nvSpPr>
          <p:cNvPr id="3" name="Title 2">
            <a:extLst>
              <a:ext uri="{FF2B5EF4-FFF2-40B4-BE49-F238E27FC236}">
                <a16:creationId xmlns:a16="http://schemas.microsoft.com/office/drawing/2014/main" id="{4A9D51F1-FA55-4194-91B0-FAA3B60B25DC}"/>
              </a:ext>
            </a:extLst>
          </p:cNvPr>
          <p:cNvSpPr>
            <a:spLocks noGrp="1"/>
          </p:cNvSpPr>
          <p:nvPr>
            <p:ph type="title"/>
          </p:nvPr>
        </p:nvSpPr>
        <p:spPr>
          <a:xfrm>
            <a:off x="381000" y="355847"/>
            <a:ext cx="6705600" cy="1054394"/>
          </a:xfrm>
        </p:spPr>
        <p:txBody>
          <a:bodyPr/>
          <a:lstStyle/>
          <a:p>
            <a:r>
              <a:rPr lang="en-US"/>
              <a:t>The Grandma/Grandpa Test</a:t>
            </a:r>
          </a:p>
        </p:txBody>
      </p:sp>
      <p:pic>
        <p:nvPicPr>
          <p:cNvPr id="5" name="Picture 4">
            <a:extLst>
              <a:ext uri="{FF2B5EF4-FFF2-40B4-BE49-F238E27FC236}">
                <a16:creationId xmlns:a16="http://schemas.microsoft.com/office/drawing/2014/main" id="{209DA504-9CD1-4201-BD14-DC1550F60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76212"/>
            <a:ext cx="2343150" cy="3152775"/>
          </a:xfrm>
          <a:prstGeom prst="rect">
            <a:avLst/>
          </a:prstGeom>
        </p:spPr>
      </p:pic>
    </p:spTree>
    <p:extLst>
      <p:ext uri="{BB962C8B-B14F-4D97-AF65-F5344CB8AC3E}">
        <p14:creationId xmlns:p14="http://schemas.microsoft.com/office/powerpoint/2010/main" val="114861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Encapsulation </a:t>
            </a:r>
          </a:p>
          <a:p>
            <a:r>
              <a:rPr lang="en-US" sz="2000"/>
              <a:t>The process of enclosing programming  elements inside larger, more abstract entities.  Also known as information hiding,</a:t>
            </a:r>
          </a:p>
          <a:p>
            <a:r>
              <a:rPr lang="en-US" sz="2000"/>
              <a:t>Safeguarding </a:t>
            </a:r>
            <a:r>
              <a:rPr lang="en-US" sz="2000" dirty="0"/>
              <a:t>the state of an objects by defining its attributes as private and channeling access to them through </a:t>
            </a:r>
            <a:r>
              <a:rPr lang="en-US" sz="2000" dirty="0" err="1"/>
              <a:t>accessor</a:t>
            </a:r>
            <a:r>
              <a:rPr lang="en-US" sz="2000" dirty="0"/>
              <a:t> and </a:t>
            </a:r>
            <a:r>
              <a:rPr lang="en-US" sz="2000" err="1"/>
              <a:t>mutator</a:t>
            </a:r>
            <a:r>
              <a:rPr lang="en-US" sz="2000"/>
              <a:t> methods</a:t>
            </a:r>
          </a:p>
          <a:p>
            <a:r>
              <a:rPr lang="en-US" sz="2000"/>
              <a:t>Encapsulation is when you protect information in your code from being used incorrectly. </a:t>
            </a:r>
          </a:p>
          <a:p>
            <a:endParaRPr lang="en-US" sz="2000"/>
          </a:p>
          <a:p>
            <a:r>
              <a:rPr lang="en-US" sz="2000"/>
              <a:t>Example:</a:t>
            </a:r>
          </a:p>
          <a:p>
            <a:pPr lvl="1"/>
            <a:r>
              <a:rPr lang="en-US"/>
              <a:t>Setting Jet Speed</a:t>
            </a:r>
            <a:endParaRPr lang="en-US" dirty="0"/>
          </a:p>
        </p:txBody>
      </p:sp>
      <p:sp>
        <p:nvSpPr>
          <p:cNvPr id="3" name="Title 2"/>
          <p:cNvSpPr>
            <a:spLocks noGrp="1"/>
          </p:cNvSpPr>
          <p:nvPr>
            <p:ph type="title"/>
          </p:nvPr>
        </p:nvSpPr>
        <p:spPr/>
        <p:txBody>
          <a:bodyPr/>
          <a:lstStyle/>
          <a:p>
            <a:r>
              <a:rPr lang="en-US" dirty="0"/>
              <a:t>Encapsulation</a:t>
            </a:r>
          </a:p>
        </p:txBody>
      </p:sp>
      <p:sp>
        <p:nvSpPr>
          <p:cNvPr id="4" name="AutoShape 2" descr="Head First Object-Oriented Analysis and Design">
            <a:extLst>
              <a:ext uri="{FF2B5EF4-FFF2-40B4-BE49-F238E27FC236}">
                <a16:creationId xmlns:a16="http://schemas.microsoft.com/office/drawing/2014/main" id="{53C367BD-2A01-473B-BBA5-0B806780CE5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C3F2E28-7AAB-400B-A8FB-A7DD86D07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6924"/>
            <a:ext cx="1197143" cy="1600201"/>
          </a:xfrm>
          <a:prstGeom prst="rect">
            <a:avLst/>
          </a:prstGeom>
        </p:spPr>
      </p:pic>
      <p:sp>
        <p:nvSpPr>
          <p:cNvPr id="10" name="TextBox 9">
            <a:extLst>
              <a:ext uri="{FF2B5EF4-FFF2-40B4-BE49-F238E27FC236}">
                <a16:creationId xmlns:a16="http://schemas.microsoft.com/office/drawing/2014/main" id="{C420C39B-D000-472B-AB40-4B4F554EB015}"/>
              </a:ext>
            </a:extLst>
          </p:cNvPr>
          <p:cNvSpPr txBox="1"/>
          <p:nvPr/>
        </p:nvSpPr>
        <p:spPr>
          <a:xfrm flipH="1">
            <a:off x="7711495" y="1170564"/>
            <a:ext cx="1371600" cy="310534"/>
          </a:xfrm>
          <a:prstGeom prst="rect">
            <a:avLst/>
          </a:prstGeom>
          <a:noFill/>
        </p:spPr>
        <p:txBody>
          <a:bodyPr wrap="square" rtlCol="0">
            <a:spAutoFit/>
          </a:bodyPr>
          <a:lstStyle/>
          <a:p>
            <a:pPr algn="ctr">
              <a:lnSpc>
                <a:spcPts val="1800"/>
              </a:lnSpc>
            </a:pPr>
            <a:r>
              <a:rPr lang="en-US" sz="1200" b="0">
                <a:solidFill>
                  <a:schemeClr val="bg1"/>
                </a:solidFill>
                <a:latin typeface="Comic Sans MS" panose="030F0702030302020204" pitchFamily="66" charset="0"/>
              </a:rPr>
              <a:t>Appendix II</a:t>
            </a:r>
            <a:endParaRPr lang="en-US" sz="1200" b="0" dirty="0" err="1">
              <a:solidFill>
                <a:schemeClr val="bg1"/>
              </a:solidFill>
              <a:latin typeface="Comic Sans MS" panose="030F0702030302020204" pitchFamily="66" charset="0"/>
            </a:endParaRPr>
          </a:p>
        </p:txBody>
      </p:sp>
      <p:sp>
        <p:nvSpPr>
          <p:cNvPr id="11" name="Cube 10">
            <a:extLst>
              <a:ext uri="{FF2B5EF4-FFF2-40B4-BE49-F238E27FC236}">
                <a16:creationId xmlns:a16="http://schemas.microsoft.com/office/drawing/2014/main" id="{14DC2584-E50C-4A3C-BB02-A50BA53024A8}"/>
              </a:ext>
            </a:extLst>
          </p:cNvPr>
          <p:cNvSpPr/>
          <p:nvPr/>
        </p:nvSpPr>
        <p:spPr>
          <a:xfrm>
            <a:off x="5499346" y="4572000"/>
            <a:ext cx="1524000" cy="1295400"/>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05E86EF-5D45-42D6-85AE-5E87E8A55BD4}"/>
              </a:ext>
            </a:extLst>
          </p:cNvPr>
          <p:cNvSpPr txBox="1"/>
          <p:nvPr/>
        </p:nvSpPr>
        <p:spPr>
          <a:xfrm flipH="1">
            <a:off x="5410200" y="5143500"/>
            <a:ext cx="1371600" cy="534955"/>
          </a:xfrm>
          <a:prstGeom prst="rect">
            <a:avLst/>
          </a:prstGeom>
          <a:noFill/>
        </p:spPr>
        <p:txBody>
          <a:bodyPr wrap="square" rtlCol="0">
            <a:spAutoFit/>
          </a:bodyPr>
          <a:lstStyle/>
          <a:p>
            <a:pPr algn="ctr">
              <a:lnSpc>
                <a:spcPts val="1800"/>
              </a:lnSpc>
            </a:pPr>
            <a:r>
              <a:rPr lang="en-US" sz="1200" b="0">
                <a:solidFill>
                  <a:schemeClr val="bg1"/>
                </a:solidFill>
                <a:latin typeface="Comic Sans MS" panose="030F0702030302020204" pitchFamily="66" charset="0"/>
              </a:rPr>
              <a:t>"the black</a:t>
            </a:r>
            <a:br>
              <a:rPr lang="en-US" sz="1200">
                <a:solidFill>
                  <a:schemeClr val="bg1"/>
                </a:solidFill>
                <a:latin typeface="Comic Sans MS" panose="030F0702030302020204" pitchFamily="66" charset="0"/>
              </a:rPr>
            </a:br>
            <a:r>
              <a:rPr lang="en-US" sz="1200">
                <a:solidFill>
                  <a:schemeClr val="bg1"/>
                </a:solidFill>
                <a:latin typeface="Comic Sans MS" panose="030F0702030302020204" pitchFamily="66" charset="0"/>
              </a:rPr>
              <a:t>box</a:t>
            </a:r>
            <a:r>
              <a:rPr lang="en-US" sz="1200" dirty="0">
                <a:solidFill>
                  <a:schemeClr val="bg1"/>
                </a:solidFill>
                <a:latin typeface="Comic Sans MS" panose="030F0702030302020204" pitchFamily="66" charset="0"/>
              </a:rPr>
              <a:t>"</a:t>
            </a:r>
            <a:endParaRPr lang="en-US" sz="1200" b="0">
              <a:solidFill>
                <a:schemeClr val="bg1"/>
              </a:solidFill>
              <a:latin typeface="Comic Sans MS" panose="030F0702030302020204" pitchFamily="66" charset="0"/>
            </a:endParaRPr>
          </a:p>
        </p:txBody>
      </p:sp>
    </p:spTree>
    <p:extLst>
      <p:ext uri="{BB962C8B-B14F-4D97-AF65-F5344CB8AC3E}">
        <p14:creationId xmlns:p14="http://schemas.microsoft.com/office/powerpoint/2010/main" val="41225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solidFill>
                  <a:srgbClr val="C00000"/>
                </a:solidFill>
              </a:rPr>
              <a:t>Object oriented design principle #1</a:t>
            </a:r>
            <a:br>
              <a:rPr lang="en-US" dirty="0">
                <a:solidFill>
                  <a:srgbClr val="C00000"/>
                </a:solidFill>
              </a:rPr>
            </a:br>
            <a:r>
              <a:rPr lang="en-US" b="1" dirty="0">
                <a:solidFill>
                  <a:srgbClr val="C00000"/>
                </a:solidFill>
              </a:rPr>
              <a:t>Open / Closed principle</a:t>
            </a:r>
            <a:br>
              <a:rPr lang="en-US" dirty="0">
                <a:solidFill>
                  <a:srgbClr val="C00000"/>
                </a:solidFill>
              </a:rPr>
            </a:br>
            <a:br>
              <a:rPr lang="en-US" dirty="0"/>
            </a:br>
            <a:r>
              <a:rPr lang="en-US" dirty="0"/>
              <a:t>Classes, methods or functions should be Open for extension (new functionality) and Closed for modification.  </a:t>
            </a:r>
          </a:p>
          <a:p>
            <a:pPr lvl="1"/>
            <a:r>
              <a:rPr lang="en-US" dirty="0"/>
              <a:t>In Java, the final keyword means that a method cannot be overridden.   This protects your methods from being altered by other developers and users of your objects.</a:t>
            </a:r>
          </a:p>
          <a:p>
            <a:pPr lvl="1"/>
            <a:r>
              <a:rPr lang="en-US" dirty="0"/>
              <a:t>Principle comes from </a:t>
            </a:r>
            <a:r>
              <a:rPr lang="en-US" dirty="0" err="1"/>
              <a:t>Betrand</a:t>
            </a:r>
            <a:r>
              <a:rPr lang="en-US" dirty="0"/>
              <a:t> Meyer, developer of Eiffel language and "father of object orientation."</a:t>
            </a:r>
          </a:p>
          <a:p>
            <a:pPr lvl="1"/>
            <a:r>
              <a:rPr lang="en-US" dirty="0"/>
              <a:t>Once completed, the implementation of a class could only be modified to correct errors.  New or changed features would require a different class be created – often through inheritance.</a:t>
            </a:r>
          </a:p>
        </p:txBody>
      </p:sp>
      <p:sp>
        <p:nvSpPr>
          <p:cNvPr id="4" name="Title 3"/>
          <p:cNvSpPr>
            <a:spLocks noGrp="1"/>
          </p:cNvSpPr>
          <p:nvPr>
            <p:ph type="title"/>
          </p:nvPr>
        </p:nvSpPr>
        <p:spPr/>
        <p:txBody>
          <a:bodyPr/>
          <a:lstStyle/>
          <a:p>
            <a:r>
              <a:rPr lang="en-US" dirty="0"/>
              <a:t>OO Design Principle #1</a:t>
            </a:r>
          </a:p>
        </p:txBody>
      </p:sp>
      <p:sp>
        <p:nvSpPr>
          <p:cNvPr id="5" name="Rectangle 4"/>
          <p:cNvSpPr/>
          <p:nvPr/>
        </p:nvSpPr>
        <p:spPr>
          <a:xfrm>
            <a:off x="0" y="6611779"/>
            <a:ext cx="8534400" cy="246221"/>
          </a:xfrm>
          <a:prstGeom prst="rect">
            <a:avLst/>
          </a:prstGeom>
        </p:spPr>
        <p:txBody>
          <a:bodyPr wrap="square">
            <a:spAutoFit/>
          </a:bodyPr>
          <a:lstStyle/>
          <a:p>
            <a:pPr algn="ctr"/>
            <a:r>
              <a:rPr lang="en-US" sz="1000" dirty="0">
                <a:latin typeface="Arial Narrow" panose="020B0606020202030204" pitchFamily="34" charset="0"/>
              </a:rPr>
              <a:t>Source:  </a:t>
            </a:r>
            <a:r>
              <a:rPr lang="en-US" sz="1000" dirty="0" err="1">
                <a:latin typeface="Arial Narrow" panose="020B0606020202030204" pitchFamily="34" charset="0"/>
              </a:rPr>
              <a:t>Jarvin</a:t>
            </a:r>
            <a:r>
              <a:rPr lang="en-US" sz="1000" dirty="0">
                <a:latin typeface="Arial Narrow" panose="020B0606020202030204" pitchFamily="34" charset="0"/>
              </a:rPr>
              <a:t> Paul </a:t>
            </a:r>
            <a:r>
              <a:rPr lang="en-US" sz="1000" dirty="0" err="1">
                <a:latin typeface="Arial Narrow" panose="020B0606020202030204" pitchFamily="34" charset="0"/>
              </a:rPr>
              <a:t>Cf</a:t>
            </a:r>
            <a:r>
              <a:rPr lang="en-US" sz="1000" dirty="0">
                <a:latin typeface="Arial Narrow" panose="020B0606020202030204" pitchFamily="34" charset="0"/>
              </a:rPr>
              <a:t>: http://javarevisited.blogspot.com/2012/03/10-object-oriented-design-principles.html</a:t>
            </a:r>
          </a:p>
        </p:txBody>
      </p:sp>
    </p:spTree>
    <p:extLst>
      <p:ext uri="{BB962C8B-B14F-4D97-AF65-F5344CB8AC3E}">
        <p14:creationId xmlns:p14="http://schemas.microsoft.com/office/powerpoint/2010/main" val="247173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85000" lnSpcReduction="20000"/>
          </a:bodyPr>
          <a:lstStyle/>
          <a:p>
            <a:r>
              <a:rPr lang="en-US" dirty="0"/>
              <a:t>Closed for modification...  </a:t>
            </a:r>
          </a:p>
          <a:p>
            <a:pPr lvl="1"/>
            <a:r>
              <a:rPr lang="en-US" dirty="0"/>
              <a:t>Class behavior coded just the way you want it. </a:t>
            </a:r>
          </a:p>
          <a:p>
            <a:pPr lvl="1"/>
            <a:r>
              <a:rPr lang="en-US" dirty="0"/>
              <a:t>Make sure  that nobody can change your class’s code, and you’ve made  that particular piece of behavior closed for modification. </a:t>
            </a:r>
          </a:p>
          <a:p>
            <a:pPr lvl="1"/>
            <a:r>
              <a:rPr lang="en-US" dirty="0"/>
              <a:t>In  other words, nobody can change the behavior, because you’ve  locked it up in a class that you’re sure won’t change.  </a:t>
            </a:r>
          </a:p>
          <a:p>
            <a:r>
              <a:rPr lang="en-US" dirty="0"/>
              <a:t>...but open for extension  </a:t>
            </a:r>
          </a:p>
          <a:p>
            <a:pPr lvl="1"/>
            <a:r>
              <a:rPr lang="en-US" dirty="0"/>
              <a:t>But then suppose someone else comes along, and they just have to change that behavior. </a:t>
            </a:r>
          </a:p>
          <a:p>
            <a:pPr lvl="1"/>
            <a:r>
              <a:rPr lang="en-US" dirty="0"/>
              <a:t>You really don’t want them messing  with your perfect code, which works well in almost every  situation... </a:t>
            </a:r>
          </a:p>
          <a:p>
            <a:pPr lvl="1"/>
            <a:r>
              <a:rPr lang="en-US" dirty="0"/>
              <a:t>but you also want to make it possible for them to use your code, and extend it. </a:t>
            </a:r>
          </a:p>
          <a:p>
            <a:pPr lvl="1"/>
            <a:r>
              <a:rPr lang="en-US" dirty="0"/>
              <a:t>Let them subclass your class,  and then they can override your method to work like they want  it to. </a:t>
            </a:r>
          </a:p>
          <a:p>
            <a:pPr lvl="1"/>
            <a:r>
              <a:rPr lang="en-US" dirty="0"/>
              <a:t>So even though they didn’t mess with your working code,  you still left your class open for extension. </a:t>
            </a:r>
          </a:p>
          <a:p>
            <a:endParaRPr lang="en-US" dirty="0"/>
          </a:p>
        </p:txBody>
      </p:sp>
      <p:sp>
        <p:nvSpPr>
          <p:cNvPr id="3" name="Title 2"/>
          <p:cNvSpPr>
            <a:spLocks noGrp="1"/>
          </p:cNvSpPr>
          <p:nvPr>
            <p:ph type="title"/>
          </p:nvPr>
        </p:nvSpPr>
        <p:spPr/>
        <p:txBody>
          <a:bodyPr/>
          <a:lstStyle/>
          <a:p>
            <a:r>
              <a:rPr lang="en-US" dirty="0"/>
              <a:t>Open Closed Principle</a:t>
            </a:r>
          </a:p>
        </p:txBody>
      </p:sp>
      <p:pic>
        <p:nvPicPr>
          <p:cNvPr id="4" name="Picture 3">
            <a:extLst>
              <a:ext uri="{FF2B5EF4-FFF2-40B4-BE49-F238E27FC236}">
                <a16:creationId xmlns:a16="http://schemas.microsoft.com/office/drawing/2014/main" id="{1C3F2E28-7AAB-400B-A8FB-A7DD86D07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6924"/>
            <a:ext cx="1197143" cy="1600201"/>
          </a:xfrm>
          <a:prstGeom prst="rect">
            <a:avLst/>
          </a:prstGeom>
        </p:spPr>
      </p:pic>
      <p:sp>
        <p:nvSpPr>
          <p:cNvPr id="5" name="TextBox 4">
            <a:extLst>
              <a:ext uri="{FF2B5EF4-FFF2-40B4-BE49-F238E27FC236}">
                <a16:creationId xmlns:a16="http://schemas.microsoft.com/office/drawing/2014/main" id="{C420C39B-D000-472B-AB40-4B4F554EB015}"/>
              </a:ext>
            </a:extLst>
          </p:cNvPr>
          <p:cNvSpPr txBox="1"/>
          <p:nvPr/>
        </p:nvSpPr>
        <p:spPr>
          <a:xfrm flipH="1">
            <a:off x="7711495" y="1170564"/>
            <a:ext cx="1371600" cy="310534"/>
          </a:xfrm>
          <a:prstGeom prst="rect">
            <a:avLst/>
          </a:prstGeom>
          <a:noFill/>
        </p:spPr>
        <p:txBody>
          <a:bodyPr wrap="square" rtlCol="0">
            <a:spAutoFit/>
          </a:bodyPr>
          <a:lstStyle/>
          <a:p>
            <a:pPr algn="ctr">
              <a:lnSpc>
                <a:spcPts val="1800"/>
              </a:lnSpc>
            </a:pPr>
            <a:r>
              <a:rPr lang="en-US" sz="1200" b="0">
                <a:solidFill>
                  <a:schemeClr val="bg1"/>
                </a:solidFill>
                <a:latin typeface="Comic Sans MS" panose="030F0702030302020204" pitchFamily="66" charset="0"/>
              </a:rPr>
              <a:t>Appendix II</a:t>
            </a:r>
            <a:endParaRPr lang="en-US" sz="1200" b="0" dirty="0" err="1">
              <a:solidFill>
                <a:schemeClr val="bg1"/>
              </a:solidFill>
              <a:latin typeface="Comic Sans MS" panose="030F0702030302020204" pitchFamily="66" charset="0"/>
            </a:endParaRPr>
          </a:p>
        </p:txBody>
      </p:sp>
    </p:spTree>
    <p:extLst>
      <p:ext uri="{BB962C8B-B14F-4D97-AF65-F5344CB8AC3E}">
        <p14:creationId xmlns:p14="http://schemas.microsoft.com/office/powerpoint/2010/main" val="78375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a:bodyPr>
          <a:lstStyle/>
          <a:p>
            <a:r>
              <a:rPr lang="en-US" dirty="0"/>
              <a:t>Closed for modification...  </a:t>
            </a:r>
          </a:p>
          <a:p>
            <a:pPr lvl="1"/>
            <a:r>
              <a:rPr lang="en-US" dirty="0">
                <a:solidFill>
                  <a:schemeClr val="tx1">
                    <a:lumMod val="50000"/>
                    <a:lumOff val="50000"/>
                  </a:schemeClr>
                </a:solidFill>
              </a:rPr>
              <a:t>Class behavior coded just the way you want it. </a:t>
            </a:r>
          </a:p>
          <a:p>
            <a:pPr lvl="1"/>
            <a:r>
              <a:rPr lang="en-US" dirty="0">
                <a:solidFill>
                  <a:schemeClr val="tx1">
                    <a:lumMod val="50000"/>
                    <a:lumOff val="50000"/>
                  </a:schemeClr>
                </a:solidFill>
              </a:rPr>
              <a:t>Make sure  that nobody can change your class’s code, and you’ve made  that particular piece of behavior closed for modification. </a:t>
            </a:r>
          </a:p>
          <a:p>
            <a:pPr lvl="1"/>
            <a:r>
              <a:rPr lang="en-US" dirty="0">
                <a:solidFill>
                  <a:schemeClr val="tx1">
                    <a:lumMod val="50000"/>
                    <a:lumOff val="50000"/>
                  </a:schemeClr>
                </a:solidFill>
              </a:rPr>
              <a:t>In  other words, nobody can change the behavior, because you’ve  locked it up in a class that you’re sure won’t change.  </a:t>
            </a:r>
          </a:p>
          <a:p>
            <a:r>
              <a:rPr lang="en-US" dirty="0"/>
              <a:t>...but open for extension  </a:t>
            </a:r>
          </a:p>
          <a:p>
            <a:pPr lvl="1"/>
            <a:r>
              <a:rPr lang="en-US" dirty="0"/>
              <a:t>Sometimes the actual class behavior of the class you wrote DOES change, this is a valid reason to modify</a:t>
            </a:r>
          </a:p>
          <a:p>
            <a:pPr lvl="1"/>
            <a:r>
              <a:rPr lang="en-US" dirty="0"/>
              <a:t>Sometimes you want to “extend” the functionality of the class you wrote by adding new instance variables and methods.  This is a valid reason to reopen your class for modifications.</a:t>
            </a:r>
          </a:p>
        </p:txBody>
      </p:sp>
      <p:sp>
        <p:nvSpPr>
          <p:cNvPr id="3" name="Title 2"/>
          <p:cNvSpPr>
            <a:spLocks noGrp="1"/>
          </p:cNvSpPr>
          <p:nvPr>
            <p:ph type="title"/>
          </p:nvPr>
        </p:nvSpPr>
        <p:spPr/>
        <p:txBody>
          <a:bodyPr/>
          <a:lstStyle/>
          <a:p>
            <a:r>
              <a:rPr lang="en-US" dirty="0"/>
              <a:t>Open Closed Principle</a:t>
            </a:r>
          </a:p>
        </p:txBody>
      </p:sp>
    </p:spTree>
    <p:extLst>
      <p:ext uri="{BB962C8B-B14F-4D97-AF65-F5344CB8AC3E}">
        <p14:creationId xmlns:p14="http://schemas.microsoft.com/office/powerpoint/2010/main" val="322882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88592"/>
            <a:ext cx="8839200" cy="4407408"/>
          </a:xfrm>
        </p:spPr>
        <p:txBody>
          <a:bodyPr>
            <a:normAutofit fontScale="92500" lnSpcReduction="10000"/>
          </a:bodyPr>
          <a:lstStyle/>
          <a:p>
            <a:r>
              <a:rPr lang="en-US" dirty="0">
                <a:solidFill>
                  <a:srgbClr val="C00000"/>
                </a:solidFill>
              </a:rPr>
              <a:t>Object oriented design principle #2</a:t>
            </a:r>
            <a:br>
              <a:rPr lang="en-US" dirty="0">
                <a:solidFill>
                  <a:srgbClr val="C00000"/>
                </a:solidFill>
              </a:rPr>
            </a:br>
            <a:r>
              <a:rPr lang="en-US" b="1" dirty="0">
                <a:solidFill>
                  <a:srgbClr val="C00000"/>
                </a:solidFill>
              </a:rPr>
              <a:t>DRY (Don't repeat yourself) </a:t>
            </a:r>
            <a:br>
              <a:rPr lang="en-US" dirty="0"/>
            </a:br>
            <a:br>
              <a:rPr lang="en-US" dirty="0"/>
            </a:br>
            <a:r>
              <a:rPr lang="en-US" dirty="0"/>
              <a:t>As name suggest DRY (don't repeat yourself) means don't write duplicate code, instead use abstraction to abstract common things in one place.  </a:t>
            </a:r>
          </a:p>
          <a:p>
            <a:pPr lvl="1"/>
            <a:r>
              <a:rPr lang="en-US" dirty="0"/>
              <a:t>If you use a hardcoded value more than one time consider making it public final constant.</a:t>
            </a:r>
          </a:p>
          <a:p>
            <a:pPr lvl="1"/>
            <a:r>
              <a:rPr lang="en-US" dirty="0"/>
              <a:t>If you have block of code in more than two place consider making it a separate method.</a:t>
            </a:r>
          </a:p>
          <a:p>
            <a:pPr lvl="1"/>
            <a:r>
              <a:rPr lang="en-US" dirty="0"/>
              <a:t>However, don't over apply this principle and apply it to unrelated things.  For example don't use a single method to combine business logic for two different things whose behavior might change in the future.</a:t>
            </a:r>
          </a:p>
          <a:p>
            <a:pPr lvl="1"/>
            <a:endParaRPr lang="en-US" dirty="0"/>
          </a:p>
          <a:p>
            <a:endParaRPr lang="en-US" dirty="0"/>
          </a:p>
        </p:txBody>
      </p:sp>
      <p:sp>
        <p:nvSpPr>
          <p:cNvPr id="4" name="Title 3"/>
          <p:cNvSpPr>
            <a:spLocks noGrp="1"/>
          </p:cNvSpPr>
          <p:nvPr>
            <p:ph type="title"/>
          </p:nvPr>
        </p:nvSpPr>
        <p:spPr/>
        <p:txBody>
          <a:bodyPr/>
          <a:lstStyle/>
          <a:p>
            <a:r>
              <a:rPr lang="en-US" dirty="0"/>
              <a:t>OO Design Principle #2</a:t>
            </a:r>
          </a:p>
        </p:txBody>
      </p:sp>
      <p:sp>
        <p:nvSpPr>
          <p:cNvPr id="6" name="Rectangle 5"/>
          <p:cNvSpPr/>
          <p:nvPr/>
        </p:nvSpPr>
        <p:spPr>
          <a:xfrm>
            <a:off x="0" y="6611779"/>
            <a:ext cx="8534400" cy="246221"/>
          </a:xfrm>
          <a:prstGeom prst="rect">
            <a:avLst/>
          </a:prstGeom>
        </p:spPr>
        <p:txBody>
          <a:bodyPr wrap="square">
            <a:spAutoFit/>
          </a:bodyPr>
          <a:lstStyle/>
          <a:p>
            <a:pPr algn="ctr"/>
            <a:r>
              <a:rPr lang="en-US" sz="1000" dirty="0">
                <a:latin typeface="Arial Narrow" panose="020B0606020202030204" pitchFamily="34" charset="0"/>
              </a:rPr>
              <a:t>Source:  </a:t>
            </a:r>
            <a:r>
              <a:rPr lang="en-US" sz="1000" dirty="0" err="1">
                <a:latin typeface="Arial Narrow" panose="020B0606020202030204" pitchFamily="34" charset="0"/>
              </a:rPr>
              <a:t>Jarvin</a:t>
            </a:r>
            <a:r>
              <a:rPr lang="en-US" sz="1000" dirty="0">
                <a:latin typeface="Arial Narrow" panose="020B0606020202030204" pitchFamily="34" charset="0"/>
              </a:rPr>
              <a:t> Paul </a:t>
            </a:r>
            <a:r>
              <a:rPr lang="en-US" sz="1000" dirty="0" err="1">
                <a:latin typeface="Arial Narrow" panose="020B0606020202030204" pitchFamily="34" charset="0"/>
              </a:rPr>
              <a:t>Cf</a:t>
            </a:r>
            <a:r>
              <a:rPr lang="en-US" sz="1000" dirty="0">
                <a:latin typeface="Arial Narrow" panose="020B0606020202030204" pitchFamily="34" charset="0"/>
              </a:rPr>
              <a:t>: http://javarevisited.blogspot.com/2012/03/10-object-oriented-design-principles.html</a:t>
            </a:r>
          </a:p>
        </p:txBody>
      </p:sp>
    </p:spTree>
    <p:extLst>
      <p:ext uri="{BB962C8B-B14F-4D97-AF65-F5344CB8AC3E}">
        <p14:creationId xmlns:p14="http://schemas.microsoft.com/office/powerpoint/2010/main" val="315329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C00000"/>
                </a:solidFill>
              </a:rPr>
              <a:t>Object oriented design principle #3</a:t>
            </a:r>
            <a:br>
              <a:rPr lang="en-US" dirty="0">
                <a:solidFill>
                  <a:srgbClr val="C00000"/>
                </a:solidFill>
              </a:rPr>
            </a:br>
            <a:r>
              <a:rPr lang="en-US" b="1" dirty="0">
                <a:solidFill>
                  <a:srgbClr val="C00000"/>
                </a:solidFill>
              </a:rPr>
              <a:t>Single Responsibility Principle (SRP)</a:t>
            </a:r>
            <a:br>
              <a:rPr lang="en-US" dirty="0"/>
            </a:br>
            <a:br>
              <a:rPr lang="en-US" dirty="0"/>
            </a:br>
            <a:r>
              <a:rPr lang="en-US" dirty="0"/>
              <a:t>Every class should have a single responsibility and that responsibility should be entirely encapsulated in the class.  </a:t>
            </a:r>
          </a:p>
          <a:p>
            <a:pPr lvl="1"/>
            <a:r>
              <a:rPr lang="en-US" dirty="0"/>
              <a:t>This reduces the chances that an individual class will break.</a:t>
            </a:r>
          </a:p>
          <a:p>
            <a:pPr lvl="1"/>
            <a:r>
              <a:rPr lang="en-US" dirty="0"/>
              <a:t>It also minimizes the maintenance to a class</a:t>
            </a:r>
          </a:p>
          <a:p>
            <a:pPr lvl="1"/>
            <a:r>
              <a:rPr lang="en-US" dirty="0">
                <a:solidFill>
                  <a:srgbClr val="C00000"/>
                </a:solidFill>
              </a:rPr>
              <a:t>"A class should have one and only one reason to </a:t>
            </a:r>
            <a:r>
              <a:rPr lang="en-US">
                <a:solidFill>
                  <a:srgbClr val="C00000"/>
                </a:solidFill>
              </a:rPr>
              <a:t>change."</a:t>
            </a:r>
            <a:br>
              <a:rPr lang="en-US">
                <a:solidFill>
                  <a:srgbClr val="C00000"/>
                </a:solidFill>
              </a:rPr>
            </a:br>
            <a:br>
              <a:rPr lang="en-US">
                <a:solidFill>
                  <a:srgbClr val="C00000"/>
                </a:solidFill>
              </a:rPr>
            </a:br>
            <a:br>
              <a:rPr lang="en-US">
                <a:solidFill>
                  <a:srgbClr val="C00000"/>
                </a:solidFill>
              </a:rPr>
            </a:br>
            <a:r>
              <a:rPr lang="en-US" sz="2400"/>
              <a:t>How does SRP support the Open Closed Principle?</a:t>
            </a:r>
            <a:endParaRPr lang="en-US" sz="2400" dirty="0"/>
          </a:p>
        </p:txBody>
      </p:sp>
      <p:sp>
        <p:nvSpPr>
          <p:cNvPr id="4" name="Title 3"/>
          <p:cNvSpPr>
            <a:spLocks noGrp="1"/>
          </p:cNvSpPr>
          <p:nvPr>
            <p:ph type="title"/>
          </p:nvPr>
        </p:nvSpPr>
        <p:spPr/>
        <p:txBody>
          <a:bodyPr/>
          <a:lstStyle/>
          <a:p>
            <a:r>
              <a:rPr lang="en-US" dirty="0"/>
              <a:t>OO Design Principle #3</a:t>
            </a:r>
          </a:p>
        </p:txBody>
      </p:sp>
      <p:sp>
        <p:nvSpPr>
          <p:cNvPr id="6" name="Rectangle 5"/>
          <p:cNvSpPr/>
          <p:nvPr/>
        </p:nvSpPr>
        <p:spPr>
          <a:xfrm>
            <a:off x="0" y="6611779"/>
            <a:ext cx="8534400" cy="246221"/>
          </a:xfrm>
          <a:prstGeom prst="rect">
            <a:avLst/>
          </a:prstGeom>
        </p:spPr>
        <p:txBody>
          <a:bodyPr wrap="square">
            <a:spAutoFit/>
          </a:bodyPr>
          <a:lstStyle/>
          <a:p>
            <a:pPr algn="ctr"/>
            <a:r>
              <a:rPr lang="en-US" sz="1000" dirty="0">
                <a:latin typeface="Arial Narrow" panose="020B0606020202030204" pitchFamily="34" charset="0"/>
              </a:rPr>
              <a:t>Source:  </a:t>
            </a:r>
            <a:r>
              <a:rPr lang="en-US" sz="1000" dirty="0" err="1">
                <a:latin typeface="Arial Narrow" panose="020B0606020202030204" pitchFamily="34" charset="0"/>
              </a:rPr>
              <a:t>Jarvin</a:t>
            </a:r>
            <a:r>
              <a:rPr lang="en-US" sz="1000" dirty="0">
                <a:latin typeface="Arial Narrow" panose="020B0606020202030204" pitchFamily="34" charset="0"/>
              </a:rPr>
              <a:t> Paul </a:t>
            </a:r>
            <a:r>
              <a:rPr lang="en-US" sz="1000" dirty="0" err="1">
                <a:latin typeface="Arial Narrow" panose="020B0606020202030204" pitchFamily="34" charset="0"/>
              </a:rPr>
              <a:t>Cf</a:t>
            </a:r>
            <a:r>
              <a:rPr lang="en-US" sz="1000" dirty="0">
                <a:latin typeface="Arial Narrow" panose="020B0606020202030204" pitchFamily="34" charset="0"/>
              </a:rPr>
              <a:t>: http://javarevisited.blogspot.com/2012/03/10-object-oriented-design-principles.html</a:t>
            </a:r>
          </a:p>
        </p:txBody>
      </p:sp>
    </p:spTree>
    <p:extLst>
      <p:ext uri="{BB962C8B-B14F-4D97-AF65-F5344CB8AC3E}">
        <p14:creationId xmlns:p14="http://schemas.microsoft.com/office/powerpoint/2010/main" val="4242100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22">
      <a:dk1>
        <a:sysClr val="windowText" lastClr="000000"/>
      </a:dk1>
      <a:lt1>
        <a:srgbClr val="FBECD1"/>
      </a:lt1>
      <a:dk2>
        <a:srgbClr val="516B54"/>
      </a:dk2>
      <a:lt2>
        <a:srgbClr val="D3E6ED"/>
      </a:lt2>
      <a:accent1>
        <a:srgbClr val="8E58B6"/>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11767</TotalTime>
  <Words>1443</Words>
  <Application>Microsoft Office PowerPoint</Application>
  <PresentationFormat>On-screen Show (4:3)</PresentationFormat>
  <Paragraphs>115</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Narrow</vt:lpstr>
      <vt:lpstr>Calibri</vt:lpstr>
      <vt:lpstr>Comic Sans MS</vt:lpstr>
      <vt:lpstr>Consolas</vt:lpstr>
      <vt:lpstr>Franklin Gothic Medium</vt:lpstr>
      <vt:lpstr>Times</vt:lpstr>
      <vt:lpstr>Wingdings</vt:lpstr>
      <vt:lpstr>Wingdings 2</vt:lpstr>
      <vt:lpstr>Java Green</vt:lpstr>
      <vt:lpstr>Object-Oriented Programming and Data Abstraction  Lesson 5:  OO Design Principles</vt:lpstr>
      <vt:lpstr>OO Design Principles</vt:lpstr>
      <vt:lpstr>The Grandma/Grandpa Test</vt:lpstr>
      <vt:lpstr>Encapsulation</vt:lpstr>
      <vt:lpstr>OO Design Principle #1</vt:lpstr>
      <vt:lpstr>Open Closed Principle</vt:lpstr>
      <vt:lpstr>Open Closed Principle</vt:lpstr>
      <vt:lpstr>OO Design Principle #2</vt:lpstr>
      <vt:lpstr>OO Design Principle #3</vt:lpstr>
      <vt:lpstr>OO Design Principle #3</vt:lpstr>
      <vt:lpstr>OO Design Principle #4</vt:lpstr>
      <vt:lpstr>Liskov Substitution Principle Violation </vt:lpstr>
      <vt:lpstr>Liskov Substitution Principle Violation </vt:lpstr>
      <vt:lpstr>Liskov Correction  thru Composition and Delegation</vt:lpstr>
      <vt:lpstr>OO Design Principle #5</vt:lpstr>
      <vt:lpstr>OO Design Principle #6</vt:lpstr>
      <vt:lpstr>OO Design Principle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 Myers</cp:lastModifiedBy>
  <cp:revision>187</cp:revision>
  <dcterms:created xsi:type="dcterms:W3CDTF">2013-12-20T15:33:26Z</dcterms:created>
  <dcterms:modified xsi:type="dcterms:W3CDTF">2020-08-13T21:25:11Z</dcterms:modified>
</cp:coreProperties>
</file>