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  <p:sldMasterId id="2147483703" r:id="rId3"/>
    <p:sldMasterId id="2147483716" r:id="rId4"/>
  </p:sldMasterIdLst>
  <p:notesMasterIdLst>
    <p:notesMasterId r:id="rId92"/>
  </p:notesMasterIdLst>
  <p:sldIdLst>
    <p:sldId id="258" r:id="rId5"/>
    <p:sldId id="330" r:id="rId6"/>
    <p:sldId id="331" r:id="rId7"/>
    <p:sldId id="339" r:id="rId8"/>
    <p:sldId id="332" r:id="rId9"/>
    <p:sldId id="334" r:id="rId10"/>
    <p:sldId id="335" r:id="rId11"/>
    <p:sldId id="336" r:id="rId12"/>
    <p:sldId id="337" r:id="rId13"/>
    <p:sldId id="261" r:id="rId14"/>
    <p:sldId id="262" r:id="rId15"/>
    <p:sldId id="267" r:id="rId16"/>
    <p:sldId id="349" r:id="rId17"/>
    <p:sldId id="358" r:id="rId18"/>
    <p:sldId id="270" r:id="rId19"/>
    <p:sldId id="271" r:id="rId20"/>
    <p:sldId id="369" r:id="rId21"/>
    <p:sldId id="368" r:id="rId22"/>
    <p:sldId id="272" r:id="rId23"/>
    <p:sldId id="399" r:id="rId24"/>
    <p:sldId id="350" r:id="rId25"/>
    <p:sldId id="275" r:id="rId26"/>
    <p:sldId id="353" r:id="rId27"/>
    <p:sldId id="398" r:id="rId28"/>
    <p:sldId id="366" r:id="rId29"/>
    <p:sldId id="359" r:id="rId30"/>
    <p:sldId id="390" r:id="rId31"/>
    <p:sldId id="274" r:id="rId32"/>
    <p:sldId id="280" r:id="rId33"/>
    <p:sldId id="354" r:id="rId34"/>
    <p:sldId id="360" r:id="rId35"/>
    <p:sldId id="355" r:id="rId36"/>
    <p:sldId id="361" r:id="rId37"/>
    <p:sldId id="365" r:id="rId38"/>
    <p:sldId id="385" r:id="rId39"/>
    <p:sldId id="282" r:id="rId40"/>
    <p:sldId id="397" r:id="rId41"/>
    <p:sldId id="281" r:id="rId42"/>
    <p:sldId id="391" r:id="rId43"/>
    <p:sldId id="392" r:id="rId44"/>
    <p:sldId id="393" r:id="rId45"/>
    <p:sldId id="394" r:id="rId46"/>
    <p:sldId id="395" r:id="rId47"/>
    <p:sldId id="396" r:id="rId48"/>
    <p:sldId id="364" r:id="rId49"/>
    <p:sldId id="284" r:id="rId50"/>
    <p:sldId id="362" r:id="rId51"/>
    <p:sldId id="363" r:id="rId52"/>
    <p:sldId id="285" r:id="rId53"/>
    <p:sldId id="286" r:id="rId54"/>
    <p:sldId id="287" r:id="rId55"/>
    <p:sldId id="289" r:id="rId56"/>
    <p:sldId id="290" r:id="rId57"/>
    <p:sldId id="383" r:id="rId58"/>
    <p:sldId id="378" r:id="rId59"/>
    <p:sldId id="291" r:id="rId60"/>
    <p:sldId id="379" r:id="rId61"/>
    <p:sldId id="380" r:id="rId62"/>
    <p:sldId id="292" r:id="rId63"/>
    <p:sldId id="294" r:id="rId64"/>
    <p:sldId id="384" r:id="rId65"/>
    <p:sldId id="381" r:id="rId66"/>
    <p:sldId id="295" r:id="rId67"/>
    <p:sldId id="296" r:id="rId68"/>
    <p:sldId id="297" r:id="rId69"/>
    <p:sldId id="382" r:id="rId70"/>
    <p:sldId id="400" r:id="rId71"/>
    <p:sldId id="348" r:id="rId72"/>
    <p:sldId id="263" r:id="rId73"/>
    <p:sldId id="340" r:id="rId74"/>
    <p:sldId id="341" r:id="rId75"/>
    <p:sldId id="344" r:id="rId76"/>
    <p:sldId id="345" r:id="rId77"/>
    <p:sldId id="346" r:id="rId78"/>
    <p:sldId id="347" r:id="rId79"/>
    <p:sldId id="269" r:id="rId80"/>
    <p:sldId id="376" r:id="rId81"/>
    <p:sldId id="377" r:id="rId82"/>
    <p:sldId id="374" r:id="rId83"/>
    <p:sldId id="375" r:id="rId84"/>
    <p:sldId id="386" r:id="rId85"/>
    <p:sldId id="387" r:id="rId86"/>
    <p:sldId id="388" r:id="rId87"/>
    <p:sldId id="370" r:id="rId88"/>
    <p:sldId id="371" r:id="rId89"/>
    <p:sldId id="372" r:id="rId90"/>
    <p:sldId id="373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7F49A1"/>
    <a:srgbClr val="008A3E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B50FF-3AA2-4396-98F3-613F915F08A8}" v="16" dt="2023-01-29T04:09:52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6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osado" userId="afc3c97543f68192" providerId="LiveId" clId="{1A8A9609-FA8C-4782-B8CC-A33ADF0F069B}"/>
    <pc:docChg chg="modSld">
      <pc:chgData name="Antonio Rosado" userId="afc3c97543f68192" providerId="LiveId" clId="{1A8A9609-FA8C-4782-B8CC-A33ADF0F069B}" dt="2022-11-28T17:13:11.355" v="0"/>
      <pc:docMkLst>
        <pc:docMk/>
      </pc:docMkLst>
      <pc:sldChg chg="modSp">
        <pc:chgData name="Antonio Rosado" userId="afc3c97543f68192" providerId="LiveId" clId="{1A8A9609-FA8C-4782-B8CC-A33ADF0F069B}" dt="2022-11-28T17:13:11.355" v="0"/>
        <pc:sldMkLst>
          <pc:docMk/>
          <pc:sldMk cId="235491667" sldId="395"/>
        </pc:sldMkLst>
        <pc:graphicFrameChg chg="mod">
          <ac:chgData name="Antonio Rosado" userId="afc3c97543f68192" providerId="LiveId" clId="{1A8A9609-FA8C-4782-B8CC-A33ADF0F069B}" dt="2022-11-28T17:13:11.355" v="0"/>
          <ac:graphicFrameMkLst>
            <pc:docMk/>
            <pc:sldMk cId="235491667" sldId="395"/>
            <ac:graphicFrameMk id="34818" creationId="{00000000-0000-0000-0000-000000000000}"/>
          </ac:graphicFrameMkLst>
        </pc:graphicFrameChg>
      </pc:sldChg>
    </pc:docChg>
  </pc:docChgLst>
  <pc:docChgLst>
    <pc:chgData name="Antonio Rosado" userId="afc3c97543f68192" providerId="LiveId" clId="{D83B50FF-3AA2-4396-98F3-613F915F08A8}"/>
    <pc:docChg chg="modSld">
      <pc:chgData name="Antonio Rosado" userId="afc3c97543f68192" providerId="LiveId" clId="{D83B50FF-3AA2-4396-98F3-613F915F08A8}" dt="2023-01-29T04:09:52.026" v="15"/>
      <pc:docMkLst>
        <pc:docMk/>
      </pc:docMkLst>
      <pc:sldChg chg="modSp">
        <pc:chgData name="Antonio Rosado" userId="afc3c97543f68192" providerId="LiveId" clId="{D83B50FF-3AA2-4396-98F3-613F915F08A8}" dt="2023-01-29T04:07:44.398" v="14"/>
        <pc:sldMkLst>
          <pc:docMk/>
          <pc:sldMk cId="251673844" sldId="354"/>
        </pc:sldMkLst>
        <pc:graphicFrameChg chg="mod">
          <ac:chgData name="Antonio Rosado" userId="afc3c97543f68192" providerId="LiveId" clId="{D83B50FF-3AA2-4396-98F3-613F915F08A8}" dt="2023-01-29T04:07:44.398" v="14"/>
          <ac:graphicFrameMkLst>
            <pc:docMk/>
            <pc:sldMk cId="251673844" sldId="354"/>
            <ac:graphicFrameMk id="6146" creationId="{00000000-0000-0000-0000-000000000000}"/>
          </ac:graphicFrameMkLst>
        </pc:graphicFrameChg>
      </pc:sldChg>
      <pc:sldChg chg="modSp">
        <pc:chgData name="Antonio Rosado" userId="afc3c97543f68192" providerId="LiveId" clId="{D83B50FF-3AA2-4396-98F3-613F915F08A8}" dt="2023-01-29T04:05:59.678" v="13" actId="27636"/>
        <pc:sldMkLst>
          <pc:docMk/>
          <pc:sldMk cId="3890436529" sldId="359"/>
        </pc:sldMkLst>
        <pc:picChg chg="mod">
          <ac:chgData name="Antonio Rosado" userId="afc3c97543f68192" providerId="LiveId" clId="{D83B50FF-3AA2-4396-98F3-613F915F08A8}" dt="2023-01-29T04:05:59.678" v="13" actId="27636"/>
          <ac:picMkLst>
            <pc:docMk/>
            <pc:sldMk cId="3890436529" sldId="359"/>
            <ac:picMk id="20484" creationId="{00000000-0000-0000-0000-000000000000}"/>
          </ac:picMkLst>
        </pc:picChg>
      </pc:sldChg>
      <pc:sldChg chg="modSp">
        <pc:chgData name="Antonio Rosado" userId="afc3c97543f68192" providerId="LiveId" clId="{D83B50FF-3AA2-4396-98F3-613F915F08A8}" dt="2023-01-29T04:09:52.026" v="15"/>
        <pc:sldMkLst>
          <pc:docMk/>
          <pc:sldMk cId="594906580" sldId="362"/>
        </pc:sldMkLst>
        <pc:graphicFrameChg chg="mod">
          <ac:chgData name="Antonio Rosado" userId="afc3c97543f68192" providerId="LiveId" clId="{D83B50FF-3AA2-4396-98F3-613F915F08A8}" dt="2023-01-29T04:09:52.026" v="15"/>
          <ac:graphicFrameMkLst>
            <pc:docMk/>
            <pc:sldMk cId="594906580" sldId="362"/>
            <ac:graphicFrameMk id="921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200" b="0">
                <a:latin typeface="Times New Roman" pitchFamily="18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200" b="0">
                <a:latin typeface="Times New Roman" pitchFamily="18" charset="0"/>
              </a:rPr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7461D03-1908-4B61-A3F2-F191D896FD54}" type="slidenum">
              <a:rPr lang="en-US" altLang="en-US" sz="1200" b="0" smtClean="0">
                <a:latin typeface="Times New Roman" pitchFamily="18" charset="0"/>
              </a:rPr>
              <a:pPr/>
              <a:t>28</a:t>
            </a:fld>
            <a:endParaRPr lang="en-US" altLang="en-US" sz="1200" b="0">
              <a:latin typeface="Times New Roman" pitchFamily="18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The method comment is included to illustrate the @throws javadoc documentation.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7782512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52400" y="152400"/>
            <a:ext cx="8827826" cy="6524625"/>
            <a:chOff x="152400" y="152400"/>
            <a:chExt cx="8827826" cy="6524625"/>
          </a:xfrm>
        </p:grpSpPr>
        <p:sp>
          <p:nvSpPr>
            <p:cNvPr id="2" name="Rectangle 1"/>
            <p:cNvSpPr/>
            <p:nvPr userDrawn="1"/>
          </p:nvSpPr>
          <p:spPr>
            <a:xfrm>
              <a:off x="152400" y="152400"/>
              <a:ext cx="2286000" cy="65246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015309" y="152400"/>
              <a:ext cx="213815" cy="6524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29123" y="152400"/>
              <a:ext cx="6751103" cy="65246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7782512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7505" y="355846"/>
            <a:ext cx="1777803" cy="59767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6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7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0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7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67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70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1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7863792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22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14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16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4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8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54FA7CF-605C-4603-B4FA-903575B4459A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2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C998342-492A-42DE-B03F-B08E5FC6217E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5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FB4F3AB-6B36-456C-8214-B8AD7E40C19B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17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1EFB936-AB28-4749-90CC-03A689BB8E4F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599"/>
            <a:ext cx="7863792" cy="288025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2137" y="6617599"/>
            <a:ext cx="7852543" cy="288026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C4B5FE7-B37A-4702-8F41-CD165365B9CE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27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4997EAF-FBCA-484C-92AC-093A8355E3D4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80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25F560E-BA90-4DDE-BE90-1A1CCE6019A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2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D5298CC-5CB7-419A-B5A6-D4DC6768664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01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64A65E3-76E6-44F8-BC86-01F9A21B9E2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94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156287C-3FE8-4D57-B913-0248FD976DA5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29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E047F74-109C-43B4-8A57-60D83CF88515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79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6759175-BA26-417E-831B-4A0A3872523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03EDA5E-33A9-404E-BF8E-5B9A5841A48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761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8DFA915-FD29-41C2-93DB-9138F7E9351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2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7" y="6617600"/>
            <a:ext cx="7558461" cy="24040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545" y="6617599"/>
            <a:ext cx="7601803" cy="240401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E754BAD-74E7-4670-8A22-DF35C6800D88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490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D9677E2-82ED-442E-AA7C-DA1A78A71614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713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D9C1663-F508-404A-8E22-531A00CEDC7E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85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F5D3857-C38D-433F-8366-75DD1F877BD4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5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77E5DF6-5A92-4274-BF67-BAE897D2E17C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59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8EE7525-75A7-4091-B4BB-8458754F001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80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5B6442D-2648-4ABA-B9E7-A9FE984BAE1C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553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6B206CB-B827-4D36-80C3-0083CC9CA02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098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9612A2-A3D3-4099-A0FB-DB6B2CD9D538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1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5582431-169A-4615-A5D7-48D5C5326E3B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08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1/28/2023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70" y="76200"/>
            <a:ext cx="8381260" cy="558553"/>
          </a:xfrm>
        </p:spPr>
        <p:txBody>
          <a:bodyPr/>
          <a:lstStyle>
            <a:lvl1pPr>
              <a:defRPr sz="2000" u="sng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chemeClr val="accent3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smtClean="0">
                <a:solidFill>
                  <a:schemeClr val="accent3"/>
                </a:solidFill>
                <a:latin typeface="Arial Narrow" pitchFamily="34" charset="0"/>
              </a:rPr>
              <a:pPr algn="r"/>
              <a:t>‹#›</a:t>
            </a:fld>
            <a:endParaRPr lang="en-US" sz="900" dirty="0">
              <a:solidFill>
                <a:schemeClr val="accent3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70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255" y="6581974"/>
            <a:ext cx="7944592" cy="276026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1/28/2023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2" r:id="rId9"/>
    <p:sldLayoutId id="2147483683" r:id="rId10"/>
    <p:sldLayoutId id="2147483689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1/28/2023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0130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1/28/2023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97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1/28/2023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50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4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2.docx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15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4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Object-Oriented Programming and Data Abstraction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/>
              <a:t>Lesson 9:</a:t>
            </a:r>
            <a:br>
              <a:rPr lang="en-GB" altLang="en-US" dirty="0"/>
            </a:br>
            <a:r>
              <a:rPr lang="en-GB" altLang="en-US" dirty="0"/>
              <a:t>Exceptions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Incorrect implementation.</a:t>
            </a:r>
          </a:p>
          <a:p>
            <a:pPr lvl="1" eaLnBrk="1" hangingPunct="1"/>
            <a:r>
              <a:rPr lang="en-US" altLang="en-US" dirty="0"/>
              <a:t>Does not meet the specification.</a:t>
            </a:r>
          </a:p>
          <a:p>
            <a:pPr eaLnBrk="1" hangingPunct="1"/>
            <a:r>
              <a:rPr lang="en-US" altLang="en-US" dirty="0"/>
              <a:t>Inappropriate object request.</a:t>
            </a:r>
          </a:p>
          <a:p>
            <a:pPr lvl="1" eaLnBrk="1" hangingPunct="1"/>
            <a:r>
              <a:rPr lang="en-US" altLang="en-US" dirty="0"/>
              <a:t>e.g., invalid index – index out of bounds</a:t>
            </a:r>
          </a:p>
          <a:p>
            <a:pPr eaLnBrk="1" hangingPunct="1"/>
            <a:r>
              <a:rPr lang="en-US" altLang="en-US" dirty="0"/>
              <a:t>Inconsistent or inappropriate object state.</a:t>
            </a:r>
          </a:p>
          <a:p>
            <a:pPr lvl="1" eaLnBrk="1" hangingPunct="1"/>
            <a:r>
              <a:rPr lang="en-US" altLang="en-US" dirty="0"/>
              <a:t>Object is being used in a way not anticipated by the designer</a:t>
            </a:r>
          </a:p>
          <a:p>
            <a:pPr lvl="1"/>
            <a:r>
              <a:rPr lang="en-US" altLang="en-US" dirty="0"/>
              <a:t>Developer has to look beyond the current application to see the object as an entire concept, independent of any one application.</a:t>
            </a:r>
          </a:p>
          <a:p>
            <a:pPr lvl="1"/>
            <a:r>
              <a:rPr lang="en-US" dirty="0"/>
              <a:t>Don't define a method or property in the public interface unless you are prepared to live with it forever.</a:t>
            </a:r>
            <a:endParaRPr lang="en-US" altLang="en-US" dirty="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causes of error situations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Errors often arise from the environment:</a:t>
            </a:r>
          </a:p>
          <a:p>
            <a:pPr lvl="1"/>
            <a:r>
              <a:rPr lang="en-US" altLang="en-US"/>
              <a:t>Incorrect URL entered.</a:t>
            </a:r>
          </a:p>
          <a:p>
            <a:pPr lvl="1"/>
            <a:r>
              <a:rPr lang="en-US" altLang="en-US"/>
              <a:t>Network interruption.</a:t>
            </a:r>
          </a:p>
          <a:p>
            <a:r>
              <a:rPr lang="en-US" altLang="en-US"/>
              <a:t>File processing is particular error-prone:</a:t>
            </a:r>
          </a:p>
          <a:p>
            <a:pPr lvl="1"/>
            <a:r>
              <a:rPr lang="en-US" altLang="en-US"/>
              <a:t>Missing files.</a:t>
            </a:r>
          </a:p>
          <a:p>
            <a:pPr lvl="1"/>
            <a:r>
              <a:rPr lang="en-US" altLang="en-US"/>
              <a:t>Lack of space on disk</a:t>
            </a:r>
          </a:p>
          <a:p>
            <a:pPr lvl="1"/>
            <a:r>
              <a:rPr lang="en-US" altLang="en-US"/>
              <a:t>Lack of appropriate permissions.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always programmer 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Arguments represent a major ‘vulnerability’ for a server object</a:t>
            </a:r>
          </a:p>
          <a:p>
            <a:pPr lvl="1"/>
            <a:r>
              <a:rPr lang="en-US" altLang="en-US"/>
              <a:t>Constructor arguments initialize state.</a:t>
            </a:r>
          </a:p>
          <a:p>
            <a:pPr lvl="1"/>
            <a:r>
              <a:rPr lang="en-US" altLang="en-US"/>
              <a:t>Method arguments often contribute to behavior</a:t>
            </a:r>
          </a:p>
          <a:p>
            <a:pPr lvl="2"/>
            <a:r>
              <a:rPr lang="en-US" altLang="en-US"/>
              <a:t>e.g., mutator methods</a:t>
            </a:r>
          </a:p>
          <a:p>
            <a:r>
              <a:rPr lang="en-US" altLang="en-US"/>
              <a:t>Argument checking is one defensive measure</a:t>
            </a:r>
          </a:p>
          <a:p>
            <a:r>
              <a:rPr lang="en-US" altLang="en-US"/>
              <a:t>Server should know if it should trust provided argument values</a:t>
            </a:r>
          </a:p>
          <a:p>
            <a:pPr lvl="1"/>
            <a:r>
              <a:rPr lang="en-US" altLang="en-US"/>
              <a:t>i.e., validate all arguments</a:t>
            </a:r>
          </a:p>
          <a:p>
            <a:pPr lvl="1"/>
            <a:r>
              <a:rPr lang="en-US" altLang="en-US"/>
              <a:t>Private methods could be an exception</a:t>
            </a:r>
          </a:p>
          <a:p>
            <a:pPr lvl="1"/>
            <a:r>
              <a:rPr lang="en-US" altLang="en-US"/>
              <a:t>Method’s pre- and post- conditions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862888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 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Errors</a:t>
            </a:r>
          </a:p>
        </p:txBody>
      </p:sp>
    </p:spTree>
    <p:extLst>
      <p:ext uri="{BB962C8B-B14F-4D97-AF65-F5344CB8AC3E}">
        <p14:creationId xmlns:p14="http://schemas.microsoft.com/office/powerpoint/2010/main" val="193086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 to notify a user of an error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JOptionPane.showMessageDialog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(null, "An error has occurred…",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"Error",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JOptionPane.ERROR_MESSAGE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Use an invisible </a:t>
            </a:r>
            <a:r>
              <a:rPr lang="en-US" dirty="0" err="1"/>
              <a:t>JLabel</a:t>
            </a:r>
            <a:r>
              <a:rPr lang="en-US" dirty="0"/>
              <a:t> on a GUI; set its text and visibility.</a:t>
            </a:r>
          </a:p>
          <a:p>
            <a:r>
              <a:rPr lang="en-US" dirty="0"/>
              <a:t>Problems with these approaches</a:t>
            </a:r>
          </a:p>
          <a:p>
            <a:pPr lvl="1"/>
            <a:r>
              <a:rPr lang="en-US" dirty="0"/>
              <a:t>It assumes a human user.   Many applications run independently of human monitors.</a:t>
            </a:r>
          </a:p>
          <a:p>
            <a:pPr lvl="1"/>
            <a:r>
              <a:rPr lang="en-US" dirty="0"/>
              <a:t>Users might not be able to address the error.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Only in cases where the user’s direct action has led to the problem is the user likely to be able take some appropriate corrective or avoiding action.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the User</a:t>
            </a:r>
          </a:p>
        </p:txBody>
      </p:sp>
    </p:spTree>
    <p:extLst>
      <p:ext uri="{BB962C8B-B14F-4D97-AF65-F5344CB8AC3E}">
        <p14:creationId xmlns:p14="http://schemas.microsoft.com/office/powerpoint/2010/main" val="2839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How to report illegal arguments to the client object?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dirty="0"/>
              <a:t>Return a diagnostic value </a:t>
            </a:r>
          </a:p>
          <a:p>
            <a:pPr marL="1028700" lvl="3">
              <a:spcBef>
                <a:spcPts val="600"/>
              </a:spcBef>
            </a:pPr>
            <a:r>
              <a:rPr lang="en-US" altLang="en-US" sz="1800" dirty="0"/>
              <a:t>Return false or other flag value when operation failed</a:t>
            </a:r>
          </a:p>
          <a:p>
            <a:pPr marL="1028700" lvl="3" eaLnBrk="1" hangingPunct="1">
              <a:spcBef>
                <a:spcPts val="600"/>
              </a:spcBef>
            </a:pPr>
            <a:r>
              <a:rPr lang="en-US" altLang="en-US" sz="1800" dirty="0"/>
              <a:t>Return null indicating that the requested Object does not exist</a:t>
            </a:r>
          </a:p>
          <a:p>
            <a:pPr marL="1028700" lvl="3" eaLnBrk="1" hangingPunct="1">
              <a:spcBef>
                <a:spcPts val="600"/>
              </a:spcBef>
            </a:pPr>
            <a:r>
              <a:rPr lang="en-US" altLang="en-US" sz="1800" dirty="0"/>
              <a:t>May not work if any returned value is acceptable</a:t>
            </a:r>
          </a:p>
          <a:p>
            <a:pPr marL="1028700" lvl="3" eaLnBrk="1" hangingPunct="1">
              <a:spcBef>
                <a:spcPts val="600"/>
              </a:spcBef>
            </a:pPr>
            <a:r>
              <a:rPr lang="en-US" altLang="en-US" sz="1800" dirty="0"/>
              <a:t>Client is not required to check for invalid return value</a:t>
            </a:r>
          </a:p>
          <a:p>
            <a:pPr marL="1028700" lvl="3" eaLnBrk="1" hangingPunct="1">
              <a:spcBef>
                <a:spcPts val="600"/>
              </a:spcBef>
            </a:pPr>
            <a:r>
              <a:rPr lang="en-US" altLang="en-US" sz="1800" dirty="0"/>
              <a:t>Difficult to differentiate between operation failure or invalid request (bad argument values)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i="1" dirty="0"/>
              <a:t>Throw an exception </a:t>
            </a:r>
          </a:p>
          <a:p>
            <a:pPr marL="1028700" lvl="3" eaLnBrk="1" hangingPunct="1">
              <a:spcBef>
                <a:spcPts val="600"/>
              </a:spcBef>
            </a:pPr>
            <a:r>
              <a:rPr lang="en-US" altLang="en-US" sz="1800" dirty="0"/>
              <a:t>More robust Java feature with special syntax </a:t>
            </a:r>
          </a:p>
          <a:p>
            <a:pPr marL="1028700" lvl="3" eaLnBrk="1" hangingPunct="1">
              <a:spcBef>
                <a:spcPts val="600"/>
              </a:spcBef>
            </a:pPr>
            <a:r>
              <a:rPr lang="en-US" altLang="en-US" sz="1800" dirty="0"/>
              <a:t>Addresses some of the above issues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1257" y="6638306"/>
            <a:ext cx="8926286" cy="2329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Notifying the client object:</a:t>
            </a:r>
            <a:br>
              <a:rPr lang="en-US" altLang="en-US" dirty="0"/>
            </a:br>
            <a:r>
              <a:rPr lang="en-US" altLang="en-US" dirty="0"/>
              <a:t>Server error reporting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method from void to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522" y="6651520"/>
            <a:ext cx="7833756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Returning a diagnostic  </a:t>
            </a:r>
            <a:r>
              <a:rPr lang="en-US" altLang="en-US" sz="2400" dirty="0"/>
              <a:t>(1)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143000" y="2707574"/>
            <a:ext cx="66309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removeDetails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(String key)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keyInUse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(key)) {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ContactDetails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details 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book.get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(key);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book.remove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details.getName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book.remove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details.getPhone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numberOfEntries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true;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eaLnBrk="1" hangingPunct="1"/>
            <a:r>
              <a:rPr lang="en-US" alt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  <a:ea typeface="Times" pitchFamily="18" charset="0"/>
                <a:cs typeface="Times" pitchFamily="18" charset="0"/>
              </a:rPr>
              <a:t>}</a:t>
            </a:r>
            <a:r>
              <a:rPr lang="en-US" altLang="en-US" sz="1800" b="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key)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(key);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</a:rPr>
              <a:t>This method returns a </a:t>
            </a:r>
            <a:r>
              <a:rPr lang="en-US" dirty="0" err="1">
                <a:solidFill>
                  <a:srgbClr val="000000"/>
                </a:solidFill>
              </a:rPr>
              <a:t>ContactDetails</a:t>
            </a:r>
            <a:r>
              <a:rPr lang="en-US" dirty="0">
                <a:solidFill>
                  <a:srgbClr val="000000"/>
                </a:solidFill>
              </a:rPr>
              <a:t> object. </a:t>
            </a:r>
          </a:p>
          <a:p>
            <a:pPr lvl="1"/>
            <a:r>
              <a:rPr lang="en-US" dirty="0"/>
              <a:t>It could return null (might be confusing for client)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It could return an empty </a:t>
            </a:r>
            <a:r>
              <a:rPr lang="en-US" dirty="0" err="1">
                <a:solidFill>
                  <a:srgbClr val="000000"/>
                </a:solidFill>
              </a:rPr>
              <a:t>ContactDetails</a:t>
            </a:r>
            <a:r>
              <a:rPr lang="en-US" dirty="0">
                <a:solidFill>
                  <a:srgbClr val="000000"/>
                </a:solidFill>
              </a:rPr>
              <a:t> object</a:t>
            </a:r>
          </a:p>
          <a:p>
            <a:r>
              <a:rPr lang="en-US" dirty="0">
                <a:solidFill>
                  <a:srgbClr val="000000"/>
                </a:solidFill>
              </a:rPr>
              <a:t>What if a method returned an integer key?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"Special" return codes e.g.,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Integer.MIN_VALUE</a:t>
            </a:r>
            <a:r>
              <a:rPr lang="en-US" dirty="0">
                <a:solidFill>
                  <a:srgbClr val="000000"/>
                </a:solidFill>
              </a:rPr>
              <a:t>, could signal an error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But the client needs to remember to check for those values.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Dangerous!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diagnostic  (2)</a:t>
            </a:r>
          </a:p>
        </p:txBody>
      </p:sp>
    </p:spTree>
    <p:extLst>
      <p:ext uri="{BB962C8B-B14F-4D97-AF65-F5344CB8AC3E}">
        <p14:creationId xmlns:p14="http://schemas.microsoft.com/office/powerpoint/2010/main" val="279736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way for the </a:t>
            </a:r>
            <a:r>
              <a:rPr lang="en-US" dirty="0" err="1"/>
              <a:t>getDetails</a:t>
            </a:r>
            <a:r>
              <a:rPr lang="en-US" dirty="0"/>
              <a:t> method to indicate that the key is invalid or not in use is to have it return a null value instead of a </a:t>
            </a:r>
            <a:r>
              <a:rPr lang="en-US" dirty="0" err="1"/>
              <a:t>ContactDetails</a:t>
            </a:r>
            <a:r>
              <a:rPr lang="en-US" dirty="0"/>
              <a:t> object.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Look up a name or phone number and return the 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corresponding contact details.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@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The name or number to be looked up.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@ return The details corresponding to the key, or 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null if the key is not in use. 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ContactDetails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getDetails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key) {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keyInUse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(key)) {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book.get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(key);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 else {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null;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null</a:t>
            </a:r>
          </a:p>
        </p:txBody>
      </p:sp>
    </p:spTree>
    <p:extLst>
      <p:ext uri="{BB962C8B-B14F-4D97-AF65-F5344CB8AC3E}">
        <p14:creationId xmlns:p14="http://schemas.microsoft.com/office/powerpoint/2010/main" val="294126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 Test the return value.</a:t>
            </a:r>
          </a:p>
          <a:p>
            <a:pPr lvl="1" eaLnBrk="1" hangingPunct="1"/>
            <a:r>
              <a:rPr lang="en-US" altLang="en-US" sz="2400" dirty="0"/>
              <a:t>Attempt recovery on error.</a:t>
            </a:r>
          </a:p>
          <a:p>
            <a:pPr lvl="1" eaLnBrk="1" hangingPunct="1"/>
            <a:r>
              <a:rPr lang="en-US" altLang="en-US" sz="2400" dirty="0"/>
              <a:t>Avoid program failure.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/>
            <a:r>
              <a:rPr lang="en-US" altLang="en-US" sz="2800" dirty="0"/>
              <a:t> Ignore the return value.</a:t>
            </a:r>
          </a:p>
          <a:p>
            <a:pPr lvl="1" eaLnBrk="1" hangingPunct="1"/>
            <a:r>
              <a:rPr lang="en-US" altLang="en-US" sz="2400" dirty="0"/>
              <a:t>Cannot be prevented.</a:t>
            </a:r>
          </a:p>
          <a:p>
            <a:pPr lvl="1" eaLnBrk="1" hangingPunct="1"/>
            <a:r>
              <a:rPr lang="en-US" altLang="en-US" sz="2400" dirty="0"/>
              <a:t>Likely to lead to program failure.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/>
            <a:r>
              <a:rPr lang="en-US" altLang="en-US" sz="2800" dirty="0"/>
              <a:t> Exceptions are preferable.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862888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can the client do?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239146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</p:spTree>
    <p:extLst>
      <p:ext uri="{BB962C8B-B14F-4D97-AF65-F5344CB8AC3E}">
        <p14:creationId xmlns:p14="http://schemas.microsoft.com/office/powerpoint/2010/main" val="22164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something unexpected happens in a Java program, an </a:t>
            </a:r>
            <a:r>
              <a:rPr lang="en-US" i="1" dirty="0"/>
              <a:t>exception</a:t>
            </a:r>
            <a:r>
              <a:rPr lang="en-US" dirty="0"/>
              <a:t> is thrown.</a:t>
            </a:r>
          </a:p>
          <a:p>
            <a:r>
              <a:rPr lang="en-US" dirty="0"/>
              <a:t>The method that is executing when the exception is thrown must either handle the exception or pass it up the line.</a:t>
            </a:r>
          </a:p>
          <a:p>
            <a:r>
              <a:rPr lang="en-US" dirty="0"/>
              <a:t>To pass it up the line, the method needs a </a:t>
            </a:r>
            <a:r>
              <a:rPr lang="en-US" dirty="0">
                <a:latin typeface="Courier New" pitchFamily="1" charset="0"/>
              </a:rPr>
              <a:t>throws</a:t>
            </a:r>
            <a:r>
              <a:rPr lang="en-US" dirty="0"/>
              <a:t> clause in the method header.</a:t>
            </a:r>
          </a:p>
          <a:p>
            <a:r>
              <a:rPr lang="en-US" dirty="0"/>
              <a:t>To insert a throws clause in a method header, simply add the word throws and the name of the expected exception.</a:t>
            </a:r>
          </a:p>
          <a:p>
            <a:r>
              <a:rPr lang="en-US" dirty="0" err="1"/>
              <a:t>PrintWriter</a:t>
            </a:r>
            <a:r>
              <a:rPr lang="en-US" dirty="0"/>
              <a:t> objects can throw an </a:t>
            </a:r>
            <a:r>
              <a:rPr lang="en-US" dirty="0" err="1"/>
              <a:t>IOException</a:t>
            </a:r>
            <a:r>
              <a:rPr lang="en-US" dirty="0"/>
              <a:t>, so we write the throws clause like this:</a:t>
            </a:r>
          </a:p>
          <a:p>
            <a:pPr lvl="1"/>
            <a:r>
              <a:rPr lang="en-US" b="1" dirty="0">
                <a:latin typeface="Courier New" pitchFamily="1" charset="0"/>
              </a:rPr>
              <a:t>public static void main(String[] </a:t>
            </a:r>
            <a:r>
              <a:rPr lang="en-US" b="1" dirty="0" err="1">
                <a:latin typeface="Courier New" pitchFamily="1" charset="0"/>
              </a:rPr>
              <a:t>args</a:t>
            </a:r>
            <a:r>
              <a:rPr lang="en-US" b="1" dirty="0">
                <a:latin typeface="Courier New" pitchFamily="1" charset="0"/>
              </a:rPr>
              <a:t>) throws </a:t>
            </a:r>
            <a:r>
              <a:rPr lang="en-US" b="1" dirty="0" err="1">
                <a:latin typeface="Courier New" pitchFamily="1" charset="0"/>
              </a:rPr>
              <a:t>IOException</a:t>
            </a:r>
            <a:endParaRPr lang="en-US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37061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Times" pitchFamily="18" charset="0"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Exceptions are objects representing details of program failure</a:t>
            </a:r>
          </a:p>
          <a:p>
            <a:pPr eaLnBrk="1" hangingPunct="1">
              <a:defRPr/>
            </a:pPr>
            <a:r>
              <a:rPr lang="en-US" dirty="0"/>
              <a:t>An exception object is constructed: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</a:rPr>
              <a:t>ExceptionType</a:t>
            </a:r>
            <a:r>
              <a:rPr lang="en-US" dirty="0">
                <a:latin typeface="Courier New" pitchFamily="49" charset="0"/>
              </a:rPr>
              <a:t>("...")</a:t>
            </a:r>
          </a:p>
          <a:p>
            <a:pPr eaLnBrk="1" hangingPunct="1">
              <a:defRPr/>
            </a:pPr>
            <a:r>
              <a:rPr lang="en-US" dirty="0"/>
              <a:t>The exception object is thrown: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</a:rPr>
              <a:t>throw ...</a:t>
            </a:r>
          </a:p>
          <a:p>
            <a:pPr eaLnBrk="1" hangingPunct="1">
              <a:defRPr/>
            </a:pPr>
            <a:r>
              <a:rPr lang="en-US" dirty="0" err="1"/>
              <a:t>Javadoc</a:t>
            </a:r>
            <a:r>
              <a:rPr lang="en-US" dirty="0"/>
              <a:t> documentation: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</a:rPr>
              <a:t>@throws </a:t>
            </a:r>
            <a:r>
              <a:rPr lang="en-US" dirty="0" err="1">
                <a:latin typeface="Courier New" pitchFamily="49" charset="0"/>
              </a:rPr>
              <a:t>ExceptionType</a:t>
            </a:r>
            <a:r>
              <a:rPr lang="en-US" dirty="0">
                <a:latin typeface="Courier New" pitchFamily="49" charset="0"/>
              </a:rPr>
              <a:t> reason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9224" y="6617600"/>
            <a:ext cx="7530352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Throwing an exception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512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Throwable</a:t>
            </a:r>
            <a:r>
              <a:rPr lang="en-US" dirty="0"/>
              <a:t> Hierarchy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721852"/>
              </p:ext>
            </p:extLst>
          </p:nvPr>
        </p:nvGraphicFramePr>
        <p:xfrm>
          <a:off x="225642" y="1665054"/>
          <a:ext cx="6833774" cy="407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18647" imgH="2275756" progId="Visio.Drawing.11">
                  <p:embed/>
                </p:oleObj>
              </mc:Choice>
              <mc:Fallback>
                <p:oleObj name="Visio" r:id="rId3" imgW="3818647" imgH="2275756" progId="Visio.Drawing.11">
                  <p:embed/>
                  <p:pic>
                    <p:nvPicPr>
                      <p:cNvPr id="51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42" y="1665054"/>
                        <a:ext cx="6833774" cy="4073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73133" y="5945651"/>
            <a:ext cx="8680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You only need to include a throws clause on a method if the method throws a checked exception. If the method throws a runtime exception then there is no need to do so.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5160" y="1665054"/>
            <a:ext cx="3158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dirty="0">
                <a:solidFill>
                  <a:srgbClr val="0070C0"/>
                </a:solidFill>
              </a:rPr>
              <a:t>It is recommended to list only checked exceptions in the throws clause</a:t>
            </a:r>
          </a:p>
        </p:txBody>
      </p:sp>
      <p:sp>
        <p:nvSpPr>
          <p:cNvPr id="5" name="Freeform 4"/>
          <p:cNvSpPr/>
          <p:nvPr/>
        </p:nvSpPr>
        <p:spPr>
          <a:xfrm>
            <a:off x="7873340" y="2743200"/>
            <a:ext cx="583376" cy="3111335"/>
          </a:xfrm>
          <a:custGeom>
            <a:avLst/>
            <a:gdLst>
              <a:gd name="connsiteX0" fmla="*/ 190005 w 583376"/>
              <a:gd name="connsiteY0" fmla="*/ 3111335 h 3111335"/>
              <a:gd name="connsiteX1" fmla="*/ 546265 w 583376"/>
              <a:gd name="connsiteY1" fmla="*/ 2149434 h 3111335"/>
              <a:gd name="connsiteX2" fmla="*/ 510639 w 583376"/>
              <a:gd name="connsiteY2" fmla="*/ 1353787 h 3111335"/>
              <a:gd name="connsiteX3" fmla="*/ 0 w 583376"/>
              <a:gd name="connsiteY3" fmla="*/ 0 h 311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376" h="3111335">
                <a:moveTo>
                  <a:pt x="190005" y="3111335"/>
                </a:moveTo>
                <a:cubicBezTo>
                  <a:pt x="341415" y="2776847"/>
                  <a:pt x="492826" y="2442359"/>
                  <a:pt x="546265" y="2149434"/>
                </a:cubicBezTo>
                <a:cubicBezTo>
                  <a:pt x="599704" y="1856509"/>
                  <a:pt x="601683" y="1712026"/>
                  <a:pt x="510639" y="1353787"/>
                </a:cubicBezTo>
                <a:cubicBezTo>
                  <a:pt x="419595" y="995548"/>
                  <a:pt x="209797" y="497774"/>
                  <a:pt x="0" y="0"/>
                </a:cubicBezTo>
              </a:path>
            </a:pathLst>
          </a:cu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3294" y="3788643"/>
            <a:ext cx="21613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solidFill>
                  <a:srgbClr val="7F49A1"/>
                </a:solidFill>
                <a:latin typeface="Comic Sans MS" panose="030F0702030302020204" pitchFamily="66" charset="0"/>
              </a:rPr>
              <a:t>Checked at compile time: must be handled (try…catch) or "punted" with throws.</a:t>
            </a:r>
          </a:p>
        </p:txBody>
      </p:sp>
      <p:sp>
        <p:nvSpPr>
          <p:cNvPr id="7" name="Arc 6"/>
          <p:cNvSpPr/>
          <p:nvPr/>
        </p:nvSpPr>
        <p:spPr>
          <a:xfrm>
            <a:off x="7467492" y="5153891"/>
            <a:ext cx="97090" cy="3681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769352" y="5035138"/>
            <a:ext cx="474595" cy="464954"/>
          </a:xfrm>
          <a:custGeom>
            <a:avLst/>
            <a:gdLst>
              <a:gd name="connsiteX0" fmla="*/ 415636 w 474595"/>
              <a:gd name="connsiteY0" fmla="*/ 0 h 464954"/>
              <a:gd name="connsiteX1" fmla="*/ 439387 w 474595"/>
              <a:gd name="connsiteY1" fmla="*/ 427511 h 464954"/>
              <a:gd name="connsiteX2" fmla="*/ 0 w 474595"/>
              <a:gd name="connsiteY2" fmla="*/ 415636 h 46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595" h="464954">
                <a:moveTo>
                  <a:pt x="415636" y="0"/>
                </a:moveTo>
                <a:cubicBezTo>
                  <a:pt x="462148" y="179119"/>
                  <a:pt x="508660" y="358238"/>
                  <a:pt x="439387" y="427511"/>
                </a:cubicBezTo>
                <a:cubicBezTo>
                  <a:pt x="370114" y="496784"/>
                  <a:pt x="185057" y="456210"/>
                  <a:pt x="0" y="415636"/>
                </a:cubicBezTo>
              </a:path>
            </a:pathLst>
          </a:custGeom>
          <a:ln w="28575">
            <a:solidFill>
              <a:srgbClr val="7F49A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58" y="4612076"/>
            <a:ext cx="2523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dirty="0">
                <a:solidFill>
                  <a:srgbClr val="7F49A1"/>
                </a:solidFill>
                <a:latin typeface="Comic Sans MS" panose="030F0702030302020204" pitchFamily="66" charset="0"/>
              </a:rPr>
              <a:t>An Error indicates serious problems that a reasonable application should not try to catch.</a:t>
            </a:r>
          </a:p>
        </p:txBody>
      </p:sp>
      <p:sp>
        <p:nvSpPr>
          <p:cNvPr id="14" name="Freeform 13"/>
          <p:cNvSpPr/>
          <p:nvPr/>
        </p:nvSpPr>
        <p:spPr>
          <a:xfrm rot="5707671">
            <a:off x="-842579" y="4421588"/>
            <a:ext cx="2368862" cy="464954"/>
          </a:xfrm>
          <a:custGeom>
            <a:avLst/>
            <a:gdLst>
              <a:gd name="connsiteX0" fmla="*/ 415636 w 474595"/>
              <a:gd name="connsiteY0" fmla="*/ 0 h 464954"/>
              <a:gd name="connsiteX1" fmla="*/ 439387 w 474595"/>
              <a:gd name="connsiteY1" fmla="*/ 427511 h 464954"/>
              <a:gd name="connsiteX2" fmla="*/ 0 w 474595"/>
              <a:gd name="connsiteY2" fmla="*/ 415636 h 46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595" h="464954">
                <a:moveTo>
                  <a:pt x="415636" y="0"/>
                </a:moveTo>
                <a:cubicBezTo>
                  <a:pt x="462148" y="179119"/>
                  <a:pt x="508660" y="358238"/>
                  <a:pt x="439387" y="427511"/>
                </a:cubicBezTo>
                <a:cubicBezTo>
                  <a:pt x="370114" y="496784"/>
                  <a:pt x="185057" y="456210"/>
                  <a:pt x="0" y="415636"/>
                </a:cubicBezTo>
              </a:path>
            </a:pathLst>
          </a:custGeom>
          <a:ln w="28575">
            <a:solidFill>
              <a:srgbClr val="7F49A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5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512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Throwable</a:t>
            </a:r>
            <a:r>
              <a:rPr lang="en-US" dirty="0"/>
              <a:t> Hierarchy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3133" y="5945651"/>
            <a:ext cx="8680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You only need to include a throws clause on a method if the method throws a checked exception. If the method throws a runtime exception then there is no need to do so.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5160" y="1665054"/>
            <a:ext cx="3158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dirty="0">
                <a:solidFill>
                  <a:srgbClr val="0070C0"/>
                </a:solidFill>
              </a:rPr>
              <a:t>It is recommended to list only checked exceptions in the throws clause</a:t>
            </a:r>
          </a:p>
        </p:txBody>
      </p:sp>
      <p:sp>
        <p:nvSpPr>
          <p:cNvPr id="5" name="Freeform 4"/>
          <p:cNvSpPr/>
          <p:nvPr/>
        </p:nvSpPr>
        <p:spPr>
          <a:xfrm>
            <a:off x="7873340" y="2743200"/>
            <a:ext cx="583376" cy="3111335"/>
          </a:xfrm>
          <a:custGeom>
            <a:avLst/>
            <a:gdLst>
              <a:gd name="connsiteX0" fmla="*/ 190005 w 583376"/>
              <a:gd name="connsiteY0" fmla="*/ 3111335 h 3111335"/>
              <a:gd name="connsiteX1" fmla="*/ 546265 w 583376"/>
              <a:gd name="connsiteY1" fmla="*/ 2149434 h 3111335"/>
              <a:gd name="connsiteX2" fmla="*/ 510639 w 583376"/>
              <a:gd name="connsiteY2" fmla="*/ 1353787 h 3111335"/>
              <a:gd name="connsiteX3" fmla="*/ 0 w 583376"/>
              <a:gd name="connsiteY3" fmla="*/ 0 h 311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376" h="3111335">
                <a:moveTo>
                  <a:pt x="190005" y="3111335"/>
                </a:moveTo>
                <a:cubicBezTo>
                  <a:pt x="341415" y="2776847"/>
                  <a:pt x="492826" y="2442359"/>
                  <a:pt x="546265" y="2149434"/>
                </a:cubicBezTo>
                <a:cubicBezTo>
                  <a:pt x="599704" y="1856509"/>
                  <a:pt x="601683" y="1712026"/>
                  <a:pt x="510639" y="1353787"/>
                </a:cubicBezTo>
                <a:cubicBezTo>
                  <a:pt x="419595" y="995548"/>
                  <a:pt x="209797" y="497774"/>
                  <a:pt x="0" y="0"/>
                </a:cubicBezTo>
              </a:path>
            </a:pathLst>
          </a:cu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7467492" y="5153891"/>
            <a:ext cx="97090" cy="3681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2" y="1249429"/>
            <a:ext cx="50577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2" y="2430529"/>
            <a:ext cx="47910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39" y="2973903"/>
            <a:ext cx="34956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4100576"/>
            <a:ext cx="3286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55088" y="1310873"/>
            <a:ext cx="2217275" cy="32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from Integer class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1098" y="3054556"/>
            <a:ext cx="2675732" cy="32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from </a:t>
            </a:r>
            <a:r>
              <a:rPr lang="en-US" sz="1800" b="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DateFormat</a:t>
            </a:r>
            <a:r>
              <a:rPr 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 class</a:t>
            </a:r>
          </a:p>
        </p:txBody>
      </p:sp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4" y="4389738"/>
            <a:ext cx="40671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 rot="1953649">
            <a:off x="3663476" y="2772208"/>
            <a:ext cx="374134" cy="88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953649">
            <a:off x="4371226" y="4650586"/>
            <a:ext cx="374134" cy="88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4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999" y="1719071"/>
            <a:ext cx="8763001" cy="4407408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Date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getBirthdate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ParseException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Scanner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"Enter your birthdate (format like '11/25/1995'):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birthdateString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sc.nextLine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SimpleDateFormat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sdf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SimpleDateFormat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"MM/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dd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yyyy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sc.close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sdf.parse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birthdateString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API Methods flagged as</a:t>
            </a:r>
            <a:br>
              <a:rPr lang="en-US" dirty="0"/>
            </a:br>
            <a:r>
              <a:rPr lang="en-US" dirty="0"/>
              <a:t>throwing </a:t>
            </a:r>
            <a:r>
              <a:rPr lang="en-US" dirty="0" err="1"/>
              <a:t>CheckedExceptions</a:t>
            </a: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35" y="3387817"/>
            <a:ext cx="5118265" cy="347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18097480">
            <a:off x="3777030" y="5842320"/>
            <a:ext cx="249382" cy="57001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367" y="5475767"/>
            <a:ext cx="8407893" cy="1161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Defined in </a:t>
            </a:r>
            <a:r>
              <a:rPr lang="en-US" dirty="0" err="1"/>
              <a:t>java.lang</a:t>
            </a:r>
            <a:r>
              <a:rPr lang="en-US" dirty="0"/>
              <a:t> package</a:t>
            </a:r>
          </a:p>
          <a:p>
            <a:r>
              <a:rPr lang="en-US" dirty="0"/>
              <a:t>Can create </a:t>
            </a:r>
            <a:r>
              <a:rPr lang="en-US" b="1" dirty="0">
                <a:solidFill>
                  <a:srgbClr val="C00000"/>
                </a:solidFill>
              </a:rPr>
              <a:t>new custom exceptions </a:t>
            </a:r>
            <a:r>
              <a:rPr lang="en-US" dirty="0"/>
              <a:t>by extending standard exception classes  (more on this later)</a:t>
            </a:r>
          </a:p>
          <a:p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exception class hierarchy</a:t>
            </a:r>
          </a:p>
        </p:txBody>
      </p:sp>
      <p:pic>
        <p:nvPicPr>
          <p:cNvPr id="20484" name="Picture 4" descr="fig11-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99" y="1791179"/>
            <a:ext cx="6596062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7450" y="4868863"/>
            <a:ext cx="7467600" cy="1439862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264D8B"/>
              </a:buClr>
              <a:buFont typeface="Times" pitchFamily="18" charset="0"/>
              <a:buChar char="•"/>
              <a:defRPr/>
            </a:pPr>
            <a:endParaRPr lang="en-US" b="0" kern="0" dirty="0">
              <a:solidFill>
                <a:srgbClr val="1A317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43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2560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throw exceptions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92256"/>
              </p:ext>
            </p:extLst>
          </p:nvPr>
        </p:nvGraphicFramePr>
        <p:xfrm>
          <a:off x="973777" y="1908959"/>
          <a:ext cx="68453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32645" imgH="2126095" progId="Word.Document.12">
                  <p:embed/>
                </p:oleObj>
              </mc:Choice>
              <mc:Fallback>
                <p:oleObj name="Document" r:id="rId2" imgW="6832645" imgH="2126095" progId="Word.Document.12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777" y="1908959"/>
                        <a:ext cx="6845300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31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1432" y="1647822"/>
            <a:ext cx="2493818" cy="266292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What if someone called this method and passed in null?</a:t>
            </a:r>
          </a:p>
          <a:p>
            <a:endParaRPr lang="en-US" dirty="0"/>
          </a:p>
          <a:p>
            <a:r>
              <a:rPr lang="en-US" dirty="0"/>
              <a:t>That is,</a:t>
            </a:r>
            <a:br>
              <a:rPr lang="en-US" dirty="0"/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getDetails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(null)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3147" y="6629475"/>
            <a:ext cx="7018317" cy="228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Throwing an exception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51260" y="1745511"/>
            <a:ext cx="664316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/**</a:t>
            </a:r>
          </a:p>
          <a:p>
            <a:pPr eaLnBrk="1" hangingPunct="1"/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* Look up a name or phone number and return the</a:t>
            </a:r>
          </a:p>
          <a:p>
            <a:pPr eaLnBrk="1" hangingPunct="1"/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* corresponding contact details.</a:t>
            </a:r>
          </a:p>
          <a:p>
            <a:pPr eaLnBrk="1" hangingPunct="1"/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* @</a:t>
            </a:r>
            <a:r>
              <a:rPr lang="en-US" altLang="en-US" sz="1800" b="0" dirty="0" err="1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param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key The name or number to be looked up.</a:t>
            </a:r>
          </a:p>
          <a:p>
            <a:pPr eaLnBrk="1" hangingPunct="1"/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* @return The details corresponding to the key,</a:t>
            </a:r>
          </a:p>
          <a:p>
            <a:pPr eaLnBrk="1" hangingPunct="1"/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*         or null if there are none matching.</a:t>
            </a:r>
          </a:p>
          <a:p>
            <a:pPr eaLnBrk="1" hangingPunct="1"/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* @throws </a:t>
            </a:r>
            <a:r>
              <a:rPr lang="en-US" altLang="en-US" sz="1800" b="0" dirty="0" err="1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NullPointerException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if the key is null.</a:t>
            </a:r>
          </a:p>
          <a:p>
            <a:pPr eaLnBrk="1" hangingPunct="1"/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*/</a:t>
            </a:r>
          </a:p>
          <a:p>
            <a:pPr eaLnBrk="1" hangingPunct="1"/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80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 err="1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ContactDetails</a:t>
            </a:r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 err="1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getDetails</a:t>
            </a:r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(String key)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(key ==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)</a:t>
            </a:r>
            <a:r>
              <a:rPr lang="en-US" altLang="en-US" sz="180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altLang="en-US" sz="1800" b="0" dirty="0" err="1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NullPointerException</a:t>
            </a:r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(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                        "null key in </a:t>
            </a:r>
            <a:r>
              <a:rPr lang="en-US" altLang="en-US" sz="1800" b="0" dirty="0" err="1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getDetails</a:t>
            </a:r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");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 err="1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book.get</a:t>
            </a:r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(key);        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}</a:t>
            </a:r>
            <a:endParaRPr lang="en-US" altLang="en-US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6997" y="5951320"/>
            <a:ext cx="4085112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We are guaranteed that we will not pass 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latin typeface="+mn-lt"/>
              </a:rPr>
              <a:t> to the get() method.</a:t>
            </a:r>
          </a:p>
        </p:txBody>
      </p:sp>
      <p:sp>
        <p:nvSpPr>
          <p:cNvPr id="5" name="Right Arrow 4"/>
          <p:cNvSpPr/>
          <p:nvPr/>
        </p:nvSpPr>
        <p:spPr>
          <a:xfrm rot="11817261">
            <a:off x="3488713" y="5951320"/>
            <a:ext cx="1128156" cy="276999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78192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Argument checking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77900" y="1946275"/>
            <a:ext cx="702307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ContactDetails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getDetails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(String key)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(key == null) {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"null key in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getDetails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800" b="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key.trim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().length() == 0) {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"Empty key passed to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getDetails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book.get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(key);</a:t>
            </a:r>
          </a:p>
          <a:p>
            <a:pPr eaLnBrk="1" hangingPunct="1"/>
            <a:r>
              <a:rPr lang="en-US" altLang="en-US" sz="1800" b="0" dirty="0">
                <a:latin typeface="Consolas" panose="020B0609020204030204" pitchFamily="49" charset="0"/>
                <a:ea typeface="Times" pitchFamily="18" charset="0"/>
                <a:cs typeface="Consolas" panose="020B0609020204030204" pitchFamily="49" charset="0"/>
              </a:rPr>
              <a:t>}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6997" y="5951320"/>
            <a:ext cx="4085112" cy="32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Now we are catching MORE errors.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programmer attempts to handle </a:t>
            </a:r>
            <a:r>
              <a:rPr lang="en-US" sz="2400" b="1" u="sng" dirty="0"/>
              <a:t>all</a:t>
            </a:r>
            <a:r>
              <a:rPr lang="en-US" sz="2400" b="1" dirty="0"/>
              <a:t> </a:t>
            </a:r>
            <a:r>
              <a:rPr lang="en-US" sz="2400" dirty="0"/>
              <a:t>possible error states.</a:t>
            </a:r>
          </a:p>
          <a:p>
            <a:r>
              <a:rPr lang="en-US" sz="2400" dirty="0"/>
              <a:t>Murphy's Law:  "Anything that can go wrong, will go wrong."</a:t>
            </a:r>
          </a:p>
          <a:p>
            <a:r>
              <a:rPr lang="en-US" sz="2400" dirty="0"/>
              <a:t>"The whole point of defensive programming is guarding against errors you don’t expect."</a:t>
            </a:r>
            <a:br>
              <a:rPr lang="en-US" sz="2400" dirty="0"/>
            </a:br>
            <a:r>
              <a:rPr lang="en-US" sz="2400" dirty="0"/>
              <a:t>             -- Steve McConnell, </a:t>
            </a:r>
            <a:r>
              <a:rPr lang="en-US" sz="2400" i="1" dirty="0"/>
              <a:t>Code Complete</a:t>
            </a:r>
          </a:p>
          <a:p>
            <a:r>
              <a:rPr lang="en-US" sz="2400" dirty="0"/>
              <a:t>Do you agree with this philosophy?</a:t>
            </a:r>
          </a:p>
          <a:p>
            <a:r>
              <a:rPr lang="en-US" sz="2400" dirty="0"/>
              <a:t>“…many code bases are dominated by error handling” </a:t>
            </a:r>
          </a:p>
          <a:p>
            <a:pPr marL="365125" lvl="1" indent="0">
              <a:buNone/>
            </a:pPr>
            <a:r>
              <a:rPr lang="en-US" dirty="0"/>
              <a:t>              -- Michael Feathers, Clean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03915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614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36780"/>
              </p:ext>
            </p:extLst>
          </p:nvPr>
        </p:nvGraphicFramePr>
        <p:xfrm>
          <a:off x="469900" y="1903413"/>
          <a:ext cx="6783388" cy="42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52976" imgH="4306485" progId="Word.Document.12">
                  <p:embed/>
                </p:oleObj>
              </mc:Choice>
              <mc:Fallback>
                <p:oleObj name="Document" r:id="rId2" imgW="6852976" imgH="4306485" progId="Word.Document.12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903413"/>
                        <a:ext cx="6783388" cy="426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985164" y="3559749"/>
            <a:ext cx="3040086" cy="31141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2860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spc="0" baseline="0"/>
            </a:lvl1pPr>
            <a:lvl2pPr marL="548640" indent="-18288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pc="0" baseline="0"/>
            </a:lvl2pPr>
            <a:lvl3pPr marL="822960" indent="-18288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spc="0" baseline="0"/>
            </a:lvl3pPr>
            <a:lvl4pPr marL="1097280" indent="-182880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spc="0"/>
            </a:lvl4pPr>
            <a:lvl5pPr marL="1280160" indent="-18288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400" spc="0" baseline="0"/>
            </a:lvl5pPr>
            <a:lvl6pPr marL="1554480" indent="-18288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6pPr>
            <a:lvl7pPr marL="1828800" indent="-18288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7pPr>
            <a:lvl8pPr marL="2103120" indent="-18288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 marL="2377440" indent="-182880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Up to now, we have been mostly dealing with unchecked exceptions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(Except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DateFormat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parse() </a:t>
            </a:r>
            <a:r>
              <a:rPr lang="en-US" dirty="0"/>
              <a:t>method)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0765" y="2589234"/>
            <a:ext cx="1828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solidFill>
                  <a:srgbClr val="7F49A1"/>
                </a:solidFill>
                <a:latin typeface="Comic Sans MS" panose="030F0702030302020204" pitchFamily="66" charset="0"/>
              </a:rPr>
              <a:t>Note the hierarchies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00104" y="2866233"/>
            <a:ext cx="1436914" cy="0"/>
          </a:xfrm>
          <a:prstGeom prst="straightConnector1">
            <a:avLst/>
          </a:prstGeom>
          <a:ln w="28575">
            <a:solidFill>
              <a:srgbClr val="7F49A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70765" y="3241964"/>
            <a:ext cx="546264" cy="1425039"/>
          </a:xfrm>
          <a:prstGeom prst="straightConnector1">
            <a:avLst/>
          </a:prstGeom>
          <a:ln w="28575">
            <a:solidFill>
              <a:srgbClr val="7F49A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3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25633" y="1624070"/>
            <a:ext cx="4744190" cy="4407408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Checked exceptions</a:t>
            </a:r>
          </a:p>
          <a:p>
            <a:pPr lvl="1"/>
            <a:r>
              <a:rPr lang="en-US" altLang="en-US" sz="1800" dirty="0"/>
              <a:t>Subclass of Exception</a:t>
            </a:r>
          </a:p>
          <a:p>
            <a:pPr lvl="1"/>
            <a:r>
              <a:rPr lang="en-US" altLang="en-US" sz="1800" dirty="0"/>
              <a:t>Use for anticipated failures where recovery may be possible</a:t>
            </a:r>
          </a:p>
          <a:p>
            <a:pPr lvl="1"/>
            <a:r>
              <a:rPr lang="en-US" altLang="en-US" sz="1800" dirty="0"/>
              <a:t>Typically used to deal with </a:t>
            </a:r>
          </a:p>
          <a:p>
            <a:pPr lvl="2"/>
            <a:r>
              <a:rPr lang="en-US" altLang="en-US" sz="1600" dirty="0"/>
              <a:t>logical errors in a program</a:t>
            </a:r>
          </a:p>
          <a:p>
            <a:pPr lvl="2"/>
            <a:r>
              <a:rPr lang="en-US" altLang="en-US" sz="1600" dirty="0"/>
              <a:t>Situations that can be reasonably avoided (e.g., index out of bounds)</a:t>
            </a:r>
            <a:br>
              <a:rPr lang="en-US" altLang="en-US" sz="1600" dirty="0"/>
            </a:br>
            <a:endParaRPr lang="en-US" altLang="en-US" sz="1600" dirty="0"/>
          </a:p>
          <a:p>
            <a:r>
              <a:rPr lang="en-US" altLang="en-US" sz="2000" dirty="0"/>
              <a:t>Unchecked exceptions</a:t>
            </a:r>
          </a:p>
          <a:p>
            <a:pPr lvl="1"/>
            <a:r>
              <a:rPr lang="en-US" altLang="en-US" sz="1800" dirty="0"/>
              <a:t>Subclass of </a:t>
            </a:r>
            <a:r>
              <a:rPr lang="en-US" altLang="en-US" sz="1800" dirty="0" err="1"/>
              <a:t>RuntimeException</a:t>
            </a:r>
            <a:endParaRPr lang="en-US" altLang="en-US" sz="1800" dirty="0"/>
          </a:p>
          <a:p>
            <a:pPr lvl="1"/>
            <a:r>
              <a:rPr lang="en-US" altLang="en-US" sz="1800" dirty="0"/>
              <a:t>Use for unanticipated failures, beyond programmer’s control</a:t>
            </a:r>
          </a:p>
          <a:p>
            <a:pPr lvl="1"/>
            <a:r>
              <a:rPr lang="en-US" altLang="en-US" sz="1800" dirty="0"/>
              <a:t>Where recovery is unlikely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862888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Categories</a:t>
            </a:r>
            <a:br>
              <a:rPr lang="en-US" altLang="en-US" dirty="0"/>
            </a:br>
            <a:r>
              <a:rPr lang="en-US" altLang="en-US" dirty="0"/>
              <a:t>and Compiler Response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9823" y="4990153"/>
            <a:ext cx="403167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Compiler does not check the method which throws the exception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Compile does not check the method that issued a 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9823" y="2043093"/>
            <a:ext cx="403167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Compiler makes sure that the method encloses the method call in a try/catch block OR that the method header throws the exception up the line.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8753" y="4607640"/>
            <a:ext cx="88827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28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15740" y="1719071"/>
            <a:ext cx="4890754" cy="4912233"/>
          </a:xfrm>
        </p:spPr>
        <p:txBody>
          <a:bodyPr/>
          <a:lstStyle/>
          <a:p>
            <a:r>
              <a:rPr lang="en-US" b="1" dirty="0"/>
              <a:t>Two ways to handle </a:t>
            </a:r>
            <a:r>
              <a:rPr lang="en-US" b="1" u="sng" dirty="0">
                <a:solidFill>
                  <a:srgbClr val="C00000"/>
                </a:solidFill>
              </a:rPr>
              <a:t>checked</a:t>
            </a:r>
            <a:r>
              <a:rPr lang="en-US" b="1" dirty="0"/>
              <a:t> exceptions: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Throw the exception to the calling method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Catch the exception and handle it</a:t>
            </a:r>
          </a:p>
          <a:p>
            <a:endParaRPr lang="en-US" dirty="0"/>
          </a:p>
        </p:txBody>
      </p:sp>
      <p:sp>
        <p:nvSpPr>
          <p:cNvPr id="717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717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Propagates </a:t>
            </a:r>
            <a:br>
              <a:rPr lang="en-US" dirty="0"/>
            </a:br>
            <a:r>
              <a:rPr lang="en-US" dirty="0"/>
              <a:t>Exceptions</a:t>
            </a: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766054"/>
              </p:ext>
            </p:extLst>
          </p:nvPr>
        </p:nvGraphicFramePr>
        <p:xfrm>
          <a:off x="-239978" y="1199783"/>
          <a:ext cx="4362450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4740" imgH="4504639" progId="Visio.Drawing.11">
                  <p:embed/>
                </p:oleObj>
              </mc:Choice>
              <mc:Fallback>
                <p:oleObj r:id="rId2" imgW="3634740" imgH="4504639" progId="Visio.Drawing.11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9978" y="1199783"/>
                        <a:ext cx="4362450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448780" y="3610933"/>
            <a:ext cx="403167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Compiler ensures all involved methods handle (with try/catch) or "punt" with throws statement in method header.</a:t>
            </a:r>
          </a:p>
        </p:txBody>
      </p:sp>
      <p:pic>
        <p:nvPicPr>
          <p:cNvPr id="115731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095" y="5903150"/>
            <a:ext cx="5313045" cy="76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11077" y="5335729"/>
            <a:ext cx="3307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b="0" dirty="0">
                <a:solidFill>
                  <a:srgbClr val="0066CC"/>
                </a:solidFill>
                <a:latin typeface="Comic Sans MS" panose="030F0702030302020204" pitchFamily="66" charset="0"/>
              </a:rPr>
              <a:t>Sample of the compiler error if you do not deal with checked exceptions</a:t>
            </a:r>
          </a:p>
        </p:txBody>
      </p:sp>
    </p:spTree>
    <p:extLst>
      <p:ext uri="{BB962C8B-B14F-4D97-AF65-F5344CB8AC3E}">
        <p14:creationId xmlns:p14="http://schemas.microsoft.com/office/powerpoint/2010/main" val="1507632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Effects on method that throws exception:</a:t>
            </a:r>
          </a:p>
          <a:p>
            <a:pPr lvl="1"/>
            <a:r>
              <a:rPr lang="en-US" altLang="en-US"/>
              <a:t>The throwing method finishes prematurely</a:t>
            </a:r>
          </a:p>
          <a:p>
            <a:pPr lvl="2"/>
            <a:r>
              <a:rPr lang="en-US" altLang="en-US"/>
              <a:t>At the point when exception is thrown</a:t>
            </a:r>
          </a:p>
          <a:p>
            <a:pPr lvl="1"/>
            <a:r>
              <a:rPr lang="en-US" altLang="en-US"/>
              <a:t>No return value is returned.</a:t>
            </a:r>
          </a:p>
          <a:p>
            <a:r>
              <a:rPr lang="en-US" altLang="en-US"/>
              <a:t>Effects on the method that receives an exception</a:t>
            </a:r>
          </a:p>
          <a:p>
            <a:pPr lvl="1"/>
            <a:r>
              <a:rPr lang="en-US" altLang="en-US"/>
              <a:t>Control does not return to the client’s point of call</a:t>
            </a:r>
          </a:p>
          <a:p>
            <a:pPr lvl="2"/>
            <a:r>
              <a:rPr lang="en-US" altLang="en-US"/>
              <a:t>So the client cannot carry on regardless</a:t>
            </a:r>
          </a:p>
          <a:p>
            <a:pPr lvl="2"/>
            <a:r>
              <a:rPr lang="en-US" altLang="en-US"/>
              <a:t>Program execution depends on whether the client catches and processes an exception</a:t>
            </a:r>
          </a:p>
          <a:p>
            <a:pPr lvl="1"/>
            <a:r>
              <a:rPr lang="en-US" altLang="en-US"/>
              <a:t>A client may ‘catch’ an exception</a:t>
            </a:r>
            <a:endParaRPr lang="en-US" alt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862888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effect of an exception</a:t>
            </a:r>
          </a:p>
        </p:txBody>
      </p:sp>
    </p:spTree>
    <p:extLst>
      <p:ext uri="{BB962C8B-B14F-4D97-AF65-F5344CB8AC3E}">
        <p14:creationId xmlns:p14="http://schemas.microsoft.com/office/powerpoint/2010/main" val="3637683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Methods throwing a checked exception must include a throws clause:</a:t>
            </a:r>
            <a:endParaRPr lang="en-US" altLang="en-US" dirty="0"/>
          </a:p>
          <a:p>
            <a:pPr eaLnBrk="1" hangingPunct="1">
              <a:spcBef>
                <a:spcPts val="1800"/>
              </a:spcBef>
              <a:spcAft>
                <a:spcPts val="1800"/>
              </a:spcAft>
              <a:buFont typeface="Times" pitchFamily="18" charset="0"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saveToFile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destinationFile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throws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IOException</a:t>
            </a:r>
            <a:r>
              <a:rPr lang="en-US" altLang="en-US" sz="1800" dirty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Notice that required keyword 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en-US" sz="2800" dirty="0"/>
              <a:t> used in declaration is different from keyword 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en-US" sz="2800" dirty="0"/>
              <a:t> used in throw statement</a:t>
            </a:r>
          </a:p>
          <a:p>
            <a:pPr eaLnBrk="1" hangingPunct="1"/>
            <a:r>
              <a:rPr lang="en-US" altLang="en-US" sz="2800" dirty="0"/>
              <a:t>Method may throw unchecked exceptions but compiler does not require that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504" y="6590805"/>
            <a:ext cx="9163792" cy="32791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throws clause</a:t>
            </a:r>
          </a:p>
        </p:txBody>
      </p:sp>
    </p:spTree>
    <p:extLst>
      <p:ext uri="{BB962C8B-B14F-4D97-AF65-F5344CB8AC3E}">
        <p14:creationId xmlns:p14="http://schemas.microsoft.com/office/powerpoint/2010/main" val="3934443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Date Placeholder 1"/>
          <p:cNvSpPr>
            <a:spLocks noGrp="1"/>
          </p:cNvSpPr>
          <p:nvPr>
            <p:ph type="dt" sz="half" idx="10"/>
          </p:nvPr>
        </p:nvSpPr>
        <p:spPr>
          <a:xfrm>
            <a:off x="4123491" y="6619305"/>
            <a:ext cx="2133600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07929" y="6619305"/>
            <a:ext cx="3352800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29951"/>
              </p:ext>
            </p:extLst>
          </p:nvPr>
        </p:nvGraphicFramePr>
        <p:xfrm>
          <a:off x="153988" y="-71775"/>
          <a:ext cx="8788400" cy="688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10012" imgH="6893314" progId="Word.Document.12">
                  <p:embed/>
                </p:oleObj>
              </mc:Choice>
              <mc:Fallback>
                <p:oleObj name="Document" r:id="rId2" imgW="8810012" imgH="6893314" progId="Word.Document.12">
                  <p:embed/>
                  <p:pic>
                    <p:nvPicPr>
                      <p:cNvPr id="235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-71775"/>
                        <a:ext cx="8788400" cy="688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23558" y="1529047"/>
            <a:ext cx="388323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IOException</a:t>
            </a: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 covers itself and </a:t>
            </a:r>
            <a:br>
              <a:rPr lang="en-US" sz="1600" dirty="0">
                <a:solidFill>
                  <a:srgbClr val="C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its child class </a:t>
            </a:r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FileNotFoundException</a:t>
            </a: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5" name="Freeform 4"/>
          <p:cNvSpPr/>
          <p:nvPr/>
        </p:nvSpPr>
        <p:spPr>
          <a:xfrm>
            <a:off x="6365174" y="118753"/>
            <a:ext cx="1462466" cy="1410294"/>
          </a:xfrm>
          <a:custGeom>
            <a:avLst/>
            <a:gdLst>
              <a:gd name="connsiteX0" fmla="*/ 1436914 w 1462466"/>
              <a:gd name="connsiteY0" fmla="*/ 1159926 h 1159926"/>
              <a:gd name="connsiteX1" fmla="*/ 1448790 w 1462466"/>
              <a:gd name="connsiteY1" fmla="*/ 815542 h 1159926"/>
              <a:gd name="connsiteX2" fmla="*/ 1270660 w 1462466"/>
              <a:gd name="connsiteY2" fmla="*/ 281152 h 1159926"/>
              <a:gd name="connsiteX3" fmla="*/ 950026 w 1462466"/>
              <a:gd name="connsiteY3" fmla="*/ 91147 h 1159926"/>
              <a:gd name="connsiteX4" fmla="*/ 463138 w 1462466"/>
              <a:gd name="connsiteY4" fmla="*/ 8020 h 1159926"/>
              <a:gd name="connsiteX5" fmla="*/ 0 w 1462466"/>
              <a:gd name="connsiteY5" fmla="*/ 281152 h 11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2466" h="1159926">
                <a:moveTo>
                  <a:pt x="1436914" y="1159926"/>
                </a:moveTo>
                <a:cubicBezTo>
                  <a:pt x="1456706" y="1060965"/>
                  <a:pt x="1476499" y="962004"/>
                  <a:pt x="1448790" y="815542"/>
                </a:cubicBezTo>
                <a:cubicBezTo>
                  <a:pt x="1421081" y="669080"/>
                  <a:pt x="1353787" y="401884"/>
                  <a:pt x="1270660" y="281152"/>
                </a:cubicBezTo>
                <a:cubicBezTo>
                  <a:pt x="1187533" y="160420"/>
                  <a:pt x="1084613" y="136669"/>
                  <a:pt x="950026" y="91147"/>
                </a:cubicBezTo>
                <a:cubicBezTo>
                  <a:pt x="815439" y="45625"/>
                  <a:pt x="621476" y="-23648"/>
                  <a:pt x="463138" y="8020"/>
                </a:cubicBezTo>
                <a:cubicBezTo>
                  <a:pt x="304800" y="39687"/>
                  <a:pt x="152400" y="160419"/>
                  <a:pt x="0" y="281152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4182" y="3786578"/>
            <a:ext cx="4201982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This method catches the </a:t>
            </a:r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IOException</a:t>
            </a: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2566" y="4829628"/>
            <a:ext cx="6422668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This method throw the </a:t>
            </a:r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IOException</a:t>
            </a: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 for someone else to catch</a:t>
            </a:r>
          </a:p>
        </p:txBody>
      </p:sp>
      <p:cxnSp>
        <p:nvCxnSpPr>
          <p:cNvPr id="8" name="Straight Arrow Connector 7"/>
          <p:cNvCxnSpPr>
            <a:stCxn id="14" idx="1"/>
          </p:cNvCxnSpPr>
          <p:nvPr/>
        </p:nvCxnSpPr>
        <p:spPr>
          <a:xfrm flipH="1">
            <a:off x="3871356" y="3955855"/>
            <a:ext cx="392826" cy="169277"/>
          </a:xfrm>
          <a:prstGeom prst="straightConnector1">
            <a:avLst/>
          </a:pr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eform 12"/>
          <p:cNvSpPr/>
          <p:nvPr/>
        </p:nvSpPr>
        <p:spPr>
          <a:xfrm>
            <a:off x="6246421" y="5165766"/>
            <a:ext cx="269774" cy="415637"/>
          </a:xfrm>
          <a:custGeom>
            <a:avLst/>
            <a:gdLst>
              <a:gd name="connsiteX0" fmla="*/ 261257 w 269774"/>
              <a:gd name="connsiteY0" fmla="*/ 0 h 415637"/>
              <a:gd name="connsiteX1" fmla="*/ 237506 w 269774"/>
              <a:gd name="connsiteY1" fmla="*/ 178130 h 415637"/>
              <a:gd name="connsiteX2" fmla="*/ 0 w 269774"/>
              <a:gd name="connsiteY2" fmla="*/ 415637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774" h="415637">
                <a:moveTo>
                  <a:pt x="261257" y="0"/>
                </a:moveTo>
                <a:cubicBezTo>
                  <a:pt x="271153" y="54428"/>
                  <a:pt x="281049" y="108857"/>
                  <a:pt x="237506" y="178130"/>
                </a:cubicBezTo>
                <a:cubicBezTo>
                  <a:pt x="193963" y="247403"/>
                  <a:pt x="96981" y="331520"/>
                  <a:pt x="0" y="415637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4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Checked exceptions extend class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en-US" sz="1800" dirty="0"/>
              <a:t> </a:t>
            </a:r>
            <a:r>
              <a:rPr lang="en-US" altLang="en-US" dirty="0"/>
              <a:t>but not class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RuntimeException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/>
              <a:t>Principles of exception </a:t>
            </a:r>
            <a:r>
              <a:rPr lang="en-US" altLang="en-US" i="1" dirty="0"/>
              <a:t>throwing</a:t>
            </a:r>
            <a:r>
              <a:rPr lang="en-US" altLang="en-US" dirty="0"/>
              <a:t> applies to both checked and unchecked exceptions</a:t>
            </a:r>
          </a:p>
          <a:p>
            <a:pPr eaLnBrk="1" hangingPunct="1"/>
            <a:r>
              <a:rPr lang="en-US" altLang="en-US" dirty="0"/>
              <a:t>Principles of exception </a:t>
            </a:r>
            <a:r>
              <a:rPr lang="en-US" altLang="en-US" i="1" dirty="0"/>
              <a:t>handling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C00000"/>
                </a:solidFill>
              </a:rPr>
              <a:t>requirement</a:t>
            </a:r>
            <a:r>
              <a:rPr lang="en-US" altLang="en-US" dirty="0"/>
              <a:t> for checked exceptions only</a:t>
            </a:r>
          </a:p>
          <a:p>
            <a:pPr lvl="1" eaLnBrk="1" hangingPunct="1"/>
            <a:r>
              <a:rPr lang="en-US" altLang="en-US" dirty="0"/>
              <a:t>Checked exceptions are meant to be caught</a:t>
            </a:r>
          </a:p>
          <a:p>
            <a:pPr lvl="1" eaLnBrk="1" hangingPunct="1"/>
            <a:r>
              <a:rPr lang="en-US" altLang="en-US" dirty="0"/>
              <a:t>The compiler ensures that checked exception use is tightly controlled in both server and client</a:t>
            </a:r>
          </a:p>
          <a:p>
            <a:pPr lvl="1" eaLnBrk="1" hangingPunct="1"/>
            <a:r>
              <a:rPr lang="en-US" altLang="en-US" dirty="0"/>
              <a:t>However, of course you should also do exception handling for unchecked exceptions like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NullPointerException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/>
              <a:t>Used properly, failures may be recoverable.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4390" y="6651520"/>
            <a:ext cx="8380020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</p:spTree>
    <p:extLst>
      <p:ext uri="{BB962C8B-B14F-4D97-AF65-F5344CB8AC3E}">
        <p14:creationId xmlns:p14="http://schemas.microsoft.com/office/powerpoint/2010/main" val="420619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78192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One:</a:t>
            </a:r>
            <a:br>
              <a:rPr lang="en-US" altLang="en-US" dirty="0"/>
            </a:br>
            <a:r>
              <a:rPr lang="en-US" altLang="en-US" dirty="0"/>
              <a:t>Preventing object creation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68184" y="1631950"/>
            <a:ext cx="808426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ContactDetails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(String name, String phone, String address)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if (name == null)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name = "";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if (phone == null)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phone = "";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if (address == null)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address = "";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this.name =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name.trim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this.phone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phone.trim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this.address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address.trim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this.name.length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() == 0 &amp;&amp;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this.phone.length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() == 0)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throw new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IllegalStateException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        "Either the name or phone must not be blank.");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6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Two:</a:t>
            </a:r>
            <a:br>
              <a:rPr lang="en-US" dirty="0"/>
            </a:br>
            <a:r>
              <a:rPr lang="en-US" dirty="0"/>
              <a:t>Parameter Checking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112992"/>
              </p:ext>
            </p:extLst>
          </p:nvPr>
        </p:nvGraphicFramePr>
        <p:xfrm>
          <a:off x="700645" y="1956460"/>
          <a:ext cx="7537450" cy="412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26406" imgH="4139666" progId="Word.Document.12">
                  <p:embed/>
                </p:oleObj>
              </mc:Choice>
              <mc:Fallback>
                <p:oleObj name="Document" r:id="rId2" imgW="7526406" imgH="4139666" progId="Word.Document.12">
                  <p:embed/>
                  <p:pic>
                    <p:nvPicPr>
                      <p:cNvPr id="266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45" y="1956460"/>
                        <a:ext cx="7537450" cy="412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49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Three Approaches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Assume that client objects will know what they are doing and will request services only in a sensible and well- defined way.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Assume that server objects will operate in an essentially problematic environment in which all possible steps must be taken to prevent client objects from using them incorrectly.</a:t>
            </a:r>
          </a:p>
          <a:p>
            <a:endParaRPr lang="en-US" sz="1800" dirty="0"/>
          </a:p>
          <a:p>
            <a:r>
              <a:rPr lang="en-US" sz="1800" dirty="0"/>
              <a:t>Assume an intentionally hostile client who is trying to break or find a weakness in the server.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Issues to Address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altLang="en-US" sz="1800" dirty="0"/>
              <a:t>In practice,</a:t>
            </a:r>
          </a:p>
          <a:p>
            <a:pPr lvl="1"/>
            <a:r>
              <a:rPr lang="en-US" altLang="en-US" sz="1600" dirty="0"/>
              <a:t>Most client requests are reasonable</a:t>
            </a:r>
          </a:p>
          <a:p>
            <a:pPr lvl="1"/>
            <a:r>
              <a:rPr lang="en-US" altLang="en-US" sz="1600" dirty="0"/>
              <a:t>Occasionally client might issue an invalid call to a server</a:t>
            </a:r>
            <a:br>
              <a:rPr lang="en-US" altLang="en-US" sz="1600" dirty="0"/>
            </a:br>
            <a:endParaRPr lang="en-US" altLang="en-US" sz="1600" dirty="0"/>
          </a:p>
          <a:p>
            <a:r>
              <a:rPr lang="en-US" altLang="en-US" sz="1800" dirty="0"/>
              <a:t>Design issues:</a:t>
            </a:r>
          </a:p>
          <a:p>
            <a:pPr lvl="1"/>
            <a:r>
              <a:rPr lang="en-US" altLang="en-US" sz="1600" dirty="0"/>
              <a:t>How much checking server should do on all method calls?</a:t>
            </a:r>
          </a:p>
          <a:p>
            <a:pPr lvl="1"/>
            <a:r>
              <a:rPr lang="en-US" altLang="en-US" sz="1600" dirty="0"/>
              <a:t>How to report errors?</a:t>
            </a:r>
          </a:p>
          <a:p>
            <a:pPr lvl="1"/>
            <a:r>
              <a:rPr lang="en-US" altLang="en-US" sz="1600" dirty="0"/>
              <a:t>How can a client anticipate failure?</a:t>
            </a:r>
          </a:p>
          <a:p>
            <a:pPr lvl="1"/>
            <a:r>
              <a:rPr lang="en-US" altLang="en-US" sz="1600" dirty="0"/>
              <a:t>How should a client deal with failure?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Approaches</a:t>
            </a:r>
          </a:p>
        </p:txBody>
      </p:sp>
    </p:spTree>
    <p:extLst>
      <p:ext uri="{BB962C8B-B14F-4D97-AF65-F5344CB8AC3E}">
        <p14:creationId xmlns:p14="http://schemas.microsoft.com/office/powerpoint/2010/main" val="2802764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2765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7497692" cy="1054394"/>
          </a:xfrm>
        </p:spPr>
        <p:txBody>
          <a:bodyPr/>
          <a:lstStyle/>
          <a:p>
            <a:r>
              <a:rPr lang="en-US" dirty="0"/>
              <a:t>Example Three: Forcing an Exception</a:t>
            </a:r>
            <a:br>
              <a:rPr lang="en-US" dirty="0"/>
            </a:br>
            <a:r>
              <a:rPr lang="en-US" dirty="0"/>
              <a:t> to Test Exception Handling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14088"/>
              </p:ext>
            </p:extLst>
          </p:nvPr>
        </p:nvGraphicFramePr>
        <p:xfrm>
          <a:off x="926276" y="1944584"/>
          <a:ext cx="6848475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32645" imgH="4068125" progId="Word.Document.12">
                  <p:embed/>
                </p:oleObj>
              </mc:Choice>
              <mc:Fallback>
                <p:oleObj name="Document" r:id="rId2" imgW="6832645" imgH="4068125" progId="Word.Document.12">
                  <p:embed/>
                  <p:pic>
                    <p:nvPicPr>
                      <p:cNvPr id="276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276" y="1944584"/>
                        <a:ext cx="6848475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223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2867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Four:</a:t>
            </a:r>
            <a:br>
              <a:rPr lang="en-US" dirty="0"/>
            </a:br>
            <a:r>
              <a:rPr lang="en-US" dirty="0" err="1"/>
              <a:t>Rethrowing</a:t>
            </a:r>
            <a:r>
              <a:rPr lang="en-US" dirty="0"/>
              <a:t> an Exception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244417"/>
              </p:ext>
            </p:extLst>
          </p:nvPr>
        </p:nvGraphicFramePr>
        <p:xfrm>
          <a:off x="771896" y="2087088"/>
          <a:ext cx="7470775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60984" imgH="2964813" progId="Word.Document.12">
                  <p:embed/>
                </p:oleObj>
              </mc:Choice>
              <mc:Fallback>
                <p:oleObj name="Document" r:id="rId2" imgW="7460984" imgH="2964813" progId="Word.Document.12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96" y="2087088"/>
                        <a:ext cx="7470775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33152" y="4903296"/>
            <a:ext cx="6422668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The exception is caught in the method where it occurs and that method's name is recorded.  Then it is  </a:t>
            </a:r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rethrown</a:t>
            </a: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 so that the calling function can handle it normally.   </a:t>
            </a:r>
            <a:br>
              <a:rPr lang="en-US" sz="1600" dirty="0">
                <a:solidFill>
                  <a:srgbClr val="C00000"/>
                </a:solidFill>
                <a:latin typeface="Comic Sans MS" pitchFamily="66" charset="0"/>
              </a:rPr>
            </a:br>
            <a:br>
              <a:rPr lang="en-US" sz="1600" dirty="0">
                <a:solidFill>
                  <a:srgbClr val="C00000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Helps with tracing where exactly the error took place.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4550" y="1662545"/>
            <a:ext cx="25294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The purpose here is just to log a message before propagating upwards.</a:t>
            </a:r>
          </a:p>
        </p:txBody>
      </p:sp>
      <p:sp>
        <p:nvSpPr>
          <p:cNvPr id="4" name="Freeform 3"/>
          <p:cNvSpPr/>
          <p:nvPr/>
        </p:nvSpPr>
        <p:spPr>
          <a:xfrm>
            <a:off x="7552706" y="2517569"/>
            <a:ext cx="942909" cy="3087584"/>
          </a:xfrm>
          <a:custGeom>
            <a:avLst/>
            <a:gdLst>
              <a:gd name="connsiteX0" fmla="*/ 0 w 942909"/>
              <a:gd name="connsiteY0" fmla="*/ 3087584 h 3087584"/>
              <a:gd name="connsiteX1" fmla="*/ 736271 w 942909"/>
              <a:gd name="connsiteY1" fmla="*/ 2850078 h 3087584"/>
              <a:gd name="connsiteX2" fmla="*/ 914400 w 942909"/>
              <a:gd name="connsiteY2" fmla="*/ 2090057 h 3087584"/>
              <a:gd name="connsiteX3" fmla="*/ 914400 w 942909"/>
              <a:gd name="connsiteY3" fmla="*/ 807522 h 3087584"/>
              <a:gd name="connsiteX4" fmla="*/ 641268 w 942909"/>
              <a:gd name="connsiteY4" fmla="*/ 0 h 308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09" h="3087584">
                <a:moveTo>
                  <a:pt x="0" y="3087584"/>
                </a:moveTo>
                <a:cubicBezTo>
                  <a:pt x="291935" y="3051958"/>
                  <a:pt x="583871" y="3016332"/>
                  <a:pt x="736271" y="2850078"/>
                </a:cubicBezTo>
                <a:cubicBezTo>
                  <a:pt x="888671" y="2683823"/>
                  <a:pt x="884712" y="2430483"/>
                  <a:pt x="914400" y="2090057"/>
                </a:cubicBezTo>
                <a:cubicBezTo>
                  <a:pt x="944088" y="1749631"/>
                  <a:pt x="959922" y="1155865"/>
                  <a:pt x="914400" y="807522"/>
                </a:cubicBezTo>
                <a:cubicBezTo>
                  <a:pt x="868878" y="459179"/>
                  <a:pt x="755073" y="229589"/>
                  <a:pt x="641268" y="0"/>
                </a:cubicBezTo>
              </a:path>
            </a:pathLst>
          </a:cu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96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9" y="1710118"/>
            <a:ext cx="8599874" cy="1863236"/>
          </a:xfrm>
        </p:spPr>
        <p:txBody>
          <a:bodyPr>
            <a:normAutofit fontScale="92500"/>
          </a:bodyPr>
          <a:lstStyle/>
          <a:p>
            <a:r>
              <a:rPr lang="en-US" dirty="0"/>
              <a:t>If you throw your own exception in response to another exception that has occurred, you only have information about the latest exception thrown.</a:t>
            </a:r>
          </a:p>
          <a:p>
            <a:r>
              <a:rPr lang="en-US" dirty="0"/>
              <a:t>How can you retain information from the original exception?</a:t>
            </a:r>
          </a:p>
          <a:p>
            <a:pPr lvl="1"/>
            <a:r>
              <a:rPr lang="en-US" dirty="0"/>
              <a:t>Instead of creating your custom exception with the </a:t>
            </a:r>
            <a:r>
              <a:rPr lang="en-US" dirty="0" err="1"/>
              <a:t>Throwable</a:t>
            </a:r>
            <a:r>
              <a:rPr lang="en-US" dirty="0"/>
              <a:t>() or </a:t>
            </a:r>
            <a:r>
              <a:rPr lang="en-US" dirty="0" err="1"/>
              <a:t>Throwable</a:t>
            </a:r>
            <a:r>
              <a:rPr lang="en-US" dirty="0"/>
              <a:t>(message) constructors, use constructors to capture the underlying cause.</a:t>
            </a:r>
          </a:p>
        </p:txBody>
      </p:sp>
      <p:sp>
        <p:nvSpPr>
          <p:cNvPr id="33795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3379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Chaining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329598"/>
              </p:ext>
            </p:extLst>
          </p:nvPr>
        </p:nvGraphicFramePr>
        <p:xfrm>
          <a:off x="392361" y="4096740"/>
          <a:ext cx="8359775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80686" imgH="2321610" progId="Word.Document.12">
                  <p:embed/>
                </p:oleObj>
              </mc:Choice>
              <mc:Fallback>
                <p:oleObj name="Document" r:id="rId2" imgW="8380686" imgH="2321610" progId="Word.Document.12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61" y="4096740"/>
                        <a:ext cx="8359775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823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3482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br>
              <a:rPr lang="en-US" dirty="0"/>
            </a:br>
            <a:r>
              <a:rPr lang="en-US" dirty="0"/>
              <a:t>Exception Chaining  </a:t>
            </a:r>
            <a:r>
              <a:rPr lang="en-US" sz="2400" dirty="0"/>
              <a:t>(1)</a:t>
            </a:r>
            <a:endParaRPr lang="en-US" dirty="0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701989"/>
              </p:ext>
            </p:extLst>
          </p:nvPr>
        </p:nvGraphicFramePr>
        <p:xfrm>
          <a:off x="368300" y="1674813"/>
          <a:ext cx="8561388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57197" imgH="5285592" progId="Word.Document.12">
                  <p:embed/>
                </p:oleObj>
              </mc:Choice>
              <mc:Fallback>
                <p:oleObj name="Document" r:id="rId2" imgW="8557197" imgH="5285592" progId="Word.Document.12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74813"/>
                        <a:ext cx="8561388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1996" y="3907991"/>
            <a:ext cx="446323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When the new exception object is created, it is built with knowledge of e the exception that triggered it, that is "e".</a:t>
            </a:r>
          </a:p>
        </p:txBody>
      </p:sp>
      <p:sp>
        <p:nvSpPr>
          <p:cNvPr id="11" name="Freeform 10"/>
          <p:cNvSpPr/>
          <p:nvPr/>
        </p:nvSpPr>
        <p:spPr>
          <a:xfrm flipV="1">
            <a:off x="4144488" y="4715237"/>
            <a:ext cx="4414385" cy="1768690"/>
          </a:xfrm>
          <a:custGeom>
            <a:avLst/>
            <a:gdLst>
              <a:gd name="connsiteX0" fmla="*/ 1436914 w 1462466"/>
              <a:gd name="connsiteY0" fmla="*/ 1159926 h 1159926"/>
              <a:gd name="connsiteX1" fmla="*/ 1448790 w 1462466"/>
              <a:gd name="connsiteY1" fmla="*/ 815542 h 1159926"/>
              <a:gd name="connsiteX2" fmla="*/ 1270660 w 1462466"/>
              <a:gd name="connsiteY2" fmla="*/ 281152 h 1159926"/>
              <a:gd name="connsiteX3" fmla="*/ 950026 w 1462466"/>
              <a:gd name="connsiteY3" fmla="*/ 91147 h 1159926"/>
              <a:gd name="connsiteX4" fmla="*/ 463138 w 1462466"/>
              <a:gd name="connsiteY4" fmla="*/ 8020 h 1159926"/>
              <a:gd name="connsiteX5" fmla="*/ 0 w 1462466"/>
              <a:gd name="connsiteY5" fmla="*/ 281152 h 11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2466" h="1159926">
                <a:moveTo>
                  <a:pt x="1436914" y="1159926"/>
                </a:moveTo>
                <a:cubicBezTo>
                  <a:pt x="1456706" y="1060965"/>
                  <a:pt x="1476499" y="962004"/>
                  <a:pt x="1448790" y="815542"/>
                </a:cubicBezTo>
                <a:cubicBezTo>
                  <a:pt x="1421081" y="669080"/>
                  <a:pt x="1353787" y="401884"/>
                  <a:pt x="1270660" y="281152"/>
                </a:cubicBezTo>
                <a:cubicBezTo>
                  <a:pt x="1187533" y="160420"/>
                  <a:pt x="1084613" y="136669"/>
                  <a:pt x="950026" y="91147"/>
                </a:cubicBezTo>
                <a:cubicBezTo>
                  <a:pt x="815439" y="45625"/>
                  <a:pt x="621476" y="-23648"/>
                  <a:pt x="463138" y="8020"/>
                </a:cubicBezTo>
                <a:cubicBezTo>
                  <a:pt x="304800" y="39687"/>
                  <a:pt x="152400" y="160419"/>
                  <a:pt x="0" y="281152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3584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br>
              <a:rPr lang="en-US" dirty="0"/>
            </a:br>
            <a:r>
              <a:rPr lang="en-US" dirty="0"/>
              <a:t>Exception Chaining  </a:t>
            </a:r>
            <a:r>
              <a:rPr lang="en-US" sz="2400" dirty="0"/>
              <a:t>(2)</a:t>
            </a:r>
            <a:endParaRPr lang="en-US" dirty="0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7741"/>
              </p:ext>
            </p:extLst>
          </p:nvPr>
        </p:nvGraphicFramePr>
        <p:xfrm>
          <a:off x="926276" y="2063337"/>
          <a:ext cx="68453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32645" imgH="3547566" progId="Word.Document.12">
                  <p:embed/>
                </p:oleObj>
              </mc:Choice>
              <mc:Fallback>
                <p:oleObj name="Document" r:id="rId2" imgW="6832645" imgH="3547566" progId="Word.Document.12">
                  <p:embed/>
                  <p:pic>
                    <p:nvPicPr>
                      <p:cNvPr id="358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276" y="2063337"/>
                        <a:ext cx="6845300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233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</a:p>
        </p:txBody>
      </p:sp>
    </p:spTree>
    <p:extLst>
      <p:ext uri="{BB962C8B-B14F-4D97-AF65-F5344CB8AC3E}">
        <p14:creationId xmlns:p14="http://schemas.microsoft.com/office/powerpoint/2010/main" val="2910435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The client that issues a call to the method which throws checked exception must add provisions for dealing with that exception</a:t>
            </a:r>
          </a:p>
          <a:p>
            <a:pPr eaLnBrk="1" hangingPunct="1"/>
            <a:r>
              <a:rPr lang="en-US" altLang="en-US" dirty="0"/>
              <a:t>Clients catching an exception must protect the call with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try-catch</a:t>
            </a:r>
            <a:r>
              <a:rPr lang="en-US" altLang="en-US" dirty="0"/>
              <a:t> statement:</a:t>
            </a:r>
          </a:p>
          <a:p>
            <a:pPr eaLnBrk="1" hangingPunct="1">
              <a:spcBef>
                <a:spcPct val="0"/>
              </a:spcBef>
              <a:buFont typeface="Times" pitchFamily="18" charset="0"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Times" pitchFamily="18" charset="0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	try {</a:t>
            </a:r>
            <a:b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    </a:t>
            </a:r>
            <a:r>
              <a:rPr lang="en-US" altLang="en-US" sz="1600" b="1" i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Protect one or more statements here.</a:t>
            </a:r>
            <a:br>
              <a:rPr lang="en-US" altLang="en-US" sz="1600" b="1" i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}</a:t>
            </a:r>
            <a:b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catch(Exception e) {</a:t>
            </a:r>
            <a:b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    </a:t>
            </a:r>
            <a:r>
              <a:rPr lang="en-US" altLang="en-US" sz="1600" b="1" i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Report and recover from the exception here.</a:t>
            </a:r>
            <a:br>
              <a:rPr lang="en-US" altLang="en-US" sz="1600" b="1" i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ea typeface="Times" pitchFamily="18" charset="0"/>
                <a:cs typeface="Times" pitchFamily="18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Times" pitchFamily="18" charset="0"/>
              <a:buNone/>
            </a:pPr>
            <a:endParaRPr lang="en-US" alt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Note that catch block contains an exceptions object which may provide additional details about the error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504" y="6651520"/>
            <a:ext cx="9163792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try statement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922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Try…Catch Syntax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7480"/>
              </p:ext>
            </p:extLst>
          </p:nvPr>
        </p:nvGraphicFramePr>
        <p:xfrm>
          <a:off x="441325" y="1754188"/>
          <a:ext cx="68659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52976" imgH="1745552" progId="Word.Document.12">
                  <p:embed/>
                </p:oleObj>
              </mc:Choice>
              <mc:Fallback>
                <p:oleObj name="Document" r:id="rId2" imgW="6852976" imgH="1745552" progId="Word.Document.12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754188"/>
                        <a:ext cx="686593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906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005" y="685800"/>
            <a:ext cx="8598887" cy="5440679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public static String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readFirstLine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(String path)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RandomAccessFile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in = null;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try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in = new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RandomAccessFile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(path, "r"); </a:t>
            </a:r>
            <a:r>
              <a:rPr lang="en-US" sz="1600" b="1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may throw </a:t>
            </a:r>
            <a:r>
              <a:rPr lang="en-US" sz="1600" b="1" dirty="0" err="1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FileNotFound</a:t>
            </a:r>
            <a:endParaRPr lang="en-US" sz="1600" b="1" dirty="0">
              <a:solidFill>
                <a:srgbClr val="008A3E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String line =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in.readLine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          </a:t>
            </a:r>
            <a:r>
              <a:rPr lang="en-US" sz="1600" b="1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may throw </a:t>
            </a:r>
            <a:r>
              <a:rPr lang="en-US" sz="1600" b="1" dirty="0" err="1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IOException</a:t>
            </a:r>
            <a:endParaRPr lang="en-US" sz="1600" b="1" dirty="0">
              <a:solidFill>
                <a:srgbClr val="008A3E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return line;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catch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("File not found.");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return null;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catch(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("I/O error occurred.");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return null;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finally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if (in != null)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in.close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      </a:t>
            </a:r>
            <a:r>
              <a:rPr lang="en-US" sz="1600" b="1" dirty="0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// may throw </a:t>
            </a:r>
            <a:r>
              <a:rPr lang="en-US" sz="1600" b="1" dirty="0" err="1">
                <a:solidFill>
                  <a:srgbClr val="008A3E"/>
                </a:solidFill>
                <a:latin typeface="Consolas" pitchFamily="49" charset="0"/>
                <a:cs typeface="Consolas" pitchFamily="49" charset="0"/>
              </a:rPr>
              <a:t>IOException</a:t>
            </a:r>
            <a:endParaRPr lang="en-US" sz="1600" b="1" dirty="0">
              <a:solidFill>
                <a:srgbClr val="008A3E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catch (Exception e)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("Unable to close file.");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3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/ Catch Example</a:t>
            </a:r>
          </a:p>
        </p:txBody>
      </p:sp>
    </p:spTree>
    <p:extLst>
      <p:ext uri="{BB962C8B-B14F-4D97-AF65-F5344CB8AC3E}">
        <p14:creationId xmlns:p14="http://schemas.microsoft.com/office/powerpoint/2010/main" val="379611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4900887"/>
            <a:ext cx="8407893" cy="1724341"/>
          </a:xfrm>
        </p:spPr>
        <p:txBody>
          <a:bodyPr/>
          <a:lstStyle/>
          <a:p>
            <a:r>
              <a:rPr lang="en-US" dirty="0"/>
              <a:t>Note:  If exception is thrown by </a:t>
            </a:r>
            <a:r>
              <a:rPr lang="en-US" dirty="0" err="1"/>
              <a:t>saveToFile</a:t>
            </a:r>
            <a:r>
              <a:rPr lang="en-US" dirty="0"/>
              <a:t> method then </a:t>
            </a:r>
          </a:p>
          <a:p>
            <a:pPr lvl="1"/>
            <a:r>
              <a:rPr lang="en-US" dirty="0"/>
              <a:t>Statement </a:t>
            </a:r>
            <a:r>
              <a:rPr lang="en-US" dirty="0" err="1"/>
              <a:t>tryAgain</a:t>
            </a:r>
            <a:r>
              <a:rPr lang="en-US" dirty="0"/>
              <a:t> = false is not executed</a:t>
            </a:r>
          </a:p>
          <a:p>
            <a:pPr lvl="1"/>
            <a:r>
              <a:rPr lang="en-US" dirty="0"/>
              <a:t>Control is transferred to catch block</a:t>
            </a:r>
          </a:p>
          <a:p>
            <a:pPr lvl="1"/>
            <a:r>
              <a:rPr lang="en-US" dirty="0"/>
              <a:t>Afterwards, execution is continued after the try-catch block</a:t>
            </a:r>
          </a:p>
          <a:p>
            <a:endParaRPr lang="en-US" dirty="0"/>
          </a:p>
        </p:txBody>
      </p:sp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51520"/>
            <a:ext cx="9448800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the try statement works</a:t>
            </a:r>
          </a:p>
        </p:txBody>
      </p: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900113" y="1624288"/>
            <a:ext cx="7866062" cy="3276600"/>
            <a:chOff x="838200" y="2133600"/>
            <a:chExt cx="7866063" cy="3276600"/>
          </a:xfrm>
        </p:grpSpPr>
        <p:sp>
          <p:nvSpPr>
            <p:cNvPr id="29702" name="Text Box 3"/>
            <p:cNvSpPr txBox="1">
              <a:spLocks noChangeArrowheads="1"/>
            </p:cNvSpPr>
            <p:nvPr/>
          </p:nvSpPr>
          <p:spPr bwMode="auto">
            <a:xfrm>
              <a:off x="838200" y="2846388"/>
              <a:ext cx="7866063" cy="2563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urier New" pitchFamily="49" charset="0"/>
                </a:rPr>
                <a:t>try {</a:t>
              </a:r>
            </a:p>
            <a:p>
              <a:pPr eaLnBrk="1" hangingPunct="1"/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    addressbook.saveToFile(filename);</a:t>
              </a:r>
            </a:p>
            <a:p>
              <a:pPr eaLnBrk="1" hangingPunct="1"/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    tryAgain = false;</a:t>
              </a:r>
            </a:p>
            <a:p>
              <a:pPr eaLnBrk="1" hangingPunct="1"/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/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catch(IOException e) {</a:t>
              </a:r>
            </a:p>
            <a:p>
              <a:pPr eaLnBrk="1" hangingPunct="1"/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    System.out.println("Unable to save to " + filename);</a:t>
              </a:r>
            </a:p>
            <a:p>
              <a:pPr eaLnBrk="1" hangingPunct="1"/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    tryAgain = true;</a:t>
              </a:r>
            </a:p>
            <a:p>
              <a:pPr eaLnBrk="1" hangingPunct="1"/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/>
              <a:endParaRPr lang="en-US" altLang="en-US" sz="1800" b="0">
                <a:latin typeface="Times New Roman" pitchFamily="18" charset="0"/>
              </a:endParaRPr>
            </a:p>
          </p:txBody>
        </p:sp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1371600" y="2133600"/>
              <a:ext cx="3276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A57133"/>
                  </a:solidFill>
                  <a:latin typeface="Trebuchet MS" pitchFamily="34" charset="0"/>
                </a:rPr>
                <a:t>1. Exception thrown from here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953000" y="3505200"/>
              <a:ext cx="3124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 eaLnBrk="1" hangingPunct="1"/>
              <a:r>
                <a:rPr lang="en-US" altLang="en-US" sz="1800" b="0">
                  <a:solidFill>
                    <a:srgbClr val="A57133"/>
                  </a:solidFill>
                  <a:latin typeface="Trebuchet MS" pitchFamily="34" charset="0"/>
                </a:rPr>
                <a:t>2. Control transfers to here</a:t>
              </a: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3352800" y="26670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H="1">
              <a:off x="4267200" y="38862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00113" y="4365625"/>
            <a:ext cx="7920037" cy="201612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264D8B"/>
              </a:buClr>
              <a:defRPr/>
            </a:pPr>
            <a:endParaRPr lang="en-US" sz="2000" b="0" kern="0" dirty="0">
              <a:solidFill>
                <a:srgbClr val="1A317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632" y="1719071"/>
            <a:ext cx="8718628" cy="4407408"/>
          </a:xfrm>
        </p:spPr>
        <p:txBody>
          <a:bodyPr/>
          <a:lstStyle/>
          <a:p>
            <a:r>
              <a:rPr lang="en-US" dirty="0"/>
              <a:t>Protect your code from invalid data coming from “outside”, </a:t>
            </a:r>
            <a:br>
              <a:rPr lang="en-US" dirty="0"/>
            </a:br>
            <a:r>
              <a:rPr lang="en-US" dirty="0"/>
              <a:t>wherever you decide “outside” is. </a:t>
            </a:r>
          </a:p>
          <a:p>
            <a:pPr lvl="1"/>
            <a:r>
              <a:rPr lang="en-US" dirty="0"/>
              <a:t>Data from an external system or the user or a file, or any data from outside of the module/component. </a:t>
            </a:r>
          </a:p>
          <a:p>
            <a:pPr lvl="1"/>
            <a:r>
              <a:rPr lang="en-US" dirty="0"/>
              <a:t>Establish “barricades” or “safe zones” or “trust boundaries” – everything outside of the boundary is dangerous, everything inside of the boundary is safe. </a:t>
            </a:r>
          </a:p>
          <a:p>
            <a:pPr lvl="1"/>
            <a:r>
              <a:rPr lang="en-US" dirty="0"/>
              <a:t>In the barricade code, validate all input data: check all input parameters for the correct type, length, and range of values. Double check for limits and bounds.</a:t>
            </a:r>
          </a:p>
          <a:p>
            <a:r>
              <a:rPr lang="en-US" dirty="0"/>
              <a:t>After you have checked for bad data, decide how to handle it. </a:t>
            </a:r>
          </a:p>
          <a:p>
            <a:pPr lvl="1"/>
            <a:r>
              <a:rPr lang="en-US" dirty="0"/>
              <a:t>Robustness / Correctness trade-off </a:t>
            </a:r>
          </a:p>
          <a:p>
            <a:pPr lvl="1"/>
            <a:r>
              <a:rPr lang="en-US" dirty="0"/>
              <a:t>Robust code:  Do we keep running if there is a problem you can deal with?</a:t>
            </a:r>
          </a:p>
          <a:p>
            <a:pPr lvl="1"/>
            <a:r>
              <a:rPr lang="en-US" dirty="0"/>
              <a:t>Correct code:  Never return inaccurate results.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46850"/>
            <a:ext cx="6911975" cy="311150"/>
          </a:xfrm>
          <a:solidFill>
            <a:schemeClr val="bg1"/>
          </a:solidFill>
          <a:ln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Jim Bird, </a:t>
            </a:r>
            <a:r>
              <a:rPr lang="en-US" altLang="en-US" sz="1200" b="0" i="1" dirty="0">
                <a:solidFill>
                  <a:srgbClr val="685345"/>
                </a:solidFill>
                <a:latin typeface="Arial" charset="0"/>
              </a:rPr>
              <a:t>Defensive Programming: Being Just-Enough Paranoid, </a:t>
            </a:r>
            <a:br>
              <a:rPr lang="en-US" altLang="en-US" sz="1200" b="0" i="1" dirty="0">
                <a:solidFill>
                  <a:srgbClr val="685345"/>
                </a:solidFill>
                <a:latin typeface="Arial" charset="0"/>
              </a:rPr>
            </a:br>
            <a:r>
              <a:rPr lang="en-US" altLang="en-US" sz="1200" b="0" i="1" dirty="0">
                <a:solidFill>
                  <a:srgbClr val="685345"/>
                </a:solidFill>
                <a:latin typeface="Arial" charset="0"/>
              </a:rPr>
              <a:t>http://swreflections.blogspot.com/2012/03/defensive-programming-being-just-enough.html</a:t>
            </a:r>
            <a:endParaRPr lang="en-GB" altLang="en-US" sz="1200" b="0" i="1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on 100% Defensive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307515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48249" y="1719071"/>
            <a:ext cx="4240643" cy="4407408"/>
          </a:xfrm>
        </p:spPr>
        <p:txBody>
          <a:bodyPr/>
          <a:lstStyle/>
          <a:p>
            <a:r>
              <a:rPr lang="en-US" dirty="0"/>
              <a:t>Method may throw multiple exceptions</a:t>
            </a:r>
          </a:p>
          <a:p>
            <a:r>
              <a:rPr lang="en-US" dirty="0"/>
              <a:t>throws clause lists exceptions separated by coma</a:t>
            </a:r>
          </a:p>
          <a:p>
            <a:r>
              <a:rPr lang="en-US" dirty="0"/>
              <a:t>The exception is not thrown directly by the statement in the try block</a:t>
            </a:r>
          </a:p>
          <a:p>
            <a:r>
              <a:rPr lang="en-US" dirty="0"/>
              <a:t>The exception arises indirectly, passed back from the methods called in the try block.</a:t>
            </a:r>
          </a:p>
          <a:p>
            <a:endParaRPr lang="en-US" dirty="0"/>
          </a:p>
        </p:txBody>
      </p:sp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51520"/>
            <a:ext cx="9448800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Catching multiple exceptions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285008" y="1717325"/>
            <a:ext cx="852648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ref.process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EOFException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Take action on an </a:t>
            </a:r>
            <a:b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// end-of-file exception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Take action on a </a:t>
            </a:r>
            <a:b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// file-not-found exception.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catch(Exception e) {</a:t>
            </a:r>
          </a:p>
          <a:p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"Exception" is the most general form of an exception</a:t>
            </a:r>
          </a:p>
          <a:p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// This block will catch every exception that makes it this far.</a:t>
            </a:r>
          </a:p>
          <a:p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600" b="0" dirty="0">
              <a:latin typeface="Times New Roman" pitchFamily="18" charset="0"/>
            </a:endParaRPr>
          </a:p>
          <a:p>
            <a:pPr eaLnBrk="1" hangingPunct="1"/>
            <a:endParaRPr lang="en-US" altLang="en-US" sz="1600" b="0" dirty="0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49326" y="919823"/>
            <a:ext cx="7632700" cy="2160587"/>
          </a:xfrm>
          <a:prstGeom prst="rect">
            <a:avLst/>
          </a:prstGeom>
        </p:spPr>
        <p:txBody>
          <a:bodyPr/>
          <a:lstStyle/>
          <a:p>
            <a:pPr marL="339725" indent="-222250" eaLnBrk="1" hangingPunct="1">
              <a:spcBef>
                <a:spcPct val="20000"/>
              </a:spcBef>
              <a:buClr>
                <a:srgbClr val="264D8B"/>
              </a:buClr>
              <a:buFont typeface="Arial" pitchFamily="34" charset="0"/>
              <a:buChar char="•"/>
              <a:defRPr/>
            </a:pPr>
            <a:endParaRPr lang="en-US" sz="2000" b="0" kern="0" dirty="0">
              <a:solidFill>
                <a:srgbClr val="1A317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78192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finally clause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201882" y="1603925"/>
            <a:ext cx="894211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i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Protect one or more statements here.</a:t>
            </a:r>
            <a:endParaRPr lang="en-US" altLang="en-US" sz="1600" dirty="0">
              <a:solidFill>
                <a:srgbClr val="008A3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catch(Exception e)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i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Report and recover from the exception here.</a:t>
            </a:r>
            <a:endParaRPr lang="en-US" altLang="en-US" sz="1600" dirty="0">
              <a:solidFill>
                <a:srgbClr val="008A3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i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Perform any actions here whether or not</a:t>
            </a: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i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an exception is thrown.</a:t>
            </a:r>
            <a:endParaRPr lang="en-US" altLang="en-US" sz="1600" dirty="0">
              <a:solidFill>
                <a:srgbClr val="008A3E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600" dirty="0"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1881" y="4085116"/>
            <a:ext cx="8704613" cy="224444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pc="0" dirty="0">
                <a:solidFill>
                  <a:schemeClr val="tx1"/>
                </a:solidFill>
              </a:rPr>
              <a:t>A </a:t>
            </a:r>
            <a:r>
              <a:rPr lang="en-US" altLang="en-US" spc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en-US" spc="0" dirty="0">
                <a:solidFill>
                  <a:schemeClr val="tx1"/>
                </a:solidFill>
              </a:rPr>
              <a:t> clause is optional</a:t>
            </a:r>
          </a:p>
          <a:p>
            <a:r>
              <a:rPr lang="en-US" altLang="en-US" spc="0" dirty="0">
                <a:solidFill>
                  <a:schemeClr val="tx1"/>
                </a:solidFill>
              </a:rPr>
              <a:t>A </a:t>
            </a:r>
            <a:r>
              <a:rPr lang="en-US" altLang="en-US" spc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en-US" spc="0" dirty="0">
                <a:solidFill>
                  <a:schemeClr val="tx1"/>
                </a:solidFill>
              </a:rPr>
              <a:t> clause is executed </a:t>
            </a:r>
            <a:r>
              <a:rPr lang="en-US" altLang="en-US" spc="0" dirty="0">
                <a:solidFill>
                  <a:srgbClr val="C00000"/>
                </a:solidFill>
              </a:rPr>
              <a:t>even if a return statement is executed </a:t>
            </a:r>
            <a:r>
              <a:rPr lang="en-US" altLang="en-US" spc="0" dirty="0">
                <a:solidFill>
                  <a:schemeClr val="tx1"/>
                </a:solidFill>
              </a:rPr>
              <a:t>in the </a:t>
            </a:r>
            <a:r>
              <a:rPr lang="en-US" altLang="en-US" spc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en-US" spc="0" dirty="0">
                <a:solidFill>
                  <a:schemeClr val="tx1"/>
                </a:solidFill>
              </a:rPr>
              <a:t> or </a:t>
            </a:r>
            <a:r>
              <a:rPr lang="en-US" altLang="en-US" spc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spc="0" dirty="0">
                <a:solidFill>
                  <a:schemeClr val="tx1"/>
                </a:solidFill>
              </a:rPr>
              <a:t> clauses.</a:t>
            </a:r>
          </a:p>
          <a:p>
            <a:r>
              <a:rPr lang="en-US" altLang="en-US" spc="0" dirty="0">
                <a:solidFill>
                  <a:srgbClr val="C00000"/>
                </a:solidFill>
              </a:rPr>
              <a:t>An uncaught or propagated exception still exits </a:t>
            </a:r>
            <a:r>
              <a:rPr lang="en-US" altLang="en-US" spc="0" dirty="0">
                <a:solidFill>
                  <a:schemeClr val="tx1"/>
                </a:solidFill>
              </a:rPr>
              <a:t>via the </a:t>
            </a:r>
            <a:r>
              <a:rPr lang="en-US" altLang="en-US" spc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en-US" spc="0" dirty="0">
                <a:solidFill>
                  <a:schemeClr val="tx1"/>
                </a:solidFill>
              </a:rPr>
              <a:t> clause</a:t>
            </a:r>
          </a:p>
          <a:p>
            <a:r>
              <a:rPr lang="en-US" altLang="en-US" spc="0" dirty="0">
                <a:solidFill>
                  <a:schemeClr val="tx1"/>
                </a:solidFill>
              </a:rPr>
              <a:t>Possible to have </a:t>
            </a:r>
            <a:r>
              <a:rPr lang="en-US" altLang="en-US" spc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en-US" spc="0" dirty="0">
                <a:solidFill>
                  <a:schemeClr val="tx1"/>
                </a:solidFill>
              </a:rPr>
              <a:t> clause with no </a:t>
            </a:r>
            <a:r>
              <a:rPr lang="en-US" altLang="en-US" spc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spc="0" dirty="0">
                <a:solidFill>
                  <a:schemeClr val="tx1"/>
                </a:solidFill>
              </a:rPr>
              <a:t> blocks but with </a:t>
            </a:r>
            <a:r>
              <a:rPr lang="en-US" altLang="en-US" spc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en-US" spc="0" dirty="0">
                <a:solidFill>
                  <a:schemeClr val="tx1"/>
                </a:solidFill>
              </a:rPr>
              <a:t> clause -- The exception is thrown out of the block, just as in any other case where it's not caught.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/>
              <a:t>May need to create custom exceptions for more accurate description of the problem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dirty="0"/>
              <a:t>Extend </a:t>
            </a:r>
            <a:r>
              <a:rPr lang="en-US" altLang="en-US" sz="2000" dirty="0" err="1">
                <a:latin typeface="Courier New" pitchFamily="49" charset="0"/>
              </a:rPr>
              <a:t>RuntimeException</a:t>
            </a:r>
            <a:r>
              <a:rPr lang="en-US" altLang="en-US" sz="2000" dirty="0"/>
              <a:t> for an unchecked exceptions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dirty="0"/>
              <a:t>Extend</a:t>
            </a:r>
            <a:r>
              <a:rPr lang="en-US" altLang="en-US" sz="2000" dirty="0">
                <a:latin typeface="Courier New" pitchFamily="49" charset="0"/>
              </a:rPr>
              <a:t> Exception</a:t>
            </a:r>
            <a:r>
              <a:rPr lang="en-US" altLang="en-US" sz="2000" dirty="0"/>
              <a:t> for a checked exception.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/>
              <a:t>Define new types to give better diagnostic information.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dirty="0"/>
              <a:t>Include reporting and/or recovery information.</a:t>
            </a:r>
            <a:br>
              <a:rPr lang="en-US" altLang="en-US" sz="2000" dirty="0"/>
            </a:br>
            <a:endParaRPr lang="en-US" altLang="en-US" sz="2000" dirty="0"/>
          </a:p>
          <a:p>
            <a:pPr fontAlgn="base"/>
            <a:r>
              <a:rPr lang="en-US" dirty="0"/>
              <a:t>If you extend Exception then it is "checked", </a:t>
            </a:r>
            <a:r>
              <a:rPr lang="en-US" dirty="0" err="1"/>
              <a:t>i.e</a:t>
            </a:r>
            <a:r>
              <a:rPr lang="en-US" dirty="0"/>
              <a:t> if you throw it, it must be caught or declared in the method signature.</a:t>
            </a:r>
          </a:p>
          <a:p>
            <a:pPr fontAlgn="base"/>
            <a:r>
              <a:rPr lang="en-US" dirty="0"/>
              <a:t>Unchecked exceptions extend </a:t>
            </a:r>
            <a:r>
              <a:rPr lang="en-US" dirty="0" err="1"/>
              <a:t>RuntimeException</a:t>
            </a:r>
            <a:r>
              <a:rPr lang="en-US" dirty="0"/>
              <a:t> and do not need to be declared or caught.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en-US" altLang="en-US" sz="2800" dirty="0"/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756" y="6651520"/>
            <a:ext cx="9021288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new exceptions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51520"/>
            <a:ext cx="9448800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new exceptions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3762" y="1719489"/>
            <a:ext cx="8454559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NoMatchingDetailsException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extends Exception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private String key;  </a:t>
            </a: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An instance variable unique to subclass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NoMatchingDetailsException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(String key)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this.key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= key;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getKey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return key;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return "No details matching '" + key + "' were found.";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en-US" sz="16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1434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</a:t>
            </a:r>
            <a:br>
              <a:rPr lang="en-US" dirty="0"/>
            </a:br>
            <a:r>
              <a:rPr lang="en-US" dirty="0"/>
              <a:t>Exception Class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695224"/>
              </p:ext>
            </p:extLst>
          </p:nvPr>
        </p:nvGraphicFramePr>
        <p:xfrm>
          <a:off x="784225" y="1757363"/>
          <a:ext cx="6816725" cy="41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49069" imgH="4156122" progId="Word.Document.12">
                  <p:embed/>
                </p:oleObj>
              </mc:Choice>
              <mc:Fallback>
                <p:oleObj name="Document" r:id="rId2" imgW="6849069" imgH="4156122" progId="Word.Document.12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757363"/>
                        <a:ext cx="6816725" cy="413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930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3136056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Assertions were covered in Chapter 7 of </a:t>
            </a:r>
            <a:r>
              <a:rPr lang="en-GB" altLang="en-US" i="1" dirty="0"/>
              <a:t>Objects First with Java</a:t>
            </a:r>
            <a:r>
              <a:rPr lang="en-GB" altLang="en-US" dirty="0"/>
              <a:t> when you learned about </a:t>
            </a:r>
            <a:r>
              <a:rPr lang="en-GB" altLang="en-US" dirty="0" err="1"/>
              <a:t>JUnit</a:t>
            </a:r>
            <a:r>
              <a:rPr lang="en-GB" altLang="en-US" dirty="0"/>
              <a:t> and unit testing.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Used for </a:t>
            </a:r>
            <a:r>
              <a:rPr lang="en-GB" altLang="en-US" i="1" dirty="0"/>
              <a:t>internal</a:t>
            </a:r>
            <a:r>
              <a:rPr lang="en-GB" altLang="en-US" dirty="0"/>
              <a:t> consistency checks.</a:t>
            </a:r>
          </a:p>
          <a:p>
            <a:pPr lvl="1" eaLnBrk="1" hangingPunct="1"/>
            <a:r>
              <a:rPr lang="en-US" altLang="en-US" dirty="0"/>
              <a:t>E.g. object state following mutation.</a:t>
            </a:r>
          </a:p>
          <a:p>
            <a:pPr eaLnBrk="1" hangingPunct="1"/>
            <a:r>
              <a:rPr lang="en-US" altLang="en-US" dirty="0"/>
              <a:t>Used during development and normally removed in production version.</a:t>
            </a:r>
          </a:p>
          <a:p>
            <a:pPr lvl="1" eaLnBrk="1" hangingPunct="1"/>
            <a:r>
              <a:rPr lang="en-US" altLang="en-US" dirty="0"/>
              <a:t>E.g. via a compile-time option.</a:t>
            </a:r>
          </a:p>
          <a:p>
            <a:pPr eaLnBrk="1" hangingPunct="1"/>
            <a:r>
              <a:rPr lang="en-US" altLang="en-US" dirty="0"/>
              <a:t>Java has an </a:t>
            </a:r>
            <a:r>
              <a:rPr lang="en-US" altLang="en-US" i="1" dirty="0"/>
              <a:t>assert statement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Statement of a fact that should be true in normal program execution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03078"/>
            <a:ext cx="9448800" cy="5033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Assertions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324098" y="5686784"/>
            <a:ext cx="613360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A Java compiler will include assert statements in the compiled code only if requested to do so.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0769" y="1707196"/>
            <a:ext cx="3728852" cy="19266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Thus, an assert statement serves two purposes. </a:t>
            </a:r>
          </a:p>
          <a:p>
            <a:pPr lvl="1"/>
            <a:r>
              <a:rPr lang="en-US" dirty="0"/>
              <a:t>It expresses explicitly what we assume to be true at a given point in the execution and therefore increases readability both for the current developer and for a future maintenance programmer</a:t>
            </a:r>
          </a:p>
          <a:p>
            <a:pPr lvl="1"/>
            <a:r>
              <a:rPr lang="en-US" dirty="0"/>
              <a:t>It actually performs the check at runtime so that we get notified if our assumption turns out to be incorrect. This can greatly help in finding errors early and easily.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633" y="1950279"/>
            <a:ext cx="789709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removeDetails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key)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(key == null)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("</a:t>
            </a:r>
            <a:r>
              <a:rPr lang="en-US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key passed to </a:t>
            </a:r>
            <a:r>
              <a:rPr lang="en-US" sz="16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removeDetails</a:t>
            </a:r>
            <a:r>
              <a:rPr lang="en-US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keyInUse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(key))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ContactDetails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details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(key);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details.getName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details.getPhone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numberOfEntries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remove() worked, key shouldn't be in use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assert !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keyInUse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(key);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If false, the string will be passed to the</a:t>
            </a:r>
          </a:p>
          <a:p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AssertionError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consistentSize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: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Inconsistent book size in </a:t>
            </a:r>
            <a:r>
              <a:rPr lang="en-US" sz="16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removeDetails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See next slide for </a:t>
            </a:r>
            <a:r>
              <a:rPr lang="en-US" sz="1600" dirty="0" err="1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consistentSize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557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   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Check that the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numberOfEntries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field is consistent with 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the number of entries actually stored in the address book.   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@return true if the field is consistent, false otherwise.  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consistentSize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   {  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Collection&lt;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ContactDetails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allEntries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book.values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Eliminate duplicates as we are using multiple keys.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Set&lt;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ContactDetails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uniqueEntries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ContactDetails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allEntries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uniqueEntries.size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numberOfEntries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.actualCount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cs typeface="Consolas" panose="020B0609020204030204" pitchFamily="49" charset="0"/>
              </a:rPr>
              <a:t>Although generally, why would we have an instance variable for </a:t>
            </a:r>
            <a:r>
              <a:rPr lang="en-US" dirty="0" err="1">
                <a:cs typeface="Consolas" panose="020B0609020204030204" pitchFamily="49" charset="0"/>
              </a:rPr>
              <a:t>numberOfEntries</a:t>
            </a:r>
            <a:r>
              <a:rPr lang="en-US" dirty="0">
                <a:cs typeface="Consolas" panose="020B0609020204030204" pitchFamily="49" charset="0"/>
              </a:rPr>
              <a:t> when we can return the result from size()?   </a:t>
            </a:r>
          </a:p>
          <a:p>
            <a:r>
              <a:rPr lang="en-US" dirty="0">
                <a:cs typeface="Consolas" panose="020B0609020204030204" pitchFamily="49" charset="0"/>
              </a:rPr>
              <a:t>Just gives us a place for inconsistencies!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consistentSize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1105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Two forms available: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i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-expression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i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-expression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	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-expression</a:t>
            </a:r>
            <a:r>
              <a:rPr lang="en-US" altLang="en-US" dirty="0"/>
              <a:t> expresses something that should be true at this point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First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/>
              <a:t> then nothing happens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dirty="0"/>
              <a:t> then an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altLang="en-US" dirty="0"/>
              <a:t> is thrown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Second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Passes an argument to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altLang="en-US" dirty="0"/>
              <a:t> to better diagnose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argument will be converted to string when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altLang="en-US" dirty="0"/>
              <a:t> constructor is called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61" y="6617600"/>
            <a:ext cx="6947065" cy="24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Java Assertion Statement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632" y="1719071"/>
            <a:ext cx="8718628" cy="4407408"/>
          </a:xfrm>
        </p:spPr>
        <p:txBody>
          <a:bodyPr/>
          <a:lstStyle/>
          <a:p>
            <a:r>
              <a:rPr lang="en-US" dirty="0"/>
              <a:t>Bad data strategy:  </a:t>
            </a:r>
          </a:p>
          <a:p>
            <a:pPr lvl="1"/>
            <a:r>
              <a:rPr lang="en-US" dirty="0"/>
              <a:t>Return an error and stop </a:t>
            </a:r>
            <a:br>
              <a:rPr lang="en-US" dirty="0"/>
            </a:br>
            <a:r>
              <a:rPr lang="en-US" dirty="0"/>
              <a:t>right away (fast fail), </a:t>
            </a:r>
          </a:p>
          <a:p>
            <a:pPr lvl="1"/>
            <a:r>
              <a:rPr lang="en-US" dirty="0"/>
              <a:t>Return a neutral value, </a:t>
            </a:r>
          </a:p>
          <a:p>
            <a:pPr lvl="1"/>
            <a:r>
              <a:rPr lang="en-US" dirty="0"/>
              <a:t>Substitute data values.</a:t>
            </a:r>
          </a:p>
          <a:p>
            <a:r>
              <a:rPr lang="en-US" dirty="0"/>
              <a:t>Example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Data Strategy:</a:t>
            </a:r>
            <a:br>
              <a:rPr lang="en-US" dirty="0"/>
            </a:br>
            <a:r>
              <a:rPr lang="en-US" dirty="0"/>
              <a:t>The Exam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1979" y="1720622"/>
            <a:ext cx="518357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Exam {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</a:endParaRP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examNumber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grade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</a:endParaRP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MAX_GRADE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100;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MIN_GRADE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</a:endParaRP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  // Setter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</a:endParaRP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setGrade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grade) {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solidFill>
                  <a:srgbClr val="7F0055"/>
                </a:solidFill>
                <a:latin typeface="Consolas"/>
              </a:rPr>
              <a:t>    if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 (grade &gt;= </a:t>
            </a:r>
            <a:r>
              <a:rPr lang="sv-SE" sz="1600" dirty="0">
                <a:solidFill>
                  <a:srgbClr val="0000C0"/>
                </a:solidFill>
                <a:latin typeface="Consolas"/>
              </a:rPr>
              <a:t>MIN_GRADE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 &amp;&amp; </a:t>
            </a:r>
            <a:br>
              <a:rPr lang="sv-SE" sz="1600" dirty="0">
                <a:solidFill>
                  <a:srgbClr val="000000"/>
                </a:solidFill>
                <a:latin typeface="Consolas"/>
              </a:rPr>
            </a:br>
            <a:r>
              <a:rPr lang="sv-SE" sz="1600" dirty="0">
                <a:solidFill>
                  <a:srgbClr val="000000"/>
                </a:solidFill>
                <a:latin typeface="Consolas"/>
              </a:rPr>
              <a:t>        grade &lt;= </a:t>
            </a:r>
            <a:r>
              <a:rPr lang="sv-SE" sz="1600" dirty="0">
                <a:solidFill>
                  <a:srgbClr val="0000C0"/>
                </a:solidFill>
                <a:latin typeface="Consolas"/>
              </a:rPr>
              <a:t>MAX_GRADE</a:t>
            </a:r>
            <a:r>
              <a:rPr lang="sv-SE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        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grade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grade;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  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    // Do what?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32004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487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Assertions are primarily intended to provide a way to perform consistency checks during the development and testing phases of a project. </a:t>
            </a:r>
          </a:p>
          <a:p>
            <a:r>
              <a:rPr lang="en-US" altLang="en-US" dirty="0"/>
              <a:t>They are not intended to be used in released code. </a:t>
            </a:r>
            <a:endParaRPr lang="en-GB" altLang="en-US" dirty="0"/>
          </a:p>
          <a:p>
            <a:pPr lvl="1"/>
            <a:r>
              <a:rPr lang="en-GB" altLang="en-US" dirty="0"/>
              <a:t>They are not an alternative to throwing exceptions</a:t>
            </a:r>
          </a:p>
          <a:p>
            <a:pPr lvl="1"/>
            <a:r>
              <a:rPr lang="en-GB" altLang="en-US" dirty="0"/>
              <a:t>Use for internal checks during the development and project testing</a:t>
            </a:r>
          </a:p>
          <a:p>
            <a:pPr lvl="1"/>
            <a:r>
              <a:rPr lang="en-GB" altLang="en-US" dirty="0"/>
              <a:t>Remove from the final production code</a:t>
            </a:r>
          </a:p>
          <a:p>
            <a:pPr lvl="1"/>
            <a:r>
              <a:rPr lang="en-GB" altLang="en-US" dirty="0"/>
              <a:t>Don’t include normal functionality:</a:t>
            </a:r>
          </a:p>
          <a:p>
            <a:pPr eaLnBrk="1" hangingPunct="1">
              <a:buFont typeface="Times" pitchFamily="18" charset="0"/>
              <a:buNone/>
            </a:pPr>
            <a:endParaRPr lang="en-US" alt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b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dirty="0"/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79006" y="6583680"/>
            <a:ext cx="8601694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Guidelines for Assertions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401288" y="4980802"/>
            <a:ext cx="7576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b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Incorrect use:  Combining normal call to remove()</a:t>
            </a:r>
            <a:br>
              <a:rPr lang="en-US" altLang="en-US" b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with the assert statement </a:t>
            </a:r>
            <a:br>
              <a:rPr lang="en-US" altLang="en-US" sz="2000" b="1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alt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book.remove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(name) != null;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3686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can generate</a:t>
            </a:r>
            <a:br>
              <a:rPr lang="en-US" dirty="0"/>
            </a:br>
            <a:r>
              <a:rPr lang="en-US" dirty="0"/>
              <a:t>exceptions when not true</a:t>
            </a:r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708428"/>
              </p:ext>
            </p:extLst>
          </p:nvPr>
        </p:nvGraphicFramePr>
        <p:xfrm>
          <a:off x="522288" y="1685925"/>
          <a:ext cx="8455025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90372" imgH="2971374" progId="Word.Document.12">
                  <p:embed/>
                </p:oleObj>
              </mc:Choice>
              <mc:Fallback>
                <p:oleObj name="Document" r:id="rId2" imgW="8490372" imgH="2971374" progId="Word.Document.12">
                  <p:embed/>
                  <p:pic>
                    <p:nvPicPr>
                      <p:cNvPr id="368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685925"/>
                        <a:ext cx="8455025" cy="296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032367"/>
              </p:ext>
            </p:extLst>
          </p:nvPr>
        </p:nvGraphicFramePr>
        <p:xfrm>
          <a:off x="522288" y="4892675"/>
          <a:ext cx="7326312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57161" imgH="1967259" progId="Word.Document.12">
                  <p:embed/>
                </p:oleObj>
              </mc:Choice>
              <mc:Fallback>
                <p:oleObj name="Document" r:id="rId4" imgW="7357161" imgH="1967259" progId="Word.Document.12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892675"/>
                        <a:ext cx="7326312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878692" y="283168"/>
            <a:ext cx="966542" cy="1085892"/>
            <a:chOff x="7878692" y="283168"/>
            <a:chExt cx="966542" cy="1085892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784" y="283168"/>
              <a:ext cx="933450" cy="104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878692" y="1030506"/>
              <a:ext cx="966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452-453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031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</a:p>
        </p:txBody>
      </p:sp>
    </p:spTree>
    <p:extLst>
      <p:ext uri="{BB962C8B-B14F-4D97-AF65-F5344CB8AC3E}">
        <p14:creationId xmlns:p14="http://schemas.microsoft.com/office/powerpoint/2010/main" val="285687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Clients should take note of error notifications.</a:t>
            </a:r>
          </a:p>
          <a:p>
            <a:pPr lvl="1" eaLnBrk="1" hangingPunct="1"/>
            <a:r>
              <a:rPr lang="en-US" altLang="en-US"/>
              <a:t>Check return values</a:t>
            </a:r>
          </a:p>
          <a:p>
            <a:pPr lvl="1" eaLnBrk="1" hangingPunct="1"/>
            <a:r>
              <a:rPr lang="en-US" altLang="en-US"/>
              <a:t>Don’t ‘ignore’ exceptions</a:t>
            </a:r>
          </a:p>
          <a:p>
            <a:pPr eaLnBrk="1" hangingPunct="1"/>
            <a:r>
              <a:rPr lang="en-US" altLang="en-US"/>
              <a:t>Include code to attempt recovery</a:t>
            </a:r>
          </a:p>
          <a:p>
            <a:pPr eaLnBrk="1" hangingPunct="1"/>
            <a:r>
              <a:rPr lang="en-US" altLang="en-US"/>
              <a:t>Will often require a loop: </a:t>
            </a:r>
          </a:p>
          <a:p>
            <a:pPr lvl="1" eaLnBrk="1" hangingPunct="1"/>
            <a:r>
              <a:rPr lang="en-US" altLang="en-US"/>
              <a:t>take corrective actions and try again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61" y="6651520"/>
            <a:ext cx="8641278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recovery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758" y="6651520"/>
            <a:ext cx="8831284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Attempting recovery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971550" y="1612788"/>
            <a:ext cx="7590539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 Try to save the address book.</a:t>
            </a:r>
          </a:p>
          <a:p>
            <a:pPr eaLnBrk="1" hangingPunct="1"/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successful = false;</a:t>
            </a:r>
          </a:p>
          <a:p>
            <a:pPr eaLnBrk="1" hangingPunct="1"/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attempts = 0;</a:t>
            </a:r>
          </a:p>
          <a:p>
            <a:pPr eaLnBrk="1" hangingPunct="1"/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addressbook.saveToFile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(filename);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successful = true;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("Unable to save to " + filename);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attempts++;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if(attempts &lt; MAX_ATTEMPTS)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    filename =</a:t>
            </a:r>
            <a:r>
              <a:rPr lang="en-US" altLang="en-US" sz="1600" i="1" dirty="0">
                <a:latin typeface="Courier New" pitchFamily="49" charset="0"/>
                <a:cs typeface="Courier New" pitchFamily="49" charset="0"/>
              </a:rPr>
              <a:t> an alternative file name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(!successful &amp;&amp; attempts &lt; MAX_ATTEMPTS);</a:t>
            </a:r>
          </a:p>
          <a:p>
            <a:pPr eaLnBrk="1" hangingPunct="1"/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(!successful) {</a:t>
            </a:r>
          </a:p>
          <a:p>
            <a:pPr eaLnBrk="1" hangingPunct="1"/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Report the problem and give up;</a:t>
            </a:r>
          </a:p>
          <a:p>
            <a:pPr eaLnBrk="1" hangingPunct="1"/>
            <a:r>
              <a:rPr lang="en-US" altLang="en-US" sz="1600" dirty="0">
                <a:latin typeface="Times New Roman" pitchFamily="18" charset="0"/>
                <a:ea typeface="Times" pitchFamily="18" charset="0"/>
                <a:cs typeface="Times" pitchFamily="18" charset="0"/>
              </a:rPr>
              <a:t>}</a:t>
            </a:r>
            <a:r>
              <a:rPr lang="en-US" altLang="en-US" sz="16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Clients can often use server query methods to avoid errors</a:t>
            </a:r>
          </a:p>
          <a:p>
            <a:pPr lvl="1" eaLnBrk="1" hangingPunct="1"/>
            <a:r>
              <a:rPr lang="en-US" altLang="en-US" sz="2000" dirty="0"/>
              <a:t>More robust clients mean servers can be more trusting</a:t>
            </a:r>
          </a:p>
          <a:p>
            <a:pPr lvl="1" eaLnBrk="1" hangingPunct="1"/>
            <a:r>
              <a:rPr lang="en-US" altLang="en-US" sz="2000" dirty="0"/>
              <a:t>Unchecked exceptions can be used</a:t>
            </a:r>
          </a:p>
          <a:p>
            <a:pPr lvl="1" eaLnBrk="1" hangingPunct="1"/>
            <a:r>
              <a:rPr lang="en-US" altLang="en-US" sz="2000" dirty="0"/>
              <a:t>Simplifies client logic and shortens the code</a:t>
            </a:r>
          </a:p>
          <a:p>
            <a:pPr eaLnBrk="1" hangingPunct="1"/>
            <a:r>
              <a:rPr lang="en-US" altLang="en-US" sz="2400" dirty="0"/>
              <a:t>May increase client-server coupling</a:t>
            </a:r>
          </a:p>
          <a:p>
            <a:pPr eaLnBrk="1" hangingPunct="1"/>
            <a:r>
              <a:rPr lang="en-US" altLang="en-US" sz="2400" dirty="0"/>
              <a:t>Server may not assume that all clients will perform such checks</a:t>
            </a:r>
          </a:p>
          <a:p>
            <a:pPr lvl="1" eaLnBrk="1" hangingPunct="1"/>
            <a:r>
              <a:rPr lang="en-US" altLang="en-US" sz="2000" dirty="0"/>
              <a:t>May result in code duplication in client and server methods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135" y="6651520"/>
            <a:ext cx="8712530" cy="2064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avoidance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what should be a new set of details to the address book.</a:t>
            </a:r>
            <a:b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contacts.keyInUse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details.getName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contacts.changeDetails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details.getName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(), details);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contacts.keyInUse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details.getPhone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contacts.changeDetails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details.getPhone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(), details);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the details . . .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The client (GUI) calls the server object's (contact's) </a:t>
            </a:r>
            <a:r>
              <a:rPr lang="en-US" dirty="0" err="1">
                <a:cs typeface="Consolas" panose="020B0609020204030204" pitchFamily="49" charset="0"/>
              </a:rPr>
              <a:t>keyInUse</a:t>
            </a:r>
            <a:r>
              <a:rPr lang="en-US" dirty="0">
                <a:cs typeface="Consolas" panose="020B0609020204030204" pitchFamily="49" charset="0"/>
              </a:rPr>
              <a:t>() method.</a:t>
            </a:r>
          </a:p>
          <a:p>
            <a:r>
              <a:rPr lang="en-US" dirty="0">
                <a:cs typeface="Consolas" panose="020B0609020204030204" pitchFamily="49" charset="0"/>
              </a:rPr>
              <a:t>While sometimes this might result in redundancy (i.e., double checking), it can make for more foolproof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</a:t>
            </a:r>
            <a:br>
              <a:rPr lang="en-US" dirty="0"/>
            </a:br>
            <a:r>
              <a:rPr lang="en-US" dirty="0"/>
              <a:t>Cooperation</a:t>
            </a:r>
          </a:p>
        </p:txBody>
      </p:sp>
    </p:spTree>
    <p:extLst>
      <p:ext uri="{BB962C8B-B14F-4D97-AF65-F5344CB8AC3E}">
        <p14:creationId xmlns:p14="http://schemas.microsoft.com/office/powerpoint/2010/main" val="39312669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785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Errors</a:t>
            </a:r>
          </a:p>
        </p:txBody>
      </p:sp>
    </p:spTree>
    <p:extLst>
      <p:ext uri="{BB962C8B-B14F-4D97-AF65-F5344CB8AC3E}">
        <p14:creationId xmlns:p14="http://schemas.microsoft.com/office/powerpoint/2010/main" val="7924924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47" y="2370813"/>
            <a:ext cx="6300107" cy="361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Explore error situations through the </a:t>
            </a:r>
            <a:r>
              <a:rPr lang="en-US" altLang="en-US" i="1" dirty="0"/>
              <a:t>address-book</a:t>
            </a:r>
            <a:r>
              <a:rPr lang="en-US" altLang="en-US" dirty="0"/>
              <a:t> projects.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862888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errors</a:t>
            </a:r>
          </a:p>
        </p:txBody>
      </p:sp>
      <p:sp>
        <p:nvSpPr>
          <p:cNvPr id="2" name="Rectangle 1"/>
          <p:cNvSpPr/>
          <p:nvPr/>
        </p:nvSpPr>
        <p:spPr>
          <a:xfrm rot="21071246">
            <a:off x="3637554" y="3717279"/>
            <a:ext cx="2938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Two aspects: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Error reporting.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Error handling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142" y="6090352"/>
            <a:ext cx="7259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7F49A1"/>
                </a:solidFill>
                <a:latin typeface="Comic Sans MS" panose="030F0702030302020204" pitchFamily="66" charset="0"/>
              </a:rPr>
              <a:t>By the way, an excellent GUI example of how to do a search!</a:t>
            </a:r>
            <a:endParaRPr lang="en-US" dirty="0">
              <a:solidFill>
                <a:srgbClr val="7F49A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881" y="3497641"/>
            <a:ext cx="1122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0070C0"/>
                </a:solidFill>
                <a:latin typeface="Comic Sans MS" panose="030F0702030302020204" pitchFamily="66" charset="0"/>
              </a:rPr>
              <a:t>Use version on website</a:t>
            </a:r>
          </a:p>
        </p:txBody>
      </p:sp>
    </p:spTree>
    <p:extLst>
      <p:ext uri="{BB962C8B-B14F-4D97-AF65-F5344CB8AC3E}">
        <p14:creationId xmlns:p14="http://schemas.microsoft.com/office/powerpoint/2010/main" val="234052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632" y="1719071"/>
            <a:ext cx="8718628" cy="4407408"/>
          </a:xfrm>
        </p:spPr>
        <p:txBody>
          <a:bodyPr/>
          <a:lstStyle/>
          <a:p>
            <a:r>
              <a:rPr lang="en-US" dirty="0"/>
              <a:t>Bad data strategy:  </a:t>
            </a:r>
          </a:p>
          <a:p>
            <a:pPr lvl="1"/>
            <a:r>
              <a:rPr lang="en-US" dirty="0"/>
              <a:t>Return an error and stop </a:t>
            </a:r>
            <a:br>
              <a:rPr lang="en-US" dirty="0"/>
            </a:br>
            <a:r>
              <a:rPr lang="en-US" dirty="0"/>
              <a:t>right away (fast fail), </a:t>
            </a:r>
          </a:p>
          <a:p>
            <a:pPr lvl="1"/>
            <a:r>
              <a:rPr lang="en-US" dirty="0"/>
              <a:t>Return a neutral value,   </a:t>
            </a:r>
          </a:p>
          <a:p>
            <a:pPr lvl="1"/>
            <a:r>
              <a:rPr lang="en-US" dirty="0"/>
              <a:t>Substitute data values.</a:t>
            </a:r>
          </a:p>
          <a:p>
            <a:r>
              <a:rPr lang="en-US" dirty="0"/>
              <a:t>Example 2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Data Strategy:</a:t>
            </a:r>
            <a:br>
              <a:rPr lang="en-US" dirty="0"/>
            </a:br>
            <a:r>
              <a:rPr lang="en-US" dirty="0"/>
              <a:t>The Thermostat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1975" y="1720622"/>
            <a:ext cx="53735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Thermostat {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currentTempSetting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MAX_TEMPERATURE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= 90;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MIN_TEMPERATURE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= 40;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// Setter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setCurrentTempSetting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temp)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(temp &gt;=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MIN_TEMPERATURE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&amp;&amp; </a:t>
            </a:r>
            <a:br>
              <a:rPr lang="en-US" sz="1600" i="1" dirty="0">
                <a:solidFill>
                  <a:srgbClr val="000000"/>
                </a:solidFill>
                <a:latin typeface="Consolas"/>
              </a:rPr>
            </a:br>
            <a:r>
              <a:rPr lang="en-US" sz="1600" i="1" dirty="0">
                <a:solidFill>
                  <a:srgbClr val="000000"/>
                </a:solidFill>
                <a:latin typeface="Consolas"/>
              </a:rPr>
              <a:t>        temp &lt;=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MAX_TEMPERATURE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     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currentTempSetting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temp;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  // Do what?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32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1026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Explore error situations through the </a:t>
            </a:r>
            <a:r>
              <a:rPr lang="en-US" altLang="en-US" i="1" dirty="0"/>
              <a:t>address-book</a:t>
            </a:r>
            <a:r>
              <a:rPr lang="en-US" altLang="en-US" dirty="0"/>
              <a:t> projects.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8288"/>
            <a:ext cx="7862888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>
                <a:solidFill>
                  <a:srgbClr val="685345"/>
                </a:solidFill>
                <a:latin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Exploring errors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143" y="5343679"/>
            <a:ext cx="3162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There is no "</a:t>
            </a:r>
            <a:r>
              <a:rPr lang="en-US" altLang="en-US" dirty="0" err="1">
                <a:solidFill>
                  <a:srgbClr val="C00000"/>
                </a:solidFill>
                <a:latin typeface="Comic Sans MS" panose="030F0702030302020204" pitchFamily="66" charset="0"/>
              </a:rPr>
              <a:t>allie</a:t>
            </a:r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"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76"/>
            <a:ext cx="8763989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Exception in thread "AWT-EventQueue-0" </a:t>
            </a:r>
            <a:r>
              <a:rPr lang="en-US" sz="1600" u="sng" dirty="0" err="1">
                <a:solidFill>
                  <a:srgbClr val="0066CC"/>
                </a:solidFill>
                <a:latin typeface="Consolas"/>
              </a:rPr>
              <a:t>java.lang.NullPointerException</a:t>
            </a:r>
            <a:endParaRPr lang="en-US" sz="1600" u="sng" dirty="0">
              <a:solidFill>
                <a:srgbClr val="0066CC"/>
              </a:solidFill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addressBookGUI.AddressBook.removeDetails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600" u="sng" dirty="0">
                <a:solidFill>
                  <a:srgbClr val="0066CC"/>
                </a:solidFill>
                <a:latin typeface="Consolas"/>
              </a:rPr>
              <a:t>AddressBook.java:123</a:t>
            </a:r>
            <a:r>
              <a:rPr lang="en-US" sz="1600" u="sng" dirty="0">
                <a:solidFill>
                  <a:srgbClr val="FF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addressBookGUI.AddressBookGUI$4.actionPerformed(</a:t>
            </a:r>
            <a:r>
              <a:rPr lang="en-US" sz="1600" u="sng" dirty="0">
                <a:solidFill>
                  <a:srgbClr val="0066CC"/>
                </a:solidFill>
                <a:latin typeface="Consolas"/>
              </a:rPr>
              <a:t>AddressBookGUI.java:150</a:t>
            </a:r>
            <a:r>
              <a:rPr lang="en-US" sz="1600" u="sng" dirty="0">
                <a:solidFill>
                  <a:srgbClr val="FF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javax.swing.AbstractButton.fireActionPerformed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javax.swing.AbstractButton$Handler.actionPerformed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javax.swing.DefaultButtonModel.fireActionPerformed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javax.swing.DefaultButtonModel.setPressed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javax.swing.plaf.basic.BasicButtonListener.mouseReleased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java.awt.Component.processMouseEvent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javax.swing.JComponent.processMouseEvent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java.awt.Component.processEvent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java.awt.Container.processEvent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java.awt.Component.dispatchEventImpl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java.awt.Container.dispatchEventImpl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java.awt.Component.dispatchEvent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java.awt.LightweightDispatcher.retargetMouseEvent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java.awt.LightweightDispatcher.processMouseEvent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java.awt.LightweightDispatcher.dispatchEvent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...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343400"/>
            <a:ext cx="46577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7267699" y="5805344"/>
            <a:ext cx="249382" cy="57001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10099" y="5118265"/>
            <a:ext cx="876176" cy="4100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243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removeDetails</a:t>
            </a:r>
            <a:r>
              <a:rPr lang="en-US" dirty="0"/>
              <a:t>() does</a:t>
            </a:r>
            <a:br>
              <a:rPr lang="en-US" dirty="0"/>
            </a:br>
            <a:r>
              <a:rPr lang="en-US" dirty="0"/>
              <a:t>not handle exceptions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265" y="2358241"/>
            <a:ext cx="66501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removeDetails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(String key)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details =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(key);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details.getName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details.getPhone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numberOfEntries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49" y="4643253"/>
            <a:ext cx="8831345" cy="20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5148" y="4851427"/>
            <a:ext cx="2268187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TreeMap.get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()</a:t>
            </a:r>
            <a:endParaRPr lang="en-US" sz="2400" b="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890161" y="6222312"/>
            <a:ext cx="700644" cy="47859"/>
          </a:xfrm>
          <a:custGeom>
            <a:avLst/>
            <a:gdLst>
              <a:gd name="connsiteX0" fmla="*/ 0 w 700644"/>
              <a:gd name="connsiteY0" fmla="*/ 47859 h 47859"/>
              <a:gd name="connsiteX1" fmla="*/ 154379 w 700644"/>
              <a:gd name="connsiteY1" fmla="*/ 35984 h 47859"/>
              <a:gd name="connsiteX2" fmla="*/ 225631 w 700644"/>
              <a:gd name="connsiteY2" fmla="*/ 12233 h 47859"/>
              <a:gd name="connsiteX3" fmla="*/ 700644 w 700644"/>
              <a:gd name="connsiteY3" fmla="*/ 358 h 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644" h="47859">
                <a:moveTo>
                  <a:pt x="0" y="47859"/>
                </a:moveTo>
                <a:cubicBezTo>
                  <a:pt x="51460" y="43901"/>
                  <a:pt x="103399" y="44034"/>
                  <a:pt x="154379" y="35984"/>
                </a:cubicBezTo>
                <a:cubicBezTo>
                  <a:pt x="179108" y="32079"/>
                  <a:pt x="200624" y="13424"/>
                  <a:pt x="225631" y="12233"/>
                </a:cubicBezTo>
                <a:cubicBezTo>
                  <a:pt x="550138" y="-3219"/>
                  <a:pt x="391791" y="358"/>
                  <a:pt x="700644" y="358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0483" y="1880617"/>
            <a:ext cx="2268187" cy="55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details == null</a:t>
            </a:r>
            <a:b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for "</a:t>
            </a:r>
            <a:r>
              <a:rPr lang="en-US" dirty="0" err="1">
                <a:solidFill>
                  <a:srgbClr val="C00000"/>
                </a:solidFill>
                <a:latin typeface="Comic Sans MS" panose="030F0702030302020204" pitchFamily="66" charset="0"/>
              </a:rPr>
              <a:t>allie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"</a:t>
            </a:r>
            <a:endParaRPr lang="en-US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Elbow Connector 9"/>
          <p:cNvCxnSpPr>
            <a:stCxn id="9" idx="2"/>
          </p:cNvCxnSpPr>
          <p:nvPr/>
        </p:nvCxnSpPr>
        <p:spPr>
          <a:xfrm rot="5400000">
            <a:off x="6834433" y="2309934"/>
            <a:ext cx="415270" cy="665019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0482" y="3351178"/>
            <a:ext cx="2268187" cy="55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null pointer</a:t>
            </a:r>
            <a:b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exception</a:t>
            </a:r>
            <a:endParaRPr lang="en-US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" name="Elbow Connector 12"/>
          <p:cNvCxnSpPr>
            <a:stCxn id="12" idx="0"/>
          </p:cNvCxnSpPr>
          <p:nvPr/>
        </p:nvCxnSpPr>
        <p:spPr>
          <a:xfrm rot="16200000" flipV="1">
            <a:off x="6365765" y="2342366"/>
            <a:ext cx="264034" cy="1753589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529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4488873"/>
            <a:ext cx="8407893" cy="1637606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runtime error results</a:t>
            </a:r>
          </a:p>
          <a:p>
            <a:pPr lvl="1"/>
            <a:r>
              <a:rPr lang="en-US" altLang="en-US" sz="2000" dirty="0"/>
              <a:t>Whose ‘fault’ is this?</a:t>
            </a:r>
          </a:p>
          <a:p>
            <a:r>
              <a:rPr lang="en-US" altLang="en-US" sz="2400" dirty="0"/>
              <a:t>Anticipation and prevention are preferable to apportioning blame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removeDetails</a:t>
            </a:r>
            <a:r>
              <a:rPr lang="en-US" dirty="0"/>
              <a:t>() does</a:t>
            </a:r>
            <a:br>
              <a:rPr lang="en-US" dirty="0"/>
            </a:br>
            <a:r>
              <a:rPr lang="en-US" dirty="0"/>
              <a:t>not handle exceptions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265" y="2358241"/>
            <a:ext cx="66501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removeDetails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(String key)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details =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(key);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details.getName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details.getPhone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numberOfEntries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483" y="1880617"/>
            <a:ext cx="2268187" cy="55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details == null</a:t>
            </a:r>
            <a:b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for "</a:t>
            </a:r>
            <a:r>
              <a:rPr lang="en-US" dirty="0" err="1">
                <a:solidFill>
                  <a:srgbClr val="C00000"/>
                </a:solidFill>
                <a:latin typeface="Comic Sans MS" panose="030F0702030302020204" pitchFamily="66" charset="0"/>
              </a:rPr>
              <a:t>allie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"</a:t>
            </a:r>
            <a:endParaRPr lang="en-US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Elbow Connector 9"/>
          <p:cNvCxnSpPr>
            <a:stCxn id="9" idx="2"/>
          </p:cNvCxnSpPr>
          <p:nvPr/>
        </p:nvCxnSpPr>
        <p:spPr>
          <a:xfrm rot="5400000">
            <a:off x="6834433" y="2309934"/>
            <a:ext cx="415270" cy="665019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0482" y="3351178"/>
            <a:ext cx="2268187" cy="55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null pointer</a:t>
            </a:r>
            <a:b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exception</a:t>
            </a:r>
            <a:endParaRPr lang="en-US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" name="Elbow Connector 12"/>
          <p:cNvCxnSpPr>
            <a:stCxn id="12" idx="0"/>
          </p:cNvCxnSpPr>
          <p:nvPr/>
        </p:nvCxnSpPr>
        <p:spPr>
          <a:xfrm rot="16200000" flipV="1">
            <a:off x="6365765" y="2342366"/>
            <a:ext cx="264034" cy="1753589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859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4379" y="1719071"/>
            <a:ext cx="4341421" cy="4912233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removeDetails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(String key) {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details =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(key);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details.getName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details.getPhone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numberOfEntries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--;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19071"/>
            <a:ext cx="4400798" cy="4912233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removeDetails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(String key)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keyInUse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(key))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details =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(key);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details.getName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details.getPhone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numberOfEntries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--;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keyInUse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(String key)    {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.containsKey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(key);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removeDetails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182552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4379" y="1719071"/>
            <a:ext cx="4341421" cy="49122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details)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details.getName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details);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details.getPhone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details);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numberOfEntries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19071"/>
            <a:ext cx="4400798" cy="49122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details)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(details !=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details.getName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details);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details.getPhone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details);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numberOfEntries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addDetails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8096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4379" y="1719071"/>
            <a:ext cx="4341421" cy="4912233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changeDetails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oldKey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details)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removeDetails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oldKey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(details);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}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719071"/>
            <a:ext cx="4400798" cy="4912233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changeDetails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oldKey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ContactDetails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details)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keyInUse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oldKey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&amp;&amp;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details !=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removeDetails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oldKey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addDetails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(details);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keyInUse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(String key)    {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book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.containsKey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(key);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changeDetails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97751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How to report illegal arguments?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/>
              <a:t>To the user?</a:t>
            </a:r>
          </a:p>
          <a:p>
            <a:pPr marL="1257300" lvl="2" indent="-342900" eaLnBrk="1" hangingPunct="1">
              <a:spcBef>
                <a:spcPts val="600"/>
              </a:spcBef>
            </a:pPr>
            <a:r>
              <a:rPr lang="en-US" altLang="en-US" sz="1800" dirty="0"/>
              <a:t>Display an error message?</a:t>
            </a:r>
          </a:p>
          <a:p>
            <a:pPr marL="1257300" lvl="2" indent="-342900" eaLnBrk="1" hangingPunct="1">
              <a:spcBef>
                <a:spcPts val="600"/>
              </a:spcBef>
            </a:pPr>
            <a:r>
              <a:rPr lang="en-US" altLang="en-US" sz="1800" dirty="0"/>
              <a:t>Is there a human user? </a:t>
            </a:r>
          </a:p>
          <a:p>
            <a:pPr marL="1257300" lvl="2" indent="-342900" eaLnBrk="1" hangingPunct="1">
              <a:spcBef>
                <a:spcPts val="600"/>
              </a:spcBef>
            </a:pPr>
            <a:r>
              <a:rPr lang="en-US" altLang="en-US" sz="1800" dirty="0"/>
              <a:t>What if there is none?</a:t>
            </a:r>
          </a:p>
          <a:p>
            <a:pPr marL="1257300" lvl="2" indent="-342900" eaLnBrk="1" hangingPunct="1">
              <a:spcBef>
                <a:spcPts val="600"/>
              </a:spcBef>
            </a:pPr>
            <a:r>
              <a:rPr lang="en-US" altLang="en-US" sz="1800" dirty="0"/>
              <a:t>Can they solve the problem?</a:t>
            </a:r>
          </a:p>
          <a:p>
            <a:pPr marL="1257300" lvl="2" indent="-342900" eaLnBrk="1" hangingPunct="1">
              <a:spcBef>
                <a:spcPts val="600"/>
              </a:spcBef>
            </a:pPr>
            <a:r>
              <a:rPr lang="en-US" altLang="en-US" sz="1800" dirty="0"/>
              <a:t>Good for debugging but not for final code</a:t>
            </a:r>
            <a:br>
              <a:rPr lang="en-US" altLang="en-US" sz="1800" dirty="0"/>
            </a:br>
            <a:endParaRPr lang="en-US" altLang="en-US" sz="1800" dirty="0"/>
          </a:p>
          <a:p>
            <a:r>
              <a:rPr lang="en-US" altLang="en-US" sz="2400" dirty="0"/>
              <a:t>Overly frequent error messages are more annoying than helpful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9392" y="6626431"/>
            <a:ext cx="8190016" cy="2566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Objects First with Java - A Practical Introduction using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BlueJ</a:t>
            </a:r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, © David J. Barnes, Michael </a:t>
            </a:r>
            <a:r>
              <a:rPr lang="en-GB" altLang="en-US" sz="1200" b="0" dirty="0" err="1">
                <a:solidFill>
                  <a:srgbClr val="685345"/>
                </a:solidFill>
                <a:latin typeface="Arial" charset="0"/>
              </a:rPr>
              <a:t>Kölling</a:t>
            </a:r>
            <a:endParaRPr lang="en-GB" altLang="en-US" sz="1200" b="0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Server error reporting</a:t>
            </a:r>
          </a:p>
        </p:txBody>
      </p:sp>
    </p:spTree>
    <p:extLst>
      <p:ext uri="{BB962C8B-B14F-4D97-AF65-F5344CB8AC3E}">
        <p14:creationId xmlns:p14="http://schemas.microsoft.com/office/powerpoint/2010/main" val="4290169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Tidbits</a:t>
            </a:r>
          </a:p>
        </p:txBody>
      </p:sp>
    </p:spTree>
    <p:extLst>
      <p:ext uri="{BB962C8B-B14F-4D97-AF65-F5344CB8AC3E}">
        <p14:creationId xmlns:p14="http://schemas.microsoft.com/office/powerpoint/2010/main" val="6974548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try {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ref.process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EOFException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e) {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Take action appropriate to both exceptions. </a:t>
            </a:r>
            <a:b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Multi-catch (Java 7)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29550" y="158065"/>
            <a:ext cx="1009650" cy="1186766"/>
            <a:chOff x="7772400" y="158065"/>
            <a:chExt cx="1009650" cy="1186766"/>
          </a:xfrm>
        </p:grpSpPr>
        <p:sp>
          <p:nvSpPr>
            <p:cNvPr id="7" name="Rectangle 6"/>
            <p:cNvSpPr/>
            <p:nvPr/>
          </p:nvSpPr>
          <p:spPr>
            <a:xfrm>
              <a:off x="7848600" y="914400"/>
              <a:ext cx="933450" cy="430431"/>
            </a:xfrm>
            <a:prstGeom prst="rect">
              <a:avLst/>
            </a:prstGeom>
            <a:solidFill>
              <a:srgbClr val="5E8A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437</a:t>
              </a:r>
            </a:p>
          </p:txBody>
        </p:sp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158065"/>
              <a:ext cx="971550" cy="971550"/>
            </a:xfrm>
            <a:prstGeom prst="rect">
              <a:avLst/>
            </a:prstGeom>
          </p:spPr>
        </p:pic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380999" y="4500747"/>
            <a:ext cx="8407893" cy="214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Introduced in Java 7</a:t>
            </a:r>
          </a:p>
          <a:p>
            <a:r>
              <a:rPr lang="en-US"/>
              <a:t>Use a single catch block for multiple exceptions</a:t>
            </a:r>
          </a:p>
          <a:p>
            <a:r>
              <a:rPr lang="en-US"/>
              <a:t>Exceptions must be at the same level in the Exception hierarchy.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692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3230087"/>
            <a:ext cx="8407893" cy="2896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Prior to Java 1.7, you had to use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finally</a:t>
            </a:r>
            <a:r>
              <a:rPr lang="en-US" dirty="0"/>
              <a:t> block to release system resources, which required additional exception handling code inside the finally block.</a:t>
            </a:r>
          </a:p>
          <a:p>
            <a:r>
              <a:rPr lang="en-US" dirty="0"/>
              <a:t>Try-with-resources statement simplifies this</a:t>
            </a:r>
          </a:p>
          <a:p>
            <a:pPr lvl="1"/>
            <a:r>
              <a:rPr lang="en-US" dirty="0"/>
              <a:t>Code a set of parentheses after the try keyword</a:t>
            </a:r>
          </a:p>
          <a:p>
            <a:pPr lvl="1"/>
            <a:r>
              <a:rPr lang="en-US" dirty="0"/>
              <a:t>Within the parentheses, code statements that declare and instantiate objects that use system resources</a:t>
            </a:r>
          </a:p>
          <a:p>
            <a:pPr lvl="1"/>
            <a:r>
              <a:rPr lang="en-US" dirty="0"/>
              <a:t>Only works with objects that implement </a:t>
            </a:r>
            <a:r>
              <a:rPr lang="en-US" dirty="0" err="1"/>
              <a:t>java.lang.AutoClose</a:t>
            </a:r>
            <a:r>
              <a:rPr lang="en-US" dirty="0"/>
              <a:t> interface.</a:t>
            </a:r>
            <a:br>
              <a:rPr lang="en-US" dirty="0"/>
            </a:br>
            <a:r>
              <a:rPr lang="en-US" dirty="0"/>
              <a:t>(covers most database classes and file classes)</a:t>
            </a:r>
          </a:p>
        </p:txBody>
      </p:sp>
      <p:sp>
        <p:nvSpPr>
          <p:cNvPr id="12291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1229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with Resources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6764"/>
              </p:ext>
            </p:extLst>
          </p:nvPr>
        </p:nvGraphicFramePr>
        <p:xfrm>
          <a:off x="866775" y="1804988"/>
          <a:ext cx="73279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45348" imgH="1350918" progId="Word.Document.12">
                  <p:embed/>
                </p:oleObj>
              </mc:Choice>
              <mc:Fallback>
                <p:oleObj name="Document" r:id="rId2" imgW="7345348" imgH="1350918" progId="Word.Document.12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804988"/>
                        <a:ext cx="73279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31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007" y="1719071"/>
            <a:ext cx="2885699" cy="4407408"/>
          </a:xfrm>
        </p:spPr>
        <p:txBody>
          <a:bodyPr/>
          <a:lstStyle/>
          <a:p>
            <a:r>
              <a:rPr lang="en-US" dirty="0"/>
              <a:t>Bad data strategy:  </a:t>
            </a:r>
          </a:p>
          <a:p>
            <a:pPr lvl="1"/>
            <a:r>
              <a:rPr lang="en-US" dirty="0"/>
              <a:t>Return an error and stop right away (fast fail), </a:t>
            </a:r>
          </a:p>
          <a:p>
            <a:pPr lvl="1"/>
            <a:r>
              <a:rPr lang="en-US" dirty="0"/>
              <a:t>Return a neutral value, </a:t>
            </a:r>
          </a:p>
          <a:p>
            <a:pPr lvl="1"/>
            <a:r>
              <a:rPr lang="en-US" dirty="0"/>
              <a:t>Substitute data values.</a:t>
            </a:r>
          </a:p>
          <a:p>
            <a:r>
              <a:rPr lang="en-US" dirty="0"/>
              <a:t>Example 3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2290948" cy="1054394"/>
          </a:xfrm>
        </p:spPr>
        <p:txBody>
          <a:bodyPr/>
          <a:lstStyle/>
          <a:p>
            <a:r>
              <a:rPr lang="en-US" dirty="0"/>
              <a:t>The Car </a:t>
            </a:r>
            <a:br>
              <a:rPr lang="en-US" dirty="0"/>
            </a:br>
            <a:r>
              <a:rPr lang="en-US" dirty="0"/>
              <a:t>Brake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0706" y="153122"/>
            <a:ext cx="6187047" cy="64940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CarBrake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currentTempSetting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MIN_DEPRESSION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1.0;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MAX_DEPRESSION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20.0;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final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ANTI_LOCK_THRESHHOLD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12.0;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apply (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pedalDepression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pedalDepression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ANTI_LOCK_THRESHHOLD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&amp;&amp;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pedalDepression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MAX_DEPRESSION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brake(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pedalDepression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engageAntiLock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pedalDepression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MIN_DEPRESSION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&amp;&amp;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pedalDepression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ANTI_LOCK_THRESHHOLD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 brake(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pedalDepression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pedalDepression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MIN_DEPRESSION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            // Do what?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    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            // Do what?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582973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7341" y="1199783"/>
            <a:ext cx="8407893" cy="5440679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public static String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readFirstLine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(String path)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try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RandomAccessFile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in =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RandomAccessFile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(path, "r"))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String line =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in.readLine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();  // may throw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return line;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catch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e)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("File not found.");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return null;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catch(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e)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("I/O error occurred.");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return null;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13315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1331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code to use try-with-resources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3785" y="3835729"/>
            <a:ext cx="1751449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Comic Sans MS" pitchFamily="66" charset="0"/>
              </a:rPr>
              <a:t>No need for exception handling for file open and file close.</a:t>
            </a:r>
          </a:p>
        </p:txBody>
      </p:sp>
    </p:spTree>
    <p:extLst>
      <p:ext uri="{BB962C8B-B14F-4D97-AF65-F5344CB8AC3E}">
        <p14:creationId xmlns:p14="http://schemas.microsoft.com/office/powerpoint/2010/main" val="24039784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System.err</a:t>
            </a:r>
            <a:r>
              <a:rPr lang="en-US" dirty="0"/>
              <a:t> object, you can print data to the standard error output stream.</a:t>
            </a:r>
          </a:p>
          <a:p>
            <a:r>
              <a:rPr lang="en-US" dirty="0"/>
              <a:t>Often processors of the error output stream will format the error channel differently (e.g., in red text).</a:t>
            </a:r>
          </a:p>
          <a:p>
            <a:r>
              <a:rPr lang="en-US" dirty="0"/>
              <a:t>Having both the standard output stream and error output stream at your disposal is more flexible, e.g.:</a:t>
            </a:r>
          </a:p>
          <a:p>
            <a:pPr lvl="1"/>
            <a:r>
              <a:rPr lang="en-US" dirty="0"/>
              <a:t>Direct standard output stream to the console</a:t>
            </a:r>
          </a:p>
          <a:p>
            <a:pPr lvl="1"/>
            <a:r>
              <a:rPr lang="en-US" dirty="0"/>
              <a:t>Direct error output stream to a text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Output Stream</a:t>
            </a:r>
          </a:p>
        </p:txBody>
      </p:sp>
    </p:spTree>
    <p:extLst>
      <p:ext uri="{BB962C8B-B14F-4D97-AF65-F5344CB8AC3E}">
        <p14:creationId xmlns:p14="http://schemas.microsoft.com/office/powerpoint/2010/main" val="33398969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1536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Error Output Stream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08485"/>
              </p:ext>
            </p:extLst>
          </p:nvPr>
        </p:nvGraphicFramePr>
        <p:xfrm>
          <a:off x="261938" y="1746250"/>
          <a:ext cx="8632825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627812" imgH="2388455" progId="Word.Document.12">
                  <p:embed/>
                </p:oleObj>
              </mc:Choice>
              <mc:Fallback>
                <p:oleObj name="Document" r:id="rId2" imgW="8627812" imgH="2388455" progId="Word.Document.12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746250"/>
                        <a:ext cx="8632825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154871"/>
              </p:ext>
            </p:extLst>
          </p:nvPr>
        </p:nvGraphicFramePr>
        <p:xfrm>
          <a:off x="2267837" y="3990315"/>
          <a:ext cx="723265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244926" imgH="3435336" progId="Word.Document.12">
                  <p:embed/>
                </p:oleObj>
              </mc:Choice>
              <mc:Fallback>
                <p:oleObj name="Document" r:id="rId4" imgW="7244926" imgH="3435336" progId="Word.Document.12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837" y="3990315"/>
                        <a:ext cx="723265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90945" y="4483373"/>
            <a:ext cx="39485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Resulting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output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for a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FileNotFound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4703807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Murach's Java Programming, C14</a:t>
            </a:r>
          </a:p>
        </p:txBody>
      </p:sp>
      <p:sp>
        <p:nvSpPr>
          <p:cNvPr id="1741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© 2011,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exception data</a:t>
            </a:r>
            <a:br>
              <a:rPr lang="en-US" dirty="0"/>
            </a:br>
            <a:r>
              <a:rPr lang="en-US" dirty="0"/>
              <a:t>to the standard output stream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81773"/>
              </p:ext>
            </p:extLst>
          </p:nvPr>
        </p:nvGraphicFramePr>
        <p:xfrm>
          <a:off x="890588" y="2114550"/>
          <a:ext cx="6816725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36742" imgH="2569584" progId="Word.Document.12">
                  <p:embed/>
                </p:oleObj>
              </mc:Choice>
              <mc:Fallback>
                <p:oleObj name="Document" r:id="rId2" imgW="6836742" imgH="2569584" progId="Word.Document.12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114550"/>
                        <a:ext cx="6816725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634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1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catch clause: </a:t>
            </a:r>
          </a:p>
          <a:p>
            <a:r>
              <a:rPr lang="en-US" sz="1800" dirty="0"/>
              <a:t>The part of a try statement responsible for handling a caught exception. 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catching exceptions:  </a:t>
            </a:r>
          </a:p>
          <a:p>
            <a:r>
              <a:rPr lang="en-US" sz="1800" dirty="0"/>
              <a:t>Exceptions are caught within the catch clause of a try statement. </a:t>
            </a:r>
            <a:br>
              <a:rPr lang="en-US" sz="1800" dirty="0"/>
            </a:br>
            <a:r>
              <a:rPr lang="en-US" sz="1800" dirty="0"/>
              <a:t>Catching an exception gives the program an opportunity to recover from the problem or attempt a repair for whatever caused it.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exception: </a:t>
            </a:r>
          </a:p>
          <a:p>
            <a:r>
              <a:rPr lang="en-US" sz="1800" dirty="0"/>
              <a:t>An object representing the occurrence of an exceptional circumstance - typically, something that has gone wrong in the smooth running of a program. Exception objects are created from classes that extend the </a:t>
            </a:r>
            <a:r>
              <a:rPr lang="en-US" sz="1800" dirty="0" err="1"/>
              <a:t>Throwable</a:t>
            </a:r>
            <a:r>
              <a:rPr lang="en-US" sz="1800" dirty="0"/>
              <a:t> class. 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exception handler: </a:t>
            </a:r>
          </a:p>
          <a:p>
            <a:r>
              <a:rPr lang="en-US" sz="1800" dirty="0"/>
              <a:t>The try statement acts as an exception handler - a place where exception objects are caught and dealt with.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r>
              <a:rPr lang="en-US" sz="2400" dirty="0"/>
              <a:t>  (1)</a:t>
            </a:r>
          </a:p>
        </p:txBody>
      </p:sp>
    </p:spTree>
    <p:extLst>
      <p:ext uri="{BB962C8B-B14F-4D97-AF65-F5344CB8AC3E}">
        <p14:creationId xmlns:p14="http://schemas.microsoft.com/office/powerpoint/2010/main" val="20298813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588446"/>
            <a:ext cx="8407893" cy="517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checked exception: </a:t>
            </a:r>
          </a:p>
          <a:p>
            <a:r>
              <a:rPr lang="en-US" sz="1800" dirty="0"/>
              <a:t>An exception that must be caught locally in a try statement, or propagated via a throws clause defined in the method header.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unchecked exception:</a:t>
            </a:r>
          </a:p>
          <a:p>
            <a:r>
              <a:rPr lang="en-US" sz="1800" dirty="0"/>
              <a:t>An exception for which it is not required to provide a local try statement, or to propagate via a throws clause defined in the method header.  An exception that is not handled will cause program termination if it is thrown. 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propagation: </a:t>
            </a:r>
          </a:p>
          <a:p>
            <a:r>
              <a:rPr lang="en-US" sz="1800" dirty="0"/>
              <a:t>If an exception is thrown within a method, and there is no appropriate exception handler within the method, the exception may be propagated to the caller of the method.  For a checked exception, the method must contain a throws clause in its header. A throws clause is not necessary for an unchecked exception to be propagated. 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protected statement: </a:t>
            </a:r>
          </a:p>
          <a:p>
            <a:r>
              <a:rPr lang="en-US" sz="1800" dirty="0"/>
              <a:t>A statement within the try clause of a try statement.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r>
              <a:rPr lang="en-US" sz="2400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5192607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588446"/>
            <a:ext cx="8407893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throw an exception </a:t>
            </a:r>
          </a:p>
          <a:p>
            <a:r>
              <a:rPr lang="en-US" sz="1800" dirty="0"/>
              <a:t>When an exceptional circumstance arises in a program - often as a result of a logical error, and exception object is created and thrown. If the exception is not caught by an exception handler, the program will terminate with a runtime error. 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throws clause </a:t>
            </a:r>
          </a:p>
          <a:p>
            <a:r>
              <a:rPr lang="en-US" sz="1800" dirty="0"/>
              <a:t>A clause in a method header indicating that one or more exceptions will be propagated from this method. For instance 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find(String s) throws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NotFoundException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throw statement </a:t>
            </a:r>
          </a:p>
          <a:p>
            <a:r>
              <a:rPr lang="en-US" sz="1800" dirty="0"/>
              <a:t>A statement used to throw an exception. For instance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IndexOutOfBoundsException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(i+" is too large.");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r>
              <a:rPr lang="en-US" sz="2400" dirty="0"/>
              <a:t>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742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588446"/>
            <a:ext cx="8407893" cy="5066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try statement: </a:t>
            </a:r>
          </a:p>
          <a:p>
            <a:r>
              <a:rPr lang="en-US" sz="1800" dirty="0"/>
              <a:t>The try statement acts as an exception handler - a place where exception objects are caught and dealt with. In its most general form, it consists of a try clause, one or more catch clauses and a finally clause.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try {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statement;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catch (Exception e) {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statement;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finally {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statement;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</a:p>
          <a:p>
            <a:pPr marL="59436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800" dirty="0"/>
              <a:t>Either of the catch clause and finally clause may be omitted, but not both.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r>
              <a:rPr lang="en-US" sz="2400" dirty="0"/>
              <a:t>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632" y="1719071"/>
            <a:ext cx="8718628" cy="4407408"/>
          </a:xfrm>
        </p:spPr>
        <p:txBody>
          <a:bodyPr/>
          <a:lstStyle/>
          <a:p>
            <a:r>
              <a:rPr lang="en-US" dirty="0"/>
              <a:t>Add diagnostic code, logging and tracing intelligently to help explain what’s going on at run-time, especially if you run into a problem.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Standardize error handling. Decide how to handle “normal errors” or “expected errors” and warnings, and do all of this consistently.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exception handling only when you need to, and make sure that you understand the language’s exception handler inside out.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46850"/>
            <a:ext cx="6911975" cy="311150"/>
          </a:xfrm>
          <a:solidFill>
            <a:schemeClr val="bg1"/>
          </a:solidFill>
          <a:ln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altLang="en-US" sz="1200" b="0" dirty="0">
                <a:solidFill>
                  <a:srgbClr val="685345"/>
                </a:solidFill>
                <a:latin typeface="Arial" charset="0"/>
              </a:rPr>
              <a:t>Jim Bird, </a:t>
            </a:r>
            <a:r>
              <a:rPr lang="en-US" altLang="en-US" sz="1200" b="0" i="1" dirty="0">
                <a:solidFill>
                  <a:srgbClr val="685345"/>
                </a:solidFill>
                <a:latin typeface="Arial" charset="0"/>
              </a:rPr>
              <a:t>Defensive Programming: Being Just-Enough Paranoid, </a:t>
            </a:r>
            <a:br>
              <a:rPr lang="en-US" altLang="en-US" sz="1200" b="0" i="1" dirty="0">
                <a:solidFill>
                  <a:srgbClr val="685345"/>
                </a:solidFill>
                <a:latin typeface="Arial" charset="0"/>
              </a:rPr>
            </a:br>
            <a:r>
              <a:rPr lang="en-US" altLang="en-US" sz="1200" b="0" i="1" dirty="0">
                <a:solidFill>
                  <a:srgbClr val="685345"/>
                </a:solidFill>
                <a:latin typeface="Arial" charset="0"/>
              </a:rPr>
              <a:t>http://swreflections.blogspot.com/2012/03/defensive-programming-being-just-enough.html</a:t>
            </a:r>
            <a:endParaRPr lang="en-GB" altLang="en-US" sz="1200" b="0" i="1" dirty="0">
              <a:solidFill>
                <a:srgbClr val="685345"/>
              </a:solidFill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Defensive Approaches</a:t>
            </a:r>
          </a:p>
        </p:txBody>
      </p:sp>
    </p:spTree>
    <p:extLst>
      <p:ext uri="{BB962C8B-B14F-4D97-AF65-F5344CB8AC3E}">
        <p14:creationId xmlns:p14="http://schemas.microsoft.com/office/powerpoint/2010/main" val="452476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23">
      <a:dk1>
        <a:sysClr val="windowText" lastClr="000000"/>
      </a:dk1>
      <a:lt1>
        <a:sysClr val="window" lastClr="FFFFFF"/>
      </a:lt1>
      <a:dk2>
        <a:srgbClr val="0D6911"/>
      </a:dk2>
      <a:lt2>
        <a:srgbClr val="E1FBE2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 Green">
  <a:themeElements>
    <a:clrScheme name="Custom 22">
      <a:dk1>
        <a:sysClr val="windowText" lastClr="000000"/>
      </a:dk1>
      <a:lt1>
        <a:srgbClr val="FBECD1"/>
      </a:lt1>
      <a:dk2>
        <a:srgbClr val="516B54"/>
      </a:dk2>
      <a:lt2>
        <a:srgbClr val="D3E6ED"/>
      </a:lt2>
      <a:accent1>
        <a:srgbClr val="8E58B6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Java Green">
  <a:themeElements>
    <a:clrScheme name="Custom 22">
      <a:dk1>
        <a:sysClr val="windowText" lastClr="000000"/>
      </a:dk1>
      <a:lt1>
        <a:srgbClr val="FBECD1"/>
      </a:lt1>
      <a:dk2>
        <a:srgbClr val="516B54"/>
      </a:dk2>
      <a:lt2>
        <a:srgbClr val="D3E6ED"/>
      </a:lt2>
      <a:accent1>
        <a:srgbClr val="8E58B6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Java Green">
  <a:themeElements>
    <a:clrScheme name="Custom 4">
      <a:dk1>
        <a:sysClr val="windowText" lastClr="000000"/>
      </a:dk1>
      <a:lt1>
        <a:srgbClr val="E5EBF2"/>
      </a:lt1>
      <a:dk2>
        <a:srgbClr val="0EA6AE"/>
      </a:dk2>
      <a:lt2>
        <a:srgbClr val="F6FBC5"/>
      </a:lt2>
      <a:accent1>
        <a:srgbClr val="479B63"/>
      </a:accent1>
      <a:accent2>
        <a:srgbClr val="E08602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7236</Words>
  <Application>Microsoft Office PowerPoint</Application>
  <PresentationFormat>On-screen Show (4:3)</PresentationFormat>
  <Paragraphs>862</Paragraphs>
  <Slides>87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87</vt:i4>
      </vt:variant>
    </vt:vector>
  </HeadingPairs>
  <TitlesOfParts>
    <vt:vector size="107" baseType="lpstr">
      <vt:lpstr>Arial</vt:lpstr>
      <vt:lpstr>Arial Narrow</vt:lpstr>
      <vt:lpstr>Calibri</vt:lpstr>
      <vt:lpstr>Comic Sans MS</vt:lpstr>
      <vt:lpstr>Consolas</vt:lpstr>
      <vt:lpstr>Courier New</vt:lpstr>
      <vt:lpstr>Franklin Gothic Medium</vt:lpstr>
      <vt:lpstr>Times</vt:lpstr>
      <vt:lpstr>Times New Roman</vt:lpstr>
      <vt:lpstr>Trebuchet MS</vt:lpstr>
      <vt:lpstr>Wingdings</vt:lpstr>
      <vt:lpstr>Wingdings 2</vt:lpstr>
      <vt:lpstr>Java Green</vt:lpstr>
      <vt:lpstr>1_Java Green</vt:lpstr>
      <vt:lpstr>2_Java Green</vt:lpstr>
      <vt:lpstr>3_Java Green</vt:lpstr>
      <vt:lpstr>Visio</vt:lpstr>
      <vt:lpstr>Document</vt:lpstr>
      <vt:lpstr>Microsoft Word Document</vt:lpstr>
      <vt:lpstr>Visio.Drawing.11</vt:lpstr>
      <vt:lpstr>Object-Oriented Programming and Data Abstraction  Lesson 9: Exceptions</vt:lpstr>
      <vt:lpstr>Defensive  Programming</vt:lpstr>
      <vt:lpstr>Defensive Programming</vt:lpstr>
      <vt:lpstr>Three Approaches</vt:lpstr>
      <vt:lpstr>Boundaries on 100% Defensive Programming</vt:lpstr>
      <vt:lpstr>Bad Data Strategy: The Exam</vt:lpstr>
      <vt:lpstr>Bad Data Strategy: The Thermostat</vt:lpstr>
      <vt:lpstr>The Car  Brake</vt:lpstr>
      <vt:lpstr>Other Defensive Approaches</vt:lpstr>
      <vt:lpstr>Some causes of error situations</vt:lpstr>
      <vt:lpstr>Not always programmer error</vt:lpstr>
      <vt:lpstr>Argument values</vt:lpstr>
      <vt:lpstr>Reporting Errors</vt:lpstr>
      <vt:lpstr>Notifying the User</vt:lpstr>
      <vt:lpstr>Notifying the client object: Server error reporting</vt:lpstr>
      <vt:lpstr>Returning a diagnostic  (1)</vt:lpstr>
      <vt:lpstr>Returning a diagnostic  (2)</vt:lpstr>
      <vt:lpstr>Returning null</vt:lpstr>
      <vt:lpstr>What can the client do?</vt:lpstr>
      <vt:lpstr>How do Exceptions work?</vt:lpstr>
      <vt:lpstr>Exceptions</vt:lpstr>
      <vt:lpstr>Throwing an exception</vt:lpstr>
      <vt:lpstr>The Throwable Hierarchy</vt:lpstr>
      <vt:lpstr>The Throwable Hierarchy</vt:lpstr>
      <vt:lpstr>Some API Methods flagged as throwing CheckedExceptions</vt:lpstr>
      <vt:lpstr>The exception class hierarchy</vt:lpstr>
      <vt:lpstr>How to throw exceptions</vt:lpstr>
      <vt:lpstr>Throwing an exception</vt:lpstr>
      <vt:lpstr>Argument checking</vt:lpstr>
      <vt:lpstr>Common Exceptions</vt:lpstr>
      <vt:lpstr>Exception Categories and Compiler Response</vt:lpstr>
      <vt:lpstr>How Java Propagates  Exceptions</vt:lpstr>
      <vt:lpstr>The effect of an exception</vt:lpstr>
      <vt:lpstr>The throws clause</vt:lpstr>
      <vt:lpstr>PowerPoint Presentation</vt:lpstr>
      <vt:lpstr>Exception handling</vt:lpstr>
      <vt:lpstr>Other Examples</vt:lpstr>
      <vt:lpstr>Example One: Preventing object creation</vt:lpstr>
      <vt:lpstr>Example Two: Parameter Checking</vt:lpstr>
      <vt:lpstr>Example Three: Forcing an Exception  to Test Exception Handling</vt:lpstr>
      <vt:lpstr>Example Four: Rethrowing an Exception</vt:lpstr>
      <vt:lpstr>Exception Chaining</vt:lpstr>
      <vt:lpstr>Example of  Exception Chaining  (1)</vt:lpstr>
      <vt:lpstr>Example of  Exception Chaining  (2)</vt:lpstr>
      <vt:lpstr>Catching Errors</vt:lpstr>
      <vt:lpstr>The try statement</vt:lpstr>
      <vt:lpstr>Try…Catch Syntax</vt:lpstr>
      <vt:lpstr>Try / Catch Example</vt:lpstr>
      <vt:lpstr>How the try statement works</vt:lpstr>
      <vt:lpstr>Catching multiple exceptions</vt:lpstr>
      <vt:lpstr>The finally clause</vt:lpstr>
      <vt:lpstr>Defining new exceptions</vt:lpstr>
      <vt:lpstr>Defining new exceptions</vt:lpstr>
      <vt:lpstr>Methods of the Exception Class</vt:lpstr>
      <vt:lpstr>Assertions</vt:lpstr>
      <vt:lpstr>Assertions</vt:lpstr>
      <vt:lpstr>Assert Statement</vt:lpstr>
      <vt:lpstr>consistentSize()</vt:lpstr>
      <vt:lpstr>Java Assertion Statement</vt:lpstr>
      <vt:lpstr>Guidelines for Assertions</vt:lpstr>
      <vt:lpstr>Assertions can generate exceptions when not true</vt:lpstr>
      <vt:lpstr>Error Recovery</vt:lpstr>
      <vt:lpstr>Error recovery</vt:lpstr>
      <vt:lpstr>Attempting recovery</vt:lpstr>
      <vt:lpstr>Error avoidance</vt:lpstr>
      <vt:lpstr>Client / Server Cooperation</vt:lpstr>
      <vt:lpstr>Appendix</vt:lpstr>
      <vt:lpstr>Preventing Errors</vt:lpstr>
      <vt:lpstr>Exploring errors</vt:lpstr>
      <vt:lpstr>Exploring errors</vt:lpstr>
      <vt:lpstr>removeDetails() does not handle exceptions</vt:lpstr>
      <vt:lpstr>removeDetails() does not handle exceptions</vt:lpstr>
      <vt:lpstr>removeDetails()</vt:lpstr>
      <vt:lpstr>addDetails()</vt:lpstr>
      <vt:lpstr>changeDetails()</vt:lpstr>
      <vt:lpstr>Server error reporting</vt:lpstr>
      <vt:lpstr>Tidbits</vt:lpstr>
      <vt:lpstr>Multi-catch (Java 7)</vt:lpstr>
      <vt:lpstr>Try with Resources</vt:lpstr>
      <vt:lpstr>Modifying the code to use try-with-resources </vt:lpstr>
      <vt:lpstr>Error Output Stream</vt:lpstr>
      <vt:lpstr>Using the Error Output Stream</vt:lpstr>
      <vt:lpstr>How to print exception data to the standard output stream</vt:lpstr>
      <vt:lpstr>Terms  (1)</vt:lpstr>
      <vt:lpstr>Terms (2)</vt:lpstr>
      <vt:lpstr>Terms (3)</vt:lpstr>
      <vt:lpstr>Terms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Antonio Rosado</cp:lastModifiedBy>
  <cp:revision>145</cp:revision>
  <dcterms:created xsi:type="dcterms:W3CDTF">2013-12-20T15:33:26Z</dcterms:created>
  <dcterms:modified xsi:type="dcterms:W3CDTF">2023-01-29T04:10:03Z</dcterms:modified>
</cp:coreProperties>
</file>