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sldIdLst>
    <p:sldId id="257" r:id="rId2"/>
    <p:sldId id="734" r:id="rId3"/>
    <p:sldId id="266" r:id="rId4"/>
    <p:sldId id="731" r:id="rId5"/>
    <p:sldId id="258" r:id="rId6"/>
    <p:sldId id="259" r:id="rId7"/>
    <p:sldId id="260" r:id="rId8"/>
    <p:sldId id="261" r:id="rId9"/>
    <p:sldId id="262" r:id="rId10"/>
    <p:sldId id="263" r:id="rId11"/>
    <p:sldId id="732" r:id="rId12"/>
    <p:sldId id="265" r:id="rId13"/>
    <p:sldId id="598" r:id="rId14"/>
    <p:sldId id="735" r:id="rId15"/>
    <p:sldId id="599" r:id="rId16"/>
    <p:sldId id="600" r:id="rId17"/>
    <p:sldId id="271" r:id="rId18"/>
    <p:sldId id="601" r:id="rId19"/>
    <p:sldId id="736" r:id="rId20"/>
    <p:sldId id="737" r:id="rId21"/>
    <p:sldId id="729" r:id="rId22"/>
    <p:sldId id="730" r:id="rId23"/>
    <p:sldId id="272" r:id="rId24"/>
    <p:sldId id="273" r:id="rId25"/>
    <p:sldId id="274" r:id="rId26"/>
    <p:sldId id="268" r:id="rId27"/>
    <p:sldId id="269" r:id="rId28"/>
    <p:sldId id="595" r:id="rId29"/>
    <p:sldId id="597" r:id="rId30"/>
    <p:sldId id="264" r:id="rId31"/>
    <p:sldId id="596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993366"/>
    <a:srgbClr val="FFFFFF"/>
    <a:srgbClr val="FF9ECE"/>
    <a:srgbClr val="FF61B0"/>
    <a:srgbClr val="339966"/>
    <a:srgbClr val="CDCDC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2" autoAdjust="0"/>
    <p:restoredTop sz="86422" autoAdjust="0"/>
  </p:normalViewPr>
  <p:slideViewPr>
    <p:cSldViewPr>
      <p:cViewPr varScale="1">
        <p:scale>
          <a:sx n="87" d="100"/>
          <a:sy n="87" d="100"/>
        </p:scale>
        <p:origin x="69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06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9T13:40:36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 47 1248,'0'-1'14,"0"1"0,-1 0 0,1-1 0,0 1 0,0 0 0,0 0 0,0-1 0,0 1 0,0 0 0,0-1 0,0 1 0,-1 0 0,1 0 0,0-1 1,0 1-1,0 0 0,-1 0 0,1 0 0,0-1 0,0 1 0,0 0 0,-1 0 0,1 0 0,0 0 0,-1-1 0,1 1 0,0 0 0,0 0 0,-1 0 0,1 0 0,0 0 0,-1 0 0,1 0 0,0 0-14,-4 0 350,5 0 679,-1 0-96,-2 0 1630,2 0-2539,0 0 1,0 0 0,-1 0 0,1 0-1,0 0 1,0 0 0,0 0 0,0 0-1,0 0 1,0 0 0,0 0 0,0 0-1,-1 0 1,1 0 0,0 0 0,0 0-1,0 0 1,0 0 0,0 0 0,0 0-1,0 0 1,0-1 0,0 1 0,-1 0-1,1 0 1,0 0 0,0 0 0,0 0-1,0 0 1,0 0 0,0 0 0,0 0-1,0 0 1,0 0 0,0-1-1,0 1 1,0 0 0,0 0 0,0 0-1,0 0 1,0 0 0,0 0 0,-1 0-1,1 0 1,0-1 0,0 1 0,0 0-1,1 0 1,-1 0 0,0 0 0,0 0-1,0 0 1,0 0 0,0 0 0,0-1-1,0 1 1,0 0 0,0 0 0,0 0-1,0 0 1,0 0 0,0 0 0,0 0-1,0 0 1,0 0 0,0 0 0,0 0-1,1-1-24,1-2 669,-1 3-617,-1 0-1,1-1 1,-1 1-1,1-1 1,-1 1-1,1-1 0,-1 1 1,1 0-1,-1-1 1,0 0-1,1 1 1,-1-1-1,0 1 0,1-1 1,-1 1-1,0-1 1,0 0-1,0 1 1,1-1-1,-1 1 0,0-1 1,0 0-1,0 1 1,0-1-1,0 0 0,0 1 1,0-1-1,0 0 1,-1 1-1,1-1 1,0 1-1,0-1 0,0 0 1,-1 1-1,1-1 1,0 1-1,-1-1 1,1 1-1,0-1 0,-1 1 1,1-1-1,-1 1 1,1-1-1,-1 1 1,1-1-1,-1 1-51,-2-3 175,3 3-15,-1 0 0,1-1 0,-1 1 0,1 0 0,0-1 0,-1 1 0,1 0 0,-1 0 0,1 0 0,-1-1 0,1 1 1,0 0-1,-1 0 0,1 0 0,-1 0 0,1 0 0,-1 0 0,0 0-160,1 0 363,-16 1 1375,28 5-1322,0-1 0,1 0 0,0-1 0,0 0 0,0-1 0,6 0-416,12 1 204,1-3 0,-1 0 0,7-3-204,18 1 220,109-7 900,-52 8-699,-55 5-389,36-2 304,-92-3-357,0 0 0,1 1 0,-1-1 0,0 1 0,0-1 0,0 1 0,0 0 0,2 0 21,15 5-18,81 1 461,-51-4-273,1 2 1,39 9-171,-9-2 0,-61-9 85,0-1 1,0-1 0,0-1 0,0-1 0,15-2-86,-29 2 8,72-12 136,-65 12-134,0 0 0,0 1-1,0 0 1,0 1 0,0 0 0,8 3-10,4-3-40,-1-2 149,-22 2-117,0-1 0,0 0 0,-1 0 1,1 0-1,0 0 0,0 1 0,0-1 0,-1 0 0,1 1 1,0-1-1,0 0 0,-1 1 0,1-1 0,0 1 0,-1 0 0,1-1 1,0 1 7,4 3-38,25 10-446,-21-11-900,-1 1 0,1 0 1,-1 0-1,0 1 0,0 0 0,-1 0 1,1 1-1,-1 0 0,3 3 1384,16 22-3573,4 4-171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9T13:40:39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126 14 2976,'-12'0'1228,"10"1"-853,0-1 0,0 0 1,-1 0-1,1 0 0,0 0 0,-1 0 1,1-1-1,0 1 0,0-1 0,-1 1 1,1-1-1,0 0 0,0 0 0,0 0 0,0 0 1,-1 0-376,2 0 60,0 0 0,0 1 0,0-1 0,0 1 1,0-1-1,0 1 0,0-1 0,-1 1 0,1-1 0,0 1 1,0 0-1,0 0 0,-1 0 0,1 0 0,0 0 0,0 0 1,-1 0-1,1 0 0,0 0 0,0 0 0,0 1 0,-1-1 1,1 1-1,0-1 0,0 1 0,0-1 0,0 1-60,-5 2 599,1 1 0,-1-1 0,1 1 0,-4 5-599,2-3 1014,6-6-999,1 1 0,-1 0 1,1-1-1,-1 1 0,1 0 0,-1-1 0,1 1 0,0 0 0,0-1 1,-1 1-1,1 0 0,0 0 0,0 0 0,0-1 0,0 1 0,-1 0 1,1 0-1,1 0 0,-1-1 0,0 2-15,0 0 60,0-1 239,0-1-49,0 0 43,0 0-79,13 17 410,-9-14-579,0 0 0,1 1 1,-1-2-1,0 1 0,1 0 1,0-1-1,0 0 0,-1 0 1,1 0-1,1-1 0,-1 1 1,0-1-1,0 0 0,4 0-45,121 22 326,-109-19-325,-3 0 63,1-1-1,0-1 1,5 0-64,-16-1 10,0 0 0,0 0 0,0 1 0,0 0 0,0 0 0,5 3-10,22 5-50,-23-7 101,-1-1 0,2 0-1,-1-1 1,0 0-51,-7-1-13,0 1-1,1 0 1,-1 0-1,0 0 1,0 1 0,0-1-1,1 2 14,-1-1 9,0 0 0,0-1 0,0 0 0,0 1-1,0-2 1,1 1 0,0 0-9,11-1 17,-9 0 29,0 0 0,0 0 0,0 0 0,0-1 0,0-1 0,3 0-46,0-1 9,0 1 0,0 0-1,10 0-8,23-4 6,-17 1 34,0 1 0,0 1 0,1 2 0,10 1-40,6-2-90,-24 1 106,0 0 0,10 2-16,-19-1 13,0 0 0,-1 0 1,1-1-1,0-1 0,-1 0 1,1 0-1,-1-1 0,8-3-13,-4 2 102,0 1 0,0 0 0,7 1-102,-9 0 33,1 0 0,-1 0-1,0-1 1,0-1 0,1 0-33,-8 2-16,0 1-1,1 0 1,-1 0 0,0 0 0,2 0 16,19-3-47,-12 1 159,0 1 1,0 0-1,9 1-112,22-3 31,11-1-36,0 2 1,30 3 4,-39 0 105,-22 1 110,20 4-215,-19-2 147,20 0-147,225-7 64,-219 3 114,-17 0-286,29 3 108,15-2 133,-69 0-121,1 0-1,-1 0 1,4-1-12,16-1 120,32-6 168,-53 0-315,-8 8 24,0 0 0,-1 0-1,1 0 1,-1 0 0,1 0 0,-1 0-1,1 0 1,-1 0 0,1 0 0,-1 0-1,1 1 1,-1-1 0,1 0 0,-1 0-1,1 0 1,-1 1 0,1-1 0,-1 0-1,1 1 1,-1-1 0,1 1 3,9 3 20,-4-5-11,-6 1-12,1 0-1,-1-1 1,0 1 0,0 0-1,1 0 1,-1 0 0,0 0-1,1 0 1,-1-1-1,1 1 1,-1 0 0,0 0-1,1 0 1,-1 0 0,0 0-1,1 0 1,-1 0 0,0 1-1,1-1 1,-1 0 0,0 0-1,1 0 1,-1 0 0,0 0-1,1 0 1,-1 1-1,0-1 1,1 0 0,-1 0-1,0 0 1,0 1 0,1-1-1,-1 0 1,0 0 0,0 1-1,0-1 1,1 0 0,-1 1-1,0-1 1,0 0 0,0 1-1,0-1 1,0 0 0,1 1-1,-1-1 1,0 0-1,0 1 1,0-1 0,0 0-1,0 1 1,0-1 0,0 1 3,0 0-171,13 18-1158,-9-13 1175,-4-5 3,1-1-1,-1 1 0,1-1 0,-1 1 1,0 0-1,1-1 0,-1 1 0,0-1 1,1 1-1,-1 0 0,0-1 0,0 1 1,0 0-1,0 0 0,0-1 0,0 1 1,0 0-1,0-1 0,0 1 0,0 0 1,0-1-1,0 1 0,0 0 0,0 0 1,-1-1-1,1 1 0,0-1 0,-1 1 1,1 0-1,0-1 0,-1 1 0,1-1 1,-1 1 151,-6 6-5232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9T13:40:43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90 42 896,'0'1'15,"0"-1"0,0 0 0,0 0 0,0 0 0,0 0 0,0 1 0,0-1 0,0 0 0,0 0 0,0 0 0,0 0 0,0 0-1,0 0 1,0 1 0,1-1 0,-1 0 0,0 0 0,0 0 0,0 0 0,0 0 0,0 0 0,0 0 0,1 0 0,-1 0 0,0 0 0,0 0 0,0 1 0,0-1 0,0 0 0,1 0 0,-1 0 0,0 0 0,0 0 0,0 0 0,0 0 0,0 0 0,1 0-1,-1 0 1,0 0 0,0-1 0,0 1 0,0 0 0,1 0 0,-1 0 0,0 0 0,0 0 0,0 0 0,0 0 0,0 0 0,0 0 0,0 0 0,1 0 0,-1-1 0,0 1 0,0 0 0,0 0 0,0 0 0,0 0-15,1-1 71,-1 1-1,1 0 1,-1-1 0,1 1 0,-1-1 0,0 1-1,1-1 1,-1 1 0,1-1 0,-1 1 0,0-1 0,0 1-1,1-1 1,-1 1 0,0-1 0,0 1 0,0-1-1,1 0 1,-1 1-71,0-2 280,0 0-1,0 0 0,0 1 1,0-1-1,-1 0 0,1 0 1,0 1-1,-1-1 0,1 0 1,-1 1-1,0-1 1,1 1-1,-1-1 0,0 0 1,0 1-1,-1-2-279,1 3 77,0-1 0,0 1 0,0-1 0,0 1 0,0-1 0,0 1-1,0 0 1,0 0 0,-1-1 0,1 1 0,0 0 0,0 0 0,0 0 0,0 0 0,0 0 0,-1 0 0,1 1 0,0-1 0,0 0 0,0 1 0,0-1-1,0 0 1,0 1 0,0 0 0,0-1 0,0 1 0,0-1 0,-1 2-77,-17 4 364,17-6-208,-1 1 0,1 0 1,0-1-1,-1 1 0,1 0 1,0 0-1,0 0 0,0 0 1,-2 2-157,-13 4 1968,16-6-1851,1-1-67,0 1 1,0-1-1,0 1 1,0-1-1,0 0 0,0 1 1,0-1-1,0 1 1,0-1-1,0 0 0,0 1 1,0-1-1,0 0 1,0 1-1,0-1 0,0 1 1,1-1-1,-1 0 0,0 1 1,0-1-51,48 3 1013,23 1-277,-12-6-710,-29 1 243,0 1-1,0 1 1,25 5-269,-43-5 76,0 0 1,1 0-1,2-2-76,-7 1 62,1 0 1,0 0-1,0 1 0,-1 0 1,1 0-1,7 3-62,-10-3 32,0 1-1,0-1 1,0-1 0,0 1 0,1-1-1,4 0-31,16 1 130,6 2 198,1-1 1,11-2-329,-36 0 25,66-5 23,160 2 347,-201 0-228,-26 2-117,-1 1 0,0-1-1,1 1 1,-1 0 0,3 1-50,-7-1 9,1 0 1,0 0-1,0 0 0,-1 0 1,5-2-10,-5 2 4,1-1 1,0 1-1,0 0 1,0-1-1,3 2-4,9 1 59,0-1 0,0 0-1,0-2 1,0 1 0,10-3-59,-8 1-21,0 0 1,5 2 20,-7 0 31,0-1 0,13-2-31,29-1 171,1-4 79,25 0-239,-65 6 85,0 2 0,14 0-96,-15 1 80,1-1 0,14-3-80,5 2 8,-21 2 0,75 2 173,-74 1-101,-16-3-53,1-1-1,-1 0 0,0 0 1,0 0-1,1 0 0,-1 0 1,0 0-1,0-1 1,1 1-1,0-1-26,17-2-40,-9 3 24,-9 0-57,-5 0-9,-4 0 19,-7 5-1223,-8-1-490,12-1-336,-2-2-3546,8-1 245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76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13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17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26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17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5/8/2020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7.png"/><Relationship Id="rId7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10" Type="http://schemas.openxmlformats.org/officeDocument/2006/relationships/image" Target="../media/image110.png"/><Relationship Id="rId4" Type="http://schemas.openxmlformats.org/officeDocument/2006/relationships/image" Target="../media/image38.png"/><Relationship Id="rId9" Type="http://schemas.openxmlformats.org/officeDocument/2006/relationships/customXml" Target="../ink/ink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7:</a:t>
            </a:r>
            <a:br>
              <a:rPr lang="en-GB" altLang="en-US"/>
            </a:br>
            <a:r>
              <a:rPr lang="en-GB" altLang="en-US"/>
              <a:t>JavaFX</a:t>
            </a:r>
            <a:endParaRPr lang="en-US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EE21-067F-41A8-A62C-018152A65CDC}"/>
              </a:ext>
            </a:extLst>
          </p:cNvPr>
          <p:cNvSpPr txBox="1"/>
          <p:nvPr/>
        </p:nvSpPr>
        <p:spPr>
          <a:xfrm flipH="1">
            <a:off x="2971800" y="6183868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Bonus Chapter 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F1D8D9-79E7-444B-8171-F2C590D2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67965"/>
            <a:ext cx="2514600" cy="328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pPr marL="777240" lvl="1" indent="-457200">
              <a:buFont typeface="+mj-lt"/>
              <a:buAutoNum type="arabicPeriod" startAt="5"/>
            </a:pPr>
            <a:r>
              <a:rPr lang="en-US" sz="1600" dirty="0"/>
              <a:t>Call the stop method. 	</a:t>
            </a:r>
            <a:r>
              <a:rPr lang="en-US" sz="1600" b="1" dirty="0">
                <a:solidFill>
                  <a:srgbClr val="7030A0"/>
                </a:solidFill>
              </a:rPr>
              <a:t> for any needed post-processing like closing databases or saving files</a:t>
            </a:r>
            <a:br>
              <a:rPr lang="en-US" sz="1600" dirty="0"/>
            </a:br>
            <a:br>
              <a:rPr lang="en-US" sz="1600" dirty="0"/>
            </a:b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9" y="4495800"/>
            <a:ext cx="4751298" cy="13690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057400" y="2280967"/>
            <a:ext cx="4624576" cy="843233"/>
            <a:chOff x="4137684" y="3124200"/>
            <a:chExt cx="4624576" cy="843233"/>
          </a:xfrm>
        </p:grpSpPr>
        <p:sp>
          <p:nvSpPr>
            <p:cNvPr id="8" name="TextBox 7"/>
            <p:cNvSpPr txBox="1"/>
            <p:nvPr/>
          </p:nvSpPr>
          <p:spPr>
            <a:xfrm>
              <a:off x="4137684" y="3644268"/>
              <a:ext cx="46245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The concrete, but empty, method stop in the Application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7684" y="3124200"/>
              <a:ext cx="4624576" cy="834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BECD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26" y="2307092"/>
            <a:ext cx="4598450" cy="5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r>
              <a:rPr lang="en-US" sz="1800" dirty="0"/>
              <a:t>The Application class is responsible for managing the lifecycle of a JavaFX application. The lifecycle consists of the following steps: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Create an instance of the Application class with a main method that calls Application.launch()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Call the init method.	</a:t>
            </a:r>
            <a:r>
              <a:rPr lang="en-US" sz="1600" b="1" dirty="0">
                <a:solidFill>
                  <a:srgbClr val="7030A0"/>
                </a:solidFill>
              </a:rPr>
              <a:t>for any needed pre-processing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default implementation of the init method does nothing, but can be overridden to provide any processing you want to be performed before the application’s user interface displays.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Call the start method. 	 </a:t>
            </a:r>
            <a:r>
              <a:rPr lang="en-US" sz="1600" b="1" dirty="0">
                <a:solidFill>
                  <a:srgbClr val="7030A0"/>
                </a:solidFill>
              </a:rPr>
              <a:t>for building and displaying the user interface</a:t>
            </a:r>
            <a:endParaRPr lang="en-US" sz="1600" dirty="0"/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Wait for the application to end, </a:t>
            </a:r>
          </a:p>
          <a:p>
            <a:pPr marL="1050925" lvl="2" indent="-136525">
              <a:spcAft>
                <a:spcPts val="0"/>
              </a:spcAft>
            </a:pPr>
            <a:r>
              <a:rPr lang="en-US" sz="1400" dirty="0"/>
              <a:t>closing the main application window       </a:t>
            </a:r>
            <a:r>
              <a:rPr lang="en-US" sz="1400" b="1" i="1" dirty="0"/>
              <a:t>or</a:t>
            </a:r>
            <a:r>
              <a:rPr lang="en-US" sz="1400" dirty="0"/>
              <a:t> </a:t>
            </a:r>
          </a:p>
          <a:p>
            <a:pPr marL="1050925" lvl="2" indent="-136525">
              <a:spcAft>
                <a:spcPts val="0"/>
              </a:spcAft>
            </a:pPr>
            <a:r>
              <a:rPr lang="en-US" sz="1400" dirty="0"/>
              <a:t>choosing the program’s exit command.  </a:t>
            </a:r>
          </a:p>
          <a:p>
            <a:pPr marL="800100" lvl="2" indent="-206375">
              <a:buNone/>
            </a:pPr>
            <a:r>
              <a:rPr lang="en-US" dirty="0"/>
              <a:t>	During this time, the application isn’t really idle, but busy performing actions in response to user events, such as clicking a button or choosing an item from a drop-down.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Call the stop method. 	</a:t>
            </a:r>
            <a:r>
              <a:rPr lang="en-US" sz="1600" b="1" dirty="0">
                <a:solidFill>
                  <a:srgbClr val="7030A0"/>
                </a:solidFill>
              </a:rPr>
              <a:t> for any needed post-processing like closing databases or saving files</a:t>
            </a:r>
            <a:br>
              <a:rPr lang="en-US" sz="1600" dirty="0"/>
            </a:br>
            <a:br>
              <a:rPr lang="en-US" sz="1600" dirty="0"/>
            </a:b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those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9" y="1700348"/>
            <a:ext cx="8702031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1842"/>
            <a:ext cx="7757661" cy="375135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2801842"/>
            <a:ext cx="1524000" cy="3751357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635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1600" dirty="0"/>
              <a:t>Sequence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main()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init() 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start()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Wait for application to end 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stop()</a:t>
            </a:r>
          </a:p>
          <a:p>
            <a:pPr marL="287338" lvl="1" indent="-280988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sz="1600" dirty="0"/>
          </a:p>
          <a:p>
            <a:pPr marL="6350" lvl="1" indent="0" algn="ctr">
              <a:buClr>
                <a:schemeClr val="accent1">
                  <a:lumMod val="50000"/>
                </a:schemeClr>
              </a:buClr>
              <a:buNone/>
            </a:pPr>
            <a:r>
              <a:rPr lang="en-US" sz="1400" dirty="0"/>
              <a:t>Init() through stop() all on special JavaFX thread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873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68C0A-3E2B-4307-A4A7-347C42C82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 dirty="0"/>
            </a:b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 JavaFX GUIs Part 2:</a:t>
            </a:r>
            <a:br>
              <a:rPr lang="en-GB" altLang="en-US" dirty="0"/>
            </a:br>
            <a:r>
              <a:rPr lang="en-GB" altLang="en-US" dirty="0"/>
              <a:t>Setting Up Controls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5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7A44C-5797-431B-9A2C-EBAF49CE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719071"/>
            <a:ext cx="8560292" cy="4407408"/>
          </a:xfrm>
        </p:spPr>
        <p:txBody>
          <a:bodyPr/>
          <a:lstStyle/>
          <a:p>
            <a:r>
              <a:rPr lang="en-US" dirty="0"/>
              <a:t>The user interface elements of a JavaFX program are arranged in a hierarchy of containers. </a:t>
            </a:r>
          </a:p>
          <a:p>
            <a:pPr lvl="1"/>
            <a:r>
              <a:rPr lang="en-US" dirty="0"/>
              <a:t>At the highest level is a </a:t>
            </a:r>
            <a:r>
              <a:rPr lang="en-US" b="1" dirty="0">
                <a:solidFill>
                  <a:srgbClr val="7030A0"/>
                </a:solidFill>
              </a:rPr>
              <a:t>stage</a:t>
            </a:r>
            <a:r>
              <a:rPr lang="en-US" dirty="0"/>
              <a:t>, which represents a window. </a:t>
            </a:r>
          </a:p>
          <a:p>
            <a:pPr lvl="1"/>
            <a:r>
              <a:rPr lang="en-US" dirty="0"/>
              <a:t>Within the stage is a </a:t>
            </a:r>
            <a:r>
              <a:rPr lang="en-US" b="1" dirty="0">
                <a:solidFill>
                  <a:srgbClr val="7030A0"/>
                </a:solidFill>
              </a:rPr>
              <a:t>scene</a:t>
            </a:r>
            <a:r>
              <a:rPr lang="en-US" dirty="0"/>
              <a:t>, which contains user interface controls. </a:t>
            </a:r>
          </a:p>
          <a:p>
            <a:pPr lvl="1"/>
            <a:r>
              <a:rPr lang="en-US" dirty="0"/>
              <a:t>The scene is set with a </a:t>
            </a:r>
            <a:r>
              <a:rPr lang="en-US" b="1" dirty="0">
                <a:solidFill>
                  <a:srgbClr val="7030A0"/>
                </a:solidFill>
              </a:rPr>
              <a:t>root node</a:t>
            </a:r>
            <a:r>
              <a:rPr lang="en-US" dirty="0"/>
              <a:t>, which is generally a layout pane</a:t>
            </a:r>
          </a:p>
          <a:p>
            <a:pPr lvl="1"/>
            <a:r>
              <a:rPr lang="en-US" dirty="0"/>
              <a:t>The controls themselves (such as </a:t>
            </a:r>
            <a:br>
              <a:rPr lang="en-US" dirty="0"/>
            </a:br>
            <a:r>
              <a:rPr lang="en-US" dirty="0"/>
              <a:t>buttons, labels, drop-down lists, and </a:t>
            </a:r>
            <a:br>
              <a:rPr lang="en-US" dirty="0"/>
            </a:br>
            <a:r>
              <a:rPr lang="en-US" dirty="0"/>
              <a:t>so on) are usually contained in one </a:t>
            </a:r>
            <a:br>
              <a:rPr lang="en-US" dirty="0"/>
            </a:br>
            <a:r>
              <a:rPr lang="en-US" dirty="0"/>
              <a:t>or more </a:t>
            </a:r>
            <a:r>
              <a:rPr lang="en-US" b="1" dirty="0">
                <a:solidFill>
                  <a:srgbClr val="7030A0"/>
                </a:solidFill>
              </a:rPr>
              <a:t>layout panes </a:t>
            </a:r>
            <a:r>
              <a:rPr lang="en-US" dirty="0"/>
              <a:t>that govern </a:t>
            </a:r>
            <a:br>
              <a:rPr lang="en-US" dirty="0"/>
            </a:br>
            <a:r>
              <a:rPr lang="en-US" dirty="0"/>
              <a:t>the positional layout of the controls.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5F868-3D3E-4B35-86BC-9E6320C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30" y="3810000"/>
            <a:ext cx="42386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0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9" y="1615908"/>
            <a:ext cx="5234825" cy="1803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32" y="2356179"/>
            <a:ext cx="7560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Stage</a:t>
            </a:r>
            <a:endParaRPr lang="en-US" sz="1800" b="0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496050" y="2095500"/>
            <a:ext cx="259307" cy="1324117"/>
          </a:xfrm>
          <a:prstGeom prst="rightBrace">
            <a:avLst>
              <a:gd name="adj1" fmla="val 34046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958699" y="1615908"/>
            <a:ext cx="259307" cy="1803709"/>
          </a:xfrm>
          <a:prstGeom prst="rightBrace">
            <a:avLst>
              <a:gd name="adj1" fmla="val 634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1084" y="2595975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</a:rPr>
              <a:t>Scene</a:t>
            </a:r>
            <a:endParaRPr lang="en-US" sz="1800" b="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0230" y="3600450"/>
            <a:ext cx="3771900" cy="1590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0230" y="3945254"/>
            <a:ext cx="3771900" cy="950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25666" y="3940825"/>
            <a:ext cx="2127238" cy="950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5062" y="3600450"/>
            <a:ext cx="5307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3399" y="4876565"/>
            <a:ext cx="9103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1845" y="4254540"/>
            <a:ext cx="5722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Left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3546" y="4258125"/>
            <a:ext cx="8338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Center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3092" y="4254540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Right</a:t>
            </a:r>
          </a:p>
        </p:txBody>
      </p:sp>
      <p:sp>
        <p:nvSpPr>
          <p:cNvPr id="17" name="Right Brace 16"/>
          <p:cNvSpPr/>
          <p:nvPr/>
        </p:nvSpPr>
        <p:spPr>
          <a:xfrm flipH="1">
            <a:off x="1261854" y="3567526"/>
            <a:ext cx="259307" cy="1623600"/>
          </a:xfrm>
          <a:prstGeom prst="rightBrace">
            <a:avLst>
              <a:gd name="adj1" fmla="val 63432"/>
              <a:gd name="adj2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732" y="4018169"/>
            <a:ext cx="11705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accent1"/>
                </a:solidFill>
              </a:rPr>
              <a:t>root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Node of</a:t>
            </a:r>
          </a:p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chemeClr val="accent1"/>
                </a:solidFill>
              </a:rPr>
              <a:t>the Scene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57971" y="3841014"/>
            <a:ext cx="30492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Maybe something will </a:t>
            </a:r>
            <a:r>
              <a:rPr lang="en-US" sz="1400" b="0">
                <a:latin typeface="Arial" panose="020B0604020202020204" pitchFamily="34" charset="0"/>
                <a:cs typeface="Arial" panose="020B0604020202020204" pitchFamily="34" charset="0"/>
              </a:rPr>
              <a:t>happen here?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4328" y="4090678"/>
            <a:ext cx="30442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Label, which is-a Control,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          which is-a Node</a:t>
            </a:r>
          </a:p>
          <a:p>
            <a:r>
              <a:rPr lang="en-US" dirty="0">
                <a:solidFill>
                  <a:srgbClr val="008000"/>
                </a:solidFill>
              </a:rPr>
              <a:t>             positioned in the Top </a:t>
            </a:r>
          </a:p>
        </p:txBody>
      </p:sp>
      <p:cxnSp>
        <p:nvCxnSpPr>
          <p:cNvPr id="23" name="Elbow Connector 22"/>
          <p:cNvCxnSpPr>
            <a:stCxn id="21" idx="1"/>
            <a:endCxn id="20" idx="1"/>
          </p:cNvCxnSpPr>
          <p:nvPr/>
        </p:nvCxnSpPr>
        <p:spPr>
          <a:xfrm rot="10800000">
            <a:off x="5857972" y="4002597"/>
            <a:ext cx="86357" cy="549746"/>
          </a:xfrm>
          <a:prstGeom prst="bentConnector3">
            <a:avLst>
              <a:gd name="adj1" fmla="val 364715"/>
            </a:avLst>
          </a:prstGeom>
          <a:ln w="2857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51" y="5133740"/>
            <a:ext cx="1409897" cy="42868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031141" y="5521904"/>
            <a:ext cx="3085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Button, which is-a Control,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          </a:t>
            </a:r>
            <a:r>
              <a:rPr lang="en-US" sz="1100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 which is-a Node</a:t>
            </a:r>
          </a:p>
          <a:p>
            <a:r>
              <a:rPr lang="en-US" dirty="0">
                <a:solidFill>
                  <a:srgbClr val="008000"/>
                </a:solidFill>
              </a:rPr>
              <a:t>             positioned in the Left 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5872444" y="5369257"/>
            <a:ext cx="36664" cy="549746"/>
          </a:xfrm>
          <a:prstGeom prst="bentConnector3">
            <a:avLst>
              <a:gd name="adj1" fmla="val 723500"/>
            </a:avLst>
          </a:prstGeom>
          <a:ln w="2857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5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3CD998-C450-4628-8255-F0DE8C87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930386"/>
            <a:ext cx="8407893" cy="3815455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>
                <a:latin typeface="Consolas" panose="020B0609020204030204" pitchFamily="49" charset="0"/>
              </a:rPr>
              <a:t>setupControls(BorderPane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mainPane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Label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lbl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Label(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"Maybe something will happen here?"</a:t>
            </a:r>
            <a:r>
              <a:rPr lang="en-US" sz="1600" dirty="0">
                <a:latin typeface="Consolas" panose="020B0609020204030204" pitchFamily="49" charset="0"/>
              </a:rPr>
              <a:t>); 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lbl</a:t>
            </a:r>
            <a:r>
              <a:rPr lang="en-US" sz="1600" dirty="0">
                <a:latin typeface="Consolas" panose="020B0609020204030204" pitchFamily="49" charset="0"/>
              </a:rPr>
              <a:t>.setPadding(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Insets(20));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Button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Button();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 dirty="0">
                <a:latin typeface="Consolas" panose="020B0609020204030204" pitchFamily="49" charset="0"/>
              </a:rPr>
              <a:t>.setText(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"Say 'Hello World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);      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Button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Button();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       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btn2</a:t>
            </a:r>
            <a:r>
              <a:rPr lang="en-US" sz="1600" dirty="0">
                <a:latin typeface="Consolas" panose="020B0609020204030204" pitchFamily="49" charset="0"/>
              </a:rPr>
              <a:t>.setText(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"Say 'Goodbye World'"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Now add to border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BorderPane.setAlignment(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lbl</a:t>
            </a:r>
            <a:r>
              <a:rPr lang="en-US" sz="1600" dirty="0">
                <a:latin typeface="Consolas" panose="020B0609020204030204" pitchFamily="49" charset="0"/>
              </a:rPr>
              <a:t>,Pos.</a:t>
            </a:r>
            <a:r>
              <a:rPr lang="en-US" sz="1600" i="1" dirty="0">
                <a:solidFill>
                  <a:srgbClr val="195489"/>
                </a:solidFill>
                <a:latin typeface="Consolas" panose="020B0609020204030204" pitchFamily="49" charset="0"/>
              </a:rPr>
              <a:t>CENTER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mainPane.setTop(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lbl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mainPane.setLeft(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mainPane.setRight(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btn2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mainPane.setBottom(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Label(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));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//cheap way to get space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99413-71DE-4CC8-8BA8-DCFCCE3A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13156"/>
          </a:xfrm>
        </p:spPr>
        <p:txBody>
          <a:bodyPr/>
          <a:lstStyle/>
          <a:p>
            <a:r>
              <a:rPr lang="en-US" dirty="0"/>
              <a:t>Setting Up the Controls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629358-6182-4BA4-A671-B0A9325FFBE3}"/>
              </a:ext>
            </a:extLst>
          </p:cNvPr>
          <p:cNvGrpSpPr/>
          <p:nvPr/>
        </p:nvGrpSpPr>
        <p:grpSpPr>
          <a:xfrm>
            <a:off x="784290" y="1144660"/>
            <a:ext cx="7906111" cy="1710069"/>
            <a:chOff x="784290" y="1272256"/>
            <a:chExt cx="7906111" cy="17100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690ADD-2D60-4D42-8E96-A88CF3A61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600"/>
            <a:stretch/>
          </p:blipFill>
          <p:spPr>
            <a:xfrm>
              <a:off x="784290" y="1272256"/>
              <a:ext cx="7906111" cy="460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CC25B2-DDB7-4DE4-9533-56137BB8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48"/>
            <a:stretch/>
          </p:blipFill>
          <p:spPr>
            <a:xfrm>
              <a:off x="784290" y="1711840"/>
              <a:ext cx="7906111" cy="127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13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3CD998-C450-4628-8255-F0DE8C87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61363"/>
            <a:ext cx="8407893" cy="1982455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 private void </a:t>
            </a:r>
            <a:r>
              <a:rPr lang="en-US" sz="1600" dirty="0">
                <a:latin typeface="Consolas" panose="020B0609020204030204" pitchFamily="49" charset="0"/>
              </a:rPr>
              <a:t>setStage(Stage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mainStage</a:t>
            </a:r>
            <a:r>
              <a:rPr lang="en-US" sz="1600" dirty="0">
                <a:latin typeface="Consolas" panose="020B0609020204030204" pitchFamily="49" charset="0"/>
              </a:rPr>
              <a:t>, Scene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scene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mainStage</a:t>
            </a:r>
            <a:r>
              <a:rPr lang="en-US" sz="1600" dirty="0">
                <a:latin typeface="Consolas" panose="020B0609020204030204" pitchFamily="49" charset="0"/>
              </a:rPr>
              <a:t>.setWidth(400);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mainStage</a:t>
            </a:r>
            <a:r>
              <a:rPr lang="en-US" sz="1600" dirty="0">
                <a:latin typeface="Consolas" panose="020B0609020204030204" pitchFamily="49" charset="0"/>
              </a:rPr>
              <a:t>.setTitle(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"HELLO!"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mainStage</a:t>
            </a:r>
            <a:r>
              <a:rPr lang="en-US" sz="1600" dirty="0">
                <a:latin typeface="Consolas" panose="020B0609020204030204" pitchFamily="49" charset="0"/>
              </a:rPr>
              <a:t>.setScene(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scene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mainStage</a:t>
            </a:r>
            <a:r>
              <a:rPr lang="en-US" sz="1600" dirty="0">
                <a:latin typeface="Consolas" panose="020B0609020204030204" pitchFamily="49" charset="0"/>
              </a:rPr>
              <a:t>.show();			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99413-71DE-4CC8-8BA8-DCFCCE3A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0ADD-2D60-4D42-8E96-A88CF3A6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3" y="2094614"/>
            <a:ext cx="790611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7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Image result for Stage">
            <a:extLst>
              <a:ext uri="{FF2B5EF4-FFF2-40B4-BE49-F238E27FC236}">
                <a16:creationId xmlns:a16="http://schemas.microsoft.com/office/drawing/2014/main" id="{0323B932-0FA1-4EE2-A216-C34CDAD3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r="18803" b="21010"/>
          <a:stretch/>
        </p:blipFill>
        <p:spPr bwMode="auto">
          <a:xfrm>
            <a:off x="126508" y="1676400"/>
            <a:ext cx="858618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1ACC0C-AF89-4423-AC67-ACEC0DF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  </a:t>
            </a:r>
            <a:r>
              <a:rPr lang="en-US" sz="2400" dirty="0"/>
              <a:t>(1)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6D5BE-E17C-4F1B-B934-FFFE13CE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88592"/>
            <a:ext cx="6172201" cy="440740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Stage class is the top level JavaFX container. The primary Stage is constructed by the platform. Additional Stage objects may be constructed by the application.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Style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StageStyle.DECORATED</a:t>
            </a:r>
            <a:r>
              <a:rPr lang="en-US" sz="1600" dirty="0">
                <a:solidFill>
                  <a:srgbClr val="FFFFFF"/>
                </a:solidFill>
              </a:rPr>
              <a:t> - a stage with a solid white background and platform decorations.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StageStyle.UNDECORATED</a:t>
            </a:r>
            <a:r>
              <a:rPr lang="en-US" sz="1600" dirty="0">
                <a:solidFill>
                  <a:srgbClr val="FFFFFF"/>
                </a:solidFill>
              </a:rPr>
              <a:t> - a stage with a solid white background and no decorations.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StageStyle.TRANSPARENT</a:t>
            </a:r>
            <a:r>
              <a:rPr lang="en-US" sz="1600" dirty="0">
                <a:solidFill>
                  <a:srgbClr val="FFFFFF"/>
                </a:solidFill>
              </a:rPr>
              <a:t> - a stage with a transparent background and no decorations.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StageStyle.UTILITY</a:t>
            </a:r>
            <a:r>
              <a:rPr lang="en-US" sz="1600" dirty="0">
                <a:solidFill>
                  <a:srgbClr val="FFFFFF"/>
                </a:solidFill>
              </a:rPr>
              <a:t> - a stage w/solid white background and minimal platform decorations.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54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AF59B-E400-4392-B34E-9ABA26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9DDA9-80C8-4C2F-86F3-8A65662F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598831"/>
            <a:ext cx="8967828" cy="50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6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0CEDD-4F21-4162-8AC2-26E371CAB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43" y="1949232"/>
            <a:ext cx="7973573" cy="4406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1DC0D8-CDE6-4F8D-ACEA-D650DA91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Eclipse</a:t>
            </a:r>
          </a:p>
        </p:txBody>
      </p:sp>
    </p:spTree>
    <p:extLst>
      <p:ext uri="{BB962C8B-B14F-4D97-AF65-F5344CB8AC3E}">
        <p14:creationId xmlns:p14="http://schemas.microsoft.com/office/powerpoint/2010/main" val="269998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Image result for Stage">
            <a:extLst>
              <a:ext uri="{FF2B5EF4-FFF2-40B4-BE49-F238E27FC236}">
                <a16:creationId xmlns:a16="http://schemas.microsoft.com/office/drawing/2014/main" id="{81A3D047-1CEF-4406-905F-FE68C58EB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r="18803" b="21010"/>
          <a:stretch/>
        </p:blipFill>
        <p:spPr bwMode="auto">
          <a:xfrm>
            <a:off x="126508" y="1676400"/>
            <a:ext cx="858618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1ACC0C-AF89-4423-AC67-ACEC0DF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  </a:t>
            </a:r>
            <a:r>
              <a:rPr lang="en-US" sz="2400" dirty="0"/>
              <a:t>(2)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6D5BE-E17C-4F1B-B934-FFFE13CE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9071"/>
            <a:ext cx="6400800" cy="440740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Owner</a:t>
            </a:r>
          </a:p>
          <a:p>
            <a:pPr lvl="1"/>
            <a:r>
              <a:rPr lang="en-US" sz="1600" b="1" dirty="0">
                <a:solidFill>
                  <a:srgbClr val="FFFFFF"/>
                </a:solidFill>
              </a:rPr>
              <a:t>A stage can optionally have an owner Window as a “parent”</a:t>
            </a:r>
          </a:p>
          <a:p>
            <a:pPr lvl="1"/>
            <a:r>
              <a:rPr lang="en-US" sz="1600" b="1" dirty="0">
                <a:solidFill>
                  <a:srgbClr val="FFFFFF"/>
                </a:solidFill>
              </a:rPr>
              <a:t>When a parent window is closed, all its “children” windows  close. </a:t>
            </a:r>
            <a:br>
              <a:rPr lang="en-US" sz="1600" b="1" dirty="0">
                <a:solidFill>
                  <a:srgbClr val="FFFFFF"/>
                </a:solidFill>
              </a:rPr>
            </a:br>
            <a:r>
              <a:rPr lang="en-US" sz="1600" b="1" dirty="0">
                <a:solidFill>
                  <a:srgbClr val="FFFFFF"/>
                </a:solidFill>
              </a:rPr>
              <a:t>A stage will always be on top of its parent window.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Modality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Modality.NONE</a:t>
            </a:r>
            <a:r>
              <a:rPr lang="en-US" sz="1600" dirty="0">
                <a:solidFill>
                  <a:srgbClr val="FFFFFF"/>
                </a:solidFill>
              </a:rPr>
              <a:t> - a stage that does not block any other window.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Modality.WINDOW_MODAL</a:t>
            </a:r>
            <a:r>
              <a:rPr lang="en-US" sz="1600" dirty="0">
                <a:solidFill>
                  <a:srgbClr val="FFFFFF"/>
                </a:solidFill>
              </a:rPr>
              <a:t> - a stage that blocks input events from being delivered to all windows from its owner (parent) to its root. Its root is the closest ancestor window without an owner.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Modality.APPLICATION_MODAL</a:t>
            </a:r>
            <a:r>
              <a:rPr lang="en-US" sz="1600" dirty="0">
                <a:solidFill>
                  <a:srgbClr val="FFFFFF"/>
                </a:solidFill>
              </a:rPr>
              <a:t> - a stage that blocks input events from being delivered to all windows from the same application, except for those from its child hierarchy.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2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Modal dialogs block all other interaction.</a:t>
            </a:r>
          </a:p>
          <a:p>
            <a:pPr lvl="1" eaLnBrk="1" hangingPunct="1"/>
            <a:r>
              <a:rPr lang="en-GB" altLang="en-US"/>
              <a:t>Forces a response from the user</a:t>
            </a:r>
          </a:p>
          <a:p>
            <a:pPr lvl="1" eaLnBrk="1" hangingPunct="1"/>
            <a:r>
              <a:rPr lang="en-GB" altLang="en-US"/>
              <a:t>User must deal with the dialog before continuing with the program</a:t>
            </a:r>
          </a:p>
          <a:p>
            <a:pPr eaLnBrk="1" hangingPunct="1"/>
            <a:r>
              <a:rPr lang="en-GB" altLang="en-US"/>
              <a:t>Non-modal dialogs allow other interaction.</a:t>
            </a:r>
          </a:p>
          <a:p>
            <a:pPr lvl="1" eaLnBrk="1" hangingPunct="1"/>
            <a:r>
              <a:rPr lang="en-GB" altLang="en-US"/>
              <a:t>User can work with other components while the non-modal dialogs are open</a:t>
            </a:r>
          </a:p>
          <a:p>
            <a:pPr lvl="1" eaLnBrk="1" hangingPunct="1"/>
            <a:r>
              <a:rPr lang="en-GB" altLang="en-US"/>
              <a:t>This is sometimes desirable</a:t>
            </a:r>
          </a:p>
          <a:p>
            <a:pPr lvl="1" eaLnBrk="1" hangingPunct="1"/>
            <a:r>
              <a:rPr lang="en-GB" altLang="en-US"/>
              <a:t>May be difficult to avoid inconsistencies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Modal vs Non-modal Windows</a:t>
            </a:r>
          </a:p>
        </p:txBody>
      </p:sp>
    </p:spTree>
    <p:extLst>
      <p:ext uri="{BB962C8B-B14F-4D97-AF65-F5344CB8AC3E}">
        <p14:creationId xmlns:p14="http://schemas.microsoft.com/office/powerpoint/2010/main" val="46008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758DD4-F074-4D94-9E13-8C697EB8AB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5600" y="1719263"/>
          <a:ext cx="33528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7853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1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setFullScreen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setIconified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setMaximized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0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setMaxHeight</a:t>
                      </a:r>
                      <a:r>
                        <a:rPr lang="en-US" dirty="0"/>
                        <a:t>(double)</a:t>
                      </a:r>
                      <a:br>
                        <a:rPr lang="en-US" dirty="0"/>
                      </a:br>
                      <a:r>
                        <a:rPr lang="en-US" dirty="0" err="1"/>
                        <a:t>setMaxWidth</a:t>
                      </a:r>
                      <a:r>
                        <a:rPr lang="en-US" dirty="0"/>
                        <a:t>(double)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setMinHeight</a:t>
                      </a:r>
                      <a:r>
                        <a:rPr lang="en-US" dirty="0"/>
                        <a:t>(double)</a:t>
                      </a:r>
                      <a:br>
                        <a:rPr lang="en-US" dirty="0"/>
                      </a:br>
                      <a:r>
                        <a:rPr lang="en-US" dirty="0" err="1"/>
                        <a:t>setMinWidth</a:t>
                      </a:r>
                      <a:r>
                        <a:rPr lang="en-US" dirty="0"/>
                        <a:t>(double)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9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setResizable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showAndWait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6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toFront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toBack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0506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51ACC0C-AF89-4423-AC67-ACEC0DF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Stage Methods</a:t>
            </a:r>
          </a:p>
        </p:txBody>
      </p:sp>
    </p:spTree>
    <p:extLst>
      <p:ext uri="{BB962C8B-B14F-4D97-AF65-F5344CB8AC3E}">
        <p14:creationId xmlns:p14="http://schemas.microsoft.com/office/powerpoint/2010/main" val="129344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9503-C2E6-46F8-88EB-8126410FDC81}"/>
              </a:ext>
            </a:extLst>
          </p:cNvPr>
          <p:cNvSpPr/>
          <p:nvPr/>
        </p:nvSpPr>
        <p:spPr>
          <a:xfrm>
            <a:off x="189612" y="4805915"/>
            <a:ext cx="5451831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237CE-3CA8-41D6-AB17-A0FBE321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12" y="1679801"/>
            <a:ext cx="5451831" cy="39988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218A56-2BC6-4B39-935D-5EF698C3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Controls  </a:t>
            </a:r>
            <a:r>
              <a:rPr lang="en-US" sz="2400" dirty="0"/>
              <a:t>(1)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084D-D22C-4CE4-A19C-5B927A86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1" y="5614025"/>
            <a:ext cx="2787503" cy="7322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D42E10-3F7E-45FD-9C98-3BA8C1541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873" y="2544116"/>
            <a:ext cx="3248302" cy="450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B7DFA-DC7F-4212-9339-1763D3C17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184" y="3947021"/>
            <a:ext cx="1414011" cy="438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06468-1225-4BF0-BDC5-D256E3CA0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980" y="4631315"/>
            <a:ext cx="2065406" cy="48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615F1-B09D-4619-8619-12423A28E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992" y="5678667"/>
            <a:ext cx="5184770" cy="11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1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51AAB-9272-4DF1-929D-FB563096C260}"/>
              </a:ext>
            </a:extLst>
          </p:cNvPr>
          <p:cNvSpPr/>
          <p:nvPr/>
        </p:nvSpPr>
        <p:spPr>
          <a:xfrm>
            <a:off x="205940" y="1688806"/>
            <a:ext cx="8773797" cy="4252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A59C8-1C9A-4E02-A9D1-8353294C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42"/>
          <a:stretch/>
        </p:blipFill>
        <p:spPr>
          <a:xfrm>
            <a:off x="205940" y="1688806"/>
            <a:ext cx="8088972" cy="42520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728B7C-8BC8-44EA-B824-456E74E8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Controls  </a:t>
            </a:r>
            <a:r>
              <a:rPr lang="en-US" sz="2400" dirty="0"/>
              <a:t>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86157-CF1D-48F6-AA14-A3A816B92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5"/>
          <a:stretch/>
        </p:blipFill>
        <p:spPr>
          <a:xfrm>
            <a:off x="7700464" y="1829501"/>
            <a:ext cx="1123958" cy="110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E654A-CD60-410F-8779-4267627B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16" y="1795259"/>
            <a:ext cx="1100146" cy="32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5C35B-014F-4ED2-81C4-09F1269C8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318" y="3521330"/>
            <a:ext cx="2505093" cy="1262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662F0-B849-41CB-8393-D8EDB54FA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318" y="5153388"/>
            <a:ext cx="2452705" cy="3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7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66918-7C36-496F-B77D-CB862D0ED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507" y="1500056"/>
            <a:ext cx="3212026" cy="4912233"/>
          </a:xfrm>
        </p:spPr>
        <p:txBody>
          <a:bodyPr/>
          <a:lstStyle/>
          <a:p>
            <a:pPr>
              <a:lnSpc>
                <a:spcPct val="400000"/>
              </a:lnSpc>
            </a:pPr>
            <a:r>
              <a:rPr lang="en-US"/>
              <a:t>Slider</a:t>
            </a:r>
          </a:p>
          <a:p>
            <a:pPr>
              <a:lnSpc>
                <a:spcPct val="400000"/>
              </a:lnSpc>
              <a:buClr>
                <a:schemeClr val="accent2"/>
              </a:buClr>
            </a:pPr>
            <a:r>
              <a:rPr lang="en-US"/>
              <a:t>TreeView (single select)</a:t>
            </a:r>
          </a:p>
          <a:p>
            <a:pPr>
              <a:lnSpc>
                <a:spcPct val="400000"/>
              </a:lnSpc>
              <a:buClr>
                <a:schemeClr val="tx2"/>
              </a:buClr>
            </a:pPr>
            <a:r>
              <a:rPr lang="en-US"/>
              <a:t>TreeView (multi-select)</a:t>
            </a:r>
          </a:p>
          <a:p>
            <a:pPr>
              <a:lnSpc>
                <a:spcPct val="400000"/>
              </a:lnSpc>
              <a:buClr>
                <a:schemeClr val="accent6"/>
              </a:buClr>
            </a:pPr>
            <a:r>
              <a:rPr lang="en-US"/>
              <a:t>TableView</a:t>
            </a:r>
          </a:p>
          <a:p>
            <a:pPr>
              <a:lnSpc>
                <a:spcPct val="400000"/>
              </a:lnSpc>
            </a:pP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07836-9E69-4CE2-98D5-71A8B811CA1B}"/>
              </a:ext>
            </a:extLst>
          </p:cNvPr>
          <p:cNvGrpSpPr/>
          <p:nvPr/>
        </p:nvGrpSpPr>
        <p:grpSpPr>
          <a:xfrm>
            <a:off x="3768328" y="0"/>
            <a:ext cx="5375672" cy="6800508"/>
            <a:chOff x="3768328" y="0"/>
            <a:chExt cx="5375672" cy="6800508"/>
          </a:xfrm>
        </p:grpSpPr>
        <p:pic>
          <p:nvPicPr>
            <p:cNvPr id="13" name="Content Placeholder 3">
              <a:extLst>
                <a:ext uri="{FF2B5EF4-FFF2-40B4-BE49-F238E27FC236}">
                  <a16:creationId xmlns:a16="http://schemas.microsoft.com/office/drawing/2014/main" id="{8B00A8EF-4B3F-4C22-B4E4-16CF4ECCD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3" r="1499" b="28537"/>
            <a:stretch/>
          </p:blipFill>
          <p:spPr>
            <a:xfrm>
              <a:off x="3768328" y="0"/>
              <a:ext cx="5375672" cy="6800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2BAEDB-1FE3-425A-AD03-BE61D3BCD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221" y="832752"/>
              <a:ext cx="64899" cy="92225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AC5329-40BA-4491-9F19-0873DC208140}"/>
              </a:ext>
            </a:extLst>
          </p:cNvPr>
          <p:cNvSpPr/>
          <p:nvPr/>
        </p:nvSpPr>
        <p:spPr>
          <a:xfrm rot="19570876">
            <a:off x="1029510" y="1289594"/>
            <a:ext cx="3092888" cy="339296"/>
          </a:xfrm>
          <a:prstGeom prst="rightArrow">
            <a:avLst>
              <a:gd name="adj1" fmla="val 42411"/>
              <a:gd name="adj2" fmla="val 80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D88A-2CFB-4649-AC99-97E255E5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3212026" cy="1054394"/>
          </a:xfrm>
        </p:spPr>
        <p:txBody>
          <a:bodyPr/>
          <a:lstStyle/>
          <a:p>
            <a:pPr algn="l"/>
            <a:r>
              <a:rPr lang="en-US"/>
              <a:t>Advanced Controls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202D32-C7E1-42E7-9B3C-2BFBD7BD7589}"/>
              </a:ext>
            </a:extLst>
          </p:cNvPr>
          <p:cNvSpPr/>
          <p:nvPr/>
        </p:nvSpPr>
        <p:spPr>
          <a:xfrm rot="19570876">
            <a:off x="3181784" y="3144880"/>
            <a:ext cx="1173087" cy="339296"/>
          </a:xfrm>
          <a:prstGeom prst="rightArrow">
            <a:avLst>
              <a:gd name="adj1" fmla="val 42411"/>
              <a:gd name="adj2" fmla="val 8016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B94A95-1D32-49E0-8E42-1CC8D42E7C0F}"/>
              </a:ext>
            </a:extLst>
          </p:cNvPr>
          <p:cNvSpPr/>
          <p:nvPr/>
        </p:nvSpPr>
        <p:spPr>
          <a:xfrm rot="21371765">
            <a:off x="3193731" y="4679081"/>
            <a:ext cx="3748688" cy="339296"/>
          </a:xfrm>
          <a:prstGeom prst="rightArrow">
            <a:avLst>
              <a:gd name="adj1" fmla="val 42411"/>
              <a:gd name="adj2" fmla="val 80160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1A52AC-3E30-4387-95BD-1D2CF2861DEE}"/>
              </a:ext>
            </a:extLst>
          </p:cNvPr>
          <p:cNvSpPr/>
          <p:nvPr/>
        </p:nvSpPr>
        <p:spPr>
          <a:xfrm>
            <a:off x="1838258" y="6013730"/>
            <a:ext cx="1994556" cy="339296"/>
          </a:xfrm>
          <a:prstGeom prst="rightArrow">
            <a:avLst>
              <a:gd name="adj1" fmla="val 42411"/>
              <a:gd name="adj2" fmla="val 80160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8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777C1E-3AD0-4B10-B0DA-32FA6FBD7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 JavaFX GUIs </a:t>
            </a:r>
            <a:r>
              <a:rPr lang="en-GB" altLang="en-US"/>
              <a:t>Part 3:</a:t>
            </a:r>
            <a:br>
              <a:rPr lang="en-GB" altLang="en-US"/>
            </a:br>
            <a:r>
              <a:rPr lang="en-GB" altLang="en-US"/>
              <a:t>Event Handling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6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7" y="2984770"/>
            <a:ext cx="5234825" cy="1803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500" y="3725041"/>
            <a:ext cx="7560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Stage</a:t>
            </a:r>
            <a:endParaRPr lang="en-US" sz="1800" b="0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205818" y="3464362"/>
            <a:ext cx="259307" cy="1324117"/>
          </a:xfrm>
          <a:prstGeom prst="rightBrace">
            <a:avLst>
              <a:gd name="adj1" fmla="val 34046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1668467" y="2984770"/>
            <a:ext cx="259307" cy="1803709"/>
          </a:xfrm>
          <a:prstGeom prst="rightBrace">
            <a:avLst>
              <a:gd name="adj1" fmla="val 634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0852" y="3964837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</a:rPr>
              <a:t>Scene</a:t>
            </a:r>
            <a:endParaRPr lang="en-US" sz="18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6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Driven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8" b="7108"/>
          <a:stretch/>
        </p:blipFill>
        <p:spPr>
          <a:xfrm>
            <a:off x="1143000" y="4750904"/>
            <a:ext cx="2243952" cy="173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9936" y="4531305"/>
            <a:ext cx="2133600" cy="2174295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657600" y="5334000"/>
            <a:ext cx="2057400" cy="28445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7456968" y="4074105"/>
            <a:ext cx="1306032" cy="914400"/>
          </a:xfrm>
          <a:prstGeom prst="wedgeRoundRectCallout">
            <a:avLst>
              <a:gd name="adj1" fmla="val -72122"/>
              <a:gd name="adj2" fmla="val 799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I just heard a button click.</a:t>
            </a:r>
          </a:p>
        </p:txBody>
      </p:sp>
    </p:spTree>
    <p:extLst>
      <p:ext uri="{BB962C8B-B14F-4D97-AF65-F5344CB8AC3E}">
        <p14:creationId xmlns:p14="http://schemas.microsoft.com/office/powerpoint/2010/main" val="77367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72FFCF-2381-4502-8BD5-E25DF1B1E0AF}"/>
              </a:ext>
            </a:extLst>
          </p:cNvPr>
          <p:cNvSpPr/>
          <p:nvPr/>
        </p:nvSpPr>
        <p:spPr>
          <a:xfrm>
            <a:off x="5278333" y="4162342"/>
            <a:ext cx="3865667" cy="25432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>
                <a:solidFill>
                  <a:srgbClr val="7030A0"/>
                </a:solidFill>
              </a:rPr>
              <a:t>EventHandler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that operate in a GUI environment must be </a:t>
            </a:r>
            <a:r>
              <a:rPr lang="en-US" i="1" dirty="0"/>
              <a:t>event-driven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action that takes place within a program, such as the clicking of a button.</a:t>
            </a:r>
          </a:p>
          <a:p>
            <a:pPr>
              <a:lnSpc>
                <a:spcPct val="90000"/>
              </a:lnSpc>
            </a:pPr>
            <a:r>
              <a:rPr lang="en-US" dirty="0"/>
              <a:t>Event source: The control on which the event initially occurred. </a:t>
            </a:r>
          </a:p>
          <a:p>
            <a:pPr>
              <a:lnSpc>
                <a:spcPct val="90000"/>
              </a:lnSpc>
            </a:pPr>
            <a:r>
              <a:rPr lang="en-US" dirty="0"/>
              <a:t>Event handler: The object that listens for events and handles them when they occur.  The event-listener object must implement the </a:t>
            </a:r>
            <a:r>
              <a:rPr lang="en-US" dirty="0" err="1"/>
              <a:t>EventHandler</a:t>
            </a:r>
            <a:r>
              <a:rPr lang="en-US" dirty="0"/>
              <a:t> interface, which defines a single method named handle()..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Driven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8" b="7108"/>
          <a:stretch/>
        </p:blipFill>
        <p:spPr>
          <a:xfrm>
            <a:off x="1143000" y="4750904"/>
            <a:ext cx="2243952" cy="173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5C9D9-0C35-49CB-8B1B-885174F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50" y="4913950"/>
            <a:ext cx="3729065" cy="174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3F4B9-A775-4414-B178-1BC912D3AE64}"/>
              </a:ext>
            </a:extLst>
          </p:cNvPr>
          <p:cNvSpPr txBox="1"/>
          <p:nvPr/>
        </p:nvSpPr>
        <p:spPr>
          <a:xfrm flipH="1">
            <a:off x="7532997" y="4972121"/>
            <a:ext cx="1331064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solidFill>
                  <a:srgbClr val="7030A0"/>
                </a:solidFill>
                <a:latin typeface="Comic Sans MS" panose="030F0702030302020204" pitchFamily="66" charset="0"/>
              </a:rPr>
              <a:t>Functional Interface</a:t>
            </a:r>
            <a:endParaRPr lang="en-US" b="0" dirty="0" err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657600" y="5334000"/>
            <a:ext cx="2057400" cy="28445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19B922-7768-48B6-B095-B084FC22066B}"/>
              </a:ext>
            </a:extLst>
          </p:cNvPr>
          <p:cNvSpPr txBox="1"/>
          <p:nvPr/>
        </p:nvSpPr>
        <p:spPr>
          <a:xfrm rot="21153363" flipH="1">
            <a:off x="4027595" y="5133704"/>
            <a:ext cx="8425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latin typeface="+mn-lt"/>
              </a:rPr>
              <a:t>Event</a:t>
            </a:r>
            <a:endParaRPr lang="en-US" sz="1800" b="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6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F052EE-B10A-4C6B-B4A4-AC6225074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 dirty="0"/>
            </a:b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 JavaFX GUIs Part 1:</a:t>
            </a:r>
            <a:br>
              <a:rPr lang="en-GB" altLang="en-US" dirty="0"/>
            </a:br>
            <a:r>
              <a:rPr lang="en-GB" altLang="en-US" dirty="0"/>
              <a:t>Launching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31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A2BE36-5E77-482A-A10F-C4EAE02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Events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2FFAB-8505-4717-9793-0AE38D7DABE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24000"/>
          <a:ext cx="8839200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7191329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952420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36710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7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ActionEvent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javafx.event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the user performs an action with a button or other component. Usually this means that the user clicked the button, but the user can also invoke a button action by tabbing to the button and pressing the Enter key. This is the most commonly used event class, as it represents the most common types of user-interface events.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6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InputEvent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javafx.scene.input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an event that results from user input, such as a mouse or key click, occurs.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5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javafx.scene.input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the user presses a key on the keyboard. This event can be used to watch for specific keystrokes entered by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2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MouseEvent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javafx.scene.input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the user does something interesting with the mouse, such as clicking one of the buttons, dragging the mouse, or simply moving the mouse cursor over another object.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TouchEvent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javafx.scene.input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a user initiates a touch event on a device that allows touch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WindowEvent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javafx.stage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when the status of the window (stage)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407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166FFA-989C-40A0-A730-86DEF07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55347-0208-49DB-94D5-67ADF23B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03280"/>
          </a:xfrm>
        </p:spPr>
        <p:txBody>
          <a:bodyPr/>
          <a:lstStyle/>
          <a:p>
            <a:r>
              <a:rPr lang="en-US"/>
              <a:t>Action Events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76F8C-611B-40F3-A33E-3893291E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25" y="2935675"/>
            <a:ext cx="6829475" cy="13192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8FCBC1-0BE8-4AB9-9AEB-C6FD871BBA7F}"/>
              </a:ext>
            </a:extLst>
          </p:cNvPr>
          <p:cNvGrpSpPr/>
          <p:nvPr/>
        </p:nvGrpSpPr>
        <p:grpSpPr>
          <a:xfrm>
            <a:off x="249641" y="1191748"/>
            <a:ext cx="6905675" cy="1659031"/>
            <a:chOff x="249641" y="1719071"/>
            <a:chExt cx="6905675" cy="16590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9593AF-D517-4EAC-9275-482A08A11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644"/>
            <a:stretch/>
          </p:blipFill>
          <p:spPr>
            <a:xfrm>
              <a:off x="249641" y="1719071"/>
              <a:ext cx="6905675" cy="10129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8949D7-03BF-4AF6-82D6-A1A1BFA6D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787"/>
            <a:stretch/>
          </p:blipFill>
          <p:spPr>
            <a:xfrm>
              <a:off x="249641" y="2703517"/>
              <a:ext cx="6905675" cy="67458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A9E787B-C242-491B-98EB-A547CEEEA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41" y="4382685"/>
            <a:ext cx="6967588" cy="2138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3C15DB-0403-4CC6-BF99-888C78A4399E}"/>
                  </a:ext>
                </a:extLst>
              </p14:cNvPr>
              <p14:cNvContentPartPr/>
              <p14:nvPr/>
            </p14:nvContentPartPr>
            <p14:xfrm>
              <a:off x="1376441" y="1356756"/>
              <a:ext cx="597240" cy="79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3C15DB-0403-4CC6-BF99-888C78A439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801" y="1249116"/>
                <a:ext cx="704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FDE6BC-F06B-4946-BD9A-B0AB60A3AA86}"/>
                  </a:ext>
                </a:extLst>
              </p14:cNvPr>
              <p14:cNvContentPartPr/>
              <p14:nvPr/>
            </p14:nvContentPartPr>
            <p14:xfrm>
              <a:off x="2833075" y="3025800"/>
              <a:ext cx="900360" cy="69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FDE6BC-F06B-4946-BD9A-B0AB60A3AA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9075" y="2918160"/>
                <a:ext cx="1008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5EA997-E529-479B-A1D0-D9F7F7DE5858}"/>
                  </a:ext>
                </a:extLst>
              </p14:cNvPr>
              <p14:cNvContentPartPr/>
              <p14:nvPr/>
            </p14:nvContentPartPr>
            <p14:xfrm>
              <a:off x="675521" y="5276076"/>
              <a:ext cx="675360" cy="2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5EA997-E529-479B-A1D0-D9F7F7DE5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81" y="5168076"/>
                <a:ext cx="78300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45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3CD998-C450-4628-8255-F0DE8C87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930386"/>
            <a:ext cx="8407893" cy="3815455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>
                <a:latin typeface="Consolas" panose="020B0609020204030204" pitchFamily="49" charset="0"/>
              </a:rPr>
              <a:t>setupControls(BorderPane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mainPane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	Button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Button();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 dirty="0">
                <a:latin typeface="Consolas" panose="020B0609020204030204" pitchFamily="49" charset="0"/>
              </a:rPr>
              <a:t>.setText(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"Say 'Hello World</a:t>
            </a:r>
            <a:r>
              <a:rPr lang="en-US" sz="1600"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2300FF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latin typeface="Consolas" panose="020B0609020204030204" pitchFamily="49" charset="0"/>
              </a:rPr>
              <a:t>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6E4440"/>
                </a:solidFill>
                <a:latin typeface="Consolas" panose="020B0609020204030204" pitchFamily="49" charset="0"/>
              </a:rPr>
              <a:t>btn1</a:t>
            </a:r>
            <a:r>
              <a:rPr lang="en-US" sz="1600">
                <a:latin typeface="Consolas" panose="020B0609020204030204" pitchFamily="49" charset="0"/>
              </a:rPr>
              <a:t>.setOnAction(</a:t>
            </a:r>
            <a:r>
              <a:rPr lang="en-US" sz="1600" b="1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latin typeface="Consolas" panose="020B0609020204030204" pitchFamily="49" charset="0"/>
              </a:rPr>
              <a:t> EventHandler&lt;ActionEvent&gt;()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     @Override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8A1474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8A1474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latin typeface="Consolas" panose="020B0609020204030204" pitchFamily="49" charset="0"/>
              </a:rPr>
              <a:t> handle(ActionEvent </a:t>
            </a:r>
            <a:r>
              <a:rPr lang="en-US" sz="1600">
                <a:solidFill>
                  <a:srgbClr val="6E4440"/>
                </a:solidFill>
                <a:latin typeface="Consolas" panose="020B0609020204030204" pitchFamily="49" charset="0"/>
              </a:rPr>
              <a:t>event</a:t>
            </a:r>
            <a:r>
              <a:rPr lang="en-US" sz="1600"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		System.out.println(</a:t>
            </a:r>
            <a:r>
              <a:rPr lang="en-US" sz="1600">
                <a:solidFill>
                  <a:srgbClr val="23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     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 });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Button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A1474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Button();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        </a:t>
            </a:r>
            <a:r>
              <a:rPr lang="en-US" sz="1600" dirty="0">
                <a:solidFill>
                  <a:srgbClr val="6E4440"/>
                </a:solidFill>
                <a:latin typeface="Consolas" panose="020B0609020204030204" pitchFamily="49" charset="0"/>
              </a:rPr>
              <a:t>btn2</a:t>
            </a:r>
            <a:r>
              <a:rPr lang="en-US" sz="1600" dirty="0">
                <a:latin typeface="Consolas" panose="020B0609020204030204" pitchFamily="49" charset="0"/>
              </a:rPr>
              <a:t>.setText(</a:t>
            </a:r>
            <a:r>
              <a:rPr lang="en-US" sz="1600" dirty="0">
                <a:solidFill>
                  <a:srgbClr val="2300FF"/>
                </a:solidFill>
                <a:latin typeface="Consolas" panose="020B0609020204030204" pitchFamily="49" charset="0"/>
              </a:rPr>
              <a:t>"Say </a:t>
            </a:r>
            <a:r>
              <a:rPr lang="en-US" sz="1600">
                <a:solidFill>
                  <a:srgbClr val="2300FF"/>
                </a:solidFill>
                <a:latin typeface="Consolas" panose="020B0609020204030204" pitchFamily="49" charset="0"/>
              </a:rPr>
              <a:t>'Goodbye World’”</a:t>
            </a:r>
            <a:r>
              <a:rPr lang="en-US" sz="1600">
                <a:latin typeface="Consolas" panose="020B0609020204030204" pitchFamily="49" charset="0"/>
              </a:rPr>
              <a:t>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E4440"/>
                </a:solidFill>
                <a:latin typeface="Consolas" panose="020B0609020204030204" pitchFamily="49" charset="0"/>
              </a:rPr>
              <a:t>        btn2</a:t>
            </a:r>
            <a:r>
              <a:rPr lang="en-US" sz="1600">
                <a:latin typeface="Consolas" panose="020B0609020204030204" pitchFamily="49" charset="0"/>
              </a:rPr>
              <a:t>.setOnAction(</a:t>
            </a:r>
            <a:r>
              <a:rPr lang="en-US" sz="1600">
                <a:solidFill>
                  <a:srgbClr val="6E4440"/>
                </a:solidFill>
                <a:latin typeface="Consolas" panose="020B0609020204030204" pitchFamily="49" charset="0"/>
              </a:rPr>
              <a:t>e</a:t>
            </a:r>
            <a:r>
              <a:rPr lang="en-US" sz="1600">
                <a:latin typeface="Consolas" panose="020B0609020204030204" pitchFamily="49" charset="0"/>
              </a:rPr>
              <a:t> -&gt; System.out.println(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				((Button) </a:t>
            </a:r>
            <a:r>
              <a:rPr lang="en-US" sz="1600">
                <a:solidFill>
                  <a:srgbClr val="6E4440"/>
                </a:solidFill>
                <a:latin typeface="Consolas" panose="020B0609020204030204" pitchFamily="49" charset="0"/>
              </a:rPr>
              <a:t>e</a:t>
            </a:r>
            <a:r>
              <a:rPr lang="en-US" sz="1600">
                <a:latin typeface="Consolas" panose="020B0609020204030204" pitchFamily="49" charset="0"/>
              </a:rPr>
              <a:t>.getTarget()).getText()));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99413-71DE-4CC8-8BA8-DCFCCE3A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13156"/>
          </a:xfrm>
        </p:spPr>
        <p:txBody>
          <a:bodyPr/>
          <a:lstStyle/>
          <a:p>
            <a:r>
              <a:rPr lang="en-US" dirty="0"/>
              <a:t>Setting Up the Controls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629358-6182-4BA4-A671-B0A9325FFBE3}"/>
              </a:ext>
            </a:extLst>
          </p:cNvPr>
          <p:cNvGrpSpPr/>
          <p:nvPr/>
        </p:nvGrpSpPr>
        <p:grpSpPr>
          <a:xfrm>
            <a:off x="784290" y="1144660"/>
            <a:ext cx="7906111" cy="1710069"/>
            <a:chOff x="784290" y="1272256"/>
            <a:chExt cx="7906111" cy="17100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690ADD-2D60-4D42-8E96-A88CF3A61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600"/>
            <a:stretch/>
          </p:blipFill>
          <p:spPr>
            <a:xfrm>
              <a:off x="784290" y="1272256"/>
              <a:ext cx="7906111" cy="460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CC25B2-DDB7-4DE4-9533-56137BB8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48"/>
            <a:stretch/>
          </p:blipFill>
          <p:spPr>
            <a:xfrm>
              <a:off x="784290" y="1711840"/>
              <a:ext cx="7906111" cy="127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1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7A44C-5797-431B-9A2C-EBAF49CE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719071"/>
            <a:ext cx="8560292" cy="4407408"/>
          </a:xfrm>
        </p:spPr>
        <p:txBody>
          <a:bodyPr/>
          <a:lstStyle/>
          <a:p>
            <a:r>
              <a:rPr lang="en-US" dirty="0"/>
              <a:t>The user interface elements of a JavaFX program are arranged in a hierarchy of containers. </a:t>
            </a:r>
          </a:p>
          <a:p>
            <a:pPr lvl="1"/>
            <a:r>
              <a:rPr lang="en-US" dirty="0"/>
              <a:t>At the highest level is a </a:t>
            </a:r>
            <a:r>
              <a:rPr lang="en-US" b="1" dirty="0">
                <a:solidFill>
                  <a:srgbClr val="7030A0"/>
                </a:solidFill>
              </a:rPr>
              <a:t>stage</a:t>
            </a:r>
            <a:r>
              <a:rPr lang="en-US" dirty="0"/>
              <a:t>, which represents a window. </a:t>
            </a:r>
          </a:p>
          <a:p>
            <a:pPr lvl="1"/>
            <a:r>
              <a:rPr lang="en-US" dirty="0"/>
              <a:t>Within the stage is a </a:t>
            </a:r>
            <a:r>
              <a:rPr lang="en-US" b="1" dirty="0">
                <a:solidFill>
                  <a:srgbClr val="7030A0"/>
                </a:solidFill>
              </a:rPr>
              <a:t>scene</a:t>
            </a:r>
            <a:r>
              <a:rPr lang="en-US" dirty="0"/>
              <a:t>, which contains user interface controls. </a:t>
            </a:r>
          </a:p>
          <a:p>
            <a:pPr lvl="1"/>
            <a:r>
              <a:rPr lang="en-US" dirty="0"/>
              <a:t>The scene is set with a </a:t>
            </a:r>
            <a:r>
              <a:rPr lang="en-US" b="1" dirty="0">
                <a:solidFill>
                  <a:srgbClr val="7030A0"/>
                </a:solidFill>
              </a:rPr>
              <a:t>root node</a:t>
            </a:r>
            <a:r>
              <a:rPr lang="en-US" dirty="0"/>
              <a:t>, which is generally a layout pane</a:t>
            </a:r>
          </a:p>
          <a:p>
            <a:pPr lvl="1"/>
            <a:r>
              <a:rPr lang="en-US" dirty="0"/>
              <a:t>The controls themselves (such as </a:t>
            </a:r>
            <a:br>
              <a:rPr lang="en-US" dirty="0"/>
            </a:br>
            <a:r>
              <a:rPr lang="en-US" dirty="0"/>
              <a:t>buttons, labels, drop-down lists, and </a:t>
            </a:r>
            <a:br>
              <a:rPr lang="en-US" dirty="0"/>
            </a:br>
            <a:r>
              <a:rPr lang="en-US" dirty="0"/>
              <a:t>so on) are usually contained in one </a:t>
            </a:r>
            <a:br>
              <a:rPr lang="en-US" dirty="0"/>
            </a:br>
            <a:r>
              <a:rPr lang="en-US" dirty="0"/>
              <a:t>or more </a:t>
            </a:r>
            <a:r>
              <a:rPr lang="en-US" b="1" dirty="0">
                <a:solidFill>
                  <a:srgbClr val="7030A0"/>
                </a:solidFill>
              </a:rPr>
              <a:t>layout panes </a:t>
            </a:r>
            <a:r>
              <a:rPr lang="en-US" dirty="0"/>
              <a:t>that govern </a:t>
            </a:r>
            <a:br>
              <a:rPr lang="en-US" dirty="0"/>
            </a:br>
            <a:r>
              <a:rPr lang="en-US" dirty="0"/>
              <a:t>the positional layout of the controls.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5F868-3D3E-4B35-86BC-9E6320C5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30" y="3810000"/>
            <a:ext cx="42386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r>
              <a:rPr lang="en-US" sz="1800" dirty="0"/>
              <a:t>The Application class is responsible for managing the lifecycle of a JavaFX application. The lifecycle consists of the following steps that are executed by the JavaFX runtime: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600" dirty="0"/>
              <a:t>Create an instance of the Application class with a main method that calls Application.launch()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(1)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9405" y="3200400"/>
            <a:ext cx="7088990" cy="3343518"/>
            <a:chOff x="381000" y="3200400"/>
            <a:chExt cx="7088990" cy="33435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3200400"/>
              <a:ext cx="7088990" cy="3343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21372829">
              <a:off x="1295400" y="3615297"/>
              <a:ext cx="5715000" cy="55399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Imports go here.  You will need javafx imports.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I have also added optional java.util.logging imports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6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343400"/>
            <a:ext cx="8407893" cy="1783078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Here the Driver calls Application.launch(), but passes it the class of the JavaFX application.</a:t>
            </a: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dirty="0"/>
              <a:t>Obviously, the HelloWorld class in this case would not have a main()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55847"/>
            <a:ext cx="8838460" cy="1054394"/>
          </a:xfrm>
        </p:spPr>
        <p:txBody>
          <a:bodyPr/>
          <a:lstStyle/>
          <a:p>
            <a:r>
              <a:rPr lang="en-US" dirty="0"/>
              <a:t>If your GUI is “the main event,” that is fine, but you can also launch from a Driver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678554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pPr marL="777240" lvl="1" indent="-457200">
              <a:buFont typeface="+mj-lt"/>
              <a:buAutoNum type="arabicPeriod" startAt="2"/>
            </a:pPr>
            <a:r>
              <a:rPr lang="en-US" sz="1600" dirty="0"/>
              <a:t>Call the init method.	</a:t>
            </a:r>
            <a:r>
              <a:rPr lang="en-US" sz="1600" b="1" dirty="0">
                <a:solidFill>
                  <a:srgbClr val="7030A0"/>
                </a:solidFill>
              </a:rPr>
              <a:t>for any needed pre-processing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default implementation of the init method does nothing, but can be overridden to provide any processing you want to be performed before the application’s user interface displays. 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(2)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37684" y="2895600"/>
            <a:ext cx="4624576" cy="914400"/>
            <a:chOff x="4137684" y="3124200"/>
            <a:chExt cx="4624576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7684" y="3124200"/>
              <a:ext cx="4624576" cy="5882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7684" y="3696333"/>
              <a:ext cx="46245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The concrete, but empty, method init in the Application class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7684" y="3124200"/>
              <a:ext cx="462457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BECD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92154"/>
            <a:ext cx="632128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pPr marL="777240" lvl="1" indent="-457200">
              <a:buFont typeface="+mj-lt"/>
              <a:buAutoNum type="arabicPeriod" startAt="3"/>
            </a:pPr>
            <a:r>
              <a:rPr lang="en-US" sz="1600" dirty="0"/>
              <a:t>Call the start method. 	 </a:t>
            </a:r>
            <a:r>
              <a:rPr lang="en-US" sz="1600" b="1" dirty="0">
                <a:solidFill>
                  <a:srgbClr val="7030A0"/>
                </a:solidFill>
              </a:rPr>
              <a:t>for building and displaying the user interface</a:t>
            </a: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dirty="0"/>
              <a:t>Note</a:t>
            </a:r>
          </a:p>
          <a:p>
            <a:pPr marL="1051560" lvl="2" indent="-457200">
              <a:buFont typeface="+mj-lt"/>
              <a:buAutoNum type="arabicPeriod" startAt="3"/>
            </a:pPr>
            <a:r>
              <a:rPr lang="en-US" sz="1400" dirty="0"/>
              <a:t>The start() method should be treated like the main method – i.e., it should not be very long.</a:t>
            </a:r>
            <a:br>
              <a:rPr lang="en-US" sz="1400" dirty="0"/>
            </a:br>
            <a:r>
              <a:rPr lang="en-US" sz="1400" dirty="0"/>
              <a:t>It should leverage private static methods to do the work.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25" y="3338738"/>
            <a:ext cx="7906111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5" y="2362200"/>
            <a:ext cx="8077200" cy="3671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5031" y="2379617"/>
            <a:ext cx="8096794" cy="628080"/>
            <a:chOff x="4137684" y="3124200"/>
            <a:chExt cx="4624576" cy="628080"/>
          </a:xfrm>
        </p:grpSpPr>
        <p:sp>
          <p:nvSpPr>
            <p:cNvPr id="9" name="TextBox 8"/>
            <p:cNvSpPr txBox="1"/>
            <p:nvPr/>
          </p:nvSpPr>
          <p:spPr>
            <a:xfrm>
              <a:off x="4137684" y="3437824"/>
              <a:ext cx="4624576" cy="3004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Start is an abstract method in Application, and thus must be overridden and provided a method body.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37684" y="3124200"/>
              <a:ext cx="4624576" cy="628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BECD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0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21BEE-1894-4AFB-BAC8-860A26CB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8592"/>
            <a:ext cx="8915400" cy="4407408"/>
          </a:xfrm>
        </p:spPr>
        <p:txBody>
          <a:bodyPr>
            <a:noAutofit/>
          </a:bodyPr>
          <a:lstStyle/>
          <a:p>
            <a:pPr marL="777240" lvl="1" indent="-457200">
              <a:buFont typeface="+mj-lt"/>
              <a:buAutoNum type="arabicPeriod" startAt="4"/>
            </a:pPr>
            <a:r>
              <a:rPr lang="en-US" sz="1600" dirty="0"/>
              <a:t>Wait for the application to end, </a:t>
            </a:r>
          </a:p>
          <a:p>
            <a:pPr marL="1050925" lvl="2" indent="-136525">
              <a:spcAft>
                <a:spcPts val="0"/>
              </a:spcAft>
            </a:pPr>
            <a:r>
              <a:rPr lang="en-US" sz="1400" dirty="0"/>
              <a:t>closing the main application window       </a:t>
            </a:r>
            <a:r>
              <a:rPr lang="en-US" sz="1400" b="1" i="1" dirty="0"/>
              <a:t>or</a:t>
            </a:r>
            <a:r>
              <a:rPr lang="en-US" sz="1400" dirty="0"/>
              <a:t> </a:t>
            </a:r>
          </a:p>
          <a:p>
            <a:pPr marL="1050925" lvl="2" indent="-136525">
              <a:spcAft>
                <a:spcPts val="0"/>
              </a:spcAft>
            </a:pPr>
            <a:r>
              <a:rPr lang="en-US" sz="1400" dirty="0"/>
              <a:t>choosing the program’s exit command.  </a:t>
            </a:r>
          </a:p>
          <a:p>
            <a:pPr marL="800100" lvl="2" indent="-206375">
              <a:buNone/>
            </a:pPr>
            <a:r>
              <a:rPr lang="en-US" dirty="0"/>
              <a:t>	During this time, the application isn’t really idle, but busy performing actions in response to user events, such as clicking a button or choosing an item from a drop-down.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EA98A-F611-4171-AB8D-B80FC069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JavaFX Application Works  </a:t>
            </a:r>
            <a:r>
              <a:rPr lang="en-US" sz="2400" dirty="0"/>
              <a:t>(4)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63" y="3352800"/>
            <a:ext cx="6496334" cy="22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4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16162</TotalTime>
  <Words>1204</Words>
  <Application>Microsoft Office PowerPoint</Application>
  <PresentationFormat>On-screen Show (4:3)</PresentationFormat>
  <Paragraphs>210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Calibri</vt:lpstr>
      <vt:lpstr>Cambria</vt:lpstr>
      <vt:lpstr>Comic Sans MS</vt:lpstr>
      <vt:lpstr>Consolas</vt:lpstr>
      <vt:lpstr>Franklin Gothic Medium</vt:lpstr>
      <vt:lpstr>Times</vt:lpstr>
      <vt:lpstr>Wingdings</vt:lpstr>
      <vt:lpstr>Wingdings 2</vt:lpstr>
      <vt:lpstr>Java Green</vt:lpstr>
      <vt:lpstr>Object-Oriented Programming and Data Abstraction  Lesson 7: JavaFX</vt:lpstr>
      <vt:lpstr>Setting up Eclipse</vt:lpstr>
      <vt:lpstr>    JavaFX GUIs Part 1: Launching</vt:lpstr>
      <vt:lpstr>Layout Components</vt:lpstr>
      <vt:lpstr>How a JavaFX Application Works  (1)</vt:lpstr>
      <vt:lpstr>If your GUI is “the main event,” that is fine, but you can also launch from a Driver</vt:lpstr>
      <vt:lpstr>How a JavaFX Application Works  (2)</vt:lpstr>
      <vt:lpstr>How a JavaFX Application Works  (3)</vt:lpstr>
      <vt:lpstr>How a JavaFX Application Works  (4)</vt:lpstr>
      <vt:lpstr>How a JavaFX Application Works  (5)</vt:lpstr>
      <vt:lpstr>How a JavaFX Application Works  (5)</vt:lpstr>
      <vt:lpstr>About those threads</vt:lpstr>
      <vt:lpstr>    JavaFX GUIs Part 2: Setting Up Controls</vt:lpstr>
      <vt:lpstr>Layout Components</vt:lpstr>
      <vt:lpstr>Hello World</vt:lpstr>
      <vt:lpstr>Setting Up the Controls</vt:lpstr>
      <vt:lpstr>Setting the Stage</vt:lpstr>
      <vt:lpstr>Setting the Stage  (1)</vt:lpstr>
      <vt:lpstr>Stage Styles</vt:lpstr>
      <vt:lpstr>Setting the Stage  (2)</vt:lpstr>
      <vt:lpstr>Modal vs Non-modal Windows</vt:lpstr>
      <vt:lpstr>Other Stage Methods</vt:lpstr>
      <vt:lpstr>Other Controls  (1)</vt:lpstr>
      <vt:lpstr>Other Controls  (2)</vt:lpstr>
      <vt:lpstr>Advanced Controls</vt:lpstr>
      <vt:lpstr>   JavaFX GUIs Part 3: Event Handling</vt:lpstr>
      <vt:lpstr>Hello World</vt:lpstr>
      <vt:lpstr>Event Driven Programming</vt:lpstr>
      <vt:lpstr>Event Driven Programming</vt:lpstr>
      <vt:lpstr>Commonly Used Events</vt:lpstr>
      <vt:lpstr>Action Events in Action</vt:lpstr>
      <vt:lpstr>Setting Up the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</cp:lastModifiedBy>
  <cp:revision>184</cp:revision>
  <dcterms:created xsi:type="dcterms:W3CDTF">2013-12-20T15:33:26Z</dcterms:created>
  <dcterms:modified xsi:type="dcterms:W3CDTF">2020-05-12T17:12:48Z</dcterms:modified>
</cp:coreProperties>
</file>