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702" r:id="rId3"/>
    <p:sldMasterId id="2147483715" r:id="rId4"/>
  </p:sldMasterIdLst>
  <p:notesMasterIdLst>
    <p:notesMasterId r:id="rId111"/>
  </p:notesMasterIdLst>
  <p:sldIdLst>
    <p:sldId id="257" r:id="rId5"/>
    <p:sldId id="373" r:id="rId6"/>
    <p:sldId id="380" r:id="rId7"/>
    <p:sldId id="379" r:id="rId8"/>
    <p:sldId id="287" r:id="rId9"/>
    <p:sldId id="377" r:id="rId10"/>
    <p:sldId id="381" r:id="rId11"/>
    <p:sldId id="376" r:id="rId12"/>
    <p:sldId id="378" r:id="rId13"/>
    <p:sldId id="388" r:id="rId14"/>
    <p:sldId id="384" r:id="rId15"/>
    <p:sldId id="385" r:id="rId16"/>
    <p:sldId id="416" r:id="rId17"/>
    <p:sldId id="412" r:id="rId18"/>
    <p:sldId id="413" r:id="rId19"/>
    <p:sldId id="414" r:id="rId20"/>
    <p:sldId id="415" r:id="rId21"/>
    <p:sldId id="386" r:id="rId22"/>
    <p:sldId id="446" r:id="rId23"/>
    <p:sldId id="425" r:id="rId24"/>
    <p:sldId id="426" r:id="rId25"/>
    <p:sldId id="427" r:id="rId26"/>
    <p:sldId id="428" r:id="rId27"/>
    <p:sldId id="389" r:id="rId28"/>
    <p:sldId id="390" r:id="rId29"/>
    <p:sldId id="391" r:id="rId30"/>
    <p:sldId id="393" r:id="rId31"/>
    <p:sldId id="394" r:id="rId32"/>
    <p:sldId id="395" r:id="rId33"/>
    <p:sldId id="396" r:id="rId34"/>
    <p:sldId id="397" r:id="rId35"/>
    <p:sldId id="399" r:id="rId36"/>
    <p:sldId id="400" r:id="rId37"/>
    <p:sldId id="401" r:id="rId38"/>
    <p:sldId id="449" r:id="rId39"/>
    <p:sldId id="450" r:id="rId40"/>
    <p:sldId id="451" r:id="rId41"/>
    <p:sldId id="452" r:id="rId42"/>
    <p:sldId id="453" r:id="rId43"/>
    <p:sldId id="454" r:id="rId44"/>
    <p:sldId id="455" r:id="rId45"/>
    <p:sldId id="456" r:id="rId46"/>
    <p:sldId id="457" r:id="rId47"/>
    <p:sldId id="458" r:id="rId48"/>
    <p:sldId id="402" r:id="rId49"/>
    <p:sldId id="404" r:id="rId50"/>
    <p:sldId id="432" r:id="rId51"/>
    <p:sldId id="433" r:id="rId52"/>
    <p:sldId id="434" r:id="rId53"/>
    <p:sldId id="405" r:id="rId54"/>
    <p:sldId id="460" r:id="rId55"/>
    <p:sldId id="421" r:id="rId56"/>
    <p:sldId id="406" r:id="rId57"/>
    <p:sldId id="409" r:id="rId58"/>
    <p:sldId id="447" r:id="rId59"/>
    <p:sldId id="448" r:id="rId60"/>
    <p:sldId id="410" r:id="rId61"/>
    <p:sldId id="423" r:id="rId62"/>
    <p:sldId id="419" r:id="rId63"/>
    <p:sldId id="411" r:id="rId64"/>
    <p:sldId id="418" r:id="rId65"/>
    <p:sldId id="417" r:id="rId66"/>
    <p:sldId id="431" r:id="rId67"/>
    <p:sldId id="398" r:id="rId68"/>
    <p:sldId id="292" r:id="rId69"/>
    <p:sldId id="461" r:id="rId70"/>
    <p:sldId id="462" r:id="rId71"/>
    <p:sldId id="463" r:id="rId72"/>
    <p:sldId id="464" r:id="rId73"/>
    <p:sldId id="465" r:id="rId74"/>
    <p:sldId id="466" r:id="rId75"/>
    <p:sldId id="435" r:id="rId76"/>
    <p:sldId id="293" r:id="rId77"/>
    <p:sldId id="294" r:id="rId78"/>
    <p:sldId id="295" r:id="rId79"/>
    <p:sldId id="459" r:id="rId80"/>
    <p:sldId id="258" r:id="rId81"/>
    <p:sldId id="259" r:id="rId82"/>
    <p:sldId id="260" r:id="rId83"/>
    <p:sldId id="261" r:id="rId84"/>
    <p:sldId id="262" r:id="rId85"/>
    <p:sldId id="263" r:id="rId86"/>
    <p:sldId id="264" r:id="rId87"/>
    <p:sldId id="265" r:id="rId88"/>
    <p:sldId id="266" r:id="rId89"/>
    <p:sldId id="267" r:id="rId90"/>
    <p:sldId id="268" r:id="rId91"/>
    <p:sldId id="269" r:id="rId92"/>
    <p:sldId id="270" r:id="rId93"/>
    <p:sldId id="271" r:id="rId94"/>
    <p:sldId id="272" r:id="rId95"/>
    <p:sldId id="273" r:id="rId96"/>
    <p:sldId id="274" r:id="rId97"/>
    <p:sldId id="275" r:id="rId98"/>
    <p:sldId id="442" r:id="rId99"/>
    <p:sldId id="441" r:id="rId100"/>
    <p:sldId id="277" r:id="rId101"/>
    <p:sldId id="278" r:id="rId102"/>
    <p:sldId id="279" r:id="rId103"/>
    <p:sldId id="280" r:id="rId104"/>
    <p:sldId id="281" r:id="rId105"/>
    <p:sldId id="282" r:id="rId106"/>
    <p:sldId id="283" r:id="rId107"/>
    <p:sldId id="284" r:id="rId108"/>
    <p:sldId id="285" r:id="rId109"/>
    <p:sldId id="286" r:id="rId110"/>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6CDA9A-364E-442E-9C33-B9A2A087441D}">
          <p14:sldIdLst>
            <p14:sldId id="257"/>
            <p14:sldId id="373"/>
            <p14:sldId id="380"/>
            <p14:sldId id="379"/>
            <p14:sldId id="287"/>
            <p14:sldId id="377"/>
            <p14:sldId id="381"/>
            <p14:sldId id="376"/>
            <p14:sldId id="378"/>
            <p14:sldId id="388"/>
            <p14:sldId id="384"/>
            <p14:sldId id="385"/>
            <p14:sldId id="416"/>
            <p14:sldId id="412"/>
            <p14:sldId id="413"/>
            <p14:sldId id="414"/>
            <p14:sldId id="415"/>
            <p14:sldId id="386"/>
            <p14:sldId id="446"/>
            <p14:sldId id="425"/>
            <p14:sldId id="426"/>
            <p14:sldId id="427"/>
            <p14:sldId id="428"/>
            <p14:sldId id="389"/>
            <p14:sldId id="390"/>
            <p14:sldId id="391"/>
            <p14:sldId id="393"/>
            <p14:sldId id="394"/>
            <p14:sldId id="395"/>
            <p14:sldId id="396"/>
            <p14:sldId id="397"/>
            <p14:sldId id="399"/>
            <p14:sldId id="400"/>
            <p14:sldId id="401"/>
            <p14:sldId id="449"/>
            <p14:sldId id="450"/>
            <p14:sldId id="451"/>
            <p14:sldId id="452"/>
            <p14:sldId id="453"/>
            <p14:sldId id="454"/>
            <p14:sldId id="455"/>
            <p14:sldId id="456"/>
            <p14:sldId id="457"/>
            <p14:sldId id="458"/>
            <p14:sldId id="402"/>
            <p14:sldId id="404"/>
            <p14:sldId id="432"/>
            <p14:sldId id="433"/>
            <p14:sldId id="434"/>
            <p14:sldId id="405"/>
            <p14:sldId id="460"/>
            <p14:sldId id="421"/>
            <p14:sldId id="406"/>
            <p14:sldId id="409"/>
            <p14:sldId id="447"/>
            <p14:sldId id="448"/>
            <p14:sldId id="410"/>
            <p14:sldId id="423"/>
            <p14:sldId id="419"/>
            <p14:sldId id="411"/>
            <p14:sldId id="418"/>
            <p14:sldId id="417"/>
            <p14:sldId id="431"/>
            <p14:sldId id="398"/>
            <p14:sldId id="292"/>
            <p14:sldId id="461"/>
            <p14:sldId id="462"/>
            <p14:sldId id="463"/>
            <p14:sldId id="464"/>
            <p14:sldId id="465"/>
            <p14:sldId id="466"/>
            <p14:sldId id="435"/>
            <p14:sldId id="293"/>
            <p14:sldId id="294"/>
            <p14:sldId id="295"/>
            <p14:sldId id="459"/>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442"/>
            <p14:sldId id="441"/>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CFFD"/>
    <a:srgbClr val="F7F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05" autoAdjust="0"/>
  </p:normalViewPr>
  <p:slideViewPr>
    <p:cSldViewPr>
      <p:cViewPr>
        <p:scale>
          <a:sx n="85" d="100"/>
          <a:sy n="85" d="100"/>
        </p:scale>
        <p:origin x="189" y="36"/>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18:50:28.960"/>
    </inkml:context>
    <inkml:brush xml:id="br0">
      <inkml:brushProperty name="width" value="0.05" units="cm"/>
      <inkml:brushProperty name="height" value="0.05" units="cm"/>
      <inkml:brushProperty name="color" value="#E71224"/>
    </inkml:brush>
  </inkml:definitions>
  <inkml:trace contextRef="#ctx0" brushRef="#br0">2393 387 3136,'9'-8'2688,"-8"8"-2112,-1 0-144,14-9 1141,-13 8-1476,-1 1-1,1-1 1,0 1 0,0-1-1,0 0 1,-1 1 0,1-1-1,0 0 1,-1 0 0,1 0-1,0 0 1,-1 0 0,1 0-1,-1 1 1,0-1 0,1 0-1,-1 0 1,0 0 0,1 0-1,-1-1 1,0 1 0,0 0-1,0 0 1,0 0-97,0 1 15,0-1 0,1 1 0,-1-1 0,0 1 1,0-1-1,1 1 0,-1-1 0,0 1 0,1 0 0,-1-1 0,0 1 0,1 0 0,-1-1 0,1 1 1,-1 0-1,1-1 0,-1 1 0,0 0 0,1 0 0,-1 0 0,1-1-15,0 1 97,-1 0 0,1 0 0,-1 0 1,1-1-1,0 1 0,-1 0 0,1-1 0,-1 1 0,1 0 0,-1-1 0,0 1 0,1-1 0,-1 1 0,1-1 1,-1 1-1,0-1 0,1 1 0,-1-1 0,0 1 0,0-1 0,1 1 0,-1-1-97,0 0 37,0 0 3,1-1-1,-1 1 0,0-1 0,0 0 0,0 1 1,0-1-1,-1 1 0,1-1 0,0 1 0,0-1 1,-1 1-1,1-1 0,-1 1 0,0-1 0,1 1 1,-1 0-1,0-1 0,0 1 0,0 0 0,0-1 1,0 1-1,0 0 0,-1-1-39,-9-7 248,4 3-225,0 0 1,-1 0 0,1 1-1,-1 0 1,0 1-1,-4-2-23,-18-5 162,1 2 0,-1 0 0,-27-2-162,-51-11 66,9 2-666,-10 3 600,-42-8-759,75 11 1193,-157-18-551,76 12-75,40 0 297,-55-7-280,82 20-81,0 4 0,-53 6 256,108 0-148,0 2 0,1 2-1,-1 1 1,1 1 0,-2 3 148,-23 12 48,-7 2 192,25-12-291,-19 12 51,23-10 286,23-10-185,1 1 1,0 0 0,0 1 0,1 1-1,0-1 1,1 2 0,0 0 0,0 0-1,1 1 1,-6 8-102,9-9 131,-1 1 0,1 0 1,1 0-1,0 0 0,1 1 0,0 0 1,1 0-1,0 0 0,1 0 0,0 1 0,1 0 1,0 6-132,0 4 98,-1 13 642,3 11-740,0-35 45,1 1 1,0-1 0,1 0-1,1 0 1,3 10-46,-1-7 128,0-1 0,2 1-1,-1-1 1,7 9-128,-9-18 43,0 1 0,0-1-1,0 0 1,1 0 0,0 0 0,0 0-1,0-1 1,0 0 0,1 0 0,0 0-1,5 2-42,23 11 388,-5-3 275,21 7-663,-35-14 89,0 0 0,0 1 0,0 1 0,-1 1 0,-1 0-1,0 1 1,0 0 0,-1 1 0,8 9-89,-7-2 134,-11-16-67,1 1 0,0 0 0,-1-1 0,1 1 0,3 2-67,4 4 158,0 0 0,0 1 0,2 5-158,-2-3 123,0-1 0,8 7-123,-9-11 30,0 0-1,1 0 0,0-1 1,0-1-1,0 0 0,1 0 1,0-1-1,0 0 0,0-1 1,0 0-1,1-1 0,10 2-29,199 30-53,-192-32 127,1-2 1,25-3-75,-25 1 37,1 1 1,20 3-38,41 14-38,-51-9 116,-1-2-1,12-1-77,43 4-57,-44-3 258,31-2-201,-45-4 45,0-2 0,0-1 0,10-4-45,-25 2-22,0 0 1,-1-2-1,1 0 1,-1-1-1,-1-1 1,1-2 21,19-10 93,1 1 0,39-12-93,2 7 58,-26 8-259,0-2 1,-1-2-1,10-9 201,-28 11-10,9-4-353,9-8 363,-42 22-135,-1 0-1,5-6 136,17-12-140,-33 26 147,0 0-1,0 0 0,0 0 0,0 0 1,0-1-1,0 1 0,0 0 0,0-1 0,0 1 1,0 0-1,-1-1 0,1 1 0,0-1-6,8-13 95,-7 12-98,0-1 0,-1 1 0,1 0-1,-1-1 1,1 1 0,-1-1 0,0 1-1,-1-1 1,1 1 0,0-1 0,-1 0-1,0 0 1,0 1 0,0-1 0,-1 0-1,1 1 1,-1-1 0,0 0 0,1 1-1,-2-1 1,1 1 0,0 0 0,-2-3 3,0 2 15,1-1 0,0 1 0,1-1 0,-1 1 0,1-1 0,0 0 0,0 0 0,0 1 0,0-1 0,1 0 0,0-3-15,-2-11 48,-1-27-128,-3-14-5,2 16-346,4 34 490,0 1 1,-1-1 0,-1 0 0,0-2-60,-3-13-56,4 19 89,-1-1-1,1 1 0,-1 0 0,0 0 1,0 0-1,-1 0 0,0-1-32,0 2-34,0-1 0,0 1 0,0 0-1,0 0 1,-1 1 0,0-1 0,0 1-1,0 0 1,-1 0 0,1 0 0,-1 0-1,0 1 1,0 0 0,0 0 0,-1 0-1,1 1 1,-1 0 0,1 0 0,-3 0 34,-5-3-465,0-1 0,0 0 0,-11-6 465,10 4-452,-1 0 0,-8-2 452,-66-26-3765,71 28-294,9 5-1007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18:50:30.573"/>
    </inkml:context>
    <inkml:brush xml:id="br0">
      <inkml:brushProperty name="width" value="0.05" units="cm"/>
      <inkml:brushProperty name="height" value="0.05" units="cm"/>
      <inkml:brushProperty name="color" value="#E71224"/>
    </inkml:brush>
  </inkml:definitions>
  <inkml:trace contextRef="#ctx0" brushRef="#br0">5 2338 5472,'-4'3'2163,"4"-2"5044,8 0-7137,-1-2 0,0 1-1,1-1 1,-1 0 0,0-1-1,0 0 1,0 0 0,0 0-1,0-1 1,0 0 0,-1-1-1,1 1 1,-1-1 0,0 0-1,0-1 1,0 0-70,49-41 794,-24 19-524,1 1-1,15-8-269,113-56 297,-96 57 448,-1-3 0,27-23-745,114-108 617,-11 9-248,-121 103-259,202-142 266,-105 81-920,74-72 544,-149 112 18,2 3 1,106-59-19,-67 56-201,108-63-41,314-163-1294,-377 207 1892,15-7 19,-160 85-607,1 2 0,36-10 232,-59 19-30,-13 6 39,0 0 0,1 0-1,-1 0 1,0-1 0,0 1 0,0 0 0,0 0-1,1 0 1,-1 0 0,0-1 0,0 1 0,0 0-1,0 0 1,0-1 0,1 1 0,-1 0 0,0 0-1,0 0 1,0-1 0,0 1 0,0 0 0,0 0-1,0-1 1,0 1 0,0 0 0,0 0 0,0-1-1,0 1 1,0 0 0,0 0 0,0-1 0,0 1 0,0 0-1,0 0 1,0-1 0,-1 1 0,1 0 0,0 0-1,0 0 1,0-1 0,0 1 0,0 0 0,-1 0-1,1 0-8,-1-1-64,1 1-144,0 0-490,0 0 47,-8 16-1637,-16-4 2426,3-1-2052,-6 7-8347,10-8 8288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18:50:33.266"/>
    </inkml:context>
    <inkml:brush xml:id="br0">
      <inkml:brushProperty name="width" value="0.05" units="cm"/>
      <inkml:brushProperty name="height" value="0.05" units="cm"/>
      <inkml:brushProperty name="color" value="#E71224"/>
    </inkml:brush>
  </inkml:definitions>
  <inkml:trace contextRef="#ctx0" brushRef="#br0">719 63 3968,'-2'-7'458,"1"7"-109,1-1-1,0 0 1,0 0-1,-1 1 0,1-1 1,0 0-1,-1 0 1,1 1-1,-1-1 0,1 0 1,-1 1-1,1-1 1,-1 1-1,1-1-348,-2 0 585,1 1-1,0-1 0,-1 1 1,1 0-1,-1-1 1,1 1-1,-1 0 1,1 0-1,0 0 0,-1 0 1,0 0-585,-111-8 1456,-345 16-923,337-8-1200,176-2 152,46-9 515,-13 1-13,118-2-13,-71 5-38,-83 8-55,-37 0 132,-1 0 0,1-1 0,0-1-13,35 1 126,-25 1-66,-22-1-30,-1 0 0,0 0-1,0 1 1,1-1-1,-1 1 1,0-1 0,0 1-1,0 0 1,0 0-1,1 1-29,6 2 552,-7-4-450,8 6 1348,-2 17-1450,-9-9-20,-1 1-1,0 0 0,-1 0 1,-1-1-1,-2 6 21,-7 29 263,7-4-19,1 0 0,3 0 0,1 8-244,-1 34 31,1-49 380,3 13-411,-1 6-1051,-1-55 887,0-1 0,0 1 0,0-1 0,0 0 0,0 1 0,-1-1 0,1 1 0,0-1 0,-1 0-1,1 1 1,-1-1 0,0 0 0,1 0 0,-1 0 0,0 1 0,0-1 0,0 0 0,0 0 0,0 0 0,0 0 0,-1 0 164,2 0-226,-1-1 0,1 0 0,0 1 0,-1-1 0,1 0 0,0 1 0,-1-1 1,1 0-1,0 1 0,0-1 0,-1 0 0,1 1 0,0-1 0,0 1 0,0-1 0,-1 1 0,1-1 0,0 1 1,0-1-1,0 1 0,0-1 0,0 0 0,0 1 0,0-1 0,0 1 226,0 5-2709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18:53:16.649"/>
    </inkml:context>
    <inkml:brush xml:id="br0">
      <inkml:brushProperty name="width" value="0.05" units="cm"/>
      <inkml:brushProperty name="height" value="0.05" units="cm"/>
      <inkml:brushProperty name="color" value="#E71224"/>
    </inkml:brush>
  </inkml:definitions>
  <inkml:trace contextRef="#ctx0" brushRef="#br0">2692 298 4224,'-6'7'1469,"6"-7"-1447,0 0-1,0 0 0,-1 0 0,1 0 1,0 0-1,0 1 0,0-1 0,-1 0 1,1 0-1,0 0 0,0 0 0,0-1 1,-1 1-1,1 0 0,0 0 0,0 0 1,0 0-1,-1 0 0,1 0 0,0 0 1,0 0-1,0 0 0,-1 0 0,1-1 1,0 1-1,0 0 0,0 0 0,0 0 1,0 0-1,-1 0 0,1-1 0,0 1 1,0 0-1,0 0 0,0 0 0,0-1-21,-1 1 486,-6-2 845,6 2-1164,0 0 0,0-1 0,0 1 1,0 0-1,0 0 0,-1-1 1,1 1-1,0-1 0,0 1 1,0-1-1,0 0 0,0 1 1,0-1-1,1 0 0,-1 0 1,0 0-1,0 1 0,0-1 1,1 0-1,-1-1-167,-8-11 1420,1-1 0,-6-13-1420,-3-6 1203,4 5-852,10 19-216,-1 2 1,0-1-1,-4-5-135,-4-7 397,8 14-296,1 0 0,-1 0 0,0 1 0,0-1 0,-1 1-1,-3-3-100,-1 1 42,-1 0-1,0 0 0,-1 1 0,0 0 0,0 1 0,0 0 0,0 1 0,-1 0 1,0 0-1,0 2 0,-3-1-41,-27-3 245,1 3 1,-29 1-246,25 1 192,-577 13-496,452-4 379,37 0-118,1 5 1,-27 11 42,63-2 205,1 5 1,-25 14-206,70-24 111,19-7-96,-143 52 244,130-44 7,0 2 0,-33 22-266,31-14 89,2 1 0,1 2-1,-29 28-88,68-55-37,-1 0 0,1 1-1,0-1 1,1 1 0,-1 0-1,1 0 1,0 0-1,0 0 1,1 1 0,-2 4 37,3-7-22,0 0 0,1 0 1,-1 1-1,1-1 1,0 0-1,0 0 1,0 0-1,0 1 0,1-1 1,-1 0-1,1 0 1,0 0-1,0 0 1,0 0-1,0 0 0,0 0 1,1 0-1,-1 0 1,1 0-1,0-1 22,3 5-20,0 0-1,0-1 1,1 0-1,0 0 1,0-1 0,0 0-1,1 0 1,0 0-1,0-1 1,0 0 20,15 7-6,1-1-1,17 5 7,-32-12-2,292 94 75,-178-64 9,61 6-82,-126-29 65,435 76 387,-402-69-188,406 66 310,-372-69-554,-1-5-1,1-5 0,5-6-19,-101 1 17,-1-1 0,0-2-1,0 0 1,-1-2-1,1-1 1,-1-1 0,0-1-1,-1-2 1,18-9-17,-2-5 15,-1-1 0,-1-3 0,-2 0 0,-1-3 0,-1-1 0,2-5-15,-29 29 25,0-1 0,0 1-1,-1-1 1,0-1-1,-1 1 1,0-1 0,3-9-25,-8 17 11,0-1 0,0 1 0,0-1 0,0 0 0,-1 1 0,0-1 0,1 0 0,-1 1 0,0-1 0,-1 0 0,1 1 0,-1-1 0,1 0 0,-1 1 0,0-1 0,-1 1 0,1-1 0,0 1 0,-1-1 0,0 1 0,0 0 0,0 0 0,0 0 0,-1 0 0,1 0 0,-1 1 0,0-1-11,-15-13 81,-1 2 0,-1 0 0,0 1-1,0 1 1,-6-1-81,-3-3 110,1 0 0,-9-9-110,-1-3-76,0 2 0,-2 2 0,-1 1 0,-12-3 76,-340-141-2080,340 146 890,-1 3 0,-8 0 1190,-53-12-4518,110 29 4264,-40-10-6071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DC99BAC5-AAC3-41B1-80A3-A98604D7601C}" type="datetimeFigureOut">
              <a:rPr lang="en-US" smtClean="0"/>
              <a:t>11/16/2020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r>
              <a:rPr lang="en-GB" altLang="en-US" sz="1200" dirty="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r>
              <a:rPr lang="en-GB" altLang="en-US" sz="1200" dirty="0"/>
              <a:t>© David J. Barnes and Michael </a:t>
            </a:r>
            <a:r>
              <a:rPr lang="en-GB" altLang="en-US" sz="1200" dirty="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50</a:t>
            </a:fld>
            <a:endParaRPr lang="en-US"/>
          </a:p>
        </p:txBody>
      </p:sp>
    </p:spTree>
    <p:extLst>
      <p:ext uri="{BB962C8B-B14F-4D97-AF65-F5344CB8AC3E}">
        <p14:creationId xmlns:p14="http://schemas.microsoft.com/office/powerpoint/2010/main" val="82712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63B7B-8D39-4D0A-9EEA-56F291D347AD}" type="slidenum">
              <a:rPr lang="en-US" smtClean="0"/>
              <a:t>70</a:t>
            </a:fld>
            <a:endParaRPr lang="en-US"/>
          </a:p>
        </p:txBody>
      </p:sp>
    </p:spTree>
    <p:extLst>
      <p:ext uri="{BB962C8B-B14F-4D97-AF65-F5344CB8AC3E}">
        <p14:creationId xmlns:p14="http://schemas.microsoft.com/office/powerpoint/2010/main" val="277868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11/16/2020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11/16/2020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11/16/2020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11/16/2020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11/16/2020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10851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68357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82605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602786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858288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590280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55203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11/16/2020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595195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11/16/2020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53945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11/16/2020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733728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11/16/2020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921874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11/16/2020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2122062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11/16/2020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355E5256-010D-4528-A217-D83E502F93F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046355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153DB1B6-ADCC-44DD-8D2B-50A5CA84148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142410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FBF6CD-69E1-44F7-9659-F8044F7F23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55535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1D44FC81-BD4A-4F31-9AE9-4DBAD5FFCAB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733051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9B981B10-5A9B-4595-8991-0612C680872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3769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C35AEA66-9A00-4D50-9B40-403F27DCE3A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3251447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EA8C0B22-EFA8-4112-919F-41050BE31F64}"/>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4166163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11/16/2020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7713605-D515-424A-B190-EEB79B3F311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215507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11/16/2020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4FF0297-5DB0-4B8D-998E-A0B41666912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673249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11/16/2020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73D2A500-C7AA-44AF-B625-805C0B6E9BA3}"/>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323615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11/16/2020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15552A9A-6CA3-419F-B25E-3E37419B41C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99747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11/16/2020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494E6FCC-FD34-4795-9326-07783AB77B4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74907116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11/16/2020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F884698A-14D3-4547-B1B2-D859D0FB8A6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644563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8B7FCE8-08E2-456A-A2DC-100F0F49F55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65210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FCF30FC2-4E36-4C6E-A5C9-F0BF47D62CFE}"/>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87899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2C28CC85-8178-4026-9663-9C61FD97C2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381940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C497B35C-1F85-4BB6-BBC2-2BDCC8F30159}"/>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40216055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DC6149C3-623A-48C8-9E48-7CEC93EED5B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06072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12E80D9A-68D8-4B0F-B460-0712F1DD515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254981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11/16/2020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bg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2CD9FC29-BE21-41BD-B358-4F87EC53A3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64881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11/16/2020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BA74A91F-8830-4E7E-A1A5-95DAB8E6C52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033432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11/16/2020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5AA9B899-8A98-458A-A379-180D6B7830F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616783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11/16/2020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B7CB68F2-3262-44A6-82B6-E40AAE4C304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5437007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11/16/2020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A38825B6-5322-4084-8783-13C2510A2B5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2233133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11/16/2020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11/16/2020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11/16/2020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11/16/2020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11/16/2020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11/16/2020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9333627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11/16/2020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17778393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11/16/2020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2922048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3.xml.rels><?xml version="1.0" encoding="UTF-8" standalone="yes"?>
<Relationships xmlns="http://schemas.openxmlformats.org/package/2006/relationships"><Relationship Id="rId3" Type="http://schemas.openxmlformats.org/officeDocument/2006/relationships/hyperlink" Target="http://jackmyers.info/java/src/Lesson-03/3-13/TelephoneTester.java" TargetMode="External"/><Relationship Id="rId2" Type="http://schemas.openxmlformats.org/officeDocument/2006/relationships/hyperlink" Target="http://jackmyers.info/java/src/Lesson-03/3-13/Telephone.java" TargetMode="External"/><Relationship Id="rId1" Type="http://schemas.openxmlformats.org/officeDocument/2006/relationships/slideLayout" Target="../slideLayouts/slideLayout3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8.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docs.oracle.com/javase/7/docs/api/java/nio/file/package-summary.html" TargetMode="External"/><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46.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46.xml"/><Relationship Id="rId1" Type="http://schemas.openxmlformats.org/officeDocument/2006/relationships/vmlDrawing" Target="../drawings/vmlDrawing4.vml"/><Relationship Id="rId4" Type="http://schemas.openxmlformats.org/officeDocument/2006/relationships/image" Target="../media/image2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5.gif"/><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5.gif"/><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6.gif"/><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30.gif"/><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46.xml"/><Relationship Id="rId1" Type="http://schemas.openxmlformats.org/officeDocument/2006/relationships/vmlDrawing" Target="../drawings/vmlDrawing5.vml"/><Relationship Id="rId4" Type="http://schemas.openxmlformats.org/officeDocument/2006/relationships/image" Target="../media/image31.emf"/></Relationships>
</file>

<file path=ppt/slides/_rels/slide7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46.xml"/><Relationship Id="rId1" Type="http://schemas.openxmlformats.org/officeDocument/2006/relationships/vmlDrawing" Target="../drawings/vmlDrawing6.v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6.xml"/><Relationship Id="rId4" Type="http://schemas.openxmlformats.org/officeDocument/2006/relationships/image" Target="../media/image10.gif"/></Relationships>
</file>

<file path=ppt/slides/_rels/slide80.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46.xml"/><Relationship Id="rId1" Type="http://schemas.openxmlformats.org/officeDocument/2006/relationships/vmlDrawing" Target="../drawings/vmlDrawing7.vml"/><Relationship Id="rId4" Type="http://schemas.openxmlformats.org/officeDocument/2006/relationships/image" Target="../media/image33.emf"/></Relationships>
</file>

<file path=ppt/slides/_rels/slide8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6.xml"/><Relationship Id="rId1" Type="http://schemas.openxmlformats.org/officeDocument/2006/relationships/vmlDrawing" Target="../drawings/vmlDrawing8.vml"/><Relationship Id="rId4" Type="http://schemas.openxmlformats.org/officeDocument/2006/relationships/image" Target="../media/image35.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2" Type="http://schemas.openxmlformats.org/officeDocument/2006/relationships/hyperlink" Target="http://jackmyers.info/java/src/Lesson-03/3-13/PersonSearch.java" TargetMode="External"/><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1.xml.rels><?xml version="1.0" encoding="UTF-8" standalone="yes"?>
<Relationships xmlns="http://schemas.openxmlformats.org/package/2006/relationships"><Relationship Id="rId2" Type="http://schemas.openxmlformats.org/officeDocument/2006/relationships/hyperlink" Target="http://jackmyers.info/java/src/Lesson-03/3-13/StringAnalyzer.java" TargetMode="External"/><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Object-Oriented Programming and Data Abstraction</a:t>
            </a:r>
            <a:br>
              <a:rPr lang="en-GB" altLang="en-US" dirty="0"/>
            </a:br>
            <a:br>
              <a:rPr lang="en-GB" altLang="en-US" dirty="0"/>
            </a:br>
            <a:r>
              <a:rPr lang="en-GB" altLang="en-US" dirty="0"/>
              <a:t>Lesson 9:</a:t>
            </a:r>
            <a:br>
              <a:rPr lang="en-GB" altLang="en-US" dirty="0"/>
            </a:br>
            <a:r>
              <a:rPr lang="en-GB" altLang="en-US" dirty="0"/>
              <a:t>File IO</a:t>
            </a:r>
            <a:endParaRPr lang="en-US" altLang="en-US" sz="3600" dirty="0"/>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2213-C957-4513-9617-9BE2B1D43A95}"/>
              </a:ext>
            </a:extLst>
          </p:cNvPr>
          <p:cNvSpPr>
            <a:spLocks noGrp="1"/>
          </p:cNvSpPr>
          <p:nvPr>
            <p:ph type="title"/>
          </p:nvPr>
        </p:nvSpPr>
        <p:spPr/>
        <p:txBody>
          <a:bodyPr/>
          <a:lstStyle/>
          <a:p>
            <a:r>
              <a:rPr lang="en-US" sz="4400"/>
              <a:t>Working with Files</a:t>
            </a:r>
            <a:br>
              <a:rPr lang="en-US" sz="4400"/>
            </a:br>
            <a:endParaRPr lang="en-US"/>
          </a:p>
        </p:txBody>
      </p:sp>
    </p:spTree>
    <p:extLst>
      <p:ext uri="{BB962C8B-B14F-4D97-AF65-F5344CB8AC3E}">
        <p14:creationId xmlns:p14="http://schemas.microsoft.com/office/powerpoint/2010/main" val="3854376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Autofit/>
          </a:bodyPr>
          <a:lstStyle/>
          <a:p>
            <a:r>
              <a:rPr lang="en-US" sz="2400" dirty="0"/>
              <a:t>The </a:t>
            </a:r>
            <a:r>
              <a:rPr lang="en-US" sz="2400" dirty="0" err="1">
                <a:latin typeface="Courier New" pitchFamily="49" charset="0"/>
              </a:rPr>
              <a:t>StringBuilder</a:t>
            </a:r>
            <a:r>
              <a:rPr lang="en-US" sz="2400" dirty="0"/>
              <a:t> class has several overloaded versions of a method named </a:t>
            </a:r>
            <a:r>
              <a:rPr lang="en-US" sz="2400" dirty="0">
                <a:latin typeface="Courier New" pitchFamily="49" charset="0"/>
              </a:rPr>
              <a:t>append</a:t>
            </a:r>
            <a:r>
              <a:rPr lang="en-US" sz="2400" dirty="0"/>
              <a:t>.</a:t>
            </a:r>
          </a:p>
          <a:p>
            <a:r>
              <a:rPr lang="en-US" sz="2400" dirty="0"/>
              <a:t>They append a string representation of their argument to the calling object’s current contents.</a:t>
            </a:r>
          </a:p>
          <a:p>
            <a:r>
              <a:rPr lang="en-US" sz="2400" dirty="0"/>
              <a:t>The general form of the </a:t>
            </a:r>
            <a:r>
              <a:rPr lang="en-US" sz="2400" dirty="0">
                <a:latin typeface="Courier New" pitchFamily="49" charset="0"/>
              </a:rPr>
              <a:t>append</a:t>
            </a:r>
            <a:r>
              <a:rPr lang="en-US" sz="2400" dirty="0"/>
              <a:t> method is:</a:t>
            </a:r>
          </a:p>
          <a:p>
            <a:pPr lvl="1">
              <a:buFontTx/>
              <a:buNone/>
            </a:pPr>
            <a:r>
              <a:rPr lang="en-US" sz="1600" b="1" i="1" dirty="0" err="1">
                <a:latin typeface="Courier New" pitchFamily="49" charset="0"/>
              </a:rPr>
              <a:t>object.</a:t>
            </a:r>
            <a:r>
              <a:rPr lang="en-US" sz="1600" b="1" dirty="0" err="1">
                <a:latin typeface="Courier New" pitchFamily="49" charset="0"/>
              </a:rPr>
              <a:t>append</a:t>
            </a:r>
            <a:r>
              <a:rPr lang="en-US" sz="1600" b="1" dirty="0">
                <a:latin typeface="Courier New" pitchFamily="49" charset="0"/>
              </a:rPr>
              <a:t>(</a:t>
            </a:r>
            <a:r>
              <a:rPr lang="en-US" sz="1600" b="1" i="1" dirty="0">
                <a:latin typeface="Courier New" pitchFamily="49" charset="0"/>
              </a:rPr>
              <a:t>item</a:t>
            </a:r>
            <a:r>
              <a:rPr lang="en-US" sz="1600" b="1" dirty="0">
                <a:latin typeface="Courier New" pitchFamily="49" charset="0"/>
              </a:rPr>
              <a:t>);</a:t>
            </a:r>
          </a:p>
          <a:p>
            <a:pPr lvl="1"/>
            <a:r>
              <a:rPr lang="en-US" sz="2000" dirty="0"/>
              <a:t>where </a:t>
            </a:r>
            <a:r>
              <a:rPr lang="en-US" sz="2000" i="1" dirty="0">
                <a:latin typeface="Courier New" pitchFamily="49" charset="0"/>
              </a:rPr>
              <a:t>object</a:t>
            </a:r>
            <a:r>
              <a:rPr lang="en-US" sz="2000" dirty="0"/>
              <a:t> is an instance of the </a:t>
            </a:r>
            <a:r>
              <a:rPr lang="en-US" sz="2000" dirty="0" err="1">
                <a:latin typeface="Courier New" pitchFamily="49" charset="0"/>
              </a:rPr>
              <a:t>StringBuilder</a:t>
            </a:r>
            <a:r>
              <a:rPr lang="en-US" sz="2000" dirty="0"/>
              <a:t> class and </a:t>
            </a:r>
            <a:r>
              <a:rPr lang="en-US" sz="2000" i="1" dirty="0">
                <a:latin typeface="Courier New" pitchFamily="49" charset="0"/>
              </a:rPr>
              <a:t>item</a:t>
            </a:r>
            <a:r>
              <a:rPr lang="en-US" sz="2000" dirty="0"/>
              <a:t> is:</a:t>
            </a:r>
          </a:p>
          <a:p>
            <a:pPr lvl="2"/>
            <a:r>
              <a:rPr lang="en-US" sz="1800" dirty="0"/>
              <a:t>a primitive literal or variable.</a:t>
            </a:r>
          </a:p>
          <a:p>
            <a:pPr lvl="2"/>
            <a:r>
              <a:rPr lang="en-US" sz="1800" dirty="0"/>
              <a:t>a char  array, or</a:t>
            </a:r>
          </a:p>
          <a:p>
            <a:pPr lvl="2"/>
            <a:r>
              <a:rPr lang="en-US" sz="1800" dirty="0"/>
              <a:t>a </a:t>
            </a:r>
            <a:r>
              <a:rPr lang="en-US" sz="1800" dirty="0">
                <a:latin typeface="Courier New" pitchFamily="49" charset="0"/>
              </a:rPr>
              <a:t>String</a:t>
            </a:r>
            <a:r>
              <a:rPr lang="en-US" sz="1800" dirty="0"/>
              <a:t> literal or object.</a:t>
            </a:r>
          </a:p>
        </p:txBody>
      </p:sp>
      <p:sp>
        <p:nvSpPr>
          <p:cNvPr id="26626" name="Rectangle 2"/>
          <p:cNvSpPr>
            <a:spLocks noGrp="1" noChangeArrowheads="1"/>
          </p:cNvSpPr>
          <p:nvPr>
            <p:ph type="title"/>
          </p:nvPr>
        </p:nvSpPr>
        <p:spPr/>
        <p:txBody>
          <a:bodyPr/>
          <a:lstStyle/>
          <a:p>
            <a:r>
              <a:rPr lang="en-US" sz="3000"/>
              <a:t>Appending to a </a:t>
            </a:r>
            <a:r>
              <a:rPr lang="en-US" sz="3000">
                <a:latin typeface="Courier New" pitchFamily="49" charset="0"/>
              </a:rPr>
              <a:t>StringBuilder</a:t>
            </a:r>
            <a:r>
              <a:rPr lang="en-US" sz="3000"/>
              <a:t> Object</a:t>
            </a:r>
            <a:endParaRPr lang="en-US" sz="2800"/>
          </a:p>
        </p:txBody>
      </p:sp>
    </p:spTree>
    <p:extLst>
      <p:ext uri="{BB962C8B-B14F-4D97-AF65-F5344CB8AC3E}">
        <p14:creationId xmlns:p14="http://schemas.microsoft.com/office/powerpoint/2010/main" val="20932328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lnSpcReduction="10000"/>
          </a:bodyPr>
          <a:lstStyle/>
          <a:p>
            <a:pPr>
              <a:lnSpc>
                <a:spcPct val="90000"/>
              </a:lnSpc>
            </a:pPr>
            <a:r>
              <a:rPr lang="en-US" sz="2400" dirty="0"/>
              <a:t>After the </a:t>
            </a:r>
            <a:r>
              <a:rPr lang="en-US" sz="2400" dirty="0">
                <a:latin typeface="Courier New" pitchFamily="49" charset="0"/>
              </a:rPr>
              <a:t>append</a:t>
            </a:r>
            <a:r>
              <a:rPr lang="en-US" sz="2400" dirty="0"/>
              <a:t> method is called, a string representation of </a:t>
            </a:r>
            <a:r>
              <a:rPr lang="en-US" sz="2400" i="1" dirty="0">
                <a:latin typeface="Courier New" pitchFamily="49" charset="0"/>
              </a:rPr>
              <a:t>item</a:t>
            </a:r>
            <a:r>
              <a:rPr lang="en-US" sz="2400" i="1" dirty="0"/>
              <a:t> </a:t>
            </a:r>
            <a:r>
              <a:rPr lang="en-US" sz="2400" dirty="0"/>
              <a:t>will be appended to </a:t>
            </a:r>
            <a:r>
              <a:rPr lang="en-US" sz="2400" i="1" dirty="0">
                <a:latin typeface="Courier New" pitchFamily="49" charset="0"/>
              </a:rPr>
              <a:t>object</a:t>
            </a:r>
            <a:r>
              <a:rPr lang="en-US" sz="2400" dirty="0"/>
              <a:t>’s contents.</a:t>
            </a:r>
          </a:p>
          <a:p>
            <a:pPr lvl="1">
              <a:lnSpc>
                <a:spcPct val="90000"/>
              </a:lnSpc>
              <a:buFontTx/>
              <a:buNone/>
            </a:pPr>
            <a:r>
              <a:rPr lang="en-US" sz="1600" b="1" dirty="0" err="1">
                <a:latin typeface="Courier New" pitchFamily="49" charset="0"/>
              </a:rPr>
              <a:t>StringBuilder</a:t>
            </a:r>
            <a:r>
              <a:rPr lang="en-US" sz="1600" b="1" dirty="0">
                <a:latin typeface="Courier New" pitchFamily="49" charset="0"/>
              </a:rPr>
              <a:t> </a:t>
            </a:r>
            <a:r>
              <a:rPr lang="en-US" sz="1600" b="1" dirty="0" err="1">
                <a:latin typeface="Courier New" pitchFamily="49" charset="0"/>
              </a:rPr>
              <a:t>str</a:t>
            </a:r>
            <a:r>
              <a:rPr lang="en-US" sz="1600" b="1" dirty="0">
                <a:latin typeface="Courier New" pitchFamily="49" charset="0"/>
              </a:rPr>
              <a:t> = new </a:t>
            </a:r>
            <a:r>
              <a:rPr lang="en-US" sz="1600" b="1" dirty="0" err="1">
                <a:latin typeface="Courier New" pitchFamily="49" charset="0"/>
              </a:rPr>
              <a:t>StringBuilder</a:t>
            </a:r>
            <a:r>
              <a:rPr lang="en-US" sz="1600" b="1" dirty="0">
                <a:latin typeface="Courier New" pitchFamily="49" charset="0"/>
              </a:rPr>
              <a:t>();</a:t>
            </a:r>
          </a:p>
          <a:p>
            <a:pPr lvl="1">
              <a:lnSpc>
                <a:spcPct val="90000"/>
              </a:lnSpc>
              <a:buFontTx/>
              <a:buNone/>
            </a:pPr>
            <a:endParaRPr lang="en-US" sz="1600" b="1" dirty="0">
              <a:latin typeface="Courier New" pitchFamily="49" charset="0"/>
            </a:endParaRPr>
          </a:p>
          <a:p>
            <a:pPr lvl="1">
              <a:lnSpc>
                <a:spcPct val="90000"/>
              </a:lnSpc>
              <a:buFontTx/>
              <a:buNone/>
            </a:pPr>
            <a:r>
              <a:rPr lang="en-US" sz="1600" b="1" dirty="0" err="1">
                <a:latin typeface="Courier New" pitchFamily="49" charset="0"/>
              </a:rPr>
              <a:t>str.append</a:t>
            </a:r>
            <a:r>
              <a:rPr lang="en-US" sz="1600" b="1" dirty="0">
                <a:latin typeface="Courier New" pitchFamily="49" charset="0"/>
              </a:rPr>
              <a:t>("We sold ");</a:t>
            </a:r>
          </a:p>
          <a:p>
            <a:pPr lvl="1">
              <a:lnSpc>
                <a:spcPct val="90000"/>
              </a:lnSpc>
              <a:buFontTx/>
              <a:buNone/>
            </a:pPr>
            <a:r>
              <a:rPr lang="en-US" sz="1600" b="1" dirty="0" err="1">
                <a:latin typeface="Courier New" pitchFamily="49" charset="0"/>
              </a:rPr>
              <a:t>str.append</a:t>
            </a:r>
            <a:r>
              <a:rPr lang="en-US" sz="1600" b="1" dirty="0">
                <a:latin typeface="Courier New" pitchFamily="49" charset="0"/>
              </a:rPr>
              <a:t>(12);</a:t>
            </a:r>
          </a:p>
          <a:p>
            <a:pPr lvl="1">
              <a:lnSpc>
                <a:spcPct val="90000"/>
              </a:lnSpc>
              <a:buFontTx/>
              <a:buNone/>
            </a:pPr>
            <a:r>
              <a:rPr lang="en-US" sz="1600" b="1" dirty="0" err="1">
                <a:latin typeface="Courier New" pitchFamily="49" charset="0"/>
              </a:rPr>
              <a:t>str.append</a:t>
            </a:r>
            <a:r>
              <a:rPr lang="en-US" sz="1600" b="1" dirty="0">
                <a:latin typeface="Courier New" pitchFamily="49" charset="0"/>
              </a:rPr>
              <a:t>(" doughnuts for $");</a:t>
            </a:r>
          </a:p>
          <a:p>
            <a:pPr lvl="1">
              <a:lnSpc>
                <a:spcPct val="90000"/>
              </a:lnSpc>
              <a:buFontTx/>
              <a:buNone/>
            </a:pPr>
            <a:r>
              <a:rPr lang="en-US" sz="1600" b="1" dirty="0" err="1">
                <a:latin typeface="Courier New" pitchFamily="49" charset="0"/>
              </a:rPr>
              <a:t>str.append</a:t>
            </a:r>
            <a:r>
              <a:rPr lang="en-US" sz="1600" b="1" dirty="0">
                <a:latin typeface="Courier New" pitchFamily="49" charset="0"/>
              </a:rPr>
              <a:t>(15.95);</a:t>
            </a:r>
          </a:p>
          <a:p>
            <a:pPr lvl="1">
              <a:lnSpc>
                <a:spcPct val="90000"/>
              </a:lnSpc>
              <a:buFontTx/>
              <a:buNone/>
            </a:pPr>
            <a:endParaRPr lang="en-US" sz="1600" b="1" dirty="0">
              <a:latin typeface="Courier New" pitchFamily="49" charset="0"/>
            </a:endParaRPr>
          </a:p>
          <a:p>
            <a:pPr lvl="1">
              <a:lnSpc>
                <a:spcPct val="90000"/>
              </a:lnSpc>
              <a:buFontTx/>
              <a:buNone/>
            </a:pPr>
            <a:r>
              <a:rPr lang="en-US" sz="1600" b="1" dirty="0" err="1">
                <a:latin typeface="Courier New" pitchFamily="49" charset="0"/>
              </a:rPr>
              <a:t>System.out.println</a:t>
            </a:r>
            <a:r>
              <a:rPr lang="en-US" sz="1600" b="1" dirty="0">
                <a:latin typeface="Courier New" pitchFamily="49" charset="0"/>
              </a:rPr>
              <a:t>(</a:t>
            </a:r>
            <a:r>
              <a:rPr lang="en-US" sz="1600" b="1" dirty="0" err="1">
                <a:latin typeface="Courier New" pitchFamily="49" charset="0"/>
              </a:rPr>
              <a:t>str</a:t>
            </a:r>
            <a:r>
              <a:rPr lang="en-US" sz="1600" b="1" dirty="0">
                <a:latin typeface="Courier New" pitchFamily="49" charset="0"/>
              </a:rPr>
              <a:t>);</a:t>
            </a:r>
            <a:br>
              <a:rPr lang="en-US" sz="1600" b="1" dirty="0">
                <a:latin typeface="Courier New" pitchFamily="49" charset="0"/>
              </a:rPr>
            </a:br>
            <a:endParaRPr lang="en-US" sz="1600" b="1" dirty="0">
              <a:latin typeface="Courier New" pitchFamily="49" charset="0"/>
            </a:endParaRPr>
          </a:p>
          <a:p>
            <a:pPr>
              <a:lnSpc>
                <a:spcPct val="90000"/>
              </a:lnSpc>
            </a:pPr>
            <a:r>
              <a:rPr lang="en-US" sz="2400" dirty="0"/>
              <a:t>This code will produce the following output:</a:t>
            </a:r>
          </a:p>
          <a:p>
            <a:pPr lvl="1">
              <a:lnSpc>
                <a:spcPct val="90000"/>
              </a:lnSpc>
              <a:buFontTx/>
              <a:buNone/>
            </a:pPr>
            <a:r>
              <a:rPr lang="en-US" sz="1600" b="1" dirty="0">
                <a:latin typeface="Courier New" pitchFamily="49" charset="0"/>
              </a:rPr>
              <a:t>We sold 12 doughnuts for $15.95</a:t>
            </a:r>
          </a:p>
        </p:txBody>
      </p:sp>
      <p:sp>
        <p:nvSpPr>
          <p:cNvPr id="27650" name="Rectangle 2"/>
          <p:cNvSpPr>
            <a:spLocks noGrp="1" noChangeArrowheads="1"/>
          </p:cNvSpPr>
          <p:nvPr>
            <p:ph type="title"/>
          </p:nvPr>
        </p:nvSpPr>
        <p:spPr/>
        <p:txBody>
          <a:bodyPr/>
          <a:lstStyle/>
          <a:p>
            <a:r>
              <a:rPr lang="en-US" sz="3000"/>
              <a:t>Appending to a </a:t>
            </a:r>
            <a:r>
              <a:rPr lang="en-US" sz="3000">
                <a:latin typeface="Courier New" pitchFamily="49" charset="0"/>
              </a:rPr>
              <a:t>StringBuilder</a:t>
            </a:r>
            <a:r>
              <a:rPr lang="en-US" sz="3000"/>
              <a:t> Object</a:t>
            </a:r>
            <a:endParaRPr lang="en-US" sz="2800"/>
          </a:p>
        </p:txBody>
      </p:sp>
    </p:spTree>
    <p:extLst>
      <p:ext uri="{BB962C8B-B14F-4D97-AF65-F5344CB8AC3E}">
        <p14:creationId xmlns:p14="http://schemas.microsoft.com/office/powerpoint/2010/main" val="26247058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a:bodyPr>
          <a:lstStyle/>
          <a:p>
            <a:pPr>
              <a:lnSpc>
                <a:spcPct val="90000"/>
              </a:lnSpc>
            </a:pPr>
            <a:r>
              <a:rPr lang="en-US" sz="2400" dirty="0"/>
              <a:t>The </a:t>
            </a:r>
            <a:r>
              <a:rPr lang="en-US" sz="2400" dirty="0" err="1">
                <a:latin typeface="Courier New" pitchFamily="49" charset="0"/>
              </a:rPr>
              <a:t>StringBuilder</a:t>
            </a:r>
            <a:r>
              <a:rPr lang="en-US" sz="2400" dirty="0"/>
              <a:t> class also has several overloaded versions of a method named </a:t>
            </a:r>
            <a:r>
              <a:rPr lang="en-US" sz="2400" dirty="0">
                <a:latin typeface="Courier New" pitchFamily="49" charset="0"/>
              </a:rPr>
              <a:t>insert</a:t>
            </a:r>
            <a:br>
              <a:rPr lang="en-US" sz="2400" dirty="0">
                <a:latin typeface="Courier New" pitchFamily="49" charset="0"/>
              </a:rPr>
            </a:br>
            <a:endParaRPr lang="en-US" sz="2400" dirty="0">
              <a:latin typeface="Courier New" pitchFamily="49" charset="0"/>
            </a:endParaRPr>
          </a:p>
          <a:p>
            <a:pPr>
              <a:lnSpc>
                <a:spcPct val="90000"/>
              </a:lnSpc>
            </a:pPr>
            <a:r>
              <a:rPr lang="en-US" sz="2400" dirty="0"/>
              <a:t>These methods accept two arguments:</a:t>
            </a:r>
            <a:r>
              <a:rPr lang="en-US" sz="1600" dirty="0"/>
              <a:t> </a:t>
            </a:r>
          </a:p>
          <a:p>
            <a:pPr lvl="1">
              <a:lnSpc>
                <a:spcPct val="90000"/>
              </a:lnSpc>
            </a:pPr>
            <a:r>
              <a:rPr lang="en-US" dirty="0"/>
              <a:t>an </a:t>
            </a:r>
            <a:r>
              <a:rPr lang="en-US" dirty="0" err="1">
                <a:latin typeface="Courier New" pitchFamily="49" charset="0"/>
              </a:rPr>
              <a:t>int</a:t>
            </a:r>
            <a:r>
              <a:rPr lang="en-US" dirty="0"/>
              <a:t> that specifies the position to begin insertion, and</a:t>
            </a:r>
          </a:p>
          <a:p>
            <a:pPr lvl="1">
              <a:lnSpc>
                <a:spcPct val="90000"/>
              </a:lnSpc>
            </a:pPr>
            <a:r>
              <a:rPr lang="en-US" dirty="0"/>
              <a:t>the value to be inserted.</a:t>
            </a:r>
            <a:br>
              <a:rPr lang="en-US" dirty="0"/>
            </a:br>
            <a:endParaRPr lang="en-US" dirty="0"/>
          </a:p>
          <a:p>
            <a:pPr>
              <a:lnSpc>
                <a:spcPct val="90000"/>
              </a:lnSpc>
            </a:pPr>
            <a:r>
              <a:rPr lang="en-US" sz="2400" dirty="0"/>
              <a:t>The value to be inserted may be</a:t>
            </a:r>
          </a:p>
          <a:p>
            <a:pPr lvl="1">
              <a:lnSpc>
                <a:spcPct val="90000"/>
              </a:lnSpc>
            </a:pPr>
            <a:r>
              <a:rPr lang="en-US" sz="2000" dirty="0"/>
              <a:t>a primitive literal or variable.</a:t>
            </a:r>
          </a:p>
          <a:p>
            <a:pPr lvl="1">
              <a:lnSpc>
                <a:spcPct val="90000"/>
              </a:lnSpc>
            </a:pPr>
            <a:r>
              <a:rPr lang="en-US" sz="2000" dirty="0"/>
              <a:t>a </a:t>
            </a:r>
            <a:r>
              <a:rPr lang="en-US" sz="2000" dirty="0">
                <a:latin typeface="Courier New" pitchFamily="49" charset="0"/>
              </a:rPr>
              <a:t>char</a:t>
            </a:r>
            <a:r>
              <a:rPr lang="en-US" sz="2000" dirty="0"/>
              <a:t> array, or</a:t>
            </a:r>
          </a:p>
          <a:p>
            <a:pPr lvl="1">
              <a:lnSpc>
                <a:spcPct val="90000"/>
              </a:lnSpc>
            </a:pPr>
            <a:r>
              <a:rPr lang="en-US" sz="2000" dirty="0"/>
              <a:t>a </a:t>
            </a:r>
            <a:r>
              <a:rPr lang="en-US" sz="2000" dirty="0">
                <a:latin typeface="Courier New" pitchFamily="49" charset="0"/>
              </a:rPr>
              <a:t>String</a:t>
            </a:r>
            <a:r>
              <a:rPr lang="en-US" sz="2000" dirty="0"/>
              <a:t> literal or object.</a:t>
            </a:r>
          </a:p>
        </p:txBody>
      </p:sp>
      <p:sp>
        <p:nvSpPr>
          <p:cNvPr id="28674" name="Rectangle 2"/>
          <p:cNvSpPr>
            <a:spLocks noGrp="1" noChangeArrowheads="1"/>
          </p:cNvSpPr>
          <p:nvPr>
            <p:ph type="title"/>
          </p:nvPr>
        </p:nvSpPr>
        <p:spPr/>
        <p:txBody>
          <a:bodyPr/>
          <a:lstStyle/>
          <a:p>
            <a:r>
              <a:rPr lang="en-US" sz="3000"/>
              <a:t>Appending to a </a:t>
            </a:r>
            <a:r>
              <a:rPr lang="en-US" sz="3000">
                <a:latin typeface="Courier New" pitchFamily="49" charset="0"/>
              </a:rPr>
              <a:t>StringBuilder</a:t>
            </a:r>
            <a:r>
              <a:rPr lang="en-US" sz="3000"/>
              <a:t> Object</a:t>
            </a:r>
            <a:endParaRPr lang="en-US" sz="2800"/>
          </a:p>
        </p:txBody>
      </p:sp>
    </p:spTree>
    <p:extLst>
      <p:ext uri="{BB962C8B-B14F-4D97-AF65-F5344CB8AC3E}">
        <p14:creationId xmlns:p14="http://schemas.microsoft.com/office/powerpoint/2010/main" val="22529689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lstStyle/>
          <a:p>
            <a:pPr>
              <a:lnSpc>
                <a:spcPct val="90000"/>
              </a:lnSpc>
            </a:pPr>
            <a:r>
              <a:rPr lang="en-US" sz="2400" dirty="0"/>
              <a:t>The general form of a typical call to the </a:t>
            </a:r>
            <a:r>
              <a:rPr lang="en-US" sz="2400" dirty="0">
                <a:latin typeface="Courier New" pitchFamily="49" charset="0"/>
              </a:rPr>
              <a:t>insert</a:t>
            </a:r>
            <a:r>
              <a:rPr lang="en-US" sz="2400" dirty="0"/>
              <a:t> method.</a:t>
            </a:r>
          </a:p>
          <a:p>
            <a:pPr lvl="1">
              <a:lnSpc>
                <a:spcPct val="90000"/>
              </a:lnSpc>
            </a:pPr>
            <a:r>
              <a:rPr lang="en-US" i="1" dirty="0" err="1">
                <a:latin typeface="Courier New" pitchFamily="49" charset="0"/>
              </a:rPr>
              <a:t>object.</a:t>
            </a:r>
            <a:r>
              <a:rPr lang="en-US" dirty="0" err="1">
                <a:latin typeface="Courier New" pitchFamily="49" charset="0"/>
              </a:rPr>
              <a:t>insert</a:t>
            </a:r>
            <a:r>
              <a:rPr lang="en-US" dirty="0">
                <a:latin typeface="Courier New" pitchFamily="49" charset="0"/>
              </a:rPr>
              <a:t>(</a:t>
            </a:r>
            <a:r>
              <a:rPr lang="en-US" i="1" dirty="0">
                <a:latin typeface="Courier New" pitchFamily="49" charset="0"/>
              </a:rPr>
              <a:t>start</a:t>
            </a:r>
            <a:r>
              <a:rPr lang="en-US" dirty="0">
                <a:latin typeface="Courier New" pitchFamily="49" charset="0"/>
              </a:rPr>
              <a:t>, </a:t>
            </a:r>
            <a:r>
              <a:rPr lang="en-US" i="1" dirty="0">
                <a:latin typeface="Courier New" pitchFamily="49" charset="0"/>
              </a:rPr>
              <a:t>item</a:t>
            </a:r>
            <a:r>
              <a:rPr lang="en-US" dirty="0">
                <a:latin typeface="Courier New" pitchFamily="49" charset="0"/>
              </a:rPr>
              <a:t>);</a:t>
            </a:r>
          </a:p>
          <a:p>
            <a:pPr lvl="2">
              <a:lnSpc>
                <a:spcPct val="90000"/>
              </a:lnSpc>
            </a:pPr>
            <a:r>
              <a:rPr lang="en-US" dirty="0"/>
              <a:t>where </a:t>
            </a:r>
            <a:r>
              <a:rPr lang="en-US" i="1" dirty="0">
                <a:latin typeface="Courier New" pitchFamily="49" charset="0"/>
              </a:rPr>
              <a:t>object</a:t>
            </a:r>
            <a:r>
              <a:rPr lang="en-US" dirty="0"/>
              <a:t> is an instance of the </a:t>
            </a:r>
            <a:r>
              <a:rPr lang="en-US" dirty="0" err="1">
                <a:latin typeface="Courier New" pitchFamily="49" charset="0"/>
              </a:rPr>
              <a:t>StringBuilder</a:t>
            </a:r>
            <a:r>
              <a:rPr lang="en-US" dirty="0"/>
              <a:t> class, </a:t>
            </a:r>
            <a:r>
              <a:rPr lang="en-US" i="1" dirty="0">
                <a:latin typeface="Courier New" pitchFamily="49" charset="0"/>
              </a:rPr>
              <a:t>start</a:t>
            </a:r>
            <a:r>
              <a:rPr lang="en-US" dirty="0"/>
              <a:t> is the insertion location, and </a:t>
            </a:r>
            <a:r>
              <a:rPr lang="en-US" i="1" dirty="0">
                <a:latin typeface="Courier New" pitchFamily="49" charset="0"/>
              </a:rPr>
              <a:t>item</a:t>
            </a:r>
            <a:r>
              <a:rPr lang="en-US" dirty="0"/>
              <a:t> is:</a:t>
            </a:r>
          </a:p>
          <a:p>
            <a:pPr lvl="3">
              <a:lnSpc>
                <a:spcPct val="90000"/>
              </a:lnSpc>
            </a:pPr>
            <a:r>
              <a:rPr lang="en-US" dirty="0"/>
              <a:t>a primitive literal or variable.</a:t>
            </a:r>
          </a:p>
          <a:p>
            <a:pPr lvl="3">
              <a:lnSpc>
                <a:spcPct val="90000"/>
              </a:lnSpc>
            </a:pPr>
            <a:r>
              <a:rPr lang="en-US" dirty="0"/>
              <a:t>a </a:t>
            </a:r>
            <a:r>
              <a:rPr lang="en-US" dirty="0">
                <a:latin typeface="Courier New" pitchFamily="49" charset="0"/>
              </a:rPr>
              <a:t>char</a:t>
            </a:r>
            <a:r>
              <a:rPr lang="en-US" dirty="0"/>
              <a:t> array, or</a:t>
            </a:r>
          </a:p>
          <a:p>
            <a:pPr lvl="3">
              <a:lnSpc>
                <a:spcPct val="90000"/>
              </a:lnSpc>
            </a:pPr>
            <a:r>
              <a:rPr lang="en-US" dirty="0"/>
              <a:t>a </a:t>
            </a:r>
            <a:r>
              <a:rPr lang="en-US" dirty="0">
                <a:latin typeface="Courier New" pitchFamily="49" charset="0"/>
              </a:rPr>
              <a:t>String</a:t>
            </a:r>
            <a:r>
              <a:rPr lang="en-US" dirty="0"/>
              <a:t> literal or object.</a:t>
            </a:r>
            <a:br>
              <a:rPr lang="en-US" dirty="0"/>
            </a:br>
            <a:br>
              <a:rPr lang="en-US" dirty="0"/>
            </a:br>
            <a:br>
              <a:rPr lang="en-US" dirty="0"/>
            </a:br>
            <a:br>
              <a:rPr lang="en-US" dirty="0"/>
            </a:br>
            <a:endParaRPr lang="en-US" dirty="0"/>
          </a:p>
          <a:p>
            <a:pPr>
              <a:lnSpc>
                <a:spcPct val="90000"/>
              </a:lnSpc>
            </a:pPr>
            <a:r>
              <a:rPr lang="en-US" dirty="0"/>
              <a:t>Example: </a:t>
            </a:r>
            <a:br>
              <a:rPr lang="en-US" dirty="0"/>
            </a:br>
            <a:br>
              <a:rPr lang="en-US" dirty="0"/>
            </a:br>
            <a:r>
              <a:rPr lang="en-US" dirty="0"/>
              <a:t>	</a:t>
            </a:r>
            <a:r>
              <a:rPr lang="en-US" sz="1800" dirty="0">
                <a:hlinkClick r:id="rId2"/>
              </a:rPr>
              <a:t>http://jackmyers.info/java/src/Lesson-03/3-13/Telephone.java</a:t>
            </a:r>
            <a:r>
              <a:rPr lang="en-US" sz="1800" dirty="0"/>
              <a:t> </a:t>
            </a:r>
            <a:br>
              <a:rPr lang="en-US" sz="1800" dirty="0"/>
            </a:br>
            <a:r>
              <a:rPr lang="en-US" sz="1800" dirty="0"/>
              <a:t>	</a:t>
            </a:r>
            <a:r>
              <a:rPr lang="en-US" sz="1800" dirty="0">
                <a:hlinkClick r:id="rId3"/>
              </a:rPr>
              <a:t>http://jackmyers.info/java/src/Lesson-03/3-13/TelephoneTester.java</a:t>
            </a:r>
            <a:r>
              <a:rPr lang="en-US" sz="1800" dirty="0"/>
              <a:t> </a:t>
            </a:r>
          </a:p>
        </p:txBody>
      </p:sp>
      <p:sp>
        <p:nvSpPr>
          <p:cNvPr id="29699" name="Rectangle 3"/>
          <p:cNvSpPr>
            <a:spLocks noGrp="1" noChangeArrowheads="1"/>
          </p:cNvSpPr>
          <p:nvPr>
            <p:ph type="title"/>
          </p:nvPr>
        </p:nvSpPr>
        <p:spPr>
          <a:noFill/>
        </p:spPr>
        <p:txBody>
          <a:bodyPr/>
          <a:lstStyle/>
          <a:p>
            <a:r>
              <a:rPr lang="en-US" sz="3200"/>
              <a:t>Appending to a </a:t>
            </a:r>
            <a:r>
              <a:rPr lang="en-US" sz="3200">
                <a:latin typeface="Courier New" pitchFamily="49" charset="0"/>
              </a:rPr>
              <a:t>StringBuilder</a:t>
            </a:r>
            <a:r>
              <a:rPr lang="en-US" sz="3200"/>
              <a:t> Object</a:t>
            </a:r>
            <a:endParaRPr lang="en-US" sz="2800"/>
          </a:p>
        </p:txBody>
      </p:sp>
    </p:spTree>
    <p:extLst>
      <p:ext uri="{BB962C8B-B14F-4D97-AF65-F5344CB8AC3E}">
        <p14:creationId xmlns:p14="http://schemas.microsoft.com/office/powerpoint/2010/main" val="807256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idx="1"/>
          </p:nvPr>
        </p:nvSpPr>
        <p:spPr/>
        <p:txBody>
          <a:bodyPr>
            <a:normAutofit/>
          </a:bodyPr>
          <a:lstStyle/>
          <a:p>
            <a:pPr>
              <a:lnSpc>
                <a:spcPct val="90000"/>
              </a:lnSpc>
            </a:pPr>
            <a:r>
              <a:rPr lang="en-US" sz="2400" dirty="0"/>
              <a:t>The </a:t>
            </a:r>
            <a:r>
              <a:rPr lang="en-US" sz="2400" dirty="0" err="1">
                <a:latin typeface="Courier New" pitchFamily="49" charset="0"/>
              </a:rPr>
              <a:t>StringBuilder</a:t>
            </a:r>
            <a:r>
              <a:rPr lang="en-US" sz="2400" dirty="0"/>
              <a:t> class has a </a:t>
            </a:r>
            <a:r>
              <a:rPr lang="en-US" sz="2400" dirty="0">
                <a:latin typeface="Courier New" pitchFamily="49" charset="0"/>
              </a:rPr>
              <a:t>replace</a:t>
            </a:r>
            <a:r>
              <a:rPr lang="en-US" sz="2400" dirty="0"/>
              <a:t> method that replaces a specified substring with a string.</a:t>
            </a:r>
            <a:br>
              <a:rPr lang="en-US" sz="2400" dirty="0"/>
            </a:br>
            <a:endParaRPr lang="en-US" sz="2400" dirty="0"/>
          </a:p>
          <a:p>
            <a:pPr>
              <a:lnSpc>
                <a:spcPct val="90000"/>
              </a:lnSpc>
            </a:pPr>
            <a:r>
              <a:rPr lang="en-US" sz="2400" dirty="0"/>
              <a:t>The general form of a call to the method:</a:t>
            </a:r>
          </a:p>
          <a:p>
            <a:pPr lvl="1">
              <a:lnSpc>
                <a:spcPct val="90000"/>
              </a:lnSpc>
            </a:pPr>
            <a:r>
              <a:rPr lang="en-US" sz="2000" i="1" dirty="0" err="1">
                <a:latin typeface="Courier New" pitchFamily="49" charset="0"/>
              </a:rPr>
              <a:t>object.</a:t>
            </a:r>
            <a:r>
              <a:rPr lang="en-US" sz="2000" dirty="0" err="1">
                <a:latin typeface="Courier New" pitchFamily="49" charset="0"/>
              </a:rPr>
              <a:t>replace</a:t>
            </a:r>
            <a:r>
              <a:rPr lang="en-US" sz="2000" dirty="0">
                <a:latin typeface="Courier New" pitchFamily="49" charset="0"/>
              </a:rPr>
              <a:t>(</a:t>
            </a:r>
            <a:r>
              <a:rPr lang="en-US" sz="2000" i="1" dirty="0">
                <a:latin typeface="Courier New" pitchFamily="49" charset="0"/>
              </a:rPr>
              <a:t>start</a:t>
            </a:r>
            <a:r>
              <a:rPr lang="en-US" sz="2000" dirty="0">
                <a:latin typeface="Courier New" pitchFamily="49" charset="0"/>
              </a:rPr>
              <a:t>, </a:t>
            </a:r>
            <a:r>
              <a:rPr lang="en-US" sz="2000" i="1" dirty="0">
                <a:latin typeface="Courier New" pitchFamily="49" charset="0"/>
              </a:rPr>
              <a:t>end</a:t>
            </a:r>
            <a:r>
              <a:rPr lang="en-US" sz="2000" dirty="0">
                <a:latin typeface="Courier New" pitchFamily="49" charset="0"/>
              </a:rPr>
              <a:t>, </a:t>
            </a:r>
            <a:r>
              <a:rPr lang="en-US" sz="2000" i="1" dirty="0" err="1">
                <a:latin typeface="Courier New" pitchFamily="49" charset="0"/>
              </a:rPr>
              <a:t>str</a:t>
            </a:r>
            <a:r>
              <a:rPr lang="en-US" sz="2000" dirty="0">
                <a:latin typeface="Courier New" pitchFamily="49" charset="0"/>
              </a:rPr>
              <a:t>);</a:t>
            </a:r>
          </a:p>
          <a:p>
            <a:pPr lvl="2">
              <a:lnSpc>
                <a:spcPct val="90000"/>
              </a:lnSpc>
            </a:pPr>
            <a:r>
              <a:rPr lang="en-US" sz="1800" i="1" dirty="0">
                <a:latin typeface="Courier New" pitchFamily="49" charset="0"/>
              </a:rPr>
              <a:t>start</a:t>
            </a:r>
            <a:r>
              <a:rPr lang="en-US" sz="1800" i="1" dirty="0"/>
              <a:t> </a:t>
            </a:r>
            <a:r>
              <a:rPr lang="en-US" sz="1800" dirty="0"/>
              <a:t>is an </a:t>
            </a:r>
            <a:r>
              <a:rPr lang="en-US" sz="1800" dirty="0" err="1">
                <a:latin typeface="Courier New" pitchFamily="49" charset="0"/>
              </a:rPr>
              <a:t>int</a:t>
            </a:r>
            <a:r>
              <a:rPr lang="en-US" sz="1800" dirty="0"/>
              <a:t> that specifies the starting position of a substring in the calling object, and </a:t>
            </a:r>
          </a:p>
          <a:p>
            <a:pPr lvl="2">
              <a:lnSpc>
                <a:spcPct val="90000"/>
              </a:lnSpc>
            </a:pPr>
            <a:r>
              <a:rPr lang="en-US" sz="1800" i="1" dirty="0">
                <a:latin typeface="Courier New" pitchFamily="49" charset="0"/>
              </a:rPr>
              <a:t>end</a:t>
            </a:r>
            <a:r>
              <a:rPr lang="en-US" sz="1800" i="1" dirty="0"/>
              <a:t> </a:t>
            </a:r>
            <a:r>
              <a:rPr lang="en-US" sz="1800" dirty="0"/>
              <a:t>is an </a:t>
            </a:r>
            <a:r>
              <a:rPr lang="en-US" sz="1800" dirty="0" err="1">
                <a:latin typeface="Courier New" pitchFamily="49" charset="0"/>
              </a:rPr>
              <a:t>int</a:t>
            </a:r>
            <a:r>
              <a:rPr lang="en-US" sz="1800" dirty="0"/>
              <a:t> that specifies the ending position of the substring. (The starting position is included in the substring, but the ending position is not.)</a:t>
            </a:r>
          </a:p>
          <a:p>
            <a:pPr lvl="2">
              <a:lnSpc>
                <a:spcPct val="90000"/>
              </a:lnSpc>
            </a:pPr>
            <a:r>
              <a:rPr lang="en-US" sz="1800" dirty="0"/>
              <a:t>The </a:t>
            </a:r>
            <a:r>
              <a:rPr lang="en-US" sz="1800" dirty="0" err="1">
                <a:latin typeface="Courier New" pitchFamily="49" charset="0"/>
              </a:rPr>
              <a:t>str</a:t>
            </a:r>
            <a:r>
              <a:rPr lang="en-US" sz="1800" dirty="0"/>
              <a:t> parameter is a </a:t>
            </a:r>
            <a:r>
              <a:rPr lang="en-US" sz="1800" dirty="0">
                <a:latin typeface="Courier New" pitchFamily="49" charset="0"/>
              </a:rPr>
              <a:t>String</a:t>
            </a:r>
            <a:r>
              <a:rPr lang="en-US" sz="1800" dirty="0"/>
              <a:t> object.</a:t>
            </a:r>
          </a:p>
          <a:p>
            <a:pPr lvl="1">
              <a:lnSpc>
                <a:spcPct val="90000"/>
              </a:lnSpc>
            </a:pPr>
            <a:r>
              <a:rPr lang="en-US" sz="2000" dirty="0"/>
              <a:t>After the method executes, the substring will be replaced with </a:t>
            </a:r>
            <a:r>
              <a:rPr lang="en-US" sz="2000" dirty="0">
                <a:latin typeface="Courier New" pitchFamily="49" charset="0"/>
              </a:rPr>
              <a:t>str</a:t>
            </a:r>
            <a:r>
              <a:rPr lang="en-US" sz="2000" dirty="0"/>
              <a:t>.</a:t>
            </a:r>
          </a:p>
        </p:txBody>
      </p:sp>
      <p:sp>
        <p:nvSpPr>
          <p:cNvPr id="30723" name="Rectangle 3"/>
          <p:cNvSpPr>
            <a:spLocks noGrp="1" noChangeArrowheads="1"/>
          </p:cNvSpPr>
          <p:nvPr>
            <p:ph type="title"/>
          </p:nvPr>
        </p:nvSpPr>
        <p:spPr>
          <a:noFill/>
        </p:spPr>
        <p:txBody>
          <a:bodyPr/>
          <a:lstStyle/>
          <a:p>
            <a:r>
              <a:rPr lang="en-US" sz="2800"/>
              <a:t>Replacing a Substring in a </a:t>
            </a:r>
            <a:r>
              <a:rPr lang="en-US" sz="2800">
                <a:latin typeface="Courier New" pitchFamily="49" charset="0"/>
              </a:rPr>
              <a:t>StringBuilder</a:t>
            </a:r>
            <a:r>
              <a:rPr lang="en-US" sz="2800"/>
              <a:t> Object</a:t>
            </a:r>
          </a:p>
        </p:txBody>
      </p:sp>
    </p:spTree>
    <p:extLst>
      <p:ext uri="{BB962C8B-B14F-4D97-AF65-F5344CB8AC3E}">
        <p14:creationId xmlns:p14="http://schemas.microsoft.com/office/powerpoint/2010/main" val="23388877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idx="1"/>
          </p:nvPr>
        </p:nvSpPr>
        <p:spPr/>
        <p:txBody>
          <a:bodyPr>
            <a:normAutofit/>
          </a:bodyPr>
          <a:lstStyle/>
          <a:p>
            <a:r>
              <a:rPr lang="en-US" sz="2400" dirty="0"/>
              <a:t>The </a:t>
            </a:r>
            <a:r>
              <a:rPr lang="en-US" sz="2400" dirty="0">
                <a:latin typeface="Courier New" pitchFamily="49" charset="0"/>
              </a:rPr>
              <a:t>replace</a:t>
            </a:r>
            <a:r>
              <a:rPr lang="en-US" sz="2400" dirty="0"/>
              <a:t> method in this code replaces the word “Chicago” with “New York”.</a:t>
            </a:r>
          </a:p>
          <a:p>
            <a:pPr marL="1141413" lvl="1" indent="-182563">
              <a:buFontTx/>
              <a:buNone/>
            </a:pPr>
            <a:r>
              <a:rPr lang="en-US" sz="2000" dirty="0" err="1">
                <a:latin typeface="Consolas" pitchFamily="49" charset="0"/>
                <a:cs typeface="Consolas" pitchFamily="49" charset="0"/>
              </a:rPr>
              <a:t>StringBuilder</a:t>
            </a:r>
            <a:r>
              <a:rPr lang="en-US" sz="2000" dirty="0">
                <a:latin typeface="Consolas" pitchFamily="49" charset="0"/>
                <a:cs typeface="Consolas" pitchFamily="49" charset="0"/>
              </a:rPr>
              <a:t> </a:t>
            </a:r>
            <a:r>
              <a:rPr lang="en-US" sz="2000" dirty="0" err="1">
                <a:latin typeface="Consolas" pitchFamily="49" charset="0"/>
                <a:cs typeface="Consolas" pitchFamily="49" charset="0"/>
              </a:rPr>
              <a:t>str</a:t>
            </a:r>
            <a:r>
              <a:rPr lang="en-US" sz="2000" dirty="0">
                <a:latin typeface="Consolas" pitchFamily="49" charset="0"/>
                <a:cs typeface="Consolas" pitchFamily="49" charset="0"/>
              </a:rPr>
              <a:t> = new </a:t>
            </a:r>
            <a:r>
              <a:rPr lang="en-US" sz="2000" dirty="0" err="1">
                <a:latin typeface="Consolas" pitchFamily="49" charset="0"/>
                <a:cs typeface="Consolas" pitchFamily="49" charset="0"/>
              </a:rPr>
              <a:t>StringBuilder</a:t>
            </a:r>
            <a:r>
              <a:rPr lang="en-US" sz="2000" dirty="0">
                <a:latin typeface="Consolas" pitchFamily="49" charset="0"/>
                <a:cs typeface="Consolas" pitchFamily="49" charset="0"/>
              </a:rPr>
              <a:t>(</a:t>
            </a:r>
          </a:p>
          <a:p>
            <a:pPr marL="1141413" lvl="1" indent="-182563">
              <a:buFontTx/>
              <a:buNone/>
            </a:pPr>
            <a:r>
              <a:rPr lang="en-US" sz="2000" dirty="0">
                <a:latin typeface="Consolas" pitchFamily="49" charset="0"/>
                <a:cs typeface="Consolas" pitchFamily="49" charset="0"/>
              </a:rPr>
              <a:t>         "We moved from Chicago to Atlanta.");</a:t>
            </a:r>
          </a:p>
          <a:p>
            <a:pPr marL="1141413" lvl="1" indent="-182563">
              <a:buFontTx/>
              <a:buNone/>
            </a:pPr>
            <a:r>
              <a:rPr lang="en-US" sz="2000" dirty="0" err="1">
                <a:latin typeface="Consolas" pitchFamily="49" charset="0"/>
                <a:cs typeface="Consolas" pitchFamily="49" charset="0"/>
              </a:rPr>
              <a:t>str.replace</a:t>
            </a:r>
            <a:r>
              <a:rPr lang="en-US" sz="2000" dirty="0">
                <a:latin typeface="Consolas" pitchFamily="49" charset="0"/>
                <a:cs typeface="Consolas" pitchFamily="49" charset="0"/>
              </a:rPr>
              <a:t>(14, 21, "New York");</a:t>
            </a:r>
          </a:p>
          <a:p>
            <a:pPr marL="1141413" lvl="1" indent="-182563">
              <a:buFontTx/>
              <a:buNone/>
            </a:pPr>
            <a:r>
              <a:rPr lang="en-US" sz="2000" dirty="0" err="1">
                <a:latin typeface="Consolas" pitchFamily="49" charset="0"/>
                <a:cs typeface="Consolas" pitchFamily="49" charset="0"/>
              </a:rPr>
              <a:t>System.out.println</a:t>
            </a:r>
            <a:r>
              <a:rPr lang="en-US" sz="2000" dirty="0">
                <a:latin typeface="Consolas" pitchFamily="49" charset="0"/>
                <a:cs typeface="Consolas" pitchFamily="49" charset="0"/>
              </a:rPr>
              <a:t>(</a:t>
            </a:r>
            <a:r>
              <a:rPr lang="en-US" sz="2000" dirty="0" err="1">
                <a:latin typeface="Consolas" pitchFamily="49" charset="0"/>
                <a:cs typeface="Consolas" pitchFamily="49" charset="0"/>
              </a:rPr>
              <a:t>str</a:t>
            </a:r>
            <a:r>
              <a:rPr lang="en-US" sz="2000" dirty="0">
                <a:latin typeface="Consolas" pitchFamily="49" charset="0"/>
                <a:cs typeface="Consolas" pitchFamily="49" charset="0"/>
              </a:rPr>
              <a:t>);</a:t>
            </a:r>
            <a:br>
              <a:rPr lang="en-US" sz="2000" dirty="0">
                <a:latin typeface="Consolas" pitchFamily="49" charset="0"/>
                <a:cs typeface="Consolas" pitchFamily="49" charset="0"/>
              </a:rPr>
            </a:br>
            <a:endParaRPr lang="en-US" dirty="0">
              <a:latin typeface="Consolas" pitchFamily="49" charset="0"/>
              <a:cs typeface="Consolas" pitchFamily="49" charset="0"/>
            </a:endParaRPr>
          </a:p>
          <a:p>
            <a:r>
              <a:rPr lang="en-US" sz="2400" dirty="0"/>
              <a:t>The code will produce the following output:</a:t>
            </a:r>
          </a:p>
          <a:p>
            <a:pPr lvl="1">
              <a:buFontTx/>
              <a:buNone/>
            </a:pPr>
            <a:r>
              <a:rPr lang="en-US" sz="2400" b="1" dirty="0">
                <a:solidFill>
                  <a:srgbClr val="2A00FF"/>
                </a:solidFill>
                <a:latin typeface="Consolas" pitchFamily="49" charset="0"/>
                <a:cs typeface="Consolas" pitchFamily="49" charset="0"/>
              </a:rPr>
              <a:t>    We moved from New York to Atlanta.</a:t>
            </a:r>
          </a:p>
        </p:txBody>
      </p:sp>
      <p:sp>
        <p:nvSpPr>
          <p:cNvPr id="31747" name="Rectangle 3"/>
          <p:cNvSpPr>
            <a:spLocks noGrp="1" noChangeArrowheads="1"/>
          </p:cNvSpPr>
          <p:nvPr>
            <p:ph type="title"/>
          </p:nvPr>
        </p:nvSpPr>
        <p:spPr>
          <a:noFill/>
        </p:spPr>
        <p:txBody>
          <a:bodyPr/>
          <a:lstStyle/>
          <a:p>
            <a:r>
              <a:rPr lang="en-US" sz="2800"/>
              <a:t>Replacing a Substring in a </a:t>
            </a:r>
            <a:r>
              <a:rPr lang="en-US" sz="2800">
                <a:latin typeface="Courier New" pitchFamily="49" charset="0"/>
              </a:rPr>
              <a:t>StringBuilder</a:t>
            </a:r>
            <a:r>
              <a:rPr lang="en-US" sz="2800"/>
              <a:t> Object</a:t>
            </a:r>
          </a:p>
        </p:txBody>
      </p:sp>
    </p:spTree>
    <p:extLst>
      <p:ext uri="{BB962C8B-B14F-4D97-AF65-F5344CB8AC3E}">
        <p14:creationId xmlns:p14="http://schemas.microsoft.com/office/powerpoint/2010/main" val="11155720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Autofit/>
          </a:bodyPr>
          <a:lstStyle/>
          <a:p>
            <a:pPr>
              <a:lnSpc>
                <a:spcPct val="90000"/>
              </a:lnSpc>
            </a:pPr>
            <a:r>
              <a:rPr lang="en-US" sz="2400" dirty="0"/>
              <a:t>The </a:t>
            </a:r>
            <a:r>
              <a:rPr lang="en-US" sz="2400" dirty="0" err="1">
                <a:latin typeface="Courier New" pitchFamily="49" charset="0"/>
              </a:rPr>
              <a:t>StringBuilder</a:t>
            </a:r>
            <a:r>
              <a:rPr lang="en-US" sz="2400" dirty="0"/>
              <a:t> class also provides methods to set and delete characters in an object.</a:t>
            </a:r>
          </a:p>
          <a:p>
            <a:pPr lvl="1">
              <a:lnSpc>
                <a:spcPct val="90000"/>
              </a:lnSpc>
              <a:spcAft>
                <a:spcPts val="0"/>
              </a:spcAft>
              <a:buFontTx/>
              <a:buNone/>
            </a:pPr>
            <a:r>
              <a:rPr lang="en-US" dirty="0" err="1">
                <a:latin typeface="Consolas" pitchFamily="49" charset="0"/>
                <a:cs typeface="Consolas" pitchFamily="49" charset="0"/>
              </a:rPr>
              <a:t>StringBuilder</a:t>
            </a:r>
            <a:r>
              <a:rPr lang="en-US" dirty="0">
                <a:latin typeface="Consolas" pitchFamily="49" charset="0"/>
                <a:cs typeface="Consolas" pitchFamily="49" charset="0"/>
              </a:rPr>
              <a:t> </a:t>
            </a:r>
            <a:r>
              <a:rPr lang="en-US" dirty="0" err="1">
                <a:latin typeface="Consolas" pitchFamily="49" charset="0"/>
                <a:cs typeface="Consolas" pitchFamily="49" charset="0"/>
              </a:rPr>
              <a:t>str</a:t>
            </a:r>
            <a:r>
              <a:rPr lang="en-US" dirty="0">
                <a:latin typeface="Consolas" pitchFamily="49" charset="0"/>
                <a:cs typeface="Consolas" pitchFamily="49" charset="0"/>
              </a:rPr>
              <a:t> = </a:t>
            </a:r>
            <a:br>
              <a:rPr lang="en-US" dirty="0">
                <a:latin typeface="Consolas" pitchFamily="49" charset="0"/>
                <a:cs typeface="Consolas" pitchFamily="49" charset="0"/>
              </a:rPr>
            </a:br>
            <a:r>
              <a:rPr lang="en-US" dirty="0">
                <a:latin typeface="Consolas" pitchFamily="49" charset="0"/>
                <a:cs typeface="Consolas" pitchFamily="49" charset="0"/>
              </a:rPr>
              <a:t>   </a:t>
            </a:r>
            <a:r>
              <a:rPr lang="en-US" sz="2000" b="1" dirty="0">
                <a:solidFill>
                  <a:srgbClr val="7F0055"/>
                </a:solidFill>
                <a:latin typeface="Consolas"/>
              </a:rPr>
              <a:t>new</a:t>
            </a:r>
            <a:r>
              <a:rPr lang="en-US" dirty="0">
                <a:latin typeface="Consolas" pitchFamily="49" charset="0"/>
                <a:cs typeface="Consolas" pitchFamily="49" charset="0"/>
              </a:rPr>
              <a:t> </a:t>
            </a:r>
            <a:r>
              <a:rPr lang="en-US" dirty="0" err="1">
                <a:latin typeface="Consolas" pitchFamily="49" charset="0"/>
                <a:cs typeface="Consolas" pitchFamily="49" charset="0"/>
              </a:rPr>
              <a:t>StringBuilder</a:t>
            </a:r>
            <a:r>
              <a:rPr lang="en-US" dirty="0">
                <a:latin typeface="Consolas" pitchFamily="49" charset="0"/>
                <a:cs typeface="Consolas" pitchFamily="49" charset="0"/>
              </a:rPr>
              <a:t>("I ate 100 blueberries!");</a:t>
            </a:r>
          </a:p>
          <a:p>
            <a:pPr lvl="1">
              <a:lnSpc>
                <a:spcPct val="90000"/>
              </a:lnSpc>
              <a:spcAft>
                <a:spcPts val="0"/>
              </a:spcAft>
              <a:buFontTx/>
              <a:buNone/>
            </a:pPr>
            <a:r>
              <a:rPr lang="en-US" dirty="0">
                <a:solidFill>
                  <a:srgbClr val="008A3E"/>
                </a:solidFill>
                <a:latin typeface="Consolas" pitchFamily="49" charset="0"/>
                <a:cs typeface="Consolas" pitchFamily="49" charset="0"/>
              </a:rPr>
              <a:t>// Display the </a:t>
            </a:r>
            <a:r>
              <a:rPr lang="en-US" dirty="0" err="1">
                <a:solidFill>
                  <a:srgbClr val="008A3E"/>
                </a:solidFill>
                <a:latin typeface="Consolas" pitchFamily="49" charset="0"/>
                <a:cs typeface="Consolas" pitchFamily="49" charset="0"/>
              </a:rPr>
              <a:t>StringBuilder</a:t>
            </a:r>
            <a:r>
              <a:rPr lang="en-US" dirty="0">
                <a:solidFill>
                  <a:srgbClr val="008A3E"/>
                </a:solidFill>
                <a:latin typeface="Consolas" pitchFamily="49" charset="0"/>
                <a:cs typeface="Consolas" pitchFamily="49" charset="0"/>
              </a:rPr>
              <a:t> object.</a:t>
            </a:r>
          </a:p>
          <a:p>
            <a:pPr lvl="1">
              <a:lnSpc>
                <a:spcPct val="90000"/>
              </a:lnSpc>
              <a:spcAft>
                <a:spcPts val="0"/>
              </a:spcAft>
              <a:buFontTx/>
              <a:buNone/>
            </a:pPr>
            <a:r>
              <a:rPr lang="en-US" dirty="0" err="1">
                <a:latin typeface="Consolas" pitchFamily="49" charset="0"/>
                <a:cs typeface="Consolas" pitchFamily="49" charset="0"/>
              </a:rPr>
              <a:t>System.out.println</a:t>
            </a:r>
            <a:r>
              <a:rPr lang="en-US" dirty="0">
                <a:latin typeface="Consolas" pitchFamily="49" charset="0"/>
                <a:cs typeface="Consolas" pitchFamily="49" charset="0"/>
              </a:rPr>
              <a:t>(</a:t>
            </a:r>
            <a:r>
              <a:rPr lang="en-US" dirty="0" err="1">
                <a:latin typeface="Consolas" pitchFamily="49" charset="0"/>
                <a:cs typeface="Consolas" pitchFamily="49" charset="0"/>
              </a:rPr>
              <a:t>str</a:t>
            </a:r>
            <a:r>
              <a:rPr lang="en-US" dirty="0">
                <a:latin typeface="Consolas" pitchFamily="49" charset="0"/>
                <a:cs typeface="Consolas" pitchFamily="49" charset="0"/>
              </a:rPr>
              <a:t>);</a:t>
            </a:r>
          </a:p>
          <a:p>
            <a:pPr lvl="1">
              <a:lnSpc>
                <a:spcPct val="90000"/>
              </a:lnSpc>
              <a:spcAft>
                <a:spcPts val="0"/>
              </a:spcAft>
              <a:buFontTx/>
              <a:buNone/>
            </a:pPr>
            <a:r>
              <a:rPr lang="en-US" dirty="0">
                <a:solidFill>
                  <a:srgbClr val="008A3E"/>
                </a:solidFill>
                <a:latin typeface="Consolas" pitchFamily="49" charset="0"/>
                <a:cs typeface="Consolas" pitchFamily="49" charset="0"/>
              </a:rPr>
              <a:t>// Delete the '0'.</a:t>
            </a:r>
          </a:p>
          <a:p>
            <a:pPr lvl="1">
              <a:lnSpc>
                <a:spcPct val="90000"/>
              </a:lnSpc>
              <a:spcAft>
                <a:spcPts val="0"/>
              </a:spcAft>
              <a:buFontTx/>
              <a:buNone/>
            </a:pPr>
            <a:r>
              <a:rPr lang="en-US" dirty="0" err="1">
                <a:latin typeface="Consolas" pitchFamily="49" charset="0"/>
                <a:cs typeface="Consolas" pitchFamily="49" charset="0"/>
              </a:rPr>
              <a:t>str.deleteCharAt</a:t>
            </a:r>
            <a:r>
              <a:rPr lang="en-US" dirty="0">
                <a:latin typeface="Consolas" pitchFamily="49" charset="0"/>
                <a:cs typeface="Consolas" pitchFamily="49" charset="0"/>
              </a:rPr>
              <a:t>(8);</a:t>
            </a:r>
          </a:p>
          <a:p>
            <a:pPr lvl="1">
              <a:lnSpc>
                <a:spcPct val="90000"/>
              </a:lnSpc>
              <a:spcAft>
                <a:spcPts val="0"/>
              </a:spcAft>
              <a:buFontTx/>
              <a:buNone/>
            </a:pPr>
            <a:r>
              <a:rPr lang="en-US" dirty="0">
                <a:solidFill>
                  <a:srgbClr val="008A3E"/>
                </a:solidFill>
                <a:latin typeface="Consolas" pitchFamily="49" charset="0"/>
                <a:cs typeface="Consolas" pitchFamily="49" charset="0"/>
              </a:rPr>
              <a:t>// Delete "blue".</a:t>
            </a:r>
          </a:p>
          <a:p>
            <a:pPr lvl="1">
              <a:lnSpc>
                <a:spcPct val="90000"/>
              </a:lnSpc>
              <a:spcAft>
                <a:spcPts val="0"/>
              </a:spcAft>
              <a:buFontTx/>
              <a:buNone/>
            </a:pPr>
            <a:r>
              <a:rPr lang="en-US" dirty="0" err="1">
                <a:latin typeface="Consolas" pitchFamily="49" charset="0"/>
                <a:cs typeface="Consolas" pitchFamily="49" charset="0"/>
              </a:rPr>
              <a:t>str.delete</a:t>
            </a:r>
            <a:r>
              <a:rPr lang="en-US" dirty="0">
                <a:latin typeface="Consolas" pitchFamily="49" charset="0"/>
                <a:cs typeface="Consolas" pitchFamily="49" charset="0"/>
              </a:rPr>
              <a:t>(9, 13);</a:t>
            </a:r>
          </a:p>
          <a:p>
            <a:pPr lvl="1">
              <a:lnSpc>
                <a:spcPct val="90000"/>
              </a:lnSpc>
              <a:spcAft>
                <a:spcPts val="0"/>
              </a:spcAft>
              <a:buFontTx/>
              <a:buNone/>
            </a:pPr>
            <a:r>
              <a:rPr lang="en-US" dirty="0">
                <a:solidFill>
                  <a:srgbClr val="008A3E"/>
                </a:solidFill>
                <a:latin typeface="Consolas" pitchFamily="49" charset="0"/>
                <a:cs typeface="Consolas" pitchFamily="49" charset="0"/>
              </a:rPr>
              <a:t>// Display the </a:t>
            </a:r>
            <a:r>
              <a:rPr lang="en-US" dirty="0" err="1">
                <a:solidFill>
                  <a:srgbClr val="008A3E"/>
                </a:solidFill>
                <a:latin typeface="Consolas" pitchFamily="49" charset="0"/>
                <a:cs typeface="Consolas" pitchFamily="49" charset="0"/>
              </a:rPr>
              <a:t>StringBuilder</a:t>
            </a:r>
            <a:r>
              <a:rPr lang="en-US" dirty="0">
                <a:solidFill>
                  <a:srgbClr val="008A3E"/>
                </a:solidFill>
                <a:latin typeface="Consolas" pitchFamily="49" charset="0"/>
                <a:cs typeface="Consolas" pitchFamily="49" charset="0"/>
              </a:rPr>
              <a:t> object.</a:t>
            </a:r>
          </a:p>
          <a:p>
            <a:pPr lvl="1">
              <a:lnSpc>
                <a:spcPct val="90000"/>
              </a:lnSpc>
              <a:spcAft>
                <a:spcPts val="0"/>
              </a:spcAft>
              <a:buFontTx/>
              <a:buNone/>
            </a:pPr>
            <a:r>
              <a:rPr lang="en-US" dirty="0" err="1">
                <a:latin typeface="Consolas" pitchFamily="49" charset="0"/>
                <a:cs typeface="Consolas" pitchFamily="49" charset="0"/>
              </a:rPr>
              <a:t>System.out.println</a:t>
            </a:r>
            <a:r>
              <a:rPr lang="en-US" dirty="0">
                <a:latin typeface="Consolas" pitchFamily="49" charset="0"/>
                <a:cs typeface="Consolas" pitchFamily="49" charset="0"/>
              </a:rPr>
              <a:t>(</a:t>
            </a:r>
            <a:r>
              <a:rPr lang="en-US" dirty="0" err="1">
                <a:latin typeface="Consolas" pitchFamily="49" charset="0"/>
                <a:cs typeface="Consolas" pitchFamily="49" charset="0"/>
              </a:rPr>
              <a:t>str</a:t>
            </a:r>
            <a:r>
              <a:rPr lang="en-US" dirty="0">
                <a:latin typeface="Consolas" pitchFamily="49" charset="0"/>
                <a:cs typeface="Consolas" pitchFamily="49" charset="0"/>
              </a:rPr>
              <a:t>);</a:t>
            </a:r>
          </a:p>
          <a:p>
            <a:pPr lvl="1">
              <a:lnSpc>
                <a:spcPct val="90000"/>
              </a:lnSpc>
              <a:spcAft>
                <a:spcPts val="0"/>
              </a:spcAft>
              <a:buFontTx/>
              <a:buNone/>
            </a:pPr>
            <a:r>
              <a:rPr lang="en-US" dirty="0">
                <a:solidFill>
                  <a:srgbClr val="008A3E"/>
                </a:solidFill>
                <a:latin typeface="Consolas" pitchFamily="49" charset="0"/>
                <a:cs typeface="Consolas" pitchFamily="49" charset="0"/>
              </a:rPr>
              <a:t>// Change the '1' to '5'</a:t>
            </a:r>
          </a:p>
          <a:p>
            <a:pPr lvl="1">
              <a:lnSpc>
                <a:spcPct val="90000"/>
              </a:lnSpc>
              <a:spcAft>
                <a:spcPts val="0"/>
              </a:spcAft>
              <a:buFontTx/>
              <a:buNone/>
            </a:pPr>
            <a:r>
              <a:rPr lang="en-US" dirty="0" err="1">
                <a:latin typeface="Consolas" pitchFamily="49" charset="0"/>
                <a:cs typeface="Consolas" pitchFamily="49" charset="0"/>
              </a:rPr>
              <a:t>str.setCharAt</a:t>
            </a:r>
            <a:r>
              <a:rPr lang="en-US" dirty="0">
                <a:latin typeface="Consolas" pitchFamily="49" charset="0"/>
                <a:cs typeface="Consolas" pitchFamily="49" charset="0"/>
              </a:rPr>
              <a:t>(6, '5');</a:t>
            </a:r>
          </a:p>
          <a:p>
            <a:pPr lvl="1">
              <a:lnSpc>
                <a:spcPct val="90000"/>
              </a:lnSpc>
              <a:spcAft>
                <a:spcPts val="0"/>
              </a:spcAft>
              <a:buFontTx/>
              <a:buNone/>
            </a:pPr>
            <a:r>
              <a:rPr lang="en-US" dirty="0">
                <a:solidFill>
                  <a:srgbClr val="008A3E"/>
                </a:solidFill>
                <a:latin typeface="Consolas" pitchFamily="49" charset="0"/>
                <a:cs typeface="Consolas" pitchFamily="49" charset="0"/>
              </a:rPr>
              <a:t>// Display the </a:t>
            </a:r>
            <a:r>
              <a:rPr lang="en-US" dirty="0" err="1">
                <a:solidFill>
                  <a:srgbClr val="008A3E"/>
                </a:solidFill>
                <a:latin typeface="Consolas" pitchFamily="49" charset="0"/>
                <a:cs typeface="Consolas" pitchFamily="49" charset="0"/>
              </a:rPr>
              <a:t>StringBuilder</a:t>
            </a:r>
            <a:r>
              <a:rPr lang="en-US" dirty="0">
                <a:solidFill>
                  <a:srgbClr val="008A3E"/>
                </a:solidFill>
                <a:latin typeface="Consolas" pitchFamily="49" charset="0"/>
                <a:cs typeface="Consolas" pitchFamily="49" charset="0"/>
              </a:rPr>
              <a:t> object.</a:t>
            </a:r>
          </a:p>
          <a:p>
            <a:pPr lvl="1">
              <a:lnSpc>
                <a:spcPct val="90000"/>
              </a:lnSpc>
              <a:spcAft>
                <a:spcPts val="0"/>
              </a:spcAft>
              <a:buFontTx/>
              <a:buNone/>
            </a:pPr>
            <a:r>
              <a:rPr lang="en-US" dirty="0" err="1">
                <a:latin typeface="Consolas" pitchFamily="49" charset="0"/>
                <a:cs typeface="Consolas" pitchFamily="49" charset="0"/>
              </a:rPr>
              <a:t>System.out.println</a:t>
            </a:r>
            <a:r>
              <a:rPr lang="en-US" dirty="0">
                <a:latin typeface="Consolas" pitchFamily="49" charset="0"/>
                <a:cs typeface="Consolas" pitchFamily="49" charset="0"/>
              </a:rPr>
              <a:t>(</a:t>
            </a:r>
            <a:r>
              <a:rPr lang="en-US" dirty="0" err="1">
                <a:latin typeface="Consolas" pitchFamily="49" charset="0"/>
                <a:cs typeface="Consolas" pitchFamily="49" charset="0"/>
              </a:rPr>
              <a:t>str</a:t>
            </a:r>
            <a:r>
              <a:rPr lang="en-US" dirty="0">
                <a:latin typeface="Consolas" pitchFamily="49" charset="0"/>
                <a:cs typeface="Consolas" pitchFamily="49" charset="0"/>
              </a:rPr>
              <a:t>);</a:t>
            </a:r>
            <a:endParaRPr lang="en-US" sz="1600" dirty="0">
              <a:latin typeface="Consolas" pitchFamily="49" charset="0"/>
              <a:cs typeface="Consolas" pitchFamily="49" charset="0"/>
            </a:endParaRPr>
          </a:p>
        </p:txBody>
      </p:sp>
      <p:sp>
        <p:nvSpPr>
          <p:cNvPr id="32770" name="Rectangle 2"/>
          <p:cNvSpPr>
            <a:spLocks noGrp="1" noChangeArrowheads="1"/>
          </p:cNvSpPr>
          <p:nvPr>
            <p:ph type="title"/>
          </p:nvPr>
        </p:nvSpPr>
        <p:spPr/>
        <p:txBody>
          <a:bodyPr/>
          <a:lstStyle/>
          <a:p>
            <a:r>
              <a:rPr lang="en-US" sz="3200"/>
              <a:t>Other </a:t>
            </a:r>
            <a:r>
              <a:rPr lang="en-US" sz="3200">
                <a:latin typeface="Courier New" pitchFamily="49" charset="0"/>
              </a:rPr>
              <a:t>StringBuilder</a:t>
            </a:r>
            <a:r>
              <a:rPr lang="en-US" sz="3200"/>
              <a:t> Methods</a:t>
            </a:r>
          </a:p>
        </p:txBody>
      </p:sp>
      <p:sp>
        <p:nvSpPr>
          <p:cNvPr id="2" name="Rectangle 1"/>
          <p:cNvSpPr/>
          <p:nvPr/>
        </p:nvSpPr>
        <p:spPr>
          <a:xfrm>
            <a:off x="5829053" y="3359221"/>
            <a:ext cx="2844140" cy="3370153"/>
          </a:xfrm>
          <a:prstGeom prst="rect">
            <a:avLst/>
          </a:prstGeom>
        </p:spPr>
        <p:txBody>
          <a:bodyPr wrap="square">
            <a:spAutoFit/>
          </a:bodyPr>
          <a:lstStyle/>
          <a:p>
            <a:pPr algn="ctr"/>
            <a:r>
              <a:rPr lang="en-US" dirty="0">
                <a:solidFill>
                  <a:srgbClr val="2A00FF"/>
                </a:solidFill>
              </a:rPr>
              <a:t>I ate 100 blueberries!</a:t>
            </a:r>
            <a:br>
              <a:rPr lang="en-US" dirty="0">
                <a:solidFill>
                  <a:srgbClr val="2A00FF"/>
                </a:solidFill>
              </a:rPr>
            </a:br>
            <a:br>
              <a:rPr lang="en-US" dirty="0">
                <a:solidFill>
                  <a:srgbClr val="2A00FF"/>
                </a:solidFill>
              </a:rPr>
            </a:br>
            <a:br>
              <a:rPr lang="en-US" dirty="0">
                <a:solidFill>
                  <a:srgbClr val="2A00FF"/>
                </a:solidFill>
              </a:rPr>
            </a:br>
            <a:br>
              <a:rPr lang="en-US" dirty="0">
                <a:solidFill>
                  <a:srgbClr val="2A00FF"/>
                </a:solidFill>
              </a:rPr>
            </a:br>
            <a:endParaRPr lang="en-US" dirty="0">
              <a:solidFill>
                <a:srgbClr val="2A00FF"/>
              </a:solidFill>
            </a:endParaRPr>
          </a:p>
          <a:p>
            <a:pPr algn="ctr"/>
            <a:br>
              <a:rPr lang="en-US" dirty="0">
                <a:solidFill>
                  <a:srgbClr val="2A00FF"/>
                </a:solidFill>
              </a:rPr>
            </a:br>
            <a:endParaRPr lang="en-US" sz="800" dirty="0">
              <a:solidFill>
                <a:srgbClr val="2A00FF"/>
              </a:solidFill>
            </a:endParaRPr>
          </a:p>
          <a:p>
            <a:pPr algn="ctr"/>
            <a:r>
              <a:rPr lang="en-US" dirty="0">
                <a:solidFill>
                  <a:srgbClr val="2A00FF"/>
                </a:solidFill>
              </a:rPr>
              <a:t>I ate 10 berries!</a:t>
            </a:r>
            <a:br>
              <a:rPr lang="en-US" dirty="0">
                <a:solidFill>
                  <a:srgbClr val="2A00FF"/>
                </a:solidFill>
              </a:rPr>
            </a:br>
            <a:br>
              <a:rPr lang="en-US" dirty="0">
                <a:solidFill>
                  <a:srgbClr val="2A00FF"/>
                </a:solidFill>
              </a:rPr>
            </a:br>
            <a:br>
              <a:rPr lang="en-US" dirty="0">
                <a:solidFill>
                  <a:srgbClr val="2A00FF"/>
                </a:solidFill>
              </a:rPr>
            </a:br>
            <a:br>
              <a:rPr lang="en-US" dirty="0">
                <a:solidFill>
                  <a:srgbClr val="2A00FF"/>
                </a:solidFill>
              </a:rPr>
            </a:br>
            <a:endParaRPr lang="en-US" sz="700" dirty="0">
              <a:solidFill>
                <a:srgbClr val="2A00FF"/>
              </a:solidFill>
            </a:endParaRPr>
          </a:p>
          <a:p>
            <a:pPr algn="ctr"/>
            <a:r>
              <a:rPr lang="en-US" dirty="0">
                <a:solidFill>
                  <a:srgbClr val="2A00FF"/>
                </a:solidFill>
              </a:rPr>
              <a:t>I ate 50 berries!</a:t>
            </a:r>
          </a:p>
        </p:txBody>
      </p:sp>
      <p:pic>
        <p:nvPicPr>
          <p:cNvPr id="252930" name="Picture 2" descr="https://encrypted-tbn0.gstatic.com/images?q=tbn:ANd9GcSc__-6km40vb8ksLsZng8mXHguLUXlMfAlHzllhS07VEBNTIoGIA"/>
          <p:cNvPicPr>
            <a:picLocks noChangeAspect="1" noChangeArrowheads="1"/>
          </p:cNvPicPr>
          <p:nvPr/>
        </p:nvPicPr>
        <p:blipFill rotWithShape="1">
          <a:blip r:embed="rId2">
            <a:extLst>
              <a:ext uri="{28A0092B-C50C-407E-A947-70E740481C1C}">
                <a14:useLocalDpi xmlns:a14="http://schemas.microsoft.com/office/drawing/2010/main" val="0"/>
              </a:ext>
            </a:extLst>
          </a:blip>
          <a:srcRect l="9616" r="13853"/>
          <a:stretch/>
        </p:blipFill>
        <p:spPr bwMode="auto">
          <a:xfrm>
            <a:off x="6676160" y="3757690"/>
            <a:ext cx="1149926" cy="106361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4171950" y="3533775"/>
            <a:ext cx="1857375" cy="0"/>
          </a:xfrm>
          <a:prstGeom prst="straightConnector1">
            <a:avLst/>
          </a:prstGeom>
          <a:ln w="19050">
            <a:solidFill>
              <a:srgbClr val="2A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038600" y="5343525"/>
            <a:ext cx="2276475" cy="0"/>
          </a:xfrm>
          <a:prstGeom prst="straightConnector1">
            <a:avLst/>
          </a:prstGeom>
          <a:ln w="19050">
            <a:solidFill>
              <a:srgbClr val="2A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971678" y="6553200"/>
            <a:ext cx="2343397" cy="0"/>
          </a:xfrm>
          <a:prstGeom prst="straightConnector1">
            <a:avLst/>
          </a:prstGeom>
          <a:ln w="19050">
            <a:solidFill>
              <a:srgbClr val="2A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91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8908" y="1764792"/>
            <a:ext cx="8560292" cy="4407408"/>
          </a:xfrm>
        </p:spPr>
        <p:txBody>
          <a:bodyPr>
            <a:noAutofit/>
          </a:bodyPr>
          <a:lstStyle/>
          <a:p>
            <a:pPr marL="45720" indent="0">
              <a:buNone/>
            </a:pPr>
            <a:r>
              <a:rPr lang="en-US" sz="2200" b="1" dirty="0"/>
              <a:t>Reading Files via Java IO</a:t>
            </a:r>
          </a:p>
          <a:p>
            <a:r>
              <a:rPr lang="en-US" sz="2200" dirty="0"/>
              <a:t>If you need to read a file from one end to the other  </a:t>
            </a:r>
            <a:r>
              <a:rPr lang="en-US" sz="2200" dirty="0">
                <a:sym typeface="Wingdings" panose="05000000000000000000" pitchFamily="2" charset="2"/>
              </a:rPr>
              <a:t> </a:t>
            </a:r>
            <a:r>
              <a:rPr lang="en-US" sz="2200" dirty="0" err="1">
                <a:solidFill>
                  <a:srgbClr val="C00000"/>
                </a:solidFill>
                <a:latin typeface="Consolas" panose="020B0609020204030204" pitchFamily="49" charset="0"/>
                <a:cs typeface="Consolas" panose="020B0609020204030204" pitchFamily="49" charset="0"/>
              </a:rPr>
              <a:t>FileInputStream</a:t>
            </a:r>
            <a:r>
              <a:rPr lang="en-US" sz="2200" dirty="0"/>
              <a:t>. </a:t>
            </a:r>
          </a:p>
          <a:p>
            <a:r>
              <a:rPr lang="en-US" sz="2200" dirty="0"/>
              <a:t>If you need to jump around the file and read only parts of it </a:t>
            </a:r>
            <a:br>
              <a:rPr lang="en-US" sz="2200" dirty="0"/>
            </a:br>
            <a:r>
              <a:rPr lang="en-US" sz="2200" dirty="0"/>
              <a:t>from here and there </a:t>
            </a:r>
            <a:r>
              <a:rPr lang="en-US" sz="2200" dirty="0">
                <a:sym typeface="Wingdings" panose="05000000000000000000" pitchFamily="2" charset="2"/>
              </a:rPr>
              <a:t> </a:t>
            </a:r>
            <a:r>
              <a:rPr lang="en-US" sz="2200" dirty="0"/>
              <a:t> </a:t>
            </a:r>
            <a:r>
              <a:rPr lang="en-US" sz="2200" dirty="0" err="1">
                <a:solidFill>
                  <a:srgbClr val="C00000"/>
                </a:solidFill>
                <a:latin typeface="Consolas" panose="020B0609020204030204" pitchFamily="49" charset="0"/>
                <a:cs typeface="Consolas" panose="020B0609020204030204" pitchFamily="49" charset="0"/>
              </a:rPr>
              <a:t>RandomAccessFile</a:t>
            </a:r>
            <a:r>
              <a:rPr lang="en-US" sz="2200" dirty="0"/>
              <a:t>. </a:t>
            </a:r>
          </a:p>
          <a:p>
            <a:pPr marL="45720" indent="0">
              <a:buNone/>
            </a:pPr>
            <a:br>
              <a:rPr lang="en-US" sz="2200" dirty="0"/>
            </a:br>
            <a:r>
              <a:rPr lang="en-US" sz="2200" b="1" dirty="0"/>
              <a:t>Writing File via Java IO</a:t>
            </a:r>
          </a:p>
          <a:p>
            <a:r>
              <a:rPr lang="en-US" sz="2200" dirty="0"/>
              <a:t>If you need to write a file from one end to the other </a:t>
            </a:r>
            <a:r>
              <a:rPr lang="en-US" sz="2200" dirty="0">
                <a:sym typeface="Wingdings" panose="05000000000000000000" pitchFamily="2" charset="2"/>
              </a:rPr>
              <a:t></a:t>
            </a:r>
            <a:r>
              <a:rPr lang="en-US" sz="2200" dirty="0"/>
              <a:t> </a:t>
            </a:r>
            <a:r>
              <a:rPr lang="en-US" sz="2200" dirty="0" err="1">
                <a:solidFill>
                  <a:srgbClr val="C00000"/>
                </a:solidFill>
                <a:latin typeface="Consolas" panose="020B0609020204030204" pitchFamily="49" charset="0"/>
                <a:cs typeface="Consolas" panose="020B0609020204030204" pitchFamily="49" charset="0"/>
              </a:rPr>
              <a:t>FileOutputStream</a:t>
            </a:r>
            <a:r>
              <a:rPr lang="en-US" sz="2200" dirty="0"/>
              <a:t>. </a:t>
            </a:r>
          </a:p>
          <a:p>
            <a:r>
              <a:rPr lang="en-US" sz="2200" dirty="0"/>
              <a:t>If you need to skip around a file and write to it in various places, for instance appending to the end of the file </a:t>
            </a:r>
            <a:r>
              <a:rPr lang="en-US" sz="2200" dirty="0">
                <a:sym typeface="Wingdings" panose="05000000000000000000" pitchFamily="2" charset="2"/>
              </a:rPr>
              <a:t> </a:t>
            </a:r>
            <a:r>
              <a:rPr lang="en-US" sz="2200" dirty="0" err="1">
                <a:solidFill>
                  <a:srgbClr val="C00000"/>
                </a:solidFill>
                <a:latin typeface="Consolas" panose="020B0609020204030204" pitchFamily="49" charset="0"/>
                <a:cs typeface="Consolas" panose="020B0609020204030204" pitchFamily="49" charset="0"/>
              </a:rPr>
              <a:t>RandomAccessFile</a:t>
            </a:r>
            <a:r>
              <a:rPr lang="en-US" sz="2200" dirty="0"/>
              <a:t>. </a:t>
            </a:r>
          </a:p>
          <a:p>
            <a:pPr marL="45720" indent="0">
              <a:buNone/>
            </a:pPr>
            <a:br>
              <a:rPr lang="en-US" sz="2200" dirty="0"/>
            </a:br>
            <a:endParaRPr lang="en-US" sz="2200" dirty="0"/>
          </a:p>
        </p:txBody>
      </p:sp>
      <p:sp>
        <p:nvSpPr>
          <p:cNvPr id="3" name="Title 2"/>
          <p:cNvSpPr>
            <a:spLocks noGrp="1"/>
          </p:cNvSpPr>
          <p:nvPr>
            <p:ph type="title"/>
          </p:nvPr>
        </p:nvSpPr>
        <p:spPr/>
        <p:txBody>
          <a:bodyPr/>
          <a:lstStyle/>
          <a:p>
            <a:r>
              <a:rPr lang="en-US" dirty="0"/>
              <a:t>Working with Files:</a:t>
            </a:r>
            <a:br>
              <a:rPr lang="en-US" dirty="0"/>
            </a:br>
            <a:r>
              <a:rPr lang="en-US" dirty="0"/>
              <a:t>Which classes to use?</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5" name="Flowchart: Process 4"/>
          <p:cNvSpPr/>
          <p:nvPr/>
        </p:nvSpPr>
        <p:spPr>
          <a:xfrm>
            <a:off x="7239000" y="533400"/>
            <a:ext cx="1600200" cy="685800"/>
          </a:xfrm>
          <a:prstGeom prst="flowChartProcess">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byte-based</a:t>
            </a:r>
          </a:p>
        </p:txBody>
      </p:sp>
    </p:spTree>
    <p:extLst>
      <p:ext uri="{BB962C8B-B14F-4D97-AF65-F5344CB8AC3E}">
        <p14:creationId xmlns:p14="http://schemas.microsoft.com/office/powerpoint/2010/main" val="8693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8908" y="1764792"/>
            <a:ext cx="8560292" cy="4407408"/>
          </a:xfrm>
        </p:spPr>
        <p:txBody>
          <a:bodyPr>
            <a:noAutofit/>
          </a:bodyPr>
          <a:lstStyle/>
          <a:p>
            <a:pPr marL="45720" indent="0">
              <a:buNone/>
            </a:pPr>
            <a:r>
              <a:rPr lang="en-US" sz="2400" b="1" dirty="0"/>
              <a:t>Random Access to Files via Java IO</a:t>
            </a:r>
            <a:br>
              <a:rPr lang="en-US" sz="2400" b="1" dirty="0"/>
            </a:br>
            <a:endParaRPr lang="en-US" sz="2400" b="1" dirty="0"/>
          </a:p>
          <a:p>
            <a:pPr marL="504825"/>
            <a:r>
              <a:rPr lang="en-US" sz="2400" dirty="0"/>
              <a:t>You can get random access to files via Java IO. </a:t>
            </a:r>
          </a:p>
          <a:p>
            <a:pPr marL="504825"/>
            <a:r>
              <a:rPr lang="en-US" sz="2400" dirty="0"/>
              <a:t>Random doesn't mean that you read or write from truly random places. </a:t>
            </a:r>
          </a:p>
          <a:p>
            <a:pPr marL="504825"/>
            <a:r>
              <a:rPr lang="en-US" sz="2400" dirty="0"/>
              <a:t>It just means that you can skip around the file and read from or write to it at the same time. </a:t>
            </a:r>
          </a:p>
          <a:p>
            <a:pPr marL="504825"/>
            <a:r>
              <a:rPr lang="en-US" sz="2400" dirty="0"/>
              <a:t>This makes it possible to write only parts of an existing file, to append to it, or delete from it. </a:t>
            </a:r>
          </a:p>
          <a:p>
            <a:endParaRPr lang="en-US" sz="2400" dirty="0"/>
          </a:p>
        </p:txBody>
      </p:sp>
      <p:sp>
        <p:nvSpPr>
          <p:cNvPr id="3" name="Title 2"/>
          <p:cNvSpPr>
            <a:spLocks noGrp="1"/>
          </p:cNvSpPr>
          <p:nvPr>
            <p:ph type="title"/>
          </p:nvPr>
        </p:nvSpPr>
        <p:spPr/>
        <p:txBody>
          <a:bodyPr/>
          <a:lstStyle/>
          <a:p>
            <a:r>
              <a:rPr lang="en-US" dirty="0"/>
              <a:t>Working with Files:</a:t>
            </a:r>
            <a:br>
              <a:rPr lang="en-US" dirty="0"/>
            </a:br>
            <a:r>
              <a:rPr lang="en-US" dirty="0"/>
              <a:t>Random Access</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5" name="Flowchart: Process 4"/>
          <p:cNvSpPr/>
          <p:nvPr/>
        </p:nvSpPr>
        <p:spPr>
          <a:xfrm>
            <a:off x="7239000" y="533400"/>
            <a:ext cx="1600200" cy="685800"/>
          </a:xfrm>
          <a:prstGeom prst="flowChartProcess">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byte-based</a:t>
            </a:r>
          </a:p>
        </p:txBody>
      </p:sp>
    </p:spTree>
    <p:extLst>
      <p:ext uri="{BB962C8B-B14F-4D97-AF65-F5344CB8AC3E}">
        <p14:creationId xmlns:p14="http://schemas.microsoft.com/office/powerpoint/2010/main" val="363005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76200"/>
            <a:ext cx="8991600" cy="4406900"/>
          </a:xfrm>
        </p:spPr>
        <p:txBody>
          <a:bodyPr>
            <a:normAutofit/>
          </a:bodyPr>
          <a:lstStyle/>
          <a:p>
            <a:pPr marL="45720" indent="0">
              <a:spcAft>
                <a:spcPts val="600"/>
              </a:spcAft>
              <a:buNone/>
            </a:pPr>
            <a:r>
              <a:rPr lang="en-US" spc="0" dirty="0" err="1">
                <a:solidFill>
                  <a:schemeClr val="tx1"/>
                </a:solidFill>
              </a:rPr>
              <a:t>InputStream</a:t>
            </a:r>
            <a:endParaRPr lang="en-US" spc="0" dirty="0">
              <a:solidFill>
                <a:schemeClr val="tx1"/>
              </a:solidFill>
            </a:endParaRPr>
          </a:p>
          <a:p>
            <a:pPr>
              <a:spcAft>
                <a:spcPts val="600"/>
              </a:spcAft>
            </a:pPr>
            <a:r>
              <a:rPr lang="en-US" spc="0" dirty="0">
                <a:solidFill>
                  <a:schemeClr val="tx1"/>
                </a:solidFill>
              </a:rPr>
              <a:t>The read() method returns a </a:t>
            </a:r>
            <a:r>
              <a:rPr lang="en-US" spc="0" dirty="0" err="1">
                <a:solidFill>
                  <a:schemeClr val="tx1"/>
                </a:solidFill>
              </a:rPr>
              <a:t>int</a:t>
            </a:r>
            <a:r>
              <a:rPr lang="en-US" spc="0" dirty="0">
                <a:solidFill>
                  <a:schemeClr val="tx1"/>
                </a:solidFill>
              </a:rPr>
              <a:t> containing the byte value of the byte read. </a:t>
            </a:r>
          </a:p>
          <a:p>
            <a:pPr>
              <a:spcAft>
                <a:spcPts val="600"/>
              </a:spcAft>
            </a:pPr>
            <a:r>
              <a:rPr lang="en-US" spc="0" dirty="0">
                <a:solidFill>
                  <a:schemeClr val="tx1"/>
                </a:solidFill>
              </a:rPr>
              <a:t>If there are no more data to be read, the read() method returns </a:t>
            </a:r>
            <a:r>
              <a:rPr lang="en-US" spc="0">
                <a:solidFill>
                  <a:schemeClr val="tx1"/>
                </a:solidFill>
              </a:rPr>
              <a:t>-1</a:t>
            </a:r>
            <a:endParaRPr lang="en-US" sz="1800" dirty="0">
              <a:latin typeface="Consolas" panose="020B0609020204030204" pitchFamily="49" charset="0"/>
              <a:cs typeface="Consolas" panose="020B0609020204030204" pitchFamily="49" charset="0"/>
            </a:endParaRPr>
          </a:p>
          <a:p>
            <a:pPr marL="45720" indent="0">
              <a:spcBef>
                <a:spcPts val="0"/>
              </a:spcBef>
              <a:buNone/>
            </a:pPr>
            <a:r>
              <a:rPr lang="en-US" sz="1400" b="1" spc="0">
                <a:solidFill>
                  <a:srgbClr val="7F0055"/>
                </a:solidFill>
                <a:latin typeface="Consolas" panose="020B0609020204030204" pitchFamily="49" charset="0"/>
              </a:rPr>
              <a:t>public</a:t>
            </a:r>
            <a:r>
              <a:rPr lang="en-US" sz="1400" b="1" spc="0">
                <a:solidFill>
                  <a:srgbClr val="000000"/>
                </a:solidFill>
                <a:latin typeface="Consolas" panose="020B0609020204030204" pitchFamily="49" charset="0"/>
              </a:rPr>
              <a:t> </a:t>
            </a:r>
            <a:r>
              <a:rPr lang="en-US" sz="1400" b="1" spc="0">
                <a:solidFill>
                  <a:srgbClr val="7F0055"/>
                </a:solidFill>
                <a:latin typeface="Consolas" panose="020B0609020204030204" pitchFamily="49" charset="0"/>
              </a:rPr>
              <a:t>class</a:t>
            </a:r>
            <a:r>
              <a:rPr lang="en-US" sz="1400" spc="0">
                <a:solidFill>
                  <a:srgbClr val="000000"/>
                </a:solidFill>
                <a:latin typeface="Consolas" panose="020B0609020204030204" pitchFamily="49" charset="0"/>
              </a:rPr>
              <a:t> FileStreamDemo {</a:t>
            </a:r>
          </a:p>
          <a:p>
            <a:pPr marL="45720" indent="0">
              <a:spcBef>
                <a:spcPts val="0"/>
              </a:spcBef>
              <a:buNone/>
            </a:pPr>
            <a:r>
              <a:rPr lang="en-US" sz="500" spc="0">
                <a:latin typeface="Consolas" panose="020B0609020204030204" pitchFamily="49" charset="0"/>
              </a:rPr>
              <a:t> </a:t>
            </a:r>
          </a:p>
          <a:p>
            <a:pPr marL="45720" indent="0">
              <a:spcBef>
                <a:spcPts val="0"/>
              </a:spcBef>
              <a:buNone/>
            </a:pPr>
            <a:r>
              <a:rPr lang="en-US" sz="1400" b="1" spc="0">
                <a:solidFill>
                  <a:srgbClr val="7F0055"/>
                </a:solidFill>
                <a:latin typeface="Consolas" panose="020B0609020204030204" pitchFamily="49" charset="0"/>
              </a:rPr>
              <a:t>public</a:t>
            </a:r>
            <a:r>
              <a:rPr lang="en-US" sz="1400" b="1" spc="0">
                <a:solidFill>
                  <a:srgbClr val="000000"/>
                </a:solidFill>
                <a:latin typeface="Consolas" panose="020B0609020204030204" pitchFamily="49" charset="0"/>
              </a:rPr>
              <a:t> </a:t>
            </a:r>
            <a:r>
              <a:rPr lang="en-US" sz="1400" b="1" spc="0">
                <a:solidFill>
                  <a:srgbClr val="7F0055"/>
                </a:solidFill>
                <a:latin typeface="Consolas" panose="020B0609020204030204" pitchFamily="49" charset="0"/>
              </a:rPr>
              <a:t>static</a:t>
            </a:r>
            <a:r>
              <a:rPr lang="en-US" sz="1400" b="1" spc="0">
                <a:solidFill>
                  <a:srgbClr val="000000"/>
                </a:solidFill>
                <a:latin typeface="Consolas" panose="020B0609020204030204" pitchFamily="49" charset="0"/>
              </a:rPr>
              <a:t> </a:t>
            </a:r>
            <a:r>
              <a:rPr lang="en-US" sz="1400" b="1" spc="0">
                <a:solidFill>
                  <a:srgbClr val="7F0055"/>
                </a:solidFill>
                <a:latin typeface="Consolas" panose="020B0609020204030204" pitchFamily="49" charset="0"/>
              </a:rPr>
              <a:t>void</a:t>
            </a:r>
            <a:r>
              <a:rPr lang="en-US" sz="1400" b="1" spc="0">
                <a:solidFill>
                  <a:srgbClr val="000000"/>
                </a:solidFill>
                <a:latin typeface="Consolas" panose="020B0609020204030204" pitchFamily="49" charset="0"/>
              </a:rPr>
              <a:t> </a:t>
            </a:r>
            <a:r>
              <a:rPr lang="en-US" sz="1400" spc="0">
                <a:solidFill>
                  <a:srgbClr val="000000"/>
                </a:solidFill>
                <a:latin typeface="Consolas" panose="020B0609020204030204" pitchFamily="49" charset="0"/>
              </a:rPr>
              <a:t>main(String[] </a:t>
            </a:r>
            <a:r>
              <a:rPr lang="en-US" sz="1400" spc="0">
                <a:solidFill>
                  <a:srgbClr val="6A3E3E"/>
                </a:solidFill>
                <a:latin typeface="Consolas" panose="020B0609020204030204" pitchFamily="49" charset="0"/>
              </a:rPr>
              <a:t>args</a:t>
            </a:r>
            <a:r>
              <a:rPr lang="en-US" sz="1400" spc="0">
                <a:solidFill>
                  <a:srgbClr val="000000"/>
                </a:solidFill>
                <a:latin typeface="Consolas" panose="020B0609020204030204" pitchFamily="49" charset="0"/>
              </a:rPr>
              <a:t>) {</a:t>
            </a:r>
          </a:p>
          <a:p>
            <a:pPr marL="45720" indent="0">
              <a:spcBef>
                <a:spcPts val="0"/>
              </a:spcBef>
              <a:buNone/>
            </a:pPr>
            <a:endParaRPr lang="en-US" sz="1400" spc="0">
              <a:latin typeface="Consolas" panose="020B0609020204030204" pitchFamily="49" charset="0"/>
            </a:endParaRPr>
          </a:p>
          <a:p>
            <a:pPr marL="45720" indent="0">
              <a:spcBef>
                <a:spcPts val="0"/>
              </a:spcBef>
              <a:buNone/>
            </a:pPr>
            <a:r>
              <a:rPr lang="en-US" sz="1400" spc="0">
                <a:solidFill>
                  <a:srgbClr val="7F0055"/>
                </a:solidFill>
                <a:latin typeface="Consolas" panose="020B0609020204030204" pitchFamily="49" charset="0"/>
              </a:rPr>
              <a:t>  </a:t>
            </a:r>
            <a:r>
              <a:rPr lang="en-US" sz="1400" b="1" spc="0">
                <a:solidFill>
                  <a:srgbClr val="7F0055"/>
                </a:solidFill>
                <a:latin typeface="Consolas" panose="020B0609020204030204" pitchFamily="49" charset="0"/>
              </a:rPr>
              <a:t>int</a:t>
            </a:r>
            <a:r>
              <a:rPr lang="en-US" sz="1400" spc="0">
                <a:solidFill>
                  <a:srgbClr val="000000"/>
                </a:solidFill>
                <a:latin typeface="Consolas" panose="020B0609020204030204" pitchFamily="49" charset="0"/>
              </a:rPr>
              <a:t> </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0;  </a:t>
            </a:r>
            <a:r>
              <a:rPr lang="en-US" sz="1400" spc="0">
                <a:solidFill>
                  <a:srgbClr val="3F7F5F"/>
                </a:solidFill>
                <a:latin typeface="Consolas" panose="020B0609020204030204" pitchFamily="49" charset="0"/>
              </a:rPr>
              <a:t>// Notice that this example is byte-based.</a:t>
            </a:r>
          </a:p>
          <a:p>
            <a:pPr marL="45720" indent="0">
              <a:spcBef>
                <a:spcPts val="0"/>
              </a:spcBef>
              <a:buNone/>
            </a:pPr>
            <a:endParaRPr lang="en-US" sz="1400" b="1" spc="0">
              <a:solidFill>
                <a:srgbClr val="7F0055"/>
              </a:solidFill>
              <a:latin typeface="Consolas" panose="020B0609020204030204" pitchFamily="49" charset="0"/>
            </a:endParaRPr>
          </a:p>
          <a:p>
            <a:pPr marL="45720" indent="0">
              <a:spcBef>
                <a:spcPts val="0"/>
              </a:spcBef>
              <a:buNone/>
            </a:pPr>
            <a:r>
              <a:rPr lang="en-US" sz="1400" spc="0">
                <a:solidFill>
                  <a:srgbClr val="7F0055"/>
                </a:solidFill>
                <a:latin typeface="Consolas" panose="020B0609020204030204" pitchFamily="49" charset="0"/>
              </a:rPr>
              <a:t>  </a:t>
            </a:r>
            <a:r>
              <a:rPr lang="en-US" sz="1400" b="1" spc="0">
                <a:solidFill>
                  <a:srgbClr val="7F0055"/>
                </a:solidFill>
                <a:latin typeface="Consolas" panose="020B0609020204030204" pitchFamily="49" charset="0"/>
              </a:rPr>
              <a:t>try</a:t>
            </a:r>
            <a:r>
              <a:rPr lang="en-US" sz="1400" spc="0">
                <a:solidFill>
                  <a:srgbClr val="000000"/>
                </a:solidFill>
                <a:latin typeface="Consolas" panose="020B0609020204030204" pitchFamily="49" charset="0"/>
              </a:rPr>
              <a:t> (InputStream </a:t>
            </a:r>
            <a:r>
              <a:rPr lang="en-US" sz="1400" spc="0">
                <a:solidFill>
                  <a:srgbClr val="6A3E3E"/>
                </a:solidFill>
                <a:latin typeface="Consolas" panose="020B0609020204030204" pitchFamily="49" charset="0"/>
              </a:rPr>
              <a:t>input</a:t>
            </a:r>
            <a:r>
              <a:rPr lang="en-US" sz="1400" spc="0">
                <a:solidFill>
                  <a:srgbClr val="000000"/>
                </a:solidFill>
                <a:latin typeface="Consolas" panose="020B0609020204030204" pitchFamily="49" charset="0"/>
              </a:rPr>
              <a:t> = </a:t>
            </a:r>
            <a:r>
              <a:rPr lang="en-US" sz="1400" b="1" spc="0">
                <a:solidFill>
                  <a:srgbClr val="7F0055"/>
                </a:solidFill>
                <a:latin typeface="Consolas" panose="020B0609020204030204" pitchFamily="49" charset="0"/>
              </a:rPr>
              <a:t>new</a:t>
            </a:r>
            <a:r>
              <a:rPr lang="en-US" sz="1400" spc="0">
                <a:solidFill>
                  <a:srgbClr val="000000"/>
                </a:solidFill>
                <a:latin typeface="Consolas" panose="020B0609020204030204" pitchFamily="49" charset="0"/>
              </a:rPr>
              <a:t> FileInputStream(</a:t>
            </a:r>
            <a:r>
              <a:rPr lang="en-US" sz="1400" spc="0">
                <a:solidFill>
                  <a:srgbClr val="2A00FF"/>
                </a:solidFill>
                <a:latin typeface="Consolas" panose="020B0609020204030204" pitchFamily="49" charset="0"/>
              </a:rPr>
              <a:t>"resources/ada.txt"</a:t>
            </a:r>
            <a:r>
              <a:rPr lang="en-US" sz="1400" spc="0">
                <a:solidFill>
                  <a:srgbClr val="000000"/>
                </a:solidFill>
                <a:latin typeface="Consolas" panose="020B0609020204030204" pitchFamily="49" charset="0"/>
              </a:rPr>
              <a:t>)) {</a:t>
            </a:r>
          </a:p>
          <a:p>
            <a:pPr marL="45720" indent="0">
              <a:spcBef>
                <a:spcPts val="0"/>
              </a:spcBef>
              <a:buNone/>
            </a:pPr>
            <a:r>
              <a:rPr lang="en-US" sz="1400" spc="0">
                <a:solidFill>
                  <a:srgbClr val="7F0055"/>
                </a:solidFill>
                <a:latin typeface="Consolas" panose="020B0609020204030204" pitchFamily="49" charset="0"/>
              </a:rPr>
              <a:t>    </a:t>
            </a:r>
            <a:r>
              <a:rPr lang="en-US" sz="1400" b="1" spc="0">
                <a:solidFill>
                  <a:srgbClr val="7F0055"/>
                </a:solidFill>
                <a:latin typeface="Consolas" panose="020B0609020204030204" pitchFamily="49" charset="0"/>
              </a:rPr>
              <a:t>do</a:t>
            </a:r>
            <a:r>
              <a:rPr lang="en-US" sz="1400" spc="0">
                <a:solidFill>
                  <a:srgbClr val="000000"/>
                </a:solidFill>
                <a:latin typeface="Consolas" panose="020B0609020204030204" pitchFamily="49" charset="0"/>
              </a:rPr>
              <a:t> {</a:t>
            </a:r>
          </a:p>
          <a:p>
            <a:pPr marL="45720" indent="0">
              <a:spcBef>
                <a:spcPts val="0"/>
              </a:spcBef>
              <a:buNone/>
            </a:pPr>
            <a:r>
              <a:rPr lang="en-US" sz="1400" spc="0">
                <a:solidFill>
                  <a:srgbClr val="6A3E3E"/>
                </a:solidFill>
                <a:latin typeface="Consolas" panose="020B0609020204030204" pitchFamily="49" charset="0"/>
              </a:rPr>
              <a:t>      data</a:t>
            </a:r>
            <a:r>
              <a:rPr lang="en-US" sz="1400" spc="0">
                <a:solidFill>
                  <a:srgbClr val="000000"/>
                </a:solidFill>
                <a:latin typeface="Consolas" panose="020B0609020204030204" pitchFamily="49" charset="0"/>
              </a:rPr>
              <a:t> = </a:t>
            </a:r>
            <a:r>
              <a:rPr lang="en-US" sz="1400" spc="0">
                <a:solidFill>
                  <a:srgbClr val="6A3E3E"/>
                </a:solidFill>
                <a:latin typeface="Consolas" panose="020B0609020204030204" pitchFamily="49" charset="0"/>
              </a:rPr>
              <a:t>input</a:t>
            </a:r>
            <a:r>
              <a:rPr lang="en-US" sz="1400" spc="0">
                <a:solidFill>
                  <a:srgbClr val="000000"/>
                </a:solidFill>
                <a:latin typeface="Consolas" panose="020B0609020204030204" pitchFamily="49" charset="0"/>
              </a:rPr>
              <a:t>.read();</a:t>
            </a:r>
          </a:p>
          <a:p>
            <a:pPr marL="45720" indent="0">
              <a:spcBef>
                <a:spcPts val="0"/>
              </a:spcBef>
              <a:buNone/>
            </a:pPr>
            <a:r>
              <a:rPr lang="en-US" sz="1400" spc="0">
                <a:solidFill>
                  <a:srgbClr val="000000"/>
                </a:solidFill>
                <a:latin typeface="Consolas" panose="020B0609020204030204" pitchFamily="49" charset="0"/>
              </a:rPr>
              <a:t>      System.</a:t>
            </a:r>
            <a:r>
              <a:rPr lang="en-US" sz="1400" spc="0">
                <a:solidFill>
                  <a:srgbClr val="0000C0"/>
                </a:solidFill>
                <a:latin typeface="Consolas" panose="020B0609020204030204" pitchFamily="49" charset="0"/>
              </a:rPr>
              <a:t>out</a:t>
            </a:r>
            <a:r>
              <a:rPr lang="en-US" sz="1400" spc="0">
                <a:solidFill>
                  <a:srgbClr val="000000"/>
                </a:solidFill>
                <a:latin typeface="Consolas" panose="020B0609020204030204" pitchFamily="49" charset="0"/>
              </a:rPr>
              <a:t>.print(</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a:t>
            </a:r>
            <a:r>
              <a:rPr lang="en-US" sz="1400" spc="0">
                <a:solidFill>
                  <a:srgbClr val="2A00FF"/>
                </a:solidFill>
                <a:latin typeface="Consolas" panose="020B0609020204030204" pitchFamily="49" charset="0"/>
              </a:rPr>
              <a:t>" "</a:t>
            </a:r>
            <a:r>
              <a:rPr lang="en-US" sz="1400" spc="0">
                <a:solidFill>
                  <a:srgbClr val="000000"/>
                </a:solidFill>
                <a:latin typeface="Consolas" panose="020B0609020204030204" pitchFamily="49" charset="0"/>
              </a:rPr>
              <a:t>);  </a:t>
            </a:r>
            <a:r>
              <a:rPr lang="en-US" sz="1400" spc="0">
                <a:solidFill>
                  <a:srgbClr val="3F7F5F"/>
                </a:solidFill>
                <a:latin typeface="Consolas" panose="020B0609020204030204" pitchFamily="49" charset="0"/>
              </a:rPr>
              <a:t>// echo the data read to console</a:t>
            </a:r>
          </a:p>
          <a:p>
            <a:pPr marL="45720" indent="0">
              <a:spcBef>
                <a:spcPts val="0"/>
              </a:spcBef>
              <a:buNone/>
            </a:pPr>
            <a:r>
              <a:rPr lang="en-US" sz="1400" spc="0">
                <a:solidFill>
                  <a:srgbClr val="000000"/>
                </a:solidFill>
                <a:latin typeface="Consolas" panose="020B0609020204030204" pitchFamily="49" charset="0"/>
              </a:rPr>
              <a:t>    } </a:t>
            </a:r>
            <a:r>
              <a:rPr lang="en-US" sz="1400" b="1" spc="0">
                <a:solidFill>
                  <a:srgbClr val="7F0055"/>
                </a:solidFill>
                <a:latin typeface="Consolas" panose="020B0609020204030204" pitchFamily="49" charset="0"/>
              </a:rPr>
              <a:t>while</a:t>
            </a:r>
            <a:r>
              <a:rPr lang="en-US" sz="1400" spc="0">
                <a:solidFill>
                  <a:srgbClr val="000000"/>
                </a:solidFill>
                <a:latin typeface="Consolas" panose="020B0609020204030204" pitchFamily="49" charset="0"/>
              </a:rPr>
              <a:t> (</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-1);</a:t>
            </a:r>
          </a:p>
          <a:p>
            <a:pPr marL="45720" indent="0">
              <a:spcBef>
                <a:spcPts val="0"/>
              </a:spcBef>
              <a:buNone/>
            </a:pPr>
            <a:r>
              <a:rPr lang="en-US" sz="1400" spc="0">
                <a:solidFill>
                  <a:srgbClr val="000000"/>
                </a:solidFill>
                <a:latin typeface="Consolas" panose="020B0609020204030204" pitchFamily="49" charset="0"/>
              </a:rPr>
              <a:t>    System.</a:t>
            </a:r>
            <a:r>
              <a:rPr lang="en-US" sz="1400" spc="0">
                <a:solidFill>
                  <a:srgbClr val="0000C0"/>
                </a:solidFill>
                <a:latin typeface="Consolas" panose="020B0609020204030204" pitchFamily="49" charset="0"/>
              </a:rPr>
              <a:t>out</a:t>
            </a:r>
            <a:r>
              <a:rPr lang="en-US" sz="1400" spc="0">
                <a:solidFill>
                  <a:srgbClr val="000000"/>
                </a:solidFill>
                <a:latin typeface="Consolas" panose="020B0609020204030204" pitchFamily="49" charset="0"/>
              </a:rPr>
              <a:t>.println();</a:t>
            </a:r>
          </a:p>
          <a:p>
            <a:pPr marL="45720" indent="0">
              <a:spcBef>
                <a:spcPts val="0"/>
              </a:spcBef>
              <a:buNone/>
            </a:pPr>
            <a:r>
              <a:rPr lang="en-US" sz="1400" spc="0">
                <a:solidFill>
                  <a:srgbClr val="6A3E3E"/>
                </a:solidFill>
                <a:latin typeface="Consolas" panose="020B0609020204030204" pitchFamily="49" charset="0"/>
              </a:rPr>
              <a:t>    input</a:t>
            </a:r>
            <a:r>
              <a:rPr lang="en-US" sz="1400" spc="0">
                <a:solidFill>
                  <a:srgbClr val="000000"/>
                </a:solidFill>
                <a:latin typeface="Consolas" panose="020B0609020204030204" pitchFamily="49" charset="0"/>
              </a:rPr>
              <a:t>.close();  </a:t>
            </a:r>
            <a:r>
              <a:rPr lang="en-US" sz="1400" spc="0">
                <a:solidFill>
                  <a:srgbClr val="3F7F5F"/>
                </a:solidFill>
                <a:latin typeface="Consolas" panose="020B0609020204030204" pitchFamily="49" charset="0"/>
              </a:rPr>
              <a:t>// really not needed, because try with resources will close</a:t>
            </a:r>
          </a:p>
          <a:p>
            <a:pPr marL="45720" indent="0">
              <a:spcBef>
                <a:spcPts val="0"/>
              </a:spcBef>
              <a:buNone/>
            </a:pPr>
            <a:r>
              <a:rPr lang="en-US" sz="1400" spc="0">
                <a:solidFill>
                  <a:srgbClr val="000000"/>
                </a:solidFill>
                <a:latin typeface="Consolas" panose="020B0609020204030204" pitchFamily="49" charset="0"/>
              </a:rPr>
              <a:t>  } </a:t>
            </a:r>
          </a:p>
          <a:p>
            <a:pPr marL="45720" indent="0">
              <a:spcBef>
                <a:spcPts val="0"/>
              </a:spcBef>
              <a:buNone/>
            </a:pPr>
            <a:r>
              <a:rPr lang="en-US" sz="1400" spc="0">
                <a:solidFill>
                  <a:srgbClr val="7F0055"/>
                </a:solidFill>
                <a:latin typeface="Consolas" panose="020B0609020204030204" pitchFamily="49" charset="0"/>
              </a:rPr>
              <a:t>  </a:t>
            </a:r>
            <a:r>
              <a:rPr lang="en-US" sz="1400" b="1" spc="0">
                <a:solidFill>
                  <a:srgbClr val="7F0055"/>
                </a:solidFill>
                <a:latin typeface="Consolas" panose="020B0609020204030204" pitchFamily="49" charset="0"/>
              </a:rPr>
              <a:t>catch</a:t>
            </a:r>
            <a:r>
              <a:rPr lang="en-US" sz="1400" spc="0">
                <a:solidFill>
                  <a:srgbClr val="000000"/>
                </a:solidFill>
                <a:latin typeface="Consolas" panose="020B0609020204030204" pitchFamily="49" charset="0"/>
              </a:rPr>
              <a:t> (IOException </a:t>
            </a:r>
            <a:r>
              <a:rPr lang="en-US" sz="1400" spc="0">
                <a:solidFill>
                  <a:srgbClr val="6A3E3E"/>
                </a:solidFill>
                <a:latin typeface="Consolas" panose="020B0609020204030204" pitchFamily="49" charset="0"/>
              </a:rPr>
              <a:t>e</a:t>
            </a:r>
            <a:r>
              <a:rPr lang="en-US" sz="1400" spc="0">
                <a:solidFill>
                  <a:srgbClr val="000000"/>
                </a:solidFill>
                <a:latin typeface="Consolas" panose="020B0609020204030204" pitchFamily="49" charset="0"/>
              </a:rPr>
              <a:t>) { </a:t>
            </a:r>
            <a:r>
              <a:rPr lang="en-US" sz="1400" spc="0">
                <a:solidFill>
                  <a:srgbClr val="6A3E3E"/>
                </a:solidFill>
                <a:latin typeface="Consolas" panose="020B0609020204030204" pitchFamily="49" charset="0"/>
              </a:rPr>
              <a:t>e</a:t>
            </a:r>
            <a:r>
              <a:rPr lang="en-US" sz="1400" spc="0">
                <a:solidFill>
                  <a:srgbClr val="000000"/>
                </a:solidFill>
                <a:latin typeface="Consolas" panose="020B0609020204030204" pitchFamily="49" charset="0"/>
              </a:rPr>
              <a:t>.printStackTrace(); }</a:t>
            </a:r>
          </a:p>
          <a:p>
            <a:pPr marL="45720" indent="0">
              <a:spcBef>
                <a:spcPts val="0"/>
              </a:spcBef>
              <a:buNone/>
            </a:pPr>
            <a:endParaRPr lang="en-US" sz="1400" spc="0">
              <a:latin typeface="Consolas" panose="020B0609020204030204" pitchFamily="49" charset="0"/>
            </a:endParaRPr>
          </a:p>
          <a:p>
            <a:pPr marL="45720" indent="0">
              <a:spcBef>
                <a:spcPts val="0"/>
              </a:spcBef>
              <a:buNone/>
            </a:pPr>
            <a:r>
              <a:rPr lang="en-US" sz="1400" spc="0">
                <a:solidFill>
                  <a:srgbClr val="6A3E3E"/>
                </a:solidFill>
                <a:latin typeface="Consolas" panose="020B0609020204030204" pitchFamily="49" charset="0"/>
              </a:rPr>
              <a:t>  data</a:t>
            </a:r>
            <a:r>
              <a:rPr lang="en-US" sz="1400" spc="0">
                <a:solidFill>
                  <a:srgbClr val="000000"/>
                </a:solidFill>
                <a:latin typeface="Consolas" panose="020B0609020204030204" pitchFamily="49" charset="0"/>
              </a:rPr>
              <a:t> = 0;  </a:t>
            </a:r>
            <a:r>
              <a:rPr lang="en-US" sz="1400" spc="0">
                <a:solidFill>
                  <a:srgbClr val="3F7F5F"/>
                </a:solidFill>
                <a:latin typeface="Consolas" panose="020B0609020204030204" pitchFamily="49" charset="0"/>
              </a:rPr>
              <a:t>// reset variable to store bytes</a:t>
            </a:r>
          </a:p>
          <a:p>
            <a:pPr marL="45720" indent="0">
              <a:spcBef>
                <a:spcPts val="0"/>
              </a:spcBef>
              <a:buNone/>
            </a:pPr>
            <a:r>
              <a:rPr lang="en-US" sz="1400" spc="0">
                <a:solidFill>
                  <a:srgbClr val="3F7F5F"/>
                </a:solidFill>
                <a:latin typeface="Consolas" panose="020B0609020204030204" pitchFamily="49" charset="0"/>
              </a:rPr>
              <a:t>  // Re-read data, but printout character equivalents</a:t>
            </a:r>
          </a:p>
          <a:p>
            <a:pPr marL="45720" indent="0">
              <a:spcBef>
                <a:spcPts val="0"/>
              </a:spcBef>
              <a:buNone/>
            </a:pPr>
            <a:r>
              <a:rPr lang="en-US" sz="1400" spc="0">
                <a:solidFill>
                  <a:srgbClr val="7F0055"/>
                </a:solidFill>
                <a:latin typeface="Consolas" panose="020B0609020204030204" pitchFamily="49" charset="0"/>
              </a:rPr>
              <a:t>  try</a:t>
            </a:r>
            <a:r>
              <a:rPr lang="en-US" sz="1400" spc="0">
                <a:solidFill>
                  <a:srgbClr val="000000"/>
                </a:solidFill>
                <a:latin typeface="Consolas" panose="020B0609020204030204" pitchFamily="49" charset="0"/>
              </a:rPr>
              <a:t> (InputStream </a:t>
            </a:r>
            <a:r>
              <a:rPr lang="en-US" sz="1400" spc="0">
                <a:solidFill>
                  <a:srgbClr val="6A3E3E"/>
                </a:solidFill>
                <a:latin typeface="Consolas" panose="020B0609020204030204" pitchFamily="49" charset="0"/>
              </a:rPr>
              <a:t>input</a:t>
            </a:r>
            <a:r>
              <a:rPr lang="en-US" sz="1400" spc="0">
                <a:solidFill>
                  <a:srgbClr val="000000"/>
                </a:solidFill>
                <a:latin typeface="Consolas" panose="020B0609020204030204" pitchFamily="49" charset="0"/>
              </a:rPr>
              <a:t> = </a:t>
            </a:r>
            <a:r>
              <a:rPr lang="en-US" sz="1400" b="1" spc="0">
                <a:solidFill>
                  <a:srgbClr val="7F0055"/>
                </a:solidFill>
                <a:latin typeface="Consolas" panose="020B0609020204030204" pitchFamily="49" charset="0"/>
              </a:rPr>
              <a:t>new</a:t>
            </a:r>
            <a:r>
              <a:rPr lang="en-US" sz="1400" spc="0">
                <a:solidFill>
                  <a:srgbClr val="000000"/>
                </a:solidFill>
                <a:latin typeface="Consolas" panose="020B0609020204030204" pitchFamily="49" charset="0"/>
              </a:rPr>
              <a:t> FileInputStream(</a:t>
            </a:r>
            <a:r>
              <a:rPr lang="en-US" sz="1400" spc="0">
                <a:solidFill>
                  <a:srgbClr val="2A00FF"/>
                </a:solidFill>
                <a:latin typeface="Consolas" panose="020B0609020204030204" pitchFamily="49" charset="0"/>
              </a:rPr>
              <a:t>"resources/ada.txt"</a:t>
            </a:r>
            <a:r>
              <a:rPr lang="en-US" sz="1400" spc="0">
                <a:solidFill>
                  <a:srgbClr val="000000"/>
                </a:solidFill>
                <a:latin typeface="Consolas" panose="020B0609020204030204" pitchFamily="49" charset="0"/>
              </a:rPr>
              <a:t>)) {</a:t>
            </a:r>
          </a:p>
          <a:p>
            <a:pPr marL="45720" indent="0">
              <a:spcBef>
                <a:spcPts val="0"/>
              </a:spcBef>
              <a:buNone/>
            </a:pPr>
            <a:r>
              <a:rPr lang="en-US" sz="1400" spc="0">
                <a:solidFill>
                  <a:srgbClr val="7F0055"/>
                </a:solidFill>
                <a:latin typeface="Consolas" panose="020B0609020204030204" pitchFamily="49" charset="0"/>
              </a:rPr>
              <a:t>    </a:t>
            </a:r>
            <a:r>
              <a:rPr lang="en-US" sz="1400" b="1" spc="0">
                <a:solidFill>
                  <a:srgbClr val="7F0055"/>
                </a:solidFill>
                <a:latin typeface="Consolas" panose="020B0609020204030204" pitchFamily="49" charset="0"/>
              </a:rPr>
              <a:t>while</a:t>
            </a:r>
            <a:r>
              <a:rPr lang="en-US" sz="1400" spc="0">
                <a:solidFill>
                  <a:srgbClr val="000000"/>
                </a:solidFill>
                <a:latin typeface="Consolas" panose="020B0609020204030204" pitchFamily="49" charset="0"/>
              </a:rPr>
              <a:t> (</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-1) {</a:t>
            </a:r>
          </a:p>
          <a:p>
            <a:pPr marL="45720" indent="0">
              <a:spcBef>
                <a:spcPts val="0"/>
              </a:spcBef>
              <a:buNone/>
            </a:pPr>
            <a:r>
              <a:rPr lang="en-US" sz="1400" spc="0">
                <a:solidFill>
                  <a:srgbClr val="6A3E3E"/>
                </a:solidFill>
                <a:latin typeface="Consolas" panose="020B0609020204030204" pitchFamily="49" charset="0"/>
              </a:rPr>
              <a:t>      data</a:t>
            </a:r>
            <a:r>
              <a:rPr lang="en-US" sz="1400" spc="0">
                <a:solidFill>
                  <a:srgbClr val="000000"/>
                </a:solidFill>
                <a:latin typeface="Consolas" panose="020B0609020204030204" pitchFamily="49" charset="0"/>
              </a:rPr>
              <a:t> = </a:t>
            </a:r>
            <a:r>
              <a:rPr lang="en-US" sz="1400" spc="0">
                <a:solidFill>
                  <a:srgbClr val="6A3E3E"/>
                </a:solidFill>
                <a:latin typeface="Consolas" panose="020B0609020204030204" pitchFamily="49" charset="0"/>
              </a:rPr>
              <a:t>input</a:t>
            </a:r>
            <a:r>
              <a:rPr lang="en-US" sz="1400" spc="0">
                <a:solidFill>
                  <a:srgbClr val="000000"/>
                </a:solidFill>
                <a:latin typeface="Consolas" panose="020B0609020204030204" pitchFamily="49" charset="0"/>
              </a:rPr>
              <a:t>.read();</a:t>
            </a:r>
          </a:p>
          <a:p>
            <a:pPr marL="45720" indent="0">
              <a:spcBef>
                <a:spcPts val="0"/>
              </a:spcBef>
              <a:buNone/>
            </a:pPr>
            <a:r>
              <a:rPr lang="en-US" sz="1400" spc="0">
                <a:solidFill>
                  <a:srgbClr val="7F0055"/>
                </a:solidFill>
                <a:latin typeface="Consolas" panose="020B0609020204030204" pitchFamily="49" charset="0"/>
              </a:rPr>
              <a:t>      if</a:t>
            </a:r>
            <a:r>
              <a:rPr lang="en-US" sz="1400" spc="0">
                <a:solidFill>
                  <a:srgbClr val="000000"/>
                </a:solidFill>
                <a:latin typeface="Consolas" panose="020B0609020204030204" pitchFamily="49" charset="0"/>
              </a:rPr>
              <a:t> (</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-1) System.</a:t>
            </a:r>
            <a:r>
              <a:rPr lang="en-US" sz="1400" spc="0">
                <a:solidFill>
                  <a:srgbClr val="0000C0"/>
                </a:solidFill>
                <a:latin typeface="Consolas" panose="020B0609020204030204" pitchFamily="49" charset="0"/>
              </a:rPr>
              <a:t>out</a:t>
            </a:r>
            <a:r>
              <a:rPr lang="en-US" sz="1400" spc="0">
                <a:solidFill>
                  <a:srgbClr val="000000"/>
                </a:solidFill>
                <a:latin typeface="Consolas" panose="020B0609020204030204" pitchFamily="49" charset="0"/>
              </a:rPr>
              <a:t>.print((</a:t>
            </a:r>
            <a:r>
              <a:rPr lang="en-US" sz="1400" spc="0">
                <a:solidFill>
                  <a:srgbClr val="7F0055"/>
                </a:solidFill>
                <a:latin typeface="Consolas" panose="020B0609020204030204" pitchFamily="49" charset="0"/>
              </a:rPr>
              <a:t>char</a:t>
            </a:r>
            <a:r>
              <a:rPr lang="en-US" sz="1400" spc="0">
                <a:solidFill>
                  <a:srgbClr val="000000"/>
                </a:solidFill>
                <a:latin typeface="Consolas" panose="020B0609020204030204" pitchFamily="49" charset="0"/>
              </a:rPr>
              <a:t>) </a:t>
            </a:r>
            <a:r>
              <a:rPr lang="en-US" sz="1400" spc="0">
                <a:solidFill>
                  <a:srgbClr val="6A3E3E"/>
                </a:solidFill>
                <a:latin typeface="Consolas" panose="020B0609020204030204" pitchFamily="49" charset="0"/>
              </a:rPr>
              <a:t>data</a:t>
            </a:r>
            <a:r>
              <a:rPr lang="en-US" sz="1400" spc="0">
                <a:solidFill>
                  <a:srgbClr val="000000"/>
                </a:solidFill>
                <a:latin typeface="Consolas" panose="020B0609020204030204" pitchFamily="49" charset="0"/>
              </a:rPr>
              <a:t> + </a:t>
            </a:r>
            <a:r>
              <a:rPr lang="en-US" sz="1400" spc="0">
                <a:solidFill>
                  <a:srgbClr val="2A00FF"/>
                </a:solidFill>
                <a:latin typeface="Consolas" panose="020B0609020204030204" pitchFamily="49" charset="0"/>
              </a:rPr>
              <a:t>" "</a:t>
            </a:r>
            <a:r>
              <a:rPr lang="en-US" sz="1400" spc="0">
                <a:solidFill>
                  <a:srgbClr val="000000"/>
                </a:solidFill>
                <a:latin typeface="Consolas" panose="020B0609020204030204" pitchFamily="49" charset="0"/>
              </a:rPr>
              <a:t>);  </a:t>
            </a:r>
            <a:r>
              <a:rPr lang="en-US" sz="1400" spc="0">
                <a:solidFill>
                  <a:srgbClr val="3F7F5F"/>
                </a:solidFill>
                <a:latin typeface="Consolas" panose="020B0609020204030204" pitchFamily="49" charset="0"/>
              </a:rPr>
              <a:t>// echo the data</a:t>
            </a:r>
          </a:p>
          <a:p>
            <a:pPr marL="45720" indent="0">
              <a:spcBef>
                <a:spcPts val="0"/>
              </a:spcBef>
              <a:buNone/>
            </a:pPr>
            <a:r>
              <a:rPr lang="en-US" sz="1400" spc="0">
                <a:solidFill>
                  <a:srgbClr val="000000"/>
                </a:solidFill>
                <a:latin typeface="Consolas" panose="020B0609020204030204" pitchFamily="49" charset="0"/>
              </a:rPr>
              <a:t>    }</a:t>
            </a:r>
          </a:p>
          <a:p>
            <a:pPr marL="45720" indent="0">
              <a:spcBef>
                <a:spcPts val="0"/>
              </a:spcBef>
              <a:buNone/>
            </a:pPr>
            <a:r>
              <a:rPr lang="en-US" sz="1400" spc="0">
                <a:solidFill>
                  <a:srgbClr val="000000"/>
                </a:solidFill>
                <a:latin typeface="Consolas" panose="020B0609020204030204" pitchFamily="49" charset="0"/>
              </a:rPr>
              <a:t>  } </a:t>
            </a:r>
          </a:p>
        </p:txBody>
      </p:sp>
      <p:sp>
        <p:nvSpPr>
          <p:cNvPr id="8" name="TextBox 7"/>
          <p:cNvSpPr txBox="1"/>
          <p:nvPr/>
        </p:nvSpPr>
        <p:spPr>
          <a:xfrm>
            <a:off x="7812098" y="5899299"/>
            <a:ext cx="950902" cy="323358"/>
          </a:xfrm>
          <a:prstGeom prst="rect">
            <a:avLst/>
          </a:prstGeom>
          <a:noFill/>
        </p:spPr>
        <p:txBody>
          <a:bodyPr wrap="none" rtlCol="0">
            <a:spAutoFit/>
          </a:bodyPr>
          <a:lstStyle/>
          <a:p>
            <a:pPr algn="ctr">
              <a:lnSpc>
                <a:spcPts val="1800"/>
              </a:lnSpc>
            </a:pPr>
            <a:r>
              <a:rPr lang="en-US" sz="1800" b="0" dirty="0">
                <a:solidFill>
                  <a:srgbClr val="C00000"/>
                </a:solidFill>
                <a:latin typeface="Comic Sans MS" panose="030F0702030302020204" pitchFamily="66" charset="0"/>
              </a:rPr>
              <a:t>Output</a:t>
            </a:r>
          </a:p>
        </p:txBody>
      </p:sp>
      <p:cxnSp>
        <p:nvCxnSpPr>
          <p:cNvPr id="10" name="Straight Arrow Connector 9"/>
          <p:cNvCxnSpPr/>
          <p:nvPr/>
        </p:nvCxnSpPr>
        <p:spPr>
          <a:xfrm flipH="1">
            <a:off x="7467600" y="6029079"/>
            <a:ext cx="381000" cy="272603"/>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1610667"/>
            <a:ext cx="1755609" cy="785023"/>
          </a:xfrm>
          <a:prstGeom prst="rect">
            <a:avLst/>
          </a:prstGeom>
          <a:noFill/>
        </p:spPr>
        <p:txBody>
          <a:bodyPr wrap="none" rtlCol="0">
            <a:spAutoFit/>
          </a:bodyPr>
          <a:lstStyle/>
          <a:p>
            <a:pPr algn="ctr">
              <a:lnSpc>
                <a:spcPts val="1800"/>
              </a:lnSpc>
            </a:pPr>
            <a:r>
              <a:rPr lang="en-US" sz="1600" dirty="0">
                <a:solidFill>
                  <a:srgbClr val="C00000"/>
                </a:solidFill>
                <a:latin typeface="Comic Sans MS" panose="030F0702030302020204" pitchFamily="66" charset="0"/>
              </a:rPr>
              <a:t>Polymorphic use</a:t>
            </a: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of </a:t>
            </a:r>
            <a:r>
              <a:rPr lang="en-US" sz="1600" dirty="0" err="1">
                <a:solidFill>
                  <a:srgbClr val="C00000"/>
                </a:solidFill>
                <a:latin typeface="Comic Sans MS" panose="030F0702030302020204" pitchFamily="66" charset="0"/>
              </a:rPr>
              <a:t>InputStream</a:t>
            </a:r>
            <a:r>
              <a:rPr lang="en-US" sz="1600" dirty="0">
                <a:solidFill>
                  <a:srgbClr val="C00000"/>
                </a:solidFill>
                <a:latin typeface="Comic Sans MS" panose="030F0702030302020204" pitchFamily="66" charset="0"/>
              </a:rPr>
              <a:t>.</a:t>
            </a:r>
          </a:p>
          <a:p>
            <a:pPr algn="ctr">
              <a:lnSpc>
                <a:spcPts val="1800"/>
              </a:lnSpc>
            </a:pPr>
            <a:r>
              <a:rPr lang="en-US" sz="1600" dirty="0">
                <a:solidFill>
                  <a:srgbClr val="C00000"/>
                </a:solidFill>
                <a:latin typeface="Comic Sans MS" panose="030F0702030302020204" pitchFamily="66" charset="0"/>
              </a:rPr>
              <a:t>w</a:t>
            </a:r>
            <a:r>
              <a:rPr lang="en-US" sz="1600" b="0" dirty="0">
                <a:solidFill>
                  <a:srgbClr val="C00000"/>
                </a:solidFill>
                <a:latin typeface="Comic Sans MS" panose="030F0702030302020204" pitchFamily="66" charset="0"/>
              </a:rPr>
              <a:t>hy?</a:t>
            </a:r>
          </a:p>
        </p:txBody>
      </p:sp>
      <p:cxnSp>
        <p:nvCxnSpPr>
          <p:cNvPr id="14" name="Straight Arrow Connector 13"/>
          <p:cNvCxnSpPr/>
          <p:nvPr/>
        </p:nvCxnSpPr>
        <p:spPr>
          <a:xfrm flipH="1">
            <a:off x="6763451" y="2197647"/>
            <a:ext cx="381000" cy="272603"/>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7467600" y="114300"/>
            <a:ext cx="1600200" cy="342900"/>
          </a:xfrm>
          <a:prstGeom prst="flowChartProcess">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byte-based</a:t>
            </a:r>
          </a:p>
        </p:txBody>
      </p:sp>
      <p:pic>
        <p:nvPicPr>
          <p:cNvPr id="3" name="Picture 2">
            <a:extLst>
              <a:ext uri="{FF2B5EF4-FFF2-40B4-BE49-F238E27FC236}">
                <a16:creationId xmlns:a16="http://schemas.microsoft.com/office/drawing/2014/main" id="{854631EA-70FE-414E-A29C-6BE9E6E41A9C}"/>
              </a:ext>
            </a:extLst>
          </p:cNvPr>
          <p:cNvPicPr>
            <a:picLocks noChangeAspect="1"/>
          </p:cNvPicPr>
          <p:nvPr/>
        </p:nvPicPr>
        <p:blipFill>
          <a:blip r:embed="rId2"/>
          <a:stretch>
            <a:fillRect/>
          </a:stretch>
        </p:blipFill>
        <p:spPr>
          <a:xfrm>
            <a:off x="743660" y="6301682"/>
            <a:ext cx="8229600" cy="509189"/>
          </a:xfrm>
          <a:prstGeom prst="rect">
            <a:avLst/>
          </a:prstGeom>
        </p:spPr>
      </p:pic>
    </p:spTree>
    <p:extLst>
      <p:ext uri="{BB962C8B-B14F-4D97-AF65-F5344CB8AC3E}">
        <p14:creationId xmlns:p14="http://schemas.microsoft.com/office/powerpoint/2010/main" val="426496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88592"/>
            <a:ext cx="8839200" cy="4407408"/>
          </a:xfrm>
        </p:spPr>
        <p:txBody>
          <a:bodyPr>
            <a:noAutofit/>
          </a:bodyPr>
          <a:lstStyle/>
          <a:p>
            <a:pPr>
              <a:spcAft>
                <a:spcPts val="1200"/>
              </a:spcAft>
            </a:pPr>
            <a:r>
              <a:rPr lang="en-US" dirty="0"/>
              <a:t>The </a:t>
            </a:r>
            <a:r>
              <a:rPr lang="en-US" sz="1800" dirty="0" err="1">
                <a:latin typeface="Consolas" panose="020B0609020204030204" pitchFamily="49" charset="0"/>
                <a:cs typeface="Consolas" panose="020B0609020204030204" pitchFamily="49" charset="0"/>
              </a:rPr>
              <a:t>FileReader</a:t>
            </a:r>
            <a:r>
              <a:rPr lang="en-US" sz="1800" dirty="0"/>
              <a:t>  </a:t>
            </a:r>
            <a:r>
              <a:rPr lang="en-US" dirty="0"/>
              <a:t>class lets you read the contents of a file as a stream of characters. </a:t>
            </a:r>
          </a:p>
          <a:p>
            <a:pPr>
              <a:spcAft>
                <a:spcPts val="1200"/>
              </a:spcAft>
            </a:pPr>
            <a:r>
              <a:rPr lang="en-US" dirty="0"/>
              <a:t>It works much like the </a:t>
            </a:r>
            <a:r>
              <a:rPr lang="en-US" sz="1800" dirty="0" err="1">
                <a:latin typeface="Consolas" panose="020B0609020204030204" pitchFamily="49" charset="0"/>
                <a:cs typeface="Consolas" panose="020B0609020204030204" pitchFamily="49" charset="0"/>
              </a:rPr>
              <a:t>FileInputStream</a:t>
            </a:r>
            <a:r>
              <a:rPr lang="en-US" dirty="0"/>
              <a:t>  except the </a:t>
            </a:r>
            <a:r>
              <a:rPr lang="en-US" sz="1800" dirty="0" err="1">
                <a:latin typeface="Consolas" panose="020B0609020204030204" pitchFamily="49" charset="0"/>
                <a:cs typeface="Consolas" panose="020B0609020204030204" pitchFamily="49" charset="0"/>
              </a:rPr>
              <a:t>FileInputStream</a:t>
            </a:r>
            <a:r>
              <a:rPr lang="en-US" dirty="0"/>
              <a:t> reads bytes, whereas the </a:t>
            </a:r>
            <a:r>
              <a:rPr lang="en-US" sz="1800" dirty="0" err="1">
                <a:latin typeface="Consolas" panose="020B0609020204030204" pitchFamily="49" charset="0"/>
                <a:cs typeface="Consolas" panose="020B0609020204030204" pitchFamily="49" charset="0"/>
              </a:rPr>
              <a:t>FileReader</a:t>
            </a:r>
            <a:r>
              <a:rPr lang="en-US" dirty="0"/>
              <a:t>  reads characters. </a:t>
            </a:r>
          </a:p>
          <a:p>
            <a:pPr>
              <a:spcAft>
                <a:spcPts val="1200"/>
              </a:spcAft>
            </a:pPr>
            <a:r>
              <a:rPr lang="en-US" dirty="0"/>
              <a:t>One character may correspond to one or more bytes depending on the character encoding scheme.  (e.g., UTF-8 vs UTF-16)</a:t>
            </a:r>
          </a:p>
          <a:p>
            <a:pPr>
              <a:spcAft>
                <a:spcPts val="1200"/>
              </a:spcAft>
            </a:pPr>
            <a:r>
              <a:rPr lang="en-US" dirty="0"/>
              <a:t>The read() method of a </a:t>
            </a:r>
            <a:r>
              <a:rPr lang="en-US" sz="1800" dirty="0" err="1">
                <a:latin typeface="Consolas" panose="020B0609020204030204" pitchFamily="49" charset="0"/>
                <a:cs typeface="Consolas" panose="020B0609020204030204" pitchFamily="49" charset="0"/>
              </a:rPr>
              <a:t>FileReader</a:t>
            </a:r>
            <a:r>
              <a:rPr lang="en-US" sz="1800" dirty="0">
                <a:latin typeface="Consolas" panose="020B0609020204030204" pitchFamily="49" charset="0"/>
                <a:cs typeface="Consolas" panose="020B0609020204030204" pitchFamily="49" charset="0"/>
              </a:rPr>
              <a:t> </a:t>
            </a:r>
            <a:r>
              <a:rPr lang="en-US" dirty="0"/>
              <a:t> returns an </a:t>
            </a:r>
            <a:r>
              <a:rPr lang="en-US" dirty="0" err="1"/>
              <a:t>int</a:t>
            </a:r>
            <a:r>
              <a:rPr lang="en-US" dirty="0"/>
              <a:t> which contains the char value of the character read. </a:t>
            </a:r>
          </a:p>
          <a:p>
            <a:pPr>
              <a:spcAft>
                <a:spcPts val="1200"/>
              </a:spcAft>
            </a:pPr>
            <a:r>
              <a:rPr lang="en-US" dirty="0"/>
              <a:t>If the read() method returns -1, there is no more data to read in the </a:t>
            </a:r>
            <a:r>
              <a:rPr lang="en-US" sz="1800" dirty="0" err="1">
                <a:latin typeface="Consolas" panose="020B0609020204030204" pitchFamily="49" charset="0"/>
                <a:cs typeface="Consolas" panose="020B0609020204030204" pitchFamily="49" charset="0"/>
              </a:rPr>
              <a:t>FileReader</a:t>
            </a:r>
            <a:r>
              <a:rPr lang="en-US" dirty="0"/>
              <a:t>, and it can be closed.  That is, -1 as </a:t>
            </a:r>
            <a:r>
              <a:rPr lang="en-US" dirty="0" err="1"/>
              <a:t>int</a:t>
            </a:r>
            <a:r>
              <a:rPr lang="en-US" dirty="0"/>
              <a:t> value, not -1 </a:t>
            </a:r>
            <a:r>
              <a:rPr lang="en-US"/>
              <a:t>as character value</a:t>
            </a:r>
            <a:r>
              <a:rPr lang="en-US" dirty="0"/>
              <a:t>. There is a difference here! </a:t>
            </a:r>
            <a:br>
              <a:rPr lang="en-US" dirty="0"/>
            </a:br>
            <a:endParaRPr lang="en-US" dirty="0"/>
          </a:p>
        </p:txBody>
      </p:sp>
      <p:sp>
        <p:nvSpPr>
          <p:cNvPr id="3" name="Title 2"/>
          <p:cNvSpPr>
            <a:spLocks noGrp="1"/>
          </p:cNvSpPr>
          <p:nvPr>
            <p:ph type="title"/>
          </p:nvPr>
        </p:nvSpPr>
        <p:spPr/>
        <p:txBody>
          <a:bodyPr/>
          <a:lstStyle/>
          <a:p>
            <a:r>
              <a:rPr lang="en-US" dirty="0"/>
              <a:t>Working with Files:</a:t>
            </a:r>
            <a:br>
              <a:rPr lang="en-US" dirty="0"/>
            </a:br>
            <a:r>
              <a:rPr lang="en-US" dirty="0"/>
              <a:t>Which classes to use?</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5" name="Flowchart: Process 4"/>
          <p:cNvSpPr/>
          <p:nvPr/>
        </p:nvSpPr>
        <p:spPr>
          <a:xfrm>
            <a:off x="7239000" y="533400"/>
            <a:ext cx="1600200"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character-based</a:t>
            </a:r>
          </a:p>
        </p:txBody>
      </p:sp>
    </p:spTree>
    <p:extLst>
      <p:ext uri="{BB962C8B-B14F-4D97-AF65-F5344CB8AC3E}">
        <p14:creationId xmlns:p14="http://schemas.microsoft.com/office/powerpoint/2010/main" val="44898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p:cNvSpPr/>
          <p:nvPr/>
        </p:nvSpPr>
        <p:spPr>
          <a:xfrm>
            <a:off x="3378510" y="3462660"/>
            <a:ext cx="457200" cy="188925"/>
          </a:xfrm>
          <a:prstGeom prst="flowChartProces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685800" y="1688592"/>
            <a:ext cx="8305800" cy="4407408"/>
          </a:xfrm>
        </p:spPr>
        <p:txBody>
          <a:bodyPr>
            <a:noAutofit/>
          </a:bodyPr>
          <a:lstStyle/>
          <a:p>
            <a:pPr marL="45720" indent="0">
              <a:spcBef>
                <a:spcPts val="0"/>
              </a:spcBef>
              <a:spcAft>
                <a:spcPts val="0"/>
              </a:spcAft>
              <a:buNone/>
            </a:pPr>
            <a:endParaRPr lang="en-US" sz="1600" dirty="0"/>
          </a:p>
          <a:p>
            <a:pPr marL="45720" indent="0">
              <a:spcBef>
                <a:spcPts val="0"/>
              </a:spcBef>
              <a:spcAft>
                <a:spcPts val="0"/>
              </a:spcAft>
              <a:buNone/>
            </a:pPr>
            <a:r>
              <a:rPr lang="en-US" sz="1600">
                <a:solidFill>
                  <a:srgbClr val="3F7F5F"/>
                </a:solidFill>
                <a:latin typeface="Consolas" panose="020B0609020204030204" pitchFamily="49" charset="0"/>
              </a:rPr>
              <a:t>/* Case 1:  Use FileReader */</a:t>
            </a:r>
          </a:p>
          <a:p>
            <a:pPr marL="45720" indent="0">
              <a:spcBef>
                <a:spcPts val="0"/>
              </a:spcBef>
              <a:spcAft>
                <a:spcPts val="0"/>
              </a:spcAft>
              <a:buNone/>
            </a:pPr>
            <a:endParaRPr lang="en-US" sz="1600">
              <a:latin typeface="Consolas" panose="020B0609020204030204" pitchFamily="49" charset="0"/>
            </a:endParaRPr>
          </a:p>
          <a:p>
            <a:pPr marL="45720" indent="0">
              <a:spcBef>
                <a:spcPts val="0"/>
              </a:spcBef>
              <a:spcAft>
                <a:spcPts val="0"/>
              </a:spcAft>
              <a:buNone/>
            </a:pPr>
            <a:r>
              <a:rPr lang="en-US" sz="1600" b="1">
                <a:solidFill>
                  <a:srgbClr val="7F0055"/>
                </a:solidFill>
                <a:latin typeface="Consolas" panose="020B0609020204030204" pitchFamily="49" charset="0"/>
              </a:rPr>
              <a:t>try</a:t>
            </a:r>
            <a:r>
              <a:rPr lang="en-US" sz="1600">
                <a:solidFill>
                  <a:srgbClr val="000000"/>
                </a:solidFill>
                <a:latin typeface="Consolas" panose="020B0609020204030204" pitchFamily="49" charset="0"/>
              </a:rPr>
              <a:t> (Reader </a:t>
            </a:r>
            <a:r>
              <a:rPr lang="en-US" sz="1600">
                <a:solidFill>
                  <a:srgbClr val="6A3E3E"/>
                </a:solidFill>
                <a:latin typeface="Consolas" panose="020B0609020204030204" pitchFamily="49" charset="0"/>
              </a:rPr>
              <a:t>myReader</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a:solidFill>
                  <a:srgbClr val="000000"/>
                </a:solidFill>
                <a:latin typeface="Consolas" panose="020B0609020204030204" pitchFamily="49" charset="0"/>
              </a:rPr>
              <a:t> FileReader(</a:t>
            </a:r>
            <a:r>
              <a:rPr lang="en-US" sz="1600">
                <a:solidFill>
                  <a:srgbClr val="0000C0"/>
                </a:solidFill>
                <a:latin typeface="Consolas" panose="020B0609020204030204" pitchFamily="49" charset="0"/>
              </a:rPr>
              <a:t>FILE_NAME</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.println(</a:t>
            </a:r>
            <a:r>
              <a:rPr lang="en-US" sz="1600">
                <a:solidFill>
                  <a:srgbClr val="2A00FF"/>
                </a:solidFill>
                <a:latin typeface="Consolas" panose="020B0609020204030204" pitchFamily="49" charset="0"/>
              </a:rPr>
              <a:t>"\nIs the stream ready? "</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myReader</a:t>
            </a:r>
            <a:r>
              <a:rPr lang="en-US" sz="1600">
                <a:solidFill>
                  <a:srgbClr val="000000"/>
                </a:solidFill>
                <a:latin typeface="Consolas" panose="020B0609020204030204" pitchFamily="49" charset="0"/>
              </a:rPr>
              <a:t>.ready());</a:t>
            </a:r>
          </a:p>
          <a:p>
            <a:pPr marL="45720" indent="0">
              <a:spcBef>
                <a:spcPts val="0"/>
              </a:spcBef>
              <a:spcAft>
                <a:spcPts val="0"/>
              </a:spcAft>
              <a:buNone/>
            </a:pPr>
            <a:r>
              <a:rPr lang="en-US" sz="1600">
                <a:solidFill>
                  <a:srgbClr val="000000"/>
                </a:solidFill>
                <a:latin typeface="Consolas" panose="020B0609020204030204" pitchFamily="49" charset="0"/>
              </a:rPr>
              <a:t>  printline();</a:t>
            </a:r>
          </a:p>
          <a:p>
            <a:pPr marL="45720" indent="0">
              <a:spcBef>
                <a:spcPts val="0"/>
              </a:spcBef>
              <a:spcAft>
                <a:spcPts val="0"/>
              </a:spcAft>
              <a:buNone/>
            </a:pPr>
            <a:endParaRPr lang="en-US" sz="1600">
              <a:latin typeface="Consolas" panose="020B0609020204030204" pitchFamily="49" charset="0"/>
            </a:endParaRPr>
          </a:p>
          <a:p>
            <a:pPr marL="45720" indent="0">
              <a:spcBef>
                <a:spcPts val="0"/>
              </a:spcBef>
              <a:spcAft>
                <a:spcPts val="0"/>
              </a:spcAft>
              <a:buNone/>
            </a:pPr>
            <a:r>
              <a:rPr lang="en-US" sz="1600">
                <a:solidFill>
                  <a:srgbClr val="7F0055"/>
                </a:solidFill>
                <a:latin typeface="Consolas" panose="020B0609020204030204" pitchFamily="49" charset="0"/>
              </a:rPr>
              <a:t>  </a:t>
            </a:r>
            <a:r>
              <a:rPr lang="en-US" sz="1600" b="1">
                <a:solidFill>
                  <a:srgbClr val="7F0055"/>
                </a:solidFill>
                <a:latin typeface="Consolas" panose="020B0609020204030204" pitchFamily="49" charset="0"/>
              </a:rPr>
              <a:t>while</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i</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myReader</a:t>
            </a:r>
            <a:r>
              <a:rPr lang="en-US" sz="1600">
                <a:solidFill>
                  <a:srgbClr val="000000"/>
                </a:solidFill>
                <a:latin typeface="Consolas" panose="020B0609020204030204" pitchFamily="49" charset="0"/>
              </a:rPr>
              <a:t>.</a:t>
            </a:r>
            <a:r>
              <a:rPr lang="en-US" sz="1600">
                <a:solidFill>
                  <a:srgbClr val="000000"/>
                </a:solidFill>
                <a:highlight>
                  <a:srgbClr val="00FFFF"/>
                </a:highlight>
                <a:latin typeface="Consolas" panose="020B0609020204030204" pitchFamily="49" charset="0"/>
              </a:rPr>
              <a:t>read</a:t>
            </a:r>
            <a:r>
              <a:rPr lang="en-US" sz="1600">
                <a:solidFill>
                  <a:srgbClr val="000000"/>
                </a:solidFill>
                <a:latin typeface="Consolas" panose="020B0609020204030204" pitchFamily="49" charset="0"/>
              </a:rPr>
              <a:t>()) != -1) {</a:t>
            </a:r>
          </a:p>
          <a:p>
            <a:pPr marL="45720" indent="0">
              <a:spcBef>
                <a:spcPts val="0"/>
              </a:spcBef>
              <a:spcAft>
                <a:spcPts val="0"/>
              </a:spcAft>
              <a:buNone/>
            </a:pPr>
            <a:r>
              <a:rPr lang="en-US" sz="1600">
                <a:solidFill>
                  <a:srgbClr val="000000"/>
                </a:solidFill>
                <a:latin typeface="Consolas" panose="020B0609020204030204" pitchFamily="49" charset="0"/>
              </a:rPr>
              <a:t>    myReader.</a:t>
            </a:r>
            <a:r>
              <a:rPr lang="en-US" sz="1600">
                <a:solidFill>
                  <a:srgbClr val="000000"/>
                </a:solidFill>
                <a:highlight>
                  <a:srgbClr val="00FFFF"/>
                </a:highlight>
                <a:latin typeface="Consolas" panose="020B0609020204030204" pitchFamily="49" charset="0"/>
              </a:rPr>
              <a:t>skip</a:t>
            </a:r>
            <a:r>
              <a:rPr lang="en-US" sz="1600">
                <a:solidFill>
                  <a:srgbClr val="000000"/>
                </a:solidFill>
                <a:latin typeface="Consolas" panose="020B0609020204030204" pitchFamily="49" charset="0"/>
              </a:rPr>
              <a:t>(1);            </a:t>
            </a:r>
            <a:r>
              <a:rPr lang="en-US" sz="1600">
                <a:solidFill>
                  <a:schemeClr val="accent1"/>
                </a:solidFill>
                <a:latin typeface="Consolas" panose="020B0609020204030204" pitchFamily="49" charset="0"/>
              </a:rPr>
              <a:t>// Let's skip every other character</a:t>
            </a:r>
          </a:p>
          <a:p>
            <a:pPr marL="45720" indent="0">
              <a:spcBef>
                <a:spcPts val="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a:t>
            </a:r>
            <a:r>
              <a:rPr lang="en-US" sz="1600">
                <a:solidFill>
                  <a:srgbClr val="7F0055"/>
                </a:solidFill>
                <a:latin typeface="Consolas" panose="020B0609020204030204" pitchFamily="49" charset="0"/>
              </a:rPr>
              <a:t>char</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i</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.println(System.lineSeparator());</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b="1">
                <a:solidFill>
                  <a:srgbClr val="7F0055"/>
                </a:solidFill>
                <a:latin typeface="Consolas" panose="020B0609020204030204" pitchFamily="49" charset="0"/>
              </a:rPr>
              <a:t>catch</a:t>
            </a:r>
            <a:r>
              <a:rPr lang="en-US" sz="1600">
                <a:solidFill>
                  <a:srgbClr val="000000"/>
                </a:solidFill>
                <a:latin typeface="Consolas" panose="020B0609020204030204" pitchFamily="49" charset="0"/>
              </a:rPr>
              <a:t> (IOException </a:t>
            </a:r>
            <a:r>
              <a:rPr lang="en-US" sz="1600">
                <a:solidFill>
                  <a:srgbClr val="6A3E3E"/>
                </a:solidFill>
                <a:latin typeface="Consolas" panose="020B0609020204030204" pitchFamily="49" charset="0"/>
              </a:rPr>
              <a:t>e</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6A3E3E"/>
                </a:solidFill>
                <a:latin typeface="Consolas" panose="020B0609020204030204" pitchFamily="49" charset="0"/>
              </a:rPr>
              <a:t>  e</a:t>
            </a:r>
            <a:r>
              <a:rPr lang="en-US" sz="1600">
                <a:solidFill>
                  <a:srgbClr val="000000"/>
                </a:solidFill>
                <a:latin typeface="Consolas" panose="020B0609020204030204" pitchFamily="49" charset="0"/>
              </a:rPr>
              <a:t>.printStackTrace();</a:t>
            </a:r>
          </a:p>
          <a:p>
            <a:pPr marL="45720" indent="0">
              <a:spcBef>
                <a:spcPts val="0"/>
              </a:spcBef>
              <a:spcAft>
                <a:spcPts val="0"/>
              </a:spcAft>
              <a:buNone/>
            </a:pPr>
            <a:r>
              <a:rPr lang="en-US" sz="1600">
                <a:solidFill>
                  <a:srgbClr val="000000"/>
                </a:solidFill>
                <a:latin typeface="Consolas" panose="020B0609020204030204" pitchFamily="49" charset="0"/>
              </a:rPr>
              <a:t>}</a:t>
            </a:r>
            <a:endParaRPr lang="en-US" sz="1400" dirty="0"/>
          </a:p>
        </p:txBody>
      </p:sp>
      <p:sp>
        <p:nvSpPr>
          <p:cNvPr id="3" name="Title 2"/>
          <p:cNvSpPr>
            <a:spLocks noGrp="1"/>
          </p:cNvSpPr>
          <p:nvPr>
            <p:ph type="title"/>
          </p:nvPr>
        </p:nvSpPr>
        <p:spPr/>
        <p:txBody>
          <a:bodyPr/>
          <a:lstStyle/>
          <a:p>
            <a:r>
              <a:rPr lang="en-US" dirty="0"/>
              <a:t>Working with Files:</a:t>
            </a:r>
            <a:br>
              <a:rPr lang="en-US" dirty="0"/>
            </a:br>
            <a:r>
              <a:rPr lang="en-US" dirty="0"/>
              <a:t>Which classes to use?</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5" name="Flowchart: Process 4"/>
          <p:cNvSpPr/>
          <p:nvPr/>
        </p:nvSpPr>
        <p:spPr>
          <a:xfrm>
            <a:off x="7239000" y="533400"/>
            <a:ext cx="1600200"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character-based</a:t>
            </a:r>
          </a:p>
        </p:txBody>
      </p:sp>
      <p:sp>
        <p:nvSpPr>
          <p:cNvPr id="6" name="TextBox 5"/>
          <p:cNvSpPr txBox="1"/>
          <p:nvPr/>
        </p:nvSpPr>
        <p:spPr>
          <a:xfrm>
            <a:off x="4549658" y="4876396"/>
            <a:ext cx="3962400" cy="1754326"/>
          </a:xfrm>
          <a:prstGeom prst="rect">
            <a:avLst/>
          </a:prstGeom>
          <a:noFill/>
        </p:spPr>
        <p:txBody>
          <a:bodyPr wrap="square" rtlCol="0">
            <a:spAutoFit/>
          </a:bodyPr>
          <a:lstStyle/>
          <a:p>
            <a:pPr algn="ctr"/>
            <a:r>
              <a:rPr lang="en-US" sz="1800" b="0" dirty="0" err="1">
                <a:solidFill>
                  <a:srgbClr val="C00000"/>
                </a:solidFill>
                <a:latin typeface="Comic Sans MS" panose="030F0702030302020204" pitchFamily="66" charset="0"/>
              </a:rPr>
              <a:t>FileReader</a:t>
            </a:r>
            <a:r>
              <a:rPr lang="en-US" sz="1800" b="0" dirty="0">
                <a:solidFill>
                  <a:srgbClr val="C00000"/>
                </a:solidFill>
                <a:latin typeface="Comic Sans MS" panose="030F0702030302020204" pitchFamily="66" charset="0"/>
              </a:rPr>
              <a:t> has methods to read() a character, skip() a character or close() the </a:t>
            </a:r>
            <a:r>
              <a:rPr lang="en-US" sz="1800" b="0">
                <a:solidFill>
                  <a:srgbClr val="C00000"/>
                </a:solidFill>
                <a:latin typeface="Comic Sans MS" panose="030F0702030302020204" pitchFamily="66" charset="0"/>
              </a:rPr>
              <a:t>stream.</a:t>
            </a:r>
            <a:br>
              <a:rPr lang="en-US" sz="1800" b="0">
                <a:solidFill>
                  <a:srgbClr val="C00000"/>
                </a:solidFill>
                <a:latin typeface="Comic Sans MS" panose="030F0702030302020204" pitchFamily="66" charset="0"/>
              </a:rPr>
            </a:br>
            <a:br>
              <a:rPr lang="en-US" sz="1800" b="0">
                <a:solidFill>
                  <a:srgbClr val="C00000"/>
                </a:solidFill>
                <a:latin typeface="Comic Sans MS" panose="030F0702030302020204" pitchFamily="66" charset="0"/>
              </a:rPr>
            </a:br>
            <a:r>
              <a:rPr lang="en-US" sz="1800" b="0">
                <a:solidFill>
                  <a:srgbClr val="C00000"/>
                </a:solidFill>
                <a:latin typeface="Comic Sans MS" panose="030F0702030302020204" pitchFamily="66" charset="0"/>
              </a:rPr>
              <a:t>Close is invoked by </a:t>
            </a:r>
            <a:br>
              <a:rPr lang="en-US" sz="1800" b="0">
                <a:solidFill>
                  <a:srgbClr val="C00000"/>
                </a:solidFill>
                <a:latin typeface="Comic Sans MS" panose="030F0702030302020204" pitchFamily="66" charset="0"/>
              </a:rPr>
            </a:br>
            <a:r>
              <a:rPr lang="en-US" sz="1800" b="0">
                <a:solidFill>
                  <a:srgbClr val="C00000"/>
                </a:solidFill>
                <a:latin typeface="Comic Sans MS" panose="030F0702030302020204" pitchFamily="66" charset="0"/>
              </a:rPr>
              <a:t>try with resources</a:t>
            </a:r>
            <a:endParaRPr lang="en-US" sz="1800" b="0"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47506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88592"/>
            <a:ext cx="8839200" cy="4407408"/>
          </a:xfrm>
        </p:spPr>
        <p:txBody>
          <a:bodyPr>
            <a:noAutofit/>
          </a:bodyPr>
          <a:lstStyle/>
          <a:p>
            <a:pPr>
              <a:spcAft>
                <a:spcPts val="1200"/>
              </a:spcAft>
            </a:pPr>
            <a:r>
              <a:rPr lang="en-US" dirty="0"/>
              <a:t>The </a:t>
            </a:r>
            <a:r>
              <a:rPr lang="en-US" sz="1800" dirty="0" err="1">
                <a:latin typeface="Consolas" panose="020B0609020204030204" pitchFamily="49" charset="0"/>
                <a:cs typeface="Consolas" panose="020B0609020204030204" pitchFamily="49" charset="0"/>
              </a:rPr>
              <a:t>FileWriter</a:t>
            </a:r>
            <a:r>
              <a:rPr lang="en-US" sz="1800" dirty="0"/>
              <a:t>  </a:t>
            </a:r>
            <a:r>
              <a:rPr lang="en-US" dirty="0"/>
              <a:t>class lets you write the contents of a file as a stream of characters. </a:t>
            </a:r>
            <a:br>
              <a:rPr lang="en-US" dirty="0"/>
            </a:br>
            <a:endParaRPr lang="en-US" dirty="0"/>
          </a:p>
          <a:p>
            <a:r>
              <a:rPr lang="en-US" dirty="0"/>
              <a:t>When you create a </a:t>
            </a:r>
            <a:r>
              <a:rPr lang="en-US" sz="1800" dirty="0" err="1">
                <a:latin typeface="Consolas" panose="020B0609020204030204" pitchFamily="49" charset="0"/>
                <a:cs typeface="Consolas" panose="020B0609020204030204" pitchFamily="49" charset="0"/>
              </a:rPr>
              <a:t>FileWriter</a:t>
            </a:r>
            <a:r>
              <a:rPr lang="en-US" dirty="0"/>
              <a:t> you can decide whether to overwrite or append to the specified file. </a:t>
            </a:r>
            <a:br>
              <a:rPr lang="en-US" dirty="0"/>
            </a:br>
            <a:endParaRPr lang="en-US" dirty="0"/>
          </a:p>
          <a:p>
            <a:r>
              <a:rPr lang="en-US" dirty="0"/>
              <a:t>The constructor taking just one parameter, the file name, will overwrite any existing file or create a new one: </a:t>
            </a:r>
          </a:p>
          <a:p>
            <a:pPr marL="365760" lvl="1" indent="0">
              <a:buNone/>
            </a:pPr>
            <a:r>
              <a:rPr lang="en-US" sz="1600" dirty="0">
                <a:latin typeface="Consolas" panose="020B0609020204030204" pitchFamily="49" charset="0"/>
                <a:cs typeface="Consolas" panose="020B0609020204030204" pitchFamily="49" charset="0"/>
              </a:rPr>
              <a:t>Writer </a:t>
            </a:r>
            <a:r>
              <a:rPr lang="en-US" sz="1600" dirty="0" err="1">
                <a:latin typeface="Consolas" panose="020B0609020204030204" pitchFamily="49" charset="0"/>
                <a:cs typeface="Consolas" panose="020B0609020204030204" pitchFamily="49" charset="0"/>
              </a:rPr>
              <a:t>writer</a:t>
            </a:r>
            <a:r>
              <a:rPr lang="en-US" sz="1600" dirty="0">
                <a:latin typeface="Consolas" panose="020B0609020204030204" pitchFamily="49" charset="0"/>
                <a:cs typeface="Consolas" panose="020B0609020204030204" pitchFamily="49" charset="0"/>
              </a:rPr>
              <a:t> = </a:t>
            </a:r>
            <a:r>
              <a:rPr lang="en-US" sz="1600" b="1" dirty="0">
                <a:solidFill>
                  <a:srgbClr val="7F0055"/>
                </a:solidFill>
                <a:latin typeface="Consolas"/>
              </a:rPr>
              <a:t>new</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FileWriter</a:t>
            </a:r>
            <a:r>
              <a:rPr lang="en-US" sz="1600" dirty="0">
                <a:latin typeface="Consolas" panose="020B0609020204030204" pitchFamily="49" charset="0"/>
                <a:cs typeface="Consolas" panose="020B0609020204030204" pitchFamily="49" charset="0"/>
              </a:rPr>
              <a:t>(</a:t>
            </a:r>
            <a:r>
              <a:rPr lang="en-US" sz="1600" dirty="0">
                <a:solidFill>
                  <a:srgbClr val="2A00FF"/>
                </a:solidFill>
                <a:latin typeface="Consolas"/>
              </a:rPr>
              <a:t>"c:\\data\\output.txt"</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r>
              <a:rPr lang="en-US" dirty="0"/>
              <a:t>Another constructor takes 2 parameters -- the file name and a </a:t>
            </a:r>
            <a:r>
              <a:rPr lang="en-US" dirty="0" err="1"/>
              <a:t>boolean</a:t>
            </a:r>
            <a:r>
              <a:rPr lang="en-US" dirty="0"/>
              <a:t>.  </a:t>
            </a:r>
          </a:p>
          <a:p>
            <a:pPr marL="365760" lvl="1" indent="0">
              <a:buNone/>
            </a:pPr>
            <a:r>
              <a:rPr lang="en-US" sz="1600" dirty="0">
                <a:latin typeface="Consolas" panose="020B0609020204030204" pitchFamily="49" charset="0"/>
                <a:cs typeface="Consolas" panose="020B0609020204030204" pitchFamily="49" charset="0"/>
              </a:rPr>
              <a:t>Writer </a:t>
            </a:r>
            <a:r>
              <a:rPr lang="en-US" sz="1600" dirty="0" err="1">
                <a:latin typeface="Consolas" panose="020B0609020204030204" pitchFamily="49" charset="0"/>
                <a:cs typeface="Consolas" panose="020B0609020204030204" pitchFamily="49" charset="0"/>
              </a:rPr>
              <a:t>writer</a:t>
            </a:r>
            <a:r>
              <a:rPr lang="en-US" sz="1600" dirty="0">
                <a:latin typeface="Consolas" panose="020B0609020204030204" pitchFamily="49" charset="0"/>
                <a:cs typeface="Consolas" panose="020B0609020204030204" pitchFamily="49" charset="0"/>
              </a:rPr>
              <a:t> = </a:t>
            </a:r>
            <a:r>
              <a:rPr lang="en-US" sz="1600" b="1" dirty="0">
                <a:solidFill>
                  <a:srgbClr val="7F0055"/>
                </a:solidFill>
                <a:latin typeface="Consolas"/>
              </a:rPr>
              <a:t>new</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FileWriter</a:t>
            </a:r>
            <a:r>
              <a:rPr lang="en-US" sz="1600" dirty="0">
                <a:latin typeface="Consolas" panose="020B0609020204030204" pitchFamily="49" charset="0"/>
                <a:cs typeface="Consolas" panose="020B0609020204030204" pitchFamily="49" charset="0"/>
              </a:rPr>
              <a:t>(</a:t>
            </a:r>
            <a:r>
              <a:rPr lang="en-US" sz="1600" dirty="0">
                <a:solidFill>
                  <a:srgbClr val="2A00FF"/>
                </a:solidFill>
                <a:latin typeface="Consolas"/>
              </a:rPr>
              <a:t>"c:\\data\\output.txt",</a:t>
            </a:r>
            <a:r>
              <a:rPr lang="en-US" sz="1600" dirty="0">
                <a:latin typeface="Consolas" panose="020B0609020204030204" pitchFamily="49" charset="0"/>
                <a:cs typeface="Consolas" panose="020B0609020204030204" pitchFamily="49" charset="0"/>
              </a:rPr>
              <a:t> true);  </a:t>
            </a:r>
            <a:r>
              <a:rPr lang="en-US" sz="1600" dirty="0">
                <a:solidFill>
                  <a:srgbClr val="3F7F5F"/>
                </a:solidFill>
                <a:latin typeface="Consolas"/>
              </a:rPr>
              <a:t>//append</a:t>
            </a:r>
            <a:br>
              <a:rPr lang="en-US" sz="1600" dirty="0">
                <a:solidFill>
                  <a:srgbClr val="3F7F5F"/>
                </a:solidFill>
                <a:latin typeface="Consolas"/>
              </a:rPr>
            </a:br>
            <a:r>
              <a:rPr lang="en-US" sz="1600" dirty="0">
                <a:latin typeface="Consolas" panose="020B0609020204030204" pitchFamily="49" charset="0"/>
                <a:cs typeface="Consolas" panose="020B0609020204030204" pitchFamily="49" charset="0"/>
              </a:rPr>
              <a:t>Writer </a:t>
            </a:r>
            <a:r>
              <a:rPr lang="en-US" sz="1600" dirty="0" err="1">
                <a:latin typeface="Consolas" panose="020B0609020204030204" pitchFamily="49" charset="0"/>
                <a:cs typeface="Consolas" panose="020B0609020204030204" pitchFamily="49" charset="0"/>
              </a:rPr>
              <a:t>writer</a:t>
            </a:r>
            <a:r>
              <a:rPr lang="en-US" sz="1600" dirty="0">
                <a:latin typeface="Consolas" panose="020B0609020204030204" pitchFamily="49" charset="0"/>
                <a:cs typeface="Consolas" panose="020B0609020204030204" pitchFamily="49" charset="0"/>
              </a:rPr>
              <a:t> = </a:t>
            </a:r>
            <a:r>
              <a:rPr lang="en-US" sz="1600" b="1" dirty="0">
                <a:solidFill>
                  <a:srgbClr val="7F0055"/>
                </a:solidFill>
                <a:latin typeface="Consolas"/>
              </a:rPr>
              <a:t>new</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FileWriter</a:t>
            </a:r>
            <a:r>
              <a:rPr lang="en-US" sz="1600" dirty="0">
                <a:latin typeface="Consolas" panose="020B0609020204030204" pitchFamily="49" charset="0"/>
                <a:cs typeface="Consolas" panose="020B0609020204030204" pitchFamily="49" charset="0"/>
              </a:rPr>
              <a:t>(</a:t>
            </a:r>
            <a:r>
              <a:rPr lang="en-US" sz="1600" dirty="0">
                <a:solidFill>
                  <a:srgbClr val="2A00FF"/>
                </a:solidFill>
                <a:latin typeface="Consolas"/>
              </a:rPr>
              <a:t>"c:\\data</a:t>
            </a:r>
            <a:r>
              <a:rPr lang="en-US" sz="1600" dirty="0">
                <a:latin typeface="Consolas" panose="020B0609020204030204" pitchFamily="49" charset="0"/>
                <a:cs typeface="Consolas" panose="020B0609020204030204" pitchFamily="49" charset="0"/>
              </a:rPr>
              <a:t>\\</a:t>
            </a:r>
            <a:r>
              <a:rPr lang="en-US" sz="1600" dirty="0">
                <a:solidFill>
                  <a:srgbClr val="2A00FF"/>
                </a:solidFill>
                <a:latin typeface="Consolas"/>
              </a:rPr>
              <a:t>output.txt",</a:t>
            </a:r>
            <a:r>
              <a:rPr lang="en-US" sz="1600" dirty="0">
                <a:latin typeface="Consolas" panose="020B0609020204030204" pitchFamily="49" charset="0"/>
                <a:cs typeface="Consolas" panose="020B0609020204030204" pitchFamily="49" charset="0"/>
              </a:rPr>
              <a:t> false); </a:t>
            </a:r>
            <a:r>
              <a:rPr lang="en-US" sz="1600" dirty="0">
                <a:solidFill>
                  <a:srgbClr val="3F7F5F"/>
                </a:solidFill>
                <a:latin typeface="Consolas"/>
              </a:rPr>
              <a:t>//overwrite</a:t>
            </a:r>
          </a:p>
        </p:txBody>
      </p:sp>
      <p:sp>
        <p:nvSpPr>
          <p:cNvPr id="3" name="Title 2"/>
          <p:cNvSpPr>
            <a:spLocks noGrp="1"/>
          </p:cNvSpPr>
          <p:nvPr>
            <p:ph type="title"/>
          </p:nvPr>
        </p:nvSpPr>
        <p:spPr/>
        <p:txBody>
          <a:bodyPr/>
          <a:lstStyle/>
          <a:p>
            <a:r>
              <a:rPr lang="en-US" dirty="0"/>
              <a:t>Working with Files:</a:t>
            </a:r>
            <a:br>
              <a:rPr lang="en-US" dirty="0"/>
            </a:br>
            <a:r>
              <a:rPr lang="en-US" dirty="0"/>
              <a:t>Which classes to use?</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5" name="Flowchart: Process 4"/>
          <p:cNvSpPr/>
          <p:nvPr/>
        </p:nvSpPr>
        <p:spPr>
          <a:xfrm>
            <a:off x="7239000" y="533400"/>
            <a:ext cx="1600200"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character-based</a:t>
            </a:r>
          </a:p>
        </p:txBody>
      </p:sp>
    </p:spTree>
    <p:extLst>
      <p:ext uri="{BB962C8B-B14F-4D97-AF65-F5344CB8AC3E}">
        <p14:creationId xmlns:p14="http://schemas.microsoft.com/office/powerpoint/2010/main" val="187770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76200"/>
            <a:ext cx="8839200" cy="5440679"/>
          </a:xfrm>
        </p:spPr>
        <p:txBody>
          <a:bodyPr>
            <a:noAutofit/>
          </a:bodyPr>
          <a:lstStyle/>
          <a:p>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final</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String </a:t>
            </a:r>
            <a:r>
              <a:rPr lang="en-US" sz="1400">
                <a:solidFill>
                  <a:srgbClr val="0000C0"/>
                </a:solidFill>
                <a:latin typeface="Consolas" panose="020B0609020204030204" pitchFamily="49" charset="0"/>
              </a:rPr>
              <a:t>FILE_NAME_1</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"resources/output_o.txt"</a:t>
            </a:r>
            <a:r>
              <a:rPr lang="en-US" sz="1400">
                <a:solidFill>
                  <a:srgbClr val="000000"/>
                </a:solidFill>
                <a:latin typeface="Consolas" panose="020B0609020204030204" pitchFamily="49" charset="0"/>
              </a:rPr>
              <a:t>;</a:t>
            </a:r>
          </a:p>
          <a:p>
            <a:r>
              <a:rPr lang="en-US" sz="1400" b="1">
                <a:solidFill>
                  <a:srgbClr val="7F0055"/>
                </a:solidFill>
                <a:latin typeface="Consolas" panose="020B0609020204030204" pitchFamily="49" charset="0"/>
              </a:rPr>
              <a:t>private static final </a:t>
            </a:r>
            <a:r>
              <a:rPr lang="en-US" sz="1400">
                <a:solidFill>
                  <a:srgbClr val="000000"/>
                </a:solidFill>
                <a:latin typeface="Consolas" panose="020B0609020204030204" pitchFamily="49" charset="0"/>
              </a:rPr>
              <a:t>String </a:t>
            </a:r>
            <a:r>
              <a:rPr lang="en-US" sz="1400">
                <a:solidFill>
                  <a:srgbClr val="0000C0"/>
                </a:solidFill>
                <a:latin typeface="Consolas" panose="020B0609020204030204" pitchFamily="49" charset="0"/>
              </a:rPr>
              <a:t>FILE_NAME_2</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"resources/output_a.txt"</a:t>
            </a:r>
            <a:r>
              <a:rPr lang="en-US" sz="1400">
                <a:solidFill>
                  <a:srgbClr val="000000"/>
                </a:solidFill>
                <a:latin typeface="Consolas" panose="020B0609020204030204" pitchFamily="49" charset="0"/>
              </a:rPr>
              <a:t>;</a:t>
            </a:r>
          </a:p>
          <a:p>
            <a:r>
              <a:rPr lang="en-US" sz="1400" b="1">
                <a:solidFill>
                  <a:srgbClr val="7F0055"/>
                </a:solidFill>
                <a:latin typeface="Consolas" panose="020B0609020204030204" pitchFamily="49" charset="0"/>
              </a:rPr>
              <a:t>private static final boolean </a:t>
            </a:r>
            <a:r>
              <a:rPr lang="en-US" sz="1400">
                <a:solidFill>
                  <a:srgbClr val="0000C0"/>
                </a:solidFill>
                <a:latin typeface="Consolas" panose="020B0609020204030204" pitchFamily="49" charset="0"/>
              </a:rPr>
              <a:t>APPEND_MODE</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true</a:t>
            </a:r>
            <a:r>
              <a:rPr lang="en-US" sz="1400">
                <a:solidFill>
                  <a:srgbClr val="000000"/>
                </a:solidFill>
                <a:latin typeface="Consolas" panose="020B0609020204030204" pitchFamily="49" charset="0"/>
              </a:rPr>
              <a:t>;</a:t>
            </a:r>
          </a:p>
          <a:p>
            <a:r>
              <a:rPr lang="en-US" sz="1400" b="1">
                <a:solidFill>
                  <a:srgbClr val="7F0055"/>
                </a:solidFill>
                <a:latin typeface="Consolas" panose="020B0609020204030204" pitchFamily="49" charset="0"/>
              </a:rPr>
              <a:t>private static final boolean </a:t>
            </a:r>
            <a:r>
              <a:rPr lang="en-US" sz="1400">
                <a:solidFill>
                  <a:srgbClr val="0000C0"/>
                </a:solidFill>
                <a:latin typeface="Consolas" panose="020B0609020204030204" pitchFamily="49" charset="0"/>
              </a:rPr>
              <a:t>OVERWRITE_MODE</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false</a:t>
            </a:r>
            <a:r>
              <a:rPr lang="en-US" sz="1400">
                <a:solidFill>
                  <a:srgbClr val="000000"/>
                </a:solidFill>
                <a:latin typeface="Consolas" panose="020B0609020204030204" pitchFamily="49" charset="0"/>
              </a:rPr>
              <a:t>;</a:t>
            </a:r>
          </a:p>
          <a:p>
            <a:endParaRPr lang="en-US" sz="1400" b="1">
              <a:solidFill>
                <a:srgbClr val="7F0055"/>
              </a:solidFill>
              <a:latin typeface="Consolas" panose="020B0609020204030204" pitchFamily="49" charset="0"/>
            </a:endParaRPr>
          </a:p>
          <a:p>
            <a:r>
              <a:rPr lang="en-US" sz="1400" b="1">
                <a:solidFill>
                  <a:srgbClr val="7F0055"/>
                </a:solidFill>
                <a:latin typeface="Consolas" panose="020B0609020204030204" pitchFamily="49" charset="0"/>
              </a:rPr>
              <a:t>try</a:t>
            </a:r>
            <a:r>
              <a:rPr lang="en-US" sz="1400">
                <a:solidFill>
                  <a:srgbClr val="000000"/>
                </a:solidFill>
                <a:latin typeface="Consolas" panose="020B0609020204030204" pitchFamily="49" charset="0"/>
              </a:rPr>
              <a:t> (Writer </a:t>
            </a:r>
            <a:r>
              <a:rPr lang="en-US" sz="1400">
                <a:solidFill>
                  <a:srgbClr val="6A3E3E"/>
                </a:solidFill>
                <a:latin typeface="Consolas" panose="020B0609020204030204" pitchFamily="49" charset="0"/>
              </a:rPr>
              <a:t>myWriter_O</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FileWriter(</a:t>
            </a:r>
            <a:r>
              <a:rPr lang="en-US" sz="1400">
                <a:solidFill>
                  <a:srgbClr val="0000C0"/>
                </a:solidFill>
                <a:latin typeface="Consolas" panose="020B0609020204030204" pitchFamily="49" charset="0"/>
              </a:rPr>
              <a:t>FILE_NAME_1</a:t>
            </a:r>
            <a:r>
              <a:rPr lang="en-US" sz="1400">
                <a:solidFill>
                  <a:srgbClr val="000000"/>
                </a:solidFill>
                <a:latin typeface="Consolas" panose="020B0609020204030204" pitchFamily="49" charset="0"/>
              </a:rPr>
              <a:t>, </a:t>
            </a:r>
            <a:r>
              <a:rPr lang="en-US" sz="1400">
                <a:solidFill>
                  <a:srgbClr val="0000C0"/>
                </a:solidFill>
                <a:latin typeface="Consolas" panose="020B0609020204030204" pitchFamily="49" charset="0"/>
              </a:rPr>
              <a:t>OVERWRITE_MODE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Writer </a:t>
            </a:r>
            <a:r>
              <a:rPr lang="en-US" sz="1400">
                <a:solidFill>
                  <a:srgbClr val="6A3E3E"/>
                </a:solidFill>
                <a:latin typeface="Consolas" panose="020B0609020204030204" pitchFamily="49" charset="0"/>
              </a:rPr>
              <a:t>myWriter_A</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FileWriter(</a:t>
            </a:r>
            <a:r>
              <a:rPr lang="en-US" sz="1400">
                <a:solidFill>
                  <a:srgbClr val="0000C0"/>
                </a:solidFill>
                <a:latin typeface="Consolas" panose="020B0609020204030204" pitchFamily="49" charset="0"/>
              </a:rPr>
              <a:t>FILE_NAME_2</a:t>
            </a:r>
            <a:r>
              <a:rPr lang="en-US" sz="1400">
                <a:solidFill>
                  <a:srgbClr val="000000"/>
                </a:solidFill>
                <a:latin typeface="Consolas" panose="020B0609020204030204" pitchFamily="49" charset="0"/>
              </a:rPr>
              <a:t>, </a:t>
            </a:r>
            <a:r>
              <a:rPr lang="en-US" sz="1400">
                <a:solidFill>
                  <a:srgbClr val="0000C0"/>
                </a:solidFill>
                <a:latin typeface="Consolas" panose="020B0609020204030204" pitchFamily="49" charset="0"/>
              </a:rPr>
              <a:t>OVERWRITE_MODE</a:t>
            </a:r>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US" sz="1400">
                <a:solidFill>
                  <a:srgbClr val="3F7F5F"/>
                </a:solidFill>
                <a:latin typeface="Consolas" panose="020B0609020204030204" pitchFamily="49" charset="0"/>
              </a:rPr>
              <a:t>  // In the beginning both files were opened as overwrite</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"Working with FileReaders and FileWriters is rough!"</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"Working with FileReaders and FileWriters is rough!"</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.write(System.lineSeparator());  </a:t>
            </a:r>
            <a:r>
              <a:rPr lang="en-US" sz="1400">
                <a:solidFill>
                  <a:srgbClr val="3F7F5F"/>
                </a:solidFill>
                <a:latin typeface="Consolas" panose="020B0609020204030204" pitchFamily="49" charset="0"/>
              </a:rPr>
              <a:t>// new line (regardless of op system!)</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.write(System.lineSeparator());</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"Why did I sign up for this course?"</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"Why did I sign up for this course?"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catch</a:t>
            </a:r>
            <a:r>
              <a:rPr lang="en-US" sz="1400">
                <a:solidFill>
                  <a:srgbClr val="000000"/>
                </a:solidFill>
                <a:latin typeface="Consolas" panose="020B0609020204030204" pitchFamily="49" charset="0"/>
              </a:rPr>
              <a:t> (IOException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.printStackTrace(); }</a:t>
            </a:r>
          </a:p>
          <a:p>
            <a:endParaRPr lang="en-US" sz="1400">
              <a:latin typeface="Consolas" panose="020B0609020204030204" pitchFamily="49" charset="0"/>
            </a:endParaRPr>
          </a:p>
          <a:p>
            <a:r>
              <a:rPr lang="en-US" sz="1400">
                <a:solidFill>
                  <a:srgbClr val="3F7F5F"/>
                </a:solidFill>
                <a:latin typeface="Consolas" panose="020B0609020204030204" pitchFamily="49" charset="0"/>
              </a:rPr>
              <a:t>// Both comments were added to each file.  (Overwrite is just how to BEGIN writing)</a:t>
            </a:r>
          </a:p>
          <a:p>
            <a:endParaRPr lang="en-US" sz="1400">
              <a:latin typeface="Consolas" panose="020B0609020204030204" pitchFamily="49" charset="0"/>
            </a:endParaRPr>
          </a:p>
          <a:p>
            <a:r>
              <a:rPr lang="en-US" sz="1400">
                <a:solidFill>
                  <a:srgbClr val="3F7F5F"/>
                </a:solidFill>
                <a:latin typeface="Consolas" panose="020B0609020204030204" pitchFamily="49" charset="0"/>
              </a:rPr>
              <a:t>// Then each file was opened in a different mode</a:t>
            </a:r>
          </a:p>
          <a:p>
            <a:r>
              <a:rPr lang="en-US" sz="1400">
                <a:solidFill>
                  <a:srgbClr val="7F0055"/>
                </a:solidFill>
                <a:latin typeface="Consolas" panose="020B0609020204030204" pitchFamily="49" charset="0"/>
              </a:rPr>
              <a:t>try</a:t>
            </a:r>
            <a:r>
              <a:rPr lang="en-US" sz="1400">
                <a:solidFill>
                  <a:srgbClr val="000000"/>
                </a:solidFill>
                <a:latin typeface="Consolas" panose="020B0609020204030204" pitchFamily="49" charset="0"/>
              </a:rPr>
              <a:t> (Writer </a:t>
            </a:r>
            <a:r>
              <a:rPr lang="en-US" sz="1400">
                <a:solidFill>
                  <a:srgbClr val="6A3E3E"/>
                </a:solidFill>
                <a:latin typeface="Consolas" panose="020B0609020204030204" pitchFamily="49" charset="0"/>
              </a:rPr>
              <a:t>myWriter_O</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FileWriter(</a:t>
            </a:r>
            <a:r>
              <a:rPr lang="en-US" sz="1400">
                <a:solidFill>
                  <a:srgbClr val="0000C0"/>
                </a:solidFill>
                <a:latin typeface="Consolas" panose="020B0609020204030204" pitchFamily="49" charset="0"/>
              </a:rPr>
              <a:t>FILE_NAME_1</a:t>
            </a:r>
            <a:r>
              <a:rPr lang="en-US" sz="1400">
                <a:solidFill>
                  <a:srgbClr val="000000"/>
                </a:solidFill>
                <a:latin typeface="Consolas" panose="020B0609020204030204" pitchFamily="49" charset="0"/>
              </a:rPr>
              <a:t>, </a:t>
            </a:r>
            <a:r>
              <a:rPr lang="en-US" sz="1400">
                <a:solidFill>
                  <a:srgbClr val="0000C0"/>
                </a:solidFill>
                <a:latin typeface="Consolas" panose="020B0609020204030204" pitchFamily="49" charset="0"/>
              </a:rPr>
              <a:t>OVERWRITE_MODE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Writer </a:t>
            </a:r>
            <a:r>
              <a:rPr lang="en-US" sz="1400">
                <a:solidFill>
                  <a:srgbClr val="6A3E3E"/>
                </a:solidFill>
                <a:latin typeface="Consolas" panose="020B0609020204030204" pitchFamily="49" charset="0"/>
              </a:rPr>
              <a:t>myWriter_A</a:t>
            </a:r>
            <a:r>
              <a:rPr lang="en-US" sz="1400">
                <a:solidFill>
                  <a:srgbClr val="000000"/>
                </a:solidFill>
                <a:latin typeface="Consolas" panose="020B0609020204030204" pitchFamily="49" charset="0"/>
              </a:rPr>
              <a:t> = </a:t>
            </a:r>
            <a:r>
              <a:rPr lang="en-US" sz="1400">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FileWriter(</a:t>
            </a:r>
            <a:r>
              <a:rPr lang="en-US" sz="1400">
                <a:solidFill>
                  <a:srgbClr val="0000C0"/>
                </a:solidFill>
                <a:latin typeface="Consolas" panose="020B0609020204030204" pitchFamily="49" charset="0"/>
              </a:rPr>
              <a:t>FILE_NAME_2</a:t>
            </a:r>
            <a:r>
              <a:rPr lang="en-US" sz="1400">
                <a:solidFill>
                  <a:srgbClr val="000000"/>
                </a:solidFill>
                <a:latin typeface="Consolas" panose="020B0609020204030204" pitchFamily="49" charset="0"/>
              </a:rPr>
              <a:t>, </a:t>
            </a:r>
            <a:r>
              <a:rPr lang="en-US" sz="1400">
                <a:solidFill>
                  <a:srgbClr val="0000C0"/>
                </a:solidFill>
                <a:latin typeface="Consolas" panose="020B0609020204030204" pitchFamily="49" charset="0"/>
              </a:rPr>
              <a:t>APPEND_MODE</a:t>
            </a:r>
            <a:r>
              <a:rPr lang="en-US" sz="1400">
                <a:solidFill>
                  <a:srgbClr val="000000"/>
                </a:solidFill>
                <a:latin typeface="Consolas" panose="020B0609020204030204" pitchFamily="49" charset="0"/>
              </a:rPr>
              <a:t>);) {</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.write(System.lineSeparator());</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.write(System.lineSeparator());</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"Scratch that.  FileReaders and FileWriters are easy."</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.write(</a:t>
            </a:r>
            <a:r>
              <a:rPr lang="en-US" sz="1400">
                <a:solidFill>
                  <a:srgbClr val="2A00FF"/>
                </a:solidFill>
                <a:latin typeface="Consolas" panose="020B0609020204030204" pitchFamily="49" charset="0"/>
              </a:rPr>
              <a:t>"Scratch that.  FileReaders and FileWriters are easy."</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myWriter_O</a:t>
            </a:r>
            <a:r>
              <a:rPr lang="en-US" sz="1400">
                <a:solidFill>
                  <a:srgbClr val="000000"/>
                </a:solidFill>
                <a:latin typeface="Consolas" panose="020B0609020204030204" pitchFamily="49" charset="0"/>
              </a:rPr>
              <a:t>.close();</a:t>
            </a:r>
          </a:p>
          <a:p>
            <a:r>
              <a:rPr lang="en-US" sz="1400">
                <a:solidFill>
                  <a:srgbClr val="6A3E3E"/>
                </a:solidFill>
                <a:latin typeface="Consolas" panose="020B0609020204030204" pitchFamily="49" charset="0"/>
              </a:rPr>
              <a:t>  myWriter_A</a:t>
            </a:r>
            <a:r>
              <a:rPr lang="en-US" sz="1400">
                <a:solidFill>
                  <a:srgbClr val="000000"/>
                </a:solidFill>
                <a:latin typeface="Consolas" panose="020B0609020204030204" pitchFamily="49" charset="0"/>
              </a:rPr>
              <a:t>.close(); </a:t>
            </a:r>
          </a:p>
          <a:p>
            <a:r>
              <a:rPr lang="en-US" sz="1400">
                <a:solidFill>
                  <a:srgbClr val="3F7F5F"/>
                </a:solidFill>
                <a:latin typeface="Consolas" panose="020B0609020204030204" pitchFamily="49" charset="0"/>
              </a:rPr>
              <a:t>  // output_o only has one line in it; output_a has all three.</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catch</a:t>
            </a:r>
            <a:r>
              <a:rPr lang="en-US" sz="1400">
                <a:solidFill>
                  <a:srgbClr val="000000"/>
                </a:solidFill>
                <a:latin typeface="Consolas" panose="020B0609020204030204" pitchFamily="49" charset="0"/>
              </a:rPr>
              <a:t> (IOException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.printStackTrace(); }</a:t>
            </a:r>
          </a:p>
        </p:txBody>
      </p:sp>
      <p:sp>
        <p:nvSpPr>
          <p:cNvPr id="4" name="Title 3"/>
          <p:cNvSpPr>
            <a:spLocks noGrp="1"/>
          </p:cNvSpPr>
          <p:nvPr>
            <p:ph type="title"/>
          </p:nvPr>
        </p:nvSpPr>
        <p:spPr>
          <a:xfrm>
            <a:off x="7354741" y="76200"/>
            <a:ext cx="1751860" cy="406153"/>
          </a:xfrm>
        </p:spPr>
        <p:txBody>
          <a:bodyPr/>
          <a:lstStyle/>
          <a:p>
            <a:pPr algn="r"/>
            <a:r>
              <a:rPr lang="en-US" b="1" dirty="0"/>
              <a:t>Using Writers</a:t>
            </a:r>
          </a:p>
        </p:txBody>
      </p:sp>
    </p:spTree>
    <p:extLst>
      <p:ext uri="{BB962C8B-B14F-4D97-AF65-F5344CB8AC3E}">
        <p14:creationId xmlns:p14="http://schemas.microsoft.com/office/powerpoint/2010/main" val="12705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8908" y="1764792"/>
            <a:ext cx="8560292" cy="4407408"/>
          </a:xfrm>
        </p:spPr>
        <p:txBody>
          <a:bodyPr>
            <a:noAutofit/>
          </a:bodyPr>
          <a:lstStyle/>
          <a:p>
            <a:pPr marL="45720" indent="0">
              <a:buNone/>
            </a:pPr>
            <a:r>
              <a:rPr lang="en-US" sz="2400" b="1" dirty="0"/>
              <a:t>File and Directory Info Access</a:t>
            </a:r>
          </a:p>
          <a:p>
            <a:r>
              <a:rPr lang="en-US" sz="2400" dirty="0"/>
              <a:t>Sometimes you may need access to </a:t>
            </a:r>
            <a:r>
              <a:rPr lang="en-US" sz="2400" dirty="0">
                <a:solidFill>
                  <a:srgbClr val="C00000"/>
                </a:solidFill>
              </a:rPr>
              <a:t>information about a file </a:t>
            </a:r>
            <a:r>
              <a:rPr lang="en-US" sz="2400" dirty="0"/>
              <a:t>rather than its content. </a:t>
            </a:r>
          </a:p>
          <a:p>
            <a:pPr lvl="1"/>
            <a:r>
              <a:rPr lang="en-US" sz="2000" dirty="0"/>
              <a:t>e.g., file size or the file attributes. </a:t>
            </a:r>
          </a:p>
          <a:p>
            <a:r>
              <a:rPr lang="en-US" sz="2400" dirty="0"/>
              <a:t>The same may be true for a directory. </a:t>
            </a:r>
          </a:p>
          <a:p>
            <a:pPr lvl="1"/>
            <a:r>
              <a:rPr lang="en-US" sz="2000" dirty="0"/>
              <a:t>For instance, you may want to get a list of all files in a given directory.</a:t>
            </a:r>
          </a:p>
          <a:p>
            <a:pPr lvl="1"/>
            <a:r>
              <a:rPr lang="en-US" sz="2000" dirty="0"/>
              <a:t>Both file and directory information is available via the </a:t>
            </a:r>
            <a:r>
              <a:rPr lang="en-US" sz="2000" dirty="0">
                <a:latin typeface="Consolas" panose="020B0609020204030204" pitchFamily="49" charset="0"/>
                <a:cs typeface="Consolas" panose="020B0609020204030204" pitchFamily="49" charset="0"/>
              </a:rPr>
              <a:t>File</a:t>
            </a:r>
            <a:r>
              <a:rPr lang="en-US" sz="2000" dirty="0"/>
              <a:t> class. </a:t>
            </a:r>
            <a:br>
              <a:rPr lang="en-US" sz="2000" dirty="0"/>
            </a:br>
            <a:endParaRPr lang="en-US" sz="2000" dirty="0"/>
          </a:p>
          <a:p>
            <a:r>
              <a:rPr lang="en-US" sz="2200" dirty="0" err="1"/>
              <a:t>FileInfo</a:t>
            </a:r>
            <a:r>
              <a:rPr lang="en-US" sz="2200" dirty="0"/>
              <a:t> demo</a:t>
            </a:r>
          </a:p>
          <a:p>
            <a:endParaRPr lang="en-US" sz="2400" dirty="0"/>
          </a:p>
        </p:txBody>
      </p:sp>
      <p:sp>
        <p:nvSpPr>
          <p:cNvPr id="3" name="Title 2"/>
          <p:cNvSpPr>
            <a:spLocks noGrp="1"/>
          </p:cNvSpPr>
          <p:nvPr>
            <p:ph type="title"/>
          </p:nvPr>
        </p:nvSpPr>
        <p:spPr/>
        <p:txBody>
          <a:bodyPr/>
          <a:lstStyle/>
          <a:p>
            <a:r>
              <a:rPr lang="en-US" dirty="0"/>
              <a:t>Working with Files:</a:t>
            </a:r>
            <a:br>
              <a:rPr lang="en-US" dirty="0"/>
            </a:br>
            <a:r>
              <a:rPr lang="en-US" dirty="0"/>
              <a:t>File Information / Directories</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Tree>
    <p:extLst>
      <p:ext uri="{BB962C8B-B14F-4D97-AF65-F5344CB8AC3E}">
        <p14:creationId xmlns:p14="http://schemas.microsoft.com/office/powerpoint/2010/main" val="4231769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39462"/>
            <a:ext cx="8991599" cy="5093208"/>
          </a:xfrm>
        </p:spPr>
        <p:txBody>
          <a:bodyPr>
            <a:noAutofit/>
          </a:bodyPr>
          <a:lstStyle/>
          <a:p>
            <a:pPr marL="45720" indent="0">
              <a:spcBef>
                <a:spcPts val="0"/>
              </a:spcBef>
              <a:spcAft>
                <a:spcPts val="0"/>
              </a:spcAft>
              <a:buNone/>
            </a:pPr>
            <a:r>
              <a:rPr lang="en-US" sz="1400" dirty="0">
                <a:solidFill>
                  <a:srgbClr val="000000"/>
                </a:solidFill>
                <a:latin typeface="Consolas"/>
              </a:rPr>
              <a:t>File </a:t>
            </a:r>
            <a:r>
              <a:rPr lang="en-US" sz="1400" dirty="0" err="1">
                <a:solidFill>
                  <a:srgbClr val="000000"/>
                </a:solidFill>
                <a:latin typeface="Consolas"/>
              </a:rPr>
              <a:t>myDirectory</a:t>
            </a:r>
            <a:r>
              <a:rPr lang="en-US" sz="1400" dirty="0">
                <a:solidFill>
                  <a:srgbClr val="000000"/>
                </a:solidFill>
                <a:latin typeface="Consolas"/>
              </a:rPr>
              <a:t> = </a:t>
            </a:r>
            <a:r>
              <a:rPr lang="en-US" sz="1400" b="1" dirty="0">
                <a:solidFill>
                  <a:srgbClr val="7F0055"/>
                </a:solidFill>
                <a:latin typeface="Consolas"/>
              </a:rPr>
              <a:t>new</a:t>
            </a:r>
            <a:r>
              <a:rPr lang="en-US" sz="1400" dirty="0">
                <a:solidFill>
                  <a:srgbClr val="000000"/>
                </a:solidFill>
                <a:latin typeface="Consolas"/>
              </a:rPr>
              <a:t> File(</a:t>
            </a:r>
            <a:r>
              <a:rPr lang="en-US" sz="1400" dirty="0">
                <a:solidFill>
                  <a:srgbClr val="2A00FF"/>
                </a:solidFill>
                <a:latin typeface="Consolas"/>
              </a:rPr>
              <a:t>"C:\\temp"</a:t>
            </a:r>
            <a:r>
              <a:rPr lang="en-US" sz="1400" dirty="0">
                <a:solidFill>
                  <a:srgbClr val="000000"/>
                </a:solidFill>
                <a:latin typeface="Consolas"/>
              </a:rPr>
              <a:t>);</a:t>
            </a:r>
          </a:p>
          <a:p>
            <a:pPr marL="45720" indent="0">
              <a:spcBef>
                <a:spcPts val="0"/>
              </a:spcBef>
              <a:spcAft>
                <a:spcPts val="0"/>
              </a:spcAft>
              <a:buNone/>
            </a:pPr>
            <a:r>
              <a:rPr lang="en-US" sz="1400" dirty="0">
                <a:solidFill>
                  <a:srgbClr val="000000"/>
                </a:solidFill>
                <a:latin typeface="Consolas"/>
              </a:rPr>
              <a:t>      </a:t>
            </a:r>
          </a:p>
          <a:p>
            <a:pPr marL="45720" indent="0">
              <a:spcBef>
                <a:spcPts val="0"/>
              </a:spcBef>
              <a:spcAft>
                <a:spcPts val="0"/>
              </a:spcAft>
              <a:buNone/>
            </a:pPr>
            <a:r>
              <a:rPr lang="en-US" sz="1400" dirty="0">
                <a:solidFill>
                  <a:srgbClr val="3F7F5F"/>
                </a:solidFill>
                <a:latin typeface="Consolas"/>
              </a:rPr>
              <a:t>// Load an array list of file names</a:t>
            </a:r>
          </a:p>
          <a:p>
            <a:pPr marL="45720" indent="0">
              <a:spcBef>
                <a:spcPts val="0"/>
              </a:spcBef>
              <a:spcAft>
                <a:spcPts val="0"/>
              </a:spcAft>
              <a:buNone/>
            </a:pPr>
            <a:r>
              <a:rPr lang="en-US" sz="1400" dirty="0" err="1">
                <a:solidFill>
                  <a:srgbClr val="000000"/>
                </a:solidFill>
                <a:latin typeface="Consolas"/>
              </a:rPr>
              <a:t>ArrayList</a:t>
            </a:r>
            <a:r>
              <a:rPr lang="en-US" sz="1400" dirty="0">
                <a:solidFill>
                  <a:srgbClr val="000000"/>
                </a:solidFill>
                <a:latin typeface="Consolas"/>
              </a:rPr>
              <a:t>&lt;</a:t>
            </a:r>
            <a:r>
              <a:rPr lang="en-US" sz="1400" b="1" dirty="0">
                <a:solidFill>
                  <a:srgbClr val="FF0000"/>
                </a:solidFill>
                <a:latin typeface="Consolas"/>
              </a:rPr>
              <a:t>String</a:t>
            </a:r>
            <a:r>
              <a:rPr lang="en-US" sz="1400" dirty="0">
                <a:solidFill>
                  <a:srgbClr val="000000"/>
                </a:solidFill>
                <a:latin typeface="Consolas"/>
              </a:rPr>
              <a:t>&gt; </a:t>
            </a:r>
            <a:r>
              <a:rPr lang="en-US" sz="1400" dirty="0" err="1">
                <a:solidFill>
                  <a:srgbClr val="000000"/>
                </a:solidFill>
                <a:latin typeface="Consolas"/>
              </a:rPr>
              <a:t>fileNames</a:t>
            </a:r>
            <a:r>
              <a:rPr lang="en-US" sz="1400" dirty="0">
                <a:solidFill>
                  <a:srgbClr val="000000"/>
                </a:solidFill>
                <a:latin typeface="Consolas"/>
              </a:rPr>
              <a:t> = </a:t>
            </a:r>
            <a:br>
              <a:rPr lang="en-US" sz="1400" dirty="0">
                <a:solidFill>
                  <a:srgbClr val="000000"/>
                </a:solidFill>
                <a:latin typeface="Consolas"/>
              </a:rPr>
            </a:br>
            <a:r>
              <a:rPr lang="en-US" sz="1400" dirty="0">
                <a:solidFill>
                  <a:srgbClr val="000000"/>
                </a:solidFill>
                <a:latin typeface="Consolas"/>
              </a:rPr>
              <a:t>             </a:t>
            </a:r>
            <a:r>
              <a:rPr lang="en-US" sz="1400" b="1" dirty="0">
                <a:solidFill>
                  <a:srgbClr val="7F0055"/>
                </a:solidFill>
                <a:latin typeface="Consolas"/>
              </a:rPr>
              <a:t>new</a:t>
            </a:r>
            <a:r>
              <a:rPr lang="en-US" sz="1400" dirty="0">
                <a:solidFill>
                  <a:srgbClr val="000000"/>
                </a:solidFill>
                <a:latin typeface="Consolas"/>
              </a:rPr>
              <a:t> </a:t>
            </a:r>
            <a:r>
              <a:rPr lang="en-US" sz="1400" dirty="0" err="1">
                <a:solidFill>
                  <a:srgbClr val="000000"/>
                </a:solidFill>
                <a:latin typeface="Consolas"/>
              </a:rPr>
              <a:t>ArrayList</a:t>
            </a:r>
            <a:r>
              <a:rPr lang="en-US" sz="1400" dirty="0">
                <a:solidFill>
                  <a:srgbClr val="000000"/>
                </a:solidFill>
                <a:latin typeface="Consolas"/>
              </a:rPr>
              <a:t>&lt;String&gt;(</a:t>
            </a:r>
            <a:r>
              <a:rPr lang="en-US" sz="1400" dirty="0" err="1">
                <a:solidFill>
                  <a:srgbClr val="000000"/>
                </a:solidFill>
                <a:latin typeface="Consolas"/>
              </a:rPr>
              <a:t>Arrays.asList</a:t>
            </a:r>
            <a:r>
              <a:rPr lang="en-US" sz="1400" dirty="0">
                <a:solidFill>
                  <a:srgbClr val="000000"/>
                </a:solidFill>
                <a:latin typeface="Consolas"/>
              </a:rPr>
              <a:t>(</a:t>
            </a:r>
            <a:r>
              <a:rPr lang="en-US" sz="1400" dirty="0" err="1">
                <a:solidFill>
                  <a:srgbClr val="000000"/>
                </a:solidFill>
                <a:latin typeface="Consolas"/>
              </a:rPr>
              <a:t>myDirectory.list</a:t>
            </a:r>
            <a:r>
              <a:rPr lang="en-US" sz="1400" dirty="0">
                <a:solidFill>
                  <a:srgbClr val="000000"/>
                </a:solidFill>
                <a:latin typeface="Consolas"/>
              </a:rPr>
              <a:t>()));</a:t>
            </a:r>
          </a:p>
          <a:p>
            <a:pPr marL="45720" indent="0">
              <a:spcBef>
                <a:spcPts val="0"/>
              </a:spcBef>
              <a:spcAft>
                <a:spcPts val="0"/>
              </a:spcAft>
              <a:buNone/>
            </a:pPr>
            <a:r>
              <a:rPr lang="en-US" sz="1400" dirty="0">
                <a:solidFill>
                  <a:srgbClr val="000000"/>
                </a:solidFill>
                <a:latin typeface="Consolas"/>
              </a:rPr>
              <a:t>      </a:t>
            </a:r>
          </a:p>
          <a:p>
            <a:pPr marL="45720" indent="0">
              <a:spcBef>
                <a:spcPts val="0"/>
              </a:spcBef>
              <a:spcAft>
                <a:spcPts val="0"/>
              </a:spcAft>
              <a:buNone/>
            </a:pPr>
            <a:r>
              <a:rPr lang="en-US" sz="1400" dirty="0">
                <a:solidFill>
                  <a:srgbClr val="3F7F5F"/>
                </a:solidFill>
                <a:latin typeface="Consolas"/>
              </a:rPr>
              <a:t>// Load an array list of files</a:t>
            </a:r>
          </a:p>
          <a:p>
            <a:pPr marL="45720" indent="0">
              <a:spcBef>
                <a:spcPts val="0"/>
              </a:spcBef>
              <a:spcAft>
                <a:spcPts val="0"/>
              </a:spcAft>
              <a:buNone/>
            </a:pPr>
            <a:r>
              <a:rPr lang="en-US" sz="1400" dirty="0" err="1">
                <a:solidFill>
                  <a:srgbClr val="000000"/>
                </a:solidFill>
                <a:latin typeface="Consolas"/>
              </a:rPr>
              <a:t>ArrayList</a:t>
            </a:r>
            <a:r>
              <a:rPr lang="en-US" sz="1400" dirty="0">
                <a:solidFill>
                  <a:srgbClr val="000000"/>
                </a:solidFill>
                <a:latin typeface="Consolas"/>
              </a:rPr>
              <a:t>&lt;</a:t>
            </a:r>
            <a:r>
              <a:rPr lang="en-US" sz="1400" b="1" dirty="0">
                <a:solidFill>
                  <a:srgbClr val="FF0000"/>
                </a:solidFill>
                <a:latin typeface="Consolas"/>
              </a:rPr>
              <a:t>File</a:t>
            </a:r>
            <a:r>
              <a:rPr lang="en-US" sz="1400" dirty="0">
                <a:solidFill>
                  <a:srgbClr val="000000"/>
                </a:solidFill>
                <a:latin typeface="Consolas"/>
              </a:rPr>
              <a:t>&gt; files = </a:t>
            </a:r>
            <a:br>
              <a:rPr lang="en-US" sz="1400" dirty="0">
                <a:solidFill>
                  <a:srgbClr val="000000"/>
                </a:solidFill>
                <a:latin typeface="Consolas"/>
              </a:rPr>
            </a:br>
            <a:r>
              <a:rPr lang="en-US" sz="1400" dirty="0">
                <a:solidFill>
                  <a:srgbClr val="000000"/>
                </a:solidFill>
                <a:latin typeface="Consolas"/>
              </a:rPr>
              <a:t>             </a:t>
            </a:r>
            <a:r>
              <a:rPr lang="en-US" sz="1400" b="1" dirty="0">
                <a:solidFill>
                  <a:srgbClr val="7F0055"/>
                </a:solidFill>
                <a:latin typeface="Consolas"/>
              </a:rPr>
              <a:t>new</a:t>
            </a:r>
            <a:r>
              <a:rPr lang="en-US" sz="1400" dirty="0">
                <a:solidFill>
                  <a:srgbClr val="000000"/>
                </a:solidFill>
                <a:latin typeface="Consolas"/>
              </a:rPr>
              <a:t> </a:t>
            </a:r>
            <a:r>
              <a:rPr lang="en-US" sz="1400" dirty="0" err="1">
                <a:solidFill>
                  <a:srgbClr val="000000"/>
                </a:solidFill>
                <a:latin typeface="Consolas"/>
              </a:rPr>
              <a:t>ArrayList</a:t>
            </a:r>
            <a:r>
              <a:rPr lang="en-US" sz="1400" dirty="0">
                <a:solidFill>
                  <a:srgbClr val="000000"/>
                </a:solidFill>
                <a:latin typeface="Consolas"/>
              </a:rPr>
              <a:t>&lt;File&gt;(</a:t>
            </a:r>
            <a:r>
              <a:rPr lang="en-US" sz="1400" dirty="0" err="1">
                <a:solidFill>
                  <a:srgbClr val="000000"/>
                </a:solidFill>
                <a:latin typeface="Consolas"/>
              </a:rPr>
              <a:t>Arrays.asList</a:t>
            </a:r>
            <a:r>
              <a:rPr lang="en-US" sz="1400" dirty="0">
                <a:solidFill>
                  <a:srgbClr val="000000"/>
                </a:solidFill>
                <a:latin typeface="Consolas"/>
              </a:rPr>
              <a:t>(</a:t>
            </a:r>
            <a:r>
              <a:rPr lang="en-US" sz="1400" dirty="0" err="1">
                <a:solidFill>
                  <a:srgbClr val="000000"/>
                </a:solidFill>
                <a:latin typeface="Consolas"/>
              </a:rPr>
              <a:t>myDirectory.listFiles</a:t>
            </a:r>
            <a:r>
              <a:rPr lang="en-US" sz="1400" dirty="0">
                <a:solidFill>
                  <a:srgbClr val="000000"/>
                </a:solidFill>
                <a:latin typeface="Consolas"/>
              </a:rPr>
              <a:t>()));</a:t>
            </a:r>
          </a:p>
          <a:p>
            <a:pPr marL="45720" indent="0">
              <a:spcBef>
                <a:spcPts val="0"/>
              </a:spcBef>
              <a:spcAft>
                <a:spcPts val="0"/>
              </a:spcAft>
              <a:buNone/>
            </a:pPr>
            <a:r>
              <a:rPr lang="en-US" sz="500" dirty="0">
                <a:solidFill>
                  <a:srgbClr val="000000"/>
                </a:solidFill>
                <a:latin typeface="Consolas"/>
              </a:rPr>
              <a:t>           </a:t>
            </a:r>
          </a:p>
          <a:p>
            <a:pPr marL="45720" indent="0">
              <a:spcBef>
                <a:spcPts val="0"/>
              </a:spcBef>
              <a:spcAft>
                <a:spcPts val="0"/>
              </a:spcAft>
              <a:buNone/>
            </a:pPr>
            <a:r>
              <a:rPr lang="en-US" sz="1400" b="1" dirty="0">
                <a:solidFill>
                  <a:srgbClr val="7F0055"/>
                </a:solidFill>
                <a:latin typeface="Consolas"/>
              </a:rPr>
              <a:t>try</a:t>
            </a:r>
            <a:r>
              <a:rPr lang="en-US" sz="1400" dirty="0">
                <a:solidFill>
                  <a:srgbClr val="000000"/>
                </a:solidFill>
                <a:latin typeface="Consolas"/>
              </a:rPr>
              <a:t> {</a:t>
            </a:r>
          </a:p>
          <a:p>
            <a:pPr marL="45720" indent="0">
              <a:spcBef>
                <a:spcPts val="0"/>
              </a:spcBef>
              <a:spcAft>
                <a:spcPts val="0"/>
              </a:spcAft>
              <a:buNone/>
            </a:pPr>
            <a:r>
              <a:rPr lang="en-US" sz="1400" dirty="0">
                <a:solidFill>
                  <a:srgbClr val="7F0055"/>
                </a:solidFill>
                <a:latin typeface="Consolas"/>
              </a:rPr>
              <a:t>   </a:t>
            </a:r>
            <a:r>
              <a:rPr lang="en-US" sz="1400" b="1" dirty="0">
                <a:solidFill>
                  <a:srgbClr val="7F0055"/>
                </a:solidFill>
                <a:latin typeface="Consolas"/>
              </a:rPr>
              <a:t>for</a:t>
            </a:r>
            <a:r>
              <a:rPr lang="en-US" sz="1400" dirty="0">
                <a:solidFill>
                  <a:srgbClr val="000000"/>
                </a:solidFill>
                <a:latin typeface="Consolas"/>
              </a:rPr>
              <a:t> (File f : files ) {</a:t>
            </a:r>
          </a:p>
          <a:p>
            <a:pPr marL="45720" indent="0">
              <a:spcBef>
                <a:spcPts val="0"/>
              </a:spcBef>
              <a:spcAft>
                <a:spcPts val="0"/>
              </a:spcAft>
              <a:buNone/>
            </a:pPr>
            <a:r>
              <a:rPr lang="en-US" sz="1400" dirty="0">
                <a:solidFill>
                  <a:srgbClr val="7F0055"/>
                </a:solidFill>
                <a:latin typeface="Consolas"/>
              </a:rPr>
              <a:t>      </a:t>
            </a:r>
            <a:r>
              <a:rPr lang="en-US" sz="1400" b="1" dirty="0" err="1">
                <a:solidFill>
                  <a:srgbClr val="7F0055"/>
                </a:solidFill>
                <a:latin typeface="Consolas"/>
              </a:rPr>
              <a:t>boolean</a:t>
            </a:r>
            <a:r>
              <a:rPr lang="en-US" sz="1400" dirty="0">
                <a:solidFill>
                  <a:srgbClr val="000000"/>
                </a:solidFill>
                <a:latin typeface="Consolas"/>
              </a:rPr>
              <a:t> executable = </a:t>
            </a:r>
            <a:r>
              <a:rPr lang="en-US" sz="1400" dirty="0" err="1">
                <a:solidFill>
                  <a:srgbClr val="000000"/>
                </a:solidFill>
                <a:latin typeface="Consolas"/>
              </a:rPr>
              <a:t>f.canExecute</a:t>
            </a:r>
            <a:r>
              <a:rPr lang="en-US" sz="1400" dirty="0">
                <a:solidFill>
                  <a:srgbClr val="000000"/>
                </a:solidFill>
                <a:latin typeface="Consolas"/>
              </a:rPr>
              <a:t>(); </a:t>
            </a:r>
            <a:r>
              <a:rPr lang="en-US" sz="1200" dirty="0">
                <a:solidFill>
                  <a:srgbClr val="3F7F5F"/>
                </a:solidFill>
                <a:latin typeface="Consolas"/>
              </a:rPr>
              <a:t>// based on permission (true even if</a:t>
            </a:r>
          </a:p>
          <a:p>
            <a:pPr marL="45720" indent="0">
              <a:spcBef>
                <a:spcPts val="0"/>
              </a:spcBef>
              <a:spcAft>
                <a:spcPts val="0"/>
              </a:spcAft>
              <a:buNone/>
            </a:pPr>
            <a:r>
              <a:rPr lang="en-US" sz="1400" dirty="0">
                <a:solidFill>
                  <a:srgbClr val="3F7F5F"/>
                </a:solidFill>
                <a:latin typeface="Consolas"/>
              </a:rPr>
              <a:t>                                           </a:t>
            </a:r>
            <a:r>
              <a:rPr lang="en-US" sz="1200" dirty="0">
                <a:solidFill>
                  <a:srgbClr val="3F7F5F"/>
                </a:solidFill>
                <a:latin typeface="Consolas"/>
              </a:rPr>
              <a:t>// if it's not an executable file!) </a:t>
            </a:r>
            <a:endParaRPr lang="en-US" sz="1400" dirty="0">
              <a:solidFill>
                <a:srgbClr val="000000"/>
              </a:solidFill>
              <a:latin typeface="Consolas"/>
            </a:endParaRPr>
          </a:p>
          <a:p>
            <a:pPr marL="45720" indent="0">
              <a:spcBef>
                <a:spcPts val="0"/>
              </a:spcBef>
              <a:spcAft>
                <a:spcPts val="0"/>
              </a:spcAft>
              <a:buNone/>
            </a:pPr>
            <a:r>
              <a:rPr lang="en-US" sz="1400" dirty="0">
                <a:solidFill>
                  <a:srgbClr val="7F0055"/>
                </a:solidFill>
                <a:latin typeface="Consolas"/>
              </a:rPr>
              <a:t>      </a:t>
            </a:r>
            <a:r>
              <a:rPr lang="en-US" sz="1400" b="1" dirty="0" err="1">
                <a:solidFill>
                  <a:srgbClr val="7F0055"/>
                </a:solidFill>
                <a:latin typeface="Consolas"/>
              </a:rPr>
              <a:t>boolean</a:t>
            </a:r>
            <a:r>
              <a:rPr lang="en-US" sz="1400" dirty="0">
                <a:solidFill>
                  <a:srgbClr val="000000"/>
                </a:solidFill>
                <a:latin typeface="Consolas"/>
              </a:rPr>
              <a:t> writeable = </a:t>
            </a:r>
            <a:r>
              <a:rPr lang="en-US" sz="1400" dirty="0" err="1">
                <a:solidFill>
                  <a:srgbClr val="000000"/>
                </a:solidFill>
                <a:latin typeface="Consolas"/>
              </a:rPr>
              <a:t>f.canWrite</a:t>
            </a:r>
            <a:r>
              <a:rPr lang="en-US" sz="1400" dirty="0">
                <a:solidFill>
                  <a:srgbClr val="000000"/>
                </a:solidFill>
                <a:latin typeface="Consolas"/>
              </a:rPr>
              <a:t>();</a:t>
            </a:r>
          </a:p>
          <a:p>
            <a:pPr marL="45720" indent="0">
              <a:spcBef>
                <a:spcPts val="0"/>
              </a:spcBef>
              <a:spcAft>
                <a:spcPts val="0"/>
              </a:spcAft>
              <a:buNone/>
            </a:pPr>
            <a:r>
              <a:rPr lang="en-US" sz="1400" dirty="0">
                <a:solidFill>
                  <a:srgbClr val="000000"/>
                </a:solidFill>
                <a:latin typeface="Consolas"/>
              </a:rPr>
              <a:t>      </a:t>
            </a:r>
            <a:r>
              <a:rPr lang="en-US" sz="1400" b="1" dirty="0" err="1">
                <a:solidFill>
                  <a:srgbClr val="7F0055"/>
                </a:solidFill>
                <a:latin typeface="Consolas"/>
              </a:rPr>
              <a:t>boolean</a:t>
            </a:r>
            <a:r>
              <a:rPr lang="en-US" sz="1400" dirty="0">
                <a:solidFill>
                  <a:srgbClr val="000000"/>
                </a:solidFill>
                <a:latin typeface="Consolas"/>
              </a:rPr>
              <a:t> readable = </a:t>
            </a:r>
            <a:r>
              <a:rPr lang="en-US" sz="1400" dirty="0" err="1">
                <a:solidFill>
                  <a:srgbClr val="000000"/>
                </a:solidFill>
                <a:latin typeface="Consolas"/>
              </a:rPr>
              <a:t>f.canRead</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String </a:t>
            </a:r>
            <a:r>
              <a:rPr lang="en-US" sz="1400" dirty="0" err="1">
                <a:solidFill>
                  <a:srgbClr val="000000"/>
                </a:solidFill>
                <a:latin typeface="Consolas"/>
              </a:rPr>
              <a:t>absPath</a:t>
            </a:r>
            <a:r>
              <a:rPr lang="en-US" sz="1400" dirty="0">
                <a:solidFill>
                  <a:srgbClr val="000000"/>
                </a:solidFill>
                <a:latin typeface="Consolas"/>
              </a:rPr>
              <a:t> = </a:t>
            </a:r>
            <a:r>
              <a:rPr lang="en-US" sz="1400" dirty="0" err="1">
                <a:solidFill>
                  <a:srgbClr val="000000"/>
                </a:solidFill>
                <a:latin typeface="Consolas"/>
              </a:rPr>
              <a:t>f.getAbsolutePath</a:t>
            </a:r>
            <a:r>
              <a:rPr lang="en-US" sz="1400" dirty="0">
                <a:solidFill>
                  <a:srgbClr val="000000"/>
                </a:solidFill>
                <a:latin typeface="Consolas"/>
              </a:rPr>
              <a:t>();    </a:t>
            </a:r>
            <a:r>
              <a:rPr lang="en-US" sz="1400" dirty="0">
                <a:solidFill>
                  <a:srgbClr val="3F7F5F"/>
                </a:solidFill>
                <a:latin typeface="Consolas"/>
              </a:rPr>
              <a:t>// find the absolute path</a:t>
            </a:r>
          </a:p>
          <a:p>
            <a:pPr marL="45720" indent="0">
              <a:spcBef>
                <a:spcPts val="0"/>
              </a:spcBef>
              <a:spcAft>
                <a:spcPts val="0"/>
              </a:spcAft>
              <a:buNone/>
            </a:pPr>
            <a:r>
              <a:rPr lang="en-US" sz="1400" dirty="0">
                <a:solidFill>
                  <a:srgbClr val="000000"/>
                </a:solidFill>
                <a:latin typeface="Consolas"/>
              </a:rPr>
              <a:t>      </a:t>
            </a:r>
            <a:r>
              <a:rPr lang="en-US" sz="1400" dirty="0" err="1">
                <a:solidFill>
                  <a:srgbClr val="000000"/>
                </a:solidFill>
                <a:latin typeface="Consolas"/>
              </a:rPr>
              <a:t>System.</a:t>
            </a:r>
            <a:r>
              <a:rPr lang="en-US" sz="1400" dirty="0" err="1">
                <a:solidFill>
                  <a:srgbClr val="0000C0"/>
                </a:solidFill>
                <a:latin typeface="Consolas"/>
              </a:rPr>
              <a:t>out</a:t>
            </a:r>
            <a:r>
              <a:rPr lang="en-US" sz="1400" dirty="0" err="1">
                <a:solidFill>
                  <a:srgbClr val="000000"/>
                </a:solidFill>
                <a:latin typeface="Consolas"/>
              </a:rPr>
              <a:t>.print</a:t>
            </a:r>
            <a:r>
              <a:rPr lang="en-US" sz="1400" dirty="0">
                <a:solidFill>
                  <a:srgbClr val="000000"/>
                </a:solidFill>
                <a:latin typeface="Consolas"/>
              </a:rPr>
              <a:t>(</a:t>
            </a:r>
            <a:r>
              <a:rPr lang="en-US" sz="1400" dirty="0" err="1">
                <a:solidFill>
                  <a:srgbClr val="000000"/>
                </a:solidFill>
                <a:latin typeface="Consolas"/>
              </a:rPr>
              <a:t>absPath</a:t>
            </a:r>
            <a:r>
              <a:rPr lang="en-US" sz="1400" dirty="0">
                <a:solidFill>
                  <a:srgbClr val="000000"/>
                </a:solidFill>
                <a:latin typeface="Consolas"/>
              </a:rPr>
              <a:t>);</a:t>
            </a:r>
          </a:p>
          <a:p>
            <a:pPr marL="45720" indent="0">
              <a:spcBef>
                <a:spcPts val="0"/>
              </a:spcBef>
              <a:spcAft>
                <a:spcPts val="0"/>
              </a:spcAft>
              <a:buNone/>
            </a:pPr>
            <a:r>
              <a:rPr lang="en-US" sz="1400" dirty="0">
                <a:solidFill>
                  <a:srgbClr val="000000"/>
                </a:solidFill>
                <a:latin typeface="Consolas"/>
              </a:rPr>
              <a:t>      </a:t>
            </a:r>
            <a:r>
              <a:rPr lang="en-US" sz="1400" dirty="0" err="1">
                <a:solidFill>
                  <a:srgbClr val="000000"/>
                </a:solidFill>
                <a:latin typeface="Consolas"/>
              </a:rPr>
              <a:t>System.</a:t>
            </a:r>
            <a:r>
              <a:rPr lang="en-US" sz="1400" dirty="0" err="1">
                <a:solidFill>
                  <a:srgbClr val="0000C0"/>
                </a:solidFill>
                <a:latin typeface="Consolas"/>
              </a:rPr>
              <a:t>out</a:t>
            </a:r>
            <a:r>
              <a:rPr lang="en-US" sz="1400" dirty="0" err="1">
                <a:solidFill>
                  <a:srgbClr val="000000"/>
                </a:solidFill>
                <a:latin typeface="Consolas"/>
              </a:rPr>
              <a:t>.println</a:t>
            </a:r>
            <a:r>
              <a:rPr lang="en-US" sz="1400" dirty="0">
                <a:solidFill>
                  <a:srgbClr val="000000"/>
                </a:solidFill>
                <a:latin typeface="Consolas"/>
              </a:rPr>
              <a:t>(</a:t>
            </a:r>
            <a:r>
              <a:rPr lang="en-US" sz="1400" dirty="0">
                <a:solidFill>
                  <a:srgbClr val="2A00FF"/>
                </a:solidFill>
                <a:latin typeface="Consolas"/>
              </a:rPr>
              <a:t>" is readable: "</a:t>
            </a:r>
            <a:r>
              <a:rPr lang="en-US" sz="1400" dirty="0">
                <a:solidFill>
                  <a:srgbClr val="000000"/>
                </a:solidFill>
                <a:latin typeface="Consolas"/>
              </a:rPr>
              <a:t> + readable +</a:t>
            </a:r>
          </a:p>
          <a:p>
            <a:pPr marL="45720" indent="0">
              <a:spcBef>
                <a:spcPts val="0"/>
              </a:spcBef>
              <a:spcAft>
                <a:spcPts val="0"/>
              </a:spcAft>
              <a:buNone/>
            </a:pPr>
            <a:r>
              <a:rPr lang="en-US" sz="1400" dirty="0">
                <a:solidFill>
                  <a:srgbClr val="000000"/>
                </a:solidFill>
                <a:latin typeface="Consolas"/>
              </a:rPr>
              <a:t>                       </a:t>
            </a:r>
            <a:r>
              <a:rPr lang="en-US" sz="1400" dirty="0">
                <a:solidFill>
                  <a:srgbClr val="2A00FF"/>
                </a:solidFill>
                <a:latin typeface="Consolas"/>
              </a:rPr>
              <a:t>"; is writeable: "</a:t>
            </a:r>
            <a:r>
              <a:rPr lang="en-US" sz="1400" dirty="0">
                <a:solidFill>
                  <a:srgbClr val="000000"/>
                </a:solidFill>
                <a:latin typeface="Consolas"/>
              </a:rPr>
              <a:t> + writeable +</a:t>
            </a:r>
          </a:p>
          <a:p>
            <a:pPr marL="45720" indent="0">
              <a:spcBef>
                <a:spcPts val="0"/>
              </a:spcBef>
              <a:spcAft>
                <a:spcPts val="0"/>
              </a:spcAft>
              <a:buNone/>
            </a:pPr>
            <a:r>
              <a:rPr lang="en-US" sz="1400" dirty="0">
                <a:solidFill>
                  <a:srgbClr val="000000"/>
                </a:solidFill>
                <a:latin typeface="Consolas"/>
              </a:rPr>
              <a:t>                       </a:t>
            </a:r>
            <a:r>
              <a:rPr lang="en-US" sz="1400" dirty="0">
                <a:solidFill>
                  <a:srgbClr val="2A00FF"/>
                </a:solidFill>
                <a:latin typeface="Consolas"/>
              </a:rPr>
              <a:t>"; is executable: "</a:t>
            </a:r>
            <a:r>
              <a:rPr lang="en-US" sz="1400" dirty="0">
                <a:solidFill>
                  <a:srgbClr val="000000"/>
                </a:solidFill>
                <a:latin typeface="Consolas"/>
              </a:rPr>
              <a:t> + </a:t>
            </a:r>
            <a:r>
              <a:rPr lang="en-US" sz="1400">
                <a:solidFill>
                  <a:srgbClr val="000000"/>
                </a:solidFill>
                <a:latin typeface="Consolas"/>
              </a:rPr>
              <a:t>executable);</a:t>
            </a:r>
          </a:p>
          <a:p>
            <a:pPr marL="45720" indent="0">
              <a:spcBef>
                <a:spcPts val="0"/>
              </a:spcBef>
              <a:spcAft>
                <a:spcPts val="0"/>
              </a:spcAft>
              <a:buNone/>
            </a:pPr>
            <a:r>
              <a:rPr lang="fr-FR" sz="1400">
                <a:solidFill>
                  <a:srgbClr val="000000"/>
                </a:solidFill>
                <a:latin typeface="Consolas" panose="020B0609020204030204" pitchFamily="49" charset="0"/>
              </a:rPr>
              <a:t>      Instant </a:t>
            </a:r>
            <a:r>
              <a:rPr lang="fr-FR" sz="1400">
                <a:solidFill>
                  <a:srgbClr val="6A3E3E"/>
                </a:solidFill>
                <a:latin typeface="Consolas" panose="020B0609020204030204" pitchFamily="49" charset="0"/>
              </a:rPr>
              <a:t>instant</a:t>
            </a:r>
            <a:r>
              <a:rPr lang="fr-FR" sz="1400">
                <a:solidFill>
                  <a:srgbClr val="000000"/>
                </a:solidFill>
                <a:latin typeface="Consolas" panose="020B0609020204030204" pitchFamily="49" charset="0"/>
              </a:rPr>
              <a:t> = Instant.</a:t>
            </a:r>
            <a:r>
              <a:rPr lang="fr-FR" sz="1400" i="1">
                <a:solidFill>
                  <a:srgbClr val="000000"/>
                </a:solidFill>
                <a:latin typeface="Consolas" panose="020B0609020204030204" pitchFamily="49" charset="0"/>
              </a:rPr>
              <a:t>ofEpochMilli(</a:t>
            </a:r>
            <a:r>
              <a:rPr lang="fr-FR" sz="1400" i="1">
                <a:solidFill>
                  <a:srgbClr val="6A3E3E"/>
                </a:solidFill>
                <a:latin typeface="Consolas" panose="020B0609020204030204" pitchFamily="49" charset="0"/>
              </a:rPr>
              <a:t>f</a:t>
            </a:r>
            <a:r>
              <a:rPr lang="fr-FR" sz="1400" i="1">
                <a:solidFill>
                  <a:srgbClr val="000000"/>
                </a:solidFill>
                <a:latin typeface="Consolas" panose="020B0609020204030204" pitchFamily="49" charset="0"/>
              </a:rPr>
              <a:t>.lastModified());</a:t>
            </a:r>
          </a:p>
          <a:p>
            <a:pPr marL="45720" indent="0">
              <a:spcBef>
                <a:spcPts val="0"/>
              </a:spcBef>
              <a:spcAft>
                <a:spcPts val="0"/>
              </a:spcAft>
              <a:buNone/>
            </a:pPr>
            <a:r>
              <a:rPr lang="en-US" sz="1400">
                <a:solidFill>
                  <a:srgbClr val="000000"/>
                </a:solidFill>
                <a:latin typeface="Consolas" panose="020B0609020204030204" pitchFamily="49" charset="0"/>
              </a:rPr>
              <a:t>      LocalDateTime </a:t>
            </a:r>
            <a:r>
              <a:rPr lang="en-US" sz="1400">
                <a:solidFill>
                  <a:srgbClr val="6A3E3E"/>
                </a:solidFill>
                <a:latin typeface="Consolas" panose="020B0609020204030204" pitchFamily="49" charset="0"/>
              </a:rPr>
              <a:t>date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instant</a:t>
            </a:r>
            <a:r>
              <a:rPr lang="en-US" sz="1400">
                <a:solidFill>
                  <a:srgbClr val="000000"/>
                </a:solidFill>
                <a:latin typeface="Consolas" panose="020B0609020204030204" pitchFamily="49" charset="0"/>
              </a:rPr>
              <a:t>.atZone(ZoneId.</a:t>
            </a:r>
            <a:r>
              <a:rPr lang="en-US" sz="1400" i="1">
                <a:solidFill>
                  <a:srgbClr val="000000"/>
                </a:solidFill>
                <a:latin typeface="Consolas" panose="020B0609020204030204" pitchFamily="49" charset="0"/>
              </a:rPr>
              <a:t>systemDefault()).toLocalDateTime();</a:t>
            </a:r>
          </a:p>
          <a:p>
            <a:pPr marL="45720" indent="0">
              <a:spcBef>
                <a:spcPts val="0"/>
              </a:spcBef>
              <a:spcAft>
                <a:spcPts val="0"/>
              </a:spcAft>
              <a:buNone/>
            </a:pPr>
            <a:r>
              <a:rPr lang="en-US" sz="1400">
                <a:solidFill>
                  <a:srgbClr val="000000"/>
                </a:solidFill>
                <a:latin typeface="Consolas" panose="020B0609020204030204" pitchFamily="49" charset="0"/>
              </a:rPr>
              <a:t>      System.</a:t>
            </a:r>
            <a:r>
              <a:rPr lang="en-US" sz="1400">
                <a:solidFill>
                  <a:srgbClr val="0000C0"/>
                </a:solidFill>
                <a:latin typeface="Consolas" panose="020B0609020204030204" pitchFamily="49" charset="0"/>
              </a:rPr>
              <a:t>out</a:t>
            </a:r>
            <a:r>
              <a:rPr lang="en-US" sz="1400">
                <a:solidFill>
                  <a:srgbClr val="000000"/>
                </a:solidFill>
                <a:latin typeface="Consolas" panose="020B0609020204030204" pitchFamily="49" charset="0"/>
              </a:rPr>
              <a:t>.println(</a:t>
            </a:r>
            <a:r>
              <a:rPr lang="en-US" sz="1400">
                <a:solidFill>
                  <a:srgbClr val="2A00FF"/>
                </a:solidFill>
                <a:latin typeface="Consolas" panose="020B0609020204030204" pitchFamily="49" charset="0"/>
              </a:rPr>
              <a:t>"  parent: "</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f</a:t>
            </a:r>
            <a:r>
              <a:rPr lang="en-US" sz="1400">
                <a:solidFill>
                  <a:srgbClr val="000000"/>
                </a:solidFill>
                <a:latin typeface="Consolas" panose="020B0609020204030204" pitchFamily="49" charset="0"/>
              </a:rPr>
              <a:t>.getParent() + </a:t>
            </a:r>
            <a:r>
              <a:rPr lang="en-US" sz="1400">
                <a:solidFill>
                  <a:srgbClr val="2A00FF"/>
                </a:solidFill>
                <a:latin typeface="Consolas" panose="020B0609020204030204" pitchFamily="49" charset="0"/>
              </a:rPr>
              <a:t>"; modified: "</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date</a:t>
            </a:r>
            <a:r>
              <a:rPr lang="en-US" sz="1400">
                <a:solidFill>
                  <a:srgbClr val="000000"/>
                </a:solidFill>
                <a:latin typeface="Consolas" panose="020B0609020204030204" pitchFamily="49" charset="0"/>
              </a:rPr>
              <a:t>); </a:t>
            </a:r>
            <a:endParaRPr lang="en-US" sz="1400" dirty="0">
              <a:solidFill>
                <a:srgbClr val="000000"/>
              </a:solidFill>
              <a:latin typeface="Consolas"/>
            </a:endParaRPr>
          </a:p>
          <a:p>
            <a:pPr marL="45720" indent="0">
              <a:spcBef>
                <a:spcPts val="0"/>
              </a:spcBef>
              <a:spcAft>
                <a:spcPts val="0"/>
              </a:spcAft>
              <a:buNone/>
            </a:pPr>
            <a:r>
              <a:rPr lang="en-US" sz="1400">
                <a:solidFill>
                  <a:srgbClr val="000000"/>
                </a:solidFill>
                <a:latin typeface="Consolas"/>
              </a:rPr>
              <a:t>         </a:t>
            </a:r>
            <a:endParaRPr lang="en-US" sz="1400" dirty="0">
              <a:solidFill>
                <a:srgbClr val="000000"/>
              </a:solidFill>
              <a:latin typeface="Consolas"/>
            </a:endParaRPr>
          </a:p>
          <a:p>
            <a:pPr marL="45720" indent="0">
              <a:spcBef>
                <a:spcPts val="0"/>
              </a:spcBef>
              <a:spcAft>
                <a:spcPts val="0"/>
              </a:spcAft>
              <a:buNone/>
            </a:pPr>
            <a:r>
              <a:rPr lang="en-US" sz="1400" dirty="0">
                <a:solidFill>
                  <a:srgbClr val="000000"/>
                </a:solidFill>
                <a:latin typeface="Consolas"/>
              </a:rPr>
              <a:t>      </a:t>
            </a:r>
            <a:endParaRPr lang="en-US" sz="1400" dirty="0"/>
          </a:p>
        </p:txBody>
      </p:sp>
      <p:sp>
        <p:nvSpPr>
          <p:cNvPr id="3" name="Title 2"/>
          <p:cNvSpPr>
            <a:spLocks noGrp="1"/>
          </p:cNvSpPr>
          <p:nvPr>
            <p:ph type="title"/>
          </p:nvPr>
        </p:nvSpPr>
        <p:spPr/>
        <p:txBody>
          <a:bodyPr/>
          <a:lstStyle/>
          <a:p>
            <a:r>
              <a:rPr lang="en-US" dirty="0"/>
              <a:t>Using File for Directory and File Info</a:t>
            </a:r>
          </a:p>
        </p:txBody>
      </p:sp>
    </p:spTree>
    <p:extLst>
      <p:ext uri="{BB962C8B-B14F-4D97-AF65-F5344CB8AC3E}">
        <p14:creationId xmlns:p14="http://schemas.microsoft.com/office/powerpoint/2010/main" val="325430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19071"/>
            <a:ext cx="8407893" cy="4407408"/>
          </a:xfrm>
        </p:spPr>
        <p:txBody>
          <a:bodyPr/>
          <a:lstStyle/>
          <a:p>
            <a:r>
              <a:rPr lang="en-US" dirty="0">
                <a:latin typeface="Consolas" panose="020B0609020204030204" pitchFamily="49" charset="0"/>
                <a:cs typeface="Consolas" panose="020B0609020204030204" pitchFamily="49" charset="0"/>
              </a:rPr>
              <a:t>java.io</a:t>
            </a:r>
            <a:r>
              <a:rPr lang="en-US" dirty="0"/>
              <a:t> package covers most input and output</a:t>
            </a:r>
          </a:p>
          <a:p>
            <a:endParaRPr lang="en-US" dirty="0"/>
          </a:p>
        </p:txBody>
      </p:sp>
      <p:sp>
        <p:nvSpPr>
          <p:cNvPr id="3" name="Title 2"/>
          <p:cNvSpPr>
            <a:spLocks noGrp="1"/>
          </p:cNvSpPr>
          <p:nvPr>
            <p:ph type="title"/>
          </p:nvPr>
        </p:nvSpPr>
        <p:spPr/>
        <p:txBody>
          <a:bodyPr/>
          <a:lstStyle/>
          <a:p>
            <a:r>
              <a:rPr lang="en-US" dirty="0"/>
              <a:t>Java IO Library</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24175"/>
            <a:ext cx="76581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4" name="Picture 4" descr="https://encrypted-tbn1.gstatic.com/images?q=tbn:ANd9GcTJpG-I-6c-cHWeZRH2qiNihvTr7yjLpOEas9jJs2cEjIZJv7Jc"/>
          <p:cNvPicPr>
            <a:picLocks noChangeAspect="1" noChangeArrowheads="1"/>
          </p:cNvPicPr>
          <p:nvPr/>
        </p:nvPicPr>
        <p:blipFill rotWithShape="1">
          <a:blip r:embed="rId3">
            <a:extLst>
              <a:ext uri="{28A0092B-C50C-407E-A947-70E740481C1C}">
                <a14:useLocalDpi xmlns:a14="http://schemas.microsoft.com/office/drawing/2010/main" val="0"/>
              </a:ext>
            </a:extLst>
          </a:blip>
          <a:srcRect t="17193"/>
          <a:stretch/>
        </p:blipFill>
        <p:spPr bwMode="auto">
          <a:xfrm>
            <a:off x="6248400" y="1905000"/>
            <a:ext cx="2514600" cy="1506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72200" y="1447800"/>
            <a:ext cx="2667718" cy="769441"/>
          </a:xfrm>
          <a:prstGeom prst="rect">
            <a:avLst/>
          </a:prstGeom>
          <a:noFill/>
        </p:spPr>
        <p:txBody>
          <a:bodyPr wrap="none" lIns="91440" tIns="45720" rIns="91440" bIns="45720">
            <a:spAutoFit/>
          </a:bodyPr>
          <a:lstStyle/>
          <a:p>
            <a:pPr algn="ctr"/>
            <a:r>
              <a:rPr lang="en-US"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anose="04020705040A02060702" pitchFamily="82" charset="0"/>
              </a:rPr>
              <a:t>complex</a:t>
            </a:r>
          </a:p>
        </p:txBody>
      </p:sp>
      <p:sp>
        <p:nvSpPr>
          <p:cNvPr id="6" name="TextBox 5"/>
          <p:cNvSpPr txBox="1"/>
          <p:nvPr/>
        </p:nvSpPr>
        <p:spPr>
          <a:xfrm rot="20875082">
            <a:off x="358228" y="2737440"/>
            <a:ext cx="1370889" cy="323358"/>
          </a:xfrm>
          <a:prstGeom prst="rect">
            <a:avLst/>
          </a:prstGeom>
          <a:solidFill>
            <a:schemeClr val="bg2"/>
          </a:solidFill>
        </p:spPr>
        <p:txBody>
          <a:bodyPr wrap="none" rtlCol="0">
            <a:spAutoFit/>
          </a:bodyPr>
          <a:lstStyle/>
          <a:p>
            <a:pPr algn="ctr">
              <a:lnSpc>
                <a:spcPts val="1800"/>
              </a:lnSpc>
            </a:pPr>
            <a:r>
              <a:rPr lang="en-US" sz="1800" b="0" dirty="0">
                <a:solidFill>
                  <a:srgbClr val="C00000"/>
                </a:solidFill>
                <a:latin typeface="Comic Sans MS" panose="030F0702030302020204" pitchFamily="66" charset="0"/>
              </a:rPr>
              <a:t>Interfaces</a:t>
            </a:r>
          </a:p>
        </p:txBody>
      </p:sp>
      <p:grpSp>
        <p:nvGrpSpPr>
          <p:cNvPr id="10" name="Group 9">
            <a:extLst>
              <a:ext uri="{FF2B5EF4-FFF2-40B4-BE49-F238E27FC236}">
                <a16:creationId xmlns:a16="http://schemas.microsoft.com/office/drawing/2014/main" id="{4A0F8E0F-51E2-44CD-B171-57A750D8A522}"/>
              </a:ext>
            </a:extLst>
          </p:cNvPr>
          <p:cNvGrpSpPr/>
          <p:nvPr/>
        </p:nvGrpSpPr>
        <p:grpSpPr>
          <a:xfrm>
            <a:off x="602545" y="2648162"/>
            <a:ext cx="2179800" cy="1115280"/>
            <a:chOff x="602545" y="2648162"/>
            <a:chExt cx="2179800" cy="11152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632ADE6-3539-4092-891A-F22F002C6B3F}"/>
                    </a:ext>
                  </a:extLst>
                </p14:cNvPr>
                <p14:cNvContentPartPr/>
                <p14:nvPr/>
              </p14:nvContentPartPr>
              <p14:xfrm>
                <a:off x="602545" y="3328922"/>
                <a:ext cx="922680" cy="434520"/>
              </p14:xfrm>
            </p:contentPart>
          </mc:Choice>
          <mc:Fallback>
            <p:pic>
              <p:nvPicPr>
                <p:cNvPr id="5" name="Ink 4">
                  <a:extLst>
                    <a:ext uri="{FF2B5EF4-FFF2-40B4-BE49-F238E27FC236}">
                      <a16:creationId xmlns:a16="http://schemas.microsoft.com/office/drawing/2014/main" id="{0632ADE6-3539-4092-891A-F22F002C6B3F}"/>
                    </a:ext>
                  </a:extLst>
                </p:cNvPr>
                <p:cNvPicPr/>
                <p:nvPr/>
              </p:nvPicPr>
              <p:blipFill>
                <a:blip r:embed="rId5"/>
                <a:stretch>
                  <a:fillRect/>
                </a:stretch>
              </p:blipFill>
              <p:spPr>
                <a:xfrm>
                  <a:off x="593905" y="3320282"/>
                  <a:ext cx="94032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72C7978-920B-48B5-93BF-F658A3A2CC00}"/>
                    </a:ext>
                  </a:extLst>
                </p14:cNvPr>
                <p14:cNvContentPartPr/>
                <p14:nvPr/>
              </p14:nvContentPartPr>
              <p14:xfrm>
                <a:off x="1459345" y="2660402"/>
                <a:ext cx="1323000" cy="843480"/>
              </p14:xfrm>
            </p:contentPart>
          </mc:Choice>
          <mc:Fallback>
            <p:pic>
              <p:nvPicPr>
                <p:cNvPr id="7" name="Ink 6">
                  <a:extLst>
                    <a:ext uri="{FF2B5EF4-FFF2-40B4-BE49-F238E27FC236}">
                      <a16:creationId xmlns:a16="http://schemas.microsoft.com/office/drawing/2014/main" id="{472C7978-920B-48B5-93BF-F658A3A2CC00}"/>
                    </a:ext>
                  </a:extLst>
                </p:cNvPr>
                <p:cNvPicPr/>
                <p:nvPr/>
              </p:nvPicPr>
              <p:blipFill>
                <a:blip r:embed="rId7"/>
                <a:stretch>
                  <a:fillRect/>
                </a:stretch>
              </p:blipFill>
              <p:spPr>
                <a:xfrm>
                  <a:off x="1450705" y="2651762"/>
                  <a:ext cx="1340640" cy="86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D21AC7E3-A811-4232-A879-C470625550CA}"/>
                    </a:ext>
                  </a:extLst>
                </p14:cNvPr>
                <p14:cNvContentPartPr/>
                <p14:nvPr/>
              </p14:nvContentPartPr>
              <p14:xfrm>
                <a:off x="2445745" y="2648162"/>
                <a:ext cx="297360" cy="234720"/>
              </p14:xfrm>
            </p:contentPart>
          </mc:Choice>
          <mc:Fallback>
            <p:pic>
              <p:nvPicPr>
                <p:cNvPr id="9" name="Ink 8">
                  <a:extLst>
                    <a:ext uri="{FF2B5EF4-FFF2-40B4-BE49-F238E27FC236}">
                      <a16:creationId xmlns:a16="http://schemas.microsoft.com/office/drawing/2014/main" id="{D21AC7E3-A811-4232-A879-C470625550CA}"/>
                    </a:ext>
                  </a:extLst>
                </p:cNvPr>
                <p:cNvPicPr/>
                <p:nvPr/>
              </p:nvPicPr>
              <p:blipFill>
                <a:blip r:embed="rId9"/>
                <a:stretch>
                  <a:fillRect/>
                </a:stretch>
              </p:blipFill>
              <p:spPr>
                <a:xfrm>
                  <a:off x="2437105" y="2639522"/>
                  <a:ext cx="315000" cy="252360"/>
                </a:xfrm>
                <a:prstGeom prst="rect">
                  <a:avLst/>
                </a:prstGeom>
              </p:spPr>
            </p:pic>
          </mc:Fallback>
        </mc:AlternateContent>
      </p:grpSp>
      <p:sp>
        <p:nvSpPr>
          <p:cNvPr id="11" name="TextBox 10">
            <a:extLst>
              <a:ext uri="{FF2B5EF4-FFF2-40B4-BE49-F238E27FC236}">
                <a16:creationId xmlns:a16="http://schemas.microsoft.com/office/drawing/2014/main" id="{FBB4CB29-C351-448A-B7AC-2D26900C9EB6}"/>
              </a:ext>
            </a:extLst>
          </p:cNvPr>
          <p:cNvSpPr txBox="1"/>
          <p:nvPr/>
        </p:nvSpPr>
        <p:spPr>
          <a:xfrm>
            <a:off x="2732353" y="2349531"/>
            <a:ext cx="3225670" cy="553998"/>
          </a:xfrm>
          <a:prstGeom prst="rect">
            <a:avLst/>
          </a:prstGeom>
          <a:noFill/>
        </p:spPr>
        <p:txBody>
          <a:bodyPr wrap="square" rtlCol="0">
            <a:spAutoFit/>
          </a:bodyPr>
          <a:lstStyle/>
          <a:p>
            <a:pPr algn="ctr">
              <a:lnSpc>
                <a:spcPts val="1800"/>
              </a:lnSpc>
            </a:pPr>
            <a:r>
              <a:rPr lang="en-US" sz="1600" b="0">
                <a:solidFill>
                  <a:srgbClr val="C00000"/>
                </a:solidFill>
                <a:latin typeface="Comic Sans MS" panose="030F0702030302020204" pitchFamily="66" charset="0"/>
              </a:rPr>
              <a:t>Closeables are what you can create in a try with resources</a:t>
            </a:r>
            <a:endParaRPr lang="en-US" sz="1600" b="0" dirty="0" err="1">
              <a:solidFill>
                <a:srgbClr val="C00000"/>
              </a:solidFill>
              <a:latin typeface="Comic Sans MS" panose="030F0702030302020204" pitchFamily="66" charset="0"/>
            </a:endParaRPr>
          </a:p>
        </p:txBody>
      </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379B0ED-1485-4C6C-9988-F33B15A273B4}"/>
                  </a:ext>
                </a:extLst>
              </p14:cNvPr>
              <p14:cNvContentPartPr/>
              <p14:nvPr/>
            </p14:nvContentPartPr>
            <p14:xfrm>
              <a:off x="536665" y="6488282"/>
              <a:ext cx="1089720" cy="390600"/>
            </p14:xfrm>
          </p:contentPart>
        </mc:Choice>
        <mc:Fallback>
          <p:pic>
            <p:nvPicPr>
              <p:cNvPr id="14" name="Ink 13">
                <a:extLst>
                  <a:ext uri="{FF2B5EF4-FFF2-40B4-BE49-F238E27FC236}">
                    <a16:creationId xmlns:a16="http://schemas.microsoft.com/office/drawing/2014/main" id="{0379B0ED-1485-4C6C-9988-F33B15A273B4}"/>
                  </a:ext>
                </a:extLst>
              </p:cNvPr>
              <p:cNvPicPr/>
              <p:nvPr/>
            </p:nvPicPr>
            <p:blipFill>
              <a:blip r:embed="rId11"/>
              <a:stretch>
                <a:fillRect/>
              </a:stretch>
            </p:blipFill>
            <p:spPr>
              <a:xfrm>
                <a:off x="528025" y="6479642"/>
                <a:ext cx="1107360" cy="408240"/>
              </a:xfrm>
              <a:prstGeom prst="rect">
                <a:avLst/>
              </a:prstGeom>
            </p:spPr>
          </p:pic>
        </mc:Fallback>
      </mc:AlternateContent>
    </p:spTree>
    <p:extLst>
      <p:ext uri="{BB962C8B-B14F-4D97-AF65-F5344CB8AC3E}">
        <p14:creationId xmlns:p14="http://schemas.microsoft.com/office/powerpoint/2010/main" val="264894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73132" y="4346369"/>
            <a:ext cx="4222668" cy="2284935"/>
          </a:xfrm>
        </p:spPr>
        <p:txBody>
          <a:bodyPr/>
          <a:lstStyle/>
          <a:p>
            <a:pPr lvl="0"/>
            <a:r>
              <a:rPr lang="en-US" dirty="0"/>
              <a:t>exists(Path)</a:t>
            </a:r>
          </a:p>
          <a:p>
            <a:pPr lvl="0"/>
            <a:r>
              <a:rPr lang="en-US" dirty="0" err="1"/>
              <a:t>notExists</a:t>
            </a:r>
            <a:r>
              <a:rPr lang="en-US" dirty="0"/>
              <a:t>(Path)</a:t>
            </a:r>
          </a:p>
          <a:p>
            <a:pPr lvl="0"/>
            <a:r>
              <a:rPr lang="en-US" dirty="0" err="1"/>
              <a:t>isReadable</a:t>
            </a:r>
            <a:r>
              <a:rPr lang="en-US" dirty="0"/>
              <a:t>(Path)</a:t>
            </a:r>
          </a:p>
          <a:p>
            <a:pPr lvl="0"/>
            <a:r>
              <a:rPr lang="en-US" dirty="0" err="1"/>
              <a:t>isWritable</a:t>
            </a:r>
            <a:r>
              <a:rPr lang="en-US" dirty="0"/>
              <a:t>(Path)</a:t>
            </a:r>
          </a:p>
          <a:p>
            <a:pPr lvl="0"/>
            <a:r>
              <a:rPr lang="en-US" dirty="0" err="1"/>
              <a:t>isDirectory</a:t>
            </a:r>
            <a:r>
              <a:rPr lang="en-US" dirty="0"/>
              <a:t>(Path)</a:t>
            </a:r>
          </a:p>
          <a:p>
            <a:pPr lvl="0"/>
            <a:r>
              <a:rPr lang="en-US" dirty="0" err="1"/>
              <a:t>isRegularFile</a:t>
            </a:r>
            <a:r>
              <a:rPr lang="en-US" dirty="0"/>
              <a:t>(Path)</a:t>
            </a:r>
          </a:p>
        </p:txBody>
      </p:sp>
      <p:sp>
        <p:nvSpPr>
          <p:cNvPr id="5" name="Content Placeholder 4"/>
          <p:cNvSpPr>
            <a:spLocks noGrp="1"/>
          </p:cNvSpPr>
          <p:nvPr>
            <p:ph sz="half" idx="2"/>
          </p:nvPr>
        </p:nvSpPr>
        <p:spPr>
          <a:xfrm>
            <a:off x="4648200" y="4346369"/>
            <a:ext cx="4258294" cy="2284935"/>
          </a:xfrm>
        </p:spPr>
        <p:txBody>
          <a:bodyPr/>
          <a:lstStyle/>
          <a:p>
            <a:pPr lvl="0"/>
            <a:r>
              <a:rPr lang="en-US" dirty="0"/>
              <a:t>size(Path)</a:t>
            </a:r>
          </a:p>
          <a:p>
            <a:pPr lvl="0"/>
            <a:r>
              <a:rPr lang="en-US" dirty="0" err="1"/>
              <a:t>newDirectoryStream</a:t>
            </a:r>
            <a:r>
              <a:rPr lang="en-US" dirty="0"/>
              <a:t>(Path)</a:t>
            </a:r>
          </a:p>
          <a:p>
            <a:pPr lvl="0"/>
            <a:r>
              <a:rPr lang="en-US" dirty="0" err="1"/>
              <a:t>createFile</a:t>
            </a:r>
            <a:r>
              <a:rPr lang="en-US" dirty="0"/>
              <a:t>(Path)</a:t>
            </a:r>
          </a:p>
          <a:p>
            <a:pPr lvl="0"/>
            <a:r>
              <a:rPr lang="en-US" dirty="0" err="1"/>
              <a:t>createDirectory</a:t>
            </a:r>
            <a:r>
              <a:rPr lang="en-US" dirty="0"/>
              <a:t>(Path)</a:t>
            </a:r>
          </a:p>
          <a:p>
            <a:pPr lvl="0"/>
            <a:r>
              <a:rPr lang="en-US" dirty="0" err="1"/>
              <a:t>createDirectories</a:t>
            </a:r>
            <a:r>
              <a:rPr lang="en-US" dirty="0"/>
              <a:t>(Path)</a:t>
            </a:r>
          </a:p>
          <a:p>
            <a:pPr lvl="0"/>
            <a:r>
              <a:rPr lang="en-US" dirty="0"/>
              <a:t>delete(Path)</a:t>
            </a:r>
          </a:p>
          <a:p>
            <a:endParaRPr lang="en-US" dirty="0"/>
          </a:p>
        </p:txBody>
      </p:sp>
      <p:sp>
        <p:nvSpPr>
          <p:cNvPr id="3" name="Title 2"/>
          <p:cNvSpPr>
            <a:spLocks noGrp="1"/>
          </p:cNvSpPr>
          <p:nvPr>
            <p:ph type="title"/>
          </p:nvPr>
        </p:nvSpPr>
        <p:spPr/>
        <p:txBody>
          <a:bodyPr/>
          <a:lstStyle/>
          <a:p>
            <a:pPr algn="l"/>
            <a:r>
              <a:rPr lang="en-US" dirty="0"/>
              <a:t>Static Methods from </a:t>
            </a:r>
            <a:br>
              <a:rPr lang="en-US" dirty="0"/>
            </a:br>
            <a:r>
              <a:rPr lang="en-US" dirty="0"/>
              <a:t>the Files Class</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70" y="1531918"/>
            <a:ext cx="8885827" cy="2714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549729" y="1538293"/>
            <a:ext cx="7451767" cy="338554"/>
          </a:xfrm>
          <a:prstGeom prst="rect">
            <a:avLst/>
          </a:prstGeom>
        </p:spPr>
        <p:txBody>
          <a:bodyPr wrap="square">
            <a:spAutoFit/>
          </a:bodyPr>
          <a:lstStyle/>
          <a:p>
            <a:r>
              <a:rPr lang="en-US" sz="1600" dirty="0">
                <a:hlinkClick r:id="rId3"/>
              </a:rPr>
              <a:t>http://docs.oracle.com/javase/7/docs/api/java/nio/file/package-summary.html</a:t>
            </a:r>
            <a:endParaRPr lang="en-US" sz="1600" dirty="0"/>
          </a:p>
        </p:txBody>
      </p:sp>
      <p:sp>
        <p:nvSpPr>
          <p:cNvPr id="2" name="TextBox 1"/>
          <p:cNvSpPr txBox="1"/>
          <p:nvPr/>
        </p:nvSpPr>
        <p:spPr>
          <a:xfrm rot="21268253">
            <a:off x="5753986" y="363186"/>
            <a:ext cx="2362958" cy="923330"/>
          </a:xfrm>
          <a:prstGeom prst="rect">
            <a:avLst/>
          </a:prstGeom>
          <a:noFill/>
        </p:spPr>
        <p:txBody>
          <a:bodyPr wrap="square" rtlCol="0">
            <a:spAutoFit/>
          </a:bodyPr>
          <a:lstStyle/>
          <a:p>
            <a:pPr algn="ctr"/>
            <a:r>
              <a:rPr lang="en-US" sz="1800" b="0" dirty="0">
                <a:solidFill>
                  <a:schemeClr val="accent3">
                    <a:lumMod val="20000"/>
                    <a:lumOff val="80000"/>
                  </a:schemeClr>
                </a:solidFill>
                <a:latin typeface="Comic Sans MS" panose="030F0702030302020204" pitchFamily="66" charset="0"/>
              </a:rPr>
              <a:t>Don't confuse File class with Files class</a:t>
            </a:r>
          </a:p>
        </p:txBody>
      </p:sp>
    </p:spTree>
    <p:extLst>
      <p:ext uri="{BB962C8B-B14F-4D97-AF65-F5344CB8AC3E}">
        <p14:creationId xmlns:p14="http://schemas.microsoft.com/office/powerpoint/2010/main" val="321548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C18</a:t>
            </a:r>
          </a:p>
        </p:txBody>
      </p:sp>
      <p:sp>
        <p:nvSpPr>
          <p:cNvPr id="717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Examples  </a:t>
            </a:r>
            <a:r>
              <a:rPr lang="en-US" sz="2400" dirty="0"/>
              <a:t>(1)</a:t>
            </a:r>
          </a:p>
        </p:txBody>
      </p:sp>
      <p:graphicFrame>
        <p:nvGraphicFramePr>
          <p:cNvPr id="7170" name="Object 4"/>
          <p:cNvGraphicFramePr>
            <a:graphicFrameLocks noChangeAspect="1"/>
          </p:cNvGraphicFramePr>
          <p:nvPr>
            <p:extLst>
              <p:ext uri="{D42A27DB-BD31-4B8C-83A1-F6EECF244321}">
                <p14:modId xmlns:p14="http://schemas.microsoft.com/office/powerpoint/2010/main" val="3722767192"/>
              </p:ext>
            </p:extLst>
          </p:nvPr>
        </p:nvGraphicFramePr>
        <p:xfrm>
          <a:off x="724394" y="2027712"/>
          <a:ext cx="6848475" cy="4010025"/>
        </p:xfrm>
        <a:graphic>
          <a:graphicData uri="http://schemas.openxmlformats.org/presentationml/2006/ole">
            <mc:AlternateContent xmlns:mc="http://schemas.openxmlformats.org/markup-compatibility/2006">
              <mc:Choice xmlns:v="urn:schemas-microsoft-com:vml" Requires="v">
                <p:oleObj spid="_x0000_s53274" name="Document" r:id="rId3" imgW="6832645" imgH="4017795" progId="Word.Document.12">
                  <p:embed/>
                </p:oleObj>
              </mc:Choice>
              <mc:Fallback>
                <p:oleObj name="Document" r:id="rId3" imgW="6832645" imgH="401779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94" y="2027712"/>
                        <a:ext cx="68484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8801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C18</a:t>
            </a:r>
          </a:p>
        </p:txBody>
      </p:sp>
      <p:sp>
        <p:nvSpPr>
          <p:cNvPr id="819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Examples  </a:t>
            </a:r>
            <a:r>
              <a:rPr lang="en-US" sz="2400" dirty="0"/>
              <a:t>(2)</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3863329178"/>
              </p:ext>
            </p:extLst>
          </p:nvPr>
        </p:nvGraphicFramePr>
        <p:xfrm>
          <a:off x="997527" y="2003961"/>
          <a:ext cx="6831013" cy="3749675"/>
        </p:xfrm>
        <a:graphic>
          <a:graphicData uri="http://schemas.openxmlformats.org/presentationml/2006/ole">
            <mc:AlternateContent xmlns:mc="http://schemas.openxmlformats.org/markup-compatibility/2006">
              <mc:Choice xmlns:v="urn:schemas-microsoft-com:vml" Requires="v">
                <p:oleObj spid="_x0000_s54298" name="Document" r:id="rId3" imgW="6852476" imgH="3760529" progId="Word.Document.12">
                  <p:embed/>
                </p:oleObj>
              </mc:Choice>
              <mc:Fallback>
                <p:oleObj name="Document" r:id="rId3" imgW="6852476" imgH="3760529"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527" y="2003961"/>
                        <a:ext cx="68310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81143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C18</a:t>
            </a:r>
          </a:p>
        </p:txBody>
      </p:sp>
      <p:sp>
        <p:nvSpPr>
          <p:cNvPr id="922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Examples  </a:t>
            </a:r>
            <a:r>
              <a:rPr lang="en-US" sz="2400" dirty="0"/>
              <a:t>(3)</a:t>
            </a:r>
          </a:p>
        </p:txBody>
      </p:sp>
      <p:graphicFrame>
        <p:nvGraphicFramePr>
          <p:cNvPr id="9218" name="Object 4"/>
          <p:cNvGraphicFramePr>
            <a:graphicFrameLocks noChangeAspect="1"/>
          </p:cNvGraphicFramePr>
          <p:nvPr>
            <p:extLst>
              <p:ext uri="{D42A27DB-BD31-4B8C-83A1-F6EECF244321}">
                <p14:modId xmlns:p14="http://schemas.microsoft.com/office/powerpoint/2010/main" val="2848363384"/>
              </p:ext>
            </p:extLst>
          </p:nvPr>
        </p:nvGraphicFramePr>
        <p:xfrm>
          <a:off x="997527" y="2039587"/>
          <a:ext cx="6845300" cy="3779838"/>
        </p:xfrm>
        <a:graphic>
          <a:graphicData uri="http://schemas.openxmlformats.org/presentationml/2006/ole">
            <mc:AlternateContent xmlns:mc="http://schemas.openxmlformats.org/markup-compatibility/2006">
              <mc:Choice xmlns:v="urn:schemas-microsoft-com:vml" Requires="v">
                <p:oleObj spid="_x0000_s55322" name="Document" r:id="rId3" imgW="6832645" imgH="3792387" progId="Word.Document.12">
                  <p:embed/>
                </p:oleObj>
              </mc:Choice>
              <mc:Fallback>
                <p:oleObj name="Document" r:id="rId3" imgW="6832645" imgH="379238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527" y="2039587"/>
                        <a:ext cx="68453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254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1652-43FD-4E37-8859-5EDDDC254132}"/>
              </a:ext>
            </a:extLst>
          </p:cNvPr>
          <p:cNvSpPr>
            <a:spLocks noGrp="1"/>
          </p:cNvSpPr>
          <p:nvPr>
            <p:ph type="title"/>
          </p:nvPr>
        </p:nvSpPr>
        <p:spPr/>
        <p:txBody>
          <a:bodyPr/>
          <a:lstStyle/>
          <a:p>
            <a:r>
              <a:rPr lang="en-US" sz="4400"/>
              <a:t>Working with Pipes</a:t>
            </a:r>
            <a:br>
              <a:rPr lang="en-US" sz="4400"/>
            </a:br>
            <a:endParaRPr lang="en-US"/>
          </a:p>
        </p:txBody>
      </p:sp>
    </p:spTree>
    <p:extLst>
      <p:ext uri="{BB962C8B-B14F-4D97-AF65-F5344CB8AC3E}">
        <p14:creationId xmlns:p14="http://schemas.microsoft.com/office/powerpoint/2010/main" val="3155605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1" y="1719071"/>
            <a:ext cx="8763000" cy="4407408"/>
          </a:xfrm>
        </p:spPr>
        <p:txBody>
          <a:bodyPr/>
          <a:lstStyle/>
          <a:p>
            <a:r>
              <a:rPr lang="en-US" dirty="0"/>
              <a:t>Pipes in Java IO provides the ability for two threads running in the same JVM to communicate. </a:t>
            </a:r>
          </a:p>
          <a:p>
            <a:r>
              <a:rPr lang="en-US" dirty="0"/>
              <a:t>As such pipes are a common source or destination of data</a:t>
            </a:r>
            <a:br>
              <a:rPr lang="en-US" dirty="0"/>
            </a:br>
            <a:endParaRPr lang="en-US" dirty="0"/>
          </a:p>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a:solidFill>
                  <a:srgbClr val="000000"/>
                </a:solidFill>
                <a:latin typeface="Consolas"/>
              </a:rPr>
              <a:t>Pipes {</a:t>
            </a:r>
          </a:p>
          <a:p>
            <a:pPr marL="45720" indent="0">
              <a:spcBef>
                <a:spcPts val="0"/>
              </a:spcBef>
              <a:spcAft>
                <a:spcPts val="0"/>
              </a:spcAft>
              <a:buNone/>
            </a:pPr>
            <a:endParaRPr lang="en-US" sz="1600" dirty="0">
              <a:solidFill>
                <a:srgbClr val="7F0055"/>
              </a:solidFill>
              <a:latin typeface="Consolas"/>
            </a:endParaRP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000000"/>
                </a:solidFill>
                <a:latin typeface="Consolas"/>
              </a:rPr>
              <a:t>args</a:t>
            </a:r>
            <a:r>
              <a:rPr lang="en-US" sz="1600" dirty="0">
                <a:solidFill>
                  <a:srgbClr val="000000"/>
                </a:solidFill>
                <a:latin typeface="Consolas"/>
              </a:rPr>
              <a:t>) </a:t>
            </a:r>
            <a:r>
              <a:rPr lang="en-US" sz="1600" b="1" dirty="0">
                <a:solidFill>
                  <a:srgbClr val="7F0055"/>
                </a:solidFill>
                <a:latin typeface="Consolas"/>
              </a:rPr>
              <a:t>throws</a:t>
            </a:r>
            <a:r>
              <a:rPr lang="en-US" sz="1600" dirty="0">
                <a:solidFill>
                  <a:srgbClr val="000000"/>
                </a:solidFill>
                <a:latin typeface="Consolas"/>
              </a:rPr>
              <a:t> Exception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"Test of Pipe IO\n"</a:t>
            </a:r>
            <a:r>
              <a:rPr lang="en-US" sz="1600" dirty="0">
                <a:solidFill>
                  <a:srgbClr val="000000"/>
                </a:solidFill>
                <a:latin typeface="Consolas"/>
              </a:rPr>
              <a:t>);</a:t>
            </a:r>
          </a:p>
          <a:p>
            <a:pPr marL="45720" indent="0">
              <a:spcBef>
                <a:spcPts val="0"/>
              </a:spcBef>
              <a:spcAft>
                <a:spcPts val="0"/>
              </a:spcAft>
              <a:buNone/>
            </a:pPr>
            <a:endParaRPr lang="en-US" sz="1600" dirty="0">
              <a:solidFill>
                <a:srgbClr val="000000"/>
              </a:solidFill>
              <a:latin typeface="Consolas"/>
            </a:endParaRPr>
          </a:p>
          <a:p>
            <a:pPr marL="45720" indent="0">
              <a:spcBef>
                <a:spcPts val="0"/>
              </a:spcBef>
              <a:spcAft>
                <a:spcPts val="0"/>
              </a:spcAft>
              <a:buNone/>
            </a:pPr>
            <a:r>
              <a:rPr lang="en-US" sz="1600" dirty="0">
                <a:solidFill>
                  <a:srgbClr val="000000"/>
                </a:solidFill>
                <a:latin typeface="Consolas"/>
              </a:rPr>
              <a:t>      Sender </a:t>
            </a:r>
            <a:r>
              <a:rPr lang="en-US" sz="1600" dirty="0" err="1">
                <a:solidFill>
                  <a:srgbClr val="000000"/>
                </a:solidFill>
                <a:latin typeface="Consolas"/>
              </a:rPr>
              <a:t>sender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Sender();  </a:t>
            </a:r>
            <a:r>
              <a:rPr lang="en-US" sz="1600" dirty="0">
                <a:solidFill>
                  <a:srgbClr val="3F7F5F"/>
                </a:solidFill>
                <a:latin typeface="Consolas"/>
              </a:rPr>
              <a:t>// Sender &amp; Receiver are classes in    </a:t>
            </a:r>
          </a:p>
          <a:p>
            <a:pPr marL="45720" indent="0">
              <a:spcBef>
                <a:spcPts val="0"/>
              </a:spcBef>
              <a:spcAft>
                <a:spcPts val="0"/>
              </a:spcAft>
              <a:buNone/>
            </a:pPr>
            <a:r>
              <a:rPr lang="en-US" sz="1600">
                <a:solidFill>
                  <a:srgbClr val="3F7F5F"/>
                </a:solidFill>
                <a:latin typeface="Consolas"/>
              </a:rPr>
              <a:t>                                     //    </a:t>
            </a:r>
            <a:r>
              <a:rPr lang="en-US" sz="1600" dirty="0">
                <a:solidFill>
                  <a:srgbClr val="3F7F5F"/>
                </a:solidFill>
                <a:latin typeface="Consolas"/>
              </a:rPr>
              <a:t>same file</a:t>
            </a:r>
          </a:p>
          <a:p>
            <a:pPr marL="45720" indent="0">
              <a:spcBef>
                <a:spcPts val="0"/>
              </a:spcBef>
              <a:spcAft>
                <a:spcPts val="0"/>
              </a:spcAft>
              <a:buNone/>
            </a:pPr>
            <a:r>
              <a:rPr lang="en-US" sz="1600" dirty="0">
                <a:solidFill>
                  <a:srgbClr val="000000"/>
                </a:solidFill>
                <a:latin typeface="Consolas"/>
              </a:rPr>
              <a:t>      Receiver </a:t>
            </a:r>
            <a:r>
              <a:rPr lang="en-US" sz="1600" dirty="0" err="1">
                <a:solidFill>
                  <a:srgbClr val="000000"/>
                </a:solidFill>
                <a:latin typeface="Consolas"/>
              </a:rPr>
              <a:t>receiver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Receiver(sender);</a:t>
            </a:r>
          </a:p>
          <a:p>
            <a:pPr marL="45720" indent="0">
              <a:spcBef>
                <a:spcPts val="0"/>
              </a:spcBef>
              <a:spcAft>
                <a:spcPts val="0"/>
              </a:spcAft>
              <a:buNone/>
            </a:pPr>
            <a:endParaRPr lang="en-US" sz="1600" dirty="0">
              <a:solidFill>
                <a:srgbClr val="000000"/>
              </a:solidFill>
              <a:latin typeface="Consolas"/>
            </a:endParaRP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sender.start</a:t>
            </a:r>
            <a:r>
              <a:rPr lang="en-US" sz="1600" dirty="0">
                <a:solidFill>
                  <a:srgbClr val="000000"/>
                </a:solidFill>
                <a:latin typeface="Consolas"/>
              </a:rPr>
              <a:t>();		</a:t>
            </a:r>
            <a:r>
              <a:rPr lang="en-US" sz="1600" dirty="0">
                <a:solidFill>
                  <a:srgbClr val="3F7F5F"/>
                </a:solidFill>
                <a:latin typeface="Consolas"/>
              </a:rPr>
              <a:t>// Start the sender thread</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receiver.start</a:t>
            </a:r>
            <a:r>
              <a:rPr lang="en-US" sz="1600" dirty="0">
                <a:solidFill>
                  <a:srgbClr val="000000"/>
                </a:solidFill>
                <a:latin typeface="Consolas"/>
              </a:rPr>
              <a:t>();		</a:t>
            </a:r>
            <a:r>
              <a:rPr lang="en-US" sz="1600" dirty="0">
                <a:solidFill>
                  <a:srgbClr val="3F7F5F"/>
                </a:solidFill>
                <a:latin typeface="Consolas"/>
              </a:rPr>
              <a:t>// Start the receiver thread</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Thread.sleep</a:t>
            </a:r>
            <a:r>
              <a:rPr lang="en-US" sz="1600" dirty="0">
                <a:solidFill>
                  <a:srgbClr val="000000"/>
                </a:solidFill>
                <a:latin typeface="Consolas"/>
              </a:rPr>
              <a:t>(8000);	</a:t>
            </a:r>
            <a:r>
              <a:rPr lang="en-US" sz="1600" dirty="0">
                <a:solidFill>
                  <a:srgbClr val="3F7F5F"/>
                </a:solidFill>
                <a:latin typeface="Consolas"/>
              </a:rPr>
              <a:t>// Take an 8 second nap</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sender.interrupt</a:t>
            </a:r>
            <a:r>
              <a:rPr lang="en-US" sz="1600" dirty="0">
                <a:solidFill>
                  <a:srgbClr val="000000"/>
                </a:solidFill>
                <a:latin typeface="Consolas"/>
              </a:rPr>
              <a:t>();	</a:t>
            </a:r>
            <a:r>
              <a:rPr lang="en-US" sz="1600" dirty="0">
                <a:solidFill>
                  <a:srgbClr val="3F7F5F"/>
                </a:solidFill>
                <a:latin typeface="Consolas"/>
              </a:rPr>
              <a:t>// Interrupt the sender thread</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a:t>
            </a:r>
            <a:endParaRPr lang="en-US" sz="1600" dirty="0"/>
          </a:p>
        </p:txBody>
      </p:sp>
      <p:sp>
        <p:nvSpPr>
          <p:cNvPr id="5" name="Title 4"/>
          <p:cNvSpPr>
            <a:spLocks noGrp="1"/>
          </p:cNvSpPr>
          <p:nvPr>
            <p:ph type="title"/>
          </p:nvPr>
        </p:nvSpPr>
        <p:spPr/>
        <p:txBody>
          <a:bodyPr/>
          <a:lstStyle/>
          <a:p>
            <a:r>
              <a:rPr lang="en-US" dirty="0"/>
              <a:t>Pipes  </a:t>
            </a:r>
            <a:r>
              <a:rPr lang="en-US" sz="2400" dirty="0"/>
              <a:t>(1)</a:t>
            </a:r>
            <a:endParaRPr lang="en-US" dirty="0"/>
          </a:p>
        </p:txBody>
      </p:sp>
    </p:spTree>
    <p:extLst>
      <p:ext uri="{BB962C8B-B14F-4D97-AF65-F5344CB8AC3E}">
        <p14:creationId xmlns:p14="http://schemas.microsoft.com/office/powerpoint/2010/main" val="3735186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76200"/>
            <a:ext cx="8991599" cy="5440679"/>
          </a:xfrm>
        </p:spPr>
        <p:txBody>
          <a:bodyPr/>
          <a:lstStyle/>
          <a:p>
            <a:pPr marL="45720" indent="0">
              <a:spcBef>
                <a:spcPts val="0"/>
              </a:spcBef>
              <a:spcAft>
                <a:spcPts val="0"/>
              </a:spcAft>
              <a:buNone/>
            </a:pPr>
            <a:r>
              <a:rPr lang="en-US" sz="1600" b="1" spc="0" dirty="0">
                <a:solidFill>
                  <a:srgbClr val="7F0055"/>
                </a:solidFill>
                <a:latin typeface="Consolas"/>
              </a:rPr>
              <a:t>class</a:t>
            </a:r>
            <a:r>
              <a:rPr lang="en-US" sz="1600" spc="0" dirty="0">
                <a:solidFill>
                  <a:srgbClr val="000000"/>
                </a:solidFill>
                <a:latin typeface="Consolas"/>
              </a:rPr>
              <a:t> Sender </a:t>
            </a:r>
            <a:r>
              <a:rPr lang="en-US" sz="1600" b="1" spc="0" dirty="0">
                <a:solidFill>
                  <a:srgbClr val="7F0055"/>
                </a:solidFill>
                <a:latin typeface="Consolas"/>
              </a:rPr>
              <a:t>extends</a:t>
            </a:r>
            <a:r>
              <a:rPr lang="en-US" sz="1600" spc="0" dirty="0">
                <a:solidFill>
                  <a:srgbClr val="000000"/>
                </a:solidFill>
                <a:latin typeface="Consolas"/>
              </a:rPr>
              <a:t> Thread {</a:t>
            </a:r>
          </a:p>
          <a:p>
            <a:pPr marL="45720" indent="0">
              <a:spcBef>
                <a:spcPts val="0"/>
              </a:spcBef>
              <a:spcAft>
                <a:spcPts val="0"/>
              </a:spcAft>
              <a:buNone/>
            </a:pPr>
            <a:r>
              <a:rPr lang="en-US" sz="1600" b="1" spc="0" dirty="0">
                <a:solidFill>
                  <a:srgbClr val="7F0055"/>
                </a:solidFill>
                <a:latin typeface="Consolas"/>
              </a:rPr>
              <a:t>   private</a:t>
            </a:r>
            <a:r>
              <a:rPr lang="en-US" sz="1600" spc="0" dirty="0">
                <a:solidFill>
                  <a:srgbClr val="000000"/>
                </a:solidFill>
                <a:latin typeface="Consolas"/>
              </a:rPr>
              <a:t> Random </a:t>
            </a:r>
            <a:r>
              <a:rPr lang="en-US" sz="1600" spc="0" dirty="0">
                <a:solidFill>
                  <a:srgbClr val="0000C0"/>
                </a:solidFill>
                <a:latin typeface="Consolas"/>
              </a:rPr>
              <a:t>rand</a:t>
            </a:r>
            <a:r>
              <a:rPr lang="en-US" sz="1600" spc="0" dirty="0">
                <a:solidFill>
                  <a:srgbClr val="000000"/>
                </a:solidFill>
                <a:latin typeface="Consolas"/>
              </a:rPr>
              <a:t> = </a:t>
            </a:r>
            <a:r>
              <a:rPr lang="en-US" sz="1600" b="1" spc="0" dirty="0">
                <a:solidFill>
                  <a:srgbClr val="7F0055"/>
                </a:solidFill>
                <a:latin typeface="Consolas"/>
              </a:rPr>
              <a:t>new</a:t>
            </a:r>
            <a:r>
              <a:rPr lang="en-US" sz="1600" spc="0" dirty="0">
                <a:solidFill>
                  <a:srgbClr val="000000"/>
                </a:solidFill>
                <a:latin typeface="Consolas"/>
              </a:rPr>
              <a:t> Random();</a:t>
            </a:r>
          </a:p>
          <a:p>
            <a:pPr marL="45720" indent="0">
              <a:spcBef>
                <a:spcPts val="0"/>
              </a:spcBef>
              <a:spcAft>
                <a:spcPts val="0"/>
              </a:spcAft>
              <a:buNone/>
            </a:pPr>
            <a:r>
              <a:rPr lang="en-US" sz="1600" b="1" spc="0" dirty="0">
                <a:solidFill>
                  <a:srgbClr val="7F0055"/>
                </a:solidFill>
                <a:latin typeface="Consolas"/>
              </a:rPr>
              <a:t>   private</a:t>
            </a:r>
            <a:r>
              <a:rPr lang="en-US" sz="1600" spc="0" dirty="0">
                <a:solidFill>
                  <a:srgbClr val="000000"/>
                </a:solidFill>
                <a:latin typeface="Consolas"/>
              </a:rPr>
              <a:t> </a:t>
            </a:r>
            <a:r>
              <a:rPr lang="en-US" sz="1600" spc="0" dirty="0" err="1">
                <a:solidFill>
                  <a:srgbClr val="000000"/>
                </a:solidFill>
                <a:latin typeface="Consolas"/>
              </a:rPr>
              <a:t>PipedWriter</a:t>
            </a:r>
            <a:r>
              <a:rPr lang="en-US" sz="1600" spc="0" dirty="0">
                <a:solidFill>
                  <a:srgbClr val="000000"/>
                </a:solidFill>
                <a:latin typeface="Consolas"/>
              </a:rPr>
              <a:t> </a:t>
            </a:r>
            <a:r>
              <a:rPr lang="en-US" sz="1600" spc="0" dirty="0">
                <a:solidFill>
                  <a:srgbClr val="0000C0"/>
                </a:solidFill>
                <a:latin typeface="Consolas"/>
              </a:rPr>
              <a:t>out</a:t>
            </a:r>
            <a:r>
              <a:rPr lang="en-US" sz="1600" spc="0" dirty="0">
                <a:solidFill>
                  <a:srgbClr val="000000"/>
                </a:solidFill>
                <a:latin typeface="Consolas"/>
              </a:rPr>
              <a:t> = </a:t>
            </a:r>
            <a:r>
              <a:rPr lang="en-US" sz="1600" b="1" spc="0" dirty="0">
                <a:solidFill>
                  <a:srgbClr val="7F0055"/>
                </a:solidFill>
                <a:latin typeface="Consolas"/>
              </a:rPr>
              <a:t>new</a:t>
            </a:r>
            <a:r>
              <a:rPr lang="en-US" sz="1600" spc="0" dirty="0">
                <a:solidFill>
                  <a:srgbClr val="000000"/>
                </a:solidFill>
                <a:latin typeface="Consolas"/>
              </a:rPr>
              <a:t> </a:t>
            </a:r>
            <a:r>
              <a:rPr lang="en-US" sz="1600" spc="0" dirty="0" err="1">
                <a:solidFill>
                  <a:srgbClr val="000000"/>
                </a:solidFill>
                <a:latin typeface="Consolas"/>
              </a:rPr>
              <a:t>PipedWriter</a:t>
            </a:r>
            <a:r>
              <a:rPr lang="en-US" sz="1600" spc="0" dirty="0">
                <a:solidFill>
                  <a:srgbClr val="000000"/>
                </a:solidFill>
                <a:latin typeface="Consolas"/>
              </a:rPr>
              <a:t>();</a:t>
            </a:r>
          </a:p>
          <a:p>
            <a:pPr marL="45720" indent="0">
              <a:spcBef>
                <a:spcPts val="0"/>
              </a:spcBef>
              <a:spcAft>
                <a:spcPts val="0"/>
              </a:spcAft>
              <a:buNone/>
            </a:pPr>
            <a:endParaRPr lang="en-US" sz="900" spc="0" dirty="0">
              <a:latin typeface="Consolas"/>
            </a:endParaRPr>
          </a:p>
          <a:p>
            <a:pPr marL="45720" indent="0">
              <a:spcBef>
                <a:spcPts val="0"/>
              </a:spcBef>
              <a:spcAft>
                <a:spcPts val="0"/>
              </a:spcAft>
              <a:buNone/>
            </a:pPr>
            <a:r>
              <a:rPr lang="en-US" sz="1600" b="1" spc="0" dirty="0">
                <a:solidFill>
                  <a:srgbClr val="7F0055"/>
                </a:solidFill>
                <a:latin typeface="Consolas"/>
              </a:rPr>
              <a:t>   public</a:t>
            </a:r>
            <a:r>
              <a:rPr lang="en-US" sz="1600" spc="0" dirty="0">
                <a:solidFill>
                  <a:srgbClr val="000000"/>
                </a:solidFill>
                <a:latin typeface="Consolas"/>
              </a:rPr>
              <a:t> </a:t>
            </a:r>
            <a:r>
              <a:rPr lang="en-US" sz="1600" spc="0" dirty="0" err="1">
                <a:solidFill>
                  <a:srgbClr val="000000"/>
                </a:solidFill>
                <a:latin typeface="Consolas"/>
              </a:rPr>
              <a:t>PipedWriter</a:t>
            </a:r>
            <a:r>
              <a:rPr lang="en-US" sz="1600" spc="0" dirty="0">
                <a:solidFill>
                  <a:srgbClr val="000000"/>
                </a:solidFill>
                <a:latin typeface="Consolas"/>
              </a:rPr>
              <a:t> </a:t>
            </a:r>
            <a:r>
              <a:rPr lang="en-US" sz="1600" spc="0" dirty="0" err="1">
                <a:solidFill>
                  <a:srgbClr val="000000"/>
                </a:solidFill>
                <a:latin typeface="Consolas"/>
              </a:rPr>
              <a:t>getPipedWriter</a:t>
            </a:r>
            <a:r>
              <a:rPr lang="en-US" sz="1600" spc="0" dirty="0">
                <a:solidFill>
                  <a:srgbClr val="000000"/>
                </a:solidFill>
                <a:latin typeface="Consolas"/>
              </a:rPr>
              <a:t>() { </a:t>
            </a:r>
          </a:p>
          <a:p>
            <a:pPr marL="45720" indent="0">
              <a:spcBef>
                <a:spcPts val="0"/>
              </a:spcBef>
              <a:spcAft>
                <a:spcPts val="0"/>
              </a:spcAft>
              <a:buNone/>
            </a:pPr>
            <a:r>
              <a:rPr lang="en-US" sz="1600" b="1" spc="0" dirty="0">
                <a:solidFill>
                  <a:srgbClr val="7F0055"/>
                </a:solidFill>
                <a:latin typeface="Consolas"/>
              </a:rPr>
              <a:t>      return</a:t>
            </a:r>
            <a:r>
              <a:rPr lang="en-US" sz="1600" spc="0" dirty="0">
                <a:solidFill>
                  <a:srgbClr val="000000"/>
                </a:solidFill>
                <a:latin typeface="Consolas"/>
              </a:rPr>
              <a:t> </a:t>
            </a:r>
            <a:r>
              <a:rPr lang="en-US" sz="1600" spc="0" dirty="0">
                <a:solidFill>
                  <a:srgbClr val="0000C0"/>
                </a:solidFill>
                <a:latin typeface="Consolas"/>
              </a:rPr>
              <a:t>out</a:t>
            </a: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   }</a:t>
            </a:r>
          </a:p>
          <a:p>
            <a:pPr marL="45720" indent="0">
              <a:spcBef>
                <a:spcPts val="0"/>
              </a:spcBef>
              <a:spcAft>
                <a:spcPts val="0"/>
              </a:spcAft>
              <a:buNone/>
            </a:pPr>
            <a:endParaRPr lang="en-US" sz="900" spc="0" dirty="0">
              <a:latin typeface="Consolas"/>
            </a:endParaRPr>
          </a:p>
          <a:p>
            <a:pPr marL="45720" indent="0">
              <a:spcBef>
                <a:spcPts val="0"/>
              </a:spcBef>
              <a:spcAft>
                <a:spcPts val="0"/>
              </a:spcAft>
              <a:buNone/>
            </a:pPr>
            <a:r>
              <a:rPr lang="en-US" sz="1600" spc="0" dirty="0">
                <a:solidFill>
                  <a:srgbClr val="3F7F5F"/>
                </a:solidFill>
                <a:latin typeface="Consolas"/>
              </a:rPr>
              <a:t>   // Invoking start() on a Thread will cause the JVM to invoke run()</a:t>
            </a:r>
            <a:br>
              <a:rPr lang="en-US" sz="1600" spc="0" dirty="0">
                <a:solidFill>
                  <a:srgbClr val="3F5FBF"/>
                </a:solidFill>
                <a:latin typeface="Consolas"/>
              </a:rPr>
            </a:br>
            <a:r>
              <a:rPr lang="en-US" sz="1600" spc="0" dirty="0">
                <a:solidFill>
                  <a:srgbClr val="3F5FBF"/>
                </a:solidFill>
                <a:latin typeface="Consolas"/>
              </a:rPr>
              <a:t>   </a:t>
            </a:r>
            <a:r>
              <a:rPr lang="en-US" sz="1600" b="1" spc="0" dirty="0">
                <a:solidFill>
                  <a:srgbClr val="7F0055"/>
                </a:solidFill>
                <a:latin typeface="Consolas"/>
              </a:rPr>
              <a:t>public</a:t>
            </a:r>
            <a:r>
              <a:rPr lang="en-US" sz="1600" b="1" spc="0" dirty="0">
                <a:solidFill>
                  <a:srgbClr val="000000"/>
                </a:solidFill>
                <a:latin typeface="Consolas"/>
              </a:rPr>
              <a:t> </a:t>
            </a:r>
            <a:r>
              <a:rPr lang="en-US" sz="1600" b="1" spc="0" dirty="0">
                <a:solidFill>
                  <a:srgbClr val="7F0055"/>
                </a:solidFill>
                <a:latin typeface="Consolas"/>
              </a:rPr>
              <a:t>void</a:t>
            </a:r>
            <a:r>
              <a:rPr lang="en-US" sz="1600" b="1" spc="0" dirty="0">
                <a:solidFill>
                  <a:srgbClr val="000000"/>
                </a:solidFill>
                <a:latin typeface="Consolas"/>
              </a:rPr>
              <a:t> </a:t>
            </a:r>
            <a:r>
              <a:rPr lang="en-US" sz="1600" spc="0" dirty="0">
                <a:solidFill>
                  <a:srgbClr val="000000"/>
                </a:solidFill>
                <a:latin typeface="Consolas"/>
              </a:rPr>
              <a:t>run() {</a:t>
            </a:r>
          </a:p>
          <a:p>
            <a:pPr marL="45720" indent="0">
              <a:spcBef>
                <a:spcPts val="0"/>
              </a:spcBef>
              <a:spcAft>
                <a:spcPts val="0"/>
              </a:spcAft>
              <a:buNone/>
            </a:pPr>
            <a:r>
              <a:rPr lang="en-US" sz="1600" b="1" spc="0" dirty="0">
                <a:solidFill>
                  <a:srgbClr val="7F0055"/>
                </a:solidFill>
                <a:latin typeface="Consolas"/>
              </a:rPr>
              <a:t>      while</a:t>
            </a:r>
            <a:r>
              <a:rPr lang="en-US" sz="1600" spc="0" dirty="0">
                <a:solidFill>
                  <a:srgbClr val="000000"/>
                </a:solidFill>
                <a:latin typeface="Consolas"/>
              </a:rPr>
              <a:t> (</a:t>
            </a:r>
            <a:r>
              <a:rPr lang="en-US" sz="1600" b="1" spc="0" dirty="0">
                <a:solidFill>
                  <a:srgbClr val="7F0055"/>
                </a:solidFill>
                <a:latin typeface="Consolas"/>
              </a:rPr>
              <a:t>true</a:t>
            </a:r>
            <a:r>
              <a:rPr lang="en-US" sz="1600" spc="0" dirty="0">
                <a:solidFill>
                  <a:srgbClr val="000000"/>
                </a:solidFill>
                <a:latin typeface="Consolas"/>
              </a:rPr>
              <a:t>) {</a:t>
            </a:r>
          </a:p>
          <a:p>
            <a:pPr marL="45720" indent="0">
              <a:spcBef>
                <a:spcPts val="0"/>
              </a:spcBef>
              <a:spcAft>
                <a:spcPts val="0"/>
              </a:spcAft>
              <a:buNone/>
            </a:pPr>
            <a:r>
              <a:rPr lang="en-US" sz="1600" b="1" spc="0" dirty="0">
                <a:solidFill>
                  <a:srgbClr val="7F0055"/>
                </a:solidFill>
                <a:latin typeface="Consolas"/>
              </a:rPr>
              <a:t>         for</a:t>
            </a:r>
            <a:r>
              <a:rPr lang="en-US" sz="1600" spc="0" dirty="0">
                <a:solidFill>
                  <a:srgbClr val="000000"/>
                </a:solidFill>
                <a:latin typeface="Consolas"/>
              </a:rPr>
              <a:t> (</a:t>
            </a:r>
            <a:r>
              <a:rPr lang="en-US" sz="1600" b="1" spc="0" dirty="0">
                <a:solidFill>
                  <a:srgbClr val="7F0055"/>
                </a:solidFill>
                <a:latin typeface="Consolas"/>
              </a:rPr>
              <a:t>char</a:t>
            </a:r>
            <a:r>
              <a:rPr lang="en-US" sz="1600" spc="0" dirty="0">
                <a:solidFill>
                  <a:srgbClr val="000000"/>
                </a:solidFill>
                <a:latin typeface="Consolas"/>
              </a:rPr>
              <a:t> c = </a:t>
            </a:r>
            <a:r>
              <a:rPr lang="en-US" sz="1600" spc="0" dirty="0">
                <a:solidFill>
                  <a:srgbClr val="2A00FF"/>
                </a:solidFill>
                <a:latin typeface="Consolas"/>
              </a:rPr>
              <a:t>'A'</a:t>
            </a:r>
            <a:r>
              <a:rPr lang="en-US" sz="1600" spc="0" dirty="0">
                <a:solidFill>
                  <a:srgbClr val="000000"/>
                </a:solidFill>
                <a:latin typeface="Consolas"/>
              </a:rPr>
              <a:t>; c &lt;= </a:t>
            </a:r>
            <a:r>
              <a:rPr lang="en-US" sz="1600" spc="0" dirty="0">
                <a:solidFill>
                  <a:srgbClr val="2A00FF"/>
                </a:solidFill>
                <a:latin typeface="Consolas"/>
              </a:rPr>
              <a:t>'z'</a:t>
            </a:r>
            <a:r>
              <a:rPr lang="en-US" sz="1600" spc="0" dirty="0">
                <a:solidFill>
                  <a:srgbClr val="000000"/>
                </a:solidFill>
                <a:latin typeface="Consolas"/>
              </a:rPr>
              <a:t>; </a:t>
            </a:r>
            <a:r>
              <a:rPr lang="en-US" sz="1600" spc="0" dirty="0" err="1">
                <a:solidFill>
                  <a:srgbClr val="000000"/>
                </a:solidFill>
                <a:latin typeface="Consolas"/>
              </a:rPr>
              <a:t>c++</a:t>
            </a:r>
            <a:r>
              <a:rPr lang="en-US" sz="1600" spc="0" dirty="0">
                <a:solidFill>
                  <a:srgbClr val="000000"/>
                </a:solidFill>
                <a:latin typeface="Consolas"/>
              </a:rPr>
              <a:t>) {</a:t>
            </a:r>
          </a:p>
          <a:p>
            <a:pPr marL="45720" indent="0">
              <a:spcBef>
                <a:spcPts val="0"/>
              </a:spcBef>
              <a:spcAft>
                <a:spcPts val="0"/>
              </a:spcAft>
              <a:buNone/>
            </a:pPr>
            <a:r>
              <a:rPr lang="en-US" sz="1600" spc="0" dirty="0">
                <a:solidFill>
                  <a:srgbClr val="3F7F5F"/>
                </a:solidFill>
                <a:latin typeface="Consolas"/>
              </a:rPr>
              <a:t>            // Just keep writing the characters from A to z</a:t>
            </a:r>
          </a:p>
          <a:p>
            <a:pPr marL="45720" indent="0">
              <a:spcBef>
                <a:spcPts val="0"/>
              </a:spcBef>
              <a:spcAft>
                <a:spcPts val="0"/>
              </a:spcAft>
              <a:buNone/>
            </a:pPr>
            <a:r>
              <a:rPr lang="en-US" sz="1600" b="1" spc="0" dirty="0">
                <a:solidFill>
                  <a:srgbClr val="7F0055"/>
                </a:solidFill>
                <a:latin typeface="Consolas"/>
              </a:rPr>
              <a:t>            try</a:t>
            </a: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C0"/>
                </a:solidFill>
                <a:latin typeface="Consolas"/>
              </a:rPr>
              <a:t>               </a:t>
            </a:r>
            <a:r>
              <a:rPr lang="en-US" sz="1600" spc="0" dirty="0" err="1">
                <a:solidFill>
                  <a:srgbClr val="0000C0"/>
                </a:solidFill>
                <a:latin typeface="Consolas"/>
              </a:rPr>
              <a:t>out</a:t>
            </a:r>
            <a:r>
              <a:rPr lang="en-US" sz="1600" spc="0" dirty="0" err="1">
                <a:solidFill>
                  <a:srgbClr val="000000"/>
                </a:solidFill>
                <a:latin typeface="Consolas"/>
              </a:rPr>
              <a:t>.write</a:t>
            </a:r>
            <a:r>
              <a:rPr lang="en-US" sz="1600" spc="0" dirty="0">
                <a:solidFill>
                  <a:srgbClr val="000000"/>
                </a:solidFill>
                <a:latin typeface="Consolas"/>
              </a:rPr>
              <a:t>(c);</a:t>
            </a:r>
          </a:p>
          <a:p>
            <a:pPr marL="45720" indent="0">
              <a:spcBef>
                <a:spcPts val="0"/>
              </a:spcBef>
              <a:spcAft>
                <a:spcPts val="0"/>
              </a:spcAft>
              <a:buNone/>
            </a:pPr>
            <a:r>
              <a:rPr lang="en-US" sz="1600" spc="0" dirty="0">
                <a:solidFill>
                  <a:srgbClr val="000000"/>
                </a:solidFill>
                <a:latin typeface="Consolas"/>
              </a:rPr>
              <a:t>               </a:t>
            </a:r>
            <a:r>
              <a:rPr lang="en-US" sz="1600" spc="0" dirty="0" err="1">
                <a:solidFill>
                  <a:srgbClr val="000000"/>
                </a:solidFill>
                <a:latin typeface="Consolas"/>
              </a:rPr>
              <a:t>System.</a:t>
            </a:r>
            <a:r>
              <a:rPr lang="en-US" sz="1600" spc="0" dirty="0" err="1">
                <a:solidFill>
                  <a:srgbClr val="0000C0"/>
                </a:solidFill>
                <a:latin typeface="Consolas"/>
              </a:rPr>
              <a:t>out</a:t>
            </a:r>
            <a:r>
              <a:rPr lang="en-US" sz="1600" spc="0" dirty="0" err="1">
                <a:solidFill>
                  <a:srgbClr val="000000"/>
                </a:solidFill>
                <a:latin typeface="Consolas"/>
              </a:rPr>
              <a:t>.println</a:t>
            </a:r>
            <a:r>
              <a:rPr lang="en-US" sz="1600" spc="0" dirty="0">
                <a:solidFill>
                  <a:srgbClr val="000000"/>
                </a:solidFill>
                <a:latin typeface="Consolas"/>
              </a:rPr>
              <a:t>(</a:t>
            </a:r>
            <a:r>
              <a:rPr lang="en-US" sz="1600" spc="0" dirty="0">
                <a:solidFill>
                  <a:srgbClr val="2A00FF"/>
                </a:solidFill>
                <a:latin typeface="Consolas"/>
              </a:rPr>
              <a:t>"Wrote: "</a:t>
            </a:r>
            <a:r>
              <a:rPr lang="en-US" sz="1600" spc="0" dirty="0">
                <a:solidFill>
                  <a:srgbClr val="000000"/>
                </a:solidFill>
                <a:latin typeface="Consolas"/>
              </a:rPr>
              <a:t> + c);</a:t>
            </a:r>
          </a:p>
          <a:p>
            <a:pPr marL="45720" indent="0">
              <a:spcBef>
                <a:spcPts val="0"/>
              </a:spcBef>
              <a:spcAft>
                <a:spcPts val="0"/>
              </a:spcAft>
              <a:buNone/>
            </a:pPr>
            <a:r>
              <a:rPr lang="en-US" sz="1600" spc="0" dirty="0">
                <a:solidFill>
                  <a:srgbClr val="000000"/>
                </a:solidFill>
                <a:latin typeface="Consolas"/>
              </a:rPr>
              <a:t>               sleep(</a:t>
            </a:r>
            <a:r>
              <a:rPr lang="en-US" sz="1600" spc="0" dirty="0" err="1">
                <a:solidFill>
                  <a:srgbClr val="0000C0"/>
                </a:solidFill>
                <a:latin typeface="Consolas"/>
              </a:rPr>
              <a:t>rand</a:t>
            </a:r>
            <a:r>
              <a:rPr lang="en-US" sz="1600" spc="0" dirty="0" err="1">
                <a:solidFill>
                  <a:srgbClr val="000000"/>
                </a:solidFill>
                <a:latin typeface="Consolas"/>
              </a:rPr>
              <a:t>.nextInt</a:t>
            </a:r>
            <a:r>
              <a:rPr lang="en-US" sz="1600" spc="0" dirty="0">
                <a:solidFill>
                  <a:srgbClr val="000000"/>
                </a:solidFill>
                <a:latin typeface="Consolas"/>
              </a:rPr>
              <a:t>(500));</a:t>
            </a:r>
          </a:p>
          <a:p>
            <a:pPr marL="45720" indent="0">
              <a:spcBef>
                <a:spcPts val="0"/>
              </a:spcBef>
              <a:spcAft>
                <a:spcPts val="0"/>
              </a:spcAft>
              <a:buNone/>
            </a:pPr>
            <a:r>
              <a:rPr lang="en-US" sz="1600" spc="0" dirty="0">
                <a:solidFill>
                  <a:srgbClr val="000000"/>
                </a:solidFill>
                <a:latin typeface="Consolas"/>
              </a:rPr>
              <a:t>            } </a:t>
            </a:r>
            <a:r>
              <a:rPr lang="en-US" sz="1600" b="1" spc="0" dirty="0">
                <a:solidFill>
                  <a:srgbClr val="7F0055"/>
                </a:solidFill>
                <a:latin typeface="Consolas"/>
              </a:rPr>
              <a:t>catch</a:t>
            </a:r>
            <a:r>
              <a:rPr lang="en-US" sz="1600" spc="0" dirty="0">
                <a:solidFill>
                  <a:srgbClr val="000000"/>
                </a:solidFill>
                <a:latin typeface="Consolas"/>
              </a:rPr>
              <a:t> (</a:t>
            </a:r>
            <a:r>
              <a:rPr lang="en-US" sz="1600" spc="0" dirty="0" err="1">
                <a:solidFill>
                  <a:srgbClr val="000000"/>
                </a:solidFill>
                <a:latin typeface="Consolas"/>
              </a:rPr>
              <a:t>InterruptedException</a:t>
            </a:r>
            <a:r>
              <a:rPr lang="en-US" sz="1600" spc="0" dirty="0">
                <a:solidFill>
                  <a:srgbClr val="000000"/>
                </a:solidFill>
                <a:latin typeface="Consolas"/>
              </a:rPr>
              <a:t> e) {</a:t>
            </a:r>
          </a:p>
          <a:p>
            <a:pPr marL="45720" indent="0">
              <a:spcBef>
                <a:spcPts val="0"/>
              </a:spcBef>
              <a:spcAft>
                <a:spcPts val="0"/>
              </a:spcAft>
              <a:buNone/>
            </a:pPr>
            <a:r>
              <a:rPr lang="en-US" sz="1600" spc="0" dirty="0">
                <a:solidFill>
                  <a:srgbClr val="000000"/>
                </a:solidFill>
                <a:latin typeface="Consolas"/>
              </a:rPr>
              <a:t>                </a:t>
            </a:r>
            <a:r>
              <a:rPr lang="en-US" sz="1600" spc="0" dirty="0" err="1">
                <a:solidFill>
                  <a:srgbClr val="000000"/>
                </a:solidFill>
                <a:latin typeface="Consolas"/>
              </a:rPr>
              <a:t>System.</a:t>
            </a:r>
            <a:r>
              <a:rPr lang="en-US" sz="1600" spc="0" dirty="0" err="1">
                <a:solidFill>
                  <a:srgbClr val="0000C0"/>
                </a:solidFill>
                <a:latin typeface="Consolas"/>
              </a:rPr>
              <a:t>out</a:t>
            </a:r>
            <a:r>
              <a:rPr lang="en-US" sz="1600" spc="0" dirty="0" err="1">
                <a:solidFill>
                  <a:srgbClr val="000000"/>
                </a:solidFill>
                <a:latin typeface="Consolas"/>
              </a:rPr>
              <a:t>.println</a:t>
            </a:r>
            <a:r>
              <a:rPr lang="en-US" sz="1600" spc="0" dirty="0">
                <a:solidFill>
                  <a:srgbClr val="000000"/>
                </a:solidFill>
                <a:latin typeface="Consolas"/>
              </a:rPr>
              <a:t>(</a:t>
            </a:r>
            <a:r>
              <a:rPr lang="en-US" sz="1600" spc="0" dirty="0">
                <a:solidFill>
                  <a:srgbClr val="2A00FF"/>
                </a:solidFill>
                <a:latin typeface="Consolas"/>
              </a:rPr>
              <a:t>"* Sending thread has been interrupted and</a:t>
            </a:r>
            <a:br>
              <a:rPr lang="en-US" sz="1600" spc="0" dirty="0">
                <a:solidFill>
                  <a:srgbClr val="2A00FF"/>
                </a:solidFill>
                <a:latin typeface="Consolas"/>
              </a:rPr>
            </a:br>
            <a:r>
              <a:rPr lang="en-US" sz="1600" spc="0" dirty="0">
                <a:solidFill>
                  <a:srgbClr val="2A00FF"/>
                </a:solidFill>
                <a:latin typeface="Consolas"/>
              </a:rPr>
              <a:t>                                      has stopped sending data"</a:t>
            </a:r>
            <a:r>
              <a:rPr lang="en-US" sz="1600" spc="0" dirty="0">
                <a:solidFill>
                  <a:srgbClr val="000000"/>
                </a:solidFill>
                <a:latin typeface="Consolas"/>
              </a:rPr>
              <a:t>); </a:t>
            </a:r>
          </a:p>
          <a:p>
            <a:pPr marL="45720" indent="0">
              <a:spcBef>
                <a:spcPts val="0"/>
              </a:spcBef>
              <a:spcAft>
                <a:spcPts val="0"/>
              </a:spcAft>
              <a:buNone/>
            </a:pPr>
            <a:r>
              <a:rPr lang="en-US" sz="1600" spc="0" dirty="0">
                <a:solidFill>
                  <a:srgbClr val="7F0055"/>
                </a:solidFill>
                <a:latin typeface="Consolas"/>
              </a:rPr>
              <a:t>                </a:t>
            </a:r>
            <a:r>
              <a:rPr lang="en-US" sz="1600" b="1" spc="0" dirty="0">
                <a:solidFill>
                  <a:srgbClr val="7F0055"/>
                </a:solidFill>
                <a:latin typeface="Consolas"/>
              </a:rPr>
              <a:t>return</a:t>
            </a: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                </a:t>
            </a:r>
            <a:r>
              <a:rPr lang="en-US" sz="1600" spc="0" dirty="0">
                <a:solidFill>
                  <a:srgbClr val="3F7F5F"/>
                </a:solidFill>
                <a:latin typeface="Consolas"/>
              </a:rPr>
              <a:t>// return finishes the thread, but </a:t>
            </a:r>
            <a:r>
              <a:rPr lang="en-US" sz="1600" spc="0" dirty="0" err="1">
                <a:solidFill>
                  <a:srgbClr val="3F7F5F"/>
                </a:solidFill>
                <a:latin typeface="Consolas"/>
              </a:rPr>
              <a:t>PipedWriter</a:t>
            </a:r>
            <a:r>
              <a:rPr lang="en-US" sz="1600" spc="0" dirty="0">
                <a:solidFill>
                  <a:srgbClr val="3F7F5F"/>
                </a:solidFill>
                <a:latin typeface="Consolas"/>
              </a:rPr>
              <a:t> never closed!</a:t>
            </a:r>
          </a:p>
          <a:p>
            <a:pPr marL="45720" indent="0">
              <a:spcBef>
                <a:spcPts val="0"/>
              </a:spcBef>
              <a:spcAft>
                <a:spcPts val="0"/>
              </a:spcAft>
              <a:buNone/>
            </a:pPr>
            <a:r>
              <a:rPr lang="en-US" sz="1600" spc="0" dirty="0">
                <a:solidFill>
                  <a:srgbClr val="000000"/>
                </a:solidFill>
                <a:latin typeface="Consolas"/>
              </a:rPr>
              <a:t>            } </a:t>
            </a:r>
            <a:r>
              <a:rPr lang="en-US" sz="1600" b="1" spc="0" dirty="0">
                <a:solidFill>
                  <a:srgbClr val="7F0055"/>
                </a:solidFill>
                <a:latin typeface="Consolas"/>
              </a:rPr>
              <a:t>catch</a:t>
            </a:r>
            <a:r>
              <a:rPr lang="en-US" sz="1600" spc="0" dirty="0">
                <a:solidFill>
                  <a:srgbClr val="000000"/>
                </a:solidFill>
                <a:latin typeface="Consolas"/>
              </a:rPr>
              <a:t> (</a:t>
            </a:r>
            <a:r>
              <a:rPr lang="en-US" sz="1600" spc="0" dirty="0" err="1">
                <a:solidFill>
                  <a:srgbClr val="000000"/>
                </a:solidFill>
                <a:latin typeface="Consolas"/>
              </a:rPr>
              <a:t>IOException</a:t>
            </a:r>
            <a:r>
              <a:rPr lang="en-US" sz="1600" spc="0" dirty="0">
                <a:solidFill>
                  <a:srgbClr val="000000"/>
                </a:solidFill>
                <a:latin typeface="Consolas"/>
              </a:rPr>
              <a:t> e) {</a:t>
            </a:r>
          </a:p>
          <a:p>
            <a:pPr marL="45720" indent="0">
              <a:spcBef>
                <a:spcPts val="0"/>
              </a:spcBef>
              <a:spcAft>
                <a:spcPts val="0"/>
              </a:spcAft>
              <a:buNone/>
            </a:pPr>
            <a:r>
              <a:rPr lang="en-US" sz="1600" spc="0" dirty="0">
                <a:solidFill>
                  <a:srgbClr val="000000"/>
                </a:solidFill>
                <a:latin typeface="Consolas"/>
              </a:rPr>
              <a:t>                </a:t>
            </a:r>
            <a:r>
              <a:rPr lang="en-US" sz="1600" spc="0" dirty="0" err="1">
                <a:solidFill>
                  <a:srgbClr val="000000"/>
                </a:solidFill>
                <a:latin typeface="Consolas"/>
              </a:rPr>
              <a:t>System.</a:t>
            </a:r>
            <a:r>
              <a:rPr lang="en-US" sz="1600" spc="0" dirty="0" err="1">
                <a:solidFill>
                  <a:srgbClr val="0000C0"/>
                </a:solidFill>
                <a:latin typeface="Consolas"/>
              </a:rPr>
              <a:t>out</a:t>
            </a:r>
            <a:r>
              <a:rPr lang="en-US" sz="1600" spc="0" dirty="0" err="1">
                <a:solidFill>
                  <a:srgbClr val="000000"/>
                </a:solidFill>
                <a:latin typeface="Consolas"/>
              </a:rPr>
              <a:t>.println</a:t>
            </a:r>
            <a:r>
              <a:rPr lang="en-US" sz="1600" spc="0" dirty="0">
                <a:solidFill>
                  <a:srgbClr val="000000"/>
                </a:solidFill>
                <a:latin typeface="Consolas"/>
              </a:rPr>
              <a:t>(</a:t>
            </a:r>
            <a:r>
              <a:rPr lang="en-US" sz="1600" spc="0" dirty="0" err="1">
                <a:solidFill>
                  <a:srgbClr val="000000"/>
                </a:solidFill>
                <a:latin typeface="Consolas"/>
              </a:rPr>
              <a:t>e.getMessage</a:t>
            </a:r>
            <a:r>
              <a:rPr lang="en-US" sz="1600" spc="0" dirty="0">
                <a:solidFill>
                  <a:srgbClr val="000000"/>
                </a:solidFill>
                <a:latin typeface="Consolas"/>
              </a:rPr>
              <a:t>());</a:t>
            </a:r>
          </a:p>
          <a:p>
            <a:pPr marL="45720" indent="0">
              <a:spcBef>
                <a:spcPts val="0"/>
              </a:spcBef>
              <a:spcAft>
                <a:spcPts val="0"/>
              </a:spcAft>
              <a:buNone/>
            </a:pP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   }</a:t>
            </a:r>
          </a:p>
          <a:p>
            <a:pPr marL="45720" indent="0">
              <a:spcBef>
                <a:spcPts val="0"/>
              </a:spcBef>
              <a:spcAft>
                <a:spcPts val="0"/>
              </a:spcAft>
              <a:buNone/>
            </a:pPr>
            <a:r>
              <a:rPr lang="en-US" sz="1600" spc="0" dirty="0">
                <a:solidFill>
                  <a:srgbClr val="000000"/>
                </a:solidFill>
                <a:latin typeface="Consolas"/>
              </a:rPr>
              <a:t>}</a:t>
            </a:r>
            <a:endParaRPr lang="en-US" sz="1600" spc="0" dirty="0"/>
          </a:p>
        </p:txBody>
      </p:sp>
      <p:sp>
        <p:nvSpPr>
          <p:cNvPr id="2" name="Title 1"/>
          <p:cNvSpPr>
            <a:spLocks noGrp="1"/>
          </p:cNvSpPr>
          <p:nvPr>
            <p:ph type="title"/>
          </p:nvPr>
        </p:nvSpPr>
        <p:spPr>
          <a:xfrm>
            <a:off x="4724400" y="152400"/>
            <a:ext cx="4037860" cy="406153"/>
          </a:xfrm>
        </p:spPr>
        <p:txBody>
          <a:bodyPr/>
          <a:lstStyle/>
          <a:p>
            <a:pPr algn="r"/>
            <a:r>
              <a:rPr lang="en-US" dirty="0"/>
              <a:t>Pipes (2)</a:t>
            </a:r>
          </a:p>
        </p:txBody>
      </p:sp>
      <p:sp>
        <p:nvSpPr>
          <p:cNvPr id="7" name="Flowchart: Process 6"/>
          <p:cNvSpPr/>
          <p:nvPr/>
        </p:nvSpPr>
        <p:spPr>
          <a:xfrm>
            <a:off x="7239000" y="685800"/>
            <a:ext cx="1600200"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character-based</a:t>
            </a:r>
          </a:p>
        </p:txBody>
      </p:sp>
    </p:spTree>
    <p:extLst>
      <p:ext uri="{BB962C8B-B14F-4D97-AF65-F5344CB8AC3E}">
        <p14:creationId xmlns:p14="http://schemas.microsoft.com/office/powerpoint/2010/main" val="516494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1" y="228600"/>
            <a:ext cx="8636492" cy="5440679"/>
          </a:xfrm>
        </p:spPr>
        <p:txBody>
          <a:bodyPr>
            <a:noAutofit/>
          </a:bodyPr>
          <a:lstStyle/>
          <a:p>
            <a:r>
              <a:rPr lang="en-US" sz="1600" b="1" dirty="0">
                <a:solidFill>
                  <a:srgbClr val="7F0055"/>
                </a:solidFill>
                <a:latin typeface="Consolas"/>
              </a:rPr>
              <a:t>class</a:t>
            </a:r>
            <a:r>
              <a:rPr lang="en-US" sz="1600" dirty="0">
                <a:solidFill>
                  <a:srgbClr val="000000"/>
                </a:solidFill>
                <a:latin typeface="Consolas"/>
              </a:rPr>
              <a:t> Receiver </a:t>
            </a:r>
            <a:r>
              <a:rPr lang="en-US" sz="1600" b="1" dirty="0">
                <a:solidFill>
                  <a:srgbClr val="7F0055"/>
                </a:solidFill>
                <a:latin typeface="Consolas"/>
              </a:rPr>
              <a:t>extends</a:t>
            </a:r>
            <a:r>
              <a:rPr lang="en-US" sz="1600" dirty="0">
                <a:solidFill>
                  <a:srgbClr val="000000"/>
                </a:solidFill>
                <a:latin typeface="Consolas"/>
              </a:rPr>
              <a:t> Thread {</a:t>
            </a:r>
          </a:p>
          <a:p>
            <a:r>
              <a:rPr lang="en-US" sz="1600" dirty="0">
                <a:solidFill>
                  <a:srgbClr val="7F0055"/>
                </a:solidFill>
                <a:latin typeface="Consolas"/>
              </a:rPr>
              <a:t>   </a:t>
            </a:r>
            <a:r>
              <a:rPr lang="en-US" sz="1600" b="1" dirty="0">
                <a:solidFill>
                  <a:srgbClr val="7F0055"/>
                </a:solidFill>
                <a:latin typeface="Consolas"/>
              </a:rPr>
              <a:t>private</a:t>
            </a:r>
            <a:r>
              <a:rPr lang="en-US" sz="1600" dirty="0">
                <a:solidFill>
                  <a:srgbClr val="000000"/>
                </a:solidFill>
                <a:latin typeface="Consolas"/>
              </a:rPr>
              <a:t> </a:t>
            </a:r>
            <a:r>
              <a:rPr lang="en-US" sz="1600" dirty="0" err="1">
                <a:solidFill>
                  <a:srgbClr val="000000"/>
                </a:solidFill>
                <a:latin typeface="Consolas"/>
              </a:rPr>
              <a:t>PipedReader</a:t>
            </a:r>
            <a:r>
              <a:rPr lang="en-US" sz="1600" dirty="0">
                <a:solidFill>
                  <a:srgbClr val="000000"/>
                </a:solidFill>
                <a:latin typeface="Consolas"/>
              </a:rPr>
              <a:t> </a:t>
            </a:r>
            <a:r>
              <a:rPr lang="en-US" sz="1600" dirty="0">
                <a:solidFill>
                  <a:srgbClr val="0000C0"/>
                </a:solidFill>
                <a:latin typeface="Consolas"/>
              </a:rPr>
              <a:t>in</a:t>
            </a:r>
            <a:r>
              <a:rPr lang="en-US" sz="1600" dirty="0">
                <a:solidFill>
                  <a:srgbClr val="000000"/>
                </a:solidFill>
                <a:latin typeface="Consolas"/>
              </a:rPr>
              <a:t>;</a:t>
            </a:r>
          </a:p>
          <a:p>
            <a:endParaRPr lang="en-US" sz="1600" dirty="0">
              <a:latin typeface="Consolas"/>
            </a:endParaRPr>
          </a:p>
          <a:p>
            <a:r>
              <a:rPr lang="en-US" sz="1600" dirty="0">
                <a:solidFill>
                  <a:srgbClr val="7F0055"/>
                </a:solidFill>
                <a:latin typeface="Consolas"/>
              </a:rPr>
              <a:t>   </a:t>
            </a:r>
            <a:r>
              <a:rPr lang="en-US" sz="1600" b="1" dirty="0">
                <a:solidFill>
                  <a:srgbClr val="7F0055"/>
                </a:solidFill>
                <a:latin typeface="Consolas"/>
              </a:rPr>
              <a:t>public</a:t>
            </a:r>
            <a:r>
              <a:rPr lang="en-US" sz="1600" dirty="0">
                <a:solidFill>
                  <a:srgbClr val="000000"/>
                </a:solidFill>
                <a:latin typeface="Consolas"/>
              </a:rPr>
              <a:t> Receiver(Sender sender) </a:t>
            </a:r>
            <a:r>
              <a:rPr lang="en-US" sz="1600" b="1"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 {</a:t>
            </a:r>
          </a:p>
          <a:p>
            <a:r>
              <a:rPr lang="en-US" sz="1600" dirty="0">
                <a:solidFill>
                  <a:srgbClr val="0000C0"/>
                </a:solidFill>
                <a:latin typeface="Consolas"/>
              </a:rPr>
              <a:t>      in</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PipedReader</a:t>
            </a:r>
            <a:r>
              <a:rPr lang="en-US" sz="1600" dirty="0">
                <a:solidFill>
                  <a:srgbClr val="000000"/>
                </a:solidFill>
                <a:latin typeface="Consolas"/>
              </a:rPr>
              <a:t>(</a:t>
            </a:r>
            <a:r>
              <a:rPr lang="en-US" sz="1600" dirty="0" err="1">
                <a:solidFill>
                  <a:srgbClr val="000000"/>
                </a:solidFill>
                <a:latin typeface="Consolas"/>
              </a:rPr>
              <a:t>sender.getPipedWriter</a:t>
            </a:r>
            <a:r>
              <a:rPr lang="en-US" sz="1600" dirty="0">
                <a:solidFill>
                  <a:srgbClr val="000000"/>
                </a:solidFill>
                <a:latin typeface="Consolas"/>
              </a:rPr>
              <a:t>());</a:t>
            </a:r>
          </a:p>
          <a:p>
            <a:r>
              <a:rPr lang="en-US" sz="1600" dirty="0">
                <a:solidFill>
                  <a:srgbClr val="000000"/>
                </a:solidFill>
                <a:latin typeface="Consolas"/>
              </a:rPr>
              <a:t>   }</a:t>
            </a:r>
          </a:p>
          <a:p>
            <a:endParaRPr lang="en-US" sz="1600" dirty="0">
              <a:latin typeface="Consolas"/>
            </a:endParaRPr>
          </a:p>
          <a:p>
            <a:r>
              <a:rPr lang="en-US" sz="1600" dirty="0">
                <a:solidFill>
                  <a:srgbClr val="3F7F5F"/>
                </a:solidFill>
                <a:latin typeface="Consolas"/>
              </a:rPr>
              <a:t>   // Invoking start() on a Thread will cause the JVM to invoke run() </a:t>
            </a:r>
            <a:br>
              <a:rPr lang="en-US" sz="1600" dirty="0">
                <a:solidFill>
                  <a:srgbClr val="3F7F5F"/>
                </a:solidFill>
                <a:latin typeface="Consolas"/>
              </a:rPr>
            </a:br>
            <a:r>
              <a:rPr lang="en-US" sz="1600" dirty="0">
                <a:solidFill>
                  <a:srgbClr val="3F7F5F"/>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run() {</a:t>
            </a:r>
          </a:p>
          <a:p>
            <a:r>
              <a:rPr lang="en-US" sz="1600" dirty="0">
                <a:solidFill>
                  <a:srgbClr val="7F0055"/>
                </a:solidFill>
                <a:latin typeface="Consolas"/>
              </a:rPr>
              <a:t>      </a:t>
            </a:r>
            <a:r>
              <a:rPr lang="en-US" sz="1600" b="1" dirty="0">
                <a:solidFill>
                  <a:srgbClr val="7F0055"/>
                </a:solidFill>
                <a:latin typeface="Consolas"/>
              </a:rPr>
              <a:t>try</a:t>
            </a:r>
            <a:r>
              <a:rPr lang="en-US" sz="1600" dirty="0">
                <a:solidFill>
                  <a:srgbClr val="000000"/>
                </a:solidFill>
                <a:latin typeface="Consolas"/>
              </a:rPr>
              <a:t> {</a:t>
            </a:r>
          </a:p>
          <a:p>
            <a:r>
              <a:rPr lang="en-US" sz="1600" dirty="0">
                <a:solidFill>
                  <a:srgbClr val="7F0055"/>
                </a:solidFill>
                <a:latin typeface="Consolas"/>
              </a:rPr>
              <a:t>         </a:t>
            </a:r>
            <a:r>
              <a:rPr lang="en-US" sz="1600" b="1" dirty="0">
                <a:solidFill>
                  <a:srgbClr val="7F0055"/>
                </a:solidFill>
                <a:latin typeface="Consolas"/>
              </a:rPr>
              <a:t>while</a:t>
            </a:r>
            <a:r>
              <a:rPr lang="en-US" sz="1600" dirty="0">
                <a:solidFill>
                  <a:srgbClr val="000000"/>
                </a:solidFill>
                <a:latin typeface="Consolas"/>
              </a:rPr>
              <a:t> (</a:t>
            </a:r>
            <a:r>
              <a:rPr lang="en-US" sz="1600" b="1" dirty="0">
                <a:solidFill>
                  <a:srgbClr val="7F0055"/>
                </a:solidFill>
                <a:latin typeface="Consolas"/>
              </a:rPr>
              <a:t>true</a:t>
            </a:r>
            <a:r>
              <a:rPr lang="en-US" sz="1600" dirty="0">
                <a:solidFill>
                  <a:srgbClr val="000000"/>
                </a:solidFill>
                <a:latin typeface="Consolas"/>
              </a:rPr>
              <a:t>) {</a:t>
            </a:r>
          </a:p>
          <a:p>
            <a:r>
              <a:rPr lang="en-US" sz="1600" dirty="0">
                <a:solidFill>
                  <a:srgbClr val="3F7F5F"/>
                </a:solidFill>
                <a:latin typeface="Consolas"/>
              </a:rPr>
              <a:t>            // Blocks until characters are there:</a:t>
            </a:r>
          </a:p>
          <a:p>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a:t>
            </a:r>
            <a:r>
              <a:rPr lang="en-US" sz="1600" dirty="0" err="1">
                <a:solidFill>
                  <a:srgbClr val="2A00FF"/>
                </a:solidFill>
                <a:latin typeface="Consolas"/>
              </a:rPr>
              <a:t>tRead</a:t>
            </a:r>
            <a:r>
              <a:rPr lang="en-US" sz="1600" dirty="0">
                <a:solidFill>
                  <a:srgbClr val="2A00FF"/>
                </a:solidFill>
                <a:latin typeface="Consolas"/>
              </a:rPr>
              <a:t>: "</a:t>
            </a:r>
            <a:r>
              <a:rPr lang="en-US" sz="1600" dirty="0">
                <a:solidFill>
                  <a:srgbClr val="000000"/>
                </a:solidFill>
                <a:latin typeface="Consolas"/>
              </a:rPr>
              <a:t> + (</a:t>
            </a:r>
            <a:r>
              <a:rPr lang="en-US" sz="1600" dirty="0">
                <a:solidFill>
                  <a:srgbClr val="7F0055"/>
                </a:solidFill>
                <a:latin typeface="Consolas"/>
              </a:rPr>
              <a:t>char</a:t>
            </a:r>
            <a:r>
              <a:rPr lang="en-US" sz="1600" dirty="0">
                <a:solidFill>
                  <a:srgbClr val="000000"/>
                </a:solidFill>
                <a:latin typeface="Consolas"/>
              </a:rPr>
              <a:t>)</a:t>
            </a:r>
            <a:r>
              <a:rPr lang="en-US" sz="1600" dirty="0" err="1">
                <a:solidFill>
                  <a:srgbClr val="0000C0"/>
                </a:solidFill>
                <a:latin typeface="Consolas"/>
              </a:rPr>
              <a:t>in</a:t>
            </a:r>
            <a:r>
              <a:rPr lang="en-US" sz="1600" dirty="0" err="1">
                <a:solidFill>
                  <a:srgbClr val="000000"/>
                </a:solidFill>
                <a:latin typeface="Consolas"/>
              </a:rPr>
              <a:t>.read</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 </a:t>
            </a:r>
            <a:r>
              <a:rPr lang="en-US" sz="1600" b="1" dirty="0">
                <a:solidFill>
                  <a:srgbClr val="7F0055"/>
                </a:solidFill>
                <a:latin typeface="Consolas"/>
              </a:rPr>
              <a:t>catch</a:t>
            </a:r>
            <a:r>
              <a:rPr lang="en-US" sz="1600"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 e) {</a:t>
            </a:r>
          </a:p>
          <a:p>
            <a:r>
              <a:rPr lang="en-US" sz="1600" dirty="0">
                <a:solidFill>
                  <a:srgbClr val="3F7F5F"/>
                </a:solidFill>
                <a:latin typeface="Consolas"/>
              </a:rPr>
              <a:t>         /* We want to catch the fact that the sender did not close </a:t>
            </a:r>
          </a:p>
          <a:p>
            <a:r>
              <a:rPr lang="en-US" sz="1600" dirty="0">
                <a:solidFill>
                  <a:srgbClr val="3F7F5F"/>
                </a:solidFill>
                <a:latin typeface="Consolas"/>
              </a:rPr>
              <a:t>          * the </a:t>
            </a:r>
            <a:r>
              <a:rPr lang="en-US" sz="1600" dirty="0" err="1">
                <a:solidFill>
                  <a:srgbClr val="3F7F5F"/>
                </a:solidFill>
                <a:latin typeface="Consolas"/>
              </a:rPr>
              <a:t>PipedWriter</a:t>
            </a:r>
            <a:r>
              <a:rPr lang="en-US" sz="1600" dirty="0">
                <a:solidFill>
                  <a:srgbClr val="3F7F5F"/>
                </a:solidFill>
                <a:latin typeface="Consolas"/>
              </a:rPr>
              <a:t> after it was interrupted.  This will </a:t>
            </a:r>
          </a:p>
          <a:p>
            <a:r>
              <a:rPr lang="en-US" sz="1600" dirty="0">
                <a:solidFill>
                  <a:srgbClr val="3F7F5F"/>
                </a:solidFill>
                <a:latin typeface="Consolas"/>
              </a:rPr>
              <a:t>          * trigger an IO exception for the </a:t>
            </a:r>
            <a:r>
              <a:rPr lang="en-US" sz="1600" dirty="0" err="1">
                <a:solidFill>
                  <a:srgbClr val="3F7F5F"/>
                </a:solidFill>
                <a:latin typeface="Consolas"/>
              </a:rPr>
              <a:t>PipedReader</a:t>
            </a:r>
            <a:r>
              <a:rPr lang="en-US" sz="1600" dirty="0">
                <a:solidFill>
                  <a:srgbClr val="3F7F5F"/>
                </a:solidFill>
                <a:latin typeface="Consolas"/>
              </a:rPr>
              <a:t>. </a:t>
            </a:r>
          </a:p>
          <a:p>
            <a:r>
              <a:rPr lang="en-US" sz="1600" dirty="0">
                <a:solidFill>
                  <a:srgbClr val="3F7F5F"/>
                </a:solidFill>
                <a:latin typeface="Consolas"/>
              </a:rPr>
              <a:t>          */</a:t>
            </a:r>
          </a:p>
          <a:p>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"\t\t* The sending thread finished without</a:t>
            </a:r>
            <a:br>
              <a:rPr lang="en-US" sz="1600" dirty="0">
                <a:solidFill>
                  <a:srgbClr val="2A00FF"/>
                </a:solidFill>
                <a:latin typeface="Consolas"/>
              </a:rPr>
            </a:br>
            <a:r>
              <a:rPr lang="en-US" sz="1600" dirty="0">
                <a:solidFill>
                  <a:srgbClr val="2A00FF"/>
                </a:solidFill>
                <a:latin typeface="Consolas"/>
              </a:rPr>
              <a:t>                                         closing their side of the pipe."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"\t\t  "</a:t>
            </a:r>
            <a:r>
              <a:rPr lang="en-US" sz="1600" dirty="0">
                <a:solidFill>
                  <a:srgbClr val="000000"/>
                </a:solidFill>
                <a:latin typeface="Consolas"/>
              </a:rPr>
              <a:t>+ </a:t>
            </a:r>
            <a:r>
              <a:rPr lang="en-US" sz="1600" dirty="0" err="1">
                <a:solidFill>
                  <a:srgbClr val="000000"/>
                </a:solidFill>
                <a:latin typeface="Consolas"/>
              </a:rPr>
              <a:t>e.getClass</a:t>
            </a:r>
            <a:r>
              <a:rPr lang="en-US" sz="1600" dirty="0">
                <a:solidFill>
                  <a:srgbClr val="000000"/>
                </a:solidFill>
                <a:latin typeface="Consolas"/>
              </a:rPr>
              <a:t>().</a:t>
            </a:r>
            <a:r>
              <a:rPr lang="en-US" sz="1600" dirty="0" err="1">
                <a:solidFill>
                  <a:srgbClr val="000000"/>
                </a:solidFill>
                <a:latin typeface="Consolas"/>
              </a:rPr>
              <a:t>getSimpleName</a:t>
            </a:r>
            <a:r>
              <a:rPr lang="en-US" sz="1600" dirty="0">
                <a:solidFill>
                  <a:srgbClr val="000000"/>
                </a:solidFill>
                <a:latin typeface="Consolas"/>
              </a:rPr>
              <a:t>() + </a:t>
            </a:r>
            <a:r>
              <a:rPr lang="en-US" sz="1600" dirty="0">
                <a:solidFill>
                  <a:srgbClr val="2A00FF"/>
                </a:solidFill>
                <a:latin typeface="Consolas"/>
              </a:rPr>
              <a:t>" "</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e.getMessage</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4" name="Title 3"/>
          <p:cNvSpPr>
            <a:spLocks noGrp="1"/>
          </p:cNvSpPr>
          <p:nvPr>
            <p:ph type="title"/>
          </p:nvPr>
        </p:nvSpPr>
        <p:spPr/>
        <p:txBody>
          <a:bodyPr/>
          <a:lstStyle/>
          <a:p>
            <a:pPr algn="r"/>
            <a:r>
              <a:rPr lang="en-US" dirty="0"/>
              <a:t>Pipes  (3)</a:t>
            </a:r>
          </a:p>
        </p:txBody>
      </p:sp>
      <p:sp>
        <p:nvSpPr>
          <p:cNvPr id="6" name="Flowchart: Process 5"/>
          <p:cNvSpPr/>
          <p:nvPr/>
        </p:nvSpPr>
        <p:spPr>
          <a:xfrm>
            <a:off x="7239000" y="685800"/>
            <a:ext cx="1600200" cy="685800"/>
          </a:xfrm>
          <a:prstGeom prst="flowChart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character-based</a:t>
            </a:r>
          </a:p>
        </p:txBody>
      </p:sp>
    </p:spTree>
    <p:extLst>
      <p:ext uri="{BB962C8B-B14F-4D97-AF65-F5344CB8AC3E}">
        <p14:creationId xmlns:p14="http://schemas.microsoft.com/office/powerpoint/2010/main" val="1117204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D7800A83-C506-427B-ADDF-C529819229F8}"/>
              </a:ext>
            </a:extLst>
          </p:cNvPr>
          <p:cNvSpPr>
            <a:spLocks noGrp="1"/>
          </p:cNvSpPr>
          <p:nvPr>
            <p:ph type="title"/>
          </p:nvPr>
        </p:nvSpPr>
        <p:spPr>
          <a:xfrm>
            <a:off x="381000" y="2892425"/>
            <a:ext cx="6324600" cy="1646238"/>
          </a:xfrm>
        </p:spPr>
        <p:txBody>
          <a:bodyPr>
            <a:normAutofit/>
          </a:bodyPr>
          <a:lstStyle/>
          <a:p>
            <a:pPr marL="45720" indent="0" algn="ctr">
              <a:buNone/>
            </a:pPr>
            <a:r>
              <a:rPr lang="en-US" sz="4800" dirty="0"/>
              <a:t>Working over a Network Connection</a:t>
            </a:r>
          </a:p>
        </p:txBody>
      </p:sp>
    </p:spTree>
    <p:extLst>
      <p:ext uri="{BB962C8B-B14F-4D97-AF65-F5344CB8AC3E}">
        <p14:creationId xmlns:p14="http://schemas.microsoft.com/office/powerpoint/2010/main" val="20159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1600200"/>
            <a:ext cx="8407893" cy="4407408"/>
          </a:xfrm>
        </p:spPr>
        <p:txBody>
          <a:bodyPr/>
          <a:lstStyle/>
          <a:p>
            <a:r>
              <a:rPr lang="en-US" dirty="0"/>
              <a:t>Once a network connection is established between two processes, the processes communicates via the network connection just like they would with a file: </a:t>
            </a:r>
          </a:p>
          <a:p>
            <a:pPr lvl="1"/>
            <a:r>
              <a:rPr lang="en-US" dirty="0"/>
              <a:t>an </a:t>
            </a:r>
            <a:r>
              <a:rPr lang="en-US" dirty="0" err="1">
                <a:latin typeface="Consolas" panose="020B0609020204030204" pitchFamily="49" charset="0"/>
                <a:cs typeface="Consolas" panose="020B0609020204030204" pitchFamily="49" charset="0"/>
              </a:rPr>
              <a:t>InputStream</a:t>
            </a:r>
            <a:r>
              <a:rPr lang="en-US" dirty="0"/>
              <a:t> to read data</a:t>
            </a:r>
          </a:p>
          <a:p>
            <a:pPr lvl="1"/>
            <a:r>
              <a:rPr lang="en-US" dirty="0"/>
              <a:t>an </a:t>
            </a:r>
            <a:r>
              <a:rPr lang="en-US" dirty="0" err="1">
                <a:latin typeface="Consolas" panose="020B0609020204030204" pitchFamily="49" charset="0"/>
                <a:cs typeface="Consolas" panose="020B0609020204030204" pitchFamily="49" charset="0"/>
              </a:rPr>
              <a:t>OutputStream</a:t>
            </a:r>
            <a:r>
              <a:rPr lang="en-US" dirty="0"/>
              <a:t> to write data. </a:t>
            </a:r>
          </a:p>
          <a:p>
            <a:pPr lvl="1"/>
            <a:r>
              <a:rPr lang="en-US" dirty="0"/>
              <a:t>In other words, Java IO is being used to pass the data to send to the Java networking API. </a:t>
            </a:r>
          </a:p>
          <a:p>
            <a:r>
              <a:rPr lang="en-US" dirty="0"/>
              <a:t>Basically this means that if you have code that is capable of writing something to a file, that same something could easily be written to a network connection. </a:t>
            </a:r>
          </a:p>
          <a:p>
            <a:r>
              <a:rPr lang="en-US" dirty="0"/>
              <a:t>All that is required is that your component doing the writing depends on an </a:t>
            </a:r>
            <a:r>
              <a:rPr lang="en-US" dirty="0" err="1">
                <a:latin typeface="Consolas" panose="020B0609020204030204" pitchFamily="49" charset="0"/>
                <a:cs typeface="Consolas" panose="020B0609020204030204" pitchFamily="49" charset="0"/>
              </a:rPr>
              <a:t>InputStream</a:t>
            </a:r>
            <a:r>
              <a:rPr lang="en-US" dirty="0"/>
              <a:t> instead of a </a:t>
            </a:r>
            <a:r>
              <a:rPr lang="en-US" dirty="0" err="1">
                <a:latin typeface="Consolas" panose="020B0609020204030204" pitchFamily="49" charset="0"/>
                <a:cs typeface="Consolas" panose="020B0609020204030204" pitchFamily="49" charset="0"/>
              </a:rPr>
              <a:t>FileInputStream</a:t>
            </a:r>
            <a:r>
              <a:rPr lang="en-US" dirty="0"/>
              <a:t>. </a:t>
            </a:r>
          </a:p>
          <a:p>
            <a:r>
              <a:rPr lang="en-US" dirty="0"/>
              <a:t>Since </a:t>
            </a:r>
            <a:r>
              <a:rPr lang="en-US" dirty="0" err="1">
                <a:latin typeface="Consolas" panose="020B0609020204030204" pitchFamily="49" charset="0"/>
                <a:cs typeface="Consolas" panose="020B0609020204030204" pitchFamily="49" charset="0"/>
              </a:rPr>
              <a:t>FileInputStream</a:t>
            </a:r>
            <a:r>
              <a:rPr lang="en-US" dirty="0"/>
              <a:t> is a subclass of </a:t>
            </a:r>
            <a:r>
              <a:rPr lang="en-US" dirty="0" err="1">
                <a:latin typeface="Consolas" panose="020B0609020204030204" pitchFamily="49" charset="0"/>
                <a:cs typeface="Consolas" panose="020B0609020204030204" pitchFamily="49" charset="0"/>
              </a:rPr>
              <a:t>InputStream</a:t>
            </a:r>
            <a:r>
              <a:rPr lang="en-US" dirty="0"/>
              <a:t> this should be no problem. </a:t>
            </a:r>
          </a:p>
          <a:p>
            <a:endParaRPr lang="en-US" dirty="0"/>
          </a:p>
        </p:txBody>
      </p:sp>
      <p:sp>
        <p:nvSpPr>
          <p:cNvPr id="5" name="Title 4"/>
          <p:cNvSpPr>
            <a:spLocks noGrp="1"/>
          </p:cNvSpPr>
          <p:nvPr>
            <p:ph type="title"/>
          </p:nvPr>
        </p:nvSpPr>
        <p:spPr/>
        <p:txBody>
          <a:bodyPr/>
          <a:lstStyle/>
          <a:p>
            <a:r>
              <a:rPr lang="en-US" dirty="0"/>
              <a:t>Java IO over a Network</a:t>
            </a:r>
          </a:p>
        </p:txBody>
      </p:sp>
      <p:sp>
        <p:nvSpPr>
          <p:cNvPr id="7" name="Rectangle 6"/>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
        <p:nvSpPr>
          <p:cNvPr id="8" name="Flowchart: Process 7"/>
          <p:cNvSpPr/>
          <p:nvPr/>
        </p:nvSpPr>
        <p:spPr>
          <a:xfrm>
            <a:off x="7239000" y="533400"/>
            <a:ext cx="1600200" cy="685800"/>
          </a:xfrm>
          <a:prstGeom prst="flowChartProcess">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byte-based</a:t>
            </a:r>
          </a:p>
        </p:txBody>
      </p:sp>
    </p:spTree>
    <p:extLst>
      <p:ext uri="{BB962C8B-B14F-4D97-AF65-F5344CB8AC3E}">
        <p14:creationId xmlns:p14="http://schemas.microsoft.com/office/powerpoint/2010/main" val="18968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Sometimes you want to read or write raw bytes from or to a file directly</a:t>
            </a:r>
          </a:p>
          <a:p>
            <a:r>
              <a:rPr lang="en-US" dirty="0"/>
              <a:t>Sometimes you want to interpret those bytes as text. </a:t>
            </a:r>
          </a:p>
          <a:p>
            <a:endParaRPr lang="en-US" dirty="0"/>
          </a:p>
          <a:p>
            <a:r>
              <a:rPr lang="en-US" dirty="0"/>
              <a:t>Example:  </a:t>
            </a:r>
          </a:p>
        </p:txBody>
      </p:sp>
      <p:sp>
        <p:nvSpPr>
          <p:cNvPr id="2" name="Title 1"/>
          <p:cNvSpPr>
            <a:spLocks noGrp="1"/>
          </p:cNvSpPr>
          <p:nvPr>
            <p:ph type="title"/>
          </p:nvPr>
        </p:nvSpPr>
        <p:spPr/>
        <p:txBody>
          <a:bodyPr/>
          <a:lstStyle/>
          <a:p>
            <a:r>
              <a:rPr lang="en-US" dirty="0"/>
              <a:t>Byte-based vs. Character-based Processing</a:t>
            </a:r>
          </a:p>
        </p:txBody>
      </p:sp>
      <p:sp>
        <p:nvSpPr>
          <p:cNvPr id="4" name="Rectangle 3"/>
          <p:cNvSpPr/>
          <p:nvPr/>
        </p:nvSpPr>
        <p:spPr>
          <a:xfrm>
            <a:off x="1905000" y="2819400"/>
            <a:ext cx="5918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5</a:t>
            </a:r>
          </a:p>
        </p:txBody>
      </p:sp>
      <p:grpSp>
        <p:nvGrpSpPr>
          <p:cNvPr id="23" name="Group 22"/>
          <p:cNvGrpSpPr/>
          <p:nvPr/>
        </p:nvGrpSpPr>
        <p:grpSpPr>
          <a:xfrm>
            <a:off x="812639" y="4114800"/>
            <a:ext cx="3048000" cy="457200"/>
            <a:chOff x="1219200" y="4114800"/>
            <a:chExt cx="3048000" cy="457200"/>
          </a:xfrm>
        </p:grpSpPr>
        <p:sp>
          <p:nvSpPr>
            <p:cNvPr id="6" name="Rectangle 5"/>
            <p:cNvSpPr/>
            <p:nvPr/>
          </p:nvSpPr>
          <p:spPr>
            <a:xfrm>
              <a:off x="1219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7" name="Rectangle 6"/>
            <p:cNvSpPr/>
            <p:nvPr/>
          </p:nvSpPr>
          <p:spPr>
            <a:xfrm>
              <a:off x="1600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8" name="Rectangle 7"/>
            <p:cNvSpPr/>
            <p:nvPr/>
          </p:nvSpPr>
          <p:spPr>
            <a:xfrm>
              <a:off x="1981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p:cNvSpPr/>
            <p:nvPr/>
          </p:nvSpPr>
          <p:spPr>
            <a:xfrm>
              <a:off x="2362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p:cNvSpPr/>
            <p:nvPr/>
          </p:nvSpPr>
          <p:spPr>
            <a:xfrm>
              <a:off x="2743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p:cNvSpPr/>
            <p:nvPr/>
          </p:nvSpPr>
          <p:spPr>
            <a:xfrm>
              <a:off x="3124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Rectangle 11"/>
            <p:cNvSpPr/>
            <p:nvPr/>
          </p:nvSpPr>
          <p:spPr>
            <a:xfrm>
              <a:off x="3505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Rectangle 12"/>
            <p:cNvSpPr/>
            <p:nvPr/>
          </p:nvSpPr>
          <p:spPr>
            <a:xfrm>
              <a:off x="38862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grpSp>
        <p:nvGrpSpPr>
          <p:cNvPr id="24" name="Group 23"/>
          <p:cNvGrpSpPr/>
          <p:nvPr/>
        </p:nvGrpSpPr>
        <p:grpSpPr>
          <a:xfrm>
            <a:off x="4991100" y="4114800"/>
            <a:ext cx="3048000" cy="457200"/>
            <a:chOff x="4800600" y="4114800"/>
            <a:chExt cx="3048000" cy="457200"/>
          </a:xfrm>
        </p:grpSpPr>
        <p:sp>
          <p:nvSpPr>
            <p:cNvPr id="14" name="Rectangle 13"/>
            <p:cNvSpPr/>
            <p:nvPr/>
          </p:nvSpPr>
          <p:spPr>
            <a:xfrm>
              <a:off x="4800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p:cNvSpPr/>
            <p:nvPr/>
          </p:nvSpPr>
          <p:spPr>
            <a:xfrm>
              <a:off x="5181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6" name="Rectangle 15"/>
            <p:cNvSpPr/>
            <p:nvPr/>
          </p:nvSpPr>
          <p:spPr>
            <a:xfrm>
              <a:off x="5562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Rectangle 16"/>
            <p:cNvSpPr/>
            <p:nvPr/>
          </p:nvSpPr>
          <p:spPr>
            <a:xfrm>
              <a:off x="5943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p:cNvSpPr/>
            <p:nvPr/>
          </p:nvSpPr>
          <p:spPr>
            <a:xfrm>
              <a:off x="6324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Rectangle 18"/>
            <p:cNvSpPr/>
            <p:nvPr/>
          </p:nvSpPr>
          <p:spPr>
            <a:xfrm>
              <a:off x="6705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0" name="Rectangle 19"/>
            <p:cNvSpPr/>
            <p:nvPr/>
          </p:nvSpPr>
          <p:spPr>
            <a:xfrm>
              <a:off x="7086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1" name="Rectangle 20"/>
            <p:cNvSpPr/>
            <p:nvPr/>
          </p:nvSpPr>
          <p:spPr>
            <a:xfrm>
              <a:off x="7467600" y="4114800"/>
              <a:ext cx="381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sp>
        <p:nvSpPr>
          <p:cNvPr id="25" name="TextBox 24"/>
          <p:cNvSpPr txBox="1"/>
          <p:nvPr/>
        </p:nvSpPr>
        <p:spPr>
          <a:xfrm>
            <a:off x="1631792" y="4876800"/>
            <a:ext cx="1263808" cy="323165"/>
          </a:xfrm>
          <a:prstGeom prst="rect">
            <a:avLst/>
          </a:prstGeom>
          <a:noFill/>
        </p:spPr>
        <p:txBody>
          <a:bodyPr wrap="none" rtlCol="0">
            <a:spAutoFit/>
          </a:bodyPr>
          <a:lstStyle/>
          <a:p>
            <a:pPr>
              <a:lnSpc>
                <a:spcPts val="1800"/>
              </a:lnSpc>
            </a:pPr>
            <a:r>
              <a:rPr lang="en-US" sz="1800" b="0" dirty="0">
                <a:latin typeface="+mn-lt"/>
              </a:rPr>
              <a:t>5 as a byte</a:t>
            </a:r>
          </a:p>
        </p:txBody>
      </p:sp>
      <p:sp>
        <p:nvSpPr>
          <p:cNvPr id="26" name="TextBox 25"/>
          <p:cNvSpPr txBox="1"/>
          <p:nvPr/>
        </p:nvSpPr>
        <p:spPr>
          <a:xfrm>
            <a:off x="5683650" y="4876800"/>
            <a:ext cx="1783950" cy="553998"/>
          </a:xfrm>
          <a:prstGeom prst="rect">
            <a:avLst/>
          </a:prstGeom>
          <a:noFill/>
        </p:spPr>
        <p:txBody>
          <a:bodyPr wrap="none" rtlCol="0">
            <a:spAutoFit/>
          </a:bodyPr>
          <a:lstStyle/>
          <a:p>
            <a:pPr algn="ctr">
              <a:lnSpc>
                <a:spcPts val="1800"/>
              </a:lnSpc>
            </a:pPr>
            <a:r>
              <a:rPr lang="en-US" sz="1800" b="0" dirty="0">
                <a:latin typeface="+mn-lt"/>
              </a:rPr>
              <a:t>5 as a character</a:t>
            </a:r>
            <a:br>
              <a:rPr lang="en-US" sz="1800" b="0" dirty="0">
                <a:latin typeface="+mn-lt"/>
              </a:rPr>
            </a:br>
            <a:r>
              <a:rPr lang="en-US" sz="1800" b="0" dirty="0">
                <a:latin typeface="+mn-lt"/>
              </a:rPr>
              <a:t>(decimal 53)</a:t>
            </a:r>
          </a:p>
        </p:txBody>
      </p:sp>
      <p:graphicFrame>
        <p:nvGraphicFramePr>
          <p:cNvPr id="28" name="Table 27"/>
          <p:cNvGraphicFramePr>
            <a:graphicFrameLocks noGrp="1"/>
          </p:cNvGraphicFramePr>
          <p:nvPr>
            <p:extLst>
              <p:ext uri="{D42A27DB-BD31-4B8C-83A1-F6EECF244321}">
                <p14:modId xmlns:p14="http://schemas.microsoft.com/office/powerpoint/2010/main" val="4008615844"/>
              </p:ext>
            </p:extLst>
          </p:nvPr>
        </p:nvGraphicFramePr>
        <p:xfrm>
          <a:off x="4572000" y="5811520"/>
          <a:ext cx="4343400" cy="741680"/>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gridCol w="868680">
                  <a:extLst>
                    <a:ext uri="{9D8B030D-6E8A-4147-A177-3AD203B41FA5}">
                      <a16:colId xmlns:a16="http://schemas.microsoft.com/office/drawing/2014/main" val="20004"/>
                    </a:ext>
                  </a:extLst>
                </a:gridCol>
              </a:tblGrid>
              <a:tr h="370840">
                <a:tc>
                  <a:txBody>
                    <a:bodyPr/>
                    <a:lstStyle/>
                    <a:p>
                      <a:pPr algn="ctr"/>
                      <a:r>
                        <a:rPr lang="en-US" dirty="0"/>
                        <a:t>Dec</a:t>
                      </a:r>
                    </a:p>
                  </a:txBody>
                  <a:tcPr/>
                </a:tc>
                <a:tc>
                  <a:txBody>
                    <a:bodyPr/>
                    <a:lstStyle/>
                    <a:p>
                      <a:pPr algn="ctr"/>
                      <a:r>
                        <a:rPr lang="en-US" dirty="0"/>
                        <a:t>Hex</a:t>
                      </a:r>
                    </a:p>
                  </a:txBody>
                  <a:tcPr/>
                </a:tc>
                <a:tc>
                  <a:txBody>
                    <a:bodyPr/>
                    <a:lstStyle/>
                    <a:p>
                      <a:pPr algn="ctr"/>
                      <a:r>
                        <a:rPr lang="en-US" dirty="0"/>
                        <a:t>Oct</a:t>
                      </a:r>
                    </a:p>
                  </a:txBody>
                  <a:tcPr/>
                </a:tc>
                <a:tc>
                  <a:txBody>
                    <a:bodyPr/>
                    <a:lstStyle/>
                    <a:p>
                      <a:pPr algn="ctr"/>
                      <a:r>
                        <a:rPr lang="en-US" dirty="0"/>
                        <a:t>HTML</a:t>
                      </a:r>
                    </a:p>
                  </a:txBody>
                  <a:tcPr/>
                </a:tc>
                <a:tc>
                  <a:txBody>
                    <a:bodyPr/>
                    <a:lstStyle/>
                    <a:p>
                      <a:pPr algn="ctr"/>
                      <a:r>
                        <a:rPr lang="en-US" dirty="0" err="1"/>
                        <a:t>Chr</a:t>
                      </a:r>
                      <a:endParaRPr lang="en-US" dirty="0"/>
                    </a:p>
                  </a:txBody>
                  <a:tcPr/>
                </a:tc>
                <a:extLst>
                  <a:ext uri="{0D108BD9-81ED-4DB2-BD59-A6C34878D82A}">
                    <a16:rowId xmlns:a16="http://schemas.microsoft.com/office/drawing/2014/main" val="10000"/>
                  </a:ext>
                </a:extLst>
              </a:tr>
              <a:tr h="370840">
                <a:tc>
                  <a:txBody>
                    <a:bodyPr/>
                    <a:lstStyle/>
                    <a:p>
                      <a:pPr algn="ctr"/>
                      <a:r>
                        <a:rPr lang="en-US" dirty="0"/>
                        <a:t>53</a:t>
                      </a:r>
                    </a:p>
                  </a:txBody>
                  <a:tcPr/>
                </a:tc>
                <a:tc>
                  <a:txBody>
                    <a:bodyPr/>
                    <a:lstStyle/>
                    <a:p>
                      <a:pPr algn="ctr"/>
                      <a:r>
                        <a:rPr lang="en-US" dirty="0"/>
                        <a:t>35</a:t>
                      </a:r>
                    </a:p>
                  </a:txBody>
                  <a:tcPr/>
                </a:tc>
                <a:tc>
                  <a:txBody>
                    <a:bodyPr/>
                    <a:lstStyle/>
                    <a:p>
                      <a:pPr algn="ctr"/>
                      <a:r>
                        <a:rPr lang="en-US" dirty="0"/>
                        <a:t>065</a:t>
                      </a:r>
                    </a:p>
                  </a:txBody>
                  <a:tcPr/>
                </a:tc>
                <a:tc>
                  <a:txBody>
                    <a:bodyPr/>
                    <a:lstStyle/>
                    <a:p>
                      <a:pPr algn="ctr"/>
                      <a:r>
                        <a:rPr lang="en-US" dirty="0"/>
                        <a:t>&amp;#53</a:t>
                      </a:r>
                    </a:p>
                  </a:txBody>
                  <a:tcPr/>
                </a:tc>
                <a:tc>
                  <a:txBody>
                    <a:bodyPr/>
                    <a:lstStyle/>
                    <a:p>
                      <a:pPr algn="ctr"/>
                      <a:r>
                        <a:rPr lang="en-US" dirty="0"/>
                        <a:t>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2636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FF7F-25F9-44A5-A324-8745D6CE1E39}"/>
              </a:ext>
            </a:extLst>
          </p:cNvPr>
          <p:cNvSpPr>
            <a:spLocks noGrp="1"/>
          </p:cNvSpPr>
          <p:nvPr>
            <p:ph type="title"/>
          </p:nvPr>
        </p:nvSpPr>
        <p:spPr/>
        <p:txBody>
          <a:bodyPr/>
          <a:lstStyle/>
          <a:p>
            <a:r>
              <a:rPr lang="en-US" sz="4400"/>
              <a:t>Working over </a:t>
            </a:r>
            <a:r>
              <a:rPr lang="en-US" sz="4400">
                <a:solidFill>
                  <a:schemeClr val="accent4">
                    <a:lumMod val="60000"/>
                    <a:lumOff val="40000"/>
                  </a:schemeClr>
                </a:solidFill>
              </a:rPr>
              <a:t>standard</a:t>
            </a:r>
            <a:br>
              <a:rPr lang="en-US" sz="4400"/>
            </a:br>
            <a:r>
              <a:rPr lang="en-US" sz="4400"/>
              <a:t>Input and Output Streams</a:t>
            </a:r>
            <a:br>
              <a:rPr lang="en-US" sz="4400"/>
            </a:br>
            <a:endParaRPr lang="en-US"/>
          </a:p>
        </p:txBody>
      </p:sp>
    </p:spTree>
    <p:extLst>
      <p:ext uri="{BB962C8B-B14F-4D97-AF65-F5344CB8AC3E}">
        <p14:creationId xmlns:p14="http://schemas.microsoft.com/office/powerpoint/2010/main" val="10547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marL="45720" indent="0">
              <a:buNone/>
            </a:pPr>
            <a:r>
              <a:rPr lang="en-US" b="1" dirty="0"/>
              <a:t>System.in</a:t>
            </a:r>
          </a:p>
          <a:p>
            <a:r>
              <a:rPr lang="en-US" dirty="0"/>
              <a:t>System.in is an </a:t>
            </a:r>
            <a:r>
              <a:rPr lang="en-US" dirty="0" err="1">
                <a:solidFill>
                  <a:srgbClr val="C00000"/>
                </a:solidFill>
                <a:latin typeface="Consolas" panose="020B0609020204030204" pitchFamily="49" charset="0"/>
                <a:cs typeface="Consolas" panose="020B0609020204030204" pitchFamily="49" charset="0"/>
              </a:rPr>
              <a:t>InputStream</a:t>
            </a:r>
            <a:r>
              <a:rPr lang="en-US" dirty="0">
                <a:solidFill>
                  <a:srgbClr val="C00000"/>
                </a:solidFill>
              </a:rPr>
              <a:t> </a:t>
            </a:r>
            <a:r>
              <a:rPr lang="en-US" dirty="0"/>
              <a:t>which is typically connected to keyboard input of console programs.   </a:t>
            </a:r>
          </a:p>
          <a:p>
            <a:r>
              <a:rPr lang="en-US" dirty="0"/>
              <a:t>We have used System.in when we create a Scanner object.</a:t>
            </a:r>
          </a:p>
          <a:p>
            <a:pPr marL="45720" indent="0">
              <a:buNone/>
            </a:pPr>
            <a:br>
              <a:rPr lang="en-US" dirty="0"/>
            </a:br>
            <a:r>
              <a:rPr lang="en-US" b="1" dirty="0" err="1"/>
              <a:t>System.out</a:t>
            </a:r>
            <a:endParaRPr lang="en-US" b="1" dirty="0"/>
          </a:p>
          <a:p>
            <a:r>
              <a:rPr lang="en-US" dirty="0" err="1"/>
              <a:t>System.out</a:t>
            </a:r>
            <a:r>
              <a:rPr lang="en-US" dirty="0"/>
              <a:t> is a </a:t>
            </a:r>
            <a:r>
              <a:rPr lang="en-US" dirty="0" err="1">
                <a:solidFill>
                  <a:srgbClr val="C00000"/>
                </a:solidFill>
                <a:latin typeface="Consolas" panose="020B0609020204030204" pitchFamily="49" charset="0"/>
                <a:cs typeface="Consolas" panose="020B0609020204030204" pitchFamily="49" charset="0"/>
              </a:rPr>
              <a:t>PrintStream</a:t>
            </a:r>
            <a:r>
              <a:rPr lang="en-US" dirty="0"/>
              <a:t>. </a:t>
            </a:r>
          </a:p>
          <a:p>
            <a:r>
              <a:rPr lang="en-US" dirty="0" err="1"/>
              <a:t>System.out</a:t>
            </a:r>
            <a:r>
              <a:rPr lang="en-US" dirty="0"/>
              <a:t> normally outputs the data you write to it to the console. </a:t>
            </a:r>
          </a:p>
          <a:p>
            <a:r>
              <a:rPr lang="en-US" dirty="0"/>
              <a:t>We have used </a:t>
            </a:r>
            <a:r>
              <a:rPr lang="en-US" dirty="0" err="1"/>
              <a:t>System.out.println</a:t>
            </a:r>
            <a:r>
              <a:rPr lang="en-US" dirty="0"/>
              <a:t>() often.</a:t>
            </a:r>
          </a:p>
          <a:p>
            <a:endParaRPr lang="en-US" dirty="0"/>
          </a:p>
        </p:txBody>
      </p:sp>
      <p:sp>
        <p:nvSpPr>
          <p:cNvPr id="2" name="Content Placeholder 1"/>
          <p:cNvSpPr>
            <a:spLocks noGrp="1"/>
          </p:cNvSpPr>
          <p:nvPr>
            <p:ph sz="half" idx="2"/>
          </p:nvPr>
        </p:nvSpPr>
        <p:spPr/>
        <p:txBody>
          <a:bodyPr/>
          <a:lstStyle/>
          <a:p>
            <a:pPr marL="45720" indent="0">
              <a:buNone/>
            </a:pPr>
            <a:r>
              <a:rPr lang="en-US" b="1" dirty="0" err="1"/>
              <a:t>System.err</a:t>
            </a:r>
            <a:endParaRPr lang="en-US" b="1" dirty="0"/>
          </a:p>
          <a:p>
            <a:r>
              <a:rPr lang="en-US" dirty="0" err="1"/>
              <a:t>System.err</a:t>
            </a:r>
            <a:r>
              <a:rPr lang="en-US" dirty="0"/>
              <a:t> is a </a:t>
            </a:r>
            <a:r>
              <a:rPr lang="en-US" dirty="0" err="1">
                <a:solidFill>
                  <a:srgbClr val="C00000"/>
                </a:solidFill>
                <a:latin typeface="Consolas" panose="020B0609020204030204" pitchFamily="49" charset="0"/>
                <a:cs typeface="Consolas" panose="020B0609020204030204" pitchFamily="49" charset="0"/>
              </a:rPr>
              <a:t>PrintStream</a:t>
            </a:r>
            <a:r>
              <a:rPr lang="en-US" dirty="0"/>
              <a:t>. </a:t>
            </a:r>
          </a:p>
          <a:p>
            <a:r>
              <a:rPr lang="en-US" dirty="0" err="1"/>
              <a:t>System.err</a:t>
            </a:r>
            <a:r>
              <a:rPr lang="en-US" dirty="0"/>
              <a:t> works like </a:t>
            </a:r>
            <a:r>
              <a:rPr lang="en-US" dirty="0" err="1"/>
              <a:t>System.out</a:t>
            </a:r>
            <a:r>
              <a:rPr lang="en-US" dirty="0"/>
              <a:t> except it is normally only used to output error texts. </a:t>
            </a:r>
          </a:p>
          <a:p>
            <a:r>
              <a:rPr lang="en-US" dirty="0"/>
              <a:t>Eclipse will show the output to </a:t>
            </a:r>
            <a:r>
              <a:rPr lang="en-US" dirty="0" err="1"/>
              <a:t>System.err</a:t>
            </a:r>
            <a:r>
              <a:rPr lang="en-US" dirty="0"/>
              <a:t> in red text, to make it more obvious that it is error text. </a:t>
            </a:r>
          </a:p>
          <a:p>
            <a:endParaRPr lang="en-US" dirty="0"/>
          </a:p>
        </p:txBody>
      </p:sp>
      <p:sp>
        <p:nvSpPr>
          <p:cNvPr id="5" name="Title 4"/>
          <p:cNvSpPr>
            <a:spLocks noGrp="1"/>
          </p:cNvSpPr>
          <p:nvPr>
            <p:ph type="title"/>
          </p:nvPr>
        </p:nvSpPr>
        <p:spPr/>
        <p:txBody>
          <a:bodyPr/>
          <a:lstStyle/>
          <a:p>
            <a:r>
              <a:rPr lang="en-US" dirty="0"/>
              <a:t>Java IO over the standard IO Streams</a:t>
            </a:r>
          </a:p>
        </p:txBody>
      </p:sp>
      <p:sp>
        <p:nvSpPr>
          <p:cNvPr id="7" name="Rectangle 6"/>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Tree>
    <p:extLst>
      <p:ext uri="{BB962C8B-B14F-4D97-AF65-F5344CB8AC3E}">
        <p14:creationId xmlns:p14="http://schemas.microsoft.com/office/powerpoint/2010/main" val="158446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1600200"/>
            <a:ext cx="8407893" cy="4407408"/>
          </a:xfrm>
        </p:spPr>
        <p:txBody>
          <a:bodyPr>
            <a:noAutofit/>
          </a:bodyPr>
          <a:lstStyle/>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err="1">
                <a:solidFill>
                  <a:srgbClr val="000000"/>
                </a:solidFill>
                <a:latin typeface="Consolas"/>
              </a:rPr>
              <a:t>SystemErrDemo</a:t>
            </a:r>
            <a:r>
              <a:rPr lang="en-US" sz="1600" dirty="0">
                <a:solidFill>
                  <a:srgbClr val="000000"/>
                </a:solidFill>
                <a:latin typeface="Consolas"/>
              </a:rPr>
              <a:t> {</a:t>
            </a:r>
          </a:p>
          <a:p>
            <a:pPr marL="45720" indent="0">
              <a:spcBef>
                <a:spcPts val="0"/>
              </a:spcBef>
              <a:spcAft>
                <a:spcPts val="0"/>
              </a:spcAft>
              <a:buNone/>
            </a:pPr>
            <a:endParaRPr lang="en-US" sz="1000" dirty="0">
              <a:latin typeface="Consolas"/>
            </a:endParaRP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000000"/>
                </a:solidFill>
                <a:latin typeface="Consolas"/>
              </a:rPr>
              <a:t>args</a:t>
            </a:r>
            <a:r>
              <a:rPr lang="en-US" sz="1600" dirty="0">
                <a:solidFill>
                  <a:srgbClr val="000000"/>
                </a:solidFill>
                <a:latin typeface="Consolas"/>
              </a:rPr>
              <a:t>) {</a:t>
            </a:r>
          </a:p>
          <a:p>
            <a:pPr marL="45720" indent="0">
              <a:spcBef>
                <a:spcPts val="0"/>
              </a:spcBef>
              <a:spcAft>
                <a:spcPts val="0"/>
              </a:spcAft>
              <a:buNone/>
            </a:pPr>
            <a:endParaRPr lang="en-US" sz="1000" dirty="0">
              <a:latin typeface="Consolas"/>
            </a:endParaRP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try</a:t>
            </a:r>
            <a:r>
              <a:rPr lang="en-US" sz="1600" dirty="0">
                <a:solidFill>
                  <a:srgbClr val="000000"/>
                </a:solidFill>
                <a:latin typeface="Consolas"/>
              </a:rPr>
              <a:t> {</a:t>
            </a:r>
          </a:p>
          <a:p>
            <a:pPr marL="45720" indent="0">
              <a:spcBef>
                <a:spcPts val="0"/>
              </a:spcBef>
              <a:spcAft>
                <a:spcPts val="0"/>
              </a:spcAft>
              <a:buNone/>
            </a:pPr>
            <a:r>
              <a:rPr lang="en-US" sz="1600" dirty="0">
                <a:solidFill>
                  <a:srgbClr val="3F7F5F"/>
                </a:solidFill>
                <a:latin typeface="Consolas"/>
              </a:rPr>
              <a:t>         // Run a method that will cause an exception</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raiseAnException</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catch</a:t>
            </a:r>
            <a:r>
              <a:rPr lang="en-US" sz="1600" dirty="0">
                <a:solidFill>
                  <a:srgbClr val="000000"/>
                </a:solidFill>
                <a:latin typeface="Consolas"/>
              </a:rPr>
              <a:t> (Exception e)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err</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"Yes, we just caused an exception.</a:t>
            </a:r>
          </a:p>
          <a:p>
            <a:pPr marL="45720" indent="0">
              <a:spcBef>
                <a:spcPts val="0"/>
              </a:spcBef>
              <a:spcAft>
                <a:spcPts val="0"/>
              </a:spcAft>
              <a:buNone/>
            </a:pPr>
            <a:r>
              <a:rPr lang="en-US" sz="1600" dirty="0">
                <a:solidFill>
                  <a:srgbClr val="2A00FF"/>
                </a:solidFill>
                <a:latin typeface="Consolas"/>
              </a:rPr>
              <a:t>                                                        See below.\n"</a:t>
            </a:r>
            <a:r>
              <a:rPr lang="en-US" sz="1600" dirty="0">
                <a:solidFill>
                  <a:srgbClr val="000000"/>
                </a:solidFill>
                <a:latin typeface="Consolas"/>
              </a:rPr>
              <a:t>);</a:t>
            </a:r>
          </a:p>
          <a:p>
            <a:pPr marL="45720" indent="0">
              <a:spcBef>
                <a:spcPts val="0"/>
              </a:spcBef>
              <a:spcAft>
                <a:spcPts val="0"/>
              </a:spcAft>
              <a:buNone/>
            </a:pPr>
            <a:r>
              <a:rPr lang="en-US" sz="1600" dirty="0">
                <a:solidFill>
                  <a:srgbClr val="3F7F5F"/>
                </a:solidFill>
                <a:latin typeface="Consolas"/>
              </a:rPr>
              <a:t>         //  Using the </a:t>
            </a:r>
            <a:r>
              <a:rPr lang="en-US" sz="1600" dirty="0" err="1">
                <a:solidFill>
                  <a:srgbClr val="3F7F5F"/>
                </a:solidFill>
                <a:latin typeface="Consolas"/>
              </a:rPr>
              <a:t>printStackTrace</a:t>
            </a:r>
            <a:r>
              <a:rPr lang="en-US" sz="1600" dirty="0">
                <a:solidFill>
                  <a:srgbClr val="3F7F5F"/>
                </a:solidFill>
                <a:latin typeface="Consolas"/>
              </a:rPr>
              <a:t> of the Exception object </a:t>
            </a:r>
          </a:p>
          <a:p>
            <a:pPr marL="45720" indent="0">
              <a:spcBef>
                <a:spcPts val="0"/>
              </a:spcBef>
              <a:spcAft>
                <a:spcPts val="0"/>
              </a:spcAft>
              <a:buNone/>
            </a:pPr>
            <a:r>
              <a:rPr lang="en-US" sz="1600" dirty="0">
                <a:solidFill>
                  <a:srgbClr val="3F7F5F"/>
                </a:solidFill>
                <a:latin typeface="Consolas"/>
              </a:rPr>
              <a:t>         //  also uses </a:t>
            </a:r>
            <a:r>
              <a:rPr lang="en-US" sz="1600" dirty="0" err="1">
                <a:solidFill>
                  <a:srgbClr val="3F7F5F"/>
                </a:solidFill>
                <a:latin typeface="Consolas"/>
              </a:rPr>
              <a:t>System.err</a:t>
            </a:r>
            <a:endParaRPr lang="en-US" sz="1600" dirty="0">
              <a:solidFill>
                <a:srgbClr val="3F7F5F"/>
              </a:solidFill>
              <a:latin typeface="Consolas"/>
            </a:endParaRP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e.printStackTrace</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endParaRPr lang="en-US" sz="1000" dirty="0">
              <a:latin typeface="Consolas"/>
            </a:endParaRP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private</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err="1">
                <a:solidFill>
                  <a:srgbClr val="000000"/>
                </a:solidFill>
                <a:latin typeface="Consolas"/>
              </a:rPr>
              <a:t>raiseAnException</a:t>
            </a:r>
            <a:r>
              <a:rPr lang="en-US" sz="1600" dirty="0">
                <a:solidFill>
                  <a:srgbClr val="000000"/>
                </a:solidFill>
                <a:latin typeface="Consolas"/>
              </a:rPr>
              <a:t>() {</a:t>
            </a: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throw</a:t>
            </a:r>
            <a:r>
              <a:rPr lang="en-US" sz="1600" b="1"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IllegalStateException</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a:t>
            </a:r>
            <a:endParaRPr lang="en-US" sz="1600" dirty="0"/>
          </a:p>
        </p:txBody>
      </p:sp>
      <p:sp>
        <p:nvSpPr>
          <p:cNvPr id="5" name="Title 4"/>
          <p:cNvSpPr>
            <a:spLocks noGrp="1"/>
          </p:cNvSpPr>
          <p:nvPr>
            <p:ph type="title"/>
          </p:nvPr>
        </p:nvSpPr>
        <p:spPr>
          <a:xfrm>
            <a:off x="228600" y="317206"/>
            <a:ext cx="8381260" cy="1054394"/>
          </a:xfrm>
        </p:spPr>
        <p:txBody>
          <a:bodyPr/>
          <a:lstStyle/>
          <a:p>
            <a:pPr algn="l"/>
            <a:r>
              <a:rPr lang="en-US" dirty="0"/>
              <a:t>Example</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494" y="152400"/>
            <a:ext cx="701850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440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Exchanging System Streams</a:t>
            </a:r>
          </a:p>
          <a:p>
            <a:r>
              <a:rPr lang="en-US" dirty="0"/>
              <a:t>You can set a new </a:t>
            </a:r>
            <a:r>
              <a:rPr lang="en-US" dirty="0" err="1">
                <a:latin typeface="Consolas" panose="020B0609020204030204" pitchFamily="49" charset="0"/>
                <a:cs typeface="Consolas" panose="020B0609020204030204" pitchFamily="49" charset="0"/>
              </a:rPr>
              <a:t>InputStream</a:t>
            </a:r>
            <a:r>
              <a:rPr lang="en-US" dirty="0"/>
              <a:t> for </a:t>
            </a:r>
            <a:r>
              <a:rPr lang="en-US" dirty="0">
                <a:latin typeface="Consolas" panose="020B0609020204030204" pitchFamily="49" charset="0"/>
                <a:cs typeface="Consolas" panose="020B0609020204030204" pitchFamily="49" charset="0"/>
              </a:rPr>
              <a:t>System.in</a:t>
            </a:r>
          </a:p>
          <a:p>
            <a:r>
              <a:rPr lang="en-US" dirty="0"/>
              <a:t>You can set a new </a:t>
            </a:r>
            <a:r>
              <a:rPr lang="en-US" dirty="0" err="1">
                <a:latin typeface="Consolas" panose="020B0609020204030204" pitchFamily="49" charset="0"/>
                <a:cs typeface="Consolas" panose="020B0609020204030204" pitchFamily="49" charset="0"/>
              </a:rPr>
              <a:t>OutputStream</a:t>
            </a:r>
            <a:r>
              <a:rPr lang="en-US" dirty="0"/>
              <a:t> for </a:t>
            </a:r>
            <a:r>
              <a:rPr lang="en-US" dirty="0" err="1">
                <a:latin typeface="Consolas" panose="020B0609020204030204" pitchFamily="49" charset="0"/>
                <a:cs typeface="Consolas" panose="020B0609020204030204" pitchFamily="49" charset="0"/>
              </a:rPr>
              <a:t>System.out</a:t>
            </a:r>
            <a:r>
              <a:rPr lang="en-US" dirty="0"/>
              <a:t> or </a:t>
            </a:r>
            <a:r>
              <a:rPr lang="en-US" dirty="0" err="1">
                <a:latin typeface="Consolas" panose="020B0609020204030204" pitchFamily="49" charset="0"/>
                <a:cs typeface="Consolas" panose="020B0609020204030204" pitchFamily="49" charset="0"/>
              </a:rPr>
              <a:t>System.err</a:t>
            </a:r>
            <a:r>
              <a:rPr lang="en-US" dirty="0"/>
              <a:t>, </a:t>
            </a:r>
            <a:br>
              <a:rPr lang="en-US" dirty="0"/>
            </a:br>
            <a:r>
              <a:rPr lang="en-US" dirty="0"/>
              <a:t>and all further data will be read / written to the new stream. </a:t>
            </a:r>
          </a:p>
          <a:p>
            <a:r>
              <a:rPr lang="en-US" dirty="0"/>
              <a:t>To set a new System stream, use one of these methods:</a:t>
            </a:r>
          </a:p>
          <a:p>
            <a:pPr lvl="1"/>
            <a:r>
              <a:rPr lang="en-US" dirty="0" err="1">
                <a:latin typeface="Consolas" panose="020B0609020204030204" pitchFamily="49" charset="0"/>
                <a:cs typeface="Consolas" panose="020B0609020204030204" pitchFamily="49" charset="0"/>
              </a:rPr>
              <a:t>System.setIn</a:t>
            </a:r>
            <a:r>
              <a:rPr lang="en-US" dirty="0"/>
              <a:t>()</a:t>
            </a:r>
          </a:p>
          <a:p>
            <a:pPr lvl="1"/>
            <a:r>
              <a:rPr lang="en-US" dirty="0" err="1">
                <a:latin typeface="Consolas" panose="020B0609020204030204" pitchFamily="49" charset="0"/>
                <a:cs typeface="Consolas" panose="020B0609020204030204" pitchFamily="49" charset="0"/>
              </a:rPr>
              <a:t>System.setOut</a:t>
            </a:r>
            <a:r>
              <a:rPr lang="en-US" dirty="0"/>
              <a:t>() </a:t>
            </a:r>
          </a:p>
          <a:p>
            <a:pPr lvl="1"/>
            <a:r>
              <a:rPr lang="en-US" dirty="0" err="1">
                <a:latin typeface="Consolas" panose="020B0609020204030204" pitchFamily="49" charset="0"/>
                <a:cs typeface="Consolas" panose="020B0609020204030204" pitchFamily="49" charset="0"/>
              </a:rPr>
              <a:t>System.setErr</a:t>
            </a:r>
            <a:r>
              <a:rPr lang="en-US" dirty="0"/>
              <a:t>()</a:t>
            </a:r>
          </a:p>
          <a:p>
            <a:pPr marL="45720" indent="0">
              <a:buNone/>
            </a:pPr>
            <a:endParaRPr lang="en-US" dirty="0"/>
          </a:p>
        </p:txBody>
      </p:sp>
      <p:sp>
        <p:nvSpPr>
          <p:cNvPr id="3" name="Title 2"/>
          <p:cNvSpPr>
            <a:spLocks noGrp="1"/>
          </p:cNvSpPr>
          <p:nvPr>
            <p:ph type="title"/>
          </p:nvPr>
        </p:nvSpPr>
        <p:spPr/>
        <p:txBody>
          <a:bodyPr/>
          <a:lstStyle/>
          <a:p>
            <a:r>
              <a:rPr lang="en-US" dirty="0"/>
              <a:t>Switching Streams  </a:t>
            </a:r>
            <a:r>
              <a:rPr lang="en-US" sz="2400" dirty="0"/>
              <a:t>(1)</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Tree>
    <p:extLst>
      <p:ext uri="{BB962C8B-B14F-4D97-AF65-F5344CB8AC3E}">
        <p14:creationId xmlns:p14="http://schemas.microsoft.com/office/powerpoint/2010/main" val="3420181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307" y="1600200"/>
            <a:ext cx="9017493" cy="4407408"/>
          </a:xfrm>
        </p:spPr>
        <p:txBody>
          <a:bodyPr>
            <a:noAutofit/>
          </a:bodyPr>
          <a:lstStyle/>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err="1">
                <a:solidFill>
                  <a:srgbClr val="000000"/>
                </a:solidFill>
                <a:latin typeface="Consolas"/>
              </a:rPr>
              <a:t>SwitchingStreams</a:t>
            </a:r>
            <a:r>
              <a:rPr lang="en-US" sz="1600" dirty="0">
                <a:solidFill>
                  <a:srgbClr val="000000"/>
                </a:solidFill>
                <a:latin typeface="Consolas"/>
              </a:rPr>
              <a:t> {</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000000"/>
                </a:solidFill>
                <a:latin typeface="Consolas"/>
              </a:rPr>
              <a:t>args</a:t>
            </a:r>
            <a:r>
              <a:rPr lang="en-US" sz="1600" dirty="0">
                <a:solidFill>
                  <a:srgbClr val="000000"/>
                </a:solidFill>
                <a:latin typeface="Consolas"/>
              </a:rPr>
              <a:t>) </a:t>
            </a:r>
            <a:r>
              <a:rPr lang="en-US" sz="1600" b="1"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FileNotFoundException</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OutputStream</a:t>
            </a:r>
            <a:r>
              <a:rPr lang="en-US" sz="1600" dirty="0">
                <a:solidFill>
                  <a:srgbClr val="000000"/>
                </a:solidFill>
                <a:latin typeface="Consolas"/>
              </a:rPr>
              <a:t> output = </a:t>
            </a:r>
          </a:p>
          <a:p>
            <a:pPr marL="45720" indent="0">
              <a:spcBef>
                <a:spcPts val="0"/>
              </a:spcBef>
              <a:spcAft>
                <a:spcPts val="0"/>
              </a:spcAft>
              <a:buNone/>
            </a:pPr>
            <a:r>
              <a:rPr lang="en-US" sz="1600" dirty="0">
                <a:solidFill>
                  <a:srgbClr val="000000"/>
                </a:solidFill>
                <a:latin typeface="Consolas"/>
              </a:rPr>
              <a:t>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FileOutputStream</a:t>
            </a:r>
            <a:r>
              <a:rPr lang="en-US" sz="1600" dirty="0">
                <a:solidFill>
                  <a:srgbClr val="000000"/>
                </a:solidFill>
                <a:latin typeface="Consolas"/>
              </a:rPr>
              <a:t>(</a:t>
            </a:r>
            <a:r>
              <a:rPr lang="en-US" sz="1600" dirty="0">
                <a:solidFill>
                  <a:srgbClr val="2A00FF"/>
                </a:solidFill>
                <a:latin typeface="Consolas"/>
              </a:rPr>
              <a:t>"c:\\temp\\redirectedOutput.txt"</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PrintStream</a:t>
            </a:r>
            <a:r>
              <a:rPr lang="en-US" sz="1600" dirty="0">
                <a:solidFill>
                  <a:srgbClr val="000000"/>
                </a:solidFill>
                <a:latin typeface="Consolas"/>
              </a:rPr>
              <a:t> </a:t>
            </a:r>
            <a:r>
              <a:rPr lang="en-US" sz="1600" dirty="0" err="1">
                <a:solidFill>
                  <a:srgbClr val="000000"/>
                </a:solidFill>
                <a:latin typeface="Consolas"/>
              </a:rPr>
              <a:t>printOut</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PrintStream</a:t>
            </a:r>
            <a:r>
              <a:rPr lang="en-US" sz="1600" dirty="0">
                <a:solidFill>
                  <a:srgbClr val="000000"/>
                </a:solidFill>
                <a:latin typeface="Consolas"/>
              </a:rPr>
              <a:t>(output);  </a:t>
            </a:r>
            <a:r>
              <a:rPr lang="en-US" sz="1600" dirty="0">
                <a:solidFill>
                  <a:srgbClr val="3F7F5F"/>
                </a:solidFill>
                <a:latin typeface="Consolas"/>
              </a:rPr>
              <a:t>// Need </a:t>
            </a:r>
            <a:r>
              <a:rPr lang="en-US" sz="1600" dirty="0" err="1">
                <a:solidFill>
                  <a:srgbClr val="3F7F5F"/>
                </a:solidFill>
                <a:latin typeface="Consolas"/>
              </a:rPr>
              <a:t>PrintStrean</a:t>
            </a:r>
            <a:r>
              <a:rPr lang="en-US" sz="1600" dirty="0">
                <a:solidFill>
                  <a:srgbClr val="3F7F5F"/>
                </a:solidFill>
                <a:latin typeface="Consolas"/>
              </a:rPr>
              <a:t> here</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"This should go to the console (</a:t>
            </a:r>
            <a:r>
              <a:rPr lang="en-US" sz="1600" dirty="0" err="1">
                <a:solidFill>
                  <a:srgbClr val="2A00FF"/>
                </a:solidFill>
                <a:latin typeface="Consolas"/>
              </a:rPr>
              <a:t>System.out</a:t>
            </a:r>
            <a:r>
              <a:rPr lang="en-US" sz="1600" dirty="0">
                <a:solidFill>
                  <a:srgbClr val="2A00FF"/>
                </a:solidFill>
                <a:latin typeface="Consolas"/>
              </a:rPr>
              <a:t>)"</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System.setOut</a:t>
            </a:r>
            <a:r>
              <a:rPr lang="en-US" sz="1600" dirty="0">
                <a:solidFill>
                  <a:srgbClr val="000000"/>
                </a:solidFill>
                <a:latin typeface="Consolas"/>
              </a:rPr>
              <a:t>(</a:t>
            </a:r>
            <a:r>
              <a:rPr lang="en-US" sz="1600" dirty="0" err="1">
                <a:solidFill>
                  <a:srgbClr val="000000"/>
                </a:solidFill>
                <a:latin typeface="Consolas"/>
              </a:rPr>
              <a:t>printOut</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"But this should go to a file."</a:t>
            </a:r>
            <a:r>
              <a:rPr lang="en-US" sz="1600" dirty="0">
                <a:solidFill>
                  <a:srgbClr val="000000"/>
                </a:solidFill>
                <a:latin typeface="Consolas"/>
              </a:rPr>
              <a:t>);</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dirty="0">
                <a:solidFill>
                  <a:srgbClr val="3F7F5F"/>
                </a:solidFill>
                <a:latin typeface="Consolas"/>
              </a:rPr>
              <a:t>      /* After you're done writing everything, some data may still be in</a:t>
            </a:r>
            <a:br>
              <a:rPr lang="en-US" sz="1600" dirty="0">
                <a:solidFill>
                  <a:srgbClr val="3F7F5F"/>
                </a:solidFill>
                <a:latin typeface="Consolas"/>
              </a:rPr>
            </a:br>
            <a:r>
              <a:rPr lang="en-US" sz="1600" dirty="0">
                <a:solidFill>
                  <a:srgbClr val="3F7F5F"/>
                </a:solidFill>
                <a:latin typeface="Consolas"/>
              </a:rPr>
              <a:t>       * the buffer.  Now you have to flush the buffer, to force it to</a:t>
            </a:r>
            <a:br>
              <a:rPr lang="en-US" sz="1600" dirty="0">
                <a:solidFill>
                  <a:srgbClr val="3F7F5F"/>
                </a:solidFill>
                <a:latin typeface="Consolas"/>
              </a:rPr>
            </a:br>
            <a:r>
              <a:rPr lang="en-US" sz="1600" dirty="0">
                <a:solidFill>
                  <a:srgbClr val="3F7F5F"/>
                </a:solidFill>
                <a:latin typeface="Consolas"/>
              </a:rPr>
              <a:t>       * send all the data. */</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printOut.flush</a:t>
            </a:r>
            <a:r>
              <a:rPr lang="en-US" sz="1600" dirty="0">
                <a:solidFill>
                  <a:srgbClr val="000000"/>
                </a:solidFill>
                <a:latin typeface="Consolas"/>
              </a:rPr>
              <a:t>();</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dirty="0">
                <a:solidFill>
                  <a:srgbClr val="3F7F5F"/>
                </a:solidFill>
                <a:latin typeface="Consolas"/>
              </a:rPr>
              <a:t>      // Of course you must close the file.</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printOut.close</a:t>
            </a:r>
            <a:r>
              <a:rPr lang="en-US" sz="1600" dirty="0">
                <a:solidFill>
                  <a:srgbClr val="000000"/>
                </a:solidFill>
                <a:latin typeface="Consolas"/>
              </a:rPr>
              <a:t>();</a:t>
            </a:r>
            <a:endParaRPr lang="en-US" sz="1600" dirty="0">
              <a:latin typeface="Consolas"/>
            </a:endParaRP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a:t>
            </a:r>
            <a:endParaRPr lang="en-US" sz="1600" dirty="0"/>
          </a:p>
        </p:txBody>
      </p:sp>
      <p:sp>
        <p:nvSpPr>
          <p:cNvPr id="3" name="Title 2"/>
          <p:cNvSpPr>
            <a:spLocks noGrp="1"/>
          </p:cNvSpPr>
          <p:nvPr>
            <p:ph type="title"/>
          </p:nvPr>
        </p:nvSpPr>
        <p:spPr/>
        <p:txBody>
          <a:bodyPr/>
          <a:lstStyle/>
          <a:p>
            <a:r>
              <a:rPr lang="en-US" dirty="0"/>
              <a:t>Switching Streams  </a:t>
            </a:r>
            <a:r>
              <a:rPr lang="en-US" sz="2400" dirty="0"/>
              <a:t>(2)</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5791200"/>
            <a:ext cx="30670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5" y="4953000"/>
            <a:ext cx="38766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76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E3E6E1-8C5E-457F-8CB9-89B0C05504C2}"/>
              </a:ext>
            </a:extLst>
          </p:cNvPr>
          <p:cNvSpPr>
            <a:spLocks noGrp="1"/>
          </p:cNvSpPr>
          <p:nvPr>
            <p:ph type="title"/>
          </p:nvPr>
        </p:nvSpPr>
        <p:spPr/>
        <p:txBody>
          <a:bodyPr/>
          <a:lstStyle/>
          <a:p>
            <a:r>
              <a:rPr lang="en-US" sz="4400"/>
              <a:t>Serialization</a:t>
            </a:r>
            <a:br>
              <a:rPr lang="en-US" sz="4400"/>
            </a:br>
            <a:endParaRPr lang="en-US"/>
          </a:p>
        </p:txBody>
      </p:sp>
    </p:spTree>
    <p:extLst>
      <p:ext uri="{BB962C8B-B14F-4D97-AF65-F5344CB8AC3E}">
        <p14:creationId xmlns:p14="http://schemas.microsoft.com/office/powerpoint/2010/main" val="4175750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1027"/>
          <p:cNvSpPr>
            <a:spLocks noGrp="1" noChangeArrowheads="1"/>
          </p:cNvSpPr>
          <p:nvPr>
            <p:ph idx="1"/>
          </p:nvPr>
        </p:nvSpPr>
        <p:spPr/>
        <p:txBody>
          <a:bodyPr/>
          <a:lstStyle/>
          <a:p>
            <a:pPr eaLnBrk="1" hangingPunct="1">
              <a:lnSpc>
                <a:spcPct val="114000"/>
              </a:lnSpc>
            </a:pPr>
            <a:r>
              <a:rPr lang="en-GB" altLang="en-US" sz="2400" dirty="0"/>
              <a:t>Allows whole objects to be written into a file</a:t>
            </a:r>
          </a:p>
          <a:p>
            <a:pPr eaLnBrk="1" hangingPunct="1">
              <a:lnSpc>
                <a:spcPct val="114000"/>
              </a:lnSpc>
            </a:pPr>
            <a:r>
              <a:rPr lang="en-GB" altLang="en-US" sz="2400" dirty="0"/>
              <a:t>Works both with simple and multi-component objects (i.e., collections)</a:t>
            </a:r>
          </a:p>
          <a:p>
            <a:pPr eaLnBrk="1" hangingPunct="1">
              <a:lnSpc>
                <a:spcPct val="114000"/>
              </a:lnSpc>
            </a:pPr>
            <a:r>
              <a:rPr lang="en-GB" altLang="en-US" sz="2400" dirty="0"/>
              <a:t>Class must implement interface </a:t>
            </a:r>
            <a:r>
              <a:rPr lang="en-GB" altLang="en-US" sz="2400" dirty="0">
                <a:latin typeface="Courier New" pitchFamily="49" charset="0"/>
                <a:cs typeface="Courier New" pitchFamily="49" charset="0"/>
              </a:rPr>
              <a:t>Serializable </a:t>
            </a:r>
            <a:r>
              <a:rPr lang="en-GB" altLang="en-US" sz="2400" dirty="0"/>
              <a:t>defined in package </a:t>
            </a:r>
            <a:r>
              <a:rPr lang="en-GB" altLang="en-US" sz="2400" dirty="0">
                <a:latin typeface="Courier New" pitchFamily="49" charset="0"/>
                <a:cs typeface="Courier New" pitchFamily="49" charset="0"/>
              </a:rPr>
              <a:t>java.io</a:t>
            </a:r>
          </a:p>
          <a:p>
            <a:pPr eaLnBrk="1" hangingPunct="1">
              <a:lnSpc>
                <a:spcPct val="114000"/>
              </a:lnSpc>
            </a:pPr>
            <a:r>
              <a:rPr lang="en-GB" altLang="en-US" sz="2400" dirty="0">
                <a:cs typeface="Courier New" pitchFamily="49" charset="0"/>
              </a:rPr>
              <a:t>Interface </a:t>
            </a:r>
            <a:r>
              <a:rPr lang="en-GB" altLang="en-US" sz="2400" dirty="0">
                <a:latin typeface="Courier New" pitchFamily="49" charset="0"/>
                <a:cs typeface="Courier New" pitchFamily="49" charset="0"/>
              </a:rPr>
              <a:t>Serializable</a:t>
            </a:r>
            <a:r>
              <a:rPr lang="en-GB" altLang="en-US" sz="2400" dirty="0">
                <a:cs typeface="Courier New" pitchFamily="49" charset="0"/>
              </a:rPr>
              <a:t> has no methods </a:t>
            </a:r>
          </a:p>
          <a:p>
            <a:pPr lvl="1" eaLnBrk="1" hangingPunct="1">
              <a:lnSpc>
                <a:spcPct val="114000"/>
              </a:lnSpc>
            </a:pPr>
            <a:r>
              <a:rPr lang="en-GB" altLang="en-US" sz="2000" dirty="0">
                <a:cs typeface="Courier New" pitchFamily="49" charset="0"/>
              </a:rPr>
              <a:t>Serialization is handled automatically by runtime system</a:t>
            </a:r>
          </a:p>
        </p:txBody>
      </p:sp>
      <p:sp>
        <p:nvSpPr>
          <p:cNvPr id="5" name="Footer Placeholder 3"/>
          <p:cNvSpPr>
            <a:spLocks noGrp="1"/>
          </p:cNvSpPr>
          <p:nvPr>
            <p:ph type="ftr" sz="quarter" idx="11"/>
          </p:nvPr>
        </p:nvSpPr>
        <p:spPr>
          <a:xfrm>
            <a:off x="0" y="6618288"/>
            <a:ext cx="7553325" cy="239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53251" name="Rectangle 1026"/>
          <p:cNvSpPr>
            <a:spLocks noGrp="1" noChangeArrowheads="1"/>
          </p:cNvSpPr>
          <p:nvPr>
            <p:ph type="title"/>
          </p:nvPr>
        </p:nvSpPr>
        <p:spPr/>
        <p:txBody>
          <a:bodyPr/>
          <a:lstStyle/>
          <a:p>
            <a:pPr eaLnBrk="1" hangingPunct="1"/>
            <a:r>
              <a:rPr lang="en-GB" altLang="en-US" dirty="0"/>
              <a:t>Object serialization  </a:t>
            </a:r>
            <a:r>
              <a:rPr lang="en-GB" altLang="en-US" sz="2400" dirty="0"/>
              <a:t>(1)</a:t>
            </a:r>
            <a:endParaRPr lang="en-GB" altLang="en-US" dirty="0">
              <a:latin typeface="Courier New" pitchFamily="49" charset="0"/>
              <a:cs typeface="Courier New" pitchFamily="49" charset="0"/>
            </a:endParaRPr>
          </a:p>
        </p:txBody>
      </p:sp>
    </p:spTree>
    <p:extLst>
      <p:ext uri="{BB962C8B-B14F-4D97-AF65-F5344CB8AC3E}">
        <p14:creationId xmlns:p14="http://schemas.microsoft.com/office/powerpoint/2010/main" val="581458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ability to store and retrieve Java objects is essential to building all but the most transient applications. </a:t>
            </a:r>
          </a:p>
          <a:p>
            <a:r>
              <a:rPr lang="en-US" dirty="0"/>
              <a:t>The key to storing and retrieving objects in a serialized form is representing the state of objects sufficient to reconstruct the object(s).</a:t>
            </a:r>
          </a:p>
          <a:p>
            <a:r>
              <a:rPr lang="en-US" dirty="0"/>
              <a:t>Objects to be saved in the stream implement the Serializable interface. </a:t>
            </a:r>
          </a:p>
          <a:p>
            <a:r>
              <a:rPr lang="en-US" dirty="0"/>
              <a:t>For Java objects, the serialized form must be able to identify and verify the Java class from which the contents of the object were saved and to restore the contents to a new instance. </a:t>
            </a:r>
          </a:p>
          <a:p>
            <a:r>
              <a:rPr lang="en-US" dirty="0"/>
              <a:t>For serializable objects, the stream includes sufficient information to restore the fields in the stream to a </a:t>
            </a:r>
            <a:r>
              <a:rPr lang="en-US" dirty="0">
                <a:solidFill>
                  <a:srgbClr val="C00000"/>
                </a:solidFill>
              </a:rPr>
              <a:t>compatible version </a:t>
            </a:r>
            <a:r>
              <a:rPr lang="en-US" dirty="0"/>
              <a:t>of the class.</a:t>
            </a:r>
          </a:p>
        </p:txBody>
      </p:sp>
      <p:sp>
        <p:nvSpPr>
          <p:cNvPr id="4" name="Title 3"/>
          <p:cNvSpPr>
            <a:spLocks noGrp="1"/>
          </p:cNvSpPr>
          <p:nvPr>
            <p:ph type="title"/>
          </p:nvPr>
        </p:nvSpPr>
        <p:spPr/>
        <p:txBody>
          <a:bodyPr/>
          <a:lstStyle/>
          <a:p>
            <a:r>
              <a:rPr lang="en-GB" altLang="en-US" dirty="0"/>
              <a:t>Object serialization  </a:t>
            </a:r>
            <a:r>
              <a:rPr lang="en-GB" altLang="en-US" sz="2400" dirty="0"/>
              <a:t>(2)</a:t>
            </a:r>
            <a:endParaRPr lang="en-US" dirty="0"/>
          </a:p>
        </p:txBody>
      </p:sp>
    </p:spTree>
    <p:extLst>
      <p:ext uri="{BB962C8B-B14F-4D97-AF65-F5344CB8AC3E}">
        <p14:creationId xmlns:p14="http://schemas.microsoft.com/office/powerpoint/2010/main" val="139910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an object is serialized, all the objects it refers to from instance variables are also serialized.</a:t>
            </a:r>
          </a:p>
          <a:p>
            <a:endParaRPr lang="en-US" dirty="0"/>
          </a:p>
        </p:txBody>
      </p:sp>
      <p:sp>
        <p:nvSpPr>
          <p:cNvPr id="4" name="Title 3"/>
          <p:cNvSpPr>
            <a:spLocks noGrp="1"/>
          </p:cNvSpPr>
          <p:nvPr>
            <p:ph type="title"/>
          </p:nvPr>
        </p:nvSpPr>
        <p:spPr/>
        <p:txBody>
          <a:bodyPr/>
          <a:lstStyle/>
          <a:p>
            <a:r>
              <a:rPr lang="en-GB" altLang="en-US" dirty="0"/>
              <a:t>Object serialization  </a:t>
            </a:r>
            <a:r>
              <a:rPr lang="en-GB" altLang="en-US" sz="2400" dirty="0"/>
              <a:t>(3)</a:t>
            </a:r>
            <a:endParaRPr lang="en-US"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352425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438400" y="6633451"/>
            <a:ext cx="4572000" cy="276999"/>
          </a:xfrm>
          <a:prstGeom prst="rect">
            <a:avLst/>
          </a:prstGeom>
        </p:spPr>
        <p:txBody>
          <a:bodyPr>
            <a:spAutoFit/>
          </a:bodyPr>
          <a:lstStyle/>
          <a:p>
            <a:r>
              <a:rPr lang="en-US" sz="1200" dirty="0">
                <a:solidFill>
                  <a:srgbClr val="685345"/>
                </a:solidFill>
                <a:latin typeface="Arial" charset="0"/>
              </a:rPr>
              <a:t>Sierra, Kathy; Bates, Bert (2005-02-09). Head First Java </a:t>
            </a:r>
          </a:p>
        </p:txBody>
      </p:sp>
    </p:spTree>
    <p:extLst>
      <p:ext uri="{BB962C8B-B14F-4D97-AF65-F5344CB8AC3E}">
        <p14:creationId xmlns:p14="http://schemas.microsoft.com/office/powerpoint/2010/main" val="203947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The serialization runtime associates with each serializable class a version number, called a </a:t>
            </a:r>
            <a:r>
              <a:rPr lang="en-US" dirty="0" err="1"/>
              <a:t>serialVersionUID</a:t>
            </a:r>
            <a:endParaRPr lang="en-US" dirty="0"/>
          </a:p>
          <a:p>
            <a:pPr lvl="1" fontAlgn="base"/>
            <a:r>
              <a:rPr lang="en-US" dirty="0"/>
              <a:t>Used during deserialization to verify that the sender and receiver of a serialized object have loaded classes for that object that are compatible</a:t>
            </a:r>
          </a:p>
          <a:p>
            <a:pPr lvl="1" fontAlgn="base"/>
            <a:r>
              <a:rPr lang="en-US" dirty="0"/>
              <a:t>If the receiver has loaded a class for the object that has a different </a:t>
            </a:r>
            <a:r>
              <a:rPr lang="en-US" dirty="0" err="1"/>
              <a:t>serialVersionUID</a:t>
            </a:r>
            <a:r>
              <a:rPr lang="en-US" dirty="0"/>
              <a:t> than that of the corresponding sender's class, then deserialization will result in an </a:t>
            </a:r>
            <a:r>
              <a:rPr lang="en-US" dirty="0" err="1"/>
              <a:t>InvalidClassException</a:t>
            </a:r>
            <a:r>
              <a:rPr lang="en-US" dirty="0"/>
              <a:t>.</a:t>
            </a:r>
          </a:p>
          <a:p>
            <a:pPr fontAlgn="base"/>
            <a:r>
              <a:rPr lang="en-US" dirty="0"/>
              <a:t>A serializable class can declare its own </a:t>
            </a:r>
            <a:r>
              <a:rPr lang="en-US" dirty="0" err="1"/>
              <a:t>serialVersionUID</a:t>
            </a:r>
            <a:r>
              <a:rPr lang="en-US" dirty="0"/>
              <a:t> explicitly by declaring a field </a:t>
            </a:r>
            <a:r>
              <a:rPr lang="en-US" dirty="0" err="1"/>
              <a:t>namedserialVersionUID</a:t>
            </a:r>
            <a:r>
              <a:rPr lang="en-US" dirty="0"/>
              <a:t> that must be static, final, and of type long.</a:t>
            </a:r>
          </a:p>
          <a:p>
            <a:endParaRPr lang="en-US" dirty="0"/>
          </a:p>
        </p:txBody>
      </p:sp>
      <p:sp>
        <p:nvSpPr>
          <p:cNvPr id="3" name="Title 2"/>
          <p:cNvSpPr>
            <a:spLocks noGrp="1"/>
          </p:cNvSpPr>
          <p:nvPr>
            <p:ph type="title"/>
          </p:nvPr>
        </p:nvSpPr>
        <p:spPr/>
        <p:txBody>
          <a:bodyPr/>
          <a:lstStyle/>
          <a:p>
            <a:r>
              <a:rPr lang="en-US" dirty="0" err="1"/>
              <a:t>SerialVersionUID</a:t>
            </a:r>
            <a:endParaRPr 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105400"/>
            <a:ext cx="6450013"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21217355">
            <a:off x="209085" y="5562600"/>
            <a:ext cx="2305515" cy="923330"/>
          </a:xfrm>
          <a:prstGeom prst="rect">
            <a:avLst/>
          </a:prstGeom>
          <a:noFill/>
        </p:spPr>
        <p:txBody>
          <a:bodyPr wrap="square" rtlCol="0">
            <a:spAutoFit/>
          </a:bodyPr>
          <a:lstStyle/>
          <a:p>
            <a:pPr algn="ctr"/>
            <a:r>
              <a:rPr lang="en-US" sz="1800" b="0" dirty="0">
                <a:solidFill>
                  <a:srgbClr val="C00000"/>
                </a:solidFill>
                <a:latin typeface="Comic Sans MS" panose="030F0702030302020204" pitchFamily="66" charset="0"/>
              </a:rPr>
              <a:t>Eclipse can generate serial version IDs.</a:t>
            </a:r>
          </a:p>
        </p:txBody>
      </p:sp>
    </p:spTree>
    <p:extLst>
      <p:ext uri="{BB962C8B-B14F-4D97-AF65-F5344CB8AC3E}">
        <p14:creationId xmlns:p14="http://schemas.microsoft.com/office/powerpoint/2010/main" val="195143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4075"/>
            <a:ext cx="8381260" cy="329953"/>
          </a:xfrm>
        </p:spPr>
        <p:txBody>
          <a:bodyPr/>
          <a:lstStyle/>
          <a:p>
            <a:r>
              <a:rPr lang="en-US" sz="2400" dirty="0"/>
              <a:t>Which Class to Use?</a:t>
            </a:r>
          </a:p>
        </p:txBody>
      </p:sp>
      <p:graphicFrame>
        <p:nvGraphicFramePr>
          <p:cNvPr id="3" name="Table 2"/>
          <p:cNvGraphicFramePr>
            <a:graphicFrameLocks noGrp="1"/>
          </p:cNvGraphicFramePr>
          <p:nvPr>
            <p:extLst>
              <p:ext uri="{D42A27DB-BD31-4B8C-83A1-F6EECF244321}">
                <p14:modId xmlns:p14="http://schemas.microsoft.com/office/powerpoint/2010/main" val="1440457746"/>
              </p:ext>
            </p:extLst>
          </p:nvPr>
        </p:nvGraphicFramePr>
        <p:xfrm>
          <a:off x="114300" y="525360"/>
          <a:ext cx="8915400" cy="6039084"/>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267149">
                <a:tc rowSpan="2">
                  <a:txBody>
                    <a:bodyPr/>
                    <a:lstStyle/>
                    <a:p>
                      <a:pPr marL="0" marR="0" algn="ctr">
                        <a:lnSpc>
                          <a:spcPct val="115000"/>
                        </a:lnSpc>
                        <a:spcBef>
                          <a:spcPts val="0"/>
                        </a:spcBef>
                        <a:spcAft>
                          <a:spcPts val="0"/>
                        </a:spcAft>
                      </a:pPr>
                      <a:r>
                        <a:rPr lang="en-US" sz="1400" dirty="0">
                          <a:effectLst/>
                        </a:rPr>
                        <a:t>Purpose </a:t>
                      </a:r>
                      <a:br>
                        <a:rPr lang="en-US" sz="1400" dirty="0">
                          <a:effectLst/>
                        </a:rPr>
                      </a:b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1">
                        <a:lumMod val="75000"/>
                      </a:schemeClr>
                    </a:solidFill>
                  </a:tcPr>
                </a:tc>
                <a:tc gridSpan="2">
                  <a:txBody>
                    <a:bodyPr/>
                    <a:lstStyle/>
                    <a:p>
                      <a:pPr marL="0" marR="0" algn="ctr">
                        <a:lnSpc>
                          <a:spcPct val="115000"/>
                        </a:lnSpc>
                        <a:spcBef>
                          <a:spcPts val="0"/>
                        </a:spcBef>
                        <a:spcAft>
                          <a:spcPts val="0"/>
                        </a:spcAft>
                      </a:pPr>
                      <a:r>
                        <a:rPr lang="en-US" sz="1400" dirty="0">
                          <a:effectLst/>
                        </a:rPr>
                        <a:t>Byte Based</a:t>
                      </a:r>
                      <a:endParaRPr lang="en-US" sz="1200" dirty="0">
                        <a:effectLst/>
                        <a:latin typeface="Calibri"/>
                        <a:ea typeface="Calibri"/>
                        <a:cs typeface="Times New Roman"/>
                      </a:endParaRPr>
                    </a:p>
                  </a:txBody>
                  <a:tcPr marL="37886" marR="37886" marT="37886" marB="37886" anchor="ctr">
                    <a:solidFill>
                      <a:schemeClr val="accent6">
                        <a:lumMod val="75000"/>
                      </a:schemeClr>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400" dirty="0">
                          <a:effectLst/>
                        </a:rPr>
                        <a:t>Character Based</a:t>
                      </a:r>
                      <a:endParaRPr lang="en-US" sz="1200" dirty="0">
                        <a:effectLst/>
                        <a:latin typeface="Calibri"/>
                        <a:ea typeface="Calibri"/>
                        <a:cs typeface="Times New Roman"/>
                      </a:endParaRPr>
                    </a:p>
                  </a:txBody>
                  <a:tcPr marL="37886" marR="37886" marT="37886" marB="37886" anchor="ctr">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10000"/>
                  </a:ext>
                </a:extLst>
              </a:tr>
              <a:tr h="267149">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rPr>
                        <a:t>Input</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gn="ctr">
                        <a:lnSpc>
                          <a:spcPct val="115000"/>
                        </a:lnSpc>
                        <a:spcBef>
                          <a:spcPts val="0"/>
                        </a:spcBef>
                        <a:spcAft>
                          <a:spcPts val="0"/>
                        </a:spcAft>
                      </a:pPr>
                      <a:r>
                        <a:rPr lang="en-US" sz="1400" kern="1200" dirty="0">
                          <a:solidFill>
                            <a:schemeClr val="dk1"/>
                          </a:solidFill>
                          <a:effectLst/>
                          <a:latin typeface="+mn-lt"/>
                          <a:ea typeface="+mn-ea"/>
                          <a:cs typeface="+mn-cs"/>
                        </a:rPr>
                        <a:t>Output</a:t>
                      </a:r>
                    </a:p>
                  </a:txBody>
                  <a:tcPr marL="37886" marR="37886" marT="37886" marB="37886" anchor="ctr">
                    <a:solidFill>
                      <a:schemeClr val="accent6">
                        <a:lumMod val="40000"/>
                        <a:lumOff val="60000"/>
                      </a:schemeClr>
                    </a:solidFill>
                  </a:tcPr>
                </a:tc>
                <a:tc>
                  <a:txBody>
                    <a:bodyPr/>
                    <a:lstStyle/>
                    <a:p>
                      <a:pPr marL="0" marR="0" algn="ctr">
                        <a:lnSpc>
                          <a:spcPct val="115000"/>
                        </a:lnSpc>
                        <a:spcBef>
                          <a:spcPts val="0"/>
                        </a:spcBef>
                        <a:spcAft>
                          <a:spcPts val="0"/>
                        </a:spcAft>
                      </a:pPr>
                      <a:r>
                        <a:rPr lang="en-US" sz="1400" dirty="0">
                          <a:effectLst/>
                        </a:rPr>
                        <a:t>Input</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gn="ctr">
                        <a:lnSpc>
                          <a:spcPct val="115000"/>
                        </a:lnSpc>
                        <a:spcBef>
                          <a:spcPts val="0"/>
                        </a:spcBef>
                        <a:spcAft>
                          <a:spcPts val="0"/>
                        </a:spcAft>
                      </a:pPr>
                      <a:r>
                        <a:rPr lang="en-US" sz="1400" dirty="0">
                          <a:effectLst/>
                        </a:rPr>
                        <a:t>Output</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01"/>
                  </a:ext>
                </a:extLst>
              </a:tr>
              <a:tr h="456156">
                <a:tc>
                  <a:txBody>
                    <a:bodyPr/>
                    <a:lstStyle/>
                    <a:p>
                      <a:pPr marL="0" marR="0" algn="ctr">
                        <a:lnSpc>
                          <a:spcPct val="115000"/>
                        </a:lnSpc>
                        <a:spcBef>
                          <a:spcPts val="0"/>
                        </a:spcBef>
                        <a:spcAft>
                          <a:spcPts val="0"/>
                        </a:spcAft>
                      </a:pPr>
                      <a:r>
                        <a:rPr lang="en-US" sz="1400" dirty="0">
                          <a:effectLst/>
                        </a:rPr>
                        <a:t>Generic forms</a:t>
                      </a:r>
                      <a:br>
                        <a:rPr lang="en-US" sz="1400" dirty="0">
                          <a:effectLst/>
                        </a:rPr>
                      </a:br>
                      <a:r>
                        <a:rPr lang="en-US" sz="1400" dirty="0">
                          <a:effectLst/>
                        </a:rPr>
                        <a:t>(super classes)</a:t>
                      </a:r>
                      <a:endParaRPr lang="en-US" sz="1200" dirty="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solidFill>
                            <a:srgbClr val="C00000"/>
                          </a:solidFill>
                          <a:effectLst/>
                        </a:rPr>
                        <a:t>InputStream</a:t>
                      </a:r>
                      <a:endParaRPr lang="en-US" sz="1200" dirty="0">
                        <a:solidFill>
                          <a:srgbClr val="C0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OutputStream</a:t>
                      </a:r>
                      <a:endParaRPr lang="en-US" sz="1200" dirty="0">
                        <a:solidFill>
                          <a:srgbClr val="C0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i="1" dirty="0">
                          <a:solidFill>
                            <a:srgbClr val="C00000"/>
                          </a:solidFill>
                          <a:effectLst/>
                        </a:rPr>
                        <a:t>Reader    </a:t>
                      </a:r>
                      <a:r>
                        <a:rPr lang="en-US" sz="1200" i="0" dirty="0">
                          <a:solidFill>
                            <a:srgbClr val="C00000"/>
                          </a:solidFill>
                          <a:effectLst/>
                        </a:rPr>
                        <a:t>(abstract)</a:t>
                      </a:r>
                      <a:br>
                        <a:rPr lang="en-US" sz="1200" i="0" dirty="0">
                          <a:effectLst/>
                        </a:rPr>
                      </a:br>
                      <a:br>
                        <a:rPr lang="en-US" sz="1400" dirty="0">
                          <a:effectLst/>
                        </a:rPr>
                      </a:br>
                      <a:r>
                        <a:rPr lang="en-US" sz="1400" dirty="0" err="1">
                          <a:solidFill>
                            <a:srgbClr val="C00000"/>
                          </a:solidFill>
                          <a:effectLst/>
                        </a:rPr>
                        <a:t>InputStreamReader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marL="0" marR="0">
                        <a:lnSpc>
                          <a:spcPct val="115000"/>
                        </a:lnSpc>
                        <a:spcBef>
                          <a:spcPts val="0"/>
                        </a:spcBef>
                        <a:spcAft>
                          <a:spcPts val="0"/>
                        </a:spcAft>
                      </a:pPr>
                      <a:r>
                        <a:rPr lang="en-US" sz="1400" i="1" dirty="0">
                          <a:solidFill>
                            <a:srgbClr val="C00000"/>
                          </a:solidFill>
                          <a:effectLst/>
                        </a:rPr>
                        <a:t>Writer   </a:t>
                      </a:r>
                      <a:r>
                        <a:rPr lang="en-US" sz="1200" i="0" kern="1200" dirty="0">
                          <a:solidFill>
                            <a:srgbClr val="C00000"/>
                          </a:solidFill>
                          <a:effectLst/>
                          <a:latin typeface="+mn-lt"/>
                          <a:ea typeface="+mn-ea"/>
                          <a:cs typeface="+mn-cs"/>
                        </a:rPr>
                        <a:t>(abstract)</a:t>
                      </a:r>
                      <a:br>
                        <a:rPr lang="en-US" sz="1400" dirty="0">
                          <a:effectLst/>
                        </a:rPr>
                      </a:br>
                      <a:br>
                        <a:rPr lang="en-US" sz="1400" dirty="0">
                          <a:effectLst/>
                        </a:rPr>
                      </a:br>
                      <a:r>
                        <a:rPr lang="en-US" sz="1400" dirty="0" err="1">
                          <a:solidFill>
                            <a:srgbClr val="C00000"/>
                          </a:solidFill>
                          <a:effectLst/>
                        </a:rPr>
                        <a:t>OutputStreamWriter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02"/>
                  </a:ext>
                </a:extLst>
              </a:tr>
              <a:tr h="456156">
                <a:tc>
                  <a:txBody>
                    <a:bodyPr/>
                    <a:lstStyle/>
                    <a:p>
                      <a:pPr marL="0" marR="0" algn="ctr">
                        <a:lnSpc>
                          <a:spcPct val="115000"/>
                        </a:lnSpc>
                        <a:spcBef>
                          <a:spcPts val="0"/>
                        </a:spcBef>
                        <a:spcAft>
                          <a:spcPts val="0"/>
                        </a:spcAft>
                      </a:pPr>
                      <a:r>
                        <a:rPr lang="en-US" sz="1400" dirty="0">
                          <a:effectLst/>
                        </a:rPr>
                        <a:t>Arrays</a:t>
                      </a:r>
                      <a:endParaRPr lang="en-US" sz="1200" dirty="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effectLst/>
                        </a:rPr>
                        <a:t>ByteArray</a:t>
                      </a:r>
                      <a:r>
                        <a:rPr lang="en-US" sz="1400" dirty="0">
                          <a:effectLst/>
                        </a:rPr>
                        <a:t> </a:t>
                      </a:r>
                      <a:r>
                        <a:rPr lang="en-US" sz="1400" dirty="0" err="1">
                          <a:effectLst/>
                        </a:rPr>
                        <a:t>InputStream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err="1">
                          <a:effectLst/>
                        </a:rPr>
                        <a:t>ByteArray</a:t>
                      </a:r>
                      <a:br>
                        <a:rPr lang="en-US" sz="1400" dirty="0">
                          <a:effectLst/>
                        </a:rPr>
                      </a:br>
                      <a:r>
                        <a:rPr lang="en-US" sz="1400" dirty="0" err="1">
                          <a:effectLst/>
                        </a:rPr>
                        <a:t>OutputStream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a:effectLst/>
                        </a:rPr>
                        <a:t>CharArrayReader</a:t>
                      </a:r>
                      <a:endParaRPr lang="en-US" sz="120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err="1">
                          <a:effectLst/>
                        </a:rPr>
                        <a:t>CharArray</a:t>
                      </a:r>
                      <a:r>
                        <a:rPr lang="en-US" sz="1400" dirty="0">
                          <a:effectLst/>
                        </a:rPr>
                        <a:t> Writer</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03"/>
                  </a:ext>
                </a:extLst>
              </a:tr>
              <a:tr h="648772">
                <a:tc>
                  <a:txBody>
                    <a:bodyPr/>
                    <a:lstStyle/>
                    <a:p>
                      <a:pPr marL="0" marR="0" algn="ctr">
                        <a:lnSpc>
                          <a:spcPct val="115000"/>
                        </a:lnSpc>
                        <a:spcBef>
                          <a:spcPts val="0"/>
                        </a:spcBef>
                        <a:spcAft>
                          <a:spcPts val="0"/>
                        </a:spcAft>
                      </a:pPr>
                      <a:r>
                        <a:rPr lang="en-US" sz="1400">
                          <a:effectLst/>
                        </a:rPr>
                        <a:t>Files</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solidFill>
                            <a:srgbClr val="C00000"/>
                          </a:solidFill>
                          <a:effectLst/>
                        </a:rPr>
                        <a:t>FileInputStream</a:t>
                      </a:r>
                      <a:br>
                        <a:rPr lang="en-US" sz="1400" dirty="0">
                          <a:effectLst/>
                        </a:rPr>
                      </a:br>
                      <a:br>
                        <a:rPr lang="en-US" sz="1400" dirty="0">
                          <a:effectLst/>
                        </a:rPr>
                      </a:br>
                      <a:r>
                        <a:rPr lang="en-US" sz="1400" dirty="0" err="1">
                          <a:solidFill>
                            <a:srgbClr val="C00000"/>
                          </a:solidFill>
                          <a:effectLst/>
                        </a:rPr>
                        <a:t>RandomAccessFile</a:t>
                      </a:r>
                      <a:endParaRPr lang="en-US" sz="1200" dirty="0">
                        <a:solidFill>
                          <a:srgbClr val="C0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FileOutputStream</a:t>
                      </a:r>
                      <a:br>
                        <a:rPr lang="en-US" sz="1400" dirty="0">
                          <a:effectLst/>
                        </a:rPr>
                      </a:br>
                      <a:br>
                        <a:rPr lang="en-US" sz="1400" dirty="0">
                          <a:effectLst/>
                        </a:rPr>
                      </a:br>
                      <a:r>
                        <a:rPr lang="en-US" sz="1400" dirty="0" err="1">
                          <a:solidFill>
                            <a:srgbClr val="C00000"/>
                          </a:solidFill>
                          <a:effectLst/>
                        </a:rPr>
                        <a:t>RandomAccessFile</a:t>
                      </a:r>
                      <a:endParaRPr lang="en-US" sz="1200" dirty="0">
                        <a:solidFill>
                          <a:srgbClr val="C0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FileReader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FileWriter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04"/>
                  </a:ext>
                </a:extLst>
              </a:tr>
              <a:tr h="267149">
                <a:tc>
                  <a:txBody>
                    <a:bodyPr/>
                    <a:lstStyle/>
                    <a:p>
                      <a:pPr marL="0" marR="0" algn="ctr">
                        <a:lnSpc>
                          <a:spcPct val="115000"/>
                        </a:lnSpc>
                        <a:spcBef>
                          <a:spcPts val="0"/>
                        </a:spcBef>
                        <a:spcAft>
                          <a:spcPts val="0"/>
                        </a:spcAft>
                      </a:pPr>
                      <a:r>
                        <a:rPr lang="en-US" sz="1400">
                          <a:effectLst/>
                        </a:rPr>
                        <a:t>Pipes</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effectLst/>
                        </a:rPr>
                        <a:t>PipedInputStream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err="1">
                          <a:effectLst/>
                        </a:rPr>
                        <a:t>PipedOutputStream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a:solidFill>
                            <a:srgbClr val="C00000"/>
                          </a:solidFill>
                          <a:effectLst/>
                        </a:rPr>
                        <a:t>PipedReader</a:t>
                      </a:r>
                      <a:endParaRPr lang="en-US" sz="1200">
                        <a:solidFill>
                          <a:srgbClr val="C00000"/>
                        </a:solidFill>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err="1">
                          <a:solidFill>
                            <a:srgbClr val="C00000"/>
                          </a:solidFill>
                          <a:effectLst/>
                        </a:rPr>
                        <a:t>PipedWriter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05"/>
                  </a:ext>
                </a:extLst>
              </a:tr>
              <a:tr h="267149">
                <a:tc>
                  <a:txBody>
                    <a:bodyPr/>
                    <a:lstStyle/>
                    <a:p>
                      <a:pPr marL="0" marR="0" algn="ctr">
                        <a:lnSpc>
                          <a:spcPct val="115000"/>
                        </a:lnSpc>
                        <a:spcBef>
                          <a:spcPts val="0"/>
                        </a:spcBef>
                        <a:spcAft>
                          <a:spcPts val="0"/>
                        </a:spcAft>
                      </a:pPr>
                      <a:r>
                        <a:rPr lang="en-US" sz="1400">
                          <a:effectLst/>
                        </a:rPr>
                        <a:t>Buffering</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kern="1200" dirty="0" err="1">
                          <a:solidFill>
                            <a:schemeClr val="dk1"/>
                          </a:solidFill>
                          <a:effectLst/>
                          <a:latin typeface="+mn-lt"/>
                          <a:ea typeface="+mn-ea"/>
                          <a:cs typeface="+mn-cs"/>
                        </a:rPr>
                        <a:t>BufferedInputStream</a:t>
                      </a:r>
                      <a:endParaRPr lang="en-US" sz="1400" kern="1200" dirty="0">
                        <a:solidFill>
                          <a:schemeClr val="dk1"/>
                        </a:solidFill>
                        <a:effectLst/>
                        <a:latin typeface="+mn-lt"/>
                        <a:ea typeface="+mn-ea"/>
                        <a:cs typeface="+mn-cs"/>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effectLst/>
                        </a:rPr>
                        <a:t>BufferedOutputStream</a:t>
                      </a:r>
                      <a:endParaRPr lang="en-US" sz="1200" dirty="0">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BufferedReader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marL="0" marR="0">
                        <a:lnSpc>
                          <a:spcPct val="115000"/>
                        </a:lnSpc>
                        <a:spcBef>
                          <a:spcPts val="0"/>
                        </a:spcBef>
                        <a:spcAft>
                          <a:spcPts val="0"/>
                        </a:spcAft>
                      </a:pPr>
                      <a:r>
                        <a:rPr lang="en-US" sz="1400" dirty="0" err="1">
                          <a:solidFill>
                            <a:srgbClr val="C00000"/>
                          </a:solidFill>
                          <a:effectLst/>
                        </a:rPr>
                        <a:t>BufferedWriter</a:t>
                      </a:r>
                      <a:endParaRPr lang="en-US" sz="1200" dirty="0">
                        <a:solidFill>
                          <a:srgbClr val="C00000"/>
                        </a:solidFill>
                        <a:effectLst/>
                        <a:latin typeface="Calibri"/>
                        <a:ea typeface="Calibri"/>
                        <a:cs typeface="Times New Roman"/>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06"/>
                  </a:ext>
                </a:extLst>
              </a:tr>
              <a:tr h="267149">
                <a:tc>
                  <a:txBody>
                    <a:bodyPr/>
                    <a:lstStyle/>
                    <a:p>
                      <a:pPr marL="0" marR="0" algn="ctr">
                        <a:lnSpc>
                          <a:spcPct val="115000"/>
                        </a:lnSpc>
                        <a:spcBef>
                          <a:spcPts val="0"/>
                        </a:spcBef>
                        <a:spcAft>
                          <a:spcPts val="0"/>
                        </a:spcAft>
                      </a:pPr>
                      <a:r>
                        <a:rPr lang="en-US" sz="1400">
                          <a:effectLst/>
                        </a:rPr>
                        <a:t>Filtering</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effectLst/>
                        </a:rPr>
                        <a:t>FilterInputStream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err="1">
                          <a:effectLst/>
                        </a:rPr>
                        <a:t>FilterOutputStream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a:effectLst/>
                        </a:rPr>
                        <a:t>FilterReader</a:t>
                      </a:r>
                      <a:endParaRPr lang="en-US" sz="120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err="1">
                          <a:effectLst/>
                        </a:rPr>
                        <a:t>FilterWriter</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07"/>
                  </a:ext>
                </a:extLst>
              </a:tr>
              <a:tr h="841388">
                <a:tc>
                  <a:txBody>
                    <a:bodyPr/>
                    <a:lstStyle/>
                    <a:p>
                      <a:pPr marL="0" marR="0" algn="ctr">
                        <a:lnSpc>
                          <a:spcPct val="115000"/>
                        </a:lnSpc>
                        <a:spcBef>
                          <a:spcPts val="0"/>
                        </a:spcBef>
                        <a:spcAft>
                          <a:spcPts val="0"/>
                        </a:spcAft>
                      </a:pPr>
                      <a:r>
                        <a:rPr lang="en-US" sz="1400">
                          <a:effectLst/>
                        </a:rPr>
                        <a:t>Parsing</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dirty="0" err="1">
                          <a:effectLst/>
                        </a:rPr>
                        <a:t>PushbackInputStream</a:t>
                      </a:r>
                      <a:br>
                        <a:rPr lang="en-US" sz="1400" dirty="0">
                          <a:effectLst/>
                        </a:rPr>
                      </a:br>
                      <a:br>
                        <a:rPr lang="en-US" sz="1400" dirty="0">
                          <a:effectLst/>
                        </a:rPr>
                      </a:br>
                      <a:r>
                        <a:rPr lang="en-US" sz="1400" dirty="0" err="1">
                          <a:solidFill>
                            <a:schemeClr val="tx1"/>
                          </a:solidFill>
                          <a:effectLst/>
                        </a:rPr>
                        <a:t>StreamTokenizer</a:t>
                      </a:r>
                      <a:endParaRPr lang="en-US" sz="1200" dirty="0">
                        <a:solidFill>
                          <a:schemeClr val="tx1"/>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effectLst/>
                        </a:rPr>
                        <a:t>PushbackReader</a:t>
                      </a:r>
                      <a:br>
                        <a:rPr lang="en-US" sz="1400" dirty="0">
                          <a:effectLst/>
                        </a:rPr>
                      </a:br>
                      <a:br>
                        <a:rPr lang="en-US" sz="1400" dirty="0">
                          <a:effectLst/>
                        </a:rPr>
                      </a:br>
                      <a:r>
                        <a:rPr lang="en-US" sz="1400" dirty="0" err="1">
                          <a:effectLst/>
                        </a:rPr>
                        <a:t>LineNumberReader</a:t>
                      </a:r>
                      <a:endParaRPr lang="en-US" sz="1200" dirty="0">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08"/>
                  </a:ext>
                </a:extLst>
              </a:tr>
              <a:tr h="267149">
                <a:tc>
                  <a:txBody>
                    <a:bodyPr/>
                    <a:lstStyle/>
                    <a:p>
                      <a:pPr marL="0" marR="0" algn="ctr">
                        <a:lnSpc>
                          <a:spcPct val="115000"/>
                        </a:lnSpc>
                        <a:spcBef>
                          <a:spcPts val="0"/>
                        </a:spcBef>
                        <a:spcAft>
                          <a:spcPts val="0"/>
                        </a:spcAft>
                      </a:pPr>
                      <a:r>
                        <a:rPr lang="en-US" sz="1400">
                          <a:effectLst/>
                        </a:rPr>
                        <a:t>Strings</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a:effectLst/>
                        </a:rPr>
                        <a:t> </a:t>
                      </a:r>
                      <a:endParaRPr lang="en-US" sz="120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err="1">
                          <a:effectLst/>
                        </a:rPr>
                        <a:t>StringReader</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err="1">
                          <a:effectLst/>
                        </a:rPr>
                        <a:t>StringWriter</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09"/>
                  </a:ext>
                </a:extLst>
              </a:tr>
              <a:tr h="267149">
                <a:tc>
                  <a:txBody>
                    <a:bodyPr/>
                    <a:lstStyle/>
                    <a:p>
                      <a:pPr marL="0" marR="0" algn="ctr">
                        <a:lnSpc>
                          <a:spcPct val="115000"/>
                        </a:lnSpc>
                        <a:spcBef>
                          <a:spcPts val="0"/>
                        </a:spcBef>
                        <a:spcAft>
                          <a:spcPts val="0"/>
                        </a:spcAft>
                      </a:pPr>
                      <a:r>
                        <a:rPr lang="en-US" sz="1400">
                          <a:effectLst/>
                        </a:rPr>
                        <a:t>Data</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a:effectLst/>
                        </a:rPr>
                        <a:t>DataInputStream</a:t>
                      </a:r>
                      <a:endParaRPr lang="en-US" sz="1200">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effectLst/>
                        </a:rPr>
                        <a:t>DataOutputStream</a:t>
                      </a:r>
                      <a:endParaRPr lang="en-US" sz="1200" dirty="0">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a:lnSpc>
                          <a:spcPct val="115000"/>
                        </a:lnSpc>
                      </a:pPr>
                      <a:endParaRPr lang="en-US" sz="1200" dirty="0">
                        <a:effectLst/>
                        <a:latin typeface="Calibri"/>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10"/>
                  </a:ext>
                </a:extLst>
              </a:tr>
              <a:tr h="267149">
                <a:tc>
                  <a:txBody>
                    <a:bodyPr/>
                    <a:lstStyle/>
                    <a:p>
                      <a:pPr marL="0" marR="0" algn="ctr">
                        <a:lnSpc>
                          <a:spcPct val="115000"/>
                        </a:lnSpc>
                        <a:spcBef>
                          <a:spcPts val="0"/>
                        </a:spcBef>
                        <a:spcAft>
                          <a:spcPts val="0"/>
                        </a:spcAft>
                      </a:pPr>
                      <a:r>
                        <a:rPr lang="en-US" sz="1400">
                          <a:effectLst/>
                        </a:rPr>
                        <a:t>Data - Formatted</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a:effectLst/>
                        </a:rPr>
                        <a:t> </a:t>
                      </a:r>
                      <a:endParaRPr lang="en-US" sz="120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err="1">
                          <a:effectLst/>
                        </a:rPr>
                        <a:t>PrintStream</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a:effectLst/>
                        </a:rPr>
                        <a:t> </a:t>
                      </a:r>
                      <a:endParaRPr lang="en-US" sz="120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err="1">
                          <a:effectLst/>
                        </a:rPr>
                        <a:t>PrintWriter</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11"/>
                  </a:ext>
                </a:extLst>
              </a:tr>
              <a:tr h="267149">
                <a:tc>
                  <a:txBody>
                    <a:bodyPr/>
                    <a:lstStyle/>
                    <a:p>
                      <a:pPr marL="0" marR="0" algn="ctr">
                        <a:lnSpc>
                          <a:spcPct val="115000"/>
                        </a:lnSpc>
                        <a:spcBef>
                          <a:spcPts val="0"/>
                        </a:spcBef>
                        <a:spcAft>
                          <a:spcPts val="0"/>
                        </a:spcAft>
                      </a:pPr>
                      <a:r>
                        <a:rPr lang="en-US" sz="1400">
                          <a:effectLst/>
                        </a:rPr>
                        <a:t>Objects</a:t>
                      </a:r>
                      <a:endParaRPr lang="en-US" sz="120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a:solidFill>
                            <a:srgbClr val="FF0000"/>
                          </a:solidFill>
                          <a:effectLst/>
                        </a:rPr>
                        <a:t>ObjectInputStream</a:t>
                      </a:r>
                      <a:endParaRPr lang="en-US" sz="1200">
                        <a:solidFill>
                          <a:srgbClr val="FF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dirty="0" err="1">
                          <a:solidFill>
                            <a:srgbClr val="FF0000"/>
                          </a:solidFill>
                          <a:effectLst/>
                        </a:rPr>
                        <a:t>ObjectOutputStream</a:t>
                      </a:r>
                      <a:endParaRPr lang="en-US" sz="1200" dirty="0">
                        <a:solidFill>
                          <a:srgbClr val="FF0000"/>
                        </a:solidFill>
                        <a:effectLst/>
                        <a:latin typeface="Calibri"/>
                        <a:ea typeface="Calibri"/>
                        <a:cs typeface="Times New Roman"/>
                      </a:endParaRPr>
                    </a:p>
                  </a:txBody>
                  <a:tcPr marL="37886" marR="37886" marT="37886" marB="37886" anchor="ctr">
                    <a:solidFill>
                      <a:schemeClr val="accent6">
                        <a:lumMod val="20000"/>
                        <a:lumOff val="80000"/>
                      </a:schemeClr>
                    </a:solidFill>
                  </a:tcPr>
                </a:tc>
                <a:tc>
                  <a:txBody>
                    <a:bodyPr/>
                    <a:lstStyle/>
                    <a:p>
                      <a:pPr marL="0" marR="0">
                        <a:lnSpc>
                          <a:spcPct val="115000"/>
                        </a:lnSpc>
                        <a:spcBef>
                          <a:spcPts val="0"/>
                        </a:spcBef>
                        <a:spcAft>
                          <a:spcPts val="0"/>
                        </a:spcAft>
                      </a:pPr>
                      <a:r>
                        <a:rPr lang="en-US" sz="1400">
                          <a:effectLst/>
                        </a:rPr>
                        <a:t> </a:t>
                      </a:r>
                      <a:endParaRPr lang="en-US" sz="1200">
                        <a:effectLst/>
                        <a:latin typeface="Calibri"/>
                        <a:ea typeface="Calibri"/>
                        <a:cs typeface="Times New Roman"/>
                      </a:endParaRPr>
                    </a:p>
                  </a:txBody>
                  <a:tcPr marL="37886" marR="37886" marT="37886" marB="37886" anchor="ctr">
                    <a:solidFill>
                      <a:schemeClr val="accent2">
                        <a:lumMod val="20000"/>
                        <a:lumOff val="8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2">
                        <a:lumMod val="20000"/>
                        <a:lumOff val="80000"/>
                      </a:schemeClr>
                    </a:solidFill>
                  </a:tcPr>
                </a:tc>
                <a:extLst>
                  <a:ext uri="{0D108BD9-81ED-4DB2-BD59-A6C34878D82A}">
                    <a16:rowId xmlns:a16="http://schemas.microsoft.com/office/drawing/2014/main" val="10012"/>
                  </a:ext>
                </a:extLst>
              </a:tr>
              <a:tr h="267149">
                <a:tc>
                  <a:txBody>
                    <a:bodyPr/>
                    <a:lstStyle/>
                    <a:p>
                      <a:pPr marL="0" marR="0" algn="ctr">
                        <a:lnSpc>
                          <a:spcPct val="115000"/>
                        </a:lnSpc>
                        <a:spcBef>
                          <a:spcPts val="0"/>
                        </a:spcBef>
                        <a:spcAft>
                          <a:spcPts val="0"/>
                        </a:spcAft>
                      </a:pPr>
                      <a:r>
                        <a:rPr lang="en-US" sz="1400" dirty="0">
                          <a:effectLst/>
                        </a:rPr>
                        <a:t>Utilities</a:t>
                      </a:r>
                      <a:endParaRPr lang="en-US" sz="1200" dirty="0">
                        <a:effectLst/>
                        <a:latin typeface="Calibri"/>
                        <a:ea typeface="Calibri"/>
                        <a:cs typeface="Times New Roman"/>
                      </a:endParaRPr>
                    </a:p>
                  </a:txBody>
                  <a:tcPr marL="37886" marR="37886" marT="37886" marB="37886" anchor="ctr"/>
                </a:tc>
                <a:tc>
                  <a:txBody>
                    <a:bodyPr/>
                    <a:lstStyle/>
                    <a:p>
                      <a:pPr marL="0" marR="0">
                        <a:lnSpc>
                          <a:spcPct val="115000"/>
                        </a:lnSpc>
                        <a:spcBef>
                          <a:spcPts val="0"/>
                        </a:spcBef>
                        <a:spcAft>
                          <a:spcPts val="0"/>
                        </a:spcAft>
                      </a:pPr>
                      <a:r>
                        <a:rPr lang="en-US" sz="1400">
                          <a:effectLst/>
                        </a:rPr>
                        <a:t>SequenceInputStream</a:t>
                      </a:r>
                      <a:endParaRPr lang="en-US" sz="120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6">
                        <a:lumMod val="40000"/>
                        <a:lumOff val="60000"/>
                      </a:schemeClr>
                    </a:solidFill>
                  </a:tcPr>
                </a:tc>
                <a:tc>
                  <a:txBody>
                    <a:bodyPr/>
                    <a:lstStyle/>
                    <a:p>
                      <a:pPr marL="0" marR="0">
                        <a:lnSpc>
                          <a:spcPct val="115000"/>
                        </a:lnSpc>
                        <a:spcBef>
                          <a:spcPts val="0"/>
                        </a:spcBef>
                        <a:spcAft>
                          <a:spcPts val="0"/>
                        </a:spcAft>
                      </a:pPr>
                      <a:r>
                        <a:rPr lang="en-US" sz="1400">
                          <a:effectLst/>
                        </a:rPr>
                        <a:t> </a:t>
                      </a:r>
                      <a:endParaRPr lang="en-US" sz="1200">
                        <a:effectLst/>
                        <a:latin typeface="Calibri"/>
                        <a:ea typeface="Calibri"/>
                        <a:cs typeface="Times New Roman"/>
                      </a:endParaRPr>
                    </a:p>
                  </a:txBody>
                  <a:tcPr marL="37886" marR="37886" marT="37886" marB="37886" anchor="ctr">
                    <a:solidFill>
                      <a:schemeClr val="accent2">
                        <a:lumMod val="60000"/>
                        <a:lumOff val="40000"/>
                      </a:schemeClr>
                    </a:solidFill>
                  </a:tcPr>
                </a:tc>
                <a:tc>
                  <a:txBody>
                    <a:bodyPr/>
                    <a:lstStyle/>
                    <a:p>
                      <a:pPr marL="0" marR="0">
                        <a:lnSpc>
                          <a:spcPct val="115000"/>
                        </a:lnSpc>
                        <a:spcBef>
                          <a:spcPts val="0"/>
                        </a:spcBef>
                        <a:spcAft>
                          <a:spcPts val="0"/>
                        </a:spcAft>
                      </a:pPr>
                      <a:r>
                        <a:rPr lang="en-US" sz="1400" dirty="0">
                          <a:effectLst/>
                        </a:rPr>
                        <a:t> </a:t>
                      </a:r>
                      <a:endParaRPr lang="en-US" sz="1200" dirty="0">
                        <a:effectLst/>
                        <a:latin typeface="Calibri"/>
                        <a:ea typeface="Calibri"/>
                        <a:cs typeface="Times New Roman"/>
                      </a:endParaRPr>
                    </a:p>
                  </a:txBody>
                  <a:tcPr marL="37886" marR="37886" marT="37886" marB="37886" anchor="ctr">
                    <a:solidFill>
                      <a:schemeClr val="accent2">
                        <a:lumMod val="60000"/>
                        <a:lumOff val="40000"/>
                      </a:schemeClr>
                    </a:solidFill>
                  </a:tcPr>
                </a:tc>
                <a:extLst>
                  <a:ext uri="{0D108BD9-81ED-4DB2-BD59-A6C34878D82A}">
                    <a16:rowId xmlns:a16="http://schemas.microsoft.com/office/drawing/2014/main" val="10013"/>
                  </a:ext>
                </a:extLst>
              </a:tr>
            </a:tbl>
          </a:graphicData>
        </a:graphic>
      </p:graphicFrame>
      <p:sp>
        <p:nvSpPr>
          <p:cNvPr id="5" name="Rectangle 4"/>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Tree>
    <p:extLst>
      <p:ext uri="{BB962C8B-B14F-4D97-AF65-F5344CB8AC3E}">
        <p14:creationId xmlns:p14="http://schemas.microsoft.com/office/powerpoint/2010/main" val="2066507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1027"/>
          <p:cNvSpPr>
            <a:spLocks noGrp="1" noChangeArrowheads="1"/>
          </p:cNvSpPr>
          <p:nvPr>
            <p:ph idx="1"/>
          </p:nvPr>
        </p:nvSpPr>
        <p:spPr>
          <a:xfrm>
            <a:off x="355107" y="1764792"/>
            <a:ext cx="8407893" cy="4407408"/>
          </a:xfrm>
        </p:spPr>
        <p:txBody>
          <a:bodyPr>
            <a:noAutofit/>
          </a:bodyPr>
          <a:lstStyle/>
          <a:p>
            <a:pPr marL="45720" indent="0">
              <a:spcBef>
                <a:spcPts val="0"/>
              </a:spcBef>
              <a:spcAft>
                <a:spcPts val="0"/>
              </a:spcAft>
              <a:buNone/>
            </a:pPr>
            <a:r>
              <a:rPr lang="en-US" sz="1600" dirty="0">
                <a:solidFill>
                  <a:srgbClr val="3F5FBF"/>
                </a:solidFill>
                <a:latin typeface="Consolas"/>
              </a:rPr>
              <a:t>/** Player class</a:t>
            </a:r>
          </a:p>
          <a:p>
            <a:pPr marL="45720" indent="0">
              <a:spcBef>
                <a:spcPts val="0"/>
              </a:spcBef>
              <a:spcAft>
                <a:spcPts val="0"/>
              </a:spcAft>
              <a:buNone/>
            </a:pPr>
            <a:r>
              <a:rPr lang="en-US" sz="1600" dirty="0">
                <a:solidFill>
                  <a:srgbClr val="3F5FBF"/>
                </a:solidFill>
                <a:latin typeface="Consolas"/>
              </a:rPr>
              <a:t> * </a:t>
            </a:r>
          </a:p>
          <a:p>
            <a:pPr marL="45720" indent="0">
              <a:spcBef>
                <a:spcPts val="0"/>
              </a:spcBef>
              <a:spcAft>
                <a:spcPts val="0"/>
              </a:spcAft>
              <a:buNone/>
            </a:pPr>
            <a:r>
              <a:rPr lang="en-US" sz="1600" dirty="0">
                <a:solidFill>
                  <a:srgbClr val="3F5FBF"/>
                </a:solidFill>
                <a:latin typeface="Consolas"/>
              </a:rPr>
              <a:t> * </a:t>
            </a:r>
            <a:r>
              <a:rPr lang="en-US" sz="1600" dirty="0">
                <a:solidFill>
                  <a:srgbClr val="7F9FBF"/>
                </a:solidFill>
                <a:latin typeface="Consolas"/>
              </a:rPr>
              <a:t>@version</a:t>
            </a:r>
            <a:r>
              <a:rPr lang="en-US" sz="1600" dirty="0">
                <a:solidFill>
                  <a:srgbClr val="3F5FBF"/>
                </a:solidFill>
                <a:latin typeface="Consolas"/>
              </a:rPr>
              <a:t> 1.0</a:t>
            </a:r>
          </a:p>
          <a:p>
            <a:pPr marL="45720" indent="0">
              <a:spcBef>
                <a:spcPts val="0"/>
              </a:spcBef>
              <a:spcAft>
                <a:spcPts val="0"/>
              </a:spcAft>
              <a:buNone/>
            </a:pPr>
            <a:r>
              <a:rPr lang="en-US" sz="1600" dirty="0">
                <a:solidFill>
                  <a:srgbClr val="3F5FBF"/>
                </a:solidFill>
                <a:latin typeface="Consolas"/>
              </a:rPr>
              <a:t> * </a:t>
            </a:r>
            <a:r>
              <a:rPr lang="en-US" sz="1600" dirty="0">
                <a:solidFill>
                  <a:srgbClr val="7F9FBF"/>
                </a:solidFill>
                <a:latin typeface="Consolas"/>
              </a:rPr>
              <a:t>@author</a:t>
            </a:r>
            <a:r>
              <a:rPr lang="en-US" sz="1600" dirty="0">
                <a:solidFill>
                  <a:srgbClr val="3F5FBF"/>
                </a:solidFill>
                <a:latin typeface="Consolas"/>
              </a:rPr>
              <a:t> J. Myers</a:t>
            </a:r>
          </a:p>
          <a:p>
            <a:pPr marL="45720" indent="0">
              <a:spcBef>
                <a:spcPts val="0"/>
              </a:spcBef>
              <a:spcAft>
                <a:spcPts val="0"/>
              </a:spcAft>
              <a:buNone/>
            </a:pPr>
            <a:r>
              <a:rPr lang="en-US" sz="1600" dirty="0">
                <a:solidFill>
                  <a:srgbClr val="3F5FBF"/>
                </a:solidFill>
                <a:latin typeface="Consolas"/>
              </a:rPr>
              <a:t> */</a:t>
            </a:r>
          </a:p>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a:solidFill>
                  <a:srgbClr val="000000"/>
                </a:solidFill>
                <a:latin typeface="Consolas"/>
              </a:rPr>
              <a:t>Player </a:t>
            </a:r>
            <a:r>
              <a:rPr lang="en-US" sz="1600" b="1" dirty="0">
                <a:solidFill>
                  <a:srgbClr val="7F0055"/>
                </a:solidFill>
                <a:latin typeface="Consolas"/>
              </a:rPr>
              <a:t>implements</a:t>
            </a:r>
            <a:r>
              <a:rPr lang="en-US" sz="1600" dirty="0">
                <a:solidFill>
                  <a:srgbClr val="000000"/>
                </a:solidFill>
                <a:latin typeface="Consolas"/>
              </a:rPr>
              <a:t> Serializable {</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b="1" dirty="0">
                <a:solidFill>
                  <a:srgbClr val="7F0055"/>
                </a:solidFill>
                <a:latin typeface="Consolas"/>
              </a:rPr>
              <a:t>private</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final</a:t>
            </a:r>
            <a:r>
              <a:rPr lang="en-US" sz="1600" b="1" dirty="0">
                <a:solidFill>
                  <a:srgbClr val="000000"/>
                </a:solidFill>
                <a:latin typeface="Consolas"/>
              </a:rPr>
              <a:t> </a:t>
            </a:r>
            <a:r>
              <a:rPr lang="en-US" sz="1600" b="1" dirty="0">
                <a:solidFill>
                  <a:srgbClr val="7F0055"/>
                </a:solidFill>
                <a:latin typeface="Consolas"/>
              </a:rPr>
              <a:t>long</a:t>
            </a:r>
            <a:r>
              <a:rPr lang="en-US" sz="1600" b="1" dirty="0">
                <a:solidFill>
                  <a:srgbClr val="000000"/>
                </a:solidFill>
                <a:latin typeface="Consolas"/>
              </a:rPr>
              <a:t> </a:t>
            </a:r>
            <a:r>
              <a:rPr lang="en-US" sz="1600" dirty="0" err="1">
                <a:solidFill>
                  <a:srgbClr val="0000C0"/>
                </a:solidFill>
                <a:latin typeface="Consolas"/>
              </a:rPr>
              <a:t>serialVersionUID</a:t>
            </a:r>
            <a:r>
              <a:rPr lang="en-US" sz="1600" dirty="0">
                <a:solidFill>
                  <a:srgbClr val="000000"/>
                </a:solidFill>
                <a:latin typeface="Consolas"/>
              </a:rPr>
              <a:t> = -8274170900300199913L;  </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String </a:t>
            </a:r>
            <a:r>
              <a:rPr lang="en-US" sz="1600" dirty="0">
                <a:solidFill>
                  <a:srgbClr val="0000C0"/>
                </a:solidFill>
                <a:latin typeface="Consolas"/>
              </a:rPr>
              <a:t>name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Race </a:t>
            </a:r>
            <a:r>
              <a:rPr lang="en-US" sz="1600" dirty="0" err="1">
                <a:solidFill>
                  <a:srgbClr val="0000C0"/>
                </a:solidFill>
                <a:latin typeface="Consolas"/>
              </a:rPr>
              <a:t>race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Role </a:t>
            </a:r>
            <a:r>
              <a:rPr lang="en-US" sz="1600" dirty="0" err="1">
                <a:solidFill>
                  <a:srgbClr val="0000C0"/>
                </a:solidFill>
                <a:latin typeface="Consolas"/>
              </a:rPr>
              <a:t>role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b="1" dirty="0">
                <a:solidFill>
                  <a:srgbClr val="7F0055"/>
                </a:solidFill>
                <a:latin typeface="Consolas"/>
              </a:rPr>
              <a:t>char</a:t>
            </a:r>
            <a:r>
              <a:rPr lang="en-US" sz="1600" dirty="0">
                <a:solidFill>
                  <a:srgbClr val="000000"/>
                </a:solidFill>
                <a:latin typeface="Consolas"/>
              </a:rPr>
              <a:t> </a:t>
            </a:r>
            <a:r>
              <a:rPr lang="en-US" sz="1600" dirty="0">
                <a:solidFill>
                  <a:srgbClr val="0000C0"/>
                </a:solidFill>
                <a:latin typeface="Consolas"/>
              </a:rPr>
              <a:t>gender</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0000C0"/>
                </a:solidFill>
                <a:latin typeface="Consolas"/>
              </a:rPr>
              <a:t>level</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&lt;Statistic&gt; </a:t>
            </a:r>
            <a:r>
              <a:rPr lang="en-US" sz="1600" dirty="0">
                <a:solidFill>
                  <a:srgbClr val="0000C0"/>
                </a:solidFill>
                <a:latin typeface="Consolas"/>
              </a:rPr>
              <a:t>stats</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Zone </a:t>
            </a:r>
            <a:r>
              <a:rPr lang="en-US" sz="1600" dirty="0" err="1">
                <a:solidFill>
                  <a:srgbClr val="0000C0"/>
                </a:solidFill>
                <a:latin typeface="Consolas"/>
              </a:rPr>
              <a:t>zone</a:t>
            </a:r>
            <a:r>
              <a:rPr lang="en-US" sz="1600" dirty="0">
                <a:solidFill>
                  <a:srgbClr val="000000"/>
                </a:solidFill>
                <a:latin typeface="Consolas"/>
              </a:rPr>
              <a:t>;</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b="1" dirty="0">
                <a:solidFill>
                  <a:srgbClr val="7F0055"/>
                </a:solidFill>
                <a:latin typeface="Consolas"/>
              </a:rPr>
              <a:t>public </a:t>
            </a:r>
            <a:r>
              <a:rPr lang="en-US" sz="1600" b="1" dirty="0" err="1">
                <a:solidFill>
                  <a:srgbClr val="7F0055"/>
                </a:solidFill>
                <a:latin typeface="Consolas"/>
              </a:rPr>
              <a:t>enum</a:t>
            </a:r>
            <a:r>
              <a:rPr lang="en-US" sz="1600" b="1" dirty="0">
                <a:solidFill>
                  <a:srgbClr val="7F0055"/>
                </a:solidFill>
                <a:latin typeface="Consolas"/>
              </a:rPr>
              <a:t> </a:t>
            </a:r>
            <a:r>
              <a:rPr lang="en-US" sz="1600" dirty="0">
                <a:latin typeface="Consolas"/>
              </a:rPr>
              <a:t>Role </a:t>
            </a:r>
            <a:br>
              <a:rPr lang="en-US" sz="1600" dirty="0">
                <a:latin typeface="Consolas"/>
              </a:rPr>
            </a:br>
            <a:r>
              <a:rPr lang="en-US" sz="1600" dirty="0">
                <a:latin typeface="Consolas"/>
              </a:rPr>
              <a:t>  { </a:t>
            </a:r>
            <a:r>
              <a:rPr lang="en-US" sz="1600" i="1" dirty="0">
                <a:solidFill>
                  <a:srgbClr val="0000C0"/>
                </a:solidFill>
                <a:latin typeface="Consolas"/>
              </a:rPr>
              <a:t>WARRIOR</a:t>
            </a:r>
            <a:r>
              <a:rPr lang="en-US" sz="1600" dirty="0">
                <a:latin typeface="Consolas"/>
              </a:rPr>
              <a:t>, </a:t>
            </a:r>
            <a:r>
              <a:rPr lang="en-US" sz="1600" i="1" dirty="0">
                <a:solidFill>
                  <a:srgbClr val="0000C0"/>
                </a:solidFill>
                <a:latin typeface="Consolas"/>
              </a:rPr>
              <a:t>PRIEST</a:t>
            </a:r>
            <a:r>
              <a:rPr lang="en-US" sz="1600" dirty="0">
                <a:latin typeface="Consolas"/>
              </a:rPr>
              <a:t>, </a:t>
            </a:r>
            <a:r>
              <a:rPr lang="en-US" sz="1600" i="1" dirty="0">
                <a:solidFill>
                  <a:srgbClr val="0000C0"/>
                </a:solidFill>
                <a:latin typeface="Consolas"/>
              </a:rPr>
              <a:t>HUNTER</a:t>
            </a:r>
            <a:r>
              <a:rPr lang="en-US" sz="1600" dirty="0">
                <a:latin typeface="Consolas"/>
              </a:rPr>
              <a:t>, </a:t>
            </a:r>
            <a:r>
              <a:rPr lang="en-US" sz="1600" i="1" dirty="0">
                <a:solidFill>
                  <a:srgbClr val="0000C0"/>
                </a:solidFill>
                <a:latin typeface="Consolas"/>
              </a:rPr>
              <a:t>MAGE</a:t>
            </a:r>
            <a:r>
              <a:rPr lang="en-US" sz="1600" dirty="0">
                <a:latin typeface="Consolas"/>
              </a:rPr>
              <a:t>, </a:t>
            </a:r>
            <a:r>
              <a:rPr lang="en-US" sz="1600" i="1" dirty="0">
                <a:solidFill>
                  <a:srgbClr val="0000C0"/>
                </a:solidFill>
                <a:latin typeface="Consolas"/>
              </a:rPr>
              <a:t>PALADIN</a:t>
            </a:r>
            <a:r>
              <a:rPr lang="en-US" sz="1600" dirty="0">
                <a:latin typeface="Consolas"/>
              </a:rPr>
              <a:t>, </a:t>
            </a:r>
            <a:r>
              <a:rPr lang="en-US" sz="1600" i="1" dirty="0">
                <a:solidFill>
                  <a:srgbClr val="0000C0"/>
                </a:solidFill>
                <a:latin typeface="Consolas"/>
              </a:rPr>
              <a:t>WARLOCK</a:t>
            </a:r>
            <a:r>
              <a:rPr lang="en-US" sz="1600" dirty="0">
                <a:latin typeface="Consolas"/>
              </a:rPr>
              <a:t>, </a:t>
            </a:r>
            <a:r>
              <a:rPr lang="en-US" sz="1600" i="1" dirty="0">
                <a:solidFill>
                  <a:srgbClr val="0000C0"/>
                </a:solidFill>
                <a:latin typeface="Consolas"/>
              </a:rPr>
              <a:t>ROGUE </a:t>
            </a:r>
            <a:r>
              <a:rPr lang="en-US" sz="1600" dirty="0">
                <a:latin typeface="Consolas"/>
              </a:rPr>
              <a:t>}</a:t>
            </a:r>
          </a:p>
          <a:p>
            <a:pPr marL="0" indent="0">
              <a:spcBef>
                <a:spcPts val="0"/>
              </a:spcBef>
              <a:spcAft>
                <a:spcPts val="0"/>
              </a:spcAft>
              <a:buNone/>
              <a:tabLst>
                <a:tab pos="457200" algn="l"/>
                <a:tab pos="914400" algn="l"/>
                <a:tab pos="1828800" algn="l"/>
                <a:tab pos="3657600" algn="l"/>
              </a:tabLst>
            </a:pPr>
            <a:endParaRPr lang="en-US" altLang="en-US" sz="1600" dirty="0">
              <a:cs typeface="Courier New" pitchFamily="49" charset="0"/>
            </a:endParaRPr>
          </a:p>
        </p:txBody>
      </p:sp>
      <p:sp>
        <p:nvSpPr>
          <p:cNvPr id="54275" name="Rectangle 1026"/>
          <p:cNvSpPr>
            <a:spLocks noGrp="1" noChangeArrowheads="1"/>
          </p:cNvSpPr>
          <p:nvPr>
            <p:ph type="title"/>
          </p:nvPr>
        </p:nvSpPr>
        <p:spPr/>
        <p:txBody>
          <a:bodyPr/>
          <a:lstStyle/>
          <a:p>
            <a:pPr eaLnBrk="1" hangingPunct="1"/>
            <a:r>
              <a:rPr lang="en-GB" altLang="en-US" dirty="0"/>
              <a:t>Object serialization: example  </a:t>
            </a:r>
            <a:r>
              <a:rPr lang="en-GB" altLang="en-US" sz="2400" dirty="0"/>
              <a:t>(1)</a:t>
            </a:r>
            <a:endParaRPr lang="en-GB" altLang="en-US" dirty="0">
              <a:latin typeface="Courier New" pitchFamily="49" charset="0"/>
              <a:cs typeface="Courier New" pitchFamily="49" charset="0"/>
            </a:endParaRPr>
          </a:p>
        </p:txBody>
      </p:sp>
      <p:sp>
        <p:nvSpPr>
          <p:cNvPr id="2" name="TextBox 1"/>
          <p:cNvSpPr txBox="1"/>
          <p:nvPr/>
        </p:nvSpPr>
        <p:spPr>
          <a:xfrm>
            <a:off x="5257800" y="1676400"/>
            <a:ext cx="1692618" cy="923330"/>
          </a:xfrm>
          <a:prstGeom prst="rect">
            <a:avLst/>
          </a:prstGeom>
          <a:noFill/>
        </p:spPr>
        <p:txBody>
          <a:bodyPr wrap="square" rtlCol="0">
            <a:spAutoFit/>
          </a:bodyPr>
          <a:lstStyle/>
          <a:p>
            <a:pPr algn="ctr"/>
            <a:r>
              <a:rPr lang="en-US" sz="1800" b="0" dirty="0">
                <a:solidFill>
                  <a:srgbClr val="C00000"/>
                </a:solidFill>
                <a:latin typeface="Comic Sans MS" panose="030F0702030302020204" pitchFamily="66" charset="0"/>
              </a:rPr>
              <a:t>implements Serializable interface</a:t>
            </a:r>
          </a:p>
        </p:txBody>
      </p:sp>
      <p:sp>
        <p:nvSpPr>
          <p:cNvPr id="7" name="TextBox 6"/>
          <p:cNvSpPr txBox="1"/>
          <p:nvPr/>
        </p:nvSpPr>
        <p:spPr>
          <a:xfrm>
            <a:off x="5692391" y="4038600"/>
            <a:ext cx="2099312" cy="923330"/>
          </a:xfrm>
          <a:prstGeom prst="rect">
            <a:avLst/>
          </a:prstGeom>
          <a:noFill/>
        </p:spPr>
        <p:txBody>
          <a:bodyPr wrap="square" rtlCol="0">
            <a:spAutoFit/>
          </a:bodyPr>
          <a:lstStyle/>
          <a:p>
            <a:pPr algn="ctr"/>
            <a:r>
              <a:rPr lang="en-US" sz="1800" b="0" dirty="0">
                <a:solidFill>
                  <a:srgbClr val="C00000"/>
                </a:solidFill>
                <a:latin typeface="Comic Sans MS" panose="030F0702030302020204" pitchFamily="66" charset="0"/>
              </a:rPr>
              <a:t>Includes class constant </a:t>
            </a:r>
            <a:r>
              <a:rPr lang="en-US" sz="1800" b="0" dirty="0" err="1">
                <a:solidFill>
                  <a:srgbClr val="C00000"/>
                </a:solidFill>
                <a:latin typeface="Comic Sans MS" panose="030F0702030302020204" pitchFamily="66" charset="0"/>
              </a:rPr>
              <a:t>serialVersionUID</a:t>
            </a:r>
            <a:endParaRPr lang="en-US" sz="1800" b="0" dirty="0">
              <a:solidFill>
                <a:srgbClr val="C00000"/>
              </a:solidFill>
              <a:latin typeface="Comic Sans MS" panose="030F0702030302020204" pitchFamily="66" charset="0"/>
            </a:endParaRPr>
          </a:p>
        </p:txBody>
      </p:sp>
      <p:cxnSp>
        <p:nvCxnSpPr>
          <p:cNvPr id="8" name="Straight Arrow Connector 7"/>
          <p:cNvCxnSpPr>
            <a:stCxn id="2" idx="1"/>
          </p:cNvCxnSpPr>
          <p:nvPr/>
        </p:nvCxnSpPr>
        <p:spPr>
          <a:xfrm flipH="1">
            <a:off x="4337464" y="2138065"/>
            <a:ext cx="920336" cy="77441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7797521" y="3697793"/>
            <a:ext cx="749206" cy="1075174"/>
          </a:xfrm>
          <a:custGeom>
            <a:avLst/>
            <a:gdLst>
              <a:gd name="connsiteX0" fmla="*/ 0 w 749206"/>
              <a:gd name="connsiteY0" fmla="*/ 1075174 h 1075174"/>
              <a:gd name="connsiteX1" fmla="*/ 512466 w 749206"/>
              <a:gd name="connsiteY1" fmla="*/ 964642 h 1075174"/>
              <a:gd name="connsiteX2" fmla="*/ 693336 w 749206"/>
              <a:gd name="connsiteY2" fmla="*/ 663192 h 1075174"/>
              <a:gd name="connsiteX3" fmla="*/ 713433 w 749206"/>
              <a:gd name="connsiteY3" fmla="*/ 291403 h 1075174"/>
              <a:gd name="connsiteX4" fmla="*/ 241160 w 749206"/>
              <a:gd name="connsiteY4" fmla="*/ 0 h 107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06" h="1075174">
                <a:moveTo>
                  <a:pt x="0" y="1075174"/>
                </a:moveTo>
                <a:cubicBezTo>
                  <a:pt x="198455" y="1054240"/>
                  <a:pt x="396910" y="1033306"/>
                  <a:pt x="512466" y="964642"/>
                </a:cubicBezTo>
                <a:cubicBezTo>
                  <a:pt x="628022" y="895978"/>
                  <a:pt x="659842" y="775398"/>
                  <a:pt x="693336" y="663192"/>
                </a:cubicBezTo>
                <a:cubicBezTo>
                  <a:pt x="726831" y="550985"/>
                  <a:pt x="788796" y="401935"/>
                  <a:pt x="713433" y="291403"/>
                </a:cubicBezTo>
                <a:cubicBezTo>
                  <a:pt x="638070" y="180871"/>
                  <a:pt x="439615" y="90435"/>
                  <a:pt x="241160" y="0"/>
                </a:cubicBezTo>
              </a:path>
            </a:pathLst>
          </a:cu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2805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1027"/>
          <p:cNvSpPr>
            <a:spLocks noGrp="1" noChangeArrowheads="1"/>
          </p:cNvSpPr>
          <p:nvPr>
            <p:ph idx="1"/>
          </p:nvPr>
        </p:nvSpPr>
        <p:spPr>
          <a:xfrm>
            <a:off x="355107" y="1764792"/>
            <a:ext cx="8407893" cy="4407408"/>
          </a:xfrm>
        </p:spPr>
        <p:txBody>
          <a:bodyPr>
            <a:noAutofit/>
          </a:bodyPr>
          <a:lstStyle/>
          <a:p>
            <a:pPr marL="45720" indent="0">
              <a:spcBef>
                <a:spcPts val="0"/>
              </a:spcBef>
              <a:spcAft>
                <a:spcPts val="0"/>
              </a:spcAft>
              <a:buNone/>
            </a:pPr>
            <a:r>
              <a:rPr lang="en-US" sz="1600" dirty="0">
                <a:solidFill>
                  <a:srgbClr val="3F5FBF"/>
                </a:solidFill>
                <a:latin typeface="Consolas"/>
              </a:rPr>
              <a:t>/** Player class</a:t>
            </a:r>
          </a:p>
          <a:p>
            <a:pPr marL="45720" indent="0">
              <a:spcBef>
                <a:spcPts val="0"/>
              </a:spcBef>
              <a:spcAft>
                <a:spcPts val="0"/>
              </a:spcAft>
              <a:buNone/>
            </a:pPr>
            <a:r>
              <a:rPr lang="en-US" sz="1600" dirty="0">
                <a:solidFill>
                  <a:srgbClr val="3F5FBF"/>
                </a:solidFill>
                <a:latin typeface="Consolas"/>
              </a:rPr>
              <a:t> * </a:t>
            </a:r>
          </a:p>
          <a:p>
            <a:pPr marL="45720" indent="0">
              <a:spcBef>
                <a:spcPts val="0"/>
              </a:spcBef>
              <a:spcAft>
                <a:spcPts val="0"/>
              </a:spcAft>
              <a:buNone/>
            </a:pPr>
            <a:r>
              <a:rPr lang="en-US" sz="1600" dirty="0">
                <a:solidFill>
                  <a:srgbClr val="3F5FBF"/>
                </a:solidFill>
                <a:latin typeface="Consolas"/>
              </a:rPr>
              <a:t> * </a:t>
            </a:r>
            <a:r>
              <a:rPr lang="en-US" sz="1600" dirty="0">
                <a:solidFill>
                  <a:srgbClr val="7F9FBF"/>
                </a:solidFill>
                <a:latin typeface="Consolas"/>
              </a:rPr>
              <a:t>@version</a:t>
            </a:r>
            <a:r>
              <a:rPr lang="en-US" sz="1600" dirty="0">
                <a:solidFill>
                  <a:srgbClr val="3F5FBF"/>
                </a:solidFill>
                <a:latin typeface="Consolas"/>
              </a:rPr>
              <a:t> 2.0</a:t>
            </a:r>
          </a:p>
          <a:p>
            <a:pPr marL="45720" indent="0">
              <a:spcBef>
                <a:spcPts val="0"/>
              </a:spcBef>
              <a:spcAft>
                <a:spcPts val="0"/>
              </a:spcAft>
              <a:buNone/>
            </a:pPr>
            <a:r>
              <a:rPr lang="en-US" sz="1600" dirty="0">
                <a:solidFill>
                  <a:srgbClr val="3F5FBF"/>
                </a:solidFill>
                <a:latin typeface="Consolas"/>
              </a:rPr>
              <a:t> * </a:t>
            </a:r>
            <a:r>
              <a:rPr lang="en-US" sz="1600" dirty="0">
                <a:solidFill>
                  <a:srgbClr val="7F9FBF"/>
                </a:solidFill>
                <a:latin typeface="Consolas"/>
              </a:rPr>
              <a:t>@author</a:t>
            </a:r>
            <a:r>
              <a:rPr lang="en-US" sz="1600" dirty="0">
                <a:solidFill>
                  <a:srgbClr val="3F5FBF"/>
                </a:solidFill>
                <a:latin typeface="Consolas"/>
              </a:rPr>
              <a:t> J. Myers</a:t>
            </a:r>
          </a:p>
          <a:p>
            <a:pPr marL="45720" indent="0">
              <a:spcBef>
                <a:spcPts val="0"/>
              </a:spcBef>
              <a:spcAft>
                <a:spcPts val="0"/>
              </a:spcAft>
              <a:buNone/>
            </a:pPr>
            <a:r>
              <a:rPr lang="en-US" sz="1600" dirty="0">
                <a:solidFill>
                  <a:srgbClr val="3F5FBF"/>
                </a:solidFill>
                <a:latin typeface="Consolas"/>
              </a:rPr>
              <a:t> */</a:t>
            </a:r>
          </a:p>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a:solidFill>
                  <a:srgbClr val="000000"/>
                </a:solidFill>
                <a:latin typeface="Consolas"/>
              </a:rPr>
              <a:t>Player </a:t>
            </a:r>
            <a:r>
              <a:rPr lang="en-US" sz="1600" b="1" dirty="0">
                <a:solidFill>
                  <a:srgbClr val="7F0055"/>
                </a:solidFill>
                <a:latin typeface="Consolas"/>
              </a:rPr>
              <a:t>implements</a:t>
            </a:r>
            <a:r>
              <a:rPr lang="en-US" sz="1600" dirty="0">
                <a:solidFill>
                  <a:srgbClr val="000000"/>
                </a:solidFill>
                <a:latin typeface="Consolas"/>
              </a:rPr>
              <a:t> Serializable {</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b="1" dirty="0">
                <a:solidFill>
                  <a:srgbClr val="7F0055"/>
                </a:solidFill>
                <a:latin typeface="Consolas"/>
              </a:rPr>
              <a:t>private</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final</a:t>
            </a:r>
            <a:r>
              <a:rPr lang="en-US" sz="1600" b="1" dirty="0">
                <a:solidFill>
                  <a:srgbClr val="000000"/>
                </a:solidFill>
                <a:latin typeface="Consolas"/>
              </a:rPr>
              <a:t> </a:t>
            </a:r>
            <a:r>
              <a:rPr lang="en-US" sz="1600" b="1" dirty="0">
                <a:solidFill>
                  <a:srgbClr val="7F0055"/>
                </a:solidFill>
                <a:latin typeface="Consolas"/>
              </a:rPr>
              <a:t>long</a:t>
            </a:r>
            <a:r>
              <a:rPr lang="en-US" sz="1600" b="1" dirty="0">
                <a:solidFill>
                  <a:srgbClr val="000000"/>
                </a:solidFill>
                <a:latin typeface="Consolas"/>
              </a:rPr>
              <a:t> </a:t>
            </a:r>
            <a:r>
              <a:rPr lang="en-US" sz="1600" dirty="0" err="1">
                <a:solidFill>
                  <a:srgbClr val="0000C0"/>
                </a:solidFill>
                <a:latin typeface="Consolas"/>
              </a:rPr>
              <a:t>serialVersionUID</a:t>
            </a:r>
            <a:r>
              <a:rPr lang="en-US" sz="1600" dirty="0">
                <a:solidFill>
                  <a:srgbClr val="000000"/>
                </a:solidFill>
                <a:latin typeface="Consolas"/>
              </a:rPr>
              <a:t> = 7023486349133662975L;  </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String </a:t>
            </a:r>
            <a:r>
              <a:rPr lang="en-US" sz="1600" dirty="0">
                <a:solidFill>
                  <a:srgbClr val="0000C0"/>
                </a:solidFill>
                <a:latin typeface="Consolas"/>
              </a:rPr>
              <a:t>name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Race </a:t>
            </a:r>
            <a:r>
              <a:rPr lang="en-US" sz="1600" dirty="0" err="1">
                <a:solidFill>
                  <a:srgbClr val="0000C0"/>
                </a:solidFill>
                <a:latin typeface="Consolas"/>
              </a:rPr>
              <a:t>race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Role </a:t>
            </a:r>
            <a:r>
              <a:rPr lang="en-US" sz="1600" dirty="0" err="1">
                <a:solidFill>
                  <a:srgbClr val="0000C0"/>
                </a:solidFill>
                <a:latin typeface="Consolas"/>
              </a:rPr>
              <a:t>role</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b="1" dirty="0">
                <a:solidFill>
                  <a:srgbClr val="7F0055"/>
                </a:solidFill>
                <a:latin typeface="Consolas"/>
              </a:rPr>
              <a:t>char</a:t>
            </a:r>
            <a:r>
              <a:rPr lang="en-US" sz="1600" dirty="0">
                <a:solidFill>
                  <a:srgbClr val="000000"/>
                </a:solidFill>
                <a:latin typeface="Consolas"/>
              </a:rPr>
              <a:t> </a:t>
            </a:r>
            <a:r>
              <a:rPr lang="en-US" sz="1600" dirty="0">
                <a:solidFill>
                  <a:srgbClr val="0000C0"/>
                </a:solidFill>
                <a:latin typeface="Consolas"/>
              </a:rPr>
              <a:t>gender</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0000C0"/>
                </a:solidFill>
                <a:latin typeface="Consolas"/>
              </a:rPr>
              <a:t>level</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a:t>
            </a:r>
            <a:r>
              <a:rPr lang="en-US" sz="1600" dirty="0" err="1">
                <a:solidFill>
                  <a:srgbClr val="000000"/>
                </a:solidFill>
                <a:latin typeface="Consolas"/>
              </a:rPr>
              <a:t>ArrayList</a:t>
            </a:r>
            <a:r>
              <a:rPr lang="en-US" sz="1600" dirty="0">
                <a:solidFill>
                  <a:srgbClr val="000000"/>
                </a:solidFill>
                <a:latin typeface="Consolas"/>
              </a:rPr>
              <a:t>&lt;Statistic&gt; </a:t>
            </a:r>
            <a:r>
              <a:rPr lang="en-US" sz="1600" dirty="0">
                <a:solidFill>
                  <a:srgbClr val="0000C0"/>
                </a:solidFill>
                <a:latin typeface="Consolas"/>
              </a:rPr>
              <a:t>stats</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private</a:t>
            </a:r>
            <a:r>
              <a:rPr lang="en-US" sz="1600" dirty="0">
                <a:solidFill>
                  <a:srgbClr val="000000"/>
                </a:solidFill>
                <a:latin typeface="Consolas"/>
              </a:rPr>
              <a:t> Zone </a:t>
            </a:r>
            <a:r>
              <a:rPr lang="en-US" sz="1600" dirty="0" err="1">
                <a:solidFill>
                  <a:srgbClr val="0000C0"/>
                </a:solidFill>
                <a:latin typeface="Consolas"/>
              </a:rPr>
              <a:t>zone</a:t>
            </a:r>
            <a:r>
              <a:rPr lang="en-US" sz="1600" dirty="0">
                <a:solidFill>
                  <a:srgbClr val="000000"/>
                </a:solidFill>
                <a:latin typeface="Consolas"/>
              </a:rPr>
              <a:t>;</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b="1" dirty="0">
                <a:solidFill>
                  <a:srgbClr val="7F0055"/>
                </a:solidFill>
                <a:latin typeface="Consolas"/>
              </a:rPr>
              <a:t>public </a:t>
            </a:r>
            <a:r>
              <a:rPr lang="en-US" sz="1600" b="1" dirty="0" err="1">
                <a:solidFill>
                  <a:srgbClr val="7F0055"/>
                </a:solidFill>
                <a:latin typeface="Consolas"/>
              </a:rPr>
              <a:t>enum</a:t>
            </a:r>
            <a:r>
              <a:rPr lang="en-US" sz="1600" b="1" dirty="0">
                <a:solidFill>
                  <a:srgbClr val="7F0055"/>
                </a:solidFill>
                <a:latin typeface="Consolas"/>
              </a:rPr>
              <a:t> </a:t>
            </a:r>
            <a:r>
              <a:rPr lang="en-US" sz="1600" dirty="0">
                <a:latin typeface="Consolas"/>
              </a:rPr>
              <a:t>Role </a:t>
            </a:r>
            <a:br>
              <a:rPr lang="en-US" sz="1600" dirty="0">
                <a:latin typeface="Consolas"/>
              </a:rPr>
            </a:br>
            <a:r>
              <a:rPr lang="en-US" sz="1600" dirty="0">
                <a:latin typeface="Consolas"/>
              </a:rPr>
              <a:t>  { </a:t>
            </a:r>
            <a:r>
              <a:rPr lang="en-US" sz="1600" i="1" dirty="0">
                <a:solidFill>
                  <a:srgbClr val="0000C0"/>
                </a:solidFill>
                <a:latin typeface="Consolas"/>
              </a:rPr>
              <a:t>WARRIOR</a:t>
            </a:r>
            <a:r>
              <a:rPr lang="en-US" sz="1600" dirty="0">
                <a:latin typeface="Consolas"/>
              </a:rPr>
              <a:t>, </a:t>
            </a:r>
            <a:r>
              <a:rPr lang="en-US" sz="1600" i="1" dirty="0">
                <a:solidFill>
                  <a:srgbClr val="0000C0"/>
                </a:solidFill>
                <a:latin typeface="Consolas"/>
              </a:rPr>
              <a:t>PRIEST</a:t>
            </a:r>
            <a:r>
              <a:rPr lang="en-US" sz="1600" dirty="0">
                <a:latin typeface="Consolas"/>
              </a:rPr>
              <a:t>, </a:t>
            </a:r>
            <a:r>
              <a:rPr lang="en-US" sz="1600" i="1" dirty="0">
                <a:solidFill>
                  <a:srgbClr val="0000C0"/>
                </a:solidFill>
                <a:latin typeface="Consolas"/>
              </a:rPr>
              <a:t>HUNTER</a:t>
            </a:r>
            <a:r>
              <a:rPr lang="en-US" sz="1600" dirty="0">
                <a:latin typeface="Consolas"/>
              </a:rPr>
              <a:t>, </a:t>
            </a:r>
            <a:r>
              <a:rPr lang="en-US" sz="1600" i="1" dirty="0">
                <a:solidFill>
                  <a:srgbClr val="0000C0"/>
                </a:solidFill>
                <a:latin typeface="Consolas"/>
              </a:rPr>
              <a:t>MAGE</a:t>
            </a:r>
            <a:r>
              <a:rPr lang="en-US" sz="1600" dirty="0">
                <a:latin typeface="Consolas"/>
              </a:rPr>
              <a:t>, </a:t>
            </a:r>
            <a:r>
              <a:rPr lang="en-US" sz="1600" i="1" dirty="0">
                <a:solidFill>
                  <a:srgbClr val="0000C0"/>
                </a:solidFill>
                <a:latin typeface="Consolas"/>
              </a:rPr>
              <a:t>PALADIN</a:t>
            </a:r>
            <a:r>
              <a:rPr lang="en-US" sz="1600" dirty="0">
                <a:latin typeface="Consolas"/>
              </a:rPr>
              <a:t>, </a:t>
            </a:r>
            <a:r>
              <a:rPr lang="en-US" sz="1600" i="1" dirty="0">
                <a:solidFill>
                  <a:srgbClr val="0000C0"/>
                </a:solidFill>
                <a:latin typeface="Consolas"/>
              </a:rPr>
              <a:t>WARLOCK</a:t>
            </a:r>
            <a:r>
              <a:rPr lang="en-US" sz="1600" dirty="0">
                <a:latin typeface="Consolas"/>
              </a:rPr>
              <a:t>, </a:t>
            </a:r>
            <a:r>
              <a:rPr lang="en-US" sz="1600" i="1" dirty="0">
                <a:solidFill>
                  <a:srgbClr val="0000C0"/>
                </a:solidFill>
                <a:latin typeface="Consolas"/>
              </a:rPr>
              <a:t>ROGUE</a:t>
            </a:r>
            <a:r>
              <a:rPr lang="en-US" sz="1600" dirty="0">
                <a:latin typeface="Consolas"/>
              </a:rPr>
              <a:t>, </a:t>
            </a:r>
            <a:r>
              <a:rPr lang="en-US" sz="1600" i="1" dirty="0">
                <a:solidFill>
                  <a:srgbClr val="0000C0"/>
                </a:solidFill>
                <a:latin typeface="Consolas"/>
              </a:rPr>
              <a:t>SHAMAN </a:t>
            </a:r>
            <a:r>
              <a:rPr lang="en-US" sz="1600" dirty="0">
                <a:latin typeface="Consolas"/>
              </a:rPr>
              <a:t>}</a:t>
            </a:r>
          </a:p>
          <a:p>
            <a:pPr marL="0" indent="0">
              <a:spcBef>
                <a:spcPts val="0"/>
              </a:spcBef>
              <a:spcAft>
                <a:spcPts val="0"/>
              </a:spcAft>
              <a:buNone/>
              <a:tabLst>
                <a:tab pos="457200" algn="l"/>
                <a:tab pos="914400" algn="l"/>
                <a:tab pos="1828800" algn="l"/>
                <a:tab pos="3657600" algn="l"/>
              </a:tabLst>
            </a:pPr>
            <a:endParaRPr lang="en-US" altLang="en-US" sz="1600" dirty="0">
              <a:cs typeface="Courier New" pitchFamily="49" charset="0"/>
            </a:endParaRPr>
          </a:p>
        </p:txBody>
      </p:sp>
      <p:sp>
        <p:nvSpPr>
          <p:cNvPr id="54275" name="Rectangle 1026"/>
          <p:cNvSpPr>
            <a:spLocks noGrp="1" noChangeArrowheads="1"/>
          </p:cNvSpPr>
          <p:nvPr>
            <p:ph type="title"/>
          </p:nvPr>
        </p:nvSpPr>
        <p:spPr/>
        <p:txBody>
          <a:bodyPr/>
          <a:lstStyle/>
          <a:p>
            <a:pPr eaLnBrk="1" hangingPunct="1"/>
            <a:r>
              <a:rPr lang="en-GB" altLang="en-US" dirty="0"/>
              <a:t>Object serialization: example  </a:t>
            </a:r>
            <a:r>
              <a:rPr lang="en-GB" altLang="en-US" sz="2400" dirty="0"/>
              <a:t>(2)</a:t>
            </a:r>
            <a:endParaRPr lang="en-GB" altLang="en-US" dirty="0">
              <a:latin typeface="Courier New" pitchFamily="49" charset="0"/>
              <a:cs typeface="Courier New" pitchFamily="49" charset="0"/>
            </a:endParaRPr>
          </a:p>
        </p:txBody>
      </p:sp>
      <p:sp>
        <p:nvSpPr>
          <p:cNvPr id="2" name="TextBox 1"/>
          <p:cNvSpPr txBox="1"/>
          <p:nvPr/>
        </p:nvSpPr>
        <p:spPr>
          <a:xfrm>
            <a:off x="5257800" y="1676400"/>
            <a:ext cx="1692618" cy="646331"/>
          </a:xfrm>
          <a:prstGeom prst="rect">
            <a:avLst/>
          </a:prstGeom>
          <a:noFill/>
        </p:spPr>
        <p:txBody>
          <a:bodyPr wrap="square" rtlCol="0">
            <a:spAutoFit/>
          </a:bodyPr>
          <a:lstStyle/>
          <a:p>
            <a:pPr algn="ctr"/>
            <a:r>
              <a:rPr lang="en-US" dirty="0">
                <a:solidFill>
                  <a:srgbClr val="C00000"/>
                </a:solidFill>
                <a:latin typeface="Comic Sans MS" panose="030F0702030302020204" pitchFamily="66" charset="0"/>
              </a:rPr>
              <a:t>next version of Player</a:t>
            </a:r>
            <a:endParaRPr lang="en-US" sz="1800" b="0" dirty="0">
              <a:solidFill>
                <a:srgbClr val="C00000"/>
              </a:solidFill>
              <a:latin typeface="Comic Sans MS" panose="030F0702030302020204" pitchFamily="66" charset="0"/>
            </a:endParaRPr>
          </a:p>
        </p:txBody>
      </p:sp>
      <p:sp>
        <p:nvSpPr>
          <p:cNvPr id="7" name="TextBox 6"/>
          <p:cNvSpPr txBox="1"/>
          <p:nvPr/>
        </p:nvSpPr>
        <p:spPr>
          <a:xfrm>
            <a:off x="5692391" y="4038600"/>
            <a:ext cx="2099312" cy="923330"/>
          </a:xfrm>
          <a:prstGeom prst="rect">
            <a:avLst/>
          </a:prstGeom>
          <a:noFill/>
        </p:spPr>
        <p:txBody>
          <a:bodyPr wrap="square" rtlCol="0">
            <a:spAutoFit/>
          </a:bodyPr>
          <a:lstStyle/>
          <a:p>
            <a:pPr algn="ctr"/>
            <a:r>
              <a:rPr lang="en-US" sz="1800" b="0" dirty="0">
                <a:solidFill>
                  <a:srgbClr val="C00000"/>
                </a:solidFill>
                <a:latin typeface="Comic Sans MS" panose="030F0702030302020204" pitchFamily="66" charset="0"/>
              </a:rPr>
              <a:t>Version two </a:t>
            </a:r>
            <a:br>
              <a:rPr lang="en-US" sz="1800" b="0" dirty="0">
                <a:solidFill>
                  <a:srgbClr val="C00000"/>
                </a:solidFill>
                <a:latin typeface="Comic Sans MS" panose="030F0702030302020204" pitchFamily="66" charset="0"/>
              </a:rPr>
            </a:br>
            <a:r>
              <a:rPr lang="en-US" sz="1800" b="0" dirty="0">
                <a:solidFill>
                  <a:srgbClr val="C00000"/>
                </a:solidFill>
                <a:latin typeface="Comic Sans MS" panose="030F0702030302020204" pitchFamily="66" charset="0"/>
              </a:rPr>
              <a:t>gets a  new </a:t>
            </a:r>
            <a:r>
              <a:rPr lang="en-US" sz="1800" b="0" dirty="0" err="1">
                <a:solidFill>
                  <a:srgbClr val="C00000"/>
                </a:solidFill>
                <a:latin typeface="Comic Sans MS" panose="030F0702030302020204" pitchFamily="66" charset="0"/>
              </a:rPr>
              <a:t>serialVersionUID</a:t>
            </a:r>
            <a:endParaRPr lang="en-US" sz="1800" b="0" dirty="0">
              <a:solidFill>
                <a:srgbClr val="C00000"/>
              </a:solidFill>
              <a:latin typeface="Comic Sans MS" panose="030F0702030302020204" pitchFamily="66" charset="0"/>
            </a:endParaRPr>
          </a:p>
        </p:txBody>
      </p:sp>
      <p:cxnSp>
        <p:nvCxnSpPr>
          <p:cNvPr id="8" name="Straight Arrow Connector 7"/>
          <p:cNvCxnSpPr>
            <a:stCxn id="2" idx="1"/>
          </p:cNvCxnSpPr>
          <p:nvPr/>
        </p:nvCxnSpPr>
        <p:spPr>
          <a:xfrm flipH="1">
            <a:off x="2209800" y="1999566"/>
            <a:ext cx="3048000" cy="456455"/>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7797521" y="3697793"/>
            <a:ext cx="749206" cy="1075174"/>
          </a:xfrm>
          <a:custGeom>
            <a:avLst/>
            <a:gdLst>
              <a:gd name="connsiteX0" fmla="*/ 0 w 749206"/>
              <a:gd name="connsiteY0" fmla="*/ 1075174 h 1075174"/>
              <a:gd name="connsiteX1" fmla="*/ 512466 w 749206"/>
              <a:gd name="connsiteY1" fmla="*/ 964642 h 1075174"/>
              <a:gd name="connsiteX2" fmla="*/ 693336 w 749206"/>
              <a:gd name="connsiteY2" fmla="*/ 663192 h 1075174"/>
              <a:gd name="connsiteX3" fmla="*/ 713433 w 749206"/>
              <a:gd name="connsiteY3" fmla="*/ 291403 h 1075174"/>
              <a:gd name="connsiteX4" fmla="*/ 241160 w 749206"/>
              <a:gd name="connsiteY4" fmla="*/ 0 h 107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06" h="1075174">
                <a:moveTo>
                  <a:pt x="0" y="1075174"/>
                </a:moveTo>
                <a:cubicBezTo>
                  <a:pt x="198455" y="1054240"/>
                  <a:pt x="396910" y="1033306"/>
                  <a:pt x="512466" y="964642"/>
                </a:cubicBezTo>
                <a:cubicBezTo>
                  <a:pt x="628022" y="895978"/>
                  <a:pt x="659842" y="775398"/>
                  <a:pt x="693336" y="663192"/>
                </a:cubicBezTo>
                <a:cubicBezTo>
                  <a:pt x="726831" y="550985"/>
                  <a:pt x="788796" y="401935"/>
                  <a:pt x="713433" y="291403"/>
                </a:cubicBezTo>
                <a:cubicBezTo>
                  <a:pt x="638070" y="180871"/>
                  <a:pt x="439615" y="90435"/>
                  <a:pt x="241160" y="0"/>
                </a:cubicBezTo>
              </a:path>
            </a:pathLst>
          </a:cu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555782" y="5410200"/>
            <a:ext cx="3064218" cy="369332"/>
          </a:xfrm>
          <a:prstGeom prst="rect">
            <a:avLst/>
          </a:prstGeom>
          <a:noFill/>
        </p:spPr>
        <p:txBody>
          <a:bodyPr wrap="square" rtlCol="0">
            <a:spAutoFit/>
          </a:bodyPr>
          <a:lstStyle/>
          <a:p>
            <a:pPr algn="ctr"/>
            <a:r>
              <a:rPr lang="en-US" dirty="0">
                <a:solidFill>
                  <a:srgbClr val="C00000"/>
                </a:solidFill>
                <a:latin typeface="Comic Sans MS" panose="030F0702030302020204" pitchFamily="66" charset="0"/>
              </a:rPr>
              <a:t>new role in version 2</a:t>
            </a:r>
            <a:endParaRPr lang="en-US" sz="1800" b="0" dirty="0">
              <a:solidFill>
                <a:srgbClr val="C00000"/>
              </a:solidFill>
              <a:latin typeface="Comic Sans MS" panose="030F0702030302020204" pitchFamily="66" charset="0"/>
            </a:endParaRPr>
          </a:p>
        </p:txBody>
      </p:sp>
      <p:cxnSp>
        <p:nvCxnSpPr>
          <p:cNvPr id="10" name="Straight Arrow Connector 9"/>
          <p:cNvCxnSpPr/>
          <p:nvPr/>
        </p:nvCxnSpPr>
        <p:spPr>
          <a:xfrm>
            <a:off x="7239000" y="5638800"/>
            <a:ext cx="304800" cy="351374"/>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0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Connection streams represent a connection to a source or destination (file, socket, etc.) </a:t>
            </a:r>
          </a:p>
          <a:p>
            <a:r>
              <a:rPr lang="en-US" dirty="0"/>
              <a:t>Chain streams can’t connect on their own and must be chained to a connection stream. </a:t>
            </a:r>
          </a:p>
          <a:p>
            <a:r>
              <a:rPr lang="en-US" dirty="0"/>
              <a:t>The Java I/ O API has connection streams, that represent connections to destinations and sources such as files or network sockets, and chain streams that work only if chained to other streams.</a:t>
            </a:r>
          </a:p>
          <a:p>
            <a:endParaRPr lang="en-US" dirty="0"/>
          </a:p>
        </p:txBody>
      </p:sp>
      <p:sp>
        <p:nvSpPr>
          <p:cNvPr id="3" name="Title 2"/>
          <p:cNvSpPr>
            <a:spLocks noGrp="1"/>
          </p:cNvSpPr>
          <p:nvPr>
            <p:ph type="title"/>
          </p:nvPr>
        </p:nvSpPr>
        <p:spPr/>
        <p:txBody>
          <a:bodyPr/>
          <a:lstStyle/>
          <a:p>
            <a:r>
              <a:rPr lang="en-US" dirty="0"/>
              <a:t>Connection Streams and Chain Streams</a:t>
            </a: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13724"/>
            <a:ext cx="72390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438400" y="6633451"/>
            <a:ext cx="4572000" cy="276999"/>
          </a:xfrm>
          <a:prstGeom prst="rect">
            <a:avLst/>
          </a:prstGeom>
        </p:spPr>
        <p:txBody>
          <a:bodyPr>
            <a:spAutoFit/>
          </a:bodyPr>
          <a:lstStyle/>
          <a:p>
            <a:r>
              <a:rPr lang="en-US" sz="1200" dirty="0">
                <a:solidFill>
                  <a:srgbClr val="685345"/>
                </a:solidFill>
                <a:latin typeface="Arial" charset="0"/>
              </a:rPr>
              <a:t>Sierra, Kathy; Bates, Bert (2005-02-09). Head First Java </a:t>
            </a:r>
          </a:p>
        </p:txBody>
      </p:sp>
    </p:spTree>
    <p:extLst>
      <p:ext uri="{BB962C8B-B14F-4D97-AF65-F5344CB8AC3E}">
        <p14:creationId xmlns:p14="http://schemas.microsoft.com/office/powerpoint/2010/main" val="183229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27" y="0"/>
            <a:ext cx="8546073" cy="6848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438400" y="6633451"/>
            <a:ext cx="4572000" cy="276999"/>
          </a:xfrm>
          <a:prstGeom prst="rect">
            <a:avLst/>
          </a:prstGeom>
        </p:spPr>
        <p:txBody>
          <a:bodyPr>
            <a:spAutoFit/>
          </a:bodyPr>
          <a:lstStyle/>
          <a:p>
            <a:r>
              <a:rPr lang="en-US" sz="1200" dirty="0">
                <a:solidFill>
                  <a:srgbClr val="685345"/>
                </a:solidFill>
                <a:latin typeface="Arial" charset="0"/>
              </a:rPr>
              <a:t>Sierra, Kathy; Bates, Bert (2005-02-09). Head First Java </a:t>
            </a:r>
          </a:p>
        </p:txBody>
      </p:sp>
    </p:spTree>
    <p:extLst>
      <p:ext uri="{BB962C8B-B14F-4D97-AF65-F5344CB8AC3E}">
        <p14:creationId xmlns:p14="http://schemas.microsoft.com/office/powerpoint/2010/main" val="2075932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a:pPr>
            <a:r>
              <a:rPr lang="en-US" dirty="0" err="1"/>
              <a:t>io.pipes</a:t>
            </a:r>
            <a:r>
              <a:rPr lang="en-US" dirty="0"/>
              <a:t> package</a:t>
            </a:r>
          </a:p>
          <a:p>
            <a:pPr marL="777240" lvl="1" indent="-457200"/>
            <a:r>
              <a:rPr lang="en-US" dirty="0"/>
              <a:t>Download the </a:t>
            </a:r>
            <a:r>
              <a:rPr lang="en-US" dirty="0" err="1"/>
              <a:t>io.pipes</a:t>
            </a:r>
            <a:r>
              <a:rPr lang="en-US" dirty="0"/>
              <a:t> package, run the code, and in a Word document explain how the IO is working in this application.</a:t>
            </a:r>
          </a:p>
          <a:p>
            <a:pPr marL="777240" lvl="1" indent="-457200"/>
            <a:endParaRPr lang="en-US" dirty="0"/>
          </a:p>
          <a:p>
            <a:pPr marL="502920" indent="-457200">
              <a:buFont typeface="+mj-lt"/>
              <a:buAutoNum type="arabicPeriod"/>
            </a:pPr>
            <a:r>
              <a:rPr lang="en-US" dirty="0"/>
              <a:t>Serialize package</a:t>
            </a:r>
          </a:p>
          <a:p>
            <a:pPr marL="777240" lvl="1" indent="-457200"/>
            <a:r>
              <a:rPr lang="en-US" dirty="0"/>
              <a:t>Download the serialize package, follow the instructions which can be displayed from the Driver class, and copy the console output from the deserialization into the Word document.</a:t>
            </a:r>
          </a:p>
        </p:txBody>
      </p:sp>
      <p:sp>
        <p:nvSpPr>
          <p:cNvPr id="3" name="Title 2"/>
          <p:cNvSpPr>
            <a:spLocks noGrp="1"/>
          </p:cNvSpPr>
          <p:nvPr>
            <p:ph type="title"/>
          </p:nvPr>
        </p:nvSpPr>
        <p:spPr/>
        <p:txBody>
          <a:bodyPr/>
          <a:lstStyle/>
          <a:p>
            <a:r>
              <a:rPr lang="en-US" dirty="0"/>
              <a:t>For Homework</a:t>
            </a:r>
          </a:p>
        </p:txBody>
      </p:sp>
    </p:spTree>
    <p:extLst>
      <p:ext uri="{BB962C8B-B14F-4D97-AF65-F5344CB8AC3E}">
        <p14:creationId xmlns:p14="http://schemas.microsoft.com/office/powerpoint/2010/main" val="3058346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normAutofit/>
          </a:bodyPr>
          <a:lstStyle/>
          <a:p>
            <a:pPr marL="45720" indent="0" algn="ctr">
              <a:buNone/>
            </a:pPr>
            <a:endParaRPr lang="en-US" sz="4800" dirty="0"/>
          </a:p>
        </p:txBody>
      </p:sp>
      <p:sp>
        <p:nvSpPr>
          <p:cNvPr id="2" name="Title 1"/>
          <p:cNvSpPr>
            <a:spLocks noGrp="1"/>
          </p:cNvSpPr>
          <p:nvPr>
            <p:ph type="title"/>
          </p:nvPr>
        </p:nvSpPr>
        <p:spPr/>
        <p:txBody>
          <a:bodyPr/>
          <a:lstStyle/>
          <a:p>
            <a:r>
              <a:rPr lang="en-US" sz="4400" dirty="0">
                <a:solidFill>
                  <a:schemeClr val="bg1"/>
                </a:solidFill>
              </a:rPr>
              <a:t>Working with Memory Buffers</a:t>
            </a:r>
            <a:br>
              <a:rPr lang="en-US" sz="4400" dirty="0"/>
            </a:br>
            <a:endParaRPr lang="en-US" dirty="0"/>
          </a:p>
        </p:txBody>
      </p:sp>
    </p:spTree>
    <p:extLst>
      <p:ext uri="{BB962C8B-B14F-4D97-AF65-F5344CB8AC3E}">
        <p14:creationId xmlns:p14="http://schemas.microsoft.com/office/powerpoint/2010/main" val="206435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2026921"/>
            <a:ext cx="8407893" cy="3916679"/>
          </a:xfrm>
        </p:spPr>
        <p:txBody>
          <a:bodyPr/>
          <a:lstStyle/>
          <a:p>
            <a:r>
              <a:rPr lang="en-US" dirty="0"/>
              <a:t>In a </a:t>
            </a:r>
            <a:r>
              <a:rPr lang="en-US" dirty="0" err="1"/>
              <a:t>FileReader</a:t>
            </a:r>
            <a:r>
              <a:rPr lang="en-US" dirty="0"/>
              <a:t>, we read character by character</a:t>
            </a:r>
          </a:p>
          <a:p>
            <a:r>
              <a:rPr lang="en-US" dirty="0"/>
              <a:t>Reading every character, one at a time, is slow!</a:t>
            </a:r>
          </a:p>
          <a:p>
            <a:r>
              <a:rPr lang="en-US" dirty="0"/>
              <a:t>From the Java API:</a:t>
            </a:r>
          </a:p>
          <a:p>
            <a:pPr lvl="1"/>
            <a:r>
              <a:rPr lang="en-US" dirty="0"/>
              <a:t>A  </a:t>
            </a:r>
            <a:r>
              <a:rPr lang="en-US" dirty="0" err="1">
                <a:solidFill>
                  <a:srgbClr val="C00000"/>
                </a:solidFill>
                <a:latin typeface="Consolas" panose="020B0609020204030204" pitchFamily="49" charset="0"/>
                <a:cs typeface="Consolas" panose="020B0609020204030204" pitchFamily="49" charset="0"/>
              </a:rPr>
              <a:t>BufferedReader</a:t>
            </a:r>
            <a:r>
              <a:rPr lang="en-US" dirty="0">
                <a:solidFill>
                  <a:srgbClr val="C00000"/>
                </a:solidFill>
                <a:latin typeface="Consolas" panose="020B0609020204030204" pitchFamily="49" charset="0"/>
                <a:cs typeface="Consolas" panose="020B0609020204030204" pitchFamily="49" charset="0"/>
              </a:rPr>
              <a:t> </a:t>
            </a:r>
            <a:r>
              <a:rPr lang="en-US" dirty="0">
                <a:solidFill>
                  <a:srgbClr val="C00000"/>
                </a:solidFill>
              </a:rPr>
              <a:t> </a:t>
            </a:r>
            <a:r>
              <a:rPr lang="en-US" dirty="0"/>
              <a:t>reads text from a character-input stream, buffering characters so as to provide for the efficient reading of characters, arrays, and lines. The buffer size may be specified, or the default size may be used. The default is large enough for most purposes. </a:t>
            </a:r>
          </a:p>
          <a:p>
            <a:pPr lvl="1"/>
            <a:r>
              <a:rPr lang="en-US" dirty="0"/>
              <a:t>In general, each read request made of a </a:t>
            </a:r>
            <a:r>
              <a:rPr lang="en-US" dirty="0">
                <a:latin typeface="Consolas" panose="020B0609020204030204" pitchFamily="49" charset="0"/>
                <a:cs typeface="Consolas" panose="020B0609020204030204" pitchFamily="49" charset="0"/>
              </a:rPr>
              <a:t>Reader </a:t>
            </a:r>
            <a:r>
              <a:rPr lang="en-US" dirty="0"/>
              <a:t> causes a corresponding read request to be made of the underlying character or byte stream. It is therefore advisable to wrap a </a:t>
            </a:r>
            <a:r>
              <a:rPr lang="en-US" dirty="0" err="1">
                <a:latin typeface="Consolas" panose="020B0609020204030204" pitchFamily="49" charset="0"/>
                <a:cs typeface="Consolas" panose="020B0609020204030204" pitchFamily="49" charset="0"/>
              </a:rPr>
              <a:t>BufferedReader</a:t>
            </a:r>
            <a:r>
              <a:rPr lang="en-US" dirty="0"/>
              <a:t>  around any </a:t>
            </a:r>
            <a:r>
              <a:rPr lang="en-US" dirty="0">
                <a:latin typeface="Consolas" panose="020B0609020204030204" pitchFamily="49" charset="0"/>
                <a:cs typeface="Consolas" panose="020B0609020204030204" pitchFamily="49" charset="0"/>
              </a:rPr>
              <a:t>Reader </a:t>
            </a:r>
            <a:r>
              <a:rPr lang="en-US" dirty="0"/>
              <a:t> whose read() operations may be costly, such as </a:t>
            </a:r>
            <a:r>
              <a:rPr lang="en-US" dirty="0" err="1">
                <a:latin typeface="Consolas" panose="020B0609020204030204" pitchFamily="49" charset="0"/>
                <a:cs typeface="Consolas" panose="020B0609020204030204" pitchFamily="49" charset="0"/>
              </a:rPr>
              <a:t>FileReaders</a:t>
            </a:r>
            <a:r>
              <a:rPr lang="en-US" dirty="0"/>
              <a:t>  and </a:t>
            </a:r>
            <a:r>
              <a:rPr lang="en-US" dirty="0" err="1">
                <a:latin typeface="Consolas" panose="020B0609020204030204" pitchFamily="49" charset="0"/>
                <a:cs typeface="Consolas" panose="020B0609020204030204" pitchFamily="49" charset="0"/>
              </a:rPr>
              <a:t>InputStreamReaders</a:t>
            </a:r>
            <a:r>
              <a:rPr lang="en-US" dirty="0"/>
              <a:t>.</a:t>
            </a:r>
          </a:p>
          <a:p>
            <a:pPr lvl="1"/>
            <a:endParaRPr lang="en-US" dirty="0"/>
          </a:p>
        </p:txBody>
      </p:sp>
      <p:sp>
        <p:nvSpPr>
          <p:cNvPr id="2" name="Title 1"/>
          <p:cNvSpPr>
            <a:spLocks noGrp="1"/>
          </p:cNvSpPr>
          <p:nvPr>
            <p:ph type="title"/>
          </p:nvPr>
        </p:nvSpPr>
        <p:spPr/>
        <p:txBody>
          <a:bodyPr/>
          <a:lstStyle/>
          <a:p>
            <a:r>
              <a:rPr lang="en-US" dirty="0"/>
              <a:t>But do we really want to </a:t>
            </a:r>
            <a:br>
              <a:rPr lang="en-US" dirty="0"/>
            </a:br>
            <a:r>
              <a:rPr lang="en-US" dirty="0"/>
              <a:t>read character by character?</a:t>
            </a:r>
          </a:p>
        </p:txBody>
      </p:sp>
    </p:spTree>
    <p:extLst>
      <p:ext uri="{BB962C8B-B14F-4D97-AF65-F5344CB8AC3E}">
        <p14:creationId xmlns:p14="http://schemas.microsoft.com/office/powerpoint/2010/main" val="3216804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632" y="1719071"/>
            <a:ext cx="8718628" cy="4407408"/>
          </a:xfrm>
        </p:spPr>
        <p:txBody>
          <a:bodyPr/>
          <a:lstStyle/>
          <a:p>
            <a:pPr marL="45720" indent="0">
              <a:buNone/>
            </a:pPr>
            <a:r>
              <a:rPr lang="en-US" b="1" dirty="0"/>
              <a:t>Buffered Streams</a:t>
            </a:r>
          </a:p>
          <a:p>
            <a:r>
              <a:rPr lang="en-US" dirty="0"/>
              <a:t>The examples in the previous section we've seen so far use </a:t>
            </a:r>
            <a:r>
              <a:rPr lang="en-US" i="1" dirty="0" err="1"/>
              <a:t>unbuffered</a:t>
            </a:r>
            <a:r>
              <a:rPr lang="en-US" dirty="0"/>
              <a:t> I/O. </a:t>
            </a:r>
          </a:p>
          <a:p>
            <a:r>
              <a:rPr lang="en-US" dirty="0"/>
              <a:t>This means each read or write request is handled directly by underlying OS. </a:t>
            </a:r>
          </a:p>
          <a:p>
            <a:r>
              <a:rPr lang="en-US" dirty="0"/>
              <a:t>This can make a program much less efficient, since each such request often triggers disk access, network activity, or some other operation that is relatively expensive.</a:t>
            </a:r>
          </a:p>
          <a:p>
            <a:r>
              <a:rPr lang="en-US" dirty="0"/>
              <a:t>To reduce this kind of overhead, the Java platform implements </a:t>
            </a:r>
            <a:r>
              <a:rPr lang="en-US" i="1" dirty="0"/>
              <a:t>buffered</a:t>
            </a:r>
            <a:r>
              <a:rPr lang="en-US" dirty="0"/>
              <a:t> I/O streams. </a:t>
            </a:r>
          </a:p>
          <a:p>
            <a:r>
              <a:rPr lang="en-US" dirty="0"/>
              <a:t>Buffered input streams read data from a memory area known as a </a:t>
            </a:r>
            <a:r>
              <a:rPr lang="en-US" i="1" dirty="0"/>
              <a:t>buffer</a:t>
            </a:r>
            <a:r>
              <a:rPr lang="en-US" dirty="0"/>
              <a:t>; the native input API is called only when the buffer is empty. Similarly, buffered output streams write data to a buffer, and the native output API is called only when the buffer is full.</a:t>
            </a:r>
          </a:p>
          <a:p>
            <a:endParaRPr lang="en-US" dirty="0"/>
          </a:p>
        </p:txBody>
      </p:sp>
      <p:sp>
        <p:nvSpPr>
          <p:cNvPr id="4" name="Title 3"/>
          <p:cNvSpPr>
            <a:spLocks noGrp="1"/>
          </p:cNvSpPr>
          <p:nvPr>
            <p:ph type="title"/>
          </p:nvPr>
        </p:nvSpPr>
        <p:spPr/>
        <p:txBody>
          <a:bodyPr/>
          <a:lstStyle/>
          <a:p>
            <a:r>
              <a:rPr lang="en-US" dirty="0"/>
              <a:t>Buffering  </a:t>
            </a:r>
            <a:r>
              <a:rPr lang="en-US" sz="2400" dirty="0"/>
              <a:t>(1)</a:t>
            </a:r>
            <a:endParaRPr lang="en-US" dirty="0"/>
          </a:p>
        </p:txBody>
      </p:sp>
      <p:sp>
        <p:nvSpPr>
          <p:cNvPr id="6" name="TextBox 5"/>
          <p:cNvSpPr txBox="1"/>
          <p:nvPr/>
        </p:nvSpPr>
        <p:spPr>
          <a:xfrm>
            <a:off x="617516" y="6661213"/>
            <a:ext cx="1938351" cy="215444"/>
          </a:xfrm>
          <a:prstGeom prst="rect">
            <a:avLst/>
          </a:prstGeom>
          <a:noFill/>
        </p:spPr>
        <p:txBody>
          <a:bodyPr wrap="none" rtlCol="0">
            <a:spAutoFit/>
          </a:bodyPr>
          <a:lstStyle/>
          <a:p>
            <a:r>
              <a:rPr lang="en-US" sz="800" dirty="0">
                <a:latin typeface="Arial" pitchFamily="34" charset="0"/>
                <a:cs typeface="Arial" pitchFamily="34" charset="0"/>
              </a:rPr>
              <a:t>The Java Tutorials, Oracle corporation</a:t>
            </a:r>
          </a:p>
        </p:txBody>
      </p:sp>
    </p:spTree>
    <p:extLst>
      <p:ext uri="{BB962C8B-B14F-4D97-AF65-F5344CB8AC3E}">
        <p14:creationId xmlns:p14="http://schemas.microsoft.com/office/powerpoint/2010/main" val="4055428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632" y="1719071"/>
            <a:ext cx="8718628" cy="4407408"/>
          </a:xfrm>
        </p:spPr>
        <p:txBody>
          <a:bodyPr/>
          <a:lstStyle/>
          <a:p>
            <a:r>
              <a:rPr lang="en-US" dirty="0"/>
              <a:t>A program can convert an </a:t>
            </a:r>
            <a:r>
              <a:rPr lang="en-US" dirty="0" err="1"/>
              <a:t>unbuffered</a:t>
            </a:r>
            <a:r>
              <a:rPr lang="en-US" dirty="0"/>
              <a:t> stream into a buffered stream using a wrapping idiom, where the </a:t>
            </a:r>
            <a:r>
              <a:rPr lang="en-US" dirty="0" err="1"/>
              <a:t>unbuffered</a:t>
            </a:r>
            <a:r>
              <a:rPr lang="en-US" dirty="0"/>
              <a:t> stream object is passed to the constructor for a buffered stream class. </a:t>
            </a:r>
          </a:p>
          <a:p>
            <a:r>
              <a:rPr lang="en-US" sz="1800" dirty="0">
                <a:latin typeface="Consolas" pitchFamily="49" charset="0"/>
                <a:cs typeface="Consolas" pitchFamily="49" charset="0"/>
              </a:rPr>
              <a:t>try (</a:t>
            </a:r>
            <a:r>
              <a:rPr lang="en-US" sz="1800" dirty="0" err="1">
                <a:latin typeface="Consolas" pitchFamily="49" charset="0"/>
                <a:cs typeface="Consolas" pitchFamily="49" charset="0"/>
              </a:rPr>
              <a:t>PrintWriter</a:t>
            </a:r>
            <a:r>
              <a:rPr lang="en-US" sz="1800" dirty="0">
                <a:latin typeface="Consolas" pitchFamily="49" charset="0"/>
                <a:cs typeface="Consolas" pitchFamily="49" charset="0"/>
              </a:rPr>
              <a:t> out = new </a:t>
            </a:r>
            <a:r>
              <a:rPr lang="en-US" sz="1800" dirty="0" err="1">
                <a:latin typeface="Consolas" pitchFamily="49" charset="0"/>
                <a:cs typeface="Consolas" pitchFamily="49" charset="0"/>
              </a:rPr>
              <a:t>PrintWriter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new </a:t>
            </a:r>
            <a:r>
              <a:rPr lang="en-US" sz="1800" dirty="0" err="1">
                <a:latin typeface="Consolas" pitchFamily="49" charset="0"/>
                <a:cs typeface="Consolas" pitchFamily="49" charset="0"/>
              </a:rPr>
              <a:t>BufferedWriter</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new </a:t>
            </a:r>
            <a:r>
              <a:rPr lang="en-US" sz="1800" dirty="0" err="1">
                <a:latin typeface="Consolas" pitchFamily="49" charset="0"/>
                <a:cs typeface="Consolas" pitchFamily="49" charset="0"/>
              </a:rPr>
              <a:t>FileWriter</a:t>
            </a:r>
            <a:r>
              <a:rPr lang="en-US" sz="1800" dirty="0">
                <a:latin typeface="Consolas" pitchFamily="49" charset="0"/>
                <a:cs typeface="Consolas" pitchFamily="49" charset="0"/>
              </a:rPr>
              <a:t>(</a:t>
            </a:r>
            <a:r>
              <a:rPr lang="en-US" sz="1800" dirty="0" err="1">
                <a:latin typeface="Consolas" pitchFamily="49" charset="0"/>
                <a:cs typeface="Consolas" pitchFamily="49" charset="0"/>
              </a:rPr>
              <a:t>productsFile</a:t>
            </a:r>
            <a:r>
              <a:rPr lang="en-US" sz="1800" dirty="0">
                <a:latin typeface="Consolas" pitchFamily="49" charset="0"/>
                <a:cs typeface="Consolas" pitchFamily="49" charset="0"/>
              </a:rPr>
              <a:t>))))</a:t>
            </a:r>
          </a:p>
          <a:p>
            <a:endParaRPr lang="en-US" dirty="0"/>
          </a:p>
          <a:p>
            <a:r>
              <a:rPr lang="en-US" dirty="0"/>
              <a:t>There are four buffered stream classes used to wrap </a:t>
            </a:r>
            <a:r>
              <a:rPr lang="en-US" dirty="0" err="1"/>
              <a:t>unbuffered</a:t>
            </a:r>
            <a:r>
              <a:rPr lang="en-US" dirty="0"/>
              <a:t> streams: </a:t>
            </a:r>
          </a:p>
          <a:p>
            <a:pPr lvl="1"/>
            <a:r>
              <a:rPr lang="en-US" dirty="0" err="1">
                <a:solidFill>
                  <a:srgbClr val="C00000"/>
                </a:solidFill>
              </a:rPr>
              <a:t>BufferedInputStream</a:t>
            </a:r>
            <a:r>
              <a:rPr lang="en-US" dirty="0"/>
              <a:t> and </a:t>
            </a:r>
            <a:r>
              <a:rPr lang="en-US" dirty="0" err="1">
                <a:solidFill>
                  <a:srgbClr val="C00000"/>
                </a:solidFill>
              </a:rPr>
              <a:t>BufferedOutputStream</a:t>
            </a:r>
            <a:r>
              <a:rPr lang="en-US" dirty="0"/>
              <a:t> create buffered byte streams</a:t>
            </a:r>
          </a:p>
          <a:p>
            <a:pPr lvl="1"/>
            <a:r>
              <a:rPr lang="en-US" dirty="0" err="1">
                <a:solidFill>
                  <a:srgbClr val="C00000"/>
                </a:solidFill>
              </a:rPr>
              <a:t>BufferedReader</a:t>
            </a:r>
            <a:r>
              <a:rPr lang="en-US" dirty="0"/>
              <a:t> and </a:t>
            </a:r>
            <a:r>
              <a:rPr lang="en-US" dirty="0" err="1">
                <a:solidFill>
                  <a:srgbClr val="C00000"/>
                </a:solidFill>
              </a:rPr>
              <a:t>BufferedWriter</a:t>
            </a:r>
            <a:r>
              <a:rPr lang="en-US" dirty="0">
                <a:solidFill>
                  <a:srgbClr val="C00000"/>
                </a:solidFill>
              </a:rPr>
              <a:t> </a:t>
            </a:r>
            <a:r>
              <a:rPr lang="en-US" dirty="0"/>
              <a:t>create buffered character streams.</a:t>
            </a:r>
          </a:p>
        </p:txBody>
      </p:sp>
      <p:sp>
        <p:nvSpPr>
          <p:cNvPr id="4" name="Title 3"/>
          <p:cNvSpPr>
            <a:spLocks noGrp="1"/>
          </p:cNvSpPr>
          <p:nvPr>
            <p:ph type="title"/>
          </p:nvPr>
        </p:nvSpPr>
        <p:spPr/>
        <p:txBody>
          <a:bodyPr/>
          <a:lstStyle/>
          <a:p>
            <a:r>
              <a:rPr lang="en-US" dirty="0"/>
              <a:t>Buffering  </a:t>
            </a:r>
            <a:r>
              <a:rPr lang="en-US" sz="2400" dirty="0"/>
              <a:t>(2)</a:t>
            </a:r>
            <a:endParaRPr lang="en-US" dirty="0"/>
          </a:p>
        </p:txBody>
      </p:sp>
      <p:sp>
        <p:nvSpPr>
          <p:cNvPr id="6" name="TextBox 5"/>
          <p:cNvSpPr txBox="1"/>
          <p:nvPr/>
        </p:nvSpPr>
        <p:spPr>
          <a:xfrm>
            <a:off x="617516" y="6661213"/>
            <a:ext cx="1938351" cy="215444"/>
          </a:xfrm>
          <a:prstGeom prst="rect">
            <a:avLst/>
          </a:prstGeom>
          <a:noFill/>
        </p:spPr>
        <p:txBody>
          <a:bodyPr wrap="none" rtlCol="0">
            <a:spAutoFit/>
          </a:bodyPr>
          <a:lstStyle/>
          <a:p>
            <a:r>
              <a:rPr lang="en-US" sz="800" dirty="0">
                <a:latin typeface="Arial" pitchFamily="34" charset="0"/>
                <a:cs typeface="Arial" pitchFamily="34" charset="0"/>
              </a:rPr>
              <a:t>The Java Tutorials, Oracle corporation</a:t>
            </a:r>
          </a:p>
        </p:txBody>
      </p:sp>
      <p:sp>
        <p:nvSpPr>
          <p:cNvPr id="2" name="TextBox 1"/>
          <p:cNvSpPr txBox="1"/>
          <p:nvPr/>
        </p:nvSpPr>
        <p:spPr>
          <a:xfrm>
            <a:off x="7505205" y="2636323"/>
            <a:ext cx="1353787" cy="830997"/>
          </a:xfrm>
          <a:prstGeom prst="rect">
            <a:avLst/>
          </a:prstGeom>
          <a:noFill/>
          <a:ln>
            <a:solidFill>
              <a:srgbClr val="C00000"/>
            </a:solidFill>
          </a:ln>
        </p:spPr>
        <p:txBody>
          <a:bodyPr wrap="square" rtlCol="0">
            <a:spAutoFit/>
          </a:bodyPr>
          <a:lstStyle/>
          <a:p>
            <a:pPr algn="ctr"/>
            <a:r>
              <a:rPr lang="en-US" sz="1600" dirty="0">
                <a:solidFill>
                  <a:srgbClr val="C00000"/>
                </a:solidFill>
                <a:latin typeface="Comic Sans MS" pitchFamily="66" charset="0"/>
              </a:rPr>
              <a:t>Example of wrapping objects</a:t>
            </a:r>
          </a:p>
        </p:txBody>
      </p:sp>
      <p:cxnSp>
        <p:nvCxnSpPr>
          <p:cNvPr id="7" name="Straight Arrow Connector 6"/>
          <p:cNvCxnSpPr/>
          <p:nvPr/>
        </p:nvCxnSpPr>
        <p:spPr>
          <a:xfrm flipH="1">
            <a:off x="6282047" y="3044473"/>
            <a:ext cx="1223159" cy="84638"/>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089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5632" y="1719071"/>
            <a:ext cx="8718628" cy="4407408"/>
          </a:xfrm>
        </p:spPr>
        <p:txBody>
          <a:bodyPr/>
          <a:lstStyle/>
          <a:p>
            <a:r>
              <a:rPr lang="en-US" dirty="0"/>
              <a:t>It often makes sense to write out a buffer at critical points, without waiting for it to fill. This is known as </a:t>
            </a:r>
            <a:r>
              <a:rPr lang="en-US" i="1" dirty="0"/>
              <a:t>flushing</a:t>
            </a:r>
            <a:r>
              <a:rPr lang="en-US" dirty="0"/>
              <a:t> the buffer.</a:t>
            </a:r>
          </a:p>
          <a:p>
            <a:r>
              <a:rPr lang="en-US" dirty="0"/>
              <a:t>Some buffered output classes support </a:t>
            </a:r>
            <a:r>
              <a:rPr lang="en-US" i="1" dirty="0" err="1"/>
              <a:t>autoflush</a:t>
            </a:r>
            <a:r>
              <a:rPr lang="en-US" dirty="0"/>
              <a:t>, specified by an optional constructor argument. </a:t>
            </a:r>
          </a:p>
          <a:p>
            <a:pPr lvl="1"/>
            <a:r>
              <a:rPr lang="en-US" dirty="0"/>
              <a:t>When </a:t>
            </a:r>
            <a:r>
              <a:rPr lang="en-US" dirty="0" err="1"/>
              <a:t>autoflush</a:t>
            </a:r>
            <a:r>
              <a:rPr lang="en-US" dirty="0"/>
              <a:t> is enabled, certain key events cause the buffer to be flushed. </a:t>
            </a:r>
          </a:p>
          <a:p>
            <a:pPr lvl="1"/>
            <a:r>
              <a:rPr lang="en-US" dirty="0"/>
              <a:t>For example, an </a:t>
            </a:r>
            <a:r>
              <a:rPr lang="en-US" dirty="0" err="1"/>
              <a:t>autoflush</a:t>
            </a:r>
            <a:r>
              <a:rPr lang="en-US" dirty="0"/>
              <a:t> </a:t>
            </a:r>
            <a:r>
              <a:rPr lang="en-US" dirty="0" err="1"/>
              <a:t>PrintWriterobject</a:t>
            </a:r>
            <a:r>
              <a:rPr lang="en-US" dirty="0"/>
              <a:t> flushes the buffer on every invocation of </a:t>
            </a:r>
            <a:r>
              <a:rPr lang="en-US" dirty="0" err="1"/>
              <a:t>println</a:t>
            </a:r>
            <a:r>
              <a:rPr lang="en-US" dirty="0"/>
              <a:t> or format. </a:t>
            </a:r>
          </a:p>
          <a:p>
            <a:pPr lvl="1"/>
            <a:r>
              <a:rPr lang="en-US" dirty="0"/>
              <a:t>To flush a stream manually, invoke its flush method. The flush method is valid on any output stream, but has no effect unless the stream is buffered.</a:t>
            </a:r>
          </a:p>
          <a:p>
            <a:endParaRPr lang="en-US" dirty="0"/>
          </a:p>
        </p:txBody>
      </p:sp>
      <p:sp>
        <p:nvSpPr>
          <p:cNvPr id="4" name="Title 3"/>
          <p:cNvSpPr>
            <a:spLocks noGrp="1"/>
          </p:cNvSpPr>
          <p:nvPr>
            <p:ph type="title"/>
          </p:nvPr>
        </p:nvSpPr>
        <p:spPr/>
        <p:txBody>
          <a:bodyPr/>
          <a:lstStyle/>
          <a:p>
            <a:r>
              <a:rPr lang="en-US" dirty="0"/>
              <a:t>Flushing Buffered Streams</a:t>
            </a:r>
          </a:p>
        </p:txBody>
      </p:sp>
      <p:sp>
        <p:nvSpPr>
          <p:cNvPr id="6" name="TextBox 5"/>
          <p:cNvSpPr txBox="1"/>
          <p:nvPr/>
        </p:nvSpPr>
        <p:spPr>
          <a:xfrm>
            <a:off x="617516" y="6661213"/>
            <a:ext cx="1938351" cy="215444"/>
          </a:xfrm>
          <a:prstGeom prst="rect">
            <a:avLst/>
          </a:prstGeom>
          <a:noFill/>
        </p:spPr>
        <p:txBody>
          <a:bodyPr wrap="none" rtlCol="0">
            <a:spAutoFit/>
          </a:bodyPr>
          <a:lstStyle/>
          <a:p>
            <a:r>
              <a:rPr lang="en-US" sz="800" dirty="0">
                <a:latin typeface="Arial" pitchFamily="34" charset="0"/>
                <a:cs typeface="Arial" pitchFamily="34" charset="0"/>
              </a:rPr>
              <a:t>The Java Tutorials, Oracle corporation</a:t>
            </a:r>
          </a:p>
        </p:txBody>
      </p:sp>
    </p:spTree>
    <p:extLst>
      <p:ext uri="{BB962C8B-B14F-4D97-AF65-F5344CB8AC3E}">
        <p14:creationId xmlns:p14="http://schemas.microsoft.com/office/powerpoint/2010/main" val="120824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380999" y="1993392"/>
            <a:ext cx="8407893" cy="4407408"/>
          </a:xfrm>
        </p:spPr>
        <p:txBody>
          <a:bodyPr/>
          <a:lstStyle/>
          <a:p>
            <a:pPr eaLnBrk="1" hangingPunct="1"/>
            <a:r>
              <a:rPr lang="en-US" altLang="en-US" sz="2800" dirty="0"/>
              <a:t>Input-output is particularly error-prone</a:t>
            </a:r>
          </a:p>
          <a:p>
            <a:pPr lvl="1" eaLnBrk="1" hangingPunct="1"/>
            <a:r>
              <a:rPr lang="en-US" altLang="en-US" sz="2400" dirty="0"/>
              <a:t>It involves interaction with the external environment</a:t>
            </a:r>
          </a:p>
          <a:p>
            <a:pPr eaLnBrk="1" hangingPunct="1"/>
            <a:r>
              <a:rPr lang="en-US" altLang="en-US" sz="2800" dirty="0"/>
              <a:t>Checked exception for Java I/O</a:t>
            </a:r>
          </a:p>
          <a:p>
            <a:pPr lvl="1" eaLnBrk="1" hangingPunct="1"/>
            <a:r>
              <a:rPr lang="en-US" altLang="en-US" sz="2400" dirty="0" err="1">
                <a:latin typeface="Courier New" pitchFamily="49" charset="0"/>
              </a:rPr>
              <a:t>java.io.IOException</a:t>
            </a:r>
            <a:r>
              <a:rPr lang="en-US" altLang="en-US" sz="2400" dirty="0">
                <a:latin typeface="Courier New" pitchFamily="49" charset="0"/>
              </a:rPr>
              <a:t> </a:t>
            </a:r>
            <a:r>
              <a:rPr lang="en-US" altLang="en-US" sz="2400" dirty="0"/>
              <a:t>– a generic I/O exception</a:t>
            </a:r>
            <a:endParaRPr lang="en-US" altLang="en-US" dirty="0"/>
          </a:p>
          <a:p>
            <a:pPr lvl="1" eaLnBrk="1" hangingPunct="1"/>
            <a:r>
              <a:rPr lang="en-US" altLang="en-US" sz="2400" dirty="0" err="1">
                <a:latin typeface="Courier New" pitchFamily="49" charset="0"/>
              </a:rPr>
              <a:t>EOFException</a:t>
            </a:r>
            <a:r>
              <a:rPr lang="en-US" altLang="en-US" sz="2400" dirty="0"/>
              <a:t> – more specific end of file exception</a:t>
            </a:r>
          </a:p>
          <a:p>
            <a:pPr lvl="1" eaLnBrk="1" hangingPunct="1"/>
            <a:r>
              <a:rPr lang="en-US" altLang="en-US" sz="2400" dirty="0" err="1">
                <a:latin typeface="Courier New" pitchFamily="49" charset="0"/>
              </a:rPr>
              <a:t>FileNotFoundException</a:t>
            </a:r>
            <a:r>
              <a:rPr lang="en-US" altLang="en-US" sz="2400" dirty="0"/>
              <a:t> – more specific file not found exception</a:t>
            </a:r>
          </a:p>
        </p:txBody>
      </p:sp>
      <p:sp>
        <p:nvSpPr>
          <p:cNvPr id="44035" name="Rectangle 2"/>
          <p:cNvSpPr>
            <a:spLocks noGrp="1" noChangeArrowheads="1"/>
          </p:cNvSpPr>
          <p:nvPr>
            <p:ph type="title"/>
          </p:nvPr>
        </p:nvSpPr>
        <p:spPr/>
        <p:txBody>
          <a:bodyPr/>
          <a:lstStyle/>
          <a:p>
            <a:pPr eaLnBrk="1" hangingPunct="1"/>
            <a:r>
              <a:rPr lang="en-US" altLang="en-US" dirty="0"/>
              <a:t>IO Exceptions</a:t>
            </a:r>
          </a:p>
        </p:txBody>
      </p:sp>
    </p:spTree>
    <p:extLst>
      <p:ext uri="{BB962C8B-B14F-4D97-AF65-F5344CB8AC3E}">
        <p14:creationId xmlns:p14="http://schemas.microsoft.com/office/powerpoint/2010/main" val="3784727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524000"/>
            <a:ext cx="8865090" cy="4407408"/>
          </a:xfrm>
        </p:spPr>
        <p:txBody>
          <a:bodyPr>
            <a:noAutofit/>
          </a:bodyPr>
          <a:lstStyle/>
          <a:p>
            <a:pPr marL="45720" indent="0">
              <a:buNone/>
            </a:pPr>
            <a:r>
              <a:rPr lang="en-US" sz="1600" b="1" dirty="0">
                <a:solidFill>
                  <a:srgbClr val="7F0055"/>
                </a:solidFill>
                <a:latin typeface="Consolas"/>
              </a:rPr>
              <a:t>public class </a:t>
            </a:r>
            <a:r>
              <a:rPr lang="en-US" sz="1600" dirty="0" err="1">
                <a:latin typeface="Consolas" panose="020B0609020204030204" pitchFamily="49" charset="0"/>
                <a:cs typeface="Consolas" panose="020B0609020204030204" pitchFamily="49" charset="0"/>
              </a:rPr>
              <a:t>BufferedReader</a:t>
            </a: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extends</a:t>
            </a:r>
            <a:r>
              <a:rPr lang="en-US" sz="1600" dirty="0">
                <a:latin typeface="Consolas" panose="020B0609020204030204" pitchFamily="49" charset="0"/>
                <a:cs typeface="Consolas" panose="020B0609020204030204" pitchFamily="49" charset="0"/>
              </a:rPr>
              <a:t> Reader { </a:t>
            </a:r>
            <a:br>
              <a:rPr lang="en-US" sz="1600" dirty="0">
                <a:latin typeface="Consolas" panose="020B0609020204030204" pitchFamily="49" charset="0"/>
                <a:cs typeface="Consolas" panose="020B0609020204030204" pitchFamily="49" charset="0"/>
              </a:rPr>
            </a:br>
            <a:br>
              <a:rPr lang="en-US" sz="10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static final </a:t>
            </a:r>
            <a:r>
              <a:rPr lang="en-US" sz="1600" b="1" dirty="0" err="1">
                <a:solidFill>
                  <a:srgbClr val="7F0055"/>
                </a:solidFill>
                <a:latin typeface="Consolas"/>
              </a:rPr>
              <a:t>int</a:t>
            </a:r>
            <a:r>
              <a:rPr lang="en-US" sz="1600" b="1" dirty="0">
                <a:solidFill>
                  <a:srgbClr val="7F0055"/>
                </a:solidFill>
                <a:latin typeface="Consolas"/>
              </a:rPr>
              <a:t> </a:t>
            </a:r>
            <a:r>
              <a:rPr lang="en-US" sz="1600" dirty="0">
                <a:solidFill>
                  <a:srgbClr val="2A00FF"/>
                </a:solidFill>
                <a:latin typeface="Consolas"/>
              </a:rPr>
              <a:t>DEFAULT_BUFFER_SIZE</a:t>
            </a:r>
            <a:r>
              <a:rPr lang="en-US" sz="1600" dirty="0">
                <a:latin typeface="Consolas" panose="020B0609020204030204" pitchFamily="49" charset="0"/>
                <a:cs typeface="Consolas" panose="020B0609020204030204" pitchFamily="49" charset="0"/>
              </a:rPr>
              <a:t> = 8192;</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char</a:t>
            </a:r>
            <a:r>
              <a:rPr lang="en-US" sz="1600" dirty="0">
                <a:latin typeface="Consolas" panose="020B0609020204030204" pitchFamily="49" charset="0"/>
                <a:cs typeface="Consolas" panose="020B0609020204030204" pitchFamily="49" charset="0"/>
              </a:rPr>
              <a:t>[] buffer;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Reader in;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3F7F5F"/>
                </a:solidFill>
                <a:latin typeface="Consolas"/>
              </a:rPr>
              <a:t>// </a:t>
            </a:r>
            <a:r>
              <a:rPr lang="en-US" sz="1600" dirty="0" err="1">
                <a:solidFill>
                  <a:srgbClr val="3F7F5F"/>
                </a:solidFill>
                <a:latin typeface="Consolas"/>
              </a:rPr>
              <a:t>BufferedReader</a:t>
            </a:r>
            <a:r>
              <a:rPr lang="en-US" sz="1600" dirty="0">
                <a:solidFill>
                  <a:srgbClr val="3F7F5F"/>
                </a:solidFill>
                <a:latin typeface="Consolas"/>
              </a:rPr>
              <a:t> both extends a Reader and has-a Reader?</a:t>
            </a:r>
            <a:br>
              <a:rPr lang="en-US" sz="1600" dirty="0">
                <a:solidFill>
                  <a:srgbClr val="3F7F5F"/>
                </a:solidFill>
                <a:latin typeface="Consolas"/>
              </a:rPr>
            </a:br>
            <a:r>
              <a:rPr lang="en-US" sz="1000" dirty="0">
                <a:solidFill>
                  <a:srgbClr val="3F7F5F"/>
                </a:solidFill>
                <a:latin typeface="Consolas"/>
              </a:rPr>
              <a:t> </a:t>
            </a:r>
            <a:br>
              <a:rPr lang="en-US" sz="1600" dirty="0">
                <a:solidFill>
                  <a:srgbClr val="3F7F5F"/>
                </a:solidFill>
                <a:latin typeface="Consolas"/>
              </a:rPr>
            </a:br>
            <a:r>
              <a:rPr lang="en-US" sz="1600" dirty="0">
                <a:solidFill>
                  <a:srgbClr val="3F7F5F"/>
                </a:solidFill>
                <a:latin typeface="Consolas"/>
              </a:rPr>
              <a:t>   </a:t>
            </a:r>
            <a:r>
              <a:rPr lang="en-US" sz="1600" b="1" dirty="0">
                <a:solidFill>
                  <a:srgbClr val="7F0055"/>
                </a:solidFill>
                <a:latin typeface="Consolas"/>
              </a:rPr>
              <a:t>public</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BufferedReader</a:t>
            </a:r>
            <a:r>
              <a:rPr lang="en-US" sz="1600" dirty="0">
                <a:latin typeface="Consolas" panose="020B0609020204030204" pitchFamily="49" charset="0"/>
                <a:cs typeface="Consolas" panose="020B0609020204030204" pitchFamily="49" charset="0"/>
              </a:rPr>
              <a:t>(Reader in)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this</a:t>
            </a:r>
            <a:r>
              <a:rPr lang="en-US" sz="1600" dirty="0">
                <a:latin typeface="Consolas" panose="020B0609020204030204" pitchFamily="49" charset="0"/>
                <a:cs typeface="Consolas" panose="020B0609020204030204" pitchFamily="49" charset="0"/>
              </a:rPr>
              <a:t>(in, </a:t>
            </a:r>
            <a:r>
              <a:rPr lang="en-US" sz="1600" dirty="0">
                <a:solidFill>
                  <a:srgbClr val="2A00FF"/>
                </a:solidFill>
                <a:latin typeface="Consolas"/>
              </a:rPr>
              <a:t>DEFAULT_BUFFER_SIZE</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br>
              <a:rPr lang="en-US" sz="10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public</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BufferedReader</a:t>
            </a:r>
            <a:r>
              <a:rPr lang="en-US" sz="1600" dirty="0">
                <a:latin typeface="Consolas" panose="020B0609020204030204" pitchFamily="49" charset="0"/>
                <a:cs typeface="Consolas" panose="020B0609020204030204" pitchFamily="49" charset="0"/>
              </a:rPr>
              <a:t>(Reader in, </a:t>
            </a:r>
            <a:r>
              <a:rPr lang="en-US" sz="1600" b="1" dirty="0" err="1">
                <a:solidFill>
                  <a:srgbClr val="7F0055"/>
                </a:solidFill>
                <a:latin typeface="Consolas"/>
              </a:rPr>
              <a:t>int</a:t>
            </a:r>
            <a:r>
              <a:rPr lang="en-US" sz="1600" dirty="0">
                <a:latin typeface="Consolas" panose="020B0609020204030204" pitchFamily="49" charset="0"/>
                <a:cs typeface="Consolas" panose="020B0609020204030204" pitchFamily="49" charset="0"/>
              </a:rPr>
              <a:t> size)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super(</a:t>
            </a:r>
            <a:r>
              <a:rPr lang="en-US" sz="1600" b="1" dirty="0" err="1">
                <a:solidFill>
                  <a:srgbClr val="7F0055"/>
                </a:solidFill>
                <a:latin typeface="Consolas"/>
              </a:rPr>
              <a:t>in.lock</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if</a:t>
            </a:r>
            <a:r>
              <a:rPr lang="en-US" sz="1600" dirty="0">
                <a:latin typeface="Consolas" panose="020B0609020204030204" pitchFamily="49" charset="0"/>
                <a:cs typeface="Consolas" panose="020B0609020204030204" pitchFamily="49" charset="0"/>
              </a:rPr>
              <a:t> (size &lt;= 0)</a:t>
            </a:r>
            <a:br>
              <a:rPr lang="en-US" sz="1600" dirty="0">
                <a:latin typeface="Consolas" panose="020B0609020204030204" pitchFamily="49" charset="0"/>
                <a:cs typeface="Consolas" panose="020B0609020204030204" pitchFamily="49" charset="0"/>
              </a:rPr>
            </a:br>
            <a:r>
              <a:rPr lang="en-US" sz="1600" b="1" dirty="0">
                <a:solidFill>
                  <a:srgbClr val="7F0055"/>
                </a:solidFill>
                <a:latin typeface="Consolas"/>
              </a:rPr>
              <a:t>         throw new </a:t>
            </a:r>
            <a:r>
              <a:rPr lang="en-US" sz="1600" dirty="0" err="1">
                <a:latin typeface="Consolas" panose="020B0609020204030204" pitchFamily="49" charset="0"/>
                <a:cs typeface="Consolas" panose="020B0609020204030204" pitchFamily="49" charset="0"/>
              </a:rPr>
              <a:t>IllegalArgumentException</a:t>
            </a:r>
            <a:r>
              <a:rPr lang="en-US" sz="1600" dirty="0">
                <a:latin typeface="Consolas" panose="020B0609020204030204" pitchFamily="49" charset="0"/>
                <a:cs typeface="Consolas" panose="020B0609020204030204" pitchFamily="49" charset="0"/>
              </a:rPr>
              <a:t>("</a:t>
            </a:r>
            <a:r>
              <a:rPr lang="en-US" sz="1600" dirty="0">
                <a:solidFill>
                  <a:srgbClr val="2A00FF"/>
                </a:solidFill>
                <a:latin typeface="Consolas"/>
              </a:rPr>
              <a:t>Illegal buffer size</a:t>
            </a:r>
            <a:r>
              <a:rPr lang="en-US" sz="1600" dirty="0">
                <a:latin typeface="Consolas" panose="020B0609020204030204" pitchFamily="49" charset="0"/>
                <a:cs typeface="Consolas" panose="020B0609020204030204" pitchFamily="49" charset="0"/>
              </a:rPr>
              <a:t>: " + size);</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this.in = in;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buffer = </a:t>
            </a:r>
            <a:r>
              <a:rPr lang="en-US" sz="1600" b="1" dirty="0">
                <a:solidFill>
                  <a:srgbClr val="7F0055"/>
                </a:solidFill>
                <a:latin typeface="Consolas"/>
              </a:rPr>
              <a:t>new</a:t>
            </a:r>
            <a:r>
              <a:rPr lang="en-US" sz="1600" dirty="0">
                <a:latin typeface="Consolas" panose="020B0609020204030204" pitchFamily="49" charset="0"/>
                <a:cs typeface="Consolas" panose="020B0609020204030204" pitchFamily="49" charset="0"/>
              </a:rPr>
              <a:t> char[size];</a:t>
            </a:r>
            <a:br>
              <a:rPr lang="en-US" sz="1600" dirty="0">
                <a:latin typeface="Consolas" panose="020B0609020204030204" pitchFamily="49" charset="0"/>
                <a:cs typeface="Consolas" panose="020B0609020204030204" pitchFamily="49" charset="0"/>
              </a:rPr>
            </a:br>
            <a:br>
              <a:rPr lang="en-US" sz="10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public void </a:t>
            </a:r>
            <a:r>
              <a:rPr lang="en-US" sz="1600" dirty="0">
                <a:latin typeface="Consolas" panose="020B0609020204030204" pitchFamily="49" charset="0"/>
                <a:cs typeface="Consolas" panose="020B0609020204030204" pitchFamily="49" charset="0"/>
              </a:rPr>
              <a:t>close() </a:t>
            </a:r>
            <a:r>
              <a:rPr lang="en-US" sz="1600" b="1" dirty="0">
                <a:solidFill>
                  <a:srgbClr val="7F0055"/>
                </a:solidFill>
                <a:latin typeface="Consolas"/>
              </a:rPr>
              <a:t>throws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IOException</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synchronized (lock)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F0055"/>
                </a:solidFill>
                <a:latin typeface="Consolas"/>
              </a:rPr>
              <a:t>if</a:t>
            </a:r>
            <a:r>
              <a:rPr lang="en-US" sz="1600" dirty="0">
                <a:latin typeface="Consolas" panose="020B0609020204030204" pitchFamily="49" charset="0"/>
                <a:cs typeface="Consolas" panose="020B0609020204030204" pitchFamily="49" charset="0"/>
              </a:rPr>
              <a:t> (in != null) </a:t>
            </a:r>
            <a:r>
              <a:rPr lang="en-US" sz="1600" dirty="0" err="1">
                <a:latin typeface="Consolas" panose="020B0609020204030204" pitchFamily="49" charset="0"/>
                <a:cs typeface="Consolas" panose="020B0609020204030204" pitchFamily="49" charset="0"/>
              </a:rPr>
              <a:t>in.close</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in = null;</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buffer = null;</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p>
          <a:p>
            <a:pPr marL="45720" indent="0">
              <a:buNone/>
            </a:pP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p>
        </p:txBody>
      </p:sp>
      <p:sp>
        <p:nvSpPr>
          <p:cNvPr id="3" name="Title 2"/>
          <p:cNvSpPr>
            <a:spLocks noGrp="1"/>
          </p:cNvSpPr>
          <p:nvPr>
            <p:ph type="title"/>
          </p:nvPr>
        </p:nvSpPr>
        <p:spPr/>
        <p:txBody>
          <a:bodyPr/>
          <a:lstStyle/>
          <a:p>
            <a:r>
              <a:rPr lang="en-US" dirty="0"/>
              <a:t>How does a </a:t>
            </a:r>
            <a:r>
              <a:rPr lang="en-US" dirty="0" err="1"/>
              <a:t>BufferedReader</a:t>
            </a:r>
            <a:r>
              <a:rPr lang="en-US" dirty="0"/>
              <a:t> work?</a:t>
            </a:r>
          </a:p>
        </p:txBody>
      </p:sp>
      <p:sp>
        <p:nvSpPr>
          <p:cNvPr id="4" name="TextBox 3"/>
          <p:cNvSpPr txBox="1"/>
          <p:nvPr/>
        </p:nvSpPr>
        <p:spPr>
          <a:xfrm>
            <a:off x="5578783" y="5105400"/>
            <a:ext cx="3174106" cy="1477328"/>
          </a:xfrm>
          <a:prstGeom prst="rect">
            <a:avLst/>
          </a:prstGeom>
          <a:noFill/>
        </p:spPr>
        <p:txBody>
          <a:bodyPr wrap="square" rtlCol="0">
            <a:spAutoFit/>
          </a:bodyPr>
          <a:lstStyle/>
          <a:p>
            <a:pPr algn="ctr">
              <a:lnSpc>
                <a:spcPts val="1800"/>
              </a:lnSpc>
            </a:pPr>
            <a:r>
              <a:rPr lang="en-US" sz="1600" dirty="0">
                <a:solidFill>
                  <a:srgbClr val="C00000"/>
                </a:solidFill>
                <a:latin typeface="Comic Sans MS" panose="030F0702030302020204" pitchFamily="66" charset="0"/>
              </a:rPr>
              <a:t>Clients of </a:t>
            </a:r>
            <a:r>
              <a:rPr lang="en-US" sz="1600" dirty="0" err="1">
                <a:solidFill>
                  <a:srgbClr val="C00000"/>
                </a:solidFill>
                <a:latin typeface="Comic Sans MS" panose="030F0702030302020204" pitchFamily="66" charset="0"/>
              </a:rPr>
              <a:t>BufferedReader</a:t>
            </a: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 ask it to close.</a:t>
            </a:r>
            <a:br>
              <a:rPr lang="en-US" sz="1600" dirty="0">
                <a:solidFill>
                  <a:srgbClr val="C00000"/>
                </a:solidFill>
                <a:latin typeface="Comic Sans MS" panose="030F0702030302020204" pitchFamily="66" charset="0"/>
              </a:rPr>
            </a:b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Then </a:t>
            </a:r>
            <a:r>
              <a:rPr lang="en-US" sz="1600" dirty="0" err="1">
                <a:solidFill>
                  <a:srgbClr val="C00000"/>
                </a:solidFill>
                <a:latin typeface="Comic Sans MS" panose="030F0702030302020204" pitchFamily="66" charset="0"/>
              </a:rPr>
              <a:t>BufferedReader</a:t>
            </a:r>
            <a:r>
              <a:rPr lang="en-US" sz="1600" dirty="0">
                <a:solidFill>
                  <a:srgbClr val="C00000"/>
                </a:solidFill>
                <a:latin typeface="Comic Sans MS" panose="030F0702030302020204" pitchFamily="66" charset="0"/>
              </a:rPr>
              <a:t> turns around and asks </a:t>
            </a: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its Reader to close!</a:t>
            </a:r>
            <a:endParaRPr lang="en-US" sz="1600" b="0" dirty="0">
              <a:solidFill>
                <a:srgbClr val="C00000"/>
              </a:solidFill>
              <a:latin typeface="Comic Sans MS" panose="030F0702030302020204" pitchFamily="66" charset="0"/>
            </a:endParaRPr>
          </a:p>
        </p:txBody>
      </p:sp>
      <p:cxnSp>
        <p:nvCxnSpPr>
          <p:cNvPr id="5" name="Straight Arrow Connector 4"/>
          <p:cNvCxnSpPr/>
          <p:nvPr/>
        </p:nvCxnSpPr>
        <p:spPr>
          <a:xfrm flipH="1">
            <a:off x="2797622" y="5257800"/>
            <a:ext cx="2993578" cy="304798"/>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261754" y="6072661"/>
            <a:ext cx="1529446" cy="152399"/>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181600" y="1752598"/>
            <a:ext cx="1295400" cy="30480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77000" y="1748133"/>
            <a:ext cx="2819400" cy="646331"/>
          </a:xfrm>
          <a:prstGeom prst="rect">
            <a:avLst/>
          </a:prstGeom>
        </p:spPr>
        <p:txBody>
          <a:bodyPr wrap="square">
            <a:spAutoFit/>
          </a:bodyPr>
          <a:lstStyle/>
          <a:p>
            <a:r>
              <a:rPr lang="en-US" dirty="0">
                <a:solidFill>
                  <a:srgbClr val="C00000"/>
                </a:solidFill>
                <a:latin typeface="Comic Sans MS" panose="030F0702030302020204" pitchFamily="66" charset="0"/>
              </a:rPr>
              <a:t>So it has the same</a:t>
            </a:r>
          </a:p>
          <a:p>
            <a:r>
              <a:rPr lang="en-US" dirty="0">
                <a:solidFill>
                  <a:srgbClr val="C00000"/>
                </a:solidFill>
                <a:latin typeface="Comic Sans MS" panose="030F0702030302020204" pitchFamily="66" charset="0"/>
              </a:rPr>
              <a:t>"interface" as Reader.</a:t>
            </a:r>
            <a:endParaRPr lang="en-US" dirty="0"/>
          </a:p>
        </p:txBody>
      </p:sp>
      <p:sp>
        <p:nvSpPr>
          <p:cNvPr id="15" name="Rectangle 14"/>
          <p:cNvSpPr/>
          <p:nvPr/>
        </p:nvSpPr>
        <p:spPr>
          <a:xfrm>
            <a:off x="7391400" y="2765754"/>
            <a:ext cx="1543365" cy="400110"/>
          </a:xfrm>
          <a:prstGeom prst="rect">
            <a:avLst/>
          </a:prstGeom>
        </p:spPr>
        <p:txBody>
          <a:bodyPr wrap="square">
            <a:spAutoFit/>
          </a:bodyPr>
          <a:lstStyle/>
          <a:p>
            <a:pPr algn="ctr"/>
            <a:r>
              <a:rPr lang="en-US" sz="2000" dirty="0">
                <a:solidFill>
                  <a:srgbClr val="0070C0"/>
                </a:solidFill>
                <a:latin typeface="Comic Sans MS" panose="030F0702030302020204" pitchFamily="66" charset="0"/>
              </a:rPr>
              <a:t>extends</a:t>
            </a:r>
            <a:endParaRPr lang="en-US" sz="2000" dirty="0">
              <a:solidFill>
                <a:srgbClr val="0070C0"/>
              </a:solidFill>
            </a:endParaRPr>
          </a:p>
        </p:txBody>
      </p:sp>
      <p:sp>
        <p:nvSpPr>
          <p:cNvPr id="16" name="Rectangle 15"/>
          <p:cNvSpPr/>
          <p:nvPr/>
        </p:nvSpPr>
        <p:spPr>
          <a:xfrm>
            <a:off x="7391400" y="3810000"/>
            <a:ext cx="1543365" cy="400110"/>
          </a:xfrm>
          <a:prstGeom prst="rect">
            <a:avLst/>
          </a:prstGeom>
        </p:spPr>
        <p:txBody>
          <a:bodyPr wrap="square">
            <a:spAutoFit/>
          </a:bodyPr>
          <a:lstStyle/>
          <a:p>
            <a:pPr algn="ctr"/>
            <a:r>
              <a:rPr lang="en-US" sz="2000" dirty="0">
                <a:solidFill>
                  <a:srgbClr val="0070C0"/>
                </a:solidFill>
                <a:latin typeface="Comic Sans MS" panose="030F0702030302020204" pitchFamily="66" charset="0"/>
              </a:rPr>
              <a:t>has-a</a:t>
            </a:r>
            <a:endParaRPr lang="en-US" sz="2000" dirty="0">
              <a:solidFill>
                <a:srgbClr val="0070C0"/>
              </a:solidFill>
            </a:endParaRPr>
          </a:p>
        </p:txBody>
      </p:sp>
      <p:sp>
        <p:nvSpPr>
          <p:cNvPr id="18" name="Up Arrow 17"/>
          <p:cNvSpPr/>
          <p:nvPr/>
        </p:nvSpPr>
        <p:spPr>
          <a:xfrm>
            <a:off x="8001000" y="2427318"/>
            <a:ext cx="218918" cy="371290"/>
          </a:xfrm>
          <a:prstGeom prst="up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flipV="1">
            <a:off x="8053623" y="4267200"/>
            <a:ext cx="218918" cy="371290"/>
          </a:xfrm>
          <a:prstGeom prst="up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796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p:txBody>
          <a:bodyPr/>
          <a:lstStyle/>
          <a:p>
            <a:pPr marL="45720" indent="0">
              <a:buNone/>
            </a:pPr>
            <a:endParaRPr lang="en-US" dirty="0"/>
          </a:p>
        </p:txBody>
      </p:sp>
      <p:sp>
        <p:nvSpPr>
          <p:cNvPr id="5" name="Title 4"/>
          <p:cNvSpPr>
            <a:spLocks noGrp="1"/>
          </p:cNvSpPr>
          <p:nvPr>
            <p:ph type="title"/>
          </p:nvPr>
        </p:nvSpPr>
        <p:spPr/>
        <p:txBody>
          <a:bodyPr/>
          <a:lstStyle/>
          <a:p>
            <a:r>
              <a:rPr lang="en-US" dirty="0">
                <a:solidFill>
                  <a:schemeClr val="bg1"/>
                </a:solidFill>
              </a:rPr>
              <a:t>The Decorator Pattern and File IO</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02543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971800"/>
            <a:ext cx="5867400" cy="3186113"/>
          </a:xfrm>
        </p:spPr>
        <p:txBody>
          <a:bodyPr/>
          <a:lstStyle/>
          <a:p>
            <a:pPr marL="45720" indent="0">
              <a:buNone/>
            </a:pPr>
            <a:r>
              <a:rPr lang="en-US" dirty="0"/>
              <a:t>The Decorator Pattern and Java IO classes</a:t>
            </a:r>
          </a:p>
        </p:txBody>
      </p:sp>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2239265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lowchart: Connector 72"/>
          <p:cNvSpPr/>
          <p:nvPr/>
        </p:nvSpPr>
        <p:spPr>
          <a:xfrm>
            <a:off x="4114800" y="3733800"/>
            <a:ext cx="3929743" cy="22098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BufferedReader</a:t>
            </a:r>
            <a:endParaRPr lang="en-US" dirty="0"/>
          </a:p>
          <a:p>
            <a:pPr marL="285750" indent="-285750">
              <a:buFontTx/>
              <a:buChar char="-"/>
            </a:pPr>
            <a:r>
              <a:rPr lang="en-US" sz="1600" dirty="0">
                <a:latin typeface="Consolas" panose="020B0609020204030204" pitchFamily="49" charset="0"/>
                <a:cs typeface="Consolas" panose="020B0609020204030204" pitchFamily="49" charset="0"/>
              </a:rPr>
              <a:t>close()</a:t>
            </a:r>
          </a:p>
          <a:p>
            <a:pPr marL="285750" indent="-285750">
              <a:buFontTx/>
              <a:buChar char="-"/>
            </a:pPr>
            <a:r>
              <a:rPr lang="en-US" sz="1600" dirty="0">
                <a:latin typeface="Consolas" panose="020B0609020204030204" pitchFamily="49" charset="0"/>
                <a:cs typeface="Consolas" panose="020B0609020204030204" pitchFamily="49" charset="0"/>
              </a:rPr>
              <a:t>read()</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Decorator Pattern</a:t>
            </a:r>
            <a:br>
              <a:rPr lang="en-US" dirty="0"/>
            </a:br>
            <a:r>
              <a:rPr lang="en-US" dirty="0"/>
              <a:t>aka the "wrapper" pattern</a:t>
            </a:r>
          </a:p>
        </p:txBody>
      </p:sp>
      <p:sp>
        <p:nvSpPr>
          <p:cNvPr id="4" name="Flowchart: Connector 3"/>
          <p:cNvSpPr/>
          <p:nvPr/>
        </p:nvSpPr>
        <p:spPr>
          <a:xfrm>
            <a:off x="6019800" y="21717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5" name="Flowchart: Process 4"/>
          <p:cNvSpPr/>
          <p:nvPr/>
        </p:nvSpPr>
        <p:spPr>
          <a:xfrm>
            <a:off x="609600" y="22860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7" name="Straight Arrow Connector 6"/>
          <p:cNvCxnSpPr/>
          <p:nvPr/>
        </p:nvCxnSpPr>
        <p:spPr>
          <a:xfrm>
            <a:off x="1752600" y="25146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58954" y="2191435"/>
            <a:ext cx="16224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close</a:t>
            </a:r>
          </a:p>
        </p:txBody>
      </p:sp>
      <p:sp>
        <p:nvSpPr>
          <p:cNvPr id="15" name="TextBox 14"/>
          <p:cNvSpPr txBox="1"/>
          <p:nvPr/>
        </p:nvSpPr>
        <p:spPr>
          <a:xfrm>
            <a:off x="2268550" y="2801035"/>
            <a:ext cx="2074850" cy="323165"/>
          </a:xfrm>
          <a:prstGeom prst="rect">
            <a:avLst/>
          </a:prstGeom>
          <a:noFill/>
        </p:spPr>
        <p:txBody>
          <a:bodyPr wrap="square" rtlCol="0">
            <a:spAutoFit/>
          </a:bodyPr>
          <a:lstStyle/>
          <a:p>
            <a:pPr algn="ctr">
              <a:lnSpc>
                <a:spcPts val="1800"/>
              </a:lnSpc>
            </a:pPr>
            <a:r>
              <a:rPr lang="en-US" sz="1600" dirty="0">
                <a:solidFill>
                  <a:srgbClr val="C00000"/>
                </a:solidFill>
              </a:rPr>
              <a:t>I'm done </a:t>
            </a:r>
            <a:r>
              <a:rPr lang="en-US" sz="1600" b="0" dirty="0">
                <a:solidFill>
                  <a:srgbClr val="C00000"/>
                </a:solidFill>
                <a:latin typeface="+mn-lt"/>
              </a:rPr>
              <a:t>closing</a:t>
            </a:r>
          </a:p>
        </p:txBody>
      </p:sp>
      <p:cxnSp>
        <p:nvCxnSpPr>
          <p:cNvPr id="63" name="Straight Arrow Connector 62"/>
          <p:cNvCxnSpPr/>
          <p:nvPr/>
        </p:nvCxnSpPr>
        <p:spPr>
          <a:xfrm flipH="1">
            <a:off x="1752600" y="28194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019800" y="46101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68" name="Flowchart: Process 67"/>
          <p:cNvSpPr/>
          <p:nvPr/>
        </p:nvSpPr>
        <p:spPr>
          <a:xfrm>
            <a:off x="609600" y="47244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69" name="Straight Arrow Connector 68"/>
          <p:cNvCxnSpPr/>
          <p:nvPr/>
        </p:nvCxnSpPr>
        <p:spPr>
          <a:xfrm>
            <a:off x="1752600" y="4953000"/>
            <a:ext cx="24384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958954" y="4629835"/>
            <a:ext cx="16224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close</a:t>
            </a:r>
          </a:p>
        </p:txBody>
      </p:sp>
      <p:sp>
        <p:nvSpPr>
          <p:cNvPr id="71" name="TextBox 70"/>
          <p:cNvSpPr txBox="1"/>
          <p:nvPr/>
        </p:nvSpPr>
        <p:spPr>
          <a:xfrm>
            <a:off x="2268550" y="5239435"/>
            <a:ext cx="2074850" cy="323165"/>
          </a:xfrm>
          <a:prstGeom prst="rect">
            <a:avLst/>
          </a:prstGeom>
          <a:noFill/>
        </p:spPr>
        <p:txBody>
          <a:bodyPr wrap="square" rtlCol="0">
            <a:spAutoFit/>
          </a:bodyPr>
          <a:lstStyle/>
          <a:p>
            <a:pPr algn="ctr">
              <a:lnSpc>
                <a:spcPts val="1800"/>
              </a:lnSpc>
            </a:pPr>
            <a:r>
              <a:rPr lang="en-US" sz="1600" dirty="0">
                <a:solidFill>
                  <a:srgbClr val="C00000"/>
                </a:solidFill>
              </a:rPr>
              <a:t>I'm done </a:t>
            </a:r>
            <a:r>
              <a:rPr lang="en-US" sz="1600" b="0" dirty="0">
                <a:solidFill>
                  <a:srgbClr val="C00000"/>
                </a:solidFill>
                <a:latin typeface="+mn-lt"/>
              </a:rPr>
              <a:t>closing</a:t>
            </a:r>
          </a:p>
        </p:txBody>
      </p:sp>
      <p:cxnSp>
        <p:nvCxnSpPr>
          <p:cNvPr id="72" name="Straight Arrow Connector 71"/>
          <p:cNvCxnSpPr/>
          <p:nvPr/>
        </p:nvCxnSpPr>
        <p:spPr>
          <a:xfrm flipH="1">
            <a:off x="1752600" y="5257800"/>
            <a:ext cx="2362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867400" y="4543425"/>
            <a:ext cx="692727" cy="638175"/>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50107" y="3505200"/>
            <a:ext cx="2436885" cy="923330"/>
          </a:xfrm>
          <a:prstGeom prst="rect">
            <a:avLst/>
          </a:prstGeom>
          <a:noFill/>
        </p:spPr>
        <p:txBody>
          <a:bodyPr wrap="none" rtlCol="0">
            <a:spAutoFit/>
          </a:bodyPr>
          <a:lstStyle/>
          <a:p>
            <a:pPr algn="ctr"/>
            <a:r>
              <a:rPr lang="en-US" sz="1600" b="0" dirty="0">
                <a:solidFill>
                  <a:srgbClr val="0070C0"/>
                </a:solidFill>
                <a:latin typeface="Comic Sans MS" panose="030F0702030302020204" pitchFamily="66" charset="0"/>
              </a:rPr>
              <a:t>So what's the big deal?</a:t>
            </a:r>
            <a:br>
              <a:rPr lang="en-US" sz="1600" b="0" dirty="0">
                <a:solidFill>
                  <a:srgbClr val="0070C0"/>
                </a:solidFill>
                <a:latin typeface="Comic Sans MS" panose="030F0702030302020204" pitchFamily="66" charset="0"/>
              </a:rPr>
            </a:br>
            <a:r>
              <a:rPr lang="en-US" sz="600" b="0" dirty="0">
                <a:solidFill>
                  <a:srgbClr val="0070C0"/>
                </a:solidFill>
                <a:latin typeface="Comic Sans MS" panose="030F0702030302020204" pitchFamily="66" charset="0"/>
              </a:rPr>
              <a:t> </a:t>
            </a:r>
          </a:p>
          <a:p>
            <a:pPr algn="ctr"/>
            <a:r>
              <a:rPr lang="en-US" sz="1600" dirty="0" err="1">
                <a:solidFill>
                  <a:srgbClr val="0070C0"/>
                </a:solidFill>
                <a:latin typeface="Comic Sans MS" panose="030F0702030302020204" pitchFamily="66" charset="0"/>
              </a:rPr>
              <a:t>BufferedReader</a:t>
            </a:r>
            <a:r>
              <a:rPr lang="en-US" sz="1600" dirty="0">
                <a:solidFill>
                  <a:srgbClr val="0070C0"/>
                </a:solidFill>
                <a:latin typeface="Comic Sans MS" panose="030F0702030302020204" pitchFamily="66" charset="0"/>
              </a:rPr>
              <a:t> just </a:t>
            </a:r>
            <a:br>
              <a:rPr lang="en-US" sz="1600" dirty="0">
                <a:solidFill>
                  <a:srgbClr val="0070C0"/>
                </a:solidFill>
                <a:latin typeface="Comic Sans MS" panose="030F0702030302020204" pitchFamily="66" charset="0"/>
              </a:rPr>
            </a:br>
            <a:r>
              <a:rPr lang="en-US" sz="1600" dirty="0">
                <a:solidFill>
                  <a:srgbClr val="0070C0"/>
                </a:solidFill>
                <a:latin typeface="Comic Sans MS" panose="030F0702030302020204" pitchFamily="66" charset="0"/>
              </a:rPr>
              <a:t>passes to Reader</a:t>
            </a:r>
            <a:endParaRPr lang="en-US" sz="1600" b="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1973963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lowchart: Connector 72"/>
          <p:cNvSpPr/>
          <p:nvPr/>
        </p:nvSpPr>
        <p:spPr>
          <a:xfrm>
            <a:off x="4114800" y="3733800"/>
            <a:ext cx="3929743" cy="22098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BufferedReader</a:t>
            </a:r>
            <a:endParaRPr lang="en-US" dirty="0"/>
          </a:p>
          <a:p>
            <a:pPr marL="285750" indent="-285750">
              <a:buFontTx/>
              <a:buChar char="-"/>
            </a:pPr>
            <a:r>
              <a:rPr lang="en-US" sz="1600" dirty="0">
                <a:latin typeface="Consolas" panose="020B0609020204030204" pitchFamily="49" charset="0"/>
                <a:cs typeface="Consolas" panose="020B0609020204030204" pitchFamily="49" charset="0"/>
              </a:rPr>
              <a:t>close()</a:t>
            </a:r>
          </a:p>
          <a:p>
            <a:pPr marL="285750" indent="-285750">
              <a:buFontTx/>
              <a:buChar char="-"/>
            </a:pPr>
            <a:r>
              <a:rPr lang="en-US" sz="1600" dirty="0">
                <a:latin typeface="Consolas" panose="020B0609020204030204" pitchFamily="49" charset="0"/>
                <a:cs typeface="Consolas" panose="020B0609020204030204" pitchFamily="49" charset="0"/>
              </a:rPr>
              <a:t>read()</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It is a big deal  </a:t>
            </a:r>
            <a:r>
              <a:rPr lang="en-US" sz="2400" dirty="0"/>
              <a:t>(1)</a:t>
            </a:r>
            <a:br>
              <a:rPr lang="en-US" dirty="0"/>
            </a:br>
            <a:r>
              <a:rPr lang="en-US" sz="1050" spc="100" dirty="0"/>
              <a:t> </a:t>
            </a:r>
            <a:br>
              <a:rPr lang="en-US" sz="2000" spc="100" dirty="0"/>
            </a:br>
            <a:r>
              <a:rPr lang="en-US" sz="2000" spc="100" dirty="0"/>
              <a:t>The decorator (wrapper) might have an improved mechanism</a:t>
            </a:r>
            <a:endParaRPr lang="en-US" spc="100" dirty="0"/>
          </a:p>
        </p:txBody>
      </p:sp>
      <p:sp>
        <p:nvSpPr>
          <p:cNvPr id="4" name="Flowchart: Connector 3"/>
          <p:cNvSpPr/>
          <p:nvPr/>
        </p:nvSpPr>
        <p:spPr>
          <a:xfrm>
            <a:off x="6019800" y="21717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5" name="Flowchart: Process 4"/>
          <p:cNvSpPr/>
          <p:nvPr/>
        </p:nvSpPr>
        <p:spPr>
          <a:xfrm>
            <a:off x="609600" y="22860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7" name="Straight Arrow Connector 6"/>
          <p:cNvCxnSpPr/>
          <p:nvPr/>
        </p:nvCxnSpPr>
        <p:spPr>
          <a:xfrm>
            <a:off x="1752600" y="25146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00200" y="2191435"/>
            <a:ext cx="26130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read a character</a:t>
            </a:r>
          </a:p>
        </p:txBody>
      </p:sp>
      <p:sp>
        <p:nvSpPr>
          <p:cNvPr id="15" name="TextBox 14"/>
          <p:cNvSpPr txBox="1"/>
          <p:nvPr/>
        </p:nvSpPr>
        <p:spPr>
          <a:xfrm>
            <a:off x="2268550" y="2801035"/>
            <a:ext cx="2074850" cy="323165"/>
          </a:xfrm>
          <a:prstGeom prst="rect">
            <a:avLst/>
          </a:prstGeom>
          <a:noFill/>
        </p:spPr>
        <p:txBody>
          <a:bodyPr wrap="square" rtlCol="0">
            <a:spAutoFit/>
          </a:bodyPr>
          <a:lstStyle/>
          <a:p>
            <a:pPr algn="ctr">
              <a:lnSpc>
                <a:spcPts val="1800"/>
              </a:lnSpc>
            </a:pPr>
            <a:r>
              <a:rPr lang="en-US" sz="1600" dirty="0">
                <a:solidFill>
                  <a:srgbClr val="C00000"/>
                </a:solidFill>
              </a:rPr>
              <a:t>'a'</a:t>
            </a:r>
            <a:endParaRPr lang="en-US" sz="1600" b="0" dirty="0">
              <a:solidFill>
                <a:srgbClr val="C00000"/>
              </a:solidFill>
              <a:latin typeface="+mn-lt"/>
            </a:endParaRPr>
          </a:p>
        </p:txBody>
      </p:sp>
      <p:cxnSp>
        <p:nvCxnSpPr>
          <p:cNvPr id="63" name="Straight Arrow Connector 62"/>
          <p:cNvCxnSpPr/>
          <p:nvPr/>
        </p:nvCxnSpPr>
        <p:spPr>
          <a:xfrm flipH="1">
            <a:off x="1752600" y="28194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019800" y="46101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68" name="Flowchart: Process 67"/>
          <p:cNvSpPr/>
          <p:nvPr/>
        </p:nvSpPr>
        <p:spPr>
          <a:xfrm>
            <a:off x="609600" y="47244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69" name="Straight Arrow Connector 68"/>
          <p:cNvCxnSpPr/>
          <p:nvPr/>
        </p:nvCxnSpPr>
        <p:spPr>
          <a:xfrm>
            <a:off x="1752600" y="4953000"/>
            <a:ext cx="24384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268550" y="5239435"/>
            <a:ext cx="2074850" cy="323165"/>
          </a:xfrm>
          <a:prstGeom prst="rect">
            <a:avLst/>
          </a:prstGeom>
          <a:noFill/>
        </p:spPr>
        <p:txBody>
          <a:bodyPr wrap="square" rtlCol="0">
            <a:spAutoFit/>
          </a:bodyPr>
          <a:lstStyle/>
          <a:p>
            <a:pPr algn="ctr">
              <a:lnSpc>
                <a:spcPts val="1800"/>
              </a:lnSpc>
            </a:pPr>
            <a:r>
              <a:rPr lang="en-US" sz="1600" dirty="0">
                <a:solidFill>
                  <a:srgbClr val="C00000"/>
                </a:solidFill>
              </a:rPr>
              <a:t>'a'</a:t>
            </a:r>
            <a:endParaRPr lang="en-US" sz="1600" b="0" dirty="0">
              <a:solidFill>
                <a:srgbClr val="C00000"/>
              </a:solidFill>
              <a:latin typeface="+mn-lt"/>
            </a:endParaRPr>
          </a:p>
        </p:txBody>
      </p:sp>
      <p:cxnSp>
        <p:nvCxnSpPr>
          <p:cNvPr id="72" name="Straight Arrow Connector 71"/>
          <p:cNvCxnSpPr/>
          <p:nvPr/>
        </p:nvCxnSpPr>
        <p:spPr>
          <a:xfrm flipH="1">
            <a:off x="1752600" y="5257800"/>
            <a:ext cx="2362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05400" y="5355967"/>
            <a:ext cx="1524000" cy="45050"/>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4610100"/>
            <a:ext cx="26130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read a character</a:t>
            </a:r>
          </a:p>
        </p:txBody>
      </p:sp>
      <p:sp>
        <p:nvSpPr>
          <p:cNvPr id="2" name="TextBox 1"/>
          <p:cNvSpPr txBox="1"/>
          <p:nvPr/>
        </p:nvSpPr>
        <p:spPr>
          <a:xfrm>
            <a:off x="4627134" y="4932402"/>
            <a:ext cx="1300421" cy="553998"/>
          </a:xfrm>
          <a:prstGeom prst="rect">
            <a:avLst/>
          </a:prstGeom>
          <a:noFill/>
        </p:spPr>
        <p:txBody>
          <a:bodyPr wrap="none" rtlCol="0">
            <a:spAutoFit/>
          </a:bodyPr>
          <a:lstStyle/>
          <a:p>
            <a:pPr algn="ctr">
              <a:lnSpc>
                <a:spcPts val="1800"/>
              </a:lnSpc>
            </a:pPr>
            <a:r>
              <a:rPr lang="en-US" sz="1600" dirty="0">
                <a:solidFill>
                  <a:srgbClr val="FFFF00"/>
                </a:solidFill>
              </a:rPr>
              <a:t>if (</a:t>
            </a:r>
            <a:r>
              <a:rPr lang="en-US" sz="1600" i="1" dirty="0">
                <a:solidFill>
                  <a:srgbClr val="FFFF00"/>
                </a:solidFill>
              </a:rPr>
              <a:t>in buffer) </a:t>
            </a:r>
          </a:p>
          <a:p>
            <a:pPr>
              <a:lnSpc>
                <a:spcPts val="1800"/>
              </a:lnSpc>
            </a:pPr>
            <a:r>
              <a:rPr lang="en-US" sz="1600" b="0" i="1" dirty="0">
                <a:solidFill>
                  <a:srgbClr val="FFFF00"/>
                </a:solidFill>
                <a:latin typeface="+mn-lt"/>
              </a:rPr>
              <a:t>else</a:t>
            </a:r>
            <a:endParaRPr lang="en-US" sz="1600" b="0" dirty="0">
              <a:solidFill>
                <a:srgbClr val="FFFF00"/>
              </a:solidFill>
              <a:latin typeface="+mn-lt"/>
            </a:endParaRPr>
          </a:p>
        </p:txBody>
      </p:sp>
      <p:cxnSp>
        <p:nvCxnSpPr>
          <p:cNvPr id="28" name="Straight Arrow Connector 27"/>
          <p:cNvCxnSpPr/>
          <p:nvPr/>
        </p:nvCxnSpPr>
        <p:spPr>
          <a:xfrm flipH="1">
            <a:off x="4287906" y="5101925"/>
            <a:ext cx="419100" cy="137510"/>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 y="3420070"/>
            <a:ext cx="3276600" cy="830997"/>
          </a:xfrm>
          <a:prstGeom prst="rect">
            <a:avLst/>
          </a:prstGeom>
        </p:spPr>
        <p:txBody>
          <a:bodyPr wrap="square">
            <a:spAutoFit/>
          </a:bodyPr>
          <a:lstStyle/>
          <a:p>
            <a:pPr algn="ctr"/>
            <a:r>
              <a:rPr lang="en-US" sz="1600" dirty="0"/>
              <a:t>All the client knows, is that</a:t>
            </a:r>
            <a:br>
              <a:rPr lang="en-US" sz="1600" dirty="0"/>
            </a:br>
            <a:r>
              <a:rPr lang="en-US" sz="1600" dirty="0"/>
              <a:t>it invoked the same method</a:t>
            </a:r>
            <a:br>
              <a:rPr lang="en-US" sz="1600" dirty="0"/>
            </a:br>
            <a:r>
              <a:rPr lang="en-US" sz="1600" dirty="0"/>
              <a:t>in both cases</a:t>
            </a:r>
          </a:p>
        </p:txBody>
      </p:sp>
    </p:spTree>
    <p:extLst>
      <p:ext uri="{BB962C8B-B14F-4D97-AF65-F5344CB8AC3E}">
        <p14:creationId xmlns:p14="http://schemas.microsoft.com/office/powerpoint/2010/main" val="153689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lowchart: Connector 72"/>
          <p:cNvSpPr/>
          <p:nvPr/>
        </p:nvSpPr>
        <p:spPr>
          <a:xfrm>
            <a:off x="4102729" y="498595"/>
            <a:ext cx="3929743" cy="22098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BufferedReader</a:t>
            </a:r>
            <a:endParaRPr lang="en-US" dirty="0"/>
          </a:p>
          <a:p>
            <a:pPr marL="285750" indent="-285750">
              <a:buFontTx/>
              <a:buChar char="-"/>
            </a:pPr>
            <a:r>
              <a:rPr lang="en-US" sz="1600" dirty="0">
                <a:latin typeface="Consolas" panose="020B0609020204030204" pitchFamily="49" charset="0"/>
                <a:cs typeface="Consolas" panose="020B0609020204030204" pitchFamily="49" charset="0"/>
              </a:rPr>
              <a:t>close()</a:t>
            </a:r>
          </a:p>
          <a:p>
            <a:pPr marL="285750" indent="-285750">
              <a:buFontTx/>
              <a:buChar char="-"/>
            </a:pPr>
            <a:r>
              <a:rPr lang="en-US" sz="1600" dirty="0">
                <a:latin typeface="Consolas" panose="020B0609020204030204" pitchFamily="49" charset="0"/>
                <a:cs typeface="Consolas" panose="020B0609020204030204" pitchFamily="49" charset="0"/>
              </a:rPr>
              <a:t>read()</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idx="4294967295"/>
          </p:nvPr>
        </p:nvSpPr>
        <p:spPr>
          <a:xfrm>
            <a:off x="0" y="66675"/>
            <a:ext cx="8382000" cy="406400"/>
          </a:xfrm>
        </p:spPr>
        <p:txBody>
          <a:bodyPr/>
          <a:lstStyle/>
          <a:p>
            <a:r>
              <a:rPr lang="en-US" sz="2000" spc="100" dirty="0">
                <a:solidFill>
                  <a:srgbClr val="C00000"/>
                </a:solidFill>
              </a:rPr>
              <a:t>For </a:t>
            </a:r>
            <a:r>
              <a:rPr lang="en-US" sz="2000" spc="100" dirty="0" err="1">
                <a:solidFill>
                  <a:srgbClr val="C00000"/>
                </a:solidFill>
              </a:rPr>
              <a:t>completists</a:t>
            </a:r>
            <a:r>
              <a:rPr lang="en-US" sz="2000" spc="100" dirty="0">
                <a:solidFill>
                  <a:srgbClr val="C00000"/>
                </a:solidFill>
              </a:rPr>
              <a:t> only!</a:t>
            </a:r>
            <a:endParaRPr lang="en-US" spc="100" dirty="0">
              <a:solidFill>
                <a:srgbClr val="C00000"/>
              </a:solidFill>
            </a:endParaRPr>
          </a:p>
        </p:txBody>
      </p:sp>
      <p:sp>
        <p:nvSpPr>
          <p:cNvPr id="6" name="Content Placeholder 5"/>
          <p:cNvSpPr>
            <a:spLocks noGrp="1"/>
          </p:cNvSpPr>
          <p:nvPr>
            <p:ph idx="4294967295"/>
          </p:nvPr>
        </p:nvSpPr>
        <p:spPr>
          <a:xfrm>
            <a:off x="0" y="2708275"/>
            <a:ext cx="8407400" cy="3568700"/>
          </a:xfrm>
        </p:spPr>
        <p:txBody>
          <a:bodyPr>
            <a:normAutofit/>
          </a:bodyPr>
          <a:lstStyle/>
          <a:p>
            <a:r>
              <a:rPr lang="en-US" sz="1800" spc="0" dirty="0"/>
              <a:t>If </a:t>
            </a:r>
            <a:r>
              <a:rPr lang="en-US" sz="1800" spc="0" dirty="0" err="1"/>
              <a:t>BufferedReader's</a:t>
            </a:r>
            <a:r>
              <a:rPr lang="en-US" sz="1800" spc="0" dirty="0"/>
              <a:t> read() method has no more buffer, it will invoke its fill() method and then it will invoke its Reader's (which happens to be a </a:t>
            </a:r>
            <a:r>
              <a:rPr lang="en-US" sz="1800" spc="0" dirty="0" err="1"/>
              <a:t>FileReader</a:t>
            </a:r>
            <a:r>
              <a:rPr lang="en-US" sz="1800" spc="0" dirty="0"/>
              <a:t>) method read() with parameters for the buffer.</a:t>
            </a:r>
          </a:p>
        </p:txBody>
      </p:sp>
      <p:sp>
        <p:nvSpPr>
          <p:cNvPr id="67" name="Flowchart: Connector 66"/>
          <p:cNvSpPr/>
          <p:nvPr/>
        </p:nvSpPr>
        <p:spPr>
          <a:xfrm>
            <a:off x="6007729" y="1374895"/>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68" name="Flowchart: Process 67"/>
          <p:cNvSpPr/>
          <p:nvPr/>
        </p:nvSpPr>
        <p:spPr>
          <a:xfrm>
            <a:off x="597529" y="1489195"/>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69" name="Straight Arrow Connector 68"/>
          <p:cNvCxnSpPr/>
          <p:nvPr/>
        </p:nvCxnSpPr>
        <p:spPr>
          <a:xfrm>
            <a:off x="1740529" y="1717795"/>
            <a:ext cx="24384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256479" y="2004230"/>
            <a:ext cx="2074850" cy="323165"/>
          </a:xfrm>
          <a:prstGeom prst="rect">
            <a:avLst/>
          </a:prstGeom>
          <a:noFill/>
        </p:spPr>
        <p:txBody>
          <a:bodyPr wrap="square" rtlCol="0">
            <a:spAutoFit/>
          </a:bodyPr>
          <a:lstStyle/>
          <a:p>
            <a:pPr algn="ctr">
              <a:lnSpc>
                <a:spcPts val="1800"/>
              </a:lnSpc>
            </a:pPr>
            <a:r>
              <a:rPr lang="en-US" sz="1600" dirty="0">
                <a:solidFill>
                  <a:srgbClr val="C00000"/>
                </a:solidFill>
              </a:rPr>
              <a:t>'a'</a:t>
            </a:r>
            <a:endParaRPr lang="en-US" sz="1600" b="0" dirty="0">
              <a:solidFill>
                <a:srgbClr val="C00000"/>
              </a:solidFill>
              <a:latin typeface="+mn-lt"/>
            </a:endParaRPr>
          </a:p>
        </p:txBody>
      </p:sp>
      <p:cxnSp>
        <p:nvCxnSpPr>
          <p:cNvPr id="72" name="Straight Arrow Connector 71"/>
          <p:cNvCxnSpPr/>
          <p:nvPr/>
        </p:nvCxnSpPr>
        <p:spPr>
          <a:xfrm flipH="1">
            <a:off x="1740529" y="2022595"/>
            <a:ext cx="2362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093329" y="2120762"/>
            <a:ext cx="1524000" cy="45050"/>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88129" y="1374895"/>
            <a:ext cx="26130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read a character</a:t>
            </a:r>
          </a:p>
        </p:txBody>
      </p:sp>
      <p:sp>
        <p:nvSpPr>
          <p:cNvPr id="2" name="TextBox 1"/>
          <p:cNvSpPr txBox="1"/>
          <p:nvPr/>
        </p:nvSpPr>
        <p:spPr>
          <a:xfrm>
            <a:off x="4615063" y="1697197"/>
            <a:ext cx="1300421" cy="553998"/>
          </a:xfrm>
          <a:prstGeom prst="rect">
            <a:avLst/>
          </a:prstGeom>
          <a:noFill/>
        </p:spPr>
        <p:txBody>
          <a:bodyPr wrap="none" rtlCol="0">
            <a:spAutoFit/>
          </a:bodyPr>
          <a:lstStyle/>
          <a:p>
            <a:pPr algn="ctr">
              <a:lnSpc>
                <a:spcPts val="1800"/>
              </a:lnSpc>
            </a:pPr>
            <a:r>
              <a:rPr lang="en-US" sz="1600" dirty="0">
                <a:solidFill>
                  <a:srgbClr val="FFFF00"/>
                </a:solidFill>
              </a:rPr>
              <a:t>if (</a:t>
            </a:r>
            <a:r>
              <a:rPr lang="en-US" sz="1600" i="1" dirty="0">
                <a:solidFill>
                  <a:srgbClr val="FFFF00"/>
                </a:solidFill>
              </a:rPr>
              <a:t>in buffer) </a:t>
            </a:r>
          </a:p>
          <a:p>
            <a:pPr>
              <a:lnSpc>
                <a:spcPts val="1800"/>
              </a:lnSpc>
            </a:pPr>
            <a:r>
              <a:rPr lang="en-US" sz="1600" b="0" i="1" dirty="0">
                <a:solidFill>
                  <a:srgbClr val="FFFF00"/>
                </a:solidFill>
                <a:latin typeface="+mn-lt"/>
              </a:rPr>
              <a:t>else</a:t>
            </a:r>
            <a:endParaRPr lang="en-US" sz="1600" b="0" dirty="0">
              <a:solidFill>
                <a:srgbClr val="FFFF00"/>
              </a:solidFill>
              <a:latin typeface="+mn-lt"/>
            </a:endParaRPr>
          </a:p>
        </p:txBody>
      </p:sp>
      <p:cxnSp>
        <p:nvCxnSpPr>
          <p:cNvPr id="28" name="Straight Arrow Connector 27"/>
          <p:cNvCxnSpPr/>
          <p:nvPr/>
        </p:nvCxnSpPr>
        <p:spPr>
          <a:xfrm flipH="1">
            <a:off x="4275835" y="1866720"/>
            <a:ext cx="419100" cy="137510"/>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579422" y="3777950"/>
            <a:ext cx="7810500" cy="3105150"/>
          </a:xfrm>
          <a:prstGeom prst="rect">
            <a:avLst/>
          </a:prstGeom>
        </p:spPr>
      </p:pic>
      <p:grpSp>
        <p:nvGrpSpPr>
          <p:cNvPr id="13" name="Group 12"/>
          <p:cNvGrpSpPr/>
          <p:nvPr/>
        </p:nvGrpSpPr>
        <p:grpSpPr>
          <a:xfrm>
            <a:off x="6211611" y="3490899"/>
            <a:ext cx="2199625" cy="323165"/>
            <a:chOff x="4201175" y="3794769"/>
            <a:chExt cx="2199625" cy="323165"/>
          </a:xfrm>
        </p:grpSpPr>
        <p:sp>
          <p:nvSpPr>
            <p:cNvPr id="10" name="Rectangle 9"/>
            <p:cNvSpPr/>
            <p:nvPr/>
          </p:nvSpPr>
          <p:spPr>
            <a:xfrm>
              <a:off x="4201175" y="3886200"/>
              <a:ext cx="130154" cy="1301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24014" y="3794769"/>
              <a:ext cx="2076786" cy="323165"/>
            </a:xfrm>
            <a:prstGeom prst="rect">
              <a:avLst/>
            </a:prstGeom>
            <a:noFill/>
          </p:spPr>
          <p:txBody>
            <a:bodyPr wrap="none" rtlCol="0">
              <a:spAutoFit/>
            </a:bodyPr>
            <a:lstStyle/>
            <a:p>
              <a:pPr algn="ctr">
                <a:lnSpc>
                  <a:spcPts val="1800"/>
                </a:lnSpc>
              </a:pPr>
              <a:r>
                <a:rPr lang="en-US" sz="1200" b="0" dirty="0">
                  <a:latin typeface="+mn-lt"/>
                </a:rPr>
                <a:t>The superclass of </a:t>
              </a:r>
              <a:r>
                <a:rPr lang="en-US" sz="1200" b="0" dirty="0" err="1">
                  <a:latin typeface="+mn-lt"/>
                </a:rPr>
                <a:t>FileReader</a:t>
              </a:r>
              <a:endParaRPr lang="en-US" sz="1200" b="0" dirty="0">
                <a:latin typeface="+mn-lt"/>
              </a:endParaRPr>
            </a:p>
          </p:txBody>
        </p:sp>
      </p:grpSp>
    </p:spTree>
    <p:extLst>
      <p:ext uri="{BB962C8B-B14F-4D97-AF65-F5344CB8AC3E}">
        <p14:creationId xmlns:p14="http://schemas.microsoft.com/office/powerpoint/2010/main" val="1869514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66675"/>
            <a:ext cx="8382000" cy="406400"/>
          </a:xfrm>
        </p:spPr>
        <p:txBody>
          <a:bodyPr/>
          <a:lstStyle/>
          <a:p>
            <a:pPr algn="l"/>
            <a:r>
              <a:rPr lang="en-US" sz="2000" spc="100" dirty="0">
                <a:solidFill>
                  <a:srgbClr val="C00000"/>
                </a:solidFill>
              </a:rPr>
              <a:t>For </a:t>
            </a:r>
            <a:r>
              <a:rPr lang="en-US" sz="2000" spc="100" dirty="0" err="1">
                <a:solidFill>
                  <a:srgbClr val="C00000"/>
                </a:solidFill>
              </a:rPr>
              <a:t>completists</a:t>
            </a:r>
            <a:r>
              <a:rPr lang="en-US" sz="2000" spc="100" dirty="0">
                <a:solidFill>
                  <a:srgbClr val="C00000"/>
                </a:solidFill>
              </a:rPr>
              <a:t> only!</a:t>
            </a:r>
            <a:endParaRPr lang="en-US" spc="100" dirty="0">
              <a:solidFill>
                <a:srgbClr val="C00000"/>
              </a:solidFill>
            </a:endParaRPr>
          </a:p>
        </p:txBody>
      </p:sp>
      <p:sp>
        <p:nvSpPr>
          <p:cNvPr id="6" name="Content Placeholder 5"/>
          <p:cNvSpPr>
            <a:spLocks noGrp="1"/>
          </p:cNvSpPr>
          <p:nvPr>
            <p:ph idx="4294967295"/>
          </p:nvPr>
        </p:nvSpPr>
        <p:spPr>
          <a:xfrm>
            <a:off x="0" y="533400"/>
            <a:ext cx="3300413" cy="5743575"/>
          </a:xfrm>
        </p:spPr>
        <p:txBody>
          <a:bodyPr>
            <a:normAutofit/>
          </a:bodyPr>
          <a:lstStyle/>
          <a:p>
            <a:r>
              <a:rPr lang="en-US" sz="1800" spc="0" dirty="0"/>
              <a:t>So, </a:t>
            </a:r>
            <a:r>
              <a:rPr lang="en-US" sz="1800" spc="0" dirty="0" err="1"/>
              <a:t>BufferedReader</a:t>
            </a:r>
            <a:r>
              <a:rPr lang="en-US" sz="1800" spc="0" dirty="0"/>
              <a:t> </a:t>
            </a:r>
            <a:r>
              <a:rPr lang="en-US" sz="1800" b="1" u="sng" spc="0" dirty="0"/>
              <a:t>is-a</a:t>
            </a:r>
            <a:r>
              <a:rPr lang="en-US" sz="1800" b="1" spc="0" dirty="0"/>
              <a:t> </a:t>
            </a:r>
            <a:r>
              <a:rPr lang="en-US" sz="1800" spc="0" dirty="0"/>
              <a:t>Reader so that we can expect all Reader methods to exist (or be overridden)</a:t>
            </a:r>
            <a:br>
              <a:rPr lang="en-US" sz="1800" spc="0" dirty="0"/>
            </a:br>
            <a:endParaRPr lang="en-US" sz="1800" spc="0" dirty="0"/>
          </a:p>
          <a:p>
            <a:r>
              <a:rPr lang="en-US" sz="1800" spc="0" dirty="0" err="1"/>
              <a:t>BufferedReader</a:t>
            </a:r>
            <a:r>
              <a:rPr lang="en-US" sz="1800" spc="0" dirty="0"/>
              <a:t> </a:t>
            </a:r>
            <a:r>
              <a:rPr lang="en-US" sz="1800" b="1" u="sng" spc="0" dirty="0"/>
              <a:t>has-a</a:t>
            </a:r>
            <a:r>
              <a:rPr lang="en-US" sz="1800" b="1" spc="0" dirty="0"/>
              <a:t> </a:t>
            </a:r>
            <a:r>
              <a:rPr lang="en-US" sz="1800" spc="0" dirty="0"/>
              <a:t>Reader (in this case a </a:t>
            </a:r>
            <a:r>
              <a:rPr lang="en-US" sz="1800" spc="0" dirty="0" err="1"/>
              <a:t>FileReader</a:t>
            </a:r>
            <a:r>
              <a:rPr lang="en-US" sz="1800" spc="0" dirty="0"/>
              <a:t>) to gain access to the useful read(</a:t>
            </a:r>
            <a:r>
              <a:rPr lang="en-US" sz="1800" spc="0" dirty="0" err="1"/>
              <a:t>cbuff</a:t>
            </a:r>
            <a:r>
              <a:rPr lang="en-US" sz="1800" spc="0" dirty="0"/>
              <a:t>, offset, length) method.</a:t>
            </a:r>
          </a:p>
        </p:txBody>
      </p:sp>
      <p:pic>
        <p:nvPicPr>
          <p:cNvPr id="9" name="Picture 8"/>
          <p:cNvPicPr>
            <a:picLocks noChangeAspect="1"/>
          </p:cNvPicPr>
          <p:nvPr/>
        </p:nvPicPr>
        <p:blipFill>
          <a:blip r:embed="rId2"/>
          <a:stretch>
            <a:fillRect/>
          </a:stretch>
        </p:blipFill>
        <p:spPr>
          <a:xfrm>
            <a:off x="579422" y="3777950"/>
            <a:ext cx="7810500" cy="3105150"/>
          </a:xfrm>
          <a:prstGeom prst="rect">
            <a:avLst/>
          </a:prstGeom>
        </p:spPr>
      </p:pic>
      <p:pic>
        <p:nvPicPr>
          <p:cNvPr id="4" name="Picture 3"/>
          <p:cNvPicPr>
            <a:picLocks noChangeAspect="1"/>
          </p:cNvPicPr>
          <p:nvPr/>
        </p:nvPicPr>
        <p:blipFill>
          <a:blip r:embed="rId3"/>
          <a:stretch>
            <a:fillRect/>
          </a:stretch>
        </p:blipFill>
        <p:spPr>
          <a:xfrm>
            <a:off x="3684131" y="6036"/>
            <a:ext cx="5459869" cy="3789378"/>
          </a:xfrm>
          <a:prstGeom prst="rect">
            <a:avLst/>
          </a:prstGeom>
        </p:spPr>
      </p:pic>
    </p:spTree>
    <p:extLst>
      <p:ext uri="{BB962C8B-B14F-4D97-AF65-F5344CB8AC3E}">
        <p14:creationId xmlns:p14="http://schemas.microsoft.com/office/powerpoint/2010/main" val="2172570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lowchart: Connector 72"/>
          <p:cNvSpPr/>
          <p:nvPr/>
        </p:nvSpPr>
        <p:spPr>
          <a:xfrm>
            <a:off x="4114800" y="3733800"/>
            <a:ext cx="3929743" cy="22098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BufferedReader</a:t>
            </a:r>
            <a:endParaRPr lang="en-US" dirty="0"/>
          </a:p>
          <a:p>
            <a:pPr marL="285750" indent="-285750">
              <a:buFontTx/>
              <a:buChar char="-"/>
            </a:pPr>
            <a:r>
              <a:rPr lang="en-US" sz="1600" dirty="0">
                <a:latin typeface="Consolas" panose="020B0609020204030204" pitchFamily="49" charset="0"/>
                <a:cs typeface="Consolas" panose="020B0609020204030204" pitchFamily="49" charset="0"/>
              </a:rPr>
              <a:t>close()</a:t>
            </a:r>
          </a:p>
          <a:p>
            <a:pPr marL="285750" indent="-285750">
              <a:buFontTx/>
              <a:buChar char="-"/>
            </a:pPr>
            <a:r>
              <a:rPr lang="en-US" sz="1600" dirty="0" err="1">
                <a:solidFill>
                  <a:srgbClr val="FFFF00"/>
                </a:solidFill>
                <a:latin typeface="Consolas" panose="020B0609020204030204" pitchFamily="49" charset="0"/>
                <a:cs typeface="Consolas" panose="020B0609020204030204" pitchFamily="49" charset="0"/>
              </a:rPr>
              <a:t>readLine</a:t>
            </a:r>
            <a:r>
              <a:rPr lang="en-US" sz="1600" dirty="0">
                <a:solidFill>
                  <a:srgbClr val="FFFF00"/>
                </a:solidFill>
                <a:latin typeface="Consolas" panose="020B0609020204030204" pitchFamily="49" charset="0"/>
                <a:cs typeface="Consolas" panose="020B0609020204030204" pitchFamily="49" charset="0"/>
              </a:rPr>
              <a:t>()</a:t>
            </a:r>
          </a:p>
          <a:p>
            <a:pPr marL="285750" indent="-285750">
              <a:buFontTx/>
              <a:buChar char="-"/>
            </a:pPr>
            <a:r>
              <a:rPr lang="en-US" sz="1600" dirty="0">
                <a:latin typeface="Consolas" panose="020B0609020204030204" pitchFamily="49" charset="0"/>
                <a:cs typeface="Consolas" panose="020B0609020204030204" pitchFamily="49" charset="0"/>
              </a:rPr>
              <a:t>read()</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It is a big deal  </a:t>
            </a:r>
            <a:r>
              <a:rPr lang="en-US" sz="2400" dirty="0"/>
              <a:t>(2)</a:t>
            </a:r>
            <a:br>
              <a:rPr lang="en-US" dirty="0"/>
            </a:br>
            <a:r>
              <a:rPr lang="en-US" sz="1050" spc="100" dirty="0"/>
              <a:t> </a:t>
            </a:r>
            <a:br>
              <a:rPr lang="en-US" sz="2000" spc="100" dirty="0"/>
            </a:br>
            <a:r>
              <a:rPr lang="en-US" sz="2000" spc="100" dirty="0"/>
              <a:t>The decorator (wrapper) might add new functionality</a:t>
            </a:r>
            <a:endParaRPr lang="en-US" spc="100" dirty="0"/>
          </a:p>
        </p:txBody>
      </p:sp>
      <p:sp>
        <p:nvSpPr>
          <p:cNvPr id="4" name="Flowchart: Connector 3"/>
          <p:cNvSpPr/>
          <p:nvPr/>
        </p:nvSpPr>
        <p:spPr>
          <a:xfrm>
            <a:off x="6019800" y="21717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5" name="Flowchart: Process 4"/>
          <p:cNvSpPr/>
          <p:nvPr/>
        </p:nvSpPr>
        <p:spPr>
          <a:xfrm>
            <a:off x="609600" y="22860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7" name="Straight Arrow Connector 6"/>
          <p:cNvCxnSpPr/>
          <p:nvPr/>
        </p:nvCxnSpPr>
        <p:spPr>
          <a:xfrm>
            <a:off x="1752600" y="25146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00200" y="2191435"/>
            <a:ext cx="26130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read a character</a:t>
            </a:r>
          </a:p>
        </p:txBody>
      </p:sp>
      <p:sp>
        <p:nvSpPr>
          <p:cNvPr id="15" name="TextBox 14"/>
          <p:cNvSpPr txBox="1"/>
          <p:nvPr/>
        </p:nvSpPr>
        <p:spPr>
          <a:xfrm>
            <a:off x="2268550" y="2801035"/>
            <a:ext cx="2074850" cy="323165"/>
          </a:xfrm>
          <a:prstGeom prst="rect">
            <a:avLst/>
          </a:prstGeom>
          <a:noFill/>
        </p:spPr>
        <p:txBody>
          <a:bodyPr wrap="square" rtlCol="0">
            <a:spAutoFit/>
          </a:bodyPr>
          <a:lstStyle/>
          <a:p>
            <a:pPr algn="ctr">
              <a:lnSpc>
                <a:spcPts val="1800"/>
              </a:lnSpc>
            </a:pPr>
            <a:r>
              <a:rPr lang="en-US" sz="1600" dirty="0">
                <a:solidFill>
                  <a:srgbClr val="C00000"/>
                </a:solidFill>
              </a:rPr>
              <a:t>'a'</a:t>
            </a:r>
            <a:endParaRPr lang="en-US" sz="1600" b="0" dirty="0">
              <a:solidFill>
                <a:srgbClr val="C00000"/>
              </a:solidFill>
              <a:latin typeface="+mn-lt"/>
            </a:endParaRPr>
          </a:p>
        </p:txBody>
      </p:sp>
      <p:cxnSp>
        <p:nvCxnSpPr>
          <p:cNvPr id="63" name="Straight Arrow Connector 62"/>
          <p:cNvCxnSpPr/>
          <p:nvPr/>
        </p:nvCxnSpPr>
        <p:spPr>
          <a:xfrm flipH="1">
            <a:off x="1752600" y="2819400"/>
            <a:ext cx="4267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019800" y="4610100"/>
            <a:ext cx="1872343" cy="10287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Reader</a:t>
            </a:r>
          </a:p>
          <a:p>
            <a:pPr marL="285750" indent="-285750" algn="ctr">
              <a:buFontTx/>
              <a:buChar char="-"/>
            </a:pPr>
            <a:r>
              <a:rPr lang="en-US" sz="1600" dirty="0">
                <a:latin typeface="Consolas" panose="020B0609020204030204" pitchFamily="49" charset="0"/>
                <a:cs typeface="Consolas" panose="020B0609020204030204" pitchFamily="49" charset="0"/>
              </a:rPr>
              <a:t>close()</a:t>
            </a:r>
          </a:p>
          <a:p>
            <a:pPr marL="285750" indent="-285750" algn="ctr">
              <a:buFontTx/>
              <a:buChar char="-"/>
            </a:pPr>
            <a:r>
              <a:rPr lang="en-US" sz="1600" dirty="0">
                <a:latin typeface="Consolas" panose="020B0609020204030204" pitchFamily="49" charset="0"/>
                <a:cs typeface="Consolas" panose="020B0609020204030204" pitchFamily="49" charset="0"/>
              </a:rPr>
              <a:t>read()</a:t>
            </a:r>
          </a:p>
        </p:txBody>
      </p:sp>
      <p:sp>
        <p:nvSpPr>
          <p:cNvPr id="68" name="Flowchart: Process 67"/>
          <p:cNvSpPr/>
          <p:nvPr/>
        </p:nvSpPr>
        <p:spPr>
          <a:xfrm>
            <a:off x="609600" y="4724400"/>
            <a:ext cx="1143000" cy="8763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69" name="Straight Arrow Connector 68"/>
          <p:cNvCxnSpPr/>
          <p:nvPr/>
        </p:nvCxnSpPr>
        <p:spPr>
          <a:xfrm>
            <a:off x="1752600" y="4953000"/>
            <a:ext cx="24384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905000" y="5239435"/>
            <a:ext cx="2362200" cy="553998"/>
          </a:xfrm>
          <a:prstGeom prst="rect">
            <a:avLst/>
          </a:prstGeom>
          <a:noFill/>
        </p:spPr>
        <p:txBody>
          <a:bodyPr wrap="square" rtlCol="0">
            <a:spAutoFit/>
          </a:bodyPr>
          <a:lstStyle/>
          <a:p>
            <a:pPr algn="ctr">
              <a:lnSpc>
                <a:spcPts val="1800"/>
              </a:lnSpc>
            </a:pPr>
            <a:r>
              <a:rPr lang="en-US" sz="1600" dirty="0">
                <a:solidFill>
                  <a:srgbClr val="C00000"/>
                </a:solidFill>
              </a:rPr>
              <a:t>"augment your streams with buffers'"</a:t>
            </a:r>
            <a:endParaRPr lang="en-US" sz="1600" b="0" dirty="0">
              <a:solidFill>
                <a:srgbClr val="C00000"/>
              </a:solidFill>
              <a:latin typeface="+mn-lt"/>
            </a:endParaRPr>
          </a:p>
        </p:txBody>
      </p:sp>
      <p:cxnSp>
        <p:nvCxnSpPr>
          <p:cNvPr id="72" name="Straight Arrow Connector 71"/>
          <p:cNvCxnSpPr/>
          <p:nvPr/>
        </p:nvCxnSpPr>
        <p:spPr>
          <a:xfrm flipH="1">
            <a:off x="1752600" y="5257800"/>
            <a:ext cx="23622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4610100"/>
            <a:ext cx="2613046" cy="323165"/>
          </a:xfrm>
          <a:prstGeom prst="rect">
            <a:avLst/>
          </a:prstGeom>
          <a:noFill/>
        </p:spPr>
        <p:txBody>
          <a:bodyPr wrap="square" rtlCol="0">
            <a:spAutoFit/>
          </a:bodyPr>
          <a:lstStyle/>
          <a:p>
            <a:pPr algn="ctr">
              <a:lnSpc>
                <a:spcPts val="1800"/>
              </a:lnSpc>
            </a:pPr>
            <a:r>
              <a:rPr lang="en-US" sz="1600" dirty="0">
                <a:solidFill>
                  <a:srgbClr val="C00000"/>
                </a:solidFill>
              </a:rPr>
              <a:t>Please </a:t>
            </a:r>
            <a:r>
              <a:rPr lang="en-US" sz="1600" b="0" dirty="0">
                <a:solidFill>
                  <a:srgbClr val="C00000"/>
                </a:solidFill>
                <a:latin typeface="+mn-lt"/>
              </a:rPr>
              <a:t>read a </a:t>
            </a:r>
            <a:r>
              <a:rPr lang="en-US" sz="1600" b="1" dirty="0">
                <a:latin typeface="+mn-lt"/>
              </a:rPr>
              <a:t>line</a:t>
            </a:r>
          </a:p>
        </p:txBody>
      </p:sp>
      <p:sp>
        <p:nvSpPr>
          <p:cNvPr id="20" name="Rectangle 19"/>
          <p:cNvSpPr/>
          <p:nvPr/>
        </p:nvSpPr>
        <p:spPr>
          <a:xfrm>
            <a:off x="457200" y="3420070"/>
            <a:ext cx="3276600" cy="830997"/>
          </a:xfrm>
          <a:prstGeom prst="rect">
            <a:avLst/>
          </a:prstGeom>
        </p:spPr>
        <p:txBody>
          <a:bodyPr wrap="square">
            <a:spAutoFit/>
          </a:bodyPr>
          <a:lstStyle/>
          <a:p>
            <a:pPr algn="ctr"/>
            <a:r>
              <a:rPr lang="en-US" sz="1600" dirty="0"/>
              <a:t>All the client knows, is that</a:t>
            </a:r>
            <a:br>
              <a:rPr lang="en-US" sz="1600" dirty="0"/>
            </a:br>
            <a:r>
              <a:rPr lang="en-US" sz="1600" dirty="0"/>
              <a:t>it invoked the same method</a:t>
            </a:r>
            <a:br>
              <a:rPr lang="en-US" sz="1600" dirty="0"/>
            </a:br>
            <a:r>
              <a:rPr lang="en-US" sz="1600" dirty="0"/>
              <a:t>in both cases</a:t>
            </a:r>
          </a:p>
        </p:txBody>
      </p:sp>
    </p:spTree>
    <p:extLst>
      <p:ext uri="{BB962C8B-B14F-4D97-AF65-F5344CB8AC3E}">
        <p14:creationId xmlns:p14="http://schemas.microsoft.com/office/powerpoint/2010/main" val="3589661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Buffered writers work the same way as buffered readers.  </a:t>
            </a:r>
          </a:p>
          <a:p>
            <a:pPr fontAlgn="base"/>
            <a:r>
              <a:rPr lang="en-US" dirty="0"/>
              <a:t>A </a:t>
            </a:r>
            <a:r>
              <a:rPr lang="en-US" dirty="0" err="1">
                <a:latin typeface="Consolas" panose="020B0609020204030204" pitchFamily="49" charset="0"/>
                <a:cs typeface="Consolas" panose="020B0609020204030204" pitchFamily="49" charset="0"/>
              </a:rPr>
              <a:t>BufferedWriter</a:t>
            </a:r>
            <a:r>
              <a:rPr lang="en-US" dirty="0"/>
              <a:t> will save up many of the little writes and send only large chunks of data to the </a:t>
            </a:r>
            <a:r>
              <a:rPr lang="en-US" dirty="0" err="1">
                <a:latin typeface="Consolas" panose="020B0609020204030204" pitchFamily="49" charset="0"/>
                <a:cs typeface="Consolas" panose="020B0609020204030204" pitchFamily="49" charset="0"/>
              </a:rPr>
              <a:t>FileWriter</a:t>
            </a:r>
            <a:r>
              <a:rPr lang="en-US" dirty="0"/>
              <a:t> </a:t>
            </a:r>
          </a:p>
          <a:p>
            <a:pPr fontAlgn="base"/>
            <a:r>
              <a:rPr lang="en-US" dirty="0"/>
              <a:t>Writing one large chunk to a file is more efficient than many small ones because each call to </a:t>
            </a:r>
            <a:r>
              <a:rPr lang="en-US" dirty="0" err="1">
                <a:latin typeface="Consolas" panose="020B0609020204030204" pitchFamily="49" charset="0"/>
                <a:cs typeface="Consolas" panose="020B0609020204030204" pitchFamily="49" charset="0"/>
              </a:rPr>
              <a:t>FileWriter.write</a:t>
            </a:r>
            <a:r>
              <a:rPr lang="en-US" dirty="0">
                <a:latin typeface="Consolas" panose="020B0609020204030204" pitchFamily="49" charset="0"/>
                <a:cs typeface="Consolas" panose="020B0609020204030204" pitchFamily="49" charset="0"/>
              </a:rPr>
              <a:t>()</a:t>
            </a:r>
            <a:r>
              <a:rPr lang="en-US" dirty="0"/>
              <a:t> involves a call to the operating system, and those are slow.  </a:t>
            </a:r>
          </a:p>
          <a:p>
            <a:pPr fontAlgn="base"/>
            <a:r>
              <a:rPr lang="en-US" dirty="0"/>
              <a:t>In general, IO can be a bottleneck.   Less frequent IO calls are generally better.</a:t>
            </a:r>
          </a:p>
        </p:txBody>
      </p:sp>
      <p:sp>
        <p:nvSpPr>
          <p:cNvPr id="3" name="Title 2"/>
          <p:cNvSpPr>
            <a:spLocks noGrp="1"/>
          </p:cNvSpPr>
          <p:nvPr>
            <p:ph type="title"/>
          </p:nvPr>
        </p:nvSpPr>
        <p:spPr/>
        <p:txBody>
          <a:bodyPr/>
          <a:lstStyle/>
          <a:p>
            <a:r>
              <a:rPr lang="en-US" dirty="0"/>
              <a:t>Buffered Writers</a:t>
            </a:r>
          </a:p>
        </p:txBody>
      </p:sp>
    </p:spTree>
    <p:extLst>
      <p:ext uri="{BB962C8B-B14F-4D97-AF65-F5344CB8AC3E}">
        <p14:creationId xmlns:p14="http://schemas.microsoft.com/office/powerpoint/2010/main" val="1268731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19071"/>
            <a:ext cx="8407893" cy="4407408"/>
          </a:xfrm>
        </p:spPr>
        <p:txBody>
          <a:bodyPr/>
          <a:lstStyle/>
          <a:p>
            <a:r>
              <a:rPr lang="en-US" dirty="0"/>
              <a:t>The Decorator Pattern is used for adding additional functionality to a particular object as opposed to a class of objects. </a:t>
            </a:r>
          </a:p>
          <a:p>
            <a:r>
              <a:rPr lang="en-US" dirty="0"/>
              <a:t>It is easy to add functionality</a:t>
            </a:r>
            <a:br>
              <a:rPr lang="en-US" dirty="0"/>
            </a:br>
            <a:r>
              <a:rPr lang="en-US" dirty="0"/>
              <a:t>to an entire class of objects </a:t>
            </a:r>
            <a:br>
              <a:rPr lang="en-US" dirty="0"/>
            </a:br>
            <a:r>
              <a:rPr lang="en-US" dirty="0"/>
              <a:t>by </a:t>
            </a:r>
            <a:r>
              <a:rPr lang="en-US" dirty="0" err="1"/>
              <a:t>subclassing</a:t>
            </a:r>
            <a:r>
              <a:rPr lang="en-US" dirty="0"/>
              <a:t>, but it is </a:t>
            </a:r>
            <a:br>
              <a:rPr lang="en-US" dirty="0"/>
            </a:br>
            <a:r>
              <a:rPr lang="en-US" dirty="0"/>
              <a:t>impossible to extend a </a:t>
            </a:r>
            <a:br>
              <a:rPr lang="en-US" dirty="0"/>
            </a:br>
            <a:r>
              <a:rPr lang="en-US" dirty="0"/>
              <a:t>single object this way. </a:t>
            </a:r>
          </a:p>
          <a:p>
            <a:r>
              <a:rPr lang="en-US" dirty="0"/>
              <a:t>With the Decorator Pattern, </a:t>
            </a:r>
            <a:br>
              <a:rPr lang="en-US" dirty="0"/>
            </a:br>
            <a:r>
              <a:rPr lang="en-US" dirty="0"/>
              <a:t>you can add functionality </a:t>
            </a:r>
            <a:br>
              <a:rPr lang="en-US" dirty="0"/>
            </a:br>
            <a:r>
              <a:rPr lang="en-US" dirty="0"/>
              <a:t>to a single object and leave </a:t>
            </a:r>
            <a:br>
              <a:rPr lang="en-US" dirty="0"/>
            </a:br>
            <a:r>
              <a:rPr lang="en-US" dirty="0"/>
              <a:t>others like it unmodified.</a:t>
            </a:r>
          </a:p>
        </p:txBody>
      </p:sp>
      <p:sp>
        <p:nvSpPr>
          <p:cNvPr id="3" name="Title 2"/>
          <p:cNvSpPr>
            <a:spLocks noGrp="1"/>
          </p:cNvSpPr>
          <p:nvPr>
            <p:ph type="title"/>
          </p:nvPr>
        </p:nvSpPr>
        <p:spPr/>
        <p:txBody>
          <a:bodyPr/>
          <a:lstStyle/>
          <a:p>
            <a:r>
              <a:rPr lang="en-US" dirty="0"/>
              <a:t>Decorator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971800"/>
            <a:ext cx="5353050" cy="3733800"/>
          </a:xfrm>
          <a:prstGeom prst="rect">
            <a:avLst/>
          </a:prstGeom>
        </p:spPr>
      </p:pic>
      <p:sp>
        <p:nvSpPr>
          <p:cNvPr id="6" name="TextBox 5"/>
          <p:cNvSpPr txBox="1"/>
          <p:nvPr/>
        </p:nvSpPr>
        <p:spPr>
          <a:xfrm>
            <a:off x="5562600" y="2645806"/>
            <a:ext cx="2874505" cy="338554"/>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Component is the superclass</a:t>
            </a:r>
          </a:p>
        </p:txBody>
      </p:sp>
      <p:sp>
        <p:nvSpPr>
          <p:cNvPr id="8" name="TextBox 7"/>
          <p:cNvSpPr txBox="1"/>
          <p:nvPr/>
        </p:nvSpPr>
        <p:spPr>
          <a:xfrm>
            <a:off x="6553200" y="3823489"/>
            <a:ext cx="2364750" cy="1323439"/>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Decorator is composed</a:t>
            </a:r>
          </a:p>
          <a:p>
            <a:pPr algn="ctr"/>
            <a:r>
              <a:rPr lang="en-US" sz="1600" b="0" dirty="0">
                <a:solidFill>
                  <a:srgbClr val="C00000"/>
                </a:solidFill>
                <a:latin typeface="Comic Sans MS" panose="030F0702030302020204" pitchFamily="66" charset="0"/>
              </a:rPr>
              <a:t> of the superclass.</a:t>
            </a:r>
            <a:br>
              <a:rPr lang="en-US" sz="1600" b="0" dirty="0">
                <a:solidFill>
                  <a:srgbClr val="C00000"/>
                </a:solidFill>
                <a:latin typeface="Comic Sans MS" panose="030F0702030302020204" pitchFamily="66" charset="0"/>
              </a:rPr>
            </a:br>
            <a:endParaRPr lang="en-US" sz="1600" b="0" dirty="0">
              <a:solidFill>
                <a:srgbClr val="C00000"/>
              </a:solidFill>
              <a:latin typeface="Comic Sans MS" panose="030F0702030302020204" pitchFamily="66" charset="0"/>
            </a:endParaRPr>
          </a:p>
          <a:p>
            <a:pPr algn="ctr"/>
            <a:r>
              <a:rPr lang="en-US" sz="1600" b="0" dirty="0">
                <a:solidFill>
                  <a:srgbClr val="C00000"/>
                </a:solidFill>
                <a:latin typeface="Comic Sans MS" panose="030F0702030302020204" pitchFamily="66" charset="0"/>
              </a:rPr>
              <a:t>"Decorator wraps</a:t>
            </a:r>
            <a:br>
              <a:rPr lang="en-US" sz="1600" b="0" dirty="0">
                <a:solidFill>
                  <a:srgbClr val="C00000"/>
                </a:solidFill>
                <a:latin typeface="Comic Sans MS" panose="030F0702030302020204" pitchFamily="66" charset="0"/>
              </a:rPr>
            </a:br>
            <a:r>
              <a:rPr lang="en-US" sz="1600" b="0" dirty="0">
                <a:solidFill>
                  <a:srgbClr val="C00000"/>
                </a:solidFill>
                <a:latin typeface="Comic Sans MS" panose="030F0702030302020204" pitchFamily="66" charset="0"/>
              </a:rPr>
              <a:t>the superclass"</a:t>
            </a:r>
          </a:p>
        </p:txBody>
      </p:sp>
      <p:sp>
        <p:nvSpPr>
          <p:cNvPr id="9" name="TextBox 8"/>
          <p:cNvSpPr txBox="1"/>
          <p:nvPr/>
        </p:nvSpPr>
        <p:spPr>
          <a:xfrm>
            <a:off x="914400" y="5622268"/>
            <a:ext cx="4386560" cy="830997"/>
          </a:xfrm>
          <a:prstGeom prst="rect">
            <a:avLst/>
          </a:prstGeom>
          <a:noFill/>
        </p:spPr>
        <p:txBody>
          <a:bodyPr wrap="square" rtlCol="0">
            <a:spAutoFit/>
          </a:bodyPr>
          <a:lstStyle/>
          <a:p>
            <a:pPr algn="ctr"/>
            <a:r>
              <a:rPr lang="en-US" sz="1600" b="0" dirty="0">
                <a:solidFill>
                  <a:srgbClr val="C00000"/>
                </a:solidFill>
                <a:latin typeface="Comic Sans MS" panose="030F0702030302020204" pitchFamily="66" charset="0"/>
              </a:rPr>
              <a:t>Clients interact with the Decorator </a:t>
            </a:r>
            <a:br>
              <a:rPr lang="en-US" sz="1600" b="0" dirty="0">
                <a:solidFill>
                  <a:srgbClr val="C00000"/>
                </a:solidFill>
                <a:latin typeface="Comic Sans MS" panose="030F0702030302020204" pitchFamily="66" charset="0"/>
              </a:rPr>
            </a:br>
            <a:r>
              <a:rPr lang="en-US" sz="1600" b="0" dirty="0">
                <a:solidFill>
                  <a:srgbClr val="C00000"/>
                </a:solidFill>
                <a:latin typeface="Comic Sans MS" panose="030F0702030302020204" pitchFamily="66" charset="0"/>
              </a:rPr>
              <a:t>using all the familiar</a:t>
            </a:r>
            <a:r>
              <a:rPr lang="en-US" sz="1600" dirty="0">
                <a:solidFill>
                  <a:srgbClr val="C00000"/>
                </a:solidFill>
                <a:latin typeface="Comic Sans MS" panose="030F0702030302020204" pitchFamily="66" charset="0"/>
              </a:rPr>
              <a:t> operations of </a:t>
            </a: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the Component…and maybe more!</a:t>
            </a:r>
            <a:endParaRPr lang="en-US" sz="1600" b="0"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25057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76200" y="76200"/>
            <a:ext cx="2819400" cy="1206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flipH="1" flipV="1">
            <a:off x="4648199" y="541116"/>
            <a:ext cx="1" cy="594168"/>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953000" y="2362200"/>
            <a:ext cx="1066800" cy="3921888"/>
            <a:chOff x="4419600" y="2037144"/>
            <a:chExt cx="1066800" cy="3921888"/>
          </a:xfrm>
        </p:grpSpPr>
        <p:cxnSp>
          <p:nvCxnSpPr>
            <p:cNvPr id="69" name="Elbow Connector 68"/>
            <p:cNvCxnSpPr/>
            <p:nvPr/>
          </p:nvCxnSpPr>
          <p:spPr>
            <a:xfrm rot="10800000">
              <a:off x="4419600" y="2037144"/>
              <a:ext cx="1066800" cy="553656"/>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0800000">
              <a:off x="4419600" y="2037144"/>
              <a:ext cx="1066800" cy="2799144"/>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0800000">
              <a:off x="4419600" y="2037144"/>
              <a:ext cx="1066800" cy="2237772"/>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4419600" y="2037144"/>
              <a:ext cx="1066800" cy="1115028"/>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0800000">
              <a:off x="4419600" y="2037144"/>
              <a:ext cx="1066800" cy="1676400"/>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0800000">
              <a:off x="4419600" y="2037144"/>
              <a:ext cx="1066800" cy="3360516"/>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0800000">
              <a:off x="4419600" y="2037144"/>
              <a:ext cx="1066800" cy="3921888"/>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124200" y="1295400"/>
            <a:ext cx="1109240" cy="4953000"/>
            <a:chOff x="3577542" y="1295400"/>
            <a:chExt cx="1109240" cy="4953000"/>
          </a:xfrm>
        </p:grpSpPr>
        <p:cxnSp>
          <p:nvCxnSpPr>
            <p:cNvPr id="23" name="Elbow Connector 22"/>
            <p:cNvCxnSpPr>
              <a:stCxn id="6" idx="3"/>
            </p:cNvCxnSpPr>
            <p:nvPr/>
          </p:nvCxnSpPr>
          <p:spPr>
            <a:xfrm flipV="1">
              <a:off x="4030884" y="1295400"/>
              <a:ext cx="655898" cy="822768"/>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5" idx="2"/>
            </p:cNvCxnSpPr>
            <p:nvPr/>
          </p:nvCxnSpPr>
          <p:spPr>
            <a:xfrm flipV="1">
              <a:off x="3577542" y="1295400"/>
              <a:ext cx="1109240" cy="1511140"/>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3"/>
              <a:endCxn id="5" idx="2"/>
            </p:cNvCxnSpPr>
            <p:nvPr/>
          </p:nvCxnSpPr>
          <p:spPr>
            <a:xfrm flipV="1">
              <a:off x="3579471" y="1295400"/>
              <a:ext cx="1107311" cy="2199512"/>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3"/>
              <a:endCxn id="5" idx="2"/>
            </p:cNvCxnSpPr>
            <p:nvPr/>
          </p:nvCxnSpPr>
          <p:spPr>
            <a:xfrm flipV="1">
              <a:off x="3579471" y="1295400"/>
              <a:ext cx="1107311" cy="2887884"/>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3"/>
              <a:endCxn id="5" idx="2"/>
            </p:cNvCxnSpPr>
            <p:nvPr/>
          </p:nvCxnSpPr>
          <p:spPr>
            <a:xfrm flipV="1">
              <a:off x="3579471" y="1295400"/>
              <a:ext cx="1107311" cy="3576256"/>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3"/>
              <a:endCxn id="5" idx="2"/>
            </p:cNvCxnSpPr>
            <p:nvPr/>
          </p:nvCxnSpPr>
          <p:spPr>
            <a:xfrm flipV="1">
              <a:off x="3581400" y="1295400"/>
              <a:ext cx="1105382" cy="4264628"/>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a:endCxn id="5" idx="2"/>
            </p:cNvCxnSpPr>
            <p:nvPr/>
          </p:nvCxnSpPr>
          <p:spPr>
            <a:xfrm flipV="1">
              <a:off x="3581400" y="1295400"/>
              <a:ext cx="1105382" cy="4953000"/>
            </a:xfrm>
            <a:prstGeom prst="bentConnector2">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3124200" y="76200"/>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Exception</a:t>
            </a:r>
          </a:p>
        </p:txBody>
      </p:sp>
      <p:sp>
        <p:nvSpPr>
          <p:cNvPr id="5" name="Rectangle 4"/>
          <p:cNvSpPr/>
          <p:nvPr/>
        </p:nvSpPr>
        <p:spPr>
          <a:xfrm>
            <a:off x="3162782" y="838200"/>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IOException</a:t>
            </a:r>
            <a:endParaRPr lang="en-US" sz="1600" dirty="0">
              <a:solidFill>
                <a:schemeClr val="tx1"/>
              </a:solidFill>
            </a:endParaRPr>
          </a:p>
        </p:txBody>
      </p:sp>
      <p:sp>
        <p:nvSpPr>
          <p:cNvPr id="6" name="Rectangle 5"/>
          <p:cNvSpPr/>
          <p:nvPr/>
        </p:nvSpPr>
        <p:spPr>
          <a:xfrm>
            <a:off x="529542" y="1889568"/>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CharCoversionException</a:t>
            </a:r>
            <a:endParaRPr lang="en-US" sz="1600" dirty="0">
              <a:solidFill>
                <a:schemeClr val="tx1"/>
              </a:solidFill>
            </a:endParaRPr>
          </a:p>
        </p:txBody>
      </p:sp>
      <p:sp>
        <p:nvSpPr>
          <p:cNvPr id="7" name="Rectangle 6"/>
          <p:cNvSpPr/>
          <p:nvPr/>
        </p:nvSpPr>
        <p:spPr>
          <a:xfrm>
            <a:off x="529542" y="2577940"/>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EOFException</a:t>
            </a:r>
            <a:endParaRPr lang="en-US" sz="1600" dirty="0">
              <a:solidFill>
                <a:schemeClr val="tx1"/>
              </a:solidFill>
            </a:endParaRPr>
          </a:p>
        </p:txBody>
      </p:sp>
      <p:sp>
        <p:nvSpPr>
          <p:cNvPr id="8" name="Rectangle 7"/>
          <p:cNvSpPr/>
          <p:nvPr/>
        </p:nvSpPr>
        <p:spPr>
          <a:xfrm>
            <a:off x="531471" y="3266312"/>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FileNotFoundException</a:t>
            </a:r>
            <a:endParaRPr lang="en-US" sz="1600" dirty="0">
              <a:solidFill>
                <a:schemeClr val="tx1"/>
              </a:solidFill>
            </a:endParaRPr>
          </a:p>
        </p:txBody>
      </p:sp>
      <p:sp>
        <p:nvSpPr>
          <p:cNvPr id="9" name="Rectangle 8"/>
          <p:cNvSpPr/>
          <p:nvPr/>
        </p:nvSpPr>
        <p:spPr>
          <a:xfrm>
            <a:off x="531471" y="3954684"/>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InterruptedIOException</a:t>
            </a:r>
            <a:endParaRPr lang="en-US" sz="1600" dirty="0">
              <a:solidFill>
                <a:schemeClr val="tx1"/>
              </a:solidFill>
            </a:endParaRPr>
          </a:p>
        </p:txBody>
      </p:sp>
      <p:sp>
        <p:nvSpPr>
          <p:cNvPr id="10" name="Rectangle 9"/>
          <p:cNvSpPr/>
          <p:nvPr/>
        </p:nvSpPr>
        <p:spPr>
          <a:xfrm>
            <a:off x="531471" y="4643056"/>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SyncFailedException</a:t>
            </a:r>
            <a:endParaRPr lang="en-US" sz="1600" dirty="0">
              <a:solidFill>
                <a:schemeClr val="tx1"/>
              </a:solidFill>
            </a:endParaRPr>
          </a:p>
        </p:txBody>
      </p:sp>
      <p:sp>
        <p:nvSpPr>
          <p:cNvPr id="11" name="Rectangle 10"/>
          <p:cNvSpPr/>
          <p:nvPr/>
        </p:nvSpPr>
        <p:spPr>
          <a:xfrm>
            <a:off x="533400" y="5331428"/>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UnsupportedEncodingException</a:t>
            </a:r>
            <a:endParaRPr lang="en-US" sz="1600" dirty="0">
              <a:solidFill>
                <a:schemeClr val="tx1"/>
              </a:solidFill>
            </a:endParaRPr>
          </a:p>
        </p:txBody>
      </p:sp>
      <p:sp>
        <p:nvSpPr>
          <p:cNvPr id="12" name="Rectangle 11"/>
          <p:cNvSpPr/>
          <p:nvPr/>
        </p:nvSpPr>
        <p:spPr>
          <a:xfrm>
            <a:off x="533400" y="6019800"/>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UTFDataFormatException</a:t>
            </a:r>
            <a:endParaRPr lang="en-US" sz="1600" dirty="0">
              <a:solidFill>
                <a:schemeClr val="tx1"/>
              </a:solidFill>
            </a:endParaRPr>
          </a:p>
        </p:txBody>
      </p:sp>
      <p:sp>
        <p:nvSpPr>
          <p:cNvPr id="14" name="Rectangle 13"/>
          <p:cNvSpPr/>
          <p:nvPr/>
        </p:nvSpPr>
        <p:spPr>
          <a:xfrm>
            <a:off x="5486400" y="2687256"/>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InvalidClassException</a:t>
            </a:r>
            <a:endParaRPr lang="en-US" sz="1600" dirty="0">
              <a:solidFill>
                <a:schemeClr val="tx1"/>
              </a:solidFill>
            </a:endParaRPr>
          </a:p>
        </p:txBody>
      </p:sp>
      <p:sp>
        <p:nvSpPr>
          <p:cNvPr id="15" name="Rectangle 14"/>
          <p:cNvSpPr/>
          <p:nvPr/>
        </p:nvSpPr>
        <p:spPr>
          <a:xfrm>
            <a:off x="5486400" y="3248628"/>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InvalidObjectException</a:t>
            </a:r>
            <a:endParaRPr lang="en-US" sz="1600" dirty="0">
              <a:solidFill>
                <a:schemeClr val="tx1"/>
              </a:solidFill>
            </a:endParaRPr>
          </a:p>
        </p:txBody>
      </p:sp>
      <p:sp>
        <p:nvSpPr>
          <p:cNvPr id="16" name="Rectangle 15"/>
          <p:cNvSpPr/>
          <p:nvPr/>
        </p:nvSpPr>
        <p:spPr>
          <a:xfrm>
            <a:off x="5486400" y="3810000"/>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NotActiveException</a:t>
            </a:r>
            <a:endParaRPr lang="en-US" sz="1600" dirty="0">
              <a:solidFill>
                <a:schemeClr val="tx1"/>
              </a:solidFill>
            </a:endParaRPr>
          </a:p>
        </p:txBody>
      </p:sp>
      <p:sp>
        <p:nvSpPr>
          <p:cNvPr id="17" name="Rectangle 16"/>
          <p:cNvSpPr/>
          <p:nvPr/>
        </p:nvSpPr>
        <p:spPr>
          <a:xfrm>
            <a:off x="5486400" y="4371372"/>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NotSerializableException</a:t>
            </a:r>
            <a:endParaRPr lang="en-US" sz="1600" dirty="0">
              <a:solidFill>
                <a:schemeClr val="tx1"/>
              </a:solidFill>
            </a:endParaRPr>
          </a:p>
        </p:txBody>
      </p:sp>
      <p:sp>
        <p:nvSpPr>
          <p:cNvPr id="18" name="Rectangle 17"/>
          <p:cNvSpPr/>
          <p:nvPr/>
        </p:nvSpPr>
        <p:spPr>
          <a:xfrm>
            <a:off x="5486400" y="4932744"/>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OptionalDataException</a:t>
            </a:r>
            <a:endParaRPr lang="en-US" sz="1600" dirty="0">
              <a:solidFill>
                <a:schemeClr val="tx1"/>
              </a:solidFill>
            </a:endParaRPr>
          </a:p>
        </p:txBody>
      </p:sp>
      <p:sp>
        <p:nvSpPr>
          <p:cNvPr id="19" name="Rectangle 18"/>
          <p:cNvSpPr/>
          <p:nvPr/>
        </p:nvSpPr>
        <p:spPr>
          <a:xfrm>
            <a:off x="5486400" y="5494116"/>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StreamCorruptedException</a:t>
            </a:r>
            <a:endParaRPr lang="en-US" sz="1600" dirty="0">
              <a:solidFill>
                <a:schemeClr val="tx1"/>
              </a:solidFill>
            </a:endParaRPr>
          </a:p>
        </p:txBody>
      </p:sp>
      <p:sp>
        <p:nvSpPr>
          <p:cNvPr id="20" name="Rectangle 19"/>
          <p:cNvSpPr/>
          <p:nvPr/>
        </p:nvSpPr>
        <p:spPr>
          <a:xfrm>
            <a:off x="5486400" y="6055488"/>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WriteAbortedException</a:t>
            </a:r>
            <a:endParaRPr lang="en-US" sz="1600" dirty="0">
              <a:solidFill>
                <a:schemeClr val="tx1"/>
              </a:solidFill>
            </a:endParaRPr>
          </a:p>
        </p:txBody>
      </p:sp>
      <p:sp>
        <p:nvSpPr>
          <p:cNvPr id="84" name="Rectangle 83"/>
          <p:cNvSpPr/>
          <p:nvPr/>
        </p:nvSpPr>
        <p:spPr>
          <a:xfrm>
            <a:off x="4648200" y="1889568"/>
            <a:ext cx="30480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ObjectStreamException</a:t>
            </a:r>
            <a:endParaRPr lang="en-US" sz="1600" dirty="0">
              <a:solidFill>
                <a:schemeClr val="tx1"/>
              </a:solidFill>
            </a:endParaRPr>
          </a:p>
        </p:txBody>
      </p:sp>
      <p:cxnSp>
        <p:nvCxnSpPr>
          <p:cNvPr id="87" name="Straight Arrow Connector 86"/>
          <p:cNvCxnSpPr/>
          <p:nvPr/>
        </p:nvCxnSpPr>
        <p:spPr>
          <a:xfrm flipH="1" flipV="1">
            <a:off x="4952999" y="1295400"/>
            <a:ext cx="1" cy="594168"/>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9" name="Title 6"/>
          <p:cNvSpPr txBox="1">
            <a:spLocks/>
          </p:cNvSpPr>
          <p:nvPr/>
        </p:nvSpPr>
        <p:spPr>
          <a:xfrm>
            <a:off x="152400" y="164806"/>
            <a:ext cx="2667000" cy="1054394"/>
          </a:xfrm>
          <a:prstGeom prst="rect">
            <a:avLst/>
          </a:prstGeom>
          <a:solidFill>
            <a:schemeClr val="tx2"/>
          </a:solidFill>
        </p:spPr>
        <p:txBody>
          <a:bodyPr/>
          <a:lst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a:lstStyle>
          <a:p>
            <a:r>
              <a:rPr lang="en-US" dirty="0"/>
              <a:t>IO Exception Hierarchy</a:t>
            </a:r>
          </a:p>
        </p:txBody>
      </p:sp>
    </p:spTree>
    <p:extLst>
      <p:ext uri="{BB962C8B-B14F-4D97-AF65-F5344CB8AC3E}">
        <p14:creationId xmlns:p14="http://schemas.microsoft.com/office/powerpoint/2010/main" val="1058700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19071"/>
            <a:ext cx="8407893" cy="4407408"/>
          </a:xfrm>
        </p:spPr>
        <p:txBody>
          <a:bodyPr>
            <a:normAutofit/>
          </a:bodyPr>
          <a:lstStyle/>
          <a:p>
            <a:pPr marL="45720" indent="0">
              <a:spcBef>
                <a:spcPts val="0"/>
              </a:spcBef>
              <a:spcAft>
                <a:spcPts val="0"/>
              </a:spcAft>
              <a:buNone/>
            </a:pPr>
            <a:r>
              <a:rPr lang="en-US" sz="1600" dirty="0">
                <a:solidFill>
                  <a:srgbClr val="000000"/>
                </a:solidFill>
                <a:latin typeface="Consolas"/>
              </a:rPr>
              <a:t>Reader </a:t>
            </a:r>
            <a:r>
              <a:rPr lang="en-US" sz="1600" dirty="0" err="1">
                <a:solidFill>
                  <a:srgbClr val="000000"/>
                </a:solidFill>
                <a:latin typeface="Consolas"/>
              </a:rPr>
              <a:t>myReader</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a:t>
            </a:r>
            <a:r>
              <a:rPr lang="en-US" sz="1600" dirty="0">
                <a:solidFill>
                  <a:srgbClr val="0000C0"/>
                </a:solidFill>
                <a:latin typeface="Consolas"/>
              </a:rPr>
              <a:t>FILE_NAME</a:t>
            </a:r>
            <a:r>
              <a:rPr lang="en-US" sz="1600" dirty="0">
                <a:solidFill>
                  <a:srgbClr val="000000"/>
                </a:solidFill>
                <a:latin typeface="Consolas"/>
              </a:rPr>
              <a:t>);</a:t>
            </a:r>
          </a:p>
          <a:p>
            <a:pPr marL="45720" indent="0">
              <a:spcBef>
                <a:spcPts val="0"/>
              </a:spcBef>
              <a:spcAft>
                <a:spcPts val="0"/>
              </a:spcAft>
              <a:buNone/>
            </a:pPr>
            <a:r>
              <a:rPr lang="en-US" sz="1600" dirty="0">
                <a:solidFill>
                  <a:srgbClr val="7F0055"/>
                </a:solidFill>
                <a:latin typeface="Consolas"/>
              </a:rPr>
              <a:t>while</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 = </a:t>
            </a:r>
            <a:r>
              <a:rPr lang="en-US" sz="1600" dirty="0" err="1">
                <a:solidFill>
                  <a:srgbClr val="000000"/>
                </a:solidFill>
                <a:latin typeface="Consolas"/>
              </a:rPr>
              <a:t>myReader.read</a:t>
            </a:r>
            <a:r>
              <a:rPr lang="en-US" sz="1600" dirty="0">
                <a:solidFill>
                  <a:srgbClr val="000000"/>
                </a:solidFill>
                <a:latin typeface="Consolas"/>
              </a:rPr>
              <a:t>()) != -1)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a:solidFill>
                  <a:srgbClr val="7F0055"/>
                </a:solidFill>
                <a:latin typeface="Consolas"/>
              </a:rPr>
              <a:t>char</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myReader.skip</a:t>
            </a:r>
            <a:r>
              <a:rPr lang="en-US" sz="1600" dirty="0">
                <a:solidFill>
                  <a:srgbClr val="000000"/>
                </a:solidFill>
                <a:latin typeface="Consolas"/>
              </a:rPr>
              <a:t>(1);</a:t>
            </a:r>
          </a:p>
          <a:p>
            <a:pPr marL="45720" indent="0">
              <a:spcBef>
                <a:spcPts val="0"/>
              </a:spcBef>
              <a:spcAft>
                <a:spcPts val="0"/>
              </a:spcAft>
              <a:buNone/>
            </a:pP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myReader.close</a:t>
            </a:r>
            <a:r>
              <a:rPr lang="en-US" sz="1600" dirty="0">
                <a:solidFill>
                  <a:srgbClr val="000000"/>
                </a:solidFill>
                <a:latin typeface="Consolas"/>
              </a:rPr>
              <a:t>();</a:t>
            </a:r>
          </a:p>
          <a:p>
            <a:pPr marL="45720" indent="0">
              <a:spcBef>
                <a:spcPts val="0"/>
              </a:spcBef>
              <a:spcAft>
                <a:spcPts val="0"/>
              </a:spcAft>
              <a:buNone/>
            </a:pPr>
            <a:endParaRPr lang="en-US" sz="1600" dirty="0">
              <a:solidFill>
                <a:srgbClr val="000000"/>
              </a:solidFill>
              <a:latin typeface="Consolas"/>
            </a:endParaRPr>
          </a:p>
          <a:p>
            <a:pPr marL="45720" indent="0">
              <a:buNone/>
            </a:pPr>
            <a:endParaRPr lang="en-US" sz="1600" dirty="0">
              <a:solidFill>
                <a:srgbClr val="000000"/>
              </a:solidFill>
              <a:latin typeface="Consolas"/>
            </a:endParaRPr>
          </a:p>
          <a:p>
            <a:pPr marL="45720" indent="0">
              <a:buNone/>
            </a:pPr>
            <a:r>
              <a:rPr lang="en-US" sz="1600" dirty="0">
                <a:solidFill>
                  <a:srgbClr val="000000"/>
                </a:solidFill>
                <a:latin typeface="Consolas"/>
              </a:rPr>
              <a:t> </a:t>
            </a:r>
          </a:p>
          <a:p>
            <a:pPr marL="45720" indent="0">
              <a:spcBef>
                <a:spcPts val="0"/>
              </a:spcBef>
              <a:spcAft>
                <a:spcPts val="0"/>
              </a:spcAft>
              <a:buNone/>
            </a:pPr>
            <a:r>
              <a:rPr lang="en-US" sz="1600" dirty="0">
                <a:solidFill>
                  <a:srgbClr val="3F7F5F"/>
                </a:solidFill>
                <a:latin typeface="Consolas"/>
              </a:rPr>
              <a:t>// At runtime we can change what</a:t>
            </a:r>
          </a:p>
          <a:p>
            <a:pPr marL="45720" indent="0">
              <a:spcBef>
                <a:spcPts val="0"/>
              </a:spcBef>
              <a:spcAft>
                <a:spcPts val="0"/>
              </a:spcAft>
              <a:buNone/>
            </a:pPr>
            <a:r>
              <a:rPr lang="en-US" sz="1600" dirty="0">
                <a:solidFill>
                  <a:srgbClr val="3F7F5F"/>
                </a:solidFill>
                <a:latin typeface="Consolas"/>
              </a:rPr>
              <a:t>// this one object is.</a:t>
            </a:r>
          </a:p>
          <a:p>
            <a:pPr marL="45720" indent="0">
              <a:spcBef>
                <a:spcPts val="0"/>
              </a:spcBef>
              <a:spcAft>
                <a:spcPts val="0"/>
              </a:spcAft>
              <a:buNone/>
            </a:pPr>
            <a:r>
              <a:rPr lang="en-US" sz="1600" dirty="0" err="1">
                <a:solidFill>
                  <a:srgbClr val="000000"/>
                </a:solidFill>
                <a:latin typeface="Consolas"/>
              </a:rPr>
              <a:t>myReader</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BufferedReader</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a:t>
            </a:r>
            <a:r>
              <a:rPr lang="en-US" sz="1600" i="1" dirty="0">
                <a:solidFill>
                  <a:srgbClr val="0000C0"/>
                </a:solidFill>
                <a:latin typeface="Consolas"/>
              </a:rPr>
              <a:t>FILE_NAME</a:t>
            </a:r>
            <a:r>
              <a:rPr lang="en-US" sz="1600" i="1" dirty="0">
                <a:solidFill>
                  <a:srgbClr val="000000"/>
                </a:solidFill>
                <a:latin typeface="Consolas"/>
              </a:rPr>
              <a:t>));</a:t>
            </a:r>
          </a:p>
          <a:p>
            <a:pPr marL="45720" indent="0">
              <a:spcBef>
                <a:spcPts val="0"/>
              </a:spcBef>
              <a:spcAft>
                <a:spcPts val="0"/>
              </a:spcAft>
              <a:buNone/>
            </a:pPr>
            <a:endParaRPr lang="en-US" sz="1600" dirty="0"/>
          </a:p>
        </p:txBody>
      </p:sp>
      <p:sp>
        <p:nvSpPr>
          <p:cNvPr id="3" name="Title 2"/>
          <p:cNvSpPr>
            <a:spLocks noGrp="1"/>
          </p:cNvSpPr>
          <p:nvPr>
            <p:ph type="title"/>
          </p:nvPr>
        </p:nvSpPr>
        <p:spPr/>
        <p:txBody>
          <a:bodyPr/>
          <a:lstStyle/>
          <a:p>
            <a:r>
              <a:rPr lang="en-US" dirty="0"/>
              <a:t>Example of Decorator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971800"/>
            <a:ext cx="5353050" cy="3733800"/>
          </a:xfrm>
          <a:prstGeom prst="rect">
            <a:avLst/>
          </a:prstGeom>
        </p:spPr>
      </p:pic>
      <p:sp>
        <p:nvSpPr>
          <p:cNvPr id="6" name="TextBox 5"/>
          <p:cNvSpPr txBox="1"/>
          <p:nvPr/>
        </p:nvSpPr>
        <p:spPr>
          <a:xfrm>
            <a:off x="4158486" y="2743200"/>
            <a:ext cx="1842171" cy="338554"/>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Reader  </a:t>
            </a:r>
            <a:r>
              <a:rPr lang="en-US" sz="1400" b="0" dirty="0">
                <a:solidFill>
                  <a:srgbClr val="C00000"/>
                </a:solidFill>
                <a:latin typeface="Comic Sans MS" panose="030F0702030302020204" pitchFamily="66" charset="0"/>
              </a:rPr>
              <a:t>(abstract)</a:t>
            </a:r>
          </a:p>
        </p:txBody>
      </p:sp>
      <p:sp>
        <p:nvSpPr>
          <p:cNvPr id="8" name="TextBox 7"/>
          <p:cNvSpPr txBox="1"/>
          <p:nvPr/>
        </p:nvSpPr>
        <p:spPr>
          <a:xfrm>
            <a:off x="6934200" y="4919246"/>
            <a:ext cx="1752403" cy="338554"/>
          </a:xfrm>
          <a:prstGeom prst="rect">
            <a:avLst/>
          </a:prstGeom>
          <a:noFill/>
        </p:spPr>
        <p:txBody>
          <a:bodyPr wrap="none" rtlCol="0">
            <a:spAutoFit/>
          </a:bodyPr>
          <a:lstStyle/>
          <a:p>
            <a:pPr algn="ctr"/>
            <a:r>
              <a:rPr lang="en-US" sz="1600" b="0" dirty="0" err="1">
                <a:solidFill>
                  <a:srgbClr val="C00000"/>
                </a:solidFill>
                <a:latin typeface="Comic Sans MS" panose="030F0702030302020204" pitchFamily="66" charset="0"/>
              </a:rPr>
              <a:t>BufferedReader</a:t>
            </a:r>
            <a:endParaRPr lang="en-US" sz="1600" b="0" dirty="0">
              <a:solidFill>
                <a:srgbClr val="C00000"/>
              </a:solidFill>
              <a:latin typeface="Comic Sans MS" panose="030F0702030302020204" pitchFamily="66" charset="0"/>
            </a:endParaRPr>
          </a:p>
        </p:txBody>
      </p:sp>
      <p:sp>
        <p:nvSpPr>
          <p:cNvPr id="10" name="TextBox 9"/>
          <p:cNvSpPr txBox="1"/>
          <p:nvPr/>
        </p:nvSpPr>
        <p:spPr>
          <a:xfrm>
            <a:off x="5330532" y="3730823"/>
            <a:ext cx="1146468" cy="307777"/>
          </a:xfrm>
          <a:prstGeom prst="rect">
            <a:avLst/>
          </a:prstGeom>
          <a:noFill/>
        </p:spPr>
        <p:txBody>
          <a:bodyPr wrap="none" rtlCol="0">
            <a:spAutoFit/>
          </a:bodyPr>
          <a:lstStyle/>
          <a:p>
            <a:pPr algn="ctr"/>
            <a:r>
              <a:rPr lang="en-US" sz="1400" dirty="0">
                <a:solidFill>
                  <a:srgbClr val="C00000"/>
                </a:solidFill>
                <a:latin typeface="Comic Sans MS" panose="030F0702030302020204" pitchFamily="66" charset="0"/>
              </a:rPr>
              <a:t>read, skip…</a:t>
            </a:r>
            <a:endParaRPr lang="en-US" sz="1400" b="0" dirty="0">
              <a:solidFill>
                <a:srgbClr val="C00000"/>
              </a:solidFill>
              <a:latin typeface="Comic Sans MS" panose="030F0702030302020204" pitchFamily="66" charset="0"/>
            </a:endParaRPr>
          </a:p>
        </p:txBody>
      </p:sp>
      <p:sp>
        <p:nvSpPr>
          <p:cNvPr id="11" name="TextBox 10"/>
          <p:cNvSpPr txBox="1"/>
          <p:nvPr/>
        </p:nvSpPr>
        <p:spPr>
          <a:xfrm>
            <a:off x="6934200" y="6169223"/>
            <a:ext cx="1146468" cy="307777"/>
          </a:xfrm>
          <a:prstGeom prst="rect">
            <a:avLst/>
          </a:prstGeom>
          <a:noFill/>
        </p:spPr>
        <p:txBody>
          <a:bodyPr wrap="none" rtlCol="0">
            <a:spAutoFit/>
          </a:bodyPr>
          <a:lstStyle/>
          <a:p>
            <a:pPr algn="ctr"/>
            <a:r>
              <a:rPr lang="en-US" sz="1400" dirty="0">
                <a:solidFill>
                  <a:srgbClr val="C00000"/>
                </a:solidFill>
                <a:latin typeface="Comic Sans MS" panose="030F0702030302020204" pitchFamily="66" charset="0"/>
              </a:rPr>
              <a:t>read, skip…</a:t>
            </a:r>
            <a:endParaRPr lang="en-US" sz="1400" b="0"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750693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507" y="1719071"/>
            <a:ext cx="8407893" cy="4407408"/>
          </a:xfrm>
        </p:spPr>
        <p:txBody>
          <a:bodyPr>
            <a:normAutofit/>
          </a:bodyPr>
          <a:lstStyle/>
          <a:p>
            <a:r>
              <a:rPr lang="en-US" sz="1800" dirty="0"/>
              <a:t>Decorator Pattern </a:t>
            </a:r>
            <a:br>
              <a:rPr lang="en-US" sz="1800" dirty="0"/>
            </a:br>
            <a:r>
              <a:rPr lang="en-US" sz="1800" dirty="0"/>
              <a:t>is more powerful </a:t>
            </a:r>
            <a:br>
              <a:rPr lang="en-US" sz="1800" dirty="0"/>
            </a:br>
            <a:r>
              <a:rPr lang="en-US" sz="1800" dirty="0"/>
              <a:t>when the Component</a:t>
            </a:r>
            <a:br>
              <a:rPr lang="en-US" sz="1800" dirty="0"/>
            </a:br>
            <a:r>
              <a:rPr lang="en-US" sz="1800" dirty="0"/>
              <a:t>and the Decorator</a:t>
            </a:r>
            <a:br>
              <a:rPr lang="en-US" sz="1800" dirty="0"/>
            </a:br>
            <a:r>
              <a:rPr lang="en-US" sz="1800" dirty="0"/>
              <a:t>are </a:t>
            </a:r>
            <a:r>
              <a:rPr lang="en-US" sz="1800" u="sng" dirty="0"/>
              <a:t>both</a:t>
            </a:r>
            <a:r>
              <a:rPr lang="en-US" sz="1800" dirty="0"/>
              <a:t> abstract.</a:t>
            </a:r>
          </a:p>
        </p:txBody>
      </p:sp>
      <p:sp>
        <p:nvSpPr>
          <p:cNvPr id="3" name="Title 2"/>
          <p:cNvSpPr>
            <a:spLocks noGrp="1"/>
          </p:cNvSpPr>
          <p:nvPr>
            <p:ph type="title"/>
          </p:nvPr>
        </p:nvSpPr>
        <p:spPr/>
        <p:txBody>
          <a:bodyPr/>
          <a:lstStyle/>
          <a:p>
            <a:r>
              <a:rPr lang="en-US" dirty="0"/>
              <a:t>More advanced uses of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75" y="1485900"/>
            <a:ext cx="6829425" cy="5372100"/>
          </a:xfrm>
          <a:prstGeom prst="rect">
            <a:avLst/>
          </a:prstGeom>
        </p:spPr>
      </p:pic>
    </p:spTree>
    <p:extLst>
      <p:ext uri="{BB962C8B-B14F-4D97-AF65-F5344CB8AC3E}">
        <p14:creationId xmlns:p14="http://schemas.microsoft.com/office/powerpoint/2010/main" val="33030129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lowchart: Connector 72"/>
          <p:cNvSpPr/>
          <p:nvPr/>
        </p:nvSpPr>
        <p:spPr>
          <a:xfrm>
            <a:off x="1600200" y="2133600"/>
            <a:ext cx="5834743" cy="31242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PrintStream</a:t>
            </a:r>
            <a:endParaRPr lang="en-US" dirty="0"/>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Another Example:</a:t>
            </a:r>
            <a:br>
              <a:rPr lang="en-US" dirty="0"/>
            </a:br>
            <a:r>
              <a:rPr lang="en-US" dirty="0" err="1"/>
              <a:t>PrintStream</a:t>
            </a:r>
            <a:r>
              <a:rPr lang="en-US" dirty="0"/>
              <a:t> decorated </a:t>
            </a:r>
            <a:r>
              <a:rPr lang="en-US" dirty="0" err="1"/>
              <a:t>FileOutputStream</a:t>
            </a:r>
            <a:endParaRPr lang="en-US" spc="100" dirty="0"/>
          </a:p>
        </p:txBody>
      </p:sp>
      <p:sp>
        <p:nvSpPr>
          <p:cNvPr id="67" name="Flowchart: Connector 66"/>
          <p:cNvSpPr/>
          <p:nvPr/>
        </p:nvSpPr>
        <p:spPr>
          <a:xfrm>
            <a:off x="3962400" y="3276600"/>
            <a:ext cx="2779988" cy="1454369"/>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FileOutputStream</a:t>
            </a:r>
            <a:endParaRPr lang="en-US" dirty="0"/>
          </a:p>
        </p:txBody>
      </p:sp>
      <p:sp>
        <p:nvSpPr>
          <p:cNvPr id="2" name="TextBox 1"/>
          <p:cNvSpPr txBox="1"/>
          <p:nvPr/>
        </p:nvSpPr>
        <p:spPr>
          <a:xfrm>
            <a:off x="304800" y="6183868"/>
            <a:ext cx="3373039" cy="369332"/>
          </a:xfrm>
          <a:prstGeom prst="rect">
            <a:avLst/>
          </a:prstGeom>
          <a:noFill/>
        </p:spPr>
        <p:txBody>
          <a:bodyPr wrap="none" rtlCol="0">
            <a:spAutoFit/>
          </a:bodyPr>
          <a:lstStyle/>
          <a:p>
            <a:pPr algn="ctr"/>
            <a:r>
              <a:rPr lang="en-US" sz="1800" b="0" dirty="0">
                <a:solidFill>
                  <a:srgbClr val="C00000"/>
                </a:solidFill>
                <a:latin typeface="Comic Sans MS" panose="030F0702030302020204" pitchFamily="66" charset="0"/>
              </a:rPr>
              <a:t>See "switching streams" slide</a:t>
            </a:r>
          </a:p>
        </p:txBody>
      </p:sp>
    </p:spTree>
    <p:extLst>
      <p:ext uri="{BB962C8B-B14F-4D97-AF65-F5344CB8AC3E}">
        <p14:creationId xmlns:p14="http://schemas.microsoft.com/office/powerpoint/2010/main" val="3083641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C18</a:t>
            </a:r>
          </a:p>
        </p:txBody>
      </p:sp>
      <p:sp>
        <p:nvSpPr>
          <p:cNvPr id="1331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One more example…</a:t>
            </a:r>
          </a:p>
        </p:txBody>
      </p:sp>
      <p:graphicFrame>
        <p:nvGraphicFramePr>
          <p:cNvPr id="13314" name="Object 4"/>
          <p:cNvGraphicFramePr>
            <a:graphicFrameLocks noChangeAspect="1"/>
          </p:cNvGraphicFramePr>
          <p:nvPr>
            <p:extLst>
              <p:ext uri="{D42A27DB-BD31-4B8C-83A1-F6EECF244321}">
                <p14:modId xmlns:p14="http://schemas.microsoft.com/office/powerpoint/2010/main" val="3878821443"/>
              </p:ext>
            </p:extLst>
          </p:nvPr>
        </p:nvGraphicFramePr>
        <p:xfrm>
          <a:off x="603250" y="1728788"/>
          <a:ext cx="7315200" cy="5245100"/>
        </p:xfrm>
        <a:graphic>
          <a:graphicData uri="http://schemas.openxmlformats.org/presentationml/2006/ole">
            <mc:AlternateContent xmlns:mc="http://schemas.openxmlformats.org/markup-compatibility/2006">
              <mc:Choice xmlns:v="urn:schemas-microsoft-com:vml" Requires="v">
                <p:oleObj spid="_x0000_s56346" name="Document" r:id="rId3" imgW="7380344" imgH="5291336" progId="Word.Document.12">
                  <p:embed/>
                </p:oleObj>
              </mc:Choice>
              <mc:Fallback>
                <p:oleObj name="Document" r:id="rId3" imgW="7380344" imgH="5291336" progId="Word.Document.12">
                  <p:embed/>
                  <p:pic>
                    <p:nvPicPr>
                      <p:cNvPr id="0" name=""/>
                      <p:cNvPicPr>
                        <a:picLocks noChangeAspect="1" noChangeArrowheads="1"/>
                      </p:cNvPicPr>
                      <p:nvPr/>
                    </p:nvPicPr>
                    <p:blipFill>
                      <a:blip r:embed="rId4"/>
                      <a:srcRect/>
                      <a:stretch>
                        <a:fillRect/>
                      </a:stretch>
                    </p:blipFill>
                    <p:spPr bwMode="auto">
                      <a:xfrm>
                        <a:off x="603250" y="1728788"/>
                        <a:ext cx="73152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5803073" y="1811923"/>
            <a:ext cx="2230677" cy="338554"/>
          </a:xfrm>
          <a:prstGeom prst="rect">
            <a:avLst/>
          </a:prstGeom>
          <a:noFill/>
          <a:ln>
            <a:solidFill>
              <a:srgbClr val="C00000"/>
            </a:solidFill>
          </a:ln>
        </p:spPr>
        <p:txBody>
          <a:bodyPr wrap="square" rtlCol="0">
            <a:spAutoFit/>
          </a:bodyPr>
          <a:lstStyle/>
          <a:p>
            <a:pPr algn="ctr"/>
            <a:r>
              <a:rPr lang="en-US" sz="1600" dirty="0">
                <a:solidFill>
                  <a:srgbClr val="C00000"/>
                </a:solidFill>
                <a:latin typeface="Comic Sans MS" pitchFamily="66" charset="0"/>
              </a:rPr>
              <a:t>Try-with-resources</a:t>
            </a:r>
          </a:p>
        </p:txBody>
      </p:sp>
      <p:cxnSp>
        <p:nvCxnSpPr>
          <p:cNvPr id="8" name="Straight Arrow Connector 7"/>
          <p:cNvCxnSpPr>
            <a:stCxn id="7" idx="1"/>
          </p:cNvCxnSpPr>
          <p:nvPr/>
        </p:nvCxnSpPr>
        <p:spPr>
          <a:xfrm flipH="1">
            <a:off x="3962400" y="1981200"/>
            <a:ext cx="1840673" cy="169277"/>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56644" y="5621923"/>
            <a:ext cx="2230677" cy="584775"/>
          </a:xfrm>
          <a:prstGeom prst="rect">
            <a:avLst/>
          </a:prstGeom>
          <a:noFill/>
          <a:ln>
            <a:solidFill>
              <a:schemeClr val="accent5"/>
            </a:solidFill>
          </a:ln>
        </p:spPr>
        <p:txBody>
          <a:bodyPr wrap="square" rtlCol="0">
            <a:spAutoFit/>
          </a:bodyPr>
          <a:lstStyle/>
          <a:p>
            <a:pPr algn="ctr"/>
            <a:r>
              <a:rPr lang="en-US" sz="1600" dirty="0" err="1">
                <a:solidFill>
                  <a:schemeClr val="accent5"/>
                </a:solidFill>
                <a:latin typeface="Comic Sans MS" pitchFamily="66" charset="0"/>
              </a:rPr>
              <a:t>FileWriter</a:t>
            </a:r>
            <a:r>
              <a:rPr lang="en-US" sz="1600" dirty="0">
                <a:solidFill>
                  <a:schemeClr val="accent5"/>
                </a:solidFill>
                <a:latin typeface="Comic Sans MS" pitchFamily="66" charset="0"/>
              </a:rPr>
              <a:t> decorated two times!</a:t>
            </a:r>
          </a:p>
        </p:txBody>
      </p:sp>
      <p:sp>
        <p:nvSpPr>
          <p:cNvPr id="9" name="Freeform 8"/>
          <p:cNvSpPr/>
          <p:nvPr/>
        </p:nvSpPr>
        <p:spPr>
          <a:xfrm>
            <a:off x="7164475" y="2420349"/>
            <a:ext cx="1505935" cy="3186631"/>
          </a:xfrm>
          <a:custGeom>
            <a:avLst/>
            <a:gdLst>
              <a:gd name="connsiteX0" fmla="*/ 311499 w 1505935"/>
              <a:gd name="connsiteY0" fmla="*/ 3186631 h 3186631"/>
              <a:gd name="connsiteX1" fmla="*/ 1014883 w 1505935"/>
              <a:gd name="connsiteY1" fmla="*/ 2834939 h 3186631"/>
              <a:gd name="connsiteX2" fmla="*/ 1467059 w 1505935"/>
              <a:gd name="connsiteY2" fmla="*/ 2171748 h 3186631"/>
              <a:gd name="connsiteX3" fmla="*/ 1467059 w 1505935"/>
              <a:gd name="connsiteY3" fmla="*/ 1176961 h 3186631"/>
              <a:gd name="connsiteX4" fmla="*/ 1336430 w 1505935"/>
              <a:gd name="connsiteY4" fmla="*/ 252513 h 3186631"/>
              <a:gd name="connsiteX5" fmla="*/ 954593 w 1505935"/>
              <a:gd name="connsiteY5" fmla="*/ 1304 h 3186631"/>
              <a:gd name="connsiteX6" fmla="*/ 0 w 1505935"/>
              <a:gd name="connsiteY6" fmla="*/ 172126 h 31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935" h="3186631">
                <a:moveTo>
                  <a:pt x="311499" y="3186631"/>
                </a:moveTo>
                <a:cubicBezTo>
                  <a:pt x="566894" y="3095358"/>
                  <a:pt x="822290" y="3004086"/>
                  <a:pt x="1014883" y="2834939"/>
                </a:cubicBezTo>
                <a:cubicBezTo>
                  <a:pt x="1207476" y="2665792"/>
                  <a:pt x="1391696" y="2448078"/>
                  <a:pt x="1467059" y="2171748"/>
                </a:cubicBezTo>
                <a:cubicBezTo>
                  <a:pt x="1542422" y="1895418"/>
                  <a:pt x="1488830" y="1496833"/>
                  <a:pt x="1467059" y="1176961"/>
                </a:cubicBezTo>
                <a:cubicBezTo>
                  <a:pt x="1445288" y="857089"/>
                  <a:pt x="1421841" y="448456"/>
                  <a:pt x="1336430" y="252513"/>
                </a:cubicBezTo>
                <a:cubicBezTo>
                  <a:pt x="1251019" y="56570"/>
                  <a:pt x="1177331" y="14702"/>
                  <a:pt x="954593" y="1304"/>
                </a:cubicBezTo>
                <a:cubicBezTo>
                  <a:pt x="731855" y="-12094"/>
                  <a:pt x="365927" y="80016"/>
                  <a:pt x="0" y="172126"/>
                </a:cubicBezTo>
              </a:path>
            </a:pathLst>
          </a:cu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5"/>
              </a:solidFill>
            </a:endParaRPr>
          </a:p>
        </p:txBody>
      </p:sp>
    </p:spTree>
    <p:extLst>
      <p:ext uri="{BB962C8B-B14F-4D97-AF65-F5344CB8AC3E}">
        <p14:creationId xmlns:p14="http://schemas.microsoft.com/office/powerpoint/2010/main" val="1766759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altLang="en-US" dirty="0"/>
              <a:t>Readers and writers deal with textual input from a file</a:t>
            </a:r>
          </a:p>
          <a:p>
            <a:pPr lvl="1" eaLnBrk="1" hangingPunct="1"/>
            <a:r>
              <a:rPr lang="en-US" altLang="en-US" dirty="0"/>
              <a:t>Based around the </a:t>
            </a:r>
            <a:r>
              <a:rPr lang="en-US" altLang="en-US" dirty="0">
                <a:latin typeface="Courier New" pitchFamily="49" charset="0"/>
              </a:rPr>
              <a:t>char</a:t>
            </a:r>
            <a:r>
              <a:rPr lang="en-US" altLang="en-US" dirty="0"/>
              <a:t> type</a:t>
            </a:r>
          </a:p>
          <a:p>
            <a:pPr eaLnBrk="1" hangingPunct="1"/>
            <a:r>
              <a:rPr lang="en-US" altLang="en-US" dirty="0"/>
              <a:t>Stream handlers deal with binary data files</a:t>
            </a:r>
          </a:p>
          <a:p>
            <a:pPr lvl="1" eaLnBrk="1" hangingPunct="1"/>
            <a:r>
              <a:rPr lang="en-US" altLang="en-US" dirty="0"/>
              <a:t>Based around the </a:t>
            </a:r>
            <a:r>
              <a:rPr lang="en-US" altLang="en-US" dirty="0">
                <a:latin typeface="Courier New" pitchFamily="49" charset="0"/>
              </a:rPr>
              <a:t>byte</a:t>
            </a:r>
            <a:r>
              <a:rPr lang="en-US" altLang="en-US" dirty="0"/>
              <a:t> type</a:t>
            </a:r>
          </a:p>
          <a:p>
            <a:pPr eaLnBrk="1" hangingPunct="1"/>
            <a:r>
              <a:rPr lang="en-US" altLang="en-US" dirty="0"/>
              <a:t>The </a:t>
            </a:r>
            <a:r>
              <a:rPr lang="en-US" altLang="en-US" i="1" dirty="0"/>
              <a:t>address-book-</a:t>
            </a:r>
            <a:r>
              <a:rPr lang="en-US" altLang="en-US" i="1" dirty="0" err="1"/>
              <a:t>io</a:t>
            </a:r>
            <a:r>
              <a:rPr lang="en-US" altLang="en-US" dirty="0"/>
              <a:t> project illustrates textual IO</a:t>
            </a:r>
          </a:p>
        </p:txBody>
      </p:sp>
      <p:sp>
        <p:nvSpPr>
          <p:cNvPr id="5" name="Footer Placeholder 3"/>
          <p:cNvSpPr>
            <a:spLocks noGrp="1"/>
          </p:cNvSpPr>
          <p:nvPr>
            <p:ph type="ftr" sz="quarter" idx="11"/>
          </p:nvPr>
        </p:nvSpPr>
        <p:spPr>
          <a:xfrm>
            <a:off x="0" y="6618288"/>
            <a:ext cx="7553325" cy="239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45059" name="Rectangle 2"/>
          <p:cNvSpPr>
            <a:spLocks noGrp="1" noChangeArrowheads="1"/>
          </p:cNvSpPr>
          <p:nvPr>
            <p:ph type="title"/>
          </p:nvPr>
        </p:nvSpPr>
        <p:spPr/>
        <p:txBody>
          <a:bodyPr/>
          <a:lstStyle/>
          <a:p>
            <a:pPr eaLnBrk="1" hangingPunct="1"/>
            <a:r>
              <a:rPr lang="en-US" altLang="en-US"/>
              <a:t>Readers, writers, streams</a:t>
            </a:r>
          </a:p>
        </p:txBody>
      </p:sp>
    </p:spTree>
    <p:extLst>
      <p:ext uri="{BB962C8B-B14F-4D97-AF65-F5344CB8AC3E}">
        <p14:creationId xmlns:p14="http://schemas.microsoft.com/office/powerpoint/2010/main" val="2837430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try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BufferedReader</a:t>
            </a:r>
            <a:r>
              <a:rPr lang="en-US" altLang="en-US" sz="1600" dirty="0">
                <a:latin typeface="Consolas" panose="020B0609020204030204" pitchFamily="49" charset="0"/>
                <a:cs typeface="Consolas" panose="020B0609020204030204" pitchFamily="49" charset="0"/>
              </a:rPr>
              <a:t> reader =</a:t>
            </a:r>
            <a:br>
              <a:rPr lang="en-US" altLang="en-US" sz="1600" dirty="0">
                <a:latin typeface="Consolas" panose="020B0609020204030204" pitchFamily="49" charset="0"/>
                <a:cs typeface="Consolas" panose="020B0609020204030204" pitchFamily="49" charset="0"/>
              </a:rPr>
            </a:br>
            <a:r>
              <a:rPr lang="en-US" altLang="en-US" sz="1600" dirty="0">
                <a:latin typeface="Consolas" panose="020B0609020204030204" pitchFamily="49" charset="0"/>
                <a:cs typeface="Consolas" panose="020B0609020204030204" pitchFamily="49" charset="0"/>
              </a:rPr>
              <a:t>        new </a:t>
            </a:r>
            <a:r>
              <a:rPr lang="en-US" altLang="en-US" sz="1600" dirty="0" err="1">
                <a:latin typeface="Consolas" panose="020B0609020204030204" pitchFamily="49" charset="0"/>
                <a:cs typeface="Consolas" panose="020B0609020204030204" pitchFamily="49" charset="0"/>
              </a:rPr>
              <a:t>BufferedReader</a:t>
            </a:r>
            <a:r>
              <a:rPr lang="en-US" altLang="en-US" sz="1600" dirty="0">
                <a:latin typeface="Consolas" panose="020B0609020204030204" pitchFamily="49" charset="0"/>
                <a:cs typeface="Consolas" panose="020B0609020204030204" pitchFamily="49" charset="0"/>
              </a:rPr>
              <a:t>(new </a:t>
            </a:r>
            <a:r>
              <a:rPr lang="en-US" altLang="en-US" sz="1600" dirty="0" err="1">
                <a:latin typeface="Consolas" panose="020B0609020204030204" pitchFamily="49" charset="0"/>
                <a:cs typeface="Consolas" panose="020B0609020204030204" pitchFamily="49" charset="0"/>
              </a:rPr>
              <a:t>FileReader</a:t>
            </a:r>
            <a:r>
              <a:rPr lang="en-US" altLang="en-US" sz="1600" dirty="0">
                <a:latin typeface="Consolas" panose="020B0609020204030204" pitchFamily="49" charset="0"/>
                <a:cs typeface="Consolas" panose="020B0609020204030204" pitchFamily="49" charset="0"/>
              </a:rPr>
              <a:t>("</a:t>
            </a:r>
            <a:r>
              <a:rPr lang="en-US" altLang="en-US" sz="1600" i="1" dirty="0">
                <a:latin typeface="Consolas" panose="020B0609020204030204" pitchFamily="49" charset="0"/>
                <a:cs typeface="Consolas" panose="020B0609020204030204" pitchFamily="49" charset="0"/>
              </a:rPr>
              <a:t>file</a:t>
            </a:r>
            <a:r>
              <a:rPr lang="en-US" altLang="en-US" sz="1600" dirty="0">
                <a:latin typeface="Consolas" panose="020B0609020204030204" pitchFamily="49" charset="0"/>
                <a:cs typeface="Consolas" panose="020B0609020204030204" pitchFamily="49" charset="0"/>
              </a:rPr>
              <a:t>name"));</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String line = </a:t>
            </a:r>
            <a:r>
              <a:rPr lang="en-US" altLang="en-US" sz="1600" dirty="0" err="1">
                <a:latin typeface="Consolas" panose="020B0609020204030204" pitchFamily="49" charset="0"/>
                <a:cs typeface="Consolas" panose="020B0609020204030204" pitchFamily="49" charset="0"/>
              </a:rPr>
              <a:t>reader.readLine</a:t>
            </a: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while(line != null)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r>
              <a:rPr lang="en-US" altLang="en-US" sz="1600" i="1" dirty="0">
                <a:solidFill>
                  <a:schemeClr val="bg2"/>
                </a:solidFill>
                <a:latin typeface="Consolas" panose="020B0609020204030204" pitchFamily="49" charset="0"/>
                <a:cs typeface="Consolas" panose="020B0609020204030204" pitchFamily="49" charset="0"/>
              </a:rPr>
              <a:t>do something with line</a:t>
            </a:r>
            <a:endParaRPr lang="en-US" altLang="en-US" sz="1600" dirty="0">
              <a:latin typeface="Consolas" panose="020B0609020204030204" pitchFamily="49" charset="0"/>
              <a:cs typeface="Consolas" panose="020B0609020204030204" pitchFamily="49" charset="0"/>
            </a:endParaRP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line = </a:t>
            </a:r>
            <a:r>
              <a:rPr lang="en-US" altLang="en-US" sz="1600" dirty="0" err="1">
                <a:latin typeface="Consolas" panose="020B0609020204030204" pitchFamily="49" charset="0"/>
                <a:cs typeface="Consolas" panose="020B0609020204030204" pitchFamily="49" charset="0"/>
              </a:rPr>
              <a:t>reader.readLine</a:t>
            </a: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reader.close</a:t>
            </a: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catch(</a:t>
            </a:r>
            <a:r>
              <a:rPr lang="en-US" altLang="en-US" sz="1600" dirty="0" err="1">
                <a:latin typeface="Consolas" panose="020B0609020204030204" pitchFamily="49" charset="0"/>
                <a:cs typeface="Consolas" panose="020B0609020204030204" pitchFamily="49" charset="0"/>
              </a:rPr>
              <a:t>FileNotFoundException</a:t>
            </a:r>
            <a:r>
              <a:rPr lang="en-US" altLang="en-US" sz="1600" dirty="0">
                <a:latin typeface="Consolas" panose="020B0609020204030204" pitchFamily="49" charset="0"/>
                <a:cs typeface="Consolas" panose="020B0609020204030204" pitchFamily="49" charset="0"/>
              </a:rPr>
              <a:t> e)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r>
              <a:rPr lang="en-US" altLang="en-US" sz="1600" i="1" dirty="0">
                <a:solidFill>
                  <a:schemeClr val="bg2"/>
                </a:solidFill>
                <a:latin typeface="Consolas" panose="020B0609020204030204" pitchFamily="49" charset="0"/>
                <a:cs typeface="Consolas" panose="020B0609020204030204" pitchFamily="49" charset="0"/>
              </a:rPr>
              <a:t>the specified file could not be found</a:t>
            </a:r>
            <a:endParaRPr lang="en-US" altLang="en-US" sz="1600" dirty="0">
              <a:latin typeface="Consolas" panose="020B0609020204030204" pitchFamily="49" charset="0"/>
              <a:cs typeface="Consolas" panose="020B0609020204030204" pitchFamily="49" charset="0"/>
            </a:endParaRP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catch(</a:t>
            </a:r>
            <a:r>
              <a:rPr lang="en-US" altLang="en-US" sz="1600" dirty="0" err="1">
                <a:latin typeface="Consolas" panose="020B0609020204030204" pitchFamily="49" charset="0"/>
                <a:cs typeface="Consolas" panose="020B0609020204030204" pitchFamily="49" charset="0"/>
              </a:rPr>
              <a:t>IOException</a:t>
            </a:r>
            <a:r>
              <a:rPr lang="en-US" altLang="en-US" sz="1600" dirty="0">
                <a:latin typeface="Consolas" panose="020B0609020204030204" pitchFamily="49" charset="0"/>
                <a:cs typeface="Consolas" panose="020B0609020204030204" pitchFamily="49" charset="0"/>
              </a:rPr>
              <a:t> e) {</a:t>
            </a: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    </a:t>
            </a:r>
            <a:r>
              <a:rPr lang="en-US" altLang="en-US" sz="1600" i="1" dirty="0">
                <a:solidFill>
                  <a:schemeClr val="bg2"/>
                </a:solidFill>
                <a:latin typeface="Consolas" panose="020B0609020204030204" pitchFamily="49" charset="0"/>
                <a:cs typeface="Consolas" panose="020B0609020204030204" pitchFamily="49" charset="0"/>
              </a:rPr>
              <a:t>something went wrong with reading or closing</a:t>
            </a:r>
            <a:endParaRPr lang="en-US" altLang="en-US" sz="1600" dirty="0">
              <a:latin typeface="Consolas" panose="020B0609020204030204" pitchFamily="49" charset="0"/>
              <a:cs typeface="Consolas" panose="020B0609020204030204" pitchFamily="49" charset="0"/>
            </a:endParaRPr>
          </a:p>
          <a:p>
            <a:pPr marL="45720" indent="0">
              <a:spcBef>
                <a:spcPts val="0"/>
              </a:spcBef>
              <a:spcAft>
                <a:spcPts val="0"/>
              </a:spcAft>
              <a:buNone/>
            </a:pPr>
            <a:r>
              <a:rPr lang="en-US" altLang="en-US" sz="1600" dirty="0">
                <a:latin typeface="Consolas" panose="020B0609020204030204" pitchFamily="49" charset="0"/>
                <a:cs typeface="Consolas" panose="020B0609020204030204" pitchFamily="49" charset="0"/>
              </a:rPr>
              <a:t>}</a:t>
            </a:r>
          </a:p>
          <a:p>
            <a:pPr marL="45720" indent="0">
              <a:spcBef>
                <a:spcPts val="0"/>
              </a:spcBef>
              <a:spcAft>
                <a:spcPts val="0"/>
              </a:spcAft>
              <a:buNone/>
            </a:pPr>
            <a:endParaRPr lang="en-US" sz="1600" dirty="0">
              <a:latin typeface="Consolas" panose="020B0609020204030204" pitchFamily="49" charset="0"/>
              <a:cs typeface="Consolas" panose="020B0609020204030204" pitchFamily="49" charset="0"/>
            </a:endParaRPr>
          </a:p>
        </p:txBody>
      </p:sp>
      <p:sp>
        <p:nvSpPr>
          <p:cNvPr id="7" name="Footer Placeholder 3"/>
          <p:cNvSpPr>
            <a:spLocks noGrp="1"/>
          </p:cNvSpPr>
          <p:nvPr>
            <p:ph type="ftr" sz="quarter" idx="11"/>
          </p:nvPr>
        </p:nvSpPr>
        <p:spPr>
          <a:xfrm>
            <a:off x="0" y="6618288"/>
            <a:ext cx="7553325" cy="239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49155" name="Rectangle 2"/>
          <p:cNvSpPr>
            <a:spLocks noGrp="1" noChangeArrowheads="1"/>
          </p:cNvSpPr>
          <p:nvPr>
            <p:ph type="title"/>
          </p:nvPr>
        </p:nvSpPr>
        <p:spPr/>
        <p:txBody>
          <a:bodyPr/>
          <a:lstStyle/>
          <a:p>
            <a:pPr eaLnBrk="1" hangingPunct="1"/>
            <a:r>
              <a:rPr lang="en-US" altLang="en-US"/>
              <a:t>Text input from file</a:t>
            </a:r>
          </a:p>
        </p:txBody>
      </p:sp>
    </p:spTree>
    <p:extLst>
      <p:ext uri="{BB962C8B-B14F-4D97-AF65-F5344CB8AC3E}">
        <p14:creationId xmlns:p14="http://schemas.microsoft.com/office/powerpoint/2010/main" val="1303319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0"/>
            <a:ext cx="5867400" cy="3109913"/>
          </a:xfrm>
        </p:spPr>
        <p:txBody>
          <a:bodyPr/>
          <a:lstStyle/>
          <a:p>
            <a:pPr marL="45720" indent="0">
              <a:buNone/>
            </a:pPr>
            <a:r>
              <a:rPr lang="en-US" dirty="0"/>
              <a:t>Other uses of Decorator</a:t>
            </a:r>
          </a:p>
        </p:txBody>
      </p:sp>
      <p:sp>
        <p:nvSpPr>
          <p:cNvPr id="6" name="Text Placeholder 5"/>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714800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19071"/>
            <a:ext cx="8407893" cy="4407408"/>
          </a:xfrm>
        </p:spPr>
        <p:txBody>
          <a:bodyPr/>
          <a:lstStyle/>
          <a:p>
            <a:r>
              <a:rPr lang="en-US" dirty="0"/>
              <a:t>The Decorator Pattern is used for adding additional functionality to a particular object as opposed to a class of objects. </a:t>
            </a:r>
          </a:p>
          <a:p>
            <a:r>
              <a:rPr lang="en-US" dirty="0"/>
              <a:t>It is easy to add functionality</a:t>
            </a:r>
            <a:br>
              <a:rPr lang="en-US" dirty="0"/>
            </a:br>
            <a:r>
              <a:rPr lang="en-US" dirty="0"/>
              <a:t>to an entire class of objects </a:t>
            </a:r>
            <a:br>
              <a:rPr lang="en-US" dirty="0"/>
            </a:br>
            <a:r>
              <a:rPr lang="en-US" dirty="0"/>
              <a:t>by </a:t>
            </a:r>
            <a:r>
              <a:rPr lang="en-US" dirty="0" err="1"/>
              <a:t>subclassing</a:t>
            </a:r>
            <a:r>
              <a:rPr lang="en-US" dirty="0"/>
              <a:t>, but it is </a:t>
            </a:r>
            <a:br>
              <a:rPr lang="en-US" dirty="0"/>
            </a:br>
            <a:r>
              <a:rPr lang="en-US" dirty="0"/>
              <a:t>impossible to extend a </a:t>
            </a:r>
            <a:br>
              <a:rPr lang="en-US" dirty="0"/>
            </a:br>
            <a:r>
              <a:rPr lang="en-US" dirty="0"/>
              <a:t>single object this way. </a:t>
            </a:r>
          </a:p>
          <a:p>
            <a:r>
              <a:rPr lang="en-US" dirty="0"/>
              <a:t>With the Decorator Pattern, </a:t>
            </a:r>
            <a:br>
              <a:rPr lang="en-US" dirty="0"/>
            </a:br>
            <a:r>
              <a:rPr lang="en-US" dirty="0"/>
              <a:t>you can add functionality </a:t>
            </a:r>
            <a:br>
              <a:rPr lang="en-US" dirty="0"/>
            </a:br>
            <a:r>
              <a:rPr lang="en-US" dirty="0"/>
              <a:t>to a single object and leave </a:t>
            </a:r>
            <a:br>
              <a:rPr lang="en-US" dirty="0"/>
            </a:br>
            <a:r>
              <a:rPr lang="en-US" dirty="0"/>
              <a:t>others like it unmodified.</a:t>
            </a:r>
          </a:p>
        </p:txBody>
      </p:sp>
      <p:sp>
        <p:nvSpPr>
          <p:cNvPr id="3" name="Title 2"/>
          <p:cNvSpPr>
            <a:spLocks noGrp="1"/>
          </p:cNvSpPr>
          <p:nvPr>
            <p:ph type="title"/>
          </p:nvPr>
        </p:nvSpPr>
        <p:spPr/>
        <p:txBody>
          <a:bodyPr/>
          <a:lstStyle/>
          <a:p>
            <a:r>
              <a:rPr lang="en-US" dirty="0"/>
              <a:t>Decorator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971800"/>
            <a:ext cx="5353050" cy="3733800"/>
          </a:xfrm>
          <a:prstGeom prst="rect">
            <a:avLst/>
          </a:prstGeom>
        </p:spPr>
      </p:pic>
      <p:sp>
        <p:nvSpPr>
          <p:cNvPr id="6" name="TextBox 5"/>
          <p:cNvSpPr txBox="1"/>
          <p:nvPr/>
        </p:nvSpPr>
        <p:spPr>
          <a:xfrm>
            <a:off x="5562600" y="2645806"/>
            <a:ext cx="2874505" cy="338554"/>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Component is the superclass</a:t>
            </a:r>
          </a:p>
        </p:txBody>
      </p:sp>
      <p:sp>
        <p:nvSpPr>
          <p:cNvPr id="8" name="TextBox 7"/>
          <p:cNvSpPr txBox="1"/>
          <p:nvPr/>
        </p:nvSpPr>
        <p:spPr>
          <a:xfrm>
            <a:off x="6553200" y="3823489"/>
            <a:ext cx="2364750" cy="1323439"/>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Decorator is composed</a:t>
            </a:r>
          </a:p>
          <a:p>
            <a:pPr algn="ctr"/>
            <a:r>
              <a:rPr lang="en-US" sz="1600" b="0" dirty="0">
                <a:solidFill>
                  <a:srgbClr val="C00000"/>
                </a:solidFill>
                <a:latin typeface="Comic Sans MS" panose="030F0702030302020204" pitchFamily="66" charset="0"/>
              </a:rPr>
              <a:t> of the superclass.</a:t>
            </a:r>
            <a:br>
              <a:rPr lang="en-US" sz="1600" b="0" dirty="0">
                <a:solidFill>
                  <a:srgbClr val="C00000"/>
                </a:solidFill>
                <a:latin typeface="Comic Sans MS" panose="030F0702030302020204" pitchFamily="66" charset="0"/>
              </a:rPr>
            </a:br>
            <a:endParaRPr lang="en-US" sz="1600" b="0" dirty="0">
              <a:solidFill>
                <a:srgbClr val="C00000"/>
              </a:solidFill>
              <a:latin typeface="Comic Sans MS" panose="030F0702030302020204" pitchFamily="66" charset="0"/>
            </a:endParaRPr>
          </a:p>
          <a:p>
            <a:pPr algn="ctr"/>
            <a:r>
              <a:rPr lang="en-US" sz="1600" b="0" dirty="0">
                <a:solidFill>
                  <a:srgbClr val="C00000"/>
                </a:solidFill>
                <a:latin typeface="Comic Sans MS" panose="030F0702030302020204" pitchFamily="66" charset="0"/>
              </a:rPr>
              <a:t>"Decorator wraps</a:t>
            </a:r>
            <a:br>
              <a:rPr lang="en-US" sz="1600" b="0" dirty="0">
                <a:solidFill>
                  <a:srgbClr val="C00000"/>
                </a:solidFill>
                <a:latin typeface="Comic Sans MS" panose="030F0702030302020204" pitchFamily="66" charset="0"/>
              </a:rPr>
            </a:br>
            <a:r>
              <a:rPr lang="en-US" sz="1600" b="0" dirty="0">
                <a:solidFill>
                  <a:srgbClr val="C00000"/>
                </a:solidFill>
                <a:latin typeface="Comic Sans MS" panose="030F0702030302020204" pitchFamily="66" charset="0"/>
              </a:rPr>
              <a:t>the superclass"</a:t>
            </a:r>
          </a:p>
        </p:txBody>
      </p:sp>
      <p:sp>
        <p:nvSpPr>
          <p:cNvPr id="9" name="TextBox 8"/>
          <p:cNvSpPr txBox="1"/>
          <p:nvPr/>
        </p:nvSpPr>
        <p:spPr>
          <a:xfrm>
            <a:off x="914400" y="5622268"/>
            <a:ext cx="4386560" cy="830997"/>
          </a:xfrm>
          <a:prstGeom prst="rect">
            <a:avLst/>
          </a:prstGeom>
          <a:noFill/>
        </p:spPr>
        <p:txBody>
          <a:bodyPr wrap="square" rtlCol="0">
            <a:spAutoFit/>
          </a:bodyPr>
          <a:lstStyle/>
          <a:p>
            <a:pPr algn="ctr"/>
            <a:r>
              <a:rPr lang="en-US" sz="1600" b="0" dirty="0">
                <a:solidFill>
                  <a:srgbClr val="C00000"/>
                </a:solidFill>
                <a:latin typeface="Comic Sans MS" panose="030F0702030302020204" pitchFamily="66" charset="0"/>
              </a:rPr>
              <a:t>Clients interact with the Decorator </a:t>
            </a:r>
            <a:br>
              <a:rPr lang="en-US" sz="1600" b="0" dirty="0">
                <a:solidFill>
                  <a:srgbClr val="C00000"/>
                </a:solidFill>
                <a:latin typeface="Comic Sans MS" panose="030F0702030302020204" pitchFamily="66" charset="0"/>
              </a:rPr>
            </a:br>
            <a:r>
              <a:rPr lang="en-US" sz="1600" b="0" dirty="0">
                <a:solidFill>
                  <a:srgbClr val="C00000"/>
                </a:solidFill>
                <a:latin typeface="Comic Sans MS" panose="030F0702030302020204" pitchFamily="66" charset="0"/>
              </a:rPr>
              <a:t>using all the familiar</a:t>
            </a:r>
            <a:r>
              <a:rPr lang="en-US" sz="1600" dirty="0">
                <a:solidFill>
                  <a:srgbClr val="C00000"/>
                </a:solidFill>
                <a:latin typeface="Comic Sans MS" panose="030F0702030302020204" pitchFamily="66" charset="0"/>
              </a:rPr>
              <a:t> operations of </a:t>
            </a:r>
            <a:br>
              <a:rPr lang="en-US" sz="1600" dirty="0">
                <a:solidFill>
                  <a:srgbClr val="C00000"/>
                </a:solidFill>
                <a:latin typeface="Comic Sans MS" panose="030F0702030302020204" pitchFamily="66" charset="0"/>
              </a:rPr>
            </a:br>
            <a:r>
              <a:rPr lang="en-US" sz="1600" dirty="0">
                <a:solidFill>
                  <a:srgbClr val="C00000"/>
                </a:solidFill>
                <a:latin typeface="Comic Sans MS" panose="030F0702030302020204" pitchFamily="66" charset="0"/>
              </a:rPr>
              <a:t>the Component…and maybe more!</a:t>
            </a:r>
            <a:endParaRPr lang="en-US" sz="1600" b="0" dirty="0">
              <a:solidFill>
                <a:srgbClr val="C00000"/>
              </a:solidFill>
              <a:latin typeface="Comic Sans MS" panose="030F0702030302020204" pitchFamily="66"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568531"/>
            <a:ext cx="1743075" cy="1600200"/>
          </a:xfrm>
          <a:prstGeom prst="rect">
            <a:avLst/>
          </a:prstGeom>
        </p:spPr>
      </p:pic>
    </p:spTree>
    <p:extLst>
      <p:ext uri="{BB962C8B-B14F-4D97-AF65-F5344CB8AC3E}">
        <p14:creationId xmlns:p14="http://schemas.microsoft.com/office/powerpoint/2010/main" val="42570775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19071"/>
            <a:ext cx="8407893" cy="4407408"/>
          </a:xfrm>
        </p:spPr>
        <p:txBody>
          <a:bodyPr>
            <a:normAutofit/>
          </a:bodyPr>
          <a:lstStyle/>
          <a:p>
            <a:pPr marL="45720" indent="0">
              <a:spcBef>
                <a:spcPts val="0"/>
              </a:spcBef>
              <a:spcAft>
                <a:spcPts val="0"/>
              </a:spcAft>
              <a:buNone/>
            </a:pPr>
            <a:r>
              <a:rPr lang="en-US" sz="1600" dirty="0">
                <a:solidFill>
                  <a:srgbClr val="000000"/>
                </a:solidFill>
                <a:latin typeface="Consolas"/>
              </a:rPr>
              <a:t>Reader </a:t>
            </a:r>
            <a:r>
              <a:rPr lang="en-US" sz="1600" dirty="0" err="1">
                <a:solidFill>
                  <a:srgbClr val="000000"/>
                </a:solidFill>
                <a:latin typeface="Consolas"/>
              </a:rPr>
              <a:t>myReader</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a:t>
            </a:r>
            <a:r>
              <a:rPr lang="en-US" sz="1600" dirty="0">
                <a:solidFill>
                  <a:srgbClr val="0000C0"/>
                </a:solidFill>
                <a:latin typeface="Consolas"/>
              </a:rPr>
              <a:t>FILE_NAME</a:t>
            </a:r>
            <a:r>
              <a:rPr lang="en-US" sz="1600" dirty="0">
                <a:solidFill>
                  <a:srgbClr val="000000"/>
                </a:solidFill>
                <a:latin typeface="Consolas"/>
              </a:rPr>
              <a:t>);</a:t>
            </a:r>
          </a:p>
          <a:p>
            <a:pPr marL="45720" indent="0">
              <a:spcBef>
                <a:spcPts val="0"/>
              </a:spcBef>
              <a:spcAft>
                <a:spcPts val="0"/>
              </a:spcAft>
              <a:buNone/>
            </a:pPr>
            <a:r>
              <a:rPr lang="en-US" sz="1600" dirty="0">
                <a:solidFill>
                  <a:srgbClr val="7F0055"/>
                </a:solidFill>
                <a:latin typeface="Consolas"/>
              </a:rPr>
              <a:t>while</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 = </a:t>
            </a:r>
            <a:r>
              <a:rPr lang="en-US" sz="1600" dirty="0" err="1">
                <a:solidFill>
                  <a:srgbClr val="000000"/>
                </a:solidFill>
                <a:latin typeface="Consolas"/>
              </a:rPr>
              <a:t>myReader.read</a:t>
            </a:r>
            <a:r>
              <a:rPr lang="en-US" sz="1600" dirty="0">
                <a:solidFill>
                  <a:srgbClr val="000000"/>
                </a:solidFill>
                <a:latin typeface="Consolas"/>
              </a:rPr>
              <a:t>()) != -1)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a:solidFill>
                  <a:srgbClr val="7F0055"/>
                </a:solidFill>
                <a:latin typeface="Consolas"/>
              </a:rPr>
              <a:t>char</a:t>
            </a:r>
            <a:r>
              <a:rPr lang="en-US" sz="1600" dirty="0">
                <a:solidFill>
                  <a:srgbClr val="000000"/>
                </a:solidFill>
                <a:latin typeface="Consolas"/>
              </a:rPr>
              <a:t>)</a:t>
            </a:r>
            <a:r>
              <a:rPr lang="en-US" sz="1600" dirty="0" err="1">
                <a:solidFill>
                  <a:srgbClr val="000000"/>
                </a:solidFill>
                <a:latin typeface="Consolas"/>
              </a:rPr>
              <a:t>i</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myReader.skip</a:t>
            </a:r>
            <a:r>
              <a:rPr lang="en-US" sz="1600" dirty="0">
                <a:solidFill>
                  <a:srgbClr val="000000"/>
                </a:solidFill>
                <a:latin typeface="Consolas"/>
              </a:rPr>
              <a:t>(1);</a:t>
            </a:r>
          </a:p>
          <a:p>
            <a:pPr marL="45720" indent="0">
              <a:spcBef>
                <a:spcPts val="0"/>
              </a:spcBef>
              <a:spcAft>
                <a:spcPts val="0"/>
              </a:spcAft>
              <a:buNone/>
            </a:pP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myReader.close</a:t>
            </a:r>
            <a:r>
              <a:rPr lang="en-US" sz="1600" dirty="0">
                <a:solidFill>
                  <a:srgbClr val="000000"/>
                </a:solidFill>
                <a:latin typeface="Consolas"/>
              </a:rPr>
              <a:t>();</a:t>
            </a:r>
          </a:p>
          <a:p>
            <a:pPr marL="45720" indent="0">
              <a:spcBef>
                <a:spcPts val="0"/>
              </a:spcBef>
              <a:spcAft>
                <a:spcPts val="0"/>
              </a:spcAft>
              <a:buNone/>
            </a:pPr>
            <a:endParaRPr lang="en-US" sz="1600" dirty="0">
              <a:solidFill>
                <a:srgbClr val="000000"/>
              </a:solidFill>
              <a:latin typeface="Consolas"/>
            </a:endParaRPr>
          </a:p>
          <a:p>
            <a:pPr marL="45720" indent="0">
              <a:buNone/>
            </a:pPr>
            <a:endParaRPr lang="en-US" sz="1600" dirty="0">
              <a:solidFill>
                <a:srgbClr val="000000"/>
              </a:solidFill>
              <a:latin typeface="Consolas"/>
            </a:endParaRPr>
          </a:p>
          <a:p>
            <a:pPr marL="45720" indent="0">
              <a:buNone/>
            </a:pPr>
            <a:r>
              <a:rPr lang="en-US" sz="1600" dirty="0">
                <a:solidFill>
                  <a:srgbClr val="000000"/>
                </a:solidFill>
                <a:latin typeface="Consolas"/>
              </a:rPr>
              <a:t> </a:t>
            </a:r>
          </a:p>
          <a:p>
            <a:pPr marL="45720" indent="0">
              <a:spcBef>
                <a:spcPts val="0"/>
              </a:spcBef>
              <a:spcAft>
                <a:spcPts val="0"/>
              </a:spcAft>
              <a:buNone/>
            </a:pPr>
            <a:r>
              <a:rPr lang="en-US" sz="1600" dirty="0">
                <a:solidFill>
                  <a:srgbClr val="3F7F5F"/>
                </a:solidFill>
                <a:latin typeface="Consolas"/>
              </a:rPr>
              <a:t>// At runtime we can change what</a:t>
            </a:r>
          </a:p>
          <a:p>
            <a:pPr marL="45720" indent="0">
              <a:spcBef>
                <a:spcPts val="0"/>
              </a:spcBef>
              <a:spcAft>
                <a:spcPts val="0"/>
              </a:spcAft>
              <a:buNone/>
            </a:pPr>
            <a:r>
              <a:rPr lang="en-US" sz="1600" dirty="0">
                <a:solidFill>
                  <a:srgbClr val="3F7F5F"/>
                </a:solidFill>
                <a:latin typeface="Consolas"/>
              </a:rPr>
              <a:t>// this one object is.</a:t>
            </a:r>
          </a:p>
          <a:p>
            <a:pPr marL="45720" indent="0">
              <a:spcBef>
                <a:spcPts val="0"/>
              </a:spcBef>
              <a:spcAft>
                <a:spcPts val="0"/>
              </a:spcAft>
              <a:buNone/>
            </a:pPr>
            <a:r>
              <a:rPr lang="en-US" sz="1600" dirty="0" err="1">
                <a:solidFill>
                  <a:srgbClr val="000000"/>
                </a:solidFill>
                <a:latin typeface="Consolas"/>
              </a:rPr>
              <a:t>myReader</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BufferedReader</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a:t>
            </a:r>
            <a:r>
              <a:rPr lang="en-US" sz="1600" i="1" dirty="0">
                <a:solidFill>
                  <a:srgbClr val="0000C0"/>
                </a:solidFill>
                <a:latin typeface="Consolas"/>
              </a:rPr>
              <a:t>FILE_NAME</a:t>
            </a:r>
            <a:r>
              <a:rPr lang="en-US" sz="1600" i="1" dirty="0">
                <a:solidFill>
                  <a:srgbClr val="000000"/>
                </a:solidFill>
                <a:latin typeface="Consolas"/>
              </a:rPr>
              <a:t>));</a:t>
            </a:r>
          </a:p>
          <a:p>
            <a:pPr marL="45720" indent="0">
              <a:spcBef>
                <a:spcPts val="0"/>
              </a:spcBef>
              <a:spcAft>
                <a:spcPts val="0"/>
              </a:spcAft>
              <a:buNone/>
            </a:pPr>
            <a:endParaRPr lang="en-US" sz="1600" dirty="0"/>
          </a:p>
        </p:txBody>
      </p:sp>
      <p:sp>
        <p:nvSpPr>
          <p:cNvPr id="3" name="Title 2"/>
          <p:cNvSpPr>
            <a:spLocks noGrp="1"/>
          </p:cNvSpPr>
          <p:nvPr>
            <p:ph type="title"/>
          </p:nvPr>
        </p:nvSpPr>
        <p:spPr/>
        <p:txBody>
          <a:bodyPr/>
          <a:lstStyle/>
          <a:p>
            <a:r>
              <a:rPr lang="en-US" dirty="0"/>
              <a:t>Example of Decorator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971800"/>
            <a:ext cx="5353050" cy="3733800"/>
          </a:xfrm>
          <a:prstGeom prst="rect">
            <a:avLst/>
          </a:prstGeom>
        </p:spPr>
      </p:pic>
      <p:sp>
        <p:nvSpPr>
          <p:cNvPr id="6" name="TextBox 5"/>
          <p:cNvSpPr txBox="1"/>
          <p:nvPr/>
        </p:nvSpPr>
        <p:spPr>
          <a:xfrm>
            <a:off x="4158486" y="2743200"/>
            <a:ext cx="1842171" cy="338554"/>
          </a:xfrm>
          <a:prstGeom prst="rect">
            <a:avLst/>
          </a:prstGeom>
          <a:noFill/>
        </p:spPr>
        <p:txBody>
          <a:bodyPr wrap="none" rtlCol="0">
            <a:spAutoFit/>
          </a:bodyPr>
          <a:lstStyle/>
          <a:p>
            <a:pPr algn="ctr"/>
            <a:r>
              <a:rPr lang="en-US" sz="1600" b="0" dirty="0">
                <a:solidFill>
                  <a:srgbClr val="C00000"/>
                </a:solidFill>
                <a:latin typeface="Comic Sans MS" panose="030F0702030302020204" pitchFamily="66" charset="0"/>
              </a:rPr>
              <a:t>Reader  </a:t>
            </a:r>
            <a:r>
              <a:rPr lang="en-US" sz="1400" b="0" dirty="0">
                <a:solidFill>
                  <a:srgbClr val="C00000"/>
                </a:solidFill>
                <a:latin typeface="Comic Sans MS" panose="030F0702030302020204" pitchFamily="66" charset="0"/>
              </a:rPr>
              <a:t>(abstract)</a:t>
            </a:r>
          </a:p>
        </p:txBody>
      </p:sp>
      <p:sp>
        <p:nvSpPr>
          <p:cNvPr id="8" name="TextBox 7"/>
          <p:cNvSpPr txBox="1"/>
          <p:nvPr/>
        </p:nvSpPr>
        <p:spPr>
          <a:xfrm>
            <a:off x="6934200" y="4919246"/>
            <a:ext cx="1752403" cy="338554"/>
          </a:xfrm>
          <a:prstGeom prst="rect">
            <a:avLst/>
          </a:prstGeom>
          <a:noFill/>
        </p:spPr>
        <p:txBody>
          <a:bodyPr wrap="none" rtlCol="0">
            <a:spAutoFit/>
          </a:bodyPr>
          <a:lstStyle/>
          <a:p>
            <a:pPr algn="ctr"/>
            <a:r>
              <a:rPr lang="en-US" sz="1600" b="0" dirty="0" err="1">
                <a:solidFill>
                  <a:srgbClr val="C00000"/>
                </a:solidFill>
                <a:latin typeface="Comic Sans MS" panose="030F0702030302020204" pitchFamily="66" charset="0"/>
              </a:rPr>
              <a:t>BufferedReader</a:t>
            </a:r>
            <a:endParaRPr lang="en-US" sz="1600" b="0" dirty="0">
              <a:solidFill>
                <a:srgbClr val="C00000"/>
              </a:solidFill>
              <a:latin typeface="Comic Sans MS" panose="030F0702030302020204" pitchFamily="66" charset="0"/>
            </a:endParaRPr>
          </a:p>
        </p:txBody>
      </p:sp>
      <p:sp>
        <p:nvSpPr>
          <p:cNvPr id="10" name="TextBox 9"/>
          <p:cNvSpPr txBox="1"/>
          <p:nvPr/>
        </p:nvSpPr>
        <p:spPr>
          <a:xfrm>
            <a:off x="5330532" y="3730823"/>
            <a:ext cx="1146468" cy="307777"/>
          </a:xfrm>
          <a:prstGeom prst="rect">
            <a:avLst/>
          </a:prstGeom>
          <a:noFill/>
        </p:spPr>
        <p:txBody>
          <a:bodyPr wrap="none" rtlCol="0">
            <a:spAutoFit/>
          </a:bodyPr>
          <a:lstStyle/>
          <a:p>
            <a:pPr algn="ctr"/>
            <a:r>
              <a:rPr lang="en-US" sz="1400" dirty="0">
                <a:solidFill>
                  <a:srgbClr val="C00000"/>
                </a:solidFill>
                <a:latin typeface="Comic Sans MS" panose="030F0702030302020204" pitchFamily="66" charset="0"/>
              </a:rPr>
              <a:t>read, skip…</a:t>
            </a:r>
            <a:endParaRPr lang="en-US" sz="1400" b="0" dirty="0">
              <a:solidFill>
                <a:srgbClr val="C00000"/>
              </a:solidFill>
              <a:latin typeface="Comic Sans MS" panose="030F0702030302020204" pitchFamily="66" charset="0"/>
            </a:endParaRPr>
          </a:p>
        </p:txBody>
      </p:sp>
      <p:sp>
        <p:nvSpPr>
          <p:cNvPr id="11" name="TextBox 10"/>
          <p:cNvSpPr txBox="1"/>
          <p:nvPr/>
        </p:nvSpPr>
        <p:spPr>
          <a:xfrm>
            <a:off x="6934200" y="6169223"/>
            <a:ext cx="1146468" cy="307777"/>
          </a:xfrm>
          <a:prstGeom prst="rect">
            <a:avLst/>
          </a:prstGeom>
          <a:noFill/>
        </p:spPr>
        <p:txBody>
          <a:bodyPr wrap="none" rtlCol="0">
            <a:spAutoFit/>
          </a:bodyPr>
          <a:lstStyle/>
          <a:p>
            <a:pPr algn="ctr"/>
            <a:r>
              <a:rPr lang="en-US" sz="1400" dirty="0">
                <a:solidFill>
                  <a:srgbClr val="C00000"/>
                </a:solidFill>
                <a:latin typeface="Comic Sans MS" panose="030F0702030302020204" pitchFamily="66" charset="0"/>
              </a:rPr>
              <a:t>read, skip…</a:t>
            </a:r>
            <a:endParaRPr lang="en-US" sz="1400" b="0" dirty="0">
              <a:solidFill>
                <a:srgbClr val="C00000"/>
              </a:solidFill>
              <a:latin typeface="Comic Sans MS" panose="030F0702030302020204" pitchFamily="66"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568531"/>
            <a:ext cx="1743075" cy="1600200"/>
          </a:xfrm>
          <a:prstGeom prst="rect">
            <a:avLst/>
          </a:prstGeom>
        </p:spPr>
      </p:pic>
    </p:spTree>
    <p:extLst>
      <p:ext uri="{BB962C8B-B14F-4D97-AF65-F5344CB8AC3E}">
        <p14:creationId xmlns:p14="http://schemas.microsoft.com/office/powerpoint/2010/main" val="3119776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507" y="1719071"/>
            <a:ext cx="8407893" cy="4407408"/>
          </a:xfrm>
        </p:spPr>
        <p:txBody>
          <a:bodyPr>
            <a:normAutofit/>
          </a:bodyPr>
          <a:lstStyle/>
          <a:p>
            <a:r>
              <a:rPr lang="en-US" sz="1800" dirty="0"/>
              <a:t>Decorator Pattern </a:t>
            </a:r>
            <a:br>
              <a:rPr lang="en-US" sz="1800" dirty="0"/>
            </a:br>
            <a:r>
              <a:rPr lang="en-US" sz="1800" dirty="0"/>
              <a:t>is more powerful </a:t>
            </a:r>
            <a:br>
              <a:rPr lang="en-US" sz="1800" dirty="0"/>
            </a:br>
            <a:r>
              <a:rPr lang="en-US" sz="1800" dirty="0"/>
              <a:t>when the Component</a:t>
            </a:r>
            <a:br>
              <a:rPr lang="en-US" sz="1800" dirty="0"/>
            </a:br>
            <a:r>
              <a:rPr lang="en-US" sz="1800" dirty="0"/>
              <a:t>and the Decorator</a:t>
            </a:r>
            <a:br>
              <a:rPr lang="en-US" sz="1800" dirty="0"/>
            </a:br>
            <a:r>
              <a:rPr lang="en-US" sz="1800" dirty="0"/>
              <a:t>are </a:t>
            </a:r>
            <a:r>
              <a:rPr lang="en-US" sz="1800" u="sng" dirty="0"/>
              <a:t>both</a:t>
            </a:r>
            <a:r>
              <a:rPr lang="en-US" sz="1800" dirty="0"/>
              <a:t> abstract.</a:t>
            </a:r>
          </a:p>
        </p:txBody>
      </p:sp>
      <p:sp>
        <p:nvSpPr>
          <p:cNvPr id="3" name="Title 2"/>
          <p:cNvSpPr>
            <a:spLocks noGrp="1"/>
          </p:cNvSpPr>
          <p:nvPr>
            <p:ph type="title"/>
          </p:nvPr>
        </p:nvSpPr>
        <p:spPr/>
        <p:txBody>
          <a:bodyPr/>
          <a:lstStyle/>
          <a:p>
            <a:r>
              <a:rPr lang="en-US" dirty="0"/>
              <a:t>More advanced uses of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75" y="1485900"/>
            <a:ext cx="6829425" cy="5372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568531"/>
            <a:ext cx="1743075" cy="1600200"/>
          </a:xfrm>
          <a:prstGeom prst="rect">
            <a:avLst/>
          </a:prstGeom>
        </p:spPr>
      </p:pic>
    </p:spTree>
    <p:extLst>
      <p:ext uri="{BB962C8B-B14F-4D97-AF65-F5344CB8AC3E}">
        <p14:creationId xmlns:p14="http://schemas.microsoft.com/office/powerpoint/2010/main" val="27217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a:solidFill>
                  <a:schemeClr val="bg1"/>
                </a:solidFill>
              </a:rPr>
              <a:t>Understanding IO</a:t>
            </a:r>
          </a:p>
        </p:txBody>
      </p:sp>
    </p:spTree>
    <p:extLst>
      <p:ext uri="{BB962C8B-B14F-4D97-AF65-F5344CB8AC3E}">
        <p14:creationId xmlns:p14="http://schemas.microsoft.com/office/powerpoint/2010/main" val="1387506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Deck wrapped in Deck</a:t>
            </a:r>
          </a:p>
        </p:txBody>
      </p:sp>
      <p:sp>
        <p:nvSpPr>
          <p:cNvPr id="3" name="Title 2"/>
          <p:cNvSpPr>
            <a:spLocks noGrp="1"/>
          </p:cNvSpPr>
          <p:nvPr>
            <p:ph type="title"/>
          </p:nvPr>
        </p:nvSpPr>
        <p:spPr/>
        <p:txBody>
          <a:bodyPr/>
          <a:lstStyle/>
          <a:p>
            <a:pPr algn="l"/>
            <a:r>
              <a:rPr lang="en-US" dirty="0"/>
              <a:t>Decorator Example:</a:t>
            </a:r>
            <a:br>
              <a:rPr lang="en-US" dirty="0"/>
            </a:br>
            <a:r>
              <a:rPr lang="en-US" dirty="0"/>
              <a:t>Maintaining Deck State</a:t>
            </a:r>
          </a:p>
        </p:txBody>
      </p:sp>
      <p:sp>
        <p:nvSpPr>
          <p:cNvPr id="7" name="Flowchart: Connector 6"/>
          <p:cNvSpPr/>
          <p:nvPr/>
        </p:nvSpPr>
        <p:spPr>
          <a:xfrm>
            <a:off x="381000" y="2514600"/>
            <a:ext cx="2895600" cy="41910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ManagedDeck</a:t>
            </a:r>
            <a:endParaRPr lang="en-US" dirty="0"/>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p:txBody>
      </p:sp>
      <p:sp>
        <p:nvSpPr>
          <p:cNvPr id="8" name="Flowchart: Connector 7"/>
          <p:cNvSpPr/>
          <p:nvPr/>
        </p:nvSpPr>
        <p:spPr>
          <a:xfrm>
            <a:off x="1143000" y="3810000"/>
            <a:ext cx="1960093" cy="2514600"/>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Deck</a:t>
            </a:r>
          </a:p>
          <a:p>
            <a:pPr algn="ctr"/>
            <a:endParaRPr lang="en-US" dirty="0"/>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a:p>
            <a:pPr algn="ctr"/>
            <a:endParaRPr lang="en-US" sz="1600" dirty="0">
              <a:latin typeface="Consolas" panose="020B0609020204030204" pitchFamily="49" charset="0"/>
              <a:cs typeface="Consolas" panose="020B0609020204030204" pitchFamily="49"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568531"/>
            <a:ext cx="1743075" cy="1600200"/>
          </a:xfrm>
          <a:prstGeom prst="rect">
            <a:avLst/>
          </a:prstGeom>
        </p:spPr>
      </p:pic>
      <p:pic>
        <p:nvPicPr>
          <p:cNvPr id="2" name="Picture 1">
            <a:extLst>
              <a:ext uri="{FF2B5EF4-FFF2-40B4-BE49-F238E27FC236}">
                <a16:creationId xmlns:a16="http://schemas.microsoft.com/office/drawing/2014/main" id="{C0DF602D-31A9-406F-9AD7-35AAC58E992C}"/>
              </a:ext>
            </a:extLst>
          </p:cNvPr>
          <p:cNvPicPr>
            <a:picLocks noChangeAspect="1"/>
          </p:cNvPicPr>
          <p:nvPr/>
        </p:nvPicPr>
        <p:blipFill>
          <a:blip r:embed="rId4"/>
          <a:stretch>
            <a:fillRect/>
          </a:stretch>
        </p:blipFill>
        <p:spPr>
          <a:xfrm>
            <a:off x="3600984" y="2743199"/>
            <a:ext cx="5300128" cy="3743325"/>
          </a:xfrm>
          <a:prstGeom prst="rect">
            <a:avLst/>
          </a:prstGeom>
        </p:spPr>
      </p:pic>
      <p:pic>
        <p:nvPicPr>
          <p:cNvPr id="17" name="Picture 16">
            <a:extLst>
              <a:ext uri="{FF2B5EF4-FFF2-40B4-BE49-F238E27FC236}">
                <a16:creationId xmlns:a16="http://schemas.microsoft.com/office/drawing/2014/main" id="{B41BEA57-5AC6-4B8C-9285-E34A2E4EC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658942"/>
            <a:ext cx="2533917" cy="2533917"/>
          </a:xfrm>
          <a:prstGeom prst="rect">
            <a:avLst/>
          </a:prstGeom>
        </p:spPr>
      </p:pic>
    </p:spTree>
    <p:extLst>
      <p:ext uri="{BB962C8B-B14F-4D97-AF65-F5344CB8AC3E}">
        <p14:creationId xmlns:p14="http://schemas.microsoft.com/office/powerpoint/2010/main" val="1395329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799" cy="5029200"/>
          </a:xfrm>
        </p:spPr>
        <p:txBody>
          <a:bodyPr/>
          <a:lstStyle/>
          <a:p>
            <a:pPr marL="45720" indent="0">
              <a:spcBef>
                <a:spcPts val="0"/>
              </a:spcBef>
              <a:spcAft>
                <a:spcPts val="0"/>
              </a:spcAft>
              <a:buNone/>
            </a:pPr>
            <a:r>
              <a:rPr lang="en-US" sz="1600" dirty="0">
                <a:solidFill>
                  <a:srgbClr val="000000"/>
                </a:solidFill>
                <a:latin typeface="Consolas"/>
              </a:rPr>
              <a:t>Message </a:t>
            </a:r>
            <a:r>
              <a:rPr lang="en-US" sz="1600" dirty="0" err="1">
                <a:solidFill>
                  <a:srgbClr val="000000"/>
                </a:solidFill>
                <a:latin typeface="Consolas"/>
              </a:rPr>
              <a:t>letterToInstructor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Email(</a:t>
            </a:r>
            <a:r>
              <a:rPr lang="en-US" sz="1600" dirty="0">
                <a:solidFill>
                  <a:srgbClr val="2A00FF"/>
                </a:solidFill>
                <a:latin typeface="Consolas"/>
              </a:rPr>
              <a:t>"Out sick"</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Calendar.getInstance</a:t>
            </a:r>
            <a:r>
              <a:rPr lang="en-US" sz="1600" dirty="0">
                <a:solidFill>
                  <a:srgbClr val="000000"/>
                </a:solidFill>
                <a:latin typeface="Consolas"/>
              </a:rPr>
              <a:t>().</a:t>
            </a:r>
            <a:r>
              <a:rPr lang="en-US" sz="1600" dirty="0" err="1">
                <a:solidFill>
                  <a:srgbClr val="000000"/>
                </a:solidFill>
                <a:latin typeface="Consolas"/>
              </a:rPr>
              <a:t>getTime</a:t>
            </a:r>
            <a:r>
              <a:rPr lang="en-US" sz="1600" dirty="0">
                <a:solidFill>
                  <a:srgbClr val="000000"/>
                </a:solidFill>
                <a:latin typeface="Consolas"/>
              </a:rPr>
              <a:t>(),</a:t>
            </a:r>
          </a:p>
          <a:p>
            <a:pPr marL="45720" indent="0">
              <a:spcBef>
                <a:spcPts val="0"/>
              </a:spcBef>
              <a:spcAft>
                <a:spcPts val="0"/>
              </a:spcAft>
              <a:buNone/>
            </a:pPr>
            <a:r>
              <a:rPr lang="en-US" sz="1600" dirty="0">
                <a:solidFill>
                  <a:srgbClr val="2A00FF"/>
                </a:solidFill>
                <a:latin typeface="Consolas"/>
              </a:rPr>
              <a:t>   "I'm not feeling well and won't be in class today.  Will make up work."</a:t>
            </a:r>
            <a:r>
              <a:rPr lang="en-US" sz="1600" dirty="0">
                <a:solidFill>
                  <a:srgbClr val="000000"/>
                </a:solidFill>
                <a:latin typeface="Consolas"/>
              </a:rPr>
              <a:t>,</a:t>
            </a:r>
          </a:p>
          <a:p>
            <a:pPr marL="45720" indent="0">
              <a:spcBef>
                <a:spcPts val="0"/>
              </a:spcBef>
              <a:spcAft>
                <a:spcPts val="0"/>
              </a:spcAft>
              <a:buNone/>
            </a:pPr>
            <a:r>
              <a:rPr lang="en-US" sz="1600" dirty="0">
                <a:solidFill>
                  <a:srgbClr val="2A00FF"/>
                </a:solidFill>
                <a:latin typeface="Consolas"/>
              </a:rPr>
              <a:t>   "prof@college.edu"</a:t>
            </a:r>
            <a:r>
              <a:rPr lang="en-US" sz="1600" dirty="0">
                <a:solidFill>
                  <a:srgbClr val="000000"/>
                </a:solidFill>
                <a:latin typeface="Consolas"/>
              </a:rPr>
              <a:t>, </a:t>
            </a:r>
            <a:r>
              <a:rPr lang="en-US" sz="1600" dirty="0">
                <a:solidFill>
                  <a:srgbClr val="2A00FF"/>
                </a:solidFill>
                <a:latin typeface="Consolas"/>
              </a:rPr>
              <a:t>"me@hotmail.com"</a:t>
            </a:r>
            <a:r>
              <a:rPr lang="en-US" sz="1600" dirty="0">
                <a:solidFill>
                  <a:srgbClr val="000000"/>
                </a:solidFill>
                <a:latin typeface="Consolas"/>
              </a:rPr>
              <a:t>);</a:t>
            </a:r>
          </a:p>
          <a:p>
            <a:pPr marL="45720" indent="0">
              <a:spcBef>
                <a:spcPts val="0"/>
              </a:spcBef>
              <a:spcAft>
                <a:spcPts val="0"/>
              </a:spcAft>
              <a:buNone/>
            </a:pPr>
            <a:endParaRPr lang="en-US" sz="1600" dirty="0">
              <a:solidFill>
                <a:srgbClr val="000000"/>
              </a:solidFill>
              <a:latin typeface="Consolas"/>
            </a:endParaRPr>
          </a:p>
          <a:p>
            <a:pPr marL="45720" indent="0">
              <a:spcBef>
                <a:spcPts val="0"/>
              </a:spcBef>
              <a:spcAft>
                <a:spcPts val="0"/>
              </a:spcAft>
              <a:buNone/>
            </a:pPr>
            <a:r>
              <a:rPr lang="en-US" sz="1600" dirty="0">
                <a:solidFill>
                  <a:srgbClr val="3F7F5F"/>
                </a:solidFill>
                <a:latin typeface="Consolas"/>
              </a:rPr>
              <a:t>// Use two decorators, </a:t>
            </a:r>
            <a:r>
              <a:rPr lang="en-US" sz="1600" dirty="0" err="1">
                <a:solidFill>
                  <a:srgbClr val="3F7F5F"/>
                </a:solidFill>
                <a:latin typeface="Consolas"/>
              </a:rPr>
              <a:t>EncryptorA</a:t>
            </a:r>
            <a:r>
              <a:rPr lang="en-US" sz="1600" dirty="0">
                <a:solidFill>
                  <a:srgbClr val="3F7F5F"/>
                </a:solidFill>
                <a:latin typeface="Consolas"/>
              </a:rPr>
              <a:t> and </a:t>
            </a:r>
            <a:r>
              <a:rPr lang="en-US" sz="1600" dirty="0" err="1">
                <a:solidFill>
                  <a:srgbClr val="3F7F5F"/>
                </a:solidFill>
                <a:latin typeface="Consolas"/>
              </a:rPr>
              <a:t>EncryptorB</a:t>
            </a:r>
            <a:r>
              <a:rPr lang="en-US" sz="1600" dirty="0">
                <a:solidFill>
                  <a:srgbClr val="3F7F5F"/>
                </a:solidFill>
                <a:latin typeface="Consolas"/>
              </a:rPr>
              <a:t> to decorate the message</a:t>
            </a:r>
          </a:p>
          <a:p>
            <a:pPr marL="45720" indent="0">
              <a:spcBef>
                <a:spcPts val="0"/>
              </a:spcBef>
              <a:spcAft>
                <a:spcPts val="0"/>
              </a:spcAft>
              <a:buNone/>
            </a:pPr>
            <a:r>
              <a:rPr lang="en-US" sz="1600" dirty="0" err="1">
                <a:solidFill>
                  <a:srgbClr val="000000"/>
                </a:solidFill>
                <a:latin typeface="Consolas"/>
              </a:rPr>
              <a:t>EncryptorB</a:t>
            </a:r>
            <a:r>
              <a:rPr lang="en-US" sz="1600" dirty="0">
                <a:solidFill>
                  <a:srgbClr val="000000"/>
                </a:solidFill>
                <a:latin typeface="Consolas"/>
              </a:rPr>
              <a:t> </a:t>
            </a:r>
            <a:r>
              <a:rPr lang="en-US" sz="1600" dirty="0" err="1">
                <a:solidFill>
                  <a:srgbClr val="000000"/>
                </a:solidFill>
                <a:latin typeface="Consolas"/>
              </a:rPr>
              <a:t>encryptedLetterToInstructor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EncryptorB</a:t>
            </a:r>
            <a:r>
              <a:rPr lang="en-US" sz="1600" dirty="0">
                <a:solidFill>
                  <a:srgbClr val="000000"/>
                </a:solidFill>
                <a:latin typeface="Consolas"/>
              </a:rPr>
              <a:t>(</a:t>
            </a:r>
          </a:p>
          <a:p>
            <a:pPr marL="45720" indent="0">
              <a:spcBef>
                <a:spcPts val="0"/>
              </a:spcBef>
              <a:spcAft>
                <a:spcPts val="0"/>
              </a:spcAft>
              <a:buNone/>
            </a:pPr>
            <a:r>
              <a:rPr lang="en-US" sz="1600" b="1" dirty="0">
                <a:solidFill>
                  <a:srgbClr val="7F0055"/>
                </a:solidFill>
                <a:latin typeface="Consolas"/>
              </a:rPr>
              <a:t>                                       new</a:t>
            </a:r>
            <a:r>
              <a:rPr lang="en-US" sz="1600" dirty="0">
                <a:solidFill>
                  <a:srgbClr val="000000"/>
                </a:solidFill>
                <a:latin typeface="Consolas"/>
              </a:rPr>
              <a:t> </a:t>
            </a:r>
            <a:r>
              <a:rPr lang="en-US" sz="1600" dirty="0" err="1">
                <a:solidFill>
                  <a:srgbClr val="000000"/>
                </a:solidFill>
                <a:latin typeface="Consolas"/>
              </a:rPr>
              <a:t>EncryptorA</a:t>
            </a:r>
            <a:r>
              <a:rPr lang="en-US" sz="1600" dirty="0">
                <a:solidFill>
                  <a:srgbClr val="000000"/>
                </a:solidFill>
                <a:latin typeface="Consolas"/>
              </a:rPr>
              <a:t>(</a:t>
            </a:r>
            <a:r>
              <a:rPr lang="en-US" sz="1600" dirty="0" err="1">
                <a:solidFill>
                  <a:srgbClr val="000000"/>
                </a:solidFill>
                <a:latin typeface="Consolas"/>
              </a:rPr>
              <a:t>letterToInstructor</a:t>
            </a:r>
            <a:r>
              <a:rPr lang="en-US" sz="1600" dirty="0">
                <a:solidFill>
                  <a:srgbClr val="000000"/>
                </a:solidFill>
                <a:latin typeface="Consolas"/>
              </a:rPr>
              <a:t>));</a:t>
            </a:r>
          </a:p>
          <a:p>
            <a:pPr marL="45720" indent="0">
              <a:spcBef>
                <a:spcPts val="0"/>
              </a:spcBef>
              <a:spcAft>
                <a:spcPts val="0"/>
              </a:spcAft>
              <a:buNone/>
            </a:pPr>
            <a:r>
              <a:rPr lang="en-US" sz="1100" dirty="0">
                <a:solidFill>
                  <a:srgbClr val="000000"/>
                </a:solidFill>
                <a:latin typeface="Consolas"/>
              </a:rPr>
              <a:t> </a:t>
            </a:r>
          </a:p>
          <a:p>
            <a:pPr>
              <a:spcBef>
                <a:spcPts val="300"/>
              </a:spcBef>
            </a:pPr>
            <a:r>
              <a:rPr lang="en-US" sz="1800" dirty="0" err="1">
                <a:solidFill>
                  <a:srgbClr val="000000"/>
                </a:solidFill>
              </a:rPr>
              <a:t>EncryptorA</a:t>
            </a:r>
            <a:r>
              <a:rPr lang="en-US" sz="1800" dirty="0">
                <a:solidFill>
                  <a:srgbClr val="000000"/>
                </a:solidFill>
              </a:rPr>
              <a:t> contains (wraps) the Message, which has an unencrypted message body.</a:t>
            </a:r>
          </a:p>
          <a:p>
            <a:pPr>
              <a:spcBef>
                <a:spcPts val="300"/>
              </a:spcBef>
            </a:pPr>
            <a:r>
              <a:rPr lang="en-US" sz="1800" dirty="0" err="1">
                <a:solidFill>
                  <a:srgbClr val="000000"/>
                </a:solidFill>
              </a:rPr>
              <a:t>EncryptorB</a:t>
            </a:r>
            <a:r>
              <a:rPr lang="en-US" sz="1800" dirty="0">
                <a:solidFill>
                  <a:srgbClr val="000000"/>
                </a:solidFill>
              </a:rPr>
              <a:t> contains (wraps) the </a:t>
            </a:r>
            <a:r>
              <a:rPr lang="en-US" sz="1800" dirty="0" err="1">
                <a:solidFill>
                  <a:srgbClr val="000000"/>
                </a:solidFill>
              </a:rPr>
              <a:t>EncryptorA</a:t>
            </a:r>
            <a:r>
              <a:rPr lang="en-US" sz="1800" dirty="0">
                <a:solidFill>
                  <a:srgbClr val="000000"/>
                </a:solidFill>
              </a:rPr>
              <a:t>, which has an encrypted message body.</a:t>
            </a:r>
          </a:p>
          <a:p>
            <a:pPr>
              <a:spcBef>
                <a:spcPts val="300"/>
              </a:spcBef>
            </a:pPr>
            <a:r>
              <a:rPr lang="en-US" sz="1800" dirty="0">
                <a:solidFill>
                  <a:srgbClr val="000000"/>
                </a:solidFill>
              </a:rPr>
              <a:t>The message body of </a:t>
            </a:r>
            <a:r>
              <a:rPr lang="en-US" sz="1800" dirty="0" err="1">
                <a:solidFill>
                  <a:srgbClr val="000000"/>
                </a:solidFill>
              </a:rPr>
              <a:t>EncryptorB</a:t>
            </a:r>
            <a:r>
              <a:rPr lang="en-US" sz="1800" dirty="0">
                <a:solidFill>
                  <a:srgbClr val="000000"/>
                </a:solidFill>
              </a:rPr>
              <a:t> is doubly encrypted.</a:t>
            </a:r>
          </a:p>
          <a:p>
            <a:pPr>
              <a:spcBef>
                <a:spcPts val="300"/>
              </a:spcBef>
            </a:pPr>
            <a:r>
              <a:rPr lang="en-US" sz="1800" dirty="0">
                <a:solidFill>
                  <a:srgbClr val="000000"/>
                </a:solidFill>
              </a:rPr>
              <a:t>To decrypt, you simply need to keep "unwrapping" the decorators.</a:t>
            </a:r>
          </a:p>
          <a:p>
            <a:pPr marL="45720" indent="0">
              <a:spcBef>
                <a:spcPts val="300"/>
              </a:spcBef>
              <a:buNone/>
            </a:pPr>
            <a:r>
              <a:rPr lang="en-US" sz="300" dirty="0">
                <a:solidFill>
                  <a:srgbClr val="000000"/>
                </a:solidFill>
              </a:rPr>
              <a:t> </a:t>
            </a:r>
            <a:br>
              <a:rPr lang="en-US" sz="1800" dirty="0">
                <a:solidFill>
                  <a:srgbClr val="000000"/>
                </a:solidFill>
              </a:rPr>
            </a:br>
            <a:r>
              <a:rPr lang="en-US" sz="300" dirty="0">
                <a:solidFill>
                  <a:srgbClr val="000000"/>
                </a:solidFill>
              </a:rPr>
              <a:t> </a:t>
            </a:r>
          </a:p>
          <a:p>
            <a:pPr marL="45720" indent="0">
              <a:buNone/>
            </a:pPr>
            <a:r>
              <a:rPr lang="en-US" sz="1200" b="1" dirty="0">
                <a:solidFill>
                  <a:srgbClr val="000000"/>
                </a:solidFill>
                <a:latin typeface="Consolas" panose="020B0609020204030204" pitchFamily="49" charset="0"/>
                <a:cs typeface="Consolas" panose="020B0609020204030204" pitchFamily="49" charset="0"/>
              </a:rPr>
              <a:t> </a:t>
            </a:r>
            <a:r>
              <a:rPr lang="en-US" sz="1200" b="1" dirty="0">
                <a:solidFill>
                  <a:schemeClr val="accent6">
                    <a:lumMod val="50000"/>
                  </a:schemeClr>
                </a:solidFill>
                <a:latin typeface="Consolas" panose="020B0609020204030204" pitchFamily="49" charset="0"/>
                <a:cs typeface="Consolas" panose="020B0609020204030204" pitchFamily="49" charset="0"/>
              </a:rPr>
              <a:t>Original message body:  </a:t>
            </a:r>
            <a:r>
              <a:rPr lang="en-US" sz="1200" dirty="0">
                <a:solidFill>
                  <a:srgbClr val="000000"/>
                </a:solidFill>
                <a:latin typeface="Consolas" panose="020B0609020204030204" pitchFamily="49" charset="0"/>
                <a:cs typeface="Consolas" panose="020B0609020204030204" pitchFamily="49" charset="0"/>
              </a:rPr>
              <a:t>I'm not feeling well and won't be in class today.  Will make up work.</a:t>
            </a:r>
          </a:p>
          <a:p>
            <a:pPr marL="45720" indent="0">
              <a:buNone/>
            </a:pPr>
            <a:r>
              <a:rPr lang="en-US" sz="1200" b="1" dirty="0">
                <a:solidFill>
                  <a:schemeClr val="accent6">
                    <a:lumMod val="50000"/>
                  </a:schemeClr>
                </a:solidFill>
                <a:latin typeface="Consolas" panose="020B0609020204030204" pitchFamily="49" charset="0"/>
                <a:cs typeface="Consolas" panose="020B0609020204030204" pitchFamily="49" charset="0"/>
              </a:rPr>
              <a:t>Encrypted message body:  </a:t>
            </a:r>
            <a:r>
              <a:rPr lang="en-US" sz="1200" dirty="0">
                <a:solidFill>
                  <a:srgbClr val="000000"/>
                </a:solidFill>
                <a:latin typeface="Consolas" panose="020B0609020204030204" pitchFamily="49" charset="0"/>
                <a:cs typeface="Consolas" panose="020B0609020204030204" pitchFamily="49" charset="0"/>
              </a:rPr>
              <a:t>I'm </a:t>
            </a:r>
            <a:r>
              <a:rPr lang="en-US" sz="1200" dirty="0" err="1">
                <a:solidFill>
                  <a:srgbClr val="000000"/>
                </a:solidFill>
                <a:latin typeface="Consolas" panose="020B0609020204030204" pitchFamily="49" charset="0"/>
                <a:cs typeface="Consolas" panose="020B0609020204030204" pitchFamily="49" charset="0"/>
              </a:rPr>
              <a:t>sil</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faaresg</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warr</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usd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wis'l</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ba</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es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crutt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liduy</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Werr</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muka</a:t>
            </a:r>
            <a:r>
              <a:rPr lang="en-US" sz="1200" dirty="0">
                <a:solidFill>
                  <a:srgbClr val="000000"/>
                </a:solidFill>
                <a:latin typeface="Consolas" panose="020B0609020204030204" pitchFamily="49" charset="0"/>
                <a:cs typeface="Consolas" panose="020B0609020204030204" pitchFamily="49" charset="0"/>
              </a:rPr>
              <a:t> op wink.</a:t>
            </a:r>
          </a:p>
          <a:p>
            <a:pPr marL="45720" indent="0">
              <a:buNone/>
            </a:pPr>
            <a:r>
              <a:rPr lang="en-US" sz="1200" b="1" dirty="0">
                <a:solidFill>
                  <a:schemeClr val="accent6">
                    <a:lumMod val="50000"/>
                  </a:schemeClr>
                </a:solidFill>
                <a:latin typeface="Consolas" panose="020B0609020204030204" pitchFamily="49" charset="0"/>
                <a:cs typeface="Consolas" panose="020B0609020204030204" pitchFamily="49" charset="0"/>
              </a:rPr>
              <a:t>   Once decrypted body:  </a:t>
            </a:r>
            <a:r>
              <a:rPr lang="en-US" sz="1200" dirty="0">
                <a:solidFill>
                  <a:srgbClr val="000000"/>
                </a:solidFill>
                <a:latin typeface="Consolas" panose="020B0609020204030204" pitchFamily="49" charset="0"/>
                <a:cs typeface="Consolas" panose="020B0609020204030204" pitchFamily="49" charset="0"/>
              </a:rPr>
              <a:t>I'm nit </a:t>
            </a:r>
            <a:r>
              <a:rPr lang="en-US" sz="1200" dirty="0" err="1">
                <a:solidFill>
                  <a:srgbClr val="000000"/>
                </a:solidFill>
                <a:latin typeface="Consolas" panose="020B0609020204030204" pitchFamily="49" charset="0"/>
                <a:cs typeface="Consolas" panose="020B0609020204030204" pitchFamily="49" charset="0"/>
              </a:rPr>
              <a:t>faaleng</a:t>
            </a:r>
            <a:r>
              <a:rPr lang="en-US" sz="1200" dirty="0">
                <a:solidFill>
                  <a:srgbClr val="000000"/>
                </a:solidFill>
                <a:latin typeface="Consolas" panose="020B0609020204030204" pitchFamily="49" charset="0"/>
                <a:cs typeface="Consolas" panose="020B0609020204030204" pitchFamily="49" charset="0"/>
              </a:rPr>
              <a:t> wall und </a:t>
            </a:r>
            <a:r>
              <a:rPr lang="en-US" sz="1200" dirty="0" err="1">
                <a:solidFill>
                  <a:srgbClr val="000000"/>
                </a:solidFill>
                <a:latin typeface="Consolas" panose="020B0609020204030204" pitchFamily="49" charset="0"/>
                <a:cs typeface="Consolas" panose="020B0609020204030204" pitchFamily="49" charset="0"/>
              </a:rPr>
              <a:t>win't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ba</a:t>
            </a:r>
            <a:r>
              <a:rPr lang="en-US" sz="1200" dirty="0">
                <a:solidFill>
                  <a:srgbClr val="000000"/>
                </a:solidFill>
                <a:latin typeface="Consolas" panose="020B0609020204030204" pitchFamily="49" charset="0"/>
                <a:cs typeface="Consolas" panose="020B0609020204030204" pitchFamily="49" charset="0"/>
              </a:rPr>
              <a:t> en </a:t>
            </a:r>
            <a:r>
              <a:rPr lang="en-US" sz="1200" dirty="0" err="1">
                <a:solidFill>
                  <a:srgbClr val="000000"/>
                </a:solidFill>
                <a:latin typeface="Consolas" panose="020B0609020204030204" pitchFamily="49" charset="0"/>
                <a:cs typeface="Consolas" panose="020B0609020204030204" pitchFamily="49" charset="0"/>
              </a:rPr>
              <a:t>cluss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tiduy</a:t>
            </a:r>
            <a:r>
              <a:rPr lang="en-US" sz="1200" dirty="0">
                <a:solidFill>
                  <a:srgbClr val="000000"/>
                </a:solidFill>
                <a:latin typeface="Consolas" panose="020B0609020204030204" pitchFamily="49" charset="0"/>
                <a:cs typeface="Consolas" panose="020B0609020204030204" pitchFamily="49" charset="0"/>
              </a:rPr>
              <a:t>.  Well </a:t>
            </a:r>
            <a:r>
              <a:rPr lang="en-US" sz="1200" dirty="0" err="1">
                <a:solidFill>
                  <a:srgbClr val="000000"/>
                </a:solidFill>
                <a:latin typeface="Consolas" panose="020B0609020204030204" pitchFamily="49" charset="0"/>
                <a:cs typeface="Consolas" panose="020B0609020204030204" pitchFamily="49" charset="0"/>
              </a:rPr>
              <a:t>muka</a:t>
            </a:r>
            <a:r>
              <a:rPr lang="en-US" sz="1200" dirty="0">
                <a:solidFill>
                  <a:srgbClr val="000000"/>
                </a:solidFill>
                <a:latin typeface="Consolas" panose="020B0609020204030204" pitchFamily="49" charset="0"/>
                <a:cs typeface="Consolas" panose="020B0609020204030204" pitchFamily="49" charset="0"/>
              </a:rPr>
              <a:t> op </a:t>
            </a:r>
            <a:r>
              <a:rPr lang="en-US" sz="1200" dirty="0" err="1">
                <a:solidFill>
                  <a:srgbClr val="000000"/>
                </a:solidFill>
                <a:latin typeface="Consolas" panose="020B0609020204030204" pitchFamily="49" charset="0"/>
                <a:cs typeface="Consolas" panose="020B0609020204030204" pitchFamily="49" charset="0"/>
              </a:rPr>
              <a:t>wirk</a:t>
            </a:r>
            <a:r>
              <a:rPr lang="en-US" sz="1200" dirty="0">
                <a:solidFill>
                  <a:srgbClr val="000000"/>
                </a:solidFill>
                <a:latin typeface="Consolas" panose="020B0609020204030204" pitchFamily="49" charset="0"/>
                <a:cs typeface="Consolas" panose="020B0609020204030204" pitchFamily="49" charset="0"/>
              </a:rPr>
              <a:t>.</a:t>
            </a:r>
          </a:p>
          <a:p>
            <a:pPr marL="45720" indent="0">
              <a:buNone/>
            </a:pPr>
            <a:r>
              <a:rPr lang="en-US" sz="1200" dirty="0">
                <a:solidFill>
                  <a:srgbClr val="000000"/>
                </a:solidFill>
                <a:latin typeface="Consolas" panose="020B0609020204030204" pitchFamily="49" charset="0"/>
                <a:cs typeface="Consolas" panose="020B0609020204030204" pitchFamily="49" charset="0"/>
              </a:rPr>
              <a:t>  </a:t>
            </a:r>
            <a:r>
              <a:rPr lang="en-US" sz="1200" b="1" dirty="0">
                <a:solidFill>
                  <a:schemeClr val="accent6">
                    <a:lumMod val="50000"/>
                  </a:schemeClr>
                </a:solidFill>
                <a:latin typeface="Consolas" panose="020B0609020204030204" pitchFamily="49" charset="0"/>
                <a:cs typeface="Consolas" panose="020B0609020204030204" pitchFamily="49" charset="0"/>
              </a:rPr>
              <a:t>Twice decrypted body:  </a:t>
            </a:r>
            <a:r>
              <a:rPr lang="en-US" sz="1200" dirty="0">
                <a:solidFill>
                  <a:srgbClr val="000000"/>
                </a:solidFill>
                <a:latin typeface="Consolas" panose="020B0609020204030204" pitchFamily="49" charset="0"/>
                <a:cs typeface="Consolas" panose="020B0609020204030204" pitchFamily="49" charset="0"/>
              </a:rPr>
              <a:t>I'm not feeling well and won't be in class today.  Will make up work.</a:t>
            </a:r>
          </a:p>
          <a:p>
            <a:pPr marL="45720" indent="0">
              <a:spcBef>
                <a:spcPts val="300"/>
              </a:spcBef>
              <a:buNone/>
            </a:pPr>
            <a:endParaRPr lang="en-US" sz="1800" dirty="0">
              <a:solidFill>
                <a:srgbClr val="000000"/>
              </a:solidFill>
              <a:latin typeface="Consolas" panose="020B0609020204030204" pitchFamily="49" charset="0"/>
              <a:cs typeface="Consolas" panose="020B0609020204030204" pitchFamily="49" charset="0"/>
            </a:endParaRPr>
          </a:p>
          <a:p>
            <a:pPr>
              <a:spcBef>
                <a:spcPts val="0"/>
              </a:spcBef>
              <a:spcAft>
                <a:spcPts val="0"/>
              </a:spcAft>
            </a:pPr>
            <a:endParaRPr lang="en-US" sz="1800" dirty="0">
              <a:solidFill>
                <a:srgbClr val="000000"/>
              </a:solidFill>
            </a:endParaRPr>
          </a:p>
          <a:p>
            <a:pPr marL="45720" indent="0">
              <a:spcBef>
                <a:spcPts val="0"/>
              </a:spcBef>
              <a:spcAft>
                <a:spcPts val="0"/>
              </a:spcAft>
              <a:buNone/>
            </a:pPr>
            <a:endParaRPr lang="en-US" sz="1600" dirty="0">
              <a:solidFill>
                <a:srgbClr val="000000"/>
              </a:solidFill>
              <a:latin typeface="Consolas"/>
            </a:endParaRPr>
          </a:p>
          <a:p>
            <a:endParaRPr lang="en-US" dirty="0"/>
          </a:p>
        </p:txBody>
      </p:sp>
      <p:sp>
        <p:nvSpPr>
          <p:cNvPr id="3" name="Title 2"/>
          <p:cNvSpPr>
            <a:spLocks noGrp="1"/>
          </p:cNvSpPr>
          <p:nvPr>
            <p:ph type="title"/>
          </p:nvPr>
        </p:nvSpPr>
        <p:spPr/>
        <p:txBody>
          <a:bodyPr/>
          <a:lstStyle/>
          <a:p>
            <a:r>
              <a:rPr lang="en-US" dirty="0"/>
              <a:t>Decorator Example: Encryption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568531"/>
            <a:ext cx="1743075" cy="1600200"/>
          </a:xfrm>
          <a:prstGeom prst="rect">
            <a:avLst/>
          </a:prstGeom>
        </p:spPr>
      </p:pic>
    </p:spTree>
    <p:extLst>
      <p:ext uri="{BB962C8B-B14F-4D97-AF65-F5344CB8AC3E}">
        <p14:creationId xmlns:p14="http://schemas.microsoft.com/office/powerpoint/2010/main" val="2507219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solidFill>
                  <a:schemeClr val="bg1"/>
                </a:solidFill>
              </a:rPr>
              <a:t>Scanner</a:t>
            </a:r>
          </a:p>
        </p:txBody>
      </p:sp>
    </p:spTree>
    <p:extLst>
      <p:ext uri="{BB962C8B-B14F-4D97-AF65-F5344CB8AC3E}">
        <p14:creationId xmlns:p14="http://schemas.microsoft.com/office/powerpoint/2010/main" val="614189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027"/>
          <p:cNvSpPr>
            <a:spLocks noGrp="1" noChangeArrowheads="1"/>
          </p:cNvSpPr>
          <p:nvPr>
            <p:ph idx="1"/>
          </p:nvPr>
        </p:nvSpPr>
        <p:spPr/>
        <p:txBody>
          <a:bodyPr>
            <a:noAutofit/>
          </a:bodyPr>
          <a:lstStyle/>
          <a:p>
            <a:pPr eaLnBrk="1" hangingPunct="1">
              <a:lnSpc>
                <a:spcPct val="114000"/>
              </a:lnSpc>
            </a:pPr>
            <a:r>
              <a:rPr lang="en-GB" altLang="en-US" sz="2400" dirty="0">
                <a:latin typeface="Courier New" pitchFamily="49" charset="0"/>
              </a:rPr>
              <a:t>System.in</a:t>
            </a:r>
            <a:r>
              <a:rPr lang="en-GB" altLang="en-US" sz="2400" dirty="0"/>
              <a:t> </a:t>
            </a:r>
          </a:p>
          <a:p>
            <a:pPr lvl="1" eaLnBrk="1" hangingPunct="1">
              <a:lnSpc>
                <a:spcPct val="114000"/>
              </a:lnSpc>
            </a:pPr>
            <a:r>
              <a:rPr lang="en-GB" altLang="en-US" sz="2000" dirty="0"/>
              <a:t>An object of class </a:t>
            </a:r>
            <a:r>
              <a:rPr lang="en-GB" altLang="en-US" dirty="0" err="1">
                <a:latin typeface="Courier New" pitchFamily="49" charset="0"/>
              </a:rPr>
              <a:t>java.io.InputStream</a:t>
            </a:r>
            <a:r>
              <a:rPr lang="en-GB" altLang="en-US" dirty="0">
                <a:latin typeface="Courier New" pitchFamily="49" charset="0"/>
              </a:rPr>
              <a:t> </a:t>
            </a:r>
            <a:r>
              <a:rPr lang="en-GB" altLang="en-US" sz="2000" dirty="0"/>
              <a:t>associated with standard input</a:t>
            </a:r>
          </a:p>
          <a:p>
            <a:pPr lvl="1" eaLnBrk="1" hangingPunct="1">
              <a:lnSpc>
                <a:spcPct val="114000"/>
              </a:lnSpc>
            </a:pPr>
            <a:r>
              <a:rPr lang="en-GB" altLang="en-US" sz="2000" dirty="0"/>
              <a:t>Maps to the terminal input</a:t>
            </a:r>
          </a:p>
          <a:p>
            <a:pPr eaLnBrk="1" hangingPunct="1">
              <a:lnSpc>
                <a:spcPct val="114000"/>
              </a:lnSpc>
              <a:spcBef>
                <a:spcPts val="600"/>
              </a:spcBef>
            </a:pPr>
            <a:r>
              <a:rPr lang="en-GB" altLang="en-US" dirty="0"/>
              <a:t>Often wrapped in a </a:t>
            </a:r>
            <a:r>
              <a:rPr lang="en-GB" altLang="en-US" dirty="0" err="1">
                <a:latin typeface="Courier New" pitchFamily="49" charset="0"/>
              </a:rPr>
              <a:t>java.util.Scanner</a:t>
            </a:r>
            <a:endParaRPr lang="en-GB" altLang="en-US" dirty="0">
              <a:latin typeface="Courier New" pitchFamily="49" charset="0"/>
            </a:endParaRPr>
          </a:p>
          <a:p>
            <a:pPr eaLnBrk="1" hangingPunct="1">
              <a:lnSpc>
                <a:spcPct val="114000"/>
              </a:lnSpc>
            </a:pPr>
            <a:r>
              <a:rPr lang="en-GB" altLang="en-US" dirty="0">
                <a:latin typeface="Courier New" pitchFamily="49" charset="0"/>
              </a:rPr>
              <a:t>Scanner</a:t>
            </a:r>
            <a:r>
              <a:rPr lang="en-GB" altLang="en-US" dirty="0"/>
              <a:t> supports </a:t>
            </a:r>
            <a:r>
              <a:rPr lang="en-GB" altLang="en-US" i="1" dirty="0"/>
              <a:t>parsing</a:t>
            </a:r>
            <a:r>
              <a:rPr lang="en-GB" altLang="en-US" dirty="0"/>
              <a:t> of textual input</a:t>
            </a:r>
          </a:p>
          <a:p>
            <a:pPr lvl="1" eaLnBrk="1" hangingPunct="1">
              <a:lnSpc>
                <a:spcPct val="114000"/>
              </a:lnSpc>
            </a:pPr>
            <a:r>
              <a:rPr lang="en-GB" altLang="en-US" b="1" dirty="0" err="1">
                <a:latin typeface="Courier New" pitchFamily="49" charset="0"/>
              </a:rPr>
              <a:t>nextInt</a:t>
            </a:r>
            <a:r>
              <a:rPr lang="en-GB" altLang="en-US" b="1" dirty="0">
                <a:latin typeface="Courier New" pitchFamily="49" charset="0"/>
              </a:rPr>
              <a:t>, </a:t>
            </a:r>
            <a:r>
              <a:rPr lang="en-GB" altLang="en-US" b="1" dirty="0" err="1">
                <a:latin typeface="Courier New" pitchFamily="49" charset="0"/>
              </a:rPr>
              <a:t>nextLine</a:t>
            </a:r>
            <a:r>
              <a:rPr lang="en-GB" altLang="en-US" b="1" dirty="0">
                <a:latin typeface="Courier New" pitchFamily="49" charset="0"/>
              </a:rPr>
              <a:t>, </a:t>
            </a:r>
            <a:r>
              <a:rPr lang="en-GB" altLang="en-US" dirty="0"/>
              <a:t>etc.</a:t>
            </a:r>
          </a:p>
          <a:p>
            <a:pPr eaLnBrk="1" hangingPunct="1">
              <a:lnSpc>
                <a:spcPct val="114000"/>
              </a:lnSpc>
              <a:spcBef>
                <a:spcPts val="1200"/>
              </a:spcBef>
            </a:pPr>
            <a:r>
              <a:rPr lang="en-GB" altLang="en-US" dirty="0"/>
              <a:t>Example:</a:t>
            </a:r>
          </a:p>
          <a:p>
            <a:pPr eaLnBrk="1" hangingPunct="1">
              <a:lnSpc>
                <a:spcPct val="114000"/>
              </a:lnSpc>
              <a:buFont typeface="Times" pitchFamily="18" charset="0"/>
              <a:buNone/>
            </a:pPr>
            <a:r>
              <a:rPr lang="en-US" altLang="en-US" sz="1800" dirty="0">
                <a:latin typeface="Courier New" pitchFamily="49" charset="0"/>
                <a:cs typeface="Courier New" pitchFamily="49" charset="0"/>
              </a:rPr>
              <a:t>Scanner </a:t>
            </a:r>
            <a:r>
              <a:rPr lang="en-US" altLang="en-US" sz="1800" dirty="0" err="1">
                <a:latin typeface="Courier New" pitchFamily="49" charset="0"/>
                <a:cs typeface="Courier New" pitchFamily="49" charset="0"/>
              </a:rPr>
              <a:t>sc</a:t>
            </a:r>
            <a:r>
              <a:rPr lang="en-US" altLang="en-US" sz="1800" dirty="0">
                <a:latin typeface="Courier New" pitchFamily="49" charset="0"/>
                <a:cs typeface="Courier New" pitchFamily="49" charset="0"/>
              </a:rPr>
              <a:t> = new Scanner(System.in);</a:t>
            </a:r>
          </a:p>
          <a:p>
            <a:pPr eaLnBrk="1" hangingPunct="1">
              <a:lnSpc>
                <a:spcPct val="114000"/>
              </a:lnSpc>
              <a:buFont typeface="Times" pitchFamily="18" charset="0"/>
              <a:buNone/>
            </a:pP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i = </a:t>
            </a:r>
            <a:r>
              <a:rPr lang="en-US" altLang="en-US" sz="1800" dirty="0" err="1">
                <a:latin typeface="Courier New" pitchFamily="49" charset="0"/>
                <a:cs typeface="Courier New" pitchFamily="49" charset="0"/>
              </a:rPr>
              <a:t>sc.nextInt</a:t>
            </a:r>
            <a:r>
              <a:rPr lang="en-US" altLang="en-US" sz="1800" dirty="0">
                <a:latin typeface="Courier New" pitchFamily="49" charset="0"/>
                <a:cs typeface="Courier New" pitchFamily="49" charset="0"/>
              </a:rPr>
              <a:t>();</a:t>
            </a:r>
            <a:endParaRPr lang="en-GB" altLang="en-US" sz="1800" dirty="0">
              <a:latin typeface="Courier New" pitchFamily="49" charset="0"/>
              <a:cs typeface="Courier New" pitchFamily="49" charset="0"/>
            </a:endParaRPr>
          </a:p>
        </p:txBody>
      </p:sp>
      <p:sp>
        <p:nvSpPr>
          <p:cNvPr id="5" name="Footer Placeholder 3"/>
          <p:cNvSpPr>
            <a:spLocks noGrp="1"/>
          </p:cNvSpPr>
          <p:nvPr>
            <p:ph type="ftr" sz="quarter" idx="11"/>
          </p:nvPr>
        </p:nvSpPr>
        <p:spPr>
          <a:xfrm>
            <a:off x="0" y="6618288"/>
            <a:ext cx="7553325" cy="239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50179" name="Rectangle 1026"/>
          <p:cNvSpPr>
            <a:spLocks noGrp="1" noChangeArrowheads="1"/>
          </p:cNvSpPr>
          <p:nvPr>
            <p:ph type="title"/>
          </p:nvPr>
        </p:nvSpPr>
        <p:spPr/>
        <p:txBody>
          <a:bodyPr/>
          <a:lstStyle/>
          <a:p>
            <a:pPr eaLnBrk="1" hangingPunct="1"/>
            <a:r>
              <a:rPr lang="en-GB" altLang="en-US"/>
              <a:t>Text input from the terminal</a:t>
            </a:r>
          </a:p>
        </p:txBody>
      </p:sp>
    </p:spTree>
    <p:extLst>
      <p:ext uri="{BB962C8B-B14F-4D97-AF65-F5344CB8AC3E}">
        <p14:creationId xmlns:p14="http://schemas.microsoft.com/office/powerpoint/2010/main" val="2753929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1027"/>
          <p:cNvSpPr>
            <a:spLocks noGrp="1" noChangeArrowheads="1"/>
          </p:cNvSpPr>
          <p:nvPr>
            <p:ph idx="1"/>
          </p:nvPr>
        </p:nvSpPr>
        <p:spPr/>
        <p:txBody>
          <a:bodyPr/>
          <a:lstStyle/>
          <a:p>
            <a:pPr eaLnBrk="1" hangingPunct="1"/>
            <a:r>
              <a:rPr lang="en-GB" altLang="en-US" sz="2400" dirty="0">
                <a:latin typeface="Courier New" pitchFamily="49" charset="0"/>
              </a:rPr>
              <a:t>Scanner</a:t>
            </a:r>
            <a:r>
              <a:rPr lang="en-GB" altLang="en-US" sz="2400" dirty="0"/>
              <a:t> with </a:t>
            </a:r>
            <a:r>
              <a:rPr lang="en-GB" altLang="en-US" sz="2400" dirty="0">
                <a:latin typeface="Courier New" pitchFamily="49" charset="0"/>
              </a:rPr>
              <a:t>File</a:t>
            </a:r>
            <a:r>
              <a:rPr lang="en-GB" altLang="en-US" sz="2400" dirty="0"/>
              <a:t> an alternative to </a:t>
            </a:r>
            <a:r>
              <a:rPr lang="en-GB" altLang="en-US" sz="2400" dirty="0" err="1">
                <a:latin typeface="Courier New" pitchFamily="49" charset="0"/>
              </a:rPr>
              <a:t>BufferedReader</a:t>
            </a:r>
            <a:r>
              <a:rPr lang="en-GB" altLang="en-US" sz="2400" dirty="0"/>
              <a:t> with </a:t>
            </a:r>
            <a:r>
              <a:rPr lang="en-GB" altLang="en-US" sz="2400" dirty="0" err="1">
                <a:latin typeface="Courier New" pitchFamily="49" charset="0"/>
              </a:rPr>
              <a:t>FileReader</a:t>
            </a:r>
            <a:endParaRPr lang="en-GB" altLang="en-US" sz="2400" dirty="0">
              <a:latin typeface="Courier New" pitchFamily="49" charset="0"/>
            </a:endParaRPr>
          </a:p>
          <a:p>
            <a:pPr eaLnBrk="1" hangingPunct="1"/>
            <a:r>
              <a:rPr lang="en-GB" altLang="en-US" sz="2400" dirty="0"/>
              <a:t>Example:</a:t>
            </a:r>
          </a:p>
          <a:p>
            <a:pPr eaLnBrk="1" hangingPunct="1">
              <a:buFont typeface="Times" pitchFamily="18" charset="0"/>
              <a:buNone/>
            </a:pPr>
            <a:endParaRPr lang="en-US" altLang="en-US" sz="2400" dirty="0">
              <a:latin typeface="Courier New" pitchFamily="49" charset="0"/>
              <a:cs typeface="Courier New" pitchFamily="49" charset="0"/>
            </a:endParaRPr>
          </a:p>
          <a:p>
            <a:pPr eaLnBrk="1" hangingPunct="1">
              <a:buFont typeface="Times" pitchFamily="18" charset="0"/>
              <a:buNone/>
            </a:pPr>
            <a:r>
              <a:rPr lang="en-US" altLang="en-US" sz="2000" dirty="0">
                <a:latin typeface="Courier New" pitchFamily="49" charset="0"/>
                <a:cs typeface="Courier New" pitchFamily="49" charset="0"/>
              </a:rPr>
              <a:t>		Scanner </a:t>
            </a:r>
            <a:r>
              <a:rPr lang="en-US" altLang="en-US" sz="2000" dirty="0" err="1">
                <a:latin typeface="Courier New" pitchFamily="49" charset="0"/>
                <a:cs typeface="Courier New" pitchFamily="49" charset="0"/>
              </a:rPr>
              <a:t>sc</a:t>
            </a:r>
            <a:r>
              <a:rPr lang="en-US" altLang="en-US" sz="2000" dirty="0">
                <a:latin typeface="Courier New" pitchFamily="49" charset="0"/>
                <a:cs typeface="Courier New" pitchFamily="49" charset="0"/>
              </a:rPr>
              <a:t> = new Scanner(new 							File("</a:t>
            </a:r>
            <a:r>
              <a:rPr lang="en-US" altLang="en-US" sz="2000" dirty="0" err="1">
                <a:latin typeface="Courier New" pitchFamily="49" charset="0"/>
                <a:cs typeface="Courier New" pitchFamily="49" charset="0"/>
              </a:rPr>
              <a:t>myNumbers</a:t>
            </a:r>
            <a:r>
              <a:rPr lang="en-US" altLang="en-US" sz="2000" dirty="0">
                <a:latin typeface="Courier New" pitchFamily="49" charset="0"/>
                <a:cs typeface="Courier New" pitchFamily="49" charset="0"/>
              </a:rPr>
              <a:t>")); </a:t>
            </a:r>
          </a:p>
          <a:p>
            <a:pPr eaLnBrk="1" hangingPunct="1">
              <a:buFont typeface="Times" pitchFamily="18" charset="0"/>
              <a:buNone/>
            </a:pPr>
            <a:endParaRPr lang="en-US" altLang="en-US" sz="2000" dirty="0">
              <a:latin typeface="Courier New" pitchFamily="49" charset="0"/>
              <a:cs typeface="Courier New" pitchFamily="49" charset="0"/>
            </a:endParaRPr>
          </a:p>
          <a:p>
            <a:pPr eaLnBrk="1" hangingPunct="1">
              <a:buFont typeface="Times" pitchFamily="18" charset="0"/>
              <a:buNone/>
            </a:pPr>
            <a:r>
              <a:rPr lang="en-US" altLang="en-US" sz="2000" dirty="0">
                <a:latin typeface="Courier New" pitchFamily="49" charset="0"/>
                <a:cs typeface="Courier New" pitchFamily="49" charset="0"/>
              </a:rPr>
              <a:t>		while (</a:t>
            </a:r>
            <a:r>
              <a:rPr lang="en-US" altLang="en-US" sz="2000" dirty="0" err="1">
                <a:latin typeface="Courier New" pitchFamily="49" charset="0"/>
                <a:cs typeface="Courier New" pitchFamily="49" charset="0"/>
              </a:rPr>
              <a:t>sc.hasNextLong</a:t>
            </a:r>
            <a:r>
              <a:rPr lang="en-US" altLang="en-US" sz="2000" dirty="0">
                <a:latin typeface="Courier New" pitchFamily="49" charset="0"/>
                <a:cs typeface="Courier New" pitchFamily="49" charset="0"/>
              </a:rPr>
              <a:t>()){ </a:t>
            </a:r>
          </a:p>
          <a:p>
            <a:pPr eaLnBrk="1" hangingPunct="1">
              <a:buFont typeface="Times" pitchFamily="18" charset="0"/>
              <a:buNone/>
            </a:pPr>
            <a:r>
              <a:rPr lang="en-US" altLang="en-US" sz="2000" dirty="0">
                <a:latin typeface="Courier New" pitchFamily="49" charset="0"/>
                <a:cs typeface="Courier New" pitchFamily="49" charset="0"/>
              </a:rPr>
              <a:t>			long </a:t>
            </a:r>
            <a:r>
              <a:rPr lang="en-US" altLang="en-US" sz="2000" dirty="0" err="1">
                <a:latin typeface="Courier New" pitchFamily="49" charset="0"/>
                <a:cs typeface="Courier New" pitchFamily="49" charset="0"/>
              </a:rPr>
              <a:t>aLong</a:t>
            </a: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sc.nextLong</a:t>
            </a:r>
            <a:r>
              <a:rPr lang="en-US" altLang="en-US" sz="2000" dirty="0">
                <a:latin typeface="Courier New" pitchFamily="49" charset="0"/>
                <a:cs typeface="Courier New" pitchFamily="49" charset="0"/>
              </a:rPr>
              <a:t>(); </a:t>
            </a:r>
          </a:p>
          <a:p>
            <a:pPr eaLnBrk="1" hangingPunct="1">
              <a:buFont typeface="Times" pitchFamily="18" charset="0"/>
              <a:buNone/>
            </a:pPr>
            <a:r>
              <a:rPr lang="en-US" altLang="en-US" sz="2000" dirty="0">
                <a:latin typeface="Courier New" pitchFamily="49" charset="0"/>
                <a:cs typeface="Courier New" pitchFamily="49" charset="0"/>
              </a:rPr>
              <a:t>		}</a:t>
            </a:r>
            <a:endParaRPr lang="en-GB" altLang="en-US" sz="2000" dirty="0">
              <a:latin typeface="Courier New" pitchFamily="49" charset="0"/>
              <a:cs typeface="Courier New" pitchFamily="49" charset="0"/>
            </a:endParaRPr>
          </a:p>
        </p:txBody>
      </p:sp>
      <p:sp>
        <p:nvSpPr>
          <p:cNvPr id="5" name="Footer Placeholder 3"/>
          <p:cNvSpPr>
            <a:spLocks noGrp="1"/>
          </p:cNvSpPr>
          <p:nvPr>
            <p:ph type="ftr" sz="quarter" idx="11"/>
          </p:nvPr>
        </p:nvSpPr>
        <p:spPr>
          <a:xfrm>
            <a:off x="762000" y="6617600"/>
            <a:ext cx="7924800" cy="2743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51203" name="Rectangle 1026"/>
          <p:cNvSpPr>
            <a:spLocks noGrp="1" noChangeArrowheads="1"/>
          </p:cNvSpPr>
          <p:nvPr>
            <p:ph type="title"/>
          </p:nvPr>
        </p:nvSpPr>
        <p:spPr/>
        <p:txBody>
          <a:bodyPr/>
          <a:lstStyle/>
          <a:p>
            <a:pPr eaLnBrk="1" hangingPunct="1"/>
            <a:r>
              <a:rPr lang="en-GB" altLang="en-US"/>
              <a:t>Class </a:t>
            </a:r>
            <a:r>
              <a:rPr lang="en-GB" altLang="en-US">
                <a:latin typeface="Courier New" pitchFamily="49" charset="0"/>
                <a:cs typeface="Courier New" pitchFamily="49" charset="0"/>
              </a:rPr>
              <a:t>Scanner</a:t>
            </a:r>
            <a:r>
              <a:rPr lang="en-GB" altLang="en-US"/>
              <a:t> with </a:t>
            </a:r>
            <a:r>
              <a:rPr lang="en-GB" altLang="en-US">
                <a:latin typeface="Courier New" pitchFamily="49" charset="0"/>
                <a:cs typeface="Courier New" pitchFamily="49" charset="0"/>
              </a:rPr>
              <a:t>File</a:t>
            </a:r>
          </a:p>
        </p:txBody>
      </p:sp>
    </p:spTree>
    <p:extLst>
      <p:ext uri="{BB962C8B-B14F-4D97-AF65-F5344CB8AC3E}">
        <p14:creationId xmlns:p14="http://schemas.microsoft.com/office/powerpoint/2010/main" val="3800158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027"/>
          <p:cNvSpPr>
            <a:spLocks noGrp="1" noChangeArrowheads="1"/>
          </p:cNvSpPr>
          <p:nvPr>
            <p:ph idx="1"/>
          </p:nvPr>
        </p:nvSpPr>
        <p:spPr/>
        <p:txBody>
          <a:bodyPr>
            <a:noAutofit/>
          </a:bodyPr>
          <a:lstStyle/>
          <a:p>
            <a:pPr eaLnBrk="1" hangingPunct="1"/>
            <a:r>
              <a:rPr lang="en-GB" altLang="en-US" dirty="0">
                <a:latin typeface="Courier New" pitchFamily="49" charset="0"/>
              </a:rPr>
              <a:t>Scanner</a:t>
            </a:r>
            <a:r>
              <a:rPr lang="en-GB" altLang="en-US" dirty="0"/>
              <a:t> can also be used to parse String</a:t>
            </a:r>
            <a:endParaRPr lang="en-GB" altLang="en-US" dirty="0">
              <a:latin typeface="Courier New" pitchFamily="49" charset="0"/>
            </a:endParaRPr>
          </a:p>
          <a:p>
            <a:pPr eaLnBrk="1" hangingPunct="1"/>
            <a:r>
              <a:rPr lang="en-GB" altLang="en-US" dirty="0"/>
              <a:t>Example:</a:t>
            </a:r>
          </a:p>
          <a:p>
            <a:pPr eaLnBrk="1" hangingPunct="1">
              <a:spcBef>
                <a:spcPts val="1200"/>
              </a:spcBef>
              <a:buFont typeface="Times" pitchFamily="18" charset="0"/>
              <a:buNone/>
            </a:pPr>
            <a:r>
              <a:rPr lang="en-US" altLang="en-US" sz="1800" dirty="0">
                <a:latin typeface="Courier New" pitchFamily="49" charset="0"/>
                <a:cs typeface="Courier New" pitchFamily="49" charset="0"/>
              </a:rPr>
              <a:t>		</a:t>
            </a:r>
            <a:r>
              <a:rPr lang="en-US" altLang="en-US" sz="1600" dirty="0">
                <a:latin typeface="Courier New" pitchFamily="49" charset="0"/>
                <a:cs typeface="Courier New" pitchFamily="49" charset="0"/>
              </a:rPr>
              <a:t>String input = "1 fish 2 fish red fish blue fish"; </a:t>
            </a:r>
          </a:p>
          <a:p>
            <a:pPr eaLnBrk="1" hangingPunct="1">
              <a:spcBef>
                <a:spcPct val="0"/>
              </a:spcBef>
              <a:buFont typeface="Times" pitchFamily="18" charset="0"/>
              <a:buNone/>
            </a:pPr>
            <a:r>
              <a:rPr lang="en-US" altLang="en-US" sz="1600" dirty="0">
                <a:latin typeface="Courier New" pitchFamily="49" charset="0"/>
                <a:cs typeface="Courier New" pitchFamily="49" charset="0"/>
              </a:rPr>
              <a:t>		Scanner s = </a:t>
            </a:r>
          </a:p>
          <a:p>
            <a:pPr eaLnBrk="1" hangingPunct="1">
              <a:spcBef>
                <a:spcPct val="0"/>
              </a:spcBef>
              <a:buFont typeface="Times" pitchFamily="18" charset="0"/>
              <a:buNone/>
            </a:pPr>
            <a:r>
              <a:rPr lang="en-US" altLang="en-US" sz="1600" dirty="0">
                <a:latin typeface="Courier New" pitchFamily="49" charset="0"/>
                <a:cs typeface="Courier New" pitchFamily="49" charset="0"/>
              </a:rPr>
              <a:t>			new Scanner(input).</a:t>
            </a:r>
            <a:r>
              <a:rPr lang="en-US" altLang="en-US" sz="1600" dirty="0" err="1">
                <a:latin typeface="Courier New" pitchFamily="49" charset="0"/>
                <a:cs typeface="Courier New" pitchFamily="49" charset="0"/>
              </a:rPr>
              <a:t>useDelimiter</a:t>
            </a:r>
            <a:r>
              <a:rPr lang="en-US" altLang="en-US" sz="1600" dirty="0">
                <a:latin typeface="Courier New" pitchFamily="49" charset="0"/>
                <a:cs typeface="Courier New" pitchFamily="49" charset="0"/>
              </a:rPr>
              <a:t>("\\s*fish\\s*");</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System.out.println</a:t>
            </a:r>
            <a:r>
              <a:rPr lang="en-US" altLang="en-US" sz="1600" dirty="0">
                <a:latin typeface="Courier New" pitchFamily="49" charset="0"/>
                <a:cs typeface="Courier New" pitchFamily="49" charset="0"/>
              </a:rPr>
              <a:t>(</a:t>
            </a:r>
            <a:r>
              <a:rPr lang="en-US" altLang="en-US" sz="1600" dirty="0" err="1">
                <a:latin typeface="Courier New" pitchFamily="49" charset="0"/>
                <a:cs typeface="Courier New" pitchFamily="49" charset="0"/>
              </a:rPr>
              <a:t>s.nextInt</a:t>
            </a:r>
            <a:r>
              <a:rPr lang="en-US" altLang="en-US" sz="1600" dirty="0">
                <a:latin typeface="Courier New" pitchFamily="49" charset="0"/>
                <a:cs typeface="Courier New" pitchFamily="49" charset="0"/>
              </a:rPr>
              <a:t>()); </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System.out.println</a:t>
            </a:r>
            <a:r>
              <a:rPr lang="en-US" altLang="en-US" sz="1600" dirty="0">
                <a:latin typeface="Courier New" pitchFamily="49" charset="0"/>
                <a:cs typeface="Courier New" pitchFamily="49" charset="0"/>
              </a:rPr>
              <a:t>(</a:t>
            </a:r>
            <a:r>
              <a:rPr lang="en-US" altLang="en-US" sz="1600" dirty="0" err="1">
                <a:latin typeface="Courier New" pitchFamily="49" charset="0"/>
                <a:cs typeface="Courier New" pitchFamily="49" charset="0"/>
              </a:rPr>
              <a:t>s.nextInt</a:t>
            </a:r>
            <a:r>
              <a:rPr lang="en-US" altLang="en-US" sz="1600" dirty="0">
                <a:latin typeface="Courier New" pitchFamily="49" charset="0"/>
                <a:cs typeface="Courier New" pitchFamily="49" charset="0"/>
              </a:rPr>
              <a:t>()); </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System.out.println</a:t>
            </a:r>
            <a:r>
              <a:rPr lang="en-US" altLang="en-US" sz="1600" dirty="0">
                <a:latin typeface="Courier New" pitchFamily="49" charset="0"/>
                <a:cs typeface="Courier New" pitchFamily="49" charset="0"/>
              </a:rPr>
              <a:t>(</a:t>
            </a:r>
            <a:r>
              <a:rPr lang="en-US" altLang="en-US" sz="1600" dirty="0" err="1">
                <a:latin typeface="Courier New" pitchFamily="49" charset="0"/>
                <a:cs typeface="Courier New" pitchFamily="49" charset="0"/>
              </a:rPr>
              <a:t>s.next</a:t>
            </a:r>
            <a:r>
              <a:rPr lang="en-US" altLang="en-US" sz="1600" dirty="0">
                <a:latin typeface="Courier New" pitchFamily="49" charset="0"/>
                <a:cs typeface="Courier New" pitchFamily="49" charset="0"/>
              </a:rPr>
              <a:t>()); </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System.out.println</a:t>
            </a:r>
            <a:r>
              <a:rPr lang="en-US" altLang="en-US" sz="1600" dirty="0">
                <a:latin typeface="Courier New" pitchFamily="49" charset="0"/>
                <a:cs typeface="Courier New" pitchFamily="49" charset="0"/>
              </a:rPr>
              <a:t>(</a:t>
            </a:r>
            <a:r>
              <a:rPr lang="en-US" altLang="en-US" sz="1600" dirty="0" err="1">
                <a:latin typeface="Courier New" pitchFamily="49" charset="0"/>
                <a:cs typeface="Courier New" pitchFamily="49" charset="0"/>
              </a:rPr>
              <a:t>s.next</a:t>
            </a:r>
            <a:r>
              <a:rPr lang="en-US" altLang="en-US" sz="1600" dirty="0">
                <a:latin typeface="Courier New" pitchFamily="49" charset="0"/>
                <a:cs typeface="Courier New" pitchFamily="49" charset="0"/>
              </a:rPr>
              <a:t>()); </a:t>
            </a:r>
          </a:p>
          <a:p>
            <a:pPr eaLnBrk="1" hangingPunct="1">
              <a:spcBef>
                <a:spcPct val="0"/>
              </a:spcBef>
              <a:buFont typeface="Times" pitchFamily="18" charset="0"/>
              <a:buNone/>
            </a:pP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s.close</a:t>
            </a:r>
            <a:r>
              <a:rPr lang="en-US" altLang="en-US" sz="1600" dirty="0">
                <a:latin typeface="Courier New" pitchFamily="49" charset="0"/>
                <a:cs typeface="Courier New" pitchFamily="49" charset="0"/>
              </a:rPr>
              <a:t>(); </a:t>
            </a:r>
          </a:p>
        </p:txBody>
      </p:sp>
      <p:sp>
        <p:nvSpPr>
          <p:cNvPr id="5" name="Footer Placeholder 3"/>
          <p:cNvSpPr>
            <a:spLocks noGrp="1"/>
          </p:cNvSpPr>
          <p:nvPr>
            <p:ph type="ftr" sz="quarter" idx="11"/>
          </p:nvPr>
        </p:nvSpPr>
        <p:spPr>
          <a:xfrm>
            <a:off x="381000" y="6617600"/>
            <a:ext cx="8686800" cy="2743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18" charset="0"/>
              </a:defRPr>
            </a:lvl1pPr>
            <a:lvl2pPr marL="742950" indent="-285750">
              <a:defRPr sz="2400" b="1">
                <a:solidFill>
                  <a:schemeClr val="tx1"/>
                </a:solidFill>
                <a:latin typeface="Times" pitchFamily="18" charset="0"/>
              </a:defRPr>
            </a:lvl2pPr>
            <a:lvl3pPr marL="1143000" indent="-228600">
              <a:defRPr sz="2400" b="1">
                <a:solidFill>
                  <a:schemeClr val="tx1"/>
                </a:solidFill>
                <a:latin typeface="Times" pitchFamily="18" charset="0"/>
              </a:defRPr>
            </a:lvl3pPr>
            <a:lvl4pPr marL="1600200" indent="-228600">
              <a:defRPr sz="2400" b="1">
                <a:solidFill>
                  <a:schemeClr val="tx1"/>
                </a:solidFill>
                <a:latin typeface="Times" pitchFamily="18" charset="0"/>
              </a:defRPr>
            </a:lvl4pPr>
            <a:lvl5pPr marL="2057400" indent="-228600">
              <a:defRPr sz="2400" b="1">
                <a:solidFill>
                  <a:schemeClr val="tx1"/>
                </a:solidFill>
                <a:latin typeface="Times" pitchFamily="18" charset="0"/>
              </a:defRPr>
            </a:lvl5pPr>
            <a:lvl6pPr marL="2514600" indent="-228600" eaLnBrk="0" fontAlgn="base" hangingPunct="0">
              <a:spcBef>
                <a:spcPct val="0"/>
              </a:spcBef>
              <a:spcAft>
                <a:spcPct val="0"/>
              </a:spcAft>
              <a:defRPr sz="2400" b="1">
                <a:solidFill>
                  <a:schemeClr val="tx1"/>
                </a:solidFill>
                <a:latin typeface="Times" pitchFamily="18" charset="0"/>
              </a:defRPr>
            </a:lvl6pPr>
            <a:lvl7pPr marL="2971800" indent="-228600" eaLnBrk="0" fontAlgn="base" hangingPunct="0">
              <a:spcBef>
                <a:spcPct val="0"/>
              </a:spcBef>
              <a:spcAft>
                <a:spcPct val="0"/>
              </a:spcAft>
              <a:defRPr sz="2400" b="1">
                <a:solidFill>
                  <a:schemeClr val="tx1"/>
                </a:solidFill>
                <a:latin typeface="Times" pitchFamily="18" charset="0"/>
              </a:defRPr>
            </a:lvl7pPr>
            <a:lvl8pPr marL="3429000" indent="-228600" eaLnBrk="0" fontAlgn="base" hangingPunct="0">
              <a:spcBef>
                <a:spcPct val="0"/>
              </a:spcBef>
              <a:spcAft>
                <a:spcPct val="0"/>
              </a:spcAft>
              <a:defRPr sz="2400" b="1">
                <a:solidFill>
                  <a:schemeClr val="tx1"/>
                </a:solidFill>
                <a:latin typeface="Times" pitchFamily="18" charset="0"/>
              </a:defRPr>
            </a:lvl8pPr>
            <a:lvl9pPr marL="3886200" indent="-228600" eaLnBrk="0" fontAlgn="base" hangingPunct="0">
              <a:spcBef>
                <a:spcPct val="0"/>
              </a:spcBef>
              <a:spcAft>
                <a:spcPct val="0"/>
              </a:spcAft>
              <a:defRPr sz="2400" b="1">
                <a:solidFill>
                  <a:schemeClr val="tx1"/>
                </a:solidFill>
                <a:latin typeface="Times" pitchFamily="18" charset="0"/>
              </a:defRPr>
            </a:lvl9pPr>
          </a:lstStyle>
          <a:p>
            <a:r>
              <a:rPr lang="en-GB" altLang="en-US" sz="1200" b="0" dirty="0">
                <a:solidFill>
                  <a:srgbClr val="685345"/>
                </a:solidFill>
                <a:latin typeface="Arial" charset="0"/>
              </a:rPr>
              <a:t>Objects First with Java - A Practical Introduction using </a:t>
            </a:r>
            <a:r>
              <a:rPr lang="en-GB" altLang="en-US" sz="1200" b="0" dirty="0" err="1">
                <a:solidFill>
                  <a:srgbClr val="685345"/>
                </a:solidFill>
                <a:latin typeface="Arial" charset="0"/>
              </a:rPr>
              <a:t>BlueJ</a:t>
            </a:r>
            <a:r>
              <a:rPr lang="en-GB" altLang="en-US" sz="1200" b="0" dirty="0">
                <a:solidFill>
                  <a:srgbClr val="685345"/>
                </a:solidFill>
                <a:latin typeface="Arial" charset="0"/>
              </a:rPr>
              <a:t>, © David J. Barnes, Michael </a:t>
            </a:r>
            <a:r>
              <a:rPr lang="en-GB" altLang="en-US" sz="1200" b="0" dirty="0" err="1">
                <a:solidFill>
                  <a:srgbClr val="685345"/>
                </a:solidFill>
                <a:latin typeface="Arial" charset="0"/>
              </a:rPr>
              <a:t>Kölling</a:t>
            </a:r>
            <a:endParaRPr lang="en-GB" altLang="en-US" sz="1200" b="0" dirty="0">
              <a:solidFill>
                <a:srgbClr val="685345"/>
              </a:solidFill>
              <a:latin typeface="Arial" charset="0"/>
            </a:endParaRPr>
          </a:p>
        </p:txBody>
      </p:sp>
      <p:sp>
        <p:nvSpPr>
          <p:cNvPr id="52227" name="Rectangle 1026"/>
          <p:cNvSpPr>
            <a:spLocks noGrp="1" noChangeArrowheads="1"/>
          </p:cNvSpPr>
          <p:nvPr>
            <p:ph type="title"/>
          </p:nvPr>
        </p:nvSpPr>
        <p:spPr/>
        <p:txBody>
          <a:bodyPr/>
          <a:lstStyle/>
          <a:p>
            <a:pPr eaLnBrk="1" hangingPunct="1"/>
            <a:r>
              <a:rPr lang="en-GB" altLang="en-US"/>
              <a:t>Class </a:t>
            </a:r>
            <a:r>
              <a:rPr lang="en-GB" altLang="en-US">
                <a:latin typeface="Courier New" pitchFamily="49" charset="0"/>
                <a:cs typeface="Courier New" pitchFamily="49" charset="0"/>
              </a:rPr>
              <a:t>Scanner</a:t>
            </a:r>
            <a:r>
              <a:rPr lang="en-GB" altLang="en-US"/>
              <a:t> with </a:t>
            </a:r>
            <a:r>
              <a:rPr lang="en-GB" altLang="en-US">
                <a:latin typeface="Courier New" pitchFamily="49" charset="0"/>
                <a:cs typeface="Courier New" pitchFamily="49" charset="0"/>
              </a:rPr>
              <a:t>String</a:t>
            </a:r>
          </a:p>
        </p:txBody>
      </p:sp>
      <p:sp>
        <p:nvSpPr>
          <p:cNvPr id="2" name="Rectangle 1"/>
          <p:cNvSpPr/>
          <p:nvPr/>
        </p:nvSpPr>
        <p:spPr>
          <a:xfrm>
            <a:off x="6629400" y="4343400"/>
            <a:ext cx="1219200" cy="1477328"/>
          </a:xfrm>
          <a:prstGeom prst="rect">
            <a:avLst/>
          </a:prstGeom>
          <a:solidFill>
            <a:schemeClr val="bg1"/>
          </a:solidFill>
          <a:ln w="38100">
            <a:solidFill>
              <a:schemeClr val="tx1"/>
            </a:solidFill>
          </a:ln>
        </p:spPr>
        <p:txBody>
          <a:bodyPr wrap="square">
            <a:spAutoFit/>
          </a:bodyPr>
          <a:lstStyle/>
          <a:p>
            <a:pPr>
              <a:spcBef>
                <a:spcPts val="1200"/>
              </a:spcBef>
            </a:pPr>
            <a:r>
              <a:rPr lang="en-GB" altLang="en-US" dirty="0">
                <a:cs typeface="Consolas" panose="020B0609020204030204" pitchFamily="49" charset="0"/>
              </a:rPr>
              <a:t>Output:</a:t>
            </a:r>
          </a:p>
          <a:p>
            <a:pPr>
              <a:spcBef>
                <a:spcPct val="0"/>
              </a:spcBef>
            </a:pPr>
            <a:r>
              <a:rPr lang="en-US" altLang="en-US" dirty="0">
                <a:latin typeface="Consolas" panose="020B0609020204030204" pitchFamily="49" charset="0"/>
                <a:cs typeface="Consolas" panose="020B0609020204030204" pitchFamily="49" charset="0"/>
              </a:rPr>
              <a:t>1</a:t>
            </a:r>
          </a:p>
          <a:p>
            <a:pPr>
              <a:spcBef>
                <a:spcPct val="0"/>
              </a:spcBef>
            </a:pPr>
            <a:r>
              <a:rPr lang="en-US" altLang="en-US" dirty="0">
                <a:latin typeface="Consolas" panose="020B0609020204030204" pitchFamily="49" charset="0"/>
                <a:cs typeface="Consolas" panose="020B0609020204030204" pitchFamily="49" charset="0"/>
              </a:rPr>
              <a:t>2</a:t>
            </a:r>
          </a:p>
          <a:p>
            <a:pPr>
              <a:spcBef>
                <a:spcPct val="0"/>
              </a:spcBef>
            </a:pPr>
            <a:r>
              <a:rPr lang="en-US" altLang="en-US" dirty="0">
                <a:latin typeface="Consolas" panose="020B0609020204030204" pitchFamily="49" charset="0"/>
                <a:cs typeface="Consolas" panose="020B0609020204030204" pitchFamily="49" charset="0"/>
              </a:rPr>
              <a:t>red</a:t>
            </a:r>
          </a:p>
          <a:p>
            <a:pPr>
              <a:spcBef>
                <a:spcPct val="0"/>
              </a:spcBef>
            </a:pPr>
            <a:r>
              <a:rPr lang="en-US" altLang="en-US" dirty="0">
                <a:latin typeface="Consolas" panose="020B0609020204030204" pitchFamily="49" charset="0"/>
                <a:cs typeface="Consolas" panose="020B0609020204030204" pitchFamily="49" charset="0"/>
              </a:rPr>
              <a:t>blue </a:t>
            </a:r>
          </a:p>
        </p:txBody>
      </p:sp>
    </p:spTree>
    <p:extLst>
      <p:ext uri="{BB962C8B-B14F-4D97-AF65-F5344CB8AC3E}">
        <p14:creationId xmlns:p14="http://schemas.microsoft.com/office/powerpoint/2010/main" val="3666653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solidFill>
                  <a:schemeClr val="bg1"/>
                </a:solidFill>
              </a:rPr>
              <a:t>SUPPLEMENTAL</a:t>
            </a:r>
            <a:r>
              <a:rPr lang="en-US" dirty="0"/>
              <a:t> </a:t>
            </a:r>
          </a:p>
        </p:txBody>
      </p:sp>
    </p:spTree>
    <p:extLst>
      <p:ext uri="{BB962C8B-B14F-4D97-AF65-F5344CB8AC3E}">
        <p14:creationId xmlns:p14="http://schemas.microsoft.com/office/powerpoint/2010/main" val="2522970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581400"/>
            <a:ext cx="5867400" cy="2576513"/>
          </a:xfrm>
        </p:spPr>
        <p:txBody>
          <a:bodyPr/>
          <a:lstStyle/>
          <a:p>
            <a:pPr marL="45720" indent="0">
              <a:buNone/>
            </a:pPr>
            <a:r>
              <a:rPr lang="en-US" dirty="0"/>
              <a:t>Strings</a:t>
            </a:r>
          </a:p>
        </p:txBody>
      </p:sp>
      <p:sp>
        <p:nvSpPr>
          <p:cNvPr id="5" name="Text Placeholder 4"/>
          <p:cNvSpPr>
            <a:spLocks noGrp="1"/>
          </p:cNvSpPr>
          <p:nvPr>
            <p:ph type="body" sz="half" idx="2"/>
          </p:nvPr>
        </p:nvSpPr>
        <p:spPr/>
        <p:txBody>
          <a:bodyPr/>
          <a:lstStyle/>
          <a:p>
            <a:endParaRPr 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3242503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1"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C13</a:t>
            </a:r>
          </a:p>
        </p:txBody>
      </p:sp>
      <p:sp>
        <p:nvSpPr>
          <p:cNvPr id="2253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The String Class</a:t>
            </a:r>
          </a:p>
        </p:txBody>
      </p:sp>
      <p:graphicFrame>
        <p:nvGraphicFramePr>
          <p:cNvPr id="22530" name="Object 4"/>
          <p:cNvGraphicFramePr>
            <a:graphicFrameLocks noChangeAspect="1"/>
          </p:cNvGraphicFramePr>
          <p:nvPr>
            <p:extLst>
              <p:ext uri="{D42A27DB-BD31-4B8C-83A1-F6EECF244321}">
                <p14:modId xmlns:p14="http://schemas.microsoft.com/office/powerpoint/2010/main" val="2849128663"/>
              </p:ext>
            </p:extLst>
          </p:nvPr>
        </p:nvGraphicFramePr>
        <p:xfrm>
          <a:off x="914400" y="2041676"/>
          <a:ext cx="6845300" cy="2454275"/>
        </p:xfrm>
        <a:graphic>
          <a:graphicData uri="http://schemas.openxmlformats.org/presentationml/2006/ole">
            <mc:AlternateContent xmlns:mc="http://schemas.openxmlformats.org/markup-compatibility/2006">
              <mc:Choice xmlns:v="urn:schemas-microsoft-com:vml" Requires="v">
                <p:oleObj spid="_x0000_s1069" name="Document" r:id="rId3" imgW="6832645" imgH="2460791" progId="Word.Document.12">
                  <p:embed/>
                </p:oleObj>
              </mc:Choice>
              <mc:Fallback>
                <p:oleObj name="Document" r:id="rId3" imgW="6832645" imgH="246079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41676"/>
                        <a:ext cx="68453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63643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5"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C13</a:t>
            </a:r>
          </a:p>
        </p:txBody>
      </p:sp>
      <p:sp>
        <p:nvSpPr>
          <p:cNvPr id="2355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Ways to Create Strings</a:t>
            </a:r>
          </a:p>
        </p:txBody>
      </p:sp>
      <p:graphicFrame>
        <p:nvGraphicFramePr>
          <p:cNvPr id="23554" name="Object 4"/>
          <p:cNvGraphicFramePr>
            <a:graphicFrameLocks noChangeAspect="1"/>
          </p:cNvGraphicFramePr>
          <p:nvPr>
            <p:extLst>
              <p:ext uri="{D42A27DB-BD31-4B8C-83A1-F6EECF244321}">
                <p14:modId xmlns:p14="http://schemas.microsoft.com/office/powerpoint/2010/main" val="4192219817"/>
              </p:ext>
            </p:extLst>
          </p:nvPr>
        </p:nvGraphicFramePr>
        <p:xfrm>
          <a:off x="566894" y="1686702"/>
          <a:ext cx="8072438" cy="5218113"/>
        </p:xfrm>
        <a:graphic>
          <a:graphicData uri="http://schemas.openxmlformats.org/presentationml/2006/ole">
            <mc:AlternateContent xmlns:mc="http://schemas.openxmlformats.org/markup-compatibility/2006">
              <mc:Choice xmlns:v="urn:schemas-microsoft-com:vml" Requires="v">
                <p:oleObj spid="_x0000_s2092" name="Document" r:id="rId3" imgW="8077970" imgH="5245905" progId="Word.Document.12">
                  <p:embed/>
                </p:oleObj>
              </mc:Choice>
              <mc:Fallback>
                <p:oleObj name="Document" r:id="rId3" imgW="8077970" imgH="5245905" progId="Word.Document.12">
                  <p:embed/>
                  <p:pic>
                    <p:nvPicPr>
                      <p:cNvPr id="0" name=""/>
                      <p:cNvPicPr>
                        <a:picLocks noChangeAspect="1" noChangeArrowheads="1"/>
                      </p:cNvPicPr>
                      <p:nvPr/>
                    </p:nvPicPr>
                    <p:blipFill>
                      <a:blip r:embed="rId4"/>
                      <a:srcRect/>
                      <a:stretch>
                        <a:fillRect/>
                      </a:stretch>
                    </p:blipFill>
                    <p:spPr bwMode="auto">
                      <a:xfrm>
                        <a:off x="566894" y="1686702"/>
                        <a:ext cx="8072438"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833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a:t>
            </a:r>
          </a:p>
        </p:txBody>
      </p:sp>
      <p:sp>
        <p:nvSpPr>
          <p:cNvPr id="4" name="Rounded Rectangle 3"/>
          <p:cNvSpPr/>
          <p:nvPr/>
        </p:nvSpPr>
        <p:spPr>
          <a:xfrm>
            <a:off x="609600" y="3124200"/>
            <a:ext cx="1828800" cy="838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Source</a:t>
            </a:r>
          </a:p>
        </p:txBody>
      </p:sp>
      <p:sp>
        <p:nvSpPr>
          <p:cNvPr id="5" name="Rounded Rectangle 4"/>
          <p:cNvSpPr/>
          <p:nvPr/>
        </p:nvSpPr>
        <p:spPr>
          <a:xfrm>
            <a:off x="6324600" y="3124200"/>
            <a:ext cx="18288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Destination</a:t>
            </a:r>
          </a:p>
        </p:txBody>
      </p:sp>
      <p:sp>
        <p:nvSpPr>
          <p:cNvPr id="6" name="Rounded Rectangle 5"/>
          <p:cNvSpPr/>
          <p:nvPr/>
        </p:nvSpPr>
        <p:spPr>
          <a:xfrm>
            <a:off x="3505200" y="1752600"/>
            <a:ext cx="1828800" cy="8382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Program</a:t>
            </a:r>
          </a:p>
        </p:txBody>
      </p:sp>
      <p:cxnSp>
        <p:nvCxnSpPr>
          <p:cNvPr id="8" name="Straight Arrow Connector 7"/>
          <p:cNvCxnSpPr>
            <a:stCxn id="4" idx="0"/>
            <a:endCxn id="6" idx="1"/>
          </p:cNvCxnSpPr>
          <p:nvPr/>
        </p:nvCxnSpPr>
        <p:spPr>
          <a:xfrm flipV="1">
            <a:off x="1524000" y="2171700"/>
            <a:ext cx="1981200" cy="9525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92524" y="2171700"/>
            <a:ext cx="1981200" cy="952500"/>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62200" y="2667000"/>
            <a:ext cx="1430968" cy="553998"/>
          </a:xfrm>
          <a:prstGeom prst="rect">
            <a:avLst/>
          </a:prstGeom>
          <a:noFill/>
        </p:spPr>
        <p:txBody>
          <a:bodyPr wrap="none" rtlCol="0">
            <a:spAutoFit/>
          </a:bodyPr>
          <a:lstStyle/>
          <a:p>
            <a:pPr algn="ctr">
              <a:lnSpc>
                <a:spcPts val="1800"/>
              </a:lnSpc>
            </a:pPr>
            <a:r>
              <a:rPr lang="en-US" sz="1600" b="0" dirty="0" err="1">
                <a:solidFill>
                  <a:srgbClr val="C00000"/>
                </a:solidFill>
                <a:latin typeface="+mn-lt"/>
              </a:rPr>
              <a:t>InputStream</a:t>
            </a:r>
            <a:r>
              <a:rPr lang="en-US" sz="1600" b="0" dirty="0">
                <a:solidFill>
                  <a:srgbClr val="C00000"/>
                </a:solidFill>
                <a:latin typeface="+mn-lt"/>
              </a:rPr>
              <a:t> /</a:t>
            </a:r>
            <a:br>
              <a:rPr lang="en-US" sz="1600" b="0" dirty="0">
                <a:solidFill>
                  <a:srgbClr val="C00000"/>
                </a:solidFill>
                <a:latin typeface="+mn-lt"/>
              </a:rPr>
            </a:br>
            <a:r>
              <a:rPr lang="en-US" sz="1600" b="0" dirty="0">
                <a:solidFill>
                  <a:srgbClr val="C00000"/>
                </a:solidFill>
                <a:latin typeface="+mn-lt"/>
              </a:rPr>
              <a:t>Reader</a:t>
            </a:r>
          </a:p>
        </p:txBody>
      </p:sp>
      <p:sp>
        <p:nvSpPr>
          <p:cNvPr id="11" name="TextBox 10"/>
          <p:cNvSpPr txBox="1"/>
          <p:nvPr/>
        </p:nvSpPr>
        <p:spPr>
          <a:xfrm>
            <a:off x="4750964" y="2667000"/>
            <a:ext cx="1573636" cy="553998"/>
          </a:xfrm>
          <a:prstGeom prst="rect">
            <a:avLst/>
          </a:prstGeom>
          <a:noFill/>
        </p:spPr>
        <p:txBody>
          <a:bodyPr wrap="none" rtlCol="0">
            <a:spAutoFit/>
          </a:bodyPr>
          <a:lstStyle/>
          <a:p>
            <a:pPr algn="ctr">
              <a:lnSpc>
                <a:spcPts val="1800"/>
              </a:lnSpc>
            </a:pPr>
            <a:r>
              <a:rPr lang="en-US" sz="1600" b="0" dirty="0" err="1">
                <a:solidFill>
                  <a:srgbClr val="0070C0"/>
                </a:solidFill>
                <a:latin typeface="+mn-lt"/>
              </a:rPr>
              <a:t>OutputStream</a:t>
            </a:r>
            <a:r>
              <a:rPr lang="en-US" sz="1600" b="0" dirty="0">
                <a:solidFill>
                  <a:srgbClr val="0070C0"/>
                </a:solidFill>
                <a:latin typeface="+mn-lt"/>
              </a:rPr>
              <a:t> /</a:t>
            </a:r>
            <a:br>
              <a:rPr lang="en-US" sz="1600" b="0" dirty="0">
                <a:solidFill>
                  <a:srgbClr val="0070C0"/>
                </a:solidFill>
                <a:latin typeface="+mn-lt"/>
              </a:rPr>
            </a:br>
            <a:r>
              <a:rPr lang="en-US" sz="1600" b="0" dirty="0">
                <a:solidFill>
                  <a:srgbClr val="0070C0"/>
                </a:solidFill>
                <a:latin typeface="+mn-lt"/>
              </a:rPr>
              <a:t>Writer</a:t>
            </a:r>
          </a:p>
        </p:txBody>
      </p:sp>
      <p:grpSp>
        <p:nvGrpSpPr>
          <p:cNvPr id="21" name="Group 20"/>
          <p:cNvGrpSpPr/>
          <p:nvPr/>
        </p:nvGrpSpPr>
        <p:grpSpPr>
          <a:xfrm>
            <a:off x="2007115" y="4857097"/>
            <a:ext cx="878769" cy="1295501"/>
            <a:chOff x="3007431" y="3297097"/>
            <a:chExt cx="878769" cy="1295501"/>
          </a:xfrm>
        </p:grpSpPr>
        <p:sp>
          <p:nvSpPr>
            <p:cNvPr id="16" name="Can 15"/>
            <p:cNvSpPr/>
            <p:nvPr/>
          </p:nvSpPr>
          <p:spPr>
            <a:xfrm>
              <a:off x="3180115" y="3297097"/>
              <a:ext cx="533400" cy="762000"/>
            </a:xfrm>
            <a:prstGeom prst="can">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07431" y="4038600"/>
              <a:ext cx="878769" cy="553998"/>
            </a:xfrm>
            <a:prstGeom prst="rect">
              <a:avLst/>
            </a:prstGeom>
            <a:noFill/>
          </p:spPr>
          <p:txBody>
            <a:bodyPr wrap="square" rtlCol="0">
              <a:spAutoFit/>
            </a:bodyPr>
            <a:lstStyle/>
            <a:p>
              <a:pPr algn="ctr">
                <a:lnSpc>
                  <a:spcPts val="1800"/>
                </a:lnSpc>
              </a:pPr>
              <a:r>
                <a:rPr lang="en-US" sz="1400" b="0" dirty="0">
                  <a:latin typeface="+mn-lt"/>
                </a:rPr>
                <a:t>memory buffer</a:t>
              </a:r>
            </a:p>
          </p:txBody>
        </p:sp>
      </p:grpSp>
      <p:grpSp>
        <p:nvGrpSpPr>
          <p:cNvPr id="24" name="Group 23"/>
          <p:cNvGrpSpPr/>
          <p:nvPr/>
        </p:nvGrpSpPr>
        <p:grpSpPr>
          <a:xfrm>
            <a:off x="6889388" y="4894812"/>
            <a:ext cx="878769" cy="1295501"/>
            <a:chOff x="3007431" y="3297097"/>
            <a:chExt cx="878769" cy="1295501"/>
          </a:xfrm>
        </p:grpSpPr>
        <p:sp>
          <p:nvSpPr>
            <p:cNvPr id="25" name="Can 24"/>
            <p:cNvSpPr/>
            <p:nvPr/>
          </p:nvSpPr>
          <p:spPr>
            <a:xfrm>
              <a:off x="3180115" y="3297097"/>
              <a:ext cx="533400" cy="762000"/>
            </a:xfrm>
            <a:prstGeom prst="can">
              <a:avLst/>
            </a:prstGeom>
            <a:solidFill>
              <a:srgbClr val="D4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07431" y="4038600"/>
              <a:ext cx="878769" cy="553998"/>
            </a:xfrm>
            <a:prstGeom prst="rect">
              <a:avLst/>
            </a:prstGeom>
            <a:noFill/>
          </p:spPr>
          <p:txBody>
            <a:bodyPr wrap="square" rtlCol="0">
              <a:spAutoFit/>
            </a:bodyPr>
            <a:lstStyle/>
            <a:p>
              <a:pPr algn="ctr">
                <a:lnSpc>
                  <a:spcPts val="1800"/>
                </a:lnSpc>
              </a:pPr>
              <a:r>
                <a:rPr lang="en-US" sz="1400" b="0" dirty="0">
                  <a:latin typeface="+mn-lt"/>
                </a:rPr>
                <a:t>memory buffer</a:t>
              </a:r>
            </a:p>
          </p:txBody>
        </p:sp>
      </p:grpSp>
      <p:grpSp>
        <p:nvGrpSpPr>
          <p:cNvPr id="23" name="Group 22"/>
          <p:cNvGrpSpPr/>
          <p:nvPr/>
        </p:nvGrpSpPr>
        <p:grpSpPr>
          <a:xfrm>
            <a:off x="265617" y="4397536"/>
            <a:ext cx="990600" cy="1009047"/>
            <a:chOff x="3437198" y="3943953"/>
            <a:chExt cx="990600" cy="1009047"/>
          </a:xfrm>
        </p:grpSpPr>
        <p:sp>
          <p:nvSpPr>
            <p:cNvPr id="12" name="Flowchart: Document 11"/>
            <p:cNvSpPr/>
            <p:nvPr/>
          </p:nvSpPr>
          <p:spPr>
            <a:xfrm>
              <a:off x="3437198" y="3943953"/>
              <a:ext cx="990600" cy="7620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accent4">
                      <a:lumMod val="50000"/>
                    </a:schemeClr>
                  </a:solidFill>
                </a:rPr>
                <a:t>I am an input file that contains data that needs to be read by a </a:t>
              </a:r>
              <a:br>
                <a:rPr lang="en-US" sz="800" dirty="0">
                  <a:solidFill>
                    <a:schemeClr val="accent4">
                      <a:lumMod val="50000"/>
                    </a:schemeClr>
                  </a:solidFill>
                </a:rPr>
              </a:br>
              <a:r>
                <a:rPr lang="en-US" sz="800" dirty="0">
                  <a:solidFill>
                    <a:schemeClr val="accent4">
                      <a:lumMod val="50000"/>
                    </a:schemeClr>
                  </a:solidFill>
                </a:rPr>
                <a:t>program</a:t>
              </a:r>
            </a:p>
          </p:txBody>
        </p:sp>
        <p:sp>
          <p:nvSpPr>
            <p:cNvPr id="22" name="Rectangle 21"/>
            <p:cNvSpPr/>
            <p:nvPr/>
          </p:nvSpPr>
          <p:spPr>
            <a:xfrm>
              <a:off x="3504048" y="4645223"/>
              <a:ext cx="856901" cy="307777"/>
            </a:xfrm>
            <a:prstGeom prst="rect">
              <a:avLst/>
            </a:prstGeom>
          </p:spPr>
          <p:txBody>
            <a:bodyPr wrap="none">
              <a:spAutoFit/>
            </a:bodyPr>
            <a:lstStyle/>
            <a:p>
              <a:r>
                <a:rPr lang="en-US" sz="1400" dirty="0"/>
                <a:t>input file</a:t>
              </a:r>
            </a:p>
          </p:txBody>
        </p:sp>
      </p:grpSp>
      <p:grpSp>
        <p:nvGrpSpPr>
          <p:cNvPr id="27" name="Group 26"/>
          <p:cNvGrpSpPr/>
          <p:nvPr/>
        </p:nvGrpSpPr>
        <p:grpSpPr>
          <a:xfrm>
            <a:off x="5371618" y="5174433"/>
            <a:ext cx="1054600" cy="1003833"/>
            <a:chOff x="8382980" y="5789871"/>
            <a:chExt cx="1054600" cy="1003833"/>
          </a:xfrm>
        </p:grpSpPr>
        <p:sp>
          <p:nvSpPr>
            <p:cNvPr id="13" name="Flowchart: Document 12"/>
            <p:cNvSpPr/>
            <p:nvPr/>
          </p:nvSpPr>
          <p:spPr>
            <a:xfrm>
              <a:off x="8382980" y="5789871"/>
              <a:ext cx="990600" cy="7620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accent4">
                      <a:lumMod val="50000"/>
                    </a:schemeClr>
                  </a:solidFill>
                </a:rPr>
                <a:t>I am an output file that has data which was produced by a  program.</a:t>
              </a:r>
            </a:p>
          </p:txBody>
        </p:sp>
        <p:sp>
          <p:nvSpPr>
            <p:cNvPr id="30" name="Rectangle 29"/>
            <p:cNvSpPr/>
            <p:nvPr/>
          </p:nvSpPr>
          <p:spPr>
            <a:xfrm>
              <a:off x="8452439" y="6485927"/>
              <a:ext cx="985141" cy="307777"/>
            </a:xfrm>
            <a:prstGeom prst="rect">
              <a:avLst/>
            </a:prstGeom>
          </p:spPr>
          <p:txBody>
            <a:bodyPr wrap="none">
              <a:spAutoFit/>
            </a:bodyPr>
            <a:lstStyle/>
            <a:p>
              <a:r>
                <a:rPr lang="en-US" sz="1400" dirty="0"/>
                <a:t>output file</a:t>
              </a:r>
            </a:p>
          </p:txBody>
        </p:sp>
      </p:grpSp>
      <p:grpSp>
        <p:nvGrpSpPr>
          <p:cNvPr id="31" name="Group 30"/>
          <p:cNvGrpSpPr/>
          <p:nvPr/>
        </p:nvGrpSpPr>
        <p:grpSpPr>
          <a:xfrm>
            <a:off x="1560427" y="5685887"/>
            <a:ext cx="767810" cy="904031"/>
            <a:chOff x="2125809" y="4733925"/>
            <a:chExt cx="767810" cy="904031"/>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734" y="4733925"/>
              <a:ext cx="709885" cy="895350"/>
            </a:xfrm>
            <a:prstGeom prst="rect">
              <a:avLst/>
            </a:prstGeom>
          </p:spPr>
        </p:pic>
        <p:sp>
          <p:nvSpPr>
            <p:cNvPr id="32" name="Rectangle 31"/>
            <p:cNvSpPr/>
            <p:nvPr/>
          </p:nvSpPr>
          <p:spPr>
            <a:xfrm>
              <a:off x="2125809" y="5330179"/>
              <a:ext cx="514885" cy="307777"/>
            </a:xfrm>
            <a:prstGeom prst="rect">
              <a:avLst/>
            </a:prstGeom>
          </p:spPr>
          <p:txBody>
            <a:bodyPr wrap="none">
              <a:spAutoFit/>
            </a:bodyPr>
            <a:lstStyle/>
            <a:p>
              <a:r>
                <a:rPr lang="en-US" sz="1400" dirty="0"/>
                <a:t>pipe</a:t>
              </a:r>
            </a:p>
          </p:txBody>
        </p:sp>
      </p:grpSp>
      <p:grpSp>
        <p:nvGrpSpPr>
          <p:cNvPr id="43008" name="Group 43007"/>
          <p:cNvGrpSpPr/>
          <p:nvPr/>
        </p:nvGrpSpPr>
        <p:grpSpPr>
          <a:xfrm>
            <a:off x="6235173" y="5737453"/>
            <a:ext cx="711814" cy="905719"/>
            <a:chOff x="6629400" y="4428281"/>
            <a:chExt cx="711814" cy="905719"/>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629400" y="4428281"/>
              <a:ext cx="709885" cy="895350"/>
            </a:xfrm>
            <a:prstGeom prst="rect">
              <a:avLst/>
            </a:prstGeom>
          </p:spPr>
        </p:pic>
        <p:sp>
          <p:nvSpPr>
            <p:cNvPr id="33" name="Rectangle 32"/>
            <p:cNvSpPr/>
            <p:nvPr/>
          </p:nvSpPr>
          <p:spPr>
            <a:xfrm>
              <a:off x="6826329" y="5026223"/>
              <a:ext cx="514885" cy="307777"/>
            </a:xfrm>
            <a:prstGeom prst="rect">
              <a:avLst/>
            </a:prstGeom>
          </p:spPr>
          <p:txBody>
            <a:bodyPr wrap="none">
              <a:spAutoFit/>
            </a:bodyPr>
            <a:lstStyle/>
            <a:p>
              <a:r>
                <a:rPr lang="en-US" sz="1400" dirty="0"/>
                <a:t>pipe</a:t>
              </a:r>
            </a:p>
          </p:txBody>
        </p:sp>
      </p:grpSp>
      <p:grpSp>
        <p:nvGrpSpPr>
          <p:cNvPr id="28" name="Group 27"/>
          <p:cNvGrpSpPr/>
          <p:nvPr/>
        </p:nvGrpSpPr>
        <p:grpSpPr>
          <a:xfrm>
            <a:off x="268250" y="5416038"/>
            <a:ext cx="1029449" cy="1262553"/>
            <a:chOff x="3777262" y="5048250"/>
            <a:chExt cx="1029449" cy="1262553"/>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311" y="5048250"/>
              <a:ext cx="895350" cy="895350"/>
            </a:xfrm>
            <a:prstGeom prst="rect">
              <a:avLst/>
            </a:prstGeom>
          </p:spPr>
        </p:pic>
        <p:sp>
          <p:nvSpPr>
            <p:cNvPr id="34" name="Rectangle 33"/>
            <p:cNvSpPr/>
            <p:nvPr/>
          </p:nvSpPr>
          <p:spPr>
            <a:xfrm>
              <a:off x="3777262" y="5787583"/>
              <a:ext cx="1029449" cy="523220"/>
            </a:xfrm>
            <a:prstGeom prst="rect">
              <a:avLst/>
            </a:prstGeom>
          </p:spPr>
          <p:txBody>
            <a:bodyPr wrap="none">
              <a:spAutoFit/>
            </a:bodyPr>
            <a:lstStyle/>
            <a:p>
              <a:pPr algn="ctr"/>
              <a:r>
                <a:rPr lang="en-US" sz="1400" dirty="0"/>
                <a:t>NW</a:t>
              </a:r>
              <a:br>
                <a:rPr lang="en-US" sz="1400" dirty="0"/>
              </a:br>
              <a:r>
                <a:rPr lang="en-US" sz="1400" dirty="0"/>
                <a:t>connection</a:t>
              </a:r>
            </a:p>
          </p:txBody>
        </p:sp>
      </p:grpSp>
      <p:grpSp>
        <p:nvGrpSpPr>
          <p:cNvPr id="43009" name="Group 43008"/>
          <p:cNvGrpSpPr/>
          <p:nvPr/>
        </p:nvGrpSpPr>
        <p:grpSpPr>
          <a:xfrm>
            <a:off x="7848600" y="5428912"/>
            <a:ext cx="1137656" cy="1192622"/>
            <a:chOff x="3861794" y="3521598"/>
            <a:chExt cx="1137656" cy="1192622"/>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861794" y="3521598"/>
              <a:ext cx="895350" cy="895350"/>
            </a:xfrm>
            <a:prstGeom prst="rect">
              <a:avLst/>
            </a:prstGeom>
          </p:spPr>
        </p:pic>
        <p:sp>
          <p:nvSpPr>
            <p:cNvPr id="38" name="Rectangle 37"/>
            <p:cNvSpPr/>
            <p:nvPr/>
          </p:nvSpPr>
          <p:spPr>
            <a:xfrm>
              <a:off x="3970001" y="4191000"/>
              <a:ext cx="1029449" cy="523220"/>
            </a:xfrm>
            <a:prstGeom prst="rect">
              <a:avLst/>
            </a:prstGeom>
          </p:spPr>
          <p:txBody>
            <a:bodyPr wrap="none">
              <a:spAutoFit/>
            </a:bodyPr>
            <a:lstStyle/>
            <a:p>
              <a:pPr algn="ctr"/>
              <a:r>
                <a:rPr lang="en-US" sz="1400" dirty="0"/>
                <a:t>NW</a:t>
              </a:r>
              <a:br>
                <a:rPr lang="en-US" sz="1400" dirty="0"/>
              </a:br>
              <a:r>
                <a:rPr lang="en-US" sz="1400" dirty="0"/>
                <a:t>connection</a:t>
              </a:r>
            </a:p>
          </p:txBody>
        </p:sp>
      </p:grpSp>
      <p:grpSp>
        <p:nvGrpSpPr>
          <p:cNvPr id="43016" name="Group 43015"/>
          <p:cNvGrpSpPr/>
          <p:nvPr/>
        </p:nvGrpSpPr>
        <p:grpSpPr>
          <a:xfrm>
            <a:off x="1384812" y="4151435"/>
            <a:ext cx="1176963" cy="1090234"/>
            <a:chOff x="2328237" y="4480158"/>
            <a:chExt cx="1176963" cy="1090234"/>
          </a:xfrm>
        </p:grpSpPr>
        <p:pic>
          <p:nvPicPr>
            <p:cNvPr id="43013" name="Picture 430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8237" y="4557074"/>
              <a:ext cx="890587" cy="1013318"/>
            </a:xfrm>
            <a:prstGeom prst="rect">
              <a:avLst/>
            </a:prstGeom>
          </p:spPr>
        </p:pic>
        <p:sp>
          <p:nvSpPr>
            <p:cNvPr id="44" name="Rectangle 43"/>
            <p:cNvSpPr/>
            <p:nvPr/>
          </p:nvSpPr>
          <p:spPr>
            <a:xfrm>
              <a:off x="2568084" y="4480158"/>
              <a:ext cx="937116" cy="307777"/>
            </a:xfrm>
            <a:prstGeom prst="rect">
              <a:avLst/>
            </a:prstGeom>
          </p:spPr>
          <p:txBody>
            <a:bodyPr wrap="none">
              <a:spAutoFit/>
            </a:bodyPr>
            <a:lstStyle/>
            <a:p>
              <a:r>
                <a:rPr lang="en-US" sz="1400" dirty="0"/>
                <a:t>System.in</a:t>
              </a:r>
            </a:p>
          </p:txBody>
        </p:sp>
      </p:grpSp>
      <p:grpSp>
        <p:nvGrpSpPr>
          <p:cNvPr id="43015" name="Group 43014"/>
          <p:cNvGrpSpPr/>
          <p:nvPr/>
        </p:nvGrpSpPr>
        <p:grpSpPr>
          <a:xfrm>
            <a:off x="7617232" y="4085488"/>
            <a:ext cx="1378345" cy="1013318"/>
            <a:chOff x="3974306" y="3973499"/>
            <a:chExt cx="1378345" cy="1013318"/>
          </a:xfrm>
        </p:grpSpPr>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974306" y="3973499"/>
              <a:ext cx="890587" cy="1013318"/>
            </a:xfrm>
            <a:prstGeom prst="rect">
              <a:avLst/>
            </a:prstGeom>
          </p:spPr>
        </p:pic>
        <p:sp>
          <p:nvSpPr>
            <p:cNvPr id="48" name="Rectangle 47"/>
            <p:cNvSpPr/>
            <p:nvPr/>
          </p:nvSpPr>
          <p:spPr>
            <a:xfrm>
              <a:off x="4343400" y="4188023"/>
              <a:ext cx="1009251" cy="307777"/>
            </a:xfrm>
            <a:prstGeom prst="rect">
              <a:avLst/>
            </a:prstGeom>
          </p:spPr>
          <p:txBody>
            <a:bodyPr wrap="none">
              <a:spAutoFit/>
            </a:bodyPr>
            <a:lstStyle/>
            <a:p>
              <a:r>
                <a:rPr lang="en-US" sz="1400" dirty="0" err="1"/>
                <a:t>System.err</a:t>
              </a:r>
              <a:endParaRPr lang="en-US" sz="1400" dirty="0"/>
            </a:p>
          </p:txBody>
        </p:sp>
      </p:grpSp>
      <p:grpSp>
        <p:nvGrpSpPr>
          <p:cNvPr id="43014" name="Group 43013"/>
          <p:cNvGrpSpPr/>
          <p:nvPr/>
        </p:nvGrpSpPr>
        <p:grpSpPr>
          <a:xfrm>
            <a:off x="5958385" y="4084643"/>
            <a:ext cx="1340517" cy="1013318"/>
            <a:chOff x="3027961" y="5497866"/>
            <a:chExt cx="1340517" cy="1013318"/>
          </a:xfrm>
        </p:grpSpPr>
        <p:sp>
          <p:nvSpPr>
            <p:cNvPr id="46" name="Rectangle 45"/>
            <p:cNvSpPr/>
            <p:nvPr/>
          </p:nvSpPr>
          <p:spPr>
            <a:xfrm>
              <a:off x="3323961" y="5973723"/>
              <a:ext cx="1044517" cy="307777"/>
            </a:xfrm>
            <a:prstGeom prst="rect">
              <a:avLst/>
            </a:prstGeom>
          </p:spPr>
          <p:txBody>
            <a:bodyPr wrap="none">
              <a:spAutoFit/>
            </a:bodyPr>
            <a:lstStyle/>
            <a:p>
              <a:r>
                <a:rPr lang="en-US" sz="1400" dirty="0" err="1"/>
                <a:t>System.out</a:t>
              </a: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flipV="1">
              <a:off x="3027961" y="5497866"/>
              <a:ext cx="890587" cy="1013318"/>
            </a:xfrm>
            <a:prstGeom prst="rect">
              <a:avLst/>
            </a:prstGeom>
          </p:spPr>
        </p:pic>
      </p:grpSp>
      <p:sp>
        <p:nvSpPr>
          <p:cNvPr id="43018" name="Rectangle 43017"/>
          <p:cNvSpPr/>
          <p:nvPr/>
        </p:nvSpPr>
        <p:spPr>
          <a:xfrm>
            <a:off x="6400800" y="1647043"/>
            <a:ext cx="2286000" cy="923330"/>
          </a:xfrm>
          <a:prstGeom prst="rect">
            <a:avLst/>
          </a:prstGeom>
        </p:spPr>
        <p:txBody>
          <a:bodyPr wrap="square">
            <a:spAutoFit/>
          </a:bodyPr>
          <a:lstStyle/>
          <a:p>
            <a:pPr algn="ctr"/>
            <a:r>
              <a:rPr lang="en-US" dirty="0"/>
              <a:t>An </a:t>
            </a:r>
            <a:r>
              <a:rPr lang="en-US" dirty="0" err="1"/>
              <a:t>OutputStream</a:t>
            </a:r>
            <a:r>
              <a:rPr lang="en-US" dirty="0"/>
              <a:t> or Writer is linked to a destination of data.</a:t>
            </a:r>
          </a:p>
        </p:txBody>
      </p:sp>
      <p:sp>
        <p:nvSpPr>
          <p:cNvPr id="43019" name="Rectangle 43018"/>
          <p:cNvSpPr/>
          <p:nvPr/>
        </p:nvSpPr>
        <p:spPr>
          <a:xfrm>
            <a:off x="285801" y="1731146"/>
            <a:ext cx="2057400" cy="923330"/>
          </a:xfrm>
          <a:prstGeom prst="rect">
            <a:avLst/>
          </a:prstGeom>
        </p:spPr>
        <p:txBody>
          <a:bodyPr wrap="square">
            <a:spAutoFit/>
          </a:bodyPr>
          <a:lstStyle/>
          <a:p>
            <a:pPr algn="ctr"/>
            <a:r>
              <a:rPr lang="en-US" dirty="0"/>
              <a:t>An </a:t>
            </a:r>
            <a:r>
              <a:rPr lang="en-US" dirty="0" err="1"/>
              <a:t>InputStream</a:t>
            </a:r>
            <a:r>
              <a:rPr lang="en-US" dirty="0"/>
              <a:t> or Reader is linked to a source of data. </a:t>
            </a:r>
          </a:p>
        </p:txBody>
      </p:sp>
    </p:spTree>
    <p:extLst>
      <p:ext uri="{BB962C8B-B14F-4D97-AF65-F5344CB8AC3E}">
        <p14:creationId xmlns:p14="http://schemas.microsoft.com/office/powerpoint/2010/main" val="21955824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C13</a:t>
            </a:r>
          </a:p>
        </p:txBody>
      </p:sp>
      <p:sp>
        <p:nvSpPr>
          <p:cNvPr id="2458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String Methods  </a:t>
            </a:r>
            <a:r>
              <a:rPr lang="en-US" sz="2400" dirty="0"/>
              <a:t>(1)</a:t>
            </a:r>
          </a:p>
        </p:txBody>
      </p:sp>
      <p:graphicFrame>
        <p:nvGraphicFramePr>
          <p:cNvPr id="24578" name="Object 4"/>
          <p:cNvGraphicFramePr>
            <a:graphicFrameLocks noChangeAspect="1"/>
          </p:cNvGraphicFramePr>
          <p:nvPr>
            <p:extLst>
              <p:ext uri="{D42A27DB-BD31-4B8C-83A1-F6EECF244321}">
                <p14:modId xmlns:p14="http://schemas.microsoft.com/office/powerpoint/2010/main" val="1087824086"/>
              </p:ext>
            </p:extLst>
          </p:nvPr>
        </p:nvGraphicFramePr>
        <p:xfrm>
          <a:off x="945931" y="1805151"/>
          <a:ext cx="6845300" cy="4259263"/>
        </p:xfrm>
        <a:graphic>
          <a:graphicData uri="http://schemas.openxmlformats.org/presentationml/2006/ole">
            <mc:AlternateContent xmlns:mc="http://schemas.openxmlformats.org/markup-compatibility/2006">
              <mc:Choice xmlns:v="urn:schemas-microsoft-com:vml" Requires="v">
                <p:oleObj spid="_x0000_s3116" name="Document" r:id="rId3" imgW="6832645" imgH="4273401" progId="Word.Document.12">
                  <p:embed/>
                </p:oleObj>
              </mc:Choice>
              <mc:Fallback>
                <p:oleObj name="Document" r:id="rId3" imgW="6832645" imgH="427340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931" y="1805151"/>
                        <a:ext cx="68453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5699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392174" y="1719071"/>
            <a:ext cx="2396718" cy="4407408"/>
          </a:xfrm>
        </p:spPr>
        <p:txBody>
          <a:bodyPr/>
          <a:lstStyle/>
          <a:p>
            <a:r>
              <a:rPr lang="en-US" dirty="0"/>
              <a:t>These methods are useful for locating a character or a substring inside of a String object.</a:t>
            </a:r>
          </a:p>
        </p:txBody>
      </p:sp>
      <p:sp>
        <p:nvSpPr>
          <p:cNvPr id="16386" name="Rectangle 2"/>
          <p:cNvSpPr>
            <a:spLocks noGrp="1" noChangeArrowheads="1"/>
          </p:cNvSpPr>
          <p:nvPr>
            <p:ph type="title"/>
          </p:nvPr>
        </p:nvSpPr>
        <p:spPr>
          <a:xfrm>
            <a:off x="6343684" y="295465"/>
            <a:ext cx="2487584" cy="1054394"/>
          </a:xfrm>
        </p:spPr>
        <p:txBody>
          <a:bodyPr/>
          <a:lstStyle/>
          <a:p>
            <a:r>
              <a:rPr lang="en-US" sz="2800" dirty="0" err="1"/>
              <a:t>indexOf</a:t>
            </a:r>
            <a:r>
              <a:rPr lang="en-US" sz="2800" dirty="0"/>
              <a:t>() and</a:t>
            </a:r>
            <a:br>
              <a:rPr lang="en-US" sz="2800" dirty="0"/>
            </a:br>
            <a:r>
              <a:rPr lang="en-US" sz="2800" dirty="0" err="1"/>
              <a:t>lastIndexOf</a:t>
            </a:r>
            <a:r>
              <a:rPr lang="en-US" sz="2800" dirty="0"/>
              <a:t>()</a:t>
            </a:r>
            <a:endParaRPr lang="en-US" sz="2400" dirty="0"/>
          </a:p>
        </p:txBody>
      </p:sp>
      <p:pic>
        <p:nvPicPr>
          <p:cNvPr id="16387" name="Picture 3" descr="String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0" y="104333"/>
            <a:ext cx="6106510" cy="675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2350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Murach's Java Programming, C13</a:t>
            </a:r>
          </a:p>
        </p:txBody>
      </p:sp>
      <p:sp>
        <p:nvSpPr>
          <p:cNvPr id="2560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a:latin typeface="Arial Narrow" pitchFamily="34" charset="0"/>
              </a:rPr>
              <a:t>© 2011, Mike Murach &amp; Associates, Inc.</a:t>
            </a:r>
          </a:p>
        </p:txBody>
      </p:sp>
      <p:sp>
        <p:nvSpPr>
          <p:cNvPr id="2" name="Title 1"/>
          <p:cNvSpPr>
            <a:spLocks noGrp="1"/>
          </p:cNvSpPr>
          <p:nvPr>
            <p:ph type="title"/>
          </p:nvPr>
        </p:nvSpPr>
        <p:spPr/>
        <p:txBody>
          <a:bodyPr/>
          <a:lstStyle/>
          <a:p>
            <a:r>
              <a:rPr lang="en-US" dirty="0"/>
              <a:t>String Methods  </a:t>
            </a:r>
            <a:r>
              <a:rPr lang="en-US" sz="2400" dirty="0"/>
              <a:t>(2)</a:t>
            </a:r>
            <a:endParaRPr lang="en-US" dirty="0"/>
          </a:p>
        </p:txBody>
      </p:sp>
      <p:graphicFrame>
        <p:nvGraphicFramePr>
          <p:cNvPr id="25602" name="Object 4"/>
          <p:cNvGraphicFramePr>
            <a:graphicFrameLocks noChangeAspect="1"/>
          </p:cNvGraphicFramePr>
          <p:nvPr>
            <p:extLst>
              <p:ext uri="{D42A27DB-BD31-4B8C-83A1-F6EECF244321}">
                <p14:modId xmlns:p14="http://schemas.microsoft.com/office/powerpoint/2010/main" val="3719934319"/>
              </p:ext>
            </p:extLst>
          </p:nvPr>
        </p:nvGraphicFramePr>
        <p:xfrm>
          <a:off x="914400" y="2057442"/>
          <a:ext cx="6845300" cy="3300413"/>
        </p:xfrm>
        <a:graphic>
          <a:graphicData uri="http://schemas.openxmlformats.org/presentationml/2006/ole">
            <mc:AlternateContent xmlns:mc="http://schemas.openxmlformats.org/markup-compatibility/2006">
              <mc:Choice xmlns:v="urn:schemas-microsoft-com:vml" Requires="v">
                <p:oleObj spid="_x0000_s4140" name="Document" r:id="rId3" imgW="6832645" imgH="3311733" progId="Word.Document.12">
                  <p:embed/>
                </p:oleObj>
              </mc:Choice>
              <mc:Fallback>
                <p:oleObj name="Document" r:id="rId3" imgW="6832645" imgH="3311733"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42"/>
                        <a:ext cx="68453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9353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lnSpcReduction="10000"/>
          </a:bodyPr>
          <a:lstStyle/>
          <a:p>
            <a:r>
              <a:rPr lang="en-US" sz="2800"/>
              <a:t>The </a:t>
            </a:r>
            <a:r>
              <a:rPr lang="en-US" sz="2800">
                <a:latin typeface="Courier New" pitchFamily="49" charset="0"/>
              </a:rPr>
              <a:t>String</a:t>
            </a:r>
            <a:r>
              <a:rPr lang="en-US" sz="2800"/>
              <a:t> class provides several methods that search for a string inside of a string.</a:t>
            </a:r>
          </a:p>
          <a:p>
            <a:r>
              <a:rPr lang="en-US" sz="2800"/>
              <a:t>A </a:t>
            </a:r>
            <a:r>
              <a:rPr lang="en-US" sz="2800" i="1"/>
              <a:t>substring</a:t>
            </a:r>
            <a:r>
              <a:rPr lang="en-US" sz="2800"/>
              <a:t> is a string that is part of another string.</a:t>
            </a:r>
          </a:p>
          <a:p>
            <a:r>
              <a:rPr lang="en-US" sz="2800"/>
              <a:t>Some of the substring searching methods provided by the </a:t>
            </a:r>
            <a:r>
              <a:rPr lang="en-US" sz="2800">
                <a:latin typeface="Courier New" pitchFamily="49" charset="0"/>
              </a:rPr>
              <a:t>String</a:t>
            </a:r>
            <a:r>
              <a:rPr lang="en-US" sz="2800"/>
              <a:t> class:</a:t>
            </a:r>
          </a:p>
          <a:p>
            <a:pPr lvl="1">
              <a:buFontTx/>
              <a:buNone/>
            </a:pPr>
            <a:r>
              <a:rPr lang="en-US" sz="1800" b="1">
                <a:latin typeface="Courier New" pitchFamily="49" charset="0"/>
              </a:rPr>
              <a:t>boolean startsWith(String </a:t>
            </a:r>
            <a:r>
              <a:rPr lang="en-US" sz="1800" b="1" i="1">
                <a:latin typeface="Courier New" pitchFamily="49" charset="0"/>
              </a:rPr>
              <a:t>str</a:t>
            </a:r>
            <a:r>
              <a:rPr lang="en-US" sz="1800" b="1">
                <a:latin typeface="Courier New" pitchFamily="49" charset="0"/>
              </a:rPr>
              <a:t>)</a:t>
            </a:r>
          </a:p>
          <a:p>
            <a:pPr lvl="1">
              <a:buFontTx/>
              <a:buNone/>
            </a:pPr>
            <a:r>
              <a:rPr lang="en-US" sz="1800" b="1">
                <a:latin typeface="Courier New" pitchFamily="49" charset="0"/>
              </a:rPr>
              <a:t>boolean endsWith(String </a:t>
            </a:r>
            <a:r>
              <a:rPr lang="en-US" sz="1800" b="1" i="1">
                <a:latin typeface="Courier New" pitchFamily="49" charset="0"/>
              </a:rPr>
              <a:t>str</a:t>
            </a:r>
            <a:r>
              <a:rPr lang="en-US" sz="1800" b="1">
                <a:latin typeface="Courier New" pitchFamily="49" charset="0"/>
              </a:rPr>
              <a:t>)</a:t>
            </a:r>
          </a:p>
          <a:p>
            <a:pPr lvl="1">
              <a:buFontTx/>
              <a:buNone/>
            </a:pPr>
            <a:r>
              <a:rPr lang="en-US" sz="1800" b="1">
                <a:latin typeface="Courier New" pitchFamily="49" charset="0"/>
              </a:rPr>
              <a:t>boolean regionMatches(int </a:t>
            </a:r>
            <a:r>
              <a:rPr lang="en-US" sz="1800" b="1" i="1">
                <a:latin typeface="Courier New" pitchFamily="49" charset="0"/>
              </a:rPr>
              <a:t>start</a:t>
            </a:r>
            <a:r>
              <a:rPr lang="en-US" sz="1800" b="1">
                <a:latin typeface="Courier New" pitchFamily="49" charset="0"/>
              </a:rPr>
              <a:t>, String </a:t>
            </a:r>
            <a:r>
              <a:rPr lang="en-US" sz="1800" b="1" i="1">
                <a:latin typeface="Courier New" pitchFamily="49" charset="0"/>
              </a:rPr>
              <a:t>str</a:t>
            </a:r>
            <a:r>
              <a:rPr lang="en-US" sz="1800" b="1">
                <a:latin typeface="Courier New" pitchFamily="49" charset="0"/>
              </a:rPr>
              <a:t>, int </a:t>
            </a:r>
            <a:r>
              <a:rPr lang="en-US" sz="1800" b="1" i="1">
                <a:latin typeface="Courier New" pitchFamily="49" charset="0"/>
              </a:rPr>
              <a:t>start2</a:t>
            </a:r>
            <a:r>
              <a:rPr lang="en-US" sz="1800" b="1">
                <a:latin typeface="Courier New" pitchFamily="49" charset="0"/>
              </a:rPr>
              <a:t>,</a:t>
            </a:r>
            <a:br>
              <a:rPr lang="en-US" sz="1800" b="1">
                <a:latin typeface="Courier New" pitchFamily="49" charset="0"/>
              </a:rPr>
            </a:br>
            <a:r>
              <a:rPr lang="en-US" sz="1800" b="1">
                <a:latin typeface="Courier New" pitchFamily="49" charset="0"/>
              </a:rPr>
              <a:t>                    int </a:t>
            </a:r>
            <a:r>
              <a:rPr lang="en-US" sz="1800" b="1" i="1">
                <a:latin typeface="Courier New" pitchFamily="49" charset="0"/>
              </a:rPr>
              <a:t>n</a:t>
            </a:r>
            <a:r>
              <a:rPr lang="en-US" sz="1800" b="1">
                <a:latin typeface="Courier New" pitchFamily="49" charset="0"/>
              </a:rPr>
              <a:t>)</a:t>
            </a:r>
          </a:p>
          <a:p>
            <a:pPr lvl="1">
              <a:buFontTx/>
              <a:buNone/>
            </a:pPr>
            <a:r>
              <a:rPr lang="en-US" sz="1800" b="1">
                <a:latin typeface="Courier New" pitchFamily="49" charset="0"/>
              </a:rPr>
              <a:t>boolean regionMatches(boolean </a:t>
            </a:r>
            <a:r>
              <a:rPr lang="en-US" sz="1800" b="1" i="1">
                <a:latin typeface="Courier New" pitchFamily="49" charset="0"/>
              </a:rPr>
              <a:t>ignoreCase, </a:t>
            </a:r>
            <a:r>
              <a:rPr lang="en-US" sz="1800" b="1">
                <a:latin typeface="Courier New" pitchFamily="49" charset="0"/>
              </a:rPr>
              <a:t>int </a:t>
            </a:r>
            <a:r>
              <a:rPr lang="en-US" sz="1800" b="1" i="1">
                <a:latin typeface="Courier New" pitchFamily="49" charset="0"/>
              </a:rPr>
              <a:t>start</a:t>
            </a:r>
            <a:r>
              <a:rPr lang="en-US" sz="1800" b="1">
                <a:latin typeface="Courier New" pitchFamily="49" charset="0"/>
              </a:rPr>
              <a:t>,</a:t>
            </a:r>
            <a:br>
              <a:rPr lang="en-US" sz="1800" b="1">
                <a:latin typeface="Courier New" pitchFamily="49" charset="0"/>
              </a:rPr>
            </a:br>
            <a:r>
              <a:rPr lang="en-US" sz="1800" b="1">
                <a:latin typeface="Courier New" pitchFamily="49" charset="0"/>
              </a:rPr>
              <a:t>                    String </a:t>
            </a:r>
            <a:r>
              <a:rPr lang="en-US" sz="1800" b="1" i="1">
                <a:latin typeface="Courier New" pitchFamily="49" charset="0"/>
              </a:rPr>
              <a:t>str</a:t>
            </a:r>
            <a:r>
              <a:rPr lang="en-US" sz="1800" b="1">
                <a:latin typeface="Courier New" pitchFamily="49" charset="0"/>
              </a:rPr>
              <a:t>, int </a:t>
            </a:r>
            <a:r>
              <a:rPr lang="en-US" sz="1800" b="1" i="1">
                <a:latin typeface="Courier New" pitchFamily="49" charset="0"/>
              </a:rPr>
              <a:t>start2</a:t>
            </a:r>
            <a:r>
              <a:rPr lang="en-US" sz="1800" b="1">
                <a:latin typeface="Courier New" pitchFamily="49" charset="0"/>
              </a:rPr>
              <a:t>, int </a:t>
            </a:r>
            <a:r>
              <a:rPr lang="en-US" sz="1800" b="1" i="1">
                <a:latin typeface="Courier New" pitchFamily="49" charset="0"/>
              </a:rPr>
              <a:t>n</a:t>
            </a:r>
            <a:r>
              <a:rPr lang="en-US" sz="1800" b="1">
                <a:latin typeface="Courier New" pitchFamily="49" charset="0"/>
              </a:rPr>
              <a:t>)</a:t>
            </a:r>
            <a:endParaRPr lang="en-US" sz="2400"/>
          </a:p>
        </p:txBody>
      </p:sp>
      <p:sp>
        <p:nvSpPr>
          <p:cNvPr id="10242" name="Rectangle 2"/>
          <p:cNvSpPr>
            <a:spLocks noGrp="1" noChangeArrowheads="1"/>
          </p:cNvSpPr>
          <p:nvPr>
            <p:ph type="title"/>
          </p:nvPr>
        </p:nvSpPr>
        <p:spPr/>
        <p:txBody>
          <a:bodyPr/>
          <a:lstStyle/>
          <a:p>
            <a:r>
              <a:rPr lang="en-US"/>
              <a:t>Substrings</a:t>
            </a:r>
          </a:p>
        </p:txBody>
      </p:sp>
    </p:spTree>
    <p:extLst>
      <p:ext uri="{BB962C8B-B14F-4D97-AF65-F5344CB8AC3E}">
        <p14:creationId xmlns:p14="http://schemas.microsoft.com/office/powerpoint/2010/main" val="29455344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a:t>The </a:t>
            </a:r>
            <a:r>
              <a:rPr lang="en-US">
                <a:latin typeface="Courier New" pitchFamily="49" charset="0"/>
              </a:rPr>
              <a:t>startsWith</a:t>
            </a:r>
            <a:r>
              <a:rPr lang="en-US"/>
              <a:t> method determines whether a string begins with a specified substring.</a:t>
            </a:r>
          </a:p>
          <a:p>
            <a:pPr lvl="1">
              <a:buFontTx/>
              <a:buNone/>
            </a:pPr>
            <a:r>
              <a:rPr lang="en-US" sz="1600" b="1">
                <a:latin typeface="Courier New" pitchFamily="49" charset="0"/>
              </a:rPr>
              <a:t>String str = "Four score and seven years ago";</a:t>
            </a:r>
          </a:p>
          <a:p>
            <a:pPr lvl="1">
              <a:buFontTx/>
              <a:buNone/>
            </a:pPr>
            <a:r>
              <a:rPr lang="en-US" sz="1600" b="1">
                <a:latin typeface="Courier New" pitchFamily="49" charset="0"/>
              </a:rPr>
              <a:t>if (str.startsWith("Four"))</a:t>
            </a:r>
          </a:p>
          <a:p>
            <a:pPr lvl="1">
              <a:buFontTx/>
              <a:buNone/>
            </a:pPr>
            <a:r>
              <a:rPr lang="en-US" sz="1600" b="1">
                <a:latin typeface="Courier New" pitchFamily="49" charset="0"/>
              </a:rPr>
              <a:t>  System.out.println("The string starts with Four.");</a:t>
            </a:r>
          </a:p>
          <a:p>
            <a:pPr lvl="1">
              <a:buFontTx/>
              <a:buNone/>
            </a:pPr>
            <a:r>
              <a:rPr lang="en-US" sz="1600" b="1">
                <a:latin typeface="Courier New" pitchFamily="49" charset="0"/>
              </a:rPr>
              <a:t>else</a:t>
            </a:r>
          </a:p>
          <a:p>
            <a:pPr lvl="1">
              <a:buFontTx/>
              <a:buNone/>
            </a:pPr>
            <a:r>
              <a:rPr lang="en-US" sz="1600" b="1">
                <a:latin typeface="Courier New" pitchFamily="49" charset="0"/>
              </a:rPr>
              <a:t>  System.out.println("The string does not start with Four.");</a:t>
            </a:r>
          </a:p>
          <a:p>
            <a:pPr lvl="1">
              <a:buFontTx/>
              <a:buNone/>
            </a:pPr>
            <a:endParaRPr lang="en-US" sz="800" b="1">
              <a:latin typeface="Courier New" pitchFamily="49" charset="0"/>
            </a:endParaRPr>
          </a:p>
          <a:p>
            <a:r>
              <a:rPr lang="en-US">
                <a:latin typeface="Courier New" pitchFamily="49" charset="0"/>
              </a:rPr>
              <a:t>str.startsWith("Four")</a:t>
            </a:r>
            <a:r>
              <a:rPr lang="en-US"/>
              <a:t> returns true because </a:t>
            </a:r>
            <a:r>
              <a:rPr lang="en-US">
                <a:latin typeface="Courier New" pitchFamily="49" charset="0"/>
              </a:rPr>
              <a:t>str</a:t>
            </a:r>
            <a:r>
              <a:rPr lang="en-US"/>
              <a:t> does begin with “Four”.</a:t>
            </a:r>
          </a:p>
          <a:p>
            <a:r>
              <a:rPr lang="en-US">
                <a:latin typeface="Courier New" pitchFamily="49" charset="0"/>
              </a:rPr>
              <a:t>startsWith</a:t>
            </a:r>
            <a:r>
              <a:rPr lang="en-US"/>
              <a:t> is a case sensitive comparison.</a:t>
            </a:r>
          </a:p>
        </p:txBody>
      </p:sp>
      <p:sp>
        <p:nvSpPr>
          <p:cNvPr id="11266" name="Rectangle 2"/>
          <p:cNvSpPr>
            <a:spLocks noGrp="1" noChangeArrowheads="1"/>
          </p:cNvSpPr>
          <p:nvPr>
            <p:ph type="title"/>
          </p:nvPr>
        </p:nvSpPr>
        <p:spPr/>
        <p:txBody>
          <a:bodyPr/>
          <a:lstStyle/>
          <a:p>
            <a:r>
              <a:rPr lang="en-US"/>
              <a:t>Searching Strings</a:t>
            </a:r>
          </a:p>
        </p:txBody>
      </p:sp>
    </p:spTree>
    <p:extLst>
      <p:ext uri="{BB962C8B-B14F-4D97-AF65-F5344CB8AC3E}">
        <p14:creationId xmlns:p14="http://schemas.microsoft.com/office/powerpoint/2010/main" val="3100983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dirty="0"/>
              <a:t>The </a:t>
            </a:r>
            <a:r>
              <a:rPr lang="en-US" dirty="0" err="1">
                <a:latin typeface="Courier New" pitchFamily="49" charset="0"/>
              </a:rPr>
              <a:t>endsWith</a:t>
            </a:r>
            <a:r>
              <a:rPr lang="en-US" dirty="0"/>
              <a:t> method determines whether a string ends with a specified substring.</a:t>
            </a:r>
          </a:p>
          <a:p>
            <a:pPr lvl="1">
              <a:buFontTx/>
              <a:buNone/>
            </a:pPr>
            <a:r>
              <a:rPr lang="en-US" sz="1600" b="1" dirty="0">
                <a:latin typeface="Courier New" pitchFamily="49" charset="0"/>
              </a:rPr>
              <a:t>String </a:t>
            </a:r>
            <a:r>
              <a:rPr lang="en-US" sz="1600" b="1" dirty="0" err="1">
                <a:latin typeface="Courier New" pitchFamily="49" charset="0"/>
              </a:rPr>
              <a:t>str</a:t>
            </a:r>
            <a:r>
              <a:rPr lang="en-US" sz="1600" b="1" dirty="0">
                <a:latin typeface="Courier New" pitchFamily="49" charset="0"/>
              </a:rPr>
              <a:t> = "Four score and seven years ago";</a:t>
            </a:r>
          </a:p>
          <a:p>
            <a:pPr lvl="1">
              <a:buFontTx/>
              <a:buNone/>
            </a:pPr>
            <a:r>
              <a:rPr lang="en-US" sz="1600" b="1" dirty="0">
                <a:latin typeface="Courier New" pitchFamily="49" charset="0"/>
              </a:rPr>
              <a:t>if (</a:t>
            </a:r>
            <a:r>
              <a:rPr lang="en-US" sz="1600" b="1" dirty="0" err="1">
                <a:latin typeface="Courier New" pitchFamily="49" charset="0"/>
              </a:rPr>
              <a:t>str.endsWith</a:t>
            </a:r>
            <a:r>
              <a:rPr lang="en-US" sz="1600" b="1" dirty="0">
                <a:latin typeface="Courier New" pitchFamily="49" charset="0"/>
              </a:rPr>
              <a:t>("ago"))</a:t>
            </a:r>
          </a:p>
          <a:p>
            <a:pPr lvl="1">
              <a:buFontTx/>
              <a:buNone/>
            </a:pPr>
            <a:r>
              <a:rPr lang="en-US" sz="1600" b="1" dirty="0">
                <a:latin typeface="Courier New" pitchFamily="49" charset="0"/>
              </a:rPr>
              <a:t>  </a:t>
            </a:r>
            <a:r>
              <a:rPr lang="en-US" sz="1600" b="1" dirty="0" err="1">
                <a:latin typeface="Courier New" pitchFamily="49" charset="0"/>
              </a:rPr>
              <a:t>System.out.println</a:t>
            </a:r>
            <a:r>
              <a:rPr lang="en-US" sz="1600" b="1" dirty="0">
                <a:latin typeface="Courier New" pitchFamily="49" charset="0"/>
              </a:rPr>
              <a:t>("The string ends with ago.");</a:t>
            </a:r>
          </a:p>
          <a:p>
            <a:pPr lvl="1">
              <a:buFontTx/>
              <a:buNone/>
            </a:pPr>
            <a:r>
              <a:rPr lang="en-US" sz="1600" b="1" dirty="0">
                <a:latin typeface="Courier New" pitchFamily="49" charset="0"/>
              </a:rPr>
              <a:t>else</a:t>
            </a:r>
          </a:p>
          <a:p>
            <a:pPr lvl="1">
              <a:buFontTx/>
              <a:buNone/>
            </a:pPr>
            <a:r>
              <a:rPr lang="en-US" sz="1600" b="1" dirty="0">
                <a:latin typeface="Courier New" pitchFamily="49" charset="0"/>
              </a:rPr>
              <a:t>  </a:t>
            </a:r>
            <a:r>
              <a:rPr lang="en-US" sz="1600" b="1" dirty="0" err="1">
                <a:latin typeface="Courier New" pitchFamily="49" charset="0"/>
              </a:rPr>
              <a:t>System.out.println</a:t>
            </a:r>
            <a:r>
              <a:rPr lang="en-US" sz="1600" b="1" dirty="0">
                <a:latin typeface="Courier New" pitchFamily="49" charset="0"/>
              </a:rPr>
              <a:t>("The string does not end with ago.");</a:t>
            </a:r>
          </a:p>
          <a:p>
            <a:endParaRPr lang="en-US" sz="500" b="1" dirty="0">
              <a:latin typeface="Courier New" pitchFamily="49" charset="0"/>
            </a:endParaRPr>
          </a:p>
          <a:p>
            <a:r>
              <a:rPr lang="en-US" dirty="0"/>
              <a:t>The </a:t>
            </a:r>
            <a:r>
              <a:rPr lang="en-US" dirty="0" err="1">
                <a:latin typeface="Courier New" pitchFamily="49" charset="0"/>
              </a:rPr>
              <a:t>endsWith</a:t>
            </a:r>
            <a:r>
              <a:rPr lang="en-US" dirty="0"/>
              <a:t> method also performs a case sensitive comparison.</a:t>
            </a:r>
          </a:p>
          <a:p>
            <a:r>
              <a:rPr lang="en-US" dirty="0"/>
              <a:t>Example:</a:t>
            </a:r>
            <a:br>
              <a:rPr lang="en-US" dirty="0"/>
            </a:br>
            <a:r>
              <a:rPr lang="en-US" dirty="0"/>
              <a:t> </a:t>
            </a:r>
            <a:r>
              <a:rPr lang="en-US" dirty="0">
                <a:hlinkClick r:id="rId2"/>
              </a:rPr>
              <a:t>http://jackmyers.info/java/src/Lesson-03/3-13/PersonSearch.java</a:t>
            </a:r>
            <a:r>
              <a:rPr lang="en-US" dirty="0"/>
              <a:t> </a:t>
            </a:r>
          </a:p>
        </p:txBody>
      </p:sp>
      <p:sp>
        <p:nvSpPr>
          <p:cNvPr id="12290" name="Rectangle 2"/>
          <p:cNvSpPr>
            <a:spLocks noGrp="1" noChangeArrowheads="1"/>
          </p:cNvSpPr>
          <p:nvPr>
            <p:ph type="title"/>
          </p:nvPr>
        </p:nvSpPr>
        <p:spPr/>
        <p:txBody>
          <a:bodyPr/>
          <a:lstStyle/>
          <a:p>
            <a:r>
              <a:rPr lang="en-US"/>
              <a:t>Searching Strings</a:t>
            </a:r>
          </a:p>
        </p:txBody>
      </p:sp>
    </p:spTree>
    <p:extLst>
      <p:ext uri="{BB962C8B-B14F-4D97-AF65-F5344CB8AC3E}">
        <p14:creationId xmlns:p14="http://schemas.microsoft.com/office/powerpoint/2010/main" val="34022105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lnSpc>
                <a:spcPct val="90000"/>
              </a:lnSpc>
            </a:pPr>
            <a:r>
              <a:rPr lang="en-US" dirty="0"/>
              <a:t>The </a:t>
            </a:r>
            <a:r>
              <a:rPr lang="en-US" dirty="0">
                <a:latin typeface="Courier New" pitchFamily="49" charset="0"/>
              </a:rPr>
              <a:t>String</a:t>
            </a:r>
            <a:r>
              <a:rPr lang="en-US" dirty="0"/>
              <a:t> class provides methods that determine if specified regions of two strings match.</a:t>
            </a:r>
          </a:p>
          <a:p>
            <a:pPr lvl="1">
              <a:lnSpc>
                <a:spcPct val="90000"/>
              </a:lnSpc>
            </a:pPr>
            <a:r>
              <a:rPr lang="en-US" sz="2000" dirty="0" err="1">
                <a:latin typeface="Courier New" pitchFamily="49" charset="0"/>
              </a:rPr>
              <a:t>regionMatches</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start</a:t>
            </a:r>
            <a:r>
              <a:rPr lang="en-US" sz="2000" dirty="0">
                <a:latin typeface="Courier New" pitchFamily="49" charset="0"/>
              </a:rPr>
              <a:t>, String </a:t>
            </a:r>
            <a:r>
              <a:rPr lang="en-US" sz="2000" i="1" dirty="0" err="1">
                <a:latin typeface="Courier New" pitchFamily="49" charset="0"/>
              </a:rPr>
              <a:t>str</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start2</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n</a:t>
            </a:r>
            <a:r>
              <a:rPr lang="en-US" sz="2000" dirty="0">
                <a:latin typeface="Courier New" pitchFamily="49" charset="0"/>
              </a:rPr>
              <a:t>)</a:t>
            </a:r>
          </a:p>
          <a:p>
            <a:pPr lvl="2">
              <a:lnSpc>
                <a:spcPct val="90000"/>
              </a:lnSpc>
            </a:pPr>
            <a:r>
              <a:rPr lang="en-US" dirty="0"/>
              <a:t>returns true if the specified regions match or false if they don’t</a:t>
            </a:r>
          </a:p>
          <a:p>
            <a:pPr lvl="2">
              <a:lnSpc>
                <a:spcPct val="90000"/>
              </a:lnSpc>
            </a:pPr>
            <a:r>
              <a:rPr lang="en-US" dirty="0"/>
              <a:t>Case sensitive comparison</a:t>
            </a:r>
            <a:br>
              <a:rPr lang="en-US" dirty="0"/>
            </a:br>
            <a:endParaRPr lang="en-US" dirty="0"/>
          </a:p>
          <a:p>
            <a:pPr lvl="1">
              <a:lnSpc>
                <a:spcPct val="90000"/>
              </a:lnSpc>
            </a:pPr>
            <a:r>
              <a:rPr lang="en-US" sz="2000" dirty="0" err="1">
                <a:latin typeface="Courier New" pitchFamily="49" charset="0"/>
              </a:rPr>
              <a:t>regionMatches</a:t>
            </a:r>
            <a:r>
              <a:rPr lang="en-US" sz="2000" dirty="0">
                <a:latin typeface="Courier New" pitchFamily="49" charset="0"/>
              </a:rPr>
              <a:t>(</a:t>
            </a:r>
            <a:r>
              <a:rPr lang="en-US" sz="2000" dirty="0" err="1">
                <a:latin typeface="Courier New" pitchFamily="49" charset="0"/>
              </a:rPr>
              <a:t>boolean</a:t>
            </a:r>
            <a:r>
              <a:rPr lang="en-US" sz="2000" dirty="0">
                <a:latin typeface="Courier New" pitchFamily="49" charset="0"/>
              </a:rPr>
              <a:t> </a:t>
            </a:r>
            <a:r>
              <a:rPr lang="en-US" sz="2000" i="1" dirty="0" err="1">
                <a:latin typeface="Courier New" pitchFamily="49" charset="0"/>
              </a:rPr>
              <a:t>ignoreCase</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start</a:t>
            </a:r>
            <a:r>
              <a:rPr lang="en-US" sz="2000" dirty="0">
                <a:latin typeface="Courier New" pitchFamily="49" charset="0"/>
              </a:rPr>
              <a:t>, String </a:t>
            </a:r>
            <a:r>
              <a:rPr lang="en-US" sz="2000" i="1" dirty="0" err="1">
                <a:latin typeface="Courier New" pitchFamily="49" charset="0"/>
              </a:rPr>
              <a:t>str</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start2</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i="1" dirty="0">
                <a:latin typeface="Courier New" pitchFamily="49" charset="0"/>
              </a:rPr>
              <a:t>n</a:t>
            </a:r>
            <a:r>
              <a:rPr lang="en-US" sz="2000" dirty="0">
                <a:latin typeface="Courier New" pitchFamily="49" charset="0"/>
              </a:rPr>
              <a:t>)</a:t>
            </a:r>
            <a:endParaRPr lang="en-US" dirty="0"/>
          </a:p>
          <a:p>
            <a:pPr lvl="2">
              <a:lnSpc>
                <a:spcPct val="90000"/>
              </a:lnSpc>
            </a:pPr>
            <a:r>
              <a:rPr lang="en-US" dirty="0"/>
              <a:t>If </a:t>
            </a:r>
            <a:r>
              <a:rPr lang="en-US" i="1" dirty="0" err="1">
                <a:latin typeface="Courier New" pitchFamily="49" charset="0"/>
              </a:rPr>
              <a:t>ignoreCase</a:t>
            </a:r>
            <a:r>
              <a:rPr lang="en-US" dirty="0"/>
              <a:t> is true, it performs case insensitive comparison</a:t>
            </a:r>
          </a:p>
        </p:txBody>
      </p:sp>
      <p:sp>
        <p:nvSpPr>
          <p:cNvPr id="13314" name="Rectangle 2"/>
          <p:cNvSpPr>
            <a:spLocks noGrp="1" noChangeArrowheads="1"/>
          </p:cNvSpPr>
          <p:nvPr>
            <p:ph type="title"/>
          </p:nvPr>
        </p:nvSpPr>
        <p:spPr/>
        <p:txBody>
          <a:bodyPr/>
          <a:lstStyle/>
          <a:p>
            <a:r>
              <a:rPr lang="en-US"/>
              <a:t>Searching Strings</a:t>
            </a:r>
          </a:p>
        </p:txBody>
      </p:sp>
    </p:spTree>
    <p:extLst>
      <p:ext uri="{BB962C8B-B14F-4D97-AF65-F5344CB8AC3E}">
        <p14:creationId xmlns:p14="http://schemas.microsoft.com/office/powerpoint/2010/main" val="1142131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a:t>The </a:t>
            </a:r>
            <a:r>
              <a:rPr lang="en-US">
                <a:latin typeface="Courier New" pitchFamily="49" charset="0"/>
              </a:rPr>
              <a:t>String</a:t>
            </a:r>
            <a:r>
              <a:rPr lang="en-US"/>
              <a:t> class also provides methods that will locate the position of a substring.</a:t>
            </a:r>
          </a:p>
          <a:p>
            <a:pPr lvl="1"/>
            <a:r>
              <a:rPr lang="en-US">
                <a:latin typeface="Courier New" pitchFamily="49" charset="0"/>
              </a:rPr>
              <a:t>indexOf</a:t>
            </a:r>
          </a:p>
          <a:p>
            <a:pPr lvl="2"/>
            <a:r>
              <a:rPr lang="en-US"/>
              <a:t>returns the first location of a substring or character in the calling </a:t>
            </a:r>
            <a:r>
              <a:rPr lang="en-US">
                <a:latin typeface="Courier New" pitchFamily="49" charset="0"/>
              </a:rPr>
              <a:t>String</a:t>
            </a:r>
            <a:r>
              <a:rPr lang="en-US"/>
              <a:t> Object.</a:t>
            </a:r>
          </a:p>
          <a:p>
            <a:pPr lvl="1"/>
            <a:r>
              <a:rPr lang="en-US">
                <a:latin typeface="Courier New" pitchFamily="49" charset="0"/>
              </a:rPr>
              <a:t>lastIndexOf</a:t>
            </a:r>
          </a:p>
          <a:p>
            <a:pPr lvl="2"/>
            <a:r>
              <a:rPr lang="en-US"/>
              <a:t>returns the last location of a substring or character in the calling </a:t>
            </a:r>
            <a:r>
              <a:rPr lang="en-US">
                <a:latin typeface="Courier New" pitchFamily="49" charset="0"/>
              </a:rPr>
              <a:t>String</a:t>
            </a:r>
            <a:r>
              <a:rPr lang="en-US"/>
              <a:t> Object.</a:t>
            </a:r>
          </a:p>
        </p:txBody>
      </p:sp>
      <p:sp>
        <p:nvSpPr>
          <p:cNvPr id="14338" name="Rectangle 2"/>
          <p:cNvSpPr>
            <a:spLocks noGrp="1" noChangeArrowheads="1"/>
          </p:cNvSpPr>
          <p:nvPr>
            <p:ph type="title"/>
          </p:nvPr>
        </p:nvSpPr>
        <p:spPr/>
        <p:txBody>
          <a:bodyPr/>
          <a:lstStyle/>
          <a:p>
            <a:r>
              <a:rPr lang="en-US"/>
              <a:t>Searching Strings</a:t>
            </a:r>
          </a:p>
        </p:txBody>
      </p:sp>
    </p:spTree>
    <p:extLst>
      <p:ext uri="{BB962C8B-B14F-4D97-AF65-F5344CB8AC3E}">
        <p14:creationId xmlns:p14="http://schemas.microsoft.com/office/powerpoint/2010/main" val="3987665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lnSpcReduction="10000"/>
          </a:bodyPr>
          <a:lstStyle/>
          <a:p>
            <a:pPr lvl="1">
              <a:lnSpc>
                <a:spcPct val="90000"/>
              </a:lnSpc>
              <a:spcBef>
                <a:spcPct val="0"/>
              </a:spcBef>
              <a:spcAft>
                <a:spcPts val="0"/>
              </a:spcAft>
              <a:buFontTx/>
              <a:buNone/>
            </a:pPr>
            <a:r>
              <a:rPr lang="en-US" sz="1600" b="1" dirty="0">
                <a:latin typeface="Consolas" pitchFamily="49" charset="0"/>
                <a:cs typeface="Consolas" pitchFamily="49" charset="0"/>
              </a:rPr>
              <a:t>String </a:t>
            </a:r>
            <a:r>
              <a:rPr lang="en-US" sz="1600" b="1" dirty="0" err="1">
                <a:latin typeface="Consolas" pitchFamily="49" charset="0"/>
                <a:cs typeface="Consolas" pitchFamily="49" charset="0"/>
              </a:rPr>
              <a:t>str</a:t>
            </a:r>
            <a:r>
              <a:rPr lang="en-US" sz="1600" b="1" dirty="0">
                <a:latin typeface="Consolas" pitchFamily="49" charset="0"/>
                <a:cs typeface="Consolas" pitchFamily="49" charset="0"/>
              </a:rPr>
              <a:t> = "Four score and seven years ago";</a:t>
            </a:r>
          </a:p>
          <a:p>
            <a:pPr lvl="1">
              <a:lnSpc>
                <a:spcPct val="90000"/>
              </a:lnSpc>
              <a:spcBef>
                <a:spcPct val="0"/>
              </a:spcBef>
              <a:spcAft>
                <a:spcPts val="0"/>
              </a:spcAft>
              <a:buFontTx/>
              <a:buNone/>
            </a:pPr>
            <a:r>
              <a:rPr lang="en-US" sz="1600" b="1" dirty="0" err="1">
                <a:latin typeface="Consolas" pitchFamily="49" charset="0"/>
                <a:cs typeface="Consolas" pitchFamily="49" charset="0"/>
              </a:rPr>
              <a:t>int</a:t>
            </a:r>
            <a:r>
              <a:rPr lang="en-US" sz="1600" b="1" dirty="0">
                <a:latin typeface="Consolas" pitchFamily="49" charset="0"/>
                <a:cs typeface="Consolas" pitchFamily="49" charset="0"/>
              </a:rPr>
              <a:t> first, last;</a:t>
            </a:r>
          </a:p>
          <a:p>
            <a:pPr lvl="1">
              <a:lnSpc>
                <a:spcPct val="90000"/>
              </a:lnSpc>
              <a:spcBef>
                <a:spcPct val="0"/>
              </a:spcBef>
              <a:spcAft>
                <a:spcPts val="0"/>
              </a:spcAft>
              <a:buFontTx/>
              <a:buNone/>
            </a:pPr>
            <a:r>
              <a:rPr lang="en-US" sz="1600" b="1" dirty="0">
                <a:latin typeface="Consolas" pitchFamily="49" charset="0"/>
                <a:cs typeface="Consolas" pitchFamily="49" charset="0"/>
              </a:rPr>
              <a:t>first = </a:t>
            </a:r>
            <a:r>
              <a:rPr lang="en-US" sz="1600" b="1" dirty="0" err="1">
                <a:solidFill>
                  <a:srgbClr val="C00000"/>
                </a:solidFill>
                <a:latin typeface="Consolas" pitchFamily="49" charset="0"/>
                <a:cs typeface="Consolas" pitchFamily="49" charset="0"/>
              </a:rPr>
              <a:t>str.indexOf</a:t>
            </a:r>
            <a:r>
              <a:rPr lang="en-US" sz="1600" b="1" dirty="0">
                <a:solidFill>
                  <a:srgbClr val="C00000"/>
                </a:solidFill>
                <a:latin typeface="Consolas" pitchFamily="49" charset="0"/>
                <a:cs typeface="Consolas" pitchFamily="49" charset="0"/>
              </a:rPr>
              <a:t>('r');</a:t>
            </a:r>
          </a:p>
          <a:p>
            <a:pPr lvl="1">
              <a:lnSpc>
                <a:spcPct val="90000"/>
              </a:lnSpc>
              <a:spcBef>
                <a:spcPct val="0"/>
              </a:spcBef>
              <a:spcAft>
                <a:spcPts val="0"/>
              </a:spcAft>
              <a:buFontTx/>
              <a:buNone/>
            </a:pPr>
            <a:r>
              <a:rPr lang="en-US" sz="1600" b="1" dirty="0">
                <a:latin typeface="Consolas" pitchFamily="49" charset="0"/>
                <a:cs typeface="Consolas" pitchFamily="49" charset="0"/>
              </a:rPr>
              <a:t>last = </a:t>
            </a:r>
            <a:r>
              <a:rPr lang="en-US" sz="1600" b="1" dirty="0" err="1">
                <a:solidFill>
                  <a:srgbClr val="C00000"/>
                </a:solidFill>
                <a:latin typeface="Consolas" pitchFamily="49" charset="0"/>
                <a:cs typeface="Consolas" pitchFamily="49" charset="0"/>
              </a:rPr>
              <a:t>str.lastIndexOf</a:t>
            </a:r>
            <a:r>
              <a:rPr lang="en-US" sz="1600" b="1" dirty="0">
                <a:solidFill>
                  <a:srgbClr val="C00000"/>
                </a:solidFill>
                <a:latin typeface="Consolas" pitchFamily="49" charset="0"/>
                <a:cs typeface="Consolas" pitchFamily="49" charset="0"/>
              </a:rPr>
              <a:t>('r');</a:t>
            </a:r>
          </a:p>
          <a:p>
            <a:pPr lvl="1">
              <a:lnSpc>
                <a:spcPct val="90000"/>
              </a:lnSpc>
              <a:spcBef>
                <a:spcPct val="0"/>
              </a:spcBef>
              <a:spcAft>
                <a:spcPts val="0"/>
              </a:spcAft>
              <a:buFontTx/>
              <a:buNone/>
            </a:pPr>
            <a:r>
              <a:rPr lang="en-US" sz="1600" b="1" dirty="0" err="1">
                <a:latin typeface="Consolas" pitchFamily="49" charset="0"/>
                <a:cs typeface="Consolas" pitchFamily="49" charset="0"/>
              </a:rPr>
              <a:t>System.out.println</a:t>
            </a:r>
            <a:r>
              <a:rPr lang="en-US" sz="1600" b="1" dirty="0">
                <a:latin typeface="Consolas" pitchFamily="49" charset="0"/>
                <a:cs typeface="Consolas" pitchFamily="49" charset="0"/>
              </a:rPr>
              <a:t>("The letter r first appears at "</a:t>
            </a:r>
          </a:p>
          <a:p>
            <a:pPr lvl="1">
              <a:lnSpc>
                <a:spcPct val="90000"/>
              </a:lnSpc>
              <a:spcBef>
                <a:spcPct val="0"/>
              </a:spcBef>
              <a:spcAft>
                <a:spcPts val="0"/>
              </a:spcAft>
              <a:buFontTx/>
              <a:buNone/>
            </a:pPr>
            <a:r>
              <a:rPr lang="en-US" sz="1600" b="1" dirty="0">
                <a:latin typeface="Consolas" pitchFamily="49" charset="0"/>
                <a:cs typeface="Consolas" pitchFamily="49" charset="0"/>
              </a:rPr>
              <a:t>                    + "position " + first);</a:t>
            </a:r>
          </a:p>
          <a:p>
            <a:pPr lvl="1">
              <a:lnSpc>
                <a:spcPct val="90000"/>
              </a:lnSpc>
              <a:spcBef>
                <a:spcPct val="0"/>
              </a:spcBef>
              <a:spcAft>
                <a:spcPts val="0"/>
              </a:spcAft>
              <a:buFontTx/>
              <a:buNone/>
            </a:pPr>
            <a:r>
              <a:rPr lang="en-US" sz="1600" b="1" dirty="0" err="1">
                <a:latin typeface="Consolas" pitchFamily="49" charset="0"/>
                <a:cs typeface="Consolas" pitchFamily="49" charset="0"/>
              </a:rPr>
              <a:t>System.out.println</a:t>
            </a:r>
            <a:r>
              <a:rPr lang="en-US" sz="1600" b="1" dirty="0">
                <a:latin typeface="Consolas" pitchFamily="49" charset="0"/>
                <a:cs typeface="Consolas" pitchFamily="49" charset="0"/>
              </a:rPr>
              <a:t>("The letter r last appears at "</a:t>
            </a:r>
          </a:p>
          <a:p>
            <a:pPr lvl="1">
              <a:lnSpc>
                <a:spcPct val="90000"/>
              </a:lnSpc>
              <a:spcBef>
                <a:spcPct val="0"/>
              </a:spcBef>
              <a:spcAft>
                <a:spcPts val="0"/>
              </a:spcAft>
              <a:buFontTx/>
              <a:buNone/>
            </a:pPr>
            <a:r>
              <a:rPr lang="en-US" sz="1600" b="1" dirty="0">
                <a:latin typeface="Consolas" pitchFamily="49" charset="0"/>
                <a:cs typeface="Consolas" pitchFamily="49" charset="0"/>
              </a:rPr>
              <a:t>                   + "position " + last);</a:t>
            </a:r>
          </a:p>
          <a:p>
            <a:pPr lvl="1">
              <a:lnSpc>
                <a:spcPct val="90000"/>
              </a:lnSpc>
              <a:spcBef>
                <a:spcPct val="0"/>
              </a:spcBef>
              <a:spcAft>
                <a:spcPts val="0"/>
              </a:spcAft>
              <a:buFontTx/>
              <a:buNone/>
            </a:pPr>
            <a:endParaRPr lang="en-US" sz="1600" b="1" dirty="0">
              <a:latin typeface="Consolas" pitchFamily="49" charset="0"/>
              <a:cs typeface="Consolas" pitchFamily="49" charset="0"/>
            </a:endParaRPr>
          </a:p>
          <a:p>
            <a:pPr lvl="1">
              <a:lnSpc>
                <a:spcPct val="90000"/>
              </a:lnSpc>
              <a:spcBef>
                <a:spcPct val="0"/>
              </a:spcBef>
              <a:spcAft>
                <a:spcPts val="0"/>
              </a:spcAft>
              <a:buFontTx/>
              <a:buNone/>
            </a:pPr>
            <a:endParaRPr lang="en-US" sz="1600" b="1" dirty="0">
              <a:latin typeface="Consolas" pitchFamily="49" charset="0"/>
              <a:cs typeface="Consolas" pitchFamily="49" charset="0"/>
            </a:endParaRPr>
          </a:p>
          <a:p>
            <a:pPr lvl="1">
              <a:lnSpc>
                <a:spcPct val="90000"/>
              </a:lnSpc>
              <a:spcBef>
                <a:spcPct val="0"/>
              </a:spcBef>
              <a:spcAft>
                <a:spcPts val="0"/>
              </a:spcAft>
              <a:buFontTx/>
              <a:buNone/>
            </a:pPr>
            <a:r>
              <a:rPr lang="en-US" sz="1600" b="1" dirty="0">
                <a:latin typeface="Consolas" pitchFamily="49" charset="0"/>
                <a:cs typeface="Consolas" pitchFamily="49" charset="0"/>
              </a:rPr>
              <a:t>String </a:t>
            </a:r>
            <a:r>
              <a:rPr lang="en-US" sz="1600" b="1" dirty="0" err="1">
                <a:latin typeface="Consolas" pitchFamily="49" charset="0"/>
                <a:cs typeface="Consolas" pitchFamily="49" charset="0"/>
              </a:rPr>
              <a:t>str</a:t>
            </a:r>
            <a:r>
              <a:rPr lang="en-US" sz="1600" b="1" dirty="0">
                <a:latin typeface="Consolas" pitchFamily="49" charset="0"/>
                <a:cs typeface="Consolas" pitchFamily="49" charset="0"/>
              </a:rPr>
              <a:t> = "and a one and a two and a three";</a:t>
            </a:r>
          </a:p>
          <a:p>
            <a:pPr lvl="1">
              <a:lnSpc>
                <a:spcPct val="90000"/>
              </a:lnSpc>
              <a:spcBef>
                <a:spcPct val="0"/>
              </a:spcBef>
              <a:spcAft>
                <a:spcPts val="0"/>
              </a:spcAft>
              <a:buFontTx/>
              <a:buNone/>
            </a:pPr>
            <a:r>
              <a:rPr lang="en-US" sz="1600" b="1" dirty="0" err="1">
                <a:latin typeface="Consolas" pitchFamily="49" charset="0"/>
                <a:cs typeface="Consolas" pitchFamily="49" charset="0"/>
              </a:rPr>
              <a:t>int</a:t>
            </a:r>
            <a:r>
              <a:rPr lang="en-US" sz="1600" b="1" dirty="0">
                <a:latin typeface="Consolas" pitchFamily="49" charset="0"/>
                <a:cs typeface="Consolas" pitchFamily="49" charset="0"/>
              </a:rPr>
              <a:t> position;</a:t>
            </a:r>
          </a:p>
          <a:p>
            <a:pPr lvl="1">
              <a:lnSpc>
                <a:spcPct val="90000"/>
              </a:lnSpc>
              <a:spcBef>
                <a:spcPct val="0"/>
              </a:spcBef>
              <a:spcAft>
                <a:spcPts val="0"/>
              </a:spcAft>
              <a:buFontTx/>
              <a:buNone/>
            </a:pPr>
            <a:r>
              <a:rPr lang="en-US" sz="1600" b="1" dirty="0" err="1">
                <a:latin typeface="Consolas" pitchFamily="49" charset="0"/>
                <a:cs typeface="Consolas" pitchFamily="49" charset="0"/>
              </a:rPr>
              <a:t>System.out.println</a:t>
            </a:r>
            <a:r>
              <a:rPr lang="en-US" sz="1600" b="1" dirty="0">
                <a:latin typeface="Consolas" pitchFamily="49" charset="0"/>
                <a:cs typeface="Consolas" pitchFamily="49" charset="0"/>
              </a:rPr>
              <a:t>("The word and appears at the "</a:t>
            </a:r>
          </a:p>
          <a:p>
            <a:pPr lvl="1">
              <a:lnSpc>
                <a:spcPct val="90000"/>
              </a:lnSpc>
              <a:spcBef>
                <a:spcPct val="0"/>
              </a:spcBef>
              <a:spcAft>
                <a:spcPts val="0"/>
              </a:spcAft>
              <a:buFontTx/>
              <a:buNone/>
            </a:pPr>
            <a:r>
              <a:rPr lang="en-US" sz="1600" b="1" dirty="0">
                <a:latin typeface="Consolas" pitchFamily="49" charset="0"/>
                <a:cs typeface="Consolas" pitchFamily="49" charset="0"/>
              </a:rPr>
              <a:t>                   + "following locations.");</a:t>
            </a:r>
          </a:p>
          <a:p>
            <a:pPr lvl="1">
              <a:lnSpc>
                <a:spcPct val="90000"/>
              </a:lnSpc>
              <a:spcBef>
                <a:spcPct val="0"/>
              </a:spcBef>
              <a:spcAft>
                <a:spcPts val="0"/>
              </a:spcAft>
              <a:buFontTx/>
              <a:buNone/>
            </a:pPr>
            <a:endParaRPr lang="en-US" sz="1600" b="1" dirty="0">
              <a:latin typeface="Consolas" pitchFamily="49" charset="0"/>
              <a:cs typeface="Consolas" pitchFamily="49" charset="0"/>
            </a:endParaRPr>
          </a:p>
          <a:p>
            <a:pPr lvl="1">
              <a:lnSpc>
                <a:spcPct val="90000"/>
              </a:lnSpc>
              <a:spcBef>
                <a:spcPct val="0"/>
              </a:spcBef>
              <a:spcAft>
                <a:spcPts val="0"/>
              </a:spcAft>
              <a:buFontTx/>
              <a:buNone/>
            </a:pPr>
            <a:r>
              <a:rPr lang="en-US" sz="1600" b="1" dirty="0">
                <a:latin typeface="Consolas" pitchFamily="49" charset="0"/>
                <a:cs typeface="Consolas" pitchFamily="49" charset="0"/>
              </a:rPr>
              <a:t>position = </a:t>
            </a:r>
            <a:r>
              <a:rPr lang="en-US" sz="1600" b="1" dirty="0" err="1">
                <a:latin typeface="Consolas" pitchFamily="49" charset="0"/>
                <a:cs typeface="Consolas" pitchFamily="49" charset="0"/>
              </a:rPr>
              <a:t>str.indexOf</a:t>
            </a:r>
            <a:r>
              <a:rPr lang="en-US" sz="1600" b="1" dirty="0">
                <a:latin typeface="Consolas" pitchFamily="49" charset="0"/>
                <a:cs typeface="Consolas" pitchFamily="49" charset="0"/>
              </a:rPr>
              <a:t>("and");</a:t>
            </a:r>
          </a:p>
          <a:p>
            <a:pPr lvl="1">
              <a:lnSpc>
                <a:spcPct val="90000"/>
              </a:lnSpc>
              <a:spcBef>
                <a:spcPct val="0"/>
              </a:spcBef>
              <a:spcAft>
                <a:spcPts val="0"/>
              </a:spcAft>
              <a:buFontTx/>
              <a:buNone/>
            </a:pPr>
            <a:r>
              <a:rPr lang="en-US" sz="1600" b="1" dirty="0">
                <a:latin typeface="Consolas" pitchFamily="49" charset="0"/>
                <a:cs typeface="Consolas" pitchFamily="49" charset="0"/>
              </a:rPr>
              <a:t>while (position != -1)</a:t>
            </a:r>
          </a:p>
          <a:p>
            <a:pPr lvl="1">
              <a:lnSpc>
                <a:spcPct val="90000"/>
              </a:lnSpc>
              <a:spcBef>
                <a:spcPct val="0"/>
              </a:spcBef>
              <a:spcAft>
                <a:spcPts val="0"/>
              </a:spcAft>
              <a:buFontTx/>
              <a:buNone/>
            </a:pPr>
            <a:r>
              <a:rPr lang="en-US" sz="1600" b="1" dirty="0">
                <a:latin typeface="Consolas" pitchFamily="49" charset="0"/>
                <a:cs typeface="Consolas" pitchFamily="49" charset="0"/>
              </a:rPr>
              <a:t>{</a:t>
            </a:r>
          </a:p>
          <a:p>
            <a:pPr lvl="1">
              <a:lnSpc>
                <a:spcPct val="90000"/>
              </a:lnSpc>
              <a:spcBef>
                <a:spcPct val="0"/>
              </a:spcBef>
              <a:spcAft>
                <a:spcPts val="0"/>
              </a:spcAft>
              <a:buFontTx/>
              <a:buNone/>
            </a:pPr>
            <a:r>
              <a:rPr lang="en-US" sz="1600" b="1" dirty="0">
                <a:latin typeface="Consolas" pitchFamily="49" charset="0"/>
                <a:cs typeface="Consolas" pitchFamily="49" charset="0"/>
              </a:rPr>
              <a:t>  </a:t>
            </a:r>
            <a:r>
              <a:rPr lang="en-US" sz="1600" b="1" dirty="0" err="1">
                <a:latin typeface="Consolas" pitchFamily="49" charset="0"/>
                <a:cs typeface="Consolas" pitchFamily="49" charset="0"/>
              </a:rPr>
              <a:t>System.out.println</a:t>
            </a:r>
            <a:r>
              <a:rPr lang="en-US" sz="1600" b="1" dirty="0">
                <a:latin typeface="Consolas" pitchFamily="49" charset="0"/>
                <a:cs typeface="Consolas" pitchFamily="49" charset="0"/>
              </a:rPr>
              <a:t>(position);</a:t>
            </a:r>
          </a:p>
          <a:p>
            <a:pPr lvl="1">
              <a:lnSpc>
                <a:spcPct val="90000"/>
              </a:lnSpc>
              <a:spcBef>
                <a:spcPct val="0"/>
              </a:spcBef>
              <a:spcAft>
                <a:spcPts val="0"/>
              </a:spcAft>
              <a:buFontTx/>
              <a:buNone/>
            </a:pPr>
            <a:r>
              <a:rPr lang="en-US" sz="1600" b="1" dirty="0">
                <a:latin typeface="Consolas" pitchFamily="49" charset="0"/>
                <a:cs typeface="Consolas" pitchFamily="49" charset="0"/>
              </a:rPr>
              <a:t>  position = </a:t>
            </a:r>
            <a:r>
              <a:rPr lang="en-US" sz="1600" b="1" dirty="0" err="1">
                <a:latin typeface="Consolas" pitchFamily="49" charset="0"/>
                <a:cs typeface="Consolas" pitchFamily="49" charset="0"/>
              </a:rPr>
              <a:t>str.indexOf</a:t>
            </a:r>
            <a:r>
              <a:rPr lang="en-US" sz="1600" b="1" dirty="0">
                <a:latin typeface="Consolas" pitchFamily="49" charset="0"/>
                <a:cs typeface="Consolas" pitchFamily="49" charset="0"/>
              </a:rPr>
              <a:t>("and", position + 1);</a:t>
            </a:r>
          </a:p>
          <a:p>
            <a:pPr lvl="1">
              <a:lnSpc>
                <a:spcPct val="90000"/>
              </a:lnSpc>
              <a:spcBef>
                <a:spcPct val="0"/>
              </a:spcBef>
              <a:spcAft>
                <a:spcPts val="0"/>
              </a:spcAft>
              <a:buFontTx/>
              <a:buNone/>
            </a:pPr>
            <a:r>
              <a:rPr lang="en-US" sz="1600" b="1" dirty="0">
                <a:latin typeface="Consolas" pitchFamily="49" charset="0"/>
                <a:cs typeface="Consolas" pitchFamily="49" charset="0"/>
              </a:rPr>
              <a:t>}</a:t>
            </a:r>
          </a:p>
        </p:txBody>
      </p:sp>
      <p:sp>
        <p:nvSpPr>
          <p:cNvPr id="15362" name="Rectangle 2"/>
          <p:cNvSpPr>
            <a:spLocks noGrp="1" noChangeArrowheads="1"/>
          </p:cNvSpPr>
          <p:nvPr>
            <p:ph type="title"/>
          </p:nvPr>
        </p:nvSpPr>
        <p:spPr/>
        <p:txBody>
          <a:bodyPr/>
          <a:lstStyle/>
          <a:p>
            <a:r>
              <a:rPr lang="en-US"/>
              <a:t>Searching Strings</a:t>
            </a:r>
          </a:p>
        </p:txBody>
      </p:sp>
      <p:sp>
        <p:nvSpPr>
          <p:cNvPr id="15364" name="Line 4"/>
          <p:cNvSpPr>
            <a:spLocks noChangeShapeType="1"/>
          </p:cNvSpPr>
          <p:nvPr/>
        </p:nvSpPr>
        <p:spPr bwMode="auto">
          <a:xfrm>
            <a:off x="990600" y="3741690"/>
            <a:ext cx="7010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647276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lnSpc>
                <a:spcPct val="90000"/>
              </a:lnSpc>
            </a:pPr>
            <a:r>
              <a:rPr lang="en-US"/>
              <a:t>The </a:t>
            </a:r>
            <a:r>
              <a:rPr lang="en-US">
                <a:latin typeface="Courier New" pitchFamily="49" charset="0"/>
              </a:rPr>
              <a:t>String</a:t>
            </a:r>
            <a:r>
              <a:rPr lang="en-US"/>
              <a:t> class provides methods to extract substrings in a </a:t>
            </a:r>
            <a:r>
              <a:rPr lang="en-US">
                <a:latin typeface="Courier New" pitchFamily="49" charset="0"/>
              </a:rPr>
              <a:t>String</a:t>
            </a:r>
            <a:r>
              <a:rPr lang="en-US"/>
              <a:t> object.</a:t>
            </a:r>
          </a:p>
          <a:p>
            <a:pPr lvl="1">
              <a:lnSpc>
                <a:spcPct val="90000"/>
              </a:lnSpc>
            </a:pPr>
            <a:r>
              <a:rPr lang="en-US"/>
              <a:t>The </a:t>
            </a:r>
            <a:r>
              <a:rPr lang="en-US">
                <a:latin typeface="Courier New" pitchFamily="49" charset="0"/>
              </a:rPr>
              <a:t>substring</a:t>
            </a:r>
            <a:r>
              <a:rPr lang="en-US"/>
              <a:t> method returns a substring beginning at a start location and an optional ending location.</a:t>
            </a:r>
          </a:p>
          <a:p>
            <a:pPr lvl="2">
              <a:lnSpc>
                <a:spcPct val="90000"/>
              </a:lnSpc>
            </a:pPr>
            <a:endParaRPr lang="en-US" sz="1000"/>
          </a:p>
          <a:p>
            <a:pPr lvl="1">
              <a:lnSpc>
                <a:spcPct val="90000"/>
              </a:lnSpc>
              <a:buFontTx/>
              <a:buNone/>
            </a:pPr>
            <a:r>
              <a:rPr lang="en-US" sz="2000" b="1">
                <a:latin typeface="Courier New" pitchFamily="49" charset="0"/>
              </a:rPr>
              <a:t>String fullName = "Cynthia Susan Smith";</a:t>
            </a:r>
          </a:p>
          <a:p>
            <a:pPr lvl="1">
              <a:lnSpc>
                <a:spcPct val="90000"/>
              </a:lnSpc>
              <a:buFontTx/>
              <a:buNone/>
            </a:pPr>
            <a:r>
              <a:rPr lang="en-US" sz="2000" b="1">
                <a:latin typeface="Courier New" pitchFamily="49" charset="0"/>
              </a:rPr>
              <a:t>String lastName = fullName.substring(14);</a:t>
            </a:r>
          </a:p>
          <a:p>
            <a:pPr lvl="1">
              <a:lnSpc>
                <a:spcPct val="90000"/>
              </a:lnSpc>
              <a:buFontTx/>
              <a:buNone/>
            </a:pPr>
            <a:r>
              <a:rPr lang="en-US" sz="2000" b="1">
                <a:latin typeface="Courier New" pitchFamily="49" charset="0"/>
              </a:rPr>
              <a:t>System.out.println("The full name is "</a:t>
            </a:r>
            <a:br>
              <a:rPr lang="en-US" sz="2000" b="1">
                <a:latin typeface="Courier New" pitchFamily="49" charset="0"/>
              </a:rPr>
            </a:br>
            <a:r>
              <a:rPr lang="en-US" sz="2000" b="1">
                <a:latin typeface="Courier New" pitchFamily="49" charset="0"/>
              </a:rPr>
              <a:t>                 + fullName);</a:t>
            </a:r>
          </a:p>
          <a:p>
            <a:pPr lvl="1">
              <a:lnSpc>
                <a:spcPct val="90000"/>
              </a:lnSpc>
              <a:buFontTx/>
              <a:buNone/>
            </a:pPr>
            <a:r>
              <a:rPr lang="en-US" sz="2000" b="1">
                <a:latin typeface="Courier New" pitchFamily="49" charset="0"/>
              </a:rPr>
              <a:t>System.out.println("The last name is "</a:t>
            </a:r>
            <a:br>
              <a:rPr lang="en-US" sz="2000" b="1">
                <a:latin typeface="Courier New" pitchFamily="49" charset="0"/>
              </a:rPr>
            </a:br>
            <a:r>
              <a:rPr lang="en-US" sz="2000" b="1">
                <a:latin typeface="Courier New" pitchFamily="49" charset="0"/>
              </a:rPr>
              <a:t>                 + lastName);</a:t>
            </a:r>
            <a:endParaRPr lang="en-US"/>
          </a:p>
        </p:txBody>
      </p:sp>
      <p:sp>
        <p:nvSpPr>
          <p:cNvPr id="17410" name="Rectangle 2"/>
          <p:cNvSpPr>
            <a:spLocks noGrp="1" noChangeArrowheads="1"/>
          </p:cNvSpPr>
          <p:nvPr>
            <p:ph type="title"/>
          </p:nvPr>
        </p:nvSpPr>
        <p:spPr/>
        <p:txBody>
          <a:bodyPr/>
          <a:lstStyle/>
          <a:p>
            <a:r>
              <a:rPr lang="en-US"/>
              <a:t>Extracting Substrings</a:t>
            </a:r>
          </a:p>
        </p:txBody>
      </p:sp>
    </p:spTree>
    <p:extLst>
      <p:ext uri="{BB962C8B-B14F-4D97-AF65-F5344CB8AC3E}">
        <p14:creationId xmlns:p14="http://schemas.microsoft.com/office/powerpoint/2010/main" val="25668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File Access</a:t>
            </a:r>
          </a:p>
          <a:p>
            <a:r>
              <a:rPr lang="en-US" dirty="0"/>
              <a:t>Network Access</a:t>
            </a:r>
          </a:p>
          <a:p>
            <a:r>
              <a:rPr lang="en-US" dirty="0"/>
              <a:t>Internal Memory Buffer Access</a:t>
            </a:r>
          </a:p>
          <a:p>
            <a:r>
              <a:rPr lang="en-US" dirty="0"/>
              <a:t>Inter-Thread Communication (Pipes)</a:t>
            </a:r>
          </a:p>
          <a:p>
            <a:r>
              <a:rPr lang="en-US" dirty="0"/>
              <a:t>Buffering</a:t>
            </a:r>
          </a:p>
          <a:p>
            <a:r>
              <a:rPr lang="en-US" dirty="0"/>
              <a:t>Filtering  (e.g., </a:t>
            </a:r>
            <a:r>
              <a:rPr lang="en-US" dirty="0" err="1"/>
              <a:t>LineNumberInputStream</a:t>
            </a:r>
            <a:r>
              <a:rPr lang="en-US" dirty="0"/>
              <a:t> adds line numbers in the destination file that do not exist in the source file)</a:t>
            </a:r>
          </a:p>
          <a:p>
            <a:r>
              <a:rPr lang="en-US" dirty="0"/>
              <a:t>Parsing  (e.g., HTML, XML)</a:t>
            </a:r>
          </a:p>
          <a:p>
            <a:r>
              <a:rPr lang="en-US" dirty="0"/>
              <a:t>Reading and Writing Text (Readers / Writers) </a:t>
            </a:r>
          </a:p>
          <a:p>
            <a:r>
              <a:rPr lang="en-US" dirty="0"/>
              <a:t>Reading and Writing Primitive Data (long, </a:t>
            </a:r>
            <a:r>
              <a:rPr lang="en-US" dirty="0" err="1"/>
              <a:t>int</a:t>
            </a:r>
            <a:r>
              <a:rPr lang="en-US" dirty="0"/>
              <a:t> etc.)</a:t>
            </a:r>
          </a:p>
          <a:p>
            <a:r>
              <a:rPr lang="en-US" dirty="0"/>
              <a:t>Reading and Writing Objects</a:t>
            </a:r>
          </a:p>
          <a:p>
            <a:endParaRPr lang="en-US" dirty="0"/>
          </a:p>
        </p:txBody>
      </p:sp>
      <p:sp>
        <p:nvSpPr>
          <p:cNvPr id="2" name="Title 1"/>
          <p:cNvSpPr>
            <a:spLocks noGrp="1"/>
          </p:cNvSpPr>
          <p:nvPr>
            <p:ph type="title"/>
          </p:nvPr>
        </p:nvSpPr>
        <p:spPr/>
        <p:txBody>
          <a:bodyPr/>
          <a:lstStyle/>
          <a:p>
            <a:r>
              <a:rPr lang="en-US" dirty="0"/>
              <a:t>The Point of the IO Library</a:t>
            </a:r>
          </a:p>
        </p:txBody>
      </p:sp>
      <p:sp>
        <p:nvSpPr>
          <p:cNvPr id="4" name="Rectangle 3"/>
          <p:cNvSpPr/>
          <p:nvPr/>
        </p:nvSpPr>
        <p:spPr>
          <a:xfrm>
            <a:off x="3200400" y="6630722"/>
            <a:ext cx="2409442" cy="2769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r>
              <a:rPr lang="en-US" sz="1200" dirty="0">
                <a:solidFill>
                  <a:srgbClr val="685345"/>
                </a:solidFill>
                <a:latin typeface="Arial" charset="0"/>
              </a:rPr>
              <a:t>http://tutorials.jenkov.com/java-io</a:t>
            </a:r>
          </a:p>
        </p:txBody>
      </p:sp>
    </p:spTree>
    <p:extLst>
      <p:ext uri="{BB962C8B-B14F-4D97-AF65-F5344CB8AC3E}">
        <p14:creationId xmlns:p14="http://schemas.microsoft.com/office/powerpoint/2010/main" val="40490706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Extracting Substrings</a:t>
            </a:r>
          </a:p>
        </p:txBody>
      </p:sp>
      <p:sp>
        <p:nvSpPr>
          <p:cNvPr id="18435" name="Rectangle 3"/>
          <p:cNvSpPr>
            <a:spLocks noChangeArrowheads="1"/>
          </p:cNvSpPr>
          <p:nvPr/>
        </p:nvSpPr>
        <p:spPr bwMode="auto">
          <a:xfrm>
            <a:off x="1219200" y="2590800"/>
            <a:ext cx="1295400"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eaLnBrk="1" hangingPunct="1"/>
            <a:r>
              <a:rPr lang="en-US">
                <a:latin typeface="Times New Roman" pitchFamily="18" charset="0"/>
              </a:rPr>
              <a:t>Address</a:t>
            </a:r>
          </a:p>
        </p:txBody>
      </p:sp>
      <p:sp>
        <p:nvSpPr>
          <p:cNvPr id="18436" name="Rectangle 4"/>
          <p:cNvSpPr>
            <a:spLocks noChangeArrowheads="1"/>
          </p:cNvSpPr>
          <p:nvPr/>
        </p:nvSpPr>
        <p:spPr bwMode="auto">
          <a:xfrm>
            <a:off x="4800600" y="2590800"/>
            <a:ext cx="3429000"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eaLnBrk="1" hangingPunct="1"/>
            <a:r>
              <a:rPr lang="en-US" sz="2000">
                <a:latin typeface="Times New Roman" pitchFamily="18" charset="0"/>
              </a:rPr>
              <a:t>“Cynthia Susan Smith”</a:t>
            </a:r>
          </a:p>
        </p:txBody>
      </p:sp>
      <p:sp>
        <p:nvSpPr>
          <p:cNvPr id="18437" name="Text Box 5"/>
          <p:cNvSpPr txBox="1">
            <a:spLocks noChangeArrowheads="1"/>
          </p:cNvSpPr>
          <p:nvPr/>
        </p:nvSpPr>
        <p:spPr bwMode="auto">
          <a:xfrm>
            <a:off x="533400" y="18288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latin typeface="Times New Roman" pitchFamily="18" charset="0"/>
              </a:rPr>
              <a:t>The </a:t>
            </a:r>
            <a:r>
              <a:rPr lang="en-US" dirty="0" err="1">
                <a:latin typeface="Courier New" pitchFamily="49" charset="0"/>
              </a:rPr>
              <a:t>fullName</a:t>
            </a:r>
            <a:r>
              <a:rPr lang="en-US" dirty="0">
                <a:latin typeface="Times New Roman" pitchFamily="18" charset="0"/>
              </a:rPr>
              <a:t> variable holds the address of a </a:t>
            </a:r>
            <a:r>
              <a:rPr lang="en-US" dirty="0">
                <a:latin typeface="Courier New" pitchFamily="49" charset="0"/>
              </a:rPr>
              <a:t>String</a:t>
            </a:r>
            <a:r>
              <a:rPr lang="en-US" dirty="0">
                <a:latin typeface="Times New Roman" pitchFamily="18" charset="0"/>
              </a:rPr>
              <a:t> object.</a:t>
            </a:r>
          </a:p>
        </p:txBody>
      </p:sp>
      <p:cxnSp>
        <p:nvCxnSpPr>
          <p:cNvPr id="18438" name="AutoShape 6"/>
          <p:cNvCxnSpPr>
            <a:cxnSpLocks noChangeShapeType="1"/>
            <a:stCxn id="18435" idx="3"/>
            <a:endCxn id="18436" idx="1"/>
          </p:cNvCxnSpPr>
          <p:nvPr/>
        </p:nvCxnSpPr>
        <p:spPr bwMode="auto">
          <a:xfrm>
            <a:off x="2514600" y="2781300"/>
            <a:ext cx="2286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9" name="Rectangle 7"/>
          <p:cNvSpPr>
            <a:spLocks noChangeArrowheads="1"/>
          </p:cNvSpPr>
          <p:nvPr/>
        </p:nvSpPr>
        <p:spPr bwMode="auto">
          <a:xfrm>
            <a:off x="1219200" y="4572000"/>
            <a:ext cx="1295400"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eaLnBrk="1" hangingPunct="1"/>
            <a:r>
              <a:rPr lang="en-US">
                <a:latin typeface="Times New Roman" pitchFamily="18" charset="0"/>
              </a:rPr>
              <a:t>Address</a:t>
            </a:r>
          </a:p>
        </p:txBody>
      </p:sp>
      <p:sp>
        <p:nvSpPr>
          <p:cNvPr id="18440" name="Rectangle 8"/>
          <p:cNvSpPr>
            <a:spLocks noChangeArrowheads="1"/>
          </p:cNvSpPr>
          <p:nvPr/>
        </p:nvSpPr>
        <p:spPr bwMode="auto">
          <a:xfrm>
            <a:off x="4800600" y="4572000"/>
            <a:ext cx="1371600" cy="3810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eaLnBrk="1" hangingPunct="1"/>
            <a:r>
              <a:rPr lang="en-US" sz="2000">
                <a:latin typeface="Times New Roman" pitchFamily="18" charset="0"/>
              </a:rPr>
              <a:t>“Smith”</a:t>
            </a:r>
          </a:p>
        </p:txBody>
      </p:sp>
      <p:sp>
        <p:nvSpPr>
          <p:cNvPr id="18441" name="Text Box 9"/>
          <p:cNvSpPr txBox="1">
            <a:spLocks noChangeArrowheads="1"/>
          </p:cNvSpPr>
          <p:nvPr/>
        </p:nvSpPr>
        <p:spPr bwMode="auto">
          <a:xfrm>
            <a:off x="685800" y="37338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Times New Roman" pitchFamily="18" charset="0"/>
              </a:rPr>
              <a:t>The </a:t>
            </a:r>
            <a:r>
              <a:rPr lang="en-US">
                <a:latin typeface="Courier New" pitchFamily="49" charset="0"/>
              </a:rPr>
              <a:t>lastName</a:t>
            </a:r>
            <a:r>
              <a:rPr lang="en-US">
                <a:latin typeface="Times New Roman" pitchFamily="18" charset="0"/>
              </a:rPr>
              <a:t> variable holds the address of a </a:t>
            </a:r>
            <a:r>
              <a:rPr lang="en-US">
                <a:latin typeface="Courier New" pitchFamily="49" charset="0"/>
              </a:rPr>
              <a:t>String</a:t>
            </a:r>
            <a:r>
              <a:rPr lang="en-US">
                <a:latin typeface="Times New Roman" pitchFamily="18" charset="0"/>
              </a:rPr>
              <a:t> object.</a:t>
            </a:r>
          </a:p>
        </p:txBody>
      </p:sp>
      <p:cxnSp>
        <p:nvCxnSpPr>
          <p:cNvPr id="18442" name="AutoShape 10"/>
          <p:cNvCxnSpPr>
            <a:cxnSpLocks noChangeShapeType="1"/>
            <a:stCxn id="18439" idx="3"/>
            <a:endCxn id="18440" idx="1"/>
          </p:cNvCxnSpPr>
          <p:nvPr/>
        </p:nvCxnSpPr>
        <p:spPr bwMode="auto">
          <a:xfrm>
            <a:off x="2514600" y="4762500"/>
            <a:ext cx="2286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11"/>
          <p:cNvGrpSpPr>
            <a:grpSpLocks/>
          </p:cNvGrpSpPr>
          <p:nvPr/>
        </p:nvGrpSpPr>
        <p:grpSpPr bwMode="auto">
          <a:xfrm>
            <a:off x="5486400" y="2667000"/>
            <a:ext cx="2133600" cy="1905000"/>
            <a:chOff x="3456" y="1680"/>
            <a:chExt cx="1344" cy="1200"/>
          </a:xfrm>
        </p:grpSpPr>
        <p:sp>
          <p:nvSpPr>
            <p:cNvPr id="18444" name="Rectangle 12"/>
            <p:cNvSpPr>
              <a:spLocks noChangeArrowheads="1"/>
            </p:cNvSpPr>
            <p:nvPr/>
          </p:nvSpPr>
          <p:spPr bwMode="auto">
            <a:xfrm>
              <a:off x="4368" y="1680"/>
              <a:ext cx="432" cy="15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18445" name="AutoShape 13"/>
            <p:cNvCxnSpPr>
              <a:cxnSpLocks noChangeShapeType="1"/>
              <a:stCxn id="18444" idx="2"/>
              <a:endCxn id="18440" idx="0"/>
            </p:cNvCxnSpPr>
            <p:nvPr/>
          </p:nvCxnSpPr>
          <p:spPr bwMode="auto">
            <a:xfrm flipH="1">
              <a:off x="3456" y="1846"/>
              <a:ext cx="1128" cy="103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88059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a:t>The </a:t>
            </a:r>
            <a:r>
              <a:rPr lang="en-US" dirty="0">
                <a:latin typeface="Courier New" pitchFamily="49" charset="0"/>
              </a:rPr>
              <a:t>String</a:t>
            </a:r>
            <a:r>
              <a:rPr lang="en-US" dirty="0"/>
              <a:t> class provides methods to extract substrings in a </a:t>
            </a:r>
            <a:r>
              <a:rPr lang="en-US" dirty="0">
                <a:latin typeface="Courier New" pitchFamily="49" charset="0"/>
              </a:rPr>
              <a:t>String</a:t>
            </a:r>
            <a:r>
              <a:rPr lang="en-US" dirty="0"/>
              <a:t> object and store them in </a:t>
            </a:r>
            <a:r>
              <a:rPr lang="en-US" dirty="0">
                <a:latin typeface="Courier New" pitchFamily="49" charset="0"/>
              </a:rPr>
              <a:t>char</a:t>
            </a:r>
            <a:r>
              <a:rPr lang="en-US" dirty="0"/>
              <a:t> arrays.</a:t>
            </a:r>
          </a:p>
          <a:p>
            <a:pPr lvl="1"/>
            <a:r>
              <a:rPr lang="en-US" dirty="0" err="1">
                <a:latin typeface="Courier New" pitchFamily="49" charset="0"/>
              </a:rPr>
              <a:t>getChars</a:t>
            </a:r>
            <a:endParaRPr lang="en-US" dirty="0">
              <a:latin typeface="Courier New" pitchFamily="49" charset="0"/>
            </a:endParaRPr>
          </a:p>
          <a:p>
            <a:pPr lvl="2"/>
            <a:r>
              <a:rPr lang="en-US" dirty="0"/>
              <a:t>Stores a substring in a </a:t>
            </a:r>
            <a:r>
              <a:rPr lang="en-US" dirty="0">
                <a:latin typeface="Courier New" pitchFamily="49" charset="0"/>
              </a:rPr>
              <a:t>char</a:t>
            </a:r>
            <a:r>
              <a:rPr lang="en-US" dirty="0"/>
              <a:t> array</a:t>
            </a:r>
          </a:p>
          <a:p>
            <a:pPr lvl="1"/>
            <a:r>
              <a:rPr lang="en-US" dirty="0" err="1">
                <a:latin typeface="Courier New" pitchFamily="49" charset="0"/>
              </a:rPr>
              <a:t>toCharArray</a:t>
            </a:r>
            <a:endParaRPr lang="en-US" dirty="0">
              <a:latin typeface="Courier New" pitchFamily="49" charset="0"/>
            </a:endParaRPr>
          </a:p>
          <a:p>
            <a:pPr lvl="2"/>
            <a:r>
              <a:rPr lang="en-US" dirty="0"/>
              <a:t>Returns the </a:t>
            </a:r>
            <a:r>
              <a:rPr lang="en-US" dirty="0">
                <a:latin typeface="Courier New" pitchFamily="49" charset="0"/>
              </a:rPr>
              <a:t>String</a:t>
            </a:r>
            <a:r>
              <a:rPr lang="en-US" dirty="0"/>
              <a:t> object’s contents in an array of </a:t>
            </a:r>
            <a:r>
              <a:rPr lang="en-US" dirty="0">
                <a:latin typeface="Courier New" pitchFamily="49" charset="0"/>
              </a:rPr>
              <a:t>char</a:t>
            </a:r>
            <a:r>
              <a:rPr lang="en-US" dirty="0"/>
              <a:t> values.</a:t>
            </a:r>
          </a:p>
          <a:p>
            <a:r>
              <a:rPr lang="en-US" dirty="0"/>
              <a:t>This is useful when you want to iterate over every character in a string, for example in validation.</a:t>
            </a:r>
            <a:br>
              <a:rPr lang="en-US" dirty="0"/>
            </a:br>
            <a:endParaRPr lang="en-US" dirty="0"/>
          </a:p>
          <a:p>
            <a:r>
              <a:rPr lang="en-US" dirty="0"/>
              <a:t>Example: </a:t>
            </a:r>
            <a:br>
              <a:rPr lang="en-US" dirty="0"/>
            </a:br>
            <a:r>
              <a:rPr lang="en-US" dirty="0">
                <a:hlinkClick r:id="rId2"/>
              </a:rPr>
              <a:t>http://jackmyers.info/java/src/Lesson-03/3-13/StringAnalyzer.java</a:t>
            </a:r>
            <a:r>
              <a:rPr lang="en-US" dirty="0"/>
              <a:t> </a:t>
            </a:r>
          </a:p>
        </p:txBody>
      </p:sp>
      <p:sp>
        <p:nvSpPr>
          <p:cNvPr id="19458" name="Rectangle 2"/>
          <p:cNvSpPr>
            <a:spLocks noGrp="1" noChangeArrowheads="1"/>
          </p:cNvSpPr>
          <p:nvPr>
            <p:ph type="title"/>
          </p:nvPr>
        </p:nvSpPr>
        <p:spPr/>
        <p:txBody>
          <a:bodyPr/>
          <a:lstStyle/>
          <a:p>
            <a:r>
              <a:rPr lang="en-US"/>
              <a:t>Extracting Characters to Arrays</a:t>
            </a:r>
          </a:p>
        </p:txBody>
      </p:sp>
    </p:spTree>
    <p:extLst>
      <p:ext uri="{BB962C8B-B14F-4D97-AF65-F5344CB8AC3E}">
        <p14:creationId xmlns:p14="http://schemas.microsoft.com/office/powerpoint/2010/main" val="24017492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lnSpc>
                <a:spcPct val="90000"/>
              </a:lnSpc>
            </a:pPr>
            <a:r>
              <a:rPr lang="en-US"/>
              <a:t>The </a:t>
            </a:r>
            <a:r>
              <a:rPr lang="en-US">
                <a:latin typeface="Courier New" pitchFamily="49" charset="0"/>
              </a:rPr>
              <a:t>String</a:t>
            </a:r>
            <a:r>
              <a:rPr lang="en-US"/>
              <a:t> class provides methods to return modified </a:t>
            </a:r>
            <a:r>
              <a:rPr lang="en-US">
                <a:latin typeface="Courier New" pitchFamily="49" charset="0"/>
              </a:rPr>
              <a:t>String</a:t>
            </a:r>
            <a:r>
              <a:rPr lang="en-US"/>
              <a:t> objects.</a:t>
            </a:r>
          </a:p>
          <a:p>
            <a:pPr lvl="1">
              <a:lnSpc>
                <a:spcPct val="90000"/>
              </a:lnSpc>
            </a:pPr>
            <a:r>
              <a:rPr lang="en-US">
                <a:latin typeface="Courier New" pitchFamily="49" charset="0"/>
              </a:rPr>
              <a:t>concat</a:t>
            </a:r>
          </a:p>
          <a:p>
            <a:pPr lvl="2">
              <a:lnSpc>
                <a:spcPct val="90000"/>
              </a:lnSpc>
            </a:pPr>
            <a:r>
              <a:rPr lang="en-US"/>
              <a:t>Returns a </a:t>
            </a:r>
            <a:r>
              <a:rPr lang="en-US">
                <a:latin typeface="Courier New" pitchFamily="49" charset="0"/>
              </a:rPr>
              <a:t>String</a:t>
            </a:r>
            <a:r>
              <a:rPr lang="en-US"/>
              <a:t> object that is the concatenation of two </a:t>
            </a:r>
            <a:r>
              <a:rPr lang="en-US">
                <a:latin typeface="Courier New" pitchFamily="49" charset="0"/>
              </a:rPr>
              <a:t>String</a:t>
            </a:r>
            <a:r>
              <a:rPr lang="en-US"/>
              <a:t> objects.</a:t>
            </a:r>
          </a:p>
          <a:p>
            <a:pPr lvl="1">
              <a:lnSpc>
                <a:spcPct val="90000"/>
              </a:lnSpc>
            </a:pPr>
            <a:r>
              <a:rPr lang="en-US">
                <a:latin typeface="Courier New" pitchFamily="49" charset="0"/>
              </a:rPr>
              <a:t>replace</a:t>
            </a:r>
          </a:p>
          <a:p>
            <a:pPr lvl="2">
              <a:lnSpc>
                <a:spcPct val="90000"/>
              </a:lnSpc>
            </a:pPr>
            <a:r>
              <a:rPr lang="en-US"/>
              <a:t>Returns a </a:t>
            </a:r>
            <a:r>
              <a:rPr lang="en-US">
                <a:latin typeface="Courier New" pitchFamily="49" charset="0"/>
              </a:rPr>
              <a:t>String</a:t>
            </a:r>
            <a:r>
              <a:rPr lang="en-US"/>
              <a:t> object with all occurrences of one character being replaced by another character.</a:t>
            </a:r>
          </a:p>
          <a:p>
            <a:pPr lvl="1">
              <a:lnSpc>
                <a:spcPct val="90000"/>
              </a:lnSpc>
            </a:pPr>
            <a:r>
              <a:rPr lang="en-US">
                <a:latin typeface="Courier New" pitchFamily="49" charset="0"/>
              </a:rPr>
              <a:t>trim</a:t>
            </a:r>
          </a:p>
          <a:p>
            <a:pPr lvl="2">
              <a:lnSpc>
                <a:spcPct val="90000"/>
              </a:lnSpc>
            </a:pPr>
            <a:r>
              <a:rPr lang="en-US"/>
              <a:t>Returns a </a:t>
            </a:r>
            <a:r>
              <a:rPr lang="en-US">
                <a:latin typeface="Courier New" pitchFamily="49" charset="0"/>
              </a:rPr>
              <a:t>String</a:t>
            </a:r>
            <a:r>
              <a:rPr lang="en-US"/>
              <a:t> object with all leading and trailing whitespace characters removed.</a:t>
            </a:r>
          </a:p>
        </p:txBody>
      </p:sp>
      <p:sp>
        <p:nvSpPr>
          <p:cNvPr id="20482" name="Rectangle 2"/>
          <p:cNvSpPr>
            <a:spLocks noGrp="1" noChangeArrowheads="1"/>
          </p:cNvSpPr>
          <p:nvPr>
            <p:ph type="title"/>
          </p:nvPr>
        </p:nvSpPr>
        <p:spPr/>
        <p:txBody>
          <a:bodyPr/>
          <a:lstStyle/>
          <a:p>
            <a:r>
              <a:rPr lang="en-US"/>
              <a:t>Returning Modified Strings</a:t>
            </a:r>
          </a:p>
        </p:txBody>
      </p:sp>
    </p:spTree>
    <p:extLst>
      <p:ext uri="{BB962C8B-B14F-4D97-AF65-F5344CB8AC3E}">
        <p14:creationId xmlns:p14="http://schemas.microsoft.com/office/powerpoint/2010/main" val="8016409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sz="2800" dirty="0"/>
              <a:t>The </a:t>
            </a:r>
            <a:r>
              <a:rPr lang="en-US" sz="2800" dirty="0">
                <a:latin typeface="Courier New" pitchFamily="49" charset="0"/>
              </a:rPr>
              <a:t>String</a:t>
            </a:r>
            <a:r>
              <a:rPr lang="en-US" sz="2800" dirty="0"/>
              <a:t> class provides several overloaded </a:t>
            </a:r>
            <a:r>
              <a:rPr lang="en-US" sz="2800" dirty="0" err="1">
                <a:latin typeface="Courier New" pitchFamily="49" charset="0"/>
              </a:rPr>
              <a:t>valueOf</a:t>
            </a:r>
            <a:r>
              <a:rPr lang="en-US" sz="2800" dirty="0"/>
              <a:t> methods.</a:t>
            </a:r>
          </a:p>
          <a:p>
            <a:r>
              <a:rPr lang="en-US" sz="2800" dirty="0"/>
              <a:t>They return a </a:t>
            </a:r>
            <a:r>
              <a:rPr lang="en-US" sz="2800" dirty="0">
                <a:latin typeface="Courier New" pitchFamily="49" charset="0"/>
              </a:rPr>
              <a:t>String</a:t>
            </a:r>
            <a:r>
              <a:rPr lang="en-US" sz="2800" dirty="0"/>
              <a:t> object representation of</a:t>
            </a:r>
          </a:p>
          <a:p>
            <a:pPr lvl="1"/>
            <a:r>
              <a:rPr lang="en-US" sz="2400" dirty="0"/>
              <a:t>a primitive value or</a:t>
            </a:r>
          </a:p>
          <a:p>
            <a:pPr lvl="1"/>
            <a:r>
              <a:rPr lang="en-US" sz="2400" dirty="0"/>
              <a:t>a character array.</a:t>
            </a:r>
          </a:p>
          <a:p>
            <a:pPr lvl="1">
              <a:buFontTx/>
              <a:buNone/>
            </a:pPr>
            <a:endParaRPr lang="en-US" sz="2400" dirty="0"/>
          </a:p>
          <a:p>
            <a:pPr lvl="1">
              <a:buFontTx/>
              <a:buNone/>
            </a:pPr>
            <a:r>
              <a:rPr lang="en-US" sz="1800" b="1" dirty="0" err="1">
                <a:latin typeface="Courier New" pitchFamily="49" charset="0"/>
              </a:rPr>
              <a:t>String.valueOf</a:t>
            </a:r>
            <a:r>
              <a:rPr lang="en-US" sz="1800" b="1" dirty="0">
                <a:latin typeface="Courier New" pitchFamily="49" charset="0"/>
              </a:rPr>
              <a:t>(true) will return "true".</a:t>
            </a:r>
          </a:p>
          <a:p>
            <a:pPr lvl="1">
              <a:buFontTx/>
              <a:buNone/>
            </a:pPr>
            <a:r>
              <a:rPr lang="en-US" sz="1800" b="1" dirty="0" err="1">
                <a:latin typeface="Courier New" pitchFamily="49" charset="0"/>
              </a:rPr>
              <a:t>String.valueOf</a:t>
            </a:r>
            <a:r>
              <a:rPr lang="en-US" sz="1800" b="1" dirty="0">
                <a:latin typeface="Courier New" pitchFamily="49" charset="0"/>
              </a:rPr>
              <a:t>(5.0) will return "5.0".</a:t>
            </a:r>
          </a:p>
          <a:p>
            <a:pPr lvl="1">
              <a:buFontTx/>
              <a:buNone/>
            </a:pPr>
            <a:r>
              <a:rPr lang="en-US" sz="1800" b="1" dirty="0" err="1">
                <a:latin typeface="Courier New" pitchFamily="49" charset="0"/>
              </a:rPr>
              <a:t>String.valueOf</a:t>
            </a:r>
            <a:r>
              <a:rPr lang="en-US" sz="1800" b="1" dirty="0">
                <a:latin typeface="Courier New" pitchFamily="49" charset="0"/>
              </a:rPr>
              <a:t>(‘C’) will return "C".</a:t>
            </a:r>
          </a:p>
        </p:txBody>
      </p:sp>
      <p:sp>
        <p:nvSpPr>
          <p:cNvPr id="21506" name="Rectangle 2"/>
          <p:cNvSpPr>
            <a:spLocks noGrp="1" noChangeArrowheads="1"/>
          </p:cNvSpPr>
          <p:nvPr>
            <p:ph type="title"/>
          </p:nvPr>
        </p:nvSpPr>
        <p:spPr/>
        <p:txBody>
          <a:bodyPr/>
          <a:lstStyle/>
          <a:p>
            <a:r>
              <a:rPr lang="en-US"/>
              <a:t>The </a:t>
            </a:r>
            <a:r>
              <a:rPr lang="en-US">
                <a:latin typeface="Courier New" pitchFamily="49" charset="0"/>
              </a:rPr>
              <a:t>valueOf</a:t>
            </a:r>
            <a:r>
              <a:rPr lang="en-US"/>
              <a:t> Methods</a:t>
            </a:r>
          </a:p>
        </p:txBody>
      </p:sp>
    </p:spTree>
    <p:extLst>
      <p:ext uri="{BB962C8B-B14F-4D97-AF65-F5344CB8AC3E}">
        <p14:creationId xmlns:p14="http://schemas.microsoft.com/office/powerpoint/2010/main" val="24292081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fontScale="92500" lnSpcReduction="10000"/>
          </a:bodyPr>
          <a:lstStyle/>
          <a:p>
            <a:pPr lvl="1">
              <a:lnSpc>
                <a:spcPct val="90000"/>
              </a:lnSpc>
              <a:spcAft>
                <a:spcPts val="0"/>
              </a:spcAft>
              <a:buFontTx/>
              <a:buNone/>
            </a:pPr>
            <a:r>
              <a:rPr lang="en-US" sz="1800" b="1" dirty="0" err="1">
                <a:latin typeface="Consolas" pitchFamily="49" charset="0"/>
                <a:cs typeface="Consolas" pitchFamily="49" charset="0"/>
              </a:rPr>
              <a:t>boolean</a:t>
            </a:r>
            <a:r>
              <a:rPr lang="en-US" sz="1800" b="1" dirty="0">
                <a:latin typeface="Consolas" pitchFamily="49" charset="0"/>
                <a:cs typeface="Consolas" pitchFamily="49" charset="0"/>
              </a:rPr>
              <a:t> b = true;</a:t>
            </a:r>
          </a:p>
          <a:p>
            <a:pPr lvl="1">
              <a:lnSpc>
                <a:spcPct val="90000"/>
              </a:lnSpc>
              <a:spcAft>
                <a:spcPts val="0"/>
              </a:spcAft>
              <a:buFontTx/>
              <a:buNone/>
            </a:pPr>
            <a:r>
              <a:rPr lang="en-US" sz="1800" b="1" dirty="0">
                <a:latin typeface="Consolas" pitchFamily="49" charset="0"/>
                <a:cs typeface="Consolas" pitchFamily="49" charset="0"/>
              </a:rPr>
              <a:t>char [] letters = { 'a', 'b', 'c', 'd', 'e' };</a:t>
            </a:r>
          </a:p>
          <a:p>
            <a:pPr lvl="1">
              <a:lnSpc>
                <a:spcPct val="90000"/>
              </a:lnSpc>
              <a:spcAft>
                <a:spcPts val="0"/>
              </a:spcAft>
              <a:buFontTx/>
              <a:buNone/>
            </a:pPr>
            <a:r>
              <a:rPr lang="en-US" sz="1800" b="1" dirty="0">
                <a:latin typeface="Consolas" pitchFamily="49" charset="0"/>
                <a:cs typeface="Consolas" pitchFamily="49" charset="0"/>
              </a:rPr>
              <a:t>double d = 2.4981567;</a:t>
            </a:r>
          </a:p>
          <a:p>
            <a:pPr lvl="1">
              <a:lnSpc>
                <a:spcPct val="90000"/>
              </a:lnSpc>
              <a:spcAft>
                <a:spcPts val="0"/>
              </a:spcAft>
              <a:buFontTx/>
              <a:buNone/>
            </a:pP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a:t>
            </a:r>
            <a:r>
              <a:rPr lang="en-US" sz="1800" b="1" dirty="0">
                <a:latin typeface="Consolas" pitchFamily="49" charset="0"/>
                <a:cs typeface="Consolas" pitchFamily="49" charset="0"/>
              </a:rPr>
              <a:t> = 7;</a:t>
            </a:r>
          </a:p>
          <a:p>
            <a:pPr lvl="1">
              <a:lnSpc>
                <a:spcPct val="90000"/>
              </a:lnSpc>
              <a:spcAft>
                <a:spcPts val="0"/>
              </a:spcAft>
              <a:buFontTx/>
              <a:buNone/>
            </a:pPr>
            <a:r>
              <a:rPr lang="en-US" sz="1800" b="1" dirty="0" err="1">
                <a:latin typeface="Consolas" pitchFamily="49" charset="0"/>
                <a:cs typeface="Consolas" pitchFamily="49" charset="0"/>
              </a:rPr>
              <a:t>System.out.println</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String.valueOf</a:t>
            </a:r>
            <a:r>
              <a:rPr lang="en-US" sz="1800" b="1" dirty="0">
                <a:latin typeface="Consolas" pitchFamily="49" charset="0"/>
                <a:cs typeface="Consolas" pitchFamily="49" charset="0"/>
              </a:rPr>
              <a:t>(b));</a:t>
            </a:r>
          </a:p>
          <a:p>
            <a:pPr lvl="1">
              <a:lnSpc>
                <a:spcPct val="90000"/>
              </a:lnSpc>
              <a:spcAft>
                <a:spcPts val="0"/>
              </a:spcAft>
              <a:buFontTx/>
              <a:buNone/>
            </a:pPr>
            <a:r>
              <a:rPr lang="en-US" sz="1800" b="1" dirty="0" err="1">
                <a:latin typeface="Consolas" pitchFamily="49" charset="0"/>
                <a:cs typeface="Consolas" pitchFamily="49" charset="0"/>
              </a:rPr>
              <a:t>System.out.println</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String.valueOf</a:t>
            </a:r>
            <a:r>
              <a:rPr lang="en-US" sz="1800" b="1" dirty="0">
                <a:latin typeface="Consolas" pitchFamily="49" charset="0"/>
                <a:cs typeface="Consolas" pitchFamily="49" charset="0"/>
              </a:rPr>
              <a:t>(letters));</a:t>
            </a:r>
          </a:p>
          <a:p>
            <a:pPr lvl="1">
              <a:lnSpc>
                <a:spcPct val="90000"/>
              </a:lnSpc>
              <a:spcAft>
                <a:spcPts val="0"/>
              </a:spcAft>
              <a:buFontTx/>
              <a:buNone/>
            </a:pPr>
            <a:r>
              <a:rPr lang="en-US" sz="1800" b="1" dirty="0" err="1">
                <a:latin typeface="Consolas" pitchFamily="49" charset="0"/>
                <a:cs typeface="Consolas" pitchFamily="49" charset="0"/>
              </a:rPr>
              <a:t>System.out.println</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String.valueOf</a:t>
            </a:r>
            <a:r>
              <a:rPr lang="en-US" sz="1800" b="1" dirty="0">
                <a:latin typeface="Consolas" pitchFamily="49" charset="0"/>
                <a:cs typeface="Consolas" pitchFamily="49" charset="0"/>
              </a:rPr>
              <a:t>(letters, 1, 3));</a:t>
            </a:r>
          </a:p>
          <a:p>
            <a:pPr lvl="1">
              <a:lnSpc>
                <a:spcPct val="90000"/>
              </a:lnSpc>
              <a:spcAft>
                <a:spcPts val="0"/>
              </a:spcAft>
              <a:buFontTx/>
              <a:buNone/>
            </a:pPr>
            <a:r>
              <a:rPr lang="en-US" sz="1800" b="1" dirty="0" err="1">
                <a:latin typeface="Consolas" pitchFamily="49" charset="0"/>
                <a:cs typeface="Consolas" pitchFamily="49" charset="0"/>
              </a:rPr>
              <a:t>System.out.println</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String.valueOf</a:t>
            </a:r>
            <a:r>
              <a:rPr lang="en-US" sz="1800" b="1" dirty="0">
                <a:latin typeface="Consolas" pitchFamily="49" charset="0"/>
                <a:cs typeface="Consolas" pitchFamily="49" charset="0"/>
              </a:rPr>
              <a:t>(d));</a:t>
            </a:r>
          </a:p>
          <a:p>
            <a:pPr lvl="1">
              <a:lnSpc>
                <a:spcPct val="90000"/>
              </a:lnSpc>
              <a:spcAft>
                <a:spcPts val="0"/>
              </a:spcAft>
              <a:buFontTx/>
              <a:buNone/>
            </a:pPr>
            <a:r>
              <a:rPr lang="en-US" sz="1800" b="1" dirty="0" err="1">
                <a:latin typeface="Consolas" pitchFamily="49" charset="0"/>
                <a:cs typeface="Consolas" pitchFamily="49" charset="0"/>
              </a:rPr>
              <a:t>System.out.println</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String.valueOf</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a:t>
            </a:r>
            <a:r>
              <a:rPr lang="en-US" sz="1800" b="1" dirty="0">
                <a:latin typeface="Consolas" pitchFamily="49" charset="0"/>
                <a:cs typeface="Consolas" pitchFamily="49" charset="0"/>
              </a:rPr>
              <a:t>));</a:t>
            </a:r>
            <a:br>
              <a:rPr lang="en-US" sz="1800" b="1" dirty="0">
                <a:latin typeface="Consolas" pitchFamily="49" charset="0"/>
                <a:cs typeface="Consolas" pitchFamily="49" charset="0"/>
              </a:rPr>
            </a:br>
            <a:endParaRPr lang="en-US" sz="1800" b="1" dirty="0">
              <a:latin typeface="Consolas" pitchFamily="49" charset="0"/>
              <a:cs typeface="Consolas" pitchFamily="49" charset="0"/>
            </a:endParaRPr>
          </a:p>
          <a:p>
            <a:pPr>
              <a:lnSpc>
                <a:spcPct val="90000"/>
              </a:lnSpc>
            </a:pPr>
            <a:r>
              <a:rPr lang="en-US" dirty="0"/>
              <a:t>Produces the following output:</a:t>
            </a:r>
          </a:p>
          <a:p>
            <a:pPr lvl="2">
              <a:lnSpc>
                <a:spcPct val="90000"/>
              </a:lnSpc>
              <a:spcAft>
                <a:spcPts val="0"/>
              </a:spcAft>
              <a:buFontTx/>
              <a:buNone/>
            </a:pPr>
            <a:r>
              <a:rPr lang="en-US" sz="1800" b="1" dirty="0">
                <a:solidFill>
                  <a:srgbClr val="2A00FF"/>
                </a:solidFill>
                <a:latin typeface="Consolas" pitchFamily="49" charset="0"/>
                <a:cs typeface="Consolas" pitchFamily="49" charset="0"/>
              </a:rPr>
              <a:t>true</a:t>
            </a:r>
          </a:p>
          <a:p>
            <a:pPr lvl="2">
              <a:lnSpc>
                <a:spcPct val="90000"/>
              </a:lnSpc>
              <a:spcAft>
                <a:spcPts val="0"/>
              </a:spcAft>
              <a:buFontTx/>
              <a:buNone/>
            </a:pPr>
            <a:r>
              <a:rPr lang="en-US" sz="1800" b="1" dirty="0" err="1">
                <a:solidFill>
                  <a:srgbClr val="2A00FF"/>
                </a:solidFill>
                <a:latin typeface="Consolas" pitchFamily="49" charset="0"/>
                <a:cs typeface="Consolas" pitchFamily="49" charset="0"/>
              </a:rPr>
              <a:t>abcde</a:t>
            </a:r>
            <a:endParaRPr lang="en-US" sz="1800" b="1" dirty="0">
              <a:solidFill>
                <a:srgbClr val="2A00FF"/>
              </a:solidFill>
              <a:latin typeface="Consolas" pitchFamily="49" charset="0"/>
              <a:cs typeface="Consolas" pitchFamily="49" charset="0"/>
            </a:endParaRPr>
          </a:p>
          <a:p>
            <a:pPr lvl="2">
              <a:lnSpc>
                <a:spcPct val="90000"/>
              </a:lnSpc>
              <a:spcAft>
                <a:spcPts val="0"/>
              </a:spcAft>
              <a:buFontTx/>
              <a:buNone/>
            </a:pPr>
            <a:r>
              <a:rPr lang="en-US" sz="1800" b="1" dirty="0" err="1">
                <a:solidFill>
                  <a:srgbClr val="2A00FF"/>
                </a:solidFill>
                <a:latin typeface="Consolas" pitchFamily="49" charset="0"/>
                <a:cs typeface="Consolas" pitchFamily="49" charset="0"/>
              </a:rPr>
              <a:t>bcd</a:t>
            </a:r>
            <a:endParaRPr lang="en-US" sz="1800" b="1" dirty="0">
              <a:solidFill>
                <a:srgbClr val="2A00FF"/>
              </a:solidFill>
              <a:latin typeface="Consolas" pitchFamily="49" charset="0"/>
              <a:cs typeface="Consolas" pitchFamily="49" charset="0"/>
            </a:endParaRPr>
          </a:p>
          <a:p>
            <a:pPr lvl="2">
              <a:lnSpc>
                <a:spcPct val="90000"/>
              </a:lnSpc>
              <a:spcAft>
                <a:spcPts val="0"/>
              </a:spcAft>
              <a:buFontTx/>
              <a:buNone/>
            </a:pPr>
            <a:r>
              <a:rPr lang="en-US" sz="1800" b="1" dirty="0">
                <a:solidFill>
                  <a:srgbClr val="2A00FF"/>
                </a:solidFill>
                <a:latin typeface="Consolas" pitchFamily="49" charset="0"/>
                <a:cs typeface="Consolas" pitchFamily="49" charset="0"/>
              </a:rPr>
              <a:t>2.4981567</a:t>
            </a:r>
          </a:p>
          <a:p>
            <a:pPr lvl="2">
              <a:lnSpc>
                <a:spcPct val="90000"/>
              </a:lnSpc>
              <a:spcAft>
                <a:spcPts val="0"/>
              </a:spcAft>
              <a:buFontTx/>
              <a:buNone/>
            </a:pPr>
            <a:r>
              <a:rPr lang="en-US" sz="1800" b="1" dirty="0">
                <a:solidFill>
                  <a:srgbClr val="2A00FF"/>
                </a:solidFill>
                <a:latin typeface="Consolas" pitchFamily="49" charset="0"/>
                <a:cs typeface="Consolas" pitchFamily="49" charset="0"/>
              </a:rPr>
              <a:t>7</a:t>
            </a:r>
          </a:p>
        </p:txBody>
      </p:sp>
      <p:sp>
        <p:nvSpPr>
          <p:cNvPr id="22530" name="Rectangle 2"/>
          <p:cNvSpPr>
            <a:spLocks noGrp="1" noChangeArrowheads="1"/>
          </p:cNvSpPr>
          <p:nvPr>
            <p:ph type="title"/>
          </p:nvPr>
        </p:nvSpPr>
        <p:spPr/>
        <p:txBody>
          <a:bodyPr/>
          <a:lstStyle/>
          <a:p>
            <a:r>
              <a:rPr lang="en-US" dirty="0"/>
              <a:t>The </a:t>
            </a:r>
            <a:r>
              <a:rPr lang="en-US" dirty="0" err="1">
                <a:latin typeface="Courier New" pitchFamily="49" charset="0"/>
              </a:rPr>
              <a:t>valueOf</a:t>
            </a:r>
            <a:r>
              <a:rPr lang="en-US" dirty="0"/>
              <a:t> Methods</a:t>
            </a:r>
          </a:p>
        </p:txBody>
      </p:sp>
    </p:spTree>
    <p:extLst>
      <p:ext uri="{BB962C8B-B14F-4D97-AF65-F5344CB8AC3E}">
        <p14:creationId xmlns:p14="http://schemas.microsoft.com/office/powerpoint/2010/main" val="1725689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err="1"/>
              <a:t>StringBuilder</a:t>
            </a:r>
            <a:endParaRPr lang="en-US" dirty="0"/>
          </a:p>
        </p:txBody>
      </p:sp>
    </p:spTree>
    <p:extLst>
      <p:ext uri="{BB962C8B-B14F-4D97-AF65-F5344CB8AC3E}">
        <p14:creationId xmlns:p14="http://schemas.microsoft.com/office/powerpoint/2010/main" val="29390865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use the String class, the string has a fixed length and you can't edit the String.  In other words, Strings in Java are immutable.</a:t>
            </a:r>
          </a:p>
          <a:p>
            <a:r>
              <a:rPr lang="en-US" dirty="0"/>
              <a:t>When you assign a new value to a String variable, the original String object is deleted, and it is replaced with a new String object that contains the new value.</a:t>
            </a:r>
          </a:p>
          <a:p>
            <a:r>
              <a:rPr lang="en-US" dirty="0"/>
              <a:t>This creation and deletion of String objects uses a lot of processing.</a:t>
            </a:r>
          </a:p>
          <a:p>
            <a:pPr lvl="1"/>
            <a:r>
              <a:rPr lang="en-US" dirty="0"/>
              <a:t>Imagine if you are building a String in a loop with many concatenations, e.g.</a:t>
            </a:r>
          </a:p>
          <a:p>
            <a:pPr marL="365760" lvl="1"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myString</a:t>
            </a:r>
            <a:r>
              <a:rPr lang="en-US" dirty="0">
                <a:latin typeface="Consolas" panose="020B0609020204030204" pitchFamily="49" charset="0"/>
                <a:cs typeface="Consolas" panose="020B0609020204030204" pitchFamily="49" charset="0"/>
              </a:rPr>
              <a:t> += "This is iteration " + i + ".";</a:t>
            </a:r>
          </a:p>
          <a:p>
            <a:pPr lvl="1"/>
            <a:r>
              <a:rPr lang="en-US" dirty="0"/>
              <a:t>Think of how many objects you are creating and destroying!</a:t>
            </a:r>
            <a:endParaRPr lang="en-US" dirty="0">
              <a:latin typeface="Consolas" panose="020B0609020204030204" pitchFamily="49" charset="0"/>
              <a:cs typeface="Consolas" panose="020B0609020204030204" pitchFamily="49" charset="0"/>
            </a:endParaRPr>
          </a:p>
          <a:p>
            <a:r>
              <a:rPr lang="en-US" dirty="0"/>
              <a:t>The </a:t>
            </a:r>
            <a:r>
              <a:rPr lang="en-US" sz="1800" dirty="0" err="1">
                <a:latin typeface="Consolas" panose="020B0609020204030204" pitchFamily="49" charset="0"/>
                <a:cs typeface="Consolas" panose="020B0609020204030204" pitchFamily="49" charset="0"/>
              </a:rPr>
              <a:t>StringBuilder</a:t>
            </a:r>
            <a:r>
              <a:rPr lang="en-US" dirty="0"/>
              <a:t> class was designed to address this inefficiency.</a:t>
            </a:r>
          </a:p>
        </p:txBody>
      </p:sp>
      <p:sp>
        <p:nvSpPr>
          <p:cNvPr id="3" name="Title 2"/>
          <p:cNvSpPr>
            <a:spLocks noGrp="1"/>
          </p:cNvSpPr>
          <p:nvPr>
            <p:ph type="title"/>
          </p:nvPr>
        </p:nvSpPr>
        <p:spPr/>
        <p:txBody>
          <a:bodyPr/>
          <a:lstStyle/>
          <a:p>
            <a:r>
              <a:rPr lang="en-US" dirty="0" err="1"/>
              <a:t>StringBuilders</a:t>
            </a:r>
            <a:endParaRPr lang="en-US" dirty="0"/>
          </a:p>
        </p:txBody>
      </p:sp>
    </p:spTree>
    <p:extLst>
      <p:ext uri="{BB962C8B-B14F-4D97-AF65-F5344CB8AC3E}">
        <p14:creationId xmlns:p14="http://schemas.microsoft.com/office/powerpoint/2010/main" val="33166444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pPr>
              <a:lnSpc>
                <a:spcPct val="90000"/>
              </a:lnSpc>
            </a:pPr>
            <a:r>
              <a:rPr lang="en-US" sz="2400" dirty="0"/>
              <a:t>The </a:t>
            </a:r>
            <a:r>
              <a:rPr lang="en-US" sz="2400" dirty="0" err="1">
                <a:latin typeface="Courier New" pitchFamily="49" charset="0"/>
              </a:rPr>
              <a:t>StringBuilder</a:t>
            </a:r>
            <a:r>
              <a:rPr lang="en-US" sz="2400" dirty="0"/>
              <a:t> class is similar to the </a:t>
            </a:r>
            <a:r>
              <a:rPr lang="en-US" sz="2400" dirty="0">
                <a:latin typeface="Courier New" pitchFamily="49" charset="0"/>
              </a:rPr>
              <a:t>String</a:t>
            </a:r>
            <a:r>
              <a:rPr lang="en-US" sz="2400" dirty="0"/>
              <a:t> class. </a:t>
            </a:r>
            <a:br>
              <a:rPr lang="en-US" sz="2400" dirty="0"/>
            </a:br>
            <a:endParaRPr lang="en-US" sz="2400" dirty="0"/>
          </a:p>
          <a:p>
            <a:pPr>
              <a:lnSpc>
                <a:spcPct val="90000"/>
              </a:lnSpc>
            </a:pPr>
            <a:r>
              <a:rPr lang="en-US" sz="2400" dirty="0"/>
              <a:t>However, you may change the contents of </a:t>
            </a:r>
            <a:r>
              <a:rPr lang="en-US" sz="2400" dirty="0" err="1">
                <a:latin typeface="Courier New" pitchFamily="49" charset="0"/>
              </a:rPr>
              <a:t>StringBuilder</a:t>
            </a:r>
            <a:r>
              <a:rPr lang="en-US" sz="2400" dirty="0"/>
              <a:t> objects.</a:t>
            </a:r>
          </a:p>
          <a:p>
            <a:pPr lvl="1">
              <a:lnSpc>
                <a:spcPct val="90000"/>
              </a:lnSpc>
            </a:pPr>
            <a:r>
              <a:rPr lang="en-US" sz="2000" dirty="0"/>
              <a:t>You can change specific characters,</a:t>
            </a:r>
          </a:p>
          <a:p>
            <a:pPr lvl="1">
              <a:lnSpc>
                <a:spcPct val="90000"/>
              </a:lnSpc>
            </a:pPr>
            <a:r>
              <a:rPr lang="en-US" sz="2000" dirty="0"/>
              <a:t>insert characters, </a:t>
            </a:r>
          </a:p>
          <a:p>
            <a:pPr lvl="1">
              <a:lnSpc>
                <a:spcPct val="90000"/>
              </a:lnSpc>
            </a:pPr>
            <a:r>
              <a:rPr lang="en-US" sz="2000" dirty="0"/>
              <a:t>delete characters, and </a:t>
            </a:r>
          </a:p>
          <a:p>
            <a:pPr lvl="1">
              <a:lnSpc>
                <a:spcPct val="90000"/>
              </a:lnSpc>
            </a:pPr>
            <a:r>
              <a:rPr lang="en-US" sz="2000" dirty="0"/>
              <a:t>perform other operations.</a:t>
            </a:r>
            <a:br>
              <a:rPr lang="en-US" sz="2000" dirty="0"/>
            </a:br>
            <a:endParaRPr lang="en-US" sz="2000" dirty="0"/>
          </a:p>
          <a:p>
            <a:pPr>
              <a:lnSpc>
                <a:spcPct val="90000"/>
              </a:lnSpc>
            </a:pPr>
            <a:r>
              <a:rPr lang="en-US" sz="2400" dirty="0"/>
              <a:t>A </a:t>
            </a:r>
            <a:r>
              <a:rPr lang="en-US" sz="2400" dirty="0" err="1">
                <a:latin typeface="Courier New" pitchFamily="49" charset="0"/>
              </a:rPr>
              <a:t>StringBuilder</a:t>
            </a:r>
            <a:r>
              <a:rPr lang="en-US" sz="2400" dirty="0"/>
              <a:t> object will grow or shrink in size, as needed, to accommodate the changes.</a:t>
            </a:r>
          </a:p>
        </p:txBody>
      </p:sp>
      <p:sp>
        <p:nvSpPr>
          <p:cNvPr id="23554" name="Rectangle 2"/>
          <p:cNvSpPr>
            <a:spLocks noGrp="1" noChangeArrowheads="1"/>
          </p:cNvSpPr>
          <p:nvPr>
            <p:ph type="title"/>
          </p:nvPr>
        </p:nvSpPr>
        <p:spPr/>
        <p:txBody>
          <a:bodyPr/>
          <a:lstStyle/>
          <a:p>
            <a:r>
              <a:rPr lang="en-US"/>
              <a:t>The </a:t>
            </a:r>
            <a:r>
              <a:rPr lang="en-US">
                <a:latin typeface="Courier New" pitchFamily="49" charset="0"/>
              </a:rPr>
              <a:t>StringBuilder</a:t>
            </a:r>
            <a:r>
              <a:rPr lang="en-US"/>
              <a:t> Class</a:t>
            </a:r>
          </a:p>
        </p:txBody>
      </p:sp>
    </p:spTree>
    <p:extLst>
      <p:ext uri="{BB962C8B-B14F-4D97-AF65-F5344CB8AC3E}">
        <p14:creationId xmlns:p14="http://schemas.microsoft.com/office/powerpoint/2010/main" val="10470529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lnSpcReduction="10000"/>
          </a:bodyPr>
          <a:lstStyle/>
          <a:p>
            <a:r>
              <a:rPr lang="en-US" sz="2400" dirty="0" err="1">
                <a:latin typeface="Courier New" pitchFamily="49" charset="0"/>
              </a:rPr>
              <a:t>StringBuilder</a:t>
            </a:r>
            <a:r>
              <a:rPr lang="en-US" sz="2400" dirty="0">
                <a:latin typeface="Courier New" pitchFamily="49" charset="0"/>
              </a:rPr>
              <a:t>()</a:t>
            </a:r>
          </a:p>
          <a:p>
            <a:pPr lvl="1"/>
            <a:r>
              <a:rPr lang="en-US" sz="2000" dirty="0"/>
              <a:t>This constructor gives the object enough storage space to hold 16 characters.</a:t>
            </a:r>
            <a:br>
              <a:rPr lang="en-US" sz="2000" dirty="0"/>
            </a:br>
            <a:endParaRPr lang="en-US" sz="2000" dirty="0"/>
          </a:p>
          <a:p>
            <a:r>
              <a:rPr lang="en-US" sz="2400" dirty="0" err="1">
                <a:latin typeface="Courier New" pitchFamily="49" charset="0"/>
              </a:rPr>
              <a:t>StringBuilder</a:t>
            </a:r>
            <a:r>
              <a:rPr lang="en-US" sz="2400" dirty="0">
                <a:latin typeface="Courier New" pitchFamily="49" charset="0"/>
              </a:rPr>
              <a:t>(</a:t>
            </a:r>
            <a:r>
              <a:rPr lang="en-US" sz="2400" dirty="0" err="1">
                <a:latin typeface="Courier New" pitchFamily="49" charset="0"/>
              </a:rPr>
              <a:t>int</a:t>
            </a:r>
            <a:r>
              <a:rPr lang="en-US" sz="2400" dirty="0">
                <a:latin typeface="Courier New" pitchFamily="49" charset="0"/>
              </a:rPr>
              <a:t> </a:t>
            </a:r>
            <a:r>
              <a:rPr lang="en-US" sz="2400" i="1" dirty="0">
                <a:latin typeface="Courier New" pitchFamily="49" charset="0"/>
              </a:rPr>
              <a:t>length</a:t>
            </a:r>
            <a:r>
              <a:rPr lang="en-US" sz="2400" dirty="0">
                <a:latin typeface="Courier New" pitchFamily="49" charset="0"/>
              </a:rPr>
              <a:t>)</a:t>
            </a:r>
          </a:p>
          <a:p>
            <a:pPr lvl="1"/>
            <a:r>
              <a:rPr lang="en-US" sz="2000" dirty="0"/>
              <a:t>This constructor gives the object enough storage space to hold </a:t>
            </a:r>
            <a:r>
              <a:rPr lang="en-US" sz="2000" i="1" dirty="0">
                <a:latin typeface="Courier New" pitchFamily="49" charset="0"/>
              </a:rPr>
              <a:t>length</a:t>
            </a:r>
            <a:r>
              <a:rPr lang="en-US" sz="2000" i="1" dirty="0"/>
              <a:t> </a:t>
            </a:r>
            <a:r>
              <a:rPr lang="en-US" sz="2000" dirty="0"/>
              <a:t>characters.</a:t>
            </a:r>
            <a:br>
              <a:rPr lang="en-US" sz="2000" dirty="0"/>
            </a:br>
            <a:endParaRPr lang="en-US" sz="2000" dirty="0"/>
          </a:p>
          <a:p>
            <a:r>
              <a:rPr lang="en-US" sz="2400" dirty="0" err="1">
                <a:latin typeface="Courier New" pitchFamily="49" charset="0"/>
              </a:rPr>
              <a:t>StringBuilder</a:t>
            </a:r>
            <a:r>
              <a:rPr lang="en-US" sz="2400" dirty="0">
                <a:latin typeface="Courier New" pitchFamily="49" charset="0"/>
              </a:rPr>
              <a:t>(String </a:t>
            </a:r>
            <a:r>
              <a:rPr lang="en-US" sz="2400" i="1" dirty="0" err="1">
                <a:latin typeface="Courier New" pitchFamily="49" charset="0"/>
              </a:rPr>
              <a:t>str</a:t>
            </a:r>
            <a:r>
              <a:rPr lang="en-US" sz="2400" dirty="0">
                <a:latin typeface="Courier New" pitchFamily="49" charset="0"/>
              </a:rPr>
              <a:t>)</a:t>
            </a:r>
          </a:p>
          <a:p>
            <a:pPr lvl="1"/>
            <a:r>
              <a:rPr lang="en-US" sz="2000" dirty="0"/>
              <a:t>This constructor initializes the object with the string in </a:t>
            </a:r>
            <a:r>
              <a:rPr lang="en-US" sz="2000" i="1" dirty="0">
                <a:latin typeface="Courier New" pitchFamily="49" charset="0"/>
              </a:rPr>
              <a:t>str</a:t>
            </a:r>
            <a:r>
              <a:rPr lang="en-US" sz="2000" dirty="0"/>
              <a:t>. </a:t>
            </a:r>
          </a:p>
          <a:p>
            <a:pPr lvl="1"/>
            <a:r>
              <a:rPr lang="en-US" sz="2000" dirty="0"/>
              <a:t>The object will have at least enough storage space to hold the string in </a:t>
            </a:r>
            <a:r>
              <a:rPr lang="en-US" sz="2000" i="1" dirty="0">
                <a:latin typeface="Courier New" pitchFamily="49" charset="0"/>
              </a:rPr>
              <a:t>str</a:t>
            </a:r>
            <a:r>
              <a:rPr lang="en-US" sz="2000" dirty="0"/>
              <a:t>.</a:t>
            </a:r>
          </a:p>
        </p:txBody>
      </p:sp>
      <p:sp>
        <p:nvSpPr>
          <p:cNvPr id="24578" name="Rectangle 2"/>
          <p:cNvSpPr>
            <a:spLocks noGrp="1" noChangeArrowheads="1"/>
          </p:cNvSpPr>
          <p:nvPr>
            <p:ph type="title"/>
          </p:nvPr>
        </p:nvSpPr>
        <p:spPr/>
        <p:txBody>
          <a:bodyPr/>
          <a:lstStyle/>
          <a:p>
            <a:r>
              <a:rPr lang="en-US">
                <a:latin typeface="Courier New" pitchFamily="49" charset="0"/>
              </a:rPr>
              <a:t>StringBuilder</a:t>
            </a:r>
            <a:r>
              <a:rPr lang="en-US"/>
              <a:t> Constructors</a:t>
            </a:r>
          </a:p>
        </p:txBody>
      </p:sp>
    </p:spTree>
    <p:extLst>
      <p:ext uri="{BB962C8B-B14F-4D97-AF65-F5344CB8AC3E}">
        <p14:creationId xmlns:p14="http://schemas.microsoft.com/office/powerpoint/2010/main" val="975360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lnSpcReduction="10000"/>
          </a:bodyPr>
          <a:lstStyle/>
          <a:p>
            <a:pPr>
              <a:lnSpc>
                <a:spcPct val="90000"/>
              </a:lnSpc>
            </a:pPr>
            <a:r>
              <a:rPr lang="en-US" dirty="0">
                <a:latin typeface="Courier New" pitchFamily="49" charset="0"/>
              </a:rPr>
              <a:t>The String</a:t>
            </a:r>
            <a:r>
              <a:rPr lang="en-US" dirty="0"/>
              <a:t> and </a:t>
            </a:r>
            <a:r>
              <a:rPr lang="en-US" dirty="0" err="1">
                <a:latin typeface="Courier New" pitchFamily="49" charset="0"/>
              </a:rPr>
              <a:t>StringBuilder</a:t>
            </a:r>
            <a:r>
              <a:rPr lang="en-US" dirty="0"/>
              <a:t> also have common methods:</a:t>
            </a:r>
            <a:br>
              <a:rPr lang="en-US" dirty="0"/>
            </a:br>
            <a:endParaRPr lang="en-US" dirty="0"/>
          </a:p>
          <a:p>
            <a:pPr lvl="1">
              <a:lnSpc>
                <a:spcPct val="90000"/>
              </a:lnSpc>
              <a:buFontTx/>
              <a:buNone/>
            </a:pPr>
            <a:r>
              <a:rPr lang="en-US" sz="2000" b="1" dirty="0">
                <a:latin typeface="Courier New" pitchFamily="49" charset="0"/>
              </a:rPr>
              <a:t>char </a:t>
            </a:r>
            <a:r>
              <a:rPr lang="en-US" sz="2000" b="1" dirty="0" err="1">
                <a:latin typeface="Courier New" pitchFamily="49" charset="0"/>
              </a:rPr>
              <a:t>charAt</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position</a:t>
            </a:r>
            <a:r>
              <a:rPr lang="en-US" sz="2000" b="1" dirty="0">
                <a:latin typeface="Courier New" pitchFamily="49" charset="0"/>
              </a:rPr>
              <a:t>)</a:t>
            </a:r>
          </a:p>
          <a:p>
            <a:pPr lvl="1">
              <a:lnSpc>
                <a:spcPct val="90000"/>
              </a:lnSpc>
              <a:buFontTx/>
              <a:buNone/>
            </a:pPr>
            <a:r>
              <a:rPr lang="en-US" sz="2000" b="1" dirty="0">
                <a:latin typeface="Courier New" pitchFamily="49" charset="0"/>
              </a:rPr>
              <a:t>void </a:t>
            </a:r>
            <a:r>
              <a:rPr lang="en-US" sz="2000" b="1" dirty="0" err="1">
                <a:latin typeface="Courier New" pitchFamily="49" charset="0"/>
              </a:rPr>
              <a:t>getChars</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start</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end,</a:t>
            </a:r>
          </a:p>
          <a:p>
            <a:pPr lvl="1">
              <a:lnSpc>
                <a:spcPct val="90000"/>
              </a:lnSpc>
              <a:buFontTx/>
              <a:buNone/>
            </a:pPr>
            <a:r>
              <a:rPr lang="en-US" sz="2000" b="1" dirty="0">
                <a:latin typeface="Courier New" pitchFamily="49" charset="0"/>
              </a:rPr>
              <a:t>         char[] </a:t>
            </a:r>
            <a:r>
              <a:rPr lang="en-US" sz="2000" b="1" i="1" dirty="0">
                <a:latin typeface="Courier New" pitchFamily="49" charset="0"/>
              </a:rPr>
              <a:t>array</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i="1" dirty="0" err="1">
                <a:latin typeface="Courier New" pitchFamily="49" charset="0"/>
              </a:rPr>
              <a:t>arrayStart</a:t>
            </a:r>
            <a:r>
              <a:rPr lang="en-US" sz="2000" b="1" dirty="0">
                <a:latin typeface="Courier New" pitchFamily="49" charset="0"/>
              </a:rPr>
              <a:t>)</a:t>
            </a:r>
          </a:p>
          <a:p>
            <a:pPr lvl="1">
              <a:lnSpc>
                <a:spcPct val="90000"/>
              </a:lnSpc>
              <a:buFontTx/>
              <a:buNone/>
            </a:pP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indexOf</a:t>
            </a:r>
            <a:r>
              <a:rPr lang="en-US" sz="2000" b="1" dirty="0">
                <a:latin typeface="Courier New" pitchFamily="49" charset="0"/>
              </a:rPr>
              <a:t>(String </a:t>
            </a:r>
            <a:r>
              <a:rPr lang="en-US" sz="2000" b="1" i="1" dirty="0" err="1">
                <a:latin typeface="Courier New" pitchFamily="49" charset="0"/>
              </a:rPr>
              <a:t>str</a:t>
            </a:r>
            <a:r>
              <a:rPr lang="en-US" sz="2000" b="1" dirty="0">
                <a:latin typeface="Courier New" pitchFamily="49" charset="0"/>
              </a:rPr>
              <a:t>)</a:t>
            </a:r>
          </a:p>
          <a:p>
            <a:pPr lvl="1">
              <a:lnSpc>
                <a:spcPct val="90000"/>
              </a:lnSpc>
              <a:buFontTx/>
              <a:buNone/>
            </a:pP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indexOf</a:t>
            </a:r>
            <a:r>
              <a:rPr lang="en-US" sz="2000" b="1" dirty="0">
                <a:latin typeface="Courier New" pitchFamily="49" charset="0"/>
              </a:rPr>
              <a:t>(String </a:t>
            </a:r>
            <a:r>
              <a:rPr lang="en-US" sz="2000" b="1" i="1" dirty="0" err="1">
                <a:latin typeface="Courier New" pitchFamily="49" charset="0"/>
              </a:rPr>
              <a:t>str</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start</a:t>
            </a:r>
            <a:r>
              <a:rPr lang="en-US" sz="2000" b="1" dirty="0">
                <a:latin typeface="Courier New" pitchFamily="49" charset="0"/>
              </a:rPr>
              <a:t>)</a:t>
            </a:r>
          </a:p>
          <a:p>
            <a:pPr lvl="1">
              <a:lnSpc>
                <a:spcPct val="90000"/>
              </a:lnSpc>
              <a:buFontTx/>
              <a:buNone/>
            </a:pP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lastIndexOf</a:t>
            </a:r>
            <a:r>
              <a:rPr lang="en-US" sz="2000" b="1" dirty="0">
                <a:latin typeface="Courier New" pitchFamily="49" charset="0"/>
              </a:rPr>
              <a:t>(String </a:t>
            </a:r>
            <a:r>
              <a:rPr lang="en-US" sz="2000" b="1" i="1" dirty="0" err="1">
                <a:latin typeface="Courier New" pitchFamily="49" charset="0"/>
              </a:rPr>
              <a:t>str</a:t>
            </a:r>
            <a:r>
              <a:rPr lang="en-US" sz="2000" b="1" dirty="0">
                <a:latin typeface="Courier New" pitchFamily="49" charset="0"/>
              </a:rPr>
              <a:t>)</a:t>
            </a:r>
          </a:p>
          <a:p>
            <a:pPr lvl="1">
              <a:lnSpc>
                <a:spcPct val="90000"/>
              </a:lnSpc>
              <a:buFontTx/>
              <a:buNone/>
            </a:pPr>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lastIndexOf</a:t>
            </a:r>
            <a:r>
              <a:rPr lang="en-US" sz="2000" b="1" dirty="0">
                <a:latin typeface="Courier New" pitchFamily="49" charset="0"/>
              </a:rPr>
              <a:t>(String </a:t>
            </a:r>
            <a:r>
              <a:rPr lang="en-US" sz="2000" b="1" i="1" dirty="0" err="1">
                <a:latin typeface="Courier New" pitchFamily="49" charset="0"/>
              </a:rPr>
              <a:t>str</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start</a:t>
            </a:r>
            <a:r>
              <a:rPr lang="en-US" sz="2000" b="1" dirty="0">
                <a:latin typeface="Courier New" pitchFamily="49" charset="0"/>
              </a:rPr>
              <a:t>)</a:t>
            </a:r>
          </a:p>
          <a:p>
            <a:pPr lvl="1">
              <a:lnSpc>
                <a:spcPct val="90000"/>
              </a:lnSpc>
              <a:buFontTx/>
              <a:buNone/>
            </a:pPr>
            <a:r>
              <a:rPr lang="en-US" sz="2000" b="1" dirty="0" err="1">
                <a:latin typeface="Courier New" pitchFamily="49" charset="0"/>
              </a:rPr>
              <a:t>int</a:t>
            </a:r>
            <a:r>
              <a:rPr lang="en-US" sz="2000" b="1" dirty="0">
                <a:latin typeface="Courier New" pitchFamily="49" charset="0"/>
              </a:rPr>
              <a:t> length()</a:t>
            </a:r>
          </a:p>
          <a:p>
            <a:pPr lvl="1">
              <a:lnSpc>
                <a:spcPct val="90000"/>
              </a:lnSpc>
              <a:buFontTx/>
              <a:buNone/>
            </a:pPr>
            <a:r>
              <a:rPr lang="en-US" sz="2000" b="1" dirty="0">
                <a:latin typeface="Courier New" pitchFamily="49" charset="0"/>
              </a:rPr>
              <a:t>String substring(</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start</a:t>
            </a:r>
            <a:r>
              <a:rPr lang="en-US" sz="2000" b="1" dirty="0">
                <a:latin typeface="Courier New" pitchFamily="49" charset="0"/>
              </a:rPr>
              <a:t>)</a:t>
            </a:r>
          </a:p>
          <a:p>
            <a:pPr lvl="1">
              <a:lnSpc>
                <a:spcPct val="90000"/>
              </a:lnSpc>
              <a:buFontTx/>
              <a:buNone/>
            </a:pPr>
            <a:r>
              <a:rPr lang="en-US" sz="2000" b="1" dirty="0">
                <a:latin typeface="Courier New" pitchFamily="49" charset="0"/>
              </a:rPr>
              <a:t>String substring(</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start</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t>
            </a:r>
            <a:r>
              <a:rPr lang="en-US" sz="2000" b="1" i="1" dirty="0">
                <a:latin typeface="Courier New" pitchFamily="49" charset="0"/>
              </a:rPr>
              <a:t>end</a:t>
            </a:r>
            <a:r>
              <a:rPr lang="en-US" sz="2000" b="1" dirty="0">
                <a:latin typeface="Courier New" pitchFamily="49" charset="0"/>
              </a:rPr>
              <a:t>)</a:t>
            </a:r>
          </a:p>
        </p:txBody>
      </p:sp>
      <p:sp>
        <p:nvSpPr>
          <p:cNvPr id="25602" name="Rectangle 2"/>
          <p:cNvSpPr>
            <a:spLocks noGrp="1" noChangeArrowheads="1"/>
          </p:cNvSpPr>
          <p:nvPr>
            <p:ph type="title"/>
          </p:nvPr>
        </p:nvSpPr>
        <p:spPr/>
        <p:txBody>
          <a:bodyPr/>
          <a:lstStyle/>
          <a:p>
            <a:r>
              <a:rPr lang="en-US" sz="3200"/>
              <a:t>Other </a:t>
            </a:r>
            <a:r>
              <a:rPr lang="en-US" sz="3200">
                <a:latin typeface="Courier New" pitchFamily="49" charset="0"/>
              </a:rPr>
              <a:t>StringBuilder</a:t>
            </a:r>
            <a:r>
              <a:rPr lang="en-US" sz="3200"/>
              <a:t> Methods</a:t>
            </a:r>
          </a:p>
        </p:txBody>
      </p:sp>
    </p:spTree>
    <p:extLst>
      <p:ext uri="{BB962C8B-B14F-4D97-AF65-F5344CB8AC3E}">
        <p14:creationId xmlns:p14="http://schemas.microsoft.com/office/powerpoint/2010/main" val="6650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23">
      <a:dk1>
        <a:sysClr val="windowText" lastClr="000000"/>
      </a:dk1>
      <a:lt1>
        <a:sysClr val="window" lastClr="FFFFFF"/>
      </a:lt1>
      <a:dk2>
        <a:srgbClr val="0D6911"/>
      </a:dk2>
      <a:lt2>
        <a:srgbClr val="E1FBE2"/>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defRPr sz="1800" b="0" dirty="0" err="1" smtClean="0">
            <a:solidFill>
              <a:srgbClr val="C00000"/>
            </a:solidFill>
            <a:latin typeface="Comic Sans MS" panose="030F0702030302020204" pitchFamily="66" charset="0"/>
          </a:defRPr>
        </a:defPPr>
      </a:lstStyle>
    </a:txDef>
  </a:objectDefaults>
  <a:extraClrSchemeLst/>
</a:theme>
</file>

<file path=ppt/theme/theme2.xml><?xml version="1.0" encoding="utf-8"?>
<a:theme xmlns:a="http://schemas.openxmlformats.org/drawingml/2006/main" name="1_Java Green">
  <a:themeElements>
    <a:clrScheme name="Custom 22">
      <a:dk1>
        <a:sysClr val="windowText" lastClr="000000"/>
      </a:dk1>
      <a:lt1>
        <a:srgbClr val="FBECD1"/>
      </a:lt1>
      <a:dk2>
        <a:srgbClr val="516B54"/>
      </a:dk2>
      <a:lt2>
        <a:srgbClr val="D3E6ED"/>
      </a:lt2>
      <a:accent1>
        <a:srgbClr val="8E58B6"/>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22">
      <a:dk1>
        <a:sysClr val="windowText" lastClr="000000"/>
      </a:dk1>
      <a:lt1>
        <a:srgbClr val="FBECD1"/>
      </a:lt1>
      <a:dk2>
        <a:srgbClr val="516B54"/>
      </a:dk2>
      <a:lt2>
        <a:srgbClr val="D3E6ED"/>
      </a:lt2>
      <a:accent1>
        <a:srgbClr val="8E58B6"/>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4.xml><?xml version="1.0" encoding="utf-8"?>
<a:theme xmlns:a="http://schemas.openxmlformats.org/drawingml/2006/main" name="3_Java Green">
  <a:themeElements>
    <a:clrScheme name="Custom 4">
      <a:dk1>
        <a:sysClr val="windowText" lastClr="000000"/>
      </a:dk1>
      <a:lt1>
        <a:srgbClr val="E5EBF2"/>
      </a:lt1>
      <a:dk2>
        <a:srgbClr val="0EA6AE"/>
      </a:dk2>
      <a:lt2>
        <a:srgbClr val="F6FBC5"/>
      </a:lt2>
      <a:accent1>
        <a:srgbClr val="479B63"/>
      </a:accent1>
      <a:accent2>
        <a:srgbClr val="E08602"/>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6202</TotalTime>
  <Words>8551</Words>
  <Application>Microsoft Office PowerPoint</Application>
  <PresentationFormat>On-screen Show (4:3)</PresentationFormat>
  <Paragraphs>1105</Paragraphs>
  <Slides>106</Slides>
  <Notes>3</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1</vt:i4>
      </vt:variant>
      <vt:variant>
        <vt:lpstr>Slide Titles</vt:lpstr>
      </vt:variant>
      <vt:variant>
        <vt:i4>106</vt:i4>
      </vt:variant>
    </vt:vector>
  </HeadingPairs>
  <TitlesOfParts>
    <vt:vector size="123" baseType="lpstr">
      <vt:lpstr>Algerian</vt:lpstr>
      <vt:lpstr>Arial</vt:lpstr>
      <vt:lpstr>Arial Narrow</vt:lpstr>
      <vt:lpstr>Calibri</vt:lpstr>
      <vt:lpstr>Comic Sans MS</vt:lpstr>
      <vt:lpstr>Consolas</vt:lpstr>
      <vt:lpstr>Courier New</vt:lpstr>
      <vt:lpstr>Franklin Gothic Medium</vt:lpstr>
      <vt:lpstr>Times</vt:lpstr>
      <vt:lpstr>Times New Roman</vt:lpstr>
      <vt:lpstr>Wingdings</vt:lpstr>
      <vt:lpstr>Wingdings 2</vt:lpstr>
      <vt:lpstr>Java Green</vt:lpstr>
      <vt:lpstr>1_Java Green</vt:lpstr>
      <vt:lpstr>2_Java Green</vt:lpstr>
      <vt:lpstr>3_Java Green</vt:lpstr>
      <vt:lpstr>Document</vt:lpstr>
      <vt:lpstr>Object-Oriented Programming and Data Abstraction  Lesson 9: File IO</vt:lpstr>
      <vt:lpstr>Java IO Library</vt:lpstr>
      <vt:lpstr>Byte-based vs. Character-based Processing</vt:lpstr>
      <vt:lpstr>Which Class to Use?</vt:lpstr>
      <vt:lpstr>IO Exceptions</vt:lpstr>
      <vt:lpstr>PowerPoint Presentation</vt:lpstr>
      <vt:lpstr>Understanding IO</vt:lpstr>
      <vt:lpstr>Input and Output</vt:lpstr>
      <vt:lpstr>The Point of the IO Library</vt:lpstr>
      <vt:lpstr>Working with Files </vt:lpstr>
      <vt:lpstr>Working with Files: Which classes to use?</vt:lpstr>
      <vt:lpstr>Working with Files: Random Access</vt:lpstr>
      <vt:lpstr>PowerPoint Presentation</vt:lpstr>
      <vt:lpstr>Working with Files: Which classes to use?</vt:lpstr>
      <vt:lpstr>Working with Files: Which classes to use?</vt:lpstr>
      <vt:lpstr>Working with Files: Which classes to use?</vt:lpstr>
      <vt:lpstr>Using Writers</vt:lpstr>
      <vt:lpstr>Working with Files: File Information / Directories</vt:lpstr>
      <vt:lpstr>Using File for Directory and File Info</vt:lpstr>
      <vt:lpstr>Static Methods from  the Files Class</vt:lpstr>
      <vt:lpstr>Examples  (1)</vt:lpstr>
      <vt:lpstr>Examples  (2)</vt:lpstr>
      <vt:lpstr>Examples  (3)</vt:lpstr>
      <vt:lpstr>Working with Pipes </vt:lpstr>
      <vt:lpstr>Pipes  (1)</vt:lpstr>
      <vt:lpstr>Pipes (2)</vt:lpstr>
      <vt:lpstr>Pipes  (3)</vt:lpstr>
      <vt:lpstr>Working over a Network Connection</vt:lpstr>
      <vt:lpstr>Java IO over a Network</vt:lpstr>
      <vt:lpstr>Working over standard Input and Output Streams </vt:lpstr>
      <vt:lpstr>Java IO over the standard IO Streams</vt:lpstr>
      <vt:lpstr>Example</vt:lpstr>
      <vt:lpstr>Switching Streams  (1)</vt:lpstr>
      <vt:lpstr>Switching Streams  (2)</vt:lpstr>
      <vt:lpstr>Serialization </vt:lpstr>
      <vt:lpstr>Object serialization  (1)</vt:lpstr>
      <vt:lpstr>Object serialization  (2)</vt:lpstr>
      <vt:lpstr>Object serialization  (3)</vt:lpstr>
      <vt:lpstr>SerialVersionUID</vt:lpstr>
      <vt:lpstr>Object serialization: example  (1)</vt:lpstr>
      <vt:lpstr>Object serialization: example  (2)</vt:lpstr>
      <vt:lpstr>Connection Streams and Chain Streams</vt:lpstr>
      <vt:lpstr>PowerPoint Presentation</vt:lpstr>
      <vt:lpstr>For Homework</vt:lpstr>
      <vt:lpstr>Working with Memory Buffers </vt:lpstr>
      <vt:lpstr>But do we really want to  read character by character?</vt:lpstr>
      <vt:lpstr>Buffering  (1)</vt:lpstr>
      <vt:lpstr>Buffering  (2)</vt:lpstr>
      <vt:lpstr>Flushing Buffered Streams</vt:lpstr>
      <vt:lpstr>How does a BufferedReader work?</vt:lpstr>
      <vt:lpstr>The Decorator Pattern and File IO </vt:lpstr>
      <vt:lpstr>PowerPoint Presentation</vt:lpstr>
      <vt:lpstr>Decorator Pattern aka the "wrapper" pattern</vt:lpstr>
      <vt:lpstr>It is a big deal  (1)   The decorator (wrapper) might have an improved mechanism</vt:lpstr>
      <vt:lpstr>For completists only!</vt:lpstr>
      <vt:lpstr>For completists only!</vt:lpstr>
      <vt:lpstr>It is a big deal  (2)   The decorator (wrapper) might add new functionality</vt:lpstr>
      <vt:lpstr>Buffered Writers</vt:lpstr>
      <vt:lpstr>Decorator Pattern</vt:lpstr>
      <vt:lpstr>Example of Decorator</vt:lpstr>
      <vt:lpstr>More advanced uses of Decorator</vt:lpstr>
      <vt:lpstr>Another Example: PrintStream decorated FileOutputStream</vt:lpstr>
      <vt:lpstr>One more example…</vt:lpstr>
      <vt:lpstr>Readers, writers, streams</vt:lpstr>
      <vt:lpstr>Text input from file</vt:lpstr>
      <vt:lpstr>PowerPoint Presentation</vt:lpstr>
      <vt:lpstr>Decorator Pattern</vt:lpstr>
      <vt:lpstr>Example of Decorator</vt:lpstr>
      <vt:lpstr>More advanced uses of Decorator</vt:lpstr>
      <vt:lpstr>Decorator Example: Maintaining Deck State</vt:lpstr>
      <vt:lpstr>Decorator Example: Encryption</vt:lpstr>
      <vt:lpstr>Scanner</vt:lpstr>
      <vt:lpstr>Text input from the terminal</vt:lpstr>
      <vt:lpstr>Class Scanner with File</vt:lpstr>
      <vt:lpstr>Class Scanner with String</vt:lpstr>
      <vt:lpstr>SUPPLEMENTAL </vt:lpstr>
      <vt:lpstr>PowerPoint Presentation</vt:lpstr>
      <vt:lpstr>The String Class</vt:lpstr>
      <vt:lpstr>Ways to Create Strings</vt:lpstr>
      <vt:lpstr>String Methods  (1)</vt:lpstr>
      <vt:lpstr>indexOf() and lastIndexOf()</vt:lpstr>
      <vt:lpstr>String Methods  (2)</vt:lpstr>
      <vt:lpstr>Substrings</vt:lpstr>
      <vt:lpstr>Searching Strings</vt:lpstr>
      <vt:lpstr>Searching Strings</vt:lpstr>
      <vt:lpstr>Searching Strings</vt:lpstr>
      <vt:lpstr>Searching Strings</vt:lpstr>
      <vt:lpstr>Searching Strings</vt:lpstr>
      <vt:lpstr>Extracting Substrings</vt:lpstr>
      <vt:lpstr>Extracting Substrings</vt:lpstr>
      <vt:lpstr>Extracting Characters to Arrays</vt:lpstr>
      <vt:lpstr>Returning Modified Strings</vt:lpstr>
      <vt:lpstr>The valueOf Methods</vt:lpstr>
      <vt:lpstr>The valueOf Methods</vt:lpstr>
      <vt:lpstr>StringBuilder</vt:lpstr>
      <vt:lpstr>StringBuilders</vt:lpstr>
      <vt:lpstr>The StringBuilder Class</vt:lpstr>
      <vt:lpstr>StringBuilder Constructors</vt:lpstr>
      <vt:lpstr>Other StringBuilder Methods</vt:lpstr>
      <vt:lpstr>Appending to a StringBuilder Object</vt:lpstr>
      <vt:lpstr>Appending to a StringBuilder Object</vt:lpstr>
      <vt:lpstr>Appending to a StringBuilder Object</vt:lpstr>
      <vt:lpstr>Appending to a StringBuilder Object</vt:lpstr>
      <vt:lpstr>Replacing a Substring in a StringBuilder Object</vt:lpstr>
      <vt:lpstr>Replacing a Substring in a StringBuilder Object</vt:lpstr>
      <vt:lpstr>Other StringBuilder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137</cp:revision>
  <cp:lastPrinted>2019-04-09T19:27:30Z</cp:lastPrinted>
  <dcterms:created xsi:type="dcterms:W3CDTF">2013-12-20T15:33:26Z</dcterms:created>
  <dcterms:modified xsi:type="dcterms:W3CDTF">2020-11-16T23:56:33Z</dcterms:modified>
</cp:coreProperties>
</file>