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9" r:id="rId2"/>
    <p:sldMasterId id="2147483702" r:id="rId3"/>
    <p:sldMasterId id="2147483715" r:id="rId4"/>
  </p:sldMasterIdLst>
  <p:notesMasterIdLst>
    <p:notesMasterId r:id="rId27"/>
  </p:notesMasterIdLst>
  <p:sldIdLst>
    <p:sldId id="257" r:id="rId5"/>
    <p:sldId id="258" r:id="rId6"/>
    <p:sldId id="259" r:id="rId7"/>
    <p:sldId id="305" r:id="rId8"/>
    <p:sldId id="297" r:id="rId9"/>
    <p:sldId id="298" r:id="rId10"/>
    <p:sldId id="299" r:id="rId11"/>
    <p:sldId id="300" r:id="rId12"/>
    <p:sldId id="301" r:id="rId13"/>
    <p:sldId id="302" r:id="rId14"/>
    <p:sldId id="304" r:id="rId15"/>
    <p:sldId id="308" r:id="rId16"/>
    <p:sldId id="309" r:id="rId17"/>
    <p:sldId id="306" r:id="rId18"/>
    <p:sldId id="307" r:id="rId19"/>
    <p:sldId id="310" r:id="rId20"/>
    <p:sldId id="311" r:id="rId21"/>
    <p:sldId id="312" r:id="rId22"/>
    <p:sldId id="313" r:id="rId23"/>
    <p:sldId id="315" r:id="rId24"/>
    <p:sldId id="314" r:id="rId25"/>
    <p:sldId id="316" r:id="rId26"/>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6CDA9A-364E-442E-9C33-B9A2A087441D}">
          <p14:sldIdLst>
            <p14:sldId id="257"/>
            <p14:sldId id="258"/>
            <p14:sldId id="259"/>
            <p14:sldId id="305"/>
            <p14:sldId id="297"/>
            <p14:sldId id="298"/>
            <p14:sldId id="299"/>
            <p14:sldId id="300"/>
            <p14:sldId id="301"/>
            <p14:sldId id="302"/>
            <p14:sldId id="304"/>
            <p14:sldId id="308"/>
            <p14:sldId id="309"/>
            <p14:sldId id="306"/>
            <p14:sldId id="307"/>
            <p14:sldId id="310"/>
            <p14:sldId id="311"/>
            <p14:sldId id="312"/>
            <p14:sldId id="313"/>
            <p14:sldId id="315"/>
            <p14:sldId id="314"/>
            <p14:sldId id="3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CFFD"/>
    <a:srgbClr val="F7F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81" autoAdjust="0"/>
  </p:normalViewPr>
  <p:slideViewPr>
    <p:cSldViewPr snapToGrid="0">
      <p:cViewPr>
        <p:scale>
          <a:sx n="90" d="100"/>
          <a:sy n="90" d="100"/>
        </p:scale>
        <p:origin x="93" y="54"/>
      </p:cViewPr>
      <p:guideLst>
        <p:guide orient="horz" pos="2160"/>
        <p:guide pos="2880"/>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23:46:03.958"/>
    </inkml:context>
    <inkml:brush xml:id="br0">
      <inkml:brushProperty name="width" value="0.1" units="cm"/>
      <inkml:brushProperty name="height" value="0.1" units="cm"/>
      <inkml:brushProperty name="color" value="#5B2D90"/>
    </inkml:brush>
  </inkml:definitions>
  <inkml:trace contextRef="#ctx0" brushRef="#br0">15 55 10464,'-14'-9'3872,"14"3"-3008,6-3-224,2 0-1760,2 0 480,3-3-2912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1T00:33:48.140"/>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11 17 2720,'-11'-14'1024,"14"14"-800,-3 0-64,0 0-1056,0-2 448,0 2-960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DC99BAC5-AAC3-41B1-80A3-A98604D7601C}" type="datetimeFigureOut">
              <a:rPr lang="en-US" smtClean="0"/>
              <a:t>12/17/2020</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29C63B7B-8D39-4D0A-9EEA-56F291D347AD}" type="slidenum">
              <a:rPr lang="en-US" smtClean="0"/>
              <a:t>‹#›</a:t>
            </a:fld>
            <a:endParaRPr lang="en-US"/>
          </a:p>
        </p:txBody>
      </p:sp>
    </p:spTree>
    <p:extLst>
      <p:ext uri="{BB962C8B-B14F-4D97-AF65-F5344CB8AC3E}">
        <p14:creationId xmlns:p14="http://schemas.microsoft.com/office/powerpoint/2010/main" val="207862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51122" indent="-288893">
              <a:defRPr sz="2400" b="1">
                <a:solidFill>
                  <a:schemeClr val="tx1"/>
                </a:solidFill>
                <a:latin typeface="Times" pitchFamily="-32" charset="0"/>
              </a:defRPr>
            </a:lvl2pPr>
            <a:lvl3pPr marL="1155573" indent="-231115">
              <a:defRPr sz="2400" b="1">
                <a:solidFill>
                  <a:schemeClr val="tx1"/>
                </a:solidFill>
                <a:latin typeface="Times" pitchFamily="-32" charset="0"/>
              </a:defRPr>
            </a:lvl3pPr>
            <a:lvl4pPr marL="1617802" indent="-231115">
              <a:defRPr sz="2400" b="1">
                <a:solidFill>
                  <a:schemeClr val="tx1"/>
                </a:solidFill>
                <a:latin typeface="Times" pitchFamily="-32" charset="0"/>
              </a:defRPr>
            </a:lvl4pPr>
            <a:lvl5pPr marL="2080031" indent="-231115">
              <a:defRPr sz="2400" b="1">
                <a:solidFill>
                  <a:schemeClr val="tx1"/>
                </a:solidFill>
                <a:latin typeface="Times" pitchFamily="-32" charset="0"/>
              </a:defRPr>
            </a:lvl5pPr>
            <a:lvl6pPr marL="2542261" indent="-231115" eaLnBrk="0" fontAlgn="base" hangingPunct="0">
              <a:spcBef>
                <a:spcPct val="0"/>
              </a:spcBef>
              <a:spcAft>
                <a:spcPct val="0"/>
              </a:spcAft>
              <a:defRPr sz="2400" b="1">
                <a:solidFill>
                  <a:schemeClr val="tx1"/>
                </a:solidFill>
                <a:latin typeface="Times" pitchFamily="-32" charset="0"/>
              </a:defRPr>
            </a:lvl6pPr>
            <a:lvl7pPr marL="3004490" indent="-231115" eaLnBrk="0" fontAlgn="base" hangingPunct="0">
              <a:spcBef>
                <a:spcPct val="0"/>
              </a:spcBef>
              <a:spcAft>
                <a:spcPct val="0"/>
              </a:spcAft>
              <a:defRPr sz="2400" b="1">
                <a:solidFill>
                  <a:schemeClr val="tx1"/>
                </a:solidFill>
                <a:latin typeface="Times" pitchFamily="-32" charset="0"/>
              </a:defRPr>
            </a:lvl7pPr>
            <a:lvl8pPr marL="3466719" indent="-231115" eaLnBrk="0" fontAlgn="base" hangingPunct="0">
              <a:spcBef>
                <a:spcPct val="0"/>
              </a:spcBef>
              <a:spcAft>
                <a:spcPct val="0"/>
              </a:spcAft>
              <a:defRPr sz="2400" b="1">
                <a:solidFill>
                  <a:schemeClr val="tx1"/>
                </a:solidFill>
                <a:latin typeface="Times" pitchFamily="-32" charset="0"/>
              </a:defRPr>
            </a:lvl8pPr>
            <a:lvl9pPr marL="3928948" indent="-231115" eaLnBrk="0" fontAlgn="base" hangingPunct="0">
              <a:spcBef>
                <a:spcPct val="0"/>
              </a:spcBef>
              <a:spcAft>
                <a:spcPct val="0"/>
              </a:spcAft>
              <a:defRPr sz="2400" b="1">
                <a:solidFill>
                  <a:schemeClr val="tx1"/>
                </a:solidFill>
                <a:latin typeface="Times" pitchFamily="-32" charset="0"/>
              </a:defRPr>
            </a:lvl9pPr>
          </a:lstStyle>
          <a:p>
            <a:r>
              <a:rPr lang="en-GB" altLang="en-US" sz="1200" dirty="0"/>
              <a:t>Objects First with Java</a:t>
            </a:r>
          </a:p>
        </p:txBody>
      </p:sp>
      <p:sp>
        <p:nvSpPr>
          <p:cNvPr id="15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51122" indent="-288893">
              <a:defRPr sz="2400" b="1">
                <a:solidFill>
                  <a:schemeClr val="tx1"/>
                </a:solidFill>
                <a:latin typeface="Times" pitchFamily="-32" charset="0"/>
              </a:defRPr>
            </a:lvl2pPr>
            <a:lvl3pPr marL="1155573" indent="-231115">
              <a:defRPr sz="2400" b="1">
                <a:solidFill>
                  <a:schemeClr val="tx1"/>
                </a:solidFill>
                <a:latin typeface="Times" pitchFamily="-32" charset="0"/>
              </a:defRPr>
            </a:lvl3pPr>
            <a:lvl4pPr marL="1617802" indent="-231115">
              <a:defRPr sz="2400" b="1">
                <a:solidFill>
                  <a:schemeClr val="tx1"/>
                </a:solidFill>
                <a:latin typeface="Times" pitchFamily="-32" charset="0"/>
              </a:defRPr>
            </a:lvl4pPr>
            <a:lvl5pPr marL="2080031" indent="-231115">
              <a:defRPr sz="2400" b="1">
                <a:solidFill>
                  <a:schemeClr val="tx1"/>
                </a:solidFill>
                <a:latin typeface="Times" pitchFamily="-32" charset="0"/>
              </a:defRPr>
            </a:lvl5pPr>
            <a:lvl6pPr marL="2542261" indent="-231115" eaLnBrk="0" fontAlgn="base" hangingPunct="0">
              <a:spcBef>
                <a:spcPct val="0"/>
              </a:spcBef>
              <a:spcAft>
                <a:spcPct val="0"/>
              </a:spcAft>
              <a:defRPr sz="2400" b="1">
                <a:solidFill>
                  <a:schemeClr val="tx1"/>
                </a:solidFill>
                <a:latin typeface="Times" pitchFamily="-32" charset="0"/>
              </a:defRPr>
            </a:lvl6pPr>
            <a:lvl7pPr marL="3004490" indent="-231115" eaLnBrk="0" fontAlgn="base" hangingPunct="0">
              <a:spcBef>
                <a:spcPct val="0"/>
              </a:spcBef>
              <a:spcAft>
                <a:spcPct val="0"/>
              </a:spcAft>
              <a:defRPr sz="2400" b="1">
                <a:solidFill>
                  <a:schemeClr val="tx1"/>
                </a:solidFill>
                <a:latin typeface="Times" pitchFamily="-32" charset="0"/>
              </a:defRPr>
            </a:lvl7pPr>
            <a:lvl8pPr marL="3466719" indent="-231115" eaLnBrk="0" fontAlgn="base" hangingPunct="0">
              <a:spcBef>
                <a:spcPct val="0"/>
              </a:spcBef>
              <a:spcAft>
                <a:spcPct val="0"/>
              </a:spcAft>
              <a:defRPr sz="2400" b="1">
                <a:solidFill>
                  <a:schemeClr val="tx1"/>
                </a:solidFill>
                <a:latin typeface="Times" pitchFamily="-32" charset="0"/>
              </a:defRPr>
            </a:lvl8pPr>
            <a:lvl9pPr marL="3928948" indent="-231115" eaLnBrk="0" fontAlgn="base" hangingPunct="0">
              <a:spcBef>
                <a:spcPct val="0"/>
              </a:spcBef>
              <a:spcAft>
                <a:spcPct val="0"/>
              </a:spcAft>
              <a:defRPr sz="2400" b="1">
                <a:solidFill>
                  <a:schemeClr val="tx1"/>
                </a:solidFill>
                <a:latin typeface="Times" pitchFamily="-32" charset="0"/>
              </a:defRPr>
            </a:lvl9pPr>
          </a:lstStyle>
          <a:p>
            <a:r>
              <a:rPr lang="en-GB" altLang="en-US" sz="1200" dirty="0"/>
              <a:t>© David J. Barnes and Michael </a:t>
            </a:r>
            <a:r>
              <a:rPr lang="en-GB" altLang="en-US" sz="1200" dirty="0" err="1"/>
              <a:t>Kölling</a:t>
            </a:r>
            <a:endParaRPr lang="en-GB" altLang="en-US" sz="1200"/>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51122" indent="-288893">
              <a:defRPr sz="2400" b="1">
                <a:solidFill>
                  <a:schemeClr val="tx1"/>
                </a:solidFill>
                <a:latin typeface="Times" pitchFamily="-32" charset="0"/>
              </a:defRPr>
            </a:lvl2pPr>
            <a:lvl3pPr marL="1155573" indent="-231115">
              <a:defRPr sz="2400" b="1">
                <a:solidFill>
                  <a:schemeClr val="tx1"/>
                </a:solidFill>
                <a:latin typeface="Times" pitchFamily="-32" charset="0"/>
              </a:defRPr>
            </a:lvl3pPr>
            <a:lvl4pPr marL="1617802" indent="-231115">
              <a:defRPr sz="2400" b="1">
                <a:solidFill>
                  <a:schemeClr val="tx1"/>
                </a:solidFill>
                <a:latin typeface="Times" pitchFamily="-32" charset="0"/>
              </a:defRPr>
            </a:lvl4pPr>
            <a:lvl5pPr marL="2080031" indent="-231115">
              <a:defRPr sz="2400" b="1">
                <a:solidFill>
                  <a:schemeClr val="tx1"/>
                </a:solidFill>
                <a:latin typeface="Times" pitchFamily="-32" charset="0"/>
              </a:defRPr>
            </a:lvl5pPr>
            <a:lvl6pPr marL="2542261" indent="-231115" eaLnBrk="0" fontAlgn="base" hangingPunct="0">
              <a:spcBef>
                <a:spcPct val="0"/>
              </a:spcBef>
              <a:spcAft>
                <a:spcPct val="0"/>
              </a:spcAft>
              <a:defRPr sz="2400" b="1">
                <a:solidFill>
                  <a:schemeClr val="tx1"/>
                </a:solidFill>
                <a:latin typeface="Times" pitchFamily="-32" charset="0"/>
              </a:defRPr>
            </a:lvl6pPr>
            <a:lvl7pPr marL="3004490" indent="-231115" eaLnBrk="0" fontAlgn="base" hangingPunct="0">
              <a:spcBef>
                <a:spcPct val="0"/>
              </a:spcBef>
              <a:spcAft>
                <a:spcPct val="0"/>
              </a:spcAft>
              <a:defRPr sz="2400" b="1">
                <a:solidFill>
                  <a:schemeClr val="tx1"/>
                </a:solidFill>
                <a:latin typeface="Times" pitchFamily="-32" charset="0"/>
              </a:defRPr>
            </a:lvl7pPr>
            <a:lvl8pPr marL="3466719" indent="-231115" eaLnBrk="0" fontAlgn="base" hangingPunct="0">
              <a:spcBef>
                <a:spcPct val="0"/>
              </a:spcBef>
              <a:spcAft>
                <a:spcPct val="0"/>
              </a:spcAft>
              <a:defRPr sz="2400" b="1">
                <a:solidFill>
                  <a:schemeClr val="tx1"/>
                </a:solidFill>
                <a:latin typeface="Times" pitchFamily="-32" charset="0"/>
              </a:defRPr>
            </a:lvl8pPr>
            <a:lvl9pPr marL="3928948" indent="-231115" eaLnBrk="0" fontAlgn="base" hangingPunct="0">
              <a:spcBef>
                <a:spcPct val="0"/>
              </a:spcBef>
              <a:spcAft>
                <a:spcPct val="0"/>
              </a:spcAft>
              <a:defRPr sz="2400" b="1">
                <a:solidFill>
                  <a:schemeClr val="tx1"/>
                </a:solidFill>
                <a:latin typeface="Times" pitchFamily="-32" charset="0"/>
              </a:defRPr>
            </a:lvl9pPr>
          </a:lstStyle>
          <a:p>
            <a:fld id="{03152B4E-4FD2-45FC-9CDE-05DF5F3AE35C}" type="slidenum">
              <a:rPr lang="en-GB" altLang="en-US" sz="1200"/>
              <a:pPr/>
              <a:t>1</a:t>
            </a:fld>
            <a:endParaRPr lang="en-GB" altLang="en-US" sz="1200"/>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Replace this with your course title and your name/contact details.</a:t>
            </a:r>
          </a:p>
          <a:p>
            <a:pPr eaLnBrk="1" hangingPunct="1"/>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C63B7B-8D39-4D0A-9EEA-56F291D347AD}" type="slidenum">
              <a:rPr lang="en-US" smtClean="0"/>
              <a:t>5</a:t>
            </a:fld>
            <a:endParaRPr lang="en-US"/>
          </a:p>
        </p:txBody>
      </p:sp>
    </p:spTree>
    <p:extLst>
      <p:ext uri="{BB962C8B-B14F-4D97-AF65-F5344CB8AC3E}">
        <p14:creationId xmlns:p14="http://schemas.microsoft.com/office/powerpoint/2010/main" val="2263991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12/17/2020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80747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12/17/2020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16521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12/17/2020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799336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12/17/2020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94132512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12/17/2020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1"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108518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12/17/2020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168357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12/17/2020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826056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12/17/2020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602786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12/17/2020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858288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12/17/2020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15902806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12/17/2020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155203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12/17/2020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874816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12/17/2020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595195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12/17/2020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2"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539451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12/17/2020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733728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12/17/2020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7"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9218746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12/17/2020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321220627"/>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12/17/2020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1" name="Slide Number Placeholder 3">
            <a:extLst>
              <a:ext uri="{FF2B5EF4-FFF2-40B4-BE49-F238E27FC236}">
                <a16:creationId xmlns:a16="http://schemas.microsoft.com/office/drawing/2014/main" id="{355E5256-010D-4528-A217-D83E502F93FB}"/>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10463558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12/17/2020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153DB1B6-ADCC-44DD-8D2B-50A5CA84148D}"/>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11424100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12/17/2020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AEFBF6CD-69E1-44F7-9659-F8044F7F23C0}"/>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1555352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12/17/2020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1D44FC81-BD4A-4F31-9AE9-4DBAD5FFCAB8}"/>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1733051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12/17/2020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10" name="Slide Number Placeholder 3">
            <a:extLst>
              <a:ext uri="{FF2B5EF4-FFF2-40B4-BE49-F238E27FC236}">
                <a16:creationId xmlns:a16="http://schemas.microsoft.com/office/drawing/2014/main" id="{9B981B10-5A9B-4595-8991-0612C680872F}"/>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3769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12/17/2020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3808466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12/17/2020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10" name="Slide Number Placeholder 3">
            <a:extLst>
              <a:ext uri="{FF2B5EF4-FFF2-40B4-BE49-F238E27FC236}">
                <a16:creationId xmlns:a16="http://schemas.microsoft.com/office/drawing/2014/main" id="{C35AEA66-9A00-4D50-9B40-403F27DCE3A8}"/>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3251447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12/17/2020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9" name="Slide Number Placeholder 3">
            <a:extLst>
              <a:ext uri="{FF2B5EF4-FFF2-40B4-BE49-F238E27FC236}">
                <a16:creationId xmlns:a16="http://schemas.microsoft.com/office/drawing/2014/main" id="{EA8C0B22-EFA8-4112-919F-41050BE31F64}"/>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41661635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12/17/2020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0" name="Slide Number Placeholder 3">
            <a:extLst>
              <a:ext uri="{FF2B5EF4-FFF2-40B4-BE49-F238E27FC236}">
                <a16:creationId xmlns:a16="http://schemas.microsoft.com/office/drawing/2014/main" id="{A7713605-D515-424A-B190-EEB79B3F311B}"/>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42155074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12/17/2020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2" name="Slide Number Placeholder 3">
            <a:extLst>
              <a:ext uri="{FF2B5EF4-FFF2-40B4-BE49-F238E27FC236}">
                <a16:creationId xmlns:a16="http://schemas.microsoft.com/office/drawing/2014/main" id="{A4FF0297-5DB0-4B8D-998E-A0B416669122}"/>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6732495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12/17/2020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8" name="Slide Number Placeholder 3">
            <a:extLst>
              <a:ext uri="{FF2B5EF4-FFF2-40B4-BE49-F238E27FC236}">
                <a16:creationId xmlns:a16="http://schemas.microsoft.com/office/drawing/2014/main" id="{73D2A500-C7AA-44AF-B625-805C0B6E9BA3}"/>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3236153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12/17/2020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7" name="Slide Number Placeholder 3">
            <a:extLst>
              <a:ext uri="{FF2B5EF4-FFF2-40B4-BE49-F238E27FC236}">
                <a16:creationId xmlns:a16="http://schemas.microsoft.com/office/drawing/2014/main" id="{15552A9A-6CA3-419F-B25E-3E37419B41CC}"/>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2997472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12/17/2020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3" name="Slide Number Placeholder 3">
            <a:extLst>
              <a:ext uri="{FF2B5EF4-FFF2-40B4-BE49-F238E27FC236}">
                <a16:creationId xmlns:a16="http://schemas.microsoft.com/office/drawing/2014/main" id="{494E6FCC-FD34-4795-9326-07783AB77B41}"/>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749071169"/>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12/17/2020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1" name="Slide Number Placeholder 3">
            <a:extLst>
              <a:ext uri="{FF2B5EF4-FFF2-40B4-BE49-F238E27FC236}">
                <a16:creationId xmlns:a16="http://schemas.microsoft.com/office/drawing/2014/main" id="{F884698A-14D3-4547-B1B2-D859D0FB8A66}"/>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6445638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12/17/2020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E8B7FCE8-08E2-456A-A2DC-100F0F49F55F}"/>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6521026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12/17/2020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FCF30FC2-4E36-4C6E-A5C9-F0BF47D62CFE}"/>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87899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12/17/2020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40608566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12/17/2020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2C28CC85-8178-4026-9663-9C61FD97C26B}"/>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1381940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12/17/2020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10" name="Slide Number Placeholder 3">
            <a:extLst>
              <a:ext uri="{FF2B5EF4-FFF2-40B4-BE49-F238E27FC236}">
                <a16:creationId xmlns:a16="http://schemas.microsoft.com/office/drawing/2014/main" id="{C497B35C-1F85-4BB6-BBC2-2BDCC8F30159}"/>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40216055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12/17/2020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10" name="Slide Number Placeholder 3">
            <a:extLst>
              <a:ext uri="{FF2B5EF4-FFF2-40B4-BE49-F238E27FC236}">
                <a16:creationId xmlns:a16="http://schemas.microsoft.com/office/drawing/2014/main" id="{DC6149C3-623A-48C8-9E48-7CEC93EED5B5}"/>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060726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12/17/2020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9" name="Slide Number Placeholder 3">
            <a:extLst>
              <a:ext uri="{FF2B5EF4-FFF2-40B4-BE49-F238E27FC236}">
                <a16:creationId xmlns:a16="http://schemas.microsoft.com/office/drawing/2014/main" id="{12E80D9A-68D8-4B0F-B460-0712F1DD515D}"/>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12549810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12/17/2020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bg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0" name="Slide Number Placeholder 3">
            <a:extLst>
              <a:ext uri="{FF2B5EF4-FFF2-40B4-BE49-F238E27FC236}">
                <a16:creationId xmlns:a16="http://schemas.microsoft.com/office/drawing/2014/main" id="{2CD9FC29-BE21-41BD-B358-4F87EC53A336}"/>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40664881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12/17/2020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2" name="Slide Number Placeholder 3">
            <a:extLst>
              <a:ext uri="{FF2B5EF4-FFF2-40B4-BE49-F238E27FC236}">
                <a16:creationId xmlns:a16="http://schemas.microsoft.com/office/drawing/2014/main" id="{BA74A91F-8830-4E7E-A1A5-95DAB8E6C526}"/>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0334327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12/17/2020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8" name="Slide Number Placeholder 3">
            <a:extLst>
              <a:ext uri="{FF2B5EF4-FFF2-40B4-BE49-F238E27FC236}">
                <a16:creationId xmlns:a16="http://schemas.microsoft.com/office/drawing/2014/main" id="{5AA9B899-8A98-458A-A379-180D6B7830FF}"/>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4616783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12/17/2020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
        <p:nvSpPr>
          <p:cNvPr id="7" name="Slide Number Placeholder 3">
            <a:extLst>
              <a:ext uri="{FF2B5EF4-FFF2-40B4-BE49-F238E27FC236}">
                <a16:creationId xmlns:a16="http://schemas.microsoft.com/office/drawing/2014/main" id="{B7CB68F2-3262-44A6-82B6-E40AAE4C3048}"/>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5437007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12/17/2020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
        <p:nvSpPr>
          <p:cNvPr id="13" name="Slide Number Placeholder 3">
            <a:extLst>
              <a:ext uri="{FF2B5EF4-FFF2-40B4-BE49-F238E27FC236}">
                <a16:creationId xmlns:a16="http://schemas.microsoft.com/office/drawing/2014/main" id="{A38825B6-5322-4084-8783-13C2510A2B5B}"/>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42233133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12/17/2020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163237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12/17/2020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320167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12/17/2020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20523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12/17/2020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dirty="0"/>
              <a:t>Click to edit Master title style</a:t>
            </a: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19476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12/17/2020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59382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12/17/2020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dirty="0">
              <a:solidFill>
                <a:srgbClr val="0D6911"/>
              </a:solidFill>
              <a:latin typeface="Franklin Gothic Medium"/>
            </a:endParaRPr>
          </a:p>
        </p:txBody>
      </p:sp>
    </p:spTree>
    <p:extLst>
      <p:ext uri="{BB962C8B-B14F-4D97-AF65-F5344CB8AC3E}">
        <p14:creationId xmlns:p14="http://schemas.microsoft.com/office/powerpoint/2010/main" val="389342856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87" r:id="rId4"/>
    <p:sldLayoutId id="2147483679" r:id="rId5"/>
    <p:sldLayoutId id="2147483688"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12/17/2020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dirty="0">
              <a:solidFill>
                <a:srgbClr val="0D6911"/>
              </a:solidFill>
              <a:latin typeface="Franklin Gothic Medium"/>
            </a:endParaRPr>
          </a:p>
        </p:txBody>
      </p:sp>
    </p:spTree>
    <p:extLst>
      <p:ext uri="{BB962C8B-B14F-4D97-AF65-F5344CB8AC3E}">
        <p14:creationId xmlns:p14="http://schemas.microsoft.com/office/powerpoint/2010/main" val="93336279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12/17/2020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dirty="0">
              <a:solidFill>
                <a:srgbClr val="0D6911"/>
              </a:solidFill>
              <a:latin typeface="Franklin Gothic Medium"/>
            </a:endParaRPr>
          </a:p>
        </p:txBody>
      </p:sp>
    </p:spTree>
    <p:extLst>
      <p:ext uri="{BB962C8B-B14F-4D97-AF65-F5344CB8AC3E}">
        <p14:creationId xmlns:p14="http://schemas.microsoft.com/office/powerpoint/2010/main" val="177783935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12/17/2020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dirty="0">
              <a:solidFill>
                <a:srgbClr val="0D6911"/>
              </a:solidFill>
              <a:latin typeface="Franklin Gothic Medium"/>
            </a:endParaRPr>
          </a:p>
        </p:txBody>
      </p:sp>
    </p:spTree>
    <p:extLst>
      <p:ext uri="{BB962C8B-B14F-4D97-AF65-F5344CB8AC3E}">
        <p14:creationId xmlns:p14="http://schemas.microsoft.com/office/powerpoint/2010/main" val="382922048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hyperlink" Target="https://www.callicoder.com/categories/java" TargetMode="External"/><Relationship Id="rId2" Type="http://schemas.openxmlformats.org/officeDocument/2006/relationships/hyperlink" Target="https://www.callicoder.com/about" TargetMode="Externa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1"/>
          <p:cNvSpPr>
            <a:spLocks noGrp="1" noChangeArrowheads="1"/>
          </p:cNvSpPr>
          <p:nvPr>
            <p:ph type="title"/>
          </p:nvPr>
        </p:nvSpPr>
        <p:spPr/>
        <p:txBody>
          <a:bodyPr/>
          <a:lstStyle/>
          <a:p>
            <a:pPr eaLnBrk="1" hangingPunct="1"/>
            <a:r>
              <a:rPr lang="en-GB" altLang="en-US" sz="3200" dirty="0">
                <a:solidFill>
                  <a:schemeClr val="tx2">
                    <a:lumMod val="20000"/>
                    <a:lumOff val="80000"/>
                  </a:schemeClr>
                </a:solidFill>
              </a:rPr>
              <a:t>Object-Oriented Programming and Data Abstraction</a:t>
            </a:r>
            <a:br>
              <a:rPr lang="en-GB" altLang="en-US" dirty="0"/>
            </a:br>
            <a:br>
              <a:rPr lang="en-GB" altLang="en-US" dirty="0"/>
            </a:br>
            <a:r>
              <a:rPr lang="en-GB" altLang="en-US"/>
              <a:t>Lesson 12:</a:t>
            </a:r>
            <a:br>
              <a:rPr lang="en-GB" altLang="en-US"/>
            </a:br>
            <a:br>
              <a:rPr lang="en-GB" altLang="en-US"/>
            </a:br>
            <a:r>
              <a:rPr lang="en-GB" altLang="en-US"/>
              <a:t>Concurrent </a:t>
            </a:r>
            <a:br>
              <a:rPr lang="en-GB" altLang="en-US"/>
            </a:br>
            <a:r>
              <a:rPr lang="en-GB" altLang="en-US"/>
              <a:t>Programming</a:t>
            </a:r>
            <a:endParaRPr lang="en-US" altLang="en-US" sz="3600" dirty="0"/>
          </a:p>
        </p:txBody>
      </p:sp>
    </p:spTree>
    <p:extLst>
      <p:ext uri="{BB962C8B-B14F-4D97-AF65-F5344CB8AC3E}">
        <p14:creationId xmlns:p14="http://schemas.microsoft.com/office/powerpoint/2010/main" val="35871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E95F71-C26D-4A05-89CC-3A839D4143A7}"/>
              </a:ext>
            </a:extLst>
          </p:cNvPr>
          <p:cNvSpPr>
            <a:spLocks noGrp="1"/>
          </p:cNvSpPr>
          <p:nvPr>
            <p:ph idx="1"/>
          </p:nvPr>
        </p:nvSpPr>
        <p:spPr/>
        <p:txBody>
          <a:bodyPr>
            <a:normAutofit/>
          </a:bodyPr>
          <a:lstStyle/>
          <a:p>
            <a:pPr marL="45720" indent="0">
              <a:spcBef>
                <a:spcPts val="0"/>
              </a:spcBef>
              <a:spcAft>
                <a:spcPts val="0"/>
              </a:spcAft>
              <a:buNone/>
            </a:pPr>
            <a:r>
              <a:rPr lang="en-US" sz="1800" b="1">
                <a:solidFill>
                  <a:srgbClr val="7F0055"/>
                </a:solidFill>
                <a:latin typeface="Consolas" panose="020B0609020204030204" pitchFamily="49" charset="0"/>
              </a:rPr>
              <a:t>private</a:t>
            </a:r>
            <a:r>
              <a:rPr lang="en-US" sz="1800" b="1">
                <a:solidFill>
                  <a:srgbClr val="000000"/>
                </a:solidFill>
                <a:latin typeface="Consolas" panose="020B0609020204030204" pitchFamily="49" charset="0"/>
              </a:rPr>
              <a:t> </a:t>
            </a:r>
            <a:r>
              <a:rPr lang="en-US" sz="1800" b="1">
                <a:solidFill>
                  <a:srgbClr val="7F0055"/>
                </a:solidFill>
                <a:latin typeface="Consolas" panose="020B0609020204030204" pitchFamily="49" charset="0"/>
              </a:rPr>
              <a:t>static</a:t>
            </a:r>
            <a:r>
              <a:rPr lang="en-US" sz="1800" b="1">
                <a:solidFill>
                  <a:srgbClr val="000000"/>
                </a:solidFill>
                <a:latin typeface="Consolas" panose="020B0609020204030204" pitchFamily="49" charset="0"/>
              </a:rPr>
              <a:t> </a:t>
            </a:r>
            <a:r>
              <a:rPr lang="en-US" sz="1800">
                <a:solidFill>
                  <a:srgbClr val="000000"/>
                </a:solidFill>
                <a:latin typeface="Consolas" panose="020B0609020204030204" pitchFamily="49" charset="0"/>
              </a:rPr>
              <a:t>List&lt;String&gt; </a:t>
            </a:r>
            <a:r>
              <a:rPr lang="en-US" sz="1800">
                <a:solidFill>
                  <a:srgbClr val="0000C0"/>
                </a:solidFill>
                <a:latin typeface="Consolas" panose="020B0609020204030204" pitchFamily="49" charset="0"/>
              </a:rPr>
              <a:t>animals</a:t>
            </a:r>
            <a:r>
              <a:rPr lang="en-US" sz="1800">
                <a:solidFill>
                  <a:srgbClr val="000000"/>
                </a:solidFill>
                <a:latin typeface="Consolas" panose="020B0609020204030204" pitchFamily="49" charset="0"/>
              </a:rPr>
              <a:t> = </a:t>
            </a:r>
            <a:r>
              <a:rPr lang="en-US" sz="1800" b="1">
                <a:solidFill>
                  <a:srgbClr val="7F0055"/>
                </a:solidFill>
                <a:latin typeface="Consolas" panose="020B0609020204030204" pitchFamily="49" charset="0"/>
              </a:rPr>
              <a:t>new</a:t>
            </a:r>
            <a:r>
              <a:rPr lang="en-US" sz="1800">
                <a:solidFill>
                  <a:srgbClr val="000000"/>
                </a:solidFill>
                <a:latin typeface="Consolas" panose="020B0609020204030204" pitchFamily="49" charset="0"/>
              </a:rPr>
              <a:t> ArrayList&lt;String&gt;();</a:t>
            </a:r>
          </a:p>
          <a:p>
            <a:pPr marL="45720" indent="0">
              <a:spcBef>
                <a:spcPts val="0"/>
              </a:spcBef>
              <a:spcAft>
                <a:spcPts val="0"/>
              </a:spcAft>
              <a:buNone/>
            </a:pPr>
            <a:r>
              <a:rPr lang="en-US" sz="1800" b="1">
                <a:solidFill>
                  <a:srgbClr val="7F0055"/>
                </a:solidFill>
                <a:latin typeface="Consolas" panose="020B0609020204030204" pitchFamily="49" charset="0"/>
              </a:rPr>
              <a:t>private</a:t>
            </a:r>
            <a:r>
              <a:rPr lang="en-US" sz="1800" b="1">
                <a:solidFill>
                  <a:srgbClr val="000000"/>
                </a:solidFill>
                <a:latin typeface="Consolas" panose="020B0609020204030204" pitchFamily="49" charset="0"/>
              </a:rPr>
              <a:t> </a:t>
            </a:r>
            <a:r>
              <a:rPr lang="en-US" sz="1800" b="1">
                <a:solidFill>
                  <a:srgbClr val="7F0055"/>
                </a:solidFill>
                <a:latin typeface="Consolas" panose="020B0609020204030204" pitchFamily="49" charset="0"/>
              </a:rPr>
              <a:t>static</a:t>
            </a:r>
            <a:r>
              <a:rPr lang="en-US" sz="1800" b="1">
                <a:solidFill>
                  <a:srgbClr val="000000"/>
                </a:solidFill>
                <a:latin typeface="Consolas" panose="020B0609020204030204" pitchFamily="49" charset="0"/>
              </a:rPr>
              <a:t> </a:t>
            </a:r>
            <a:r>
              <a:rPr lang="en-US" sz="1800">
                <a:solidFill>
                  <a:srgbClr val="000000"/>
                </a:solidFill>
                <a:latin typeface="Consolas" panose="020B0609020204030204" pitchFamily="49" charset="0"/>
              </a:rPr>
              <a:t>List&lt;String&gt; </a:t>
            </a:r>
            <a:r>
              <a:rPr lang="en-US" sz="1800">
                <a:solidFill>
                  <a:srgbClr val="0000C0"/>
                </a:solidFill>
                <a:latin typeface="Consolas" panose="020B0609020204030204" pitchFamily="49" charset="0"/>
              </a:rPr>
              <a:t>adjectives</a:t>
            </a:r>
            <a:r>
              <a:rPr lang="en-US" sz="1800">
                <a:solidFill>
                  <a:srgbClr val="000000"/>
                </a:solidFill>
                <a:latin typeface="Consolas" panose="020B0609020204030204" pitchFamily="49" charset="0"/>
              </a:rPr>
              <a:t> = </a:t>
            </a:r>
            <a:r>
              <a:rPr lang="en-US" sz="1800" b="1">
                <a:solidFill>
                  <a:srgbClr val="7F0055"/>
                </a:solidFill>
                <a:latin typeface="Consolas" panose="020B0609020204030204" pitchFamily="49" charset="0"/>
              </a:rPr>
              <a:t>new</a:t>
            </a:r>
            <a:r>
              <a:rPr lang="en-US" sz="1800">
                <a:solidFill>
                  <a:srgbClr val="000000"/>
                </a:solidFill>
                <a:latin typeface="Consolas" panose="020B0609020204030204" pitchFamily="49" charset="0"/>
              </a:rPr>
              <a:t> ArrayList&lt;String&gt;();</a:t>
            </a:r>
          </a:p>
          <a:p>
            <a:pPr marL="45720" indent="0">
              <a:spcBef>
                <a:spcPts val="0"/>
              </a:spcBef>
              <a:spcAft>
                <a:spcPts val="0"/>
              </a:spcAft>
              <a:buNone/>
            </a:pPr>
            <a:endParaRPr lang="en-US" sz="1800">
              <a:solidFill>
                <a:srgbClr val="000000"/>
              </a:solidFill>
              <a:latin typeface="Consolas" panose="020B0609020204030204" pitchFamily="49" charset="0"/>
            </a:endParaRPr>
          </a:p>
          <a:p>
            <a:pPr marL="45720" indent="0">
              <a:spcBef>
                <a:spcPts val="0"/>
              </a:spcBef>
              <a:spcAft>
                <a:spcPts val="0"/>
              </a:spcAft>
              <a:buNone/>
            </a:pPr>
            <a:r>
              <a:rPr lang="en-US" sz="1800">
                <a:solidFill>
                  <a:srgbClr val="000000"/>
                </a:solidFill>
                <a:latin typeface="Consolas" panose="020B0609020204030204" pitchFamily="49" charset="0"/>
              </a:rPr>
              <a:t>ExecutorService </a:t>
            </a:r>
            <a:r>
              <a:rPr lang="en-US" sz="1800">
                <a:solidFill>
                  <a:srgbClr val="6A3E3E"/>
                </a:solidFill>
                <a:latin typeface="Consolas" panose="020B0609020204030204" pitchFamily="49" charset="0"/>
              </a:rPr>
              <a:t>exec</a:t>
            </a:r>
            <a:r>
              <a:rPr lang="en-US" sz="1800">
                <a:solidFill>
                  <a:srgbClr val="000000"/>
                </a:solidFill>
                <a:latin typeface="Consolas" panose="020B0609020204030204" pitchFamily="49" charset="0"/>
              </a:rPr>
              <a:t> = Executors.</a:t>
            </a:r>
            <a:r>
              <a:rPr lang="en-US" sz="1800" i="1">
                <a:solidFill>
                  <a:srgbClr val="000000"/>
                </a:solidFill>
                <a:latin typeface="Consolas" panose="020B0609020204030204" pitchFamily="49" charset="0"/>
              </a:rPr>
              <a:t>newCachedThreadPool();</a:t>
            </a:r>
          </a:p>
          <a:p>
            <a:pPr marL="45720" indent="0">
              <a:spcBef>
                <a:spcPts val="0"/>
              </a:spcBef>
              <a:spcAft>
                <a:spcPts val="0"/>
              </a:spcAft>
              <a:buNone/>
            </a:pPr>
            <a:r>
              <a:rPr lang="en-US" sz="1800">
                <a:solidFill>
                  <a:srgbClr val="6A3E3E"/>
                </a:solidFill>
                <a:latin typeface="Consolas" panose="020B0609020204030204" pitchFamily="49" charset="0"/>
              </a:rPr>
              <a:t>exec</a:t>
            </a:r>
            <a:r>
              <a:rPr lang="en-US" sz="1800">
                <a:solidFill>
                  <a:srgbClr val="000000"/>
                </a:solidFill>
                <a:latin typeface="Consolas" panose="020B0609020204030204" pitchFamily="49" charset="0"/>
              </a:rPr>
              <a:t>.execute(</a:t>
            </a:r>
            <a:r>
              <a:rPr lang="en-US" sz="1800">
                <a:solidFill>
                  <a:srgbClr val="6A3E3E"/>
                </a:solidFill>
                <a:latin typeface="Consolas" panose="020B0609020204030204" pitchFamily="49" charset="0"/>
              </a:rPr>
              <a:t>task1</a:t>
            </a:r>
            <a:r>
              <a:rPr lang="en-US" sz="1800">
                <a:solidFill>
                  <a:srgbClr val="000000"/>
                </a:solidFill>
                <a:latin typeface="Consolas" panose="020B0609020204030204" pitchFamily="49" charset="0"/>
              </a:rPr>
              <a:t>);</a:t>
            </a:r>
          </a:p>
          <a:p>
            <a:pPr marL="45720" indent="0">
              <a:spcBef>
                <a:spcPts val="0"/>
              </a:spcBef>
              <a:spcAft>
                <a:spcPts val="0"/>
              </a:spcAft>
              <a:buNone/>
            </a:pPr>
            <a:r>
              <a:rPr lang="en-US" sz="1800">
                <a:solidFill>
                  <a:srgbClr val="6A3E3E"/>
                </a:solidFill>
                <a:latin typeface="Consolas" panose="020B0609020204030204" pitchFamily="49" charset="0"/>
              </a:rPr>
              <a:t>exec</a:t>
            </a:r>
            <a:r>
              <a:rPr lang="en-US" sz="1800">
                <a:solidFill>
                  <a:srgbClr val="000000"/>
                </a:solidFill>
                <a:latin typeface="Consolas" panose="020B0609020204030204" pitchFamily="49" charset="0"/>
              </a:rPr>
              <a:t>.execute(</a:t>
            </a:r>
            <a:r>
              <a:rPr lang="en-US" sz="1800">
                <a:solidFill>
                  <a:srgbClr val="6A3E3E"/>
                </a:solidFill>
                <a:latin typeface="Consolas" panose="020B0609020204030204" pitchFamily="49" charset="0"/>
              </a:rPr>
              <a:t>task2</a:t>
            </a:r>
            <a:r>
              <a:rPr lang="en-US" sz="1800">
                <a:solidFill>
                  <a:srgbClr val="000000"/>
                </a:solidFill>
                <a:latin typeface="Consolas" panose="020B0609020204030204" pitchFamily="49" charset="0"/>
              </a:rPr>
              <a:t>);</a:t>
            </a:r>
          </a:p>
          <a:p>
            <a:pPr marL="45720" indent="0">
              <a:spcBef>
                <a:spcPts val="0"/>
              </a:spcBef>
              <a:spcAft>
                <a:spcPts val="0"/>
              </a:spcAft>
              <a:buNone/>
            </a:pPr>
            <a:r>
              <a:rPr lang="en-US" sz="1800">
                <a:solidFill>
                  <a:srgbClr val="000000"/>
                </a:solidFill>
                <a:latin typeface="Consolas" panose="020B0609020204030204" pitchFamily="49" charset="0"/>
              </a:rPr>
              <a:t>String </a:t>
            </a:r>
            <a:r>
              <a:rPr lang="en-US" sz="1800">
                <a:solidFill>
                  <a:srgbClr val="6A3E3E"/>
                </a:solidFill>
                <a:latin typeface="Consolas" panose="020B0609020204030204" pitchFamily="49" charset="0"/>
              </a:rPr>
              <a:t>myAnimal</a:t>
            </a:r>
            <a:r>
              <a:rPr lang="en-US" sz="1800">
                <a:solidFill>
                  <a:srgbClr val="000000"/>
                </a:solidFill>
                <a:latin typeface="Consolas" panose="020B0609020204030204" pitchFamily="49" charset="0"/>
              </a:rPr>
              <a:t> = </a:t>
            </a:r>
            <a:r>
              <a:rPr lang="en-US" sz="1800" i="1">
                <a:solidFill>
                  <a:srgbClr val="000000"/>
                </a:solidFill>
                <a:latin typeface="Consolas" panose="020B0609020204030204" pitchFamily="49" charset="0"/>
              </a:rPr>
              <a:t>getRandomElement(</a:t>
            </a:r>
            <a:r>
              <a:rPr lang="en-US" sz="1800" i="1">
                <a:solidFill>
                  <a:srgbClr val="0000C0"/>
                </a:solidFill>
                <a:latin typeface="Consolas" panose="020B0609020204030204" pitchFamily="49" charset="0"/>
              </a:rPr>
              <a:t>animals</a:t>
            </a:r>
            <a:r>
              <a:rPr lang="en-US" sz="1800" i="1">
                <a:solidFill>
                  <a:srgbClr val="000000"/>
                </a:solidFill>
                <a:latin typeface="Consolas" panose="020B0609020204030204" pitchFamily="49" charset="0"/>
              </a:rPr>
              <a:t>);</a:t>
            </a:r>
          </a:p>
          <a:p>
            <a:pPr marL="45720" indent="0">
              <a:spcBef>
                <a:spcPts val="0"/>
              </a:spcBef>
              <a:spcAft>
                <a:spcPts val="0"/>
              </a:spcAft>
              <a:buNone/>
            </a:pPr>
            <a:r>
              <a:rPr lang="en-US" sz="1800">
                <a:solidFill>
                  <a:srgbClr val="000000"/>
                </a:solidFill>
                <a:latin typeface="Consolas" panose="020B0609020204030204" pitchFamily="49" charset="0"/>
              </a:rPr>
              <a:t>String </a:t>
            </a:r>
            <a:r>
              <a:rPr lang="en-US" sz="1800">
                <a:solidFill>
                  <a:srgbClr val="6A3E3E"/>
                </a:solidFill>
                <a:latin typeface="Consolas" panose="020B0609020204030204" pitchFamily="49" charset="0"/>
              </a:rPr>
              <a:t>myAdjective</a:t>
            </a:r>
            <a:r>
              <a:rPr lang="en-US" sz="1800">
                <a:solidFill>
                  <a:srgbClr val="000000"/>
                </a:solidFill>
                <a:latin typeface="Consolas" panose="020B0609020204030204" pitchFamily="49" charset="0"/>
              </a:rPr>
              <a:t> = </a:t>
            </a:r>
            <a:r>
              <a:rPr lang="en-US" sz="1800" i="1">
                <a:solidFill>
                  <a:srgbClr val="000000"/>
                </a:solidFill>
                <a:latin typeface="Consolas" panose="020B0609020204030204" pitchFamily="49" charset="0"/>
              </a:rPr>
              <a:t>getRandomElement(</a:t>
            </a:r>
            <a:r>
              <a:rPr lang="en-US" sz="1800" i="1">
                <a:solidFill>
                  <a:srgbClr val="0000C0"/>
                </a:solidFill>
                <a:latin typeface="Consolas" panose="020B0609020204030204" pitchFamily="49" charset="0"/>
              </a:rPr>
              <a:t>adjectives</a:t>
            </a:r>
            <a:r>
              <a:rPr lang="en-US" sz="1800" i="1">
                <a:solidFill>
                  <a:srgbClr val="000000"/>
                </a:solidFill>
                <a:latin typeface="Consolas" panose="020B0609020204030204" pitchFamily="49" charset="0"/>
              </a:rPr>
              <a:t>);</a:t>
            </a:r>
          </a:p>
          <a:p>
            <a:pPr marL="45720" indent="0">
              <a:spcBef>
                <a:spcPts val="0"/>
              </a:spcBef>
              <a:spcAft>
                <a:spcPts val="0"/>
              </a:spcAft>
              <a:buNone/>
            </a:pPr>
            <a:endParaRPr lang="en-US" sz="1800" i="1">
              <a:solidFill>
                <a:srgbClr val="000000"/>
              </a:solidFill>
              <a:latin typeface="Consolas" panose="020B0609020204030204" pitchFamily="49" charset="0"/>
            </a:endParaRPr>
          </a:p>
          <a:p>
            <a:pPr>
              <a:spcBef>
                <a:spcPts val="0"/>
              </a:spcBef>
              <a:spcAft>
                <a:spcPts val="1000"/>
              </a:spcAft>
            </a:pPr>
            <a:r>
              <a:rPr lang="en-US" sz="1800">
                <a:solidFill>
                  <a:srgbClr val="000000"/>
                </a:solidFill>
              </a:rPr>
              <a:t>Two tasks in separate thread to populate two different ArrayLists.</a:t>
            </a:r>
          </a:p>
          <a:p>
            <a:pPr>
              <a:spcBef>
                <a:spcPts val="0"/>
              </a:spcBef>
              <a:spcAft>
                <a:spcPts val="0"/>
              </a:spcAft>
            </a:pPr>
            <a:r>
              <a:rPr lang="en-US" sz="1800">
                <a:solidFill>
                  <a:srgbClr val="000000"/>
                </a:solidFill>
              </a:rPr>
              <a:t>But, we have to give the threads time to complete, before we grab a random animal and a random adjective from the main thread.</a:t>
            </a:r>
            <a:endParaRPr lang="en-US" sz="1800"/>
          </a:p>
        </p:txBody>
      </p:sp>
      <p:sp>
        <p:nvSpPr>
          <p:cNvPr id="3" name="Title 2">
            <a:extLst>
              <a:ext uri="{FF2B5EF4-FFF2-40B4-BE49-F238E27FC236}">
                <a16:creationId xmlns:a16="http://schemas.microsoft.com/office/drawing/2014/main" id="{551410AC-5430-46E4-B31B-B67A58CCDB23}"/>
              </a:ext>
            </a:extLst>
          </p:cNvPr>
          <p:cNvSpPr>
            <a:spLocks noGrp="1"/>
          </p:cNvSpPr>
          <p:nvPr>
            <p:ph type="title"/>
          </p:nvPr>
        </p:nvSpPr>
        <p:spPr/>
        <p:txBody>
          <a:bodyPr/>
          <a:lstStyle/>
          <a:p>
            <a:r>
              <a:rPr lang="en-US"/>
              <a:t>But sometimes you need to </a:t>
            </a:r>
            <a:br>
              <a:rPr lang="en-US"/>
            </a:br>
            <a:r>
              <a:rPr lang="en-US"/>
              <a:t>AWAIT for tasks to complete  </a:t>
            </a:r>
            <a:r>
              <a:rPr lang="en-US" sz="2400"/>
              <a:t>(1)</a:t>
            </a:r>
            <a:endParaRPr lang="en-US"/>
          </a:p>
        </p:txBody>
      </p:sp>
    </p:spTree>
    <p:extLst>
      <p:ext uri="{BB962C8B-B14F-4D97-AF65-F5344CB8AC3E}">
        <p14:creationId xmlns:p14="http://schemas.microsoft.com/office/powerpoint/2010/main" val="2754071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B82E80-911A-499B-95B4-F31019C75BD0}"/>
              </a:ext>
            </a:extLst>
          </p:cNvPr>
          <p:cNvSpPr>
            <a:spLocks noGrp="1"/>
          </p:cNvSpPr>
          <p:nvPr>
            <p:ph sz="half" idx="1"/>
          </p:nvPr>
        </p:nvSpPr>
        <p:spPr>
          <a:xfrm>
            <a:off x="350186" y="1719071"/>
            <a:ext cx="8610599" cy="4912233"/>
          </a:xfrm>
        </p:spPr>
        <p:txBody>
          <a:bodyPr>
            <a:normAutofit/>
          </a:bodyPr>
          <a:lstStyle/>
          <a:p>
            <a:pPr marL="45720" indent="0">
              <a:spcBef>
                <a:spcPts val="0"/>
              </a:spcBef>
              <a:spcAft>
                <a:spcPts val="0"/>
              </a:spcAft>
              <a:buNone/>
            </a:pPr>
            <a:r>
              <a:rPr lang="en-US" sz="1600" b="1">
                <a:solidFill>
                  <a:srgbClr val="7F0055"/>
                </a:solidFill>
                <a:latin typeface="Consolas" panose="020B0609020204030204" pitchFamily="49" charset="0"/>
              </a:rPr>
              <a:t>private</a:t>
            </a:r>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static</a:t>
            </a:r>
            <a:r>
              <a:rPr lang="en-US" sz="1600">
                <a:solidFill>
                  <a:srgbClr val="000000"/>
                </a:solidFill>
                <a:latin typeface="Consolas" panose="020B0609020204030204" pitchFamily="49" charset="0"/>
              </a:rPr>
              <a:t> CountDownLatch </a:t>
            </a:r>
            <a:r>
              <a:rPr lang="en-US" sz="1600">
                <a:solidFill>
                  <a:srgbClr val="6A3E3E"/>
                </a:solidFill>
                <a:latin typeface="Consolas" panose="020B0609020204030204" pitchFamily="49" charset="0"/>
              </a:rPr>
              <a:t>latch</a:t>
            </a:r>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new</a:t>
            </a:r>
            <a:r>
              <a:rPr lang="en-US" sz="1600">
                <a:solidFill>
                  <a:srgbClr val="000000"/>
                </a:solidFill>
                <a:latin typeface="Consolas" panose="020B0609020204030204" pitchFamily="49" charset="0"/>
              </a:rPr>
              <a:t> CountDownLatch(2); </a:t>
            </a:r>
            <a:r>
              <a:rPr lang="en-US" sz="1600">
                <a:solidFill>
                  <a:srgbClr val="3F7F5F"/>
                </a:solidFill>
                <a:latin typeface="Consolas" panose="020B0609020204030204" pitchFamily="49" charset="0"/>
              </a:rPr>
              <a:t>// 2 threads</a:t>
            </a:r>
            <a:endParaRPr lang="en-US" sz="1600">
              <a:solidFill>
                <a:srgbClr val="000000"/>
              </a:solidFill>
              <a:latin typeface="Consolas" panose="020B0609020204030204" pitchFamily="49" charset="0"/>
            </a:endParaRPr>
          </a:p>
          <a:p>
            <a:pPr marL="45720" indent="0">
              <a:spcBef>
                <a:spcPts val="0"/>
              </a:spcBef>
              <a:spcAft>
                <a:spcPts val="0"/>
              </a:spcAft>
              <a:buNone/>
            </a:pPr>
            <a:endParaRPr lang="en-US" sz="1600">
              <a:solidFill>
                <a:srgbClr val="000000"/>
              </a:solidFill>
              <a:latin typeface="Consolas" panose="020B0609020204030204" pitchFamily="49" charset="0"/>
            </a:endParaRPr>
          </a:p>
          <a:p>
            <a:pPr marL="45720" indent="0">
              <a:spcBef>
                <a:spcPts val="0"/>
              </a:spcBef>
              <a:spcAft>
                <a:spcPts val="0"/>
              </a:spcAft>
              <a:buNone/>
            </a:pPr>
            <a:r>
              <a:rPr lang="en-US" sz="1600">
                <a:solidFill>
                  <a:srgbClr val="000000"/>
                </a:solidFill>
                <a:latin typeface="Consolas" panose="020B0609020204030204" pitchFamily="49" charset="0"/>
              </a:rPr>
              <a:t>ExecutorService </a:t>
            </a:r>
            <a:r>
              <a:rPr lang="en-US" sz="1600">
                <a:solidFill>
                  <a:srgbClr val="6A3E3E"/>
                </a:solidFill>
                <a:latin typeface="Consolas" panose="020B0609020204030204" pitchFamily="49" charset="0"/>
              </a:rPr>
              <a:t>exec</a:t>
            </a:r>
            <a:r>
              <a:rPr lang="en-US" sz="1600">
                <a:solidFill>
                  <a:srgbClr val="000000"/>
                </a:solidFill>
                <a:latin typeface="Consolas" panose="020B0609020204030204" pitchFamily="49" charset="0"/>
              </a:rPr>
              <a:t> = Executors.newCachedThreadPool();</a:t>
            </a:r>
          </a:p>
          <a:p>
            <a:pPr marL="45720" indent="0">
              <a:spcBef>
                <a:spcPts val="0"/>
              </a:spcBef>
              <a:spcAft>
                <a:spcPts val="0"/>
              </a:spcAft>
              <a:buNone/>
            </a:pPr>
            <a:r>
              <a:rPr lang="en-US" sz="1600">
                <a:solidFill>
                  <a:srgbClr val="6A3E3E"/>
                </a:solidFill>
                <a:latin typeface="Consolas" panose="020B0609020204030204" pitchFamily="49" charset="0"/>
              </a:rPr>
              <a:t>exec</a:t>
            </a:r>
            <a:r>
              <a:rPr lang="en-US" sz="1600">
                <a:solidFill>
                  <a:srgbClr val="000000"/>
                </a:solidFill>
                <a:latin typeface="Consolas" panose="020B0609020204030204" pitchFamily="49" charset="0"/>
              </a:rPr>
              <a:t>.execute(</a:t>
            </a:r>
            <a:r>
              <a:rPr lang="en-US" sz="1600">
                <a:solidFill>
                  <a:srgbClr val="6A3E3E"/>
                </a:solidFill>
                <a:latin typeface="Consolas" panose="020B0609020204030204" pitchFamily="49" charset="0"/>
              </a:rPr>
              <a:t>task1</a:t>
            </a:r>
            <a:r>
              <a:rPr lang="en-US" sz="1600">
                <a:solidFill>
                  <a:srgbClr val="000000"/>
                </a:solidFill>
                <a:latin typeface="Consolas" panose="020B0609020204030204" pitchFamily="49" charset="0"/>
              </a:rPr>
              <a:t>);</a:t>
            </a:r>
          </a:p>
          <a:p>
            <a:pPr marL="45720" indent="0">
              <a:spcBef>
                <a:spcPts val="0"/>
              </a:spcBef>
              <a:spcAft>
                <a:spcPts val="0"/>
              </a:spcAft>
              <a:buNone/>
            </a:pPr>
            <a:r>
              <a:rPr lang="en-US" sz="1600">
                <a:solidFill>
                  <a:srgbClr val="6A3E3E"/>
                </a:solidFill>
                <a:latin typeface="Consolas" panose="020B0609020204030204" pitchFamily="49" charset="0"/>
              </a:rPr>
              <a:t>exec</a:t>
            </a:r>
            <a:r>
              <a:rPr lang="en-US" sz="1600">
                <a:solidFill>
                  <a:srgbClr val="000000"/>
                </a:solidFill>
                <a:latin typeface="Consolas" panose="020B0609020204030204" pitchFamily="49" charset="0"/>
              </a:rPr>
              <a:t>.execute(</a:t>
            </a:r>
            <a:r>
              <a:rPr lang="en-US" sz="1600">
                <a:solidFill>
                  <a:srgbClr val="6A3E3E"/>
                </a:solidFill>
                <a:latin typeface="Consolas" panose="020B0609020204030204" pitchFamily="49" charset="0"/>
              </a:rPr>
              <a:t>task2</a:t>
            </a:r>
            <a:r>
              <a:rPr lang="en-US" sz="1600">
                <a:solidFill>
                  <a:srgbClr val="000000"/>
                </a:solidFill>
                <a:latin typeface="Consolas" panose="020B0609020204030204" pitchFamily="49" charset="0"/>
              </a:rPr>
              <a:t>);</a:t>
            </a:r>
          </a:p>
          <a:p>
            <a:pPr marL="45720" indent="0">
              <a:spcBef>
                <a:spcPts val="0"/>
              </a:spcBef>
              <a:spcAft>
                <a:spcPts val="0"/>
              </a:spcAft>
              <a:buNone/>
            </a:pPr>
            <a:endParaRPr lang="en-US" sz="1600">
              <a:latin typeface="Consolas" panose="020B0609020204030204" pitchFamily="49" charset="0"/>
            </a:endParaRPr>
          </a:p>
          <a:p>
            <a:pPr marL="45720" indent="0">
              <a:spcBef>
                <a:spcPts val="0"/>
              </a:spcBef>
              <a:spcAft>
                <a:spcPts val="0"/>
              </a:spcAft>
              <a:buNone/>
            </a:pPr>
            <a:r>
              <a:rPr lang="en-US" sz="1600">
                <a:solidFill>
                  <a:srgbClr val="3F7F5F"/>
                </a:solidFill>
                <a:latin typeface="Consolas" panose="020B0609020204030204" pitchFamily="49" charset="0"/>
              </a:rPr>
              <a:t>// Wait for other threads to complete</a:t>
            </a:r>
          </a:p>
          <a:p>
            <a:pPr marL="45720" indent="0">
              <a:spcBef>
                <a:spcPts val="0"/>
              </a:spcBef>
              <a:spcAft>
                <a:spcPts val="0"/>
              </a:spcAft>
              <a:buNone/>
            </a:pPr>
            <a:r>
              <a:rPr lang="en-US" sz="1600" b="1">
                <a:solidFill>
                  <a:srgbClr val="7F0055"/>
                </a:solidFill>
                <a:latin typeface="Consolas" panose="020B0609020204030204" pitchFamily="49" charset="0"/>
              </a:rPr>
              <a:t>try</a:t>
            </a:r>
            <a:r>
              <a:rPr lang="en-US" sz="1600">
                <a:solidFill>
                  <a:srgbClr val="000000"/>
                </a:solidFill>
                <a:latin typeface="Consolas" panose="020B0609020204030204" pitchFamily="49" charset="0"/>
              </a:rPr>
              <a:t> {</a:t>
            </a:r>
          </a:p>
          <a:p>
            <a:pPr marL="45720" indent="0">
              <a:spcBef>
                <a:spcPts val="0"/>
              </a:spcBef>
              <a:spcAft>
                <a:spcPts val="0"/>
              </a:spcAft>
              <a:buNone/>
            </a:pPr>
            <a:r>
              <a:rPr lang="en-US" sz="1600">
                <a:solidFill>
                  <a:srgbClr val="0000C0"/>
                </a:solidFill>
                <a:latin typeface="Consolas" panose="020B0609020204030204" pitchFamily="49" charset="0"/>
              </a:rPr>
              <a:t>  latch</a:t>
            </a:r>
            <a:r>
              <a:rPr lang="en-US" sz="1600">
                <a:solidFill>
                  <a:srgbClr val="000000"/>
                </a:solidFill>
                <a:latin typeface="Consolas" panose="020B0609020204030204" pitchFamily="49" charset="0"/>
              </a:rPr>
              <a:t>.await();</a:t>
            </a:r>
          </a:p>
          <a:p>
            <a:pPr marL="45720" indent="0">
              <a:spcBef>
                <a:spcPts val="0"/>
              </a:spcBef>
              <a:spcAft>
                <a:spcPts val="0"/>
              </a:spcAft>
              <a:buNone/>
            </a:pPr>
            <a:r>
              <a:rPr lang="en-US" sz="1600">
                <a:solidFill>
                  <a:srgbClr val="000000"/>
                </a:solidFill>
                <a:latin typeface="Consolas" panose="020B0609020204030204" pitchFamily="49" charset="0"/>
              </a:rPr>
              <a:t>  String </a:t>
            </a:r>
            <a:r>
              <a:rPr lang="en-US" sz="1600">
                <a:solidFill>
                  <a:srgbClr val="6A3E3E"/>
                </a:solidFill>
                <a:latin typeface="Consolas" panose="020B0609020204030204" pitchFamily="49" charset="0"/>
              </a:rPr>
              <a:t>myAnimal</a:t>
            </a:r>
            <a:r>
              <a:rPr lang="en-US" sz="1600">
                <a:solidFill>
                  <a:srgbClr val="000000"/>
                </a:solidFill>
                <a:latin typeface="Consolas" panose="020B0609020204030204" pitchFamily="49" charset="0"/>
              </a:rPr>
              <a:t> = getRandomElement(</a:t>
            </a:r>
            <a:r>
              <a:rPr lang="en-US" sz="1600">
                <a:solidFill>
                  <a:srgbClr val="0000C0"/>
                </a:solidFill>
                <a:latin typeface="Consolas" panose="020B0609020204030204" pitchFamily="49" charset="0"/>
              </a:rPr>
              <a:t>animals</a:t>
            </a:r>
            <a:r>
              <a:rPr lang="en-US" sz="1600">
                <a:solidFill>
                  <a:srgbClr val="000000"/>
                </a:solidFill>
                <a:latin typeface="Consolas" panose="020B0609020204030204" pitchFamily="49" charset="0"/>
              </a:rPr>
              <a:t>);</a:t>
            </a:r>
          </a:p>
          <a:p>
            <a:pPr marL="45720" indent="0">
              <a:spcBef>
                <a:spcPts val="0"/>
              </a:spcBef>
              <a:spcAft>
                <a:spcPts val="0"/>
              </a:spcAft>
              <a:buNone/>
            </a:pPr>
            <a:r>
              <a:rPr lang="en-US" sz="1600">
                <a:solidFill>
                  <a:srgbClr val="000000"/>
                </a:solidFill>
                <a:latin typeface="Consolas" panose="020B0609020204030204" pitchFamily="49" charset="0"/>
              </a:rPr>
              <a:t>  String </a:t>
            </a:r>
            <a:r>
              <a:rPr lang="en-US" sz="1600">
                <a:solidFill>
                  <a:srgbClr val="6A3E3E"/>
                </a:solidFill>
                <a:latin typeface="Consolas" panose="020B0609020204030204" pitchFamily="49" charset="0"/>
              </a:rPr>
              <a:t>myAdjective</a:t>
            </a:r>
            <a:r>
              <a:rPr lang="en-US" sz="1600">
                <a:solidFill>
                  <a:srgbClr val="000000"/>
                </a:solidFill>
                <a:latin typeface="Consolas" panose="020B0609020204030204" pitchFamily="49" charset="0"/>
              </a:rPr>
              <a:t> = getRandomElement(</a:t>
            </a:r>
            <a:r>
              <a:rPr lang="en-US" sz="1600">
                <a:solidFill>
                  <a:srgbClr val="0000C0"/>
                </a:solidFill>
                <a:latin typeface="Consolas" panose="020B0609020204030204" pitchFamily="49" charset="0"/>
              </a:rPr>
              <a:t>adjectives</a:t>
            </a:r>
            <a:r>
              <a:rPr lang="en-US" sz="1600">
                <a:solidFill>
                  <a:srgbClr val="000000"/>
                </a:solidFill>
                <a:latin typeface="Consolas" panose="020B0609020204030204" pitchFamily="49" charset="0"/>
              </a:rPr>
              <a:t>);</a:t>
            </a:r>
          </a:p>
          <a:p>
            <a:pPr marL="45720" indent="0">
              <a:spcBef>
                <a:spcPts val="0"/>
              </a:spcBef>
              <a:spcAft>
                <a:spcPts val="0"/>
              </a:spcAft>
              <a:buNone/>
            </a:pPr>
            <a:r>
              <a:rPr lang="en-US" sz="1600">
                <a:solidFill>
                  <a:srgbClr val="000000"/>
                </a:solidFill>
                <a:latin typeface="Consolas" panose="020B0609020204030204" pitchFamily="49" charset="0"/>
              </a:rPr>
              <a:t>}</a:t>
            </a:r>
          </a:p>
          <a:p>
            <a:pPr marL="45720" indent="0">
              <a:spcBef>
                <a:spcPts val="0"/>
              </a:spcBef>
              <a:spcAft>
                <a:spcPts val="0"/>
              </a:spcAft>
              <a:buNone/>
            </a:pPr>
            <a:r>
              <a:rPr lang="en-US" sz="1600" b="1">
                <a:solidFill>
                  <a:srgbClr val="7F0055"/>
                </a:solidFill>
                <a:latin typeface="Consolas" panose="020B0609020204030204" pitchFamily="49" charset="0"/>
              </a:rPr>
              <a:t>catch</a:t>
            </a:r>
            <a:r>
              <a:rPr lang="en-US" sz="1600">
                <a:solidFill>
                  <a:srgbClr val="000000"/>
                </a:solidFill>
                <a:latin typeface="Consolas" panose="020B0609020204030204" pitchFamily="49" charset="0"/>
              </a:rPr>
              <a:t> (InterruptedException </a:t>
            </a:r>
            <a:r>
              <a:rPr lang="en-US" sz="1600">
                <a:solidFill>
                  <a:srgbClr val="6A3E3E"/>
                </a:solidFill>
                <a:latin typeface="Consolas" panose="020B0609020204030204" pitchFamily="49" charset="0"/>
              </a:rPr>
              <a:t>e</a:t>
            </a:r>
            <a:r>
              <a:rPr lang="en-US" sz="1600">
                <a:solidFill>
                  <a:srgbClr val="000000"/>
                </a:solidFill>
                <a:latin typeface="Consolas" panose="020B0609020204030204" pitchFamily="49" charset="0"/>
              </a:rPr>
              <a:t>) {</a:t>
            </a:r>
          </a:p>
          <a:p>
            <a:pPr marL="45720" indent="0">
              <a:spcBef>
                <a:spcPts val="0"/>
              </a:spcBef>
              <a:spcAft>
                <a:spcPts val="0"/>
              </a:spcAft>
              <a:buNone/>
            </a:pPr>
            <a:r>
              <a:rPr lang="en-US" sz="1600">
                <a:solidFill>
                  <a:srgbClr val="6A3E3E"/>
                </a:solidFill>
                <a:latin typeface="Consolas" panose="020B0609020204030204" pitchFamily="49" charset="0"/>
              </a:rPr>
              <a:t>  e</a:t>
            </a:r>
            <a:r>
              <a:rPr lang="en-US" sz="1600">
                <a:solidFill>
                  <a:srgbClr val="000000"/>
                </a:solidFill>
                <a:latin typeface="Consolas" panose="020B0609020204030204" pitchFamily="49" charset="0"/>
              </a:rPr>
              <a:t>.printStackTrace();</a:t>
            </a:r>
          </a:p>
          <a:p>
            <a:pPr marL="45720" indent="0">
              <a:spcBef>
                <a:spcPts val="0"/>
              </a:spcBef>
              <a:spcAft>
                <a:spcPts val="0"/>
              </a:spcAft>
              <a:buNone/>
            </a:pPr>
            <a:r>
              <a:rPr lang="en-US" sz="1600">
                <a:solidFill>
                  <a:srgbClr val="000000"/>
                </a:solidFill>
                <a:latin typeface="Consolas" panose="020B0609020204030204" pitchFamily="49" charset="0"/>
              </a:rPr>
              <a:t>}</a:t>
            </a:r>
          </a:p>
          <a:p>
            <a:pPr marL="45720" indent="0">
              <a:spcBef>
                <a:spcPts val="0"/>
              </a:spcBef>
              <a:spcAft>
                <a:spcPts val="0"/>
              </a:spcAft>
              <a:buNone/>
            </a:pPr>
            <a:endParaRPr lang="en-US" sz="1600">
              <a:solidFill>
                <a:srgbClr val="000000"/>
              </a:solidFill>
              <a:latin typeface="Consolas" panose="020B0609020204030204" pitchFamily="49" charset="0"/>
            </a:endParaRPr>
          </a:p>
          <a:p>
            <a:pPr marL="45720" indent="0">
              <a:spcBef>
                <a:spcPts val="0"/>
              </a:spcBef>
              <a:spcAft>
                <a:spcPts val="0"/>
              </a:spcAft>
              <a:buNone/>
            </a:pPr>
            <a:r>
              <a:rPr lang="en-US" sz="1600" b="1">
                <a:solidFill>
                  <a:srgbClr val="7F0055"/>
                </a:solidFill>
                <a:latin typeface="Consolas" panose="020B0609020204030204" pitchFamily="49" charset="0"/>
              </a:rPr>
              <a:t>private</a:t>
            </a:r>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static</a:t>
            </a:r>
            <a:r>
              <a:rPr lang="en-US" sz="1600">
                <a:solidFill>
                  <a:srgbClr val="000000"/>
                </a:solidFill>
                <a:latin typeface="Consolas" panose="020B0609020204030204" pitchFamily="49" charset="0"/>
              </a:rPr>
              <a:t> </a:t>
            </a:r>
            <a:r>
              <a:rPr lang="en-US" sz="1600">
                <a:solidFill>
                  <a:srgbClr val="7F0055"/>
                </a:solidFill>
                <a:latin typeface="Consolas" panose="020B0609020204030204" pitchFamily="49" charset="0"/>
              </a:rPr>
              <a:t>void</a:t>
            </a:r>
            <a:r>
              <a:rPr lang="en-US" sz="1600">
                <a:solidFill>
                  <a:srgbClr val="000000"/>
                </a:solidFill>
                <a:latin typeface="Consolas" panose="020B0609020204030204" pitchFamily="49" charset="0"/>
              </a:rPr>
              <a:t> task1() {</a:t>
            </a:r>
          </a:p>
          <a:p>
            <a:pPr marL="45720" indent="0">
              <a:spcBef>
                <a:spcPts val="0"/>
              </a:spcBef>
              <a:spcAft>
                <a:spcPts val="0"/>
              </a:spcAft>
              <a:buNone/>
            </a:pPr>
            <a:r>
              <a:rPr lang="en-US" sz="1600">
                <a:solidFill>
                  <a:srgbClr val="0000C0"/>
                </a:solidFill>
                <a:latin typeface="Consolas" panose="020B0609020204030204" pitchFamily="49" charset="0"/>
              </a:rPr>
              <a:t>  ...</a:t>
            </a:r>
            <a:br>
              <a:rPr lang="en-US" sz="1600">
                <a:solidFill>
                  <a:srgbClr val="0000C0"/>
                </a:solidFill>
                <a:latin typeface="Consolas" panose="020B0609020204030204" pitchFamily="49" charset="0"/>
              </a:rPr>
            </a:br>
            <a:r>
              <a:rPr lang="en-US" sz="1600">
                <a:solidFill>
                  <a:srgbClr val="0000C0"/>
                </a:solidFill>
                <a:latin typeface="Consolas" panose="020B0609020204030204" pitchFamily="49" charset="0"/>
              </a:rPr>
              <a:t>  latch</a:t>
            </a:r>
            <a:r>
              <a:rPr lang="en-US" sz="1600">
                <a:solidFill>
                  <a:srgbClr val="000000"/>
                </a:solidFill>
                <a:latin typeface="Consolas" panose="020B0609020204030204" pitchFamily="49" charset="0"/>
              </a:rPr>
              <a:t>.countDown();</a:t>
            </a:r>
          </a:p>
          <a:p>
            <a:pPr marL="45720" indent="0">
              <a:spcBef>
                <a:spcPts val="0"/>
              </a:spcBef>
              <a:spcAft>
                <a:spcPts val="0"/>
              </a:spcAft>
              <a:buNone/>
            </a:pPr>
            <a:r>
              <a:rPr lang="en-US" sz="1600">
                <a:solidFill>
                  <a:srgbClr val="000000"/>
                </a:solidFill>
                <a:latin typeface="Consolas" panose="020B0609020204030204" pitchFamily="49" charset="0"/>
              </a:rPr>
              <a:t>}</a:t>
            </a:r>
            <a:endParaRPr lang="en-US" sz="1600"/>
          </a:p>
        </p:txBody>
      </p:sp>
      <p:sp>
        <p:nvSpPr>
          <p:cNvPr id="8" name="Content Placeholder 7">
            <a:extLst>
              <a:ext uri="{FF2B5EF4-FFF2-40B4-BE49-F238E27FC236}">
                <a16:creationId xmlns:a16="http://schemas.microsoft.com/office/drawing/2014/main" id="{8BDCE7EA-3B05-4E49-94AE-0F84DAD3FCDB}"/>
              </a:ext>
            </a:extLst>
          </p:cNvPr>
          <p:cNvSpPr>
            <a:spLocks noGrp="1"/>
          </p:cNvSpPr>
          <p:nvPr>
            <p:ph sz="half" idx="2"/>
          </p:nvPr>
        </p:nvSpPr>
        <p:spPr>
          <a:xfrm>
            <a:off x="6132188" y="2619124"/>
            <a:ext cx="2860152" cy="2677204"/>
          </a:xfrm>
        </p:spPr>
        <p:txBody>
          <a:bodyPr>
            <a:normAutofit/>
          </a:bodyPr>
          <a:lstStyle/>
          <a:p>
            <a:r>
              <a:rPr lang="en-US" sz="1600"/>
              <a:t>Use a CountDownLatch -- a synchronization aid that allows one or more threads to wait until a set of operations being performed in other threads completes.</a:t>
            </a:r>
            <a:br>
              <a:rPr lang="en-US" sz="1600"/>
            </a:br>
            <a:endParaRPr lang="en-US" sz="1600"/>
          </a:p>
          <a:p>
            <a:r>
              <a:rPr lang="en-US" sz="1600"/>
              <a:t>await() for both threads to complete</a:t>
            </a:r>
          </a:p>
          <a:p>
            <a:endParaRPr lang="en-US" sz="1600"/>
          </a:p>
        </p:txBody>
      </p:sp>
      <p:sp>
        <p:nvSpPr>
          <p:cNvPr id="3" name="Title 2">
            <a:extLst>
              <a:ext uri="{FF2B5EF4-FFF2-40B4-BE49-F238E27FC236}">
                <a16:creationId xmlns:a16="http://schemas.microsoft.com/office/drawing/2014/main" id="{1E7BBEE4-512F-48E3-9E0B-7BBBA025C0EC}"/>
              </a:ext>
            </a:extLst>
          </p:cNvPr>
          <p:cNvSpPr>
            <a:spLocks noGrp="1"/>
          </p:cNvSpPr>
          <p:nvPr>
            <p:ph type="title"/>
          </p:nvPr>
        </p:nvSpPr>
        <p:spPr/>
        <p:txBody>
          <a:bodyPr/>
          <a:lstStyle/>
          <a:p>
            <a:r>
              <a:rPr lang="en-US"/>
              <a:t>But sometimes you need to </a:t>
            </a:r>
            <a:br>
              <a:rPr lang="en-US"/>
            </a:br>
            <a:r>
              <a:rPr lang="en-US"/>
              <a:t>AWAIT for tasks to complete  </a:t>
            </a:r>
            <a:r>
              <a:rPr lang="en-US" sz="2400"/>
              <a:t>(2)</a:t>
            </a:r>
            <a:endParaRPr lang="en-US"/>
          </a:p>
        </p:txBody>
      </p:sp>
      <p:sp>
        <p:nvSpPr>
          <p:cNvPr id="4" name="Rectangle 3">
            <a:extLst>
              <a:ext uri="{FF2B5EF4-FFF2-40B4-BE49-F238E27FC236}">
                <a16:creationId xmlns:a16="http://schemas.microsoft.com/office/drawing/2014/main" id="{8E4BD3E5-792C-4BFB-94D2-09A8D870AC54}"/>
              </a:ext>
            </a:extLst>
          </p:cNvPr>
          <p:cNvSpPr/>
          <p:nvPr/>
        </p:nvSpPr>
        <p:spPr>
          <a:xfrm>
            <a:off x="685800" y="3740646"/>
            <a:ext cx="1600200" cy="229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808B7F9B-F5FF-4C56-83A1-661441792A72}"/>
              </a:ext>
            </a:extLst>
          </p:cNvPr>
          <p:cNvCxnSpPr/>
          <p:nvPr/>
        </p:nvCxnSpPr>
        <p:spPr>
          <a:xfrm>
            <a:off x="151660" y="5491534"/>
            <a:ext cx="8610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080B758-21DF-46DD-B25E-E740DB956B37}"/>
              </a:ext>
            </a:extLst>
          </p:cNvPr>
          <p:cNvSpPr/>
          <p:nvPr/>
        </p:nvSpPr>
        <p:spPr>
          <a:xfrm>
            <a:off x="685800" y="6162437"/>
            <a:ext cx="2077948" cy="272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0CCD043-A856-4DE5-80D0-5DBEDBA96415}"/>
              </a:ext>
            </a:extLst>
          </p:cNvPr>
          <p:cNvSpPr/>
          <p:nvPr/>
        </p:nvSpPr>
        <p:spPr>
          <a:xfrm>
            <a:off x="381000" y="1747947"/>
            <a:ext cx="6800636" cy="3126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7">
            <a:extLst>
              <a:ext uri="{FF2B5EF4-FFF2-40B4-BE49-F238E27FC236}">
                <a16:creationId xmlns:a16="http://schemas.microsoft.com/office/drawing/2014/main" id="{DF1DFEAC-04EC-48B9-AE65-0FC0FCBFC7C1}"/>
              </a:ext>
            </a:extLst>
          </p:cNvPr>
          <p:cNvSpPr txBox="1">
            <a:spLocks/>
          </p:cNvSpPr>
          <p:nvPr/>
        </p:nvSpPr>
        <p:spPr>
          <a:xfrm>
            <a:off x="3842533" y="5567315"/>
            <a:ext cx="5151289" cy="93483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0" baseline="0">
                <a:solidFill>
                  <a:schemeClr val="tx1"/>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0" baseline="0">
                <a:solidFill>
                  <a:schemeClr val="tx1"/>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0" baseline="0">
                <a:solidFill>
                  <a:schemeClr val="tx1"/>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spc="0">
                <a:solidFill>
                  <a:schemeClr val="tx1"/>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400" kern="1200" spc="0" baseline="0">
                <a:solidFill>
                  <a:schemeClr val="tx1"/>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8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8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8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800" kern="1200">
                <a:solidFill>
                  <a:schemeClr val="tx2"/>
                </a:solidFill>
                <a:latin typeface="+mn-lt"/>
                <a:ea typeface="+mn-ea"/>
                <a:cs typeface="+mn-cs"/>
              </a:defRPr>
            </a:lvl9pPr>
          </a:lstStyle>
          <a:p>
            <a:r>
              <a:rPr lang="en-US" sz="1600"/>
              <a:t>In the task, signal the main thread that you are done, by decrementing the count of the latch, </a:t>
            </a:r>
          </a:p>
          <a:p>
            <a:r>
              <a:rPr lang="en-US" sz="1600"/>
              <a:t>When the countdown reaches zero, all tasks are done</a:t>
            </a:r>
          </a:p>
        </p:txBody>
      </p:sp>
    </p:spTree>
    <p:extLst>
      <p:ext uri="{BB962C8B-B14F-4D97-AF65-F5344CB8AC3E}">
        <p14:creationId xmlns:p14="http://schemas.microsoft.com/office/powerpoint/2010/main" val="471533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92F74-9656-4ED3-9AAF-BCCEB4F0E428}"/>
              </a:ext>
            </a:extLst>
          </p:cNvPr>
          <p:cNvSpPr>
            <a:spLocks noGrp="1"/>
          </p:cNvSpPr>
          <p:nvPr>
            <p:ph sz="half" idx="1"/>
          </p:nvPr>
        </p:nvSpPr>
        <p:spPr>
          <a:xfrm>
            <a:off x="244556" y="1719071"/>
            <a:ext cx="8870869" cy="4912233"/>
          </a:xfrm>
        </p:spPr>
        <p:txBody>
          <a:bodyPr>
            <a:noAutofit/>
          </a:bodyPr>
          <a:lstStyle/>
          <a:p>
            <a:pPr marL="45720" indent="0">
              <a:spcBef>
                <a:spcPts val="0"/>
              </a:spcBef>
              <a:buNone/>
            </a:pPr>
            <a:r>
              <a:rPr lang="en-US" sz="1400" b="1">
                <a:solidFill>
                  <a:srgbClr val="7F0055"/>
                </a:solidFill>
                <a:latin typeface="Consolas" panose="020B0609020204030204" pitchFamily="49" charset="0"/>
              </a:rPr>
              <a:t>private</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static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void</a:t>
            </a: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task1() {</a:t>
            </a:r>
          </a:p>
          <a:p>
            <a:pPr marL="45720" indent="0">
              <a:spcBef>
                <a:spcPts val="0"/>
              </a:spcBef>
              <a:buNone/>
            </a:pPr>
            <a:r>
              <a:rPr lang="en-US" sz="1400">
                <a:solidFill>
                  <a:srgbClr val="000000"/>
                </a:solidFill>
                <a:latin typeface="Consolas" panose="020B0609020204030204" pitchFamily="49" charset="0"/>
              </a:rPr>
              <a:t>  String </a:t>
            </a:r>
            <a:r>
              <a:rPr lang="en-US" sz="1400">
                <a:solidFill>
                  <a:srgbClr val="6A3E3E"/>
                </a:solidFill>
                <a:latin typeface="Consolas" panose="020B0609020204030204" pitchFamily="49" charset="0"/>
              </a:rPr>
              <a:t>name</a:t>
            </a:r>
            <a:r>
              <a:rPr lang="en-US" sz="1400">
                <a:solidFill>
                  <a:srgbClr val="000000"/>
                </a:solidFill>
                <a:latin typeface="Consolas" panose="020B0609020204030204" pitchFamily="49" charset="0"/>
              </a:rPr>
              <a:t> = </a:t>
            </a:r>
            <a:r>
              <a:rPr lang="en-US" sz="1400">
                <a:solidFill>
                  <a:srgbClr val="2A00FF"/>
                </a:solidFill>
                <a:latin typeface="Consolas" panose="020B0609020204030204" pitchFamily="49" charset="0"/>
              </a:rPr>
              <a:t>"Read the Animals"</a:t>
            </a:r>
            <a:r>
              <a:rPr lang="en-US" sz="1400">
                <a:solidFill>
                  <a:srgbClr val="000000"/>
                </a:solidFill>
                <a:latin typeface="Consolas" panose="020B0609020204030204" pitchFamily="49" charset="0"/>
              </a:rPr>
              <a:t>;</a:t>
            </a:r>
          </a:p>
          <a:p>
            <a:pPr marL="45720" indent="0">
              <a:spcBef>
                <a:spcPts val="0"/>
              </a:spcBef>
              <a:buNone/>
            </a:pPr>
            <a:r>
              <a:rPr lang="en-US" sz="1400">
                <a:solidFill>
                  <a:srgbClr val="000000"/>
                </a:solidFill>
                <a:latin typeface="Consolas" panose="020B0609020204030204" pitchFamily="49" charset="0"/>
              </a:rPr>
              <a:t>  String </a:t>
            </a:r>
            <a:r>
              <a:rPr lang="en-US" sz="1400">
                <a:solidFill>
                  <a:srgbClr val="6A3E3E"/>
                </a:solidFill>
                <a:latin typeface="Consolas" panose="020B0609020204030204" pitchFamily="49" charset="0"/>
              </a:rPr>
              <a:t>line</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null</a:t>
            </a:r>
            <a:r>
              <a:rPr lang="en-US" sz="1400">
                <a:solidFill>
                  <a:srgbClr val="000000"/>
                </a:solidFill>
                <a:latin typeface="Consolas" panose="020B0609020204030204" pitchFamily="49" charset="0"/>
              </a:rPr>
              <a:t>;</a:t>
            </a:r>
          </a:p>
          <a:p>
            <a:pPr marL="45720" indent="0">
              <a:spcBef>
                <a:spcPts val="0"/>
              </a:spcBef>
              <a:buNone/>
            </a:pPr>
            <a:r>
              <a:rPr lang="en-US" sz="1400">
                <a:solidFill>
                  <a:srgbClr val="7F0055"/>
                </a:solidFill>
                <a:latin typeface="Consolas" panose="020B0609020204030204" pitchFamily="49" charset="0"/>
              </a:rPr>
              <a:t>  </a:t>
            </a:r>
            <a:r>
              <a:rPr lang="en-US" sz="1400" b="1">
                <a:solidFill>
                  <a:srgbClr val="7F0055"/>
                </a:solidFill>
                <a:latin typeface="Consolas" panose="020B0609020204030204" pitchFamily="49" charset="0"/>
              </a:rPr>
              <a:t>try</a:t>
            </a:r>
            <a:r>
              <a:rPr lang="en-US" sz="1400">
                <a:solidFill>
                  <a:srgbClr val="000000"/>
                </a:solidFill>
                <a:latin typeface="Consolas" panose="020B0609020204030204" pitchFamily="49" charset="0"/>
              </a:rPr>
              <a:t> (BufferedReader </a:t>
            </a:r>
            <a:r>
              <a:rPr lang="en-US" sz="1400">
                <a:solidFill>
                  <a:srgbClr val="6A3E3E"/>
                </a:solidFill>
                <a:latin typeface="Consolas" panose="020B0609020204030204" pitchFamily="49" charset="0"/>
              </a:rPr>
              <a:t>br</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new</a:t>
            </a:r>
            <a:r>
              <a:rPr lang="en-US" sz="1400">
                <a:solidFill>
                  <a:srgbClr val="000000"/>
                </a:solidFill>
                <a:latin typeface="Consolas" panose="020B0609020204030204" pitchFamily="49" charset="0"/>
              </a:rPr>
              <a:t> BufferedReader(</a:t>
            </a:r>
            <a:r>
              <a:rPr lang="en-US" sz="1400" b="1">
                <a:solidFill>
                  <a:srgbClr val="7F0055"/>
                </a:solidFill>
                <a:latin typeface="Consolas" panose="020B0609020204030204" pitchFamily="49" charset="0"/>
              </a:rPr>
              <a:t>new</a:t>
            </a:r>
            <a:r>
              <a:rPr lang="en-US" sz="1400">
                <a:solidFill>
                  <a:srgbClr val="000000"/>
                </a:solidFill>
                <a:latin typeface="Consolas" panose="020B0609020204030204" pitchFamily="49" charset="0"/>
              </a:rPr>
              <a:t> FileReader(</a:t>
            </a:r>
            <a:r>
              <a:rPr lang="en-US" sz="1400">
                <a:solidFill>
                  <a:srgbClr val="2A00FF"/>
                </a:solidFill>
                <a:latin typeface="Consolas" panose="020B0609020204030204" pitchFamily="49" charset="0"/>
              </a:rPr>
              <a:t>"resources/animals.txt"</a:t>
            </a:r>
            <a:r>
              <a:rPr lang="en-US" sz="1400">
                <a:solidFill>
                  <a:srgbClr val="000000"/>
                </a:solidFill>
                <a:latin typeface="Consolas" panose="020B0609020204030204" pitchFamily="49" charset="0"/>
              </a:rPr>
              <a:t>)))</a:t>
            </a:r>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p>
          <a:p>
            <a:pPr marL="45720" indent="0">
              <a:spcBef>
                <a:spcPts val="0"/>
              </a:spcBef>
              <a:buNone/>
            </a:pPr>
            <a:r>
              <a:rPr lang="en-US" sz="1400">
                <a:solidFill>
                  <a:srgbClr val="7F0055"/>
                </a:solidFill>
                <a:latin typeface="Consolas" panose="020B0609020204030204" pitchFamily="49" charset="0"/>
              </a:rPr>
              <a:t>     </a:t>
            </a:r>
            <a:r>
              <a:rPr lang="en-US" sz="1400" b="1">
                <a:solidFill>
                  <a:srgbClr val="7F0055"/>
                </a:solidFill>
                <a:latin typeface="Consolas" panose="020B0609020204030204" pitchFamily="49" charset="0"/>
              </a:rPr>
              <a:t>while</a:t>
            </a: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line</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br</a:t>
            </a:r>
            <a:r>
              <a:rPr lang="en-US" sz="1400">
                <a:solidFill>
                  <a:srgbClr val="000000"/>
                </a:solidFill>
                <a:latin typeface="Consolas" panose="020B0609020204030204" pitchFamily="49" charset="0"/>
              </a:rPr>
              <a:t>.readLine()) != </a:t>
            </a:r>
            <a:r>
              <a:rPr lang="en-US" sz="1400" b="1">
                <a:solidFill>
                  <a:srgbClr val="7F0055"/>
                </a:solidFill>
                <a:latin typeface="Consolas" panose="020B0609020204030204" pitchFamily="49" charset="0"/>
              </a:rPr>
              <a:t>null</a:t>
            </a:r>
            <a:r>
              <a:rPr lang="en-US" sz="1400">
                <a:solidFill>
                  <a:srgbClr val="000000"/>
                </a:solidFill>
                <a:latin typeface="Consolas" panose="020B0609020204030204" pitchFamily="49" charset="0"/>
              </a:rPr>
              <a:t>) {</a:t>
            </a:r>
          </a:p>
          <a:p>
            <a:pPr marL="45720" indent="0">
              <a:spcBef>
                <a:spcPts val="0"/>
              </a:spcBef>
              <a:buNone/>
            </a:pPr>
            <a:r>
              <a:rPr lang="en-US" sz="1400">
                <a:solidFill>
                  <a:srgbClr val="0000C0"/>
                </a:solidFill>
                <a:latin typeface="Consolas" panose="020B0609020204030204" pitchFamily="49" charset="0"/>
              </a:rPr>
              <a:t>       animals</a:t>
            </a:r>
            <a:r>
              <a:rPr lang="en-US" sz="1400">
                <a:solidFill>
                  <a:srgbClr val="000000"/>
                </a:solidFill>
                <a:latin typeface="Consolas" panose="020B0609020204030204" pitchFamily="49" charset="0"/>
              </a:rPr>
              <a:t>.add(</a:t>
            </a:r>
            <a:r>
              <a:rPr lang="en-US" sz="1400">
                <a:solidFill>
                  <a:srgbClr val="6A3E3E"/>
                </a:solidFill>
                <a:latin typeface="Consolas" panose="020B0609020204030204" pitchFamily="49" charset="0"/>
              </a:rPr>
              <a:t>line</a:t>
            </a:r>
            <a:r>
              <a:rPr lang="en-US" sz="1400">
                <a:solidFill>
                  <a:srgbClr val="000000"/>
                </a:solidFill>
                <a:latin typeface="Consolas" panose="020B0609020204030204" pitchFamily="49" charset="0"/>
              </a:rPr>
              <a:t>);</a:t>
            </a:r>
            <a:endParaRPr lang="en-US" sz="1400">
              <a:solidFill>
                <a:srgbClr val="3F7F5F"/>
              </a:solidFill>
              <a:latin typeface="Consolas" panose="020B0609020204030204" pitchFamily="49" charset="0"/>
            </a:endParaRPr>
          </a:p>
          <a:p>
            <a:pPr marL="45720" indent="0">
              <a:spcBef>
                <a:spcPts val="0"/>
              </a:spcBef>
              <a:buNone/>
            </a:pPr>
            <a:r>
              <a:rPr lang="en-US" sz="1400">
                <a:solidFill>
                  <a:srgbClr val="000000"/>
                </a:solidFill>
                <a:latin typeface="Consolas" panose="020B0609020204030204" pitchFamily="49" charset="0"/>
              </a:rPr>
              <a:t>     }</a:t>
            </a:r>
          </a:p>
          <a:p>
            <a:pPr marL="45720" indent="0">
              <a:spcBef>
                <a:spcPts val="0"/>
              </a:spcBef>
              <a:buNone/>
            </a:pPr>
            <a:r>
              <a:rPr lang="en-US" sz="1400">
                <a:solidFill>
                  <a:srgbClr val="000000"/>
                </a:solidFill>
                <a:latin typeface="Consolas" panose="020B0609020204030204" pitchFamily="49" charset="0"/>
              </a:rPr>
              <a:t>  } </a:t>
            </a:r>
          </a:p>
          <a:p>
            <a:pPr marL="45720" indent="0">
              <a:spcBef>
                <a:spcPts val="0"/>
              </a:spcBef>
              <a:buNone/>
            </a:pPr>
            <a:r>
              <a:rPr lang="en-US" sz="1400">
                <a:solidFill>
                  <a:srgbClr val="7F0055"/>
                </a:solidFill>
                <a:latin typeface="Consolas" panose="020B0609020204030204" pitchFamily="49" charset="0"/>
              </a:rPr>
              <a:t>  </a:t>
            </a:r>
            <a:r>
              <a:rPr lang="en-US" sz="1400" b="1">
                <a:solidFill>
                  <a:srgbClr val="7F0055"/>
                </a:solidFill>
                <a:latin typeface="Consolas" panose="020B0609020204030204" pitchFamily="49" charset="0"/>
              </a:rPr>
              <a:t>catch</a:t>
            </a:r>
            <a:r>
              <a:rPr lang="en-US" sz="1400">
                <a:solidFill>
                  <a:srgbClr val="000000"/>
                </a:solidFill>
                <a:latin typeface="Consolas" panose="020B0609020204030204" pitchFamily="49" charset="0"/>
              </a:rPr>
              <a:t> (Exception </a:t>
            </a:r>
            <a:r>
              <a:rPr lang="en-US" sz="1400">
                <a:solidFill>
                  <a:srgbClr val="6A3E3E"/>
                </a:solidFill>
                <a:latin typeface="Consolas" panose="020B0609020204030204" pitchFamily="49" charset="0"/>
              </a:rPr>
              <a:t>e</a:t>
            </a:r>
            <a:r>
              <a:rPr lang="en-US" sz="1400">
                <a:solidFill>
                  <a:srgbClr val="000000"/>
                </a:solidFill>
                <a:latin typeface="Consolas" panose="020B0609020204030204" pitchFamily="49" charset="0"/>
              </a:rPr>
              <a:t>) {</a:t>
            </a:r>
          </a:p>
          <a:p>
            <a:pPr marL="45720" indent="0">
              <a:spcBef>
                <a:spcPts val="0"/>
              </a:spcBef>
              <a:buNone/>
            </a:pPr>
            <a:r>
              <a:rPr lang="en-US" sz="1400">
                <a:solidFill>
                  <a:srgbClr val="6A3E3E"/>
                </a:solidFill>
                <a:latin typeface="Consolas" panose="020B0609020204030204" pitchFamily="49" charset="0"/>
              </a:rPr>
              <a:t>    e</a:t>
            </a:r>
            <a:r>
              <a:rPr lang="en-US" sz="1400">
                <a:solidFill>
                  <a:srgbClr val="000000"/>
                </a:solidFill>
                <a:latin typeface="Consolas" panose="020B0609020204030204" pitchFamily="49" charset="0"/>
              </a:rPr>
              <a:t>.printStackTrace();</a:t>
            </a:r>
          </a:p>
          <a:p>
            <a:pPr marL="45720" indent="0">
              <a:spcBef>
                <a:spcPts val="0"/>
              </a:spcBef>
              <a:buNone/>
            </a:pPr>
            <a:r>
              <a:rPr lang="en-US" sz="1400">
                <a:solidFill>
                  <a:srgbClr val="000000"/>
                </a:solidFill>
                <a:latin typeface="Consolas" panose="020B0609020204030204" pitchFamily="49" charset="0"/>
              </a:rPr>
              <a:t>  }</a:t>
            </a:r>
          </a:p>
          <a:p>
            <a:pPr marL="45720" indent="0">
              <a:spcBef>
                <a:spcPts val="0"/>
              </a:spcBef>
              <a:buNone/>
            </a:pPr>
            <a:r>
              <a:rPr lang="en-US" sz="1400">
                <a:solidFill>
                  <a:srgbClr val="000000"/>
                </a:solidFill>
                <a:latin typeface="Consolas" panose="020B0609020204030204" pitchFamily="49" charset="0"/>
              </a:rPr>
              <a:t>  System.</a:t>
            </a:r>
            <a:r>
              <a:rPr lang="en-US" sz="1400">
                <a:solidFill>
                  <a:srgbClr val="0000C0"/>
                </a:solidFill>
                <a:latin typeface="Consolas" panose="020B0609020204030204" pitchFamily="49" charset="0"/>
              </a:rPr>
              <a:t>out</a:t>
            </a:r>
            <a:r>
              <a:rPr lang="en-US" sz="1400">
                <a:solidFill>
                  <a:srgbClr val="000000"/>
                </a:solidFill>
                <a:latin typeface="Consolas" panose="020B0609020204030204" pitchFamily="49" charset="0"/>
              </a:rPr>
              <a:t>.println(</a:t>
            </a:r>
            <a:r>
              <a:rPr lang="en-US" sz="1400">
                <a:solidFill>
                  <a:srgbClr val="6A3E3E"/>
                </a:solidFill>
                <a:latin typeface="Consolas" panose="020B0609020204030204" pitchFamily="49" charset="0"/>
              </a:rPr>
              <a:t>name</a:t>
            </a:r>
            <a:r>
              <a:rPr lang="en-US" sz="1400">
                <a:solidFill>
                  <a:srgbClr val="000000"/>
                </a:solidFill>
                <a:latin typeface="Consolas" panose="020B0609020204030204" pitchFamily="49" charset="0"/>
              </a:rPr>
              <a:t> + </a:t>
            </a:r>
            <a:r>
              <a:rPr lang="en-US" sz="1400">
                <a:solidFill>
                  <a:srgbClr val="2A00FF"/>
                </a:solidFill>
                <a:latin typeface="Consolas" panose="020B0609020204030204" pitchFamily="49" charset="0"/>
              </a:rPr>
              <a:t>" task complete."</a:t>
            </a:r>
            <a:r>
              <a:rPr lang="en-US" sz="1400">
                <a:solidFill>
                  <a:srgbClr val="000000"/>
                </a:solidFill>
                <a:latin typeface="Consolas" panose="020B0609020204030204" pitchFamily="49" charset="0"/>
              </a:rPr>
              <a:t>);</a:t>
            </a:r>
          </a:p>
          <a:p>
            <a:pPr marL="45720" indent="0">
              <a:spcBef>
                <a:spcPts val="0"/>
              </a:spcBef>
              <a:buNone/>
            </a:pPr>
            <a:r>
              <a:rPr lang="en-US" sz="1400">
                <a:solidFill>
                  <a:srgbClr val="0000C0"/>
                </a:solidFill>
                <a:latin typeface="Consolas" panose="020B0609020204030204" pitchFamily="49" charset="0"/>
              </a:rPr>
              <a:t>  latch</a:t>
            </a:r>
            <a:r>
              <a:rPr lang="en-US" sz="1400">
                <a:solidFill>
                  <a:srgbClr val="000000"/>
                </a:solidFill>
                <a:latin typeface="Consolas" panose="020B0609020204030204" pitchFamily="49" charset="0"/>
              </a:rPr>
              <a:t>.countDown();</a:t>
            </a:r>
          </a:p>
          <a:p>
            <a:pPr marL="45720" indent="0">
              <a:spcBef>
                <a:spcPts val="0"/>
              </a:spcBef>
              <a:buNone/>
            </a:pPr>
            <a:r>
              <a:rPr lang="en-US" sz="1400">
                <a:solidFill>
                  <a:srgbClr val="000000"/>
                </a:solidFill>
                <a:latin typeface="Consolas" panose="020B0609020204030204" pitchFamily="49" charset="0"/>
              </a:rPr>
              <a:t>}</a:t>
            </a:r>
            <a:endParaRPr lang="en-US" sz="1400"/>
          </a:p>
        </p:txBody>
      </p:sp>
      <p:sp>
        <p:nvSpPr>
          <p:cNvPr id="3" name="Content Placeholder 2">
            <a:extLst>
              <a:ext uri="{FF2B5EF4-FFF2-40B4-BE49-F238E27FC236}">
                <a16:creationId xmlns:a16="http://schemas.microsoft.com/office/drawing/2014/main" id="{B3FCCB96-B535-4726-B6B8-DDE17315A015}"/>
              </a:ext>
            </a:extLst>
          </p:cNvPr>
          <p:cNvSpPr>
            <a:spLocks noGrp="1"/>
          </p:cNvSpPr>
          <p:nvPr>
            <p:ph sz="half" idx="2"/>
          </p:nvPr>
        </p:nvSpPr>
        <p:spPr>
          <a:xfrm>
            <a:off x="5305424" y="2762250"/>
            <a:ext cx="3701081" cy="3924300"/>
          </a:xfrm>
          <a:solidFill>
            <a:schemeClr val="bg1"/>
          </a:solidFill>
        </p:spPr>
        <p:txBody>
          <a:bodyPr>
            <a:normAutofit/>
          </a:bodyPr>
          <a:lstStyle/>
          <a:p>
            <a:pPr marL="45720" indent="0">
              <a:buNone/>
            </a:pPr>
            <a:r>
              <a:rPr lang="en-US" sz="1600">
                <a:solidFill>
                  <a:srgbClr val="000000"/>
                </a:solidFill>
                <a:latin typeface="Consolas" panose="020B0609020204030204" pitchFamily="49" charset="0"/>
              </a:rPr>
              <a:t>Runnable </a:t>
            </a:r>
            <a:r>
              <a:rPr lang="en-US" sz="1600">
                <a:solidFill>
                  <a:srgbClr val="6A3E3E"/>
                </a:solidFill>
                <a:latin typeface="Consolas" panose="020B0609020204030204" pitchFamily="49" charset="0"/>
              </a:rPr>
              <a:t>task1</a:t>
            </a:r>
            <a:r>
              <a:rPr lang="en-US" sz="1600">
                <a:solidFill>
                  <a:srgbClr val="000000"/>
                </a:solidFill>
                <a:latin typeface="Consolas" panose="020B0609020204030204" pitchFamily="49" charset="0"/>
              </a:rPr>
              <a:t> = () -&gt; </a:t>
            </a:r>
            <a:r>
              <a:rPr lang="en-US" sz="1600" i="1">
                <a:solidFill>
                  <a:srgbClr val="000000"/>
                </a:solidFill>
                <a:latin typeface="Consolas" panose="020B0609020204030204" pitchFamily="49" charset="0"/>
              </a:rPr>
              <a:t>task1();</a:t>
            </a:r>
            <a:br>
              <a:rPr lang="en-US" sz="1600" i="1">
                <a:solidFill>
                  <a:srgbClr val="000000"/>
                </a:solidFill>
                <a:latin typeface="Consolas" panose="020B0609020204030204" pitchFamily="49" charset="0"/>
              </a:rPr>
            </a:br>
            <a:endParaRPr lang="en-US" sz="1600" i="1">
              <a:solidFill>
                <a:srgbClr val="000000"/>
              </a:solidFill>
              <a:latin typeface="Consolas" panose="020B0609020204030204" pitchFamily="49" charset="0"/>
            </a:endParaRPr>
          </a:p>
          <a:p>
            <a:r>
              <a:rPr lang="en-US" sz="1800">
                <a:solidFill>
                  <a:srgbClr val="000000"/>
                </a:solidFill>
              </a:rPr>
              <a:t>task1 is very like task2, except a different taskname, filename, and ArrayList to populate.</a:t>
            </a:r>
            <a:br>
              <a:rPr lang="en-US" sz="1800">
                <a:solidFill>
                  <a:srgbClr val="000000"/>
                </a:solidFill>
              </a:rPr>
            </a:br>
            <a:endParaRPr lang="en-US" sz="1800">
              <a:solidFill>
                <a:srgbClr val="000000"/>
              </a:solidFill>
            </a:endParaRPr>
          </a:p>
          <a:p>
            <a:r>
              <a:rPr lang="en-US" sz="1800">
                <a:solidFill>
                  <a:srgbClr val="000000"/>
                </a:solidFill>
              </a:rPr>
              <a:t>So, make a new class that implements Runnable that has instance variables</a:t>
            </a:r>
          </a:p>
          <a:p>
            <a:endParaRPr lang="en-US" sz="1800"/>
          </a:p>
        </p:txBody>
      </p:sp>
      <p:sp>
        <p:nvSpPr>
          <p:cNvPr id="4" name="Title 3">
            <a:extLst>
              <a:ext uri="{FF2B5EF4-FFF2-40B4-BE49-F238E27FC236}">
                <a16:creationId xmlns:a16="http://schemas.microsoft.com/office/drawing/2014/main" id="{C90BDFBD-102B-4938-A67E-D6596990BFCB}"/>
              </a:ext>
            </a:extLst>
          </p:cNvPr>
          <p:cNvSpPr>
            <a:spLocks noGrp="1"/>
          </p:cNvSpPr>
          <p:nvPr>
            <p:ph type="title"/>
          </p:nvPr>
        </p:nvSpPr>
        <p:spPr/>
        <p:txBody>
          <a:bodyPr/>
          <a:lstStyle/>
          <a:p>
            <a:r>
              <a:rPr lang="en-US"/>
              <a:t>The DRY principle:</a:t>
            </a:r>
            <a:br>
              <a:rPr lang="en-US"/>
            </a:br>
            <a:r>
              <a:rPr lang="en-US"/>
              <a:t>When Runnables are repetitive  </a:t>
            </a:r>
            <a:r>
              <a:rPr lang="en-US" sz="2400"/>
              <a:t>(1)</a:t>
            </a:r>
            <a:endParaRPr lang="en-US"/>
          </a:p>
        </p:txBody>
      </p:sp>
      <p:sp>
        <p:nvSpPr>
          <p:cNvPr id="5" name="Rectangle 4">
            <a:extLst>
              <a:ext uri="{FF2B5EF4-FFF2-40B4-BE49-F238E27FC236}">
                <a16:creationId xmlns:a16="http://schemas.microsoft.com/office/drawing/2014/main" id="{29130701-13D9-4923-92CF-A107803BEEB3}"/>
              </a:ext>
            </a:extLst>
          </p:cNvPr>
          <p:cNvSpPr/>
          <p:nvPr/>
        </p:nvSpPr>
        <p:spPr>
          <a:xfrm>
            <a:off x="1947862" y="1964234"/>
            <a:ext cx="1766887" cy="229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53BDB58-CECE-4D13-BBE9-DE016040F214}"/>
              </a:ext>
            </a:extLst>
          </p:cNvPr>
          <p:cNvSpPr/>
          <p:nvPr/>
        </p:nvSpPr>
        <p:spPr>
          <a:xfrm>
            <a:off x="6386511" y="2416671"/>
            <a:ext cx="2252664" cy="229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DC4B3DE-14F5-4417-9AA0-E326E6F67769}"/>
              </a:ext>
            </a:extLst>
          </p:cNvPr>
          <p:cNvSpPr/>
          <p:nvPr/>
        </p:nvSpPr>
        <p:spPr>
          <a:xfrm>
            <a:off x="1033461" y="3059607"/>
            <a:ext cx="728664" cy="229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B783344-13C3-436B-A2F8-575EDAA4157B}"/>
              </a:ext>
            </a:extLst>
          </p:cNvPr>
          <p:cNvSpPr/>
          <p:nvPr/>
        </p:nvSpPr>
        <p:spPr>
          <a:xfrm>
            <a:off x="538161" y="4529160"/>
            <a:ext cx="538164" cy="22945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9" name="TextBox 8">
            <a:extLst>
              <a:ext uri="{FF2B5EF4-FFF2-40B4-BE49-F238E27FC236}">
                <a16:creationId xmlns:a16="http://schemas.microsoft.com/office/drawing/2014/main" id="{198F62EC-8310-44AA-AB43-6D4BD05B1199}"/>
              </a:ext>
            </a:extLst>
          </p:cNvPr>
          <p:cNvSpPr txBox="1"/>
          <p:nvPr/>
        </p:nvSpPr>
        <p:spPr>
          <a:xfrm rot="21233547">
            <a:off x="3913649" y="1719071"/>
            <a:ext cx="1021433" cy="310534"/>
          </a:xfrm>
          <a:prstGeom prst="rect">
            <a:avLst/>
          </a:prstGeom>
          <a:noFill/>
        </p:spPr>
        <p:txBody>
          <a:bodyPr wrap="none" rtlCol="0">
            <a:spAutoFit/>
          </a:bodyPr>
          <a:lstStyle/>
          <a:p>
            <a:pPr algn="ctr">
              <a:lnSpc>
                <a:spcPts val="1800"/>
              </a:lnSpc>
            </a:pPr>
            <a:r>
              <a:rPr lang="en-US" sz="1400" b="0">
                <a:solidFill>
                  <a:srgbClr val="C00000"/>
                </a:solidFill>
                <a:latin typeface="Comic Sans MS" panose="030F0702030302020204" pitchFamily="66" charset="0"/>
              </a:rPr>
              <a:t>task name</a:t>
            </a:r>
            <a:endParaRPr lang="en-US" sz="1400" b="0" dirty="0" err="1">
              <a:solidFill>
                <a:srgbClr val="C00000"/>
              </a:solidFill>
              <a:latin typeface="Comic Sans MS" panose="030F0702030302020204" pitchFamily="66" charset="0"/>
            </a:endParaRPr>
          </a:p>
        </p:txBody>
      </p:sp>
      <p:sp>
        <p:nvSpPr>
          <p:cNvPr id="10" name="TextBox 9">
            <a:extLst>
              <a:ext uri="{FF2B5EF4-FFF2-40B4-BE49-F238E27FC236}">
                <a16:creationId xmlns:a16="http://schemas.microsoft.com/office/drawing/2014/main" id="{5DC6BC4B-5FD2-44C2-8A7F-44BBCD65B019}"/>
              </a:ext>
            </a:extLst>
          </p:cNvPr>
          <p:cNvSpPr txBox="1"/>
          <p:nvPr/>
        </p:nvSpPr>
        <p:spPr>
          <a:xfrm rot="21233547">
            <a:off x="7064644" y="2025951"/>
            <a:ext cx="896399" cy="310534"/>
          </a:xfrm>
          <a:prstGeom prst="rect">
            <a:avLst/>
          </a:prstGeom>
          <a:noFill/>
        </p:spPr>
        <p:txBody>
          <a:bodyPr wrap="none" rtlCol="0">
            <a:spAutoFit/>
          </a:bodyPr>
          <a:lstStyle/>
          <a:p>
            <a:pPr algn="ctr">
              <a:lnSpc>
                <a:spcPts val="1800"/>
              </a:lnSpc>
            </a:pPr>
            <a:r>
              <a:rPr lang="en-US" sz="1400" b="0">
                <a:solidFill>
                  <a:srgbClr val="C00000"/>
                </a:solidFill>
                <a:latin typeface="Comic Sans MS" panose="030F0702030302020204" pitchFamily="66" charset="0"/>
              </a:rPr>
              <a:t>filename</a:t>
            </a:r>
            <a:endParaRPr lang="en-US" sz="1400" b="0" dirty="0" err="1">
              <a:solidFill>
                <a:srgbClr val="C00000"/>
              </a:solidFill>
              <a:latin typeface="Comic Sans MS" panose="030F0702030302020204" pitchFamily="66" charset="0"/>
            </a:endParaRPr>
          </a:p>
        </p:txBody>
      </p:sp>
      <p:sp>
        <p:nvSpPr>
          <p:cNvPr id="11" name="TextBox 10">
            <a:extLst>
              <a:ext uri="{FF2B5EF4-FFF2-40B4-BE49-F238E27FC236}">
                <a16:creationId xmlns:a16="http://schemas.microsoft.com/office/drawing/2014/main" id="{E0729098-CA79-4BDE-A37F-88B72DDA4CCA}"/>
              </a:ext>
            </a:extLst>
          </p:cNvPr>
          <p:cNvSpPr txBox="1"/>
          <p:nvPr/>
        </p:nvSpPr>
        <p:spPr>
          <a:xfrm rot="21233547">
            <a:off x="1183873" y="3271709"/>
            <a:ext cx="995785" cy="310534"/>
          </a:xfrm>
          <a:prstGeom prst="rect">
            <a:avLst/>
          </a:prstGeom>
          <a:noFill/>
        </p:spPr>
        <p:txBody>
          <a:bodyPr wrap="none" rtlCol="0">
            <a:spAutoFit/>
          </a:bodyPr>
          <a:lstStyle/>
          <a:p>
            <a:pPr algn="ctr">
              <a:lnSpc>
                <a:spcPts val="1800"/>
              </a:lnSpc>
            </a:pPr>
            <a:r>
              <a:rPr lang="en-US" sz="1400" b="0">
                <a:solidFill>
                  <a:srgbClr val="C00000"/>
                </a:solidFill>
                <a:latin typeface="Comic Sans MS" panose="030F0702030302020204" pitchFamily="66" charset="0"/>
              </a:rPr>
              <a:t>ArrayList</a:t>
            </a:r>
            <a:endParaRPr lang="en-US" sz="1400" b="0" dirty="0" err="1">
              <a:solidFill>
                <a:srgbClr val="C00000"/>
              </a:solidFill>
              <a:latin typeface="Comic Sans MS" panose="030F0702030302020204" pitchFamily="66" charset="0"/>
            </a:endParaRPr>
          </a:p>
        </p:txBody>
      </p:sp>
    </p:spTree>
    <p:extLst>
      <p:ext uri="{BB962C8B-B14F-4D97-AF65-F5344CB8AC3E}">
        <p14:creationId xmlns:p14="http://schemas.microsoft.com/office/powerpoint/2010/main" val="1106928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92F74-9656-4ED3-9AAF-BCCEB4F0E428}"/>
              </a:ext>
            </a:extLst>
          </p:cNvPr>
          <p:cNvSpPr>
            <a:spLocks noGrp="1"/>
          </p:cNvSpPr>
          <p:nvPr>
            <p:ph sz="half" idx="1"/>
          </p:nvPr>
        </p:nvSpPr>
        <p:spPr>
          <a:xfrm>
            <a:off x="244556" y="1719071"/>
            <a:ext cx="8870869" cy="4912233"/>
          </a:xfrm>
        </p:spPr>
        <p:txBody>
          <a:bodyPr>
            <a:noAutofit/>
          </a:bodyPr>
          <a:lstStyle/>
          <a:p>
            <a:pPr marL="45720" indent="0">
              <a:spcBef>
                <a:spcPts val="0"/>
              </a:spcBef>
              <a:buNone/>
            </a:pPr>
            <a:r>
              <a:rPr lang="en-US" sz="1400" b="1">
                <a:solidFill>
                  <a:srgbClr val="7F0055"/>
                </a:solidFill>
                <a:latin typeface="Consolas" panose="020B0609020204030204" pitchFamily="49" charset="0"/>
              </a:rPr>
              <a:t>public</a:t>
            </a:r>
            <a:r>
              <a:rPr lang="en-US" sz="1400">
                <a:solidFill>
                  <a:srgbClr val="000000"/>
                </a:solidFill>
                <a:latin typeface="Consolas" panose="020B0609020204030204" pitchFamily="49" charset="0"/>
              </a:rPr>
              <a:t> PopulateRunnable(ArrayList&lt;String&gt; </a:t>
            </a:r>
            <a:r>
              <a:rPr lang="en-US" sz="1400">
                <a:solidFill>
                  <a:srgbClr val="6A3E3E"/>
                </a:solidFill>
                <a:latin typeface="Consolas" panose="020B0609020204030204" pitchFamily="49" charset="0"/>
              </a:rPr>
              <a:t>things</a:t>
            </a:r>
            <a:r>
              <a:rPr lang="en-US" sz="1400">
                <a:solidFill>
                  <a:srgbClr val="000000"/>
                </a:solidFill>
                <a:latin typeface="Consolas" panose="020B0609020204030204" pitchFamily="49" charset="0"/>
              </a:rPr>
              <a:t>, String </a:t>
            </a:r>
            <a:r>
              <a:rPr lang="en-US" sz="1400">
                <a:solidFill>
                  <a:srgbClr val="6A3E3E"/>
                </a:solidFill>
                <a:latin typeface="Consolas" panose="020B0609020204030204" pitchFamily="49" charset="0"/>
              </a:rPr>
              <a:t>filename</a:t>
            </a:r>
            <a:r>
              <a:rPr lang="en-US" sz="1400">
                <a:solidFill>
                  <a:srgbClr val="000000"/>
                </a:solidFill>
                <a:latin typeface="Consolas" panose="020B0609020204030204" pitchFamily="49" charset="0"/>
              </a:rPr>
              <a:t>, String </a:t>
            </a:r>
            <a:r>
              <a:rPr lang="en-US" sz="1400">
                <a:solidFill>
                  <a:srgbClr val="6A3E3E"/>
                </a:solidFill>
                <a:latin typeface="Consolas" panose="020B0609020204030204" pitchFamily="49" charset="0"/>
              </a:rPr>
              <a:t>taskname</a:t>
            </a:r>
            <a:r>
              <a:rPr lang="en-US" sz="1400">
                <a:solidFill>
                  <a:srgbClr val="000000"/>
                </a:solidFill>
                <a:latin typeface="Consolas" panose="020B0609020204030204" pitchFamily="49" charset="0"/>
              </a:rPr>
              <a:t>, </a:t>
            </a:r>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CountDownLatch </a:t>
            </a:r>
            <a:r>
              <a:rPr lang="en-US" sz="1400">
                <a:solidFill>
                  <a:srgbClr val="6A3E3E"/>
                </a:solidFill>
                <a:latin typeface="Consolas" panose="020B0609020204030204" pitchFamily="49" charset="0"/>
              </a:rPr>
              <a:t>latch</a:t>
            </a:r>
            <a:r>
              <a:rPr lang="en-US" sz="1400">
                <a:solidFill>
                  <a:srgbClr val="000000"/>
                </a:solidFill>
                <a:latin typeface="Consolas" panose="020B0609020204030204" pitchFamily="49" charset="0"/>
              </a:rPr>
              <a:t>) {</a:t>
            </a:r>
          </a:p>
          <a:p>
            <a:pPr marL="45720" indent="0">
              <a:spcBef>
                <a:spcPts val="0"/>
              </a:spcBef>
              <a:buNone/>
            </a:pPr>
            <a:r>
              <a:rPr lang="en-US" sz="1400">
                <a:solidFill>
                  <a:srgbClr val="7F0055"/>
                </a:solidFill>
                <a:latin typeface="Consolas" panose="020B0609020204030204" pitchFamily="49" charset="0"/>
              </a:rPr>
              <a:t>   </a:t>
            </a:r>
            <a:r>
              <a:rPr lang="en-US" sz="1400" b="1">
                <a:solidFill>
                  <a:srgbClr val="7F0055"/>
                </a:solidFill>
                <a:latin typeface="Consolas" panose="020B0609020204030204" pitchFamily="49" charset="0"/>
              </a:rPr>
              <a:t>this</a:t>
            </a:r>
            <a:r>
              <a:rPr lang="en-US" sz="1400">
                <a:solidFill>
                  <a:srgbClr val="000000"/>
                </a:solidFill>
                <a:latin typeface="Consolas" panose="020B0609020204030204" pitchFamily="49" charset="0"/>
              </a:rPr>
              <a:t>.</a:t>
            </a:r>
            <a:r>
              <a:rPr lang="en-US" sz="1400">
                <a:solidFill>
                  <a:srgbClr val="0000C0"/>
                </a:solidFill>
                <a:latin typeface="Consolas" panose="020B0609020204030204" pitchFamily="49" charset="0"/>
              </a:rPr>
              <a:t>things</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things</a:t>
            </a:r>
            <a:r>
              <a:rPr lang="en-US" sz="1400">
                <a:solidFill>
                  <a:srgbClr val="000000"/>
                </a:solidFill>
                <a:latin typeface="Consolas" panose="020B0609020204030204" pitchFamily="49" charset="0"/>
              </a:rPr>
              <a:t>;</a:t>
            </a:r>
          </a:p>
          <a:p>
            <a:pPr marL="45720" indent="0">
              <a:spcBef>
                <a:spcPts val="0"/>
              </a:spcBef>
              <a:buNone/>
            </a:pPr>
            <a:r>
              <a:rPr lang="en-US" sz="1400">
                <a:solidFill>
                  <a:srgbClr val="7F0055"/>
                </a:solidFill>
                <a:latin typeface="Consolas" panose="020B0609020204030204" pitchFamily="49" charset="0"/>
              </a:rPr>
              <a:t>   </a:t>
            </a:r>
            <a:r>
              <a:rPr lang="en-US" sz="1400" b="1">
                <a:solidFill>
                  <a:srgbClr val="7F0055"/>
                </a:solidFill>
                <a:latin typeface="Consolas" panose="020B0609020204030204" pitchFamily="49" charset="0"/>
              </a:rPr>
              <a:t>this</a:t>
            </a:r>
            <a:r>
              <a:rPr lang="en-US" sz="1400">
                <a:solidFill>
                  <a:srgbClr val="000000"/>
                </a:solidFill>
                <a:latin typeface="Consolas" panose="020B0609020204030204" pitchFamily="49" charset="0"/>
              </a:rPr>
              <a:t>.</a:t>
            </a:r>
            <a:r>
              <a:rPr lang="en-US" sz="1400">
                <a:solidFill>
                  <a:srgbClr val="0000C0"/>
                </a:solidFill>
                <a:latin typeface="Consolas" panose="020B0609020204030204" pitchFamily="49" charset="0"/>
              </a:rPr>
              <a:t>filename</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filename</a:t>
            </a:r>
            <a:r>
              <a:rPr lang="en-US" sz="1400">
                <a:solidFill>
                  <a:srgbClr val="000000"/>
                </a:solidFill>
                <a:latin typeface="Consolas" panose="020B0609020204030204" pitchFamily="49" charset="0"/>
              </a:rPr>
              <a:t>;</a:t>
            </a:r>
          </a:p>
          <a:p>
            <a:pPr marL="45720" indent="0">
              <a:spcBef>
                <a:spcPts val="0"/>
              </a:spcBef>
              <a:buNone/>
            </a:pPr>
            <a:r>
              <a:rPr lang="en-US" sz="1400">
                <a:solidFill>
                  <a:srgbClr val="7F0055"/>
                </a:solidFill>
                <a:latin typeface="Consolas" panose="020B0609020204030204" pitchFamily="49" charset="0"/>
              </a:rPr>
              <a:t>   </a:t>
            </a:r>
            <a:r>
              <a:rPr lang="en-US" sz="1400" b="1">
                <a:solidFill>
                  <a:srgbClr val="7F0055"/>
                </a:solidFill>
                <a:latin typeface="Consolas" panose="020B0609020204030204" pitchFamily="49" charset="0"/>
              </a:rPr>
              <a:t>this</a:t>
            </a:r>
            <a:r>
              <a:rPr lang="en-US" sz="1400">
                <a:solidFill>
                  <a:srgbClr val="000000"/>
                </a:solidFill>
                <a:latin typeface="Consolas" panose="020B0609020204030204" pitchFamily="49" charset="0"/>
              </a:rPr>
              <a:t>.</a:t>
            </a:r>
            <a:r>
              <a:rPr lang="en-US" sz="1400">
                <a:solidFill>
                  <a:srgbClr val="0000C0"/>
                </a:solidFill>
                <a:latin typeface="Consolas" panose="020B0609020204030204" pitchFamily="49" charset="0"/>
              </a:rPr>
              <a:t>taskname</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taskname</a:t>
            </a:r>
            <a:r>
              <a:rPr lang="en-US" sz="1400">
                <a:solidFill>
                  <a:srgbClr val="000000"/>
                </a:solidFill>
                <a:latin typeface="Consolas" panose="020B0609020204030204" pitchFamily="49" charset="0"/>
              </a:rPr>
              <a:t>;</a:t>
            </a:r>
          </a:p>
          <a:p>
            <a:pPr marL="45720" indent="0">
              <a:spcBef>
                <a:spcPts val="0"/>
              </a:spcBef>
              <a:buNone/>
            </a:pPr>
            <a:r>
              <a:rPr lang="en-US" sz="1400">
                <a:solidFill>
                  <a:srgbClr val="7F0055"/>
                </a:solidFill>
                <a:latin typeface="Consolas" panose="020B0609020204030204" pitchFamily="49" charset="0"/>
              </a:rPr>
              <a:t>   </a:t>
            </a:r>
            <a:r>
              <a:rPr lang="en-US" sz="1400" b="1">
                <a:solidFill>
                  <a:srgbClr val="7F0055"/>
                </a:solidFill>
                <a:latin typeface="Consolas" panose="020B0609020204030204" pitchFamily="49" charset="0"/>
              </a:rPr>
              <a:t>this</a:t>
            </a:r>
            <a:r>
              <a:rPr lang="en-US" sz="1400">
                <a:solidFill>
                  <a:srgbClr val="000000"/>
                </a:solidFill>
                <a:latin typeface="Consolas" panose="020B0609020204030204" pitchFamily="49" charset="0"/>
              </a:rPr>
              <a:t>.</a:t>
            </a:r>
            <a:r>
              <a:rPr lang="en-US" sz="1400">
                <a:solidFill>
                  <a:srgbClr val="0000C0"/>
                </a:solidFill>
                <a:latin typeface="Consolas" panose="020B0609020204030204" pitchFamily="49" charset="0"/>
              </a:rPr>
              <a:t>latch</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latch</a:t>
            </a:r>
            <a:r>
              <a:rPr lang="en-US" sz="1400">
                <a:solidFill>
                  <a:srgbClr val="000000"/>
                </a:solidFill>
                <a:latin typeface="Consolas" panose="020B0609020204030204" pitchFamily="49" charset="0"/>
              </a:rPr>
              <a:t>;</a:t>
            </a:r>
          </a:p>
          <a:p>
            <a:pPr marL="45720" indent="0">
              <a:spcBef>
                <a:spcPts val="0"/>
              </a:spcBef>
              <a:buNone/>
            </a:pPr>
            <a:r>
              <a:rPr lang="en-US" sz="1400">
                <a:solidFill>
                  <a:srgbClr val="000000"/>
                </a:solidFill>
                <a:latin typeface="Consolas" panose="020B0609020204030204" pitchFamily="49" charset="0"/>
              </a:rPr>
              <a:t>}</a:t>
            </a:r>
          </a:p>
          <a:p>
            <a:pPr marL="45720" indent="0">
              <a:spcBef>
                <a:spcPts val="0"/>
              </a:spcBef>
              <a:buNone/>
            </a:pPr>
            <a:endParaRPr lang="en-US" sz="1400">
              <a:latin typeface="Consolas" panose="020B0609020204030204" pitchFamily="49" charset="0"/>
            </a:endParaRPr>
          </a:p>
          <a:p>
            <a:pPr marL="45720" indent="0">
              <a:spcBef>
                <a:spcPts val="0"/>
              </a:spcBef>
              <a:buNone/>
            </a:pPr>
            <a:r>
              <a:rPr lang="en-US" sz="1400">
                <a:solidFill>
                  <a:srgbClr val="646464"/>
                </a:solidFill>
                <a:latin typeface="Consolas" panose="020B0609020204030204" pitchFamily="49" charset="0"/>
              </a:rPr>
              <a:t>@Override</a:t>
            </a:r>
          </a:p>
          <a:p>
            <a:pPr marL="45720" indent="0">
              <a:spcBef>
                <a:spcPts val="0"/>
              </a:spcBef>
              <a:buNone/>
            </a:pPr>
            <a:r>
              <a:rPr lang="en-US" sz="1400" b="1">
                <a:solidFill>
                  <a:srgbClr val="7F0055"/>
                </a:solidFill>
                <a:latin typeface="Consolas" panose="020B0609020204030204" pitchFamily="49" charset="0"/>
              </a:rPr>
              <a:t>public</a:t>
            </a:r>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void</a:t>
            </a:r>
            <a:r>
              <a:rPr lang="en-US" sz="1400">
                <a:solidFill>
                  <a:srgbClr val="000000"/>
                </a:solidFill>
                <a:latin typeface="Consolas" panose="020B0609020204030204" pitchFamily="49" charset="0"/>
              </a:rPr>
              <a:t> run() {</a:t>
            </a:r>
          </a:p>
          <a:p>
            <a:pPr marL="45720" indent="0">
              <a:spcBef>
                <a:spcPts val="0"/>
              </a:spcBef>
              <a:buNone/>
            </a:pPr>
            <a:r>
              <a:rPr lang="en-US" sz="1400">
                <a:solidFill>
                  <a:srgbClr val="000000"/>
                </a:solidFill>
                <a:latin typeface="Consolas" panose="020B0609020204030204" pitchFamily="49" charset="0"/>
              </a:rPr>
              <a:t>  String </a:t>
            </a:r>
            <a:r>
              <a:rPr lang="en-US" sz="1400">
                <a:solidFill>
                  <a:srgbClr val="6A3E3E"/>
                </a:solidFill>
                <a:latin typeface="Consolas" panose="020B0609020204030204" pitchFamily="49" charset="0"/>
              </a:rPr>
              <a:t>line</a:t>
            </a:r>
            <a:r>
              <a:rPr lang="en-US" sz="1400">
                <a:solidFill>
                  <a:srgbClr val="000000"/>
                </a:solidFill>
                <a:latin typeface="Consolas" panose="020B0609020204030204" pitchFamily="49" charset="0"/>
              </a:rPr>
              <a:t>;</a:t>
            </a:r>
          </a:p>
          <a:p>
            <a:pPr marL="45720" indent="0">
              <a:spcBef>
                <a:spcPts val="0"/>
              </a:spcBef>
              <a:buNone/>
            </a:pPr>
            <a:r>
              <a:rPr lang="en-US" sz="1400">
                <a:solidFill>
                  <a:srgbClr val="7F0055"/>
                </a:solidFill>
                <a:latin typeface="Consolas" panose="020B0609020204030204" pitchFamily="49" charset="0"/>
              </a:rPr>
              <a:t>  </a:t>
            </a:r>
            <a:r>
              <a:rPr lang="en-US" sz="1400" b="1">
                <a:solidFill>
                  <a:srgbClr val="7F0055"/>
                </a:solidFill>
                <a:latin typeface="Consolas" panose="020B0609020204030204" pitchFamily="49" charset="0"/>
              </a:rPr>
              <a:t>try</a:t>
            </a:r>
            <a:r>
              <a:rPr lang="en-US" sz="1400">
                <a:solidFill>
                  <a:srgbClr val="000000"/>
                </a:solidFill>
                <a:latin typeface="Consolas" panose="020B0609020204030204" pitchFamily="49" charset="0"/>
              </a:rPr>
              <a:t> (BufferedReader </a:t>
            </a:r>
            <a:r>
              <a:rPr lang="en-US" sz="1400">
                <a:solidFill>
                  <a:srgbClr val="6A3E3E"/>
                </a:solidFill>
                <a:latin typeface="Consolas" panose="020B0609020204030204" pitchFamily="49" charset="0"/>
              </a:rPr>
              <a:t>br</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new</a:t>
            </a:r>
            <a:r>
              <a:rPr lang="en-US" sz="1400">
                <a:solidFill>
                  <a:srgbClr val="000000"/>
                </a:solidFill>
                <a:latin typeface="Consolas" panose="020B0609020204030204" pitchFamily="49" charset="0"/>
              </a:rPr>
              <a:t> BufferedReader(</a:t>
            </a:r>
            <a:r>
              <a:rPr lang="en-US" sz="1400" b="1">
                <a:solidFill>
                  <a:srgbClr val="7F0055"/>
                </a:solidFill>
                <a:latin typeface="Consolas" panose="020B0609020204030204" pitchFamily="49" charset="0"/>
              </a:rPr>
              <a:t>new</a:t>
            </a:r>
            <a:r>
              <a:rPr lang="en-US" sz="1400">
                <a:solidFill>
                  <a:srgbClr val="000000"/>
                </a:solidFill>
                <a:latin typeface="Consolas" panose="020B0609020204030204" pitchFamily="49" charset="0"/>
              </a:rPr>
              <a:t> FileReader(</a:t>
            </a:r>
            <a:r>
              <a:rPr lang="en-US" sz="1400" b="1">
                <a:solidFill>
                  <a:srgbClr val="7F0055"/>
                </a:solidFill>
                <a:latin typeface="Consolas" panose="020B0609020204030204" pitchFamily="49" charset="0"/>
              </a:rPr>
              <a:t>this</a:t>
            </a:r>
            <a:r>
              <a:rPr lang="en-US" sz="1400">
                <a:solidFill>
                  <a:srgbClr val="000000"/>
                </a:solidFill>
                <a:latin typeface="Consolas" panose="020B0609020204030204" pitchFamily="49" charset="0"/>
              </a:rPr>
              <a:t>.</a:t>
            </a:r>
            <a:r>
              <a:rPr lang="en-US" sz="1400">
                <a:solidFill>
                  <a:srgbClr val="0000C0"/>
                </a:solidFill>
                <a:latin typeface="Consolas" panose="020B0609020204030204" pitchFamily="49" charset="0"/>
              </a:rPr>
              <a:t>filename</a:t>
            </a:r>
            <a:r>
              <a:rPr lang="en-US" sz="1400">
                <a:solidFill>
                  <a:srgbClr val="000000"/>
                </a:solidFill>
                <a:latin typeface="Consolas" panose="020B0609020204030204" pitchFamily="49" charset="0"/>
              </a:rPr>
              <a:t>))) {</a:t>
            </a:r>
          </a:p>
          <a:p>
            <a:pPr marL="45720" indent="0">
              <a:spcBef>
                <a:spcPts val="0"/>
              </a:spcBef>
              <a:buNone/>
            </a:pPr>
            <a:r>
              <a:rPr lang="en-US" sz="1400">
                <a:solidFill>
                  <a:srgbClr val="7F0055"/>
                </a:solidFill>
                <a:latin typeface="Consolas" panose="020B0609020204030204" pitchFamily="49" charset="0"/>
              </a:rPr>
              <a:t>    </a:t>
            </a:r>
            <a:r>
              <a:rPr lang="en-US" sz="1400" b="1">
                <a:solidFill>
                  <a:srgbClr val="7F0055"/>
                </a:solidFill>
                <a:latin typeface="Consolas" panose="020B0609020204030204" pitchFamily="49" charset="0"/>
              </a:rPr>
              <a:t>while</a:t>
            </a: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line</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br</a:t>
            </a:r>
            <a:r>
              <a:rPr lang="en-US" sz="1400">
                <a:solidFill>
                  <a:srgbClr val="000000"/>
                </a:solidFill>
                <a:latin typeface="Consolas" panose="020B0609020204030204" pitchFamily="49" charset="0"/>
              </a:rPr>
              <a:t>.readLine()) != </a:t>
            </a:r>
            <a:r>
              <a:rPr lang="en-US" sz="1400" b="1">
                <a:solidFill>
                  <a:srgbClr val="7F0055"/>
                </a:solidFill>
                <a:latin typeface="Consolas" panose="020B0609020204030204" pitchFamily="49" charset="0"/>
              </a:rPr>
              <a:t>null</a:t>
            </a:r>
            <a:r>
              <a:rPr lang="en-US" sz="1400">
                <a:solidFill>
                  <a:srgbClr val="000000"/>
                </a:solidFill>
                <a:latin typeface="Consolas" panose="020B0609020204030204" pitchFamily="49" charset="0"/>
              </a:rPr>
              <a:t>) {</a:t>
            </a:r>
          </a:p>
          <a:p>
            <a:pPr marL="45720" indent="0">
              <a:spcBef>
                <a:spcPts val="0"/>
              </a:spcBef>
              <a:buNone/>
            </a:pPr>
            <a:r>
              <a:rPr lang="en-US" sz="1400">
                <a:solidFill>
                  <a:srgbClr val="7F0055"/>
                </a:solidFill>
                <a:latin typeface="Consolas" panose="020B0609020204030204" pitchFamily="49" charset="0"/>
              </a:rPr>
              <a:t>      </a:t>
            </a:r>
            <a:r>
              <a:rPr lang="en-US" sz="1400" b="1">
                <a:solidFill>
                  <a:srgbClr val="7F0055"/>
                </a:solidFill>
                <a:latin typeface="Consolas" panose="020B0609020204030204" pitchFamily="49" charset="0"/>
              </a:rPr>
              <a:t>this</a:t>
            </a:r>
            <a:r>
              <a:rPr lang="en-US" sz="1400">
                <a:solidFill>
                  <a:srgbClr val="000000"/>
                </a:solidFill>
                <a:latin typeface="Consolas" panose="020B0609020204030204" pitchFamily="49" charset="0"/>
              </a:rPr>
              <a:t>.</a:t>
            </a:r>
            <a:r>
              <a:rPr lang="en-US" sz="1400">
                <a:solidFill>
                  <a:srgbClr val="0000C0"/>
                </a:solidFill>
                <a:latin typeface="Consolas" panose="020B0609020204030204" pitchFamily="49" charset="0"/>
              </a:rPr>
              <a:t>things</a:t>
            </a:r>
            <a:r>
              <a:rPr lang="en-US" sz="1400">
                <a:solidFill>
                  <a:srgbClr val="000000"/>
                </a:solidFill>
                <a:latin typeface="Consolas" panose="020B0609020204030204" pitchFamily="49" charset="0"/>
              </a:rPr>
              <a:t>.add(</a:t>
            </a:r>
            <a:r>
              <a:rPr lang="en-US" sz="1400">
                <a:solidFill>
                  <a:srgbClr val="6A3E3E"/>
                </a:solidFill>
                <a:latin typeface="Consolas" panose="020B0609020204030204" pitchFamily="49" charset="0"/>
              </a:rPr>
              <a:t>line</a:t>
            </a:r>
            <a:r>
              <a:rPr lang="en-US" sz="1400">
                <a:solidFill>
                  <a:srgbClr val="000000"/>
                </a:solidFill>
                <a:latin typeface="Consolas" panose="020B0609020204030204" pitchFamily="49" charset="0"/>
              </a:rPr>
              <a:t>);</a:t>
            </a:r>
          </a:p>
          <a:p>
            <a:pPr marL="45720" indent="0">
              <a:spcBef>
                <a:spcPts val="0"/>
              </a:spcBef>
              <a:buNone/>
            </a:pPr>
            <a:r>
              <a:rPr lang="en-US" sz="1400">
                <a:solidFill>
                  <a:srgbClr val="000000"/>
                </a:solidFill>
                <a:latin typeface="Consolas" panose="020B0609020204030204" pitchFamily="49" charset="0"/>
              </a:rPr>
              <a:t>    }</a:t>
            </a:r>
          </a:p>
          <a:p>
            <a:pPr marL="45720" indent="0">
              <a:spcBef>
                <a:spcPts val="0"/>
              </a:spcBef>
              <a:buNone/>
            </a:pPr>
            <a:r>
              <a:rPr lang="en-US" sz="1400">
                <a:solidFill>
                  <a:srgbClr val="000000"/>
                </a:solidFill>
                <a:latin typeface="Consolas" panose="020B0609020204030204" pitchFamily="49" charset="0"/>
              </a:rPr>
              <a:t>  } </a:t>
            </a:r>
          </a:p>
          <a:p>
            <a:pPr marL="45720" indent="0">
              <a:spcBef>
                <a:spcPts val="0"/>
              </a:spcBef>
              <a:buNone/>
            </a:pPr>
            <a:r>
              <a:rPr lang="en-US" sz="1400">
                <a:solidFill>
                  <a:srgbClr val="7F0055"/>
                </a:solidFill>
                <a:latin typeface="Consolas" panose="020B0609020204030204" pitchFamily="49" charset="0"/>
              </a:rPr>
              <a:t>  catch</a:t>
            </a:r>
            <a:r>
              <a:rPr lang="en-US" sz="1400">
                <a:solidFill>
                  <a:srgbClr val="000000"/>
                </a:solidFill>
                <a:latin typeface="Consolas" panose="020B0609020204030204" pitchFamily="49" charset="0"/>
              </a:rPr>
              <a:t> (Exception </a:t>
            </a:r>
            <a:r>
              <a:rPr lang="en-US" sz="1400">
                <a:solidFill>
                  <a:srgbClr val="6A3E3E"/>
                </a:solidFill>
                <a:latin typeface="Consolas" panose="020B0609020204030204" pitchFamily="49" charset="0"/>
              </a:rPr>
              <a:t>e</a:t>
            </a:r>
            <a:r>
              <a:rPr lang="en-US" sz="1400">
                <a:solidFill>
                  <a:srgbClr val="000000"/>
                </a:solidFill>
                <a:latin typeface="Consolas" panose="020B0609020204030204" pitchFamily="49" charset="0"/>
              </a:rPr>
              <a:t>) {</a:t>
            </a:r>
          </a:p>
          <a:p>
            <a:pPr marL="45720" indent="0">
              <a:spcBef>
                <a:spcPts val="0"/>
              </a:spcBef>
              <a:buNone/>
            </a:pPr>
            <a:r>
              <a:rPr lang="en-US" sz="1400">
                <a:solidFill>
                  <a:srgbClr val="6A3E3E"/>
                </a:solidFill>
                <a:latin typeface="Consolas" panose="020B0609020204030204" pitchFamily="49" charset="0"/>
              </a:rPr>
              <a:t>    e</a:t>
            </a:r>
            <a:r>
              <a:rPr lang="en-US" sz="1400">
                <a:solidFill>
                  <a:srgbClr val="000000"/>
                </a:solidFill>
                <a:latin typeface="Consolas" panose="020B0609020204030204" pitchFamily="49" charset="0"/>
              </a:rPr>
              <a:t>.printStackTrace();</a:t>
            </a:r>
          </a:p>
          <a:p>
            <a:pPr marL="45720" indent="0">
              <a:spcBef>
                <a:spcPts val="0"/>
              </a:spcBef>
              <a:buNone/>
            </a:pPr>
            <a:r>
              <a:rPr lang="en-US" sz="1400">
                <a:solidFill>
                  <a:srgbClr val="000000"/>
                </a:solidFill>
                <a:latin typeface="Consolas" panose="020B0609020204030204" pitchFamily="49" charset="0"/>
              </a:rPr>
              <a:t>  }</a:t>
            </a:r>
          </a:p>
          <a:p>
            <a:pPr marL="45720" indent="0">
              <a:spcBef>
                <a:spcPts val="0"/>
              </a:spcBef>
              <a:buNone/>
            </a:pPr>
            <a:r>
              <a:rPr lang="en-US" sz="1400">
                <a:solidFill>
                  <a:srgbClr val="000000"/>
                </a:solidFill>
                <a:latin typeface="Consolas" panose="020B0609020204030204" pitchFamily="49" charset="0"/>
              </a:rPr>
              <a:t>  System.</a:t>
            </a:r>
            <a:r>
              <a:rPr lang="en-US" sz="1400" i="1">
                <a:solidFill>
                  <a:srgbClr val="0000C0"/>
                </a:solidFill>
                <a:latin typeface="Consolas" panose="020B0609020204030204" pitchFamily="49" charset="0"/>
              </a:rPr>
              <a:t>out</a:t>
            </a:r>
            <a:r>
              <a:rPr lang="en-US" sz="1400" i="1">
                <a:solidFill>
                  <a:srgbClr val="000000"/>
                </a:solidFill>
                <a:latin typeface="Consolas" panose="020B0609020204030204" pitchFamily="49" charset="0"/>
              </a:rPr>
              <a:t>.println(</a:t>
            </a:r>
            <a:r>
              <a:rPr lang="en-US" sz="1400" b="1">
                <a:solidFill>
                  <a:srgbClr val="7F0055"/>
                </a:solidFill>
                <a:latin typeface="Consolas" panose="020B0609020204030204" pitchFamily="49" charset="0"/>
              </a:rPr>
              <a:t>this</a:t>
            </a:r>
            <a:r>
              <a:rPr lang="en-US" sz="1400">
                <a:solidFill>
                  <a:srgbClr val="000000"/>
                </a:solidFill>
                <a:latin typeface="Consolas" panose="020B0609020204030204" pitchFamily="49" charset="0"/>
              </a:rPr>
              <a:t>.</a:t>
            </a:r>
            <a:r>
              <a:rPr lang="en-US" sz="1400">
                <a:solidFill>
                  <a:srgbClr val="0000C0"/>
                </a:solidFill>
                <a:latin typeface="Consolas" panose="020B0609020204030204" pitchFamily="49" charset="0"/>
              </a:rPr>
              <a:t>taskname</a:t>
            </a:r>
            <a:r>
              <a:rPr lang="en-US" sz="1400" i="1">
                <a:solidFill>
                  <a:srgbClr val="000000"/>
                </a:solidFill>
                <a:latin typeface="Consolas" panose="020B0609020204030204" pitchFamily="49" charset="0"/>
              </a:rPr>
              <a:t> + </a:t>
            </a:r>
            <a:r>
              <a:rPr lang="en-US" sz="1400" i="1">
                <a:solidFill>
                  <a:srgbClr val="2A00FF"/>
                </a:solidFill>
                <a:latin typeface="Consolas" panose="020B0609020204030204" pitchFamily="49" charset="0"/>
              </a:rPr>
              <a:t>" task complete. "</a:t>
            </a:r>
            <a:r>
              <a:rPr lang="en-US" sz="1400" i="1">
                <a:solidFill>
                  <a:srgbClr val="000000"/>
                </a:solidFill>
                <a:latin typeface="Consolas" panose="020B0609020204030204" pitchFamily="49" charset="0"/>
              </a:rPr>
              <a:t>);</a:t>
            </a:r>
          </a:p>
          <a:p>
            <a:pPr marL="45720" indent="0">
              <a:spcBef>
                <a:spcPts val="0"/>
              </a:spcBef>
              <a:buNone/>
            </a:pPr>
            <a:r>
              <a:rPr lang="en-US" sz="1400">
                <a:solidFill>
                  <a:srgbClr val="0000C0"/>
                </a:solidFill>
                <a:latin typeface="Consolas" panose="020B0609020204030204" pitchFamily="49" charset="0"/>
              </a:rPr>
              <a:t>  </a:t>
            </a:r>
            <a:r>
              <a:rPr lang="en-US" sz="1400" b="1">
                <a:solidFill>
                  <a:srgbClr val="7F0055"/>
                </a:solidFill>
                <a:latin typeface="Consolas" panose="020B0609020204030204" pitchFamily="49" charset="0"/>
              </a:rPr>
              <a:t>this</a:t>
            </a:r>
            <a:r>
              <a:rPr lang="en-US" sz="1400">
                <a:solidFill>
                  <a:srgbClr val="0000C0"/>
                </a:solidFill>
                <a:latin typeface="Consolas" panose="020B0609020204030204" pitchFamily="49" charset="0"/>
              </a:rPr>
              <a:t>.latch</a:t>
            </a:r>
            <a:r>
              <a:rPr lang="en-US" sz="1400">
                <a:solidFill>
                  <a:srgbClr val="000000"/>
                </a:solidFill>
                <a:latin typeface="Consolas" panose="020B0609020204030204" pitchFamily="49" charset="0"/>
              </a:rPr>
              <a:t>.countDown();</a:t>
            </a:r>
          </a:p>
          <a:p>
            <a:pPr marL="45720" indent="0">
              <a:spcBef>
                <a:spcPts val="0"/>
              </a:spcBef>
              <a:buNone/>
            </a:pPr>
            <a:r>
              <a:rPr lang="en-US" sz="1400">
                <a:solidFill>
                  <a:srgbClr val="000000"/>
                </a:solidFill>
                <a:latin typeface="Consolas" panose="020B0609020204030204" pitchFamily="49" charset="0"/>
              </a:rPr>
              <a:t>}</a:t>
            </a:r>
            <a:endParaRPr lang="en-US" sz="1400"/>
          </a:p>
        </p:txBody>
      </p:sp>
      <p:sp>
        <p:nvSpPr>
          <p:cNvPr id="3" name="Content Placeholder 2">
            <a:extLst>
              <a:ext uri="{FF2B5EF4-FFF2-40B4-BE49-F238E27FC236}">
                <a16:creationId xmlns:a16="http://schemas.microsoft.com/office/drawing/2014/main" id="{B3FCCB96-B535-4726-B6B8-DDE17315A015}"/>
              </a:ext>
            </a:extLst>
          </p:cNvPr>
          <p:cNvSpPr>
            <a:spLocks noGrp="1"/>
          </p:cNvSpPr>
          <p:nvPr>
            <p:ph sz="half" idx="2"/>
          </p:nvPr>
        </p:nvSpPr>
        <p:spPr>
          <a:xfrm>
            <a:off x="3529013" y="2276475"/>
            <a:ext cx="5500687" cy="1614488"/>
          </a:xfrm>
          <a:solidFill>
            <a:schemeClr val="bg1"/>
          </a:solidFill>
        </p:spPr>
        <p:txBody>
          <a:bodyPr>
            <a:normAutofit/>
          </a:bodyPr>
          <a:lstStyle/>
          <a:p>
            <a:pPr marL="45720" indent="0">
              <a:buNone/>
            </a:pPr>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PopulateRunnable</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implements</a:t>
            </a: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Runnable</a:t>
            </a:r>
            <a:br>
              <a:rPr lang="en-US" sz="1600" i="1">
                <a:solidFill>
                  <a:srgbClr val="000000"/>
                </a:solidFill>
                <a:latin typeface="Consolas" panose="020B0609020204030204" pitchFamily="49" charset="0"/>
              </a:rPr>
            </a:br>
            <a:endParaRPr lang="en-US" sz="1600" i="1">
              <a:solidFill>
                <a:srgbClr val="000000"/>
              </a:solidFill>
              <a:latin typeface="Consolas" panose="020B0609020204030204" pitchFamily="49" charset="0"/>
            </a:endParaRPr>
          </a:p>
          <a:p>
            <a:r>
              <a:rPr lang="en-US" sz="1600"/>
              <a:t>Make slightly different Runnables with instance variables</a:t>
            </a:r>
          </a:p>
          <a:p>
            <a:pPr>
              <a:spcBef>
                <a:spcPts val="600"/>
              </a:spcBef>
            </a:pPr>
            <a:r>
              <a:rPr lang="en-US" sz="1600"/>
              <a:t>The Runnable will, however, also need the CountDownLatch that the calling class made for synchronization purposes.</a:t>
            </a:r>
          </a:p>
        </p:txBody>
      </p:sp>
      <p:sp>
        <p:nvSpPr>
          <p:cNvPr id="4" name="Title 3">
            <a:extLst>
              <a:ext uri="{FF2B5EF4-FFF2-40B4-BE49-F238E27FC236}">
                <a16:creationId xmlns:a16="http://schemas.microsoft.com/office/drawing/2014/main" id="{C90BDFBD-102B-4938-A67E-D6596990BFCB}"/>
              </a:ext>
            </a:extLst>
          </p:cNvPr>
          <p:cNvSpPr>
            <a:spLocks noGrp="1"/>
          </p:cNvSpPr>
          <p:nvPr>
            <p:ph type="title"/>
          </p:nvPr>
        </p:nvSpPr>
        <p:spPr/>
        <p:txBody>
          <a:bodyPr/>
          <a:lstStyle/>
          <a:p>
            <a:r>
              <a:rPr lang="en-US"/>
              <a:t>The DRY principle:</a:t>
            </a:r>
            <a:br>
              <a:rPr lang="en-US"/>
            </a:br>
            <a:r>
              <a:rPr lang="en-US"/>
              <a:t>When Runnables are repetitive  </a:t>
            </a:r>
            <a:r>
              <a:rPr lang="en-US" sz="2400"/>
              <a:t>(2)</a:t>
            </a:r>
            <a:endParaRPr lang="en-US"/>
          </a:p>
        </p:txBody>
      </p:sp>
      <p:sp>
        <p:nvSpPr>
          <p:cNvPr id="12" name="Rectangle 11">
            <a:extLst>
              <a:ext uri="{FF2B5EF4-FFF2-40B4-BE49-F238E27FC236}">
                <a16:creationId xmlns:a16="http://schemas.microsoft.com/office/drawing/2014/main" id="{8F2E4B2F-F1B3-42B9-AA9A-542713166762}"/>
              </a:ext>
            </a:extLst>
          </p:cNvPr>
          <p:cNvSpPr/>
          <p:nvPr/>
        </p:nvSpPr>
        <p:spPr>
          <a:xfrm>
            <a:off x="6358327" y="4116880"/>
            <a:ext cx="1323586" cy="229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AADB3F3-9890-4EEF-85AF-0A0DFE19CCC0}"/>
              </a:ext>
            </a:extLst>
          </p:cNvPr>
          <p:cNvSpPr/>
          <p:nvPr/>
        </p:nvSpPr>
        <p:spPr>
          <a:xfrm>
            <a:off x="576260" y="6029347"/>
            <a:ext cx="1004889" cy="22945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15" name="Rectangle 14">
            <a:extLst>
              <a:ext uri="{FF2B5EF4-FFF2-40B4-BE49-F238E27FC236}">
                <a16:creationId xmlns:a16="http://schemas.microsoft.com/office/drawing/2014/main" id="{D5B10EAD-86CE-4088-9F75-1F0284018B27}"/>
              </a:ext>
            </a:extLst>
          </p:cNvPr>
          <p:cNvSpPr/>
          <p:nvPr/>
        </p:nvSpPr>
        <p:spPr>
          <a:xfrm>
            <a:off x="942975" y="4541621"/>
            <a:ext cx="1114425" cy="229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1BA057-F4D4-4A94-AC9F-E0CE2DAA9EED}"/>
              </a:ext>
            </a:extLst>
          </p:cNvPr>
          <p:cNvSpPr/>
          <p:nvPr/>
        </p:nvSpPr>
        <p:spPr>
          <a:xfrm>
            <a:off x="2414588" y="5814180"/>
            <a:ext cx="1347787" cy="229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093C07D6-AD10-4A13-96D7-317BE31979E7}"/>
                  </a:ext>
                </a:extLst>
              </p14:cNvPr>
              <p14:cNvContentPartPr/>
              <p14:nvPr/>
            </p14:nvContentPartPr>
            <p14:xfrm>
              <a:off x="1077158" y="4662043"/>
              <a:ext cx="4320" cy="6120"/>
            </p14:xfrm>
          </p:contentPart>
        </mc:Choice>
        <mc:Fallback xmlns="">
          <p:pic>
            <p:nvPicPr>
              <p:cNvPr id="11" name="Ink 10">
                <a:extLst>
                  <a:ext uri="{FF2B5EF4-FFF2-40B4-BE49-F238E27FC236}">
                    <a16:creationId xmlns:a16="http://schemas.microsoft.com/office/drawing/2014/main" id="{093C07D6-AD10-4A13-96D7-317BE31979E7}"/>
                  </a:ext>
                </a:extLst>
              </p:cNvPr>
              <p:cNvPicPr/>
              <p:nvPr/>
            </p:nvPicPr>
            <p:blipFill>
              <a:blip r:embed="rId3"/>
              <a:stretch>
                <a:fillRect/>
              </a:stretch>
            </p:blipFill>
            <p:spPr>
              <a:xfrm>
                <a:off x="1023158" y="4554403"/>
                <a:ext cx="111960" cy="221760"/>
              </a:xfrm>
              <a:prstGeom prst="rect">
                <a:avLst/>
              </a:prstGeom>
            </p:spPr>
          </p:pic>
        </mc:Fallback>
      </mc:AlternateContent>
    </p:spTree>
    <p:extLst>
      <p:ext uri="{BB962C8B-B14F-4D97-AF65-F5344CB8AC3E}">
        <p14:creationId xmlns:p14="http://schemas.microsoft.com/office/powerpoint/2010/main" val="4047549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69AAB6-161A-47AD-BB49-A6EBB0F872E5}"/>
              </a:ext>
            </a:extLst>
          </p:cNvPr>
          <p:cNvSpPr>
            <a:spLocks noGrp="1"/>
          </p:cNvSpPr>
          <p:nvPr>
            <p:ph type="title"/>
          </p:nvPr>
        </p:nvSpPr>
        <p:spPr/>
        <p:txBody>
          <a:bodyPr/>
          <a:lstStyle/>
          <a:p>
            <a:r>
              <a:rPr lang="en-US"/>
              <a:t>Callables and Futures</a:t>
            </a:r>
          </a:p>
        </p:txBody>
      </p:sp>
    </p:spTree>
    <p:extLst>
      <p:ext uri="{BB962C8B-B14F-4D97-AF65-F5344CB8AC3E}">
        <p14:creationId xmlns:p14="http://schemas.microsoft.com/office/powerpoint/2010/main" val="1227882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6939E5F-7BD6-45F6-B0B8-E8DC3B5347BD}"/>
              </a:ext>
            </a:extLst>
          </p:cNvPr>
          <p:cNvSpPr>
            <a:spLocks noGrp="1"/>
          </p:cNvSpPr>
          <p:nvPr>
            <p:ph idx="1"/>
          </p:nvPr>
        </p:nvSpPr>
        <p:spPr/>
        <p:txBody>
          <a:bodyPr/>
          <a:lstStyle/>
          <a:p>
            <a:r>
              <a:rPr lang="en-US"/>
              <a:t>A Runnable carries out a task, but it doesn't yield a value. </a:t>
            </a:r>
          </a:p>
          <a:p>
            <a:r>
              <a:rPr lang="en-US"/>
              <a:t>If a task computes a result, use the Callable&lt;V&gt; interface instead. </a:t>
            </a:r>
          </a:p>
          <a:p>
            <a:r>
              <a:rPr lang="en-US"/>
              <a:t>Its call method, unlike the run method of the Runnable interface, returns a value of type V</a:t>
            </a:r>
            <a:br>
              <a:rPr lang="en-US"/>
            </a:br>
            <a:endParaRPr lang="en-US"/>
          </a:p>
          <a:p>
            <a:pPr marL="45720" indent="0">
              <a:buNone/>
            </a:pPr>
            <a:r>
              <a:rPr lang="en-US">
                <a:latin typeface="Consolas" panose="020B0609020204030204" pitchFamily="49" charset="0"/>
              </a:rPr>
              <a:t>@FunctionalInterface</a:t>
            </a:r>
            <a:br>
              <a:rPr lang="en-US">
                <a:latin typeface="Consolas" panose="020B0609020204030204" pitchFamily="49" charset="0"/>
              </a:rPr>
            </a:br>
            <a:r>
              <a:rPr lang="en-US">
                <a:latin typeface="Consolas" panose="020B0609020204030204" pitchFamily="49" charset="0"/>
              </a:rPr>
              <a:t>public interface Callable&lt;V&gt;</a:t>
            </a:r>
          </a:p>
          <a:p>
            <a:r>
              <a:rPr lang="en-US"/>
              <a:t>A task that returns a result and may throw an exception. Implementors define a single method with no arguments called </a:t>
            </a:r>
            <a:r>
              <a:rPr lang="en-US" b="1">
                <a:solidFill>
                  <a:srgbClr val="C00000"/>
                </a:solidFill>
                <a:latin typeface="Consolas" panose="020B0609020204030204" pitchFamily="49" charset="0"/>
              </a:rPr>
              <a:t>call()</a:t>
            </a:r>
            <a:r>
              <a:rPr lang="en-US"/>
              <a:t>.</a:t>
            </a:r>
          </a:p>
          <a:p>
            <a:r>
              <a:rPr lang="en-US"/>
              <a:t>The Callable interface is similar to Runnable, in that both are designed for classes whose instances are potentially executed by another thread. A Runnable, however, does not return a result and cannot throw a checked exception.</a:t>
            </a:r>
          </a:p>
        </p:txBody>
      </p:sp>
      <p:sp>
        <p:nvSpPr>
          <p:cNvPr id="4" name="Title 3">
            <a:extLst>
              <a:ext uri="{FF2B5EF4-FFF2-40B4-BE49-F238E27FC236}">
                <a16:creationId xmlns:a16="http://schemas.microsoft.com/office/drawing/2014/main" id="{AD6AEF7B-6C49-4A7C-A74E-CA083FFBCB28}"/>
              </a:ext>
            </a:extLst>
          </p:cNvPr>
          <p:cNvSpPr>
            <a:spLocks noGrp="1"/>
          </p:cNvSpPr>
          <p:nvPr>
            <p:ph type="title"/>
          </p:nvPr>
        </p:nvSpPr>
        <p:spPr/>
        <p:txBody>
          <a:bodyPr/>
          <a:lstStyle/>
          <a:p>
            <a:r>
              <a:rPr lang="en-US"/>
              <a:t>Callables vs Runnables</a:t>
            </a:r>
          </a:p>
        </p:txBody>
      </p:sp>
    </p:spTree>
    <p:extLst>
      <p:ext uri="{BB962C8B-B14F-4D97-AF65-F5344CB8AC3E}">
        <p14:creationId xmlns:p14="http://schemas.microsoft.com/office/powerpoint/2010/main" val="1910436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D68705-DCBE-4C27-ACDD-89418CA83C15}"/>
              </a:ext>
            </a:extLst>
          </p:cNvPr>
          <p:cNvSpPr>
            <a:spLocks noGrp="1"/>
          </p:cNvSpPr>
          <p:nvPr>
            <p:ph idx="1"/>
          </p:nvPr>
        </p:nvSpPr>
        <p:spPr>
          <a:xfrm>
            <a:off x="180975" y="1719071"/>
            <a:ext cx="8763000" cy="4783082"/>
          </a:xfrm>
        </p:spPr>
        <p:txBody>
          <a:bodyPr>
            <a:noAutofit/>
          </a:bodyPr>
          <a:lstStyle/>
          <a:p>
            <a:pPr marL="45720" indent="0">
              <a:spcBef>
                <a:spcPts val="0"/>
              </a:spcBef>
              <a:spcAft>
                <a:spcPts val="0"/>
              </a:spcAft>
              <a:buNone/>
            </a:pPr>
            <a:r>
              <a:rPr lang="en-US" sz="1500" b="1">
                <a:solidFill>
                  <a:srgbClr val="7F0055"/>
                </a:solidFill>
                <a:latin typeface="Consolas" panose="020B0609020204030204" pitchFamily="49" charset="0"/>
              </a:rPr>
              <a:t>public</a:t>
            </a:r>
            <a:r>
              <a:rPr lang="en-US" sz="1500" b="1">
                <a:solidFill>
                  <a:srgbClr val="000000"/>
                </a:solidFill>
                <a:latin typeface="Consolas" panose="020B0609020204030204" pitchFamily="49" charset="0"/>
              </a:rPr>
              <a:t> </a:t>
            </a:r>
            <a:r>
              <a:rPr lang="en-US" sz="1500" b="1">
                <a:solidFill>
                  <a:srgbClr val="7F0055"/>
                </a:solidFill>
                <a:latin typeface="Consolas" panose="020B0609020204030204" pitchFamily="49" charset="0"/>
              </a:rPr>
              <a:t>static</a:t>
            </a:r>
            <a:r>
              <a:rPr lang="en-US" sz="1500" b="1">
                <a:solidFill>
                  <a:srgbClr val="000000"/>
                </a:solidFill>
                <a:latin typeface="Consolas" panose="020B0609020204030204" pitchFamily="49" charset="0"/>
              </a:rPr>
              <a:t> </a:t>
            </a:r>
            <a:r>
              <a:rPr lang="en-US" sz="1500">
                <a:solidFill>
                  <a:srgbClr val="000000"/>
                </a:solidFill>
                <a:latin typeface="Consolas" panose="020B0609020204030204" pitchFamily="49" charset="0"/>
              </a:rPr>
              <a:t>Future&lt;Stock&gt; mostGrowthTask() { </a:t>
            </a:r>
          </a:p>
          <a:p>
            <a:pPr marL="45720" indent="0">
              <a:spcBef>
                <a:spcPts val="0"/>
              </a:spcBef>
              <a:spcAft>
                <a:spcPts val="0"/>
              </a:spcAft>
              <a:buNone/>
            </a:pPr>
            <a:r>
              <a:rPr lang="en-US" sz="1500">
                <a:solidFill>
                  <a:srgbClr val="3F7F5F"/>
                </a:solidFill>
                <a:latin typeface="Consolas" panose="020B0609020204030204" pitchFamily="49" charset="0"/>
              </a:rPr>
              <a:t>  // the submit method does not take a Runnable, but a Callable, </a:t>
            </a:r>
          </a:p>
          <a:p>
            <a:pPr marL="45720" indent="0">
              <a:spcBef>
                <a:spcPts val="0"/>
              </a:spcBef>
              <a:spcAft>
                <a:spcPts val="0"/>
              </a:spcAft>
              <a:buNone/>
            </a:pPr>
            <a:r>
              <a:rPr lang="en-US" sz="1500">
                <a:solidFill>
                  <a:srgbClr val="3F7F5F"/>
                </a:solidFill>
                <a:latin typeface="Consolas" panose="020B0609020204030204" pitchFamily="49" charset="0"/>
              </a:rPr>
              <a:t>  // because it returns a value (in this case, a Stock)</a:t>
            </a:r>
          </a:p>
          <a:p>
            <a:pPr marL="45720" indent="0">
              <a:spcBef>
                <a:spcPts val="0"/>
              </a:spcBef>
              <a:spcAft>
                <a:spcPts val="0"/>
              </a:spcAft>
              <a:buNone/>
            </a:pPr>
            <a:r>
              <a:rPr lang="en-US" sz="1500">
                <a:solidFill>
                  <a:srgbClr val="000000"/>
                </a:solidFill>
                <a:latin typeface="Consolas" panose="020B0609020204030204" pitchFamily="49" charset="0"/>
              </a:rPr>
              <a:t>  Callable&lt;Stock&gt; </a:t>
            </a:r>
            <a:r>
              <a:rPr lang="en-US" sz="1500">
                <a:solidFill>
                  <a:srgbClr val="6A3E3E"/>
                </a:solidFill>
                <a:latin typeface="Consolas" panose="020B0609020204030204" pitchFamily="49" charset="0"/>
              </a:rPr>
              <a:t>mostGrowthCallable</a:t>
            </a:r>
            <a:r>
              <a:rPr lang="en-US" sz="1500">
                <a:solidFill>
                  <a:srgbClr val="000000"/>
                </a:solidFill>
                <a:latin typeface="Consolas" panose="020B0609020204030204" pitchFamily="49" charset="0"/>
              </a:rPr>
              <a:t> =</a:t>
            </a:r>
          </a:p>
          <a:p>
            <a:pPr marL="45720" indent="0">
              <a:spcBef>
                <a:spcPts val="0"/>
              </a:spcBef>
              <a:spcAft>
                <a:spcPts val="0"/>
              </a:spcAft>
              <a:buNone/>
            </a:pPr>
            <a:r>
              <a:rPr lang="en-US" sz="1500">
                <a:solidFill>
                  <a:srgbClr val="000000"/>
                </a:solidFill>
                <a:latin typeface="Consolas" panose="020B0609020204030204" pitchFamily="49" charset="0"/>
              </a:rPr>
              <a:t>    () -&gt; Collections.max(</a:t>
            </a:r>
            <a:r>
              <a:rPr lang="en-US" sz="1500">
                <a:solidFill>
                  <a:srgbClr val="0000C0"/>
                </a:solidFill>
                <a:latin typeface="Consolas" panose="020B0609020204030204" pitchFamily="49" charset="0"/>
              </a:rPr>
              <a:t>stocks</a:t>
            </a:r>
            <a:r>
              <a:rPr lang="en-US" sz="1500">
                <a:solidFill>
                  <a:srgbClr val="000000"/>
                </a:solidFill>
                <a:latin typeface="Consolas" panose="020B0609020204030204" pitchFamily="49" charset="0"/>
              </a:rPr>
              <a:t>, Comparator.comparing(</a:t>
            </a:r>
            <a:r>
              <a:rPr lang="en-US" sz="1500">
                <a:solidFill>
                  <a:srgbClr val="6A3E3E"/>
                </a:solidFill>
                <a:latin typeface="Consolas" panose="020B0609020204030204" pitchFamily="49" charset="0"/>
              </a:rPr>
              <a:t>s</a:t>
            </a:r>
            <a:r>
              <a:rPr lang="en-US" sz="1500">
                <a:solidFill>
                  <a:srgbClr val="000000"/>
                </a:solidFill>
                <a:latin typeface="Consolas" panose="020B0609020204030204" pitchFamily="49" charset="0"/>
              </a:rPr>
              <a:t> -&gt; </a:t>
            </a:r>
            <a:r>
              <a:rPr lang="en-US" sz="1500">
                <a:solidFill>
                  <a:srgbClr val="6A3E3E"/>
                </a:solidFill>
                <a:latin typeface="Consolas" panose="020B0609020204030204" pitchFamily="49" charset="0"/>
              </a:rPr>
              <a:t>s</a:t>
            </a:r>
            <a:r>
              <a:rPr lang="en-US" sz="1500">
                <a:solidFill>
                  <a:srgbClr val="000000"/>
                </a:solidFill>
                <a:latin typeface="Consolas" panose="020B0609020204030204" pitchFamily="49" charset="0"/>
              </a:rPr>
              <a:t>.getChange()));</a:t>
            </a:r>
          </a:p>
          <a:p>
            <a:pPr marL="45720" indent="0">
              <a:spcBef>
                <a:spcPts val="0"/>
              </a:spcBef>
              <a:spcAft>
                <a:spcPts val="0"/>
              </a:spcAft>
              <a:buNone/>
            </a:pPr>
            <a:r>
              <a:rPr lang="en-US" sz="1500">
                <a:solidFill>
                  <a:srgbClr val="000000"/>
                </a:solidFill>
                <a:latin typeface="Consolas" panose="020B0609020204030204" pitchFamily="49" charset="0"/>
              </a:rPr>
              <a:t>  </a:t>
            </a:r>
            <a:r>
              <a:rPr lang="en-US" sz="1500" b="1">
                <a:solidFill>
                  <a:srgbClr val="7F0055"/>
                </a:solidFill>
                <a:latin typeface="Consolas" panose="020B0609020204030204" pitchFamily="49" charset="0"/>
              </a:rPr>
              <a:t>return</a:t>
            </a:r>
            <a:r>
              <a:rPr lang="en-US" sz="1500">
                <a:solidFill>
                  <a:srgbClr val="000000"/>
                </a:solidFill>
                <a:latin typeface="Consolas" panose="020B0609020204030204" pitchFamily="49" charset="0"/>
              </a:rPr>
              <a:t> </a:t>
            </a:r>
            <a:r>
              <a:rPr lang="en-US" sz="1500">
                <a:solidFill>
                  <a:srgbClr val="0000C0"/>
                </a:solidFill>
                <a:latin typeface="Consolas" panose="020B0609020204030204" pitchFamily="49" charset="0"/>
              </a:rPr>
              <a:t>exec</a:t>
            </a:r>
            <a:r>
              <a:rPr lang="en-US" sz="1500">
                <a:solidFill>
                  <a:srgbClr val="000000"/>
                </a:solidFill>
                <a:latin typeface="Consolas" panose="020B0609020204030204" pitchFamily="49" charset="0"/>
              </a:rPr>
              <a:t>.submit(</a:t>
            </a:r>
            <a:r>
              <a:rPr lang="en-US" sz="1500">
                <a:solidFill>
                  <a:srgbClr val="6A3E3E"/>
                </a:solidFill>
                <a:latin typeface="Consolas" panose="020B0609020204030204" pitchFamily="49" charset="0"/>
              </a:rPr>
              <a:t>mostGrowthCallable</a:t>
            </a:r>
            <a:r>
              <a:rPr lang="en-US" sz="1500">
                <a:solidFill>
                  <a:srgbClr val="000000"/>
                </a:solidFill>
                <a:latin typeface="Consolas" panose="020B0609020204030204" pitchFamily="49" charset="0"/>
              </a:rPr>
              <a:t>);</a:t>
            </a:r>
          </a:p>
          <a:p>
            <a:pPr marL="45720" indent="0">
              <a:spcBef>
                <a:spcPts val="0"/>
              </a:spcBef>
              <a:spcAft>
                <a:spcPts val="0"/>
              </a:spcAft>
              <a:buNone/>
            </a:pPr>
            <a:r>
              <a:rPr lang="en-US" sz="1500">
                <a:solidFill>
                  <a:srgbClr val="000000"/>
                </a:solidFill>
                <a:latin typeface="Consolas" panose="020B0609020204030204" pitchFamily="49" charset="0"/>
              </a:rPr>
              <a:t>}</a:t>
            </a:r>
          </a:p>
          <a:p>
            <a:pPr marL="45720" indent="0">
              <a:spcBef>
                <a:spcPts val="0"/>
              </a:spcBef>
              <a:spcAft>
                <a:spcPts val="0"/>
              </a:spcAft>
              <a:buNone/>
            </a:pPr>
            <a:endParaRPr lang="en-US" sz="1500">
              <a:solidFill>
                <a:srgbClr val="000000"/>
              </a:solidFill>
              <a:latin typeface="Consolas" panose="020B0609020204030204" pitchFamily="49" charset="0"/>
            </a:endParaRPr>
          </a:p>
          <a:p>
            <a:pPr marL="45720" indent="0">
              <a:spcBef>
                <a:spcPts val="0"/>
              </a:spcBef>
              <a:spcAft>
                <a:spcPts val="0"/>
              </a:spcAft>
              <a:buNone/>
            </a:pPr>
            <a:endParaRPr lang="en-US" sz="1500">
              <a:latin typeface="Consolas" panose="020B0609020204030204" pitchFamily="49" charset="0"/>
            </a:endParaRPr>
          </a:p>
          <a:p>
            <a:pPr marL="45720" indent="0">
              <a:spcBef>
                <a:spcPts val="0"/>
              </a:spcBef>
              <a:spcAft>
                <a:spcPts val="0"/>
              </a:spcAft>
              <a:buNone/>
            </a:pPr>
            <a:r>
              <a:rPr lang="en-US" sz="1500" b="1">
                <a:solidFill>
                  <a:srgbClr val="7F0055"/>
                </a:solidFill>
                <a:latin typeface="Consolas" panose="020B0609020204030204" pitchFamily="49" charset="0"/>
              </a:rPr>
              <a:t>public</a:t>
            </a:r>
            <a:r>
              <a:rPr lang="en-US" sz="1500">
                <a:solidFill>
                  <a:srgbClr val="000000"/>
                </a:solidFill>
                <a:latin typeface="Consolas" panose="020B0609020204030204" pitchFamily="49" charset="0"/>
              </a:rPr>
              <a:t> </a:t>
            </a:r>
            <a:r>
              <a:rPr lang="en-US" sz="1500" b="1">
                <a:solidFill>
                  <a:srgbClr val="7F0055"/>
                </a:solidFill>
                <a:latin typeface="Consolas" panose="020B0609020204030204" pitchFamily="49" charset="0"/>
              </a:rPr>
              <a:t>static</a:t>
            </a:r>
            <a:r>
              <a:rPr lang="en-US" sz="1500">
                <a:solidFill>
                  <a:srgbClr val="000000"/>
                </a:solidFill>
                <a:latin typeface="Consolas" panose="020B0609020204030204" pitchFamily="49" charset="0"/>
              </a:rPr>
              <a:t> Future&lt;Stock&gt; mostDeclineTask() {  </a:t>
            </a:r>
          </a:p>
          <a:p>
            <a:pPr marL="45720" indent="0">
              <a:spcBef>
                <a:spcPts val="0"/>
              </a:spcBef>
              <a:spcAft>
                <a:spcPts val="0"/>
              </a:spcAft>
              <a:buNone/>
            </a:pPr>
            <a:r>
              <a:rPr lang="en-US" sz="1500">
                <a:solidFill>
                  <a:srgbClr val="3F7F5F"/>
                </a:solidFill>
                <a:latin typeface="Consolas" panose="020B0609020204030204" pitchFamily="49" charset="0"/>
              </a:rPr>
              <a:t>  // submit method is also a Callable, but expressed as a lambda</a:t>
            </a:r>
          </a:p>
          <a:p>
            <a:pPr marL="45720" indent="0">
              <a:spcBef>
                <a:spcPts val="0"/>
              </a:spcBef>
              <a:spcAft>
                <a:spcPts val="0"/>
              </a:spcAft>
              <a:buNone/>
            </a:pPr>
            <a:r>
              <a:rPr lang="en-US" sz="1500">
                <a:solidFill>
                  <a:srgbClr val="000000"/>
                </a:solidFill>
                <a:latin typeface="Consolas" panose="020B0609020204030204" pitchFamily="49" charset="0"/>
              </a:rPr>
              <a:t>  </a:t>
            </a:r>
            <a:r>
              <a:rPr lang="en-US" sz="1500" b="1">
                <a:solidFill>
                  <a:srgbClr val="7F0055"/>
                </a:solidFill>
                <a:latin typeface="Consolas" panose="020B0609020204030204" pitchFamily="49" charset="0"/>
              </a:rPr>
              <a:t>return</a:t>
            </a:r>
            <a:r>
              <a:rPr lang="en-US" sz="1500">
                <a:solidFill>
                  <a:srgbClr val="000000"/>
                </a:solidFill>
                <a:latin typeface="Consolas" panose="020B0609020204030204" pitchFamily="49" charset="0"/>
              </a:rPr>
              <a:t> </a:t>
            </a:r>
            <a:r>
              <a:rPr lang="en-US" sz="1500">
                <a:solidFill>
                  <a:srgbClr val="0000C0"/>
                </a:solidFill>
                <a:latin typeface="Consolas" panose="020B0609020204030204" pitchFamily="49" charset="0"/>
              </a:rPr>
              <a:t>exec</a:t>
            </a:r>
            <a:r>
              <a:rPr lang="en-US" sz="1500">
                <a:solidFill>
                  <a:srgbClr val="000000"/>
                </a:solidFill>
                <a:latin typeface="Consolas" panose="020B0609020204030204" pitchFamily="49" charset="0"/>
              </a:rPr>
              <a:t>.submit(</a:t>
            </a:r>
          </a:p>
          <a:p>
            <a:pPr marL="45720" indent="0">
              <a:spcBef>
                <a:spcPts val="0"/>
              </a:spcBef>
              <a:spcAft>
                <a:spcPts val="0"/>
              </a:spcAft>
              <a:buNone/>
            </a:pPr>
            <a:r>
              <a:rPr lang="en-US" sz="1500">
                <a:solidFill>
                  <a:srgbClr val="000000"/>
                </a:solidFill>
                <a:latin typeface="Consolas" panose="020B0609020204030204" pitchFamily="49" charset="0"/>
              </a:rPr>
              <a:t>          () -&gt; Collections.min(</a:t>
            </a:r>
            <a:r>
              <a:rPr lang="en-US" sz="1500">
                <a:solidFill>
                  <a:srgbClr val="0000C0"/>
                </a:solidFill>
                <a:latin typeface="Consolas" panose="020B0609020204030204" pitchFamily="49" charset="0"/>
              </a:rPr>
              <a:t>stocks</a:t>
            </a:r>
            <a:r>
              <a:rPr lang="en-US" sz="1500">
                <a:solidFill>
                  <a:srgbClr val="000000"/>
                </a:solidFill>
                <a:latin typeface="Consolas" panose="020B0609020204030204" pitchFamily="49" charset="0"/>
              </a:rPr>
              <a:t>, Comparator.comparing(</a:t>
            </a:r>
            <a:r>
              <a:rPr lang="en-US" sz="1500">
                <a:solidFill>
                  <a:srgbClr val="6A3E3E"/>
                </a:solidFill>
                <a:latin typeface="Consolas" panose="020B0609020204030204" pitchFamily="49" charset="0"/>
              </a:rPr>
              <a:t>s</a:t>
            </a:r>
            <a:r>
              <a:rPr lang="en-US" sz="1500">
                <a:solidFill>
                  <a:srgbClr val="000000"/>
                </a:solidFill>
                <a:latin typeface="Consolas" panose="020B0609020204030204" pitchFamily="49" charset="0"/>
              </a:rPr>
              <a:t> -&gt; </a:t>
            </a:r>
            <a:r>
              <a:rPr lang="en-US" sz="1500">
                <a:solidFill>
                  <a:srgbClr val="6A3E3E"/>
                </a:solidFill>
                <a:latin typeface="Consolas" panose="020B0609020204030204" pitchFamily="49" charset="0"/>
              </a:rPr>
              <a:t>s</a:t>
            </a:r>
            <a:r>
              <a:rPr lang="en-US" sz="1500">
                <a:solidFill>
                  <a:srgbClr val="000000"/>
                </a:solidFill>
                <a:latin typeface="Consolas" panose="020B0609020204030204" pitchFamily="49" charset="0"/>
              </a:rPr>
              <a:t>.getChange()))</a:t>
            </a:r>
          </a:p>
          <a:p>
            <a:pPr marL="45720" indent="0">
              <a:spcBef>
                <a:spcPts val="0"/>
              </a:spcBef>
              <a:spcAft>
                <a:spcPts val="0"/>
              </a:spcAft>
              <a:buNone/>
            </a:pPr>
            <a:r>
              <a:rPr lang="en-US" sz="1500">
                <a:solidFill>
                  <a:srgbClr val="000000"/>
                </a:solidFill>
                <a:latin typeface="Consolas" panose="020B0609020204030204" pitchFamily="49" charset="0"/>
              </a:rPr>
              <a:t>         );</a:t>
            </a:r>
          </a:p>
          <a:p>
            <a:pPr marL="45720" indent="0">
              <a:spcBef>
                <a:spcPts val="0"/>
              </a:spcBef>
              <a:spcAft>
                <a:spcPts val="0"/>
              </a:spcAft>
              <a:buNone/>
            </a:pPr>
            <a:r>
              <a:rPr lang="en-US" sz="1500">
                <a:solidFill>
                  <a:srgbClr val="000000"/>
                </a:solidFill>
                <a:latin typeface="Consolas" panose="020B0609020204030204" pitchFamily="49" charset="0"/>
              </a:rPr>
              <a:t>}</a:t>
            </a:r>
          </a:p>
          <a:p>
            <a:pPr marL="45720" indent="0">
              <a:spcBef>
                <a:spcPts val="0"/>
              </a:spcBef>
              <a:spcAft>
                <a:spcPts val="0"/>
              </a:spcAft>
              <a:buNone/>
            </a:pPr>
            <a:endParaRPr lang="en-US" sz="1500">
              <a:solidFill>
                <a:srgbClr val="000000"/>
              </a:solidFill>
              <a:latin typeface="Consolas" panose="020B0609020204030204" pitchFamily="49" charset="0"/>
            </a:endParaRPr>
          </a:p>
          <a:p>
            <a:pPr>
              <a:spcBef>
                <a:spcPts val="0"/>
              </a:spcBef>
              <a:spcAft>
                <a:spcPts val="0"/>
              </a:spcAft>
            </a:pPr>
            <a:r>
              <a:rPr lang="en-US" sz="1600">
                <a:solidFill>
                  <a:srgbClr val="000000"/>
                </a:solidFill>
              </a:rPr>
              <a:t>The Callable&lt;Stock&gt; returns a Future&lt;Stock&gt;</a:t>
            </a:r>
          </a:p>
          <a:p>
            <a:pPr>
              <a:spcBef>
                <a:spcPts val="600"/>
              </a:spcBef>
              <a:spcAft>
                <a:spcPts val="0"/>
              </a:spcAft>
            </a:pPr>
            <a:r>
              <a:rPr lang="en-US" sz="1600"/>
              <a:t>When you submit the task, you get a future — an object that represents a computation whose result will be available at some future time. </a:t>
            </a:r>
          </a:p>
          <a:p>
            <a:pPr>
              <a:spcBef>
                <a:spcPts val="600"/>
              </a:spcBef>
              <a:spcAft>
                <a:spcPts val="0"/>
              </a:spcAft>
            </a:pPr>
            <a:endParaRPr lang="en-US" sz="1600"/>
          </a:p>
        </p:txBody>
      </p:sp>
      <p:sp>
        <p:nvSpPr>
          <p:cNvPr id="3" name="Title 2">
            <a:extLst>
              <a:ext uri="{FF2B5EF4-FFF2-40B4-BE49-F238E27FC236}">
                <a16:creationId xmlns:a16="http://schemas.microsoft.com/office/drawing/2014/main" id="{01796335-CCEA-48DA-B65E-280B381DC772}"/>
              </a:ext>
            </a:extLst>
          </p:cNvPr>
          <p:cNvSpPr>
            <a:spLocks noGrp="1"/>
          </p:cNvSpPr>
          <p:nvPr>
            <p:ph type="title"/>
          </p:nvPr>
        </p:nvSpPr>
        <p:spPr/>
        <p:txBody>
          <a:bodyPr/>
          <a:lstStyle/>
          <a:p>
            <a:r>
              <a:rPr lang="en-US"/>
              <a:t>Explicit and Implicit Callables</a:t>
            </a:r>
          </a:p>
        </p:txBody>
      </p:sp>
    </p:spTree>
    <p:extLst>
      <p:ext uri="{BB962C8B-B14F-4D97-AF65-F5344CB8AC3E}">
        <p14:creationId xmlns:p14="http://schemas.microsoft.com/office/powerpoint/2010/main" val="3169659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32A46-F115-432E-9173-1B1900DB1C41}"/>
              </a:ext>
            </a:extLst>
          </p:cNvPr>
          <p:cNvSpPr>
            <a:spLocks noGrp="1"/>
          </p:cNvSpPr>
          <p:nvPr>
            <p:ph idx="1"/>
          </p:nvPr>
        </p:nvSpPr>
        <p:spPr>
          <a:xfrm>
            <a:off x="190491" y="1719071"/>
            <a:ext cx="8407893" cy="4407408"/>
          </a:xfrm>
        </p:spPr>
        <p:txBody>
          <a:bodyPr>
            <a:normAutofit/>
          </a:bodyPr>
          <a:lstStyle/>
          <a:p>
            <a:pPr marL="45720" indent="0">
              <a:spcBef>
                <a:spcPts val="0"/>
              </a:spcBef>
              <a:spcAft>
                <a:spcPts val="0"/>
              </a:spcAft>
              <a:buNone/>
            </a:pPr>
            <a:r>
              <a:rPr lang="en-US" sz="1800">
                <a:solidFill>
                  <a:srgbClr val="000000"/>
                </a:solidFill>
                <a:latin typeface="Consolas" panose="020B0609020204030204" pitchFamily="49" charset="0"/>
              </a:rPr>
              <a:t>Future&lt;Stock&gt; </a:t>
            </a:r>
            <a:r>
              <a:rPr lang="en-US" sz="1800">
                <a:solidFill>
                  <a:srgbClr val="6A3E3E"/>
                </a:solidFill>
                <a:latin typeface="Consolas" panose="020B0609020204030204" pitchFamily="49" charset="0"/>
              </a:rPr>
              <a:t>bestPerformingStock</a:t>
            </a:r>
            <a:r>
              <a:rPr lang="en-US" sz="1800">
                <a:solidFill>
                  <a:srgbClr val="000000"/>
                </a:solidFill>
                <a:latin typeface="Consolas" panose="020B0609020204030204" pitchFamily="49" charset="0"/>
              </a:rPr>
              <a:t> = mostGrowthTask();</a:t>
            </a:r>
          </a:p>
          <a:p>
            <a:pPr marL="45720" indent="0">
              <a:spcBef>
                <a:spcPts val="0"/>
              </a:spcBef>
              <a:spcAft>
                <a:spcPts val="0"/>
              </a:spcAft>
              <a:buNone/>
            </a:pPr>
            <a:r>
              <a:rPr lang="en-US" sz="1800">
                <a:solidFill>
                  <a:srgbClr val="000000"/>
                </a:solidFill>
                <a:latin typeface="Consolas" panose="020B0609020204030204" pitchFamily="49" charset="0"/>
              </a:rPr>
              <a:t>Future&lt;Stock&gt; </a:t>
            </a:r>
            <a:r>
              <a:rPr lang="en-US" sz="1800">
                <a:solidFill>
                  <a:srgbClr val="6A3E3E"/>
                </a:solidFill>
                <a:latin typeface="Consolas" panose="020B0609020204030204" pitchFamily="49" charset="0"/>
              </a:rPr>
              <a:t>worstPerformingStock</a:t>
            </a:r>
            <a:r>
              <a:rPr lang="en-US" sz="1800">
                <a:solidFill>
                  <a:srgbClr val="000000"/>
                </a:solidFill>
                <a:latin typeface="Consolas" panose="020B0609020204030204" pitchFamily="49" charset="0"/>
              </a:rPr>
              <a:t> = mostDeclineTask();</a:t>
            </a:r>
          </a:p>
          <a:p>
            <a:pPr marL="45720" indent="0">
              <a:spcBef>
                <a:spcPts val="0"/>
              </a:spcBef>
              <a:spcAft>
                <a:spcPts val="0"/>
              </a:spcAft>
              <a:buNone/>
            </a:pPr>
            <a:endParaRPr lang="en-US" sz="1800">
              <a:latin typeface="Consolas" panose="020B0609020204030204" pitchFamily="49" charset="0"/>
            </a:endParaRPr>
          </a:p>
          <a:p>
            <a:pPr marL="45720" indent="0">
              <a:spcBef>
                <a:spcPts val="0"/>
              </a:spcBef>
              <a:spcAft>
                <a:spcPts val="0"/>
              </a:spcAft>
              <a:buNone/>
            </a:pPr>
            <a:r>
              <a:rPr lang="en-US" sz="1800" b="1">
                <a:solidFill>
                  <a:srgbClr val="7F0055"/>
                </a:solidFill>
                <a:latin typeface="Consolas" panose="020B0609020204030204" pitchFamily="49" charset="0"/>
              </a:rPr>
              <a:t>try</a:t>
            </a:r>
            <a:r>
              <a:rPr lang="en-US" sz="1800">
                <a:solidFill>
                  <a:srgbClr val="000000"/>
                </a:solidFill>
                <a:latin typeface="Consolas" panose="020B0609020204030204" pitchFamily="49" charset="0"/>
              </a:rPr>
              <a:t> {</a:t>
            </a:r>
          </a:p>
          <a:p>
            <a:pPr marL="45720" indent="0">
              <a:spcBef>
                <a:spcPts val="0"/>
              </a:spcBef>
              <a:spcAft>
                <a:spcPts val="0"/>
              </a:spcAft>
              <a:buNone/>
            </a:pPr>
            <a:r>
              <a:rPr lang="en-US" sz="1800">
                <a:solidFill>
                  <a:srgbClr val="7F0055"/>
                </a:solidFill>
                <a:latin typeface="Consolas" panose="020B0609020204030204" pitchFamily="49" charset="0"/>
              </a:rPr>
              <a:t>  </a:t>
            </a:r>
            <a:r>
              <a:rPr lang="en-US" sz="1800" b="1">
                <a:solidFill>
                  <a:srgbClr val="7F0055"/>
                </a:solidFill>
                <a:latin typeface="Consolas" panose="020B0609020204030204" pitchFamily="49" charset="0"/>
              </a:rPr>
              <a:t>while </a:t>
            </a:r>
            <a:r>
              <a:rPr lang="en-US" sz="1800">
                <a:solidFill>
                  <a:srgbClr val="000000"/>
                </a:solidFill>
                <a:latin typeface="Consolas" panose="020B0609020204030204" pitchFamily="49" charset="0"/>
              </a:rPr>
              <a:t>(!</a:t>
            </a:r>
            <a:r>
              <a:rPr lang="en-US" sz="1800">
                <a:solidFill>
                  <a:srgbClr val="6A3E3E"/>
                </a:solidFill>
                <a:latin typeface="Consolas" panose="020B0609020204030204" pitchFamily="49" charset="0"/>
              </a:rPr>
              <a:t>bestPerformingStock</a:t>
            </a:r>
            <a:r>
              <a:rPr lang="en-US" sz="1800">
                <a:solidFill>
                  <a:srgbClr val="000000"/>
                </a:solidFill>
                <a:latin typeface="Consolas" panose="020B0609020204030204" pitchFamily="49" charset="0"/>
              </a:rPr>
              <a:t>.isDone() ||</a:t>
            </a:r>
            <a:br>
              <a:rPr lang="en-US" sz="1800">
                <a:solidFill>
                  <a:srgbClr val="000000"/>
                </a:solidFill>
                <a:latin typeface="Consolas" panose="020B0609020204030204" pitchFamily="49" charset="0"/>
              </a:rPr>
            </a:br>
            <a:r>
              <a:rPr lang="en-US" sz="1800">
                <a:solidFill>
                  <a:srgbClr val="000000"/>
                </a:solidFill>
                <a:latin typeface="Consolas" panose="020B0609020204030204" pitchFamily="49" charset="0"/>
              </a:rPr>
              <a:t>         !</a:t>
            </a:r>
            <a:r>
              <a:rPr lang="en-US" sz="1800">
                <a:solidFill>
                  <a:srgbClr val="6A3E3E"/>
                </a:solidFill>
                <a:latin typeface="Consolas" panose="020B0609020204030204" pitchFamily="49" charset="0"/>
              </a:rPr>
              <a:t>worstPerformingStock</a:t>
            </a:r>
            <a:r>
              <a:rPr lang="en-US" sz="1800">
                <a:solidFill>
                  <a:srgbClr val="000000"/>
                </a:solidFill>
                <a:latin typeface="Consolas" panose="020B0609020204030204" pitchFamily="49" charset="0"/>
              </a:rPr>
              <a:t>.isDone()) {</a:t>
            </a:r>
          </a:p>
          <a:p>
            <a:pPr marL="45720" indent="0">
              <a:spcBef>
                <a:spcPts val="0"/>
              </a:spcBef>
              <a:spcAft>
                <a:spcPts val="0"/>
              </a:spcAft>
              <a:buNone/>
            </a:pPr>
            <a:r>
              <a:rPr lang="en-US" sz="1800">
                <a:solidFill>
                  <a:srgbClr val="000000"/>
                </a:solidFill>
                <a:latin typeface="Consolas" panose="020B0609020204030204" pitchFamily="49" charset="0"/>
              </a:rPr>
              <a:t>    System.</a:t>
            </a:r>
            <a:r>
              <a:rPr lang="en-US" sz="1800">
                <a:solidFill>
                  <a:srgbClr val="0000C0"/>
                </a:solidFill>
                <a:latin typeface="Consolas" panose="020B0609020204030204" pitchFamily="49" charset="0"/>
              </a:rPr>
              <a:t>out</a:t>
            </a:r>
            <a:r>
              <a:rPr lang="en-US" sz="1800">
                <a:solidFill>
                  <a:srgbClr val="000000"/>
                </a:solidFill>
                <a:latin typeface="Consolas" panose="020B0609020204030204" pitchFamily="49" charset="0"/>
              </a:rPr>
              <a:t>.println(</a:t>
            </a:r>
            <a:r>
              <a:rPr lang="en-US" sz="1800">
                <a:solidFill>
                  <a:srgbClr val="2A00FF"/>
                </a:solidFill>
                <a:latin typeface="Consolas" panose="020B0609020204030204" pitchFamily="49" charset="0"/>
              </a:rPr>
              <a:t>"Calculating..."</a:t>
            </a:r>
            <a:r>
              <a:rPr lang="en-US" sz="1800">
                <a:solidFill>
                  <a:srgbClr val="000000"/>
                </a:solidFill>
                <a:latin typeface="Consolas" panose="020B0609020204030204" pitchFamily="49" charset="0"/>
              </a:rPr>
              <a:t>);</a:t>
            </a:r>
          </a:p>
          <a:p>
            <a:pPr marL="45720" indent="0">
              <a:spcBef>
                <a:spcPts val="0"/>
              </a:spcBef>
              <a:spcAft>
                <a:spcPts val="0"/>
              </a:spcAft>
              <a:buNone/>
            </a:pPr>
            <a:r>
              <a:rPr lang="en-US" sz="1800">
                <a:solidFill>
                  <a:srgbClr val="000000"/>
                </a:solidFill>
                <a:latin typeface="Consolas" panose="020B0609020204030204" pitchFamily="49" charset="0"/>
              </a:rPr>
              <a:t>  }</a:t>
            </a:r>
          </a:p>
          <a:p>
            <a:pPr marL="45720" indent="0">
              <a:spcBef>
                <a:spcPts val="0"/>
              </a:spcBef>
              <a:spcAft>
                <a:spcPts val="0"/>
              </a:spcAft>
              <a:buNone/>
            </a:pPr>
            <a:r>
              <a:rPr lang="en-US" sz="1800">
                <a:solidFill>
                  <a:srgbClr val="000000"/>
                </a:solidFill>
                <a:latin typeface="Consolas" panose="020B0609020204030204" pitchFamily="49" charset="0"/>
              </a:rPr>
              <a:t>  Stock </a:t>
            </a:r>
            <a:r>
              <a:rPr lang="en-US" sz="1800">
                <a:solidFill>
                  <a:srgbClr val="6A3E3E"/>
                </a:solidFill>
                <a:latin typeface="Consolas" panose="020B0609020204030204" pitchFamily="49" charset="0"/>
              </a:rPr>
              <a:t>bps</a:t>
            </a:r>
            <a:r>
              <a:rPr lang="en-US" sz="1800">
                <a:solidFill>
                  <a:srgbClr val="000000"/>
                </a:solidFill>
                <a:latin typeface="Consolas" panose="020B0609020204030204" pitchFamily="49" charset="0"/>
              </a:rPr>
              <a:t> = </a:t>
            </a:r>
            <a:r>
              <a:rPr lang="en-US" sz="1800">
                <a:solidFill>
                  <a:srgbClr val="6A3E3E"/>
                </a:solidFill>
                <a:latin typeface="Consolas" panose="020B0609020204030204" pitchFamily="49" charset="0"/>
              </a:rPr>
              <a:t>bestPerformingStock</a:t>
            </a:r>
            <a:r>
              <a:rPr lang="en-US" sz="1800">
                <a:solidFill>
                  <a:srgbClr val="000000"/>
                </a:solidFill>
                <a:latin typeface="Consolas" panose="020B0609020204030204" pitchFamily="49" charset="0"/>
              </a:rPr>
              <a:t>.get();</a:t>
            </a:r>
          </a:p>
          <a:p>
            <a:pPr marL="45720" indent="0">
              <a:spcBef>
                <a:spcPts val="0"/>
              </a:spcBef>
              <a:spcAft>
                <a:spcPts val="0"/>
              </a:spcAft>
              <a:buNone/>
            </a:pPr>
            <a:r>
              <a:rPr lang="en-US" sz="1800">
                <a:solidFill>
                  <a:srgbClr val="000000"/>
                </a:solidFill>
                <a:latin typeface="Consolas" panose="020B0609020204030204" pitchFamily="49" charset="0"/>
              </a:rPr>
              <a:t>  Stock </a:t>
            </a:r>
            <a:r>
              <a:rPr lang="en-US" sz="1800">
                <a:solidFill>
                  <a:srgbClr val="6A3E3E"/>
                </a:solidFill>
                <a:latin typeface="Consolas" panose="020B0609020204030204" pitchFamily="49" charset="0"/>
              </a:rPr>
              <a:t>wps</a:t>
            </a:r>
            <a:r>
              <a:rPr lang="en-US" sz="1800">
                <a:solidFill>
                  <a:srgbClr val="000000"/>
                </a:solidFill>
                <a:latin typeface="Consolas" panose="020B0609020204030204" pitchFamily="49" charset="0"/>
              </a:rPr>
              <a:t> = </a:t>
            </a:r>
            <a:r>
              <a:rPr lang="en-US" sz="1800">
                <a:solidFill>
                  <a:srgbClr val="6A3E3E"/>
                </a:solidFill>
                <a:latin typeface="Consolas" panose="020B0609020204030204" pitchFamily="49" charset="0"/>
              </a:rPr>
              <a:t>worstPerformingStock</a:t>
            </a:r>
            <a:r>
              <a:rPr lang="en-US" sz="1800">
                <a:solidFill>
                  <a:srgbClr val="000000"/>
                </a:solidFill>
                <a:latin typeface="Consolas" panose="020B0609020204030204" pitchFamily="49" charset="0"/>
              </a:rPr>
              <a:t>.get();  </a:t>
            </a:r>
          </a:p>
          <a:p>
            <a:pPr marL="45720" indent="0">
              <a:spcBef>
                <a:spcPts val="0"/>
              </a:spcBef>
              <a:spcAft>
                <a:spcPts val="0"/>
              </a:spcAft>
              <a:buNone/>
            </a:pPr>
            <a:endParaRPr lang="en-US" sz="1800">
              <a:solidFill>
                <a:srgbClr val="000000"/>
              </a:solidFill>
              <a:latin typeface="Consolas" panose="020B0609020204030204" pitchFamily="49" charset="0"/>
            </a:endParaRPr>
          </a:p>
          <a:p>
            <a:pPr>
              <a:spcBef>
                <a:spcPts val="0"/>
              </a:spcBef>
              <a:spcAft>
                <a:spcPts val="1200"/>
              </a:spcAft>
            </a:pPr>
            <a:r>
              <a:rPr lang="en-US" sz="1600">
                <a:solidFill>
                  <a:srgbClr val="000000"/>
                </a:solidFill>
              </a:rPr>
              <a:t>The get method </a:t>
            </a:r>
            <a:r>
              <a:rPr lang="en-US" sz="1600" i="1">
                <a:solidFill>
                  <a:srgbClr val="000000"/>
                </a:solidFill>
              </a:rPr>
              <a:t>blocks</a:t>
            </a:r>
            <a:r>
              <a:rPr lang="en-US" sz="1600">
                <a:solidFill>
                  <a:srgbClr val="000000"/>
                </a:solidFill>
              </a:rPr>
              <a:t> until the result is available or until the timeout has been reached.</a:t>
            </a:r>
            <a:br>
              <a:rPr lang="en-US" sz="1600">
                <a:solidFill>
                  <a:srgbClr val="000000"/>
                </a:solidFill>
              </a:rPr>
            </a:br>
            <a:r>
              <a:rPr lang="en-US" sz="1600">
                <a:solidFill>
                  <a:srgbClr val="000000"/>
                </a:solidFill>
              </a:rPr>
              <a:t>(Although because of the while loop, no blocking will happen.)</a:t>
            </a:r>
          </a:p>
          <a:p>
            <a:pPr>
              <a:spcBef>
                <a:spcPts val="0"/>
              </a:spcBef>
              <a:spcAft>
                <a:spcPts val="1200"/>
              </a:spcAft>
            </a:pPr>
            <a:r>
              <a:rPr lang="en-US" sz="1600">
                <a:solidFill>
                  <a:srgbClr val="000000"/>
                </a:solidFill>
              </a:rPr>
              <a:t>That is, the thread containing the call does not progress until the method returns normally or throws an exception. </a:t>
            </a:r>
          </a:p>
          <a:p>
            <a:pPr>
              <a:spcBef>
                <a:spcPts val="0"/>
              </a:spcBef>
              <a:spcAft>
                <a:spcPts val="1200"/>
              </a:spcAft>
            </a:pPr>
            <a:r>
              <a:rPr lang="en-US" sz="1600">
                <a:solidFill>
                  <a:srgbClr val="000000"/>
                </a:solidFill>
              </a:rPr>
              <a:t>If the call method yields a value, the get method returns that value.</a:t>
            </a:r>
          </a:p>
        </p:txBody>
      </p:sp>
      <p:sp>
        <p:nvSpPr>
          <p:cNvPr id="3" name="Title 2">
            <a:extLst>
              <a:ext uri="{FF2B5EF4-FFF2-40B4-BE49-F238E27FC236}">
                <a16:creationId xmlns:a16="http://schemas.microsoft.com/office/drawing/2014/main" id="{81E07BCF-C165-4ABD-9005-B8ECB798470D}"/>
              </a:ext>
            </a:extLst>
          </p:cNvPr>
          <p:cNvSpPr>
            <a:spLocks noGrp="1"/>
          </p:cNvSpPr>
          <p:nvPr>
            <p:ph type="title"/>
          </p:nvPr>
        </p:nvSpPr>
        <p:spPr/>
        <p:txBody>
          <a:bodyPr/>
          <a:lstStyle/>
          <a:p>
            <a:r>
              <a:rPr lang="en-US"/>
              <a:t>Dealing with Futures</a:t>
            </a:r>
          </a:p>
        </p:txBody>
      </p:sp>
      <p:sp>
        <p:nvSpPr>
          <p:cNvPr id="4" name="Right Brace 3">
            <a:extLst>
              <a:ext uri="{FF2B5EF4-FFF2-40B4-BE49-F238E27FC236}">
                <a16:creationId xmlns:a16="http://schemas.microsoft.com/office/drawing/2014/main" id="{53853F83-7578-4AEB-8214-BF8CD4340496}"/>
              </a:ext>
            </a:extLst>
          </p:cNvPr>
          <p:cNvSpPr/>
          <p:nvPr/>
        </p:nvSpPr>
        <p:spPr>
          <a:xfrm>
            <a:off x="5691189" y="2771775"/>
            <a:ext cx="338138" cy="1181100"/>
          </a:xfrm>
          <a:prstGeom prst="rightBrace">
            <a:avLst>
              <a:gd name="adj1" fmla="val 49178"/>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A4D1D53-47CD-4898-B8FC-69FC0721305C}"/>
              </a:ext>
            </a:extLst>
          </p:cNvPr>
          <p:cNvSpPr txBox="1"/>
          <p:nvPr/>
        </p:nvSpPr>
        <p:spPr>
          <a:xfrm>
            <a:off x="6053138" y="2509838"/>
            <a:ext cx="2857499" cy="1477328"/>
          </a:xfrm>
          <a:prstGeom prst="rect">
            <a:avLst/>
          </a:prstGeom>
          <a:noFill/>
        </p:spPr>
        <p:txBody>
          <a:bodyPr wrap="square" rtlCol="0">
            <a:spAutoFit/>
          </a:bodyPr>
          <a:lstStyle/>
          <a:p>
            <a:pPr algn="ctr">
              <a:lnSpc>
                <a:spcPts val="1800"/>
              </a:lnSpc>
            </a:pPr>
            <a:r>
              <a:rPr lang="en-US" sz="1600" b="0">
                <a:solidFill>
                  <a:schemeClr val="accent1"/>
                </a:solidFill>
                <a:latin typeface="Comic Sans MS" panose="030F0702030302020204" pitchFamily="66" charset="0"/>
              </a:rPr>
              <a:t>Optional code that can check to see if the Futures' Callables are done.  </a:t>
            </a:r>
          </a:p>
          <a:p>
            <a:pPr algn="ctr">
              <a:lnSpc>
                <a:spcPts val="1800"/>
              </a:lnSpc>
            </a:pPr>
            <a:endParaRPr lang="en-US" sz="1600">
              <a:solidFill>
                <a:schemeClr val="accent1"/>
              </a:solidFill>
              <a:latin typeface="Comic Sans MS" panose="030F0702030302020204" pitchFamily="66" charset="0"/>
            </a:endParaRPr>
          </a:p>
          <a:p>
            <a:pPr algn="ctr">
              <a:lnSpc>
                <a:spcPts val="1800"/>
              </a:lnSpc>
            </a:pPr>
            <a:r>
              <a:rPr lang="en-US" sz="1600" b="0">
                <a:solidFill>
                  <a:schemeClr val="accent1"/>
                </a:solidFill>
                <a:latin typeface="Comic Sans MS" panose="030F0702030302020204" pitchFamily="66" charset="0"/>
              </a:rPr>
              <a:t>Allows you to execute code during their completion.</a:t>
            </a:r>
            <a:endParaRPr lang="en-US" sz="1600" b="0" dirty="0" err="1">
              <a:solidFill>
                <a:schemeClr val="accent1"/>
              </a:solidFill>
              <a:latin typeface="Comic Sans MS" panose="030F0702030302020204" pitchFamily="66" charset="0"/>
            </a:endParaRPr>
          </a:p>
        </p:txBody>
      </p:sp>
    </p:spTree>
    <p:extLst>
      <p:ext uri="{BB962C8B-B14F-4D97-AF65-F5344CB8AC3E}">
        <p14:creationId xmlns:p14="http://schemas.microsoft.com/office/powerpoint/2010/main" val="155874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6FFA24B-9938-4069-8153-334E791172F7}"/>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5BA7B2A9-6D5C-4619-BFB5-030FCF9CFFF0}"/>
              </a:ext>
            </a:extLst>
          </p:cNvPr>
          <p:cNvSpPr>
            <a:spLocks noGrp="1"/>
          </p:cNvSpPr>
          <p:nvPr>
            <p:ph type="title"/>
          </p:nvPr>
        </p:nvSpPr>
        <p:spPr/>
        <p:txBody>
          <a:bodyPr/>
          <a:lstStyle/>
          <a:p>
            <a:r>
              <a:rPr lang="en-US"/>
              <a:t>Asynchronous Computations</a:t>
            </a:r>
          </a:p>
        </p:txBody>
      </p:sp>
    </p:spTree>
    <p:extLst>
      <p:ext uri="{BB962C8B-B14F-4D97-AF65-F5344CB8AC3E}">
        <p14:creationId xmlns:p14="http://schemas.microsoft.com/office/powerpoint/2010/main" val="141720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82D3A0F-39A9-40A8-BA98-B9E380119EC6}"/>
              </a:ext>
            </a:extLst>
          </p:cNvPr>
          <p:cNvSpPr>
            <a:spLocks noGrp="1"/>
          </p:cNvSpPr>
          <p:nvPr>
            <p:ph idx="1"/>
          </p:nvPr>
        </p:nvSpPr>
        <p:spPr/>
        <p:txBody>
          <a:bodyPr>
            <a:noAutofit/>
          </a:bodyPr>
          <a:lstStyle/>
          <a:p>
            <a:r>
              <a:rPr lang="en-US" sz="1600"/>
              <a:t>When you have a </a:t>
            </a:r>
            <a:r>
              <a:rPr lang="en-US" sz="1600">
                <a:solidFill>
                  <a:srgbClr val="C00000"/>
                </a:solidFill>
              </a:rPr>
              <a:t>Future</a:t>
            </a:r>
            <a:r>
              <a:rPr lang="en-US" sz="1600"/>
              <a:t> object, you need to call </a:t>
            </a:r>
            <a:r>
              <a:rPr lang="en-US" sz="1600">
                <a:latin typeface="Consolas" panose="020B0609020204030204" pitchFamily="49" charset="0"/>
              </a:rPr>
              <a:t>get</a:t>
            </a:r>
            <a:r>
              <a:rPr lang="en-US" sz="1600"/>
              <a:t> to obtain the value, blocking until the value is available.  </a:t>
            </a:r>
          </a:p>
          <a:p>
            <a:pPr lvl="1"/>
            <a:r>
              <a:rPr lang="en-US" sz="1400"/>
              <a:t>You </a:t>
            </a:r>
            <a:r>
              <a:rPr lang="en-US" sz="1400" u="sng"/>
              <a:t>submit</a:t>
            </a:r>
            <a:r>
              <a:rPr lang="en-US" sz="1400"/>
              <a:t> a </a:t>
            </a:r>
            <a:r>
              <a:rPr lang="en-US" sz="1400" u="sng"/>
              <a:t>Callable</a:t>
            </a:r>
            <a:r>
              <a:rPr lang="en-US" sz="1400"/>
              <a:t> to get a </a:t>
            </a:r>
            <a:r>
              <a:rPr lang="en-US" sz="1400" u="sng"/>
              <a:t>Future</a:t>
            </a:r>
          </a:p>
          <a:p>
            <a:pPr lvl="1"/>
            <a:r>
              <a:rPr lang="en-US" sz="1400"/>
              <a:t>You cannot use a Runnable since you can get nothing  (void method)</a:t>
            </a:r>
          </a:p>
          <a:p>
            <a:r>
              <a:rPr lang="en-US" sz="1600"/>
              <a:t>The </a:t>
            </a:r>
            <a:r>
              <a:rPr lang="en-US" sz="1600">
                <a:solidFill>
                  <a:srgbClr val="C00000"/>
                </a:solidFill>
              </a:rPr>
              <a:t>CompletableFuture</a:t>
            </a:r>
            <a:r>
              <a:rPr lang="en-US" sz="1600"/>
              <a:t> class implements the Future interface, and it provides a second mechanism for obtaining the result. You register a callback that will be invoked (in some thread) with the result once it is available.</a:t>
            </a:r>
          </a:p>
          <a:p>
            <a:pPr lvl="1"/>
            <a:r>
              <a:rPr lang="en-US" sz="1400"/>
              <a:t>In other words, they are Futures that also allow you to string tasks together in a chain. You can use them to tell some worker thread to "go do some task X, and when you're done, go do this other thing using the result of X." Using CompletableFutures, you can do something with the result of the operation without actually blocking a thread to wait for the result.</a:t>
            </a:r>
            <a:endParaRPr lang="en-US" sz="1200"/>
          </a:p>
          <a:p>
            <a:pPr lvl="1"/>
            <a:r>
              <a:rPr lang="en-US" sz="1600" b="1" i="1"/>
              <a:t>runAsync()</a:t>
            </a:r>
            <a:r>
              <a:rPr lang="en-US" sz="1600"/>
              <a:t> </a:t>
            </a:r>
          </a:p>
          <a:p>
            <a:pPr lvl="2"/>
            <a:r>
              <a:rPr lang="en-US" sz="1400"/>
              <a:t>It is used for running some background task asynchronously but not returning anything by using a Runnable instance. It takes a </a:t>
            </a:r>
            <a:r>
              <a:rPr lang="en-US" sz="1400" u="sng"/>
              <a:t>Runnable</a:t>
            </a:r>
            <a:r>
              <a:rPr lang="en-US" sz="1400"/>
              <a:t> object and returns </a:t>
            </a:r>
            <a:r>
              <a:rPr lang="en-US" sz="1400" u="sng"/>
              <a:t>CompletableFuture&lt;Void&gt;</a:t>
            </a:r>
            <a:r>
              <a:rPr lang="en-US" sz="1400"/>
              <a:t>. </a:t>
            </a:r>
          </a:p>
          <a:p>
            <a:pPr lvl="1"/>
            <a:r>
              <a:rPr lang="en-US" sz="1600" b="1" i="1"/>
              <a:t>supplyAsync()</a:t>
            </a:r>
          </a:p>
          <a:p>
            <a:pPr lvl="2"/>
            <a:r>
              <a:rPr lang="en-US" sz="1400"/>
              <a:t>This method is used when you want to return some value from the background task running asynchronously. It takes a </a:t>
            </a:r>
            <a:r>
              <a:rPr lang="en-US" sz="1400" u="sng"/>
              <a:t>Supplier</a:t>
            </a:r>
            <a:r>
              <a:rPr lang="en-US" sz="1400"/>
              <a:t> and returns </a:t>
            </a:r>
            <a:r>
              <a:rPr lang="en-US" sz="1400" u="sng"/>
              <a:t>CompletableFuture&lt;T&gt;</a:t>
            </a:r>
            <a:r>
              <a:rPr lang="en-US" sz="1400"/>
              <a:t>.</a:t>
            </a:r>
          </a:p>
          <a:p>
            <a:endParaRPr lang="en-US" sz="1800"/>
          </a:p>
        </p:txBody>
      </p:sp>
      <p:sp>
        <p:nvSpPr>
          <p:cNvPr id="4" name="Title 3">
            <a:extLst>
              <a:ext uri="{FF2B5EF4-FFF2-40B4-BE49-F238E27FC236}">
                <a16:creationId xmlns:a16="http://schemas.microsoft.com/office/drawing/2014/main" id="{CAB008C6-B1AE-4994-870D-32394B3EF2DF}"/>
              </a:ext>
            </a:extLst>
          </p:cNvPr>
          <p:cNvSpPr>
            <a:spLocks noGrp="1"/>
          </p:cNvSpPr>
          <p:nvPr>
            <p:ph type="title"/>
          </p:nvPr>
        </p:nvSpPr>
        <p:spPr/>
        <p:txBody>
          <a:bodyPr/>
          <a:lstStyle/>
          <a:p>
            <a:r>
              <a:rPr lang="en-US"/>
              <a:t>Futures vs CompletableFutures</a:t>
            </a:r>
          </a:p>
        </p:txBody>
      </p:sp>
    </p:spTree>
    <p:extLst>
      <p:ext uri="{BB962C8B-B14F-4D97-AF65-F5344CB8AC3E}">
        <p14:creationId xmlns:p14="http://schemas.microsoft.com/office/powerpoint/2010/main" val="4241828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DDE449-AE13-4400-839B-0DECA1CBB431}"/>
              </a:ext>
            </a:extLst>
          </p:cNvPr>
          <p:cNvSpPr>
            <a:spLocks noGrp="1"/>
          </p:cNvSpPr>
          <p:nvPr>
            <p:ph sz="half" idx="1"/>
          </p:nvPr>
        </p:nvSpPr>
        <p:spPr>
          <a:xfrm>
            <a:off x="273132" y="1719071"/>
            <a:ext cx="4603668" cy="4912233"/>
          </a:xfrm>
        </p:spPr>
        <p:txBody>
          <a:bodyPr>
            <a:noAutofit/>
          </a:bodyPr>
          <a:lstStyle/>
          <a:p>
            <a:pPr marL="45720" indent="0">
              <a:buNone/>
            </a:pPr>
            <a:r>
              <a:rPr lang="en-US" sz="1800">
                <a:solidFill>
                  <a:schemeClr val="accent1">
                    <a:lumMod val="75000"/>
                  </a:schemeClr>
                </a:solidFill>
              </a:rPr>
              <a:t>Runnable</a:t>
            </a:r>
          </a:p>
          <a:p>
            <a:r>
              <a:rPr lang="en-US" sz="1800">
                <a:latin typeface="Consolas" panose="020B0609020204030204" pitchFamily="49" charset="0"/>
              </a:rPr>
              <a:t>@FunctionalInterface</a:t>
            </a:r>
            <a:br>
              <a:rPr lang="en-US" sz="1800">
                <a:latin typeface="Consolas" panose="020B0609020204030204" pitchFamily="49" charset="0"/>
              </a:rPr>
            </a:br>
            <a:r>
              <a:rPr lang="en-US" sz="1800">
                <a:latin typeface="Consolas" panose="020B0609020204030204" pitchFamily="49" charset="0"/>
              </a:rPr>
              <a:t>public interface Runnable</a:t>
            </a:r>
            <a:br>
              <a:rPr lang="en-US" sz="1800">
                <a:latin typeface="Consolas" panose="020B0609020204030204" pitchFamily="49" charset="0"/>
              </a:rPr>
            </a:br>
            <a:endParaRPr lang="en-US" sz="1800">
              <a:latin typeface="Consolas" panose="020B0609020204030204" pitchFamily="49" charset="0"/>
            </a:endParaRPr>
          </a:p>
          <a:p>
            <a:r>
              <a:rPr lang="en-US" sz="1800"/>
              <a:t>The Runnable interface should be implemented by any class whose instances are intended to be executed by a thread. The class must define a method of no arguments called run.</a:t>
            </a:r>
            <a:br>
              <a:rPr lang="en-US" sz="1800"/>
            </a:br>
            <a:endParaRPr lang="en-US" sz="1800"/>
          </a:p>
          <a:p>
            <a:r>
              <a:rPr lang="en-US" sz="1800"/>
              <a:t>This interface provides a common protocol for objects that wish to execute code while they are active. For example, Runnable is implemented by class Thread. Being active simply means that a thread has been started and has not yet been stopped.</a:t>
            </a:r>
          </a:p>
        </p:txBody>
      </p:sp>
      <p:sp>
        <p:nvSpPr>
          <p:cNvPr id="6" name="Content Placeholder 5">
            <a:extLst>
              <a:ext uri="{FF2B5EF4-FFF2-40B4-BE49-F238E27FC236}">
                <a16:creationId xmlns:a16="http://schemas.microsoft.com/office/drawing/2014/main" id="{B5C743A1-5C03-4670-864E-42FEF9CCC8BA}"/>
              </a:ext>
            </a:extLst>
          </p:cNvPr>
          <p:cNvSpPr>
            <a:spLocks noGrp="1"/>
          </p:cNvSpPr>
          <p:nvPr>
            <p:ph sz="half" idx="2"/>
          </p:nvPr>
        </p:nvSpPr>
        <p:spPr>
          <a:xfrm>
            <a:off x="5105400" y="1719071"/>
            <a:ext cx="3801094" cy="4912233"/>
          </a:xfrm>
        </p:spPr>
        <p:txBody>
          <a:bodyPr/>
          <a:lstStyle/>
          <a:p>
            <a:pPr marL="45720" indent="0">
              <a:buNone/>
            </a:pPr>
            <a:r>
              <a:rPr lang="en-US">
                <a:solidFill>
                  <a:schemeClr val="accent1">
                    <a:lumMod val="75000"/>
                  </a:schemeClr>
                </a:solidFill>
              </a:rPr>
              <a:t>Thread</a:t>
            </a:r>
          </a:p>
          <a:p>
            <a:r>
              <a:rPr lang="en-US" sz="1800">
                <a:latin typeface="Consolas" panose="020B0609020204030204" pitchFamily="49" charset="0"/>
              </a:rPr>
              <a:t>public class Thread</a:t>
            </a:r>
            <a:br>
              <a:rPr lang="en-US" sz="1800">
                <a:latin typeface="Consolas" panose="020B0609020204030204" pitchFamily="49" charset="0"/>
              </a:rPr>
            </a:br>
            <a:r>
              <a:rPr lang="en-US" sz="1800">
                <a:latin typeface="Consolas" panose="020B0609020204030204" pitchFamily="49" charset="0"/>
              </a:rPr>
              <a:t>extends Object</a:t>
            </a:r>
            <a:br>
              <a:rPr lang="en-US" sz="1800">
                <a:latin typeface="Consolas" panose="020B0609020204030204" pitchFamily="49" charset="0"/>
              </a:rPr>
            </a:br>
            <a:r>
              <a:rPr lang="en-US" sz="1800">
                <a:latin typeface="Consolas" panose="020B0609020204030204" pitchFamily="49" charset="0"/>
              </a:rPr>
              <a:t>implements Runnable</a:t>
            </a:r>
            <a:br>
              <a:rPr lang="en-US" sz="1800">
                <a:latin typeface="Consolas" panose="020B0609020204030204" pitchFamily="49" charset="0"/>
              </a:rPr>
            </a:br>
            <a:endParaRPr lang="en-US" sz="1800">
              <a:latin typeface="Consolas" panose="020B0609020204030204" pitchFamily="49" charset="0"/>
            </a:endParaRPr>
          </a:p>
          <a:p>
            <a:r>
              <a:rPr lang="en-US" sz="1800"/>
              <a:t>A thread is a thread of execution in a program. The Java Virtual Machine allows an application to have multiple threads of execution running concurrently.</a:t>
            </a:r>
            <a:br>
              <a:rPr lang="en-US" sz="1800"/>
            </a:br>
            <a:endParaRPr lang="en-US" sz="1800"/>
          </a:p>
          <a:p>
            <a:r>
              <a:rPr lang="en-US" sz="1800"/>
              <a:t>Every thread has a priority. Threads with higher priority are executed in preference to threads with lower priority</a:t>
            </a:r>
            <a:r>
              <a:rPr lang="en-US"/>
              <a:t>.</a:t>
            </a:r>
          </a:p>
        </p:txBody>
      </p:sp>
      <p:sp>
        <p:nvSpPr>
          <p:cNvPr id="5" name="Title 4">
            <a:extLst>
              <a:ext uri="{FF2B5EF4-FFF2-40B4-BE49-F238E27FC236}">
                <a16:creationId xmlns:a16="http://schemas.microsoft.com/office/drawing/2014/main" id="{E4723A85-70D2-48A0-BCE7-F7433C6459E9}"/>
              </a:ext>
            </a:extLst>
          </p:cNvPr>
          <p:cNvSpPr>
            <a:spLocks noGrp="1"/>
          </p:cNvSpPr>
          <p:nvPr>
            <p:ph type="title"/>
          </p:nvPr>
        </p:nvSpPr>
        <p:spPr/>
        <p:txBody>
          <a:bodyPr/>
          <a:lstStyle/>
          <a:p>
            <a:r>
              <a:rPr lang="en-US"/>
              <a:t>Runnables like Threads</a:t>
            </a:r>
          </a:p>
        </p:txBody>
      </p:sp>
    </p:spTree>
    <p:extLst>
      <p:ext uri="{BB962C8B-B14F-4D97-AF65-F5344CB8AC3E}">
        <p14:creationId xmlns:p14="http://schemas.microsoft.com/office/powerpoint/2010/main" val="2053790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85A410-725D-4E46-AF6C-704B25A5A449}"/>
              </a:ext>
            </a:extLst>
          </p:cNvPr>
          <p:cNvSpPr>
            <a:spLocks noGrp="1"/>
          </p:cNvSpPr>
          <p:nvPr>
            <p:ph idx="1"/>
          </p:nvPr>
        </p:nvSpPr>
        <p:spPr>
          <a:xfrm>
            <a:off x="220560" y="1719071"/>
            <a:ext cx="8728772" cy="4407408"/>
          </a:xfrm>
        </p:spPr>
        <p:txBody>
          <a:bodyPr>
            <a:noAutofit/>
          </a:bodyPr>
          <a:lstStyle/>
          <a:p>
            <a:pPr marL="45720" indent="0">
              <a:spcBef>
                <a:spcPts val="0"/>
              </a:spcBef>
              <a:spcAft>
                <a:spcPts val="0"/>
              </a:spcAft>
              <a:buNone/>
            </a:pPr>
            <a:r>
              <a:rPr lang="en-US" sz="1500">
                <a:solidFill>
                  <a:srgbClr val="3F7F5F"/>
                </a:solidFill>
                <a:latin typeface="Consolas" panose="020B0609020204030204" pitchFamily="49" charset="0"/>
              </a:rPr>
              <a:t>// For CompletableFutures, the lambda expression is a Supplier, not a Callable</a:t>
            </a:r>
          </a:p>
          <a:p>
            <a:pPr marL="45720" indent="0">
              <a:spcBef>
                <a:spcPts val="0"/>
              </a:spcBef>
              <a:spcAft>
                <a:spcPts val="0"/>
              </a:spcAft>
              <a:buNone/>
            </a:pPr>
            <a:r>
              <a:rPr lang="en-US" sz="1500">
                <a:solidFill>
                  <a:srgbClr val="000000"/>
                </a:solidFill>
                <a:latin typeface="Consolas" panose="020B0609020204030204" pitchFamily="49" charset="0"/>
              </a:rPr>
              <a:t>Supplier&lt;Stock&gt; </a:t>
            </a:r>
            <a:r>
              <a:rPr lang="en-US" sz="1500">
                <a:solidFill>
                  <a:srgbClr val="6A3E3E"/>
                </a:solidFill>
                <a:latin typeface="Consolas" panose="020B0609020204030204" pitchFamily="49" charset="0"/>
              </a:rPr>
              <a:t>bpsSupplier</a:t>
            </a:r>
            <a:r>
              <a:rPr lang="en-US" sz="1500">
                <a:solidFill>
                  <a:srgbClr val="000000"/>
                </a:solidFill>
                <a:latin typeface="Consolas" panose="020B0609020204030204" pitchFamily="49" charset="0"/>
              </a:rPr>
              <a:t> = </a:t>
            </a:r>
            <a:br>
              <a:rPr lang="en-US" sz="1500">
                <a:solidFill>
                  <a:srgbClr val="000000"/>
                </a:solidFill>
                <a:latin typeface="Consolas" panose="020B0609020204030204" pitchFamily="49" charset="0"/>
              </a:rPr>
            </a:br>
            <a:r>
              <a:rPr lang="en-US" sz="1500">
                <a:solidFill>
                  <a:srgbClr val="000000"/>
                </a:solidFill>
                <a:latin typeface="Consolas" panose="020B0609020204030204" pitchFamily="49" charset="0"/>
              </a:rPr>
              <a:t>   () -&gt; Collections.max(</a:t>
            </a:r>
            <a:r>
              <a:rPr lang="en-US" sz="1500">
                <a:solidFill>
                  <a:srgbClr val="0000C0"/>
                </a:solidFill>
                <a:latin typeface="Consolas" panose="020B0609020204030204" pitchFamily="49" charset="0"/>
              </a:rPr>
              <a:t>stocks</a:t>
            </a:r>
            <a:r>
              <a:rPr lang="en-US" sz="1500">
                <a:solidFill>
                  <a:srgbClr val="000000"/>
                </a:solidFill>
                <a:latin typeface="Consolas" panose="020B0609020204030204" pitchFamily="49" charset="0"/>
              </a:rPr>
              <a:t>, Comparator.comparing(</a:t>
            </a:r>
            <a:r>
              <a:rPr lang="en-US" sz="1500">
                <a:solidFill>
                  <a:srgbClr val="6A3E3E"/>
                </a:solidFill>
                <a:latin typeface="Consolas" panose="020B0609020204030204" pitchFamily="49" charset="0"/>
              </a:rPr>
              <a:t>s</a:t>
            </a:r>
            <a:r>
              <a:rPr lang="en-US" sz="1500">
                <a:solidFill>
                  <a:srgbClr val="000000"/>
                </a:solidFill>
                <a:latin typeface="Consolas" panose="020B0609020204030204" pitchFamily="49" charset="0"/>
              </a:rPr>
              <a:t> -&gt; </a:t>
            </a:r>
            <a:r>
              <a:rPr lang="en-US" sz="1500">
                <a:solidFill>
                  <a:srgbClr val="6A3E3E"/>
                </a:solidFill>
                <a:latin typeface="Consolas" panose="020B0609020204030204" pitchFamily="49" charset="0"/>
              </a:rPr>
              <a:t>s</a:t>
            </a:r>
            <a:r>
              <a:rPr lang="en-US" sz="1500">
                <a:solidFill>
                  <a:srgbClr val="000000"/>
                </a:solidFill>
                <a:latin typeface="Consolas" panose="020B0609020204030204" pitchFamily="49" charset="0"/>
              </a:rPr>
              <a:t>.getChange()));</a:t>
            </a:r>
          </a:p>
          <a:p>
            <a:pPr marL="45720" indent="0">
              <a:spcBef>
                <a:spcPts val="0"/>
              </a:spcBef>
              <a:spcAft>
                <a:spcPts val="0"/>
              </a:spcAft>
              <a:buNone/>
            </a:pPr>
            <a:r>
              <a:rPr lang="en-US" sz="1500">
                <a:solidFill>
                  <a:srgbClr val="000000"/>
                </a:solidFill>
                <a:latin typeface="Consolas" panose="020B0609020204030204" pitchFamily="49" charset="0"/>
              </a:rPr>
              <a:t>Supplier&lt;Stock&gt; </a:t>
            </a:r>
            <a:r>
              <a:rPr lang="en-US" sz="1500">
                <a:solidFill>
                  <a:srgbClr val="6A3E3E"/>
                </a:solidFill>
                <a:latin typeface="Consolas" panose="020B0609020204030204" pitchFamily="49" charset="0"/>
              </a:rPr>
              <a:t>wpsSupplier</a:t>
            </a:r>
            <a:r>
              <a:rPr lang="en-US" sz="1500">
                <a:solidFill>
                  <a:srgbClr val="000000"/>
                </a:solidFill>
                <a:latin typeface="Consolas" panose="020B0609020204030204" pitchFamily="49" charset="0"/>
              </a:rPr>
              <a:t> = </a:t>
            </a:r>
            <a:br>
              <a:rPr lang="en-US" sz="1500">
                <a:solidFill>
                  <a:srgbClr val="000000"/>
                </a:solidFill>
                <a:latin typeface="Consolas" panose="020B0609020204030204" pitchFamily="49" charset="0"/>
              </a:rPr>
            </a:br>
            <a:r>
              <a:rPr lang="en-US" sz="1500">
                <a:solidFill>
                  <a:srgbClr val="000000"/>
                </a:solidFill>
                <a:latin typeface="Consolas" panose="020B0609020204030204" pitchFamily="49" charset="0"/>
              </a:rPr>
              <a:t>   () -&gt; Collections.min(</a:t>
            </a:r>
            <a:r>
              <a:rPr lang="en-US" sz="1500">
                <a:solidFill>
                  <a:srgbClr val="0000C0"/>
                </a:solidFill>
                <a:latin typeface="Consolas" panose="020B0609020204030204" pitchFamily="49" charset="0"/>
              </a:rPr>
              <a:t>stocks</a:t>
            </a:r>
            <a:r>
              <a:rPr lang="en-US" sz="1500">
                <a:solidFill>
                  <a:srgbClr val="000000"/>
                </a:solidFill>
                <a:latin typeface="Consolas" panose="020B0609020204030204" pitchFamily="49" charset="0"/>
              </a:rPr>
              <a:t>, Comparator.comparing(</a:t>
            </a:r>
            <a:r>
              <a:rPr lang="en-US" sz="1500">
                <a:solidFill>
                  <a:srgbClr val="6A3E3E"/>
                </a:solidFill>
                <a:latin typeface="Consolas" panose="020B0609020204030204" pitchFamily="49" charset="0"/>
              </a:rPr>
              <a:t>s</a:t>
            </a:r>
            <a:r>
              <a:rPr lang="en-US" sz="1500">
                <a:solidFill>
                  <a:srgbClr val="000000"/>
                </a:solidFill>
                <a:latin typeface="Consolas" panose="020B0609020204030204" pitchFamily="49" charset="0"/>
              </a:rPr>
              <a:t> -&gt; </a:t>
            </a:r>
            <a:r>
              <a:rPr lang="en-US" sz="1500">
                <a:solidFill>
                  <a:srgbClr val="6A3E3E"/>
                </a:solidFill>
                <a:latin typeface="Consolas" panose="020B0609020204030204" pitchFamily="49" charset="0"/>
              </a:rPr>
              <a:t>s</a:t>
            </a:r>
            <a:r>
              <a:rPr lang="en-US" sz="1500">
                <a:solidFill>
                  <a:srgbClr val="000000"/>
                </a:solidFill>
                <a:latin typeface="Consolas" panose="020B0609020204030204" pitchFamily="49" charset="0"/>
              </a:rPr>
              <a:t>.getChange()));</a:t>
            </a:r>
          </a:p>
          <a:p>
            <a:pPr marL="45720" indent="0">
              <a:spcBef>
                <a:spcPts val="0"/>
              </a:spcBef>
              <a:spcAft>
                <a:spcPts val="0"/>
              </a:spcAft>
              <a:buNone/>
            </a:pPr>
            <a:endParaRPr lang="en-US" sz="1500">
              <a:latin typeface="Consolas" panose="020B0609020204030204" pitchFamily="49" charset="0"/>
            </a:endParaRPr>
          </a:p>
          <a:p>
            <a:pPr marL="45720" indent="0">
              <a:spcBef>
                <a:spcPts val="0"/>
              </a:spcBef>
              <a:spcAft>
                <a:spcPts val="0"/>
              </a:spcAft>
              <a:buNone/>
            </a:pPr>
            <a:r>
              <a:rPr lang="en-US" sz="1500">
                <a:solidFill>
                  <a:srgbClr val="000000"/>
                </a:solidFill>
                <a:latin typeface="Consolas" panose="020B0609020204030204" pitchFamily="49" charset="0"/>
              </a:rPr>
              <a:t>CompletableFuture&lt;Entry&lt;Stock, ArrayList&lt;StockHistory&gt;&gt;&gt; </a:t>
            </a:r>
            <a:r>
              <a:rPr lang="en-US" sz="1500">
                <a:solidFill>
                  <a:srgbClr val="6A3E3E"/>
                </a:solidFill>
                <a:latin typeface="Consolas" panose="020B0609020204030204" pitchFamily="49" charset="0"/>
              </a:rPr>
              <a:t>bestPerformingStock</a:t>
            </a:r>
            <a:r>
              <a:rPr lang="en-US" sz="1500">
                <a:solidFill>
                  <a:srgbClr val="000000"/>
                </a:solidFill>
                <a:latin typeface="Consolas" panose="020B0609020204030204" pitchFamily="49" charset="0"/>
              </a:rPr>
              <a:t> =</a:t>
            </a:r>
            <a:br>
              <a:rPr lang="en-US" sz="1500">
                <a:solidFill>
                  <a:srgbClr val="000000"/>
                </a:solidFill>
                <a:latin typeface="Consolas" panose="020B0609020204030204" pitchFamily="49" charset="0"/>
              </a:rPr>
            </a:br>
            <a:r>
              <a:rPr lang="en-US" sz="1500">
                <a:solidFill>
                  <a:srgbClr val="000000"/>
                </a:solidFill>
                <a:latin typeface="Consolas" panose="020B0609020204030204" pitchFamily="49" charset="0"/>
              </a:rPr>
              <a:t>   CompletableFuture.supplyAsync(</a:t>
            </a:r>
            <a:r>
              <a:rPr lang="en-US" sz="1500">
                <a:solidFill>
                  <a:srgbClr val="6A3E3E"/>
                </a:solidFill>
                <a:latin typeface="Consolas" panose="020B0609020204030204" pitchFamily="49" charset="0"/>
              </a:rPr>
              <a:t>bpsSupplier</a:t>
            </a:r>
            <a:r>
              <a:rPr lang="en-US" sz="1500">
                <a:solidFill>
                  <a:srgbClr val="000000"/>
                </a:solidFill>
                <a:latin typeface="Consolas" panose="020B0609020204030204" pitchFamily="49" charset="0"/>
              </a:rPr>
              <a:t>, </a:t>
            </a:r>
            <a:r>
              <a:rPr lang="en-US" sz="1500">
                <a:solidFill>
                  <a:srgbClr val="0000C0"/>
                </a:solidFill>
                <a:latin typeface="Consolas" panose="020B0609020204030204" pitchFamily="49" charset="0"/>
              </a:rPr>
              <a:t>exec</a:t>
            </a:r>
            <a:r>
              <a:rPr lang="en-US" sz="1500">
                <a:solidFill>
                  <a:srgbClr val="000000"/>
                </a:solidFill>
                <a:latin typeface="Consolas" panose="020B0609020204030204" pitchFamily="49" charset="0"/>
              </a:rPr>
              <a:t>)</a:t>
            </a:r>
          </a:p>
          <a:p>
            <a:pPr marL="45720" indent="0">
              <a:spcBef>
                <a:spcPts val="0"/>
              </a:spcBef>
              <a:spcAft>
                <a:spcPts val="0"/>
              </a:spcAft>
              <a:buNone/>
            </a:pPr>
            <a:r>
              <a:rPr lang="en-US" sz="1500">
                <a:solidFill>
                  <a:srgbClr val="000000"/>
                </a:solidFill>
                <a:latin typeface="Consolas" panose="020B0609020204030204" pitchFamily="49" charset="0"/>
              </a:rPr>
              <a:t>                    .thenApply(</a:t>
            </a:r>
            <a:r>
              <a:rPr lang="en-US" sz="1500">
                <a:solidFill>
                  <a:srgbClr val="6A3E3E"/>
                </a:solidFill>
                <a:latin typeface="Consolas" panose="020B0609020204030204" pitchFamily="49" charset="0"/>
              </a:rPr>
              <a:t>stock</a:t>
            </a:r>
            <a:r>
              <a:rPr lang="en-US" sz="1500">
                <a:solidFill>
                  <a:srgbClr val="000000"/>
                </a:solidFill>
                <a:latin typeface="Consolas" panose="020B0609020204030204" pitchFamily="49" charset="0"/>
              </a:rPr>
              <a:t> -&gt; loadStockHistory(</a:t>
            </a:r>
            <a:r>
              <a:rPr lang="en-US" sz="1500">
                <a:solidFill>
                  <a:srgbClr val="6A3E3E"/>
                </a:solidFill>
                <a:latin typeface="Consolas" panose="020B0609020204030204" pitchFamily="49" charset="0"/>
              </a:rPr>
              <a:t>stock</a:t>
            </a:r>
            <a:r>
              <a:rPr lang="en-US" sz="1500">
                <a:solidFill>
                  <a:srgbClr val="000000"/>
                </a:solidFill>
                <a:latin typeface="Consolas" panose="020B0609020204030204" pitchFamily="49" charset="0"/>
              </a:rPr>
              <a:t>));</a:t>
            </a:r>
          </a:p>
          <a:p>
            <a:pPr marL="45720" indent="0">
              <a:spcBef>
                <a:spcPts val="0"/>
              </a:spcBef>
              <a:spcAft>
                <a:spcPts val="0"/>
              </a:spcAft>
              <a:buNone/>
            </a:pPr>
            <a:endParaRPr lang="en-US" sz="1500">
              <a:latin typeface="Consolas" panose="020B0609020204030204" pitchFamily="49" charset="0"/>
            </a:endParaRPr>
          </a:p>
          <a:p>
            <a:pPr marL="45720" indent="0">
              <a:spcBef>
                <a:spcPts val="0"/>
              </a:spcBef>
              <a:spcAft>
                <a:spcPts val="0"/>
              </a:spcAft>
              <a:buNone/>
            </a:pPr>
            <a:r>
              <a:rPr lang="en-US" sz="1500">
                <a:solidFill>
                  <a:srgbClr val="000000"/>
                </a:solidFill>
                <a:latin typeface="Consolas" panose="020B0609020204030204" pitchFamily="49" charset="0"/>
              </a:rPr>
              <a:t>CompletableFuture&lt;Entry&lt;Stock, ArrayList&lt;StockHistory&gt;&gt;&gt; </a:t>
            </a:r>
            <a:r>
              <a:rPr lang="en-US" sz="1500">
                <a:solidFill>
                  <a:srgbClr val="6A3E3E"/>
                </a:solidFill>
                <a:latin typeface="Consolas" panose="020B0609020204030204" pitchFamily="49" charset="0"/>
              </a:rPr>
              <a:t>worstPerformingStock</a:t>
            </a:r>
            <a:r>
              <a:rPr lang="en-US" sz="1500">
                <a:solidFill>
                  <a:srgbClr val="000000"/>
                </a:solidFill>
                <a:latin typeface="Consolas" panose="020B0609020204030204" pitchFamily="49" charset="0"/>
              </a:rPr>
              <a:t> =</a:t>
            </a:r>
            <a:br>
              <a:rPr lang="en-US" sz="1500">
                <a:solidFill>
                  <a:srgbClr val="000000"/>
                </a:solidFill>
                <a:latin typeface="Consolas" panose="020B0609020204030204" pitchFamily="49" charset="0"/>
              </a:rPr>
            </a:br>
            <a:r>
              <a:rPr lang="en-US" sz="1500">
                <a:solidFill>
                  <a:srgbClr val="000000"/>
                </a:solidFill>
                <a:latin typeface="Consolas" panose="020B0609020204030204" pitchFamily="49" charset="0"/>
              </a:rPr>
              <a:t>   CompletableFuture.supplyAsync(</a:t>
            </a:r>
            <a:r>
              <a:rPr lang="en-US" sz="1500">
                <a:solidFill>
                  <a:srgbClr val="6A3E3E"/>
                </a:solidFill>
                <a:latin typeface="Consolas" panose="020B0609020204030204" pitchFamily="49" charset="0"/>
              </a:rPr>
              <a:t>wpsSupplier</a:t>
            </a:r>
            <a:r>
              <a:rPr lang="en-US" sz="1500">
                <a:solidFill>
                  <a:srgbClr val="000000"/>
                </a:solidFill>
                <a:latin typeface="Consolas" panose="020B0609020204030204" pitchFamily="49" charset="0"/>
              </a:rPr>
              <a:t>, </a:t>
            </a:r>
            <a:r>
              <a:rPr lang="en-US" sz="1500">
                <a:solidFill>
                  <a:srgbClr val="0000C0"/>
                </a:solidFill>
                <a:latin typeface="Consolas" panose="020B0609020204030204" pitchFamily="49" charset="0"/>
              </a:rPr>
              <a:t>exec</a:t>
            </a:r>
            <a:r>
              <a:rPr lang="en-US" sz="1500">
                <a:solidFill>
                  <a:srgbClr val="000000"/>
                </a:solidFill>
                <a:latin typeface="Consolas" panose="020B0609020204030204" pitchFamily="49" charset="0"/>
              </a:rPr>
              <a:t>)</a:t>
            </a:r>
          </a:p>
          <a:p>
            <a:pPr marL="45720" indent="0">
              <a:spcBef>
                <a:spcPts val="0"/>
              </a:spcBef>
              <a:spcAft>
                <a:spcPts val="0"/>
              </a:spcAft>
              <a:buNone/>
            </a:pPr>
            <a:r>
              <a:rPr lang="en-US" sz="1500">
                <a:solidFill>
                  <a:srgbClr val="000000"/>
                </a:solidFill>
                <a:latin typeface="Consolas" panose="020B0609020204030204" pitchFamily="49" charset="0"/>
              </a:rPr>
              <a:t>                    .thenApply(</a:t>
            </a:r>
            <a:r>
              <a:rPr lang="en-US" sz="1500">
                <a:solidFill>
                  <a:srgbClr val="6A3E3E"/>
                </a:solidFill>
                <a:latin typeface="Consolas" panose="020B0609020204030204" pitchFamily="49" charset="0"/>
              </a:rPr>
              <a:t>stock</a:t>
            </a:r>
            <a:r>
              <a:rPr lang="en-US" sz="1500">
                <a:solidFill>
                  <a:srgbClr val="000000"/>
                </a:solidFill>
                <a:latin typeface="Consolas" panose="020B0609020204030204" pitchFamily="49" charset="0"/>
              </a:rPr>
              <a:t> -&gt; loadStockHistory(</a:t>
            </a:r>
            <a:r>
              <a:rPr lang="en-US" sz="1500">
                <a:solidFill>
                  <a:srgbClr val="6A3E3E"/>
                </a:solidFill>
                <a:latin typeface="Consolas" panose="020B0609020204030204" pitchFamily="49" charset="0"/>
              </a:rPr>
              <a:t>stock</a:t>
            </a:r>
            <a:r>
              <a:rPr lang="en-US" sz="1500">
                <a:solidFill>
                  <a:srgbClr val="000000"/>
                </a:solidFill>
                <a:latin typeface="Consolas" panose="020B0609020204030204" pitchFamily="49" charset="0"/>
              </a:rPr>
              <a:t>));</a:t>
            </a:r>
          </a:p>
          <a:p>
            <a:pPr marL="45720" indent="0">
              <a:spcBef>
                <a:spcPts val="0"/>
              </a:spcBef>
              <a:spcAft>
                <a:spcPts val="0"/>
              </a:spcAft>
              <a:buNone/>
            </a:pPr>
            <a:endParaRPr lang="en-US" sz="1500"/>
          </a:p>
        </p:txBody>
      </p:sp>
      <p:sp>
        <p:nvSpPr>
          <p:cNvPr id="3" name="Title 2">
            <a:extLst>
              <a:ext uri="{FF2B5EF4-FFF2-40B4-BE49-F238E27FC236}">
                <a16:creationId xmlns:a16="http://schemas.microsoft.com/office/drawing/2014/main" id="{36AF21D1-9221-4E0F-81D5-031038FA8CD0}"/>
              </a:ext>
            </a:extLst>
          </p:cNvPr>
          <p:cNvSpPr>
            <a:spLocks noGrp="1"/>
          </p:cNvSpPr>
          <p:nvPr>
            <p:ph type="title"/>
          </p:nvPr>
        </p:nvSpPr>
        <p:spPr/>
        <p:txBody>
          <a:bodyPr/>
          <a:lstStyle/>
          <a:p>
            <a:r>
              <a:rPr lang="en-US"/>
              <a:t>Completeable Future Example</a:t>
            </a:r>
          </a:p>
        </p:txBody>
      </p:sp>
      <p:sp>
        <p:nvSpPr>
          <p:cNvPr id="4" name="Rectangle 3">
            <a:extLst>
              <a:ext uri="{FF2B5EF4-FFF2-40B4-BE49-F238E27FC236}">
                <a16:creationId xmlns:a16="http://schemas.microsoft.com/office/drawing/2014/main" id="{DF2E4839-05DE-4EF0-B6AB-BC59730B90C5}"/>
              </a:ext>
            </a:extLst>
          </p:cNvPr>
          <p:cNvSpPr/>
          <p:nvPr/>
        </p:nvSpPr>
        <p:spPr>
          <a:xfrm>
            <a:off x="308344" y="5077047"/>
            <a:ext cx="8389088" cy="13582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accent1"/>
                </a:solidFill>
              </a:rPr>
              <a:t>Note -- Many functional interfaces tke the same form of lambda expression.  </a:t>
            </a:r>
          </a:p>
          <a:p>
            <a:endParaRPr lang="en-US">
              <a:solidFill>
                <a:schemeClr val="accent1"/>
              </a:solidFill>
            </a:endParaRPr>
          </a:p>
          <a:p>
            <a:r>
              <a:rPr lang="en-US" sz="1600">
                <a:solidFill>
                  <a:schemeClr val="accent1"/>
                </a:solidFill>
              </a:rPr>
              <a:t>Runnables and Consumers look the same: </a:t>
            </a:r>
            <a:r>
              <a:rPr lang="en-US" sz="1600">
                <a:solidFill>
                  <a:schemeClr val="accent1"/>
                </a:solidFill>
                <a:latin typeface="Consolas" panose="020B0609020204030204" pitchFamily="49" charset="0"/>
              </a:rPr>
              <a:t>() -&gt; </a:t>
            </a:r>
            <a:r>
              <a:rPr lang="en-US" sz="1600" i="1">
                <a:solidFill>
                  <a:schemeClr val="accent1"/>
                </a:solidFill>
                <a:latin typeface="Consolas" panose="020B0609020204030204" pitchFamily="49" charset="0"/>
              </a:rPr>
              <a:t>some action </a:t>
            </a:r>
            <a:r>
              <a:rPr lang="en-US" sz="1200" i="1">
                <a:solidFill>
                  <a:schemeClr val="accent1"/>
                </a:solidFill>
                <a:latin typeface="Franklin Gothic Medium" panose="020B0603020102020204" pitchFamily="34" charset="0"/>
              </a:rPr>
              <a:t>(e.g., a void method)</a:t>
            </a:r>
          </a:p>
          <a:p>
            <a:r>
              <a:rPr lang="en-US" sz="1600">
                <a:solidFill>
                  <a:schemeClr val="accent1"/>
                </a:solidFill>
                <a:latin typeface="Franklin Gothic Medium" panose="020B0603020102020204" pitchFamily="34" charset="0"/>
              </a:rPr>
              <a:t>Callables and Suppliers look the same:       </a:t>
            </a:r>
            <a:r>
              <a:rPr lang="en-US" sz="1600">
                <a:solidFill>
                  <a:schemeClr val="accent1"/>
                </a:solidFill>
                <a:latin typeface="Consolas" panose="020B0609020204030204" pitchFamily="49" charset="0"/>
              </a:rPr>
              <a:t>() -&gt; </a:t>
            </a:r>
            <a:r>
              <a:rPr lang="en-US" sz="1600" i="1">
                <a:solidFill>
                  <a:schemeClr val="accent1"/>
                </a:solidFill>
                <a:latin typeface="Consolas" panose="020B0609020204030204" pitchFamily="49" charset="0"/>
              </a:rPr>
              <a:t>an object of specific type</a:t>
            </a:r>
            <a:endParaRPr lang="en-US" sz="1600" i="1">
              <a:solidFill>
                <a:schemeClr val="accent1"/>
              </a:solidFill>
              <a:latin typeface="Franklin Gothic Medium" panose="020B0603020102020204" pitchFamily="34" charset="0"/>
            </a:endParaRPr>
          </a:p>
        </p:txBody>
      </p:sp>
    </p:spTree>
    <p:extLst>
      <p:ext uri="{BB962C8B-B14F-4D97-AF65-F5344CB8AC3E}">
        <p14:creationId xmlns:p14="http://schemas.microsoft.com/office/powerpoint/2010/main" val="2999749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4B0241A-49E8-4565-BDA8-1D98068CA8C4}"/>
              </a:ext>
            </a:extLst>
          </p:cNvPr>
          <p:cNvGraphicFramePr>
            <a:graphicFrameLocks noGrp="1"/>
          </p:cNvGraphicFramePr>
          <p:nvPr>
            <p:ph idx="1"/>
            <p:extLst>
              <p:ext uri="{D42A27DB-BD31-4B8C-83A1-F6EECF244321}">
                <p14:modId xmlns:p14="http://schemas.microsoft.com/office/powerpoint/2010/main" val="4199132198"/>
              </p:ext>
            </p:extLst>
          </p:nvPr>
        </p:nvGraphicFramePr>
        <p:xfrm>
          <a:off x="174609" y="1633533"/>
          <a:ext cx="8613789" cy="3688080"/>
        </p:xfrm>
        <a:graphic>
          <a:graphicData uri="http://schemas.openxmlformats.org/drawingml/2006/table">
            <a:tbl>
              <a:tblPr firstRow="1" bandRow="1">
                <a:tableStyleId>{5C22544A-7EE6-4342-B048-85BDC9FD1C3A}</a:tableStyleId>
              </a:tblPr>
              <a:tblGrid>
                <a:gridCol w="1355518">
                  <a:extLst>
                    <a:ext uri="{9D8B030D-6E8A-4147-A177-3AD203B41FA5}">
                      <a16:colId xmlns:a16="http://schemas.microsoft.com/office/drawing/2014/main" val="3711466652"/>
                    </a:ext>
                  </a:extLst>
                </a:gridCol>
                <a:gridCol w="2311272">
                  <a:extLst>
                    <a:ext uri="{9D8B030D-6E8A-4147-A177-3AD203B41FA5}">
                      <a16:colId xmlns:a16="http://schemas.microsoft.com/office/drawing/2014/main" val="2462177197"/>
                    </a:ext>
                  </a:extLst>
                </a:gridCol>
                <a:gridCol w="4946999">
                  <a:extLst>
                    <a:ext uri="{9D8B030D-6E8A-4147-A177-3AD203B41FA5}">
                      <a16:colId xmlns:a16="http://schemas.microsoft.com/office/drawing/2014/main" val="2288974980"/>
                    </a:ext>
                  </a:extLst>
                </a:gridCol>
              </a:tblGrid>
              <a:tr h="370840">
                <a:tc>
                  <a:txBody>
                    <a:bodyPr/>
                    <a:lstStyle/>
                    <a:p>
                      <a:pPr algn="l" fontAlgn="b"/>
                      <a:r>
                        <a:rPr lang="en-US" sz="1600" b="1" i="0" u="none" strike="noStrike">
                          <a:solidFill>
                            <a:schemeClr val="bg1"/>
                          </a:solidFill>
                          <a:effectLst/>
                          <a:latin typeface="+mn-lt"/>
                        </a:rPr>
                        <a:t>Method</a:t>
                      </a:r>
                    </a:p>
                  </a:txBody>
                  <a:tcPr anchor="b"/>
                </a:tc>
                <a:tc>
                  <a:txBody>
                    <a:bodyPr/>
                    <a:lstStyle/>
                    <a:p>
                      <a:pPr algn="l" fontAlgn="b"/>
                      <a:r>
                        <a:rPr lang="en-US" sz="1600" b="1" i="0" u="none" strike="noStrike">
                          <a:solidFill>
                            <a:schemeClr val="bg1"/>
                          </a:solidFill>
                          <a:effectLst/>
                          <a:latin typeface="+mn-lt"/>
                        </a:rPr>
                        <a:t>Parameter</a:t>
                      </a:r>
                    </a:p>
                  </a:txBody>
                  <a:tcPr anchor="b"/>
                </a:tc>
                <a:tc>
                  <a:txBody>
                    <a:bodyPr/>
                    <a:lstStyle/>
                    <a:p>
                      <a:pPr algn="l" fontAlgn="b"/>
                      <a:r>
                        <a:rPr lang="en-US" sz="1600" b="1" i="0" u="none" strike="noStrike">
                          <a:solidFill>
                            <a:schemeClr val="bg1"/>
                          </a:solidFill>
                          <a:effectLst/>
                          <a:latin typeface="+mn-lt"/>
                        </a:rPr>
                        <a:t>Description</a:t>
                      </a:r>
                    </a:p>
                  </a:txBody>
                  <a:tcPr anchor="b"/>
                </a:tc>
                <a:extLst>
                  <a:ext uri="{0D108BD9-81ED-4DB2-BD59-A6C34878D82A}">
                    <a16:rowId xmlns:a16="http://schemas.microsoft.com/office/drawing/2014/main" val="225397636"/>
                  </a:ext>
                </a:extLst>
              </a:tr>
              <a:tr h="370840">
                <a:tc>
                  <a:txBody>
                    <a:bodyPr/>
                    <a:lstStyle/>
                    <a:p>
                      <a:pPr algn="l" fontAlgn="b"/>
                      <a:r>
                        <a:rPr lang="en-US" sz="1400" b="0" i="0" u="none" strike="noStrike">
                          <a:solidFill>
                            <a:srgbClr val="000000"/>
                          </a:solidFill>
                          <a:effectLst/>
                          <a:latin typeface="+mn-lt"/>
                        </a:rPr>
                        <a:t>thenApply</a:t>
                      </a:r>
                    </a:p>
                  </a:txBody>
                  <a:tcPr anchor="b"/>
                </a:tc>
                <a:tc>
                  <a:txBody>
                    <a:bodyPr/>
                    <a:lstStyle/>
                    <a:p>
                      <a:pPr algn="l" fontAlgn="b"/>
                      <a:r>
                        <a:rPr lang="en-US" sz="1400" b="0" i="0" u="none" strike="noStrike">
                          <a:solidFill>
                            <a:srgbClr val="000000"/>
                          </a:solidFill>
                          <a:effectLst/>
                          <a:latin typeface="+mn-lt"/>
                        </a:rPr>
                        <a:t>T -&gt; U</a:t>
                      </a:r>
                    </a:p>
                  </a:txBody>
                  <a:tcPr anchor="b"/>
                </a:tc>
                <a:tc>
                  <a:txBody>
                    <a:bodyPr/>
                    <a:lstStyle/>
                    <a:p>
                      <a:pPr marL="0" indent="0" algn="l" defTabSz="914400" rtl="0" eaLnBrk="1" fontAlgn="b" latinLnBrk="0" hangingPunct="1"/>
                      <a:r>
                        <a:rPr lang="en-US" sz="1400" kern="1200">
                          <a:solidFill>
                            <a:schemeClr val="dk1"/>
                          </a:solidFill>
                          <a:latin typeface="+mn-lt"/>
                          <a:ea typeface="+mn-ea"/>
                          <a:cs typeface="+mn-cs"/>
                        </a:rPr>
                        <a:t>Apply a </a:t>
                      </a:r>
                      <a:r>
                        <a:rPr lang="en-US" sz="1400" kern="1200">
                          <a:solidFill>
                            <a:srgbClr val="C00000"/>
                          </a:solidFill>
                          <a:latin typeface="+mn-lt"/>
                          <a:ea typeface="+mn-ea"/>
                          <a:cs typeface="+mn-cs"/>
                        </a:rPr>
                        <a:t>function</a:t>
                      </a:r>
                      <a:r>
                        <a:rPr lang="en-US" sz="1400" kern="1200">
                          <a:solidFill>
                            <a:schemeClr val="dk1"/>
                          </a:solidFill>
                          <a:latin typeface="+mn-lt"/>
                          <a:ea typeface="+mn-ea"/>
                          <a:cs typeface="+mn-cs"/>
                        </a:rPr>
                        <a:t> to the result.</a:t>
                      </a:r>
                    </a:p>
                  </a:txBody>
                  <a:tcPr anchor="b"/>
                </a:tc>
                <a:extLst>
                  <a:ext uri="{0D108BD9-81ED-4DB2-BD59-A6C34878D82A}">
                    <a16:rowId xmlns:a16="http://schemas.microsoft.com/office/drawing/2014/main" val="4184031910"/>
                  </a:ext>
                </a:extLst>
              </a:tr>
              <a:tr h="370840">
                <a:tc>
                  <a:txBody>
                    <a:bodyPr/>
                    <a:lstStyle/>
                    <a:p>
                      <a:pPr algn="l" fontAlgn="b"/>
                      <a:r>
                        <a:rPr lang="en-US" sz="1400" b="0" i="0" u="none" strike="noStrike">
                          <a:solidFill>
                            <a:srgbClr val="000000"/>
                          </a:solidFill>
                          <a:effectLst/>
                          <a:latin typeface="+mn-lt"/>
                        </a:rPr>
                        <a:t>thenAccept</a:t>
                      </a:r>
                    </a:p>
                  </a:txBody>
                  <a:tcPr anchor="b"/>
                </a:tc>
                <a:tc>
                  <a:txBody>
                    <a:bodyPr/>
                    <a:lstStyle/>
                    <a:p>
                      <a:pPr algn="l" fontAlgn="b"/>
                      <a:r>
                        <a:rPr lang="en-US" sz="1400" b="0" i="0" u="none" strike="noStrike">
                          <a:solidFill>
                            <a:srgbClr val="000000"/>
                          </a:solidFill>
                          <a:effectLst/>
                          <a:latin typeface="+mn-lt"/>
                        </a:rPr>
                        <a:t>T -&gt; void</a:t>
                      </a:r>
                    </a:p>
                  </a:txBody>
                  <a:tcPr anchor="b"/>
                </a:tc>
                <a:tc>
                  <a:txBody>
                    <a:bodyPr/>
                    <a:lstStyle/>
                    <a:p>
                      <a:pPr marL="0" indent="0" algn="l" defTabSz="914400" rtl="0" eaLnBrk="1" fontAlgn="b" latinLnBrk="0" hangingPunct="1"/>
                      <a:r>
                        <a:rPr lang="en-US" sz="1400" kern="1200">
                          <a:solidFill>
                            <a:schemeClr val="dk1"/>
                          </a:solidFill>
                          <a:latin typeface="+mn-lt"/>
                          <a:ea typeface="+mn-ea"/>
                          <a:cs typeface="+mn-cs"/>
                        </a:rPr>
                        <a:t>Like thenApply, but with void result.</a:t>
                      </a:r>
                    </a:p>
                  </a:txBody>
                  <a:tcPr anchor="b"/>
                </a:tc>
                <a:extLst>
                  <a:ext uri="{0D108BD9-81ED-4DB2-BD59-A6C34878D82A}">
                    <a16:rowId xmlns:a16="http://schemas.microsoft.com/office/drawing/2014/main" val="4249281800"/>
                  </a:ext>
                </a:extLst>
              </a:tr>
              <a:tr h="370840">
                <a:tc>
                  <a:txBody>
                    <a:bodyPr/>
                    <a:lstStyle/>
                    <a:p>
                      <a:pPr algn="l" fontAlgn="b"/>
                      <a:r>
                        <a:rPr lang="en-US" sz="1400" b="0" i="0" u="none" strike="noStrike">
                          <a:solidFill>
                            <a:srgbClr val="000000"/>
                          </a:solidFill>
                          <a:effectLst/>
                          <a:latin typeface="+mn-lt"/>
                        </a:rPr>
                        <a:t>thenCompose</a:t>
                      </a:r>
                    </a:p>
                  </a:txBody>
                  <a:tcPr anchor="b"/>
                </a:tc>
                <a:tc>
                  <a:txBody>
                    <a:bodyPr/>
                    <a:lstStyle/>
                    <a:p>
                      <a:pPr algn="l" fontAlgn="b"/>
                      <a:r>
                        <a:rPr lang="en-US" sz="1400" b="0" i="0" u="none" strike="noStrike">
                          <a:solidFill>
                            <a:srgbClr val="000000"/>
                          </a:solidFill>
                          <a:effectLst/>
                          <a:latin typeface="+mn-lt"/>
                        </a:rPr>
                        <a:t>T -&gt; CompletableFuture&lt;U&gt;</a:t>
                      </a:r>
                    </a:p>
                  </a:txBody>
                  <a:tcPr anchor="b"/>
                </a:tc>
                <a:tc>
                  <a:txBody>
                    <a:bodyPr/>
                    <a:lstStyle/>
                    <a:p>
                      <a:pPr marL="0" indent="0" algn="l" defTabSz="914400" rtl="0" eaLnBrk="1" fontAlgn="b" latinLnBrk="0" hangingPunct="1"/>
                      <a:r>
                        <a:rPr lang="en-US" sz="1400" kern="1200">
                          <a:solidFill>
                            <a:schemeClr val="dk1"/>
                          </a:solidFill>
                          <a:latin typeface="+mn-lt"/>
                          <a:ea typeface="+mn-ea"/>
                          <a:cs typeface="+mn-cs"/>
                        </a:rPr>
                        <a:t>Invoke the function on the result and execute the returned future.</a:t>
                      </a:r>
                    </a:p>
                  </a:txBody>
                  <a:tcPr anchor="b"/>
                </a:tc>
                <a:extLst>
                  <a:ext uri="{0D108BD9-81ED-4DB2-BD59-A6C34878D82A}">
                    <a16:rowId xmlns:a16="http://schemas.microsoft.com/office/drawing/2014/main" val="560867604"/>
                  </a:ext>
                </a:extLst>
              </a:tr>
              <a:tr h="370840">
                <a:tc>
                  <a:txBody>
                    <a:bodyPr/>
                    <a:lstStyle/>
                    <a:p>
                      <a:pPr algn="l" fontAlgn="b"/>
                      <a:r>
                        <a:rPr lang="en-US" sz="1400" b="0" i="0" u="none" strike="noStrike">
                          <a:solidFill>
                            <a:srgbClr val="000000"/>
                          </a:solidFill>
                          <a:effectLst/>
                          <a:latin typeface="+mn-lt"/>
                        </a:rPr>
                        <a:t>handle</a:t>
                      </a:r>
                    </a:p>
                  </a:txBody>
                  <a:tcPr anchor="b"/>
                </a:tc>
                <a:tc>
                  <a:txBody>
                    <a:bodyPr/>
                    <a:lstStyle/>
                    <a:p>
                      <a:pPr algn="l" fontAlgn="b"/>
                      <a:r>
                        <a:rPr lang="en-US" sz="1400" b="0" i="0" u="none" strike="noStrike">
                          <a:solidFill>
                            <a:srgbClr val="000000"/>
                          </a:solidFill>
                          <a:effectLst/>
                          <a:latin typeface="+mn-lt"/>
                        </a:rPr>
                        <a:t>(T, Throwable) -&gt; U</a:t>
                      </a:r>
                    </a:p>
                  </a:txBody>
                  <a:tcPr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a:solidFill>
                            <a:schemeClr val="dk1"/>
                          </a:solidFill>
                          <a:latin typeface="+mn-lt"/>
                          <a:ea typeface="+mn-ea"/>
                          <a:cs typeface="+mn-cs"/>
                        </a:rPr>
                        <a:t>Process the result or error and yield a new result. whenComplete (T, Throwable) -&gt; void Like handle, but with void result. exceptionally Throwable -&gt; T Turn the error into a default result.</a:t>
                      </a:r>
                    </a:p>
                  </a:txBody>
                  <a:tcPr anchor="b"/>
                </a:tc>
                <a:extLst>
                  <a:ext uri="{0D108BD9-81ED-4DB2-BD59-A6C34878D82A}">
                    <a16:rowId xmlns:a16="http://schemas.microsoft.com/office/drawing/2014/main" val="2564931027"/>
                  </a:ext>
                </a:extLst>
              </a:tr>
              <a:tr h="370840">
                <a:tc>
                  <a:txBody>
                    <a:bodyPr/>
                    <a:lstStyle/>
                    <a:p>
                      <a:pPr algn="l" fontAlgn="b"/>
                      <a:r>
                        <a:rPr lang="en-US" sz="1400" b="0" i="0" u="none" strike="noStrike">
                          <a:solidFill>
                            <a:srgbClr val="000000"/>
                          </a:solidFill>
                          <a:effectLst/>
                          <a:latin typeface="+mn-lt"/>
                        </a:rPr>
                        <a:t>whenComplete</a:t>
                      </a:r>
                    </a:p>
                  </a:txBody>
                  <a:tcPr anchor="b"/>
                </a:tc>
                <a:tc>
                  <a:txBody>
                    <a:bodyPr/>
                    <a:lstStyle/>
                    <a:p>
                      <a:pPr algn="l" fontAlgn="b"/>
                      <a:r>
                        <a:rPr lang="en-US" sz="1400" b="0" i="0" u="none" strike="noStrike">
                          <a:solidFill>
                            <a:srgbClr val="000000"/>
                          </a:solidFill>
                          <a:effectLst/>
                          <a:latin typeface="+mn-lt"/>
                        </a:rPr>
                        <a:t>(T, Throwable) -&gt; void</a:t>
                      </a:r>
                    </a:p>
                  </a:txBody>
                  <a:tcPr anchor="b"/>
                </a:tc>
                <a:tc>
                  <a:txBody>
                    <a:bodyPr/>
                    <a:lstStyle/>
                    <a:p>
                      <a:pPr marL="0" indent="0" algn="l" defTabSz="914400" rtl="0" eaLnBrk="1" fontAlgn="b" latinLnBrk="0" hangingPunct="1"/>
                      <a:r>
                        <a:rPr lang="en-US" sz="1400" kern="1200">
                          <a:solidFill>
                            <a:schemeClr val="dk1"/>
                          </a:solidFill>
                          <a:latin typeface="+mn-lt"/>
                          <a:ea typeface="+mn-ea"/>
                          <a:cs typeface="+mn-cs"/>
                        </a:rPr>
                        <a:t>Like handle, but with void result.</a:t>
                      </a:r>
                    </a:p>
                  </a:txBody>
                  <a:tcPr anchor="b"/>
                </a:tc>
                <a:extLst>
                  <a:ext uri="{0D108BD9-81ED-4DB2-BD59-A6C34878D82A}">
                    <a16:rowId xmlns:a16="http://schemas.microsoft.com/office/drawing/2014/main" val="3674884763"/>
                  </a:ext>
                </a:extLst>
              </a:tr>
              <a:tr h="370840">
                <a:tc>
                  <a:txBody>
                    <a:bodyPr/>
                    <a:lstStyle/>
                    <a:p>
                      <a:pPr algn="l" fontAlgn="b"/>
                      <a:r>
                        <a:rPr lang="en-US" sz="1400" b="0" i="0" u="none" strike="noStrike">
                          <a:solidFill>
                            <a:srgbClr val="000000"/>
                          </a:solidFill>
                          <a:effectLst/>
                          <a:latin typeface="+mn-lt"/>
                        </a:rPr>
                        <a:t>exceptionally</a:t>
                      </a:r>
                    </a:p>
                  </a:txBody>
                  <a:tcPr anchor="b"/>
                </a:tc>
                <a:tc>
                  <a:txBody>
                    <a:bodyPr/>
                    <a:lstStyle/>
                    <a:p>
                      <a:pPr algn="l" fontAlgn="b"/>
                      <a:r>
                        <a:rPr lang="en-US" sz="1400" b="0" i="0" u="none" strike="noStrike">
                          <a:solidFill>
                            <a:srgbClr val="000000"/>
                          </a:solidFill>
                          <a:effectLst/>
                          <a:latin typeface="+mn-lt"/>
                        </a:rPr>
                        <a:t>Throwable -&gt; T</a:t>
                      </a:r>
                    </a:p>
                  </a:txBody>
                  <a:tcPr anchor="b"/>
                </a:tc>
                <a:tc>
                  <a:txBody>
                    <a:bodyPr/>
                    <a:lstStyle/>
                    <a:p>
                      <a:pPr marL="0" indent="0" algn="l" defTabSz="914400" rtl="0" eaLnBrk="1" fontAlgn="b" latinLnBrk="0" hangingPunct="1"/>
                      <a:r>
                        <a:rPr lang="en-US" sz="1400" kern="1200">
                          <a:solidFill>
                            <a:schemeClr val="dk1"/>
                          </a:solidFill>
                          <a:latin typeface="+mn-lt"/>
                          <a:ea typeface="+mn-ea"/>
                          <a:cs typeface="+mn-cs"/>
                        </a:rPr>
                        <a:t>Turn the error into a default result.</a:t>
                      </a:r>
                    </a:p>
                  </a:txBody>
                  <a:tcPr anchor="b"/>
                </a:tc>
                <a:extLst>
                  <a:ext uri="{0D108BD9-81ED-4DB2-BD59-A6C34878D82A}">
                    <a16:rowId xmlns:a16="http://schemas.microsoft.com/office/drawing/2014/main" val="900525097"/>
                  </a:ext>
                </a:extLst>
              </a:tr>
              <a:tr h="370840">
                <a:tc>
                  <a:txBody>
                    <a:bodyPr/>
                    <a:lstStyle/>
                    <a:p>
                      <a:r>
                        <a:rPr lang="en-US" sz="1400">
                          <a:latin typeface="+mn-lt"/>
                        </a:rPr>
                        <a:t>thenRun</a:t>
                      </a:r>
                    </a:p>
                  </a:txBody>
                  <a:tcPr anchor="ctr"/>
                </a:tc>
                <a:tc>
                  <a:txBody>
                    <a:bodyPr/>
                    <a:lstStyle/>
                    <a:p>
                      <a:r>
                        <a:rPr lang="en-US" sz="1400">
                          <a:latin typeface="+mn-lt"/>
                        </a:rPr>
                        <a:t>Runnable</a:t>
                      </a:r>
                    </a:p>
                  </a:txBody>
                  <a:tcPr anchor="ctr"/>
                </a:tc>
                <a:tc>
                  <a:txBody>
                    <a:bodyPr/>
                    <a:lstStyle/>
                    <a:p>
                      <a:pPr marL="0" indent="0"/>
                      <a:r>
                        <a:rPr lang="en-US" sz="1400">
                          <a:latin typeface="+mn-lt"/>
                        </a:rPr>
                        <a:t>Execute the Runnable with void result.</a:t>
                      </a:r>
                    </a:p>
                  </a:txBody>
                  <a:tcPr anchor="ctr"/>
                </a:tc>
                <a:extLst>
                  <a:ext uri="{0D108BD9-81ED-4DB2-BD59-A6C34878D82A}">
                    <a16:rowId xmlns:a16="http://schemas.microsoft.com/office/drawing/2014/main" val="1619821925"/>
                  </a:ext>
                </a:extLst>
              </a:tr>
            </a:tbl>
          </a:graphicData>
        </a:graphic>
      </p:graphicFrame>
      <p:sp>
        <p:nvSpPr>
          <p:cNvPr id="3" name="Title 2">
            <a:extLst>
              <a:ext uri="{FF2B5EF4-FFF2-40B4-BE49-F238E27FC236}">
                <a16:creationId xmlns:a16="http://schemas.microsoft.com/office/drawing/2014/main" id="{BF8E4602-4FCB-4148-8D41-26CFAD7912E8}"/>
              </a:ext>
            </a:extLst>
          </p:cNvPr>
          <p:cNvSpPr>
            <a:spLocks noGrp="1"/>
          </p:cNvSpPr>
          <p:nvPr>
            <p:ph type="title"/>
          </p:nvPr>
        </p:nvSpPr>
        <p:spPr/>
        <p:txBody>
          <a:bodyPr/>
          <a:lstStyle/>
          <a:p>
            <a:r>
              <a:rPr lang="en-US"/>
              <a:t>Subsequent actions you can take when  using CompletableFutures</a:t>
            </a:r>
          </a:p>
        </p:txBody>
      </p:sp>
      <p:sp>
        <p:nvSpPr>
          <p:cNvPr id="6" name="Rectangle 5">
            <a:extLst>
              <a:ext uri="{FF2B5EF4-FFF2-40B4-BE49-F238E27FC236}">
                <a16:creationId xmlns:a16="http://schemas.microsoft.com/office/drawing/2014/main" id="{A2FEBC1B-78F7-4571-8741-4AA596CB9DF8}"/>
              </a:ext>
            </a:extLst>
          </p:cNvPr>
          <p:cNvSpPr/>
          <p:nvPr/>
        </p:nvSpPr>
        <p:spPr>
          <a:xfrm>
            <a:off x="338138" y="5471636"/>
            <a:ext cx="8424122" cy="338554"/>
          </a:xfrm>
          <a:prstGeom prst="rect">
            <a:avLst/>
          </a:prstGeom>
        </p:spPr>
        <p:txBody>
          <a:bodyPr wrap="square">
            <a:spAutoFit/>
          </a:bodyPr>
          <a:lstStyle/>
          <a:p>
            <a:r>
              <a:rPr lang="en-US" sz="1600"/>
              <a:t>You can also combine multiple Futures  (see Table 10-2)</a:t>
            </a:r>
            <a:endParaRPr lang="en-US" sz="1400"/>
          </a:p>
        </p:txBody>
      </p:sp>
      <p:graphicFrame>
        <p:nvGraphicFramePr>
          <p:cNvPr id="7" name="Table 6">
            <a:extLst>
              <a:ext uri="{FF2B5EF4-FFF2-40B4-BE49-F238E27FC236}">
                <a16:creationId xmlns:a16="http://schemas.microsoft.com/office/drawing/2014/main" id="{D5C5F617-95CC-46BF-BD2B-0155A9DAABA4}"/>
              </a:ext>
            </a:extLst>
          </p:cNvPr>
          <p:cNvGraphicFramePr>
            <a:graphicFrameLocks noGrp="1"/>
          </p:cNvGraphicFramePr>
          <p:nvPr>
            <p:extLst>
              <p:ext uri="{D42A27DB-BD31-4B8C-83A1-F6EECF244321}">
                <p14:modId xmlns:p14="http://schemas.microsoft.com/office/powerpoint/2010/main" val="2082201454"/>
              </p:ext>
            </p:extLst>
          </p:nvPr>
        </p:nvGraphicFramePr>
        <p:xfrm>
          <a:off x="243304" y="5874483"/>
          <a:ext cx="8613789" cy="518160"/>
        </p:xfrm>
        <a:graphic>
          <a:graphicData uri="http://schemas.openxmlformats.org/drawingml/2006/table">
            <a:tbl>
              <a:tblPr bandRow="1">
                <a:tableStyleId>{5C22544A-7EE6-4342-B048-85BDC9FD1C3A}</a:tableStyleId>
              </a:tblPr>
              <a:tblGrid>
                <a:gridCol w="1355518">
                  <a:extLst>
                    <a:ext uri="{9D8B030D-6E8A-4147-A177-3AD203B41FA5}">
                      <a16:colId xmlns:a16="http://schemas.microsoft.com/office/drawing/2014/main" val="2221740644"/>
                    </a:ext>
                  </a:extLst>
                </a:gridCol>
                <a:gridCol w="2311272">
                  <a:extLst>
                    <a:ext uri="{9D8B030D-6E8A-4147-A177-3AD203B41FA5}">
                      <a16:colId xmlns:a16="http://schemas.microsoft.com/office/drawing/2014/main" val="4266781124"/>
                    </a:ext>
                  </a:extLst>
                </a:gridCol>
                <a:gridCol w="4946999">
                  <a:extLst>
                    <a:ext uri="{9D8B030D-6E8A-4147-A177-3AD203B41FA5}">
                      <a16:colId xmlns:a16="http://schemas.microsoft.com/office/drawing/2014/main" val="3030093589"/>
                    </a:ext>
                  </a:extLst>
                </a:gridCol>
              </a:tblGrid>
              <a:tr h="370840">
                <a:tc>
                  <a:txBody>
                    <a:bodyPr/>
                    <a:lstStyle/>
                    <a:p>
                      <a:r>
                        <a:rPr lang="en-US" sz="1400">
                          <a:latin typeface="+mn-lt"/>
                        </a:rPr>
                        <a:t>thenCombine</a:t>
                      </a:r>
                    </a:p>
                  </a:txBody>
                  <a:tcPr anchor="ctr"/>
                </a:tc>
                <a:tc>
                  <a:txBody>
                    <a:bodyPr/>
                    <a:lstStyle/>
                    <a:p>
                      <a:r>
                        <a:rPr lang="en-US" sz="1400">
                          <a:latin typeface="+mn-lt"/>
                        </a:rPr>
                        <a:t>CompletableFuture&lt;U&gt;, </a:t>
                      </a:r>
                    </a:p>
                    <a:p>
                      <a:r>
                        <a:rPr lang="en-US" sz="1400">
                          <a:latin typeface="+mn-lt"/>
                        </a:rPr>
                        <a:t>(T, U) -&gt; V</a:t>
                      </a:r>
                    </a:p>
                  </a:txBody>
                  <a:tcPr anchor="ctr"/>
                </a:tc>
                <a:tc>
                  <a:txBody>
                    <a:bodyPr/>
                    <a:lstStyle/>
                    <a:p>
                      <a:pPr marL="0" indent="0"/>
                      <a:r>
                        <a:rPr lang="en-US" sz="1400">
                          <a:latin typeface="+mn-lt"/>
                        </a:rPr>
                        <a:t>Execute both and combine the results with the given function.</a:t>
                      </a:r>
                    </a:p>
                  </a:txBody>
                  <a:tcPr anchor="ctr"/>
                </a:tc>
                <a:extLst>
                  <a:ext uri="{0D108BD9-81ED-4DB2-BD59-A6C34878D82A}">
                    <a16:rowId xmlns:a16="http://schemas.microsoft.com/office/drawing/2014/main" val="4077784167"/>
                  </a:ext>
                </a:extLst>
              </a:tr>
            </a:tbl>
          </a:graphicData>
        </a:graphic>
      </p:graphicFrame>
    </p:spTree>
    <p:extLst>
      <p:ext uri="{BB962C8B-B14F-4D97-AF65-F5344CB8AC3E}">
        <p14:creationId xmlns:p14="http://schemas.microsoft.com/office/powerpoint/2010/main" val="2852585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45CD25-721B-4CDA-AD7D-BD9BBAB0C738}"/>
              </a:ext>
            </a:extLst>
          </p:cNvPr>
          <p:cNvSpPr>
            <a:spLocks noGrp="1"/>
          </p:cNvSpPr>
          <p:nvPr>
            <p:ph idx="1"/>
          </p:nvPr>
        </p:nvSpPr>
        <p:spPr/>
        <p:txBody>
          <a:bodyPr>
            <a:noAutofit/>
          </a:bodyPr>
          <a:lstStyle/>
          <a:p>
            <a:pPr marL="45720" indent="0">
              <a:spcBef>
                <a:spcPts val="0"/>
              </a:spcBef>
              <a:spcAft>
                <a:spcPts val="0"/>
              </a:spcAft>
              <a:buNone/>
            </a:pPr>
            <a:r>
              <a:rPr lang="en-US" sz="1400">
                <a:latin typeface="Consolas" panose="020B0609020204030204" pitchFamily="49" charset="0"/>
              </a:rPr>
              <a:t>System.out.println("Retrieving weight.");</a:t>
            </a:r>
          </a:p>
          <a:p>
            <a:pPr marL="45720" indent="0">
              <a:spcBef>
                <a:spcPts val="0"/>
              </a:spcBef>
              <a:spcAft>
                <a:spcPts val="0"/>
              </a:spcAft>
              <a:buNone/>
            </a:pPr>
            <a:r>
              <a:rPr lang="en-US" sz="1400">
                <a:solidFill>
                  <a:srgbClr val="C00000"/>
                </a:solidFill>
                <a:latin typeface="Consolas" panose="020B0609020204030204" pitchFamily="49" charset="0"/>
              </a:rPr>
              <a:t>CompletableFuture&lt;Double&gt; weightInKgFuture </a:t>
            </a:r>
            <a:r>
              <a:rPr lang="en-US" sz="1400">
                <a:latin typeface="Consolas" panose="020B0609020204030204" pitchFamily="49" charset="0"/>
              </a:rPr>
              <a:t>= CompletableFuture.supplyAsync(() -&gt; {</a:t>
            </a:r>
          </a:p>
          <a:p>
            <a:pPr marL="45720" indent="0">
              <a:spcBef>
                <a:spcPts val="0"/>
              </a:spcBef>
              <a:spcAft>
                <a:spcPts val="0"/>
              </a:spcAft>
              <a:buNone/>
            </a:pPr>
            <a:r>
              <a:rPr lang="en-US" sz="1400">
                <a:latin typeface="Consolas" panose="020B0609020204030204" pitchFamily="49" charset="0"/>
              </a:rPr>
              <a:t>    try {</a:t>
            </a:r>
          </a:p>
          <a:p>
            <a:pPr marL="45720" indent="0">
              <a:spcBef>
                <a:spcPts val="0"/>
              </a:spcBef>
              <a:spcAft>
                <a:spcPts val="0"/>
              </a:spcAft>
              <a:buNone/>
            </a:pPr>
            <a:r>
              <a:rPr lang="en-US" sz="1400">
                <a:latin typeface="Consolas" panose="020B0609020204030204" pitchFamily="49" charset="0"/>
              </a:rPr>
              <a:t>        TimeUnit.SECONDS.sleep(1);</a:t>
            </a:r>
          </a:p>
          <a:p>
            <a:pPr marL="45720" indent="0">
              <a:spcBef>
                <a:spcPts val="0"/>
              </a:spcBef>
              <a:spcAft>
                <a:spcPts val="0"/>
              </a:spcAft>
              <a:buNone/>
            </a:pPr>
            <a:r>
              <a:rPr lang="en-US" sz="1400">
                <a:latin typeface="Consolas" panose="020B0609020204030204" pitchFamily="49" charset="0"/>
              </a:rPr>
              <a:t>    } catch (InterruptedException e) {</a:t>
            </a:r>
          </a:p>
          <a:p>
            <a:pPr marL="45720" indent="0">
              <a:spcBef>
                <a:spcPts val="0"/>
              </a:spcBef>
              <a:spcAft>
                <a:spcPts val="0"/>
              </a:spcAft>
              <a:buNone/>
            </a:pPr>
            <a:r>
              <a:rPr lang="en-US" sz="1400">
                <a:latin typeface="Consolas" panose="020B0609020204030204" pitchFamily="49" charset="0"/>
              </a:rPr>
              <a:t>       throw new IllegalStateException(e);</a:t>
            </a:r>
          </a:p>
          <a:p>
            <a:pPr marL="45720" indent="0">
              <a:spcBef>
                <a:spcPts val="0"/>
              </a:spcBef>
              <a:spcAft>
                <a:spcPts val="0"/>
              </a:spcAft>
              <a:buNone/>
            </a:pPr>
            <a:r>
              <a:rPr lang="en-US" sz="1400">
                <a:latin typeface="Consolas" panose="020B0609020204030204" pitchFamily="49" charset="0"/>
              </a:rPr>
              <a:t>    }</a:t>
            </a:r>
          </a:p>
          <a:p>
            <a:pPr marL="45720" indent="0">
              <a:spcBef>
                <a:spcPts val="0"/>
              </a:spcBef>
              <a:spcAft>
                <a:spcPts val="0"/>
              </a:spcAft>
              <a:buNone/>
            </a:pPr>
            <a:r>
              <a:rPr lang="en-US" sz="1400">
                <a:latin typeface="Consolas" panose="020B0609020204030204" pitchFamily="49" charset="0"/>
              </a:rPr>
              <a:t>    return 65.0;</a:t>
            </a:r>
          </a:p>
          <a:p>
            <a:pPr marL="45720" indent="0">
              <a:spcBef>
                <a:spcPts val="0"/>
              </a:spcBef>
              <a:spcAft>
                <a:spcPts val="0"/>
              </a:spcAft>
              <a:buNone/>
            </a:pPr>
            <a:r>
              <a:rPr lang="en-US" sz="1400">
                <a:latin typeface="Consolas" panose="020B0609020204030204" pitchFamily="49" charset="0"/>
              </a:rPr>
              <a:t>});</a:t>
            </a:r>
          </a:p>
          <a:p>
            <a:pPr marL="45720" indent="0">
              <a:spcBef>
                <a:spcPts val="0"/>
              </a:spcBef>
              <a:spcAft>
                <a:spcPts val="0"/>
              </a:spcAft>
              <a:buNone/>
            </a:pPr>
            <a:endParaRPr lang="en-US" sz="1400">
              <a:latin typeface="Consolas" panose="020B0609020204030204" pitchFamily="49" charset="0"/>
            </a:endParaRPr>
          </a:p>
          <a:p>
            <a:pPr marL="45720" indent="0">
              <a:spcBef>
                <a:spcPts val="0"/>
              </a:spcBef>
              <a:spcAft>
                <a:spcPts val="0"/>
              </a:spcAft>
              <a:buNone/>
            </a:pPr>
            <a:r>
              <a:rPr lang="en-US" sz="1400">
                <a:latin typeface="Consolas" panose="020B0609020204030204" pitchFamily="49" charset="0"/>
              </a:rPr>
              <a:t>System.out.println("Retrieving height.");</a:t>
            </a:r>
          </a:p>
          <a:p>
            <a:pPr marL="45720" indent="0">
              <a:spcBef>
                <a:spcPts val="0"/>
              </a:spcBef>
              <a:spcAft>
                <a:spcPts val="0"/>
              </a:spcAft>
              <a:buNone/>
            </a:pPr>
            <a:r>
              <a:rPr lang="en-US" sz="1400">
                <a:solidFill>
                  <a:srgbClr val="C00000"/>
                </a:solidFill>
                <a:latin typeface="Consolas" panose="020B0609020204030204" pitchFamily="49" charset="0"/>
              </a:rPr>
              <a:t>CompletableFuture&lt;Double&gt; heightInCmFuture</a:t>
            </a:r>
            <a:r>
              <a:rPr lang="en-US" sz="1400">
                <a:latin typeface="Consolas" panose="020B0609020204030204" pitchFamily="49" charset="0"/>
              </a:rPr>
              <a:t> = CompletableFuture.supplyAsync(() -&gt; {</a:t>
            </a:r>
          </a:p>
          <a:p>
            <a:pPr marL="45720" indent="0">
              <a:spcBef>
                <a:spcPts val="0"/>
              </a:spcBef>
              <a:spcAft>
                <a:spcPts val="0"/>
              </a:spcAft>
              <a:buNone/>
            </a:pPr>
            <a:r>
              <a:rPr lang="en-US" sz="1400">
                <a:latin typeface="Consolas" panose="020B0609020204030204" pitchFamily="49" charset="0"/>
              </a:rPr>
              <a:t>    try {</a:t>
            </a:r>
          </a:p>
          <a:p>
            <a:pPr marL="45720" indent="0">
              <a:spcBef>
                <a:spcPts val="0"/>
              </a:spcBef>
              <a:spcAft>
                <a:spcPts val="0"/>
              </a:spcAft>
              <a:buNone/>
            </a:pPr>
            <a:r>
              <a:rPr lang="en-US" sz="1400">
                <a:latin typeface="Consolas" panose="020B0609020204030204" pitchFamily="49" charset="0"/>
              </a:rPr>
              <a:t>        TimeUnit.SECONDS.sleep(1);</a:t>
            </a:r>
          </a:p>
          <a:p>
            <a:pPr marL="45720" indent="0">
              <a:spcBef>
                <a:spcPts val="0"/>
              </a:spcBef>
              <a:spcAft>
                <a:spcPts val="0"/>
              </a:spcAft>
              <a:buNone/>
            </a:pPr>
            <a:r>
              <a:rPr lang="en-US" sz="1400">
                <a:latin typeface="Consolas" panose="020B0609020204030204" pitchFamily="49" charset="0"/>
              </a:rPr>
              <a:t>    } catch (InterruptedException e) {</a:t>
            </a:r>
          </a:p>
          <a:p>
            <a:pPr marL="45720" indent="0">
              <a:spcBef>
                <a:spcPts val="0"/>
              </a:spcBef>
              <a:spcAft>
                <a:spcPts val="0"/>
              </a:spcAft>
              <a:buNone/>
            </a:pPr>
            <a:r>
              <a:rPr lang="en-US" sz="1400">
                <a:latin typeface="Consolas" panose="020B0609020204030204" pitchFamily="49" charset="0"/>
              </a:rPr>
              <a:t>       throw new IllegalStateException(e);</a:t>
            </a:r>
          </a:p>
          <a:p>
            <a:pPr marL="45720" indent="0">
              <a:spcBef>
                <a:spcPts val="0"/>
              </a:spcBef>
              <a:spcAft>
                <a:spcPts val="0"/>
              </a:spcAft>
              <a:buNone/>
            </a:pPr>
            <a:r>
              <a:rPr lang="en-US" sz="1400">
                <a:latin typeface="Consolas" panose="020B0609020204030204" pitchFamily="49" charset="0"/>
              </a:rPr>
              <a:t>    }</a:t>
            </a:r>
          </a:p>
          <a:p>
            <a:pPr marL="45720" indent="0">
              <a:spcBef>
                <a:spcPts val="0"/>
              </a:spcBef>
              <a:spcAft>
                <a:spcPts val="0"/>
              </a:spcAft>
              <a:buNone/>
            </a:pPr>
            <a:r>
              <a:rPr lang="en-US" sz="1400">
                <a:latin typeface="Consolas" panose="020B0609020204030204" pitchFamily="49" charset="0"/>
              </a:rPr>
              <a:t>    return 177.8;</a:t>
            </a:r>
          </a:p>
          <a:p>
            <a:pPr marL="45720" indent="0">
              <a:spcBef>
                <a:spcPts val="0"/>
              </a:spcBef>
              <a:spcAft>
                <a:spcPts val="0"/>
              </a:spcAft>
              <a:buNone/>
            </a:pPr>
            <a:r>
              <a:rPr lang="en-US" sz="1400">
                <a:latin typeface="Consolas" panose="020B0609020204030204" pitchFamily="49" charset="0"/>
              </a:rPr>
              <a:t>});</a:t>
            </a:r>
          </a:p>
          <a:p>
            <a:pPr marL="45720" indent="0">
              <a:spcBef>
                <a:spcPts val="0"/>
              </a:spcBef>
              <a:spcAft>
                <a:spcPts val="0"/>
              </a:spcAft>
              <a:buNone/>
            </a:pPr>
            <a:endParaRPr lang="en-US" sz="1400">
              <a:latin typeface="Consolas" panose="020B0609020204030204" pitchFamily="49" charset="0"/>
            </a:endParaRPr>
          </a:p>
          <a:p>
            <a:pPr marL="45720" indent="0">
              <a:spcBef>
                <a:spcPts val="0"/>
              </a:spcBef>
              <a:spcAft>
                <a:spcPts val="0"/>
              </a:spcAft>
              <a:buNone/>
            </a:pPr>
            <a:r>
              <a:rPr lang="en-US" sz="1400">
                <a:latin typeface="Consolas" panose="020B0609020204030204" pitchFamily="49" charset="0"/>
              </a:rPr>
              <a:t>System.out.println("Calculating BMI.");</a:t>
            </a:r>
          </a:p>
          <a:p>
            <a:pPr marL="45720" indent="0">
              <a:spcBef>
                <a:spcPts val="0"/>
              </a:spcBef>
              <a:spcAft>
                <a:spcPts val="0"/>
              </a:spcAft>
              <a:buNone/>
            </a:pPr>
            <a:r>
              <a:rPr lang="en-US" sz="1400">
                <a:solidFill>
                  <a:srgbClr val="C00000"/>
                </a:solidFill>
                <a:latin typeface="Consolas" panose="020B0609020204030204" pitchFamily="49" charset="0"/>
              </a:rPr>
              <a:t>CompletableFuture&lt;Double&gt; combinedFuture </a:t>
            </a:r>
            <a:r>
              <a:rPr lang="en-US" sz="1400">
                <a:latin typeface="Consolas" panose="020B0609020204030204" pitchFamily="49" charset="0"/>
              </a:rPr>
              <a:t>= weightInKgFuture</a:t>
            </a:r>
          </a:p>
          <a:p>
            <a:pPr marL="45720" indent="0">
              <a:spcBef>
                <a:spcPts val="0"/>
              </a:spcBef>
              <a:spcAft>
                <a:spcPts val="0"/>
              </a:spcAft>
              <a:buNone/>
            </a:pPr>
            <a:r>
              <a:rPr lang="en-US" sz="1400">
                <a:latin typeface="Consolas" panose="020B0609020204030204" pitchFamily="49" charset="0"/>
              </a:rPr>
              <a:t>        .thenCombine(heightInCmFuture, (weightInKg, heightInCm) -&gt; {</a:t>
            </a:r>
          </a:p>
          <a:p>
            <a:pPr marL="45720" indent="0">
              <a:spcBef>
                <a:spcPts val="0"/>
              </a:spcBef>
              <a:spcAft>
                <a:spcPts val="0"/>
              </a:spcAft>
              <a:buNone/>
            </a:pPr>
            <a:r>
              <a:rPr lang="en-US" sz="1400">
                <a:latin typeface="Consolas" panose="020B0609020204030204" pitchFamily="49" charset="0"/>
              </a:rPr>
              <a:t>    Double heightInMeter = heightInCm/100;</a:t>
            </a:r>
          </a:p>
          <a:p>
            <a:pPr marL="45720" indent="0">
              <a:spcBef>
                <a:spcPts val="0"/>
              </a:spcBef>
              <a:spcAft>
                <a:spcPts val="0"/>
              </a:spcAft>
              <a:buNone/>
            </a:pPr>
            <a:r>
              <a:rPr lang="en-US" sz="1400">
                <a:latin typeface="Consolas" panose="020B0609020204030204" pitchFamily="49" charset="0"/>
              </a:rPr>
              <a:t>    return weightInKg/(heightInMeter*heightInMeter);</a:t>
            </a:r>
          </a:p>
          <a:p>
            <a:pPr marL="45720" indent="0">
              <a:spcBef>
                <a:spcPts val="0"/>
              </a:spcBef>
              <a:spcAft>
                <a:spcPts val="0"/>
              </a:spcAft>
              <a:buNone/>
            </a:pPr>
            <a:r>
              <a:rPr lang="en-US" sz="1400">
                <a:latin typeface="Consolas" panose="020B0609020204030204" pitchFamily="49" charset="0"/>
              </a:rPr>
              <a:t>});</a:t>
            </a:r>
          </a:p>
          <a:p>
            <a:pPr marL="45720" indent="0">
              <a:spcBef>
                <a:spcPts val="0"/>
              </a:spcBef>
              <a:spcAft>
                <a:spcPts val="0"/>
              </a:spcAft>
              <a:buNone/>
            </a:pPr>
            <a:endParaRPr lang="en-US" sz="1400">
              <a:latin typeface="Consolas" panose="020B0609020204030204" pitchFamily="49" charset="0"/>
            </a:endParaRPr>
          </a:p>
          <a:p>
            <a:pPr marL="45720" indent="0">
              <a:spcBef>
                <a:spcPts val="0"/>
              </a:spcBef>
              <a:spcAft>
                <a:spcPts val="0"/>
              </a:spcAft>
              <a:buNone/>
            </a:pPr>
            <a:r>
              <a:rPr lang="en-US" sz="1400">
                <a:latin typeface="Consolas" panose="020B0609020204030204" pitchFamily="49" charset="0"/>
              </a:rPr>
              <a:t>System.out.println("Your BMI is - " + combinedFuture.get());</a:t>
            </a:r>
          </a:p>
        </p:txBody>
      </p:sp>
      <p:sp>
        <p:nvSpPr>
          <p:cNvPr id="3" name="Title 2">
            <a:extLst>
              <a:ext uri="{FF2B5EF4-FFF2-40B4-BE49-F238E27FC236}">
                <a16:creationId xmlns:a16="http://schemas.microsoft.com/office/drawing/2014/main" id="{CFADB8E9-5507-4AA3-A52E-409FC2B6737C}"/>
              </a:ext>
            </a:extLst>
          </p:cNvPr>
          <p:cNvSpPr>
            <a:spLocks noGrp="1"/>
          </p:cNvSpPr>
          <p:nvPr>
            <p:ph type="title"/>
          </p:nvPr>
        </p:nvSpPr>
        <p:spPr/>
        <p:txBody>
          <a:bodyPr/>
          <a:lstStyle/>
          <a:p>
            <a:pPr algn="l"/>
            <a:r>
              <a:rPr lang="en-US"/>
              <a:t>thenCombine()</a:t>
            </a:r>
          </a:p>
        </p:txBody>
      </p:sp>
      <p:sp>
        <p:nvSpPr>
          <p:cNvPr id="6" name="Rectangle 5">
            <a:extLst>
              <a:ext uri="{FF2B5EF4-FFF2-40B4-BE49-F238E27FC236}">
                <a16:creationId xmlns:a16="http://schemas.microsoft.com/office/drawing/2014/main" id="{29251750-EC2E-49A4-9759-253C84CE0B6B}"/>
              </a:ext>
            </a:extLst>
          </p:cNvPr>
          <p:cNvSpPr/>
          <p:nvPr/>
        </p:nvSpPr>
        <p:spPr>
          <a:xfrm>
            <a:off x="5545707" y="170810"/>
            <a:ext cx="3598293" cy="369332"/>
          </a:xfrm>
          <a:prstGeom prst="rect">
            <a:avLst/>
          </a:prstGeom>
        </p:spPr>
        <p:txBody>
          <a:bodyPr wrap="none">
            <a:spAutoFit/>
          </a:bodyPr>
          <a:lstStyle/>
          <a:p>
            <a:r>
              <a:rPr lang="sv-SE">
                <a:solidFill>
                  <a:srgbClr val="626262"/>
                </a:solidFill>
                <a:latin typeface="Open Sans"/>
                <a:hlinkClick r:id="rId2"/>
              </a:rPr>
              <a:t>Rajeev Singh </a:t>
            </a:r>
            <a:r>
              <a:rPr lang="sv-SE">
                <a:solidFill>
                  <a:srgbClr val="626262"/>
                </a:solidFill>
                <a:latin typeface="Open Sans"/>
              </a:rPr>
              <a:t>• </a:t>
            </a:r>
            <a:r>
              <a:rPr lang="sv-SE">
                <a:solidFill>
                  <a:srgbClr val="626262"/>
                </a:solidFill>
                <a:latin typeface="Open Sans"/>
                <a:hlinkClick r:id="rId3"/>
              </a:rPr>
              <a:t>Java </a:t>
            </a:r>
            <a:r>
              <a:rPr lang="sv-SE">
                <a:solidFill>
                  <a:srgbClr val="626262"/>
                </a:solidFill>
                <a:latin typeface="Open Sans"/>
              </a:rPr>
              <a:t>• Jul 18, 2017 </a:t>
            </a:r>
            <a:endParaRPr lang="en-US"/>
          </a:p>
        </p:txBody>
      </p:sp>
    </p:spTree>
    <p:extLst>
      <p:ext uri="{BB962C8B-B14F-4D97-AF65-F5344CB8AC3E}">
        <p14:creationId xmlns:p14="http://schemas.microsoft.com/office/powerpoint/2010/main" val="261630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CED3E916-0E84-490F-92F0-661DC164414C}"/>
              </a:ext>
            </a:extLst>
          </p:cNvPr>
          <p:cNvSpPr/>
          <p:nvPr/>
        </p:nvSpPr>
        <p:spPr>
          <a:xfrm>
            <a:off x="152400" y="2053119"/>
            <a:ext cx="3818562" cy="4271481"/>
          </a:xfrm>
          <a:custGeom>
            <a:avLst/>
            <a:gdLst>
              <a:gd name="connsiteX0" fmla="*/ 0 w 3821987"/>
              <a:gd name="connsiteY0" fmla="*/ 0 h 4500081"/>
              <a:gd name="connsiteX1" fmla="*/ 25686 w 3821987"/>
              <a:gd name="connsiteY1" fmla="*/ 4500081 h 4500081"/>
              <a:gd name="connsiteX2" fmla="*/ 2809982 w 3821987"/>
              <a:gd name="connsiteY2" fmla="*/ 4500081 h 4500081"/>
              <a:gd name="connsiteX3" fmla="*/ 3821987 w 3821987"/>
              <a:gd name="connsiteY3" fmla="*/ 2619910 h 4500081"/>
              <a:gd name="connsiteX4" fmla="*/ 3061699 w 3821987"/>
              <a:gd name="connsiteY4" fmla="*/ 25685 h 4500081"/>
              <a:gd name="connsiteX5" fmla="*/ 0 w 3821987"/>
              <a:gd name="connsiteY5" fmla="*/ 0 h 450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1987" h="4500081">
                <a:moveTo>
                  <a:pt x="0" y="0"/>
                </a:moveTo>
                <a:lnTo>
                  <a:pt x="25686" y="4500081"/>
                </a:lnTo>
                <a:lnTo>
                  <a:pt x="2809982" y="4500081"/>
                </a:lnTo>
                <a:lnTo>
                  <a:pt x="3821987" y="2619910"/>
                </a:lnTo>
                <a:lnTo>
                  <a:pt x="3061699" y="25685"/>
                </a:lnTo>
                <a:lnTo>
                  <a:pt x="0" y="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10CA9D4C-D521-4394-8CDF-F4C751127222}"/>
              </a:ext>
            </a:extLst>
          </p:cNvPr>
          <p:cNvSpPr>
            <a:spLocks noGrp="1"/>
          </p:cNvSpPr>
          <p:nvPr>
            <p:ph sz="half" idx="1"/>
          </p:nvPr>
        </p:nvSpPr>
        <p:spPr>
          <a:xfrm>
            <a:off x="273132" y="1719071"/>
            <a:ext cx="3613068" cy="4912233"/>
          </a:xfrm>
        </p:spPr>
        <p:txBody>
          <a:bodyPr>
            <a:normAutofit/>
          </a:bodyPr>
          <a:lstStyle/>
          <a:p>
            <a:pPr marL="45720" indent="0">
              <a:spcBef>
                <a:spcPts val="0"/>
              </a:spcBef>
              <a:buNone/>
            </a:pPr>
            <a:endParaRPr lang="en-US" sz="1400" b="1">
              <a:solidFill>
                <a:srgbClr val="7F0055"/>
              </a:solidFill>
              <a:latin typeface="Consolas" panose="020B0609020204030204" pitchFamily="49" charset="0"/>
            </a:endParaRPr>
          </a:p>
          <a:p>
            <a:pPr marL="45720" indent="0">
              <a:spcBef>
                <a:spcPts val="0"/>
              </a:spcBef>
              <a:buNone/>
            </a:pPr>
            <a:endParaRPr lang="en-US" sz="1400" b="1">
              <a:solidFill>
                <a:srgbClr val="7F0055"/>
              </a:solidFill>
              <a:latin typeface="Consolas" panose="020B0609020204030204" pitchFamily="49" charset="0"/>
            </a:endParaRPr>
          </a:p>
          <a:p>
            <a:pPr marL="45720" indent="0">
              <a:spcBef>
                <a:spcPts val="0"/>
              </a:spcBef>
              <a:buNone/>
            </a:pPr>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static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void</a:t>
            </a: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main</a:t>
            </a:r>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(String[] </a:t>
            </a:r>
            <a:r>
              <a:rPr lang="en-US" sz="1400">
                <a:solidFill>
                  <a:srgbClr val="6A3E3E"/>
                </a:solidFill>
                <a:latin typeface="Consolas" panose="020B0609020204030204" pitchFamily="49" charset="0"/>
              </a:rPr>
              <a:t>args</a:t>
            </a:r>
            <a:r>
              <a:rPr lang="en-US" sz="1400">
                <a:solidFill>
                  <a:srgbClr val="000000"/>
                </a:solidFill>
                <a:latin typeface="Consolas" panose="020B0609020204030204" pitchFamily="49" charset="0"/>
              </a:rPr>
              <a:t>) {</a:t>
            </a:r>
          </a:p>
          <a:p>
            <a:pPr marL="45720" indent="0">
              <a:spcBef>
                <a:spcPts val="0"/>
              </a:spcBef>
              <a:buNone/>
            </a:pPr>
            <a:r>
              <a:rPr lang="en-US" sz="1400">
                <a:solidFill>
                  <a:srgbClr val="000000"/>
                </a:solidFill>
                <a:latin typeface="Consolas" panose="020B0609020204030204" pitchFamily="49" charset="0"/>
              </a:rPr>
              <a:t>  </a:t>
            </a:r>
          </a:p>
          <a:p>
            <a:pPr marL="45720" indent="0">
              <a:spcBef>
                <a:spcPts val="0"/>
              </a:spcBef>
              <a:buNone/>
            </a:pPr>
            <a:r>
              <a:rPr lang="en-US" sz="1400">
                <a:solidFill>
                  <a:srgbClr val="000000"/>
                </a:solidFill>
                <a:latin typeface="Consolas" panose="020B0609020204030204" pitchFamily="49" charset="0"/>
              </a:rPr>
              <a:t>  Thread </a:t>
            </a:r>
            <a:r>
              <a:rPr lang="en-US" sz="1400">
                <a:solidFill>
                  <a:srgbClr val="6A3E3E"/>
                </a:solidFill>
                <a:latin typeface="Consolas" panose="020B0609020204030204" pitchFamily="49" charset="0"/>
              </a:rPr>
              <a:t>thread1</a:t>
            </a:r>
            <a:r>
              <a:rPr lang="en-US" sz="1400">
                <a:solidFill>
                  <a:srgbClr val="000000"/>
                </a:solidFill>
                <a:latin typeface="Consolas" panose="020B0609020204030204" pitchFamily="49" charset="0"/>
              </a:rPr>
              <a:t> = </a:t>
            </a:r>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new </a:t>
            </a:r>
            <a:r>
              <a:rPr lang="en-US" sz="1400">
                <a:solidFill>
                  <a:srgbClr val="000000"/>
                </a:solidFill>
                <a:latin typeface="Consolas" panose="020B0609020204030204" pitchFamily="49" charset="0"/>
              </a:rPr>
              <a:t>ABCwriter();</a:t>
            </a:r>
          </a:p>
          <a:p>
            <a:pPr marL="45720" indent="0">
              <a:spcBef>
                <a:spcPts val="0"/>
              </a:spcBef>
              <a:buNone/>
            </a:pPr>
            <a:r>
              <a:rPr lang="en-US" sz="1400">
                <a:solidFill>
                  <a:srgbClr val="000000"/>
                </a:solidFill>
                <a:latin typeface="Consolas" panose="020B0609020204030204" pitchFamily="49" charset="0"/>
              </a:rPr>
              <a:t>  Thread </a:t>
            </a:r>
            <a:r>
              <a:rPr lang="en-US" sz="1400">
                <a:solidFill>
                  <a:srgbClr val="6A3E3E"/>
                </a:solidFill>
                <a:latin typeface="Consolas" panose="020B0609020204030204" pitchFamily="49" charset="0"/>
              </a:rPr>
              <a:t>thread2</a:t>
            </a:r>
            <a:r>
              <a:rPr lang="en-US" sz="1400">
                <a:solidFill>
                  <a:srgbClr val="000000"/>
                </a:solidFill>
                <a:latin typeface="Consolas" panose="020B0609020204030204" pitchFamily="49" charset="0"/>
              </a:rPr>
              <a:t> = </a:t>
            </a:r>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new</a:t>
            </a:r>
            <a:r>
              <a:rPr lang="en-US" sz="1400">
                <a:solidFill>
                  <a:srgbClr val="000000"/>
                </a:solidFill>
                <a:latin typeface="Consolas" panose="020B0609020204030204" pitchFamily="49" charset="0"/>
              </a:rPr>
              <a:t> AbcdWriter();</a:t>
            </a:r>
          </a:p>
          <a:p>
            <a:pPr marL="45720" indent="0">
              <a:spcBef>
                <a:spcPts val="0"/>
              </a:spcBef>
              <a:buNone/>
            </a:pPr>
            <a:br>
              <a:rPr lang="en-US" sz="1400">
                <a:solidFill>
                  <a:srgbClr val="6A3E3E"/>
                </a:solidFill>
                <a:latin typeface="Consolas" panose="020B0609020204030204" pitchFamily="49" charset="0"/>
              </a:rPr>
            </a:br>
            <a:r>
              <a:rPr lang="en-US" sz="1400">
                <a:solidFill>
                  <a:srgbClr val="6A3E3E"/>
                </a:solidFill>
                <a:latin typeface="Consolas" panose="020B0609020204030204" pitchFamily="49" charset="0"/>
              </a:rPr>
              <a:t>  thread1</a:t>
            </a:r>
            <a:r>
              <a:rPr lang="en-US" sz="1400">
                <a:solidFill>
                  <a:srgbClr val="000000"/>
                </a:solidFill>
                <a:latin typeface="Consolas" panose="020B0609020204030204" pitchFamily="49" charset="0"/>
              </a:rPr>
              <a:t>.start();</a:t>
            </a:r>
          </a:p>
          <a:p>
            <a:pPr marL="45720" indent="0">
              <a:spcBef>
                <a:spcPts val="0"/>
              </a:spcBef>
              <a:buNone/>
            </a:pPr>
            <a:r>
              <a:rPr lang="en-US" sz="1400">
                <a:solidFill>
                  <a:srgbClr val="6A3E3E"/>
                </a:solidFill>
                <a:latin typeface="Consolas" panose="020B0609020204030204" pitchFamily="49" charset="0"/>
              </a:rPr>
              <a:t>  thread2</a:t>
            </a:r>
            <a:r>
              <a:rPr lang="en-US" sz="1400">
                <a:solidFill>
                  <a:srgbClr val="000000"/>
                </a:solidFill>
                <a:latin typeface="Consolas" panose="020B0609020204030204" pitchFamily="49" charset="0"/>
              </a:rPr>
              <a:t>.start();</a:t>
            </a:r>
            <a:br>
              <a:rPr lang="en-US" sz="1400">
                <a:solidFill>
                  <a:srgbClr val="000000"/>
                </a:solidFill>
                <a:latin typeface="Consolas" panose="020B0609020204030204" pitchFamily="49" charset="0"/>
              </a:rPr>
            </a:br>
            <a:endParaRPr lang="en-US" sz="1400">
              <a:solidFill>
                <a:srgbClr val="000000"/>
              </a:solidFill>
              <a:latin typeface="Consolas" panose="020B0609020204030204" pitchFamily="49" charset="0"/>
            </a:endParaRPr>
          </a:p>
          <a:p>
            <a:pPr marL="45720" indent="0">
              <a:spcBef>
                <a:spcPts val="0"/>
              </a:spcBef>
              <a:buNone/>
            </a:pPr>
            <a:r>
              <a:rPr lang="en-US" sz="1400">
                <a:solidFill>
                  <a:srgbClr val="3F7F5F"/>
                </a:solidFill>
                <a:latin typeface="Consolas" panose="020B0609020204030204" pitchFamily="49" charset="0"/>
              </a:rPr>
              <a:t>  // Call private static method</a:t>
            </a:r>
          </a:p>
          <a:p>
            <a:pPr marL="45720" indent="0">
              <a:spcBef>
                <a:spcPts val="0"/>
              </a:spcBef>
              <a:buNone/>
            </a:pPr>
            <a:r>
              <a:rPr lang="en-US" sz="1400">
                <a:solidFill>
                  <a:srgbClr val="3F7F5F"/>
                </a:solidFill>
                <a:latin typeface="Consolas" panose="020B0609020204030204" pitchFamily="49" charset="0"/>
              </a:rPr>
              <a:t>  // to put thread to sleep</a:t>
            </a:r>
          </a:p>
          <a:p>
            <a:pPr marL="45720" indent="0">
              <a:spcBef>
                <a:spcPts val="0"/>
              </a:spcBef>
              <a:buNone/>
            </a:pPr>
            <a:r>
              <a:rPr lang="en-US" sz="1400">
                <a:solidFill>
                  <a:srgbClr val="000000"/>
                </a:solidFill>
                <a:latin typeface="Consolas" panose="020B0609020204030204" pitchFamily="49" charset="0"/>
              </a:rPr>
              <a:t>  sleep(7000); </a:t>
            </a:r>
          </a:p>
          <a:p>
            <a:pPr marL="45720" indent="0">
              <a:spcBef>
                <a:spcPts val="0"/>
              </a:spcBef>
              <a:buNone/>
            </a:pPr>
            <a:r>
              <a:rPr lang="en-US" sz="1400">
                <a:solidFill>
                  <a:srgbClr val="6A3E3E"/>
                </a:solidFill>
                <a:latin typeface="Consolas" panose="020B0609020204030204" pitchFamily="49" charset="0"/>
              </a:rPr>
              <a:t>  thread1</a:t>
            </a:r>
            <a:r>
              <a:rPr lang="en-US" sz="1400">
                <a:solidFill>
                  <a:srgbClr val="000000"/>
                </a:solidFill>
                <a:latin typeface="Consolas" panose="020B0609020204030204" pitchFamily="49" charset="0"/>
              </a:rPr>
              <a:t>.interrupt();</a:t>
            </a:r>
            <a:br>
              <a:rPr lang="en-US" sz="1400">
                <a:solidFill>
                  <a:srgbClr val="000000"/>
                </a:solidFill>
                <a:latin typeface="Consolas" panose="020B0609020204030204" pitchFamily="49" charset="0"/>
              </a:rPr>
            </a:br>
            <a:endParaRPr lang="en-US" sz="1400">
              <a:solidFill>
                <a:srgbClr val="000000"/>
              </a:solidFill>
              <a:latin typeface="Consolas" panose="020B0609020204030204" pitchFamily="49" charset="0"/>
            </a:endParaRPr>
          </a:p>
          <a:p>
            <a:pPr marL="45720" indent="0">
              <a:spcBef>
                <a:spcPts val="0"/>
              </a:spcBef>
              <a:buNone/>
            </a:pPr>
            <a:r>
              <a:rPr lang="en-US" sz="1400">
                <a:solidFill>
                  <a:srgbClr val="000000"/>
                </a:solidFill>
                <a:latin typeface="Consolas" panose="020B0609020204030204" pitchFamily="49" charset="0"/>
              </a:rPr>
              <a:t>  sleep(5000);</a:t>
            </a:r>
          </a:p>
          <a:p>
            <a:pPr marL="45720" indent="0">
              <a:spcBef>
                <a:spcPts val="0"/>
              </a:spcBef>
              <a:buNone/>
            </a:pPr>
            <a:r>
              <a:rPr lang="en-US" sz="1400">
                <a:solidFill>
                  <a:srgbClr val="6A3E3E"/>
                </a:solidFill>
                <a:latin typeface="Consolas" panose="020B0609020204030204" pitchFamily="49" charset="0"/>
              </a:rPr>
              <a:t>  thread2</a:t>
            </a:r>
            <a:r>
              <a:rPr lang="en-US" sz="1400">
                <a:solidFill>
                  <a:srgbClr val="000000"/>
                </a:solidFill>
                <a:latin typeface="Consolas" panose="020B0609020204030204" pitchFamily="49" charset="0"/>
              </a:rPr>
              <a:t>.interrupt();</a:t>
            </a:r>
          </a:p>
          <a:p>
            <a:pPr marL="45720" indent="0">
              <a:spcBef>
                <a:spcPts val="0"/>
              </a:spcBef>
              <a:buNone/>
            </a:pPr>
            <a:r>
              <a:rPr lang="en-US" sz="1400">
                <a:solidFill>
                  <a:srgbClr val="000000"/>
                </a:solidFill>
                <a:latin typeface="Consolas" panose="020B0609020204030204" pitchFamily="49" charset="0"/>
              </a:rPr>
              <a:t>}</a:t>
            </a:r>
            <a:endParaRPr lang="en-US" sz="1400"/>
          </a:p>
        </p:txBody>
      </p:sp>
      <p:sp>
        <p:nvSpPr>
          <p:cNvPr id="3" name="Content Placeholder 2">
            <a:extLst>
              <a:ext uri="{FF2B5EF4-FFF2-40B4-BE49-F238E27FC236}">
                <a16:creationId xmlns:a16="http://schemas.microsoft.com/office/drawing/2014/main" id="{0B475E12-39A1-41DD-8333-A6990A7D1376}"/>
              </a:ext>
            </a:extLst>
          </p:cNvPr>
          <p:cNvSpPr>
            <a:spLocks noGrp="1"/>
          </p:cNvSpPr>
          <p:nvPr>
            <p:ph sz="half" idx="2"/>
          </p:nvPr>
        </p:nvSpPr>
        <p:spPr>
          <a:xfrm>
            <a:off x="3690468" y="1640967"/>
            <a:ext cx="5301132" cy="4912233"/>
          </a:xfrm>
        </p:spPr>
        <p:txBody>
          <a:bodyPr>
            <a:noAutofit/>
          </a:bodyPr>
          <a:lstStyle/>
          <a:p>
            <a:pPr marL="45720" indent="0">
              <a:spcBef>
                <a:spcPts val="0"/>
              </a:spcBef>
              <a:buNone/>
            </a:pPr>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ABCwriter </a:t>
            </a:r>
            <a:r>
              <a:rPr lang="en-US" sz="1400">
                <a:solidFill>
                  <a:srgbClr val="7F0055"/>
                </a:solidFill>
                <a:latin typeface="Consolas" panose="020B0609020204030204" pitchFamily="49" charset="0"/>
              </a:rPr>
              <a:t>extends</a:t>
            </a:r>
            <a:r>
              <a:rPr lang="en-US" sz="1400">
                <a:solidFill>
                  <a:srgbClr val="000000"/>
                </a:solidFill>
                <a:latin typeface="Consolas" panose="020B0609020204030204" pitchFamily="49" charset="0"/>
              </a:rPr>
              <a:t> Thread {</a:t>
            </a:r>
          </a:p>
          <a:p>
            <a:pPr marL="45720" indent="0">
              <a:spcBef>
                <a:spcPts val="0"/>
              </a:spcBef>
              <a:buNone/>
            </a:pPr>
            <a:endParaRPr lang="en-US" sz="1400">
              <a:latin typeface="Consolas" panose="020B0609020204030204" pitchFamily="49" charset="0"/>
            </a:endParaRPr>
          </a:p>
          <a:p>
            <a:pPr marL="45720" indent="0">
              <a:spcBef>
                <a:spcPts val="0"/>
              </a:spcBef>
              <a:buNone/>
            </a:pPr>
            <a:r>
              <a:rPr lang="en-US" sz="1400">
                <a:solidFill>
                  <a:srgbClr val="646464"/>
                </a:solidFill>
                <a:latin typeface="Consolas" panose="020B0609020204030204" pitchFamily="49" charset="0"/>
              </a:rPr>
              <a:t>  @Override</a:t>
            </a:r>
          </a:p>
          <a:p>
            <a:pPr marL="45720" indent="0">
              <a:spcBef>
                <a:spcPts val="0"/>
              </a:spcBef>
              <a:buNone/>
            </a:pPr>
            <a:r>
              <a:rPr lang="en-US" sz="1400" b="1">
                <a:solidFill>
                  <a:srgbClr val="7F0055"/>
                </a:solidFill>
                <a:latin typeface="Consolas" panose="020B0609020204030204" pitchFamily="49" charset="0"/>
              </a:rPr>
              <a:t>  public void </a:t>
            </a:r>
            <a:r>
              <a:rPr lang="en-US" sz="1400">
                <a:solidFill>
                  <a:srgbClr val="000000"/>
                </a:solidFill>
                <a:latin typeface="Consolas" panose="020B0609020204030204" pitchFamily="49" charset="0"/>
              </a:rPr>
              <a:t>run() {</a:t>
            </a:r>
          </a:p>
          <a:p>
            <a:pPr marL="45720" indent="0">
              <a:spcBef>
                <a:spcPts val="0"/>
              </a:spcBef>
              <a:buNone/>
            </a:pPr>
            <a:r>
              <a:rPr lang="en-US" sz="1400" b="1">
                <a:solidFill>
                  <a:srgbClr val="7F0055"/>
                </a:solidFill>
                <a:latin typeface="Consolas" panose="020B0609020204030204" pitchFamily="49" charset="0"/>
              </a:rPr>
              <a:t>    int</a:t>
            </a: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counter</a:t>
            </a:r>
            <a:r>
              <a:rPr lang="en-US" sz="1400">
                <a:solidFill>
                  <a:srgbClr val="000000"/>
                </a:solidFill>
                <a:latin typeface="Consolas" panose="020B0609020204030204" pitchFamily="49" charset="0"/>
              </a:rPr>
              <a:t> = 0;</a:t>
            </a:r>
          </a:p>
          <a:p>
            <a:pPr marL="45720" indent="0">
              <a:spcBef>
                <a:spcPts val="0"/>
              </a:spcBef>
              <a:buNone/>
            </a:pPr>
            <a:r>
              <a:rPr lang="en-US" sz="1400" b="1">
                <a:solidFill>
                  <a:srgbClr val="7F0055"/>
                </a:solidFill>
                <a:latin typeface="Consolas" panose="020B0609020204030204" pitchFamily="49" charset="0"/>
              </a:rPr>
              <a:t>    boolean</a:t>
            </a: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loopHandler</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true</a:t>
            </a:r>
            <a:r>
              <a:rPr lang="en-US" sz="1400">
                <a:solidFill>
                  <a:srgbClr val="000000"/>
                </a:solidFill>
                <a:latin typeface="Consolas" panose="020B0609020204030204" pitchFamily="49" charset="0"/>
              </a:rPr>
              <a:t>;</a:t>
            </a:r>
          </a:p>
          <a:p>
            <a:pPr marL="45720" indent="0">
              <a:spcBef>
                <a:spcPts val="0"/>
              </a:spcBef>
              <a:buNone/>
            </a:pPr>
            <a:r>
              <a:rPr lang="en-US" sz="1400" b="1">
                <a:solidFill>
                  <a:srgbClr val="7F0055"/>
                </a:solidFill>
                <a:latin typeface="Consolas" panose="020B0609020204030204" pitchFamily="49" charset="0"/>
              </a:rPr>
              <a:t>    while</a:t>
            </a: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loopHandler</a:t>
            </a:r>
            <a:r>
              <a:rPr lang="en-US" sz="1400">
                <a:solidFill>
                  <a:srgbClr val="000000"/>
                </a:solidFill>
                <a:latin typeface="Consolas" panose="020B0609020204030204" pitchFamily="49" charset="0"/>
              </a:rPr>
              <a:t>) {</a:t>
            </a:r>
          </a:p>
          <a:p>
            <a:pPr marL="45720" indent="0">
              <a:spcBef>
                <a:spcPts val="0"/>
              </a:spcBef>
              <a:buNone/>
            </a:pPr>
            <a:r>
              <a:rPr lang="en-US" sz="1400">
                <a:solidFill>
                  <a:srgbClr val="6A3E3E"/>
                </a:solidFill>
                <a:latin typeface="Consolas" panose="020B0609020204030204" pitchFamily="49" charset="0"/>
              </a:rPr>
              <a:t>      counter</a:t>
            </a:r>
            <a:r>
              <a:rPr lang="en-US" sz="1400">
                <a:solidFill>
                  <a:srgbClr val="000000"/>
                </a:solidFill>
                <a:latin typeface="Consolas" panose="020B0609020204030204" pitchFamily="49" charset="0"/>
              </a:rPr>
              <a:t>++;</a:t>
            </a:r>
          </a:p>
          <a:p>
            <a:pPr marL="45720" indent="0">
              <a:spcBef>
                <a:spcPts val="0"/>
              </a:spcBef>
              <a:buNone/>
            </a:pPr>
            <a:r>
              <a:rPr lang="nn-NO" sz="1400" b="1">
                <a:solidFill>
                  <a:srgbClr val="7F0055"/>
                </a:solidFill>
                <a:latin typeface="Consolas" panose="020B0609020204030204" pitchFamily="49" charset="0"/>
              </a:rPr>
              <a:t>      for</a:t>
            </a:r>
            <a:r>
              <a:rPr lang="nn-NO" sz="1400">
                <a:solidFill>
                  <a:srgbClr val="000000"/>
                </a:solidFill>
                <a:latin typeface="Consolas" panose="020B0609020204030204" pitchFamily="49" charset="0"/>
              </a:rPr>
              <a:t> (</a:t>
            </a:r>
            <a:r>
              <a:rPr lang="nn-NO" sz="1400" b="1">
                <a:solidFill>
                  <a:srgbClr val="7F0055"/>
                </a:solidFill>
                <a:latin typeface="Consolas" panose="020B0609020204030204" pitchFamily="49" charset="0"/>
              </a:rPr>
              <a:t>int</a:t>
            </a:r>
            <a:r>
              <a:rPr lang="nn-NO" sz="1400">
                <a:solidFill>
                  <a:srgbClr val="000000"/>
                </a:solidFill>
                <a:latin typeface="Consolas" panose="020B0609020204030204" pitchFamily="49" charset="0"/>
              </a:rPr>
              <a:t> </a:t>
            </a:r>
            <a:r>
              <a:rPr lang="nn-NO" sz="1400">
                <a:solidFill>
                  <a:srgbClr val="6A3E3E"/>
                </a:solidFill>
                <a:latin typeface="Consolas" panose="020B0609020204030204" pitchFamily="49" charset="0"/>
              </a:rPr>
              <a:t>i</a:t>
            </a:r>
            <a:r>
              <a:rPr lang="nn-NO" sz="1400">
                <a:solidFill>
                  <a:srgbClr val="000000"/>
                </a:solidFill>
                <a:latin typeface="Consolas" panose="020B0609020204030204" pitchFamily="49" charset="0"/>
              </a:rPr>
              <a:t> = 65; </a:t>
            </a:r>
            <a:r>
              <a:rPr lang="nn-NO" sz="1400">
                <a:solidFill>
                  <a:srgbClr val="6A3E3E"/>
                </a:solidFill>
                <a:latin typeface="Consolas" panose="020B0609020204030204" pitchFamily="49" charset="0"/>
              </a:rPr>
              <a:t>i</a:t>
            </a:r>
            <a:r>
              <a:rPr lang="nn-NO" sz="1400">
                <a:solidFill>
                  <a:srgbClr val="000000"/>
                </a:solidFill>
                <a:latin typeface="Consolas" panose="020B0609020204030204" pitchFamily="49" charset="0"/>
              </a:rPr>
              <a:t> &lt; 65 + 26; </a:t>
            </a:r>
            <a:r>
              <a:rPr lang="nn-NO" sz="1400">
                <a:solidFill>
                  <a:srgbClr val="6A3E3E"/>
                </a:solidFill>
                <a:latin typeface="Consolas" panose="020B0609020204030204" pitchFamily="49" charset="0"/>
              </a:rPr>
              <a:t>i</a:t>
            </a:r>
            <a:r>
              <a:rPr lang="nn-NO" sz="1400">
                <a:solidFill>
                  <a:srgbClr val="000000"/>
                </a:solidFill>
                <a:latin typeface="Consolas" panose="020B0609020204030204" pitchFamily="49" charset="0"/>
              </a:rPr>
              <a:t>++) {</a:t>
            </a:r>
          </a:p>
          <a:p>
            <a:pPr marL="45720" indent="0">
              <a:spcBef>
                <a:spcPts val="0"/>
              </a:spcBef>
              <a:buNone/>
            </a:pPr>
            <a:r>
              <a:rPr lang="en-US" sz="1400">
                <a:solidFill>
                  <a:srgbClr val="000000"/>
                </a:solidFill>
                <a:latin typeface="Consolas" panose="020B0609020204030204" pitchFamily="49" charset="0"/>
              </a:rPr>
              <a:t>        System.</a:t>
            </a:r>
            <a:r>
              <a:rPr lang="en-US" sz="1400">
                <a:solidFill>
                  <a:srgbClr val="0000C0"/>
                </a:solidFill>
                <a:latin typeface="Consolas" panose="020B0609020204030204" pitchFamily="49" charset="0"/>
              </a:rPr>
              <a:t>out</a:t>
            </a:r>
            <a:r>
              <a:rPr lang="en-US" sz="1400">
                <a:solidFill>
                  <a:srgbClr val="000000"/>
                </a:solidFill>
                <a:latin typeface="Consolas" panose="020B0609020204030204" pitchFamily="49" charset="0"/>
              </a:rPr>
              <a:t>.println( (</a:t>
            </a:r>
            <a:r>
              <a:rPr lang="en-US" sz="1400" b="1">
                <a:solidFill>
                  <a:srgbClr val="7F0055"/>
                </a:solidFill>
                <a:latin typeface="Consolas" panose="020B0609020204030204" pitchFamily="49" charset="0"/>
              </a:rPr>
              <a:t>char</a:t>
            </a:r>
            <a:r>
              <a:rPr lang="en-US" sz="1400">
                <a:solidFill>
                  <a:srgbClr val="000000"/>
                </a:solidFill>
                <a:latin typeface="Consolas" panose="020B0609020204030204" pitchFamily="49" charset="0"/>
              </a:rPr>
              <a:t>)</a:t>
            </a:r>
            <a:r>
              <a:rPr lang="en-US" sz="1400">
                <a:solidFill>
                  <a:srgbClr val="6A3E3E"/>
                </a:solidFill>
                <a:latin typeface="Consolas" panose="020B0609020204030204" pitchFamily="49" charset="0"/>
              </a:rPr>
              <a:t>i</a:t>
            </a:r>
            <a:r>
              <a:rPr lang="en-US" sz="1400">
                <a:solidFill>
                  <a:srgbClr val="000000"/>
                </a:solidFill>
                <a:latin typeface="Consolas" panose="020B0609020204030204" pitchFamily="49" charset="0"/>
              </a:rPr>
              <a:t> + </a:t>
            </a:r>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2A00FF"/>
                </a:solidFill>
                <a:latin typeface="Consolas" panose="020B0609020204030204" pitchFamily="49" charset="0"/>
              </a:rPr>
              <a:t>"\t\tCounter: "</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counter</a:t>
            </a:r>
            <a:r>
              <a:rPr lang="en-US" sz="1400">
                <a:solidFill>
                  <a:srgbClr val="000000"/>
                </a:solidFill>
                <a:latin typeface="Consolas" panose="020B0609020204030204" pitchFamily="49" charset="0"/>
              </a:rPr>
              <a:t>);</a:t>
            </a:r>
          </a:p>
          <a:p>
            <a:pPr marL="45720" indent="0">
              <a:spcBef>
                <a:spcPts val="0"/>
              </a:spcBef>
              <a:buNone/>
            </a:pPr>
            <a:r>
              <a:rPr lang="en-US" sz="1400" b="1">
                <a:solidFill>
                  <a:srgbClr val="7F0055"/>
                </a:solidFill>
                <a:latin typeface="Consolas" panose="020B0609020204030204" pitchFamily="49" charset="0"/>
              </a:rPr>
              <a:t>        try</a:t>
            </a:r>
            <a:r>
              <a:rPr lang="en-US" sz="1400">
                <a:solidFill>
                  <a:srgbClr val="000000"/>
                </a:solidFill>
                <a:latin typeface="Consolas" panose="020B0609020204030204" pitchFamily="49" charset="0"/>
              </a:rPr>
              <a:t> {</a:t>
            </a:r>
          </a:p>
          <a:p>
            <a:pPr marL="45720" indent="0">
              <a:spcBef>
                <a:spcPts val="0"/>
              </a:spcBef>
              <a:buNone/>
            </a:pPr>
            <a:r>
              <a:rPr lang="en-US" sz="1400">
                <a:solidFill>
                  <a:srgbClr val="3F7F5F"/>
                </a:solidFill>
                <a:latin typeface="Consolas" panose="020B0609020204030204" pitchFamily="49" charset="0"/>
              </a:rPr>
              <a:t>          /* Static method causes the currently</a:t>
            </a:r>
            <a:br>
              <a:rPr lang="en-US" sz="1400">
                <a:solidFill>
                  <a:srgbClr val="3F7F5F"/>
                </a:solidFill>
                <a:latin typeface="Consolas" panose="020B0609020204030204" pitchFamily="49" charset="0"/>
              </a:rPr>
            </a:br>
            <a:r>
              <a:rPr lang="en-US" sz="1400">
                <a:solidFill>
                  <a:srgbClr val="3F7F5F"/>
                </a:solidFill>
                <a:latin typeface="Consolas" panose="020B0609020204030204" pitchFamily="49" charset="0"/>
              </a:rPr>
              <a:t>             executing thread to sleep for msecs */</a:t>
            </a:r>
          </a:p>
          <a:p>
            <a:pPr marL="45720" indent="0">
              <a:spcBef>
                <a:spcPts val="0"/>
              </a:spcBef>
              <a:buNone/>
            </a:pPr>
            <a:r>
              <a:rPr lang="en-US" sz="1400">
                <a:solidFill>
                  <a:srgbClr val="000000"/>
                </a:solidFill>
                <a:latin typeface="Consolas" panose="020B0609020204030204" pitchFamily="49" charset="0"/>
              </a:rPr>
              <a:t>          Thread.sleep(200);</a:t>
            </a:r>
          </a:p>
          <a:p>
            <a:pPr marL="45720" indent="0">
              <a:spcBef>
                <a:spcPts val="0"/>
              </a:spcBef>
              <a:buNone/>
            </a:pPr>
            <a:r>
              <a:rPr lang="en-US" sz="1400">
                <a:solidFill>
                  <a:srgbClr val="000000"/>
                </a:solidFill>
                <a:latin typeface="Consolas" panose="020B0609020204030204" pitchFamily="49" charset="0"/>
              </a:rPr>
              <a:t>        } </a:t>
            </a:r>
          </a:p>
          <a:p>
            <a:pPr marL="45720" indent="0">
              <a:spcBef>
                <a:spcPts val="0"/>
              </a:spcBef>
              <a:buNone/>
            </a:pP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catch</a:t>
            </a:r>
            <a:r>
              <a:rPr lang="en-US" sz="1400">
                <a:solidFill>
                  <a:srgbClr val="000000"/>
                </a:solidFill>
                <a:latin typeface="Consolas" panose="020B0609020204030204" pitchFamily="49" charset="0"/>
              </a:rPr>
              <a:t> (InterruptedException </a:t>
            </a:r>
            <a:r>
              <a:rPr lang="en-US" sz="1400">
                <a:solidFill>
                  <a:srgbClr val="6A3E3E"/>
                </a:solidFill>
                <a:latin typeface="Consolas" panose="020B0609020204030204" pitchFamily="49" charset="0"/>
              </a:rPr>
              <a:t>e</a:t>
            </a:r>
            <a:r>
              <a:rPr lang="en-US" sz="1400">
                <a:solidFill>
                  <a:srgbClr val="000000"/>
                </a:solidFill>
                <a:latin typeface="Consolas" panose="020B0609020204030204" pitchFamily="49" charset="0"/>
              </a:rPr>
              <a:t>) {</a:t>
            </a:r>
          </a:p>
          <a:p>
            <a:pPr marL="45720" indent="0">
              <a:spcBef>
                <a:spcPts val="0"/>
              </a:spcBef>
              <a:buNone/>
            </a:pPr>
            <a:r>
              <a:rPr lang="en-US" sz="1400">
                <a:solidFill>
                  <a:srgbClr val="6A3E3E"/>
                </a:solidFill>
                <a:latin typeface="Consolas" panose="020B0609020204030204" pitchFamily="49" charset="0"/>
              </a:rPr>
              <a:t>          loopHandler</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false</a:t>
            </a:r>
            <a:r>
              <a:rPr lang="en-US" sz="1400">
                <a:solidFill>
                  <a:srgbClr val="000000"/>
                </a:solidFill>
                <a:latin typeface="Consolas" panose="020B0609020204030204" pitchFamily="49" charset="0"/>
              </a:rPr>
              <a:t>;</a:t>
            </a:r>
          </a:p>
          <a:p>
            <a:pPr marL="45720" indent="0">
              <a:spcBef>
                <a:spcPts val="0"/>
              </a:spcBef>
              <a:buNone/>
            </a:pPr>
            <a:r>
              <a:rPr lang="en-US" sz="1400">
                <a:solidFill>
                  <a:srgbClr val="000000"/>
                </a:solidFill>
                <a:latin typeface="Consolas" panose="020B0609020204030204" pitchFamily="49" charset="0"/>
              </a:rPr>
              <a:t>          System.</a:t>
            </a:r>
            <a:r>
              <a:rPr lang="en-US" sz="1400">
                <a:solidFill>
                  <a:srgbClr val="0000C0"/>
                </a:solidFill>
                <a:latin typeface="Consolas" panose="020B0609020204030204" pitchFamily="49" charset="0"/>
              </a:rPr>
              <a:t>out</a:t>
            </a:r>
            <a:r>
              <a:rPr lang="en-US" sz="1400">
                <a:solidFill>
                  <a:srgbClr val="000000"/>
                </a:solidFill>
                <a:latin typeface="Consolas" panose="020B0609020204030204" pitchFamily="49" charset="0"/>
              </a:rPr>
              <a:t>.println(</a:t>
            </a:r>
            <a:r>
              <a:rPr lang="en-US" sz="1400" b="1">
                <a:solidFill>
                  <a:srgbClr val="7F0055"/>
                </a:solidFill>
                <a:latin typeface="Consolas" panose="020B0609020204030204" pitchFamily="49" charset="0"/>
              </a:rPr>
              <a:t>this</a:t>
            </a:r>
            <a:r>
              <a:rPr lang="en-US" sz="1400">
                <a:solidFill>
                  <a:srgbClr val="000000"/>
                </a:solidFill>
                <a:latin typeface="Consolas" panose="020B0609020204030204" pitchFamily="49" charset="0"/>
              </a:rPr>
              <a:t> + </a:t>
            </a:r>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2A00FF"/>
                </a:solidFill>
                <a:latin typeface="Consolas" panose="020B0609020204030204" pitchFamily="49" charset="0"/>
              </a:rPr>
              <a:t>" will finish out."</a:t>
            </a:r>
            <a:r>
              <a:rPr lang="en-US" sz="1400">
                <a:solidFill>
                  <a:srgbClr val="000000"/>
                </a:solidFill>
                <a:latin typeface="Consolas" panose="020B0609020204030204" pitchFamily="49" charset="0"/>
              </a:rPr>
              <a:t>);</a:t>
            </a:r>
          </a:p>
          <a:p>
            <a:pPr marL="45720" indent="0">
              <a:spcBef>
                <a:spcPts val="0"/>
              </a:spcBef>
              <a:buNone/>
            </a:pPr>
            <a:r>
              <a:rPr lang="en-US" sz="1400">
                <a:solidFill>
                  <a:srgbClr val="000000"/>
                </a:solidFill>
                <a:latin typeface="Consolas" panose="020B0609020204030204" pitchFamily="49" charset="0"/>
              </a:rPr>
              <a:t>        }</a:t>
            </a:r>
          </a:p>
          <a:p>
            <a:pPr marL="45720" indent="0">
              <a:spcBef>
                <a:spcPts val="0"/>
              </a:spcBef>
              <a:buNone/>
            </a:pPr>
            <a:r>
              <a:rPr lang="en-US" sz="1400">
                <a:solidFill>
                  <a:srgbClr val="000000"/>
                </a:solidFill>
                <a:latin typeface="Consolas" panose="020B0609020204030204" pitchFamily="49" charset="0"/>
              </a:rPr>
              <a:t>      }  </a:t>
            </a:r>
            <a:r>
              <a:rPr lang="en-US" sz="1400">
                <a:solidFill>
                  <a:srgbClr val="3F7F5F"/>
                </a:solidFill>
                <a:latin typeface="Consolas" panose="020B0609020204030204" pitchFamily="49" charset="0"/>
              </a:rPr>
              <a:t>// end for</a:t>
            </a:r>
          </a:p>
          <a:p>
            <a:pPr marL="45720" indent="0">
              <a:spcBef>
                <a:spcPts val="0"/>
              </a:spcBef>
              <a:buNone/>
            </a:pPr>
            <a:r>
              <a:rPr lang="en-US" sz="1400">
                <a:solidFill>
                  <a:srgbClr val="000000"/>
                </a:solidFill>
                <a:latin typeface="Consolas" panose="020B0609020204030204" pitchFamily="49" charset="0"/>
              </a:rPr>
              <a:t>    }  </a:t>
            </a:r>
            <a:r>
              <a:rPr lang="en-US" sz="1400">
                <a:solidFill>
                  <a:srgbClr val="3F7F5F"/>
                </a:solidFill>
                <a:latin typeface="Consolas" panose="020B0609020204030204" pitchFamily="49" charset="0"/>
              </a:rPr>
              <a:t>// end while</a:t>
            </a:r>
          </a:p>
          <a:p>
            <a:pPr marL="45720" indent="0">
              <a:spcBef>
                <a:spcPts val="0"/>
              </a:spcBef>
              <a:buNone/>
            </a:pPr>
            <a:r>
              <a:rPr lang="en-US" sz="1400">
                <a:solidFill>
                  <a:srgbClr val="000000"/>
                </a:solidFill>
                <a:latin typeface="Consolas" panose="020B0609020204030204" pitchFamily="49" charset="0"/>
              </a:rPr>
              <a:t>  }</a:t>
            </a:r>
            <a:endParaRPr lang="en-US" sz="1400"/>
          </a:p>
        </p:txBody>
      </p:sp>
      <p:sp>
        <p:nvSpPr>
          <p:cNvPr id="4" name="Title 3">
            <a:extLst>
              <a:ext uri="{FF2B5EF4-FFF2-40B4-BE49-F238E27FC236}">
                <a16:creationId xmlns:a16="http://schemas.microsoft.com/office/drawing/2014/main" id="{7F3431EB-ADB6-437F-909D-ED488C76957D}"/>
              </a:ext>
            </a:extLst>
          </p:cNvPr>
          <p:cNvSpPr>
            <a:spLocks noGrp="1"/>
          </p:cNvSpPr>
          <p:nvPr>
            <p:ph type="title"/>
          </p:nvPr>
        </p:nvSpPr>
        <p:spPr/>
        <p:txBody>
          <a:bodyPr/>
          <a:lstStyle/>
          <a:p>
            <a:r>
              <a:rPr lang="en-US"/>
              <a:t>An Example</a:t>
            </a:r>
          </a:p>
        </p:txBody>
      </p: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77131AEA-C0A8-4652-8E0F-3CD0DDCEE3FA}"/>
                  </a:ext>
                </a:extLst>
              </p14:cNvPr>
              <p14:cNvContentPartPr/>
              <p14:nvPr/>
            </p14:nvContentPartPr>
            <p14:xfrm>
              <a:off x="2932445" y="1711291"/>
              <a:ext cx="14040" cy="19800"/>
            </p14:xfrm>
          </p:contentPart>
        </mc:Choice>
        <mc:Fallback xmlns="">
          <p:pic>
            <p:nvPicPr>
              <p:cNvPr id="34" name="Ink 33">
                <a:extLst>
                  <a:ext uri="{FF2B5EF4-FFF2-40B4-BE49-F238E27FC236}">
                    <a16:creationId xmlns:a16="http://schemas.microsoft.com/office/drawing/2014/main" id="{77131AEA-C0A8-4652-8E0F-3CD0DDCEE3FA}"/>
                  </a:ext>
                </a:extLst>
              </p:cNvPr>
              <p:cNvPicPr/>
              <p:nvPr/>
            </p:nvPicPr>
            <p:blipFill>
              <a:blip r:embed="rId3"/>
              <a:stretch>
                <a:fillRect/>
              </a:stretch>
            </p:blipFill>
            <p:spPr>
              <a:xfrm>
                <a:off x="2914805" y="1693651"/>
                <a:ext cx="49680" cy="55440"/>
              </a:xfrm>
              <a:prstGeom prst="rect">
                <a:avLst/>
              </a:prstGeom>
            </p:spPr>
          </p:pic>
        </mc:Fallback>
      </mc:AlternateContent>
    </p:spTree>
    <p:extLst>
      <p:ext uri="{BB962C8B-B14F-4D97-AF65-F5344CB8AC3E}">
        <p14:creationId xmlns:p14="http://schemas.microsoft.com/office/powerpoint/2010/main" val="281118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5ED291-5631-4495-968D-F89A4D14C12C}"/>
              </a:ext>
            </a:extLst>
          </p:cNvPr>
          <p:cNvSpPr>
            <a:spLocks noGrp="1"/>
          </p:cNvSpPr>
          <p:nvPr>
            <p:ph type="title"/>
          </p:nvPr>
        </p:nvSpPr>
        <p:spPr/>
        <p:txBody>
          <a:bodyPr/>
          <a:lstStyle/>
          <a:p>
            <a:r>
              <a:rPr lang="en-US"/>
              <a:t>From Threads</a:t>
            </a:r>
            <a:br>
              <a:rPr lang="en-US"/>
            </a:br>
            <a:r>
              <a:rPr lang="en-US"/>
              <a:t>to Runnables</a:t>
            </a:r>
          </a:p>
        </p:txBody>
      </p:sp>
    </p:spTree>
    <p:extLst>
      <p:ext uri="{BB962C8B-B14F-4D97-AF65-F5344CB8AC3E}">
        <p14:creationId xmlns:p14="http://schemas.microsoft.com/office/powerpoint/2010/main" val="324456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But, remember Runnables are </a:t>
            </a:r>
            <a:br>
              <a:rPr lang="en-US"/>
            </a:br>
            <a:r>
              <a:rPr lang="en-US"/>
              <a:t>Functional Interfaces</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046610253"/>
              </p:ext>
            </p:extLst>
          </p:nvPr>
        </p:nvGraphicFramePr>
        <p:xfrm>
          <a:off x="211390" y="2245995"/>
          <a:ext cx="8780210" cy="2739390"/>
        </p:xfrm>
        <a:graphic>
          <a:graphicData uri="http://schemas.openxmlformats.org/drawingml/2006/table">
            <a:tbl>
              <a:tblPr firstRow="1" bandRow="1">
                <a:tableStyleId>{9DCAF9ED-07DC-4A11-8D7F-57B35C25682E}</a:tableStyleId>
              </a:tblPr>
              <a:tblGrid>
                <a:gridCol w="1718882">
                  <a:extLst>
                    <a:ext uri="{9D8B030D-6E8A-4147-A177-3AD203B41FA5}">
                      <a16:colId xmlns:a16="http://schemas.microsoft.com/office/drawing/2014/main" val="20000"/>
                    </a:ext>
                  </a:extLst>
                </a:gridCol>
                <a:gridCol w="4394328">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71201">
                <a:tc>
                  <a:txBody>
                    <a:bodyPr/>
                    <a:lstStyle/>
                    <a:p>
                      <a:pPr algn="l" rtl="0" fontAlgn="ctr"/>
                      <a:r>
                        <a:rPr lang="en-US" sz="1600" b="1" i="0" u="none" strike="noStrike" dirty="0">
                          <a:solidFill>
                            <a:srgbClr val="FFFFFF"/>
                          </a:solidFill>
                          <a:effectLst/>
                          <a:latin typeface="Franklin Gothic Medium"/>
                        </a:rPr>
                        <a:t>Interface</a:t>
                      </a:r>
                    </a:p>
                  </a:txBody>
                  <a:tcPr marL="9525" marR="9525" marT="9525" marB="0" anchor="ctr"/>
                </a:tc>
                <a:tc>
                  <a:txBody>
                    <a:bodyPr/>
                    <a:lstStyle/>
                    <a:p>
                      <a:pPr algn="l" rtl="0" fontAlgn="ctr"/>
                      <a:r>
                        <a:rPr lang="en-US" sz="1600" b="1" i="0" u="none" strike="noStrike" dirty="0">
                          <a:solidFill>
                            <a:srgbClr val="FFFFFF"/>
                          </a:solidFill>
                          <a:effectLst/>
                          <a:latin typeface="Franklin Gothic Medium"/>
                        </a:rPr>
                        <a:t>Description</a:t>
                      </a:r>
                    </a:p>
                  </a:txBody>
                  <a:tcPr marL="9525" marR="9525" marT="9525" marB="0" anchor="ctr"/>
                </a:tc>
                <a:tc>
                  <a:txBody>
                    <a:bodyPr/>
                    <a:lstStyle/>
                    <a:p>
                      <a:pPr algn="l" rtl="0" fontAlgn="ctr"/>
                      <a:r>
                        <a:rPr lang="en-US" sz="1600" b="1" i="0" u="none" strike="noStrike" dirty="0">
                          <a:solidFill>
                            <a:srgbClr val="FFFFFF"/>
                          </a:solidFill>
                          <a:effectLst/>
                          <a:latin typeface="Franklin Gothic Medium"/>
                        </a:rPr>
                        <a:t>Functional Method</a:t>
                      </a:r>
                    </a:p>
                  </a:txBody>
                  <a:tcPr marL="9525" marR="9525" marT="9525" marB="0" anchor="ctr"/>
                </a:tc>
                <a:extLst>
                  <a:ext uri="{0D108BD9-81ED-4DB2-BD59-A6C34878D82A}">
                    <a16:rowId xmlns:a16="http://schemas.microsoft.com/office/drawing/2014/main" val="10000"/>
                  </a:ext>
                </a:extLst>
              </a:tr>
              <a:tr h="101536">
                <a:tc>
                  <a:txBody>
                    <a:bodyPr/>
                    <a:lstStyle/>
                    <a:p>
                      <a:pPr algn="l" rtl="0" fontAlgn="ctr"/>
                      <a:r>
                        <a:rPr lang="en-US" sz="1600" b="0" i="0" u="none" strike="noStrike">
                          <a:solidFill>
                            <a:srgbClr val="000000"/>
                          </a:solidFill>
                          <a:effectLst/>
                          <a:latin typeface="Franklin Gothic Medium"/>
                        </a:rPr>
                        <a:t>Runnable</a:t>
                      </a:r>
                      <a:endParaRPr lang="en-US" sz="1600" b="0" i="0" u="none" strike="noStrike" dirty="0">
                        <a:solidFill>
                          <a:srgbClr val="000000"/>
                        </a:solidFill>
                        <a:effectLst/>
                        <a:latin typeface="Franklin Gothic Medium"/>
                      </a:endParaRPr>
                    </a:p>
                  </a:txBody>
                  <a:tcPr marL="9525" marR="9525" marT="9525" marB="0" anchor="ctr"/>
                </a:tc>
                <a:tc>
                  <a:txBody>
                    <a:bodyPr/>
                    <a:lstStyle/>
                    <a:p>
                      <a:pPr algn="l" rtl="0" fontAlgn="ctr"/>
                      <a:r>
                        <a:rPr lang="en-US" sz="1600" b="0" i="0" u="none" strike="noStrike">
                          <a:solidFill>
                            <a:srgbClr val="000000"/>
                          </a:solidFill>
                          <a:effectLst/>
                          <a:latin typeface="Franklin Gothic Medium"/>
                        </a:rPr>
                        <a:t>Represents an operation that accepts </a:t>
                      </a:r>
                      <a:r>
                        <a:rPr lang="en-US" sz="1600" b="0" i="0" u="none" strike="noStrike">
                          <a:solidFill>
                            <a:srgbClr val="C00000"/>
                          </a:solidFill>
                          <a:effectLst/>
                          <a:latin typeface="Franklin Gothic Medium"/>
                        </a:rPr>
                        <a:t>no</a:t>
                      </a:r>
                      <a:r>
                        <a:rPr lang="en-US" sz="1600" b="0" i="0" u="none" strike="noStrike">
                          <a:solidFill>
                            <a:srgbClr val="000000"/>
                          </a:solidFill>
                          <a:effectLst/>
                          <a:latin typeface="Franklin Gothic Medium"/>
                        </a:rPr>
                        <a:t> input arguments and </a:t>
                      </a:r>
                      <a:r>
                        <a:rPr lang="en-US" sz="1600" b="0" i="0" u="none" strike="noStrike">
                          <a:solidFill>
                            <a:srgbClr val="C00000"/>
                          </a:solidFill>
                          <a:effectLst/>
                          <a:latin typeface="Franklin Gothic Medium"/>
                        </a:rPr>
                        <a:t>returns no result</a:t>
                      </a:r>
                      <a:r>
                        <a:rPr lang="en-US" sz="1600" b="0" i="0" u="none" strike="noStrike">
                          <a:solidFill>
                            <a:srgbClr val="000000"/>
                          </a:solidFill>
                          <a:effectLst/>
                          <a:latin typeface="Franklin Gothic Medium"/>
                        </a:rPr>
                        <a:t>.</a:t>
                      </a:r>
                      <a:endParaRPr lang="en-US" sz="1600" b="0" i="0" u="none" strike="noStrike" dirty="0">
                        <a:solidFill>
                          <a:srgbClr val="000000"/>
                        </a:solidFill>
                        <a:effectLst/>
                        <a:latin typeface="Franklin Gothic Medium"/>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Functional method: run</a:t>
                      </a:r>
                      <a:br>
                        <a:rPr lang="en-US" sz="1600" b="0" i="0" kern="1200">
                          <a:solidFill>
                            <a:schemeClr val="dk1"/>
                          </a:solidFill>
                          <a:effectLst/>
                          <a:latin typeface="Consolas" panose="020B0609020204030204" pitchFamily="49" charset="0"/>
                          <a:ea typeface="+mn-ea"/>
                          <a:cs typeface="Consolas" panose="020B0609020204030204" pitchFamily="49" charset="0"/>
                        </a:rPr>
                      </a:br>
                      <a:r>
                        <a:rPr lang="en-US" sz="1600" b="0" i="0" kern="1200">
                          <a:solidFill>
                            <a:schemeClr val="dk1"/>
                          </a:solidFill>
                          <a:effectLst/>
                          <a:latin typeface="Consolas" panose="020B0609020204030204" pitchFamily="49" charset="0"/>
                          <a:ea typeface="+mn-ea"/>
                          <a:cs typeface="Consolas" panose="020B0609020204030204" pitchFamily="49" charset="0"/>
                        </a:rPr>
                        <a:t>  void run()</a:t>
                      </a:r>
                      <a:endParaRPr lang="en-US" sz="1600" b="0" i="0" kern="1200" dirty="0">
                        <a:solidFill>
                          <a:schemeClr val="dk1"/>
                        </a:solidFill>
                        <a:effectLst/>
                        <a:latin typeface="Consolas" panose="020B0609020204030204" pitchFamily="49" charset="0"/>
                        <a:ea typeface="+mn-ea"/>
                        <a:cs typeface="Consolas" panose="020B0609020204030204" pitchFamily="49" charset="0"/>
                      </a:endParaRPr>
                    </a:p>
                  </a:txBody>
                  <a:tcPr marL="9525" marR="9525" marT="9525" marB="0" anchor="ctr"/>
                </a:tc>
                <a:extLst>
                  <a:ext uri="{0D108BD9-81ED-4DB2-BD59-A6C34878D82A}">
                    <a16:rowId xmlns:a16="http://schemas.microsoft.com/office/drawing/2014/main" val="2816916964"/>
                  </a:ext>
                </a:extLst>
              </a:tr>
              <a:tr h="101536">
                <a:tc>
                  <a:txBody>
                    <a:bodyPr/>
                    <a:lstStyle/>
                    <a:p>
                      <a:pPr algn="l" rtl="0" fontAlgn="ctr"/>
                      <a:r>
                        <a:rPr lang="en-US" sz="1600" b="0" i="0" u="none" strike="noStrike">
                          <a:solidFill>
                            <a:srgbClr val="000000"/>
                          </a:solidFill>
                          <a:effectLst/>
                          <a:latin typeface="Franklin Gothic Medium"/>
                        </a:rPr>
                        <a:t>Supplier&lt;R&gt;</a:t>
                      </a:r>
                      <a:endParaRPr lang="en-US" sz="1600" b="0" i="0" u="none" strike="noStrike" dirty="0">
                        <a:solidFill>
                          <a:srgbClr val="000000"/>
                        </a:solidFill>
                        <a:effectLst/>
                        <a:latin typeface="Franklin Gothic Medium"/>
                      </a:endParaRPr>
                    </a:p>
                  </a:txBody>
                  <a:tcPr marL="9525" marR="9525" marT="9525" marB="0" anchor="ctr"/>
                </a:tc>
                <a:tc>
                  <a:txBody>
                    <a:bodyPr/>
                    <a:lstStyle/>
                    <a:p>
                      <a:pPr algn="l" rtl="0" fontAlgn="ctr"/>
                      <a:r>
                        <a:rPr lang="en-US" sz="1600" b="0" i="0" u="none" strike="noStrike">
                          <a:solidFill>
                            <a:srgbClr val="000000"/>
                          </a:solidFill>
                          <a:effectLst/>
                          <a:latin typeface="+mn-lt"/>
                        </a:rPr>
                        <a:t>Represents an operation that accepts </a:t>
                      </a:r>
                      <a:r>
                        <a:rPr lang="en-US" sz="1600" b="0" i="0" u="none" strike="noStrike">
                          <a:solidFill>
                            <a:srgbClr val="C00000"/>
                          </a:solidFill>
                          <a:effectLst/>
                          <a:latin typeface="+mn-lt"/>
                        </a:rPr>
                        <a:t>no</a:t>
                      </a:r>
                      <a:r>
                        <a:rPr lang="en-US" sz="1600" b="0" i="0" u="none" strike="noStrike">
                          <a:solidFill>
                            <a:srgbClr val="000000"/>
                          </a:solidFill>
                          <a:effectLst/>
                          <a:latin typeface="+mn-lt"/>
                        </a:rPr>
                        <a:t> input arguments and </a:t>
                      </a:r>
                      <a:r>
                        <a:rPr lang="en-US" sz="1600" b="0" i="0" u="none" strike="noStrike">
                          <a:solidFill>
                            <a:srgbClr val="C00000"/>
                          </a:solidFill>
                          <a:effectLst/>
                          <a:latin typeface="+mn-lt"/>
                        </a:rPr>
                        <a:t>returns an object of type R</a:t>
                      </a:r>
                      <a:r>
                        <a:rPr lang="en-US" sz="1600" b="0" i="0" u="none" strike="noStrike">
                          <a:solidFill>
                            <a:srgbClr val="000000"/>
                          </a:solidFill>
                          <a:effectLst/>
                          <a:latin typeface="+mn-lt"/>
                        </a:rPr>
                        <a:t>.</a:t>
                      </a:r>
                      <a:endParaRPr lang="en-US" sz="1600" b="0" i="0" u="none" strike="noStrike" dirty="0">
                        <a:solidFill>
                          <a:srgbClr val="000000"/>
                        </a:solidFill>
                        <a:effectLst/>
                        <a:latin typeface="Franklin Gothic Medium"/>
                      </a:endParaRP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Functional method: get</a:t>
                      </a:r>
                      <a:br>
                        <a:rPr lang="en-US" sz="1600" b="0" i="0" kern="1200">
                          <a:solidFill>
                            <a:schemeClr val="dk1"/>
                          </a:solidFill>
                          <a:effectLst/>
                          <a:latin typeface="Consolas" panose="020B0609020204030204" pitchFamily="49" charset="0"/>
                          <a:ea typeface="+mn-ea"/>
                          <a:cs typeface="Consolas" panose="020B0609020204030204" pitchFamily="49" charset="0"/>
                        </a:rPr>
                      </a:br>
                      <a:r>
                        <a:rPr lang="en-US" sz="1600" b="0" i="0" kern="1200">
                          <a:solidFill>
                            <a:schemeClr val="dk1"/>
                          </a:solidFill>
                          <a:effectLst/>
                          <a:latin typeface="Consolas" panose="020B0609020204030204" pitchFamily="49" charset="0"/>
                          <a:ea typeface="+mn-ea"/>
                          <a:cs typeface="Consolas" panose="020B0609020204030204" pitchFamily="49" charset="0"/>
                        </a:rPr>
                        <a:t>  R get()</a:t>
                      </a:r>
                    </a:p>
                  </a:txBody>
                  <a:tcPr marL="9525" marR="9525" marT="9525" marB="0" anchor="ctr"/>
                </a:tc>
                <a:extLst>
                  <a:ext uri="{0D108BD9-81ED-4DB2-BD59-A6C34878D82A}">
                    <a16:rowId xmlns:a16="http://schemas.microsoft.com/office/drawing/2014/main" val="680057213"/>
                  </a:ext>
                </a:extLst>
              </a:tr>
              <a:tr h="101536">
                <a:tc>
                  <a:txBody>
                    <a:bodyPr/>
                    <a:lstStyle/>
                    <a:p>
                      <a:pPr algn="l" rtl="0" fontAlgn="ctr"/>
                      <a:r>
                        <a:rPr lang="en-US" sz="1600" b="0" i="0" u="none" strike="noStrike" dirty="0">
                          <a:solidFill>
                            <a:srgbClr val="000000"/>
                          </a:solidFill>
                          <a:effectLst/>
                          <a:latin typeface="Franklin Gothic Medium"/>
                        </a:rPr>
                        <a:t>Consumer&lt;T&gt;</a:t>
                      </a:r>
                    </a:p>
                  </a:txBody>
                  <a:tcPr marL="9525" marR="9525" marT="9525" marB="0" anchor="ctr"/>
                </a:tc>
                <a:tc>
                  <a:txBody>
                    <a:bodyPr/>
                    <a:lstStyle/>
                    <a:p>
                      <a:pPr algn="l" rtl="0" fontAlgn="ctr"/>
                      <a:r>
                        <a:rPr lang="en-US" sz="1600" b="0" i="0" u="none" strike="noStrike" dirty="0">
                          <a:solidFill>
                            <a:srgbClr val="000000"/>
                          </a:solidFill>
                          <a:effectLst/>
                          <a:latin typeface="Franklin Gothic Medium"/>
                        </a:rPr>
                        <a:t>Represents an operation that accepts a </a:t>
                      </a:r>
                      <a:r>
                        <a:rPr lang="en-US" sz="1600" b="1" i="0" u="none" strike="noStrike" dirty="0">
                          <a:solidFill>
                            <a:srgbClr val="C00000"/>
                          </a:solidFill>
                          <a:effectLst/>
                          <a:latin typeface="Franklin Gothic Medium"/>
                        </a:rPr>
                        <a:t>single</a:t>
                      </a:r>
                      <a:r>
                        <a:rPr lang="en-US" sz="1600" b="0" i="0" u="none" strike="noStrike" dirty="0">
                          <a:solidFill>
                            <a:srgbClr val="000000"/>
                          </a:solidFill>
                          <a:effectLst/>
                          <a:latin typeface="Franklin Gothic Medium"/>
                        </a:rPr>
                        <a:t> </a:t>
                      </a:r>
                      <a:br>
                        <a:rPr lang="en-US" sz="1600" b="0" i="0" u="none" strike="noStrike" dirty="0">
                          <a:solidFill>
                            <a:srgbClr val="000000"/>
                          </a:solidFill>
                          <a:effectLst/>
                          <a:latin typeface="Franklin Gothic Medium"/>
                        </a:rPr>
                      </a:br>
                      <a:r>
                        <a:rPr lang="en-US" sz="1600" b="0" i="0" u="none" strike="noStrike" dirty="0">
                          <a:solidFill>
                            <a:srgbClr val="000000"/>
                          </a:solidFill>
                          <a:effectLst/>
                          <a:latin typeface="Franklin Gothic Medium"/>
                        </a:rPr>
                        <a:t>input argument and </a:t>
                      </a:r>
                      <a:r>
                        <a:rPr lang="en-US" sz="1600" b="1" i="0" u="none" strike="noStrike" dirty="0">
                          <a:solidFill>
                            <a:srgbClr val="C00000"/>
                          </a:solidFill>
                          <a:effectLst/>
                          <a:latin typeface="Franklin Gothic Medium"/>
                        </a:rPr>
                        <a:t>returns no result</a:t>
                      </a:r>
                      <a:r>
                        <a:rPr lang="en-US" sz="1600" b="0" i="0" u="none" strike="noStrike" dirty="0">
                          <a:solidFill>
                            <a:srgbClr val="000000"/>
                          </a:solidFill>
                          <a:effectLst/>
                          <a:latin typeface="Franklin Gothic Medium"/>
                        </a:rPr>
                        <a:t>.</a:t>
                      </a: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Functional method: accept</a:t>
                      </a:r>
                      <a:br>
                        <a:rPr lang="en-US" sz="1600" dirty="0"/>
                      </a:br>
                      <a:r>
                        <a:rPr lang="en-US" sz="1600" dirty="0"/>
                        <a:t>    </a:t>
                      </a:r>
                      <a:r>
                        <a:rPr lang="en-US" sz="1600" dirty="0">
                          <a:solidFill>
                            <a:schemeClr val="tx1"/>
                          </a:solidFill>
                          <a:latin typeface="Consolas" panose="020B0609020204030204" pitchFamily="49" charset="0"/>
                          <a:cs typeface="Consolas" panose="020B0609020204030204" pitchFamily="49" charset="0"/>
                        </a:rPr>
                        <a:t>v</a:t>
                      </a:r>
                      <a:r>
                        <a:rPr lang="en-US" sz="1600" b="0" i="0" kern="1200" dirty="0">
                          <a:solidFill>
                            <a:schemeClr val="dk1"/>
                          </a:solidFill>
                          <a:effectLst/>
                          <a:latin typeface="Consolas" panose="020B0609020204030204" pitchFamily="49" charset="0"/>
                          <a:ea typeface="+mn-ea"/>
                          <a:cs typeface="Consolas" panose="020B0609020204030204" pitchFamily="49" charset="0"/>
                        </a:rPr>
                        <a:t>oid accept(T t)</a:t>
                      </a:r>
                    </a:p>
                  </a:txBody>
                  <a:tcPr marL="9525" marR="9525" marT="9525" marB="0" anchor="ctr"/>
                </a:tc>
                <a:extLst>
                  <a:ext uri="{0D108BD9-81ED-4DB2-BD59-A6C34878D82A}">
                    <a16:rowId xmlns:a16="http://schemas.microsoft.com/office/drawing/2014/main" val="10001"/>
                  </a:ext>
                </a:extLst>
              </a:tr>
              <a:tr h="101536">
                <a:tc>
                  <a:txBody>
                    <a:bodyPr/>
                    <a:lstStyle/>
                    <a:p>
                      <a:pPr algn="l" rtl="0" fontAlgn="ctr"/>
                      <a:endParaRPr lang="en-US" sz="1600" b="0" i="0" u="none" strike="noStrike" dirty="0">
                        <a:solidFill>
                          <a:srgbClr val="000000"/>
                        </a:solidFill>
                        <a:effectLst/>
                        <a:latin typeface="Franklin Gothic Medium"/>
                      </a:endParaRPr>
                    </a:p>
                  </a:txBody>
                  <a:tcPr marL="9525" marR="9525" marT="9525" marB="0" anchor="ctr"/>
                </a:tc>
                <a:tc>
                  <a:txBody>
                    <a:bodyPr/>
                    <a:lstStyle/>
                    <a:p>
                      <a:pPr algn="l" rtl="0" fontAlgn="ctr"/>
                      <a:endParaRPr lang="en-US" sz="1600" b="0" i="0" u="none" strike="noStrike" dirty="0">
                        <a:solidFill>
                          <a:srgbClr val="000000"/>
                        </a:solidFill>
                        <a:effectLst/>
                        <a:latin typeface="Franklin Gothic Medium"/>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Functional method: accept</a:t>
                      </a:r>
                      <a:br>
                        <a:rPr lang="en-US" sz="1600" dirty="0"/>
                      </a:br>
                      <a:r>
                        <a:rPr lang="en-US" sz="1600" dirty="0"/>
                        <a:t>    </a:t>
                      </a:r>
                      <a:r>
                        <a:rPr lang="en-US" sz="1600" dirty="0">
                          <a:solidFill>
                            <a:schemeClr val="tx1"/>
                          </a:solidFill>
                          <a:latin typeface="Consolas" panose="020B0609020204030204" pitchFamily="49" charset="0"/>
                          <a:cs typeface="Consolas" panose="020B0609020204030204" pitchFamily="49" charset="0"/>
                        </a:rPr>
                        <a:t>v</a:t>
                      </a:r>
                      <a:r>
                        <a:rPr lang="en-US" sz="1600" b="0" i="0" kern="1200" dirty="0">
                          <a:solidFill>
                            <a:schemeClr val="dk1"/>
                          </a:solidFill>
                          <a:effectLst/>
                          <a:latin typeface="Consolas" panose="020B0609020204030204" pitchFamily="49" charset="0"/>
                          <a:ea typeface="+mn-ea"/>
                          <a:cs typeface="Consolas" panose="020B0609020204030204" pitchFamily="49" charset="0"/>
                        </a:rPr>
                        <a:t>oid accept(T </a:t>
                      </a:r>
                      <a:r>
                        <a:rPr lang="en-US" sz="1600" b="0" i="0" kern="1200" dirty="0" err="1">
                          <a:solidFill>
                            <a:schemeClr val="dk1"/>
                          </a:solidFill>
                          <a:effectLst/>
                          <a:latin typeface="Consolas" panose="020B0609020204030204" pitchFamily="49" charset="0"/>
                          <a:ea typeface="+mn-ea"/>
                          <a:cs typeface="Consolas" panose="020B0609020204030204" pitchFamily="49" charset="0"/>
                        </a:rPr>
                        <a:t>t</a:t>
                      </a:r>
                      <a:r>
                        <a:rPr lang="en-US" sz="1600" b="0" i="0" kern="1200" dirty="0">
                          <a:solidFill>
                            <a:schemeClr val="dk1"/>
                          </a:solidFill>
                          <a:effectLst/>
                          <a:latin typeface="Consolas" panose="020B0609020204030204" pitchFamily="49" charset="0"/>
                          <a:ea typeface="+mn-ea"/>
                          <a:cs typeface="Consolas" panose="020B0609020204030204" pitchFamily="49" charset="0"/>
                        </a:rPr>
                        <a:t>, U u)</a:t>
                      </a:r>
                    </a:p>
                  </a:txBody>
                  <a:tcPr marL="9525" marR="9525" marT="9525" marB="0" anchor="ctr"/>
                </a:tc>
                <a:extLst>
                  <a:ext uri="{0D108BD9-81ED-4DB2-BD59-A6C34878D82A}">
                    <a16:rowId xmlns:a16="http://schemas.microsoft.com/office/drawing/2014/main" val="10002"/>
                  </a:ext>
                </a:extLst>
              </a:tr>
              <a:tr h="131870">
                <a:tc>
                  <a:txBody>
                    <a:bodyPr/>
                    <a:lstStyle/>
                    <a:p>
                      <a:pPr algn="l" rtl="0" fontAlgn="ctr"/>
                      <a:endParaRPr lang="en-US" sz="1600" b="0" i="0" u="none" strike="noStrike">
                        <a:solidFill>
                          <a:srgbClr val="000000"/>
                        </a:solidFill>
                        <a:effectLst/>
                        <a:latin typeface="Franklin Gothic Medium"/>
                      </a:endParaRPr>
                    </a:p>
                  </a:txBody>
                  <a:tcPr marL="9525" marR="9525" marT="9525" marB="0" anchor="ctr"/>
                </a:tc>
                <a:tc>
                  <a:txBody>
                    <a:bodyPr/>
                    <a:lstStyle/>
                    <a:p>
                      <a:pPr algn="l" rtl="0" fontAlgn="ctr"/>
                      <a:endParaRPr lang="en-US" sz="1600" b="0" i="0" u="none" strike="noStrike" dirty="0">
                        <a:solidFill>
                          <a:srgbClr val="000000"/>
                        </a:solidFill>
                        <a:effectLst/>
                        <a:latin typeface="Franklin Gothic Medium"/>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Functional method: apply</a:t>
                      </a:r>
                      <a:br>
                        <a:rPr lang="en-US" sz="1600" dirty="0"/>
                      </a:br>
                      <a:r>
                        <a:rPr lang="en-US" sz="1600" dirty="0"/>
                        <a:t>    </a:t>
                      </a:r>
                      <a:r>
                        <a:rPr lang="en-US" sz="1600" dirty="0">
                          <a:solidFill>
                            <a:schemeClr val="tx1"/>
                          </a:solidFill>
                          <a:latin typeface="Consolas" panose="020B0609020204030204" pitchFamily="49" charset="0"/>
                          <a:cs typeface="Consolas" panose="020B0609020204030204" pitchFamily="49" charset="0"/>
                        </a:rPr>
                        <a:t>R</a:t>
                      </a:r>
                      <a:r>
                        <a:rPr lang="en-US" sz="1600" b="0" i="0" kern="1200" dirty="0">
                          <a:solidFill>
                            <a:schemeClr val="dk1"/>
                          </a:solidFill>
                          <a:effectLst/>
                          <a:latin typeface="Consolas" panose="020B0609020204030204" pitchFamily="49" charset="0"/>
                          <a:ea typeface="+mn-ea"/>
                          <a:cs typeface="Consolas" panose="020B0609020204030204" pitchFamily="49" charset="0"/>
                        </a:rPr>
                        <a:t> apply(T t)</a:t>
                      </a:r>
                    </a:p>
                  </a:txBody>
                  <a:tcPr marL="9525" marR="9525" marT="9525" marB="0" anchor="ctr"/>
                </a:tc>
                <a:extLst>
                  <a:ext uri="{0D108BD9-81ED-4DB2-BD59-A6C34878D82A}">
                    <a16:rowId xmlns:a16="http://schemas.microsoft.com/office/drawing/2014/main" val="10003"/>
                  </a:ext>
                </a:extLst>
              </a:tr>
            </a:tbl>
          </a:graphicData>
        </a:graphic>
      </p:graphicFrame>
      <p:sp>
        <p:nvSpPr>
          <p:cNvPr id="5" name="Freeform: Shape 4">
            <a:extLst>
              <a:ext uri="{FF2B5EF4-FFF2-40B4-BE49-F238E27FC236}">
                <a16:creationId xmlns:a16="http://schemas.microsoft.com/office/drawing/2014/main" id="{86A37806-91C4-4BB9-AB88-797DEA4CCCA7}"/>
              </a:ext>
            </a:extLst>
          </p:cNvPr>
          <p:cNvSpPr/>
          <p:nvPr/>
        </p:nvSpPr>
        <p:spPr>
          <a:xfrm rot="10800000">
            <a:off x="136236" y="3962400"/>
            <a:ext cx="8897420" cy="1948730"/>
          </a:xfrm>
          <a:custGeom>
            <a:avLst/>
            <a:gdLst>
              <a:gd name="connsiteX0" fmla="*/ 0 w 8897420"/>
              <a:gd name="connsiteY0" fmla="*/ 20549 h 1948730"/>
              <a:gd name="connsiteX1" fmla="*/ 20549 w 8897420"/>
              <a:gd name="connsiteY1" fmla="*/ 1885308 h 1948730"/>
              <a:gd name="connsiteX2" fmla="*/ 20549 w 8897420"/>
              <a:gd name="connsiteY2" fmla="*/ 1885308 h 1948730"/>
              <a:gd name="connsiteX3" fmla="*/ 154113 w 8897420"/>
              <a:gd name="connsiteY3" fmla="*/ 1880171 h 1948730"/>
              <a:gd name="connsiteX4" fmla="*/ 190072 w 8897420"/>
              <a:gd name="connsiteY4" fmla="*/ 1869897 h 1948730"/>
              <a:gd name="connsiteX5" fmla="*/ 241443 w 8897420"/>
              <a:gd name="connsiteY5" fmla="*/ 1864760 h 1948730"/>
              <a:gd name="connsiteX6" fmla="*/ 606175 w 8897420"/>
              <a:gd name="connsiteY6" fmla="*/ 1885308 h 1948730"/>
              <a:gd name="connsiteX7" fmla="*/ 708917 w 8897420"/>
              <a:gd name="connsiteY7" fmla="*/ 1880171 h 1948730"/>
              <a:gd name="connsiteX8" fmla="*/ 755151 w 8897420"/>
              <a:gd name="connsiteY8" fmla="*/ 1869897 h 1948730"/>
              <a:gd name="connsiteX9" fmla="*/ 791110 w 8897420"/>
              <a:gd name="connsiteY9" fmla="*/ 1864760 h 1948730"/>
              <a:gd name="connsiteX10" fmla="*/ 878441 w 8897420"/>
              <a:gd name="connsiteY10" fmla="*/ 1864760 h 1948730"/>
              <a:gd name="connsiteX11" fmla="*/ 965771 w 8897420"/>
              <a:gd name="connsiteY11" fmla="*/ 1875034 h 1948730"/>
              <a:gd name="connsiteX12" fmla="*/ 1304818 w 8897420"/>
              <a:gd name="connsiteY12" fmla="*/ 1864760 h 1948730"/>
              <a:gd name="connsiteX13" fmla="*/ 1325366 w 8897420"/>
              <a:gd name="connsiteY13" fmla="*/ 1854486 h 1948730"/>
              <a:gd name="connsiteX14" fmla="*/ 1376737 w 8897420"/>
              <a:gd name="connsiteY14" fmla="*/ 1839075 h 1948730"/>
              <a:gd name="connsiteX15" fmla="*/ 1561672 w 8897420"/>
              <a:gd name="connsiteY15" fmla="*/ 1844212 h 1948730"/>
              <a:gd name="connsiteX16" fmla="*/ 1613043 w 8897420"/>
              <a:gd name="connsiteY16" fmla="*/ 1869897 h 1948730"/>
              <a:gd name="connsiteX17" fmla="*/ 1715784 w 8897420"/>
              <a:gd name="connsiteY17" fmla="*/ 1900719 h 1948730"/>
              <a:gd name="connsiteX18" fmla="*/ 1746607 w 8897420"/>
              <a:gd name="connsiteY18" fmla="*/ 1926405 h 1948730"/>
              <a:gd name="connsiteX19" fmla="*/ 1767155 w 8897420"/>
              <a:gd name="connsiteY19" fmla="*/ 1905857 h 1948730"/>
              <a:gd name="connsiteX20" fmla="*/ 1787704 w 8897420"/>
              <a:gd name="connsiteY20" fmla="*/ 1885308 h 1948730"/>
              <a:gd name="connsiteX21" fmla="*/ 1839074 w 8897420"/>
              <a:gd name="connsiteY21" fmla="*/ 1859623 h 1948730"/>
              <a:gd name="connsiteX22" fmla="*/ 2234629 w 8897420"/>
              <a:gd name="connsiteY22" fmla="*/ 1844212 h 1948730"/>
              <a:gd name="connsiteX23" fmla="*/ 2275726 w 8897420"/>
              <a:gd name="connsiteY23" fmla="*/ 1813389 h 1948730"/>
              <a:gd name="connsiteX24" fmla="*/ 2327097 w 8897420"/>
              <a:gd name="connsiteY24" fmla="*/ 1839075 h 1948730"/>
              <a:gd name="connsiteX25" fmla="*/ 2352782 w 8897420"/>
              <a:gd name="connsiteY25" fmla="*/ 1854486 h 1948730"/>
              <a:gd name="connsiteX26" fmla="*/ 2363056 w 8897420"/>
              <a:gd name="connsiteY26" fmla="*/ 1869897 h 1948730"/>
              <a:gd name="connsiteX27" fmla="*/ 2512032 w 8897420"/>
              <a:gd name="connsiteY27" fmla="*/ 1869897 h 1948730"/>
              <a:gd name="connsiteX28" fmla="*/ 2547991 w 8897420"/>
              <a:gd name="connsiteY28" fmla="*/ 1859623 h 1948730"/>
              <a:gd name="connsiteX29" fmla="*/ 2563402 w 8897420"/>
              <a:gd name="connsiteY29" fmla="*/ 1854486 h 1948730"/>
              <a:gd name="connsiteX30" fmla="*/ 2619910 w 8897420"/>
              <a:gd name="connsiteY30" fmla="*/ 1849349 h 1948730"/>
              <a:gd name="connsiteX31" fmla="*/ 2753474 w 8897420"/>
              <a:gd name="connsiteY31" fmla="*/ 1844212 h 1948730"/>
              <a:gd name="connsiteX32" fmla="*/ 2779160 w 8897420"/>
              <a:gd name="connsiteY32" fmla="*/ 1833937 h 1948730"/>
              <a:gd name="connsiteX33" fmla="*/ 2922998 w 8897420"/>
              <a:gd name="connsiteY33" fmla="*/ 1839075 h 1948730"/>
              <a:gd name="connsiteX34" fmla="*/ 2958958 w 8897420"/>
              <a:gd name="connsiteY34" fmla="*/ 1849349 h 1948730"/>
              <a:gd name="connsiteX35" fmla="*/ 3066836 w 8897420"/>
              <a:gd name="connsiteY35" fmla="*/ 1854486 h 1948730"/>
              <a:gd name="connsiteX36" fmla="*/ 3082247 w 8897420"/>
              <a:gd name="connsiteY36" fmla="*/ 1859623 h 1948730"/>
              <a:gd name="connsiteX37" fmla="*/ 3102796 w 8897420"/>
              <a:gd name="connsiteY37" fmla="*/ 1864760 h 1948730"/>
              <a:gd name="connsiteX38" fmla="*/ 3107933 w 8897420"/>
              <a:gd name="connsiteY38" fmla="*/ 1880171 h 1948730"/>
              <a:gd name="connsiteX39" fmla="*/ 3251771 w 8897420"/>
              <a:gd name="connsiteY39" fmla="*/ 1875034 h 1948730"/>
              <a:gd name="connsiteX40" fmla="*/ 3318553 w 8897420"/>
              <a:gd name="connsiteY40" fmla="*/ 1864760 h 1948730"/>
              <a:gd name="connsiteX41" fmla="*/ 3333964 w 8897420"/>
              <a:gd name="connsiteY41" fmla="*/ 1859623 h 1948730"/>
              <a:gd name="connsiteX42" fmla="*/ 3452117 w 8897420"/>
              <a:gd name="connsiteY42" fmla="*/ 1849349 h 1948730"/>
              <a:gd name="connsiteX43" fmla="*/ 3467528 w 8897420"/>
              <a:gd name="connsiteY43" fmla="*/ 1833937 h 1948730"/>
              <a:gd name="connsiteX44" fmla="*/ 3482940 w 8897420"/>
              <a:gd name="connsiteY44" fmla="*/ 1828800 h 1948730"/>
              <a:gd name="connsiteX45" fmla="*/ 3559996 w 8897420"/>
              <a:gd name="connsiteY45" fmla="*/ 1818526 h 1948730"/>
              <a:gd name="connsiteX46" fmla="*/ 3652463 w 8897420"/>
              <a:gd name="connsiteY46" fmla="*/ 1844212 h 1948730"/>
              <a:gd name="connsiteX47" fmla="*/ 3693560 w 8897420"/>
              <a:gd name="connsiteY47" fmla="*/ 1854486 h 1948730"/>
              <a:gd name="connsiteX48" fmla="*/ 3842535 w 8897420"/>
              <a:gd name="connsiteY48" fmla="*/ 1859623 h 1948730"/>
              <a:gd name="connsiteX49" fmla="*/ 3847672 w 8897420"/>
              <a:gd name="connsiteY49" fmla="*/ 1905857 h 1948730"/>
              <a:gd name="connsiteX50" fmla="*/ 3996647 w 8897420"/>
              <a:gd name="connsiteY50" fmla="*/ 1900719 h 1948730"/>
              <a:gd name="connsiteX51" fmla="*/ 4012059 w 8897420"/>
              <a:gd name="connsiteY51" fmla="*/ 1895582 h 1948730"/>
              <a:gd name="connsiteX52" fmla="*/ 4042881 w 8897420"/>
              <a:gd name="connsiteY52" fmla="*/ 1880171 h 1948730"/>
              <a:gd name="connsiteX53" fmla="*/ 4114800 w 8897420"/>
              <a:gd name="connsiteY53" fmla="*/ 1854486 h 1948730"/>
              <a:gd name="connsiteX54" fmla="*/ 4207268 w 8897420"/>
              <a:gd name="connsiteY54" fmla="*/ 1859623 h 1948730"/>
              <a:gd name="connsiteX55" fmla="*/ 4351106 w 8897420"/>
              <a:gd name="connsiteY55" fmla="*/ 1864760 h 1948730"/>
              <a:gd name="connsiteX56" fmla="*/ 4356243 w 8897420"/>
              <a:gd name="connsiteY56" fmla="*/ 1885308 h 1948730"/>
              <a:gd name="connsiteX57" fmla="*/ 4479533 w 8897420"/>
              <a:gd name="connsiteY57" fmla="*/ 1880171 h 1948730"/>
              <a:gd name="connsiteX58" fmla="*/ 4536041 w 8897420"/>
              <a:gd name="connsiteY58" fmla="*/ 1869897 h 1948730"/>
              <a:gd name="connsiteX59" fmla="*/ 4674742 w 8897420"/>
              <a:gd name="connsiteY59" fmla="*/ 1875034 h 1948730"/>
              <a:gd name="connsiteX60" fmla="*/ 4720975 w 8897420"/>
              <a:gd name="connsiteY60" fmla="*/ 1875034 h 1948730"/>
              <a:gd name="connsiteX61" fmla="*/ 4787758 w 8897420"/>
              <a:gd name="connsiteY61" fmla="*/ 1869897 h 1948730"/>
              <a:gd name="connsiteX62" fmla="*/ 4926459 w 8897420"/>
              <a:gd name="connsiteY62" fmla="*/ 1864760 h 1948730"/>
              <a:gd name="connsiteX63" fmla="*/ 5049749 w 8897420"/>
              <a:gd name="connsiteY63" fmla="*/ 1875034 h 1948730"/>
              <a:gd name="connsiteX64" fmla="*/ 5085708 w 8897420"/>
              <a:gd name="connsiteY64" fmla="*/ 1854486 h 1948730"/>
              <a:gd name="connsiteX65" fmla="*/ 5106256 w 8897420"/>
              <a:gd name="connsiteY65" fmla="*/ 1849349 h 1948730"/>
              <a:gd name="connsiteX66" fmla="*/ 5347699 w 8897420"/>
              <a:gd name="connsiteY66" fmla="*/ 1844212 h 1948730"/>
              <a:gd name="connsiteX67" fmla="*/ 5455578 w 8897420"/>
              <a:gd name="connsiteY67" fmla="*/ 1849349 h 1948730"/>
              <a:gd name="connsiteX68" fmla="*/ 5517223 w 8897420"/>
              <a:gd name="connsiteY68" fmla="*/ 1854486 h 1948730"/>
              <a:gd name="connsiteX69" fmla="*/ 5671335 w 8897420"/>
              <a:gd name="connsiteY69" fmla="*/ 1859623 h 1948730"/>
              <a:gd name="connsiteX70" fmla="*/ 5743254 w 8897420"/>
              <a:gd name="connsiteY70" fmla="*/ 1854486 h 1948730"/>
              <a:gd name="connsiteX71" fmla="*/ 5861407 w 8897420"/>
              <a:gd name="connsiteY71" fmla="*/ 1844212 h 1948730"/>
              <a:gd name="connsiteX72" fmla="*/ 5933326 w 8897420"/>
              <a:gd name="connsiteY72" fmla="*/ 1823663 h 1948730"/>
              <a:gd name="connsiteX73" fmla="*/ 5953874 w 8897420"/>
              <a:gd name="connsiteY73" fmla="*/ 1813389 h 1948730"/>
              <a:gd name="connsiteX74" fmla="*/ 5989834 w 8897420"/>
              <a:gd name="connsiteY74" fmla="*/ 1803115 h 1948730"/>
              <a:gd name="connsiteX75" fmla="*/ 6030931 w 8897420"/>
              <a:gd name="connsiteY75" fmla="*/ 1808252 h 1948730"/>
              <a:gd name="connsiteX76" fmla="*/ 6046342 w 8897420"/>
              <a:gd name="connsiteY76" fmla="*/ 1813389 h 1948730"/>
              <a:gd name="connsiteX77" fmla="*/ 6061753 w 8897420"/>
              <a:gd name="connsiteY77" fmla="*/ 1839075 h 1948730"/>
              <a:gd name="connsiteX78" fmla="*/ 6077164 w 8897420"/>
              <a:gd name="connsiteY78" fmla="*/ 1844212 h 1948730"/>
              <a:gd name="connsiteX79" fmla="*/ 6118261 w 8897420"/>
              <a:gd name="connsiteY79" fmla="*/ 1859623 h 1948730"/>
              <a:gd name="connsiteX80" fmla="*/ 6149083 w 8897420"/>
              <a:gd name="connsiteY80" fmla="*/ 1880171 h 1948730"/>
              <a:gd name="connsiteX81" fmla="*/ 6236414 w 8897420"/>
              <a:gd name="connsiteY81" fmla="*/ 1864760 h 1948730"/>
              <a:gd name="connsiteX82" fmla="*/ 6251825 w 8897420"/>
              <a:gd name="connsiteY82" fmla="*/ 1859623 h 1948730"/>
              <a:gd name="connsiteX83" fmla="*/ 6282647 w 8897420"/>
              <a:gd name="connsiteY83" fmla="*/ 1844212 h 1948730"/>
              <a:gd name="connsiteX84" fmla="*/ 6298059 w 8897420"/>
              <a:gd name="connsiteY84" fmla="*/ 1849349 h 1948730"/>
              <a:gd name="connsiteX85" fmla="*/ 6323744 w 8897420"/>
              <a:gd name="connsiteY85" fmla="*/ 1859623 h 1948730"/>
              <a:gd name="connsiteX86" fmla="*/ 6364841 w 8897420"/>
              <a:gd name="connsiteY86" fmla="*/ 1864760 h 1948730"/>
              <a:gd name="connsiteX87" fmla="*/ 6380252 w 8897420"/>
              <a:gd name="connsiteY87" fmla="*/ 1875034 h 1948730"/>
              <a:gd name="connsiteX88" fmla="*/ 6467582 w 8897420"/>
              <a:gd name="connsiteY88" fmla="*/ 1869897 h 1948730"/>
              <a:gd name="connsiteX89" fmla="*/ 6503542 w 8897420"/>
              <a:gd name="connsiteY89" fmla="*/ 1854486 h 1948730"/>
              <a:gd name="connsiteX90" fmla="*/ 6544638 w 8897420"/>
              <a:gd name="connsiteY90" fmla="*/ 1849349 h 1948730"/>
              <a:gd name="connsiteX91" fmla="*/ 6601146 w 8897420"/>
              <a:gd name="connsiteY91" fmla="*/ 1854486 h 1948730"/>
              <a:gd name="connsiteX92" fmla="*/ 6616558 w 8897420"/>
              <a:gd name="connsiteY92" fmla="*/ 1864760 h 1948730"/>
              <a:gd name="connsiteX93" fmla="*/ 6827178 w 8897420"/>
              <a:gd name="connsiteY93" fmla="*/ 1859623 h 1948730"/>
              <a:gd name="connsiteX94" fmla="*/ 6899097 w 8897420"/>
              <a:gd name="connsiteY94" fmla="*/ 1864760 h 1948730"/>
              <a:gd name="connsiteX95" fmla="*/ 6909371 w 8897420"/>
              <a:gd name="connsiteY95" fmla="*/ 1885308 h 1948730"/>
              <a:gd name="connsiteX96" fmla="*/ 7125128 w 8897420"/>
              <a:gd name="connsiteY96" fmla="*/ 1890445 h 1948730"/>
              <a:gd name="connsiteX97" fmla="*/ 7191910 w 8897420"/>
              <a:gd name="connsiteY97" fmla="*/ 1895582 h 1948730"/>
              <a:gd name="connsiteX98" fmla="*/ 7217596 w 8897420"/>
              <a:gd name="connsiteY98" fmla="*/ 1900719 h 1948730"/>
              <a:gd name="connsiteX99" fmla="*/ 7263829 w 8897420"/>
              <a:gd name="connsiteY99" fmla="*/ 1895582 h 1948730"/>
              <a:gd name="connsiteX100" fmla="*/ 7279241 w 8897420"/>
              <a:gd name="connsiteY100" fmla="*/ 1890445 h 1948730"/>
              <a:gd name="connsiteX101" fmla="*/ 7438490 w 8897420"/>
              <a:gd name="connsiteY101" fmla="*/ 1869897 h 1948730"/>
              <a:gd name="connsiteX102" fmla="*/ 7464175 w 8897420"/>
              <a:gd name="connsiteY102" fmla="*/ 1864760 h 1948730"/>
              <a:gd name="connsiteX103" fmla="*/ 7494998 w 8897420"/>
              <a:gd name="connsiteY103" fmla="*/ 1859623 h 1948730"/>
              <a:gd name="connsiteX104" fmla="*/ 7685070 w 8897420"/>
              <a:gd name="connsiteY104" fmla="*/ 1854486 h 1948730"/>
              <a:gd name="connsiteX105" fmla="*/ 7705618 w 8897420"/>
              <a:gd name="connsiteY105" fmla="*/ 1844212 h 1948730"/>
              <a:gd name="connsiteX106" fmla="*/ 7751852 w 8897420"/>
              <a:gd name="connsiteY106" fmla="*/ 1849349 h 1948730"/>
              <a:gd name="connsiteX107" fmla="*/ 7777537 w 8897420"/>
              <a:gd name="connsiteY107" fmla="*/ 1854486 h 1948730"/>
              <a:gd name="connsiteX108" fmla="*/ 7782674 w 8897420"/>
              <a:gd name="connsiteY108" fmla="*/ 1875034 h 1948730"/>
              <a:gd name="connsiteX109" fmla="*/ 7777537 w 8897420"/>
              <a:gd name="connsiteY109" fmla="*/ 1895582 h 1948730"/>
              <a:gd name="connsiteX110" fmla="*/ 7926513 w 8897420"/>
              <a:gd name="connsiteY110" fmla="*/ 1931542 h 1948730"/>
              <a:gd name="connsiteX111" fmla="*/ 7988158 w 8897420"/>
              <a:gd name="connsiteY111" fmla="*/ 1921268 h 1948730"/>
              <a:gd name="connsiteX112" fmla="*/ 8054940 w 8897420"/>
              <a:gd name="connsiteY112" fmla="*/ 1890445 h 1948730"/>
              <a:gd name="connsiteX113" fmla="*/ 8075488 w 8897420"/>
              <a:gd name="connsiteY113" fmla="*/ 1875034 h 1948730"/>
              <a:gd name="connsiteX114" fmla="*/ 8224463 w 8897420"/>
              <a:gd name="connsiteY114" fmla="*/ 1844212 h 1948730"/>
              <a:gd name="connsiteX115" fmla="*/ 8239874 w 8897420"/>
              <a:gd name="connsiteY115" fmla="*/ 1839075 h 1948730"/>
              <a:gd name="connsiteX116" fmla="*/ 8316931 w 8897420"/>
              <a:gd name="connsiteY116" fmla="*/ 1880171 h 1948730"/>
              <a:gd name="connsiteX117" fmla="*/ 8332342 w 8897420"/>
              <a:gd name="connsiteY117" fmla="*/ 1885308 h 1948730"/>
              <a:gd name="connsiteX118" fmla="*/ 8373438 w 8897420"/>
              <a:gd name="connsiteY118" fmla="*/ 1890445 h 1948730"/>
              <a:gd name="connsiteX119" fmla="*/ 8476180 w 8897420"/>
              <a:gd name="connsiteY119" fmla="*/ 1895582 h 1948730"/>
              <a:gd name="connsiteX120" fmla="*/ 8625155 w 8897420"/>
              <a:gd name="connsiteY120" fmla="*/ 1880171 h 1948730"/>
              <a:gd name="connsiteX121" fmla="*/ 8650841 w 8897420"/>
              <a:gd name="connsiteY121" fmla="*/ 1869897 h 1948730"/>
              <a:gd name="connsiteX122" fmla="*/ 8681663 w 8897420"/>
              <a:gd name="connsiteY122" fmla="*/ 1849349 h 1948730"/>
              <a:gd name="connsiteX123" fmla="*/ 8892283 w 8897420"/>
              <a:gd name="connsiteY123" fmla="*/ 1864760 h 1948730"/>
              <a:gd name="connsiteX124" fmla="*/ 8897420 w 8897420"/>
              <a:gd name="connsiteY124" fmla="*/ 1875034 h 1948730"/>
              <a:gd name="connsiteX125" fmla="*/ 8897420 w 8897420"/>
              <a:gd name="connsiteY125" fmla="*/ 0 h 1948730"/>
              <a:gd name="connsiteX126" fmla="*/ 0 w 8897420"/>
              <a:gd name="connsiteY126" fmla="*/ 20549 h 194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8897420" h="1948730">
                <a:moveTo>
                  <a:pt x="0" y="20549"/>
                </a:moveTo>
                <a:lnTo>
                  <a:pt x="20549" y="1885308"/>
                </a:lnTo>
                <a:lnTo>
                  <a:pt x="20549" y="1885308"/>
                </a:lnTo>
                <a:cubicBezTo>
                  <a:pt x="65070" y="1883596"/>
                  <a:pt x="109742" y="1884205"/>
                  <a:pt x="154113" y="1880171"/>
                </a:cubicBezTo>
                <a:cubicBezTo>
                  <a:pt x="166528" y="1879042"/>
                  <a:pt x="177796" y="1872063"/>
                  <a:pt x="190072" y="1869897"/>
                </a:cubicBezTo>
                <a:cubicBezTo>
                  <a:pt x="207019" y="1866906"/>
                  <a:pt x="224319" y="1866472"/>
                  <a:pt x="241443" y="1864760"/>
                </a:cubicBezTo>
                <a:cubicBezTo>
                  <a:pt x="392799" y="1869490"/>
                  <a:pt x="486894" y="1845548"/>
                  <a:pt x="606175" y="1885308"/>
                </a:cubicBezTo>
                <a:cubicBezTo>
                  <a:pt x="640422" y="1883596"/>
                  <a:pt x="674809" y="1883699"/>
                  <a:pt x="708917" y="1880171"/>
                </a:cubicBezTo>
                <a:cubicBezTo>
                  <a:pt x="724620" y="1878547"/>
                  <a:pt x="739634" y="1872806"/>
                  <a:pt x="755151" y="1869897"/>
                </a:cubicBezTo>
                <a:cubicBezTo>
                  <a:pt x="767052" y="1867666"/>
                  <a:pt x="779124" y="1866472"/>
                  <a:pt x="791110" y="1864760"/>
                </a:cubicBezTo>
                <a:cubicBezTo>
                  <a:pt x="828296" y="1852365"/>
                  <a:pt x="805677" y="1857718"/>
                  <a:pt x="878441" y="1864760"/>
                </a:cubicBezTo>
                <a:cubicBezTo>
                  <a:pt x="907615" y="1867583"/>
                  <a:pt x="936661" y="1871609"/>
                  <a:pt x="965771" y="1875034"/>
                </a:cubicBezTo>
                <a:cubicBezTo>
                  <a:pt x="1087619" y="1905496"/>
                  <a:pt x="1006620" y="1887350"/>
                  <a:pt x="1304818" y="1864760"/>
                </a:cubicBezTo>
                <a:cubicBezTo>
                  <a:pt x="1312454" y="1864182"/>
                  <a:pt x="1318256" y="1857330"/>
                  <a:pt x="1325366" y="1854486"/>
                </a:cubicBezTo>
                <a:cubicBezTo>
                  <a:pt x="1346209" y="1846149"/>
                  <a:pt x="1356554" y="1844121"/>
                  <a:pt x="1376737" y="1839075"/>
                </a:cubicBezTo>
                <a:lnTo>
                  <a:pt x="1561672" y="1844212"/>
                </a:lnTo>
                <a:cubicBezTo>
                  <a:pt x="1580656" y="1846688"/>
                  <a:pt x="1595068" y="1863306"/>
                  <a:pt x="1613043" y="1869897"/>
                </a:cubicBezTo>
                <a:cubicBezTo>
                  <a:pt x="1646612" y="1882206"/>
                  <a:pt x="1681537" y="1890445"/>
                  <a:pt x="1715784" y="1900719"/>
                </a:cubicBezTo>
                <a:cubicBezTo>
                  <a:pt x="1726058" y="1909281"/>
                  <a:pt x="1734386" y="1920973"/>
                  <a:pt x="1746607" y="1926405"/>
                </a:cubicBezTo>
                <a:cubicBezTo>
                  <a:pt x="1764432" y="1934327"/>
                  <a:pt x="1763029" y="1911633"/>
                  <a:pt x="1767155" y="1905857"/>
                </a:cubicBezTo>
                <a:cubicBezTo>
                  <a:pt x="1772785" y="1897974"/>
                  <a:pt x="1779644" y="1890681"/>
                  <a:pt x="1787704" y="1885308"/>
                </a:cubicBezTo>
                <a:cubicBezTo>
                  <a:pt x="1805912" y="1873170"/>
                  <a:pt x="1817118" y="1860707"/>
                  <a:pt x="1839074" y="1859623"/>
                </a:cubicBezTo>
                <a:cubicBezTo>
                  <a:pt x="1970865" y="1853115"/>
                  <a:pt x="2102777" y="1849349"/>
                  <a:pt x="2234629" y="1844212"/>
                </a:cubicBezTo>
                <a:cubicBezTo>
                  <a:pt x="2248328" y="1833938"/>
                  <a:pt x="2259382" y="1818497"/>
                  <a:pt x="2275726" y="1813389"/>
                </a:cubicBezTo>
                <a:cubicBezTo>
                  <a:pt x="2330783" y="1796184"/>
                  <a:pt x="2307121" y="1819098"/>
                  <a:pt x="2327097" y="1839075"/>
                </a:cubicBezTo>
                <a:cubicBezTo>
                  <a:pt x="2334157" y="1846135"/>
                  <a:pt x="2344220" y="1849349"/>
                  <a:pt x="2352782" y="1854486"/>
                </a:cubicBezTo>
                <a:cubicBezTo>
                  <a:pt x="2356207" y="1859623"/>
                  <a:pt x="2357821" y="1866625"/>
                  <a:pt x="2363056" y="1869897"/>
                </a:cubicBezTo>
                <a:cubicBezTo>
                  <a:pt x="2403392" y="1895106"/>
                  <a:pt x="2485268" y="1872224"/>
                  <a:pt x="2512032" y="1869897"/>
                </a:cubicBezTo>
                <a:cubicBezTo>
                  <a:pt x="2548982" y="1857580"/>
                  <a:pt x="2502839" y="1872524"/>
                  <a:pt x="2547991" y="1859623"/>
                </a:cubicBezTo>
                <a:cubicBezTo>
                  <a:pt x="2553198" y="1858135"/>
                  <a:pt x="2558265" y="1856198"/>
                  <a:pt x="2563402" y="1854486"/>
                </a:cubicBezTo>
                <a:cubicBezTo>
                  <a:pt x="2586414" y="1831477"/>
                  <a:pt x="2563191" y="1849349"/>
                  <a:pt x="2619910" y="1849349"/>
                </a:cubicBezTo>
                <a:cubicBezTo>
                  <a:pt x="2664464" y="1849349"/>
                  <a:pt x="2708953" y="1845924"/>
                  <a:pt x="2753474" y="1844212"/>
                </a:cubicBezTo>
                <a:cubicBezTo>
                  <a:pt x="2762036" y="1840787"/>
                  <a:pt x="2770175" y="1836011"/>
                  <a:pt x="2779160" y="1833937"/>
                </a:cubicBezTo>
                <a:cubicBezTo>
                  <a:pt x="2830345" y="1822124"/>
                  <a:pt x="2866512" y="1833426"/>
                  <a:pt x="2922998" y="1839075"/>
                </a:cubicBezTo>
                <a:cubicBezTo>
                  <a:pt x="2931829" y="1842019"/>
                  <a:pt x="2950469" y="1848670"/>
                  <a:pt x="2958958" y="1849349"/>
                </a:cubicBezTo>
                <a:cubicBezTo>
                  <a:pt x="2994843" y="1852220"/>
                  <a:pt x="3030877" y="1852774"/>
                  <a:pt x="3066836" y="1854486"/>
                </a:cubicBezTo>
                <a:cubicBezTo>
                  <a:pt x="3071973" y="1856198"/>
                  <a:pt x="3077040" y="1858135"/>
                  <a:pt x="3082247" y="1859623"/>
                </a:cubicBezTo>
                <a:cubicBezTo>
                  <a:pt x="3089036" y="1861563"/>
                  <a:pt x="3097283" y="1860349"/>
                  <a:pt x="3102796" y="1864760"/>
                </a:cubicBezTo>
                <a:cubicBezTo>
                  <a:pt x="3107024" y="1868143"/>
                  <a:pt x="3106221" y="1875034"/>
                  <a:pt x="3107933" y="1880171"/>
                </a:cubicBezTo>
                <a:cubicBezTo>
                  <a:pt x="3155879" y="1878459"/>
                  <a:pt x="3203873" y="1877771"/>
                  <a:pt x="3251771" y="1875034"/>
                </a:cubicBezTo>
                <a:cubicBezTo>
                  <a:pt x="3257287" y="1874719"/>
                  <a:pt x="3310846" y="1866473"/>
                  <a:pt x="3318553" y="1864760"/>
                </a:cubicBezTo>
                <a:cubicBezTo>
                  <a:pt x="3323839" y="1863585"/>
                  <a:pt x="3328585" y="1860244"/>
                  <a:pt x="3333964" y="1859623"/>
                </a:cubicBezTo>
                <a:cubicBezTo>
                  <a:pt x="3373236" y="1855092"/>
                  <a:pt x="3412733" y="1852774"/>
                  <a:pt x="3452117" y="1849349"/>
                </a:cubicBezTo>
                <a:cubicBezTo>
                  <a:pt x="3457254" y="1844212"/>
                  <a:pt x="3461483" y="1837967"/>
                  <a:pt x="3467528" y="1833937"/>
                </a:cubicBezTo>
                <a:cubicBezTo>
                  <a:pt x="3472034" y="1830933"/>
                  <a:pt x="3477654" y="1829975"/>
                  <a:pt x="3482940" y="1828800"/>
                </a:cubicBezTo>
                <a:cubicBezTo>
                  <a:pt x="3506000" y="1823676"/>
                  <a:pt x="3537736" y="1820999"/>
                  <a:pt x="3559996" y="1818526"/>
                </a:cubicBezTo>
                <a:cubicBezTo>
                  <a:pt x="3686883" y="1857569"/>
                  <a:pt x="3584536" y="1828537"/>
                  <a:pt x="3652463" y="1844212"/>
                </a:cubicBezTo>
                <a:cubicBezTo>
                  <a:pt x="3666222" y="1847387"/>
                  <a:pt x="3679486" y="1853345"/>
                  <a:pt x="3693560" y="1854486"/>
                </a:cubicBezTo>
                <a:cubicBezTo>
                  <a:pt x="3743085" y="1858502"/>
                  <a:pt x="3792877" y="1857911"/>
                  <a:pt x="3842535" y="1859623"/>
                </a:cubicBezTo>
                <a:cubicBezTo>
                  <a:pt x="3844247" y="1875034"/>
                  <a:pt x="3832689" y="1901862"/>
                  <a:pt x="3847672" y="1905857"/>
                </a:cubicBezTo>
                <a:cubicBezTo>
                  <a:pt x="3895682" y="1918660"/>
                  <a:pt x="3947056" y="1903819"/>
                  <a:pt x="3996647" y="1900719"/>
                </a:cubicBezTo>
                <a:cubicBezTo>
                  <a:pt x="4002052" y="1900381"/>
                  <a:pt x="4007111" y="1897781"/>
                  <a:pt x="4012059" y="1895582"/>
                </a:cubicBezTo>
                <a:cubicBezTo>
                  <a:pt x="4022556" y="1890917"/>
                  <a:pt x="4032323" y="1884696"/>
                  <a:pt x="4042881" y="1880171"/>
                </a:cubicBezTo>
                <a:cubicBezTo>
                  <a:pt x="4065294" y="1870566"/>
                  <a:pt x="4091435" y="1862274"/>
                  <a:pt x="4114800" y="1854486"/>
                </a:cubicBezTo>
                <a:lnTo>
                  <a:pt x="4207268" y="1859623"/>
                </a:lnTo>
                <a:lnTo>
                  <a:pt x="4351106" y="1864760"/>
                </a:lnTo>
                <a:cubicBezTo>
                  <a:pt x="4358063" y="1865960"/>
                  <a:pt x="4354531" y="1878459"/>
                  <a:pt x="4356243" y="1885308"/>
                </a:cubicBezTo>
                <a:cubicBezTo>
                  <a:pt x="4397340" y="1883596"/>
                  <a:pt x="4438551" y="1883684"/>
                  <a:pt x="4479533" y="1880171"/>
                </a:cubicBezTo>
                <a:cubicBezTo>
                  <a:pt x="4498608" y="1878536"/>
                  <a:pt x="4516903" y="1870401"/>
                  <a:pt x="4536041" y="1869897"/>
                </a:cubicBezTo>
                <a:cubicBezTo>
                  <a:pt x="4582290" y="1868680"/>
                  <a:pt x="4628508" y="1873322"/>
                  <a:pt x="4674742" y="1875034"/>
                </a:cubicBezTo>
                <a:cubicBezTo>
                  <a:pt x="4709434" y="1863470"/>
                  <a:pt x="4666730" y="1875034"/>
                  <a:pt x="4720975" y="1875034"/>
                </a:cubicBezTo>
                <a:cubicBezTo>
                  <a:pt x="4743302" y="1875034"/>
                  <a:pt x="4765497" y="1871609"/>
                  <a:pt x="4787758" y="1869897"/>
                </a:cubicBezTo>
                <a:cubicBezTo>
                  <a:pt x="4851033" y="1848805"/>
                  <a:pt x="4813415" y="1857224"/>
                  <a:pt x="4926459" y="1864760"/>
                </a:cubicBezTo>
                <a:cubicBezTo>
                  <a:pt x="4967607" y="1867503"/>
                  <a:pt x="5008652" y="1871609"/>
                  <a:pt x="5049749" y="1875034"/>
                </a:cubicBezTo>
                <a:cubicBezTo>
                  <a:pt x="5096885" y="1859322"/>
                  <a:pt x="5023508" y="1885586"/>
                  <a:pt x="5085708" y="1854486"/>
                </a:cubicBezTo>
                <a:cubicBezTo>
                  <a:pt x="5092023" y="1851329"/>
                  <a:pt x="5099201" y="1849626"/>
                  <a:pt x="5106256" y="1849349"/>
                </a:cubicBezTo>
                <a:cubicBezTo>
                  <a:pt x="5186693" y="1846195"/>
                  <a:pt x="5267218" y="1845924"/>
                  <a:pt x="5347699" y="1844212"/>
                </a:cubicBezTo>
                <a:lnTo>
                  <a:pt x="5455578" y="1849349"/>
                </a:lnTo>
                <a:cubicBezTo>
                  <a:pt x="5476160" y="1850596"/>
                  <a:pt x="5496627" y="1853505"/>
                  <a:pt x="5517223" y="1854486"/>
                </a:cubicBezTo>
                <a:cubicBezTo>
                  <a:pt x="5568564" y="1856931"/>
                  <a:pt x="5619964" y="1857911"/>
                  <a:pt x="5671335" y="1859623"/>
                </a:cubicBezTo>
                <a:lnTo>
                  <a:pt x="5743254" y="1854486"/>
                </a:lnTo>
                <a:lnTo>
                  <a:pt x="5861407" y="1844212"/>
                </a:lnTo>
                <a:cubicBezTo>
                  <a:pt x="5885380" y="1837362"/>
                  <a:pt x="5909673" y="1831547"/>
                  <a:pt x="5933326" y="1823663"/>
                </a:cubicBezTo>
                <a:cubicBezTo>
                  <a:pt x="5940591" y="1821241"/>
                  <a:pt x="5946835" y="1816405"/>
                  <a:pt x="5953874" y="1813389"/>
                </a:cubicBezTo>
                <a:cubicBezTo>
                  <a:pt x="5964190" y="1808968"/>
                  <a:pt x="5979409" y="1805721"/>
                  <a:pt x="5989834" y="1803115"/>
                </a:cubicBezTo>
                <a:cubicBezTo>
                  <a:pt x="6003533" y="1804827"/>
                  <a:pt x="6017348" y="1805782"/>
                  <a:pt x="6030931" y="1808252"/>
                </a:cubicBezTo>
                <a:cubicBezTo>
                  <a:pt x="6036259" y="1809221"/>
                  <a:pt x="6042513" y="1809560"/>
                  <a:pt x="6046342" y="1813389"/>
                </a:cubicBezTo>
                <a:cubicBezTo>
                  <a:pt x="6053402" y="1820449"/>
                  <a:pt x="6054693" y="1832015"/>
                  <a:pt x="6061753" y="1839075"/>
                </a:cubicBezTo>
                <a:cubicBezTo>
                  <a:pt x="6065582" y="1842904"/>
                  <a:pt x="6072094" y="1842311"/>
                  <a:pt x="6077164" y="1844212"/>
                </a:cubicBezTo>
                <a:cubicBezTo>
                  <a:pt x="6126305" y="1862639"/>
                  <a:pt x="6083281" y="1847963"/>
                  <a:pt x="6118261" y="1859623"/>
                </a:cubicBezTo>
                <a:cubicBezTo>
                  <a:pt x="6125713" y="1867075"/>
                  <a:pt x="6135566" y="1881523"/>
                  <a:pt x="6149083" y="1880171"/>
                </a:cubicBezTo>
                <a:cubicBezTo>
                  <a:pt x="6178496" y="1877230"/>
                  <a:pt x="6236414" y="1864760"/>
                  <a:pt x="6236414" y="1864760"/>
                </a:cubicBezTo>
                <a:cubicBezTo>
                  <a:pt x="6241551" y="1863048"/>
                  <a:pt x="6246877" y="1861822"/>
                  <a:pt x="6251825" y="1859623"/>
                </a:cubicBezTo>
                <a:cubicBezTo>
                  <a:pt x="6262322" y="1854958"/>
                  <a:pt x="6271434" y="1846704"/>
                  <a:pt x="6282647" y="1844212"/>
                </a:cubicBezTo>
                <a:cubicBezTo>
                  <a:pt x="6287933" y="1843037"/>
                  <a:pt x="6292989" y="1847448"/>
                  <a:pt x="6298059" y="1849349"/>
                </a:cubicBezTo>
                <a:cubicBezTo>
                  <a:pt x="6306693" y="1852587"/>
                  <a:pt x="6314759" y="1857550"/>
                  <a:pt x="6323744" y="1859623"/>
                </a:cubicBezTo>
                <a:cubicBezTo>
                  <a:pt x="6337196" y="1862727"/>
                  <a:pt x="6351142" y="1863048"/>
                  <a:pt x="6364841" y="1864760"/>
                </a:cubicBezTo>
                <a:cubicBezTo>
                  <a:pt x="6369978" y="1868185"/>
                  <a:pt x="6374471" y="1872866"/>
                  <a:pt x="6380252" y="1875034"/>
                </a:cubicBezTo>
                <a:cubicBezTo>
                  <a:pt x="6411466" y="1886739"/>
                  <a:pt x="6432869" y="1875682"/>
                  <a:pt x="6467582" y="1869897"/>
                </a:cubicBezTo>
                <a:cubicBezTo>
                  <a:pt x="6477702" y="1864837"/>
                  <a:pt x="6491665" y="1856645"/>
                  <a:pt x="6503542" y="1854486"/>
                </a:cubicBezTo>
                <a:cubicBezTo>
                  <a:pt x="6517125" y="1852016"/>
                  <a:pt x="6530939" y="1851061"/>
                  <a:pt x="6544638" y="1849349"/>
                </a:cubicBezTo>
                <a:cubicBezTo>
                  <a:pt x="6563474" y="1851061"/>
                  <a:pt x="6582652" y="1850523"/>
                  <a:pt x="6601146" y="1854486"/>
                </a:cubicBezTo>
                <a:cubicBezTo>
                  <a:pt x="6607183" y="1855780"/>
                  <a:pt x="6610385" y="1864620"/>
                  <a:pt x="6616558" y="1864760"/>
                </a:cubicBezTo>
                <a:lnTo>
                  <a:pt x="6827178" y="1859623"/>
                </a:lnTo>
                <a:cubicBezTo>
                  <a:pt x="6851151" y="1861335"/>
                  <a:pt x="6876157" y="1857591"/>
                  <a:pt x="6899097" y="1864760"/>
                </a:cubicBezTo>
                <a:cubicBezTo>
                  <a:pt x="6906406" y="1867044"/>
                  <a:pt x="6901762" y="1884443"/>
                  <a:pt x="6909371" y="1885308"/>
                </a:cubicBezTo>
                <a:cubicBezTo>
                  <a:pt x="6980850" y="1893431"/>
                  <a:pt x="7053209" y="1888733"/>
                  <a:pt x="7125128" y="1890445"/>
                </a:cubicBezTo>
                <a:cubicBezTo>
                  <a:pt x="7147389" y="1892157"/>
                  <a:pt x="7169720" y="1893117"/>
                  <a:pt x="7191910" y="1895582"/>
                </a:cubicBezTo>
                <a:cubicBezTo>
                  <a:pt x="7200588" y="1896546"/>
                  <a:pt x="7208864" y="1900719"/>
                  <a:pt x="7217596" y="1900719"/>
                </a:cubicBezTo>
                <a:cubicBezTo>
                  <a:pt x="7233102" y="1900719"/>
                  <a:pt x="7248418" y="1897294"/>
                  <a:pt x="7263829" y="1895582"/>
                </a:cubicBezTo>
                <a:cubicBezTo>
                  <a:pt x="7268966" y="1893870"/>
                  <a:pt x="7274034" y="1891933"/>
                  <a:pt x="7279241" y="1890445"/>
                </a:cubicBezTo>
                <a:cubicBezTo>
                  <a:pt x="7332237" y="1875304"/>
                  <a:pt x="7376325" y="1877668"/>
                  <a:pt x="7438490" y="1869897"/>
                </a:cubicBezTo>
                <a:cubicBezTo>
                  <a:pt x="7447154" y="1868814"/>
                  <a:pt x="7455585" y="1866322"/>
                  <a:pt x="7464175" y="1864760"/>
                </a:cubicBezTo>
                <a:cubicBezTo>
                  <a:pt x="7474423" y="1862897"/>
                  <a:pt x="7484724" y="1861335"/>
                  <a:pt x="7494998" y="1859623"/>
                </a:cubicBezTo>
                <a:cubicBezTo>
                  <a:pt x="7582867" y="1865481"/>
                  <a:pt x="7585991" y="1869729"/>
                  <a:pt x="7685070" y="1854486"/>
                </a:cubicBezTo>
                <a:cubicBezTo>
                  <a:pt x="7692639" y="1853322"/>
                  <a:pt x="7698769" y="1847637"/>
                  <a:pt x="7705618" y="1844212"/>
                </a:cubicBezTo>
                <a:cubicBezTo>
                  <a:pt x="7721029" y="1845924"/>
                  <a:pt x="7736502" y="1847156"/>
                  <a:pt x="7751852" y="1849349"/>
                </a:cubicBezTo>
                <a:cubicBezTo>
                  <a:pt x="7760495" y="1850584"/>
                  <a:pt x="7770829" y="1848896"/>
                  <a:pt x="7777537" y="1854486"/>
                </a:cubicBezTo>
                <a:cubicBezTo>
                  <a:pt x="7782961" y="1859006"/>
                  <a:pt x="7780962" y="1868185"/>
                  <a:pt x="7782674" y="1875034"/>
                </a:cubicBezTo>
                <a:cubicBezTo>
                  <a:pt x="7780962" y="1881883"/>
                  <a:pt x="7777537" y="1888522"/>
                  <a:pt x="7777537" y="1895582"/>
                </a:cubicBezTo>
                <a:cubicBezTo>
                  <a:pt x="7777537" y="1984681"/>
                  <a:pt x="7807409" y="1935796"/>
                  <a:pt x="7926513" y="1931542"/>
                </a:cubicBezTo>
                <a:cubicBezTo>
                  <a:pt x="7935572" y="1930410"/>
                  <a:pt x="7974184" y="1927257"/>
                  <a:pt x="7988158" y="1921268"/>
                </a:cubicBezTo>
                <a:cubicBezTo>
                  <a:pt x="8086525" y="1879110"/>
                  <a:pt x="8009442" y="1905610"/>
                  <a:pt x="8054940" y="1890445"/>
                </a:cubicBezTo>
                <a:cubicBezTo>
                  <a:pt x="8061789" y="1885308"/>
                  <a:pt x="8067235" y="1877311"/>
                  <a:pt x="8075488" y="1875034"/>
                </a:cubicBezTo>
                <a:cubicBezTo>
                  <a:pt x="8124372" y="1861549"/>
                  <a:pt x="8175704" y="1858143"/>
                  <a:pt x="8224463" y="1844212"/>
                </a:cubicBezTo>
                <a:cubicBezTo>
                  <a:pt x="8229670" y="1842724"/>
                  <a:pt x="8234737" y="1840787"/>
                  <a:pt x="8239874" y="1839075"/>
                </a:cubicBezTo>
                <a:cubicBezTo>
                  <a:pt x="8367797" y="1848212"/>
                  <a:pt x="8286263" y="1818839"/>
                  <a:pt x="8316931" y="1880171"/>
                </a:cubicBezTo>
                <a:cubicBezTo>
                  <a:pt x="8319353" y="1885014"/>
                  <a:pt x="8327014" y="1884339"/>
                  <a:pt x="8332342" y="1885308"/>
                </a:cubicBezTo>
                <a:cubicBezTo>
                  <a:pt x="8345925" y="1887778"/>
                  <a:pt x="8359668" y="1889461"/>
                  <a:pt x="8373438" y="1890445"/>
                </a:cubicBezTo>
                <a:cubicBezTo>
                  <a:pt x="8407641" y="1892888"/>
                  <a:pt x="8441933" y="1893870"/>
                  <a:pt x="8476180" y="1895582"/>
                </a:cubicBezTo>
                <a:cubicBezTo>
                  <a:pt x="8555171" y="1891821"/>
                  <a:pt x="8565996" y="1898373"/>
                  <a:pt x="8625155" y="1880171"/>
                </a:cubicBezTo>
                <a:cubicBezTo>
                  <a:pt x="8633969" y="1877459"/>
                  <a:pt x="8642745" y="1874313"/>
                  <a:pt x="8650841" y="1869897"/>
                </a:cubicBezTo>
                <a:cubicBezTo>
                  <a:pt x="8661681" y="1863984"/>
                  <a:pt x="8671389" y="1856198"/>
                  <a:pt x="8681663" y="1849349"/>
                </a:cubicBezTo>
                <a:cubicBezTo>
                  <a:pt x="8730056" y="1851365"/>
                  <a:pt x="8838343" y="1852773"/>
                  <a:pt x="8892283" y="1864760"/>
                </a:cubicBezTo>
                <a:cubicBezTo>
                  <a:pt x="8896021" y="1865591"/>
                  <a:pt x="8895708" y="1871609"/>
                  <a:pt x="8897420" y="1875034"/>
                </a:cubicBezTo>
                <a:lnTo>
                  <a:pt x="8897420" y="0"/>
                </a:lnTo>
                <a:lnTo>
                  <a:pt x="0" y="2054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p:cNvSpPr>
            <a:spLocks noGrp="1"/>
          </p:cNvSpPr>
          <p:nvPr>
            <p:ph idx="1"/>
          </p:nvPr>
        </p:nvSpPr>
        <p:spPr>
          <a:xfrm>
            <a:off x="76201" y="1600200"/>
            <a:ext cx="9017490" cy="4407408"/>
          </a:xfrm>
        </p:spPr>
        <p:txBody>
          <a:bodyPr/>
          <a:lstStyle/>
          <a:p>
            <a:r>
              <a:rPr lang="en-US"/>
              <a:t>Some important functional interfaces</a:t>
            </a:r>
          </a:p>
          <a:p>
            <a:pPr marL="45720" indent="0">
              <a:buNone/>
            </a:pPr>
            <a:r>
              <a:rPr lang="en-US"/>
              <a:t> </a:t>
            </a:r>
          </a:p>
          <a:p>
            <a:pPr marL="45720" indent="0">
              <a:buNone/>
            </a:pPr>
            <a:r>
              <a:rPr lang="en-US"/>
              <a:t> </a:t>
            </a:r>
          </a:p>
          <a:p>
            <a:pPr marL="45720" indent="0">
              <a:buNone/>
            </a:pPr>
            <a:r>
              <a:rPr lang="en-US"/>
              <a:t> </a:t>
            </a:r>
          </a:p>
          <a:p>
            <a:pPr marL="45720" indent="0">
              <a:buNone/>
            </a:pPr>
            <a:r>
              <a:rPr lang="en-US"/>
              <a:t> </a:t>
            </a:r>
          </a:p>
          <a:p>
            <a:pPr marL="45720" indent="0">
              <a:buNone/>
            </a:pPr>
            <a:r>
              <a:rPr lang="en-US"/>
              <a:t> </a:t>
            </a:r>
          </a:p>
          <a:p>
            <a:r>
              <a:rPr lang="en-US"/>
              <a:t> So we can make Runnables and instantiate with a lambda expression</a:t>
            </a:r>
          </a:p>
          <a:p>
            <a:endParaRPr lang="en-US"/>
          </a:p>
        </p:txBody>
      </p:sp>
    </p:spTree>
    <p:extLst>
      <p:ext uri="{BB962C8B-B14F-4D97-AF65-F5344CB8AC3E}">
        <p14:creationId xmlns:p14="http://schemas.microsoft.com/office/powerpoint/2010/main" val="190425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7BEEC6-C5AC-4654-B417-7ED0256AEF3E}"/>
              </a:ext>
            </a:extLst>
          </p:cNvPr>
          <p:cNvSpPr>
            <a:spLocks noGrp="1"/>
          </p:cNvSpPr>
          <p:nvPr>
            <p:ph sz="half" idx="1"/>
          </p:nvPr>
        </p:nvSpPr>
        <p:spPr>
          <a:xfrm>
            <a:off x="273132" y="1719071"/>
            <a:ext cx="5746668" cy="4912233"/>
          </a:xfrm>
        </p:spPr>
        <p:txBody>
          <a:bodyPr>
            <a:noAutofit/>
          </a:bodyPr>
          <a:lstStyle/>
          <a:p>
            <a:pPr marL="45720" indent="0">
              <a:spcBef>
                <a:spcPts val="0"/>
              </a:spcBef>
              <a:spcAft>
                <a:spcPts val="0"/>
              </a:spcAft>
              <a:buNone/>
            </a:pPr>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a:t>
            </a:r>
            <a:r>
              <a:rPr lang="en-US" sz="1600">
                <a:solidFill>
                  <a:srgbClr val="000000"/>
                </a:solidFill>
                <a:latin typeface="Consolas" panose="020B0609020204030204" pitchFamily="49" charset="0"/>
              </a:rPr>
              <a:t>HelloAndGoodbye {</a:t>
            </a:r>
          </a:p>
          <a:p>
            <a:pPr marL="45720" indent="0">
              <a:spcBef>
                <a:spcPts val="0"/>
              </a:spcBef>
              <a:spcAft>
                <a:spcPts val="0"/>
              </a:spcAft>
              <a:buNone/>
            </a:pPr>
            <a:endParaRPr lang="en-US" sz="1600">
              <a:latin typeface="Consolas" panose="020B0609020204030204" pitchFamily="49" charset="0"/>
            </a:endParaRPr>
          </a:p>
          <a:p>
            <a:pPr marL="45720" indent="0">
              <a:spcBef>
                <a:spcPts val="0"/>
              </a:spcBef>
              <a:spcAft>
                <a:spcPts val="0"/>
              </a:spcAft>
              <a:buNone/>
            </a:pPr>
            <a:r>
              <a:rPr lang="en-US" sz="1600" b="1">
                <a:solidFill>
                  <a:srgbClr val="7F0055"/>
                </a:solidFill>
                <a:latin typeface="Consolas" panose="020B0609020204030204" pitchFamily="49" charset="0"/>
              </a:rPr>
              <a:t>  public</a:t>
            </a:r>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static</a:t>
            </a:r>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a:solidFill>
                  <a:srgbClr val="000000"/>
                </a:solidFill>
                <a:latin typeface="Consolas" panose="020B0609020204030204" pitchFamily="49" charset="0"/>
              </a:rPr>
              <a:t> main(String[] </a:t>
            </a:r>
            <a:r>
              <a:rPr lang="en-US" sz="1600">
                <a:solidFill>
                  <a:srgbClr val="6A3E3E"/>
                </a:solidFill>
                <a:latin typeface="Consolas" panose="020B0609020204030204" pitchFamily="49" charset="0"/>
              </a:rPr>
              <a:t>args</a:t>
            </a:r>
            <a:r>
              <a:rPr lang="en-US" sz="1600">
                <a:solidFill>
                  <a:srgbClr val="000000"/>
                </a:solidFill>
                <a:latin typeface="Consolas" panose="020B0609020204030204" pitchFamily="49" charset="0"/>
              </a:rPr>
              <a:t>) {</a:t>
            </a:r>
          </a:p>
          <a:p>
            <a:pPr marL="45720" indent="0">
              <a:spcBef>
                <a:spcPts val="0"/>
              </a:spcBef>
              <a:spcAft>
                <a:spcPts val="0"/>
              </a:spcAft>
              <a:buNone/>
            </a:pPr>
            <a:r>
              <a:rPr lang="en-US" sz="1600">
                <a:solidFill>
                  <a:srgbClr val="000000"/>
                </a:solidFill>
                <a:latin typeface="Consolas" panose="020B0609020204030204" pitchFamily="49" charset="0"/>
              </a:rPr>
              <a:t>      Runnable </a:t>
            </a:r>
            <a:r>
              <a:rPr lang="en-US" sz="1600">
                <a:solidFill>
                  <a:srgbClr val="6A3E3E"/>
                </a:solidFill>
                <a:latin typeface="Consolas" panose="020B0609020204030204" pitchFamily="49" charset="0"/>
              </a:rPr>
              <a:t>hellos</a:t>
            </a:r>
            <a:r>
              <a:rPr lang="en-US" sz="1600">
                <a:solidFill>
                  <a:srgbClr val="000000"/>
                </a:solidFill>
                <a:latin typeface="Consolas" panose="020B0609020204030204" pitchFamily="49" charset="0"/>
              </a:rPr>
              <a:t> = () -&gt; {</a:t>
            </a:r>
          </a:p>
          <a:p>
            <a:pPr marL="45720" indent="0">
              <a:spcBef>
                <a:spcPts val="0"/>
              </a:spcBef>
              <a:spcAft>
                <a:spcPts val="0"/>
              </a:spcAft>
              <a:buNone/>
            </a:pPr>
            <a:r>
              <a:rPr lang="nn-NO" sz="1600">
                <a:solidFill>
                  <a:srgbClr val="000000"/>
                </a:solidFill>
                <a:latin typeface="Consolas" panose="020B0609020204030204" pitchFamily="49" charset="0"/>
              </a:rPr>
              <a:t>          </a:t>
            </a:r>
            <a:r>
              <a:rPr lang="nn-NO" sz="1600" b="1">
                <a:solidFill>
                  <a:srgbClr val="7F0055"/>
                </a:solidFill>
                <a:latin typeface="Consolas" panose="020B0609020204030204" pitchFamily="49" charset="0"/>
              </a:rPr>
              <a:t>for</a:t>
            </a:r>
            <a:r>
              <a:rPr lang="nn-NO" sz="1600">
                <a:solidFill>
                  <a:srgbClr val="000000"/>
                </a:solidFill>
                <a:latin typeface="Consolas" panose="020B0609020204030204" pitchFamily="49" charset="0"/>
              </a:rPr>
              <a:t> (</a:t>
            </a:r>
            <a:r>
              <a:rPr lang="nn-NO" sz="1600" b="1">
                <a:solidFill>
                  <a:srgbClr val="7F0055"/>
                </a:solidFill>
                <a:latin typeface="Consolas" panose="020B0609020204030204" pitchFamily="49" charset="0"/>
              </a:rPr>
              <a:t>int</a:t>
            </a:r>
            <a:r>
              <a:rPr lang="nn-NO" sz="1600">
                <a:solidFill>
                  <a:srgbClr val="000000"/>
                </a:solidFill>
                <a:latin typeface="Consolas" panose="020B0609020204030204" pitchFamily="49" charset="0"/>
              </a:rPr>
              <a:t> </a:t>
            </a:r>
            <a:r>
              <a:rPr lang="nn-NO" sz="1600">
                <a:solidFill>
                  <a:srgbClr val="6A3E3E"/>
                </a:solidFill>
                <a:latin typeface="Consolas" panose="020B0609020204030204" pitchFamily="49" charset="0"/>
              </a:rPr>
              <a:t>i</a:t>
            </a:r>
            <a:r>
              <a:rPr lang="nn-NO" sz="1600">
                <a:solidFill>
                  <a:srgbClr val="000000"/>
                </a:solidFill>
                <a:latin typeface="Consolas" panose="020B0609020204030204" pitchFamily="49" charset="0"/>
              </a:rPr>
              <a:t> = 1; </a:t>
            </a:r>
            <a:r>
              <a:rPr lang="nn-NO" sz="1600">
                <a:solidFill>
                  <a:srgbClr val="6A3E3E"/>
                </a:solidFill>
                <a:latin typeface="Consolas" panose="020B0609020204030204" pitchFamily="49" charset="0"/>
              </a:rPr>
              <a:t>i</a:t>
            </a:r>
            <a:r>
              <a:rPr lang="nn-NO" sz="1600">
                <a:solidFill>
                  <a:srgbClr val="000000"/>
                </a:solidFill>
                <a:latin typeface="Consolas" panose="020B0609020204030204" pitchFamily="49" charset="0"/>
              </a:rPr>
              <a:t> &lt;= 1000; </a:t>
            </a:r>
            <a:r>
              <a:rPr lang="nn-NO" sz="1600">
                <a:solidFill>
                  <a:srgbClr val="6A3E3E"/>
                </a:solidFill>
                <a:latin typeface="Consolas" panose="020B0609020204030204" pitchFamily="49" charset="0"/>
              </a:rPr>
              <a:t>i</a:t>
            </a:r>
            <a:r>
              <a:rPr lang="nn-NO" sz="1600">
                <a:solidFill>
                  <a:srgbClr val="000000"/>
                </a:solidFill>
                <a:latin typeface="Consolas" panose="020B0609020204030204" pitchFamily="49" charset="0"/>
              </a:rPr>
              <a:t>++)</a:t>
            </a:r>
          </a:p>
          <a:p>
            <a:pPr marL="45720" indent="0">
              <a:spcBef>
                <a:spcPts val="0"/>
              </a:spcBef>
              <a:spcAft>
                <a:spcPts val="0"/>
              </a:spcAft>
              <a:buNone/>
            </a:pPr>
            <a:r>
              <a:rPr lang="en-US" sz="1600">
                <a:solidFill>
                  <a:srgbClr val="000000"/>
                </a:solidFill>
                <a:latin typeface="Consolas" panose="020B0609020204030204" pitchFamily="49" charset="0"/>
              </a:rPr>
              <a:t>              System.</a:t>
            </a:r>
            <a:r>
              <a:rPr lang="en-US" sz="1600">
                <a:solidFill>
                  <a:srgbClr val="0000C0"/>
                </a:solidFill>
                <a:latin typeface="Consolas" panose="020B0609020204030204" pitchFamily="49" charset="0"/>
              </a:rPr>
              <a:t>out</a:t>
            </a:r>
            <a:r>
              <a:rPr lang="en-US" sz="1600">
                <a:solidFill>
                  <a:srgbClr val="000000"/>
                </a:solidFill>
                <a:latin typeface="Consolas" panose="020B0609020204030204" pitchFamily="49" charset="0"/>
              </a:rPr>
              <a:t>.println(</a:t>
            </a:r>
            <a:r>
              <a:rPr lang="en-US" sz="1600">
                <a:solidFill>
                  <a:srgbClr val="2A00FF"/>
                </a:solidFill>
                <a:latin typeface="Consolas" panose="020B0609020204030204" pitchFamily="49" charset="0"/>
              </a:rPr>
              <a:t>"Hello "</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i</a:t>
            </a:r>
            <a:r>
              <a:rPr lang="en-US" sz="1600">
                <a:solidFill>
                  <a:srgbClr val="000000"/>
                </a:solidFill>
                <a:latin typeface="Consolas" panose="020B0609020204030204" pitchFamily="49" charset="0"/>
              </a:rPr>
              <a:t>);</a:t>
            </a:r>
          </a:p>
          <a:p>
            <a:pPr marL="45720" indent="0">
              <a:spcBef>
                <a:spcPts val="0"/>
              </a:spcBef>
              <a:spcAft>
                <a:spcPts val="0"/>
              </a:spcAft>
              <a:buNone/>
            </a:pPr>
            <a:r>
              <a:rPr lang="en-US" sz="1600">
                <a:solidFill>
                  <a:srgbClr val="000000"/>
                </a:solidFill>
                <a:latin typeface="Consolas" panose="020B0609020204030204" pitchFamily="49" charset="0"/>
              </a:rPr>
              <a:t>      };</a:t>
            </a:r>
          </a:p>
          <a:p>
            <a:pPr marL="45720" indent="0">
              <a:spcBef>
                <a:spcPts val="0"/>
              </a:spcBef>
              <a:spcAft>
                <a:spcPts val="0"/>
              </a:spcAft>
              <a:buNone/>
            </a:pPr>
            <a:r>
              <a:rPr lang="en-US" sz="1600">
                <a:solidFill>
                  <a:srgbClr val="000000"/>
                </a:solidFill>
                <a:latin typeface="Consolas" panose="020B0609020204030204" pitchFamily="49" charset="0"/>
              </a:rPr>
              <a:t>      Runnable </a:t>
            </a:r>
            <a:r>
              <a:rPr lang="en-US" sz="1600">
                <a:solidFill>
                  <a:srgbClr val="6A3E3E"/>
                </a:solidFill>
                <a:latin typeface="Consolas" panose="020B0609020204030204" pitchFamily="49" charset="0"/>
              </a:rPr>
              <a:t>goodbyes</a:t>
            </a:r>
            <a:r>
              <a:rPr lang="en-US" sz="1600">
                <a:solidFill>
                  <a:srgbClr val="000000"/>
                </a:solidFill>
                <a:latin typeface="Consolas" panose="020B0609020204030204" pitchFamily="49" charset="0"/>
              </a:rPr>
              <a:t> = () -&gt; {</a:t>
            </a:r>
          </a:p>
          <a:p>
            <a:pPr marL="45720" indent="0">
              <a:spcBef>
                <a:spcPts val="0"/>
              </a:spcBef>
              <a:spcAft>
                <a:spcPts val="0"/>
              </a:spcAft>
              <a:buNone/>
            </a:pPr>
            <a:r>
              <a:rPr lang="nn-NO" sz="1600">
                <a:solidFill>
                  <a:srgbClr val="000000"/>
                </a:solidFill>
                <a:latin typeface="Consolas" panose="020B0609020204030204" pitchFamily="49" charset="0"/>
              </a:rPr>
              <a:t>          </a:t>
            </a:r>
            <a:r>
              <a:rPr lang="nn-NO" sz="1600" b="1">
                <a:solidFill>
                  <a:srgbClr val="7F0055"/>
                </a:solidFill>
                <a:latin typeface="Consolas" panose="020B0609020204030204" pitchFamily="49" charset="0"/>
              </a:rPr>
              <a:t>for</a:t>
            </a:r>
            <a:r>
              <a:rPr lang="nn-NO" sz="1600">
                <a:solidFill>
                  <a:srgbClr val="000000"/>
                </a:solidFill>
                <a:latin typeface="Consolas" panose="020B0609020204030204" pitchFamily="49" charset="0"/>
              </a:rPr>
              <a:t> (</a:t>
            </a:r>
            <a:r>
              <a:rPr lang="nn-NO" sz="1600" b="1">
                <a:solidFill>
                  <a:srgbClr val="7F0055"/>
                </a:solidFill>
                <a:latin typeface="Consolas" panose="020B0609020204030204" pitchFamily="49" charset="0"/>
              </a:rPr>
              <a:t>int</a:t>
            </a:r>
            <a:r>
              <a:rPr lang="nn-NO" sz="1600">
                <a:solidFill>
                  <a:srgbClr val="000000"/>
                </a:solidFill>
                <a:latin typeface="Consolas" panose="020B0609020204030204" pitchFamily="49" charset="0"/>
              </a:rPr>
              <a:t> </a:t>
            </a:r>
            <a:r>
              <a:rPr lang="nn-NO" sz="1600">
                <a:solidFill>
                  <a:srgbClr val="6A3E3E"/>
                </a:solidFill>
                <a:latin typeface="Consolas" panose="020B0609020204030204" pitchFamily="49" charset="0"/>
              </a:rPr>
              <a:t>i</a:t>
            </a:r>
            <a:r>
              <a:rPr lang="nn-NO" sz="1600">
                <a:solidFill>
                  <a:srgbClr val="000000"/>
                </a:solidFill>
                <a:latin typeface="Consolas" panose="020B0609020204030204" pitchFamily="49" charset="0"/>
              </a:rPr>
              <a:t> = 1; </a:t>
            </a:r>
            <a:r>
              <a:rPr lang="nn-NO" sz="1600">
                <a:solidFill>
                  <a:srgbClr val="6A3E3E"/>
                </a:solidFill>
                <a:latin typeface="Consolas" panose="020B0609020204030204" pitchFamily="49" charset="0"/>
              </a:rPr>
              <a:t>i</a:t>
            </a:r>
            <a:r>
              <a:rPr lang="nn-NO" sz="1600">
                <a:solidFill>
                  <a:srgbClr val="000000"/>
                </a:solidFill>
                <a:latin typeface="Consolas" panose="020B0609020204030204" pitchFamily="49" charset="0"/>
              </a:rPr>
              <a:t> &lt;= 1000; </a:t>
            </a:r>
            <a:r>
              <a:rPr lang="nn-NO" sz="1600">
                <a:solidFill>
                  <a:srgbClr val="6A3E3E"/>
                </a:solidFill>
                <a:latin typeface="Consolas" panose="020B0609020204030204" pitchFamily="49" charset="0"/>
              </a:rPr>
              <a:t>i</a:t>
            </a:r>
            <a:r>
              <a:rPr lang="nn-NO" sz="1600">
                <a:solidFill>
                  <a:srgbClr val="000000"/>
                </a:solidFill>
                <a:latin typeface="Consolas" panose="020B0609020204030204" pitchFamily="49" charset="0"/>
              </a:rPr>
              <a:t>++)</a:t>
            </a:r>
          </a:p>
          <a:p>
            <a:pPr marL="45720" indent="0">
              <a:spcBef>
                <a:spcPts val="0"/>
              </a:spcBef>
              <a:spcAft>
                <a:spcPts val="0"/>
              </a:spcAft>
              <a:buNone/>
            </a:pPr>
            <a:r>
              <a:rPr lang="nn-NO" sz="1600">
                <a:solidFill>
                  <a:srgbClr val="000000"/>
                </a:solidFill>
                <a:latin typeface="Consolas" panose="020B0609020204030204" pitchFamily="49" charset="0"/>
              </a:rPr>
              <a:t>              System.</a:t>
            </a:r>
            <a:r>
              <a:rPr lang="nn-NO" sz="1600">
                <a:solidFill>
                  <a:srgbClr val="0000C0"/>
                </a:solidFill>
                <a:latin typeface="Consolas" panose="020B0609020204030204" pitchFamily="49" charset="0"/>
              </a:rPr>
              <a:t>out</a:t>
            </a:r>
            <a:r>
              <a:rPr lang="nn-NO" sz="1600">
                <a:solidFill>
                  <a:srgbClr val="000000"/>
                </a:solidFill>
                <a:latin typeface="Consolas" panose="020B0609020204030204" pitchFamily="49" charset="0"/>
              </a:rPr>
              <a:t>.println(</a:t>
            </a:r>
            <a:r>
              <a:rPr lang="nn-NO" sz="1600">
                <a:solidFill>
                  <a:srgbClr val="2A00FF"/>
                </a:solidFill>
                <a:latin typeface="Consolas" panose="020B0609020204030204" pitchFamily="49" charset="0"/>
              </a:rPr>
              <a:t>"Goodbye "</a:t>
            </a:r>
            <a:r>
              <a:rPr lang="nn-NO" sz="1600">
                <a:solidFill>
                  <a:srgbClr val="000000"/>
                </a:solidFill>
                <a:latin typeface="Consolas" panose="020B0609020204030204" pitchFamily="49" charset="0"/>
              </a:rPr>
              <a:t> + </a:t>
            </a:r>
            <a:r>
              <a:rPr lang="nn-NO" sz="1600">
                <a:solidFill>
                  <a:srgbClr val="6A3E3E"/>
                </a:solidFill>
                <a:latin typeface="Consolas" panose="020B0609020204030204" pitchFamily="49" charset="0"/>
              </a:rPr>
              <a:t>i</a:t>
            </a:r>
            <a:r>
              <a:rPr lang="nn-NO" sz="1600">
                <a:solidFill>
                  <a:srgbClr val="000000"/>
                </a:solidFill>
                <a:latin typeface="Consolas" panose="020B0609020204030204" pitchFamily="49" charset="0"/>
              </a:rPr>
              <a:t>);</a:t>
            </a:r>
          </a:p>
          <a:p>
            <a:pPr marL="45720" indent="0">
              <a:spcBef>
                <a:spcPts val="0"/>
              </a:spcBef>
              <a:spcAft>
                <a:spcPts val="0"/>
              </a:spcAft>
              <a:buNone/>
            </a:pPr>
            <a:r>
              <a:rPr lang="en-US" sz="1600">
                <a:solidFill>
                  <a:srgbClr val="000000"/>
                </a:solidFill>
                <a:latin typeface="Consolas" panose="020B0609020204030204" pitchFamily="49" charset="0"/>
              </a:rPr>
              <a:t>      };</a:t>
            </a:r>
          </a:p>
          <a:p>
            <a:pPr marL="45720" indent="0">
              <a:spcBef>
                <a:spcPts val="0"/>
              </a:spcBef>
              <a:spcAft>
                <a:spcPts val="0"/>
              </a:spcAft>
              <a:buNone/>
            </a:pPr>
            <a:r>
              <a:rPr lang="en-US" sz="1600">
                <a:solidFill>
                  <a:srgbClr val="000000"/>
                </a:solidFill>
                <a:latin typeface="Consolas" panose="020B0609020204030204" pitchFamily="49" charset="0"/>
              </a:rPr>
              <a:t>      ExecutorService </a:t>
            </a:r>
            <a:r>
              <a:rPr lang="en-US" sz="1600">
                <a:solidFill>
                  <a:srgbClr val="6A3E3E"/>
                </a:solidFill>
                <a:latin typeface="Consolas" panose="020B0609020204030204" pitchFamily="49" charset="0"/>
              </a:rPr>
              <a:t>executor</a:t>
            </a:r>
            <a:r>
              <a:rPr lang="en-US" sz="1600">
                <a:solidFill>
                  <a:srgbClr val="000000"/>
                </a:solidFill>
                <a:latin typeface="Consolas" panose="020B0609020204030204" pitchFamily="49" charset="0"/>
              </a:rPr>
              <a:t> =</a:t>
            </a:r>
            <a:br>
              <a:rPr lang="en-US" sz="1600">
                <a:solidFill>
                  <a:srgbClr val="000000"/>
                </a:solidFill>
                <a:latin typeface="Consolas" panose="020B0609020204030204" pitchFamily="49" charset="0"/>
              </a:rPr>
            </a:br>
            <a:r>
              <a:rPr lang="en-US" sz="1600">
                <a:solidFill>
                  <a:srgbClr val="000000"/>
                </a:solidFill>
                <a:latin typeface="Consolas" panose="020B0609020204030204" pitchFamily="49" charset="0"/>
              </a:rPr>
              <a:t> 	  Executors.newCachedThreadPool();</a:t>
            </a:r>
          </a:p>
          <a:p>
            <a:pPr marL="45720" indent="0">
              <a:spcBef>
                <a:spcPts val="0"/>
              </a:spcBef>
              <a:spcAft>
                <a:spcPts val="0"/>
              </a:spcAft>
              <a:buNone/>
            </a:pPr>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executor</a:t>
            </a:r>
            <a:r>
              <a:rPr lang="en-US" sz="1600">
                <a:solidFill>
                  <a:srgbClr val="000000"/>
                </a:solidFill>
                <a:latin typeface="Consolas" panose="020B0609020204030204" pitchFamily="49" charset="0"/>
              </a:rPr>
              <a:t>.execute(</a:t>
            </a:r>
            <a:r>
              <a:rPr lang="en-US" sz="1600">
                <a:solidFill>
                  <a:srgbClr val="6A3E3E"/>
                </a:solidFill>
                <a:latin typeface="Consolas" panose="020B0609020204030204" pitchFamily="49" charset="0"/>
              </a:rPr>
              <a:t>hellos</a:t>
            </a:r>
            <a:r>
              <a:rPr lang="en-US" sz="1600">
                <a:solidFill>
                  <a:srgbClr val="000000"/>
                </a:solidFill>
                <a:latin typeface="Consolas" panose="020B0609020204030204" pitchFamily="49" charset="0"/>
              </a:rPr>
              <a:t>);</a:t>
            </a:r>
          </a:p>
          <a:p>
            <a:pPr marL="45720" indent="0">
              <a:spcBef>
                <a:spcPts val="0"/>
              </a:spcBef>
              <a:spcAft>
                <a:spcPts val="0"/>
              </a:spcAft>
              <a:buNone/>
            </a:pPr>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executor</a:t>
            </a:r>
            <a:r>
              <a:rPr lang="en-US" sz="1600">
                <a:solidFill>
                  <a:srgbClr val="000000"/>
                </a:solidFill>
                <a:latin typeface="Consolas" panose="020B0609020204030204" pitchFamily="49" charset="0"/>
              </a:rPr>
              <a:t>.execute(</a:t>
            </a:r>
            <a:r>
              <a:rPr lang="en-US" sz="1600">
                <a:solidFill>
                  <a:srgbClr val="6A3E3E"/>
                </a:solidFill>
                <a:latin typeface="Consolas" panose="020B0609020204030204" pitchFamily="49" charset="0"/>
              </a:rPr>
              <a:t>goodbyes</a:t>
            </a:r>
            <a:r>
              <a:rPr lang="en-US" sz="1600">
                <a:solidFill>
                  <a:srgbClr val="000000"/>
                </a:solidFill>
                <a:latin typeface="Consolas" panose="020B0609020204030204" pitchFamily="49" charset="0"/>
              </a:rPr>
              <a:t>);</a:t>
            </a:r>
          </a:p>
          <a:p>
            <a:pPr marL="45720" indent="0">
              <a:spcBef>
                <a:spcPts val="0"/>
              </a:spcBef>
              <a:spcAft>
                <a:spcPts val="0"/>
              </a:spcAft>
              <a:buNone/>
            </a:pPr>
            <a:r>
              <a:rPr lang="en-US" sz="1600">
                <a:solidFill>
                  <a:srgbClr val="000000"/>
                </a:solidFill>
                <a:latin typeface="Consolas" panose="020B0609020204030204" pitchFamily="49" charset="0"/>
              </a:rPr>
              <a:t>  }</a:t>
            </a:r>
          </a:p>
          <a:p>
            <a:pPr marL="45720" indent="0">
              <a:spcBef>
                <a:spcPts val="0"/>
              </a:spcBef>
              <a:spcAft>
                <a:spcPts val="0"/>
              </a:spcAft>
              <a:buNone/>
            </a:pPr>
            <a:r>
              <a:rPr lang="en-US" sz="1600">
                <a:solidFill>
                  <a:srgbClr val="000000"/>
                </a:solidFill>
                <a:latin typeface="Consolas" panose="020B0609020204030204" pitchFamily="49" charset="0"/>
              </a:rPr>
              <a:t>}</a:t>
            </a:r>
            <a:endParaRPr lang="en-US" sz="1600"/>
          </a:p>
        </p:txBody>
      </p:sp>
      <p:sp>
        <p:nvSpPr>
          <p:cNvPr id="5" name="Content Placeholder 4">
            <a:extLst>
              <a:ext uri="{FF2B5EF4-FFF2-40B4-BE49-F238E27FC236}">
                <a16:creationId xmlns:a16="http://schemas.microsoft.com/office/drawing/2014/main" id="{3768C0F2-39A0-49D0-B9AF-6B8CF9F56C1F}"/>
              </a:ext>
            </a:extLst>
          </p:cNvPr>
          <p:cNvSpPr>
            <a:spLocks noGrp="1"/>
          </p:cNvSpPr>
          <p:nvPr>
            <p:ph sz="half" idx="2"/>
          </p:nvPr>
        </p:nvSpPr>
        <p:spPr>
          <a:xfrm>
            <a:off x="6096000" y="1719071"/>
            <a:ext cx="2810494" cy="4912233"/>
          </a:xfrm>
        </p:spPr>
        <p:txBody>
          <a:bodyPr>
            <a:noAutofit/>
          </a:bodyPr>
          <a:lstStyle/>
          <a:p>
            <a:r>
              <a:rPr lang="en-US" sz="1600"/>
              <a:t>Instead of making Threads and starting them, now we make Runnables (using lambdas) and pass them to an ExecutorService</a:t>
            </a:r>
            <a:br>
              <a:rPr lang="en-US" sz="1600"/>
            </a:br>
            <a:endParaRPr lang="en-US" sz="1000"/>
          </a:p>
          <a:p>
            <a:r>
              <a:rPr lang="en-US" sz="1600"/>
              <a:t>When tasks are short-lived, you want to run many of them on the same thread, so you don't waste the time it takes to start a thread. </a:t>
            </a:r>
            <a:br>
              <a:rPr lang="en-US" sz="1600"/>
            </a:br>
            <a:endParaRPr lang="en-US" sz="1000"/>
          </a:p>
          <a:p>
            <a:r>
              <a:rPr lang="en-US" sz="1600"/>
              <a:t>When your tasks are computationally intensive, you just want one thread per processor instead of one thread per task, to avoid the overhead of switching among threads.</a:t>
            </a:r>
          </a:p>
          <a:p>
            <a:endParaRPr lang="en-US" sz="1600"/>
          </a:p>
        </p:txBody>
      </p:sp>
      <p:sp>
        <p:nvSpPr>
          <p:cNvPr id="4" name="Title 3">
            <a:extLst>
              <a:ext uri="{FF2B5EF4-FFF2-40B4-BE49-F238E27FC236}">
                <a16:creationId xmlns:a16="http://schemas.microsoft.com/office/drawing/2014/main" id="{B9CA9E21-E014-431F-8894-C4BC22A75C77}"/>
              </a:ext>
            </a:extLst>
          </p:cNvPr>
          <p:cNvSpPr>
            <a:spLocks noGrp="1"/>
          </p:cNvSpPr>
          <p:nvPr>
            <p:ph type="title"/>
          </p:nvPr>
        </p:nvSpPr>
        <p:spPr/>
        <p:txBody>
          <a:bodyPr/>
          <a:lstStyle/>
          <a:p>
            <a:r>
              <a:rPr lang="en-US"/>
              <a:t>Runnables</a:t>
            </a:r>
          </a:p>
        </p:txBody>
      </p:sp>
    </p:spTree>
    <p:extLst>
      <p:ext uri="{BB962C8B-B14F-4D97-AF65-F5344CB8AC3E}">
        <p14:creationId xmlns:p14="http://schemas.microsoft.com/office/powerpoint/2010/main" val="364461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7BEEC6-C5AC-4654-B417-7ED0256AEF3E}"/>
              </a:ext>
            </a:extLst>
          </p:cNvPr>
          <p:cNvSpPr>
            <a:spLocks noGrp="1"/>
          </p:cNvSpPr>
          <p:nvPr>
            <p:ph sz="half" idx="1"/>
          </p:nvPr>
        </p:nvSpPr>
        <p:spPr>
          <a:xfrm>
            <a:off x="273132" y="1719071"/>
            <a:ext cx="5746668" cy="4912233"/>
          </a:xfrm>
        </p:spPr>
        <p:txBody>
          <a:bodyPr>
            <a:noAutofit/>
          </a:bodyPr>
          <a:lstStyle/>
          <a:p>
            <a:pPr marL="45720" indent="0">
              <a:spcBef>
                <a:spcPts val="0"/>
              </a:spcBef>
              <a:spcAft>
                <a:spcPts val="0"/>
              </a:spcAft>
              <a:buNone/>
            </a:pPr>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a:t>
            </a:r>
            <a:r>
              <a:rPr lang="en-US" sz="1600">
                <a:solidFill>
                  <a:srgbClr val="000000"/>
                </a:solidFill>
                <a:latin typeface="Consolas" panose="020B0609020204030204" pitchFamily="49" charset="0"/>
              </a:rPr>
              <a:t>HelloAndGoodbye {</a:t>
            </a:r>
          </a:p>
          <a:p>
            <a:pPr marL="45720" indent="0">
              <a:spcBef>
                <a:spcPts val="0"/>
              </a:spcBef>
              <a:spcAft>
                <a:spcPts val="0"/>
              </a:spcAft>
              <a:buNone/>
            </a:pPr>
            <a:endParaRPr lang="en-US" sz="1600">
              <a:latin typeface="Consolas" panose="020B0609020204030204" pitchFamily="49" charset="0"/>
            </a:endParaRPr>
          </a:p>
          <a:p>
            <a:pPr marL="45720" indent="0">
              <a:spcBef>
                <a:spcPts val="0"/>
              </a:spcBef>
              <a:spcAft>
                <a:spcPts val="0"/>
              </a:spcAft>
              <a:buNone/>
            </a:pPr>
            <a:r>
              <a:rPr lang="en-US" sz="1600" b="1">
                <a:solidFill>
                  <a:srgbClr val="7F0055"/>
                </a:solidFill>
                <a:latin typeface="Consolas" panose="020B0609020204030204" pitchFamily="49" charset="0"/>
              </a:rPr>
              <a:t>  public</a:t>
            </a:r>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static</a:t>
            </a:r>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a:solidFill>
                  <a:srgbClr val="000000"/>
                </a:solidFill>
                <a:latin typeface="Consolas" panose="020B0609020204030204" pitchFamily="49" charset="0"/>
              </a:rPr>
              <a:t> main(String[] </a:t>
            </a:r>
            <a:r>
              <a:rPr lang="en-US" sz="1600">
                <a:solidFill>
                  <a:srgbClr val="6A3E3E"/>
                </a:solidFill>
                <a:latin typeface="Consolas" panose="020B0609020204030204" pitchFamily="49" charset="0"/>
              </a:rPr>
              <a:t>args</a:t>
            </a:r>
            <a:r>
              <a:rPr lang="en-US" sz="1600">
                <a:solidFill>
                  <a:srgbClr val="000000"/>
                </a:solidFill>
                <a:latin typeface="Consolas" panose="020B0609020204030204" pitchFamily="49" charset="0"/>
              </a:rPr>
              <a:t>) {</a:t>
            </a:r>
          </a:p>
          <a:p>
            <a:pPr marL="45720" indent="0">
              <a:spcBef>
                <a:spcPts val="0"/>
              </a:spcBef>
              <a:spcAft>
                <a:spcPts val="0"/>
              </a:spcAft>
              <a:buNone/>
            </a:pPr>
            <a:r>
              <a:rPr lang="en-US" sz="1600">
                <a:solidFill>
                  <a:srgbClr val="000000"/>
                </a:solidFill>
                <a:latin typeface="Consolas" panose="020B0609020204030204" pitchFamily="49" charset="0"/>
              </a:rPr>
              <a:t>      Runnable </a:t>
            </a:r>
            <a:r>
              <a:rPr lang="en-US" sz="1600">
                <a:solidFill>
                  <a:srgbClr val="6A3E3E"/>
                </a:solidFill>
                <a:latin typeface="Consolas" panose="020B0609020204030204" pitchFamily="49" charset="0"/>
              </a:rPr>
              <a:t>hellos</a:t>
            </a:r>
            <a:r>
              <a:rPr lang="en-US" sz="1600">
                <a:solidFill>
                  <a:srgbClr val="000000"/>
                </a:solidFill>
                <a:latin typeface="Consolas" panose="020B0609020204030204" pitchFamily="49" charset="0"/>
              </a:rPr>
              <a:t> = () -&gt; {</a:t>
            </a:r>
          </a:p>
          <a:p>
            <a:pPr marL="45720" indent="0">
              <a:spcBef>
                <a:spcPts val="0"/>
              </a:spcBef>
              <a:spcAft>
                <a:spcPts val="0"/>
              </a:spcAft>
              <a:buNone/>
            </a:pPr>
            <a:r>
              <a:rPr lang="nn-NO" sz="1600">
                <a:solidFill>
                  <a:srgbClr val="000000"/>
                </a:solidFill>
                <a:latin typeface="Consolas" panose="020B0609020204030204" pitchFamily="49" charset="0"/>
              </a:rPr>
              <a:t>          </a:t>
            </a:r>
            <a:r>
              <a:rPr lang="nn-NO" sz="1600" b="1">
                <a:solidFill>
                  <a:srgbClr val="7F0055"/>
                </a:solidFill>
                <a:latin typeface="Consolas" panose="020B0609020204030204" pitchFamily="49" charset="0"/>
              </a:rPr>
              <a:t>for</a:t>
            </a:r>
            <a:r>
              <a:rPr lang="nn-NO" sz="1600">
                <a:solidFill>
                  <a:srgbClr val="000000"/>
                </a:solidFill>
                <a:latin typeface="Consolas" panose="020B0609020204030204" pitchFamily="49" charset="0"/>
              </a:rPr>
              <a:t> (</a:t>
            </a:r>
            <a:r>
              <a:rPr lang="nn-NO" sz="1600" b="1">
                <a:solidFill>
                  <a:srgbClr val="7F0055"/>
                </a:solidFill>
                <a:latin typeface="Consolas" panose="020B0609020204030204" pitchFamily="49" charset="0"/>
              </a:rPr>
              <a:t>int</a:t>
            </a:r>
            <a:r>
              <a:rPr lang="nn-NO" sz="1600">
                <a:solidFill>
                  <a:srgbClr val="000000"/>
                </a:solidFill>
                <a:latin typeface="Consolas" panose="020B0609020204030204" pitchFamily="49" charset="0"/>
              </a:rPr>
              <a:t> </a:t>
            </a:r>
            <a:r>
              <a:rPr lang="nn-NO" sz="1600">
                <a:solidFill>
                  <a:srgbClr val="6A3E3E"/>
                </a:solidFill>
                <a:latin typeface="Consolas" panose="020B0609020204030204" pitchFamily="49" charset="0"/>
              </a:rPr>
              <a:t>i</a:t>
            </a:r>
            <a:r>
              <a:rPr lang="nn-NO" sz="1600">
                <a:solidFill>
                  <a:srgbClr val="000000"/>
                </a:solidFill>
                <a:latin typeface="Consolas" panose="020B0609020204030204" pitchFamily="49" charset="0"/>
              </a:rPr>
              <a:t> = 1; </a:t>
            </a:r>
            <a:r>
              <a:rPr lang="nn-NO" sz="1600">
                <a:solidFill>
                  <a:srgbClr val="6A3E3E"/>
                </a:solidFill>
                <a:latin typeface="Consolas" panose="020B0609020204030204" pitchFamily="49" charset="0"/>
              </a:rPr>
              <a:t>i</a:t>
            </a:r>
            <a:r>
              <a:rPr lang="nn-NO" sz="1600">
                <a:solidFill>
                  <a:srgbClr val="000000"/>
                </a:solidFill>
                <a:latin typeface="Consolas" panose="020B0609020204030204" pitchFamily="49" charset="0"/>
              </a:rPr>
              <a:t> &lt;= 1000; </a:t>
            </a:r>
            <a:r>
              <a:rPr lang="nn-NO" sz="1600">
                <a:solidFill>
                  <a:srgbClr val="6A3E3E"/>
                </a:solidFill>
                <a:latin typeface="Consolas" panose="020B0609020204030204" pitchFamily="49" charset="0"/>
              </a:rPr>
              <a:t>i</a:t>
            </a:r>
            <a:r>
              <a:rPr lang="nn-NO" sz="1600">
                <a:solidFill>
                  <a:srgbClr val="000000"/>
                </a:solidFill>
                <a:latin typeface="Consolas" panose="020B0609020204030204" pitchFamily="49" charset="0"/>
              </a:rPr>
              <a:t>++)</a:t>
            </a:r>
          </a:p>
          <a:p>
            <a:pPr marL="45720" indent="0">
              <a:spcBef>
                <a:spcPts val="0"/>
              </a:spcBef>
              <a:spcAft>
                <a:spcPts val="0"/>
              </a:spcAft>
              <a:buNone/>
            </a:pPr>
            <a:r>
              <a:rPr lang="en-US" sz="1600">
                <a:solidFill>
                  <a:srgbClr val="000000"/>
                </a:solidFill>
                <a:latin typeface="Consolas" panose="020B0609020204030204" pitchFamily="49" charset="0"/>
              </a:rPr>
              <a:t>              System.</a:t>
            </a:r>
            <a:r>
              <a:rPr lang="en-US" sz="1600">
                <a:solidFill>
                  <a:srgbClr val="0000C0"/>
                </a:solidFill>
                <a:latin typeface="Consolas" panose="020B0609020204030204" pitchFamily="49" charset="0"/>
              </a:rPr>
              <a:t>out</a:t>
            </a:r>
            <a:r>
              <a:rPr lang="en-US" sz="1600">
                <a:solidFill>
                  <a:srgbClr val="000000"/>
                </a:solidFill>
                <a:latin typeface="Consolas" panose="020B0609020204030204" pitchFamily="49" charset="0"/>
              </a:rPr>
              <a:t>.println(</a:t>
            </a:r>
            <a:r>
              <a:rPr lang="en-US" sz="1600">
                <a:solidFill>
                  <a:srgbClr val="2A00FF"/>
                </a:solidFill>
                <a:latin typeface="Consolas" panose="020B0609020204030204" pitchFamily="49" charset="0"/>
              </a:rPr>
              <a:t>"Hello "</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i</a:t>
            </a:r>
            <a:r>
              <a:rPr lang="en-US" sz="1600">
                <a:solidFill>
                  <a:srgbClr val="000000"/>
                </a:solidFill>
                <a:latin typeface="Consolas" panose="020B0609020204030204" pitchFamily="49" charset="0"/>
              </a:rPr>
              <a:t>);</a:t>
            </a:r>
          </a:p>
          <a:p>
            <a:pPr marL="45720" indent="0">
              <a:spcBef>
                <a:spcPts val="0"/>
              </a:spcBef>
              <a:spcAft>
                <a:spcPts val="0"/>
              </a:spcAft>
              <a:buNone/>
            </a:pPr>
            <a:r>
              <a:rPr lang="en-US" sz="1600">
                <a:solidFill>
                  <a:srgbClr val="000000"/>
                </a:solidFill>
                <a:latin typeface="Consolas" panose="020B0609020204030204" pitchFamily="49" charset="0"/>
              </a:rPr>
              <a:t>      };</a:t>
            </a:r>
          </a:p>
          <a:p>
            <a:pPr marL="45720" indent="0">
              <a:spcBef>
                <a:spcPts val="0"/>
              </a:spcBef>
              <a:spcAft>
                <a:spcPts val="0"/>
              </a:spcAft>
              <a:buNone/>
            </a:pPr>
            <a:r>
              <a:rPr lang="en-US" sz="1600">
                <a:solidFill>
                  <a:srgbClr val="000000"/>
                </a:solidFill>
                <a:latin typeface="Consolas" panose="020B0609020204030204" pitchFamily="49" charset="0"/>
              </a:rPr>
              <a:t>      Runnable </a:t>
            </a:r>
            <a:r>
              <a:rPr lang="en-US" sz="1600">
                <a:solidFill>
                  <a:srgbClr val="6A3E3E"/>
                </a:solidFill>
                <a:latin typeface="Consolas" panose="020B0609020204030204" pitchFamily="49" charset="0"/>
              </a:rPr>
              <a:t>goodbyes</a:t>
            </a:r>
            <a:r>
              <a:rPr lang="en-US" sz="1600">
                <a:solidFill>
                  <a:srgbClr val="000000"/>
                </a:solidFill>
                <a:latin typeface="Consolas" panose="020B0609020204030204" pitchFamily="49" charset="0"/>
              </a:rPr>
              <a:t> = () -&gt; {</a:t>
            </a:r>
          </a:p>
          <a:p>
            <a:pPr marL="45720" indent="0">
              <a:spcBef>
                <a:spcPts val="0"/>
              </a:spcBef>
              <a:spcAft>
                <a:spcPts val="0"/>
              </a:spcAft>
              <a:buNone/>
            </a:pPr>
            <a:r>
              <a:rPr lang="nn-NO" sz="1600">
                <a:solidFill>
                  <a:srgbClr val="000000"/>
                </a:solidFill>
                <a:latin typeface="Consolas" panose="020B0609020204030204" pitchFamily="49" charset="0"/>
              </a:rPr>
              <a:t>          </a:t>
            </a:r>
            <a:r>
              <a:rPr lang="nn-NO" sz="1600" b="1">
                <a:solidFill>
                  <a:srgbClr val="7F0055"/>
                </a:solidFill>
                <a:latin typeface="Consolas" panose="020B0609020204030204" pitchFamily="49" charset="0"/>
              </a:rPr>
              <a:t>for</a:t>
            </a:r>
            <a:r>
              <a:rPr lang="nn-NO" sz="1600">
                <a:solidFill>
                  <a:srgbClr val="000000"/>
                </a:solidFill>
                <a:latin typeface="Consolas" panose="020B0609020204030204" pitchFamily="49" charset="0"/>
              </a:rPr>
              <a:t> (</a:t>
            </a:r>
            <a:r>
              <a:rPr lang="nn-NO" sz="1600" b="1">
                <a:solidFill>
                  <a:srgbClr val="7F0055"/>
                </a:solidFill>
                <a:latin typeface="Consolas" panose="020B0609020204030204" pitchFamily="49" charset="0"/>
              </a:rPr>
              <a:t>int</a:t>
            </a:r>
            <a:r>
              <a:rPr lang="nn-NO" sz="1600">
                <a:solidFill>
                  <a:srgbClr val="000000"/>
                </a:solidFill>
                <a:latin typeface="Consolas" panose="020B0609020204030204" pitchFamily="49" charset="0"/>
              </a:rPr>
              <a:t> </a:t>
            </a:r>
            <a:r>
              <a:rPr lang="nn-NO" sz="1600">
                <a:solidFill>
                  <a:srgbClr val="6A3E3E"/>
                </a:solidFill>
                <a:latin typeface="Consolas" panose="020B0609020204030204" pitchFamily="49" charset="0"/>
              </a:rPr>
              <a:t>i</a:t>
            </a:r>
            <a:r>
              <a:rPr lang="nn-NO" sz="1600">
                <a:solidFill>
                  <a:srgbClr val="000000"/>
                </a:solidFill>
                <a:latin typeface="Consolas" panose="020B0609020204030204" pitchFamily="49" charset="0"/>
              </a:rPr>
              <a:t> = 1; </a:t>
            </a:r>
            <a:r>
              <a:rPr lang="nn-NO" sz="1600">
                <a:solidFill>
                  <a:srgbClr val="6A3E3E"/>
                </a:solidFill>
                <a:latin typeface="Consolas" panose="020B0609020204030204" pitchFamily="49" charset="0"/>
              </a:rPr>
              <a:t>i</a:t>
            </a:r>
            <a:r>
              <a:rPr lang="nn-NO" sz="1600">
                <a:solidFill>
                  <a:srgbClr val="000000"/>
                </a:solidFill>
                <a:latin typeface="Consolas" panose="020B0609020204030204" pitchFamily="49" charset="0"/>
              </a:rPr>
              <a:t> &lt;= 1000; </a:t>
            </a:r>
            <a:r>
              <a:rPr lang="nn-NO" sz="1600">
                <a:solidFill>
                  <a:srgbClr val="6A3E3E"/>
                </a:solidFill>
                <a:latin typeface="Consolas" panose="020B0609020204030204" pitchFamily="49" charset="0"/>
              </a:rPr>
              <a:t>i</a:t>
            </a:r>
            <a:r>
              <a:rPr lang="nn-NO" sz="1600">
                <a:solidFill>
                  <a:srgbClr val="000000"/>
                </a:solidFill>
                <a:latin typeface="Consolas" panose="020B0609020204030204" pitchFamily="49" charset="0"/>
              </a:rPr>
              <a:t>++)</a:t>
            </a:r>
          </a:p>
          <a:p>
            <a:pPr marL="45720" indent="0">
              <a:spcBef>
                <a:spcPts val="0"/>
              </a:spcBef>
              <a:spcAft>
                <a:spcPts val="0"/>
              </a:spcAft>
              <a:buNone/>
            </a:pPr>
            <a:r>
              <a:rPr lang="nn-NO" sz="1600">
                <a:solidFill>
                  <a:srgbClr val="000000"/>
                </a:solidFill>
                <a:latin typeface="Consolas" panose="020B0609020204030204" pitchFamily="49" charset="0"/>
              </a:rPr>
              <a:t>              System.</a:t>
            </a:r>
            <a:r>
              <a:rPr lang="nn-NO" sz="1600">
                <a:solidFill>
                  <a:srgbClr val="0000C0"/>
                </a:solidFill>
                <a:latin typeface="Consolas" panose="020B0609020204030204" pitchFamily="49" charset="0"/>
              </a:rPr>
              <a:t>out</a:t>
            </a:r>
            <a:r>
              <a:rPr lang="nn-NO" sz="1600">
                <a:solidFill>
                  <a:srgbClr val="000000"/>
                </a:solidFill>
                <a:latin typeface="Consolas" panose="020B0609020204030204" pitchFamily="49" charset="0"/>
              </a:rPr>
              <a:t>.println(</a:t>
            </a:r>
            <a:r>
              <a:rPr lang="nn-NO" sz="1600">
                <a:solidFill>
                  <a:srgbClr val="2A00FF"/>
                </a:solidFill>
                <a:latin typeface="Consolas" panose="020B0609020204030204" pitchFamily="49" charset="0"/>
              </a:rPr>
              <a:t>"Goodbye "</a:t>
            </a:r>
            <a:r>
              <a:rPr lang="nn-NO" sz="1600">
                <a:solidFill>
                  <a:srgbClr val="000000"/>
                </a:solidFill>
                <a:latin typeface="Consolas" panose="020B0609020204030204" pitchFamily="49" charset="0"/>
              </a:rPr>
              <a:t> + </a:t>
            </a:r>
            <a:r>
              <a:rPr lang="nn-NO" sz="1600">
                <a:solidFill>
                  <a:srgbClr val="6A3E3E"/>
                </a:solidFill>
                <a:latin typeface="Consolas" panose="020B0609020204030204" pitchFamily="49" charset="0"/>
              </a:rPr>
              <a:t>i</a:t>
            </a:r>
            <a:r>
              <a:rPr lang="nn-NO" sz="1600">
                <a:solidFill>
                  <a:srgbClr val="000000"/>
                </a:solidFill>
                <a:latin typeface="Consolas" panose="020B0609020204030204" pitchFamily="49" charset="0"/>
              </a:rPr>
              <a:t>);</a:t>
            </a:r>
          </a:p>
          <a:p>
            <a:pPr marL="45720" indent="0">
              <a:spcBef>
                <a:spcPts val="0"/>
              </a:spcBef>
              <a:spcAft>
                <a:spcPts val="0"/>
              </a:spcAft>
              <a:buNone/>
            </a:pPr>
            <a:r>
              <a:rPr lang="en-US" sz="1600">
                <a:solidFill>
                  <a:srgbClr val="000000"/>
                </a:solidFill>
                <a:latin typeface="Consolas" panose="020B0609020204030204" pitchFamily="49" charset="0"/>
              </a:rPr>
              <a:t>      };</a:t>
            </a:r>
          </a:p>
          <a:p>
            <a:pPr marL="45720" indent="0">
              <a:spcBef>
                <a:spcPts val="0"/>
              </a:spcBef>
              <a:spcAft>
                <a:spcPts val="0"/>
              </a:spcAft>
              <a:buNone/>
            </a:pPr>
            <a:r>
              <a:rPr lang="en-US" sz="1600">
                <a:solidFill>
                  <a:srgbClr val="000000"/>
                </a:solidFill>
                <a:latin typeface="Consolas" panose="020B0609020204030204" pitchFamily="49" charset="0"/>
              </a:rPr>
              <a:t>      ExecutorService </a:t>
            </a:r>
            <a:r>
              <a:rPr lang="en-US" sz="1600">
                <a:solidFill>
                  <a:srgbClr val="6A3E3E"/>
                </a:solidFill>
                <a:latin typeface="Consolas" panose="020B0609020204030204" pitchFamily="49" charset="0"/>
              </a:rPr>
              <a:t>executor</a:t>
            </a:r>
            <a:r>
              <a:rPr lang="en-US" sz="1600">
                <a:solidFill>
                  <a:srgbClr val="000000"/>
                </a:solidFill>
                <a:latin typeface="Consolas" panose="020B0609020204030204" pitchFamily="49" charset="0"/>
              </a:rPr>
              <a:t> =</a:t>
            </a:r>
            <a:br>
              <a:rPr lang="en-US" sz="1600">
                <a:solidFill>
                  <a:srgbClr val="000000"/>
                </a:solidFill>
                <a:latin typeface="Consolas" panose="020B0609020204030204" pitchFamily="49" charset="0"/>
              </a:rPr>
            </a:br>
            <a:r>
              <a:rPr lang="en-US" sz="1600">
                <a:solidFill>
                  <a:srgbClr val="000000"/>
                </a:solidFill>
                <a:latin typeface="Consolas" panose="020B0609020204030204" pitchFamily="49" charset="0"/>
              </a:rPr>
              <a:t> 	  Executors.newCachedThreadPool();</a:t>
            </a:r>
          </a:p>
          <a:p>
            <a:pPr marL="45720" indent="0">
              <a:spcBef>
                <a:spcPts val="0"/>
              </a:spcBef>
              <a:spcAft>
                <a:spcPts val="0"/>
              </a:spcAft>
              <a:buNone/>
            </a:pPr>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executor</a:t>
            </a:r>
            <a:r>
              <a:rPr lang="en-US" sz="1600">
                <a:solidFill>
                  <a:srgbClr val="000000"/>
                </a:solidFill>
                <a:latin typeface="Consolas" panose="020B0609020204030204" pitchFamily="49" charset="0"/>
              </a:rPr>
              <a:t>.execute(</a:t>
            </a:r>
            <a:r>
              <a:rPr lang="en-US" sz="1600">
                <a:solidFill>
                  <a:srgbClr val="6A3E3E"/>
                </a:solidFill>
                <a:latin typeface="Consolas" panose="020B0609020204030204" pitchFamily="49" charset="0"/>
              </a:rPr>
              <a:t>hellos</a:t>
            </a:r>
            <a:r>
              <a:rPr lang="en-US" sz="1600">
                <a:solidFill>
                  <a:srgbClr val="000000"/>
                </a:solidFill>
                <a:latin typeface="Consolas" panose="020B0609020204030204" pitchFamily="49" charset="0"/>
              </a:rPr>
              <a:t>);</a:t>
            </a:r>
          </a:p>
          <a:p>
            <a:pPr marL="45720" indent="0">
              <a:spcBef>
                <a:spcPts val="0"/>
              </a:spcBef>
              <a:spcAft>
                <a:spcPts val="0"/>
              </a:spcAft>
              <a:buNone/>
            </a:pPr>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executor</a:t>
            </a:r>
            <a:r>
              <a:rPr lang="en-US" sz="1600">
                <a:solidFill>
                  <a:srgbClr val="000000"/>
                </a:solidFill>
                <a:latin typeface="Consolas" panose="020B0609020204030204" pitchFamily="49" charset="0"/>
              </a:rPr>
              <a:t>.execute(</a:t>
            </a:r>
            <a:r>
              <a:rPr lang="en-US" sz="1600">
                <a:solidFill>
                  <a:srgbClr val="6A3E3E"/>
                </a:solidFill>
                <a:latin typeface="Consolas" panose="020B0609020204030204" pitchFamily="49" charset="0"/>
              </a:rPr>
              <a:t>goodbyes</a:t>
            </a:r>
            <a:r>
              <a:rPr lang="en-US" sz="1600">
                <a:solidFill>
                  <a:srgbClr val="000000"/>
                </a:solidFill>
                <a:latin typeface="Consolas" panose="020B0609020204030204" pitchFamily="49" charset="0"/>
              </a:rPr>
              <a:t>);</a:t>
            </a:r>
          </a:p>
          <a:p>
            <a:pPr marL="45720" indent="0">
              <a:spcBef>
                <a:spcPts val="0"/>
              </a:spcBef>
              <a:spcAft>
                <a:spcPts val="0"/>
              </a:spcAft>
              <a:buNone/>
            </a:pPr>
            <a:r>
              <a:rPr lang="en-US" sz="1600">
                <a:solidFill>
                  <a:srgbClr val="000000"/>
                </a:solidFill>
                <a:latin typeface="Consolas" panose="020B0609020204030204" pitchFamily="49" charset="0"/>
              </a:rPr>
              <a:t>  }</a:t>
            </a:r>
          </a:p>
          <a:p>
            <a:pPr marL="45720" indent="0">
              <a:spcBef>
                <a:spcPts val="0"/>
              </a:spcBef>
              <a:spcAft>
                <a:spcPts val="0"/>
              </a:spcAft>
              <a:buNone/>
            </a:pPr>
            <a:r>
              <a:rPr lang="en-US" sz="1600">
                <a:solidFill>
                  <a:srgbClr val="000000"/>
                </a:solidFill>
                <a:latin typeface="Consolas" panose="020B0609020204030204" pitchFamily="49" charset="0"/>
              </a:rPr>
              <a:t>}</a:t>
            </a:r>
            <a:endParaRPr lang="en-US" sz="1600"/>
          </a:p>
        </p:txBody>
      </p:sp>
      <p:sp>
        <p:nvSpPr>
          <p:cNvPr id="5" name="Content Placeholder 4">
            <a:extLst>
              <a:ext uri="{FF2B5EF4-FFF2-40B4-BE49-F238E27FC236}">
                <a16:creationId xmlns:a16="http://schemas.microsoft.com/office/drawing/2014/main" id="{3768C0F2-39A0-49D0-B9AF-6B8CF9F56C1F}"/>
              </a:ext>
            </a:extLst>
          </p:cNvPr>
          <p:cNvSpPr>
            <a:spLocks noGrp="1"/>
          </p:cNvSpPr>
          <p:nvPr>
            <p:ph sz="half" idx="2"/>
          </p:nvPr>
        </p:nvSpPr>
        <p:spPr>
          <a:xfrm>
            <a:off x="6096000" y="3510337"/>
            <a:ext cx="2810494" cy="3126104"/>
          </a:xfrm>
        </p:spPr>
        <p:txBody>
          <a:bodyPr>
            <a:noAutofit/>
          </a:bodyPr>
          <a:lstStyle/>
          <a:p>
            <a:r>
              <a:rPr lang="en-US" sz="1600"/>
              <a:t>You do not want to think of these issues when you design tasks, and therefore, it is best to separate tasks and task scheduling. </a:t>
            </a:r>
          </a:p>
          <a:p>
            <a:r>
              <a:rPr lang="en-US" sz="1600"/>
              <a:t>In the Java concurrency library, an </a:t>
            </a:r>
            <a:r>
              <a:rPr lang="en-US" sz="1600">
                <a:solidFill>
                  <a:srgbClr val="C00000"/>
                </a:solidFill>
              </a:rPr>
              <a:t>executor service </a:t>
            </a:r>
            <a:r>
              <a:rPr lang="en-US" sz="1600"/>
              <a:t>schedules and executes tasks, choosing the threads on which to run them.</a:t>
            </a:r>
          </a:p>
          <a:p>
            <a:endParaRPr lang="en-US" sz="1600"/>
          </a:p>
        </p:txBody>
      </p:sp>
      <p:sp>
        <p:nvSpPr>
          <p:cNvPr id="4" name="Title 3">
            <a:extLst>
              <a:ext uri="{FF2B5EF4-FFF2-40B4-BE49-F238E27FC236}">
                <a16:creationId xmlns:a16="http://schemas.microsoft.com/office/drawing/2014/main" id="{B9CA9E21-E014-431F-8894-C4BC22A75C77}"/>
              </a:ext>
            </a:extLst>
          </p:cNvPr>
          <p:cNvSpPr>
            <a:spLocks noGrp="1"/>
          </p:cNvSpPr>
          <p:nvPr>
            <p:ph type="title"/>
          </p:nvPr>
        </p:nvSpPr>
        <p:spPr/>
        <p:txBody>
          <a:bodyPr/>
          <a:lstStyle/>
          <a:p>
            <a:r>
              <a:rPr lang="en-US"/>
              <a:t>Runnables and Task Scheduling</a:t>
            </a:r>
          </a:p>
        </p:txBody>
      </p:sp>
      <p:sp>
        <p:nvSpPr>
          <p:cNvPr id="6" name="Arrow: Right 5">
            <a:extLst>
              <a:ext uri="{FF2B5EF4-FFF2-40B4-BE49-F238E27FC236}">
                <a16:creationId xmlns:a16="http://schemas.microsoft.com/office/drawing/2014/main" id="{393F3600-66ED-47F6-AA60-BF0CA25DB280}"/>
              </a:ext>
            </a:extLst>
          </p:cNvPr>
          <p:cNvSpPr/>
          <p:nvPr/>
        </p:nvSpPr>
        <p:spPr>
          <a:xfrm rot="11766776">
            <a:off x="4641667" y="5290355"/>
            <a:ext cx="1626478" cy="183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12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1833646-7CB7-42EA-BB2E-76B471794C8D}"/>
              </a:ext>
            </a:extLst>
          </p:cNvPr>
          <p:cNvSpPr>
            <a:spLocks noGrp="1"/>
          </p:cNvSpPr>
          <p:nvPr>
            <p:ph idx="1"/>
          </p:nvPr>
        </p:nvSpPr>
        <p:spPr/>
        <p:txBody>
          <a:bodyPr>
            <a:normAutofit/>
          </a:bodyPr>
          <a:lstStyle/>
          <a:p>
            <a:r>
              <a:rPr lang="en-US" sz="1800">
                <a:solidFill>
                  <a:srgbClr val="000000"/>
                </a:solidFill>
                <a:latin typeface="Consolas" panose="020B0609020204030204" pitchFamily="49" charset="0"/>
              </a:rPr>
              <a:t>ExecutorService </a:t>
            </a:r>
            <a:r>
              <a:rPr lang="en-US" sz="1800">
                <a:solidFill>
                  <a:srgbClr val="6A3E3E"/>
                </a:solidFill>
                <a:latin typeface="Consolas" panose="020B0609020204030204" pitchFamily="49" charset="0"/>
              </a:rPr>
              <a:t>exec</a:t>
            </a:r>
            <a:r>
              <a:rPr lang="en-US" sz="1800">
                <a:solidFill>
                  <a:srgbClr val="000000"/>
                </a:solidFill>
                <a:latin typeface="Consolas" panose="020B0609020204030204" pitchFamily="49" charset="0"/>
              </a:rPr>
              <a:t> = Executors.</a:t>
            </a:r>
            <a:r>
              <a:rPr lang="en-US" sz="1800" i="1">
                <a:solidFill>
                  <a:srgbClr val="C00000"/>
                </a:solidFill>
                <a:latin typeface="Consolas" panose="020B0609020204030204" pitchFamily="49" charset="0"/>
              </a:rPr>
              <a:t>newCachedThreadPool</a:t>
            </a:r>
            <a:r>
              <a:rPr lang="en-US" sz="1800" i="1">
                <a:solidFill>
                  <a:srgbClr val="000000"/>
                </a:solidFill>
                <a:latin typeface="Consolas" panose="020B0609020204030204" pitchFamily="49" charset="0"/>
              </a:rPr>
              <a:t>();</a:t>
            </a:r>
          </a:p>
          <a:p>
            <a:pPr lvl="1"/>
            <a:r>
              <a:rPr lang="en-US" sz="1600">
                <a:solidFill>
                  <a:srgbClr val="000000"/>
                </a:solidFill>
              </a:rPr>
              <a:t>Makes an executor service optimized for programs with many tasks that are short lived or spend most of their time waiting.  Each task is executed on an idle thread if possible, but a new thread is allocated if all threads are busy. </a:t>
            </a:r>
            <a:br>
              <a:rPr lang="en-US" sz="1600">
                <a:solidFill>
                  <a:srgbClr val="000000"/>
                </a:solidFill>
              </a:rPr>
            </a:br>
            <a:endParaRPr lang="en-US" sz="1600">
              <a:solidFill>
                <a:srgbClr val="000000"/>
              </a:solidFill>
            </a:endParaRPr>
          </a:p>
          <a:p>
            <a:r>
              <a:rPr lang="en-US" sz="1800">
                <a:solidFill>
                  <a:srgbClr val="000000"/>
                </a:solidFill>
                <a:latin typeface="Consolas" panose="020B0609020204030204" pitchFamily="49" charset="0"/>
              </a:rPr>
              <a:t>ExecutorService </a:t>
            </a:r>
            <a:r>
              <a:rPr lang="en-US" sz="1800">
                <a:solidFill>
                  <a:srgbClr val="6A3E3E"/>
                </a:solidFill>
                <a:latin typeface="Consolas" panose="020B0609020204030204" pitchFamily="49" charset="0"/>
              </a:rPr>
              <a:t>exec</a:t>
            </a:r>
            <a:r>
              <a:rPr lang="en-US" sz="1800">
                <a:solidFill>
                  <a:srgbClr val="000000"/>
                </a:solidFill>
                <a:latin typeface="Consolas" panose="020B0609020204030204" pitchFamily="49" charset="0"/>
              </a:rPr>
              <a:t> = Executors.</a:t>
            </a:r>
            <a:r>
              <a:rPr lang="en-US" sz="1800" i="1">
                <a:solidFill>
                  <a:srgbClr val="C00000"/>
                </a:solidFill>
                <a:latin typeface="Consolas" panose="020B0609020204030204" pitchFamily="49" charset="0"/>
              </a:rPr>
              <a:t>newFixedThreadPool</a:t>
            </a:r>
            <a:r>
              <a:rPr lang="en-US" sz="1800" i="1">
                <a:solidFill>
                  <a:srgbClr val="000000"/>
                </a:solidFill>
                <a:latin typeface="Consolas" panose="020B0609020204030204" pitchFamily="49" charset="0"/>
              </a:rPr>
              <a:t>(nthreads);</a:t>
            </a:r>
          </a:p>
          <a:p>
            <a:pPr lvl="1"/>
            <a:r>
              <a:rPr lang="en-US" sz="1600">
                <a:solidFill>
                  <a:srgbClr val="000000"/>
                </a:solidFill>
              </a:rPr>
              <a:t>Makes a pool with a fixed number of threads. When you submit a task, it is queued up until a thread becomes available.  This is a good choice to use for computationally intensive tasks, or to limit the resource consumption of a service. </a:t>
            </a:r>
          </a:p>
          <a:p>
            <a:pPr lvl="1"/>
            <a:endParaRPr lang="en-US" sz="1600">
              <a:solidFill>
                <a:srgbClr val="000000"/>
              </a:solidFill>
            </a:endParaRPr>
          </a:p>
          <a:p>
            <a:pPr lvl="1"/>
            <a:endParaRPr lang="en-US" sz="1600" i="1">
              <a:solidFill>
                <a:srgbClr val="000000"/>
              </a:solidFill>
              <a:latin typeface="Consolas" panose="020B0609020204030204" pitchFamily="49" charset="0"/>
            </a:endParaRPr>
          </a:p>
          <a:p>
            <a:pPr lvl="1"/>
            <a:endParaRPr lang="en-US" sz="1600" i="1">
              <a:solidFill>
                <a:srgbClr val="000000"/>
              </a:solidFill>
              <a:latin typeface="Consolas" panose="020B0609020204030204" pitchFamily="49" charset="0"/>
            </a:endParaRPr>
          </a:p>
        </p:txBody>
      </p:sp>
      <p:sp>
        <p:nvSpPr>
          <p:cNvPr id="5" name="Title 4">
            <a:extLst>
              <a:ext uri="{FF2B5EF4-FFF2-40B4-BE49-F238E27FC236}">
                <a16:creationId xmlns:a16="http://schemas.microsoft.com/office/drawing/2014/main" id="{C682E0A9-F580-4BEF-95B4-D6844539D119}"/>
              </a:ext>
            </a:extLst>
          </p:cNvPr>
          <p:cNvSpPr>
            <a:spLocks noGrp="1"/>
          </p:cNvSpPr>
          <p:nvPr>
            <p:ph type="title"/>
          </p:nvPr>
        </p:nvSpPr>
        <p:spPr/>
        <p:txBody>
          <a:bodyPr/>
          <a:lstStyle/>
          <a:p>
            <a:r>
              <a:rPr lang="en-US"/>
              <a:t>Making an ExecutorService</a:t>
            </a:r>
          </a:p>
        </p:txBody>
      </p:sp>
    </p:spTree>
    <p:extLst>
      <p:ext uri="{BB962C8B-B14F-4D97-AF65-F5344CB8AC3E}">
        <p14:creationId xmlns:p14="http://schemas.microsoft.com/office/powerpoint/2010/main" val="141662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F42D6F-FFD6-46C7-8AD1-86A4D073A619}"/>
              </a:ext>
            </a:extLst>
          </p:cNvPr>
          <p:cNvSpPr>
            <a:spLocks noGrp="1"/>
          </p:cNvSpPr>
          <p:nvPr>
            <p:ph idx="1"/>
          </p:nvPr>
        </p:nvSpPr>
        <p:spPr>
          <a:xfrm>
            <a:off x="75829" y="1561877"/>
            <a:ext cx="8991601" cy="4407408"/>
          </a:xfrm>
        </p:spPr>
        <p:txBody>
          <a:bodyPr>
            <a:noAutofit/>
          </a:bodyPr>
          <a:lstStyle/>
          <a:p>
            <a:pPr marL="45720" indent="0">
              <a:spcBef>
                <a:spcPts val="0"/>
              </a:spcBef>
              <a:spcAft>
                <a:spcPts val="0"/>
              </a:spcAft>
              <a:buNone/>
            </a:pPr>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static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void</a:t>
            </a: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main(String[] </a:t>
            </a:r>
            <a:r>
              <a:rPr lang="en-US" sz="1400">
                <a:solidFill>
                  <a:srgbClr val="6A3E3E"/>
                </a:solidFill>
                <a:latin typeface="Consolas" panose="020B0609020204030204" pitchFamily="49" charset="0"/>
              </a:rPr>
              <a:t>args</a:t>
            </a:r>
            <a:r>
              <a:rPr lang="en-US" sz="1400">
                <a:solidFill>
                  <a:srgbClr val="000000"/>
                </a:solidFill>
                <a:latin typeface="Consolas" panose="020B0609020204030204" pitchFamily="49" charset="0"/>
              </a:rPr>
              <a:t>) {</a:t>
            </a:r>
          </a:p>
          <a:p>
            <a:pPr marL="45720" indent="0">
              <a:spcBef>
                <a:spcPts val="0"/>
              </a:spcBef>
              <a:spcAft>
                <a:spcPts val="0"/>
              </a:spcAft>
              <a:buNone/>
            </a:pPr>
            <a:endParaRPr lang="en-US" sz="1400" b="1">
              <a:solidFill>
                <a:srgbClr val="000000"/>
              </a:solidFill>
              <a:latin typeface="Consolas" panose="020B0609020204030204" pitchFamily="49" charset="0"/>
            </a:endParaRPr>
          </a:p>
          <a:p>
            <a:pPr marL="45720" indent="0">
              <a:spcBef>
                <a:spcPts val="0"/>
              </a:spcBef>
              <a:spcAft>
                <a:spcPts val="0"/>
              </a:spcAft>
              <a:buNone/>
            </a:pPr>
            <a:r>
              <a:rPr lang="en-US" sz="1400" b="1">
                <a:solidFill>
                  <a:srgbClr val="7F0055"/>
                </a:solidFill>
                <a:latin typeface="Consolas" panose="020B0609020204030204" pitchFamily="49" charset="0"/>
              </a:rPr>
              <a:t>  private</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static</a:t>
            </a: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List&lt;String&gt; </a:t>
            </a:r>
            <a:r>
              <a:rPr lang="en-US" sz="1400" i="1">
                <a:solidFill>
                  <a:srgbClr val="0000C0"/>
                </a:solidFill>
                <a:latin typeface="Consolas" panose="020B0609020204030204" pitchFamily="49" charset="0"/>
              </a:rPr>
              <a:t>animals</a:t>
            </a:r>
            <a:r>
              <a:rPr lang="en-US" sz="1400" i="1">
                <a:solidFill>
                  <a:srgbClr val="000000"/>
                </a:solidFill>
                <a:latin typeface="Consolas" panose="020B0609020204030204" pitchFamily="49" charset="0"/>
              </a:rPr>
              <a:t> = </a:t>
            </a:r>
            <a:r>
              <a:rPr lang="en-US" sz="1400" i="1">
                <a:solidFill>
                  <a:srgbClr val="7F0055"/>
                </a:solidFill>
                <a:latin typeface="Consolas" panose="020B0609020204030204" pitchFamily="49" charset="0"/>
              </a:rPr>
              <a:t>new</a:t>
            </a:r>
            <a:r>
              <a:rPr lang="en-US" sz="1400" i="1">
                <a:solidFill>
                  <a:srgbClr val="000000"/>
                </a:solidFill>
                <a:latin typeface="Consolas" panose="020B0609020204030204" pitchFamily="49" charset="0"/>
              </a:rPr>
              <a:t> ArrayList&lt;String&gt;();</a:t>
            </a:r>
            <a:r>
              <a:rPr lang="en-US" sz="1400">
                <a:solidFill>
                  <a:srgbClr val="000000"/>
                </a:solidFill>
                <a:latin typeface="Consolas" panose="020B0609020204030204" pitchFamily="49" charset="0"/>
              </a:rPr>
              <a:t>  </a:t>
            </a:r>
          </a:p>
          <a:p>
            <a:pPr marL="45720" indent="0">
              <a:spcBef>
                <a:spcPts val="0"/>
              </a:spcBef>
              <a:spcAft>
                <a:spcPts val="0"/>
              </a:spcAft>
              <a:buNone/>
            </a:pPr>
            <a:endParaRPr lang="en-US" sz="1400" b="1">
              <a:solidFill>
                <a:srgbClr val="000000"/>
              </a:solidFill>
              <a:latin typeface="Consolas" panose="020B0609020204030204" pitchFamily="49" charset="0"/>
            </a:endParaRPr>
          </a:p>
          <a:p>
            <a:pPr marL="45720" indent="0">
              <a:spcBef>
                <a:spcPts val="0"/>
              </a:spcBef>
              <a:spcAft>
                <a:spcPts val="0"/>
              </a:spcAft>
              <a:buNone/>
            </a:pP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Runnable </a:t>
            </a:r>
            <a:r>
              <a:rPr lang="en-US" sz="1400">
                <a:solidFill>
                  <a:srgbClr val="6A3E3E"/>
                </a:solidFill>
                <a:latin typeface="Consolas" panose="020B0609020204030204" pitchFamily="49" charset="0"/>
              </a:rPr>
              <a:t>task1</a:t>
            </a:r>
            <a:r>
              <a:rPr lang="en-US" sz="1400">
                <a:solidFill>
                  <a:srgbClr val="000000"/>
                </a:solidFill>
                <a:latin typeface="Consolas" panose="020B0609020204030204" pitchFamily="49" charset="0"/>
              </a:rPr>
              <a:t> = () -&gt; </a:t>
            </a:r>
            <a:r>
              <a:rPr lang="en-US" sz="1400" i="1">
                <a:solidFill>
                  <a:srgbClr val="000000"/>
                </a:solidFill>
                <a:latin typeface="Consolas" panose="020B0609020204030204" pitchFamily="49" charset="0"/>
              </a:rPr>
              <a:t>task1();</a:t>
            </a:r>
          </a:p>
          <a:p>
            <a:pPr marL="45720" indent="0">
              <a:spcBef>
                <a:spcPts val="0"/>
              </a:spcBef>
              <a:spcAft>
                <a:spcPts val="0"/>
              </a:spcAft>
              <a:buNone/>
            </a:pPr>
            <a:r>
              <a:rPr lang="en-US" sz="1400">
                <a:solidFill>
                  <a:srgbClr val="000000"/>
                </a:solidFill>
                <a:latin typeface="Consolas" panose="020B0609020204030204" pitchFamily="49" charset="0"/>
              </a:rPr>
              <a:t>  Runnable </a:t>
            </a:r>
            <a:r>
              <a:rPr lang="en-US" sz="1400">
                <a:solidFill>
                  <a:srgbClr val="6A3E3E"/>
                </a:solidFill>
                <a:latin typeface="Consolas" panose="020B0609020204030204" pitchFamily="49" charset="0"/>
              </a:rPr>
              <a:t>task2</a:t>
            </a:r>
            <a:r>
              <a:rPr lang="en-US" sz="1400">
                <a:solidFill>
                  <a:srgbClr val="000000"/>
                </a:solidFill>
                <a:latin typeface="Consolas" panose="020B0609020204030204" pitchFamily="49" charset="0"/>
              </a:rPr>
              <a:t> = () -&gt; </a:t>
            </a:r>
            <a:r>
              <a:rPr lang="en-US" sz="1400" i="1">
                <a:solidFill>
                  <a:srgbClr val="000000"/>
                </a:solidFill>
                <a:latin typeface="Consolas" panose="020B0609020204030204" pitchFamily="49" charset="0"/>
              </a:rPr>
              <a:t>task2();</a:t>
            </a:r>
            <a:endParaRPr lang="en-US" sz="1400">
              <a:latin typeface="Consolas" panose="020B0609020204030204" pitchFamily="49" charset="0"/>
            </a:endParaRPr>
          </a:p>
          <a:p>
            <a:pPr marL="45720" indent="0">
              <a:spcBef>
                <a:spcPts val="0"/>
              </a:spcBef>
              <a:spcAft>
                <a:spcPts val="0"/>
              </a:spcAft>
              <a:buNone/>
            </a:pPr>
            <a:r>
              <a:rPr lang="en-US" sz="1400">
                <a:solidFill>
                  <a:srgbClr val="000000"/>
                </a:solidFill>
                <a:latin typeface="Consolas" panose="020B0609020204030204" pitchFamily="49" charset="0"/>
              </a:rPr>
              <a:t>  ExecutorService </a:t>
            </a:r>
            <a:r>
              <a:rPr lang="en-US" sz="1400">
                <a:solidFill>
                  <a:srgbClr val="6A3E3E"/>
                </a:solidFill>
                <a:latin typeface="Consolas" panose="020B0609020204030204" pitchFamily="49" charset="0"/>
              </a:rPr>
              <a:t>exec</a:t>
            </a:r>
            <a:r>
              <a:rPr lang="en-US" sz="1400">
                <a:solidFill>
                  <a:srgbClr val="000000"/>
                </a:solidFill>
                <a:latin typeface="Consolas" panose="020B0609020204030204" pitchFamily="49" charset="0"/>
              </a:rPr>
              <a:t> = Executors.</a:t>
            </a:r>
            <a:r>
              <a:rPr lang="en-US" sz="1400" i="1">
                <a:solidFill>
                  <a:srgbClr val="000000"/>
                </a:solidFill>
                <a:latin typeface="Consolas" panose="020B0609020204030204" pitchFamily="49" charset="0"/>
              </a:rPr>
              <a:t>newCachedThreadPool();</a:t>
            </a:r>
          </a:p>
          <a:p>
            <a:pPr marL="45720" indent="0">
              <a:spcBef>
                <a:spcPts val="0"/>
              </a:spcBef>
              <a:spcAft>
                <a:spcPts val="0"/>
              </a:spcAft>
              <a:buNone/>
            </a:pPr>
            <a:r>
              <a:rPr lang="en-US" sz="1400">
                <a:solidFill>
                  <a:srgbClr val="6A3E3E"/>
                </a:solidFill>
                <a:latin typeface="Consolas" panose="020B0609020204030204" pitchFamily="49" charset="0"/>
              </a:rPr>
              <a:t>  exec</a:t>
            </a:r>
            <a:r>
              <a:rPr lang="en-US" sz="1400">
                <a:solidFill>
                  <a:srgbClr val="000000"/>
                </a:solidFill>
                <a:latin typeface="Consolas" panose="020B0609020204030204" pitchFamily="49" charset="0"/>
              </a:rPr>
              <a:t>.execute(</a:t>
            </a:r>
            <a:r>
              <a:rPr lang="en-US" sz="1400">
                <a:solidFill>
                  <a:srgbClr val="6A3E3E"/>
                </a:solidFill>
                <a:latin typeface="Consolas" panose="020B0609020204030204" pitchFamily="49" charset="0"/>
              </a:rPr>
              <a:t>task1</a:t>
            </a:r>
            <a:r>
              <a:rPr lang="en-US" sz="1400">
                <a:solidFill>
                  <a:srgbClr val="000000"/>
                </a:solidFill>
                <a:latin typeface="Consolas" panose="020B0609020204030204" pitchFamily="49" charset="0"/>
              </a:rPr>
              <a:t>);</a:t>
            </a:r>
          </a:p>
          <a:p>
            <a:pPr marL="45720" indent="0">
              <a:spcBef>
                <a:spcPts val="0"/>
              </a:spcBef>
              <a:spcAft>
                <a:spcPts val="0"/>
              </a:spcAft>
              <a:buNone/>
            </a:pPr>
            <a:r>
              <a:rPr lang="en-US" sz="1400">
                <a:solidFill>
                  <a:srgbClr val="6A3E3E"/>
                </a:solidFill>
                <a:latin typeface="Consolas" panose="020B0609020204030204" pitchFamily="49" charset="0"/>
              </a:rPr>
              <a:t>  exec</a:t>
            </a:r>
            <a:r>
              <a:rPr lang="en-US" sz="1400">
                <a:solidFill>
                  <a:srgbClr val="000000"/>
                </a:solidFill>
                <a:latin typeface="Consolas" panose="020B0609020204030204" pitchFamily="49" charset="0"/>
              </a:rPr>
              <a:t>.execute(</a:t>
            </a:r>
            <a:r>
              <a:rPr lang="en-US" sz="1400">
                <a:solidFill>
                  <a:srgbClr val="6A3E3E"/>
                </a:solidFill>
                <a:latin typeface="Consolas" panose="020B0609020204030204" pitchFamily="49" charset="0"/>
              </a:rPr>
              <a:t>task2</a:t>
            </a:r>
            <a:r>
              <a:rPr lang="en-US" sz="1400">
                <a:solidFill>
                  <a:srgbClr val="000000"/>
                </a:solidFill>
                <a:latin typeface="Consolas" panose="020B0609020204030204" pitchFamily="49" charset="0"/>
              </a:rPr>
              <a:t>);  </a:t>
            </a:r>
            <a:r>
              <a:rPr lang="en-US" sz="1400">
                <a:solidFill>
                  <a:srgbClr val="3F7F5F"/>
                </a:solidFill>
                <a:latin typeface="Consolas" panose="020B0609020204030204" pitchFamily="49" charset="0"/>
              </a:rPr>
              <a:t>// Multiple ArrayLists could be populating simultaneously</a:t>
            </a:r>
          </a:p>
          <a:p>
            <a:pPr marL="45720" indent="0">
              <a:spcBef>
                <a:spcPts val="0"/>
              </a:spcBef>
              <a:spcAft>
                <a:spcPts val="0"/>
              </a:spcAft>
              <a:buNone/>
            </a:pPr>
            <a:endParaRPr lang="en-US" sz="1400" b="1">
              <a:solidFill>
                <a:srgbClr val="7F0055"/>
              </a:solidFill>
              <a:latin typeface="Consolas" panose="020B0609020204030204" pitchFamily="49" charset="0"/>
            </a:endParaRPr>
          </a:p>
          <a:p>
            <a:pPr marL="45720" indent="0">
              <a:spcBef>
                <a:spcPts val="0"/>
              </a:spcBef>
              <a:spcAft>
                <a:spcPts val="0"/>
              </a:spcAft>
              <a:buNone/>
            </a:pPr>
            <a:r>
              <a:rPr lang="en-US" sz="1400" b="1">
                <a:solidFill>
                  <a:srgbClr val="7F0055"/>
                </a:solidFill>
                <a:latin typeface="Consolas" panose="020B0609020204030204" pitchFamily="49" charset="0"/>
              </a:rPr>
              <a:t>private</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static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void</a:t>
            </a: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task1() {</a:t>
            </a:r>
          </a:p>
          <a:p>
            <a:pPr marL="45720" indent="0">
              <a:spcBef>
                <a:spcPts val="0"/>
              </a:spcBef>
              <a:spcAft>
                <a:spcPts val="0"/>
              </a:spcAft>
              <a:buNone/>
            </a:pPr>
            <a:r>
              <a:rPr lang="en-US" sz="1400">
                <a:solidFill>
                  <a:srgbClr val="000000"/>
                </a:solidFill>
                <a:latin typeface="Consolas" panose="020B0609020204030204" pitchFamily="49" charset="0"/>
              </a:rPr>
              <a:t>  String </a:t>
            </a:r>
            <a:r>
              <a:rPr lang="en-US" sz="1400">
                <a:solidFill>
                  <a:srgbClr val="6A3E3E"/>
                </a:solidFill>
                <a:latin typeface="Consolas" panose="020B0609020204030204" pitchFamily="49" charset="0"/>
              </a:rPr>
              <a:t>name</a:t>
            </a:r>
            <a:r>
              <a:rPr lang="en-US" sz="1400">
                <a:solidFill>
                  <a:srgbClr val="000000"/>
                </a:solidFill>
                <a:latin typeface="Consolas" panose="020B0609020204030204" pitchFamily="49" charset="0"/>
              </a:rPr>
              <a:t> = </a:t>
            </a:r>
            <a:r>
              <a:rPr lang="en-US" sz="1400">
                <a:solidFill>
                  <a:srgbClr val="2A00FF"/>
                </a:solidFill>
                <a:latin typeface="Consolas" panose="020B0609020204030204" pitchFamily="49" charset="0"/>
              </a:rPr>
              <a:t>"Read the Animals"</a:t>
            </a:r>
            <a:r>
              <a:rPr lang="en-US" sz="1400">
                <a:solidFill>
                  <a:srgbClr val="000000"/>
                </a:solidFill>
                <a:latin typeface="Consolas" panose="020B0609020204030204" pitchFamily="49" charset="0"/>
              </a:rPr>
              <a:t>;</a:t>
            </a:r>
          </a:p>
          <a:p>
            <a:pPr marL="45720" indent="0">
              <a:spcBef>
                <a:spcPts val="0"/>
              </a:spcBef>
              <a:spcAft>
                <a:spcPts val="0"/>
              </a:spcAft>
              <a:buNone/>
            </a:pPr>
            <a:r>
              <a:rPr lang="en-US" sz="1400">
                <a:solidFill>
                  <a:srgbClr val="000000"/>
                </a:solidFill>
                <a:latin typeface="Consolas" panose="020B0609020204030204" pitchFamily="49" charset="0"/>
              </a:rPr>
              <a:t>  String </a:t>
            </a:r>
            <a:r>
              <a:rPr lang="en-US" sz="1400">
                <a:solidFill>
                  <a:srgbClr val="6A3E3E"/>
                </a:solidFill>
                <a:latin typeface="Consolas" panose="020B0609020204030204" pitchFamily="49" charset="0"/>
              </a:rPr>
              <a:t>line</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null</a:t>
            </a:r>
            <a:r>
              <a:rPr lang="en-US" sz="1400">
                <a:solidFill>
                  <a:srgbClr val="000000"/>
                </a:solidFill>
                <a:latin typeface="Consolas" panose="020B0609020204030204" pitchFamily="49" charset="0"/>
              </a:rPr>
              <a:t>;</a:t>
            </a:r>
          </a:p>
          <a:p>
            <a:pPr marL="45720" indent="0">
              <a:spcBef>
                <a:spcPts val="0"/>
              </a:spcBef>
              <a:spcAft>
                <a:spcPts val="0"/>
              </a:spcAft>
              <a:buNone/>
            </a:pPr>
            <a:r>
              <a:rPr lang="en-US" sz="1400" b="1">
                <a:solidFill>
                  <a:srgbClr val="7F0055"/>
                </a:solidFill>
                <a:latin typeface="Consolas" panose="020B0609020204030204" pitchFamily="49" charset="0"/>
              </a:rPr>
              <a:t>  try</a:t>
            </a:r>
            <a:r>
              <a:rPr lang="en-US" sz="1400">
                <a:solidFill>
                  <a:srgbClr val="000000"/>
                </a:solidFill>
                <a:latin typeface="Consolas" panose="020B0609020204030204" pitchFamily="49" charset="0"/>
              </a:rPr>
              <a:t> (BufferedReader </a:t>
            </a:r>
            <a:r>
              <a:rPr lang="en-US" sz="1400">
                <a:solidFill>
                  <a:srgbClr val="6A3E3E"/>
                </a:solidFill>
                <a:latin typeface="Consolas" panose="020B0609020204030204" pitchFamily="49" charset="0"/>
              </a:rPr>
              <a:t>br</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new</a:t>
            </a:r>
            <a:r>
              <a:rPr lang="en-US" sz="1400">
                <a:solidFill>
                  <a:srgbClr val="000000"/>
                </a:solidFill>
                <a:latin typeface="Consolas" panose="020B0609020204030204" pitchFamily="49" charset="0"/>
              </a:rPr>
              <a:t> BufferedReader(</a:t>
            </a:r>
            <a:r>
              <a:rPr lang="en-US" sz="1400" b="1">
                <a:solidFill>
                  <a:srgbClr val="7F0055"/>
                </a:solidFill>
                <a:latin typeface="Consolas" panose="020B0609020204030204" pitchFamily="49" charset="0"/>
              </a:rPr>
              <a:t>new</a:t>
            </a:r>
            <a:r>
              <a:rPr lang="en-US" sz="1400">
                <a:solidFill>
                  <a:srgbClr val="000000"/>
                </a:solidFill>
                <a:latin typeface="Consolas" panose="020B0609020204030204" pitchFamily="49" charset="0"/>
              </a:rPr>
              <a:t> FileReader(</a:t>
            </a:r>
            <a:r>
              <a:rPr lang="en-US" sz="1400">
                <a:solidFill>
                  <a:srgbClr val="2A00FF"/>
                </a:solidFill>
                <a:latin typeface="Consolas" panose="020B0609020204030204" pitchFamily="49" charset="0"/>
              </a:rPr>
              <a:t>"resources/animals.txt"</a:t>
            </a:r>
            <a:r>
              <a:rPr lang="en-US" sz="1400">
                <a:solidFill>
                  <a:srgbClr val="000000"/>
                </a:solidFill>
                <a:latin typeface="Consolas" panose="020B0609020204030204" pitchFamily="49" charset="0"/>
              </a:rPr>
              <a:t>))) {</a:t>
            </a:r>
          </a:p>
          <a:p>
            <a:pPr marL="45720" indent="0">
              <a:spcBef>
                <a:spcPts val="0"/>
              </a:spcBef>
              <a:spcAft>
                <a:spcPts val="0"/>
              </a:spcAft>
              <a:buNone/>
            </a:pPr>
            <a:r>
              <a:rPr lang="en-US" sz="1400" b="1">
                <a:solidFill>
                  <a:srgbClr val="7F0055"/>
                </a:solidFill>
                <a:latin typeface="Consolas" panose="020B0609020204030204" pitchFamily="49" charset="0"/>
              </a:rPr>
              <a:t>    while</a:t>
            </a: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line</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br</a:t>
            </a:r>
            <a:r>
              <a:rPr lang="en-US" sz="1400">
                <a:solidFill>
                  <a:srgbClr val="000000"/>
                </a:solidFill>
                <a:latin typeface="Consolas" panose="020B0609020204030204" pitchFamily="49" charset="0"/>
              </a:rPr>
              <a:t>.readLine()) != </a:t>
            </a:r>
            <a:r>
              <a:rPr lang="en-US" sz="1400" b="1">
                <a:solidFill>
                  <a:srgbClr val="7F0055"/>
                </a:solidFill>
                <a:latin typeface="Consolas" panose="020B0609020204030204" pitchFamily="49" charset="0"/>
              </a:rPr>
              <a:t>null</a:t>
            </a:r>
            <a:r>
              <a:rPr lang="en-US" sz="1400">
                <a:solidFill>
                  <a:srgbClr val="000000"/>
                </a:solidFill>
                <a:latin typeface="Consolas" panose="020B0609020204030204" pitchFamily="49" charset="0"/>
              </a:rPr>
              <a:t>) {</a:t>
            </a:r>
          </a:p>
          <a:p>
            <a:pPr marL="45720" indent="0">
              <a:spcBef>
                <a:spcPts val="0"/>
              </a:spcBef>
              <a:spcAft>
                <a:spcPts val="0"/>
              </a:spcAft>
              <a:buNone/>
            </a:pPr>
            <a:r>
              <a:rPr lang="en-US" sz="1400">
                <a:solidFill>
                  <a:srgbClr val="0000C0"/>
                </a:solidFill>
                <a:latin typeface="Consolas" panose="020B0609020204030204" pitchFamily="49" charset="0"/>
              </a:rPr>
              <a:t>      animals</a:t>
            </a:r>
            <a:r>
              <a:rPr lang="en-US" sz="1400">
                <a:solidFill>
                  <a:srgbClr val="000000"/>
                </a:solidFill>
                <a:latin typeface="Consolas" panose="020B0609020204030204" pitchFamily="49" charset="0"/>
              </a:rPr>
              <a:t>.add(</a:t>
            </a:r>
            <a:r>
              <a:rPr lang="en-US" sz="1400">
                <a:solidFill>
                  <a:srgbClr val="6A3E3E"/>
                </a:solidFill>
                <a:latin typeface="Consolas" panose="020B0609020204030204" pitchFamily="49" charset="0"/>
              </a:rPr>
              <a:t>line</a:t>
            </a:r>
            <a:r>
              <a:rPr lang="en-US" sz="1400">
                <a:solidFill>
                  <a:srgbClr val="000000"/>
                </a:solidFill>
                <a:latin typeface="Consolas" panose="020B0609020204030204" pitchFamily="49" charset="0"/>
              </a:rPr>
              <a:t>);</a:t>
            </a:r>
          </a:p>
          <a:p>
            <a:pPr marL="45720" indent="0">
              <a:spcBef>
                <a:spcPts val="0"/>
              </a:spcBef>
              <a:spcAft>
                <a:spcPts val="0"/>
              </a:spcAft>
              <a:buNone/>
            </a:pPr>
            <a:r>
              <a:rPr lang="en-US" sz="1400">
                <a:solidFill>
                  <a:srgbClr val="000000"/>
                </a:solidFill>
                <a:latin typeface="Consolas" panose="020B0609020204030204" pitchFamily="49" charset="0"/>
              </a:rPr>
              <a:t>      Thread.sleep(40);  </a:t>
            </a:r>
            <a:r>
              <a:rPr lang="en-US" sz="1400">
                <a:solidFill>
                  <a:srgbClr val="3F7F5F"/>
                </a:solidFill>
                <a:latin typeface="Consolas" panose="020B0609020204030204" pitchFamily="49" charset="0"/>
              </a:rPr>
              <a:t>// Simulate long running task</a:t>
            </a:r>
          </a:p>
          <a:p>
            <a:pPr marL="45720" indent="0">
              <a:spcBef>
                <a:spcPts val="0"/>
              </a:spcBef>
              <a:spcAft>
                <a:spcPts val="0"/>
              </a:spcAft>
              <a:buNone/>
            </a:pPr>
            <a:r>
              <a:rPr lang="en-US" sz="1400">
                <a:solidFill>
                  <a:srgbClr val="000000"/>
                </a:solidFill>
                <a:latin typeface="Consolas" panose="020B0609020204030204" pitchFamily="49" charset="0"/>
              </a:rPr>
              <a:t>    }</a:t>
            </a:r>
          </a:p>
          <a:p>
            <a:pPr marL="45720" indent="0">
              <a:spcBef>
                <a:spcPts val="0"/>
              </a:spcBef>
              <a:spcAft>
                <a:spcPts val="0"/>
              </a:spcAft>
              <a:buNone/>
            </a:pPr>
            <a:r>
              <a:rPr lang="en-US" sz="1400">
                <a:solidFill>
                  <a:srgbClr val="000000"/>
                </a:solidFill>
                <a:latin typeface="Consolas" panose="020B0609020204030204" pitchFamily="49" charset="0"/>
              </a:rPr>
              <a:t>  } </a:t>
            </a:r>
          </a:p>
          <a:p>
            <a:pPr marL="45720" indent="0">
              <a:spcBef>
                <a:spcPts val="0"/>
              </a:spcBef>
              <a:spcAft>
                <a:spcPts val="0"/>
              </a:spcAft>
              <a:buNone/>
            </a:pPr>
            <a:r>
              <a:rPr lang="en-US" sz="1400" b="1">
                <a:solidFill>
                  <a:srgbClr val="7F0055"/>
                </a:solidFill>
                <a:latin typeface="Consolas" panose="020B0609020204030204" pitchFamily="49" charset="0"/>
              </a:rPr>
              <a:t>  catch</a:t>
            </a:r>
            <a:r>
              <a:rPr lang="en-US" sz="1400">
                <a:solidFill>
                  <a:srgbClr val="000000"/>
                </a:solidFill>
                <a:latin typeface="Consolas" panose="020B0609020204030204" pitchFamily="49" charset="0"/>
              </a:rPr>
              <a:t> (Exception </a:t>
            </a:r>
            <a:r>
              <a:rPr lang="en-US" sz="1400">
                <a:solidFill>
                  <a:srgbClr val="6A3E3E"/>
                </a:solidFill>
                <a:latin typeface="Consolas" panose="020B0609020204030204" pitchFamily="49" charset="0"/>
              </a:rPr>
              <a:t>e</a:t>
            </a:r>
            <a:r>
              <a:rPr lang="en-US" sz="1400">
                <a:solidFill>
                  <a:srgbClr val="000000"/>
                </a:solidFill>
                <a:latin typeface="Consolas" panose="020B0609020204030204" pitchFamily="49" charset="0"/>
              </a:rPr>
              <a:t>) {</a:t>
            </a:r>
          </a:p>
          <a:p>
            <a:pPr marL="45720" indent="0">
              <a:spcBef>
                <a:spcPts val="0"/>
              </a:spcBef>
              <a:spcAft>
                <a:spcPts val="0"/>
              </a:spcAft>
              <a:buNone/>
            </a:pPr>
            <a:r>
              <a:rPr lang="en-US" sz="1400">
                <a:solidFill>
                  <a:srgbClr val="6A3E3E"/>
                </a:solidFill>
                <a:latin typeface="Consolas" panose="020B0609020204030204" pitchFamily="49" charset="0"/>
              </a:rPr>
              <a:t>    e</a:t>
            </a:r>
            <a:r>
              <a:rPr lang="en-US" sz="1400">
                <a:solidFill>
                  <a:srgbClr val="000000"/>
                </a:solidFill>
                <a:latin typeface="Consolas" panose="020B0609020204030204" pitchFamily="49" charset="0"/>
              </a:rPr>
              <a:t>.printStackTrace();</a:t>
            </a:r>
          </a:p>
          <a:p>
            <a:pPr marL="45720" indent="0">
              <a:spcBef>
                <a:spcPts val="0"/>
              </a:spcBef>
              <a:spcAft>
                <a:spcPts val="0"/>
              </a:spcAft>
              <a:buNone/>
            </a:pPr>
            <a:r>
              <a:rPr lang="en-US" sz="1400">
                <a:solidFill>
                  <a:srgbClr val="000000"/>
                </a:solidFill>
                <a:latin typeface="Consolas" panose="020B0609020204030204" pitchFamily="49" charset="0"/>
              </a:rPr>
              <a:t>  }</a:t>
            </a:r>
          </a:p>
          <a:p>
            <a:pPr marL="45720" indent="0">
              <a:spcBef>
                <a:spcPts val="0"/>
              </a:spcBef>
              <a:spcAft>
                <a:spcPts val="0"/>
              </a:spcAft>
              <a:buNone/>
            </a:pPr>
            <a:r>
              <a:rPr lang="en-US" sz="1400">
                <a:solidFill>
                  <a:srgbClr val="000000"/>
                </a:solidFill>
                <a:latin typeface="Consolas" panose="020B0609020204030204" pitchFamily="49" charset="0"/>
              </a:rPr>
              <a:t>  System.</a:t>
            </a:r>
            <a:r>
              <a:rPr lang="en-US" sz="1400">
                <a:solidFill>
                  <a:srgbClr val="0000C0"/>
                </a:solidFill>
                <a:latin typeface="Consolas" panose="020B0609020204030204" pitchFamily="49" charset="0"/>
              </a:rPr>
              <a:t>out</a:t>
            </a:r>
            <a:r>
              <a:rPr lang="en-US" sz="1400">
                <a:solidFill>
                  <a:srgbClr val="000000"/>
                </a:solidFill>
                <a:latin typeface="Consolas" panose="020B0609020204030204" pitchFamily="49" charset="0"/>
              </a:rPr>
              <a:t>.println(</a:t>
            </a:r>
            <a:r>
              <a:rPr lang="en-US" sz="1400">
                <a:solidFill>
                  <a:srgbClr val="6A3E3E"/>
                </a:solidFill>
                <a:latin typeface="Consolas" panose="020B0609020204030204" pitchFamily="49" charset="0"/>
              </a:rPr>
              <a:t>name</a:t>
            </a:r>
            <a:r>
              <a:rPr lang="en-US" sz="1400">
                <a:solidFill>
                  <a:srgbClr val="000000"/>
                </a:solidFill>
                <a:latin typeface="Consolas" panose="020B0609020204030204" pitchFamily="49" charset="0"/>
              </a:rPr>
              <a:t> + </a:t>
            </a:r>
            <a:r>
              <a:rPr lang="en-US" sz="1400">
                <a:solidFill>
                  <a:srgbClr val="2A00FF"/>
                </a:solidFill>
                <a:latin typeface="Consolas" panose="020B0609020204030204" pitchFamily="49" charset="0"/>
              </a:rPr>
              <a:t>" task complete. "</a:t>
            </a:r>
            <a:r>
              <a:rPr lang="en-US" sz="1400">
                <a:solidFill>
                  <a:srgbClr val="000000"/>
                </a:solidFill>
                <a:latin typeface="Consolas" panose="020B0609020204030204" pitchFamily="49" charset="0"/>
              </a:rPr>
              <a:t> + LocalDateTime.now());</a:t>
            </a:r>
          </a:p>
          <a:p>
            <a:pPr marL="45720" indent="0">
              <a:spcBef>
                <a:spcPts val="0"/>
              </a:spcBef>
              <a:spcAft>
                <a:spcPts val="0"/>
              </a:spcAft>
              <a:buNone/>
            </a:pPr>
            <a:r>
              <a:rPr lang="en-US" sz="1400">
                <a:solidFill>
                  <a:srgbClr val="000000"/>
                </a:solidFill>
                <a:latin typeface="Consolas" panose="020B0609020204030204" pitchFamily="49" charset="0"/>
              </a:rPr>
              <a:t>}</a:t>
            </a:r>
          </a:p>
          <a:p>
            <a:pPr marL="45720" indent="0">
              <a:spcBef>
                <a:spcPts val="0"/>
              </a:spcBef>
              <a:spcAft>
                <a:spcPts val="0"/>
              </a:spcAft>
              <a:buNone/>
            </a:pPr>
            <a:endParaRPr lang="en-US" sz="1400">
              <a:latin typeface="Consolas" panose="020B0609020204030204" pitchFamily="49" charset="0"/>
            </a:endParaRPr>
          </a:p>
          <a:p>
            <a:pPr marL="45720" indent="0">
              <a:spcBef>
                <a:spcPts val="0"/>
              </a:spcBef>
              <a:spcAft>
                <a:spcPts val="0"/>
              </a:spcAft>
              <a:buNone/>
            </a:pPr>
            <a:endParaRPr lang="en-US" sz="1400"/>
          </a:p>
        </p:txBody>
      </p:sp>
      <p:sp>
        <p:nvSpPr>
          <p:cNvPr id="3" name="Title 2">
            <a:extLst>
              <a:ext uri="{FF2B5EF4-FFF2-40B4-BE49-F238E27FC236}">
                <a16:creationId xmlns:a16="http://schemas.microsoft.com/office/drawing/2014/main" id="{E8F797F0-0BAF-4754-AF56-2622329F89D3}"/>
              </a:ext>
            </a:extLst>
          </p:cNvPr>
          <p:cNvSpPr>
            <a:spLocks noGrp="1"/>
          </p:cNvSpPr>
          <p:nvPr>
            <p:ph type="title"/>
          </p:nvPr>
        </p:nvSpPr>
        <p:spPr/>
        <p:txBody>
          <a:bodyPr/>
          <a:lstStyle/>
          <a:p>
            <a:r>
              <a:rPr lang="en-US"/>
              <a:t>Example:  Populating ArrayLists </a:t>
            </a:r>
            <a:br>
              <a:rPr lang="en-US"/>
            </a:br>
            <a:r>
              <a:rPr lang="en-US"/>
              <a:t>from files simultaneously</a:t>
            </a:r>
          </a:p>
        </p:txBody>
      </p:sp>
      <p:cxnSp>
        <p:nvCxnSpPr>
          <p:cNvPr id="5" name="Straight Connector 4">
            <a:extLst>
              <a:ext uri="{FF2B5EF4-FFF2-40B4-BE49-F238E27FC236}">
                <a16:creationId xmlns:a16="http://schemas.microsoft.com/office/drawing/2014/main" id="{BC1A8D35-D689-4C5D-B4F6-2F6CC99F35D0}"/>
              </a:ext>
            </a:extLst>
          </p:cNvPr>
          <p:cNvCxnSpPr/>
          <p:nvPr/>
        </p:nvCxnSpPr>
        <p:spPr>
          <a:xfrm>
            <a:off x="228600" y="3657600"/>
            <a:ext cx="86106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699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ava Green">
  <a:themeElements>
    <a:clrScheme name="Custom 23">
      <a:dk1>
        <a:sysClr val="windowText" lastClr="000000"/>
      </a:dk1>
      <a:lt1>
        <a:sysClr val="window" lastClr="FFFFFF"/>
      </a:lt1>
      <a:dk2>
        <a:srgbClr val="0D6911"/>
      </a:dk2>
      <a:lt2>
        <a:srgbClr val="E1FBE2"/>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defRPr sz="1800" b="0" dirty="0" err="1" smtClean="0">
            <a:solidFill>
              <a:srgbClr val="C00000"/>
            </a:solidFill>
            <a:latin typeface="Comic Sans MS" panose="030F0702030302020204" pitchFamily="66" charset="0"/>
          </a:defRPr>
        </a:defPPr>
      </a:lstStyle>
    </a:txDef>
  </a:objectDefaults>
  <a:extraClrSchemeLst/>
</a:theme>
</file>

<file path=ppt/theme/theme2.xml><?xml version="1.0" encoding="utf-8"?>
<a:theme xmlns:a="http://schemas.openxmlformats.org/drawingml/2006/main" name="1_Java Green">
  <a:themeElements>
    <a:clrScheme name="Custom 22">
      <a:dk1>
        <a:sysClr val="windowText" lastClr="000000"/>
      </a:dk1>
      <a:lt1>
        <a:srgbClr val="FBECD1"/>
      </a:lt1>
      <a:dk2>
        <a:srgbClr val="516B54"/>
      </a:dk2>
      <a:lt2>
        <a:srgbClr val="D3E6ED"/>
      </a:lt2>
      <a:accent1>
        <a:srgbClr val="8E58B6"/>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3.xml><?xml version="1.0" encoding="utf-8"?>
<a:theme xmlns:a="http://schemas.openxmlformats.org/drawingml/2006/main" name="2_Java Green">
  <a:themeElements>
    <a:clrScheme name="Custom 22">
      <a:dk1>
        <a:sysClr val="windowText" lastClr="000000"/>
      </a:dk1>
      <a:lt1>
        <a:srgbClr val="FBECD1"/>
      </a:lt1>
      <a:dk2>
        <a:srgbClr val="516B54"/>
      </a:dk2>
      <a:lt2>
        <a:srgbClr val="D3E6ED"/>
      </a:lt2>
      <a:accent1>
        <a:srgbClr val="8E58B6"/>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4.xml><?xml version="1.0" encoding="utf-8"?>
<a:theme xmlns:a="http://schemas.openxmlformats.org/drawingml/2006/main" name="3_Java Green">
  <a:themeElements>
    <a:clrScheme name="Custom 4">
      <a:dk1>
        <a:sysClr val="windowText" lastClr="000000"/>
      </a:dk1>
      <a:lt1>
        <a:srgbClr val="E5EBF2"/>
      </a:lt1>
      <a:dk2>
        <a:srgbClr val="0EA6AE"/>
      </a:dk2>
      <a:lt2>
        <a:srgbClr val="F6FBC5"/>
      </a:lt2>
      <a:accent1>
        <a:srgbClr val="479B63"/>
      </a:accent1>
      <a:accent2>
        <a:srgbClr val="E08602"/>
      </a:accent2>
      <a:accent3>
        <a:srgbClr val="E7BC29"/>
      </a:accent3>
      <a:accent4>
        <a:srgbClr val="D092A7"/>
      </a:accent4>
      <a:accent5>
        <a:srgbClr val="9C85C0"/>
      </a:accent5>
      <a:accent6>
        <a:srgbClr val="809EC2"/>
      </a:accent6>
      <a:hlink>
        <a:srgbClr val="8E58B6"/>
      </a:hlink>
      <a:folHlink>
        <a:srgbClr val="7F6F6F"/>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26647</TotalTime>
  <Words>3067</Words>
  <Application>Microsoft Office PowerPoint</Application>
  <PresentationFormat>On-screen Show (4:3)</PresentationFormat>
  <Paragraphs>356</Paragraphs>
  <Slides>22</Slides>
  <Notes>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22</vt:i4>
      </vt:variant>
    </vt:vector>
  </HeadingPairs>
  <TitlesOfParts>
    <vt:vector size="35" baseType="lpstr">
      <vt:lpstr>Arial Narrow</vt:lpstr>
      <vt:lpstr>Calibri</vt:lpstr>
      <vt:lpstr>Comic Sans MS</vt:lpstr>
      <vt:lpstr>Consolas</vt:lpstr>
      <vt:lpstr>Franklin Gothic Medium</vt:lpstr>
      <vt:lpstr>Open Sans</vt:lpstr>
      <vt:lpstr>Times</vt:lpstr>
      <vt:lpstr>Wingdings</vt:lpstr>
      <vt:lpstr>Wingdings 2</vt:lpstr>
      <vt:lpstr>Java Green</vt:lpstr>
      <vt:lpstr>1_Java Green</vt:lpstr>
      <vt:lpstr>2_Java Green</vt:lpstr>
      <vt:lpstr>3_Java Green</vt:lpstr>
      <vt:lpstr>Object-Oriented Programming and Data Abstraction  Lesson 12:  Concurrent  Programming</vt:lpstr>
      <vt:lpstr>Runnables like Threads</vt:lpstr>
      <vt:lpstr>An Example</vt:lpstr>
      <vt:lpstr>From Threads to Runnables</vt:lpstr>
      <vt:lpstr>But, remember Runnables are  Functional Interfaces</vt:lpstr>
      <vt:lpstr>Runnables</vt:lpstr>
      <vt:lpstr>Runnables and Task Scheduling</vt:lpstr>
      <vt:lpstr>Making an ExecutorService</vt:lpstr>
      <vt:lpstr>Example:  Populating ArrayLists  from files simultaneously</vt:lpstr>
      <vt:lpstr>But sometimes you need to  AWAIT for tasks to complete  (1)</vt:lpstr>
      <vt:lpstr>But sometimes you need to  AWAIT for tasks to complete  (2)</vt:lpstr>
      <vt:lpstr>The DRY principle: When Runnables are repetitive  (1)</vt:lpstr>
      <vt:lpstr>The DRY principle: When Runnables are repetitive  (2)</vt:lpstr>
      <vt:lpstr>Callables and Futures</vt:lpstr>
      <vt:lpstr>Callables vs Runnables</vt:lpstr>
      <vt:lpstr>Explicit and Implicit Callables</vt:lpstr>
      <vt:lpstr>Dealing with Futures</vt:lpstr>
      <vt:lpstr>Asynchronous Computations</vt:lpstr>
      <vt:lpstr>Futures vs CompletableFutures</vt:lpstr>
      <vt:lpstr>Completeable Future Example</vt:lpstr>
      <vt:lpstr>Subsequent actions you can take when  using CompletableFutures</vt:lpstr>
      <vt:lpstr>thenCombine()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and Data Abstraction  Lesson 1: Review</dc:title>
  <dc:creator>Jack Myers</dc:creator>
  <cp:lastModifiedBy>Jack Myers</cp:lastModifiedBy>
  <cp:revision>190</cp:revision>
  <cp:lastPrinted>2019-04-09T19:27:30Z</cp:lastPrinted>
  <dcterms:created xsi:type="dcterms:W3CDTF">2013-12-20T15:33:26Z</dcterms:created>
  <dcterms:modified xsi:type="dcterms:W3CDTF">2020-12-17T16:44:13Z</dcterms:modified>
</cp:coreProperties>
</file>