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4" r:id="rId3"/>
    <p:sldId id="259"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85" r:id="rId18"/>
    <p:sldId id="287" r:id="rId19"/>
    <p:sldId id="288" r:id="rId20"/>
    <p:sldId id="279" r:id="rId21"/>
    <p:sldId id="280" r:id="rId22"/>
    <p:sldId id="281" r:id="rId23"/>
    <p:sldId id="282" r:id="rId24"/>
    <p:sldId id="283" r:id="rId25"/>
    <p:sldId id="284" r:id="rId26"/>
    <p:sldId id="289" r:id="rId27"/>
    <p:sldId id="290" r:id="rId28"/>
    <p:sldId id="291"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7" autoAdjust="0"/>
  </p:normalViewPr>
  <p:slideViewPr>
    <p:cSldViewPr>
      <p:cViewPr varScale="1">
        <p:scale>
          <a:sx n="88" d="100"/>
          <a:sy n="88" d="100"/>
        </p:scale>
        <p:origin x="128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4B875-5003-4DC9-A1DF-07B176F60BEB}" type="datetimeFigureOut">
              <a:rPr lang="en-US" smtClean="0"/>
              <a:t>5/11/2024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9109C-29F3-47A5-80D1-23804F518026}" type="slidenum">
              <a:rPr lang="en-US" smtClean="0"/>
              <a:t>‹#›</a:t>
            </a:fld>
            <a:endParaRPr lang="en-US"/>
          </a:p>
        </p:txBody>
      </p:sp>
    </p:spTree>
    <p:extLst>
      <p:ext uri="{BB962C8B-B14F-4D97-AF65-F5344CB8AC3E}">
        <p14:creationId xmlns:p14="http://schemas.microsoft.com/office/powerpoint/2010/main" val="275293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9109C-29F3-47A5-80D1-23804F518026}" type="slidenum">
              <a:rPr lang="en-US" smtClean="0"/>
              <a:t>5</a:t>
            </a:fld>
            <a:endParaRPr lang="en-US"/>
          </a:p>
        </p:txBody>
      </p:sp>
    </p:spTree>
    <p:extLst>
      <p:ext uri="{BB962C8B-B14F-4D97-AF65-F5344CB8AC3E}">
        <p14:creationId xmlns:p14="http://schemas.microsoft.com/office/powerpoint/2010/main" val="20617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244769-8F1D-4774-9C8F-1BDE84743471}"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247921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244769-8F1D-4774-9C8F-1BDE84743471}"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44536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244769-8F1D-4774-9C8F-1BDE84743471}"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19266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244769-8F1D-4774-9C8F-1BDE84743471}"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88677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44769-8F1D-4774-9C8F-1BDE84743471}"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50264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244769-8F1D-4774-9C8F-1BDE84743471}"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48895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3244769-8F1D-4774-9C8F-1BDE84743471}"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108393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3244769-8F1D-4774-9C8F-1BDE84743471}"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183714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44769-8F1D-4774-9C8F-1BDE84743471}"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326911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244769-8F1D-4774-9C8F-1BDE84743471}"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318624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244769-8F1D-4774-9C8F-1BDE84743471}"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574-B93B-478A-BC97-E1E27E1FDB5F}" type="slidenum">
              <a:rPr lang="en-IN" smtClean="0"/>
              <a:t>‹#›</a:t>
            </a:fld>
            <a:endParaRPr lang="en-IN"/>
          </a:p>
        </p:txBody>
      </p:sp>
    </p:spTree>
    <p:extLst>
      <p:ext uri="{BB962C8B-B14F-4D97-AF65-F5344CB8AC3E}">
        <p14:creationId xmlns:p14="http://schemas.microsoft.com/office/powerpoint/2010/main" val="428329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44769-8F1D-4774-9C8F-1BDE84743471}" type="datetimeFigureOut">
              <a:rPr lang="en-IN" smtClean="0"/>
              <a:t>11-05-2024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21574-B93B-478A-BC97-E1E27E1FDB5F}" type="slidenum">
              <a:rPr lang="en-IN" smtClean="0"/>
              <a:t>‹#›</a:t>
            </a:fld>
            <a:endParaRPr lang="en-IN"/>
          </a:p>
        </p:txBody>
      </p:sp>
    </p:spTree>
    <p:extLst>
      <p:ext uri="{BB962C8B-B14F-4D97-AF65-F5344CB8AC3E}">
        <p14:creationId xmlns:p14="http://schemas.microsoft.com/office/powerpoint/2010/main" val="106249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airspayce.com/mikem/arduino/RadioHea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1167" y="152400"/>
            <a:ext cx="7200800" cy="1415772"/>
          </a:xfrm>
          <a:prstGeom prst="rect">
            <a:avLst/>
          </a:prstGeom>
          <a:noFill/>
        </p:spPr>
        <p:txBody>
          <a:bodyPr wrap="square" rtlCol="0">
            <a:spAutoFit/>
          </a:bodyPr>
          <a:lstStyle/>
          <a:p>
            <a:pPr algn="ctr"/>
            <a:r>
              <a:rPr lang="ta-IN" b="1" dirty="0">
                <a:latin typeface="Times New Roman" pitchFamily="18" charset="0"/>
              </a:rPr>
              <a:t>அரசினர் பொறியியல் கல்லூரி</a:t>
            </a:r>
            <a:r>
              <a:rPr lang="en-IN" b="1" dirty="0">
                <a:latin typeface="Times New Roman" pitchFamily="18" charset="0"/>
              </a:rPr>
              <a:t> </a:t>
            </a:r>
            <a:r>
              <a:rPr lang="ta-IN" b="1" dirty="0">
                <a:latin typeface="Times New Roman" pitchFamily="18" charset="0"/>
              </a:rPr>
              <a:t>-</a:t>
            </a:r>
            <a:r>
              <a:rPr lang="en-IN" b="1" dirty="0">
                <a:latin typeface="Times New Roman" pitchFamily="18" charset="0"/>
              </a:rPr>
              <a:t> </a:t>
            </a:r>
            <a:r>
              <a:rPr lang="ta-IN" b="1" dirty="0">
                <a:latin typeface="Times New Roman" pitchFamily="18" charset="0"/>
              </a:rPr>
              <a:t>போடிநாயக்கனூர் </a:t>
            </a: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 </a:t>
            </a:r>
            <a:r>
              <a:rPr lang="en-IN" sz="2000" b="1" dirty="0">
                <a:latin typeface="Times New Roman" pitchFamily="18" charset="0"/>
                <a:cs typeface="Times New Roman" pitchFamily="18" charset="0"/>
              </a:rPr>
              <a:t>GOVERNMENT COLLEGE OF ENGINEERING</a:t>
            </a:r>
            <a:r>
              <a:rPr lang="en-IN" b="1" dirty="0">
                <a:latin typeface="Times New Roman" pitchFamily="18" charset="0"/>
                <a:cs typeface="Times New Roman" pitchFamily="18" charset="0"/>
              </a:rPr>
              <a:t>, </a:t>
            </a:r>
            <a:r>
              <a:rPr lang="en-IN" sz="2000" b="1" dirty="0">
                <a:latin typeface="Times New Roman" pitchFamily="18" charset="0"/>
                <a:cs typeface="Times New Roman" pitchFamily="18" charset="0"/>
              </a:rPr>
              <a:t>BODINAYAKKANUR – 625582    </a:t>
            </a:r>
            <a:endParaRPr lang="en-IN" sz="2000" dirty="0">
              <a:latin typeface="Times New Roman" pitchFamily="18" charset="0"/>
              <a:cs typeface="Times New Roman" pitchFamily="18" charset="0"/>
            </a:endParaRPr>
          </a:p>
          <a:p>
            <a:pPr algn="ctr"/>
            <a:r>
              <a:rPr lang="en-IN" sz="1400" b="1" dirty="0">
                <a:latin typeface="Arial" pitchFamily="34" charset="0"/>
                <a:cs typeface="Arial" pitchFamily="34" charset="0"/>
              </a:rPr>
              <a:t>A </a:t>
            </a:r>
            <a:r>
              <a:rPr lang="en-IN" sz="1400" b="1" dirty="0" err="1">
                <a:latin typeface="Arial" pitchFamily="34" charset="0"/>
                <a:cs typeface="Arial" pitchFamily="34" charset="0"/>
              </a:rPr>
              <a:t>Tamilnadu</a:t>
            </a:r>
            <a:r>
              <a:rPr lang="en-IN" sz="1400" b="1" dirty="0">
                <a:latin typeface="Arial" pitchFamily="34" charset="0"/>
                <a:cs typeface="Arial" pitchFamily="34" charset="0"/>
              </a:rPr>
              <a:t> Government Education Institution</a:t>
            </a:r>
            <a:endParaRPr lang="en-IN" sz="1400" dirty="0">
              <a:latin typeface="Arial" pitchFamily="34" charset="0"/>
              <a:cs typeface="Arial" pitchFamily="34" charset="0"/>
            </a:endParaRPr>
          </a:p>
          <a:p>
            <a:pPr algn="ctr"/>
            <a:r>
              <a:rPr lang="en-IN" sz="1400" b="1" dirty="0">
                <a:latin typeface="Arial" pitchFamily="34" charset="0"/>
                <a:cs typeface="Arial" pitchFamily="34" charset="0"/>
              </a:rPr>
              <a:t>Affiliated to Anna University, Chennai</a:t>
            </a:r>
            <a:endParaRPr lang="en-US" sz="1400" dirty="0">
              <a:latin typeface="Arial" pitchFamily="34" charset="0"/>
              <a:cs typeface="Arial" pitchFamily="34" charset="0"/>
            </a:endParaRPr>
          </a:p>
        </p:txBody>
      </p:sp>
      <p:sp>
        <p:nvSpPr>
          <p:cNvPr id="6" name="TextBox 5"/>
          <p:cNvSpPr txBox="1"/>
          <p:nvPr/>
        </p:nvSpPr>
        <p:spPr>
          <a:xfrm>
            <a:off x="49567" y="2028900"/>
            <a:ext cx="9144000" cy="227754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itchFamily="18" charset="0"/>
              </a:rPr>
              <a:t>Department of Electronics and Communication </a:t>
            </a:r>
            <a:r>
              <a:rPr lang="en-US" sz="2200" b="1" dirty="0" smtClean="0">
                <a:latin typeface="Times New Roman" pitchFamily="18" charset="0"/>
                <a:cs typeface="Times New Roman" pitchFamily="18" charset="0"/>
              </a:rPr>
              <a:t>Engineering</a:t>
            </a:r>
          </a:p>
          <a:p>
            <a:pPr algn="ct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Presentation Meeting</a:t>
            </a:r>
            <a:r>
              <a:rPr lang="en-US" dirty="0">
                <a:latin typeface="Times New Roman" pitchFamily="18" charset="0"/>
                <a:cs typeface="Times New Roman" pitchFamily="18" charset="0"/>
              </a:rPr>
              <a:t>  for EC8811-Project Work</a:t>
            </a:r>
          </a:p>
          <a:p>
            <a:pPr algn="ctr"/>
            <a:r>
              <a:rPr lang="en-US" sz="2000" dirty="0">
                <a:latin typeface="Times New Roman" pitchFamily="18" charset="0"/>
                <a:cs typeface="Times New Roman" pitchFamily="18" charset="0"/>
              </a:rPr>
              <a:t>Date: </a:t>
            </a:r>
            <a:r>
              <a:rPr lang="en-US" sz="2000" dirty="0" smtClean="0">
                <a:latin typeface="Times New Roman" pitchFamily="18" charset="0"/>
                <a:cs typeface="Times New Roman" pitchFamily="18" charset="0"/>
              </a:rPr>
              <a:t>13 MAY 2024</a:t>
            </a:r>
            <a:endParaRPr lang="en-US"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r>
              <a:rPr lang="en-US" sz="2000" b="1" dirty="0" smtClean="0">
                <a:latin typeface="Times New Roman" panose="02020603050405020304" pitchFamily="18" charset="0"/>
                <a:cs typeface="Times New Roman" panose="02020603050405020304" pitchFamily="18" charset="0"/>
              </a:rPr>
              <a:t>ADVANCED EMERGENCY VEHICLE ALERT SYSTEM IN URBAN ENVIRONMENT USING LORA SHIELD</a:t>
            </a: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p:txBody>
      </p:sp>
      <p:sp>
        <p:nvSpPr>
          <p:cNvPr id="7" name="TextBox 6"/>
          <p:cNvSpPr txBox="1"/>
          <p:nvPr/>
        </p:nvSpPr>
        <p:spPr>
          <a:xfrm>
            <a:off x="331128" y="4572000"/>
            <a:ext cx="4343400" cy="1754326"/>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Presented by,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T.Ashok-923320106004</a:t>
            </a:r>
          </a:p>
          <a:p>
            <a:r>
              <a:rPr lang="en-US" dirty="0" smtClean="0">
                <a:latin typeface="Times New Roman" pitchFamily="18" charset="0"/>
                <a:cs typeface="Times New Roman" pitchFamily="18" charset="0"/>
              </a:rPr>
              <a:t>S.V.Rexshen-923320106037</a:t>
            </a:r>
          </a:p>
          <a:p>
            <a:r>
              <a:rPr lang="en-US" dirty="0" smtClean="0">
                <a:latin typeface="Times New Roman" pitchFamily="18" charset="0"/>
                <a:cs typeface="Times New Roman" pitchFamily="18" charset="0"/>
              </a:rPr>
              <a:t>A.Sanjay-923320106038</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M.Sanjay</a:t>
            </a:r>
            <a:r>
              <a:rPr lang="en-US" dirty="0" smtClean="0">
                <a:latin typeface="Times New Roman" pitchFamily="18" charset="0"/>
                <a:cs typeface="Times New Roman" pitchFamily="18" charset="0"/>
              </a:rPr>
              <a:t> Kumar-923320106039</a:t>
            </a:r>
          </a:p>
        </p:txBody>
      </p:sp>
      <p:sp>
        <p:nvSpPr>
          <p:cNvPr id="8" name="TextBox 7"/>
          <p:cNvSpPr txBox="1"/>
          <p:nvPr/>
        </p:nvSpPr>
        <p:spPr>
          <a:xfrm>
            <a:off x="5233817" y="4572000"/>
            <a:ext cx="3601296" cy="1200329"/>
          </a:xfrm>
          <a:prstGeom prst="rect">
            <a:avLst/>
          </a:prstGeom>
          <a:noFill/>
        </p:spPr>
        <p:txBody>
          <a:bodyPr wrap="square" rtlCol="0">
            <a:spAutoFit/>
          </a:bodyPr>
          <a:lstStyle/>
          <a:p>
            <a:r>
              <a:rPr lang="en-US" b="1" dirty="0">
                <a:latin typeface="Times New Roman" pitchFamily="18" charset="0"/>
                <a:cs typeface="Times New Roman" pitchFamily="18" charset="0"/>
              </a:rPr>
              <a:t>Under The Guidance </a:t>
            </a:r>
            <a:r>
              <a:rPr lang="en-US" b="1" dirty="0" smtClean="0">
                <a:latin typeface="Times New Roman" pitchFamily="18" charset="0"/>
                <a:cs typeface="Times New Roman" pitchFamily="18" charset="0"/>
              </a:rPr>
              <a:t>of,</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Mr.M.Rajamadasamy</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M.Tech</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99592" cy="89959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47430"/>
            <a:ext cx="878737" cy="836711"/>
          </a:xfrm>
          <a:prstGeom prst="rect">
            <a:avLst/>
          </a:prstGeom>
        </p:spPr>
      </p:pic>
    </p:spTree>
    <p:extLst>
      <p:ext uri="{BB962C8B-B14F-4D97-AF65-F5344CB8AC3E}">
        <p14:creationId xmlns:p14="http://schemas.microsoft.com/office/powerpoint/2010/main" val="365939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7521812"/>
              </p:ext>
            </p:extLst>
          </p:nvPr>
        </p:nvGraphicFramePr>
        <p:xfrm>
          <a:off x="251520" y="836712"/>
          <a:ext cx="8784975" cy="5962476"/>
        </p:xfrm>
        <a:graphic>
          <a:graphicData uri="http://schemas.openxmlformats.org/drawingml/2006/table">
            <a:tbl>
              <a:tblPr>
                <a:tableStyleId>{8A107856-5554-42FB-B03E-39F5DBC370BA}</a:tableStyleId>
              </a:tblPr>
              <a:tblGrid>
                <a:gridCol w="1656184"/>
                <a:gridCol w="1512168"/>
                <a:gridCol w="1224136"/>
                <a:gridCol w="3269963"/>
                <a:gridCol w="1122524"/>
              </a:tblGrid>
              <a:tr h="2880320">
                <a:tc>
                  <a:txBody>
                    <a:bodyPr/>
                    <a:lstStyle/>
                    <a:p>
                      <a:pPr marL="0" marR="0" algn="l">
                        <a:lnSpc>
                          <a:spcPct val="150000"/>
                        </a:lnSpc>
                        <a:spcBef>
                          <a:spcPts val="0"/>
                        </a:spcBef>
                        <a:spcAft>
                          <a:spcPts val="0"/>
                        </a:spcAft>
                        <a:tabLst>
                          <a:tab pos="2092325" algn="l"/>
                        </a:tabLst>
                      </a:pPr>
                      <a:r>
                        <a:rPr lang="en-US" sz="1400" dirty="0">
                          <a:effectLst/>
                        </a:rPr>
                        <a:t>Smart Ambulance Approach Alarm System Using Smartphone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dirty="0">
                          <a:effectLst/>
                        </a:rPr>
                        <a:t>Toru</a:t>
                      </a:r>
                    </a:p>
                    <a:p>
                      <a:pPr marL="0" marR="0" algn="l">
                        <a:lnSpc>
                          <a:spcPct val="150000"/>
                        </a:lnSpc>
                        <a:spcBef>
                          <a:spcPts val="0"/>
                        </a:spcBef>
                        <a:spcAft>
                          <a:spcPts val="0"/>
                        </a:spcAft>
                        <a:tabLst>
                          <a:tab pos="2092325" algn="l"/>
                        </a:tabLst>
                      </a:pPr>
                      <a:r>
                        <a:rPr lang="en-US" sz="1400" dirty="0" err="1">
                          <a:effectLst/>
                        </a:rPr>
                        <a:t>Kobyashi</a:t>
                      </a:r>
                      <a:r>
                        <a:rPr lang="en-US" sz="1400" dirty="0">
                          <a:effectLst/>
                        </a:rPr>
                        <a:t>,</a:t>
                      </a:r>
                    </a:p>
                    <a:p>
                      <a:pPr marL="0" marR="0" algn="l">
                        <a:lnSpc>
                          <a:spcPct val="150000"/>
                        </a:lnSpc>
                        <a:spcBef>
                          <a:spcPts val="0"/>
                        </a:spcBef>
                        <a:spcAft>
                          <a:spcPts val="0"/>
                        </a:spcAft>
                        <a:tabLst>
                          <a:tab pos="2092325" algn="l"/>
                        </a:tabLst>
                      </a:pPr>
                      <a:r>
                        <a:rPr lang="en-US" sz="1400" dirty="0" err="1">
                          <a:effectLst/>
                        </a:rPr>
                        <a:t>Fukuyoshi</a:t>
                      </a:r>
                      <a:r>
                        <a:rPr lang="en-US" sz="1400" dirty="0">
                          <a:effectLst/>
                        </a:rPr>
                        <a:t>       </a:t>
                      </a:r>
                    </a:p>
                    <a:p>
                      <a:pPr marL="0" marR="0" algn="l">
                        <a:lnSpc>
                          <a:spcPct val="150000"/>
                        </a:lnSpc>
                        <a:spcBef>
                          <a:spcPts val="0"/>
                        </a:spcBef>
                        <a:spcAft>
                          <a:spcPts val="0"/>
                        </a:spcAft>
                        <a:tabLst>
                          <a:tab pos="2092325" algn="l"/>
                        </a:tabLst>
                      </a:pPr>
                      <a:r>
                        <a:rPr lang="en-US" sz="1400" dirty="0">
                          <a:effectLst/>
                        </a:rPr>
                        <a:t>Kimura,</a:t>
                      </a:r>
                    </a:p>
                    <a:p>
                      <a:pPr marL="0" marR="0" algn="l">
                        <a:lnSpc>
                          <a:spcPct val="150000"/>
                        </a:lnSpc>
                        <a:spcBef>
                          <a:spcPts val="0"/>
                        </a:spcBef>
                        <a:spcAft>
                          <a:spcPts val="0"/>
                        </a:spcAft>
                        <a:tabLst>
                          <a:tab pos="2092325" algn="l"/>
                        </a:tabLst>
                      </a:pPr>
                      <a:r>
                        <a:rPr lang="en-US" sz="1400" dirty="0">
                          <a:effectLst/>
                        </a:rPr>
                        <a:t>Kenichi Arai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ctr">
                        <a:lnSpc>
                          <a:spcPct val="150000"/>
                        </a:lnSpc>
                        <a:spcBef>
                          <a:spcPts val="0"/>
                        </a:spcBef>
                        <a:spcAft>
                          <a:spcPts val="0"/>
                        </a:spcAft>
                        <a:tabLst>
                          <a:tab pos="2092325" algn="l"/>
                        </a:tabLst>
                      </a:pPr>
                      <a:r>
                        <a:rPr lang="en-US" sz="1400" dirty="0">
                          <a:effectLst/>
                        </a:rPr>
                        <a:t>2019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dirty="0">
                          <a:effectLst/>
                        </a:rPr>
                        <a:t>The position of emergency vehicle is shared with other vehicles within the range of 500m, using the live data in the cloud server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dirty="0">
                          <a:effectLst/>
                        </a:rPr>
                        <a:t>Software glitch,</a:t>
                      </a:r>
                    </a:p>
                    <a:p>
                      <a:pPr marL="0" marR="0" algn="l">
                        <a:lnSpc>
                          <a:spcPct val="150000"/>
                        </a:lnSpc>
                        <a:spcBef>
                          <a:spcPts val="0"/>
                        </a:spcBef>
                        <a:spcAft>
                          <a:spcPts val="0"/>
                        </a:spcAft>
                        <a:tabLst>
                          <a:tab pos="2092325" algn="l"/>
                        </a:tabLst>
                      </a:pPr>
                      <a:r>
                        <a:rPr lang="en-US" sz="1400" dirty="0">
                          <a:effectLst/>
                        </a:rPr>
                        <a:t>Poor network</a:t>
                      </a:r>
                    </a:p>
                    <a:p>
                      <a:pPr marL="0" marR="0" algn="l">
                        <a:lnSpc>
                          <a:spcPct val="150000"/>
                        </a:lnSpc>
                        <a:spcBef>
                          <a:spcPts val="0"/>
                        </a:spcBef>
                        <a:spcAft>
                          <a:spcPts val="0"/>
                        </a:spcAft>
                        <a:tabLst>
                          <a:tab pos="2092325" algn="l"/>
                        </a:tabLst>
                      </a:pPr>
                      <a:r>
                        <a:rPr lang="en-US" sz="1400" dirty="0">
                          <a:effectLst/>
                        </a:rPr>
                        <a:t>Connectivity affects the timely response of the system.</a:t>
                      </a:r>
                    </a:p>
                    <a:p>
                      <a:pPr marL="0" marR="0" algn="l">
                        <a:lnSpc>
                          <a:spcPct val="150000"/>
                        </a:lnSpc>
                        <a:spcBef>
                          <a:spcPts val="0"/>
                        </a:spcBef>
                        <a:spcAft>
                          <a:spcPts val="0"/>
                        </a:spcAft>
                        <a:tabLst>
                          <a:tab pos="2092325" algn="l"/>
                        </a:tabLs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r>
              <a:tr h="2880320">
                <a:tc>
                  <a:txBody>
                    <a:bodyPr/>
                    <a:lstStyle/>
                    <a:p>
                      <a:pPr marL="0" marR="0" algn="l">
                        <a:lnSpc>
                          <a:spcPct val="150000"/>
                        </a:lnSpc>
                        <a:spcBef>
                          <a:spcPts val="0"/>
                        </a:spcBef>
                        <a:spcAft>
                          <a:spcPts val="0"/>
                        </a:spcAft>
                        <a:tabLst>
                          <a:tab pos="2092325" algn="l"/>
                        </a:tabLst>
                      </a:pPr>
                      <a:r>
                        <a:rPr lang="en-US" sz="1400">
                          <a:effectLst/>
                        </a:rPr>
                        <a:t>EVAS – Emergency Vehicle Alert System using </a:t>
                      </a:r>
                    </a:p>
                    <a:p>
                      <a:pPr marL="0" marR="0" algn="l">
                        <a:lnSpc>
                          <a:spcPct val="150000"/>
                        </a:lnSpc>
                        <a:spcBef>
                          <a:spcPts val="0"/>
                        </a:spcBef>
                        <a:spcAft>
                          <a:spcPts val="0"/>
                        </a:spcAft>
                        <a:tabLst>
                          <a:tab pos="2092325" algn="l"/>
                        </a:tabLst>
                      </a:pPr>
                      <a:r>
                        <a:rPr lang="en-US" sz="1400">
                          <a:effectLst/>
                        </a:rPr>
                        <a:t>LoRa for automobiles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a:effectLst/>
                        </a:rPr>
                        <a:t> Sanjay S Tippannavar,</a:t>
                      </a:r>
                    </a:p>
                    <a:p>
                      <a:pPr marL="0" marR="0" algn="l">
                        <a:lnSpc>
                          <a:spcPct val="150000"/>
                        </a:lnSpc>
                        <a:spcBef>
                          <a:spcPts val="0"/>
                        </a:spcBef>
                        <a:spcAft>
                          <a:spcPts val="0"/>
                        </a:spcAft>
                        <a:tabLst>
                          <a:tab pos="2092325" algn="l"/>
                        </a:tabLst>
                      </a:pPr>
                      <a:r>
                        <a:rPr lang="en-US" sz="1400">
                          <a:effectLst/>
                        </a:rPr>
                        <a:t>Puneeth K M,</a:t>
                      </a:r>
                    </a:p>
                    <a:p>
                      <a:pPr marL="0" marR="0" algn="l">
                        <a:lnSpc>
                          <a:spcPct val="150000"/>
                        </a:lnSpc>
                        <a:spcBef>
                          <a:spcPts val="0"/>
                        </a:spcBef>
                        <a:spcAft>
                          <a:spcPts val="0"/>
                        </a:spcAft>
                        <a:tabLst>
                          <a:tab pos="2092325" algn="l"/>
                        </a:tabLst>
                      </a:pPr>
                      <a:r>
                        <a:rPr lang="en-US" sz="1400">
                          <a:effectLst/>
                        </a:rPr>
                        <a:t>Yaswanth S, </a:t>
                      </a:r>
                    </a:p>
                    <a:p>
                      <a:pPr marL="0" marR="0" algn="l">
                        <a:lnSpc>
                          <a:spcPct val="150000"/>
                        </a:lnSpc>
                        <a:spcBef>
                          <a:spcPts val="0"/>
                        </a:spcBef>
                        <a:spcAft>
                          <a:spcPts val="0"/>
                        </a:spcAft>
                        <a:tabLst>
                          <a:tab pos="2092325" algn="l"/>
                        </a:tabLst>
                      </a:pPr>
                      <a:r>
                        <a:rPr lang="en-US" sz="1400">
                          <a:effectLst/>
                        </a:rPr>
                        <a:t>Madhu Sudan M 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ctr">
                        <a:lnSpc>
                          <a:spcPct val="150000"/>
                        </a:lnSpc>
                        <a:spcBef>
                          <a:spcPts val="0"/>
                        </a:spcBef>
                        <a:spcAft>
                          <a:spcPts val="0"/>
                        </a:spcAft>
                        <a:tabLst>
                          <a:tab pos="2092325" algn="l"/>
                        </a:tabLst>
                      </a:pPr>
                      <a:r>
                        <a:rPr lang="en-US" sz="1400" dirty="0">
                          <a:effectLst/>
                        </a:rPr>
                        <a:t>2023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dirty="0">
                          <a:effectLst/>
                        </a:rPr>
                        <a:t>The </a:t>
                      </a:r>
                      <a:r>
                        <a:rPr lang="en-US" sz="1400" dirty="0" err="1">
                          <a:effectLst/>
                        </a:rPr>
                        <a:t>lora</a:t>
                      </a:r>
                      <a:r>
                        <a:rPr lang="en-US" sz="1400" dirty="0">
                          <a:effectLst/>
                        </a:rPr>
                        <a:t> based transceiver is fixed in cars and emergency vehicle it is processed  using the </a:t>
                      </a:r>
                      <a:r>
                        <a:rPr lang="en-US" sz="1400" dirty="0" err="1">
                          <a:effectLst/>
                        </a:rPr>
                        <a:t>arduino</a:t>
                      </a:r>
                      <a:r>
                        <a:rPr lang="en-US" sz="1400" dirty="0">
                          <a:effectLst/>
                        </a:rPr>
                        <a:t> and the alert message is displayed to the nearer vehicles.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c>
                  <a:txBody>
                    <a:bodyPr/>
                    <a:lstStyle/>
                    <a:p>
                      <a:pPr marL="0" marR="0" algn="l">
                        <a:lnSpc>
                          <a:spcPct val="150000"/>
                        </a:lnSpc>
                        <a:spcBef>
                          <a:spcPts val="0"/>
                        </a:spcBef>
                        <a:spcAft>
                          <a:spcPts val="0"/>
                        </a:spcAft>
                        <a:tabLst>
                          <a:tab pos="2092325" algn="l"/>
                        </a:tabLst>
                      </a:pPr>
                      <a:r>
                        <a:rPr lang="en-US" sz="1400" dirty="0" err="1">
                          <a:effectLst/>
                        </a:rPr>
                        <a:t>Arduino</a:t>
                      </a:r>
                      <a:r>
                        <a:rPr lang="en-US" sz="1400" dirty="0">
                          <a:effectLst/>
                        </a:rPr>
                        <a:t> posses limited processing power ,range of transmission is not mentioned.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552" marR="67552" marT="67552" marB="67552"/>
                </a:tc>
              </a:tr>
            </a:tbl>
          </a:graphicData>
        </a:graphic>
      </p:graphicFrame>
    </p:spTree>
    <p:extLst>
      <p:ext uri="{BB962C8B-B14F-4D97-AF65-F5344CB8AC3E}">
        <p14:creationId xmlns:p14="http://schemas.microsoft.com/office/powerpoint/2010/main" val="2204556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ARDUINO</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124744"/>
            <a:ext cx="5256584" cy="5328592"/>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UNO </a:t>
            </a:r>
            <a:r>
              <a:rPr lang="en-US" sz="2400" dirty="0">
                <a:latin typeface="Times New Roman" panose="02020603050405020304" pitchFamily="18" charset="0"/>
                <a:cs typeface="Times New Roman" panose="02020603050405020304" pitchFamily="18" charset="0"/>
              </a:rPr>
              <a:t>board is equipped with sets of digital and analog input/output (I/O) pins that may be interfaced to various expansion boards </a:t>
            </a:r>
            <a:r>
              <a:rPr lang="en-US" sz="2400" dirty="0" smtClean="0">
                <a:latin typeface="Times New Roman" panose="02020603050405020304" pitchFamily="18" charset="0"/>
                <a:cs typeface="Times New Roman" panose="02020603050405020304" pitchFamily="18" charset="0"/>
              </a:rPr>
              <a:t>(shields).</a:t>
            </a: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board has 14 digital I/O </a:t>
            </a:r>
            <a:r>
              <a:rPr lang="en-US" sz="2400" dirty="0" smtClean="0">
                <a:latin typeface="Times New Roman" panose="02020603050405020304" pitchFamily="18" charset="0"/>
                <a:cs typeface="Times New Roman" panose="02020603050405020304" pitchFamily="18" charset="0"/>
              </a:rPr>
              <a:t>pins and 6 </a:t>
            </a:r>
            <a:r>
              <a:rPr lang="en-US" sz="2400" dirty="0">
                <a:latin typeface="Times New Roman" panose="02020603050405020304" pitchFamily="18" charset="0"/>
                <a:cs typeface="Times New Roman" panose="02020603050405020304" pitchFamily="18" charset="0"/>
              </a:rPr>
              <a:t>analog I/O </a:t>
            </a:r>
            <a:r>
              <a:rPr lang="en-US" sz="2400" dirty="0" smtClean="0">
                <a:latin typeface="Times New Roman" panose="02020603050405020304" pitchFamily="18" charset="0"/>
                <a:cs typeface="Times New Roman" panose="02020603050405020304" pitchFamily="18" charset="0"/>
              </a:rPr>
              <a:t>pins. </a:t>
            </a:r>
          </a:p>
          <a:p>
            <a:pPr>
              <a:lnSpc>
                <a:spcPct val="150000"/>
              </a:lnSpc>
            </a:pPr>
            <a:r>
              <a:rPr lang="en-US" sz="2400" dirty="0" smtClean="0">
                <a:latin typeface="Times New Roman" panose="02020603050405020304" pitchFamily="18" charset="0"/>
                <a:cs typeface="Times New Roman" panose="02020603050405020304" pitchFamily="18" charset="0"/>
              </a:rPr>
              <a:t>Also it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programmable with the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IDE via </a:t>
            </a:r>
            <a:r>
              <a:rPr lang="en-US" sz="2400" dirty="0">
                <a:latin typeface="Times New Roman" panose="02020603050405020304" pitchFamily="18" charset="0"/>
                <a:cs typeface="Times New Roman" panose="02020603050405020304" pitchFamily="18" charset="0"/>
              </a:rPr>
              <a:t>type B USB </a:t>
            </a:r>
            <a:r>
              <a:rPr lang="en-US" sz="2400" dirty="0" smtClean="0">
                <a:latin typeface="Times New Roman" panose="02020603050405020304" pitchFamily="18" charset="0"/>
                <a:cs typeface="Times New Roman" panose="02020603050405020304" pitchFamily="18" charset="0"/>
              </a:rPr>
              <a:t>cable.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1916832"/>
            <a:ext cx="3143250" cy="3143250"/>
          </a:xfrm>
          <a:prstGeom prst="rect">
            <a:avLst/>
          </a:prstGeom>
        </p:spPr>
      </p:pic>
    </p:spTree>
    <p:extLst>
      <p:ext uri="{BB962C8B-B14F-4D97-AF65-F5344CB8AC3E}">
        <p14:creationId xmlns:p14="http://schemas.microsoft.com/office/powerpoint/2010/main" val="23875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PINOUT CONFIGURATION</a:t>
            </a:r>
            <a:endParaRPr lang="en-US"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8212053"/>
              </p:ext>
            </p:extLst>
          </p:nvPr>
        </p:nvGraphicFramePr>
        <p:xfrm>
          <a:off x="683567" y="1484782"/>
          <a:ext cx="7776864" cy="5040561"/>
        </p:xfrm>
        <a:graphic>
          <a:graphicData uri="http://schemas.openxmlformats.org/drawingml/2006/table">
            <a:tbl>
              <a:tblPr firstRow="1" firstCol="1" bandRow="1">
                <a:tableStyleId>{5C22544A-7EE6-4342-B048-85BDC9FD1C3A}</a:tableStyleId>
              </a:tblPr>
              <a:tblGrid>
                <a:gridCol w="2592288"/>
                <a:gridCol w="2592288"/>
                <a:gridCol w="2592288"/>
              </a:tblGrid>
              <a:tr h="582833">
                <a:tc>
                  <a:txBody>
                    <a:bodyPr/>
                    <a:lstStyle/>
                    <a:p>
                      <a:pPr marL="0" marR="0" algn="just">
                        <a:lnSpc>
                          <a:spcPts val="2250"/>
                        </a:lnSpc>
                        <a:spcBef>
                          <a:spcPts val="450"/>
                        </a:spcBef>
                        <a:spcAft>
                          <a:spcPts val="750"/>
                        </a:spcAft>
                      </a:pPr>
                      <a:r>
                        <a:rPr lang="en-US" sz="1600" b="1" dirty="0">
                          <a:solidFill>
                            <a:schemeClr val="tx1"/>
                          </a:solidFill>
                          <a:effectLst/>
                          <a:latin typeface="Times New Roman" panose="02020603050405020304" pitchFamily="18" charset="0"/>
                          <a:cs typeface="Times New Roman" panose="02020603050405020304" pitchFamily="18" charset="0"/>
                        </a:rPr>
                        <a:t>Reset</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a:solidFill>
                            <a:schemeClr val="tx1"/>
                          </a:solidFill>
                          <a:effectLst/>
                          <a:latin typeface="Times New Roman" panose="02020603050405020304" pitchFamily="18" charset="0"/>
                          <a:cs typeface="Times New Roman" panose="02020603050405020304" pitchFamily="18" charset="0"/>
                        </a:rPr>
                        <a:t>Reset</a:t>
                      </a:r>
                      <a:endPar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a:solidFill>
                            <a:schemeClr val="tx1"/>
                          </a:solidFill>
                          <a:effectLst/>
                          <a:latin typeface="Times New Roman" panose="02020603050405020304" pitchFamily="18" charset="0"/>
                          <a:cs typeface="Times New Roman" panose="02020603050405020304" pitchFamily="18" charset="0"/>
                        </a:rPr>
                        <a:t>Resets the microcontroller.</a:t>
                      </a:r>
                      <a:endPar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r h="978816">
                <a:tc>
                  <a:txBody>
                    <a:bodyPr/>
                    <a:lstStyle/>
                    <a:p>
                      <a:pPr marL="0" marR="0" algn="just">
                        <a:lnSpc>
                          <a:spcPts val="2250"/>
                        </a:lnSpc>
                        <a:spcBef>
                          <a:spcPts val="450"/>
                        </a:spcBef>
                        <a:spcAft>
                          <a:spcPts val="750"/>
                        </a:spcAft>
                      </a:pPr>
                      <a:r>
                        <a:rPr lang="en-US" sz="1600" b="1" dirty="0">
                          <a:solidFill>
                            <a:schemeClr val="tx1"/>
                          </a:solidFill>
                          <a:effectLst/>
                          <a:latin typeface="Times New Roman" panose="02020603050405020304" pitchFamily="18" charset="0"/>
                          <a:cs typeface="Times New Roman" panose="02020603050405020304" pitchFamily="18" charset="0"/>
                        </a:rPr>
                        <a:t>Analog Pins</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A0 – A5</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Used to provide analog input in the range of 0-5V</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r h="968531">
                <a:tc>
                  <a:txBody>
                    <a:bodyPr/>
                    <a:lstStyle/>
                    <a:p>
                      <a:pPr marL="0" marR="0" algn="just">
                        <a:lnSpc>
                          <a:spcPts val="2250"/>
                        </a:lnSpc>
                        <a:spcBef>
                          <a:spcPts val="450"/>
                        </a:spcBef>
                        <a:spcAft>
                          <a:spcPts val="750"/>
                        </a:spcAft>
                      </a:pPr>
                      <a:r>
                        <a:rPr lang="en-US" sz="1600" b="1" dirty="0" err="1">
                          <a:solidFill>
                            <a:schemeClr val="tx1"/>
                          </a:solidFill>
                          <a:effectLst/>
                          <a:latin typeface="Times New Roman" panose="02020603050405020304" pitchFamily="18" charset="0"/>
                          <a:cs typeface="Times New Roman" panose="02020603050405020304" pitchFamily="18" charset="0"/>
                        </a:rPr>
                        <a:t>Input/Output</a:t>
                      </a:r>
                      <a:r>
                        <a:rPr lang="en-US" sz="1600" b="1" dirty="0">
                          <a:solidFill>
                            <a:schemeClr val="tx1"/>
                          </a:solidFill>
                          <a:effectLst/>
                          <a:latin typeface="Times New Roman" panose="02020603050405020304" pitchFamily="18" charset="0"/>
                          <a:cs typeface="Times New Roman" panose="02020603050405020304" pitchFamily="18" charset="0"/>
                        </a:rPr>
                        <a:t> Pins</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Digital Pins 0 - 13</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a:solidFill>
                            <a:schemeClr val="tx1"/>
                          </a:solidFill>
                          <a:effectLst/>
                          <a:latin typeface="Times New Roman" panose="02020603050405020304" pitchFamily="18" charset="0"/>
                          <a:cs typeface="Times New Roman" panose="02020603050405020304" pitchFamily="18" charset="0"/>
                        </a:rPr>
                        <a:t>Can be used as input or output pins.</a:t>
                      </a:r>
                      <a:endPar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r h="948732">
                <a:tc>
                  <a:txBody>
                    <a:bodyPr/>
                    <a:lstStyle/>
                    <a:p>
                      <a:pPr marL="0" marR="0" algn="just">
                        <a:lnSpc>
                          <a:spcPts val="2250"/>
                        </a:lnSpc>
                        <a:spcBef>
                          <a:spcPts val="450"/>
                        </a:spcBef>
                        <a:spcAft>
                          <a:spcPts val="750"/>
                        </a:spcAft>
                      </a:pPr>
                      <a:r>
                        <a:rPr lang="en-US" sz="1600" b="1" dirty="0">
                          <a:solidFill>
                            <a:schemeClr val="tx1"/>
                          </a:solidFill>
                          <a:effectLst/>
                          <a:latin typeface="Times New Roman" panose="02020603050405020304" pitchFamily="18" charset="0"/>
                          <a:cs typeface="Times New Roman" panose="02020603050405020304" pitchFamily="18" charset="0"/>
                        </a:rPr>
                        <a:t>Serial</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0(Rx), 1(</a:t>
                      </a:r>
                      <a:r>
                        <a:rPr lang="en-US" sz="1600" b="0" dirty="0" err="1">
                          <a:solidFill>
                            <a:schemeClr val="tx1"/>
                          </a:solidFill>
                          <a:effectLst/>
                          <a:latin typeface="Times New Roman" panose="02020603050405020304" pitchFamily="18" charset="0"/>
                          <a:cs typeface="Times New Roman" panose="02020603050405020304" pitchFamily="18" charset="0"/>
                        </a:rPr>
                        <a:t>Tx</a:t>
                      </a:r>
                      <a:r>
                        <a:rPr lang="en-US" sz="1600" b="0" dirty="0">
                          <a:solidFill>
                            <a:schemeClr val="tx1"/>
                          </a:solidFill>
                          <a:effectLst/>
                          <a:latin typeface="Times New Roman" panose="02020603050405020304" pitchFamily="18" charset="0"/>
                          <a:cs typeface="Times New Roman" panose="02020603050405020304" pitchFamily="18" charset="0"/>
                        </a:rPr>
                        <a:t>)</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Used to receive and transmit TTL serial data.</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r h="978816">
                <a:tc>
                  <a:txBody>
                    <a:bodyPr/>
                    <a:lstStyle/>
                    <a:p>
                      <a:pPr marL="0" marR="0" algn="just">
                        <a:lnSpc>
                          <a:spcPts val="2250"/>
                        </a:lnSpc>
                        <a:spcBef>
                          <a:spcPts val="450"/>
                        </a:spcBef>
                        <a:spcAft>
                          <a:spcPts val="750"/>
                        </a:spcAft>
                      </a:pPr>
                      <a:r>
                        <a:rPr lang="en-US" sz="1600" b="1" dirty="0">
                          <a:solidFill>
                            <a:schemeClr val="tx1"/>
                          </a:solidFill>
                          <a:effectLst/>
                          <a:latin typeface="Times New Roman" panose="02020603050405020304" pitchFamily="18" charset="0"/>
                          <a:cs typeface="Times New Roman" panose="02020603050405020304" pitchFamily="18" charset="0"/>
                        </a:rPr>
                        <a:t>External Interrupts</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a:solidFill>
                            <a:schemeClr val="tx1"/>
                          </a:solidFill>
                          <a:effectLst/>
                          <a:latin typeface="Times New Roman" panose="02020603050405020304" pitchFamily="18" charset="0"/>
                          <a:cs typeface="Times New Roman" panose="02020603050405020304" pitchFamily="18" charset="0"/>
                        </a:rPr>
                        <a:t>2, 3</a:t>
                      </a:r>
                      <a:endPar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To trigger an interrupt.</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r h="582833">
                <a:tc>
                  <a:txBody>
                    <a:bodyPr/>
                    <a:lstStyle/>
                    <a:p>
                      <a:pPr marL="0" marR="0" algn="just">
                        <a:lnSpc>
                          <a:spcPts val="2250"/>
                        </a:lnSpc>
                        <a:spcBef>
                          <a:spcPts val="450"/>
                        </a:spcBef>
                        <a:spcAft>
                          <a:spcPts val="750"/>
                        </a:spcAft>
                      </a:pPr>
                      <a:r>
                        <a:rPr lang="en-US" sz="1600" b="1" dirty="0">
                          <a:solidFill>
                            <a:schemeClr val="tx1"/>
                          </a:solidFill>
                          <a:effectLst/>
                          <a:latin typeface="Times New Roman" panose="02020603050405020304" pitchFamily="18" charset="0"/>
                          <a:cs typeface="Times New Roman" panose="02020603050405020304" pitchFamily="18" charset="0"/>
                        </a:rPr>
                        <a:t>PWM</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60000"/>
                        <a:lumOff val="40000"/>
                      </a:schemeClr>
                    </a:solidFill>
                  </a:tcPr>
                </a:tc>
                <a:tc>
                  <a:txBody>
                    <a:bodyPr/>
                    <a:lstStyle/>
                    <a:p>
                      <a:pPr marL="0" marR="0" algn="just">
                        <a:lnSpc>
                          <a:spcPts val="2250"/>
                        </a:lnSpc>
                        <a:spcBef>
                          <a:spcPts val="450"/>
                        </a:spcBef>
                        <a:spcAft>
                          <a:spcPts val="750"/>
                        </a:spcAft>
                      </a:pPr>
                      <a:r>
                        <a:rPr lang="en-US" sz="1600" b="0">
                          <a:solidFill>
                            <a:schemeClr val="tx1"/>
                          </a:solidFill>
                          <a:effectLst/>
                          <a:latin typeface="Times New Roman" panose="02020603050405020304" pitchFamily="18" charset="0"/>
                          <a:cs typeface="Times New Roman" panose="02020603050405020304" pitchFamily="18" charset="0"/>
                        </a:rPr>
                        <a:t>3, 5, 6, 9, 11</a:t>
                      </a:r>
                      <a:endPar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c>
                  <a:txBody>
                    <a:bodyPr/>
                    <a:lstStyle/>
                    <a:p>
                      <a:pPr marL="0" marR="0" algn="just">
                        <a:lnSpc>
                          <a:spcPts val="2250"/>
                        </a:lnSpc>
                        <a:spcBef>
                          <a:spcPts val="450"/>
                        </a:spcBef>
                        <a:spcAft>
                          <a:spcPts val="750"/>
                        </a:spcAft>
                      </a:pPr>
                      <a:r>
                        <a:rPr lang="en-US" sz="1600" b="0" dirty="0">
                          <a:solidFill>
                            <a:schemeClr val="tx1"/>
                          </a:solidFill>
                          <a:effectLst/>
                          <a:latin typeface="Times New Roman" panose="02020603050405020304" pitchFamily="18" charset="0"/>
                          <a:cs typeface="Times New Roman" panose="02020603050405020304" pitchFamily="18" charset="0"/>
                        </a:rPr>
                        <a:t>Provides 8-bit PWM output.</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solidFill>
                      <a:schemeClr val="accent5">
                        <a:lumMod val="40000"/>
                        <a:lumOff val="60000"/>
                      </a:schemeClr>
                    </a:solidFill>
                  </a:tcPr>
                </a:tc>
              </a:tr>
            </a:tbl>
          </a:graphicData>
        </a:graphic>
      </p:graphicFrame>
    </p:spTree>
    <p:extLst>
      <p:ext uri="{BB962C8B-B14F-4D97-AF65-F5344CB8AC3E}">
        <p14:creationId xmlns:p14="http://schemas.microsoft.com/office/powerpoint/2010/main" val="85620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LORA SHIELD</a:t>
            </a:r>
            <a:endParaRPr lang="en-US"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600201"/>
            <a:ext cx="5122912" cy="4205064"/>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Dragino</a:t>
            </a:r>
            <a:r>
              <a:rPr lang="en-US" sz="2400" dirty="0">
                <a:latin typeface="Times New Roman" panose="02020603050405020304" pitchFamily="18" charset="0"/>
                <a:cs typeface="Times New Roman" panose="02020603050405020304" pitchFamily="18" charset="0"/>
              </a:rPr>
              <a:t> Lora Shield is a long range transceiver on a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shield form factor and based on Open source library.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Lora Shield allows the user to send data and reach extremely long ranges at low data-rates.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246" y="1772816"/>
            <a:ext cx="3374032" cy="3374032"/>
          </a:xfrm>
          <a:prstGeom prst="rect">
            <a:avLst/>
          </a:prstGeom>
        </p:spPr>
      </p:pic>
    </p:spTree>
    <p:extLst>
      <p:ext uri="{BB962C8B-B14F-4D97-AF65-F5344CB8AC3E}">
        <p14:creationId xmlns:p14="http://schemas.microsoft.com/office/powerpoint/2010/main" val="120549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LORA SHIELD</a:t>
            </a:r>
            <a:endParaRPr lang="en-US" sz="3200" dirty="0"/>
          </a:p>
        </p:txBody>
      </p:sp>
      <p:sp>
        <p:nvSpPr>
          <p:cNvPr id="3" name="Content Placeholder 2"/>
          <p:cNvSpPr>
            <a:spLocks noGrp="1"/>
          </p:cNvSpPr>
          <p:nvPr>
            <p:ph idx="1"/>
          </p:nvPr>
        </p:nvSpPr>
        <p:spPr>
          <a:xfrm>
            <a:off x="457200" y="1600201"/>
            <a:ext cx="4762872" cy="4133055"/>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Lora Shield based on SX1276/SX1278 targets professional wireless sensor network </a:t>
            </a:r>
            <a:r>
              <a:rPr lang="en-US" sz="2400" dirty="0" smtClean="0">
                <a:latin typeface="Times New Roman" panose="02020603050405020304" pitchFamily="18" charset="0"/>
                <a:cs typeface="Times New Roman" panose="02020603050405020304" pitchFamily="18" charset="0"/>
              </a:rPr>
              <a:t>applications.</a:t>
            </a:r>
          </a:p>
          <a:p>
            <a:pPr>
              <a:lnSpc>
                <a:spcPct val="150000"/>
              </a:lnSpc>
            </a:pPr>
            <a:r>
              <a:rPr lang="en-US" sz="2400" dirty="0" err="1" smtClean="0">
                <a:latin typeface="Times New Roman" panose="02020603050405020304" pitchFamily="18" charset="0"/>
                <a:cs typeface="Times New Roman" panose="02020603050405020304" pitchFamily="18" charset="0"/>
              </a:rPr>
              <a:t>Eg</a:t>
            </a:r>
            <a:r>
              <a:rPr lang="en-US" sz="2400" dirty="0" smtClean="0">
                <a:latin typeface="Times New Roman" panose="02020603050405020304" pitchFamily="18" charset="0"/>
                <a:cs typeface="Times New Roman" panose="02020603050405020304" pitchFamily="18" charset="0"/>
              </a:rPr>
              <a:t>. irrigation </a:t>
            </a:r>
            <a:r>
              <a:rPr lang="en-US" sz="2400" dirty="0">
                <a:latin typeface="Times New Roman" panose="02020603050405020304" pitchFamily="18" charset="0"/>
                <a:cs typeface="Times New Roman" panose="02020603050405020304" pitchFamily="18" charset="0"/>
              </a:rPr>
              <a:t>systems, smart metering, smart cities, smartphone detection, building automation, and so 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246" y="1772816"/>
            <a:ext cx="3374032" cy="3374032"/>
          </a:xfrm>
          <a:prstGeom prst="rect">
            <a:avLst/>
          </a:prstGeom>
        </p:spPr>
      </p:pic>
    </p:spTree>
    <p:extLst>
      <p:ext uri="{BB962C8B-B14F-4D97-AF65-F5344CB8AC3E}">
        <p14:creationId xmlns:p14="http://schemas.microsoft.com/office/powerpoint/2010/main" val="739625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FEATURES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5338936" cy="5040559"/>
          </a:xfrm>
        </p:spPr>
        <p:txBody>
          <a:bodyPr>
            <a:noAutofit/>
          </a:bodyPr>
          <a:lstStyle/>
          <a:p>
            <a:pPr>
              <a:lnSpc>
                <a:spcPct val="150000"/>
              </a:lnSpc>
            </a:pPr>
            <a:r>
              <a:rPr lang="en-US" sz="2400" dirty="0" smtClean="0">
                <a:latin typeface="Times New Roman" panose="02020603050405020304" pitchFamily="18" charset="0"/>
                <a:cs typeface="Times New Roman" panose="02020603050405020304" pitchFamily="18" charset="0"/>
              </a:rPr>
              <a:t>Compatible </a:t>
            </a:r>
            <a:r>
              <a:rPr lang="en-US" sz="2400" dirty="0">
                <a:latin typeface="Times New Roman" panose="02020603050405020304" pitchFamily="18" charset="0"/>
                <a:cs typeface="Times New Roman" panose="02020603050405020304" pitchFamily="18" charset="0"/>
              </a:rPr>
              <a:t>with 3.3v or 5v I/O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a:t>
            </a:r>
          </a:p>
          <a:p>
            <a:pPr>
              <a:lnSpc>
                <a:spcPct val="150000"/>
              </a:lnSpc>
            </a:pPr>
            <a:r>
              <a:rPr lang="en-US" sz="2400" dirty="0" smtClean="0">
                <a:latin typeface="Times New Roman" panose="02020603050405020304" pitchFamily="18" charset="0"/>
                <a:cs typeface="Times New Roman" panose="02020603050405020304" pitchFamily="18" charset="0"/>
              </a:rPr>
              <a:t>Frequency </a:t>
            </a:r>
            <a:r>
              <a:rPr lang="en-US" sz="2400" dirty="0">
                <a:latin typeface="Times New Roman" panose="02020603050405020304" pitchFamily="18" charset="0"/>
                <a:cs typeface="Times New Roman" panose="02020603050405020304" pitchFamily="18" charset="0"/>
              </a:rPr>
              <a:t>Band: 915MHz/868 MHZ/433 MHZ (Pre-configure in a factory)</a:t>
            </a:r>
          </a:p>
          <a:p>
            <a:pPr>
              <a:lnSpc>
                <a:spcPct val="150000"/>
              </a:lnSpc>
            </a:pPr>
            <a:r>
              <a:rPr lang="en-US" sz="2400" dirty="0" smtClean="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power consumption</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Compatible </a:t>
            </a:r>
            <a:r>
              <a:rPr lang="en-US" sz="2400" dirty="0">
                <a:latin typeface="Times New Roman" panose="02020603050405020304" pitchFamily="18" charset="0"/>
                <a:cs typeface="Times New Roman" panose="02020603050405020304" pitchFamily="18" charset="0"/>
              </a:rPr>
              <a:t>with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Leonardo, Uno, Mega, DUE</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External </a:t>
            </a:r>
            <a:r>
              <a:rPr lang="en-US" sz="2400" dirty="0">
                <a:latin typeface="Times New Roman" panose="02020603050405020304" pitchFamily="18" charset="0"/>
                <a:cs typeface="Times New Roman" panose="02020603050405020304" pitchFamily="18" charset="0"/>
              </a:rPr>
              <a:t>Antenna via I-</a:t>
            </a:r>
            <a:r>
              <a:rPr lang="en-US" sz="2400" dirty="0" err="1">
                <a:latin typeface="Times New Roman" panose="02020603050405020304" pitchFamily="18" charset="0"/>
                <a:cs typeface="Times New Roman" panose="02020603050405020304" pitchFamily="18" charset="0"/>
              </a:rPr>
              <a:t>Pex</a:t>
            </a:r>
            <a:r>
              <a:rPr lang="en-US" sz="2400" dirty="0">
                <a:latin typeface="Times New Roman" panose="02020603050405020304" pitchFamily="18" charset="0"/>
                <a:cs typeface="Times New Roman" panose="02020603050405020304" pitchFamily="18" charset="0"/>
              </a:rPr>
              <a:t> connector</a:t>
            </a:r>
          </a:p>
          <a:p>
            <a:pPr marL="0" indent="0">
              <a:lnSpc>
                <a:spcPct val="150000"/>
              </a:lnSpc>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246" y="1772816"/>
            <a:ext cx="3374032" cy="3374032"/>
          </a:xfrm>
          <a:prstGeom prst="rect">
            <a:avLst/>
          </a:prstGeom>
        </p:spPr>
      </p:pic>
    </p:spTree>
    <p:extLst>
      <p:ext uri="{BB962C8B-B14F-4D97-AF65-F5344CB8AC3E}">
        <p14:creationId xmlns:p14="http://schemas.microsoft.com/office/powerpoint/2010/main" val="391037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USAGE NOTICE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5050904" cy="4205063"/>
          </a:xfrm>
        </p:spPr>
        <p:txBody>
          <a:bodyPr>
            <a:normAutofit fontScale="92500"/>
          </a:bodyPr>
          <a:lstStyle/>
          <a:p>
            <a:pPr marL="0" indent="0">
              <a:lnSpc>
                <a:spcPct val="150000"/>
              </a:lnSpc>
              <a:buNone/>
            </a:pPr>
            <a:r>
              <a:rPr lang="en-US" sz="2800" b="1" dirty="0" smtClean="0">
                <a:latin typeface="Times New Roman" panose="02020603050405020304" pitchFamily="18" charset="0"/>
                <a:cs typeface="Times New Roman" panose="02020603050405020304" pitchFamily="18" charset="0"/>
              </a:rPr>
              <a:t>BETTER PERFORMANCE IN,</a:t>
            </a:r>
          </a:p>
          <a:p>
            <a:pPr lvl="0">
              <a:lnSpc>
                <a:spcPct val="150000"/>
              </a:lnSpc>
            </a:pPr>
            <a:r>
              <a:rPr lang="en-US" sz="2600" dirty="0">
                <a:latin typeface="Times New Roman" panose="02020603050405020304" pitchFamily="18" charset="0"/>
                <a:cs typeface="Times New Roman" panose="02020603050405020304" pitchFamily="18" charset="0"/>
              </a:rPr>
              <a:t>Outdoor environment.</a:t>
            </a:r>
          </a:p>
          <a:p>
            <a:pPr lvl="0">
              <a:lnSpc>
                <a:spcPct val="150000"/>
              </a:lnSpc>
            </a:pP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No </a:t>
            </a:r>
            <a:r>
              <a:rPr lang="en-US" sz="2600" dirty="0">
                <a:latin typeface="Times New Roman" panose="02020603050405020304" pitchFamily="18" charset="0"/>
                <a:cs typeface="Times New Roman" panose="02020603050405020304" pitchFamily="18" charset="0"/>
              </a:rPr>
              <a:t>obstacles.</a:t>
            </a:r>
          </a:p>
          <a:p>
            <a:pPr lvl="0">
              <a:lnSpc>
                <a:spcPct val="150000"/>
              </a:lnSpc>
            </a:pP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No </a:t>
            </a:r>
            <a:r>
              <a:rPr lang="en-US" sz="2600" dirty="0">
                <a:latin typeface="Times New Roman" panose="02020603050405020304" pitchFamily="18" charset="0"/>
                <a:cs typeface="Times New Roman" panose="02020603050405020304" pitchFamily="18" charset="0"/>
              </a:rPr>
              <a:t>high level radio interferer in the ISM 868MHz band.</a:t>
            </a:r>
          </a:p>
          <a:p>
            <a:pPr lvl="0">
              <a:lnSpc>
                <a:spcPct val="150000"/>
              </a:lnSpc>
            </a:pP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At </a:t>
            </a:r>
            <a:r>
              <a:rPr lang="en-US" sz="2600" dirty="0">
                <a:latin typeface="Times New Roman" panose="02020603050405020304" pitchFamily="18" charset="0"/>
                <a:cs typeface="Times New Roman" panose="02020603050405020304" pitchFamily="18" charset="0"/>
              </a:rPr>
              <a:t>least 1 meter above the ground.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246" y="1772816"/>
            <a:ext cx="3374032" cy="3374032"/>
          </a:xfrm>
          <a:prstGeom prst="rect">
            <a:avLst/>
          </a:prstGeom>
        </p:spPr>
      </p:pic>
    </p:spTree>
    <p:extLst>
      <p:ext uri="{BB962C8B-B14F-4D97-AF65-F5344CB8AC3E}">
        <p14:creationId xmlns:p14="http://schemas.microsoft.com/office/powerpoint/2010/main" val="163015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20080"/>
          </a:xfrm>
        </p:spPr>
        <p:txBody>
          <a:bodyPr>
            <a:normAutofit fontScale="90000"/>
          </a:bodyPr>
          <a:lstStyle/>
          <a:p>
            <a:r>
              <a:rPr lang="en-US" sz="3600" b="1" dirty="0">
                <a:latin typeface="Times New Roman" panose="02020603050405020304" pitchFamily="18" charset="0"/>
                <a:cs typeface="Times New Roman" panose="02020603050405020304" pitchFamily="18" charset="0"/>
              </a:rPr>
              <a:t>LORA ANTENNA</a:t>
            </a:r>
            <a:r>
              <a:rPr lang="en-US" dirty="0"/>
              <a:t/>
            </a:r>
            <a:br>
              <a:rPr lang="en-US" dirty="0"/>
            </a:br>
            <a:endParaRPr lang="en-US" dirty="0"/>
          </a:p>
        </p:txBody>
      </p:sp>
      <p:sp>
        <p:nvSpPr>
          <p:cNvPr id="3" name="Content Placeholder 2"/>
          <p:cNvSpPr>
            <a:spLocks noGrp="1"/>
          </p:cNvSpPr>
          <p:nvPr>
            <p:ph idx="1"/>
          </p:nvPr>
        </p:nvSpPr>
        <p:spPr>
          <a:xfrm>
            <a:off x="323528" y="908720"/>
            <a:ext cx="5760640" cy="5112569"/>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antenna is a device that extends the range of low-power wide-area </a:t>
            </a:r>
            <a:r>
              <a:rPr lang="en-US" sz="2400" dirty="0" smtClean="0">
                <a:latin typeface="Times New Roman" panose="02020603050405020304" pitchFamily="18" charset="0"/>
                <a:cs typeface="Times New Roman" panose="02020603050405020304" pitchFamily="18" charset="0"/>
              </a:rPr>
              <a:t>networks.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facilitates </a:t>
            </a:r>
            <a:r>
              <a:rPr lang="en-US" sz="2400" dirty="0" smtClean="0">
                <a:latin typeface="Times New Roman" panose="02020603050405020304" pitchFamily="18" charset="0"/>
                <a:cs typeface="Times New Roman" panose="02020603050405020304" pitchFamily="18" charset="0"/>
              </a:rPr>
              <a:t>communications </a:t>
            </a:r>
            <a:r>
              <a:rPr lang="en-US" sz="2400" dirty="0">
                <a:latin typeface="Times New Roman" panose="02020603050405020304" pitchFamily="18" charset="0"/>
                <a:cs typeface="Times New Roman" panose="02020603050405020304" pitchFamily="18" charset="0"/>
              </a:rPr>
              <a:t>with minimal power consumption.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primary application of the antenna is in low-power wireless </a:t>
            </a:r>
            <a:r>
              <a:rPr lang="en-US" sz="2400" dirty="0" smtClean="0">
                <a:latin typeface="Times New Roman" panose="02020603050405020304" pitchFamily="18" charset="0"/>
                <a:cs typeface="Times New Roman" panose="02020603050405020304" pitchFamily="18" charset="0"/>
              </a:rPr>
              <a:t>devices.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devices are useful in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and Machine to </a:t>
            </a: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(M2M) communications.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831632" y="2204864"/>
            <a:ext cx="3312368" cy="3456384"/>
          </a:xfrm>
          <a:prstGeom prst="rect">
            <a:avLst/>
          </a:prstGeom>
        </p:spPr>
      </p:pic>
    </p:spTree>
    <p:extLst>
      <p:ext uri="{BB962C8B-B14F-4D97-AF65-F5344CB8AC3E}">
        <p14:creationId xmlns:p14="http://schemas.microsoft.com/office/powerpoint/2010/main" val="1551599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MOUNT AND INSTALLATION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5554960" cy="5661248"/>
          </a:xfrm>
        </p:spPr>
        <p:txBody>
          <a:bodyPr>
            <a:normAutofit fontScale="62500" lnSpcReduction="20000"/>
          </a:bodyPr>
          <a:lstStyle/>
          <a:p>
            <a:pPr>
              <a:lnSpc>
                <a:spcPct val="150000"/>
              </a:lnSpc>
            </a:pPr>
            <a:r>
              <a:rPr lang="en-US" sz="3800" dirty="0">
                <a:latin typeface="Times New Roman" panose="02020603050405020304" pitchFamily="18" charset="0"/>
                <a:cs typeface="Times New Roman" panose="02020603050405020304" pitchFamily="18" charset="0"/>
              </a:rPr>
              <a:t>They can be mounted horizontally or vertically, depending on your application needs. </a:t>
            </a:r>
          </a:p>
          <a:p>
            <a:pPr>
              <a:lnSpc>
                <a:spcPct val="150000"/>
              </a:lnSpc>
            </a:pPr>
            <a:r>
              <a:rPr lang="en-US" sz="3800" dirty="0">
                <a:latin typeface="Times New Roman" panose="02020603050405020304" pitchFamily="18" charset="0"/>
                <a:cs typeface="Times New Roman" panose="02020603050405020304" pitchFamily="18" charset="0"/>
              </a:rPr>
              <a:t>Installing a </a:t>
            </a:r>
            <a:r>
              <a:rPr lang="en-US" sz="3800" dirty="0" err="1">
                <a:latin typeface="Times New Roman" panose="02020603050405020304" pitchFamily="18" charset="0"/>
                <a:cs typeface="Times New Roman" panose="02020603050405020304" pitchFamily="18" charset="0"/>
              </a:rPr>
              <a:t>LoRa</a:t>
            </a:r>
            <a:r>
              <a:rPr lang="en-US" sz="3800" dirty="0">
                <a:latin typeface="Times New Roman" panose="02020603050405020304" pitchFamily="18" charset="0"/>
                <a:cs typeface="Times New Roman" panose="02020603050405020304" pitchFamily="18" charset="0"/>
              </a:rPr>
              <a:t> antenna is not difficult.</a:t>
            </a:r>
          </a:p>
          <a:p>
            <a:pPr>
              <a:lnSpc>
                <a:spcPct val="150000"/>
              </a:lnSpc>
            </a:pPr>
            <a:r>
              <a:rPr lang="en-US" sz="3800" dirty="0">
                <a:latin typeface="Times New Roman" panose="02020603050405020304" pitchFamily="18" charset="0"/>
                <a:cs typeface="Times New Roman" panose="02020603050405020304" pitchFamily="18" charset="0"/>
              </a:rPr>
              <a:t>Before installation, it’s important to check the antenna for tight connections. </a:t>
            </a:r>
          </a:p>
          <a:p>
            <a:pPr>
              <a:lnSpc>
                <a:spcPct val="150000"/>
              </a:lnSpc>
            </a:pPr>
            <a:r>
              <a:rPr lang="en-US" sz="3800" dirty="0">
                <a:latin typeface="Times New Roman" panose="02020603050405020304" pitchFamily="18" charset="0"/>
                <a:cs typeface="Times New Roman" panose="02020603050405020304" pitchFamily="18" charset="0"/>
              </a:rPr>
              <a:t>Also, ensure the mounting structure is secure.  </a:t>
            </a:r>
          </a:p>
          <a:p>
            <a:pPr>
              <a:lnSpc>
                <a:spcPct val="150000"/>
              </a:lnSpc>
            </a:pPr>
            <a:r>
              <a:rPr lang="en-US" sz="3800" dirty="0">
                <a:latin typeface="Times New Roman" panose="02020603050405020304" pitchFamily="18" charset="0"/>
                <a:cs typeface="Times New Roman" panose="02020603050405020304" pitchFamily="18" charset="0"/>
              </a:rPr>
              <a:t>After installation, you should check the antenna’s orientation and adjust it to ensure optimal performance.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732" y="1196752"/>
            <a:ext cx="2905497" cy="2905497"/>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868144" y="3429000"/>
            <a:ext cx="3106688" cy="2866931"/>
          </a:xfrm>
          <a:prstGeom prst="rect">
            <a:avLst/>
          </a:prstGeom>
        </p:spPr>
      </p:pic>
    </p:spTree>
    <p:extLst>
      <p:ext uri="{BB962C8B-B14F-4D97-AF65-F5344CB8AC3E}">
        <p14:creationId xmlns:p14="http://schemas.microsoft.com/office/powerpoint/2010/main" val="1539058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USB CABLE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4834880" cy="463711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This is a standard-issue USB 2.0 cable. the kind that’s usually used for printers,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etc.</a:t>
            </a:r>
          </a:p>
          <a:p>
            <a:pPr>
              <a:lnSpc>
                <a:spcPct val="150000"/>
              </a:lnSpc>
            </a:pPr>
            <a:r>
              <a:rPr lang="en-US" sz="2400" dirty="0" smtClean="0">
                <a:latin typeface="Times New Roman" panose="02020603050405020304" pitchFamily="18" charset="0"/>
                <a:cs typeface="Times New Roman" panose="02020603050405020304" pitchFamily="18" charset="0"/>
              </a:rPr>
              <a:t>Compatible </a:t>
            </a:r>
            <a:r>
              <a:rPr lang="en-US" sz="2400" dirty="0">
                <a:latin typeface="Times New Roman" panose="02020603050405020304" pitchFamily="18" charset="0"/>
                <a:cs typeface="Times New Roman" panose="02020603050405020304" pitchFamily="18" charset="0"/>
              </a:rPr>
              <a:t>with most </a:t>
            </a:r>
            <a:r>
              <a:rPr lang="en-US" sz="2400" dirty="0" smtClean="0">
                <a:latin typeface="Times New Roman" panose="02020603050405020304" pitchFamily="18" charset="0"/>
                <a:cs typeface="Times New Roman" panose="02020603050405020304" pitchFamily="18" charset="0"/>
              </a:rPr>
              <a:t>USB </a:t>
            </a:r>
            <a:r>
              <a:rPr lang="en-US" sz="2400" dirty="0">
                <a:latin typeface="Times New Roman" panose="02020603050405020304" pitchFamily="18" charset="0"/>
                <a:cs typeface="Times New Roman" panose="02020603050405020304" pitchFamily="18" charset="0"/>
              </a:rPr>
              <a:t>boards as well </a:t>
            </a:r>
            <a:r>
              <a:rPr lang="en-US" sz="2400" dirty="0" smtClean="0">
                <a:latin typeface="Times New Roman" panose="02020603050405020304" pitchFamily="18" charset="0"/>
                <a:cs typeface="Times New Roman" panose="02020603050405020304" pitchFamily="18" charset="0"/>
              </a:rPr>
              <a:t>as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boards like the Uno.</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292080" y="1844824"/>
            <a:ext cx="3600400" cy="3528392"/>
          </a:xfrm>
          <a:prstGeom prst="rect">
            <a:avLst/>
          </a:prstGeom>
        </p:spPr>
      </p:pic>
    </p:spTree>
    <p:extLst>
      <p:ext uri="{BB962C8B-B14F-4D97-AF65-F5344CB8AC3E}">
        <p14:creationId xmlns:p14="http://schemas.microsoft.com/office/powerpoint/2010/main" val="1136323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OVERVIEW</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Traffic </a:t>
            </a:r>
            <a:r>
              <a:rPr lang="en-US" sz="2800" dirty="0">
                <a:latin typeface="Times New Roman" panose="02020603050405020304" pitchFamily="18" charset="0"/>
                <a:cs typeface="Times New Roman" panose="02020603050405020304" pitchFamily="18" charset="0"/>
              </a:rPr>
              <a:t>congestion has become a significant issue in cities due to the rise in vehicle </a:t>
            </a:r>
            <a:r>
              <a:rPr lang="en-US" sz="2800" dirty="0" smtClean="0">
                <a:latin typeface="Times New Roman" panose="02020603050405020304" pitchFamily="18" charset="0"/>
                <a:cs typeface="Times New Roman" panose="02020603050405020304" pitchFamily="18" charset="0"/>
              </a:rPr>
              <a:t>population. </a:t>
            </a:r>
          </a:p>
          <a:p>
            <a:pPr algn="just">
              <a:lnSpc>
                <a:spcPct val="150000"/>
              </a:lnSpc>
            </a:pP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oor </a:t>
            </a:r>
            <a:r>
              <a:rPr lang="en-US" sz="2800" dirty="0">
                <a:latin typeface="Times New Roman" panose="02020603050405020304" pitchFamily="18" charset="0"/>
                <a:cs typeface="Times New Roman" panose="02020603050405020304" pitchFamily="18" charset="0"/>
              </a:rPr>
              <a:t>traffic management contributes to a rise in fatalities and accidents. </a:t>
            </a:r>
            <a:endParaRPr lang="en-US" sz="2800" dirty="0" smtClean="0">
              <a:latin typeface="Times New Roman" panose="02020603050405020304" pitchFamily="18" charset="0"/>
              <a:cs typeface="Times New Roman" panose="02020603050405020304" pitchFamily="18" charset="0"/>
            </a:endParaRPr>
          </a:p>
          <a:p>
            <a:pPr algn="just">
              <a:lnSpc>
                <a:spcPct val="150000"/>
              </a:lnSpc>
            </a:pP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emergency vehicle alert system, often known as EVAS, is suggested as a solution to this </a:t>
            </a:r>
            <a:r>
              <a:rPr lang="en-US" sz="2800" dirty="0" smtClean="0">
                <a:latin typeface="Times New Roman" panose="02020603050405020304" pitchFamily="18" charset="0"/>
                <a:cs typeface="Times New Roman" panose="02020603050405020304" pitchFamily="18" charset="0"/>
              </a:rPr>
              <a:t>issue.</a:t>
            </a:r>
          </a:p>
          <a:p>
            <a:pPr algn="just">
              <a:lnSpc>
                <a:spcPct val="150000"/>
              </a:lnSpc>
            </a:pPr>
            <a:r>
              <a:rPr lang="en-US" sz="2800" dirty="0" smtClean="0">
                <a:latin typeface="Times New Roman" panose="02020603050405020304" pitchFamily="18" charset="0"/>
                <a:cs typeface="Times New Roman" panose="02020603050405020304" pitchFamily="18" charset="0"/>
              </a:rPr>
              <a:t>Both </a:t>
            </a:r>
            <a:r>
              <a:rPr lang="en-US" sz="2800" dirty="0">
                <a:latin typeface="Times New Roman" panose="02020603050405020304" pitchFamily="18" charset="0"/>
                <a:cs typeface="Times New Roman" panose="02020603050405020304" pitchFamily="18" charset="0"/>
              </a:rPr>
              <a:t>life and property are saved by this technique.</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35611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dirty="0"/>
          </a:p>
        </p:txBody>
      </p:sp>
      <p:sp>
        <p:nvSpPr>
          <p:cNvPr id="3" name="Content Placeholder 2"/>
          <p:cNvSpPr>
            <a:spLocks noGrp="1"/>
          </p:cNvSpPr>
          <p:nvPr>
            <p:ph idx="1"/>
          </p:nvPr>
        </p:nvSpPr>
        <p:spPr>
          <a:xfrm>
            <a:off x="539552" y="1124744"/>
            <a:ext cx="4608512" cy="4032448"/>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RadioHead</a:t>
            </a:r>
            <a:r>
              <a:rPr lang="en-US" sz="2400" dirty="0">
                <a:latin typeface="Times New Roman" panose="02020603050405020304" pitchFamily="18" charset="0"/>
                <a:cs typeface="Times New Roman" panose="02020603050405020304" pitchFamily="18" charset="0"/>
              </a:rPr>
              <a:t> Library simplifies communication between the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 and the Lora Shield.</a:t>
            </a:r>
          </a:p>
          <a:p>
            <a:pPr>
              <a:lnSpc>
                <a:spcPct val="150000"/>
              </a:lnSpc>
            </a:pPr>
            <a:r>
              <a:rPr lang="en-US" sz="2400" dirty="0">
                <a:latin typeface="Times New Roman" panose="02020603050405020304" pitchFamily="18" charset="0"/>
                <a:cs typeface="Times New Roman" panose="02020603050405020304" pitchFamily="18" charset="0"/>
              </a:rPr>
              <a:t>We can find it here: </a:t>
            </a:r>
            <a:r>
              <a:rPr lang="en-US" sz="2400" u="sng" dirty="0">
                <a:latin typeface="Times New Roman" panose="02020603050405020304" pitchFamily="18" charset="0"/>
                <a:cs typeface="Times New Roman" panose="02020603050405020304" pitchFamily="18" charset="0"/>
                <a:hlinkClick r:id="rId2"/>
              </a:rPr>
              <a:t>http://www.airspayce.com/mikem/arduino/RadioHead/</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putting the </a:t>
            </a:r>
            <a:r>
              <a:rPr lang="en-US" sz="2400" dirty="0" smtClean="0">
                <a:latin typeface="Times New Roman" panose="02020603050405020304" pitchFamily="18" charset="0"/>
                <a:cs typeface="Times New Roman" panose="02020603050405020304" pitchFamily="18" charset="0"/>
              </a:rPr>
              <a:t>library </a:t>
            </a:r>
            <a:r>
              <a:rPr lang="en-US" sz="2400" dirty="0">
                <a:latin typeface="Times New Roman" panose="02020603050405020304" pitchFamily="18" charset="0"/>
                <a:cs typeface="Times New Roman" panose="02020603050405020304" pitchFamily="18" charset="0"/>
              </a:rPr>
              <a:t>in the right place, you have </a:t>
            </a:r>
            <a:r>
              <a:rPr lang="en-US" sz="2400" dirty="0" smtClean="0">
                <a:latin typeface="Times New Roman" panose="02020603050405020304" pitchFamily="18" charset="0"/>
                <a:cs typeface="Times New Roman" panose="02020603050405020304" pitchFamily="18" charset="0"/>
              </a:rPr>
              <a:t>to modify </a:t>
            </a:r>
            <a:r>
              <a:rPr lang="en-US" sz="2400" dirty="0">
                <a:latin typeface="Times New Roman" panose="02020603050405020304" pitchFamily="18" charset="0"/>
                <a:cs typeface="Times New Roman" panose="02020603050405020304" pitchFamily="18" charset="0"/>
              </a:rPr>
              <a:t>the frequency to the </a:t>
            </a:r>
            <a:r>
              <a:rPr lang="en-US" sz="2400" dirty="0" smtClean="0">
                <a:latin typeface="Times New Roman" panose="02020603050405020304" pitchFamily="18" charset="0"/>
                <a:cs typeface="Times New Roman" panose="02020603050405020304" pitchFamily="18" charset="0"/>
              </a:rPr>
              <a:t>frequency.</a:t>
            </a:r>
            <a:endParaRPr lang="en-US" sz="2400" dirty="0">
              <a:latin typeface="Times New Roman" panose="02020603050405020304" pitchFamily="18" charset="0"/>
              <a:cs typeface="Times New Roman" panose="02020603050405020304" pitchFamily="18" charset="0"/>
            </a:endParaRPr>
          </a:p>
        </p:txBody>
      </p:sp>
      <p:pic>
        <p:nvPicPr>
          <p:cNvPr id="4" name="Image 15"/>
          <p:cNvPicPr/>
          <p:nvPr/>
        </p:nvPicPr>
        <p:blipFill>
          <a:blip r:embed="rId3" cstate="print"/>
          <a:stretch>
            <a:fillRect/>
          </a:stretch>
        </p:blipFill>
        <p:spPr>
          <a:xfrm>
            <a:off x="5292080" y="1556792"/>
            <a:ext cx="3744416" cy="4078392"/>
          </a:xfrm>
          <a:prstGeom prst="rect">
            <a:avLst/>
          </a:prstGeom>
        </p:spPr>
      </p:pic>
    </p:spTree>
    <p:extLst>
      <p:ext uri="{BB962C8B-B14F-4D97-AF65-F5344CB8AC3E}">
        <p14:creationId xmlns:p14="http://schemas.microsoft.com/office/powerpoint/2010/main" val="3553065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dirty="0"/>
          </a:p>
        </p:txBody>
      </p:sp>
      <p:sp>
        <p:nvSpPr>
          <p:cNvPr id="3" name="Content Placeholder 2"/>
          <p:cNvSpPr>
            <a:spLocks noGrp="1"/>
          </p:cNvSpPr>
          <p:nvPr>
            <p:ph idx="1"/>
          </p:nvPr>
        </p:nvSpPr>
        <p:spPr>
          <a:xfrm>
            <a:off x="457200" y="1600200"/>
            <a:ext cx="7571184" cy="456510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a:t>
            </a:r>
            <a:r>
              <a:rPr lang="en-US" sz="2400" b="1" dirty="0" smtClean="0">
                <a:latin typeface="Times New Roman" panose="02020603050405020304" pitchFamily="18" charset="0"/>
                <a:cs typeface="Times New Roman" panose="02020603050405020304" pitchFamily="18" charset="0"/>
              </a:rPr>
              <a:t>e </a:t>
            </a:r>
            <a:r>
              <a:rPr lang="en-US" sz="2400" b="1" dirty="0">
                <a:latin typeface="Times New Roman" panose="02020603050405020304" pitchFamily="18" charset="0"/>
                <a:cs typeface="Times New Roman" panose="02020603050405020304" pitchFamily="18" charset="0"/>
              </a:rPr>
              <a:t>use two Lora Shields to transmit and </a:t>
            </a:r>
            <a:r>
              <a:rPr lang="en-US" sz="2400" b="1" dirty="0" err="1" smtClean="0">
                <a:latin typeface="Times New Roman" panose="02020603050405020304" pitchFamily="18" charset="0"/>
                <a:cs typeface="Times New Roman" panose="02020603050405020304" pitchFamily="18" charset="0"/>
              </a:rPr>
              <a:t>receive,the</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operation is as follows</a:t>
            </a:r>
            <a:r>
              <a:rPr lang="en-US" sz="2400" b="1"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Connect </a:t>
            </a:r>
            <a:r>
              <a:rPr lang="en-US" sz="2400" dirty="0">
                <a:latin typeface="Times New Roman" panose="02020603050405020304" pitchFamily="18" charset="0"/>
                <a:cs typeface="Times New Roman" panose="02020603050405020304" pitchFamily="18" charset="0"/>
              </a:rPr>
              <a:t>two Lora Shields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with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 and </a:t>
            </a:r>
            <a:r>
              <a:rPr lang="en-US" sz="2400" dirty="0" smtClean="0">
                <a:latin typeface="Times New Roman" panose="02020603050405020304" pitchFamily="18" charset="0"/>
                <a:cs typeface="Times New Roman" panose="02020603050405020304" pitchFamily="18" charset="0"/>
              </a:rPr>
              <a:t>connect</a:t>
            </a:r>
          </a:p>
          <a:p>
            <a:pPr marL="0" indent="0">
              <a:buNone/>
            </a:pPr>
            <a:r>
              <a:rPr lang="en-US" sz="2400" dirty="0" smtClean="0">
                <a:latin typeface="Times New Roman" panose="02020603050405020304" pitchFamily="18" charset="0"/>
                <a:cs typeface="Times New Roman" panose="02020603050405020304" pitchFamily="18" charset="0"/>
              </a:rPr>
              <a:t>them </a:t>
            </a:r>
            <a:r>
              <a:rPr lang="en-US" sz="2400" dirty="0">
                <a:latin typeface="Times New Roman" panose="02020603050405020304" pitchFamily="18" charset="0"/>
                <a:cs typeface="Times New Roman" panose="02020603050405020304" pitchFamily="18" charset="0"/>
              </a:rPr>
              <a:t>to computer via the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USB cable.</a:t>
            </a:r>
            <a:endParaRPr lang="en-US" sz="2400" dirty="0">
              <a:latin typeface="Times New Roman" panose="02020603050405020304" pitchFamily="18" charset="0"/>
              <a:cs typeface="Times New Roman" panose="02020603050405020304" pitchFamily="18" charset="0"/>
            </a:endParaRPr>
          </a:p>
        </p:txBody>
      </p:sp>
      <p:pic>
        <p:nvPicPr>
          <p:cNvPr id="4" name="Image 18"/>
          <p:cNvPicPr/>
          <p:nvPr/>
        </p:nvPicPr>
        <p:blipFill>
          <a:blip r:embed="rId2" cstate="print"/>
          <a:stretch>
            <a:fillRect/>
          </a:stretch>
        </p:blipFill>
        <p:spPr>
          <a:xfrm>
            <a:off x="4609465" y="2708920"/>
            <a:ext cx="4077335" cy="2722245"/>
          </a:xfrm>
          <a:prstGeom prst="rect">
            <a:avLst/>
          </a:prstGeom>
        </p:spPr>
      </p:pic>
    </p:spTree>
    <p:extLst>
      <p:ext uri="{BB962C8B-B14F-4D97-AF65-F5344CB8AC3E}">
        <p14:creationId xmlns:p14="http://schemas.microsoft.com/office/powerpoint/2010/main" val="3298810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b="1" dirty="0"/>
          </a:p>
        </p:txBody>
      </p:sp>
      <p:sp>
        <p:nvSpPr>
          <p:cNvPr id="6" name="Content Placeholder 5"/>
          <p:cNvSpPr>
            <a:spLocks noGrp="1"/>
          </p:cNvSpPr>
          <p:nvPr>
            <p:ph idx="1"/>
          </p:nvPr>
        </p:nvSpPr>
        <p:spPr>
          <a:xfrm>
            <a:off x="457200" y="1600201"/>
            <a:ext cx="3970784" cy="4205064"/>
          </a:xfrm>
        </p:spPr>
        <p:txBody>
          <a:bodyPr>
            <a:normAutofit/>
          </a:bodyPr>
          <a:lstStyle/>
          <a:p>
            <a:pPr>
              <a:lnSpc>
                <a:spcPct val="150000"/>
              </a:lnSpc>
            </a:pPr>
            <a:endParaRPr lang="en-US" sz="28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Connect </a:t>
            </a:r>
            <a:r>
              <a:rPr lang="en-US" sz="2400" dirty="0">
                <a:latin typeface="Times New Roman" panose="02020603050405020304" pitchFamily="18" charset="0"/>
                <a:cs typeface="Times New Roman" panose="02020603050405020304" pitchFamily="18" charset="0"/>
              </a:rPr>
              <a:t>the Lora Shield and </a:t>
            </a:r>
            <a:r>
              <a:rPr lang="en-US" sz="2400" dirty="0" err="1">
                <a:latin typeface="Times New Roman" panose="02020603050405020304" pitchFamily="18" charset="0"/>
                <a:cs typeface="Times New Roman" panose="02020603050405020304" pitchFamily="18" charset="0"/>
              </a:rPr>
              <a:t>Arduino,and</a:t>
            </a:r>
            <a:r>
              <a:rPr lang="en-US" sz="2400" dirty="0">
                <a:latin typeface="Times New Roman" panose="02020603050405020304" pitchFamily="18" charset="0"/>
                <a:cs typeface="Times New Roman" panose="02020603050405020304" pitchFamily="18" charset="0"/>
              </a:rPr>
              <a:t> connect them to computer.</a:t>
            </a:r>
          </a:p>
        </p:txBody>
      </p:sp>
      <p:pic>
        <p:nvPicPr>
          <p:cNvPr id="8" name="Image 20"/>
          <p:cNvPicPr/>
          <p:nvPr/>
        </p:nvPicPr>
        <p:blipFill rotWithShape="1">
          <a:blip r:embed="rId2" cstate="print"/>
          <a:srcRect b="4965"/>
          <a:stretch/>
        </p:blipFill>
        <p:spPr bwMode="auto">
          <a:xfrm>
            <a:off x="4469130" y="2060848"/>
            <a:ext cx="4217670" cy="293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2480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dirty="0"/>
          </a:p>
        </p:txBody>
      </p:sp>
      <p:sp>
        <p:nvSpPr>
          <p:cNvPr id="3" name="Content Placeholder 2"/>
          <p:cNvSpPr>
            <a:spLocks noGrp="1"/>
          </p:cNvSpPr>
          <p:nvPr>
            <p:ph idx="1"/>
          </p:nvPr>
        </p:nvSpPr>
        <p:spPr>
          <a:xfrm>
            <a:off x="457200" y="1268760"/>
            <a:ext cx="4186808" cy="4680521"/>
          </a:xfrm>
        </p:spPr>
        <p:txBody>
          <a:bodyPr>
            <a:normAutofit/>
          </a:bodyPr>
          <a:lstStyle/>
          <a:p>
            <a:endParaRPr lang="en-US" sz="28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Open </a:t>
            </a:r>
            <a:r>
              <a:rPr lang="en-US" sz="2400" dirty="0">
                <a:latin typeface="Times New Roman" panose="02020603050405020304" pitchFamily="18" charset="0"/>
                <a:cs typeface="Times New Roman" panose="02020603050405020304" pitchFamily="18" charset="0"/>
              </a:rPr>
              <a:t>the IDE and choose the right example;</a:t>
            </a:r>
          </a:p>
        </p:txBody>
      </p:sp>
      <p:pic>
        <p:nvPicPr>
          <p:cNvPr id="4" name="Image 21"/>
          <p:cNvPicPr/>
          <p:nvPr/>
        </p:nvPicPr>
        <p:blipFill rotWithShape="1">
          <a:blip r:embed="rId2" cstate="print"/>
          <a:srcRect b="5084"/>
          <a:stretch/>
        </p:blipFill>
        <p:spPr bwMode="auto">
          <a:xfrm>
            <a:off x="3131840" y="2564904"/>
            <a:ext cx="5554960" cy="3960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6237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dirty="0"/>
          </a:p>
        </p:txBody>
      </p:sp>
      <p:sp>
        <p:nvSpPr>
          <p:cNvPr id="3" name="Content Placeholder 2"/>
          <p:cNvSpPr>
            <a:spLocks noGrp="1"/>
          </p:cNvSpPr>
          <p:nvPr>
            <p:ph idx="1"/>
          </p:nvPr>
        </p:nvSpPr>
        <p:spPr>
          <a:xfrm>
            <a:off x="457200" y="1600200"/>
            <a:ext cx="3970784" cy="4637112"/>
          </a:xfrm>
        </p:spPr>
        <p:txBody>
          <a:bodyPr>
            <a:normAutofit/>
          </a:bodyPr>
          <a:lstStyle/>
          <a:p>
            <a:endParaRPr lang="en-US" sz="28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Configure </a:t>
            </a:r>
            <a:r>
              <a:rPr lang="en-US" sz="2400" dirty="0">
                <a:latin typeface="Times New Roman" panose="02020603050405020304" pitchFamily="18" charset="0"/>
                <a:cs typeface="Times New Roman" panose="02020603050405020304" pitchFamily="18" charset="0"/>
              </a:rPr>
              <a:t>the IDE settings and upload the two </a:t>
            </a:r>
            <a:r>
              <a:rPr lang="en-US" sz="2400" dirty="0" err="1">
                <a:latin typeface="Times New Roman" panose="02020603050405020304" pitchFamily="18" charset="0"/>
                <a:cs typeface="Times New Roman" panose="02020603050405020304" pitchFamily="18" charset="0"/>
              </a:rPr>
              <a:t>skteches</a:t>
            </a:r>
            <a:r>
              <a:rPr lang="en-US" sz="2400" dirty="0">
                <a:latin typeface="Times New Roman" panose="02020603050405020304" pitchFamily="18" charset="0"/>
                <a:cs typeface="Times New Roman" panose="02020603050405020304" pitchFamily="18" charset="0"/>
              </a:rPr>
              <a:t> to </a:t>
            </a:r>
            <a:r>
              <a:rPr lang="en-US" sz="2400" dirty="0" err="1">
                <a:latin typeface="Times New Roman" panose="02020603050405020304" pitchFamily="18" charset="0"/>
                <a:cs typeface="Times New Roman" panose="02020603050405020304" pitchFamily="18" charset="0"/>
              </a:rPr>
              <a:t>Aduino</a:t>
            </a:r>
            <a:r>
              <a:rPr lang="en-US" sz="2400" dirty="0">
                <a:latin typeface="Times New Roman" panose="02020603050405020304" pitchFamily="18" charset="0"/>
                <a:cs typeface="Times New Roman" panose="02020603050405020304" pitchFamily="18" charset="0"/>
              </a:rPr>
              <a:t>.</a:t>
            </a:r>
          </a:p>
        </p:txBody>
      </p:sp>
      <p:pic>
        <p:nvPicPr>
          <p:cNvPr id="4" name="Image 23"/>
          <p:cNvPicPr/>
          <p:nvPr/>
        </p:nvPicPr>
        <p:blipFill rotWithShape="1">
          <a:blip r:embed="rId2" cstate="print"/>
          <a:srcRect b="4802"/>
          <a:stretch/>
        </p:blipFill>
        <p:spPr bwMode="auto">
          <a:xfrm>
            <a:off x="4436158" y="1988840"/>
            <a:ext cx="4600338" cy="41044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0668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RADIOHEAD LIBRARY </a:t>
            </a:r>
            <a:endParaRPr lang="en-US" sz="3200" dirty="0"/>
          </a:p>
        </p:txBody>
      </p:sp>
      <p:sp>
        <p:nvSpPr>
          <p:cNvPr id="3" name="Content Placeholder 2"/>
          <p:cNvSpPr>
            <a:spLocks noGrp="1"/>
          </p:cNvSpPr>
          <p:nvPr>
            <p:ph idx="1"/>
          </p:nvPr>
        </p:nvSpPr>
        <p:spPr>
          <a:xfrm>
            <a:off x="539552" y="1772816"/>
            <a:ext cx="7704856" cy="3744416"/>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After configure the IDE </a:t>
            </a:r>
            <a:r>
              <a:rPr lang="en-US" sz="2400" dirty="0" err="1" smtClean="0">
                <a:latin typeface="Times New Roman" panose="02020603050405020304" pitchFamily="18" charset="0"/>
                <a:cs typeface="Times New Roman" panose="02020603050405020304" pitchFamily="18" charset="0"/>
              </a:rPr>
              <a:t>settings,upload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sketch </a:t>
            </a:r>
            <a:r>
              <a:rPr lang="en-US" sz="2400" dirty="0">
                <a:latin typeface="Times New Roman" panose="02020603050405020304" pitchFamily="18" charset="0"/>
                <a:cs typeface="Times New Roman" panose="02020603050405020304" pitchFamily="18" charset="0"/>
              </a:rPr>
              <a:t>to </a:t>
            </a:r>
            <a:r>
              <a:rPr lang="en-US" sz="2400" dirty="0" err="1">
                <a:latin typeface="Times New Roman" panose="02020603050405020304" pitchFamily="18" charset="0"/>
                <a:cs typeface="Times New Roman" panose="02020603050405020304" pitchFamily="18" charset="0"/>
              </a:rPr>
              <a:t>Aduino</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Check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Serial </a:t>
            </a:r>
            <a:r>
              <a:rPr lang="en-US" sz="2400" dirty="0" err="1" smtClean="0">
                <a:latin typeface="Times New Roman" panose="02020603050405020304" pitchFamily="18" charset="0"/>
                <a:cs typeface="Times New Roman" panose="02020603050405020304" pitchFamily="18" charset="0"/>
              </a:rPr>
              <a:t>Moniter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we can view the running result of the two boards.</a:t>
            </a:r>
          </a:p>
        </p:txBody>
      </p:sp>
    </p:spTree>
    <p:extLst>
      <p:ext uri="{BB962C8B-B14F-4D97-AF65-F5344CB8AC3E}">
        <p14:creationId xmlns:p14="http://schemas.microsoft.com/office/powerpoint/2010/main" val="2192647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SIMULATION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TRANSMITTER(AMBULANCE)</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11560" y="2276872"/>
            <a:ext cx="8075240" cy="4392488"/>
          </a:xfrm>
          <a:prstGeom prst="rect">
            <a:avLst/>
          </a:prstGeom>
        </p:spPr>
      </p:pic>
    </p:spTree>
    <p:extLst>
      <p:ext uri="{BB962C8B-B14F-4D97-AF65-F5344CB8AC3E}">
        <p14:creationId xmlns:p14="http://schemas.microsoft.com/office/powerpoint/2010/main" val="3050830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SIMULATION</a:t>
            </a:r>
            <a:endParaRPr lang="en-US" sz="3200" dirty="0"/>
          </a:p>
        </p:txBody>
      </p:sp>
      <p:sp>
        <p:nvSpPr>
          <p:cNvPr id="3" name="Content Placeholder 2"/>
          <p:cNvSpPr>
            <a:spLocks noGrp="1"/>
          </p:cNvSpPr>
          <p:nvPr>
            <p:ph idx="1"/>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RECEIVER(OTHER  VEHICLE)</a:t>
            </a: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1560" y="2204864"/>
            <a:ext cx="7704856" cy="4536504"/>
          </a:xfrm>
          <a:prstGeom prst="rect">
            <a:avLst/>
          </a:prstGeom>
        </p:spPr>
      </p:pic>
    </p:spTree>
    <p:extLst>
      <p:ext uri="{BB962C8B-B14F-4D97-AF65-F5344CB8AC3E}">
        <p14:creationId xmlns:p14="http://schemas.microsoft.com/office/powerpoint/2010/main" val="3654867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23528"/>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RESULT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597981"/>
            <a:ext cx="7643192" cy="4567323"/>
          </a:xfrm>
          <a:prstGeom prst="rect">
            <a:avLst/>
          </a:prstGeom>
        </p:spPr>
      </p:pic>
    </p:spTree>
    <p:extLst>
      <p:ext uri="{BB962C8B-B14F-4D97-AF65-F5344CB8AC3E}">
        <p14:creationId xmlns:p14="http://schemas.microsoft.com/office/powerpoint/2010/main" val="1665541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This proposed work involves the development of an emergency vehicle </a:t>
            </a:r>
            <a:r>
              <a:rPr lang="en-US" sz="2400" dirty="0" smtClean="0">
                <a:latin typeface="Times New Roman" panose="02020603050405020304" pitchFamily="18" charset="0"/>
                <a:cs typeface="Times New Roman" panose="02020603050405020304" pitchFamily="18" charset="0"/>
              </a:rPr>
              <a:t>alert </a:t>
            </a:r>
            <a:r>
              <a:rPr lang="en-US" sz="2400" dirty="0">
                <a:latin typeface="Times New Roman" panose="02020603050405020304" pitchFamily="18" charset="0"/>
                <a:cs typeface="Times New Roman" panose="02020603050405020304" pitchFamily="18" charset="0"/>
              </a:rPr>
              <a:t>system that enables emergency vehicle operators to warn other cars in front of them to move aside.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will be ideal for low-range, medium-range, and long-range </a:t>
            </a:r>
            <a:r>
              <a:rPr lang="en-US" sz="2400" dirty="0" smtClean="0">
                <a:latin typeface="Times New Roman" panose="02020603050405020304" pitchFamily="18" charset="0"/>
                <a:cs typeface="Times New Roman" panose="02020603050405020304" pitchFamily="18" charset="0"/>
              </a:rPr>
              <a:t>communications. </a:t>
            </a:r>
          </a:p>
          <a:p>
            <a:pPr>
              <a:lnSpc>
                <a:spcPct val="150000"/>
              </a:lnSpc>
            </a:pPr>
            <a:r>
              <a:rPr lang="en-US" sz="2400" dirty="0" smtClean="0">
                <a:latin typeface="Times New Roman" panose="02020603050405020304" pitchFamily="18" charset="0"/>
                <a:cs typeface="Times New Roman" panose="02020603050405020304" pitchFamily="18" charset="0"/>
              </a:rPr>
              <a:t>Future </a:t>
            </a:r>
            <a:r>
              <a:rPr lang="en-US" sz="2400" dirty="0">
                <a:latin typeface="Times New Roman" panose="02020603050405020304" pitchFamily="18" charset="0"/>
                <a:cs typeface="Times New Roman" panose="02020603050405020304" pitchFamily="18" charset="0"/>
              </a:rPr>
              <a:t>generations of autonomous cars might use the </a:t>
            </a:r>
            <a:r>
              <a:rPr lang="en-US" sz="2400" dirty="0" smtClean="0">
                <a:latin typeface="Times New Roman" panose="02020603050405020304" pitchFamily="18" charset="0"/>
                <a:cs typeface="Times New Roman" panose="02020603050405020304" pitchFamily="18" charset="0"/>
              </a:rPr>
              <a:t>suggested Advanced </a:t>
            </a:r>
            <a:r>
              <a:rPr lang="en-US" sz="2400" dirty="0">
                <a:latin typeface="Times New Roman" panose="02020603050405020304" pitchFamily="18" charset="0"/>
                <a:cs typeface="Times New Roman" panose="02020603050405020304" pitchFamily="18" charset="0"/>
              </a:rPr>
              <a:t>Emergency Vehicle Alert System.</a:t>
            </a:r>
          </a:p>
        </p:txBody>
      </p:sp>
    </p:spTree>
    <p:extLst>
      <p:ext uri="{BB962C8B-B14F-4D97-AF65-F5344CB8AC3E}">
        <p14:creationId xmlns:p14="http://schemas.microsoft.com/office/powerpoint/2010/main" val="36105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By </a:t>
            </a:r>
            <a:r>
              <a:rPr lang="en-US" sz="2400" dirty="0">
                <a:latin typeface="Times New Roman" panose="02020603050405020304" pitchFamily="18" charset="0"/>
                <a:cs typeface="Times New Roman" panose="02020603050405020304" pitchFamily="18" charset="0"/>
              </a:rPr>
              <a:t>using the emergency vehicle to broadcast a signal that will be picked up by automobiles in front, alerting drivers. </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inform nearby motorists of the emergency </a:t>
            </a:r>
            <a:r>
              <a:rPr lang="en-US" sz="2400" dirty="0" smtClean="0">
                <a:latin typeface="Times New Roman" panose="02020603050405020304" pitchFamily="18" charset="0"/>
                <a:cs typeface="Times New Roman" panose="02020603050405020304" pitchFamily="18" charset="0"/>
              </a:rPr>
              <a:t>vehicle, </a:t>
            </a:r>
            <a:r>
              <a:rPr lang="en-US" sz="2400" dirty="0">
                <a:latin typeface="Times New Roman" panose="02020603050405020304" pitchFamily="18" charset="0"/>
                <a:cs typeface="Times New Roman" panose="02020603050405020304" pitchFamily="18" charset="0"/>
              </a:rPr>
              <a:t>and to create the system with the appropriate inputs. </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combine the required software with the requisite physical components. </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create a user-friendly, readily accessible system. </a:t>
            </a:r>
          </a:p>
        </p:txBody>
      </p:sp>
    </p:spTree>
    <p:extLst>
      <p:ext uri="{BB962C8B-B14F-4D97-AF65-F5344CB8AC3E}">
        <p14:creationId xmlns:p14="http://schemas.microsoft.com/office/powerpoint/2010/main" val="707564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REFERENCE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4744"/>
            <a:ext cx="8229600" cy="5472608"/>
          </a:xfrm>
        </p:spPr>
        <p:txBody>
          <a:bodyPr>
            <a:normAutofit fontScale="25000" lnSpcReduction="20000"/>
          </a:bodyPr>
          <a:lstStyle/>
          <a:p>
            <a:pPr marL="0" indent="0">
              <a:buNone/>
            </a:pPr>
            <a:r>
              <a:rPr lang="en-US" sz="4500" b="1" dirty="0">
                <a:latin typeface="Times New Roman" panose="02020603050405020304" pitchFamily="18" charset="0"/>
                <a:cs typeface="Times New Roman" panose="02020603050405020304" pitchFamily="18" charset="0"/>
              </a:rPr>
              <a:t> </a:t>
            </a:r>
            <a:endParaRPr lang="en-US" sz="4500" dirty="0">
              <a:latin typeface="Times New Roman" panose="02020603050405020304" pitchFamily="18" charset="0"/>
              <a:cs typeface="Times New Roman" panose="02020603050405020304" pitchFamily="18" charset="0"/>
            </a:endParaRPr>
          </a:p>
          <a:p>
            <a:pPr marL="0" indent="0">
              <a:lnSpc>
                <a:spcPct val="120000"/>
              </a:lnSpc>
              <a:buNone/>
            </a:pPr>
            <a:r>
              <a:rPr lang="en-US" sz="7400" dirty="0">
                <a:latin typeface="Times New Roman" panose="02020603050405020304" pitchFamily="18" charset="0"/>
                <a:cs typeface="Times New Roman" panose="02020603050405020304" pitchFamily="18" charset="0"/>
              </a:rPr>
              <a:t>[1] </a:t>
            </a:r>
            <a:r>
              <a:rPr lang="en-US" sz="7400" dirty="0" err="1">
                <a:latin typeface="Times New Roman" panose="02020603050405020304" pitchFamily="18" charset="0"/>
                <a:cs typeface="Times New Roman" panose="02020603050405020304" pitchFamily="18" charset="0"/>
              </a:rPr>
              <a:t>Bosquez</a:t>
            </a:r>
            <a:r>
              <a:rPr lang="en-US" sz="7400" dirty="0">
                <a:latin typeface="Times New Roman" panose="02020603050405020304" pitchFamily="18" charset="0"/>
                <a:cs typeface="Times New Roman" panose="02020603050405020304" pitchFamily="18" charset="0"/>
              </a:rPr>
              <a:t>, C., Moreira, R., &amp; De La Cruz, A. (2017, November). Alert system for emergency vehicles using software-defined radio. In </a:t>
            </a:r>
            <a:r>
              <a:rPr lang="en-US" sz="7400" i="1" dirty="0">
                <a:latin typeface="Times New Roman" panose="02020603050405020304" pitchFamily="18" charset="0"/>
                <a:cs typeface="Times New Roman" panose="02020603050405020304" pitchFamily="18" charset="0"/>
              </a:rPr>
              <a:t>2017 IEEE International Conference on Microwaves, Antennas, Communications and Electronic Systems (COMCAS)</a:t>
            </a:r>
            <a:r>
              <a:rPr lang="en-US" sz="7400" dirty="0">
                <a:latin typeface="Times New Roman" panose="02020603050405020304" pitchFamily="18" charset="0"/>
                <a:cs typeface="Times New Roman" panose="02020603050405020304" pitchFamily="18" charset="0"/>
              </a:rPr>
              <a:t> (pp. 1-5). IEEE.</a:t>
            </a:r>
          </a:p>
          <a:p>
            <a:pPr marL="0" indent="0">
              <a:lnSpc>
                <a:spcPct val="120000"/>
              </a:lnSpc>
              <a:buNone/>
            </a:pPr>
            <a:r>
              <a:rPr lang="en-US" sz="7400" dirty="0">
                <a:latin typeface="Times New Roman" panose="02020603050405020304" pitchFamily="18" charset="0"/>
                <a:cs typeface="Times New Roman" panose="02020603050405020304" pitchFamily="18" charset="0"/>
              </a:rPr>
              <a:t> </a:t>
            </a:r>
          </a:p>
          <a:p>
            <a:pPr marL="0" indent="0">
              <a:lnSpc>
                <a:spcPct val="120000"/>
              </a:lnSpc>
              <a:buNone/>
            </a:pPr>
            <a:r>
              <a:rPr lang="en-US" sz="7400" dirty="0">
                <a:latin typeface="Times New Roman" panose="02020603050405020304" pitchFamily="18" charset="0"/>
                <a:cs typeface="Times New Roman" panose="02020603050405020304" pitchFamily="18" charset="0"/>
              </a:rPr>
              <a:t>[2] Kobayashi, T., Kimura, F., Imai, T., &amp; Arai, K. (2019). Smart ambulance approach alarm system using smartphone. </a:t>
            </a:r>
            <a:r>
              <a:rPr lang="en-US" sz="7400" i="1" dirty="0">
                <a:latin typeface="Times New Roman" panose="02020603050405020304" pitchFamily="18" charset="0"/>
                <a:cs typeface="Times New Roman" panose="02020603050405020304" pitchFamily="18" charset="0"/>
              </a:rPr>
              <a:t>IEICE TRANSACTIONS on Information and Systems</a:t>
            </a:r>
            <a:r>
              <a:rPr lang="en-US" sz="7400" dirty="0">
                <a:latin typeface="Times New Roman" panose="02020603050405020304" pitchFamily="18" charset="0"/>
                <a:cs typeface="Times New Roman" panose="02020603050405020304" pitchFamily="18" charset="0"/>
              </a:rPr>
              <a:t>, </a:t>
            </a:r>
            <a:r>
              <a:rPr lang="en-US" sz="7400" i="1" dirty="0">
                <a:latin typeface="Times New Roman" panose="02020603050405020304" pitchFamily="18" charset="0"/>
                <a:cs typeface="Times New Roman" panose="02020603050405020304" pitchFamily="18" charset="0"/>
              </a:rPr>
              <a:t>102</a:t>
            </a:r>
            <a:r>
              <a:rPr lang="en-US" sz="7400" dirty="0">
                <a:latin typeface="Times New Roman" panose="02020603050405020304" pitchFamily="18" charset="0"/>
                <a:cs typeface="Times New Roman" panose="02020603050405020304" pitchFamily="18" charset="0"/>
              </a:rPr>
              <a:t>(9), 1689-1692.</a:t>
            </a:r>
          </a:p>
          <a:p>
            <a:pPr marL="0" indent="0">
              <a:lnSpc>
                <a:spcPct val="120000"/>
              </a:lnSpc>
              <a:buNone/>
            </a:pPr>
            <a:r>
              <a:rPr lang="en-US" sz="7400" dirty="0">
                <a:latin typeface="Times New Roman" panose="02020603050405020304" pitchFamily="18" charset="0"/>
                <a:cs typeface="Times New Roman" panose="02020603050405020304" pitchFamily="18" charset="0"/>
              </a:rPr>
              <a:t> </a:t>
            </a:r>
          </a:p>
          <a:p>
            <a:pPr marL="0" indent="0">
              <a:lnSpc>
                <a:spcPct val="120000"/>
              </a:lnSpc>
              <a:buNone/>
            </a:pPr>
            <a:r>
              <a:rPr lang="en-US" sz="7400" dirty="0">
                <a:latin typeface="Times New Roman" panose="02020603050405020304" pitchFamily="18" charset="0"/>
                <a:cs typeface="Times New Roman" panose="02020603050405020304" pitchFamily="18" charset="0"/>
              </a:rPr>
              <a:t>[3] </a:t>
            </a:r>
            <a:r>
              <a:rPr lang="en-US" sz="7400" dirty="0" err="1">
                <a:latin typeface="Times New Roman" panose="02020603050405020304" pitchFamily="18" charset="0"/>
                <a:cs typeface="Times New Roman" panose="02020603050405020304" pitchFamily="18" charset="0"/>
              </a:rPr>
              <a:t>Roopashree</a:t>
            </a:r>
            <a:r>
              <a:rPr lang="en-US" sz="7400" dirty="0">
                <a:latin typeface="Times New Roman" panose="02020603050405020304" pitchFamily="18" charset="0"/>
                <a:cs typeface="Times New Roman" panose="02020603050405020304" pitchFamily="18" charset="0"/>
              </a:rPr>
              <a:t>, V., </a:t>
            </a:r>
            <a:r>
              <a:rPr lang="en-US" sz="7400" dirty="0" err="1">
                <a:latin typeface="Times New Roman" panose="02020603050405020304" pitchFamily="18" charset="0"/>
                <a:cs typeface="Times New Roman" panose="02020603050405020304" pitchFamily="18" charset="0"/>
              </a:rPr>
              <a:t>Malavika</a:t>
            </a:r>
            <a:r>
              <a:rPr lang="en-US" sz="7400" dirty="0">
                <a:latin typeface="Times New Roman" panose="02020603050405020304" pitchFamily="18" charset="0"/>
                <a:cs typeface="Times New Roman" panose="02020603050405020304" pitchFamily="18" charset="0"/>
              </a:rPr>
              <a:t>, D. N., </a:t>
            </a:r>
            <a:r>
              <a:rPr lang="en-US" sz="7400" dirty="0" err="1">
                <a:latin typeface="Times New Roman" panose="02020603050405020304" pitchFamily="18" charset="0"/>
                <a:cs typeface="Times New Roman" panose="02020603050405020304" pitchFamily="18" charset="0"/>
              </a:rPr>
              <a:t>Bai</a:t>
            </a:r>
            <a:r>
              <a:rPr lang="en-US" sz="7400" dirty="0">
                <a:latin typeface="Times New Roman" panose="02020603050405020304" pitchFamily="18" charset="0"/>
                <a:cs typeface="Times New Roman" panose="02020603050405020304" pitchFamily="18" charset="0"/>
              </a:rPr>
              <a:t>, E. N., </a:t>
            </a:r>
            <a:r>
              <a:rPr lang="en-US" sz="7400" dirty="0" err="1">
                <a:latin typeface="Times New Roman" panose="02020603050405020304" pitchFamily="18" charset="0"/>
                <a:cs typeface="Times New Roman" panose="02020603050405020304" pitchFamily="18" charset="0"/>
              </a:rPr>
              <a:t>Suman</a:t>
            </a:r>
            <a:r>
              <a:rPr lang="en-US" sz="7400" dirty="0">
                <a:latin typeface="Times New Roman" panose="02020603050405020304" pitchFamily="18" charset="0"/>
                <a:cs typeface="Times New Roman" panose="02020603050405020304" pitchFamily="18" charset="0"/>
              </a:rPr>
              <a:t>, A., &amp; </a:t>
            </a:r>
            <a:r>
              <a:rPr lang="en-US" sz="7400" dirty="0" err="1">
                <a:latin typeface="Times New Roman" panose="02020603050405020304" pitchFamily="18" charset="0"/>
                <a:cs typeface="Times New Roman" panose="02020603050405020304" pitchFamily="18" charset="0"/>
              </a:rPr>
              <a:t>Shashikala</a:t>
            </a:r>
            <a:r>
              <a:rPr lang="en-US" sz="7400" dirty="0">
                <a:latin typeface="Times New Roman" panose="02020603050405020304" pitchFamily="18" charset="0"/>
                <a:cs typeface="Times New Roman" panose="02020603050405020304" pitchFamily="18" charset="0"/>
              </a:rPr>
              <a:t>, D. R. (2020). Traffic congestion detection and Alerting Ambulance using IOT. </a:t>
            </a:r>
            <a:r>
              <a:rPr lang="en-US" sz="7400" i="1" dirty="0" err="1">
                <a:latin typeface="Times New Roman" panose="02020603050405020304" pitchFamily="18" charset="0"/>
                <a:cs typeface="Times New Roman" panose="02020603050405020304" pitchFamily="18" charset="0"/>
              </a:rPr>
              <a:t>Int</a:t>
            </a:r>
            <a:r>
              <a:rPr lang="en-US" sz="7400" i="1" dirty="0">
                <a:latin typeface="Times New Roman" panose="02020603050405020304" pitchFamily="18" charset="0"/>
                <a:cs typeface="Times New Roman" panose="02020603050405020304" pitchFamily="18" charset="0"/>
              </a:rPr>
              <a:t> J </a:t>
            </a:r>
            <a:r>
              <a:rPr lang="en-US" sz="7400" i="1" dirty="0" err="1">
                <a:latin typeface="Times New Roman" panose="02020603050405020304" pitchFamily="18" charset="0"/>
                <a:cs typeface="Times New Roman" panose="02020603050405020304" pitchFamily="18" charset="0"/>
              </a:rPr>
              <a:t>Eng</a:t>
            </a:r>
            <a:r>
              <a:rPr lang="en-US" sz="7400" i="1" dirty="0">
                <a:latin typeface="Times New Roman" panose="02020603050405020304" pitchFamily="18" charset="0"/>
                <a:cs typeface="Times New Roman" panose="02020603050405020304" pitchFamily="18" charset="0"/>
              </a:rPr>
              <a:t> Res Tech</a:t>
            </a:r>
            <a:r>
              <a:rPr lang="en-US" sz="7400" dirty="0">
                <a:latin typeface="Times New Roman" panose="02020603050405020304" pitchFamily="18" charset="0"/>
                <a:cs typeface="Times New Roman" panose="02020603050405020304" pitchFamily="18" charset="0"/>
              </a:rPr>
              <a:t>, </a:t>
            </a:r>
            <a:r>
              <a:rPr lang="en-US" sz="7400" i="1" dirty="0">
                <a:latin typeface="Times New Roman" panose="02020603050405020304" pitchFamily="18" charset="0"/>
                <a:cs typeface="Times New Roman" panose="02020603050405020304" pitchFamily="18" charset="0"/>
              </a:rPr>
              <a:t>9</a:t>
            </a:r>
            <a:r>
              <a:rPr lang="en-US" sz="7400" dirty="0">
                <a:latin typeface="Times New Roman" panose="02020603050405020304" pitchFamily="18" charset="0"/>
                <a:cs typeface="Times New Roman" panose="02020603050405020304" pitchFamily="18" charset="0"/>
              </a:rPr>
              <a:t>(7), 1339-1343.</a:t>
            </a:r>
          </a:p>
          <a:p>
            <a:pPr marL="0" indent="0">
              <a:lnSpc>
                <a:spcPct val="120000"/>
              </a:lnSpc>
              <a:buNone/>
            </a:pPr>
            <a:r>
              <a:rPr lang="en-US" sz="7400" dirty="0">
                <a:latin typeface="Times New Roman" panose="02020603050405020304" pitchFamily="18" charset="0"/>
                <a:cs typeface="Times New Roman" panose="02020603050405020304" pitchFamily="18" charset="0"/>
              </a:rPr>
              <a:t> </a:t>
            </a:r>
          </a:p>
          <a:p>
            <a:pPr marL="0" indent="0">
              <a:lnSpc>
                <a:spcPct val="120000"/>
              </a:lnSpc>
              <a:buNone/>
            </a:pPr>
            <a:r>
              <a:rPr lang="en-US" sz="7400" dirty="0">
                <a:latin typeface="Times New Roman" panose="02020603050405020304" pitchFamily="18" charset="0"/>
                <a:cs typeface="Times New Roman" panose="02020603050405020304" pitchFamily="18" charset="0"/>
              </a:rPr>
              <a:t>[4] </a:t>
            </a:r>
            <a:r>
              <a:rPr lang="en-US" sz="7400" dirty="0" err="1">
                <a:latin typeface="Times New Roman" panose="02020603050405020304" pitchFamily="18" charset="0"/>
                <a:cs typeface="Times New Roman" panose="02020603050405020304" pitchFamily="18" charset="0"/>
              </a:rPr>
              <a:t>Widianto</a:t>
            </a:r>
            <a:r>
              <a:rPr lang="en-US" sz="7400" dirty="0">
                <a:latin typeface="Times New Roman" panose="02020603050405020304" pitchFamily="18" charset="0"/>
                <a:cs typeface="Times New Roman" panose="02020603050405020304" pitchFamily="18" charset="0"/>
              </a:rPr>
              <a:t>, E. D., </a:t>
            </a:r>
            <a:r>
              <a:rPr lang="en-US" sz="7400" dirty="0" err="1">
                <a:latin typeface="Times New Roman" panose="02020603050405020304" pitchFamily="18" charset="0"/>
                <a:cs typeface="Times New Roman" panose="02020603050405020304" pitchFamily="18" charset="0"/>
              </a:rPr>
              <a:t>Pakpahan</a:t>
            </a:r>
            <a:r>
              <a:rPr lang="en-US" sz="7400" dirty="0">
                <a:latin typeface="Times New Roman" panose="02020603050405020304" pitchFamily="18" charset="0"/>
                <a:cs typeface="Times New Roman" panose="02020603050405020304" pitchFamily="18" charset="0"/>
              </a:rPr>
              <a:t>, M. S., &amp; </a:t>
            </a:r>
            <a:r>
              <a:rPr lang="en-US" sz="7400" dirty="0" err="1">
                <a:latin typeface="Times New Roman" panose="02020603050405020304" pitchFamily="18" charset="0"/>
                <a:cs typeface="Times New Roman" panose="02020603050405020304" pitchFamily="18" charset="0"/>
              </a:rPr>
              <a:t>Septiana</a:t>
            </a:r>
            <a:r>
              <a:rPr lang="en-US" sz="7400" dirty="0">
                <a:latin typeface="Times New Roman" panose="02020603050405020304" pitchFamily="18" charset="0"/>
                <a:cs typeface="Times New Roman" panose="02020603050405020304" pitchFamily="18" charset="0"/>
              </a:rPr>
              <a:t>, R. (2018, October). </a:t>
            </a:r>
            <a:r>
              <a:rPr lang="en-US" sz="7400" dirty="0" err="1">
                <a:latin typeface="Times New Roman" panose="02020603050405020304" pitchFamily="18" charset="0"/>
                <a:cs typeface="Times New Roman" panose="02020603050405020304" pitchFamily="18" charset="0"/>
              </a:rPr>
              <a:t>LoRa</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QoS</a:t>
            </a:r>
            <a:r>
              <a:rPr lang="en-US" sz="7400" dirty="0">
                <a:latin typeface="Times New Roman" panose="02020603050405020304" pitchFamily="18" charset="0"/>
                <a:cs typeface="Times New Roman" panose="02020603050405020304" pitchFamily="18" charset="0"/>
              </a:rPr>
              <a:t> performance analysis on various spreading factor in Indonesia. In </a:t>
            </a:r>
            <a:r>
              <a:rPr lang="en-US" sz="7400" i="1" dirty="0">
                <a:latin typeface="Times New Roman" panose="02020603050405020304" pitchFamily="18" charset="0"/>
                <a:cs typeface="Times New Roman" panose="02020603050405020304" pitchFamily="18" charset="0"/>
              </a:rPr>
              <a:t>2018 International Symposium on Electronics and Smart Devices (ISESD)</a:t>
            </a:r>
            <a:r>
              <a:rPr lang="en-US" sz="7400" dirty="0">
                <a:latin typeface="Times New Roman" panose="02020603050405020304" pitchFamily="18" charset="0"/>
                <a:cs typeface="Times New Roman" panose="02020603050405020304" pitchFamily="18" charset="0"/>
              </a:rPr>
              <a:t> (pp. 1-5). IEEE.</a:t>
            </a:r>
          </a:p>
          <a:p>
            <a:pPr>
              <a:lnSpc>
                <a:spcPct val="120000"/>
              </a:lnSpc>
            </a:pPr>
            <a:endParaRPr lang="en-US" sz="6000" dirty="0"/>
          </a:p>
        </p:txBody>
      </p:sp>
    </p:spTree>
    <p:extLst>
      <p:ext uri="{BB962C8B-B14F-4D97-AF65-F5344CB8AC3E}">
        <p14:creationId xmlns:p14="http://schemas.microsoft.com/office/powerpoint/2010/main" val="3802986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TRANSMITTER</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87906"/>
            <a:ext cx="6416596" cy="4016088"/>
          </a:xfrm>
          <a:prstGeom prst="rect">
            <a:avLst/>
          </a:prstGeom>
        </p:spPr>
      </p:pic>
    </p:spTree>
    <p:extLst>
      <p:ext uri="{BB962C8B-B14F-4D97-AF65-F5344CB8AC3E}">
        <p14:creationId xmlns:p14="http://schemas.microsoft.com/office/powerpoint/2010/main" val="4211347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800" dirty="0" smtClean="0">
                <a:latin typeface="Times New Roman" panose="02020603050405020304" pitchFamily="18" charset="0"/>
                <a:cs typeface="Times New Roman" panose="02020603050405020304" pitchFamily="18" charset="0"/>
              </a:rPr>
              <a:t>RECEIVER</a:t>
            </a:r>
            <a:endParaRPr lang="en-US"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1393638"/>
            <a:ext cx="5785118" cy="4525963"/>
          </a:xfrm>
        </p:spPr>
      </p:pic>
    </p:spTree>
    <p:extLst>
      <p:ext uri="{BB962C8B-B14F-4D97-AF65-F5344CB8AC3E}">
        <p14:creationId xmlns:p14="http://schemas.microsoft.com/office/powerpoint/2010/main" val="3826338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DESCRIPTION OF BLOCK DIAGRAM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There are a transmitter unit and a receiver unit in this </a:t>
            </a:r>
            <a:r>
              <a:rPr lang="en-US" sz="2400" dirty="0" smtClean="0">
                <a:latin typeface="Times New Roman" panose="02020603050405020304" pitchFamily="18" charset="0"/>
                <a:cs typeface="Times New Roman" panose="02020603050405020304" pitchFamily="18" charset="0"/>
              </a:rPr>
              <a:t>system. </a:t>
            </a:r>
          </a:p>
          <a:p>
            <a:pPr>
              <a:lnSpc>
                <a:spcPct val="150000"/>
              </a:lnSpc>
            </a:pPr>
            <a:r>
              <a:rPr lang="en-US" sz="2400"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oth </a:t>
            </a:r>
            <a:r>
              <a:rPr lang="en-US" sz="2400" dirty="0">
                <a:latin typeface="Times New Roman" panose="02020603050405020304" pitchFamily="18" charset="0"/>
                <a:cs typeface="Times New Roman" panose="02020603050405020304" pitchFamily="18" charset="0"/>
              </a:rPr>
              <a:t>units include an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UNO serving as a processing unit and a Long Range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Shield for communication.</a:t>
            </a: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receiver device is targeted by the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Module's emission of specific frequency waves.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eception </a:t>
            </a:r>
            <a:r>
              <a:rPr lang="en-US" sz="2400" dirty="0">
                <a:latin typeface="Times New Roman" panose="02020603050405020304" pitchFamily="18" charset="0"/>
                <a:cs typeface="Times New Roman" panose="02020603050405020304" pitchFamily="18" charset="0"/>
              </a:rPr>
              <a:t>unit detects the frequency that the transmitter unit </a:t>
            </a:r>
            <a:r>
              <a:rPr lang="en-US" sz="2400" dirty="0" smtClean="0">
                <a:latin typeface="Times New Roman" panose="02020603050405020304" pitchFamily="18" charset="0"/>
                <a:cs typeface="Times New Roman" panose="02020603050405020304" pitchFamily="18" charset="0"/>
              </a:rPr>
              <a:t>emits. </a:t>
            </a:r>
          </a:p>
          <a:p>
            <a:pPr>
              <a:lnSpc>
                <a:spcPct val="150000"/>
              </a:lnSpc>
            </a:pPr>
            <a:r>
              <a:rPr lang="en-US" sz="24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uses that information to activate serial monitor. </a:t>
            </a:r>
          </a:p>
          <a:p>
            <a:pPr marL="0" indent="0">
              <a:lnSpc>
                <a:spcPct val="150000"/>
              </a:lnSpc>
              <a:buNone/>
            </a:pPr>
            <a:endParaRPr lang="en-US" sz="2400" dirty="0"/>
          </a:p>
        </p:txBody>
      </p:sp>
    </p:spTree>
    <p:extLst>
      <p:ext uri="{BB962C8B-B14F-4D97-AF65-F5344CB8AC3E}">
        <p14:creationId xmlns:p14="http://schemas.microsoft.com/office/powerpoint/2010/main" val="1427781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DESCRIPTION OF BLOCK DIAGRAM</a:t>
            </a:r>
            <a:endParaRPr lang="en-US" sz="3200" dirty="0"/>
          </a:p>
        </p:txBody>
      </p:sp>
      <p:sp>
        <p:nvSpPr>
          <p:cNvPr id="3" name="Content Placeholder 2"/>
          <p:cNvSpPr>
            <a:spLocks noGrp="1"/>
          </p:cNvSpPr>
          <p:nvPr>
            <p:ph idx="1"/>
          </p:nvPr>
        </p:nvSpPr>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 is interfaced with a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Shield to create the  Advanced Emergency Vehicle Alert System (AEVAS), which is installed on emergency vehicles.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Shield, serial monitor, and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board were used </a:t>
            </a:r>
            <a:r>
              <a:rPr lang="en-US" sz="2400" dirty="0" smtClean="0">
                <a:latin typeface="Times New Roman" panose="02020603050405020304" pitchFamily="18" charset="0"/>
                <a:cs typeface="Times New Roman" panose="02020603050405020304" pitchFamily="18" charset="0"/>
              </a:rPr>
              <a:t>in receiver side, </a:t>
            </a:r>
            <a:r>
              <a:rPr lang="en-US" sz="2400" dirty="0">
                <a:latin typeface="Times New Roman" panose="02020603050405020304" pitchFamily="18" charset="0"/>
                <a:cs typeface="Times New Roman" panose="02020603050405020304" pitchFamily="18" charset="0"/>
              </a:rPr>
              <a:t>which is installed on commuter cars.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there are any cars with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receivers nearby, they will pick up the signal and show the message on serial monitor.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Serial </a:t>
            </a:r>
            <a:r>
              <a:rPr lang="en-US" sz="2400" dirty="0">
                <a:latin typeface="Times New Roman" panose="02020603050405020304" pitchFamily="18" charset="0"/>
                <a:cs typeface="Times New Roman" panose="02020603050405020304" pitchFamily="18" charset="0"/>
              </a:rPr>
              <a:t>monitor won't show any messages if the signal is not received. </a:t>
            </a:r>
          </a:p>
          <a:p>
            <a:pPr>
              <a:lnSpc>
                <a:spcPct val="150000"/>
              </a:lnSpc>
            </a:pPr>
            <a:endParaRPr lang="en-US" sz="2400" dirty="0"/>
          </a:p>
        </p:txBody>
      </p:sp>
    </p:spTree>
    <p:extLst>
      <p:ext uri="{BB962C8B-B14F-4D97-AF65-F5344CB8AC3E}">
        <p14:creationId xmlns:p14="http://schemas.microsoft.com/office/powerpoint/2010/main" val="3606958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FLOWCHART</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916" y="1600200"/>
            <a:ext cx="3866168" cy="4525963"/>
          </a:xfrm>
        </p:spPr>
      </p:pic>
    </p:spTree>
    <p:extLst>
      <p:ext uri="{BB962C8B-B14F-4D97-AF65-F5344CB8AC3E}">
        <p14:creationId xmlns:p14="http://schemas.microsoft.com/office/powerpoint/2010/main" val="307817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200" b="1" dirty="0" smtClean="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3135467"/>
              </p:ext>
            </p:extLst>
          </p:nvPr>
        </p:nvGraphicFramePr>
        <p:xfrm>
          <a:off x="251521" y="1052733"/>
          <a:ext cx="8712967" cy="5692077"/>
        </p:xfrm>
        <a:graphic>
          <a:graphicData uri="http://schemas.openxmlformats.org/drawingml/2006/table">
            <a:tbl>
              <a:tblPr>
                <a:tableStyleId>{8A107856-5554-42FB-B03E-39F5DBC370BA}</a:tableStyleId>
              </a:tblPr>
              <a:tblGrid>
                <a:gridCol w="1728191"/>
                <a:gridCol w="1368152"/>
                <a:gridCol w="1224136"/>
                <a:gridCol w="2880320"/>
                <a:gridCol w="1512168"/>
              </a:tblGrid>
              <a:tr h="720338">
                <a:tc>
                  <a:txBody>
                    <a:bodyPr/>
                    <a:lstStyle/>
                    <a:p>
                      <a:pPr marL="0" marR="0" algn="ctr">
                        <a:lnSpc>
                          <a:spcPct val="150000"/>
                        </a:lnSpc>
                        <a:spcBef>
                          <a:spcPts val="0"/>
                        </a:spcBef>
                        <a:spcAft>
                          <a:spcPts val="0"/>
                        </a:spcAft>
                        <a:tabLst>
                          <a:tab pos="2092325" algn="l"/>
                        </a:tabLst>
                      </a:pPr>
                      <a:r>
                        <a:rPr lang="en-US" sz="1200" b="1" dirty="0">
                          <a:effectLst/>
                          <a:latin typeface="Times New Roman" panose="02020603050405020304" pitchFamily="18" charset="0"/>
                          <a:cs typeface="Times New Roman" panose="02020603050405020304" pitchFamily="18" charset="0"/>
                        </a:rPr>
                        <a:t>TITLE OF THE PAPER </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200" b="1" dirty="0">
                          <a:effectLst/>
                          <a:latin typeface="Times New Roman" panose="02020603050405020304" pitchFamily="18" charset="0"/>
                          <a:cs typeface="Times New Roman" panose="02020603050405020304" pitchFamily="18" charset="0"/>
                        </a:rPr>
                        <a:t>AUTHORS</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200" b="1" dirty="0">
                          <a:effectLst/>
                          <a:latin typeface="Times New Roman" panose="02020603050405020304" pitchFamily="18" charset="0"/>
                          <a:cs typeface="Times New Roman" panose="02020603050405020304" pitchFamily="18" charset="0"/>
                        </a:rPr>
                        <a:t>YEAR OF PUBLICATION</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200" b="1" dirty="0">
                          <a:effectLst/>
                          <a:latin typeface="Times New Roman" panose="02020603050405020304" pitchFamily="18" charset="0"/>
                          <a:cs typeface="Times New Roman" panose="02020603050405020304" pitchFamily="18" charset="0"/>
                        </a:rPr>
                        <a:t>                  DESCRIPTION</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200" b="1" dirty="0">
                          <a:effectLst/>
                          <a:latin typeface="Times New Roman" panose="02020603050405020304" pitchFamily="18" charset="0"/>
                          <a:cs typeface="Times New Roman" panose="02020603050405020304" pitchFamily="18" charset="0"/>
                        </a:rPr>
                        <a:t>  DRAWBACK</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r>
              <a:tr h="2652949">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Alert System for Emergency Vehicles Using </a:t>
                      </a:r>
                    </a:p>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Software-Defined Radio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Carlos </a:t>
                      </a:r>
                      <a:r>
                        <a:rPr lang="en-US" sz="1400" dirty="0" err="1">
                          <a:effectLst/>
                          <a:latin typeface="Times New Roman" panose="02020603050405020304" pitchFamily="18" charset="0"/>
                          <a:cs typeface="Times New Roman" panose="02020603050405020304" pitchFamily="18" charset="0"/>
                        </a:rPr>
                        <a:t>Bosquez</a:t>
                      </a:r>
                      <a:r>
                        <a:rPr lang="en-US" sz="1400" dirty="0">
                          <a:effectLst/>
                          <a:latin typeface="Times New Roman" panose="02020603050405020304" pitchFamily="18" charset="0"/>
                          <a:cs typeface="Times New Roman" panose="02020603050405020304" pitchFamily="18" charset="0"/>
                        </a:rPr>
                        <a:t>, Ronald Moreira, Alexis De La Cruz</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2017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SDR transmits radio signal from 88 MHz to 108 MHz using free software  (such as GNU Radio and Python) with the help of USRP desired radio signal is generated and transmitted using </a:t>
                      </a:r>
                      <a:r>
                        <a:rPr lang="en-US" sz="1400" dirty="0" err="1">
                          <a:effectLst/>
                          <a:latin typeface="Times New Roman" panose="02020603050405020304" pitchFamily="18" charset="0"/>
                          <a:cs typeface="Times New Roman" panose="02020603050405020304" pitchFamily="18" charset="0"/>
                        </a:rPr>
                        <a:t>yagi</a:t>
                      </a:r>
                      <a:r>
                        <a:rPr lang="en-US" sz="1400" dirty="0">
                          <a:effectLst/>
                          <a:latin typeface="Times New Roman" panose="02020603050405020304" pitchFamily="18" charset="0"/>
                          <a:cs typeface="Times New Roman" panose="02020603050405020304" pitchFamily="18" charset="0"/>
                        </a:rPr>
                        <a:t> antenna.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Carlos </a:t>
                      </a:r>
                      <a:r>
                        <a:rPr lang="en-US" sz="1400" dirty="0" err="1">
                          <a:effectLst/>
                          <a:latin typeface="Times New Roman" panose="02020603050405020304" pitchFamily="18" charset="0"/>
                          <a:cs typeface="Times New Roman" panose="02020603050405020304" pitchFamily="18" charset="0"/>
                        </a:rPr>
                        <a:t>Bosquez</a:t>
                      </a:r>
                      <a:r>
                        <a:rPr lang="en-US" sz="1400" dirty="0">
                          <a:effectLst/>
                          <a:latin typeface="Times New Roman" panose="02020603050405020304" pitchFamily="18" charset="0"/>
                          <a:cs typeface="Times New Roman" panose="02020603050405020304" pitchFamily="18" charset="0"/>
                        </a:rPr>
                        <a:t> stated that the overlapping of </a:t>
                      </a:r>
                      <a:r>
                        <a:rPr lang="en-US" sz="1400" dirty="0" err="1">
                          <a:effectLst/>
                          <a:latin typeface="Times New Roman" panose="02020603050405020304" pitchFamily="18" charset="0"/>
                          <a:cs typeface="Times New Roman" panose="02020603050405020304" pitchFamily="18" charset="0"/>
                        </a:rPr>
                        <a:t>frequency,poor</a:t>
                      </a:r>
                      <a:endParaRPr lang="en-US" sz="1400"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transmission range and the Power consumption is high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r>
              <a:tr h="2315349">
                <a:tc>
                  <a:txBody>
                    <a:bodyPr/>
                    <a:lstStyle/>
                    <a:p>
                      <a:pPr marL="0" marR="0" algn="ctr">
                        <a:lnSpc>
                          <a:spcPct val="150000"/>
                        </a:lnSpc>
                        <a:spcBef>
                          <a:spcPts val="0"/>
                        </a:spcBef>
                        <a:spcAft>
                          <a:spcPts val="0"/>
                        </a:spcAft>
                        <a:tabLst>
                          <a:tab pos="2092325" algn="l"/>
                        </a:tabLst>
                      </a:pPr>
                      <a:r>
                        <a:rPr lang="en-US" sz="1400">
                          <a:effectLst/>
                          <a:latin typeface="Times New Roman" panose="02020603050405020304" pitchFamily="18" charset="0"/>
                          <a:cs typeface="Times New Roman" panose="02020603050405020304" pitchFamily="18" charset="0"/>
                        </a:rPr>
                        <a:t>Evaluation of Low-Power Long Distance Radio Communication in </a:t>
                      </a:r>
                    </a:p>
                    <a:p>
                      <a:pPr marL="0" marR="0" algn="ctr">
                        <a:lnSpc>
                          <a:spcPct val="150000"/>
                        </a:lnSpc>
                        <a:spcBef>
                          <a:spcPts val="0"/>
                        </a:spcBef>
                        <a:spcAft>
                          <a:spcPts val="0"/>
                        </a:spcAft>
                        <a:tabLst>
                          <a:tab pos="2092325" algn="l"/>
                        </a:tabLst>
                      </a:pPr>
                      <a:r>
                        <a:rPr lang="en-US" sz="1400">
                          <a:effectLst/>
                          <a:latin typeface="Times New Roman" panose="02020603050405020304" pitchFamily="18" charset="0"/>
                          <a:cs typeface="Times New Roman" panose="02020603050405020304" pitchFamily="18" charset="0"/>
                        </a:rPr>
                        <a:t>Urban Areas: LoRa and Impact of Spreading Factor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a:effectLst/>
                          <a:latin typeface="Times New Roman" panose="02020603050405020304" pitchFamily="18" charset="0"/>
                          <a:cs typeface="Times New Roman" panose="02020603050405020304" pitchFamily="18" charset="0"/>
                        </a:rPr>
                        <a:t>Selim Sagar,</a:t>
                      </a:r>
                    </a:p>
                    <a:p>
                      <a:pPr marL="0" marR="0" algn="ctr">
                        <a:lnSpc>
                          <a:spcPct val="150000"/>
                        </a:lnSpc>
                        <a:spcBef>
                          <a:spcPts val="0"/>
                        </a:spcBef>
                        <a:spcAft>
                          <a:spcPts val="0"/>
                        </a:spcAft>
                        <a:tabLst>
                          <a:tab pos="2092325" algn="l"/>
                        </a:tabLst>
                      </a:pPr>
                      <a:r>
                        <a:rPr lang="en-US" sz="1400">
                          <a:effectLst/>
                          <a:latin typeface="Times New Roman" panose="02020603050405020304" pitchFamily="18" charset="0"/>
                          <a:cs typeface="Times New Roman" panose="02020603050405020304" pitchFamily="18" charset="0"/>
                        </a:rPr>
                        <a:t>Ismail Kaya,</a:t>
                      </a:r>
                    </a:p>
                    <a:p>
                      <a:pPr marL="0" marR="0" algn="ctr">
                        <a:lnSpc>
                          <a:spcPct val="150000"/>
                        </a:lnSpc>
                        <a:spcBef>
                          <a:spcPts val="0"/>
                        </a:spcBef>
                        <a:spcAft>
                          <a:spcPts val="0"/>
                        </a:spcAft>
                        <a:tabLst>
                          <a:tab pos="2092325" algn="l"/>
                        </a:tabLst>
                      </a:pPr>
                      <a:r>
                        <a:rPr lang="en-US" sz="1400">
                          <a:effectLst/>
                          <a:latin typeface="Times New Roman" panose="02020603050405020304" pitchFamily="18" charset="0"/>
                          <a:cs typeface="Times New Roman" panose="02020603050405020304" pitchFamily="18" charset="0"/>
                        </a:rPr>
                        <a:t>Cem Sisman.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2019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err="1">
                          <a:effectLst/>
                          <a:latin typeface="Times New Roman" panose="02020603050405020304" pitchFamily="18" charset="0"/>
                          <a:cs typeface="Times New Roman" panose="02020603050405020304" pitchFamily="18" charset="0"/>
                        </a:rPr>
                        <a:t>LoRa</a:t>
                      </a:r>
                      <a:r>
                        <a:rPr lang="en-US" sz="1400" dirty="0">
                          <a:effectLst/>
                          <a:latin typeface="Times New Roman" panose="02020603050405020304" pitchFamily="18" charset="0"/>
                          <a:cs typeface="Times New Roman" panose="02020603050405020304" pitchFamily="18" charset="0"/>
                        </a:rPr>
                        <a:t> is a wireless communication technology for Long-range transmission. </a:t>
                      </a:r>
                    </a:p>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Data is transmitted in the form of packets </a:t>
                      </a:r>
                    </a:p>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Better data rate is achieved by reducing spreading factor.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c>
                  <a:txBody>
                    <a:bodyPr/>
                    <a:lstStyle/>
                    <a:p>
                      <a:pPr marL="0" marR="0" algn="ctr">
                        <a:lnSpc>
                          <a:spcPct val="150000"/>
                        </a:lnSpc>
                        <a:spcBef>
                          <a:spcPts val="0"/>
                        </a:spcBef>
                        <a:spcAft>
                          <a:spcPts val="0"/>
                        </a:spcAft>
                        <a:tabLst>
                          <a:tab pos="2092325" algn="l"/>
                        </a:tabLst>
                      </a:pPr>
                      <a:r>
                        <a:rPr lang="en-US" sz="1400" dirty="0">
                          <a:effectLst/>
                          <a:latin typeface="Times New Roman" panose="02020603050405020304" pitchFamily="18" charset="0"/>
                          <a:cs typeface="Times New Roman" panose="02020603050405020304" pitchFamily="18" charset="0"/>
                        </a:rPr>
                        <a:t>In densely populated area there is poor line of connection between transmitter and receiver.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400" marR="58400" marT="58400" marB="58400"/>
                </a:tc>
              </a:tr>
            </a:tbl>
          </a:graphicData>
        </a:graphic>
      </p:graphicFrame>
    </p:spTree>
    <p:extLst>
      <p:ext uri="{BB962C8B-B14F-4D97-AF65-F5344CB8AC3E}">
        <p14:creationId xmlns:p14="http://schemas.microsoft.com/office/powerpoint/2010/main" val="641977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1158</Words>
  <Application>Microsoft Office PowerPoint</Application>
  <PresentationFormat>On-screen Show (4:3)</PresentationFormat>
  <Paragraphs>186</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Latha</vt:lpstr>
      <vt:lpstr>Times New Roman</vt:lpstr>
      <vt:lpstr>Office Theme</vt:lpstr>
      <vt:lpstr>PowerPoint Presentation</vt:lpstr>
      <vt:lpstr>OVERVIEW</vt:lpstr>
      <vt:lpstr>OBJECTIVE</vt:lpstr>
      <vt:lpstr>BLOCK DIAGRAM</vt:lpstr>
      <vt:lpstr>RECEIVER</vt:lpstr>
      <vt:lpstr>DESCRIPTION OF BLOCK DIAGRAM</vt:lpstr>
      <vt:lpstr>DESCRIPTION OF BLOCK DIAGRAM</vt:lpstr>
      <vt:lpstr>FLOWCHART</vt:lpstr>
      <vt:lpstr>LITERATURE SURVEY</vt:lpstr>
      <vt:lpstr>LITERATURE SURVEY</vt:lpstr>
      <vt:lpstr>ARDUINO</vt:lpstr>
      <vt:lpstr>PINOUT CONFIGURATION</vt:lpstr>
      <vt:lpstr>LORA SHIELD</vt:lpstr>
      <vt:lpstr>LORA SHIELD</vt:lpstr>
      <vt:lpstr>FEATURES</vt:lpstr>
      <vt:lpstr>USAGE NOTICE</vt:lpstr>
      <vt:lpstr>LORA ANTENNA </vt:lpstr>
      <vt:lpstr>MOUNT AND INSTALLATION</vt:lpstr>
      <vt:lpstr>USB CABLE</vt:lpstr>
      <vt:lpstr>RADIOHEAD LIBRARY </vt:lpstr>
      <vt:lpstr>RADIOHEAD LIBRARY </vt:lpstr>
      <vt:lpstr>RADIOHEAD LIBRARY </vt:lpstr>
      <vt:lpstr>RADIOHEAD LIBRARY </vt:lpstr>
      <vt:lpstr>RADIOHEAD LIBRARY </vt:lpstr>
      <vt:lpstr>RADIOHEAD LIBRARY </vt:lpstr>
      <vt:lpstr>SIMULATION</vt:lpstr>
      <vt:lpstr>SIMULATION</vt:lpstr>
      <vt:lpstr>RESULT </vt:lpstr>
      <vt:lpstr>CONCLUSION</vt:lpstr>
      <vt:lpstr>REFERENCE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 SELVI</dc:creator>
  <cp:lastModifiedBy>Microsoft account</cp:lastModifiedBy>
  <cp:revision>39</cp:revision>
  <dcterms:created xsi:type="dcterms:W3CDTF">2020-12-22T05:24:18Z</dcterms:created>
  <dcterms:modified xsi:type="dcterms:W3CDTF">2024-05-11T05:43:18Z</dcterms:modified>
</cp:coreProperties>
</file>