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飯村 亮祐" initials="飯村" lastIdx="1" clrIdx="0">
    <p:extLst>
      <p:ext uri="{19B8F6BF-5375-455C-9EA6-DF929625EA0E}">
        <p15:presenceInfo xmlns:p15="http://schemas.microsoft.com/office/powerpoint/2012/main" userId="dcba63f2c401e8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489861-B3D8-4FA8-A063-03081A47B5C3}">
  <a:tblStyle styleId="{0F489861-B3D8-4FA8-A063-03081A47B5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10T10:43:38.182" idx="1">
    <p:pos x="828" y="1423"/>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96d7bbfc4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96d7bbfc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970dc999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970dc999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970dc9998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970dc9998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970dc9998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970dc9998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970dc9998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970dc9998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b2c9c9c83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9b2c9c9c83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98a2cbccb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98a2cbccb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9c83c60d10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9c83c60d10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9924e8d327_0_10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9924e8d327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9c83c60d10_0_4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9c83c60d10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9a9df200c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9a9df200c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96d7bbfc4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6d7bbfc4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9c83c60d10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9c83c60d10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9924e8d327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9924e8d32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9924e8d327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9924e8d327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9924e8d327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9924e8d327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9924e8d327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9924e8d327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9924e8d327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9924e8d327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9924e8d327_0_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9924e8d327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991b5f4c86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991b5f4c86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c83c60d10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c83c60d10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g9abd88267e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 name="Google Shape;850;g9abd88267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91b5f4c86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991b5f4c8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9abd88267e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9abd88267e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9abd88267e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9abd88267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9dd3109818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9dd3109818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050">
                <a:solidFill>
                  <a:srgbClr val="4D5156"/>
                </a:solidFill>
                <a:highlight>
                  <a:srgbClr val="FFFFFF"/>
                </a:highlight>
              </a:rPr>
              <a:t>Bernoulli</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9c83c60d10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9c83c60d10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050">
                <a:solidFill>
                  <a:srgbClr val="4D5156"/>
                </a:solidFill>
                <a:highlight>
                  <a:srgbClr val="FFFFFF"/>
                </a:highlight>
              </a:rPr>
              <a:t>Bernoulli</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9dd3109818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9dd3109818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050">
                <a:solidFill>
                  <a:srgbClr val="4D5156"/>
                </a:solidFill>
                <a:highlight>
                  <a:srgbClr val="FFFFFF"/>
                </a:highlight>
              </a:rPr>
              <a:t>Bernoulli</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9dd3109818_0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9dd3109818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050">
                <a:solidFill>
                  <a:srgbClr val="4D5156"/>
                </a:solidFill>
                <a:highlight>
                  <a:srgbClr val="FFFFFF"/>
                </a:highlight>
              </a:rPr>
              <a:t>Bernoulli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g9abd88267e_0_3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4" name="Google Shape;1044;g9abd88267e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sz="1050">
                <a:solidFill>
                  <a:srgbClr val="4D5156"/>
                </a:solidFill>
                <a:highlight>
                  <a:srgbClr val="FFFFFF"/>
                </a:highlight>
              </a:rPr>
              <a:t>Bernoulli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9abd88267e_0_3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9abd88267e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9dd3109818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9dd310981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9c83c60d10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9c83c60d10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9b2c9c9c83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9b2c9c9c83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9dd3109818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9dd3109818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9b7978fa84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9b7978fa8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944c0e2df6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944c0e2df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974f80313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974f80313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970dc9998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970dc9998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970dc99983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970dc99983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970dc9998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970dc9998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970dc99983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970dc99983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970dc99983_0_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970dc99983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970dc99983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970dc99983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b2c9c9c83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b2c9c9c8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944c0e2df6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944c0e2df6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970dc99983_0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970dc99983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g970dc99983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 name="Google Shape;1387;g970dc9998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970dc99983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970dc9998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970dc99983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970dc9998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970dc99983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970dc99983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970dc99983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970dc99983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970dc99983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970dc99983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970dc99983_0_4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970dc9998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970dc99983_0_4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g970dc9998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b2c9c9c83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b2c9c9c8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1"/>
        <p:cNvGrpSpPr/>
        <p:nvPr/>
      </p:nvGrpSpPr>
      <p:grpSpPr>
        <a:xfrm>
          <a:off x="0" y="0"/>
          <a:ext cx="0" cy="0"/>
          <a:chOff x="0" y="0"/>
          <a:chExt cx="0" cy="0"/>
        </a:xfrm>
      </p:grpSpPr>
      <p:sp>
        <p:nvSpPr>
          <p:cNvPr id="1532" name="Google Shape;1532;g9667ed372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3" name="Google Shape;1533;g9667ed372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970dc99983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970dc99983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970dc99983_0_6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970dc99983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944c0e2df6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944c0e2df6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98a2cbccbd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98a2cbccb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98a2cbccbd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98a2cbccb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8"/>
        <p:cNvGrpSpPr/>
        <p:nvPr/>
      </p:nvGrpSpPr>
      <p:grpSpPr>
        <a:xfrm>
          <a:off x="0" y="0"/>
          <a:ext cx="0" cy="0"/>
          <a:chOff x="0" y="0"/>
          <a:chExt cx="0" cy="0"/>
        </a:xfrm>
      </p:grpSpPr>
      <p:sp>
        <p:nvSpPr>
          <p:cNvPr id="1619" name="Google Shape;1619;g98a2cbccbd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0" name="Google Shape;1620;g98a2cbccb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98a2cbccbd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98a2cbccb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9"/>
        <p:cNvGrpSpPr/>
        <p:nvPr/>
      </p:nvGrpSpPr>
      <p:grpSpPr>
        <a:xfrm>
          <a:off x="0" y="0"/>
          <a:ext cx="0" cy="0"/>
          <a:chOff x="0" y="0"/>
          <a:chExt cx="0" cy="0"/>
        </a:xfrm>
      </p:grpSpPr>
      <p:sp>
        <p:nvSpPr>
          <p:cNvPr id="1660" name="Google Shape;1660;g98a2cbccbd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1" name="Google Shape;1661;g98a2cbccbd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9"/>
        <p:cNvGrpSpPr/>
        <p:nvPr/>
      </p:nvGrpSpPr>
      <p:grpSpPr>
        <a:xfrm>
          <a:off x="0" y="0"/>
          <a:ext cx="0" cy="0"/>
          <a:chOff x="0" y="0"/>
          <a:chExt cx="0" cy="0"/>
        </a:xfrm>
      </p:grpSpPr>
      <p:sp>
        <p:nvSpPr>
          <p:cNvPr id="1680" name="Google Shape;1680;g98a2cbccbd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1" name="Google Shape;1681;g98a2cbccbd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9b2c9c9c83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9b2c9c9c83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0"/>
        <p:cNvGrpSpPr/>
        <p:nvPr/>
      </p:nvGrpSpPr>
      <p:grpSpPr>
        <a:xfrm>
          <a:off x="0" y="0"/>
          <a:ext cx="0" cy="0"/>
          <a:chOff x="0" y="0"/>
          <a:chExt cx="0" cy="0"/>
        </a:xfrm>
      </p:grpSpPr>
      <p:sp>
        <p:nvSpPr>
          <p:cNvPr id="1711" name="Google Shape;1711;g9c83c60d10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9c83c60d1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9e1913ac6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9e1913ac6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9e1913ac6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9e1913ac66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5"/>
        <p:cNvGrpSpPr/>
        <p:nvPr/>
      </p:nvGrpSpPr>
      <p:grpSpPr>
        <a:xfrm>
          <a:off x="0" y="0"/>
          <a:ext cx="0" cy="0"/>
          <a:chOff x="0" y="0"/>
          <a:chExt cx="0" cy="0"/>
        </a:xfrm>
      </p:grpSpPr>
      <p:sp>
        <p:nvSpPr>
          <p:cNvPr id="1766" name="Google Shape;1766;g9e1913ac66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7" name="Google Shape;1767;g9e1913ac66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7"/>
        <p:cNvGrpSpPr/>
        <p:nvPr/>
      </p:nvGrpSpPr>
      <p:grpSpPr>
        <a:xfrm>
          <a:off x="0" y="0"/>
          <a:ext cx="0" cy="0"/>
          <a:chOff x="0" y="0"/>
          <a:chExt cx="0" cy="0"/>
        </a:xfrm>
      </p:grpSpPr>
      <p:sp>
        <p:nvSpPr>
          <p:cNvPr id="1788" name="Google Shape;1788;g9e1913ac66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9" name="Google Shape;1789;g9e1913ac66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6"/>
        <p:cNvGrpSpPr/>
        <p:nvPr/>
      </p:nvGrpSpPr>
      <p:grpSpPr>
        <a:xfrm>
          <a:off x="0" y="0"/>
          <a:ext cx="0" cy="0"/>
          <a:chOff x="0" y="0"/>
          <a:chExt cx="0" cy="0"/>
        </a:xfrm>
      </p:grpSpPr>
      <p:sp>
        <p:nvSpPr>
          <p:cNvPr id="1807" name="Google Shape;1807;g991b5f4c86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991b5f4c8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991b5f4c86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991b5f4c86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0"/>
        <p:cNvGrpSpPr/>
        <p:nvPr/>
      </p:nvGrpSpPr>
      <p:grpSpPr>
        <a:xfrm>
          <a:off x="0" y="0"/>
          <a:ext cx="0" cy="0"/>
          <a:chOff x="0" y="0"/>
          <a:chExt cx="0" cy="0"/>
        </a:xfrm>
      </p:grpSpPr>
      <p:sp>
        <p:nvSpPr>
          <p:cNvPr id="1871" name="Google Shape;1871;g991b5f4c86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2" name="Google Shape;1872;g991b5f4c86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7"/>
        <p:cNvGrpSpPr/>
        <p:nvPr/>
      </p:nvGrpSpPr>
      <p:grpSpPr>
        <a:xfrm>
          <a:off x="0" y="0"/>
          <a:ext cx="0" cy="0"/>
          <a:chOff x="0" y="0"/>
          <a:chExt cx="0" cy="0"/>
        </a:xfrm>
      </p:grpSpPr>
      <p:sp>
        <p:nvSpPr>
          <p:cNvPr id="1878" name="Google Shape;1878;g9b7978fa84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9" name="Google Shape;1879;g9b7978fa8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944c0e2df6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944c0e2df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9b2c9c9c8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9b2c9c9c8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991b5f4c86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991b5f4c86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991b5f4c86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991b5f4c8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9"/>
        <p:cNvGrpSpPr/>
        <p:nvPr/>
      </p:nvGrpSpPr>
      <p:grpSpPr>
        <a:xfrm>
          <a:off x="0" y="0"/>
          <a:ext cx="0" cy="0"/>
          <a:chOff x="0" y="0"/>
          <a:chExt cx="0" cy="0"/>
        </a:xfrm>
      </p:grpSpPr>
      <p:sp>
        <p:nvSpPr>
          <p:cNvPr id="1960" name="Google Shape;1960;g9e1913ac66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1" name="Google Shape;1961;g9e1913ac66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2"/>
        <p:cNvGrpSpPr/>
        <p:nvPr/>
      </p:nvGrpSpPr>
      <p:grpSpPr>
        <a:xfrm>
          <a:off x="0" y="0"/>
          <a:ext cx="0" cy="0"/>
          <a:chOff x="0" y="0"/>
          <a:chExt cx="0" cy="0"/>
        </a:xfrm>
      </p:grpSpPr>
      <p:sp>
        <p:nvSpPr>
          <p:cNvPr id="1973" name="Google Shape;1973;g991b5f4c86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4" name="Google Shape;1974;g991b5f4c86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991b5f4c86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991b5f4c8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13" name="Google Shape;13;p2"/>
          <p:cNvSpPr txBox="1"/>
          <p:nvPr/>
        </p:nvSpPr>
        <p:spPr>
          <a:xfrm>
            <a:off x="616050" y="4812625"/>
            <a:ext cx="79119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999999"/>
                </a:solidFill>
              </a:rPr>
              <a:t>©︎ Hiroyuki Tachikawa 2020</a:t>
            </a:r>
            <a:endParaRPr sz="1000">
              <a:solidFill>
                <a:srgbClr val="99999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2"/>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2"/>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34343"/>
              </a:buClr>
              <a:buSzPts val="3600"/>
              <a:buNone/>
              <a:defRPr sz="3600">
                <a:solidFill>
                  <a:srgbClr val="434343"/>
                </a:solidFill>
              </a:defRPr>
            </a:lvl1pPr>
            <a:lvl2pPr lvl="1" algn="ctr">
              <a:spcBef>
                <a:spcPts val="0"/>
              </a:spcBef>
              <a:spcAft>
                <a:spcPts val="0"/>
              </a:spcAft>
              <a:buClr>
                <a:srgbClr val="434343"/>
              </a:buClr>
              <a:buSzPts val="3600"/>
              <a:buNone/>
              <a:defRPr sz="3600">
                <a:solidFill>
                  <a:srgbClr val="434343"/>
                </a:solidFill>
              </a:defRPr>
            </a:lvl2pPr>
            <a:lvl3pPr lvl="2" algn="ctr">
              <a:spcBef>
                <a:spcPts val="0"/>
              </a:spcBef>
              <a:spcAft>
                <a:spcPts val="0"/>
              </a:spcAft>
              <a:buClr>
                <a:srgbClr val="434343"/>
              </a:buClr>
              <a:buSzPts val="3600"/>
              <a:buNone/>
              <a:defRPr sz="3600">
                <a:solidFill>
                  <a:srgbClr val="434343"/>
                </a:solidFill>
              </a:defRPr>
            </a:lvl3pPr>
            <a:lvl4pPr lvl="3" algn="ctr">
              <a:spcBef>
                <a:spcPts val="0"/>
              </a:spcBef>
              <a:spcAft>
                <a:spcPts val="0"/>
              </a:spcAft>
              <a:buClr>
                <a:srgbClr val="434343"/>
              </a:buClr>
              <a:buSzPts val="3600"/>
              <a:buNone/>
              <a:defRPr sz="3600">
                <a:solidFill>
                  <a:srgbClr val="434343"/>
                </a:solidFill>
              </a:defRPr>
            </a:lvl4pPr>
            <a:lvl5pPr lvl="4" algn="ctr">
              <a:spcBef>
                <a:spcPts val="0"/>
              </a:spcBef>
              <a:spcAft>
                <a:spcPts val="0"/>
              </a:spcAft>
              <a:buClr>
                <a:srgbClr val="434343"/>
              </a:buClr>
              <a:buSzPts val="3600"/>
              <a:buNone/>
              <a:defRPr sz="3600">
                <a:solidFill>
                  <a:srgbClr val="434343"/>
                </a:solidFill>
              </a:defRPr>
            </a:lvl5pPr>
            <a:lvl6pPr lvl="5" algn="ctr">
              <a:spcBef>
                <a:spcPts val="0"/>
              </a:spcBef>
              <a:spcAft>
                <a:spcPts val="0"/>
              </a:spcAft>
              <a:buClr>
                <a:srgbClr val="434343"/>
              </a:buClr>
              <a:buSzPts val="3600"/>
              <a:buNone/>
              <a:defRPr sz="3600">
                <a:solidFill>
                  <a:srgbClr val="434343"/>
                </a:solidFill>
              </a:defRPr>
            </a:lvl6pPr>
            <a:lvl7pPr lvl="6" algn="ctr">
              <a:spcBef>
                <a:spcPts val="0"/>
              </a:spcBef>
              <a:spcAft>
                <a:spcPts val="0"/>
              </a:spcAft>
              <a:buClr>
                <a:srgbClr val="434343"/>
              </a:buClr>
              <a:buSzPts val="3600"/>
              <a:buNone/>
              <a:defRPr sz="3600">
                <a:solidFill>
                  <a:srgbClr val="434343"/>
                </a:solidFill>
              </a:defRPr>
            </a:lvl7pPr>
            <a:lvl8pPr lvl="7" algn="ctr">
              <a:spcBef>
                <a:spcPts val="0"/>
              </a:spcBef>
              <a:spcAft>
                <a:spcPts val="0"/>
              </a:spcAft>
              <a:buClr>
                <a:srgbClr val="434343"/>
              </a:buClr>
              <a:buSzPts val="3600"/>
              <a:buNone/>
              <a:defRPr sz="3600">
                <a:solidFill>
                  <a:srgbClr val="434343"/>
                </a:solidFill>
              </a:defRPr>
            </a:lvl8pPr>
            <a:lvl9pPr lvl="8" algn="ctr">
              <a:spcBef>
                <a:spcPts val="0"/>
              </a:spcBef>
              <a:spcAft>
                <a:spcPts val="0"/>
              </a:spcAft>
              <a:buClr>
                <a:srgbClr val="434343"/>
              </a:buClr>
              <a:buSzPts val="3600"/>
              <a:buNone/>
              <a:defRPr sz="3600">
                <a:solidFill>
                  <a:srgbClr val="434343"/>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lvl1pPr lvl="0">
              <a:spcBef>
                <a:spcPts val="0"/>
              </a:spcBef>
              <a:spcAft>
                <a:spcPts val="0"/>
              </a:spcAft>
              <a:buClr>
                <a:srgbClr val="434343"/>
              </a:buClr>
              <a:buSzPts val="2800"/>
              <a:buNone/>
              <a:defRPr>
                <a:solidFill>
                  <a:srgbClr val="434343"/>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21" name="Google Shape;21;p4"/>
          <p:cNvSpPr/>
          <p:nvPr/>
        </p:nvSpPr>
        <p:spPr>
          <a:xfrm>
            <a:off x="297150" y="88350"/>
            <a:ext cx="117900" cy="5103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97150" y="598650"/>
            <a:ext cx="8549700" cy="195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p:nvPr/>
        </p:nvSpPr>
        <p:spPr>
          <a:xfrm>
            <a:off x="616050" y="4812625"/>
            <a:ext cx="79119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999999"/>
                </a:solidFill>
              </a:rPr>
              <a:t>©︎ Hiroyuki Tachikawa 2020</a:t>
            </a:r>
            <a:endParaRPr sz="1000">
              <a:solidFill>
                <a:srgbClr val="99999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と本文 1">
  <p:cSld name="TITLE_AND_BODY_1">
    <p:spTree>
      <p:nvGrpSpPr>
        <p:cNvPr id="1" name="Shape 24"/>
        <p:cNvGrpSpPr/>
        <p:nvPr/>
      </p:nvGrpSpPr>
      <p:grpSpPr>
        <a:xfrm>
          <a:off x="0" y="0"/>
          <a:ext cx="0" cy="0"/>
          <a:chOff x="0" y="0"/>
          <a:chExt cx="0" cy="0"/>
        </a:xfrm>
      </p:grpSpPr>
      <p:sp>
        <p:nvSpPr>
          <p:cNvPr id="25" name="Google Shape;25;p5"/>
          <p:cNvSpPr/>
          <p:nvPr/>
        </p:nvSpPr>
        <p:spPr>
          <a:xfrm>
            <a:off x="0" y="9625"/>
            <a:ext cx="9144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434343"/>
              </a:buClr>
              <a:buSzPts val="2800"/>
              <a:buNone/>
              <a:defRPr>
                <a:solidFill>
                  <a:srgbClr val="43434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8" name="Google Shape;28;p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ja"/>
              <a:t>‹#›</a:t>
            </a:fld>
            <a:endParaRPr/>
          </a:p>
        </p:txBody>
      </p:sp>
      <p:sp>
        <p:nvSpPr>
          <p:cNvPr id="29" name="Google Shape;29;p5"/>
          <p:cNvSpPr/>
          <p:nvPr/>
        </p:nvSpPr>
        <p:spPr>
          <a:xfrm>
            <a:off x="297150" y="88350"/>
            <a:ext cx="117900" cy="5103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7150" y="598650"/>
            <a:ext cx="8549700" cy="19500"/>
          </a:xfrm>
          <a:prstGeom prst="rect">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p:nvPr/>
        </p:nvSpPr>
        <p:spPr>
          <a:xfrm>
            <a:off x="616050" y="4812625"/>
            <a:ext cx="79119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999999"/>
                </a:solidFill>
              </a:rPr>
              <a:t>©︎ Hiroyuki Tachikawa 2020</a:t>
            </a:r>
            <a:endParaRPr sz="1000">
              <a:solidFill>
                <a:srgbClr val="99999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1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 name="Google Shape;51;p1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2" name="Google Shape;5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3.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7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75.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6.xml"/><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p:nvPr/>
        </p:nvSpPr>
        <p:spPr>
          <a:xfrm>
            <a:off x="389100" y="22086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2800" b="1">
                <a:solidFill>
                  <a:srgbClr val="666666"/>
                </a:solidFill>
                <a:latin typeface="Calibri"/>
                <a:ea typeface="Calibri"/>
                <a:cs typeface="Calibri"/>
                <a:sym typeface="Calibri"/>
              </a:rPr>
              <a:t>つくって始める「ベイズ統計入門」補助テキスト</a:t>
            </a:r>
            <a:endParaRPr sz="3600" b="1">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3"/>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確率分布 クイズ ①</a:t>
            </a:r>
            <a:endParaRPr/>
          </a:p>
        </p:txBody>
      </p:sp>
      <p:sp>
        <p:nvSpPr>
          <p:cNvPr id="353" name="Google Shape;353;p23"/>
          <p:cNvSpPr/>
          <p:nvPr/>
        </p:nvSpPr>
        <p:spPr>
          <a:xfrm>
            <a:off x="497750" y="2175775"/>
            <a:ext cx="2289900" cy="2316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3"/>
          <p:cNvSpPr txBox="1"/>
          <p:nvPr/>
        </p:nvSpPr>
        <p:spPr>
          <a:xfrm>
            <a:off x="345600" y="1058650"/>
            <a:ext cx="8452800" cy="4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700">
                <a:solidFill>
                  <a:srgbClr val="434343"/>
                </a:solidFill>
              </a:rPr>
              <a:t>それぞれの確率分布の「確率密度（質量）関数」のグラフを書いてみよう</a:t>
            </a:r>
            <a:endParaRPr sz="1700">
              <a:solidFill>
                <a:srgbClr val="434343"/>
              </a:solidFill>
            </a:endParaRPr>
          </a:p>
        </p:txBody>
      </p:sp>
      <p:sp>
        <p:nvSpPr>
          <p:cNvPr id="355" name="Google Shape;355;p23"/>
          <p:cNvSpPr/>
          <p:nvPr/>
        </p:nvSpPr>
        <p:spPr>
          <a:xfrm>
            <a:off x="686390" y="2381400"/>
            <a:ext cx="1904100" cy="190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3"/>
          <p:cNvSpPr txBox="1"/>
          <p:nvPr/>
        </p:nvSpPr>
        <p:spPr>
          <a:xfrm>
            <a:off x="345650" y="1796225"/>
            <a:ext cx="2578200" cy="40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434343"/>
                </a:solidFill>
              </a:rPr>
              <a:t>正規分布</a:t>
            </a:r>
            <a:endParaRPr b="1">
              <a:solidFill>
                <a:srgbClr val="434343"/>
              </a:solidFill>
            </a:endParaRPr>
          </a:p>
        </p:txBody>
      </p:sp>
      <p:sp>
        <p:nvSpPr>
          <p:cNvPr id="357" name="Google Shape;357;p23"/>
          <p:cNvSpPr txBox="1"/>
          <p:nvPr/>
        </p:nvSpPr>
        <p:spPr>
          <a:xfrm>
            <a:off x="3255750" y="1796225"/>
            <a:ext cx="2578200" cy="40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434343"/>
                </a:solidFill>
              </a:rPr>
              <a:t>二項分布</a:t>
            </a:r>
            <a:endParaRPr b="1">
              <a:solidFill>
                <a:srgbClr val="434343"/>
              </a:solidFill>
            </a:endParaRPr>
          </a:p>
        </p:txBody>
      </p:sp>
      <p:sp>
        <p:nvSpPr>
          <p:cNvPr id="358" name="Google Shape;358;p23"/>
          <p:cNvSpPr txBox="1"/>
          <p:nvPr/>
        </p:nvSpPr>
        <p:spPr>
          <a:xfrm>
            <a:off x="6165850" y="1796225"/>
            <a:ext cx="2578200" cy="40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434343"/>
                </a:solidFill>
              </a:rPr>
              <a:t>ポアソン分布</a:t>
            </a:r>
            <a:endParaRPr b="1">
              <a:solidFill>
                <a:srgbClr val="434343"/>
              </a:solidFill>
            </a:endParaRPr>
          </a:p>
        </p:txBody>
      </p:sp>
      <p:cxnSp>
        <p:nvCxnSpPr>
          <p:cNvPr id="359" name="Google Shape;359;p23"/>
          <p:cNvCxnSpPr/>
          <p:nvPr/>
        </p:nvCxnSpPr>
        <p:spPr>
          <a:xfrm>
            <a:off x="680750" y="3980700"/>
            <a:ext cx="1923900" cy="0"/>
          </a:xfrm>
          <a:prstGeom prst="straightConnector1">
            <a:avLst/>
          </a:prstGeom>
          <a:noFill/>
          <a:ln w="28575" cap="flat" cmpd="sng">
            <a:solidFill>
              <a:srgbClr val="595959"/>
            </a:solidFill>
            <a:prstDash val="solid"/>
            <a:round/>
            <a:headEnd type="none" w="med" len="med"/>
            <a:tailEnd type="stealth" w="med" len="med"/>
          </a:ln>
        </p:spPr>
      </p:cxnSp>
      <p:sp>
        <p:nvSpPr>
          <p:cNvPr id="360" name="Google Shape;360;p23"/>
          <p:cNvSpPr/>
          <p:nvPr/>
        </p:nvSpPr>
        <p:spPr>
          <a:xfrm>
            <a:off x="3427050" y="2175300"/>
            <a:ext cx="2289900" cy="2316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3"/>
          <p:cNvSpPr/>
          <p:nvPr/>
        </p:nvSpPr>
        <p:spPr>
          <a:xfrm>
            <a:off x="3615690" y="2380925"/>
            <a:ext cx="1904100" cy="190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3"/>
          <p:cNvSpPr/>
          <p:nvPr/>
        </p:nvSpPr>
        <p:spPr>
          <a:xfrm>
            <a:off x="6356350" y="2174825"/>
            <a:ext cx="2289900" cy="2316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3"/>
          <p:cNvSpPr/>
          <p:nvPr/>
        </p:nvSpPr>
        <p:spPr>
          <a:xfrm>
            <a:off x="6544990" y="2380450"/>
            <a:ext cx="1904100" cy="190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4" name="Google Shape;364;p23"/>
          <p:cNvCxnSpPr/>
          <p:nvPr/>
        </p:nvCxnSpPr>
        <p:spPr>
          <a:xfrm rot="10800000">
            <a:off x="1105150" y="2383600"/>
            <a:ext cx="0" cy="1897800"/>
          </a:xfrm>
          <a:prstGeom prst="straightConnector1">
            <a:avLst/>
          </a:prstGeom>
          <a:noFill/>
          <a:ln w="28575" cap="flat" cmpd="sng">
            <a:solidFill>
              <a:srgbClr val="595959"/>
            </a:solidFill>
            <a:prstDash val="solid"/>
            <a:round/>
            <a:headEnd type="none" w="med" len="med"/>
            <a:tailEnd type="stealth" w="med" len="med"/>
          </a:ln>
        </p:spPr>
      </p:cxnSp>
      <p:cxnSp>
        <p:nvCxnSpPr>
          <p:cNvPr id="365" name="Google Shape;365;p23"/>
          <p:cNvCxnSpPr/>
          <p:nvPr/>
        </p:nvCxnSpPr>
        <p:spPr>
          <a:xfrm>
            <a:off x="3610050" y="3980700"/>
            <a:ext cx="1923900" cy="0"/>
          </a:xfrm>
          <a:prstGeom prst="straightConnector1">
            <a:avLst/>
          </a:prstGeom>
          <a:noFill/>
          <a:ln w="28575" cap="flat" cmpd="sng">
            <a:solidFill>
              <a:srgbClr val="595959"/>
            </a:solidFill>
            <a:prstDash val="solid"/>
            <a:round/>
            <a:headEnd type="none" w="med" len="med"/>
            <a:tailEnd type="stealth" w="med" len="med"/>
          </a:ln>
        </p:spPr>
      </p:cxnSp>
      <p:cxnSp>
        <p:nvCxnSpPr>
          <p:cNvPr id="366" name="Google Shape;366;p23"/>
          <p:cNvCxnSpPr/>
          <p:nvPr/>
        </p:nvCxnSpPr>
        <p:spPr>
          <a:xfrm rot="10800000">
            <a:off x="4034450" y="2383600"/>
            <a:ext cx="0" cy="1897800"/>
          </a:xfrm>
          <a:prstGeom prst="straightConnector1">
            <a:avLst/>
          </a:prstGeom>
          <a:noFill/>
          <a:ln w="28575" cap="flat" cmpd="sng">
            <a:solidFill>
              <a:srgbClr val="595959"/>
            </a:solidFill>
            <a:prstDash val="solid"/>
            <a:round/>
            <a:headEnd type="none" w="med" len="med"/>
            <a:tailEnd type="stealth" w="med" len="med"/>
          </a:ln>
        </p:spPr>
      </p:cxnSp>
      <p:cxnSp>
        <p:nvCxnSpPr>
          <p:cNvPr id="367" name="Google Shape;367;p23"/>
          <p:cNvCxnSpPr/>
          <p:nvPr/>
        </p:nvCxnSpPr>
        <p:spPr>
          <a:xfrm>
            <a:off x="6539350" y="3980700"/>
            <a:ext cx="1923900" cy="0"/>
          </a:xfrm>
          <a:prstGeom prst="straightConnector1">
            <a:avLst/>
          </a:prstGeom>
          <a:noFill/>
          <a:ln w="28575" cap="flat" cmpd="sng">
            <a:solidFill>
              <a:srgbClr val="595959"/>
            </a:solidFill>
            <a:prstDash val="solid"/>
            <a:round/>
            <a:headEnd type="none" w="med" len="med"/>
            <a:tailEnd type="stealth" w="med" len="med"/>
          </a:ln>
        </p:spPr>
      </p:cxnSp>
      <p:cxnSp>
        <p:nvCxnSpPr>
          <p:cNvPr id="368" name="Google Shape;368;p23"/>
          <p:cNvCxnSpPr/>
          <p:nvPr/>
        </p:nvCxnSpPr>
        <p:spPr>
          <a:xfrm rot="10800000">
            <a:off x="6963750" y="2383600"/>
            <a:ext cx="0" cy="1897800"/>
          </a:xfrm>
          <a:prstGeom prst="straightConnector1">
            <a:avLst/>
          </a:prstGeom>
          <a:noFill/>
          <a:ln w="28575" cap="flat" cmpd="sng">
            <a:solidFill>
              <a:srgbClr val="595959"/>
            </a:solidFill>
            <a:prstDash val="solid"/>
            <a:round/>
            <a:headEnd type="none" w="med" len="med"/>
            <a:tailEnd type="stealth" w="med" len="med"/>
          </a:ln>
        </p:spPr>
      </p:cxnSp>
      <p:sp>
        <p:nvSpPr>
          <p:cNvPr id="369" name="Google Shape;369;p23"/>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確率分布 クイズ ②</a:t>
            </a:r>
            <a:endParaRPr/>
          </a:p>
        </p:txBody>
      </p:sp>
      <p:graphicFrame>
        <p:nvGraphicFramePr>
          <p:cNvPr id="375" name="Google Shape;375;p24"/>
          <p:cNvGraphicFramePr/>
          <p:nvPr>
            <p:extLst>
              <p:ext uri="{D42A27DB-BD31-4B8C-83A1-F6EECF244321}">
                <p14:modId xmlns:p14="http://schemas.microsoft.com/office/powerpoint/2010/main" val="3884966897"/>
              </p:ext>
            </p:extLst>
          </p:nvPr>
        </p:nvGraphicFramePr>
        <p:xfrm>
          <a:off x="389063" y="1201600"/>
          <a:ext cx="8365875" cy="3467325"/>
        </p:xfrm>
        <a:graphic>
          <a:graphicData uri="http://schemas.openxmlformats.org/drawingml/2006/table">
            <a:tbl>
              <a:tblPr>
                <a:noFill/>
                <a:tableStyleId>{0F489861-B3D8-4FA8-A063-03081A47B5C3}</a:tableStyleId>
              </a:tblPr>
              <a:tblGrid>
                <a:gridCol w="1024975">
                  <a:extLst>
                    <a:ext uri="{9D8B030D-6E8A-4147-A177-3AD203B41FA5}">
                      <a16:colId xmlns:a16="http://schemas.microsoft.com/office/drawing/2014/main" val="20000"/>
                    </a:ext>
                  </a:extLst>
                </a:gridCol>
                <a:gridCol w="1365275">
                  <a:extLst>
                    <a:ext uri="{9D8B030D-6E8A-4147-A177-3AD203B41FA5}">
                      <a16:colId xmlns:a16="http://schemas.microsoft.com/office/drawing/2014/main" val="20001"/>
                    </a:ext>
                  </a:extLst>
                </a:gridCol>
                <a:gridCol w="1195125">
                  <a:extLst>
                    <a:ext uri="{9D8B030D-6E8A-4147-A177-3AD203B41FA5}">
                      <a16:colId xmlns:a16="http://schemas.microsoft.com/office/drawing/2014/main" val="20002"/>
                    </a:ext>
                  </a:extLst>
                </a:gridCol>
                <a:gridCol w="1195125">
                  <a:extLst>
                    <a:ext uri="{9D8B030D-6E8A-4147-A177-3AD203B41FA5}">
                      <a16:colId xmlns:a16="http://schemas.microsoft.com/office/drawing/2014/main" val="20003"/>
                    </a:ext>
                  </a:extLst>
                </a:gridCol>
                <a:gridCol w="1195125">
                  <a:extLst>
                    <a:ext uri="{9D8B030D-6E8A-4147-A177-3AD203B41FA5}">
                      <a16:colId xmlns:a16="http://schemas.microsoft.com/office/drawing/2014/main" val="20004"/>
                    </a:ext>
                  </a:extLst>
                </a:gridCol>
                <a:gridCol w="1195125">
                  <a:extLst>
                    <a:ext uri="{9D8B030D-6E8A-4147-A177-3AD203B41FA5}">
                      <a16:colId xmlns:a16="http://schemas.microsoft.com/office/drawing/2014/main" val="20005"/>
                    </a:ext>
                  </a:extLst>
                </a:gridCol>
                <a:gridCol w="1195125">
                  <a:extLst>
                    <a:ext uri="{9D8B030D-6E8A-4147-A177-3AD203B41FA5}">
                      <a16:colId xmlns:a16="http://schemas.microsoft.com/office/drawing/2014/main" val="20006"/>
                    </a:ext>
                  </a:extLst>
                </a:gridCol>
              </a:tblGrid>
              <a:tr h="304050">
                <a:tc rowSpan="2">
                  <a:txBody>
                    <a:bodyPr/>
                    <a:lstStyle/>
                    <a:p>
                      <a:pPr marL="0" lvl="0" indent="0" algn="ctr" rtl="0">
                        <a:spcBef>
                          <a:spcPts val="0"/>
                        </a:spcBef>
                        <a:spcAft>
                          <a:spcPts val="0"/>
                        </a:spcAft>
                        <a:buNone/>
                      </a:pPr>
                      <a:r>
                        <a:rPr lang="ja" sz="1000" b="1">
                          <a:solidFill>
                            <a:srgbClr val="FFFFFF"/>
                          </a:solidFill>
                        </a:rPr>
                        <a:t>名称</a:t>
                      </a:r>
                      <a:endParaRPr sz="1000" b="1">
                        <a:solidFill>
                          <a:srgbClr val="FFFFFF"/>
                        </a:solidFill>
                      </a:endParaRPr>
                    </a:p>
                  </a:txBody>
                  <a:tcPr marL="91425" marR="91425" marT="91425" marB="91425" anchor="ctr">
                    <a:solidFill>
                      <a:srgbClr val="4A86E8"/>
                    </a:solidFill>
                  </a:tcPr>
                </a:tc>
                <a:tc rowSpan="2">
                  <a:txBody>
                    <a:bodyPr/>
                    <a:lstStyle/>
                    <a:p>
                      <a:pPr marL="0" lvl="0" indent="0" algn="ctr" rtl="0">
                        <a:spcBef>
                          <a:spcPts val="0"/>
                        </a:spcBef>
                        <a:spcAft>
                          <a:spcPts val="0"/>
                        </a:spcAft>
                        <a:buNone/>
                      </a:pPr>
                      <a:r>
                        <a:rPr lang="ja" sz="1000" b="1">
                          <a:solidFill>
                            <a:srgbClr val="FFFFFF"/>
                          </a:solidFill>
                        </a:rPr>
                        <a:t>確率変数の種類</a:t>
                      </a:r>
                      <a:endParaRPr sz="1000" b="1">
                        <a:solidFill>
                          <a:srgbClr val="FFFFFF"/>
                        </a:solidFill>
                      </a:endParaRPr>
                    </a:p>
                    <a:p>
                      <a:pPr marL="0" lvl="0" indent="0" algn="ctr" rtl="0">
                        <a:spcBef>
                          <a:spcPts val="0"/>
                        </a:spcBef>
                        <a:spcAft>
                          <a:spcPts val="0"/>
                        </a:spcAft>
                        <a:buNone/>
                      </a:pPr>
                      <a:r>
                        <a:rPr lang="ja" sz="1000" b="1">
                          <a:solidFill>
                            <a:srgbClr val="FFFFFF"/>
                          </a:solidFill>
                        </a:rPr>
                        <a:t>（離散値 or 連続値)</a:t>
                      </a:r>
                      <a:endParaRPr sz="1000" b="1">
                        <a:solidFill>
                          <a:srgbClr val="FFFFFF"/>
                        </a:solidFill>
                      </a:endParaRPr>
                    </a:p>
                  </a:txBody>
                  <a:tcPr marL="91425" marR="91425" marT="91425" marB="91425" anchor="ctr">
                    <a:solidFill>
                      <a:srgbClr val="4A86E8"/>
                    </a:solidFill>
                  </a:tcPr>
                </a:tc>
                <a:tc gridSpan="2">
                  <a:txBody>
                    <a:bodyPr/>
                    <a:lstStyle/>
                    <a:p>
                      <a:pPr marL="0" lvl="0" indent="0" algn="ctr" rtl="0">
                        <a:spcBef>
                          <a:spcPts val="0"/>
                        </a:spcBef>
                        <a:spcAft>
                          <a:spcPts val="0"/>
                        </a:spcAft>
                        <a:buNone/>
                      </a:pPr>
                      <a:r>
                        <a:rPr lang="ja" sz="1000" b="1">
                          <a:solidFill>
                            <a:srgbClr val="FFFFFF"/>
                          </a:solidFill>
                        </a:rPr>
                        <a:t>確率変数が取りうる値の範囲</a:t>
                      </a:r>
                      <a:endParaRPr sz="1000" b="1">
                        <a:solidFill>
                          <a:srgbClr val="FFFFFF"/>
                        </a:solidFill>
                      </a:endParaRPr>
                    </a:p>
                  </a:txBody>
                  <a:tcPr marL="91425" marR="91425" marT="91425" marB="91425" anchor="ctr">
                    <a:solidFill>
                      <a:srgbClr val="4A86E8"/>
                    </a:solidFill>
                  </a:tcPr>
                </a:tc>
                <a:tc hMerge="1">
                  <a:txBody>
                    <a:bodyPr/>
                    <a:lstStyle/>
                    <a:p>
                      <a:endParaRPr lang="en-US"/>
                    </a:p>
                  </a:txBody>
                  <a:tcPr/>
                </a:tc>
                <a:tc rowSpan="2">
                  <a:txBody>
                    <a:bodyPr/>
                    <a:lstStyle/>
                    <a:p>
                      <a:pPr marL="0" lvl="0" indent="0" algn="ctr" rtl="0">
                        <a:spcBef>
                          <a:spcPts val="0"/>
                        </a:spcBef>
                        <a:spcAft>
                          <a:spcPts val="0"/>
                        </a:spcAft>
                        <a:buNone/>
                      </a:pPr>
                      <a:r>
                        <a:rPr lang="ja" sz="1000" b="1">
                          <a:solidFill>
                            <a:srgbClr val="FFFFFF"/>
                          </a:solidFill>
                        </a:rPr>
                        <a:t>パラメーター</a:t>
                      </a:r>
                      <a:endParaRPr sz="1000" b="1">
                        <a:solidFill>
                          <a:srgbClr val="FFFFFF"/>
                        </a:solidFill>
                      </a:endParaRPr>
                    </a:p>
                  </a:txBody>
                  <a:tcPr marL="91425" marR="91425" marT="91425" marB="91425" anchor="ctr">
                    <a:solidFill>
                      <a:srgbClr val="4A86E8"/>
                    </a:solidFill>
                  </a:tcPr>
                </a:tc>
                <a:tc gridSpan="2">
                  <a:txBody>
                    <a:bodyPr/>
                    <a:lstStyle/>
                    <a:p>
                      <a:pPr marL="0" lvl="0" indent="0" algn="ctr" rtl="0">
                        <a:spcBef>
                          <a:spcPts val="0"/>
                        </a:spcBef>
                        <a:spcAft>
                          <a:spcPts val="0"/>
                        </a:spcAft>
                        <a:buNone/>
                      </a:pPr>
                      <a:r>
                        <a:rPr lang="ja" sz="1000" b="1">
                          <a:solidFill>
                            <a:srgbClr val="FFFFFF"/>
                          </a:solidFill>
                        </a:rPr>
                        <a:t>パラメーターが取りうる値の範囲</a:t>
                      </a:r>
                      <a:endParaRPr sz="1000" b="1">
                        <a:solidFill>
                          <a:srgbClr val="FFFFFF"/>
                        </a:solidFill>
                      </a:endParaRPr>
                    </a:p>
                  </a:txBody>
                  <a:tcPr marL="91425" marR="91425" marT="91425" marB="91425" anchor="ctr">
                    <a:solidFill>
                      <a:srgbClr val="4A86E8"/>
                    </a:solidFill>
                  </a:tcPr>
                </a:tc>
                <a:tc hMerge="1">
                  <a:txBody>
                    <a:bodyPr/>
                    <a:lstStyle/>
                    <a:p>
                      <a:endParaRPr lang="en-US"/>
                    </a:p>
                  </a:txBody>
                  <a:tcPr/>
                </a:tc>
                <a:extLst>
                  <a:ext uri="{0D108BD9-81ED-4DB2-BD59-A6C34878D82A}">
                    <a16:rowId xmlns:a16="http://schemas.microsoft.com/office/drawing/2014/main" val="10000"/>
                  </a:ext>
                </a:extLst>
              </a:tr>
              <a:tr h="218200">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ja" sz="1000" b="1">
                          <a:solidFill>
                            <a:srgbClr val="FFFFFF"/>
                          </a:solidFill>
                        </a:rPr>
                        <a:t>最小値</a:t>
                      </a:r>
                      <a:endParaRPr sz="1000" b="1">
                        <a:solidFill>
                          <a:srgbClr val="FFFFFF"/>
                        </a:solidFill>
                      </a:endParaRPr>
                    </a:p>
                  </a:txBody>
                  <a:tcPr marL="91425" marR="91425" marT="91425" marB="91425" anchor="ctr">
                    <a:solidFill>
                      <a:srgbClr val="4A86E8"/>
                    </a:solidFill>
                  </a:tcPr>
                </a:tc>
                <a:tc>
                  <a:txBody>
                    <a:bodyPr/>
                    <a:lstStyle/>
                    <a:p>
                      <a:pPr marL="0" lvl="0" indent="0" algn="ctr" rtl="0">
                        <a:spcBef>
                          <a:spcPts val="0"/>
                        </a:spcBef>
                        <a:spcAft>
                          <a:spcPts val="0"/>
                        </a:spcAft>
                        <a:buNone/>
                      </a:pPr>
                      <a:r>
                        <a:rPr lang="ja" sz="1000" b="1">
                          <a:solidFill>
                            <a:srgbClr val="FFFFFF"/>
                          </a:solidFill>
                        </a:rPr>
                        <a:t>最大値</a:t>
                      </a:r>
                      <a:endParaRPr sz="1000" b="1">
                        <a:solidFill>
                          <a:srgbClr val="FFFFFF"/>
                        </a:solidFill>
                      </a:endParaRPr>
                    </a:p>
                  </a:txBody>
                  <a:tcPr marL="91425" marR="91425" marT="91425" marB="91425" anchor="ctr">
                    <a:solidFill>
                      <a:srgbClr val="4A86E8"/>
                    </a:solidFill>
                  </a:tcPr>
                </a:tc>
                <a:tc vMerge="1">
                  <a:txBody>
                    <a:bodyPr/>
                    <a:lstStyle/>
                    <a:p>
                      <a:endParaRPr lang="en-US"/>
                    </a:p>
                  </a:txBody>
                  <a:tcPr/>
                </a:tc>
                <a:tc>
                  <a:txBody>
                    <a:bodyPr/>
                    <a:lstStyle/>
                    <a:p>
                      <a:pPr marL="0" lvl="0" indent="0" algn="ctr" rtl="0">
                        <a:spcBef>
                          <a:spcPts val="0"/>
                        </a:spcBef>
                        <a:spcAft>
                          <a:spcPts val="0"/>
                        </a:spcAft>
                        <a:buNone/>
                      </a:pPr>
                      <a:r>
                        <a:rPr lang="ja" sz="1000" b="1">
                          <a:solidFill>
                            <a:srgbClr val="FFFFFF"/>
                          </a:solidFill>
                        </a:rPr>
                        <a:t>最小値</a:t>
                      </a:r>
                      <a:endParaRPr sz="1000" b="1">
                        <a:solidFill>
                          <a:srgbClr val="FFFFFF"/>
                        </a:solidFill>
                      </a:endParaRPr>
                    </a:p>
                  </a:txBody>
                  <a:tcPr marL="91425" marR="91425" marT="91425" marB="91425" anchor="ctr">
                    <a:solidFill>
                      <a:srgbClr val="4A86E8"/>
                    </a:solidFill>
                  </a:tcPr>
                </a:tc>
                <a:tc>
                  <a:txBody>
                    <a:bodyPr/>
                    <a:lstStyle/>
                    <a:p>
                      <a:pPr marL="0" lvl="0" indent="0" algn="ctr" rtl="0">
                        <a:spcBef>
                          <a:spcPts val="0"/>
                        </a:spcBef>
                        <a:spcAft>
                          <a:spcPts val="0"/>
                        </a:spcAft>
                        <a:buNone/>
                      </a:pPr>
                      <a:r>
                        <a:rPr lang="ja" sz="1000" b="1">
                          <a:solidFill>
                            <a:srgbClr val="FFFFFF"/>
                          </a:solidFill>
                        </a:rPr>
                        <a:t>最大値</a:t>
                      </a:r>
                      <a:endParaRPr sz="1000" b="1">
                        <a:solidFill>
                          <a:srgbClr val="FFFFFF"/>
                        </a:solidFill>
                      </a:endParaRPr>
                    </a:p>
                  </a:txBody>
                  <a:tcPr marL="91425" marR="91425" marT="91425" marB="91425" anchor="ctr">
                    <a:solidFill>
                      <a:srgbClr val="4A86E8"/>
                    </a:solidFill>
                  </a:tcPr>
                </a:tc>
                <a:extLst>
                  <a:ext uri="{0D108BD9-81ED-4DB2-BD59-A6C34878D82A}">
                    <a16:rowId xmlns:a16="http://schemas.microsoft.com/office/drawing/2014/main" val="10001"/>
                  </a:ext>
                </a:extLst>
              </a:tr>
              <a:tr h="932275">
                <a:tc>
                  <a:txBody>
                    <a:bodyPr/>
                    <a:lstStyle/>
                    <a:p>
                      <a:pPr marL="0" lvl="0" indent="0" algn="ctr" rtl="0">
                        <a:spcBef>
                          <a:spcPts val="0"/>
                        </a:spcBef>
                        <a:spcAft>
                          <a:spcPts val="0"/>
                        </a:spcAft>
                        <a:buNone/>
                      </a:pPr>
                      <a:r>
                        <a:rPr lang="ja" sz="1000" b="1">
                          <a:solidFill>
                            <a:srgbClr val="434343"/>
                          </a:solidFill>
                        </a:rPr>
                        <a:t>正規分布</a:t>
                      </a:r>
                      <a:endParaRPr sz="1000" b="1">
                        <a:solidFill>
                          <a:srgbClr val="434343"/>
                        </a:solidFill>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ja" sz="1300">
                          <a:solidFill>
                            <a:srgbClr val="434343"/>
                          </a:solidFill>
                        </a:rPr>
                        <a:t>連続値</a:t>
                      </a:r>
                      <a:endParaRPr sz="13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300">
                          <a:solidFill>
                            <a:srgbClr val="434343"/>
                          </a:solidFill>
                        </a:rPr>
                        <a:t>マイナス無限</a:t>
                      </a:r>
                      <a:endParaRPr sz="13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300">
                          <a:solidFill>
                            <a:srgbClr val="434343"/>
                          </a:solidFill>
                        </a:rPr>
                        <a:t>プラス無限</a:t>
                      </a:r>
                      <a:endParaRPr sz="1300">
                        <a:solidFill>
                          <a:srgbClr val="434343"/>
                        </a:solidFill>
                      </a:endParaRPr>
                    </a:p>
                  </a:txBody>
                  <a:tcPr marL="91425" marR="91425" marT="91425" marB="91425" anchor="ctr"/>
                </a:tc>
                <a:tc>
                  <a:txBody>
                    <a:bodyPr/>
                    <a:lstStyle/>
                    <a:p>
                      <a:pPr marL="0" lvl="0" indent="0" algn="ctr" rtl="0">
                        <a:lnSpc>
                          <a:spcPct val="150000"/>
                        </a:lnSpc>
                        <a:spcBef>
                          <a:spcPts val="0"/>
                        </a:spcBef>
                        <a:spcAft>
                          <a:spcPts val="0"/>
                        </a:spcAft>
                        <a:buNone/>
                      </a:pPr>
                      <a:r>
                        <a:rPr lang="ja" sz="1300">
                          <a:solidFill>
                            <a:srgbClr val="434343"/>
                          </a:solidFill>
                        </a:rPr>
                        <a:t>平均</a:t>
                      </a:r>
                      <a:endParaRPr sz="1300">
                        <a:solidFill>
                          <a:srgbClr val="434343"/>
                        </a:solidFill>
                      </a:endParaRPr>
                    </a:p>
                    <a:p>
                      <a:pPr marL="0" lvl="0" indent="0" algn="ctr" rtl="0">
                        <a:lnSpc>
                          <a:spcPct val="150000"/>
                        </a:lnSpc>
                        <a:spcBef>
                          <a:spcPts val="0"/>
                        </a:spcBef>
                        <a:spcAft>
                          <a:spcPts val="0"/>
                        </a:spcAft>
                        <a:buNone/>
                      </a:pPr>
                      <a:r>
                        <a:rPr lang="ja" sz="1300">
                          <a:solidFill>
                            <a:srgbClr val="434343"/>
                          </a:solidFill>
                        </a:rPr>
                        <a:t>分散</a:t>
                      </a:r>
                      <a:endParaRPr sz="1300">
                        <a:solidFill>
                          <a:srgbClr val="434343"/>
                        </a:solidFill>
                      </a:endParaRPr>
                    </a:p>
                  </a:txBody>
                  <a:tcPr marL="91425" marR="91425" marT="91425" marB="91425" anchor="ctr"/>
                </a:tc>
                <a:tc>
                  <a:txBody>
                    <a:bodyPr/>
                    <a:lstStyle/>
                    <a:p>
                      <a:pPr marL="0" lvl="0" indent="0" algn="l" rtl="0">
                        <a:lnSpc>
                          <a:spcPct val="150000"/>
                        </a:lnSpc>
                        <a:spcBef>
                          <a:spcPts val="0"/>
                        </a:spcBef>
                        <a:spcAft>
                          <a:spcPts val="0"/>
                        </a:spcAft>
                        <a:buNone/>
                      </a:pPr>
                      <a:r>
                        <a:rPr lang="ja" sz="800">
                          <a:solidFill>
                            <a:srgbClr val="434343"/>
                          </a:solidFill>
                        </a:rPr>
                        <a:t>平均：マイナス無限</a:t>
                      </a:r>
                      <a:endParaRPr sz="800">
                        <a:solidFill>
                          <a:srgbClr val="434343"/>
                        </a:solidFill>
                      </a:endParaRPr>
                    </a:p>
                    <a:p>
                      <a:pPr marL="0" lvl="0" indent="0" algn="l" rtl="0">
                        <a:lnSpc>
                          <a:spcPct val="150000"/>
                        </a:lnSpc>
                        <a:spcBef>
                          <a:spcPts val="0"/>
                        </a:spcBef>
                        <a:spcAft>
                          <a:spcPts val="0"/>
                        </a:spcAft>
                        <a:buClr>
                          <a:srgbClr val="000000"/>
                        </a:buClr>
                        <a:buSzPts val="1100"/>
                        <a:buFont typeface="Arial"/>
                        <a:buNone/>
                      </a:pPr>
                      <a:r>
                        <a:rPr lang="ja" sz="800">
                          <a:solidFill>
                            <a:srgbClr val="434343"/>
                          </a:solidFill>
                        </a:rPr>
                        <a:t>分散：0</a:t>
                      </a:r>
                      <a:endParaRPr sz="800">
                        <a:solidFill>
                          <a:srgbClr val="434343"/>
                        </a:solidFill>
                      </a:endParaRPr>
                    </a:p>
                  </a:txBody>
                  <a:tcPr marL="91425" marR="91425" marT="91425" marB="91425" anchor="ctr"/>
                </a:tc>
                <a:tc>
                  <a:txBody>
                    <a:bodyPr/>
                    <a:lstStyle/>
                    <a:p>
                      <a:pPr marL="0" lvl="0" indent="0" algn="l" rtl="0">
                        <a:lnSpc>
                          <a:spcPct val="150000"/>
                        </a:lnSpc>
                        <a:spcBef>
                          <a:spcPts val="0"/>
                        </a:spcBef>
                        <a:spcAft>
                          <a:spcPts val="0"/>
                        </a:spcAft>
                        <a:buNone/>
                      </a:pPr>
                      <a:r>
                        <a:rPr lang="ja" sz="800">
                          <a:solidFill>
                            <a:srgbClr val="434343"/>
                          </a:solidFill>
                        </a:rPr>
                        <a:t>平均：プラス無限</a:t>
                      </a:r>
                      <a:endParaRPr sz="800">
                        <a:solidFill>
                          <a:srgbClr val="434343"/>
                        </a:solidFill>
                      </a:endParaRPr>
                    </a:p>
                    <a:p>
                      <a:pPr marL="0" lvl="0" indent="0" algn="l" rtl="0">
                        <a:lnSpc>
                          <a:spcPct val="150000"/>
                        </a:lnSpc>
                        <a:spcBef>
                          <a:spcPts val="0"/>
                        </a:spcBef>
                        <a:spcAft>
                          <a:spcPts val="0"/>
                        </a:spcAft>
                        <a:buClr>
                          <a:srgbClr val="000000"/>
                        </a:buClr>
                        <a:buSzPts val="1100"/>
                        <a:buFont typeface="Arial"/>
                        <a:buNone/>
                      </a:pPr>
                      <a:r>
                        <a:rPr lang="ja" sz="800">
                          <a:solidFill>
                            <a:srgbClr val="434343"/>
                          </a:solidFill>
                        </a:rPr>
                        <a:t>分散：プラス無限</a:t>
                      </a:r>
                      <a:endParaRPr sz="800">
                        <a:solidFill>
                          <a:srgbClr val="434343"/>
                        </a:solidFill>
                      </a:endParaRPr>
                    </a:p>
                  </a:txBody>
                  <a:tcPr marL="91425" marR="91425" marT="91425" marB="91425" anchor="ctr"/>
                </a:tc>
                <a:extLst>
                  <a:ext uri="{0D108BD9-81ED-4DB2-BD59-A6C34878D82A}">
                    <a16:rowId xmlns:a16="http://schemas.microsoft.com/office/drawing/2014/main" val="10002"/>
                  </a:ext>
                </a:extLst>
              </a:tr>
              <a:tr h="932275">
                <a:tc>
                  <a:txBody>
                    <a:bodyPr/>
                    <a:lstStyle/>
                    <a:p>
                      <a:pPr marL="0" lvl="0" indent="0" algn="ctr" rtl="0">
                        <a:spcBef>
                          <a:spcPts val="0"/>
                        </a:spcBef>
                        <a:spcAft>
                          <a:spcPts val="0"/>
                        </a:spcAft>
                        <a:buNone/>
                      </a:pPr>
                      <a:r>
                        <a:rPr lang="ja" sz="1000" b="1">
                          <a:solidFill>
                            <a:srgbClr val="434343"/>
                          </a:solidFill>
                        </a:rPr>
                        <a:t>二項分布</a:t>
                      </a:r>
                      <a:endParaRPr sz="1000" b="1">
                        <a:solidFill>
                          <a:srgbClr val="434343"/>
                        </a:solidFill>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ja-JP" altLang="en-US" sz="1000" dirty="0">
                          <a:solidFill>
                            <a:srgbClr val="434343"/>
                          </a:solidFill>
                        </a:rPr>
                        <a:t>離散値</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０</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試行回数</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試行回数</a:t>
                      </a:r>
                      <a:endParaRPr lang="en-US" altLang="ja-JP" sz="1000" dirty="0">
                        <a:solidFill>
                          <a:srgbClr val="434343"/>
                        </a:solidFill>
                      </a:endParaRPr>
                    </a:p>
                    <a:p>
                      <a:pPr marL="0" lvl="0" indent="0" algn="ctr" rtl="0">
                        <a:spcBef>
                          <a:spcPts val="0"/>
                        </a:spcBef>
                        <a:spcAft>
                          <a:spcPts val="0"/>
                        </a:spcAft>
                        <a:buNone/>
                      </a:pPr>
                      <a:r>
                        <a:rPr lang="ja-JP" altLang="en-US" sz="1000" dirty="0">
                          <a:solidFill>
                            <a:srgbClr val="434343"/>
                          </a:solidFill>
                        </a:rPr>
                        <a:t>イベント発生確率</a:t>
                      </a:r>
                      <a:endParaRPr lang="en-US" altLang="ja-JP" sz="1000" dirty="0">
                        <a:solidFill>
                          <a:srgbClr val="434343"/>
                        </a:solidFill>
                      </a:endParaRPr>
                    </a:p>
                    <a:p>
                      <a:pPr marL="0" lvl="0" indent="0" algn="ctr" rtl="0">
                        <a:spcBef>
                          <a:spcPts val="0"/>
                        </a:spcBef>
                        <a:spcAft>
                          <a:spcPts val="0"/>
                        </a:spcAft>
                        <a:buNone/>
                      </a:pP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試行回数：１</a:t>
                      </a:r>
                      <a:endParaRPr lang="en-US" altLang="ja-JP" sz="1000" dirty="0">
                        <a:solidFill>
                          <a:srgbClr val="434343"/>
                        </a:solidFill>
                      </a:endParaRPr>
                    </a:p>
                    <a:p>
                      <a:pPr marL="0" lvl="0" indent="0" algn="ctr" rtl="0">
                        <a:spcBef>
                          <a:spcPts val="0"/>
                        </a:spcBef>
                        <a:spcAft>
                          <a:spcPts val="0"/>
                        </a:spcAft>
                        <a:buNone/>
                      </a:pPr>
                      <a:r>
                        <a:rPr lang="ja-JP" altLang="en-US" sz="1000" dirty="0">
                          <a:solidFill>
                            <a:srgbClr val="434343"/>
                          </a:solidFill>
                        </a:rPr>
                        <a:t>イベント発生確率：０</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試行回数：無限</a:t>
                      </a:r>
                      <a:endParaRPr lang="en-US" altLang="ja-JP" sz="1000" dirty="0">
                        <a:solidFill>
                          <a:srgbClr val="434343"/>
                        </a:solidFill>
                      </a:endParaRPr>
                    </a:p>
                    <a:p>
                      <a:pPr marL="0" lvl="0" indent="0" algn="ctr" rtl="0">
                        <a:spcBef>
                          <a:spcPts val="0"/>
                        </a:spcBef>
                        <a:spcAft>
                          <a:spcPts val="0"/>
                        </a:spcAft>
                        <a:buNone/>
                      </a:pPr>
                      <a:r>
                        <a:rPr lang="ja-JP" altLang="en-US" sz="1000" dirty="0">
                          <a:solidFill>
                            <a:srgbClr val="434343"/>
                          </a:solidFill>
                        </a:rPr>
                        <a:t>イベント発生確率：１</a:t>
                      </a:r>
                      <a:endParaRPr sz="1000" dirty="0">
                        <a:solidFill>
                          <a:srgbClr val="434343"/>
                        </a:solidFill>
                      </a:endParaRPr>
                    </a:p>
                  </a:txBody>
                  <a:tcPr marL="91425" marR="91425" marT="91425" marB="91425" anchor="ctr"/>
                </a:tc>
                <a:extLst>
                  <a:ext uri="{0D108BD9-81ED-4DB2-BD59-A6C34878D82A}">
                    <a16:rowId xmlns:a16="http://schemas.microsoft.com/office/drawing/2014/main" val="10003"/>
                  </a:ext>
                </a:extLst>
              </a:tr>
              <a:tr h="932275">
                <a:tc>
                  <a:txBody>
                    <a:bodyPr/>
                    <a:lstStyle/>
                    <a:p>
                      <a:pPr marL="0" lvl="0" indent="0" algn="ctr" rtl="0">
                        <a:spcBef>
                          <a:spcPts val="0"/>
                        </a:spcBef>
                        <a:spcAft>
                          <a:spcPts val="0"/>
                        </a:spcAft>
                        <a:buNone/>
                      </a:pPr>
                      <a:r>
                        <a:rPr lang="ja" sz="1000" b="1">
                          <a:solidFill>
                            <a:srgbClr val="434343"/>
                          </a:solidFill>
                        </a:rPr>
                        <a:t>ポアソン分布</a:t>
                      </a:r>
                      <a:endParaRPr sz="1000" b="1">
                        <a:solidFill>
                          <a:srgbClr val="434343"/>
                        </a:solidFill>
                      </a:endParaRPr>
                    </a:p>
                  </a:txBody>
                  <a:tcPr marL="91425" marR="91425" marT="91425" marB="91425" anchor="ctr">
                    <a:solidFill>
                      <a:srgbClr val="EFEFEF"/>
                    </a:solidFill>
                  </a:tcPr>
                </a:tc>
                <a:tc>
                  <a:txBody>
                    <a:bodyPr/>
                    <a:lstStyle/>
                    <a:p>
                      <a:pPr marL="0" lvl="0" indent="0" algn="ctr" rtl="0">
                        <a:spcBef>
                          <a:spcPts val="0"/>
                        </a:spcBef>
                        <a:spcAft>
                          <a:spcPts val="0"/>
                        </a:spcAft>
                        <a:buNone/>
                      </a:pPr>
                      <a:r>
                        <a:rPr lang="ja-JP" altLang="en-US" sz="1000" dirty="0">
                          <a:solidFill>
                            <a:srgbClr val="434343"/>
                          </a:solidFill>
                        </a:rPr>
                        <a:t>連続値</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０</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プラス無限</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el-GR" altLang="ja-JP" sz="1000" dirty="0">
                          <a:solidFill>
                            <a:srgbClr val="434343"/>
                          </a:solidFill>
                        </a:rPr>
                        <a:t>Λ</a:t>
                      </a:r>
                      <a:r>
                        <a:rPr lang="ja-JP" altLang="en-US" sz="1000" dirty="0">
                          <a:solidFill>
                            <a:srgbClr val="434343"/>
                          </a:solidFill>
                        </a:rPr>
                        <a:t>（時間当たりの平均発生回数）</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０</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無限</a:t>
                      </a:r>
                      <a:endParaRPr sz="1000" dirty="0">
                        <a:solidFill>
                          <a:srgbClr val="434343"/>
                        </a:solidFill>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376" name="Google Shape;376;p24"/>
          <p:cNvSpPr txBox="1"/>
          <p:nvPr/>
        </p:nvSpPr>
        <p:spPr>
          <a:xfrm>
            <a:off x="345600" y="698061"/>
            <a:ext cx="8452800" cy="4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700">
                <a:solidFill>
                  <a:srgbClr val="434343"/>
                </a:solidFill>
              </a:rPr>
              <a:t>それぞれの確率分布の性質について「正規分布」の例を参考に空欄を埋めてみよう！</a:t>
            </a:r>
            <a:endParaRPr sz="1700">
              <a:solidFill>
                <a:srgbClr val="434343"/>
              </a:solidFill>
            </a:endParaRPr>
          </a:p>
        </p:txBody>
      </p:sp>
      <p:sp>
        <p:nvSpPr>
          <p:cNvPr id="377" name="Google Shape;377;p2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確率分布 発展クイズ ① 調べてみよう</a:t>
            </a:r>
            <a:endParaRPr sz="2400" b="1"/>
          </a:p>
        </p:txBody>
      </p:sp>
      <p:sp>
        <p:nvSpPr>
          <p:cNvPr id="383" name="Google Shape;383;p25"/>
          <p:cNvSpPr/>
          <p:nvPr/>
        </p:nvSpPr>
        <p:spPr>
          <a:xfrm>
            <a:off x="497750" y="2175775"/>
            <a:ext cx="2289900" cy="2316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txBox="1"/>
          <p:nvPr/>
        </p:nvSpPr>
        <p:spPr>
          <a:xfrm>
            <a:off x="345600" y="1058650"/>
            <a:ext cx="8452800" cy="4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700">
                <a:solidFill>
                  <a:srgbClr val="434343"/>
                </a:solidFill>
              </a:rPr>
              <a:t>それぞれの確率分布の「確率密度（質量）関数」のグラフを書いてみよう</a:t>
            </a:r>
            <a:endParaRPr sz="1700">
              <a:solidFill>
                <a:srgbClr val="434343"/>
              </a:solidFill>
            </a:endParaRPr>
          </a:p>
        </p:txBody>
      </p:sp>
      <p:sp>
        <p:nvSpPr>
          <p:cNvPr id="385" name="Google Shape;385;p25"/>
          <p:cNvSpPr/>
          <p:nvPr/>
        </p:nvSpPr>
        <p:spPr>
          <a:xfrm>
            <a:off x="686390" y="2381400"/>
            <a:ext cx="1904100" cy="190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txBox="1"/>
          <p:nvPr/>
        </p:nvSpPr>
        <p:spPr>
          <a:xfrm>
            <a:off x="345650" y="1796225"/>
            <a:ext cx="2578200" cy="40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434343"/>
                </a:solidFill>
              </a:rPr>
              <a:t>連続一様分布</a:t>
            </a:r>
            <a:endParaRPr b="1">
              <a:solidFill>
                <a:srgbClr val="434343"/>
              </a:solidFill>
            </a:endParaRPr>
          </a:p>
        </p:txBody>
      </p:sp>
      <p:sp>
        <p:nvSpPr>
          <p:cNvPr id="387" name="Google Shape;387;p25"/>
          <p:cNvSpPr txBox="1"/>
          <p:nvPr/>
        </p:nvSpPr>
        <p:spPr>
          <a:xfrm>
            <a:off x="3255750" y="1796225"/>
            <a:ext cx="2578200" cy="40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434343"/>
                </a:solidFill>
              </a:rPr>
              <a:t>ベータ分布</a:t>
            </a:r>
            <a:endParaRPr b="1">
              <a:solidFill>
                <a:srgbClr val="434343"/>
              </a:solidFill>
            </a:endParaRPr>
          </a:p>
        </p:txBody>
      </p:sp>
      <p:sp>
        <p:nvSpPr>
          <p:cNvPr id="388" name="Google Shape;388;p25"/>
          <p:cNvSpPr txBox="1"/>
          <p:nvPr/>
        </p:nvSpPr>
        <p:spPr>
          <a:xfrm>
            <a:off x="6165850" y="1796225"/>
            <a:ext cx="2578200" cy="40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434343"/>
                </a:solidFill>
              </a:rPr>
              <a:t>ガンマ分布</a:t>
            </a:r>
            <a:endParaRPr b="1">
              <a:solidFill>
                <a:srgbClr val="434343"/>
              </a:solidFill>
            </a:endParaRPr>
          </a:p>
        </p:txBody>
      </p:sp>
      <p:cxnSp>
        <p:nvCxnSpPr>
          <p:cNvPr id="389" name="Google Shape;389;p25"/>
          <p:cNvCxnSpPr/>
          <p:nvPr/>
        </p:nvCxnSpPr>
        <p:spPr>
          <a:xfrm>
            <a:off x="680750" y="3980700"/>
            <a:ext cx="1923900" cy="0"/>
          </a:xfrm>
          <a:prstGeom prst="straightConnector1">
            <a:avLst/>
          </a:prstGeom>
          <a:noFill/>
          <a:ln w="28575" cap="flat" cmpd="sng">
            <a:solidFill>
              <a:srgbClr val="595959"/>
            </a:solidFill>
            <a:prstDash val="solid"/>
            <a:round/>
            <a:headEnd type="none" w="med" len="med"/>
            <a:tailEnd type="stealth" w="med" len="med"/>
          </a:ln>
        </p:spPr>
      </p:cxnSp>
      <p:sp>
        <p:nvSpPr>
          <p:cNvPr id="390" name="Google Shape;390;p25"/>
          <p:cNvSpPr/>
          <p:nvPr/>
        </p:nvSpPr>
        <p:spPr>
          <a:xfrm>
            <a:off x="3427050" y="2175300"/>
            <a:ext cx="2289900" cy="2316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3615690" y="2380925"/>
            <a:ext cx="1904100" cy="190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6356350" y="2174825"/>
            <a:ext cx="2289900" cy="2316300"/>
          </a:xfrm>
          <a:prstGeom prst="rect">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6544990" y="2380450"/>
            <a:ext cx="1904100" cy="1904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5"/>
          <p:cNvCxnSpPr/>
          <p:nvPr/>
        </p:nvCxnSpPr>
        <p:spPr>
          <a:xfrm rot="10800000">
            <a:off x="1105150" y="2383600"/>
            <a:ext cx="0" cy="1897800"/>
          </a:xfrm>
          <a:prstGeom prst="straightConnector1">
            <a:avLst/>
          </a:prstGeom>
          <a:noFill/>
          <a:ln w="28575" cap="flat" cmpd="sng">
            <a:solidFill>
              <a:srgbClr val="595959"/>
            </a:solidFill>
            <a:prstDash val="solid"/>
            <a:round/>
            <a:headEnd type="none" w="med" len="med"/>
            <a:tailEnd type="stealth" w="med" len="med"/>
          </a:ln>
        </p:spPr>
      </p:cxnSp>
      <p:cxnSp>
        <p:nvCxnSpPr>
          <p:cNvPr id="395" name="Google Shape;395;p25"/>
          <p:cNvCxnSpPr/>
          <p:nvPr/>
        </p:nvCxnSpPr>
        <p:spPr>
          <a:xfrm>
            <a:off x="3610050" y="3980700"/>
            <a:ext cx="1923900" cy="0"/>
          </a:xfrm>
          <a:prstGeom prst="straightConnector1">
            <a:avLst/>
          </a:prstGeom>
          <a:noFill/>
          <a:ln w="28575" cap="flat" cmpd="sng">
            <a:solidFill>
              <a:srgbClr val="595959"/>
            </a:solidFill>
            <a:prstDash val="solid"/>
            <a:round/>
            <a:headEnd type="none" w="med" len="med"/>
            <a:tailEnd type="stealth" w="med" len="med"/>
          </a:ln>
        </p:spPr>
      </p:cxnSp>
      <p:cxnSp>
        <p:nvCxnSpPr>
          <p:cNvPr id="396" name="Google Shape;396;p25"/>
          <p:cNvCxnSpPr/>
          <p:nvPr/>
        </p:nvCxnSpPr>
        <p:spPr>
          <a:xfrm rot="10800000">
            <a:off x="4034450" y="2383600"/>
            <a:ext cx="0" cy="1897800"/>
          </a:xfrm>
          <a:prstGeom prst="straightConnector1">
            <a:avLst/>
          </a:prstGeom>
          <a:noFill/>
          <a:ln w="28575" cap="flat" cmpd="sng">
            <a:solidFill>
              <a:srgbClr val="595959"/>
            </a:solidFill>
            <a:prstDash val="solid"/>
            <a:round/>
            <a:headEnd type="none" w="med" len="med"/>
            <a:tailEnd type="stealth" w="med" len="med"/>
          </a:ln>
        </p:spPr>
      </p:cxnSp>
      <p:cxnSp>
        <p:nvCxnSpPr>
          <p:cNvPr id="397" name="Google Shape;397;p25"/>
          <p:cNvCxnSpPr/>
          <p:nvPr/>
        </p:nvCxnSpPr>
        <p:spPr>
          <a:xfrm>
            <a:off x="6539350" y="3980700"/>
            <a:ext cx="1923900" cy="0"/>
          </a:xfrm>
          <a:prstGeom prst="straightConnector1">
            <a:avLst/>
          </a:prstGeom>
          <a:noFill/>
          <a:ln w="28575" cap="flat" cmpd="sng">
            <a:solidFill>
              <a:srgbClr val="595959"/>
            </a:solidFill>
            <a:prstDash val="solid"/>
            <a:round/>
            <a:headEnd type="none" w="med" len="med"/>
            <a:tailEnd type="stealth" w="med" len="med"/>
          </a:ln>
        </p:spPr>
      </p:cxnSp>
      <p:cxnSp>
        <p:nvCxnSpPr>
          <p:cNvPr id="398" name="Google Shape;398;p25"/>
          <p:cNvCxnSpPr/>
          <p:nvPr/>
        </p:nvCxnSpPr>
        <p:spPr>
          <a:xfrm rot="10800000">
            <a:off x="6963750" y="2383600"/>
            <a:ext cx="0" cy="1897800"/>
          </a:xfrm>
          <a:prstGeom prst="straightConnector1">
            <a:avLst/>
          </a:prstGeom>
          <a:noFill/>
          <a:ln w="28575" cap="flat" cmpd="sng">
            <a:solidFill>
              <a:srgbClr val="595959"/>
            </a:solidFill>
            <a:prstDash val="solid"/>
            <a:round/>
            <a:headEnd type="none" w="med" len="med"/>
            <a:tailEnd type="stealth" w="med" len="med"/>
          </a:ln>
        </p:spPr>
      </p:cxnSp>
      <p:sp>
        <p:nvSpPr>
          <p:cNvPr id="399" name="Google Shape;399;p2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12</a:t>
            </a:fld>
            <a:endParaRPr/>
          </a:p>
        </p:txBody>
      </p:sp>
      <p:cxnSp>
        <p:nvCxnSpPr>
          <p:cNvPr id="3" name="Straight Connector 2">
            <a:extLst>
              <a:ext uri="{FF2B5EF4-FFF2-40B4-BE49-F238E27FC236}">
                <a16:creationId xmlns:a16="http://schemas.microsoft.com/office/drawing/2014/main" id="{DB4B1462-AD2D-4296-9997-8E937D7D3B80}"/>
              </a:ext>
            </a:extLst>
          </p:cNvPr>
          <p:cNvCxnSpPr/>
          <p:nvPr/>
        </p:nvCxnSpPr>
        <p:spPr>
          <a:xfrm>
            <a:off x="1105150" y="3209483"/>
            <a:ext cx="142610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6"/>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確率分布 発展クイズ ② 調べてみよう</a:t>
            </a:r>
            <a:endParaRPr sz="2400" b="1"/>
          </a:p>
        </p:txBody>
      </p:sp>
      <p:graphicFrame>
        <p:nvGraphicFramePr>
          <p:cNvPr id="405" name="Google Shape;405;p26"/>
          <p:cNvGraphicFramePr/>
          <p:nvPr>
            <p:extLst>
              <p:ext uri="{D42A27DB-BD31-4B8C-83A1-F6EECF244321}">
                <p14:modId xmlns:p14="http://schemas.microsoft.com/office/powerpoint/2010/main" val="267803130"/>
              </p:ext>
            </p:extLst>
          </p:nvPr>
        </p:nvGraphicFramePr>
        <p:xfrm>
          <a:off x="389063" y="1201600"/>
          <a:ext cx="8365875" cy="3586580"/>
        </p:xfrm>
        <a:graphic>
          <a:graphicData uri="http://schemas.openxmlformats.org/drawingml/2006/table">
            <a:tbl>
              <a:tblPr>
                <a:noFill/>
                <a:tableStyleId>{0F489861-B3D8-4FA8-A063-03081A47B5C3}</a:tableStyleId>
              </a:tblPr>
              <a:tblGrid>
                <a:gridCol w="1024975">
                  <a:extLst>
                    <a:ext uri="{9D8B030D-6E8A-4147-A177-3AD203B41FA5}">
                      <a16:colId xmlns:a16="http://schemas.microsoft.com/office/drawing/2014/main" val="20000"/>
                    </a:ext>
                  </a:extLst>
                </a:gridCol>
                <a:gridCol w="1365275">
                  <a:extLst>
                    <a:ext uri="{9D8B030D-6E8A-4147-A177-3AD203B41FA5}">
                      <a16:colId xmlns:a16="http://schemas.microsoft.com/office/drawing/2014/main" val="20001"/>
                    </a:ext>
                  </a:extLst>
                </a:gridCol>
                <a:gridCol w="1195125">
                  <a:extLst>
                    <a:ext uri="{9D8B030D-6E8A-4147-A177-3AD203B41FA5}">
                      <a16:colId xmlns:a16="http://schemas.microsoft.com/office/drawing/2014/main" val="20002"/>
                    </a:ext>
                  </a:extLst>
                </a:gridCol>
                <a:gridCol w="1195125">
                  <a:extLst>
                    <a:ext uri="{9D8B030D-6E8A-4147-A177-3AD203B41FA5}">
                      <a16:colId xmlns:a16="http://schemas.microsoft.com/office/drawing/2014/main" val="20003"/>
                    </a:ext>
                  </a:extLst>
                </a:gridCol>
                <a:gridCol w="1195125">
                  <a:extLst>
                    <a:ext uri="{9D8B030D-6E8A-4147-A177-3AD203B41FA5}">
                      <a16:colId xmlns:a16="http://schemas.microsoft.com/office/drawing/2014/main" val="20004"/>
                    </a:ext>
                  </a:extLst>
                </a:gridCol>
                <a:gridCol w="1195125">
                  <a:extLst>
                    <a:ext uri="{9D8B030D-6E8A-4147-A177-3AD203B41FA5}">
                      <a16:colId xmlns:a16="http://schemas.microsoft.com/office/drawing/2014/main" val="20005"/>
                    </a:ext>
                  </a:extLst>
                </a:gridCol>
                <a:gridCol w="1195125">
                  <a:extLst>
                    <a:ext uri="{9D8B030D-6E8A-4147-A177-3AD203B41FA5}">
                      <a16:colId xmlns:a16="http://schemas.microsoft.com/office/drawing/2014/main" val="20006"/>
                    </a:ext>
                  </a:extLst>
                </a:gridCol>
              </a:tblGrid>
              <a:tr h="304050">
                <a:tc rowSpan="2">
                  <a:txBody>
                    <a:bodyPr/>
                    <a:lstStyle/>
                    <a:p>
                      <a:pPr marL="0" lvl="0" indent="0" algn="ctr" rtl="0">
                        <a:spcBef>
                          <a:spcPts val="0"/>
                        </a:spcBef>
                        <a:spcAft>
                          <a:spcPts val="0"/>
                        </a:spcAft>
                        <a:buNone/>
                      </a:pPr>
                      <a:r>
                        <a:rPr lang="ja" sz="1000" b="1">
                          <a:solidFill>
                            <a:srgbClr val="FFFFFF"/>
                          </a:solidFill>
                        </a:rPr>
                        <a:t>名称</a:t>
                      </a:r>
                      <a:endParaRPr sz="1000" b="1">
                        <a:solidFill>
                          <a:srgbClr val="FFFFFF"/>
                        </a:solidFill>
                      </a:endParaRPr>
                    </a:p>
                  </a:txBody>
                  <a:tcPr marL="91425" marR="91425" marT="91425" marB="91425" anchor="ctr">
                    <a:lnB w="9525" cap="flat" cmpd="sng">
                      <a:solidFill>
                        <a:srgbClr val="9E9E9E"/>
                      </a:solidFill>
                      <a:prstDash val="solid"/>
                      <a:round/>
                      <a:headEnd type="none" w="sm" len="sm"/>
                      <a:tailEnd type="none" w="sm" len="sm"/>
                    </a:lnB>
                    <a:solidFill>
                      <a:srgbClr val="4A86E8"/>
                    </a:solidFill>
                  </a:tcPr>
                </a:tc>
                <a:tc rowSpan="2">
                  <a:txBody>
                    <a:bodyPr/>
                    <a:lstStyle/>
                    <a:p>
                      <a:pPr marL="0" lvl="0" indent="0" algn="ctr" rtl="0">
                        <a:spcBef>
                          <a:spcPts val="0"/>
                        </a:spcBef>
                        <a:spcAft>
                          <a:spcPts val="0"/>
                        </a:spcAft>
                        <a:buNone/>
                      </a:pPr>
                      <a:r>
                        <a:rPr lang="ja" sz="1000" b="1" dirty="0">
                          <a:solidFill>
                            <a:srgbClr val="FFFFFF"/>
                          </a:solidFill>
                        </a:rPr>
                        <a:t>確率変数の種類</a:t>
                      </a:r>
                      <a:endParaRPr sz="1000" b="1" dirty="0">
                        <a:solidFill>
                          <a:srgbClr val="FFFFFF"/>
                        </a:solidFill>
                      </a:endParaRPr>
                    </a:p>
                    <a:p>
                      <a:pPr marL="0" lvl="0" indent="0" algn="ctr" rtl="0">
                        <a:spcBef>
                          <a:spcPts val="0"/>
                        </a:spcBef>
                        <a:spcAft>
                          <a:spcPts val="0"/>
                        </a:spcAft>
                        <a:buNone/>
                      </a:pPr>
                      <a:r>
                        <a:rPr lang="ja" sz="1000" b="1" dirty="0">
                          <a:solidFill>
                            <a:srgbClr val="FFFFFF"/>
                          </a:solidFill>
                        </a:rPr>
                        <a:t>（離散値 or 連続値)</a:t>
                      </a:r>
                      <a:endParaRPr sz="1000" b="1" dirty="0">
                        <a:solidFill>
                          <a:srgbClr val="FFFFFF"/>
                        </a:solidFill>
                      </a:endParaRPr>
                    </a:p>
                  </a:txBody>
                  <a:tcPr marL="91425" marR="91425" marT="91425" marB="91425" anchor="ctr">
                    <a:solidFill>
                      <a:srgbClr val="4A86E8"/>
                    </a:solidFill>
                  </a:tcPr>
                </a:tc>
                <a:tc gridSpan="2">
                  <a:txBody>
                    <a:bodyPr/>
                    <a:lstStyle/>
                    <a:p>
                      <a:pPr marL="0" lvl="0" indent="0" algn="ctr" rtl="0">
                        <a:spcBef>
                          <a:spcPts val="0"/>
                        </a:spcBef>
                        <a:spcAft>
                          <a:spcPts val="0"/>
                        </a:spcAft>
                        <a:buNone/>
                      </a:pPr>
                      <a:r>
                        <a:rPr lang="ja" sz="1000" b="1">
                          <a:solidFill>
                            <a:srgbClr val="FFFFFF"/>
                          </a:solidFill>
                        </a:rPr>
                        <a:t>確率変数が取りうる値の範囲</a:t>
                      </a:r>
                      <a:endParaRPr sz="1000" b="1">
                        <a:solidFill>
                          <a:srgbClr val="FFFFFF"/>
                        </a:solidFill>
                      </a:endParaRPr>
                    </a:p>
                  </a:txBody>
                  <a:tcPr marL="91425" marR="91425" marT="91425" marB="91425" anchor="ctr">
                    <a:solidFill>
                      <a:srgbClr val="4A86E8"/>
                    </a:solidFill>
                  </a:tcPr>
                </a:tc>
                <a:tc hMerge="1">
                  <a:txBody>
                    <a:bodyPr/>
                    <a:lstStyle/>
                    <a:p>
                      <a:endParaRPr lang="en-US"/>
                    </a:p>
                  </a:txBody>
                  <a:tcPr/>
                </a:tc>
                <a:tc rowSpan="2">
                  <a:txBody>
                    <a:bodyPr/>
                    <a:lstStyle/>
                    <a:p>
                      <a:pPr marL="0" lvl="0" indent="0" algn="ctr" rtl="0">
                        <a:spcBef>
                          <a:spcPts val="0"/>
                        </a:spcBef>
                        <a:spcAft>
                          <a:spcPts val="0"/>
                        </a:spcAft>
                        <a:buNone/>
                      </a:pPr>
                      <a:r>
                        <a:rPr lang="ja" sz="1000" b="1">
                          <a:solidFill>
                            <a:srgbClr val="FFFFFF"/>
                          </a:solidFill>
                        </a:rPr>
                        <a:t>パラメーター</a:t>
                      </a:r>
                      <a:endParaRPr sz="1000" b="1">
                        <a:solidFill>
                          <a:srgbClr val="FFFFFF"/>
                        </a:solidFill>
                      </a:endParaRPr>
                    </a:p>
                  </a:txBody>
                  <a:tcPr marL="91425" marR="91425" marT="91425" marB="91425" anchor="ctr">
                    <a:solidFill>
                      <a:srgbClr val="4A86E8"/>
                    </a:solidFill>
                  </a:tcPr>
                </a:tc>
                <a:tc gridSpan="2">
                  <a:txBody>
                    <a:bodyPr/>
                    <a:lstStyle/>
                    <a:p>
                      <a:pPr marL="0" lvl="0" indent="0" algn="ctr" rtl="0">
                        <a:spcBef>
                          <a:spcPts val="0"/>
                        </a:spcBef>
                        <a:spcAft>
                          <a:spcPts val="0"/>
                        </a:spcAft>
                        <a:buNone/>
                      </a:pPr>
                      <a:r>
                        <a:rPr lang="ja" sz="1000" b="1" dirty="0">
                          <a:solidFill>
                            <a:srgbClr val="FFFFFF"/>
                          </a:solidFill>
                        </a:rPr>
                        <a:t>パラメーターが取りうる値の範囲</a:t>
                      </a:r>
                      <a:endParaRPr sz="1000" b="1" dirty="0">
                        <a:solidFill>
                          <a:srgbClr val="FFFFFF"/>
                        </a:solidFill>
                      </a:endParaRPr>
                    </a:p>
                  </a:txBody>
                  <a:tcPr marL="91425" marR="91425" marT="91425" marB="91425" anchor="ctr">
                    <a:solidFill>
                      <a:srgbClr val="4A86E8"/>
                    </a:solidFill>
                  </a:tcPr>
                </a:tc>
                <a:tc hMerge="1">
                  <a:txBody>
                    <a:bodyPr/>
                    <a:lstStyle/>
                    <a:p>
                      <a:endParaRPr lang="en-US"/>
                    </a:p>
                  </a:txBody>
                  <a:tcPr/>
                </a:tc>
                <a:extLst>
                  <a:ext uri="{0D108BD9-81ED-4DB2-BD59-A6C34878D82A}">
                    <a16:rowId xmlns:a16="http://schemas.microsoft.com/office/drawing/2014/main" val="10000"/>
                  </a:ext>
                </a:extLst>
              </a:tr>
              <a:tr h="218200">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ja" sz="1000" b="1">
                          <a:solidFill>
                            <a:srgbClr val="FFFFFF"/>
                          </a:solidFill>
                        </a:rPr>
                        <a:t>最小値</a:t>
                      </a:r>
                      <a:endParaRPr sz="1000" b="1">
                        <a:solidFill>
                          <a:srgbClr val="FFFFFF"/>
                        </a:solidFill>
                      </a:endParaRPr>
                    </a:p>
                  </a:txBody>
                  <a:tcPr marL="91425" marR="91425" marT="91425" marB="91425" anchor="ctr">
                    <a:solidFill>
                      <a:srgbClr val="4A86E8"/>
                    </a:solidFill>
                  </a:tcPr>
                </a:tc>
                <a:tc>
                  <a:txBody>
                    <a:bodyPr/>
                    <a:lstStyle/>
                    <a:p>
                      <a:pPr marL="0" lvl="0" indent="0" algn="ctr" rtl="0">
                        <a:spcBef>
                          <a:spcPts val="0"/>
                        </a:spcBef>
                        <a:spcAft>
                          <a:spcPts val="0"/>
                        </a:spcAft>
                        <a:buNone/>
                      </a:pPr>
                      <a:r>
                        <a:rPr lang="ja" sz="1000" b="1">
                          <a:solidFill>
                            <a:srgbClr val="FFFFFF"/>
                          </a:solidFill>
                        </a:rPr>
                        <a:t>最大値</a:t>
                      </a:r>
                      <a:endParaRPr sz="1000" b="1">
                        <a:solidFill>
                          <a:srgbClr val="FFFFFF"/>
                        </a:solidFill>
                      </a:endParaRPr>
                    </a:p>
                  </a:txBody>
                  <a:tcPr marL="91425" marR="91425" marT="91425" marB="91425" anchor="ctr">
                    <a:solidFill>
                      <a:srgbClr val="4A86E8"/>
                    </a:solidFill>
                  </a:tcPr>
                </a:tc>
                <a:tc vMerge="1">
                  <a:txBody>
                    <a:bodyPr/>
                    <a:lstStyle/>
                    <a:p>
                      <a:endParaRPr lang="en-US"/>
                    </a:p>
                  </a:txBody>
                  <a:tcPr/>
                </a:tc>
                <a:tc>
                  <a:txBody>
                    <a:bodyPr/>
                    <a:lstStyle/>
                    <a:p>
                      <a:pPr marL="0" lvl="0" indent="0" algn="ctr" rtl="0">
                        <a:spcBef>
                          <a:spcPts val="0"/>
                        </a:spcBef>
                        <a:spcAft>
                          <a:spcPts val="0"/>
                        </a:spcAft>
                        <a:buNone/>
                      </a:pPr>
                      <a:r>
                        <a:rPr lang="ja" sz="1000" b="1">
                          <a:solidFill>
                            <a:srgbClr val="FFFFFF"/>
                          </a:solidFill>
                        </a:rPr>
                        <a:t>最小値</a:t>
                      </a:r>
                      <a:endParaRPr sz="1000" b="1">
                        <a:solidFill>
                          <a:srgbClr val="FFFFFF"/>
                        </a:solidFill>
                      </a:endParaRPr>
                    </a:p>
                  </a:txBody>
                  <a:tcPr marL="91425" marR="91425" marT="91425" marB="91425" anchor="ctr">
                    <a:solidFill>
                      <a:srgbClr val="4A86E8"/>
                    </a:solidFill>
                  </a:tcPr>
                </a:tc>
                <a:tc>
                  <a:txBody>
                    <a:bodyPr/>
                    <a:lstStyle/>
                    <a:p>
                      <a:pPr marL="0" lvl="0" indent="0" algn="ctr" rtl="0">
                        <a:spcBef>
                          <a:spcPts val="0"/>
                        </a:spcBef>
                        <a:spcAft>
                          <a:spcPts val="0"/>
                        </a:spcAft>
                        <a:buNone/>
                      </a:pPr>
                      <a:r>
                        <a:rPr lang="ja" sz="1000" b="1">
                          <a:solidFill>
                            <a:srgbClr val="FFFFFF"/>
                          </a:solidFill>
                        </a:rPr>
                        <a:t>最大値</a:t>
                      </a:r>
                      <a:endParaRPr sz="1000" b="1">
                        <a:solidFill>
                          <a:srgbClr val="FFFFFF"/>
                        </a:solidFill>
                      </a:endParaRPr>
                    </a:p>
                  </a:txBody>
                  <a:tcPr marL="91425" marR="91425" marT="91425" marB="91425" anchor="ctr">
                    <a:solidFill>
                      <a:srgbClr val="4A86E8"/>
                    </a:solidFill>
                  </a:tcPr>
                </a:tc>
                <a:extLst>
                  <a:ext uri="{0D108BD9-81ED-4DB2-BD59-A6C34878D82A}">
                    <a16:rowId xmlns:a16="http://schemas.microsoft.com/office/drawing/2014/main" val="10001"/>
                  </a:ext>
                </a:extLst>
              </a:tr>
              <a:tr h="932275">
                <a:tc>
                  <a:txBody>
                    <a:bodyPr/>
                    <a:lstStyle/>
                    <a:p>
                      <a:pPr marL="0" lvl="0" indent="0" algn="ctr" rtl="0">
                        <a:spcBef>
                          <a:spcPts val="0"/>
                        </a:spcBef>
                        <a:spcAft>
                          <a:spcPts val="0"/>
                        </a:spcAft>
                        <a:buNone/>
                      </a:pPr>
                      <a:r>
                        <a:rPr lang="ja" sz="1000" b="1" dirty="0">
                          <a:solidFill>
                            <a:srgbClr val="434343"/>
                          </a:solidFill>
                        </a:rPr>
                        <a:t>連続一様分布</a:t>
                      </a:r>
                      <a:endParaRPr sz="1000" b="1" dirty="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lvl="0" indent="0" algn="l" rtl="0">
                        <a:spcBef>
                          <a:spcPts val="0"/>
                        </a:spcBef>
                        <a:spcAft>
                          <a:spcPts val="0"/>
                        </a:spcAft>
                        <a:buNone/>
                      </a:pPr>
                      <a:r>
                        <a:rPr lang="ja-JP" altLang="en-US" dirty="0">
                          <a:solidFill>
                            <a:srgbClr val="434343"/>
                          </a:solidFill>
                        </a:rPr>
                        <a:t>　　連続値</a:t>
                      </a:r>
                      <a:endParaRPr dirty="0">
                        <a:solidFill>
                          <a:srgbClr val="434343"/>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l" rtl="0">
                        <a:spcBef>
                          <a:spcPts val="0"/>
                        </a:spcBef>
                        <a:spcAft>
                          <a:spcPts val="0"/>
                        </a:spcAft>
                        <a:buNone/>
                      </a:pPr>
                      <a:r>
                        <a:rPr lang="en-US" dirty="0">
                          <a:solidFill>
                            <a:srgbClr val="434343"/>
                          </a:solidFill>
                        </a:rPr>
                        <a:t> a</a:t>
                      </a:r>
                      <a:endParaRPr dirty="0">
                        <a:solidFill>
                          <a:srgbClr val="434343"/>
                        </a:solidFill>
                      </a:endParaRPr>
                    </a:p>
                  </a:txBody>
                  <a:tcPr marL="91425" marR="91425" marT="91425" marB="91425" anchor="ctr"/>
                </a:tc>
                <a:tc>
                  <a:txBody>
                    <a:bodyPr/>
                    <a:lstStyle/>
                    <a:p>
                      <a:pPr marL="0" lvl="0" indent="0" algn="l" rtl="0">
                        <a:spcBef>
                          <a:spcPts val="0"/>
                        </a:spcBef>
                        <a:spcAft>
                          <a:spcPts val="0"/>
                        </a:spcAft>
                        <a:buNone/>
                      </a:pPr>
                      <a:r>
                        <a:rPr lang="en-US" dirty="0">
                          <a:solidFill>
                            <a:srgbClr val="434343"/>
                          </a:solidFill>
                        </a:rPr>
                        <a:t>b</a:t>
                      </a:r>
                      <a:endParaRPr dirty="0">
                        <a:solidFill>
                          <a:srgbClr val="434343"/>
                        </a:solidFill>
                      </a:endParaRPr>
                    </a:p>
                  </a:txBody>
                  <a:tcPr marL="91425" marR="91425" marT="91425" marB="91425" anchor="ctr"/>
                </a:tc>
                <a:tc>
                  <a:txBody>
                    <a:bodyPr/>
                    <a:lstStyle/>
                    <a:p>
                      <a:pPr marL="0" lvl="0" indent="0" algn="l" rtl="0">
                        <a:spcBef>
                          <a:spcPts val="0"/>
                        </a:spcBef>
                        <a:spcAft>
                          <a:spcPts val="0"/>
                        </a:spcAft>
                        <a:buNone/>
                      </a:pPr>
                      <a:r>
                        <a:rPr lang="en-US" dirty="0">
                          <a:solidFill>
                            <a:srgbClr val="434343"/>
                          </a:solidFill>
                        </a:rPr>
                        <a:t>A</a:t>
                      </a:r>
                      <a:r>
                        <a:rPr lang="ja-JP" altLang="en-US" dirty="0">
                          <a:solidFill>
                            <a:srgbClr val="434343"/>
                          </a:solidFill>
                        </a:rPr>
                        <a:t>：最小値</a:t>
                      </a:r>
                      <a:endParaRPr lang="en-US" dirty="0">
                        <a:solidFill>
                          <a:srgbClr val="434343"/>
                        </a:solidFill>
                      </a:endParaRPr>
                    </a:p>
                    <a:p>
                      <a:pPr marL="0" lvl="0" indent="0" algn="l" rtl="0">
                        <a:spcBef>
                          <a:spcPts val="0"/>
                        </a:spcBef>
                        <a:spcAft>
                          <a:spcPts val="0"/>
                        </a:spcAft>
                        <a:buNone/>
                      </a:pPr>
                      <a:r>
                        <a:rPr lang="en-US" dirty="0">
                          <a:solidFill>
                            <a:srgbClr val="434343"/>
                          </a:solidFill>
                        </a:rPr>
                        <a:t>B</a:t>
                      </a:r>
                      <a:r>
                        <a:rPr lang="ja-JP" altLang="en-US" dirty="0">
                          <a:solidFill>
                            <a:srgbClr val="434343"/>
                          </a:solidFill>
                        </a:rPr>
                        <a:t>：最大値</a:t>
                      </a:r>
                      <a:endParaRPr lang="en-US" dirty="0">
                        <a:solidFill>
                          <a:srgbClr val="434343"/>
                        </a:solidFill>
                      </a:endParaRPr>
                    </a:p>
                    <a:p>
                      <a:pPr marL="0" lvl="0" indent="0" algn="l" rtl="0">
                        <a:spcBef>
                          <a:spcPts val="0"/>
                        </a:spcBef>
                        <a:spcAft>
                          <a:spcPts val="0"/>
                        </a:spcAft>
                        <a:buNone/>
                      </a:pPr>
                      <a:endParaRPr dirty="0">
                        <a:solidFill>
                          <a:srgbClr val="434343"/>
                        </a:solidFill>
                      </a:endParaRPr>
                    </a:p>
                  </a:txBody>
                  <a:tcPr marL="91425" marR="91425" marT="91425" marB="91425" anchor="ctr"/>
                </a:tc>
                <a:tc>
                  <a:txBody>
                    <a:bodyPr/>
                    <a:lstStyle/>
                    <a:p>
                      <a:pPr marL="0" lvl="0" indent="0" algn="l" rtl="0">
                        <a:spcBef>
                          <a:spcPts val="0"/>
                        </a:spcBef>
                        <a:spcAft>
                          <a:spcPts val="0"/>
                        </a:spcAft>
                        <a:buClr>
                          <a:srgbClr val="000000"/>
                        </a:buClr>
                        <a:buSzPts val="1100"/>
                        <a:buFont typeface="Arial"/>
                        <a:buNone/>
                      </a:pPr>
                      <a:r>
                        <a:rPr lang="en-US" dirty="0">
                          <a:solidFill>
                            <a:srgbClr val="434343"/>
                          </a:solidFill>
                        </a:rPr>
                        <a:t>A:</a:t>
                      </a:r>
                      <a:r>
                        <a:rPr lang="ja-JP" altLang="en-US" dirty="0">
                          <a:solidFill>
                            <a:srgbClr val="434343"/>
                          </a:solidFill>
                        </a:rPr>
                        <a:t>マイナス∞</a:t>
                      </a:r>
                      <a:endParaRPr lang="en-US" dirty="0">
                        <a:solidFill>
                          <a:srgbClr val="434343"/>
                        </a:solidFill>
                      </a:endParaRPr>
                    </a:p>
                    <a:p>
                      <a:pPr marL="0" lvl="0" indent="0" algn="l" rtl="0">
                        <a:spcBef>
                          <a:spcPts val="0"/>
                        </a:spcBef>
                        <a:spcAft>
                          <a:spcPts val="0"/>
                        </a:spcAft>
                        <a:buClr>
                          <a:srgbClr val="000000"/>
                        </a:buClr>
                        <a:buSzPts val="1100"/>
                        <a:buFont typeface="Arial"/>
                        <a:buNone/>
                      </a:pPr>
                      <a:r>
                        <a:rPr lang="en-US" dirty="0">
                          <a:solidFill>
                            <a:srgbClr val="434343"/>
                          </a:solidFill>
                        </a:rPr>
                        <a:t>B:</a:t>
                      </a:r>
                      <a:r>
                        <a:rPr lang="ja-JP" altLang="en-US" dirty="0">
                          <a:solidFill>
                            <a:srgbClr val="434343"/>
                          </a:solidFill>
                        </a:rPr>
                        <a:t>マイナス∞</a:t>
                      </a:r>
                      <a:endParaRPr lang="en-US" altLang="ja-JP" dirty="0">
                        <a:solidFill>
                          <a:srgbClr val="434343"/>
                        </a:solidFill>
                      </a:endParaRPr>
                    </a:p>
                    <a:p>
                      <a:pPr marL="0" lvl="0" indent="0" algn="l" rtl="0">
                        <a:spcBef>
                          <a:spcPts val="0"/>
                        </a:spcBef>
                        <a:spcAft>
                          <a:spcPts val="0"/>
                        </a:spcAft>
                        <a:buClr>
                          <a:srgbClr val="000000"/>
                        </a:buClr>
                        <a:buSzPts val="1100"/>
                        <a:buFont typeface="Arial"/>
                        <a:buNone/>
                      </a:pPr>
                      <a:r>
                        <a:rPr lang="ja-JP" altLang="en-US" dirty="0">
                          <a:solidFill>
                            <a:srgbClr val="434343"/>
                          </a:solidFill>
                        </a:rPr>
                        <a:t>ただし</a:t>
                      </a:r>
                      <a:r>
                        <a:rPr lang="en-US" altLang="ja-JP" dirty="0">
                          <a:solidFill>
                            <a:srgbClr val="434343"/>
                          </a:solidFill>
                        </a:rPr>
                        <a:t>a&lt;b</a:t>
                      </a:r>
                      <a:endParaRPr dirty="0">
                        <a:solidFill>
                          <a:srgbClr val="434343"/>
                        </a:solidFill>
                      </a:endParaRPr>
                    </a:p>
                  </a:txBody>
                  <a:tcPr marL="91425" marR="91425" marT="91425" marB="91425" anchor="ctr"/>
                </a:tc>
                <a:tc>
                  <a:txBody>
                    <a:bodyPr/>
                    <a:lstStyle/>
                    <a:p>
                      <a:pPr marL="0" lvl="0" indent="0" algn="l" rtl="0">
                        <a:spcBef>
                          <a:spcPts val="0"/>
                        </a:spcBef>
                        <a:spcAft>
                          <a:spcPts val="0"/>
                        </a:spcAft>
                        <a:buClr>
                          <a:srgbClr val="000000"/>
                        </a:buClr>
                        <a:buSzPts val="1100"/>
                        <a:buFont typeface="Arial"/>
                        <a:buNone/>
                      </a:pPr>
                      <a:r>
                        <a:rPr lang="en-US" dirty="0">
                          <a:solidFill>
                            <a:srgbClr val="434343"/>
                          </a:solidFill>
                        </a:rPr>
                        <a:t>A:</a:t>
                      </a:r>
                      <a:r>
                        <a:rPr lang="ja-JP" altLang="en-US" dirty="0">
                          <a:solidFill>
                            <a:srgbClr val="434343"/>
                          </a:solidFill>
                        </a:rPr>
                        <a:t>プラス∞</a:t>
                      </a:r>
                      <a:endParaRPr lang="en-US" dirty="0">
                        <a:solidFill>
                          <a:srgbClr val="434343"/>
                        </a:solidFill>
                      </a:endParaRPr>
                    </a:p>
                    <a:p>
                      <a:pPr marL="0" lvl="0" indent="0" algn="l" rtl="0">
                        <a:spcBef>
                          <a:spcPts val="0"/>
                        </a:spcBef>
                        <a:spcAft>
                          <a:spcPts val="0"/>
                        </a:spcAft>
                        <a:buClr>
                          <a:srgbClr val="000000"/>
                        </a:buClr>
                        <a:buSzPts val="1100"/>
                        <a:buFont typeface="Arial"/>
                        <a:buNone/>
                      </a:pPr>
                      <a:r>
                        <a:rPr lang="en-US" dirty="0">
                          <a:solidFill>
                            <a:srgbClr val="434343"/>
                          </a:solidFill>
                        </a:rPr>
                        <a:t>B:</a:t>
                      </a:r>
                      <a:r>
                        <a:rPr lang="ja-JP" altLang="en-US" dirty="0">
                          <a:solidFill>
                            <a:srgbClr val="434343"/>
                          </a:solidFill>
                        </a:rPr>
                        <a:t>プラス∞</a:t>
                      </a:r>
                      <a:endParaRPr lang="en-US" altLang="ja-JP" dirty="0">
                        <a:solidFill>
                          <a:srgbClr val="434343"/>
                        </a:solidFill>
                      </a:endParaRPr>
                    </a:p>
                    <a:p>
                      <a:pPr marL="0" lvl="0" indent="0" algn="l" rtl="0">
                        <a:spcBef>
                          <a:spcPts val="0"/>
                        </a:spcBef>
                        <a:spcAft>
                          <a:spcPts val="0"/>
                        </a:spcAft>
                        <a:buClr>
                          <a:srgbClr val="000000"/>
                        </a:buClr>
                        <a:buSzPts val="1100"/>
                        <a:buFont typeface="Arial"/>
                        <a:buNone/>
                      </a:pPr>
                      <a:r>
                        <a:rPr lang="ja-JP" altLang="en-US" dirty="0">
                          <a:solidFill>
                            <a:srgbClr val="434343"/>
                          </a:solidFill>
                        </a:rPr>
                        <a:t>ただし</a:t>
                      </a:r>
                      <a:r>
                        <a:rPr lang="en-US" altLang="ja-JP" dirty="0">
                          <a:solidFill>
                            <a:srgbClr val="434343"/>
                          </a:solidFill>
                        </a:rPr>
                        <a:t>a&lt;b</a:t>
                      </a:r>
                      <a:endParaRPr lang="en-US" dirty="0">
                        <a:solidFill>
                          <a:srgbClr val="434343"/>
                        </a:solidFill>
                      </a:endParaRPr>
                    </a:p>
                  </a:txBody>
                  <a:tcPr marL="91425" marR="91425" marT="91425" marB="91425" anchor="ctr"/>
                </a:tc>
                <a:extLst>
                  <a:ext uri="{0D108BD9-81ED-4DB2-BD59-A6C34878D82A}">
                    <a16:rowId xmlns:a16="http://schemas.microsoft.com/office/drawing/2014/main" val="10002"/>
                  </a:ext>
                </a:extLst>
              </a:tr>
              <a:tr h="932275">
                <a:tc>
                  <a:txBody>
                    <a:bodyPr/>
                    <a:lstStyle/>
                    <a:p>
                      <a:pPr marL="0" lvl="0" indent="0" algn="ctr" rtl="0">
                        <a:spcBef>
                          <a:spcPts val="0"/>
                        </a:spcBef>
                        <a:spcAft>
                          <a:spcPts val="0"/>
                        </a:spcAft>
                        <a:buNone/>
                      </a:pPr>
                      <a:r>
                        <a:rPr lang="ja" sz="1000" b="1" dirty="0">
                          <a:solidFill>
                            <a:srgbClr val="434343"/>
                          </a:solidFill>
                        </a:rPr>
                        <a:t>ベータ分布</a:t>
                      </a:r>
                      <a:endParaRPr lang="en-US" altLang="ja" sz="1000" b="1" dirty="0">
                        <a:solidFill>
                          <a:srgbClr val="434343"/>
                        </a:solidFill>
                      </a:endParaRPr>
                    </a:p>
                    <a:p>
                      <a:pPr marL="0" lvl="0" indent="0" algn="ctr" rtl="0">
                        <a:spcBef>
                          <a:spcPts val="0"/>
                        </a:spcBef>
                        <a:spcAft>
                          <a:spcPts val="0"/>
                        </a:spcAft>
                        <a:buNone/>
                      </a:pPr>
                      <a:r>
                        <a:rPr lang="ja-JP" altLang="en-US" sz="1000" b="1" dirty="0">
                          <a:solidFill>
                            <a:srgbClr val="434343"/>
                          </a:solidFill>
                        </a:rPr>
                        <a:t>（確率分布の確率分布）</a:t>
                      </a:r>
                      <a:endParaRPr sz="1000" b="1" dirty="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ja-JP" altLang="en-US" sz="1000" dirty="0">
                          <a:solidFill>
                            <a:srgbClr val="434343"/>
                          </a:solidFill>
                        </a:rPr>
                        <a:t>連続値</a:t>
                      </a:r>
                      <a:endParaRPr sz="1000" dirty="0">
                        <a:solidFill>
                          <a:srgbClr val="434343"/>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ja-JP" altLang="en-US" sz="1000" dirty="0">
                          <a:solidFill>
                            <a:srgbClr val="434343"/>
                          </a:solidFill>
                        </a:rPr>
                        <a:t>０</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１</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el-GR" altLang="ja-JP" sz="1000" dirty="0">
                          <a:solidFill>
                            <a:srgbClr val="434343"/>
                          </a:solidFill>
                        </a:rPr>
                        <a:t>Α</a:t>
                      </a:r>
                      <a:r>
                        <a:rPr lang="ja-JP" altLang="en-US" sz="1000" dirty="0">
                          <a:solidFill>
                            <a:srgbClr val="434343"/>
                          </a:solidFill>
                        </a:rPr>
                        <a:t>と</a:t>
                      </a:r>
                      <a:r>
                        <a:rPr lang="en-US" altLang="ja-JP" sz="1000" dirty="0">
                          <a:solidFill>
                            <a:srgbClr val="434343"/>
                          </a:solidFill>
                        </a:rPr>
                        <a:t>β</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en-US" sz="1000" dirty="0">
                          <a:solidFill>
                            <a:srgbClr val="434343"/>
                          </a:solidFill>
                        </a:rPr>
                        <a:t>A&gt;0</a:t>
                      </a:r>
                    </a:p>
                    <a:p>
                      <a:pPr marL="0" lvl="0" indent="0" algn="ctr" rtl="0">
                        <a:spcBef>
                          <a:spcPts val="0"/>
                        </a:spcBef>
                        <a:spcAft>
                          <a:spcPts val="0"/>
                        </a:spcAft>
                        <a:buNone/>
                      </a:pPr>
                      <a:r>
                        <a:rPr lang="el-GR" altLang="ja-JP" sz="1000" dirty="0">
                          <a:solidFill>
                            <a:srgbClr val="434343"/>
                          </a:solidFill>
                        </a:rPr>
                        <a:t>Β</a:t>
                      </a:r>
                      <a:r>
                        <a:rPr lang="en-US" altLang="ja-JP" sz="1000" dirty="0">
                          <a:solidFill>
                            <a:srgbClr val="434343"/>
                          </a:solidFill>
                        </a:rPr>
                        <a:t>&gt;0</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el-GR" altLang="ja-JP" sz="1000" dirty="0">
                          <a:solidFill>
                            <a:srgbClr val="434343"/>
                          </a:solidFill>
                        </a:rPr>
                        <a:t>Α</a:t>
                      </a:r>
                      <a:r>
                        <a:rPr lang="ja-JP" altLang="en-US" sz="1000" dirty="0">
                          <a:solidFill>
                            <a:srgbClr val="434343"/>
                          </a:solidFill>
                        </a:rPr>
                        <a:t>：プラス無限</a:t>
                      </a:r>
                      <a:endParaRPr lang="en-US" sz="1000" dirty="0">
                        <a:solidFill>
                          <a:srgbClr val="434343"/>
                        </a:solidFill>
                      </a:endParaRPr>
                    </a:p>
                    <a:p>
                      <a:pPr marL="0" lvl="0" indent="0" algn="ctr" rtl="0">
                        <a:spcBef>
                          <a:spcPts val="0"/>
                        </a:spcBef>
                        <a:spcAft>
                          <a:spcPts val="0"/>
                        </a:spcAft>
                        <a:buNone/>
                      </a:pPr>
                      <a:r>
                        <a:rPr lang="el-GR" altLang="ja-JP" sz="1000" dirty="0">
                          <a:solidFill>
                            <a:srgbClr val="434343"/>
                          </a:solidFill>
                        </a:rPr>
                        <a:t>Β</a:t>
                      </a:r>
                      <a:r>
                        <a:rPr lang="ja-JP" altLang="en-US" sz="1000" dirty="0">
                          <a:solidFill>
                            <a:srgbClr val="434343"/>
                          </a:solidFill>
                        </a:rPr>
                        <a:t>：プラス無限</a:t>
                      </a:r>
                      <a:endParaRPr sz="1000" dirty="0">
                        <a:solidFill>
                          <a:srgbClr val="434343"/>
                        </a:solidFill>
                      </a:endParaRPr>
                    </a:p>
                  </a:txBody>
                  <a:tcPr marL="91425" marR="91425" marT="91425" marB="91425" anchor="ctr"/>
                </a:tc>
                <a:extLst>
                  <a:ext uri="{0D108BD9-81ED-4DB2-BD59-A6C34878D82A}">
                    <a16:rowId xmlns:a16="http://schemas.microsoft.com/office/drawing/2014/main" val="10003"/>
                  </a:ext>
                </a:extLst>
              </a:tr>
              <a:tr h="932275">
                <a:tc>
                  <a:txBody>
                    <a:bodyPr/>
                    <a:lstStyle/>
                    <a:p>
                      <a:pPr marL="0" lvl="0" indent="0" algn="ctr" rtl="0">
                        <a:spcBef>
                          <a:spcPts val="0"/>
                        </a:spcBef>
                        <a:spcAft>
                          <a:spcPts val="0"/>
                        </a:spcAft>
                        <a:buNone/>
                      </a:pPr>
                      <a:r>
                        <a:rPr lang="ja" sz="1000" b="1" dirty="0">
                          <a:solidFill>
                            <a:srgbClr val="434343"/>
                          </a:solidFill>
                        </a:rPr>
                        <a:t>ガンマ分布</a:t>
                      </a:r>
                      <a:endParaRPr lang="en-US" altLang="ja" sz="1000" b="1" dirty="0">
                        <a:solidFill>
                          <a:srgbClr val="434343"/>
                        </a:solidFill>
                      </a:endParaRPr>
                    </a:p>
                    <a:p>
                      <a:pPr marL="0" lvl="0" indent="0" algn="ctr" rtl="0">
                        <a:spcBef>
                          <a:spcPts val="0"/>
                        </a:spcBef>
                        <a:spcAft>
                          <a:spcPts val="0"/>
                        </a:spcAft>
                        <a:buNone/>
                      </a:pPr>
                      <a:r>
                        <a:rPr lang="ja-JP" altLang="en-US" sz="1000" b="1" dirty="0">
                          <a:solidFill>
                            <a:srgbClr val="434343"/>
                          </a:solidFill>
                        </a:rPr>
                        <a:t>（指数分布</a:t>
                      </a:r>
                      <a:r>
                        <a:rPr lang="ja-JP" altLang="en-US" sz="1000" b="1">
                          <a:solidFill>
                            <a:srgbClr val="434343"/>
                          </a:solidFill>
                        </a:rPr>
                        <a:t>の一般化・分散分布）</a:t>
                      </a:r>
                      <a:endParaRPr sz="1000" b="1" dirty="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ja-JP" altLang="en-US" sz="1000" dirty="0">
                          <a:solidFill>
                            <a:srgbClr val="434343"/>
                          </a:solidFill>
                        </a:rPr>
                        <a:t>連続値</a:t>
                      </a:r>
                      <a:endParaRPr sz="1000" dirty="0">
                        <a:solidFill>
                          <a:srgbClr val="434343"/>
                        </a:solidFill>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ja-JP" altLang="en-US" sz="1000" dirty="0">
                          <a:solidFill>
                            <a:srgbClr val="434343"/>
                          </a:solidFill>
                        </a:rPr>
                        <a:t>確率変数＞０</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JP" altLang="en-US" sz="1000" dirty="0">
                          <a:solidFill>
                            <a:srgbClr val="434343"/>
                          </a:solidFill>
                        </a:rPr>
                        <a:t>無限</a:t>
                      </a:r>
                      <a:endParaRPr lang="en-US"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en-US" altLang="ja-JP" sz="1000" dirty="0">
                          <a:solidFill>
                            <a:srgbClr val="434343"/>
                          </a:solidFill>
                        </a:rPr>
                        <a:t>A:</a:t>
                      </a:r>
                      <a:r>
                        <a:rPr lang="ja-JP" altLang="en-US" sz="1000" dirty="0">
                          <a:solidFill>
                            <a:srgbClr val="434343"/>
                          </a:solidFill>
                        </a:rPr>
                        <a:t>形状（分布の形を決める）</a:t>
                      </a:r>
                      <a:endParaRPr lang="en-US" altLang="ja-JP" sz="1000" dirty="0">
                        <a:solidFill>
                          <a:srgbClr val="434343"/>
                        </a:solidFill>
                      </a:endParaRPr>
                    </a:p>
                    <a:p>
                      <a:pPr marL="0" lvl="0" indent="0" algn="ctr" rtl="0">
                        <a:spcBef>
                          <a:spcPts val="0"/>
                        </a:spcBef>
                        <a:spcAft>
                          <a:spcPts val="0"/>
                        </a:spcAft>
                        <a:buNone/>
                      </a:pPr>
                      <a:r>
                        <a:rPr lang="en-US" altLang="ja-JP" sz="1000" dirty="0">
                          <a:solidFill>
                            <a:srgbClr val="434343"/>
                          </a:solidFill>
                        </a:rPr>
                        <a:t>B:</a:t>
                      </a:r>
                      <a:r>
                        <a:rPr lang="ja-JP" altLang="en-US" sz="1000" dirty="0">
                          <a:solidFill>
                            <a:srgbClr val="434343"/>
                          </a:solidFill>
                        </a:rPr>
                        <a:t>スケール）分布の広がりを決める）</a:t>
                      </a:r>
                      <a:endParaRPr lang="en-US" altLang="ja-JP" sz="1000" dirty="0">
                        <a:solidFill>
                          <a:srgbClr val="434343"/>
                        </a:solidFill>
                      </a:endParaRPr>
                    </a:p>
                    <a:p>
                      <a:pPr marL="0" lvl="0" indent="0" algn="ctr" rtl="0">
                        <a:spcBef>
                          <a:spcPts val="0"/>
                        </a:spcBef>
                        <a:spcAft>
                          <a:spcPts val="0"/>
                        </a:spcAft>
                        <a:buNone/>
                      </a:pPr>
                      <a:r>
                        <a:rPr lang="en-US" sz="700" dirty="0">
                          <a:solidFill>
                            <a:srgbClr val="434343"/>
                          </a:solidFill>
                        </a:rPr>
                        <a:t>(1/b)</a:t>
                      </a:r>
                      <a:r>
                        <a:rPr lang="ja-JP" altLang="en-US" sz="700" dirty="0">
                          <a:solidFill>
                            <a:srgbClr val="434343"/>
                          </a:solidFill>
                        </a:rPr>
                        <a:t>とする場合もある</a:t>
                      </a:r>
                      <a:endParaRPr sz="7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en-US" sz="1000" dirty="0">
                          <a:solidFill>
                            <a:srgbClr val="434343"/>
                          </a:solidFill>
                        </a:rPr>
                        <a:t>A&gt;0</a:t>
                      </a:r>
                    </a:p>
                    <a:p>
                      <a:pPr marL="0" lvl="0" indent="0" algn="ctr" rtl="0">
                        <a:spcBef>
                          <a:spcPts val="0"/>
                        </a:spcBef>
                        <a:spcAft>
                          <a:spcPts val="0"/>
                        </a:spcAft>
                        <a:buNone/>
                      </a:pPr>
                      <a:r>
                        <a:rPr lang="en-US" sz="1000" dirty="0">
                          <a:solidFill>
                            <a:srgbClr val="434343"/>
                          </a:solidFill>
                        </a:rPr>
                        <a:t>B&gt;0</a:t>
                      </a:r>
                      <a:endParaRPr sz="1000" dirty="0">
                        <a:solidFill>
                          <a:srgbClr val="434343"/>
                        </a:solidFill>
                      </a:endParaRPr>
                    </a:p>
                  </a:txBody>
                  <a:tcPr marL="91425" marR="91425" marT="91425" marB="91425" anchor="ctr"/>
                </a:tc>
                <a:tc>
                  <a:txBody>
                    <a:bodyPr/>
                    <a:lstStyle/>
                    <a:p>
                      <a:pPr marL="0" lvl="0" indent="0" algn="ctr" rtl="0">
                        <a:spcBef>
                          <a:spcPts val="0"/>
                        </a:spcBef>
                        <a:spcAft>
                          <a:spcPts val="0"/>
                        </a:spcAft>
                        <a:buNone/>
                      </a:pPr>
                      <a:r>
                        <a:rPr lang="en-US" altLang="ja-JP" sz="1000" dirty="0">
                          <a:solidFill>
                            <a:srgbClr val="434343"/>
                          </a:solidFill>
                        </a:rPr>
                        <a:t>A</a:t>
                      </a:r>
                      <a:r>
                        <a:rPr lang="ja-JP" altLang="en-US" sz="1000" dirty="0">
                          <a:solidFill>
                            <a:srgbClr val="434343"/>
                          </a:solidFill>
                        </a:rPr>
                        <a:t>：無限</a:t>
                      </a:r>
                      <a:endParaRPr lang="en-US" altLang="ja-JP" sz="1000" dirty="0">
                        <a:solidFill>
                          <a:srgbClr val="434343"/>
                        </a:solidFill>
                      </a:endParaRPr>
                    </a:p>
                    <a:p>
                      <a:pPr marL="0" lvl="0" indent="0" algn="ctr" rtl="0">
                        <a:spcBef>
                          <a:spcPts val="0"/>
                        </a:spcBef>
                        <a:spcAft>
                          <a:spcPts val="0"/>
                        </a:spcAft>
                        <a:buNone/>
                      </a:pPr>
                      <a:r>
                        <a:rPr lang="en-US" altLang="ja-JP" sz="1000" dirty="0">
                          <a:solidFill>
                            <a:srgbClr val="434343"/>
                          </a:solidFill>
                        </a:rPr>
                        <a:t>B</a:t>
                      </a:r>
                      <a:r>
                        <a:rPr lang="ja-JP" altLang="en-US" sz="1000" dirty="0">
                          <a:solidFill>
                            <a:srgbClr val="434343"/>
                          </a:solidFill>
                        </a:rPr>
                        <a:t>：無限</a:t>
                      </a:r>
                      <a:endParaRPr sz="1000" dirty="0">
                        <a:solidFill>
                          <a:srgbClr val="434343"/>
                        </a:solidFill>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406" name="Google Shape;406;p26"/>
          <p:cNvSpPr txBox="1"/>
          <p:nvPr/>
        </p:nvSpPr>
        <p:spPr>
          <a:xfrm>
            <a:off x="345600" y="698061"/>
            <a:ext cx="8452800" cy="40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700">
                <a:solidFill>
                  <a:srgbClr val="434343"/>
                </a:solidFill>
              </a:rPr>
              <a:t>それぞれの確率分布の性質について調べてみよう！</a:t>
            </a:r>
            <a:endParaRPr sz="1700">
              <a:solidFill>
                <a:srgbClr val="434343"/>
              </a:solidFill>
            </a:endParaRPr>
          </a:p>
        </p:txBody>
      </p:sp>
      <p:sp>
        <p:nvSpPr>
          <p:cNvPr id="407" name="Google Shape;407;p26"/>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13</a:t>
            </a:fld>
            <a:endParaRPr/>
          </a:p>
        </p:txBody>
      </p:sp>
      <p:pic>
        <p:nvPicPr>
          <p:cNvPr id="2" name="Picture 1">
            <a:extLst>
              <a:ext uri="{FF2B5EF4-FFF2-40B4-BE49-F238E27FC236}">
                <a16:creationId xmlns:a16="http://schemas.microsoft.com/office/drawing/2014/main" id="{0C3A0DF0-6E0D-4753-A335-63635884EDE4}"/>
              </a:ext>
            </a:extLst>
          </p:cNvPr>
          <p:cNvPicPr>
            <a:picLocks noChangeAspect="1"/>
          </p:cNvPicPr>
          <p:nvPr/>
        </p:nvPicPr>
        <p:blipFill>
          <a:blip r:embed="rId3"/>
          <a:stretch>
            <a:fillRect/>
          </a:stretch>
        </p:blipFill>
        <p:spPr>
          <a:xfrm>
            <a:off x="5268396" y="3483542"/>
            <a:ext cx="1018103" cy="1555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7"/>
          <p:cNvSpPr txBox="1"/>
          <p:nvPr/>
        </p:nvSpPr>
        <p:spPr>
          <a:xfrm>
            <a:off x="361950" y="2611500"/>
            <a:ext cx="650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rgbClr val="666666"/>
                </a:solidFill>
              </a:rPr>
              <a:t>Appendix</a:t>
            </a:r>
            <a:endParaRPr sz="2100" b="1">
              <a:solidFill>
                <a:srgbClr val="666666"/>
              </a:solidFill>
            </a:endParaRPr>
          </a:p>
        </p:txBody>
      </p:sp>
      <p:sp>
        <p:nvSpPr>
          <p:cNvPr id="413" name="Google Shape;413;p27"/>
          <p:cNvSpPr txBox="1"/>
          <p:nvPr/>
        </p:nvSpPr>
        <p:spPr>
          <a:xfrm>
            <a:off x="361950" y="30468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ja" sz="3600" b="1">
                <a:solidFill>
                  <a:srgbClr val="666666"/>
                </a:solidFill>
              </a:rPr>
              <a:t>確率モデルの作り方</a:t>
            </a:r>
            <a:endParaRPr sz="3600" b="1">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確率モデルの作り方：線形回帰モデル</a:t>
            </a:r>
            <a:endParaRPr/>
          </a:p>
        </p:txBody>
      </p:sp>
      <p:sp>
        <p:nvSpPr>
          <p:cNvPr id="419" name="Google Shape;419;p2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15</a:t>
            </a:fld>
            <a:endParaRPr/>
          </a:p>
        </p:txBody>
      </p:sp>
      <p:sp>
        <p:nvSpPr>
          <p:cNvPr id="420" name="Google Shape;420;p28"/>
          <p:cNvSpPr txBox="1"/>
          <p:nvPr/>
        </p:nvSpPr>
        <p:spPr>
          <a:xfrm>
            <a:off x="414100" y="664825"/>
            <a:ext cx="84237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まずは線形回帰モデルから考えてみましょう。線形回帰モデルはデータ間の関係性を以下の式で仮定するものでした。</a:t>
            </a:r>
            <a:endParaRPr sz="1200">
              <a:solidFill>
                <a:srgbClr val="434343"/>
              </a:solidFill>
            </a:endParaRPr>
          </a:p>
        </p:txBody>
      </p:sp>
      <p:sp>
        <p:nvSpPr>
          <p:cNvPr id="421" name="Google Shape;421;p28"/>
          <p:cNvSpPr txBox="1"/>
          <p:nvPr/>
        </p:nvSpPr>
        <p:spPr>
          <a:xfrm>
            <a:off x="457675" y="984527"/>
            <a:ext cx="8227500" cy="51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3500" b="1">
                <a:solidFill>
                  <a:srgbClr val="1155CC"/>
                </a:solidFill>
              </a:rPr>
              <a:t>y</a:t>
            </a:r>
            <a:r>
              <a:rPr lang="ja" sz="3500" b="1">
                <a:solidFill>
                  <a:srgbClr val="434343"/>
                </a:solidFill>
              </a:rPr>
              <a:t> </a:t>
            </a:r>
            <a:r>
              <a:rPr lang="ja" sz="3500" b="1">
                <a:solidFill>
                  <a:srgbClr val="666666"/>
                </a:solidFill>
              </a:rPr>
              <a:t>=</a:t>
            </a:r>
            <a:r>
              <a:rPr lang="ja" sz="3500" b="1">
                <a:solidFill>
                  <a:srgbClr val="434343"/>
                </a:solidFill>
              </a:rPr>
              <a:t> </a:t>
            </a:r>
            <a:r>
              <a:rPr lang="ja" sz="3500" b="1">
                <a:solidFill>
                  <a:srgbClr val="FF0062"/>
                </a:solidFill>
              </a:rPr>
              <a:t>α</a:t>
            </a:r>
            <a:r>
              <a:rPr lang="ja" sz="3500" b="1">
                <a:solidFill>
                  <a:srgbClr val="434343"/>
                </a:solidFill>
              </a:rPr>
              <a:t> </a:t>
            </a:r>
            <a:r>
              <a:rPr lang="ja" sz="3500" b="1">
                <a:solidFill>
                  <a:srgbClr val="666666"/>
                </a:solidFill>
              </a:rPr>
              <a:t>+</a:t>
            </a:r>
            <a:r>
              <a:rPr lang="ja" sz="3500" b="1">
                <a:solidFill>
                  <a:srgbClr val="434343"/>
                </a:solidFill>
              </a:rPr>
              <a:t> </a:t>
            </a:r>
            <a:r>
              <a:rPr lang="ja" sz="3500" b="1">
                <a:solidFill>
                  <a:srgbClr val="FF0062"/>
                </a:solidFill>
              </a:rPr>
              <a:t>β1</a:t>
            </a:r>
            <a:r>
              <a:rPr lang="ja" sz="3500" b="1">
                <a:solidFill>
                  <a:srgbClr val="434343"/>
                </a:solidFill>
              </a:rPr>
              <a:t> </a:t>
            </a:r>
            <a:r>
              <a:rPr lang="ja" sz="3500" b="1">
                <a:solidFill>
                  <a:srgbClr val="666666"/>
                </a:solidFill>
              </a:rPr>
              <a:t>×</a:t>
            </a:r>
            <a:r>
              <a:rPr lang="ja" sz="3500" b="1">
                <a:solidFill>
                  <a:srgbClr val="434343"/>
                </a:solidFill>
              </a:rPr>
              <a:t> </a:t>
            </a:r>
            <a:r>
              <a:rPr lang="ja" sz="3500" b="1">
                <a:solidFill>
                  <a:srgbClr val="1155CC"/>
                </a:solidFill>
              </a:rPr>
              <a:t>X1</a:t>
            </a:r>
            <a:r>
              <a:rPr lang="ja" sz="3500" b="1">
                <a:solidFill>
                  <a:srgbClr val="434343"/>
                </a:solidFill>
              </a:rPr>
              <a:t> </a:t>
            </a:r>
            <a:r>
              <a:rPr lang="ja" sz="3500" b="1">
                <a:solidFill>
                  <a:srgbClr val="666666"/>
                </a:solidFill>
              </a:rPr>
              <a:t>+</a:t>
            </a:r>
            <a:r>
              <a:rPr lang="ja" sz="3500" b="1">
                <a:solidFill>
                  <a:srgbClr val="434343"/>
                </a:solidFill>
              </a:rPr>
              <a:t> </a:t>
            </a:r>
            <a:r>
              <a:rPr lang="ja" sz="3500" b="1">
                <a:solidFill>
                  <a:srgbClr val="FF0062"/>
                </a:solidFill>
              </a:rPr>
              <a:t>β2</a:t>
            </a:r>
            <a:r>
              <a:rPr lang="ja" sz="3500" b="1">
                <a:solidFill>
                  <a:srgbClr val="434343"/>
                </a:solidFill>
              </a:rPr>
              <a:t> </a:t>
            </a:r>
            <a:r>
              <a:rPr lang="ja" sz="3500" b="1">
                <a:solidFill>
                  <a:srgbClr val="666666"/>
                </a:solidFill>
              </a:rPr>
              <a:t>×</a:t>
            </a:r>
            <a:r>
              <a:rPr lang="ja" sz="3500" b="1">
                <a:solidFill>
                  <a:srgbClr val="434343"/>
                </a:solidFill>
              </a:rPr>
              <a:t> </a:t>
            </a:r>
            <a:r>
              <a:rPr lang="ja" sz="3500" b="1">
                <a:solidFill>
                  <a:srgbClr val="1155CC"/>
                </a:solidFill>
              </a:rPr>
              <a:t>X2</a:t>
            </a:r>
            <a:r>
              <a:rPr lang="ja" sz="3500" b="1">
                <a:solidFill>
                  <a:srgbClr val="434343"/>
                </a:solidFill>
              </a:rPr>
              <a:t> </a:t>
            </a:r>
            <a:r>
              <a:rPr lang="ja" sz="3500" b="1">
                <a:solidFill>
                  <a:srgbClr val="666666"/>
                </a:solidFill>
              </a:rPr>
              <a:t>+ …</a:t>
            </a:r>
            <a:r>
              <a:rPr lang="ja" sz="3500" b="1">
                <a:solidFill>
                  <a:srgbClr val="434343"/>
                </a:solidFill>
              </a:rPr>
              <a:t> </a:t>
            </a:r>
            <a:r>
              <a:rPr lang="ja" sz="3500" b="1">
                <a:solidFill>
                  <a:srgbClr val="FF0062"/>
                </a:solidFill>
              </a:rPr>
              <a:t>βn</a:t>
            </a:r>
            <a:r>
              <a:rPr lang="ja" sz="3500" b="1">
                <a:solidFill>
                  <a:srgbClr val="434343"/>
                </a:solidFill>
              </a:rPr>
              <a:t> </a:t>
            </a:r>
            <a:r>
              <a:rPr lang="ja" sz="3500" b="1">
                <a:solidFill>
                  <a:srgbClr val="666666"/>
                </a:solidFill>
              </a:rPr>
              <a:t>×</a:t>
            </a:r>
            <a:r>
              <a:rPr lang="ja" sz="3500" b="1">
                <a:solidFill>
                  <a:srgbClr val="434343"/>
                </a:solidFill>
              </a:rPr>
              <a:t> </a:t>
            </a:r>
            <a:r>
              <a:rPr lang="ja" sz="3500" b="1">
                <a:solidFill>
                  <a:srgbClr val="1155CC"/>
                </a:solidFill>
              </a:rPr>
              <a:t>Xn</a:t>
            </a:r>
            <a:endParaRPr sz="3500" b="1">
              <a:solidFill>
                <a:srgbClr val="1155CC"/>
              </a:solidFill>
            </a:endParaRPr>
          </a:p>
        </p:txBody>
      </p:sp>
      <p:graphicFrame>
        <p:nvGraphicFramePr>
          <p:cNvPr id="422" name="Google Shape;422;p28"/>
          <p:cNvGraphicFramePr/>
          <p:nvPr/>
        </p:nvGraphicFramePr>
        <p:xfrm>
          <a:off x="381475" y="2277975"/>
          <a:ext cx="3000000" cy="3000000"/>
        </p:xfrm>
        <a:graphic>
          <a:graphicData uri="http://schemas.openxmlformats.org/drawingml/2006/table">
            <a:tbl>
              <a:tblPr>
                <a:noFill/>
                <a:tableStyleId>{0F489861-B3D8-4FA8-A063-03081A47B5C3}</a:tableStyleId>
              </a:tblPr>
              <a:tblGrid>
                <a:gridCol w="764950">
                  <a:extLst>
                    <a:ext uri="{9D8B030D-6E8A-4147-A177-3AD203B41FA5}">
                      <a16:colId xmlns:a16="http://schemas.microsoft.com/office/drawing/2014/main" val="20000"/>
                    </a:ext>
                  </a:extLst>
                </a:gridCol>
                <a:gridCol w="764950">
                  <a:extLst>
                    <a:ext uri="{9D8B030D-6E8A-4147-A177-3AD203B41FA5}">
                      <a16:colId xmlns:a16="http://schemas.microsoft.com/office/drawing/2014/main" val="20001"/>
                    </a:ext>
                  </a:extLst>
                </a:gridCol>
                <a:gridCol w="764950">
                  <a:extLst>
                    <a:ext uri="{9D8B030D-6E8A-4147-A177-3AD203B41FA5}">
                      <a16:colId xmlns:a16="http://schemas.microsoft.com/office/drawing/2014/main" val="20002"/>
                    </a:ext>
                  </a:extLst>
                </a:gridCol>
                <a:gridCol w="764950">
                  <a:extLst>
                    <a:ext uri="{9D8B030D-6E8A-4147-A177-3AD203B41FA5}">
                      <a16:colId xmlns:a16="http://schemas.microsoft.com/office/drawing/2014/main" val="20003"/>
                    </a:ext>
                  </a:extLst>
                </a:gridCol>
                <a:gridCol w="764950">
                  <a:extLst>
                    <a:ext uri="{9D8B030D-6E8A-4147-A177-3AD203B41FA5}">
                      <a16:colId xmlns:a16="http://schemas.microsoft.com/office/drawing/2014/main" val="20004"/>
                    </a:ext>
                  </a:extLst>
                </a:gridCol>
              </a:tblGrid>
              <a:tr h="354025">
                <a:tc>
                  <a:txBody>
                    <a:bodyPr/>
                    <a:lstStyle/>
                    <a:p>
                      <a:pPr marL="0" lvl="0" indent="0" algn="ctr" rtl="0">
                        <a:spcBef>
                          <a:spcPts val="0"/>
                        </a:spcBef>
                        <a:spcAft>
                          <a:spcPts val="0"/>
                        </a:spcAft>
                        <a:buNone/>
                      </a:pPr>
                      <a:r>
                        <a:rPr lang="ja" b="1">
                          <a:solidFill>
                            <a:srgbClr val="FFFFFF"/>
                          </a:solidFill>
                        </a:rPr>
                        <a:t>y</a:t>
                      </a:r>
                      <a:endParaRPr b="1">
                        <a:solidFill>
                          <a:srgbClr val="FFFFFF"/>
                        </a:solidFill>
                      </a:endParaRPr>
                    </a:p>
                  </a:txBody>
                  <a:tcPr marL="91425" marR="91425" marT="91425" marB="91425">
                    <a:lnR w="9525" cap="flat" cmpd="sng">
                      <a:solidFill>
                        <a:srgbClr val="9E9E9E"/>
                      </a:solidFill>
                      <a:prstDash val="solid"/>
                      <a:round/>
                      <a:headEnd type="none" w="sm" len="sm"/>
                      <a:tailEnd type="none" w="sm" len="sm"/>
                    </a:lnR>
                    <a:solidFill>
                      <a:srgbClr val="3C78D8"/>
                    </a:solidFill>
                  </a:tcPr>
                </a:tc>
                <a:tc>
                  <a:txBody>
                    <a:bodyPr/>
                    <a:lstStyle/>
                    <a:p>
                      <a:pPr marL="0" lvl="0" indent="0" algn="ctr" rtl="0">
                        <a:spcBef>
                          <a:spcPts val="0"/>
                        </a:spcBef>
                        <a:spcAft>
                          <a:spcPts val="0"/>
                        </a:spcAft>
                        <a:buNone/>
                      </a:pPr>
                      <a:r>
                        <a:rPr lang="ja" b="1">
                          <a:solidFill>
                            <a:srgbClr val="FFFFFF"/>
                          </a:solidFill>
                        </a:rPr>
                        <a:t>X1</a:t>
                      </a:r>
                      <a:endParaRPr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ja" b="1">
                          <a:solidFill>
                            <a:srgbClr val="FFFFFF"/>
                          </a:solidFill>
                        </a:rPr>
                        <a:t>X2</a:t>
                      </a:r>
                      <a:endParaRPr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ja" b="1">
                          <a:solidFill>
                            <a:srgbClr val="FFFFFF"/>
                          </a:solidFill>
                        </a:rPr>
                        <a:t>・・・</a:t>
                      </a:r>
                      <a:endParaRPr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3C78D8"/>
                    </a:solidFill>
                  </a:tcPr>
                </a:tc>
                <a:tc>
                  <a:txBody>
                    <a:bodyPr/>
                    <a:lstStyle/>
                    <a:p>
                      <a:pPr marL="0" lvl="0" indent="0" algn="ctr" rtl="0">
                        <a:spcBef>
                          <a:spcPts val="0"/>
                        </a:spcBef>
                        <a:spcAft>
                          <a:spcPts val="0"/>
                        </a:spcAft>
                        <a:buNone/>
                      </a:pPr>
                      <a:r>
                        <a:rPr lang="ja" b="1">
                          <a:solidFill>
                            <a:srgbClr val="FFFFFF"/>
                          </a:solidFill>
                        </a:rPr>
                        <a:t>Xn</a:t>
                      </a:r>
                      <a:endParaRPr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3C78D8"/>
                    </a:solidFill>
                  </a:tcPr>
                </a:tc>
                <a:extLst>
                  <a:ext uri="{0D108BD9-81ED-4DB2-BD59-A6C34878D82A}">
                    <a16:rowId xmlns:a16="http://schemas.microsoft.com/office/drawing/2014/main" val="10000"/>
                  </a:ext>
                </a:extLst>
              </a:tr>
              <a:tr h="354025">
                <a:tc>
                  <a:txBody>
                    <a:bodyPr/>
                    <a:lstStyle/>
                    <a:p>
                      <a:pPr marL="0" lvl="0" indent="0" algn="ctr" rtl="0">
                        <a:spcBef>
                          <a:spcPts val="0"/>
                        </a:spcBef>
                        <a:spcAft>
                          <a:spcPts val="0"/>
                        </a:spcAft>
                        <a:buNone/>
                      </a:pPr>
                      <a:r>
                        <a:rPr lang="ja">
                          <a:solidFill>
                            <a:srgbClr val="434343"/>
                          </a:solidFill>
                        </a:rPr>
                        <a:t>10</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1</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ja">
                          <a:solidFill>
                            <a:srgbClr val="434343"/>
                          </a:solidFill>
                        </a:rPr>
                        <a:t>1</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ja">
                          <a:solidFill>
                            <a:srgbClr val="434343"/>
                          </a:solidFill>
                        </a:rPr>
                        <a:t>9</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54025">
                <a:tc>
                  <a:txBody>
                    <a:bodyPr/>
                    <a:lstStyle/>
                    <a:p>
                      <a:pPr marL="0" lvl="0" indent="0" algn="ctr" rtl="0">
                        <a:spcBef>
                          <a:spcPts val="0"/>
                        </a:spcBef>
                        <a:spcAft>
                          <a:spcPts val="0"/>
                        </a:spcAft>
                        <a:buNone/>
                      </a:pPr>
                      <a:r>
                        <a:rPr lang="ja">
                          <a:solidFill>
                            <a:srgbClr val="434343"/>
                          </a:solidFill>
                        </a:rPr>
                        <a:t>7</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2</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5</a:t>
                      </a:r>
                      <a:endParaRPr>
                        <a:solidFill>
                          <a:srgbClr val="43434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2</a:t>
                      </a:r>
                      <a:endParaRPr>
                        <a:solidFill>
                          <a:srgbClr val="434343"/>
                        </a:solidFill>
                      </a:endParaRPr>
                    </a:p>
                  </a:txBody>
                  <a:tcPr marL="91425" marR="91425" marT="91425" marB="91425"/>
                </a:tc>
                <a:extLst>
                  <a:ext uri="{0D108BD9-81ED-4DB2-BD59-A6C34878D82A}">
                    <a16:rowId xmlns:a16="http://schemas.microsoft.com/office/drawing/2014/main" val="10002"/>
                  </a:ext>
                </a:extLst>
              </a:tr>
              <a:tr h="732150">
                <a:tc>
                  <a:txBody>
                    <a:bodyPr/>
                    <a:lstStyle/>
                    <a:p>
                      <a:pPr marL="0" lvl="0" indent="0" algn="ctr" rtl="0">
                        <a:spcBef>
                          <a:spcPts val="0"/>
                        </a:spcBef>
                        <a:spcAft>
                          <a:spcPts val="0"/>
                        </a:spcAft>
                        <a:buNone/>
                      </a:pPr>
                      <a:r>
                        <a:rPr lang="ja">
                          <a:solidFill>
                            <a:srgbClr val="434343"/>
                          </a:solidFill>
                        </a:rPr>
                        <a:t>・</a:t>
                      </a:r>
                      <a:endParaRPr>
                        <a:solidFill>
                          <a:srgbClr val="434343"/>
                        </a:solidFill>
                      </a:endParaRPr>
                    </a:p>
                    <a:p>
                      <a:pPr marL="0" lvl="0" indent="0" algn="ctr" rtl="0">
                        <a:spcBef>
                          <a:spcPts val="0"/>
                        </a:spcBef>
                        <a:spcAft>
                          <a:spcPts val="0"/>
                        </a:spcAft>
                        <a:buNone/>
                      </a:pPr>
                      <a:r>
                        <a:rPr lang="ja">
                          <a:solidFill>
                            <a:srgbClr val="434343"/>
                          </a:solidFill>
                        </a:rPr>
                        <a:t>・</a:t>
                      </a:r>
                      <a:endParaRPr>
                        <a:solidFill>
                          <a:srgbClr val="434343"/>
                        </a:solidFill>
                      </a:endParaRPr>
                    </a:p>
                    <a:p>
                      <a:pPr marL="0" lvl="0" indent="0" algn="ctr" rtl="0">
                        <a:spcBef>
                          <a:spcPts val="0"/>
                        </a:spcBef>
                        <a:spcAft>
                          <a:spcPts val="0"/>
                        </a:spcAft>
                        <a:buNone/>
                      </a:pPr>
                      <a:r>
                        <a:rPr lang="ja">
                          <a:solidFill>
                            <a:srgbClr val="434343"/>
                          </a:solidFill>
                        </a:rPr>
                        <a:t>・</a:t>
                      </a:r>
                      <a:endParaRPr>
                        <a:solidFill>
                          <a:srgbClr val="434343"/>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nchor="ctr"/>
                </a:tc>
                <a:extLst>
                  <a:ext uri="{0D108BD9-81ED-4DB2-BD59-A6C34878D82A}">
                    <a16:rowId xmlns:a16="http://schemas.microsoft.com/office/drawing/2014/main" val="10003"/>
                  </a:ext>
                </a:extLst>
              </a:tr>
              <a:tr h="354025">
                <a:tc>
                  <a:txBody>
                    <a:bodyPr/>
                    <a:lstStyle/>
                    <a:p>
                      <a:pPr marL="0" lvl="0" indent="0" algn="ctr" rtl="0">
                        <a:spcBef>
                          <a:spcPts val="0"/>
                        </a:spcBef>
                        <a:spcAft>
                          <a:spcPts val="0"/>
                        </a:spcAft>
                        <a:buNone/>
                      </a:pPr>
                      <a:r>
                        <a:rPr lang="ja">
                          <a:solidFill>
                            <a:srgbClr val="434343"/>
                          </a:solidFill>
                        </a:rPr>
                        <a:t>5</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7</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5</a:t>
                      </a:r>
                      <a:endParaRPr>
                        <a:solidFill>
                          <a:srgbClr val="43434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0</a:t>
                      </a:r>
                      <a:endParaRPr>
                        <a:solidFill>
                          <a:srgbClr val="434343"/>
                        </a:solidFill>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423" name="Google Shape;423;p28"/>
          <p:cNvGraphicFramePr/>
          <p:nvPr/>
        </p:nvGraphicFramePr>
        <p:xfrm>
          <a:off x="4403675" y="2277975"/>
          <a:ext cx="3000000" cy="3000000"/>
        </p:xfrm>
        <a:graphic>
          <a:graphicData uri="http://schemas.openxmlformats.org/drawingml/2006/table">
            <a:tbl>
              <a:tblPr>
                <a:noFill/>
                <a:tableStyleId>{0F489861-B3D8-4FA8-A063-03081A47B5C3}</a:tableStyleId>
              </a:tblPr>
              <a:tblGrid>
                <a:gridCol w="764950">
                  <a:extLst>
                    <a:ext uri="{9D8B030D-6E8A-4147-A177-3AD203B41FA5}">
                      <a16:colId xmlns:a16="http://schemas.microsoft.com/office/drawing/2014/main" val="20000"/>
                    </a:ext>
                  </a:extLst>
                </a:gridCol>
                <a:gridCol w="764950">
                  <a:extLst>
                    <a:ext uri="{9D8B030D-6E8A-4147-A177-3AD203B41FA5}">
                      <a16:colId xmlns:a16="http://schemas.microsoft.com/office/drawing/2014/main" val="20001"/>
                    </a:ext>
                  </a:extLst>
                </a:gridCol>
                <a:gridCol w="764950">
                  <a:extLst>
                    <a:ext uri="{9D8B030D-6E8A-4147-A177-3AD203B41FA5}">
                      <a16:colId xmlns:a16="http://schemas.microsoft.com/office/drawing/2014/main" val="20002"/>
                    </a:ext>
                  </a:extLst>
                </a:gridCol>
              </a:tblGrid>
              <a:tr h="395575">
                <a:tc>
                  <a:txBody>
                    <a:bodyPr/>
                    <a:lstStyle/>
                    <a:p>
                      <a:pPr marL="0" lvl="0" indent="0" algn="ctr" rtl="0">
                        <a:spcBef>
                          <a:spcPts val="0"/>
                        </a:spcBef>
                        <a:spcAft>
                          <a:spcPts val="0"/>
                        </a:spcAft>
                        <a:buNone/>
                      </a:pPr>
                      <a:r>
                        <a:rPr lang="ja" sz="1200" b="1">
                          <a:solidFill>
                            <a:srgbClr val="FFFFFF"/>
                          </a:solidFill>
                        </a:rPr>
                        <a:t>変数名</a:t>
                      </a:r>
                      <a:endParaRPr sz="1200" b="1">
                        <a:solidFill>
                          <a:srgbClr val="FFFFFF"/>
                        </a:solidFill>
                      </a:endParaRPr>
                    </a:p>
                  </a:txBody>
                  <a:tcPr marL="91425" marR="91425" marT="91425" marB="91425" anchor="ctr">
                    <a:lnR w="9525" cap="flat" cmpd="sng">
                      <a:solidFill>
                        <a:srgbClr val="9E9E9E"/>
                      </a:solidFill>
                      <a:prstDash val="solid"/>
                      <a:round/>
                      <a:headEnd type="none" w="sm" len="sm"/>
                      <a:tailEnd type="none" w="sm" len="sm"/>
                    </a:lnR>
                    <a:solidFill>
                      <a:srgbClr val="FF609D"/>
                    </a:solidFill>
                  </a:tcPr>
                </a:tc>
                <a:tc>
                  <a:txBody>
                    <a:bodyPr/>
                    <a:lstStyle/>
                    <a:p>
                      <a:pPr marL="0" lvl="0" indent="0" algn="ctr" rtl="0">
                        <a:spcBef>
                          <a:spcPts val="0"/>
                        </a:spcBef>
                        <a:spcAft>
                          <a:spcPts val="0"/>
                        </a:spcAft>
                        <a:buNone/>
                      </a:pPr>
                      <a:r>
                        <a:rPr lang="ja" b="1">
                          <a:solidFill>
                            <a:srgbClr val="FFFFFF"/>
                          </a:solidFill>
                        </a:rPr>
                        <a:t>coef</a:t>
                      </a:r>
                      <a:endParaRPr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609D"/>
                    </a:solidFill>
                  </a:tcPr>
                </a:tc>
                <a:tc>
                  <a:txBody>
                    <a:bodyPr/>
                    <a:lstStyle/>
                    <a:p>
                      <a:pPr marL="0" lvl="0" indent="0" algn="ctr" rtl="0">
                        <a:spcBef>
                          <a:spcPts val="0"/>
                        </a:spcBef>
                        <a:spcAft>
                          <a:spcPts val="0"/>
                        </a:spcAft>
                        <a:buNone/>
                      </a:pPr>
                      <a:r>
                        <a:rPr lang="ja" sz="1300" b="1">
                          <a:solidFill>
                            <a:srgbClr val="FFFFFF"/>
                          </a:solidFill>
                        </a:rPr>
                        <a:t>p-value</a:t>
                      </a:r>
                      <a:endParaRPr sz="1300" b="1">
                        <a:solidFill>
                          <a:srgbClr val="FFFFFF"/>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609D"/>
                    </a:solidFill>
                  </a:tcPr>
                </a:tc>
                <a:extLst>
                  <a:ext uri="{0D108BD9-81ED-4DB2-BD59-A6C34878D82A}">
                    <a16:rowId xmlns:a16="http://schemas.microsoft.com/office/drawing/2014/main" val="10000"/>
                  </a:ext>
                </a:extLst>
              </a:tr>
              <a:tr h="395575">
                <a:tc>
                  <a:txBody>
                    <a:bodyPr/>
                    <a:lstStyle/>
                    <a:p>
                      <a:pPr marL="0" lvl="0" indent="0" algn="ctr" rtl="0">
                        <a:spcBef>
                          <a:spcPts val="0"/>
                        </a:spcBef>
                        <a:spcAft>
                          <a:spcPts val="0"/>
                        </a:spcAft>
                        <a:buNone/>
                      </a:pPr>
                      <a:r>
                        <a:rPr lang="ja" b="1">
                          <a:solidFill>
                            <a:srgbClr val="FF609D"/>
                          </a:solidFill>
                        </a:rPr>
                        <a:t>α</a:t>
                      </a:r>
                      <a:r>
                        <a:rPr lang="ja" sz="900" b="1">
                          <a:solidFill>
                            <a:srgbClr val="FF609D"/>
                          </a:solidFill>
                        </a:rPr>
                        <a:t>（切片）</a:t>
                      </a:r>
                      <a:endParaRPr sz="900" b="1">
                        <a:solidFill>
                          <a:srgbClr val="FF609D"/>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-4.0</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ja">
                          <a:solidFill>
                            <a:srgbClr val="434343"/>
                          </a:solidFill>
                        </a:rPr>
                        <a:t>0.201</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395575">
                <a:tc>
                  <a:txBody>
                    <a:bodyPr/>
                    <a:lstStyle/>
                    <a:p>
                      <a:pPr marL="0" lvl="0" indent="0" algn="ctr" rtl="0">
                        <a:spcBef>
                          <a:spcPts val="0"/>
                        </a:spcBef>
                        <a:spcAft>
                          <a:spcPts val="0"/>
                        </a:spcAft>
                        <a:buNone/>
                      </a:pPr>
                      <a:r>
                        <a:rPr lang="ja" b="1">
                          <a:solidFill>
                            <a:srgbClr val="FF609D"/>
                          </a:solidFill>
                        </a:rPr>
                        <a:t>β1</a:t>
                      </a:r>
                      <a:endParaRPr b="1">
                        <a:solidFill>
                          <a:srgbClr val="FF609D"/>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3.2</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2e-10</a:t>
                      </a:r>
                      <a:endParaRPr>
                        <a:solidFill>
                          <a:srgbClr val="434343"/>
                        </a:solidFill>
                      </a:endParaRPr>
                    </a:p>
                  </a:txBody>
                  <a:tcPr marL="91425" marR="91425" marT="91425" marB="91425"/>
                </a:tc>
                <a:extLst>
                  <a:ext uri="{0D108BD9-81ED-4DB2-BD59-A6C34878D82A}">
                    <a16:rowId xmlns:a16="http://schemas.microsoft.com/office/drawing/2014/main" val="10002"/>
                  </a:ext>
                </a:extLst>
              </a:tr>
              <a:tr h="399400">
                <a:tc>
                  <a:txBody>
                    <a:bodyPr/>
                    <a:lstStyle/>
                    <a:p>
                      <a:pPr marL="0" lvl="0" indent="0" algn="ctr" rtl="0">
                        <a:spcBef>
                          <a:spcPts val="0"/>
                        </a:spcBef>
                        <a:spcAft>
                          <a:spcPts val="0"/>
                        </a:spcAft>
                        <a:buNone/>
                      </a:pPr>
                      <a:r>
                        <a:rPr lang="ja" b="1">
                          <a:solidFill>
                            <a:srgbClr val="FF609D"/>
                          </a:solidFill>
                        </a:rPr>
                        <a:t>β2</a:t>
                      </a:r>
                      <a:endParaRPr b="1">
                        <a:solidFill>
                          <a:srgbClr val="FF609D"/>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-5.5</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0.014</a:t>
                      </a:r>
                      <a:endParaRPr>
                        <a:solidFill>
                          <a:srgbClr val="434343"/>
                        </a:solidFill>
                      </a:endParaRPr>
                    </a:p>
                  </a:txBody>
                  <a:tcPr marL="91425" marR="91425" marT="91425" marB="91425"/>
                </a:tc>
                <a:extLst>
                  <a:ext uri="{0D108BD9-81ED-4DB2-BD59-A6C34878D82A}">
                    <a16:rowId xmlns:a16="http://schemas.microsoft.com/office/drawing/2014/main" val="10003"/>
                  </a:ext>
                </a:extLst>
              </a:tr>
              <a:tr h="399400">
                <a:tc>
                  <a:txBody>
                    <a:bodyPr/>
                    <a:lstStyle/>
                    <a:p>
                      <a:pPr marL="0" lvl="0" indent="0" algn="ctr" rtl="0">
                        <a:spcBef>
                          <a:spcPts val="0"/>
                        </a:spcBef>
                        <a:spcAft>
                          <a:spcPts val="0"/>
                        </a:spcAft>
                        <a:buClr>
                          <a:schemeClr val="dk1"/>
                        </a:buClr>
                        <a:buSzPts val="1100"/>
                        <a:buFont typeface="Arial"/>
                        <a:buNone/>
                      </a:pPr>
                      <a:r>
                        <a:rPr lang="ja" sz="700" b="1">
                          <a:solidFill>
                            <a:srgbClr val="FF609D"/>
                          </a:solidFill>
                        </a:rPr>
                        <a:t>・</a:t>
                      </a:r>
                      <a:endParaRPr sz="700" b="1">
                        <a:solidFill>
                          <a:srgbClr val="FF609D"/>
                        </a:solidFill>
                      </a:endParaRPr>
                    </a:p>
                    <a:p>
                      <a:pPr marL="0" lvl="0" indent="0" algn="ctr" rtl="0">
                        <a:spcBef>
                          <a:spcPts val="0"/>
                        </a:spcBef>
                        <a:spcAft>
                          <a:spcPts val="0"/>
                        </a:spcAft>
                        <a:buClr>
                          <a:schemeClr val="dk1"/>
                        </a:buClr>
                        <a:buSzPts val="1100"/>
                        <a:buFont typeface="Arial"/>
                        <a:buNone/>
                      </a:pPr>
                      <a:r>
                        <a:rPr lang="ja" sz="700" b="1">
                          <a:solidFill>
                            <a:srgbClr val="FF609D"/>
                          </a:solidFill>
                        </a:rPr>
                        <a:t>・</a:t>
                      </a:r>
                      <a:endParaRPr sz="700" b="1">
                        <a:solidFill>
                          <a:srgbClr val="FF609D"/>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 sz="700">
                          <a:solidFill>
                            <a:srgbClr val="434343"/>
                          </a:solidFill>
                        </a:rPr>
                        <a:t>・</a:t>
                      </a:r>
                      <a:endParaRPr sz="700">
                        <a:solidFill>
                          <a:srgbClr val="434343"/>
                        </a:solidFill>
                      </a:endParaRPr>
                    </a:p>
                    <a:p>
                      <a:pPr marL="0" lvl="0" indent="0" algn="ctr" rtl="0">
                        <a:spcBef>
                          <a:spcPts val="0"/>
                        </a:spcBef>
                        <a:spcAft>
                          <a:spcPts val="0"/>
                        </a:spcAft>
                        <a:buClr>
                          <a:schemeClr val="dk1"/>
                        </a:buClr>
                        <a:buSzPts val="1100"/>
                        <a:buFont typeface="Arial"/>
                        <a:buNone/>
                      </a:pPr>
                      <a:r>
                        <a:rPr lang="ja" sz="700">
                          <a:solidFill>
                            <a:srgbClr val="434343"/>
                          </a:solidFill>
                        </a:rPr>
                        <a:t>・</a:t>
                      </a:r>
                      <a:endParaRPr>
                        <a:solidFill>
                          <a:srgbClr val="434343"/>
                        </a:solidFill>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 sz="700">
                          <a:solidFill>
                            <a:srgbClr val="434343"/>
                          </a:solidFill>
                        </a:rPr>
                        <a:t>・</a:t>
                      </a:r>
                      <a:endParaRPr sz="700">
                        <a:solidFill>
                          <a:srgbClr val="434343"/>
                        </a:solidFill>
                      </a:endParaRPr>
                    </a:p>
                    <a:p>
                      <a:pPr marL="0" lvl="0" indent="0" algn="ctr" rtl="0">
                        <a:spcBef>
                          <a:spcPts val="0"/>
                        </a:spcBef>
                        <a:spcAft>
                          <a:spcPts val="0"/>
                        </a:spcAft>
                        <a:buClr>
                          <a:schemeClr val="dk1"/>
                        </a:buClr>
                        <a:buSzPts val="1100"/>
                        <a:buFont typeface="Arial"/>
                        <a:buNone/>
                      </a:pPr>
                      <a:r>
                        <a:rPr lang="ja" sz="700">
                          <a:solidFill>
                            <a:srgbClr val="434343"/>
                          </a:solidFill>
                        </a:rPr>
                        <a:t>・</a:t>
                      </a:r>
                      <a:endParaRPr>
                        <a:solidFill>
                          <a:srgbClr val="434343"/>
                        </a:solidFill>
                      </a:endParaRPr>
                    </a:p>
                  </a:txBody>
                  <a:tcPr marL="91425" marR="91425" marT="91425" marB="91425"/>
                </a:tc>
                <a:extLst>
                  <a:ext uri="{0D108BD9-81ED-4DB2-BD59-A6C34878D82A}">
                    <a16:rowId xmlns:a16="http://schemas.microsoft.com/office/drawing/2014/main" val="10004"/>
                  </a:ext>
                </a:extLst>
              </a:tr>
              <a:tr h="395575">
                <a:tc>
                  <a:txBody>
                    <a:bodyPr/>
                    <a:lstStyle/>
                    <a:p>
                      <a:pPr marL="0" lvl="0" indent="0" algn="ctr" rtl="0">
                        <a:spcBef>
                          <a:spcPts val="0"/>
                        </a:spcBef>
                        <a:spcAft>
                          <a:spcPts val="0"/>
                        </a:spcAft>
                        <a:buNone/>
                      </a:pPr>
                      <a:r>
                        <a:rPr lang="ja" b="1">
                          <a:solidFill>
                            <a:srgbClr val="FF609D"/>
                          </a:solidFill>
                        </a:rPr>
                        <a:t>βn</a:t>
                      </a:r>
                      <a:endParaRPr b="1">
                        <a:solidFill>
                          <a:srgbClr val="FF609D"/>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10.2</a:t>
                      </a:r>
                      <a:endParaRPr>
                        <a:solidFill>
                          <a:srgbClr val="434343"/>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0.023</a:t>
                      </a:r>
                      <a:endParaRPr>
                        <a:solidFill>
                          <a:srgbClr val="434343"/>
                        </a:solidFill>
                      </a:endParaRPr>
                    </a:p>
                  </a:txBody>
                  <a:tcPr marL="91425" marR="91425" marT="91425" marB="91425"/>
                </a:tc>
                <a:extLst>
                  <a:ext uri="{0D108BD9-81ED-4DB2-BD59-A6C34878D82A}">
                    <a16:rowId xmlns:a16="http://schemas.microsoft.com/office/drawing/2014/main" val="10005"/>
                  </a:ext>
                </a:extLst>
              </a:tr>
            </a:tbl>
          </a:graphicData>
        </a:graphic>
      </p:graphicFrame>
      <p:sp>
        <p:nvSpPr>
          <p:cNvPr id="424" name="Google Shape;424;p28"/>
          <p:cNvSpPr txBox="1"/>
          <p:nvPr/>
        </p:nvSpPr>
        <p:spPr>
          <a:xfrm>
            <a:off x="374450" y="2079081"/>
            <a:ext cx="3824700" cy="18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1155CC"/>
                </a:solidFill>
              </a:rPr>
              <a:t>使用するデータのイメージ</a:t>
            </a:r>
            <a:endParaRPr sz="1000" b="1">
              <a:solidFill>
                <a:srgbClr val="1155CC"/>
              </a:solidFill>
            </a:endParaRPr>
          </a:p>
        </p:txBody>
      </p:sp>
      <p:sp>
        <p:nvSpPr>
          <p:cNvPr id="425" name="Google Shape;425;p28"/>
          <p:cNvSpPr txBox="1"/>
          <p:nvPr/>
        </p:nvSpPr>
        <p:spPr>
          <a:xfrm>
            <a:off x="4403675" y="2079075"/>
            <a:ext cx="4281600" cy="18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回帰モデルを使ってわかること</a:t>
            </a:r>
            <a:endParaRPr sz="1000" b="1">
              <a:solidFill>
                <a:srgbClr val="FF0062"/>
              </a:solidFill>
            </a:endParaRPr>
          </a:p>
        </p:txBody>
      </p:sp>
      <p:sp>
        <p:nvSpPr>
          <p:cNvPr id="426" name="Google Shape;426;p28"/>
          <p:cNvSpPr txBox="1"/>
          <p:nvPr/>
        </p:nvSpPr>
        <p:spPr>
          <a:xfrm>
            <a:off x="6895975" y="2277975"/>
            <a:ext cx="1827300" cy="395700"/>
          </a:xfrm>
          <a:prstGeom prst="rect">
            <a:avLst/>
          </a:prstGeom>
          <a:solidFill>
            <a:srgbClr val="FF609D"/>
          </a:solidFill>
          <a:ln w="9525" cap="flat" cmpd="sng">
            <a:solidFill>
              <a:srgbClr val="9E9E9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FFFF"/>
                </a:solidFill>
              </a:rPr>
              <a:t>y の分散</a:t>
            </a:r>
            <a:endParaRPr b="1">
              <a:solidFill>
                <a:srgbClr val="FFFFFF"/>
              </a:solidFill>
            </a:endParaRPr>
          </a:p>
        </p:txBody>
      </p:sp>
      <p:sp>
        <p:nvSpPr>
          <p:cNvPr id="427" name="Google Shape;427;p28"/>
          <p:cNvSpPr/>
          <p:nvPr/>
        </p:nvSpPr>
        <p:spPr>
          <a:xfrm rot="-5400000" flipH="1">
            <a:off x="7186675" y="2510748"/>
            <a:ext cx="1046100" cy="1499700"/>
          </a:xfrm>
          <a:prstGeom prst="parallelogram">
            <a:avLst>
              <a:gd name="adj" fmla="val 4683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28"/>
          <p:cNvCxnSpPr>
            <a:stCxn id="427" idx="1"/>
            <a:endCxn id="427" idx="3"/>
          </p:cNvCxnSpPr>
          <p:nvPr/>
        </p:nvCxnSpPr>
        <p:spPr>
          <a:xfrm rot="10800000" flipH="1">
            <a:off x="6959875" y="3015643"/>
            <a:ext cx="1499700" cy="489900"/>
          </a:xfrm>
          <a:prstGeom prst="straightConnector1">
            <a:avLst/>
          </a:prstGeom>
          <a:noFill/>
          <a:ln w="19050" cap="flat" cmpd="sng">
            <a:solidFill>
              <a:srgbClr val="434343"/>
            </a:solidFill>
            <a:prstDash val="solid"/>
            <a:round/>
            <a:headEnd type="none" w="med" len="med"/>
            <a:tailEnd type="none" w="med" len="med"/>
          </a:ln>
        </p:spPr>
      </p:cxnSp>
      <p:cxnSp>
        <p:nvCxnSpPr>
          <p:cNvPr id="429" name="Google Shape;429;p28"/>
          <p:cNvCxnSpPr/>
          <p:nvPr/>
        </p:nvCxnSpPr>
        <p:spPr>
          <a:xfrm>
            <a:off x="7141125" y="2749100"/>
            <a:ext cx="0" cy="1202100"/>
          </a:xfrm>
          <a:prstGeom prst="straightConnector1">
            <a:avLst/>
          </a:prstGeom>
          <a:noFill/>
          <a:ln w="9525" cap="flat" cmpd="sng">
            <a:solidFill>
              <a:schemeClr val="dk2"/>
            </a:solidFill>
            <a:prstDash val="solid"/>
            <a:round/>
            <a:headEnd type="stealth" w="med" len="med"/>
            <a:tailEnd type="none" w="med" len="med"/>
          </a:ln>
        </p:spPr>
      </p:cxnSp>
      <p:cxnSp>
        <p:nvCxnSpPr>
          <p:cNvPr id="430" name="Google Shape;430;p28"/>
          <p:cNvCxnSpPr/>
          <p:nvPr/>
        </p:nvCxnSpPr>
        <p:spPr>
          <a:xfrm rot="10800000">
            <a:off x="7131200" y="3951200"/>
            <a:ext cx="1332900" cy="0"/>
          </a:xfrm>
          <a:prstGeom prst="straightConnector1">
            <a:avLst/>
          </a:prstGeom>
          <a:noFill/>
          <a:ln w="9525" cap="flat" cmpd="sng">
            <a:solidFill>
              <a:schemeClr val="dk2"/>
            </a:solidFill>
            <a:prstDash val="solid"/>
            <a:round/>
            <a:headEnd type="stealth" w="med" len="med"/>
            <a:tailEnd type="none" w="med" len="med"/>
          </a:ln>
        </p:spPr>
      </p:cxnSp>
      <p:cxnSp>
        <p:nvCxnSpPr>
          <p:cNvPr id="431" name="Google Shape;431;p28"/>
          <p:cNvCxnSpPr/>
          <p:nvPr/>
        </p:nvCxnSpPr>
        <p:spPr>
          <a:xfrm>
            <a:off x="7932025" y="2913550"/>
            <a:ext cx="0" cy="263700"/>
          </a:xfrm>
          <a:prstGeom prst="straightConnector1">
            <a:avLst/>
          </a:prstGeom>
          <a:noFill/>
          <a:ln w="9525" cap="flat" cmpd="sng">
            <a:solidFill>
              <a:srgbClr val="FF0062"/>
            </a:solidFill>
            <a:prstDash val="solid"/>
            <a:round/>
            <a:headEnd type="stealth" w="med" len="med"/>
            <a:tailEnd type="stealth" w="med" len="med"/>
          </a:ln>
        </p:spPr>
      </p:cxnSp>
      <p:sp>
        <p:nvSpPr>
          <p:cNvPr id="432" name="Google Shape;432;p28"/>
          <p:cNvSpPr txBox="1"/>
          <p:nvPr/>
        </p:nvSpPr>
        <p:spPr>
          <a:xfrm>
            <a:off x="7879677" y="2931267"/>
            <a:ext cx="321000" cy="18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rgbClr val="FF0062"/>
                </a:solidFill>
              </a:rPr>
              <a:t>σ</a:t>
            </a:r>
            <a:endParaRPr sz="1100" b="1">
              <a:solidFill>
                <a:srgbClr val="FF0062"/>
              </a:solidFill>
            </a:endParaRPr>
          </a:p>
        </p:txBody>
      </p:sp>
      <p:sp>
        <p:nvSpPr>
          <p:cNvPr id="433" name="Google Shape;433;p28"/>
          <p:cNvSpPr txBox="1"/>
          <p:nvPr/>
        </p:nvSpPr>
        <p:spPr>
          <a:xfrm>
            <a:off x="6887550" y="4121378"/>
            <a:ext cx="1827300" cy="36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434343"/>
                </a:solidFill>
              </a:rPr>
              <a:t>y ~ Normal(μ, </a:t>
            </a:r>
            <a:r>
              <a:rPr lang="ja" b="1">
                <a:solidFill>
                  <a:srgbClr val="FF0062"/>
                </a:solidFill>
              </a:rPr>
              <a:t>σ</a:t>
            </a:r>
            <a:r>
              <a:rPr lang="ja" b="1">
                <a:solidFill>
                  <a:srgbClr val="434343"/>
                </a:solidFill>
              </a:rPr>
              <a:t>)</a:t>
            </a:r>
            <a:endParaRPr b="1">
              <a:solidFill>
                <a:srgbClr val="434343"/>
              </a:solidFill>
            </a:endParaRPr>
          </a:p>
        </p:txBody>
      </p:sp>
      <p:sp>
        <p:nvSpPr>
          <p:cNvPr id="434" name="Google Shape;434;p28"/>
          <p:cNvSpPr txBox="1"/>
          <p:nvPr/>
        </p:nvSpPr>
        <p:spPr>
          <a:xfrm>
            <a:off x="6907275" y="3944675"/>
            <a:ext cx="18273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b="1">
                <a:solidFill>
                  <a:srgbClr val="FF0062"/>
                </a:solidFill>
              </a:rPr>
              <a:t>σ</a:t>
            </a:r>
            <a:r>
              <a:rPr lang="ja" sz="900">
                <a:solidFill>
                  <a:srgbClr val="434343"/>
                </a:solidFill>
              </a:rPr>
              <a:t> が y が従う正規分布の</a:t>
            </a:r>
            <a:r>
              <a:rPr lang="ja" sz="900" b="1">
                <a:solidFill>
                  <a:srgbClr val="FF0062"/>
                </a:solidFill>
              </a:rPr>
              <a:t>分散</a:t>
            </a:r>
            <a:endParaRPr sz="900" b="1">
              <a:solidFill>
                <a:srgbClr val="FF0062"/>
              </a:solidFill>
            </a:endParaRPr>
          </a:p>
        </p:txBody>
      </p:sp>
      <p:sp>
        <p:nvSpPr>
          <p:cNvPr id="435" name="Google Shape;435;p28"/>
          <p:cNvSpPr txBox="1"/>
          <p:nvPr/>
        </p:nvSpPr>
        <p:spPr>
          <a:xfrm>
            <a:off x="8380697" y="2840118"/>
            <a:ext cx="548700" cy="26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y の</a:t>
            </a:r>
            <a:endParaRPr sz="800" b="1">
              <a:solidFill>
                <a:srgbClr val="434343"/>
              </a:solidFill>
            </a:endParaRPr>
          </a:p>
          <a:p>
            <a:pPr marL="0" lvl="0" indent="0" algn="ctr" rtl="0">
              <a:spcBef>
                <a:spcPts val="0"/>
              </a:spcBef>
              <a:spcAft>
                <a:spcPts val="0"/>
              </a:spcAft>
              <a:buNone/>
            </a:pPr>
            <a:r>
              <a:rPr lang="ja" sz="800" b="1">
                <a:solidFill>
                  <a:srgbClr val="434343"/>
                </a:solidFill>
              </a:rPr>
              <a:t>推定値</a:t>
            </a:r>
            <a:endParaRPr sz="800" b="1">
              <a:solidFill>
                <a:srgbClr val="434343"/>
              </a:solidFill>
            </a:endParaRPr>
          </a:p>
        </p:txBody>
      </p:sp>
      <p:sp>
        <p:nvSpPr>
          <p:cNvPr id="436" name="Google Shape;436;p28"/>
          <p:cNvSpPr txBox="1"/>
          <p:nvPr/>
        </p:nvSpPr>
        <p:spPr>
          <a:xfrm>
            <a:off x="414100" y="1711400"/>
            <a:ext cx="8423700" cy="18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1200">
                <a:solidFill>
                  <a:srgbClr val="434343"/>
                </a:solidFill>
              </a:rPr>
              <a:t>手元のデータに当てはめることで、回帰係数と y の推定値に対する区間=分散を推定できます。</a:t>
            </a:r>
            <a:endParaRPr/>
          </a:p>
        </p:txBody>
      </p:sp>
      <p:sp>
        <p:nvSpPr>
          <p:cNvPr id="437" name="Google Shape;437;p28"/>
          <p:cNvSpPr txBox="1"/>
          <p:nvPr/>
        </p:nvSpPr>
        <p:spPr>
          <a:xfrm>
            <a:off x="6790215" y="4473468"/>
            <a:ext cx="2088600" cy="18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μ = α + β1X1 + … + βnXn</a:t>
            </a:r>
            <a:endParaRPr sz="1200" b="1">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確率モデルの作り方：各変数が従う分布</a:t>
            </a:r>
            <a:endParaRPr/>
          </a:p>
        </p:txBody>
      </p:sp>
      <p:sp>
        <p:nvSpPr>
          <p:cNvPr id="443" name="Google Shape;443;p29"/>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16</a:t>
            </a:fld>
            <a:endParaRPr/>
          </a:p>
        </p:txBody>
      </p:sp>
      <p:sp>
        <p:nvSpPr>
          <p:cNvPr id="444" name="Google Shape;444;p29"/>
          <p:cNvSpPr txBox="1"/>
          <p:nvPr/>
        </p:nvSpPr>
        <p:spPr>
          <a:xfrm>
            <a:off x="414100" y="664825"/>
            <a:ext cx="8423700" cy="10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ではこのシンプルな線形回帰モデルをベイズ的にデザインしてみましょう。</a:t>
            </a:r>
            <a:endParaRPr sz="1200">
              <a:solidFill>
                <a:srgbClr val="434343"/>
              </a:solidFill>
            </a:endParaRPr>
          </a:p>
          <a:p>
            <a:pPr marL="0" lvl="0" indent="0" algn="l" rtl="0">
              <a:spcBef>
                <a:spcPts val="0"/>
              </a:spcBef>
              <a:spcAft>
                <a:spcPts val="0"/>
              </a:spcAft>
              <a:buNone/>
            </a:pPr>
            <a:r>
              <a:rPr lang="ja" sz="1200">
                <a:solidFill>
                  <a:srgbClr val="434343"/>
                </a:solidFill>
              </a:rPr>
              <a:t>ベイズ統計では推定したい変数を全て「分布」で推定します。「分布」で推定するためには仮定が必要ですが、普通の線形回帰モデルでは、切片と回帰係数に対して t 分布を仮定していました。</a:t>
            </a:r>
            <a:endParaRPr sz="1200">
              <a:solidFill>
                <a:srgbClr val="434343"/>
              </a:solidFill>
            </a:endParaRPr>
          </a:p>
          <a:p>
            <a:pPr marL="0" lvl="0" indent="0" algn="l" rtl="0">
              <a:spcBef>
                <a:spcPts val="0"/>
              </a:spcBef>
              <a:spcAft>
                <a:spcPts val="0"/>
              </a:spcAft>
              <a:buNone/>
            </a:pPr>
            <a:r>
              <a:rPr lang="ja" sz="1200">
                <a:solidFill>
                  <a:srgbClr val="434343"/>
                </a:solidFill>
              </a:rPr>
              <a:t>ただし、σ（ y が従う分布の分散）の分布はありませんでしたね。</a:t>
            </a:r>
            <a:endParaRPr sz="1200">
              <a:solidFill>
                <a:srgbClr val="434343"/>
              </a:solidFill>
            </a:endParaRPr>
          </a:p>
          <a:p>
            <a:pPr marL="0" lvl="0" indent="0" algn="l" rtl="0">
              <a:spcBef>
                <a:spcPts val="0"/>
              </a:spcBef>
              <a:spcAft>
                <a:spcPts val="0"/>
              </a:spcAft>
              <a:buNone/>
            </a:pPr>
            <a:r>
              <a:rPr lang="ja" sz="1200">
                <a:solidFill>
                  <a:srgbClr val="434343"/>
                </a:solidFill>
              </a:rPr>
              <a:t>ではベイズ的に推定すると、切片や回帰係数、σ はどのような分布になるのでしょうか？</a:t>
            </a:r>
            <a:endParaRPr sz="1200">
              <a:solidFill>
                <a:srgbClr val="434343"/>
              </a:solidFill>
            </a:endParaRPr>
          </a:p>
        </p:txBody>
      </p:sp>
      <p:graphicFrame>
        <p:nvGraphicFramePr>
          <p:cNvPr id="445" name="Google Shape;445;p29"/>
          <p:cNvGraphicFramePr/>
          <p:nvPr/>
        </p:nvGraphicFramePr>
        <p:xfrm>
          <a:off x="558850" y="1929825"/>
          <a:ext cx="3000000" cy="3000000"/>
        </p:xfrm>
        <a:graphic>
          <a:graphicData uri="http://schemas.openxmlformats.org/drawingml/2006/table">
            <a:tbl>
              <a:tblPr>
                <a:noFill/>
                <a:tableStyleId>{0F489861-B3D8-4FA8-A063-03081A47B5C3}</a:tableStyleId>
              </a:tblPr>
              <a:tblGrid>
                <a:gridCol w="1432800">
                  <a:extLst>
                    <a:ext uri="{9D8B030D-6E8A-4147-A177-3AD203B41FA5}">
                      <a16:colId xmlns:a16="http://schemas.microsoft.com/office/drawing/2014/main" val="20000"/>
                    </a:ext>
                  </a:extLst>
                </a:gridCol>
                <a:gridCol w="1003625">
                  <a:extLst>
                    <a:ext uri="{9D8B030D-6E8A-4147-A177-3AD203B41FA5}">
                      <a16:colId xmlns:a16="http://schemas.microsoft.com/office/drawing/2014/main" val="20001"/>
                    </a:ext>
                  </a:extLst>
                </a:gridCol>
              </a:tblGrid>
              <a:tr h="395575">
                <a:tc>
                  <a:txBody>
                    <a:bodyPr/>
                    <a:lstStyle/>
                    <a:p>
                      <a:pPr marL="0" lvl="0" indent="0" algn="ctr" rtl="0">
                        <a:spcBef>
                          <a:spcPts val="0"/>
                        </a:spcBef>
                        <a:spcAft>
                          <a:spcPts val="0"/>
                        </a:spcAft>
                        <a:buNone/>
                      </a:pPr>
                      <a:r>
                        <a:rPr lang="ja" sz="1200" b="1">
                          <a:solidFill>
                            <a:srgbClr val="FFFFFF"/>
                          </a:solidFill>
                        </a:rPr>
                        <a:t> 推定したい変数</a:t>
                      </a:r>
                      <a:endParaRPr sz="1200" b="1">
                        <a:solidFill>
                          <a:srgbClr val="FFFFFF"/>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609D"/>
                    </a:solidFill>
                  </a:tcPr>
                </a:tc>
                <a:tc>
                  <a:txBody>
                    <a:bodyPr/>
                    <a:lstStyle/>
                    <a:p>
                      <a:pPr marL="0" lvl="0" indent="0" algn="ctr" rtl="0">
                        <a:spcBef>
                          <a:spcPts val="0"/>
                        </a:spcBef>
                        <a:spcAft>
                          <a:spcPts val="0"/>
                        </a:spcAft>
                        <a:buNone/>
                      </a:pPr>
                      <a:r>
                        <a:rPr lang="ja" sz="1200" b="1">
                          <a:solidFill>
                            <a:schemeClr val="lt1"/>
                          </a:solidFill>
                        </a:rPr>
                        <a:t> 変数の意味</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609D"/>
                    </a:solidFill>
                  </a:tcPr>
                </a:tc>
                <a:extLst>
                  <a:ext uri="{0D108BD9-81ED-4DB2-BD59-A6C34878D82A}">
                    <a16:rowId xmlns:a16="http://schemas.microsoft.com/office/drawing/2014/main" val="10000"/>
                  </a:ext>
                </a:extLst>
              </a:tr>
              <a:tr h="395575">
                <a:tc>
                  <a:txBody>
                    <a:bodyPr/>
                    <a:lstStyle/>
                    <a:p>
                      <a:pPr marL="0" lvl="0" indent="0" algn="ctr" rtl="0">
                        <a:spcBef>
                          <a:spcPts val="0"/>
                        </a:spcBef>
                        <a:spcAft>
                          <a:spcPts val="0"/>
                        </a:spcAft>
                        <a:buNone/>
                      </a:pPr>
                      <a:r>
                        <a:rPr lang="ja" b="1">
                          <a:solidFill>
                            <a:srgbClr val="FF609D"/>
                          </a:solidFill>
                        </a:rPr>
                        <a:t>α</a:t>
                      </a:r>
                      <a:endParaRPr sz="900" b="1">
                        <a:solidFill>
                          <a:srgbClr val="FF609D"/>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100">
                          <a:solidFill>
                            <a:srgbClr val="434343"/>
                          </a:solidFill>
                        </a:rPr>
                        <a:t>切片</a:t>
                      </a:r>
                      <a:endParaRPr sz="11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5575">
                <a:tc>
                  <a:txBody>
                    <a:bodyPr/>
                    <a:lstStyle/>
                    <a:p>
                      <a:pPr marL="0" lvl="0" indent="0" algn="ctr" rtl="0">
                        <a:spcBef>
                          <a:spcPts val="0"/>
                        </a:spcBef>
                        <a:spcAft>
                          <a:spcPts val="0"/>
                        </a:spcAft>
                        <a:buNone/>
                      </a:pPr>
                      <a:r>
                        <a:rPr lang="ja" b="1">
                          <a:solidFill>
                            <a:srgbClr val="FF609D"/>
                          </a:solidFill>
                        </a:rPr>
                        <a:t>β1</a:t>
                      </a:r>
                      <a:endParaRPr b="1">
                        <a:solidFill>
                          <a:srgbClr val="FF609D"/>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100">
                          <a:solidFill>
                            <a:srgbClr val="434343"/>
                          </a:solidFill>
                        </a:rPr>
                        <a:t>回帰係数</a:t>
                      </a:r>
                      <a:endParaRPr sz="11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9400">
                <a:tc>
                  <a:txBody>
                    <a:bodyPr/>
                    <a:lstStyle/>
                    <a:p>
                      <a:pPr marL="0" lvl="0" indent="0" algn="ctr" rtl="0">
                        <a:spcBef>
                          <a:spcPts val="0"/>
                        </a:spcBef>
                        <a:spcAft>
                          <a:spcPts val="0"/>
                        </a:spcAft>
                        <a:buNone/>
                      </a:pPr>
                      <a:r>
                        <a:rPr lang="ja" b="1">
                          <a:solidFill>
                            <a:srgbClr val="FF609D"/>
                          </a:solidFill>
                        </a:rPr>
                        <a:t>β2</a:t>
                      </a:r>
                      <a:endParaRPr b="1">
                        <a:solidFill>
                          <a:srgbClr val="FF609D"/>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100">
                          <a:solidFill>
                            <a:srgbClr val="434343"/>
                          </a:solidFill>
                        </a:rPr>
                        <a:t>回帰係数</a:t>
                      </a:r>
                      <a:endParaRPr sz="11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9400">
                <a:tc>
                  <a:txBody>
                    <a:bodyPr/>
                    <a:lstStyle/>
                    <a:p>
                      <a:pPr marL="0" lvl="0" indent="0" algn="ctr" rtl="0">
                        <a:spcBef>
                          <a:spcPts val="0"/>
                        </a:spcBef>
                        <a:spcAft>
                          <a:spcPts val="0"/>
                        </a:spcAft>
                        <a:buNone/>
                      </a:pPr>
                      <a:r>
                        <a:rPr lang="ja" sz="700" b="1">
                          <a:solidFill>
                            <a:srgbClr val="FF609D"/>
                          </a:solidFill>
                        </a:rPr>
                        <a:t>・</a:t>
                      </a:r>
                      <a:endParaRPr sz="700" b="1">
                        <a:solidFill>
                          <a:srgbClr val="FF609D"/>
                        </a:solidFill>
                      </a:endParaRPr>
                    </a:p>
                    <a:p>
                      <a:pPr marL="0" lvl="0" indent="0" algn="ctr" rtl="0">
                        <a:spcBef>
                          <a:spcPts val="0"/>
                        </a:spcBef>
                        <a:spcAft>
                          <a:spcPts val="0"/>
                        </a:spcAft>
                        <a:buNone/>
                      </a:pPr>
                      <a:r>
                        <a:rPr lang="ja" sz="700" b="1">
                          <a:solidFill>
                            <a:srgbClr val="FF609D"/>
                          </a:solidFill>
                        </a:rPr>
                        <a:t>・</a:t>
                      </a:r>
                      <a:endParaRPr sz="700" b="1">
                        <a:solidFill>
                          <a:srgbClr val="FF609D"/>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400" b="1">
                          <a:solidFill>
                            <a:srgbClr val="434343"/>
                          </a:solidFill>
                        </a:rPr>
                        <a:t>・</a:t>
                      </a:r>
                      <a:endParaRPr sz="400" b="1">
                        <a:solidFill>
                          <a:srgbClr val="434343"/>
                        </a:solidFill>
                      </a:endParaRPr>
                    </a:p>
                    <a:p>
                      <a:pPr marL="0" lvl="0" indent="0" algn="ctr" rtl="0">
                        <a:spcBef>
                          <a:spcPts val="0"/>
                        </a:spcBef>
                        <a:spcAft>
                          <a:spcPts val="0"/>
                        </a:spcAft>
                        <a:buNone/>
                      </a:pPr>
                      <a:r>
                        <a:rPr lang="ja" sz="400" b="1">
                          <a:solidFill>
                            <a:srgbClr val="434343"/>
                          </a:solidFill>
                        </a:rPr>
                        <a:t>・</a:t>
                      </a:r>
                      <a:endParaRPr sz="11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95575">
                <a:tc>
                  <a:txBody>
                    <a:bodyPr/>
                    <a:lstStyle/>
                    <a:p>
                      <a:pPr marL="0" lvl="0" indent="0" algn="ctr" rtl="0">
                        <a:spcBef>
                          <a:spcPts val="0"/>
                        </a:spcBef>
                        <a:spcAft>
                          <a:spcPts val="0"/>
                        </a:spcAft>
                        <a:buNone/>
                      </a:pPr>
                      <a:r>
                        <a:rPr lang="ja" b="1">
                          <a:solidFill>
                            <a:srgbClr val="FF609D"/>
                          </a:solidFill>
                        </a:rPr>
                        <a:t>βn</a:t>
                      </a:r>
                      <a:endParaRPr b="1">
                        <a:solidFill>
                          <a:srgbClr val="FF609D"/>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100">
                          <a:solidFill>
                            <a:srgbClr val="434343"/>
                          </a:solidFill>
                        </a:rPr>
                        <a:t>回帰係数</a:t>
                      </a:r>
                      <a:endParaRPr sz="11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95575">
                <a:tc>
                  <a:txBody>
                    <a:bodyPr/>
                    <a:lstStyle/>
                    <a:p>
                      <a:pPr marL="0" lvl="0" indent="0" algn="ctr" rtl="0">
                        <a:spcBef>
                          <a:spcPts val="0"/>
                        </a:spcBef>
                        <a:spcAft>
                          <a:spcPts val="0"/>
                        </a:spcAft>
                        <a:buNone/>
                      </a:pPr>
                      <a:r>
                        <a:rPr lang="ja" b="1">
                          <a:solidFill>
                            <a:srgbClr val="FF609D"/>
                          </a:solidFill>
                        </a:rPr>
                        <a:t>σ</a:t>
                      </a:r>
                      <a:endParaRPr b="1">
                        <a:solidFill>
                          <a:srgbClr val="FF609D"/>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100">
                          <a:solidFill>
                            <a:srgbClr val="434343"/>
                          </a:solidFill>
                        </a:rPr>
                        <a:t>y の分散</a:t>
                      </a:r>
                      <a:endParaRPr sz="11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graphicFrame>
        <p:nvGraphicFramePr>
          <p:cNvPr id="446" name="Google Shape;446;p29"/>
          <p:cNvGraphicFramePr/>
          <p:nvPr/>
        </p:nvGraphicFramePr>
        <p:xfrm>
          <a:off x="3429988" y="1929825"/>
          <a:ext cx="3000000" cy="3000000"/>
        </p:xfrm>
        <a:graphic>
          <a:graphicData uri="http://schemas.openxmlformats.org/drawingml/2006/table">
            <a:tbl>
              <a:tblPr>
                <a:noFill/>
                <a:tableStyleId>{0F489861-B3D8-4FA8-A063-03081A47B5C3}</a:tableStyleId>
              </a:tblPr>
              <a:tblGrid>
                <a:gridCol w="962750">
                  <a:extLst>
                    <a:ext uri="{9D8B030D-6E8A-4147-A177-3AD203B41FA5}">
                      <a16:colId xmlns:a16="http://schemas.microsoft.com/office/drawing/2014/main" val="20000"/>
                    </a:ext>
                  </a:extLst>
                </a:gridCol>
                <a:gridCol w="1376600">
                  <a:extLst>
                    <a:ext uri="{9D8B030D-6E8A-4147-A177-3AD203B41FA5}">
                      <a16:colId xmlns:a16="http://schemas.microsoft.com/office/drawing/2014/main" val="20001"/>
                    </a:ext>
                  </a:extLst>
                </a:gridCol>
              </a:tblGrid>
              <a:tr h="395575">
                <a:tc gridSpan="2">
                  <a:txBody>
                    <a:bodyPr/>
                    <a:lstStyle/>
                    <a:p>
                      <a:pPr marL="0" lvl="0" indent="0" algn="ctr" rtl="0">
                        <a:spcBef>
                          <a:spcPts val="0"/>
                        </a:spcBef>
                        <a:spcAft>
                          <a:spcPts val="0"/>
                        </a:spcAft>
                        <a:buNone/>
                      </a:pPr>
                      <a:r>
                        <a:rPr lang="ja" sz="1200" b="1">
                          <a:solidFill>
                            <a:srgbClr val="FFFFFF"/>
                          </a:solidFill>
                        </a:rPr>
                        <a:t>普通の線形回帰モデル</a:t>
                      </a:r>
                      <a:endParaRPr sz="1200" b="1">
                        <a:solidFill>
                          <a:srgbClr val="FFFFFF"/>
                        </a:solidFill>
                      </a:endParaRPr>
                    </a:p>
                  </a:txBody>
                  <a:tcPr marL="91425" marR="91425" marT="91425" marB="91425" anchor="ctr">
                    <a:lnR w="9525" cap="flat" cmpd="sng">
                      <a:solidFill>
                        <a:srgbClr val="9E9E9E"/>
                      </a:solidFill>
                      <a:prstDash val="solid"/>
                      <a:round/>
                      <a:headEnd type="none" w="sm" len="sm"/>
                      <a:tailEnd type="none" w="sm" len="sm"/>
                    </a:lnR>
                    <a:solidFill>
                      <a:srgbClr val="FF609D"/>
                    </a:solidFill>
                  </a:tcPr>
                </a:tc>
                <a:tc hMerge="1">
                  <a:txBody>
                    <a:bodyPr/>
                    <a:lstStyle/>
                    <a:p>
                      <a:endParaRPr lang="en-US"/>
                    </a:p>
                  </a:txBody>
                  <a:tcPr/>
                </a:tc>
                <a:extLst>
                  <a:ext uri="{0D108BD9-81ED-4DB2-BD59-A6C34878D82A}">
                    <a16:rowId xmlns:a16="http://schemas.microsoft.com/office/drawing/2014/main" val="10000"/>
                  </a:ext>
                </a:extLst>
              </a:tr>
              <a:tr h="395575">
                <a:tc>
                  <a:txBody>
                    <a:bodyPr/>
                    <a:lstStyle/>
                    <a:p>
                      <a:pPr marL="0" lvl="0" indent="0" algn="ctr" rtl="0">
                        <a:spcBef>
                          <a:spcPts val="0"/>
                        </a:spcBef>
                        <a:spcAft>
                          <a:spcPts val="0"/>
                        </a:spcAft>
                        <a:buNone/>
                      </a:pPr>
                      <a:r>
                        <a:rPr lang="ja" b="1">
                          <a:solidFill>
                            <a:srgbClr val="FF609D"/>
                          </a:solidFill>
                        </a:rPr>
                        <a:t>α ~ t(v)</a:t>
                      </a:r>
                      <a:endParaRPr sz="900" b="1">
                        <a:solidFill>
                          <a:srgbClr val="FF609D"/>
                        </a:solidFill>
                      </a:endParaRPr>
                    </a:p>
                  </a:txBody>
                  <a:tcPr marL="91425" marR="91425" marT="91425" marB="91425" anchor="ctr"/>
                </a:tc>
                <a:tc>
                  <a:txBody>
                    <a:bodyPr/>
                    <a:lstStyle/>
                    <a:p>
                      <a:pPr marL="0" lvl="0" indent="0" algn="l" rtl="0">
                        <a:spcBef>
                          <a:spcPts val="0"/>
                        </a:spcBef>
                        <a:spcAft>
                          <a:spcPts val="0"/>
                        </a:spcAft>
                        <a:buNone/>
                      </a:pPr>
                      <a:endParaRPr b="1">
                        <a:solidFill>
                          <a:srgbClr val="FF609D"/>
                        </a:solidFill>
                      </a:endParaRPr>
                    </a:p>
                  </a:txBody>
                  <a:tcPr marL="91425" marR="91425" marT="91425" marB="91425" anchor="ctr"/>
                </a:tc>
                <a:extLst>
                  <a:ext uri="{0D108BD9-81ED-4DB2-BD59-A6C34878D82A}">
                    <a16:rowId xmlns:a16="http://schemas.microsoft.com/office/drawing/2014/main" val="10001"/>
                  </a:ext>
                </a:extLst>
              </a:tr>
              <a:tr h="395575">
                <a:tc>
                  <a:txBody>
                    <a:bodyPr/>
                    <a:lstStyle/>
                    <a:p>
                      <a:pPr marL="0" lvl="0" indent="0" algn="ctr" rtl="0">
                        <a:spcBef>
                          <a:spcPts val="0"/>
                        </a:spcBef>
                        <a:spcAft>
                          <a:spcPts val="0"/>
                        </a:spcAft>
                        <a:buNone/>
                      </a:pPr>
                      <a:r>
                        <a:rPr lang="ja" b="1">
                          <a:solidFill>
                            <a:srgbClr val="FF609D"/>
                          </a:solidFill>
                        </a:rPr>
                        <a:t>β1 ~ t(v)</a:t>
                      </a:r>
                      <a:endParaRPr b="1">
                        <a:solidFill>
                          <a:srgbClr val="FF609D"/>
                        </a:solidFill>
                      </a:endParaRPr>
                    </a:p>
                  </a:txBody>
                  <a:tcPr marL="91425" marR="91425" marT="91425" marB="91425" anchor="ctr"/>
                </a:tc>
                <a:tc>
                  <a:txBody>
                    <a:bodyPr/>
                    <a:lstStyle/>
                    <a:p>
                      <a:pPr marL="0" lvl="0" indent="0" algn="l" rtl="0">
                        <a:spcBef>
                          <a:spcPts val="0"/>
                        </a:spcBef>
                        <a:spcAft>
                          <a:spcPts val="0"/>
                        </a:spcAft>
                        <a:buNone/>
                      </a:pPr>
                      <a:endParaRPr b="1">
                        <a:solidFill>
                          <a:srgbClr val="FF609D"/>
                        </a:solidFill>
                      </a:endParaRPr>
                    </a:p>
                  </a:txBody>
                  <a:tcPr marL="91425" marR="91425" marT="91425" marB="91425" anchor="ctr"/>
                </a:tc>
                <a:extLst>
                  <a:ext uri="{0D108BD9-81ED-4DB2-BD59-A6C34878D82A}">
                    <a16:rowId xmlns:a16="http://schemas.microsoft.com/office/drawing/2014/main" val="10002"/>
                  </a:ext>
                </a:extLst>
              </a:tr>
              <a:tr h="399400">
                <a:tc>
                  <a:txBody>
                    <a:bodyPr/>
                    <a:lstStyle/>
                    <a:p>
                      <a:pPr marL="0" lvl="0" indent="0" algn="ctr" rtl="0">
                        <a:spcBef>
                          <a:spcPts val="0"/>
                        </a:spcBef>
                        <a:spcAft>
                          <a:spcPts val="0"/>
                        </a:spcAft>
                        <a:buNone/>
                      </a:pPr>
                      <a:r>
                        <a:rPr lang="ja" b="1">
                          <a:solidFill>
                            <a:srgbClr val="FF609D"/>
                          </a:solidFill>
                        </a:rPr>
                        <a:t>β2 ~ t(v)</a:t>
                      </a:r>
                      <a:endParaRPr b="1">
                        <a:solidFill>
                          <a:srgbClr val="FF609D"/>
                        </a:solidFill>
                      </a:endParaRPr>
                    </a:p>
                  </a:txBody>
                  <a:tcPr marL="91425" marR="91425" marT="91425" marB="91425" anchor="ctr"/>
                </a:tc>
                <a:tc>
                  <a:txBody>
                    <a:bodyPr/>
                    <a:lstStyle/>
                    <a:p>
                      <a:pPr marL="0" lvl="0" indent="0" algn="l" rtl="0">
                        <a:spcBef>
                          <a:spcPts val="0"/>
                        </a:spcBef>
                        <a:spcAft>
                          <a:spcPts val="0"/>
                        </a:spcAft>
                        <a:buNone/>
                      </a:pPr>
                      <a:endParaRPr b="1">
                        <a:solidFill>
                          <a:srgbClr val="FF609D"/>
                        </a:solidFill>
                      </a:endParaRPr>
                    </a:p>
                  </a:txBody>
                  <a:tcPr marL="91425" marR="91425" marT="91425" marB="91425" anchor="ctr"/>
                </a:tc>
                <a:extLst>
                  <a:ext uri="{0D108BD9-81ED-4DB2-BD59-A6C34878D82A}">
                    <a16:rowId xmlns:a16="http://schemas.microsoft.com/office/drawing/2014/main" val="10003"/>
                  </a:ext>
                </a:extLst>
              </a:tr>
              <a:tr h="399400">
                <a:tc>
                  <a:txBody>
                    <a:bodyPr/>
                    <a:lstStyle/>
                    <a:p>
                      <a:pPr marL="0" lvl="0" indent="0" algn="ctr" rtl="0">
                        <a:spcBef>
                          <a:spcPts val="0"/>
                        </a:spcBef>
                        <a:spcAft>
                          <a:spcPts val="0"/>
                        </a:spcAft>
                        <a:buNone/>
                      </a:pPr>
                      <a:r>
                        <a:rPr lang="ja" sz="700" b="1">
                          <a:solidFill>
                            <a:srgbClr val="FF609D"/>
                          </a:solidFill>
                        </a:rPr>
                        <a:t>・</a:t>
                      </a:r>
                      <a:endParaRPr sz="700" b="1">
                        <a:solidFill>
                          <a:srgbClr val="FF609D"/>
                        </a:solidFill>
                      </a:endParaRPr>
                    </a:p>
                    <a:p>
                      <a:pPr marL="0" lvl="0" indent="0" algn="ctr" rtl="0">
                        <a:spcBef>
                          <a:spcPts val="0"/>
                        </a:spcBef>
                        <a:spcAft>
                          <a:spcPts val="0"/>
                        </a:spcAft>
                        <a:buNone/>
                      </a:pPr>
                      <a:r>
                        <a:rPr lang="ja" sz="700" b="1">
                          <a:solidFill>
                            <a:srgbClr val="FF609D"/>
                          </a:solidFill>
                        </a:rPr>
                        <a:t>・</a:t>
                      </a:r>
                      <a:endParaRPr sz="700" b="1">
                        <a:solidFill>
                          <a:srgbClr val="FF609D"/>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ja" sz="700" b="1">
                          <a:solidFill>
                            <a:srgbClr val="FF609D"/>
                          </a:solidFill>
                        </a:rPr>
                        <a:t>・</a:t>
                      </a:r>
                      <a:endParaRPr sz="700" b="1">
                        <a:solidFill>
                          <a:srgbClr val="FF609D"/>
                        </a:solidFill>
                      </a:endParaRPr>
                    </a:p>
                    <a:p>
                      <a:pPr marL="0" lvl="0" indent="0" algn="ctr" rtl="0">
                        <a:spcBef>
                          <a:spcPts val="0"/>
                        </a:spcBef>
                        <a:spcAft>
                          <a:spcPts val="0"/>
                        </a:spcAft>
                        <a:buClr>
                          <a:schemeClr val="dk1"/>
                        </a:buClr>
                        <a:buSzPts val="1100"/>
                        <a:buFont typeface="Arial"/>
                        <a:buNone/>
                      </a:pPr>
                      <a:r>
                        <a:rPr lang="ja" sz="700" b="1">
                          <a:solidFill>
                            <a:srgbClr val="FF609D"/>
                          </a:solidFill>
                        </a:rPr>
                        <a:t>・</a:t>
                      </a:r>
                      <a:endParaRPr sz="700" b="1">
                        <a:solidFill>
                          <a:srgbClr val="FF609D"/>
                        </a:solidFill>
                      </a:endParaRPr>
                    </a:p>
                  </a:txBody>
                  <a:tcPr marL="91425" marR="91425" marT="91425" marB="91425" anchor="ctr"/>
                </a:tc>
                <a:extLst>
                  <a:ext uri="{0D108BD9-81ED-4DB2-BD59-A6C34878D82A}">
                    <a16:rowId xmlns:a16="http://schemas.microsoft.com/office/drawing/2014/main" val="10004"/>
                  </a:ext>
                </a:extLst>
              </a:tr>
              <a:tr h="395575">
                <a:tc>
                  <a:txBody>
                    <a:bodyPr/>
                    <a:lstStyle/>
                    <a:p>
                      <a:pPr marL="0" lvl="0" indent="0" algn="ctr" rtl="0">
                        <a:spcBef>
                          <a:spcPts val="0"/>
                        </a:spcBef>
                        <a:spcAft>
                          <a:spcPts val="0"/>
                        </a:spcAft>
                        <a:buNone/>
                      </a:pPr>
                      <a:r>
                        <a:rPr lang="ja" b="1">
                          <a:solidFill>
                            <a:srgbClr val="FF609D"/>
                          </a:solidFill>
                        </a:rPr>
                        <a:t>βn ~ t(v)</a:t>
                      </a:r>
                      <a:endParaRPr b="1">
                        <a:solidFill>
                          <a:srgbClr val="FF609D"/>
                        </a:solidFill>
                      </a:endParaRPr>
                    </a:p>
                  </a:txBody>
                  <a:tcPr marL="91425" marR="91425" marT="91425" marB="91425" anchor="ctr"/>
                </a:tc>
                <a:tc>
                  <a:txBody>
                    <a:bodyPr/>
                    <a:lstStyle/>
                    <a:p>
                      <a:pPr marL="0" lvl="0" indent="0" algn="l" rtl="0">
                        <a:spcBef>
                          <a:spcPts val="0"/>
                        </a:spcBef>
                        <a:spcAft>
                          <a:spcPts val="0"/>
                        </a:spcAft>
                        <a:buNone/>
                      </a:pPr>
                      <a:endParaRPr b="1">
                        <a:solidFill>
                          <a:srgbClr val="FF609D"/>
                        </a:solidFill>
                      </a:endParaRPr>
                    </a:p>
                  </a:txBody>
                  <a:tcPr marL="91425" marR="91425" marT="91425" marB="91425" anchor="ctr"/>
                </a:tc>
                <a:extLst>
                  <a:ext uri="{0D108BD9-81ED-4DB2-BD59-A6C34878D82A}">
                    <a16:rowId xmlns:a16="http://schemas.microsoft.com/office/drawing/2014/main" val="10005"/>
                  </a:ext>
                </a:extLst>
              </a:tr>
              <a:tr h="395575">
                <a:tc>
                  <a:txBody>
                    <a:bodyPr/>
                    <a:lstStyle/>
                    <a:p>
                      <a:pPr marL="0" lvl="0" indent="0" algn="ctr" rtl="0">
                        <a:spcBef>
                          <a:spcPts val="0"/>
                        </a:spcBef>
                        <a:spcAft>
                          <a:spcPts val="0"/>
                        </a:spcAft>
                        <a:buNone/>
                      </a:pPr>
                      <a:r>
                        <a:rPr lang="ja" b="1">
                          <a:solidFill>
                            <a:srgbClr val="FF609D"/>
                          </a:solidFill>
                        </a:rPr>
                        <a:t>σ ~ ?</a:t>
                      </a:r>
                      <a:endParaRPr b="1">
                        <a:solidFill>
                          <a:srgbClr val="FF609D"/>
                        </a:solidFill>
                      </a:endParaRPr>
                    </a:p>
                  </a:txBody>
                  <a:tcPr marL="91425" marR="91425" marT="91425" marB="91425" anchor="ctr"/>
                </a:tc>
                <a:tc>
                  <a:txBody>
                    <a:bodyPr/>
                    <a:lstStyle/>
                    <a:p>
                      <a:pPr marL="0" lvl="0" indent="0" algn="l" rtl="0">
                        <a:spcBef>
                          <a:spcPts val="0"/>
                        </a:spcBef>
                        <a:spcAft>
                          <a:spcPts val="0"/>
                        </a:spcAft>
                        <a:buNone/>
                      </a:pPr>
                      <a:endParaRPr b="1">
                        <a:solidFill>
                          <a:srgbClr val="FF609D"/>
                        </a:solidFill>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447" name="Google Shape;447;p29"/>
          <p:cNvSpPr/>
          <p:nvPr/>
        </p:nvSpPr>
        <p:spPr>
          <a:xfrm>
            <a:off x="4490550" y="2383704"/>
            <a:ext cx="1074025" cy="266875"/>
          </a:xfrm>
          <a:custGeom>
            <a:avLst/>
            <a:gdLst/>
            <a:ahLst/>
            <a:cxnLst/>
            <a:rect l="l" t="t" r="r" b="b"/>
            <a:pathLst>
              <a:path w="42961" h="10675" extrusionOk="0">
                <a:moveTo>
                  <a:pt x="0" y="10675"/>
                </a:moveTo>
                <a:cubicBezTo>
                  <a:pt x="1905" y="10150"/>
                  <a:pt x="7817" y="9296"/>
                  <a:pt x="11430" y="7522"/>
                </a:cubicBezTo>
                <a:cubicBezTo>
                  <a:pt x="15043" y="5748"/>
                  <a:pt x="18524" y="-98"/>
                  <a:pt x="21677" y="33"/>
                </a:cubicBezTo>
                <a:cubicBezTo>
                  <a:pt x="24830" y="164"/>
                  <a:pt x="26801" y="6668"/>
                  <a:pt x="30348" y="8310"/>
                </a:cubicBezTo>
                <a:cubicBezTo>
                  <a:pt x="33895" y="9952"/>
                  <a:pt x="40859" y="9624"/>
                  <a:pt x="42961" y="9887"/>
                </a:cubicBezTo>
              </a:path>
            </a:pathLst>
          </a:custGeom>
          <a:solidFill>
            <a:srgbClr val="FFC4DB"/>
          </a:solidFill>
          <a:ln>
            <a:noFill/>
          </a:ln>
        </p:spPr>
      </p:sp>
      <p:sp>
        <p:nvSpPr>
          <p:cNvPr id="448" name="Google Shape;448;p29"/>
          <p:cNvSpPr/>
          <p:nvPr/>
        </p:nvSpPr>
        <p:spPr>
          <a:xfrm>
            <a:off x="4490550" y="2794265"/>
            <a:ext cx="1074025" cy="266875"/>
          </a:xfrm>
          <a:custGeom>
            <a:avLst/>
            <a:gdLst/>
            <a:ahLst/>
            <a:cxnLst/>
            <a:rect l="l" t="t" r="r" b="b"/>
            <a:pathLst>
              <a:path w="42961" h="10675" extrusionOk="0">
                <a:moveTo>
                  <a:pt x="0" y="10675"/>
                </a:moveTo>
                <a:cubicBezTo>
                  <a:pt x="1905" y="10150"/>
                  <a:pt x="7817" y="9296"/>
                  <a:pt x="11430" y="7522"/>
                </a:cubicBezTo>
                <a:cubicBezTo>
                  <a:pt x="15043" y="5748"/>
                  <a:pt x="18524" y="-98"/>
                  <a:pt x="21677" y="33"/>
                </a:cubicBezTo>
                <a:cubicBezTo>
                  <a:pt x="24830" y="164"/>
                  <a:pt x="26801" y="6668"/>
                  <a:pt x="30348" y="8310"/>
                </a:cubicBezTo>
                <a:cubicBezTo>
                  <a:pt x="33895" y="9952"/>
                  <a:pt x="40859" y="9624"/>
                  <a:pt x="42961" y="9887"/>
                </a:cubicBezTo>
              </a:path>
            </a:pathLst>
          </a:custGeom>
          <a:solidFill>
            <a:srgbClr val="FFC4DB"/>
          </a:solidFill>
          <a:ln>
            <a:noFill/>
          </a:ln>
        </p:spPr>
      </p:sp>
      <p:sp>
        <p:nvSpPr>
          <p:cNvPr id="449" name="Google Shape;449;p29"/>
          <p:cNvSpPr/>
          <p:nvPr/>
        </p:nvSpPr>
        <p:spPr>
          <a:xfrm>
            <a:off x="4490550" y="3192344"/>
            <a:ext cx="1074025" cy="266875"/>
          </a:xfrm>
          <a:custGeom>
            <a:avLst/>
            <a:gdLst/>
            <a:ahLst/>
            <a:cxnLst/>
            <a:rect l="l" t="t" r="r" b="b"/>
            <a:pathLst>
              <a:path w="42961" h="10675" extrusionOk="0">
                <a:moveTo>
                  <a:pt x="0" y="10675"/>
                </a:moveTo>
                <a:cubicBezTo>
                  <a:pt x="1905" y="10150"/>
                  <a:pt x="7817" y="9296"/>
                  <a:pt x="11430" y="7522"/>
                </a:cubicBezTo>
                <a:cubicBezTo>
                  <a:pt x="15043" y="5748"/>
                  <a:pt x="18524" y="-98"/>
                  <a:pt x="21677" y="33"/>
                </a:cubicBezTo>
                <a:cubicBezTo>
                  <a:pt x="24830" y="164"/>
                  <a:pt x="26801" y="6668"/>
                  <a:pt x="30348" y="8310"/>
                </a:cubicBezTo>
                <a:cubicBezTo>
                  <a:pt x="33895" y="9952"/>
                  <a:pt x="40859" y="9624"/>
                  <a:pt x="42961" y="9887"/>
                </a:cubicBezTo>
              </a:path>
            </a:pathLst>
          </a:custGeom>
          <a:solidFill>
            <a:srgbClr val="FFC4DB"/>
          </a:solidFill>
          <a:ln>
            <a:noFill/>
          </a:ln>
        </p:spPr>
      </p:sp>
      <p:sp>
        <p:nvSpPr>
          <p:cNvPr id="450" name="Google Shape;450;p29"/>
          <p:cNvSpPr/>
          <p:nvPr/>
        </p:nvSpPr>
        <p:spPr>
          <a:xfrm>
            <a:off x="4490550" y="3971423"/>
            <a:ext cx="1074025" cy="266875"/>
          </a:xfrm>
          <a:custGeom>
            <a:avLst/>
            <a:gdLst/>
            <a:ahLst/>
            <a:cxnLst/>
            <a:rect l="l" t="t" r="r" b="b"/>
            <a:pathLst>
              <a:path w="42961" h="10675" extrusionOk="0">
                <a:moveTo>
                  <a:pt x="0" y="10675"/>
                </a:moveTo>
                <a:cubicBezTo>
                  <a:pt x="1905" y="10150"/>
                  <a:pt x="7817" y="9296"/>
                  <a:pt x="11430" y="7522"/>
                </a:cubicBezTo>
                <a:cubicBezTo>
                  <a:pt x="15043" y="5748"/>
                  <a:pt x="18524" y="-98"/>
                  <a:pt x="21677" y="33"/>
                </a:cubicBezTo>
                <a:cubicBezTo>
                  <a:pt x="24830" y="164"/>
                  <a:pt x="26801" y="6668"/>
                  <a:pt x="30348" y="8310"/>
                </a:cubicBezTo>
                <a:cubicBezTo>
                  <a:pt x="33895" y="9952"/>
                  <a:pt x="40859" y="9624"/>
                  <a:pt x="42961" y="9887"/>
                </a:cubicBezTo>
              </a:path>
            </a:pathLst>
          </a:custGeom>
          <a:solidFill>
            <a:srgbClr val="FFC4DB"/>
          </a:solidFill>
          <a:ln>
            <a:noFill/>
          </a:ln>
        </p:spPr>
      </p:sp>
      <p:sp>
        <p:nvSpPr>
          <p:cNvPr id="451" name="Google Shape;451;p29"/>
          <p:cNvSpPr txBox="1"/>
          <p:nvPr/>
        </p:nvSpPr>
        <p:spPr>
          <a:xfrm>
            <a:off x="4559525" y="2453507"/>
            <a:ext cx="9657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rgbClr val="FF0062"/>
                </a:solidFill>
              </a:rPr>
              <a:t>t 分布</a:t>
            </a:r>
            <a:endParaRPr sz="1200" b="1">
              <a:solidFill>
                <a:srgbClr val="FF0062"/>
              </a:solidFill>
            </a:endParaRPr>
          </a:p>
        </p:txBody>
      </p:sp>
      <p:sp>
        <p:nvSpPr>
          <p:cNvPr id="452" name="Google Shape;452;p29"/>
          <p:cNvSpPr txBox="1"/>
          <p:nvPr/>
        </p:nvSpPr>
        <p:spPr>
          <a:xfrm>
            <a:off x="4559525" y="2910707"/>
            <a:ext cx="9657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rgbClr val="FF0062"/>
                </a:solidFill>
              </a:rPr>
              <a:t>t 分布</a:t>
            </a:r>
            <a:endParaRPr sz="1200" b="1">
              <a:solidFill>
                <a:srgbClr val="FF0062"/>
              </a:solidFill>
            </a:endParaRPr>
          </a:p>
        </p:txBody>
      </p:sp>
      <p:sp>
        <p:nvSpPr>
          <p:cNvPr id="453" name="Google Shape;453;p29"/>
          <p:cNvSpPr txBox="1"/>
          <p:nvPr/>
        </p:nvSpPr>
        <p:spPr>
          <a:xfrm>
            <a:off x="4559525" y="3291707"/>
            <a:ext cx="9657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rgbClr val="FF0062"/>
                </a:solidFill>
              </a:rPr>
              <a:t>t 分布</a:t>
            </a:r>
            <a:endParaRPr sz="1200" b="1">
              <a:solidFill>
                <a:srgbClr val="FF0062"/>
              </a:solidFill>
            </a:endParaRPr>
          </a:p>
        </p:txBody>
      </p:sp>
      <p:sp>
        <p:nvSpPr>
          <p:cNvPr id="454" name="Google Shape;454;p29"/>
          <p:cNvSpPr txBox="1"/>
          <p:nvPr/>
        </p:nvSpPr>
        <p:spPr>
          <a:xfrm>
            <a:off x="4559525" y="4073414"/>
            <a:ext cx="9657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rgbClr val="FF0062"/>
                </a:solidFill>
              </a:rPr>
              <a:t>t 分布</a:t>
            </a:r>
            <a:endParaRPr sz="1200" b="1">
              <a:solidFill>
                <a:srgbClr val="FF0062"/>
              </a:solidFill>
            </a:endParaRPr>
          </a:p>
        </p:txBody>
      </p:sp>
      <p:sp>
        <p:nvSpPr>
          <p:cNvPr id="455" name="Google Shape;455;p29"/>
          <p:cNvSpPr txBox="1"/>
          <p:nvPr/>
        </p:nvSpPr>
        <p:spPr>
          <a:xfrm>
            <a:off x="4559525" y="4454414"/>
            <a:ext cx="9657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rgbClr val="FF0062"/>
                </a:solidFill>
              </a:rPr>
              <a:t>?</a:t>
            </a:r>
            <a:endParaRPr sz="1200" b="1">
              <a:solidFill>
                <a:srgbClr val="FF0062"/>
              </a:solidFill>
            </a:endParaRPr>
          </a:p>
        </p:txBody>
      </p:sp>
      <p:graphicFrame>
        <p:nvGraphicFramePr>
          <p:cNvPr id="456" name="Google Shape;456;p29"/>
          <p:cNvGraphicFramePr/>
          <p:nvPr/>
        </p:nvGraphicFramePr>
        <p:xfrm>
          <a:off x="6133088" y="1928550"/>
          <a:ext cx="3000000" cy="3000000"/>
        </p:xfrm>
        <a:graphic>
          <a:graphicData uri="http://schemas.openxmlformats.org/drawingml/2006/table">
            <a:tbl>
              <a:tblPr>
                <a:noFill/>
                <a:tableStyleId>{0F489861-B3D8-4FA8-A063-03081A47B5C3}</a:tableStyleId>
              </a:tblPr>
              <a:tblGrid>
                <a:gridCol w="962750">
                  <a:extLst>
                    <a:ext uri="{9D8B030D-6E8A-4147-A177-3AD203B41FA5}">
                      <a16:colId xmlns:a16="http://schemas.microsoft.com/office/drawing/2014/main" val="20000"/>
                    </a:ext>
                  </a:extLst>
                </a:gridCol>
                <a:gridCol w="1376600">
                  <a:extLst>
                    <a:ext uri="{9D8B030D-6E8A-4147-A177-3AD203B41FA5}">
                      <a16:colId xmlns:a16="http://schemas.microsoft.com/office/drawing/2014/main" val="20001"/>
                    </a:ext>
                  </a:extLst>
                </a:gridCol>
              </a:tblGrid>
              <a:tr h="395575">
                <a:tc gridSpan="2">
                  <a:txBody>
                    <a:bodyPr/>
                    <a:lstStyle/>
                    <a:p>
                      <a:pPr marL="0" lvl="0" indent="0" algn="ctr" rtl="0">
                        <a:spcBef>
                          <a:spcPts val="0"/>
                        </a:spcBef>
                        <a:spcAft>
                          <a:spcPts val="0"/>
                        </a:spcAft>
                        <a:buNone/>
                      </a:pPr>
                      <a:r>
                        <a:rPr lang="ja" sz="1200" b="1">
                          <a:solidFill>
                            <a:srgbClr val="FFFFFF"/>
                          </a:solidFill>
                        </a:rPr>
                        <a:t>ベイズ線形回帰モデル</a:t>
                      </a:r>
                      <a:endParaRPr sz="1200" b="1">
                        <a:solidFill>
                          <a:srgbClr val="FFFFFF"/>
                        </a:solidFill>
                      </a:endParaRPr>
                    </a:p>
                  </a:txBody>
                  <a:tcPr marL="91425" marR="91425" marT="91425" marB="91425" anchor="ctr">
                    <a:lnR w="9525" cap="flat" cmpd="sng">
                      <a:solidFill>
                        <a:srgbClr val="9E9E9E"/>
                      </a:solidFill>
                      <a:prstDash val="solid"/>
                      <a:round/>
                      <a:headEnd type="none" w="sm" len="sm"/>
                      <a:tailEnd type="none" w="sm" len="sm"/>
                    </a:lnR>
                    <a:solidFill>
                      <a:schemeClr val="accent5"/>
                    </a:solidFill>
                  </a:tcPr>
                </a:tc>
                <a:tc hMerge="1">
                  <a:txBody>
                    <a:bodyPr/>
                    <a:lstStyle/>
                    <a:p>
                      <a:endParaRPr lang="en-US"/>
                    </a:p>
                  </a:txBody>
                  <a:tcPr/>
                </a:tc>
                <a:extLst>
                  <a:ext uri="{0D108BD9-81ED-4DB2-BD59-A6C34878D82A}">
                    <a16:rowId xmlns:a16="http://schemas.microsoft.com/office/drawing/2014/main" val="10000"/>
                  </a:ext>
                </a:extLst>
              </a:tr>
              <a:tr h="2382375">
                <a:tc gridSpan="2">
                  <a:txBody>
                    <a:bodyPr/>
                    <a:lstStyle/>
                    <a:p>
                      <a:pPr marL="0" lvl="0" indent="0" algn="ctr" rtl="0">
                        <a:spcBef>
                          <a:spcPts val="0"/>
                        </a:spcBef>
                        <a:spcAft>
                          <a:spcPts val="0"/>
                        </a:spcAft>
                        <a:buNone/>
                      </a:pPr>
                      <a:endParaRPr sz="1200" b="1">
                        <a:solidFill>
                          <a:srgbClr val="FFFFFF"/>
                        </a:solidFill>
                      </a:endParaRPr>
                    </a:p>
                  </a:txBody>
                  <a:tcPr marL="91425" marR="91425" marT="91425" marB="91425" anchor="ctr">
                    <a:lnR w="9525" cap="flat" cmpd="sng">
                      <a:solidFill>
                        <a:srgbClr val="9E9E9E"/>
                      </a:solidFill>
                      <a:prstDash val="solid"/>
                      <a:round/>
                      <a:headEnd type="none" w="sm" len="sm"/>
                      <a:tailEnd type="none" w="sm" len="sm"/>
                    </a:lnR>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457" name="Google Shape;457;p29"/>
          <p:cNvSpPr txBox="1"/>
          <p:nvPr/>
        </p:nvSpPr>
        <p:spPr>
          <a:xfrm>
            <a:off x="6493425" y="2896925"/>
            <a:ext cx="1684800" cy="112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0" b="1">
                <a:solidFill>
                  <a:srgbClr val="434343"/>
                </a:solidFill>
              </a:rPr>
              <a:t>？</a:t>
            </a:r>
            <a:endParaRPr sz="8000" b="1">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確率モデルの作り方：事前準備</a:t>
            </a:r>
            <a:endParaRPr/>
          </a:p>
        </p:txBody>
      </p:sp>
      <p:sp>
        <p:nvSpPr>
          <p:cNvPr id="463" name="Google Shape;463;p3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17</a:t>
            </a:fld>
            <a:endParaRPr/>
          </a:p>
        </p:txBody>
      </p:sp>
      <p:sp>
        <p:nvSpPr>
          <p:cNvPr id="464" name="Google Shape;464;p30"/>
          <p:cNvSpPr txBox="1"/>
          <p:nvPr/>
        </p:nvSpPr>
        <p:spPr>
          <a:xfrm>
            <a:off x="387900" y="592921"/>
            <a:ext cx="8449800" cy="67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確率モデルをデザインするために準備しましょう。手順はとても簡単で、①推定したい変数が取りうる値と</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②その値を確率変数とする確率分布を考えるだけです。</a:t>
            </a:r>
            <a:endParaRPr sz="1200">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ja" sz="1200">
                <a:solidFill>
                  <a:srgbClr val="434343"/>
                </a:solidFill>
              </a:rPr>
              <a:t>なお、今後簡単のために </a:t>
            </a:r>
            <a:r>
              <a:rPr lang="ja" sz="1200" b="1">
                <a:solidFill>
                  <a:srgbClr val="1155CC"/>
                </a:solidFill>
              </a:rPr>
              <a:t>X1 ~ Xn</a:t>
            </a:r>
            <a:r>
              <a:rPr lang="ja" sz="1200">
                <a:solidFill>
                  <a:srgbClr val="434343"/>
                </a:solidFill>
              </a:rPr>
              <a:t> は全て </a:t>
            </a:r>
            <a:r>
              <a:rPr lang="ja" sz="1200" b="1">
                <a:solidFill>
                  <a:srgbClr val="1155CC"/>
                </a:solidFill>
              </a:rPr>
              <a:t>X</a:t>
            </a:r>
            <a:r>
              <a:rPr lang="ja" sz="1200">
                <a:solidFill>
                  <a:srgbClr val="434343"/>
                </a:solidFill>
              </a:rPr>
              <a:t>、</a:t>
            </a:r>
            <a:r>
              <a:rPr lang="ja" sz="1200" b="1">
                <a:solidFill>
                  <a:srgbClr val="FF0062"/>
                </a:solidFill>
              </a:rPr>
              <a:t>β1 ~ βn</a:t>
            </a:r>
            <a:r>
              <a:rPr lang="ja" sz="1200">
                <a:solidFill>
                  <a:srgbClr val="434343"/>
                </a:solidFill>
              </a:rPr>
              <a:t> は全て </a:t>
            </a:r>
            <a:r>
              <a:rPr lang="ja" sz="1200" b="1">
                <a:solidFill>
                  <a:srgbClr val="FF0062"/>
                </a:solidFill>
              </a:rPr>
              <a:t>β</a:t>
            </a:r>
            <a:r>
              <a:rPr lang="ja" sz="1200">
                <a:solidFill>
                  <a:srgbClr val="434343"/>
                </a:solidFill>
              </a:rPr>
              <a:t> と表記します。</a:t>
            </a:r>
            <a:endParaRPr sz="1200">
              <a:solidFill>
                <a:srgbClr val="434343"/>
              </a:solidFill>
            </a:endParaRPr>
          </a:p>
        </p:txBody>
      </p:sp>
      <p:sp>
        <p:nvSpPr>
          <p:cNvPr id="465" name="Google Shape;465;p30"/>
          <p:cNvSpPr txBox="1"/>
          <p:nvPr/>
        </p:nvSpPr>
        <p:spPr>
          <a:xfrm>
            <a:off x="402150" y="1271097"/>
            <a:ext cx="8339700" cy="108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500" b="1">
                <a:solidFill>
                  <a:srgbClr val="434343"/>
                </a:solidFill>
              </a:rPr>
              <a:t>手順</a:t>
            </a:r>
            <a:endParaRPr sz="1500" b="1">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ja" sz="1500" b="1">
                <a:solidFill>
                  <a:srgbClr val="FF0062"/>
                </a:solidFill>
              </a:rPr>
              <a:t>①推定したい変数が取りうる値を考える</a:t>
            </a:r>
            <a:endParaRPr sz="1500" b="1">
              <a:solidFill>
                <a:srgbClr val="FF0062"/>
              </a:solidFill>
            </a:endParaRPr>
          </a:p>
          <a:p>
            <a:pPr marL="0" lvl="0" indent="0" algn="l" rtl="0">
              <a:lnSpc>
                <a:spcPct val="115000"/>
              </a:lnSpc>
              <a:spcBef>
                <a:spcPts val="0"/>
              </a:spcBef>
              <a:spcAft>
                <a:spcPts val="0"/>
              </a:spcAft>
              <a:buClr>
                <a:schemeClr val="dk1"/>
              </a:buClr>
              <a:buSzPts val="1100"/>
              <a:buFont typeface="Arial"/>
              <a:buNone/>
            </a:pPr>
            <a:r>
              <a:rPr lang="ja" sz="1500" b="1">
                <a:solidFill>
                  <a:schemeClr val="accent5"/>
                </a:solidFill>
              </a:rPr>
              <a:t>②その値を確率変数とする確率分布を考える</a:t>
            </a:r>
            <a:endParaRPr sz="1700">
              <a:solidFill>
                <a:schemeClr val="accent5"/>
              </a:solidFill>
            </a:endParaRPr>
          </a:p>
        </p:txBody>
      </p:sp>
      <p:graphicFrame>
        <p:nvGraphicFramePr>
          <p:cNvPr id="466" name="Google Shape;466;p30"/>
          <p:cNvGraphicFramePr/>
          <p:nvPr/>
        </p:nvGraphicFramePr>
        <p:xfrm>
          <a:off x="370438" y="2550175"/>
          <a:ext cx="3000000" cy="3000000"/>
        </p:xfrm>
        <a:graphic>
          <a:graphicData uri="http://schemas.openxmlformats.org/drawingml/2006/table">
            <a:tbl>
              <a:tblPr>
                <a:noFill/>
                <a:tableStyleId>{0F489861-B3D8-4FA8-A063-03081A47B5C3}</a:tableStyleId>
              </a:tblPr>
              <a:tblGrid>
                <a:gridCol w="1077475">
                  <a:extLst>
                    <a:ext uri="{9D8B030D-6E8A-4147-A177-3AD203B41FA5}">
                      <a16:colId xmlns:a16="http://schemas.microsoft.com/office/drawing/2014/main" val="20000"/>
                    </a:ext>
                  </a:extLst>
                </a:gridCol>
                <a:gridCol w="1077475">
                  <a:extLst>
                    <a:ext uri="{9D8B030D-6E8A-4147-A177-3AD203B41FA5}">
                      <a16:colId xmlns:a16="http://schemas.microsoft.com/office/drawing/2014/main" val="20001"/>
                    </a:ext>
                  </a:extLst>
                </a:gridCol>
                <a:gridCol w="1077475">
                  <a:extLst>
                    <a:ext uri="{9D8B030D-6E8A-4147-A177-3AD203B41FA5}">
                      <a16:colId xmlns:a16="http://schemas.microsoft.com/office/drawing/2014/main" val="20002"/>
                    </a:ext>
                  </a:extLst>
                </a:gridCol>
                <a:gridCol w="1077475">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ja" sz="1200" b="1">
                          <a:solidFill>
                            <a:srgbClr val="FFFFFF"/>
                          </a:solidFill>
                        </a:rPr>
                        <a:t>未観測変数</a:t>
                      </a:r>
                      <a:endParaRPr sz="1200" b="1">
                        <a:solidFill>
                          <a:srgbClr val="FFFFFF"/>
                        </a:solidFill>
                      </a:endParaRPr>
                    </a:p>
                  </a:txBody>
                  <a:tcPr marL="91425" marR="91425" marT="91425" marB="91425">
                    <a:solidFill>
                      <a:srgbClr val="FF609D"/>
                    </a:solidFill>
                  </a:tcPr>
                </a:tc>
                <a:tc>
                  <a:txBody>
                    <a:bodyPr/>
                    <a:lstStyle/>
                    <a:p>
                      <a:pPr marL="0" lvl="0" indent="0" algn="ctr" rtl="0">
                        <a:spcBef>
                          <a:spcPts val="0"/>
                        </a:spcBef>
                        <a:spcAft>
                          <a:spcPts val="0"/>
                        </a:spcAft>
                        <a:buNone/>
                      </a:pPr>
                      <a:r>
                        <a:rPr lang="ja" sz="1200" b="1">
                          <a:solidFill>
                            <a:srgbClr val="FFFFFF"/>
                          </a:solidFill>
                        </a:rPr>
                        <a:t>値の種類</a:t>
                      </a:r>
                      <a:endParaRPr sz="1200" b="1">
                        <a:solidFill>
                          <a:srgbClr val="FFFFFF"/>
                        </a:solidFill>
                      </a:endParaRPr>
                    </a:p>
                  </a:txBody>
                  <a:tcPr marL="91425" marR="91425" marT="91425" marB="91425">
                    <a:solidFill>
                      <a:srgbClr val="FF609D"/>
                    </a:solidFill>
                  </a:tcPr>
                </a:tc>
                <a:tc>
                  <a:txBody>
                    <a:bodyPr/>
                    <a:lstStyle/>
                    <a:p>
                      <a:pPr marL="0" lvl="0" indent="0" algn="ctr" rtl="0">
                        <a:spcBef>
                          <a:spcPts val="0"/>
                        </a:spcBef>
                        <a:spcAft>
                          <a:spcPts val="0"/>
                        </a:spcAft>
                        <a:buNone/>
                      </a:pPr>
                      <a:r>
                        <a:rPr lang="ja" sz="1200" b="1">
                          <a:solidFill>
                            <a:srgbClr val="FFFFFF"/>
                          </a:solidFill>
                        </a:rPr>
                        <a:t>最小値</a:t>
                      </a:r>
                      <a:endParaRPr sz="1200" b="1">
                        <a:solidFill>
                          <a:srgbClr val="FFFFFF"/>
                        </a:solidFill>
                      </a:endParaRPr>
                    </a:p>
                  </a:txBody>
                  <a:tcPr marL="91425" marR="91425" marT="91425" marB="91425">
                    <a:solidFill>
                      <a:srgbClr val="FF609D"/>
                    </a:solidFill>
                  </a:tcPr>
                </a:tc>
                <a:tc>
                  <a:txBody>
                    <a:bodyPr/>
                    <a:lstStyle/>
                    <a:p>
                      <a:pPr marL="0" lvl="0" indent="0" algn="ctr" rtl="0">
                        <a:spcBef>
                          <a:spcPts val="0"/>
                        </a:spcBef>
                        <a:spcAft>
                          <a:spcPts val="0"/>
                        </a:spcAft>
                        <a:buNone/>
                      </a:pPr>
                      <a:r>
                        <a:rPr lang="ja" sz="1200" b="1">
                          <a:solidFill>
                            <a:srgbClr val="FFFFFF"/>
                          </a:solidFill>
                        </a:rPr>
                        <a:t>最大値</a:t>
                      </a:r>
                      <a:endParaRPr sz="1200" b="1">
                        <a:solidFill>
                          <a:srgbClr val="FFFFFF"/>
                        </a:solidFill>
                      </a:endParaRPr>
                    </a:p>
                  </a:txBody>
                  <a:tcPr marL="91425" marR="91425" marT="91425" marB="91425">
                    <a:solidFill>
                      <a:srgbClr val="FF609D"/>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 b="1">
                          <a:solidFill>
                            <a:srgbClr val="FF0062"/>
                          </a:solidFill>
                        </a:rPr>
                        <a:t>α</a:t>
                      </a:r>
                      <a:endParaRPr b="1">
                        <a:solidFill>
                          <a:srgbClr val="FF0062"/>
                        </a:solidFill>
                      </a:endParaRPr>
                    </a:p>
                  </a:txBody>
                  <a:tcPr marL="91425" marR="91425" marT="91425" marB="91425"/>
                </a:tc>
                <a:tc>
                  <a:txBody>
                    <a:bodyPr/>
                    <a:lstStyle/>
                    <a:p>
                      <a:pPr marL="0" lvl="0" indent="0" algn="ctr" rtl="0">
                        <a:spcBef>
                          <a:spcPts val="0"/>
                        </a:spcBef>
                        <a:spcAft>
                          <a:spcPts val="0"/>
                        </a:spcAft>
                        <a:buNone/>
                      </a:pPr>
                      <a:r>
                        <a:rPr lang="ja">
                          <a:solidFill>
                            <a:srgbClr val="434343"/>
                          </a:solidFill>
                        </a:rPr>
                        <a:t>連続値</a:t>
                      </a:r>
                      <a:endParaRPr>
                        <a:solidFill>
                          <a:srgbClr val="43434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ja">
                          <a:solidFill>
                            <a:srgbClr val="434343"/>
                          </a:solidFill>
                        </a:rPr>
                        <a:t>-無限</a:t>
                      </a:r>
                      <a:endParaRPr>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a:solidFill>
                            <a:srgbClr val="434343"/>
                          </a:solidFill>
                        </a:rPr>
                        <a:t>+無限</a:t>
                      </a:r>
                      <a:endParaRPr>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 b="1">
                          <a:solidFill>
                            <a:srgbClr val="FF0062"/>
                          </a:solidFill>
                        </a:rPr>
                        <a:t>β</a:t>
                      </a:r>
                      <a:endParaRPr b="1">
                        <a:solidFill>
                          <a:srgbClr val="FF0062"/>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a:solidFill>
                            <a:srgbClr val="434343"/>
                          </a:solidFill>
                        </a:rPr>
                        <a:t>連続値</a:t>
                      </a:r>
                      <a:endParaRPr>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a:solidFill>
                            <a:srgbClr val="434343"/>
                          </a:solidFill>
                        </a:rPr>
                        <a:t>-無限</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a:solidFill>
                            <a:srgbClr val="434343"/>
                          </a:solidFill>
                        </a:rPr>
                        <a:t>+無限</a:t>
                      </a:r>
                      <a:endParaRPr>
                        <a:solidFill>
                          <a:srgbClr val="434343"/>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 b="1">
                          <a:solidFill>
                            <a:srgbClr val="FF0062"/>
                          </a:solidFill>
                        </a:rPr>
                        <a:t>σ</a:t>
                      </a:r>
                      <a:endParaRPr b="1">
                        <a:solidFill>
                          <a:srgbClr val="FF006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a:solidFill>
                            <a:srgbClr val="434343"/>
                          </a:solidFill>
                        </a:rPr>
                        <a:t>連続値</a:t>
                      </a:r>
                      <a:endParaRPr>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200">
                          <a:solidFill>
                            <a:srgbClr val="434343"/>
                          </a:solidFill>
                        </a:rPr>
                        <a:t>0 より大きい</a:t>
                      </a:r>
                      <a:endParaRPr sz="12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a:solidFill>
                            <a:srgbClr val="434343"/>
                          </a:solidFill>
                        </a:rPr>
                        <a:t>+無限</a:t>
                      </a:r>
                      <a:endParaRPr>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67" name="Google Shape;467;p30"/>
          <p:cNvSpPr txBox="1"/>
          <p:nvPr/>
        </p:nvSpPr>
        <p:spPr>
          <a:xfrm>
            <a:off x="370488" y="2288717"/>
            <a:ext cx="4309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① 推定したい変数が取りうる値</a:t>
            </a:r>
            <a:endParaRPr b="1">
              <a:solidFill>
                <a:srgbClr val="FF0062"/>
              </a:solidFill>
            </a:endParaRPr>
          </a:p>
        </p:txBody>
      </p:sp>
      <p:graphicFrame>
        <p:nvGraphicFramePr>
          <p:cNvPr id="468" name="Google Shape;468;p30"/>
          <p:cNvGraphicFramePr/>
          <p:nvPr/>
        </p:nvGraphicFramePr>
        <p:xfrm>
          <a:off x="4760963" y="2550175"/>
          <a:ext cx="3000000" cy="3000000"/>
        </p:xfrm>
        <a:graphic>
          <a:graphicData uri="http://schemas.openxmlformats.org/drawingml/2006/table">
            <a:tbl>
              <a:tblPr>
                <a:noFill/>
                <a:tableStyleId>{0F489861-B3D8-4FA8-A063-03081A47B5C3}</a:tableStyleId>
              </a:tblPr>
              <a:tblGrid>
                <a:gridCol w="4012600">
                  <a:extLst>
                    <a:ext uri="{9D8B030D-6E8A-4147-A177-3AD203B41FA5}">
                      <a16:colId xmlns:a16="http://schemas.microsoft.com/office/drawing/2014/main" val="20000"/>
                    </a:ext>
                  </a:extLst>
                </a:gridCol>
              </a:tblGrid>
              <a:tr h="363825">
                <a:tc>
                  <a:txBody>
                    <a:bodyPr/>
                    <a:lstStyle/>
                    <a:p>
                      <a:pPr marL="0" lvl="0" indent="0" algn="ctr" rtl="0">
                        <a:spcBef>
                          <a:spcPts val="0"/>
                        </a:spcBef>
                        <a:spcAft>
                          <a:spcPts val="0"/>
                        </a:spcAft>
                        <a:buNone/>
                      </a:pPr>
                      <a:r>
                        <a:rPr lang="ja" sz="1200" b="1">
                          <a:solidFill>
                            <a:srgbClr val="FFFFFF"/>
                          </a:solidFill>
                        </a:rPr>
                        <a:t>確率分布の名称</a:t>
                      </a:r>
                      <a:endParaRPr sz="1200" b="1">
                        <a:solidFill>
                          <a:srgbClr val="FFFFFF"/>
                        </a:solidFill>
                      </a:endParaRPr>
                    </a:p>
                  </a:txBody>
                  <a:tcPr marL="91425" marR="91425" marT="91425" marB="91425">
                    <a:solidFill>
                      <a:schemeClr val="accent5"/>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Clr>
                          <a:schemeClr val="dk1"/>
                        </a:buClr>
                        <a:buSzPts val="1100"/>
                        <a:buFont typeface="Arial"/>
                        <a:buNone/>
                      </a:pPr>
                      <a:r>
                        <a:rPr lang="ja">
                          <a:solidFill>
                            <a:srgbClr val="434343"/>
                          </a:solidFill>
                        </a:rPr>
                        <a:t>Normal, T分布 など</a:t>
                      </a:r>
                      <a:endParaRPr b="1">
                        <a:solidFill>
                          <a:srgbClr val="434343"/>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
                          <a:solidFill>
                            <a:srgbClr val="434343"/>
                          </a:solidFill>
                        </a:rPr>
                        <a:t>Normal, T分布 など</a:t>
                      </a:r>
                      <a:endParaRPr>
                        <a:solidFill>
                          <a:srgbClr val="434343"/>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chemeClr val="dk1"/>
                        </a:buClr>
                        <a:buSzPts val="1100"/>
                        <a:buFont typeface="Arial"/>
                        <a:buNone/>
                      </a:pPr>
                      <a:r>
                        <a:rPr lang="ja">
                          <a:solidFill>
                            <a:srgbClr val="434343"/>
                          </a:solidFill>
                        </a:rPr>
                        <a:t>Half-Normal, Half-Cauchy, InvGammaなど</a:t>
                      </a:r>
                      <a:endParaRPr>
                        <a:solidFill>
                          <a:srgbClr val="434343"/>
                        </a:solidFill>
                      </a:endParaRPr>
                    </a:p>
                  </a:txBody>
                  <a:tcPr marL="91425" marR="91425" marT="91425" marB="91425"/>
                </a:tc>
                <a:extLst>
                  <a:ext uri="{0D108BD9-81ED-4DB2-BD59-A6C34878D82A}">
                    <a16:rowId xmlns:a16="http://schemas.microsoft.com/office/drawing/2014/main" val="10003"/>
                  </a:ext>
                </a:extLst>
              </a:tr>
            </a:tbl>
          </a:graphicData>
        </a:graphic>
      </p:graphicFrame>
      <p:sp>
        <p:nvSpPr>
          <p:cNvPr id="469" name="Google Shape;469;p30"/>
          <p:cNvSpPr txBox="1"/>
          <p:nvPr/>
        </p:nvSpPr>
        <p:spPr>
          <a:xfrm>
            <a:off x="4761013" y="2288717"/>
            <a:ext cx="4012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chemeClr val="accent5"/>
                </a:solidFill>
              </a:rPr>
              <a:t>② 対応する確率分布 の例</a:t>
            </a:r>
            <a:endParaRPr b="1">
              <a:solidFill>
                <a:schemeClr val="accent5"/>
              </a:solidFill>
            </a:endParaRPr>
          </a:p>
        </p:txBody>
      </p:sp>
      <p:sp>
        <p:nvSpPr>
          <p:cNvPr id="470" name="Google Shape;470;p30"/>
          <p:cNvSpPr txBox="1"/>
          <p:nvPr/>
        </p:nvSpPr>
        <p:spPr>
          <a:xfrm>
            <a:off x="370450" y="4163400"/>
            <a:ext cx="84030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b="1">
                <a:solidFill>
                  <a:schemeClr val="accent5"/>
                </a:solidFill>
              </a:rPr>
              <a:t>対応する確率分布</a:t>
            </a:r>
            <a:r>
              <a:rPr lang="ja" sz="1200">
                <a:solidFill>
                  <a:srgbClr val="434343"/>
                </a:solidFill>
              </a:rPr>
              <a:t>はどれを選んでも大丈夫なのですが、ここではそれぞれ以下の分布を選択したいと思います。</a:t>
            </a:r>
            <a:endParaRPr sz="1200">
              <a:solidFill>
                <a:srgbClr val="434343"/>
              </a:solidFill>
            </a:endParaRPr>
          </a:p>
          <a:p>
            <a:pPr marL="0" lvl="0" indent="0" algn="l" rtl="0">
              <a:spcBef>
                <a:spcPts val="0"/>
              </a:spcBef>
              <a:spcAft>
                <a:spcPts val="0"/>
              </a:spcAft>
              <a:buNone/>
            </a:pPr>
            <a:r>
              <a:rPr lang="ja" sz="1900" b="1">
                <a:solidFill>
                  <a:srgbClr val="FF0062"/>
                </a:solidFill>
              </a:rPr>
              <a:t>α</a:t>
            </a:r>
            <a:r>
              <a:rPr lang="ja" sz="1900" b="1">
                <a:solidFill>
                  <a:srgbClr val="434343"/>
                </a:solidFill>
              </a:rPr>
              <a:t> ~ </a:t>
            </a:r>
            <a:r>
              <a:rPr lang="ja" sz="1900" b="1">
                <a:solidFill>
                  <a:schemeClr val="accent5"/>
                </a:solidFill>
              </a:rPr>
              <a:t>Normal</a:t>
            </a:r>
            <a:r>
              <a:rPr lang="ja" sz="1900" b="1">
                <a:solidFill>
                  <a:srgbClr val="434343"/>
                </a:solidFill>
              </a:rPr>
              <a:t>、</a:t>
            </a:r>
            <a:r>
              <a:rPr lang="ja" sz="1900" b="1">
                <a:solidFill>
                  <a:srgbClr val="FF0062"/>
                </a:solidFill>
              </a:rPr>
              <a:t>β</a:t>
            </a:r>
            <a:r>
              <a:rPr lang="ja" sz="1900" b="1">
                <a:solidFill>
                  <a:srgbClr val="434343"/>
                </a:solidFill>
              </a:rPr>
              <a:t> ~ </a:t>
            </a:r>
            <a:r>
              <a:rPr lang="ja" sz="1900" b="1">
                <a:solidFill>
                  <a:schemeClr val="accent5"/>
                </a:solidFill>
              </a:rPr>
              <a:t>Normal</a:t>
            </a:r>
            <a:r>
              <a:rPr lang="ja" sz="1900" b="1">
                <a:solidFill>
                  <a:srgbClr val="434343"/>
                </a:solidFill>
              </a:rPr>
              <a:t>、</a:t>
            </a:r>
            <a:r>
              <a:rPr lang="ja" sz="1900" b="1">
                <a:solidFill>
                  <a:srgbClr val="FF0062"/>
                </a:solidFill>
              </a:rPr>
              <a:t>σ</a:t>
            </a:r>
            <a:r>
              <a:rPr lang="ja" sz="1900" b="1">
                <a:solidFill>
                  <a:srgbClr val="434343"/>
                </a:solidFill>
              </a:rPr>
              <a:t> ~ </a:t>
            </a:r>
            <a:r>
              <a:rPr lang="ja" sz="1900" b="1">
                <a:solidFill>
                  <a:schemeClr val="accent5"/>
                </a:solidFill>
              </a:rPr>
              <a:t>InvGamma</a:t>
            </a:r>
            <a:r>
              <a:rPr lang="ja" sz="1100" b="1">
                <a:solidFill>
                  <a:srgbClr val="434343"/>
                </a:solidFill>
              </a:rPr>
              <a:t>（逆ガンマ分布）</a:t>
            </a:r>
            <a:endParaRPr sz="1100" b="1">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1"/>
          <p:cNvSpPr txBox="1"/>
          <p:nvPr/>
        </p:nvSpPr>
        <p:spPr>
          <a:xfrm>
            <a:off x="414100" y="784749"/>
            <a:ext cx="8423700" cy="729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準備が整いましたので、一旦定式化しておきましょう。</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なお、</a:t>
            </a:r>
            <a:r>
              <a:rPr lang="ja" sz="1200" b="1">
                <a:solidFill>
                  <a:srgbClr val="FF0062"/>
                </a:solidFill>
              </a:rPr>
              <a:t>赤い文字</a:t>
            </a:r>
            <a:r>
              <a:rPr lang="ja" sz="1200">
                <a:solidFill>
                  <a:srgbClr val="434343"/>
                </a:solidFill>
              </a:rPr>
              <a:t>は</a:t>
            </a:r>
            <a:r>
              <a:rPr lang="ja" sz="1200" b="1">
                <a:solidFill>
                  <a:srgbClr val="FF0062"/>
                </a:solidFill>
              </a:rPr>
              <a:t>推定したい変数</a:t>
            </a:r>
            <a:r>
              <a:rPr lang="ja" sz="1200">
                <a:solidFill>
                  <a:srgbClr val="434343"/>
                </a:solidFill>
              </a:rPr>
              <a:t>、</a:t>
            </a:r>
            <a:r>
              <a:rPr lang="ja" sz="1200" b="1">
                <a:solidFill>
                  <a:srgbClr val="1155CC"/>
                </a:solidFill>
              </a:rPr>
              <a:t>青い文字</a:t>
            </a:r>
            <a:r>
              <a:rPr lang="ja" sz="1200">
                <a:solidFill>
                  <a:srgbClr val="434343"/>
                </a:solidFill>
              </a:rPr>
              <a:t>は</a:t>
            </a:r>
            <a:r>
              <a:rPr lang="ja" sz="1200" b="1">
                <a:solidFill>
                  <a:srgbClr val="1155CC"/>
                </a:solidFill>
              </a:rPr>
              <a:t>観測されているデータ</a:t>
            </a:r>
            <a:r>
              <a:rPr lang="ja" sz="1200">
                <a:solidFill>
                  <a:srgbClr val="434343"/>
                </a:solidFill>
              </a:rPr>
              <a:t>、</a:t>
            </a:r>
            <a:r>
              <a:rPr lang="ja" sz="1200" b="1">
                <a:solidFill>
                  <a:schemeClr val="accent5"/>
                </a:solidFill>
              </a:rPr>
              <a:t>緑の文字</a:t>
            </a:r>
            <a:r>
              <a:rPr lang="ja" sz="1200">
                <a:solidFill>
                  <a:srgbClr val="434343"/>
                </a:solidFill>
              </a:rPr>
              <a:t>は</a:t>
            </a:r>
            <a:r>
              <a:rPr lang="ja" sz="1200" b="1">
                <a:solidFill>
                  <a:schemeClr val="accent5"/>
                </a:solidFill>
              </a:rPr>
              <a:t>事前に準備した確率分布</a:t>
            </a:r>
            <a:r>
              <a:rPr lang="ja" sz="1200">
                <a:solidFill>
                  <a:srgbClr val="434343"/>
                </a:solidFill>
              </a:rPr>
              <a:t>です。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今後同じ意味のものを同じ色で表記するので注意してみてみてください。</a:t>
            </a:r>
            <a:endParaRPr sz="1200">
              <a:solidFill>
                <a:srgbClr val="434343"/>
              </a:solidFill>
            </a:endParaRPr>
          </a:p>
        </p:txBody>
      </p:sp>
      <p:sp>
        <p:nvSpPr>
          <p:cNvPr id="476" name="Google Shape;476;p3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確率モデルの作り方：定式化</a:t>
            </a:r>
            <a:endParaRPr/>
          </a:p>
        </p:txBody>
      </p:sp>
      <p:sp>
        <p:nvSpPr>
          <p:cNvPr id="477" name="Google Shape;477;p3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18</a:t>
            </a:fld>
            <a:endParaRPr/>
          </a:p>
        </p:txBody>
      </p:sp>
      <p:sp>
        <p:nvSpPr>
          <p:cNvPr id="478" name="Google Shape;478;p31"/>
          <p:cNvSpPr txBox="1"/>
          <p:nvPr/>
        </p:nvSpPr>
        <p:spPr>
          <a:xfrm>
            <a:off x="424450" y="1595290"/>
            <a:ext cx="8403000" cy="26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3200" b="1">
                <a:solidFill>
                  <a:srgbClr val="FF0062"/>
                </a:solidFill>
              </a:rPr>
              <a:t>α</a:t>
            </a:r>
            <a:r>
              <a:rPr lang="ja" sz="3200" b="1">
                <a:solidFill>
                  <a:srgbClr val="434343"/>
                </a:solidFill>
              </a:rPr>
              <a:t> ~ </a:t>
            </a:r>
            <a:r>
              <a:rPr lang="ja" sz="3200" b="1">
                <a:solidFill>
                  <a:schemeClr val="accent5"/>
                </a:solidFill>
              </a:rPr>
              <a:t>Normal</a:t>
            </a:r>
            <a:endParaRPr sz="3200" b="1">
              <a:solidFill>
                <a:srgbClr val="434343"/>
              </a:solidFill>
            </a:endParaRPr>
          </a:p>
          <a:p>
            <a:pPr marL="0" lvl="0" indent="0" algn="l" rtl="0">
              <a:spcBef>
                <a:spcPts val="0"/>
              </a:spcBef>
              <a:spcAft>
                <a:spcPts val="0"/>
              </a:spcAft>
              <a:buNone/>
            </a:pPr>
            <a:r>
              <a:rPr lang="ja" sz="3200" b="1">
                <a:solidFill>
                  <a:srgbClr val="FF0062"/>
                </a:solidFill>
              </a:rPr>
              <a:t>β</a:t>
            </a:r>
            <a:r>
              <a:rPr lang="ja" sz="3200" b="1">
                <a:solidFill>
                  <a:srgbClr val="434343"/>
                </a:solidFill>
              </a:rPr>
              <a:t> ~ </a:t>
            </a:r>
            <a:r>
              <a:rPr lang="ja" sz="3200" b="1">
                <a:solidFill>
                  <a:schemeClr val="accent5"/>
                </a:solidFill>
              </a:rPr>
              <a:t>Normal</a:t>
            </a:r>
            <a:endParaRPr sz="3200" b="1">
              <a:solidFill>
                <a:srgbClr val="434343"/>
              </a:solidFill>
            </a:endParaRPr>
          </a:p>
          <a:p>
            <a:pPr marL="0" lvl="0" indent="0" algn="l" rtl="0">
              <a:spcBef>
                <a:spcPts val="0"/>
              </a:spcBef>
              <a:spcAft>
                <a:spcPts val="0"/>
              </a:spcAft>
              <a:buNone/>
            </a:pPr>
            <a:r>
              <a:rPr lang="ja" sz="3200" b="1">
                <a:solidFill>
                  <a:srgbClr val="FF0062"/>
                </a:solidFill>
              </a:rPr>
              <a:t>σ</a:t>
            </a:r>
            <a:r>
              <a:rPr lang="ja" sz="3200" b="1">
                <a:solidFill>
                  <a:srgbClr val="434343"/>
                </a:solidFill>
              </a:rPr>
              <a:t> ~ </a:t>
            </a:r>
            <a:r>
              <a:rPr lang="ja" sz="3200" b="1">
                <a:solidFill>
                  <a:schemeClr val="accent5"/>
                </a:solidFill>
              </a:rPr>
              <a:t>InvGamma</a:t>
            </a:r>
            <a:endParaRPr sz="3200" b="1">
              <a:solidFill>
                <a:schemeClr val="accent5"/>
              </a:solidFill>
            </a:endParaRPr>
          </a:p>
          <a:p>
            <a:pPr marL="0" lvl="0" indent="0" algn="l" rtl="0">
              <a:spcBef>
                <a:spcPts val="0"/>
              </a:spcBef>
              <a:spcAft>
                <a:spcPts val="0"/>
              </a:spcAft>
              <a:buNone/>
            </a:pPr>
            <a:r>
              <a:rPr lang="ja" sz="3200" b="1">
                <a:solidFill>
                  <a:srgbClr val="FF0062"/>
                </a:solidFill>
              </a:rPr>
              <a:t>μ</a:t>
            </a:r>
            <a:r>
              <a:rPr lang="ja" sz="3200" b="1">
                <a:solidFill>
                  <a:schemeClr val="accent5"/>
                </a:solidFill>
              </a:rPr>
              <a:t> </a:t>
            </a:r>
            <a:r>
              <a:rPr lang="ja" sz="3200" b="1">
                <a:solidFill>
                  <a:srgbClr val="434343"/>
                </a:solidFill>
              </a:rPr>
              <a:t>= </a:t>
            </a:r>
            <a:r>
              <a:rPr lang="ja" sz="3200" b="1">
                <a:solidFill>
                  <a:srgbClr val="FF0062"/>
                </a:solidFill>
              </a:rPr>
              <a:t>α</a:t>
            </a:r>
            <a:r>
              <a:rPr lang="ja" sz="3200" b="1">
                <a:solidFill>
                  <a:srgbClr val="434343"/>
                </a:solidFill>
              </a:rPr>
              <a:t> + </a:t>
            </a:r>
            <a:r>
              <a:rPr lang="ja" sz="3200" b="1">
                <a:solidFill>
                  <a:srgbClr val="FF0062"/>
                </a:solidFill>
              </a:rPr>
              <a:t>β</a:t>
            </a:r>
            <a:r>
              <a:rPr lang="ja" sz="3200" b="1">
                <a:solidFill>
                  <a:srgbClr val="434343"/>
                </a:solidFill>
              </a:rPr>
              <a:t> × </a:t>
            </a:r>
            <a:r>
              <a:rPr lang="ja" sz="3200" b="1">
                <a:solidFill>
                  <a:srgbClr val="1155CC"/>
                </a:solidFill>
              </a:rPr>
              <a:t>X</a:t>
            </a:r>
            <a:endParaRPr sz="3200" b="1">
              <a:solidFill>
                <a:schemeClr val="accent5"/>
              </a:solidFill>
            </a:endParaRPr>
          </a:p>
          <a:p>
            <a:pPr marL="0" lvl="0" indent="0" algn="l" rtl="0">
              <a:spcBef>
                <a:spcPts val="0"/>
              </a:spcBef>
              <a:spcAft>
                <a:spcPts val="0"/>
              </a:spcAft>
              <a:buNone/>
            </a:pPr>
            <a:r>
              <a:rPr lang="ja" sz="3200" b="1">
                <a:solidFill>
                  <a:srgbClr val="1155CC"/>
                </a:solidFill>
              </a:rPr>
              <a:t>y</a:t>
            </a:r>
            <a:r>
              <a:rPr lang="ja" sz="3200" b="1">
                <a:solidFill>
                  <a:schemeClr val="accent5"/>
                </a:solidFill>
              </a:rPr>
              <a:t> </a:t>
            </a:r>
            <a:r>
              <a:rPr lang="ja" sz="3200" b="1">
                <a:solidFill>
                  <a:srgbClr val="434343"/>
                </a:solidFill>
              </a:rPr>
              <a:t>~ Normal( </a:t>
            </a:r>
            <a:r>
              <a:rPr lang="ja" sz="3200" b="1">
                <a:solidFill>
                  <a:srgbClr val="FF0062"/>
                </a:solidFill>
              </a:rPr>
              <a:t>μ</a:t>
            </a:r>
            <a:r>
              <a:rPr lang="ja" sz="3200" b="1">
                <a:solidFill>
                  <a:srgbClr val="434343"/>
                </a:solidFill>
              </a:rPr>
              <a:t> , </a:t>
            </a:r>
            <a:r>
              <a:rPr lang="ja" sz="3200" b="1">
                <a:solidFill>
                  <a:srgbClr val="FF0062"/>
                </a:solidFill>
              </a:rPr>
              <a:t>σ</a:t>
            </a:r>
            <a:r>
              <a:rPr lang="ja" sz="3200" b="1">
                <a:solidFill>
                  <a:srgbClr val="434343"/>
                </a:solidFill>
              </a:rPr>
              <a:t> )</a:t>
            </a:r>
            <a:endParaRPr sz="3200" b="1">
              <a:solidFill>
                <a:srgbClr val="434343"/>
              </a:solidFill>
            </a:endParaRPr>
          </a:p>
        </p:txBody>
      </p:sp>
      <p:sp>
        <p:nvSpPr>
          <p:cNvPr id="479" name="Google Shape;479;p31"/>
          <p:cNvSpPr txBox="1"/>
          <p:nvPr/>
        </p:nvSpPr>
        <p:spPr>
          <a:xfrm>
            <a:off x="4266550" y="1751300"/>
            <a:ext cx="4585800" cy="24042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これで準備完了...と言いたいところですが、</a:t>
            </a:r>
            <a:r>
              <a:rPr lang="ja" sz="1200" b="1">
                <a:solidFill>
                  <a:schemeClr val="accent5"/>
                </a:solidFill>
              </a:rPr>
              <a:t>事前に準備した分布</a:t>
            </a:r>
            <a:r>
              <a:rPr lang="ja" sz="1200">
                <a:solidFill>
                  <a:srgbClr val="434343"/>
                </a:solidFill>
              </a:rPr>
              <a:t>にもパラメーターがあるはずですね？</a:t>
            </a:r>
            <a:endParaRPr sz="1200">
              <a:solidFill>
                <a:srgbClr val="434343"/>
              </a:solidFill>
            </a:endParaRPr>
          </a:p>
          <a:p>
            <a:pPr marL="0" lvl="0" indent="0" algn="l" rtl="0">
              <a:spcBef>
                <a:spcPts val="0"/>
              </a:spcBef>
              <a:spcAft>
                <a:spcPts val="0"/>
              </a:spcAft>
              <a:buNone/>
            </a:pPr>
            <a:r>
              <a:rPr lang="ja" sz="1200">
                <a:solidFill>
                  <a:srgbClr val="434343"/>
                </a:solidFill>
              </a:rPr>
              <a:t>どうすれば良いかは後述しますので、一旦以下のように表記することにします。</a:t>
            </a:r>
            <a:endParaRPr sz="1200">
              <a:solidFill>
                <a:srgbClr val="434343"/>
              </a:solidFill>
            </a:endParaRPr>
          </a:p>
          <a:p>
            <a:pPr marL="0" lvl="0" indent="0" algn="l" rtl="0">
              <a:spcBef>
                <a:spcPts val="0"/>
              </a:spcBef>
              <a:spcAft>
                <a:spcPts val="0"/>
              </a:spcAft>
              <a:buClr>
                <a:schemeClr val="dk1"/>
              </a:buClr>
              <a:buSzPts val="1100"/>
              <a:buFont typeface="Arial"/>
              <a:buNone/>
            </a:pPr>
            <a:r>
              <a:rPr lang="ja" sz="2900" b="1">
                <a:solidFill>
                  <a:srgbClr val="FF0062"/>
                </a:solidFill>
              </a:rPr>
              <a:t>α</a:t>
            </a:r>
            <a:r>
              <a:rPr lang="ja" sz="2900" b="1">
                <a:solidFill>
                  <a:srgbClr val="434343"/>
                </a:solidFill>
              </a:rPr>
              <a:t> ~ </a:t>
            </a:r>
            <a:r>
              <a:rPr lang="ja" sz="2900" b="1">
                <a:solidFill>
                  <a:schemeClr val="accent5"/>
                </a:solidFill>
              </a:rPr>
              <a:t>Normal(</a:t>
            </a:r>
            <a:r>
              <a:rPr lang="ja" sz="2000" b="1">
                <a:solidFill>
                  <a:schemeClr val="accent5"/>
                </a:solidFill>
              </a:rPr>
              <a:t>α</a:t>
            </a:r>
            <a:r>
              <a:rPr lang="ja" sz="2900" b="1">
                <a:solidFill>
                  <a:schemeClr val="accent5"/>
                </a:solidFill>
              </a:rPr>
              <a:t>μ, </a:t>
            </a:r>
            <a:r>
              <a:rPr lang="ja" sz="2000" b="1">
                <a:solidFill>
                  <a:schemeClr val="accent5"/>
                </a:solidFill>
              </a:rPr>
              <a:t>α</a:t>
            </a:r>
            <a:r>
              <a:rPr lang="ja" sz="2900" b="1">
                <a:solidFill>
                  <a:schemeClr val="accent5"/>
                </a:solidFill>
              </a:rPr>
              <a:t>σ)</a:t>
            </a:r>
            <a:endParaRPr sz="3500" b="1">
              <a:solidFill>
                <a:schemeClr val="accent5"/>
              </a:solidFill>
            </a:endParaRPr>
          </a:p>
          <a:p>
            <a:pPr marL="0" lvl="0" indent="0" algn="l" rtl="0">
              <a:spcBef>
                <a:spcPts val="0"/>
              </a:spcBef>
              <a:spcAft>
                <a:spcPts val="0"/>
              </a:spcAft>
              <a:buClr>
                <a:schemeClr val="dk1"/>
              </a:buClr>
              <a:buSzPts val="1100"/>
              <a:buFont typeface="Arial"/>
              <a:buNone/>
            </a:pPr>
            <a:r>
              <a:rPr lang="ja" sz="2900" b="1">
                <a:solidFill>
                  <a:srgbClr val="FF0062"/>
                </a:solidFill>
              </a:rPr>
              <a:t>β</a:t>
            </a:r>
            <a:r>
              <a:rPr lang="ja" sz="2900" b="1">
                <a:solidFill>
                  <a:srgbClr val="434343"/>
                </a:solidFill>
              </a:rPr>
              <a:t> ~ </a:t>
            </a:r>
            <a:r>
              <a:rPr lang="ja" sz="2900" b="1">
                <a:solidFill>
                  <a:schemeClr val="accent5"/>
                </a:solidFill>
              </a:rPr>
              <a:t>Normal(</a:t>
            </a:r>
            <a:r>
              <a:rPr lang="ja" sz="2000" b="1">
                <a:solidFill>
                  <a:schemeClr val="accent5"/>
                </a:solidFill>
              </a:rPr>
              <a:t>β</a:t>
            </a:r>
            <a:r>
              <a:rPr lang="ja" sz="2900" b="1">
                <a:solidFill>
                  <a:schemeClr val="accent5"/>
                </a:solidFill>
              </a:rPr>
              <a:t>μ, </a:t>
            </a:r>
            <a:r>
              <a:rPr lang="ja" sz="2000" b="1">
                <a:solidFill>
                  <a:schemeClr val="accent5"/>
                </a:solidFill>
              </a:rPr>
              <a:t>β</a:t>
            </a:r>
            <a:r>
              <a:rPr lang="ja" sz="2900" b="1">
                <a:solidFill>
                  <a:schemeClr val="accent5"/>
                </a:solidFill>
              </a:rPr>
              <a:t>σ)</a:t>
            </a:r>
            <a:endParaRPr sz="2900" b="1">
              <a:solidFill>
                <a:schemeClr val="accent5"/>
              </a:solidFill>
            </a:endParaRPr>
          </a:p>
          <a:p>
            <a:pPr marL="0" lvl="0" indent="0" algn="l" rtl="0">
              <a:spcBef>
                <a:spcPts val="0"/>
              </a:spcBef>
              <a:spcAft>
                <a:spcPts val="0"/>
              </a:spcAft>
              <a:buClr>
                <a:schemeClr val="dk1"/>
              </a:buClr>
              <a:buSzPts val="1100"/>
              <a:buFont typeface="Arial"/>
              <a:buNone/>
            </a:pPr>
            <a:r>
              <a:rPr lang="ja" sz="2900" b="1">
                <a:solidFill>
                  <a:srgbClr val="FF0062"/>
                </a:solidFill>
              </a:rPr>
              <a:t>σ</a:t>
            </a:r>
            <a:r>
              <a:rPr lang="ja" sz="2900" b="1">
                <a:solidFill>
                  <a:srgbClr val="434343"/>
                </a:solidFill>
              </a:rPr>
              <a:t> ~ </a:t>
            </a:r>
            <a:r>
              <a:rPr lang="ja" sz="2900" b="1">
                <a:solidFill>
                  <a:schemeClr val="accent5"/>
                </a:solidFill>
              </a:rPr>
              <a:t>InvGamma(</a:t>
            </a:r>
            <a:r>
              <a:rPr lang="ja" sz="2000" b="1">
                <a:solidFill>
                  <a:schemeClr val="accent5"/>
                </a:solidFill>
              </a:rPr>
              <a:t>σ</a:t>
            </a:r>
            <a:r>
              <a:rPr lang="ja" sz="2900" b="1">
                <a:solidFill>
                  <a:schemeClr val="accent5"/>
                </a:solidFill>
              </a:rPr>
              <a:t>α, </a:t>
            </a:r>
            <a:r>
              <a:rPr lang="ja" sz="2000" b="1">
                <a:solidFill>
                  <a:schemeClr val="accent5"/>
                </a:solidFill>
              </a:rPr>
              <a:t>σ</a:t>
            </a:r>
            <a:r>
              <a:rPr lang="ja" sz="2900" b="1">
                <a:solidFill>
                  <a:schemeClr val="accent5"/>
                </a:solidFill>
              </a:rPr>
              <a:t>β)</a:t>
            </a:r>
            <a:endParaRPr sz="1900">
              <a:solidFill>
                <a:schemeClr val="accent5"/>
              </a:solidFill>
            </a:endParaRPr>
          </a:p>
          <a:p>
            <a:pPr marL="0" lvl="0" indent="0" algn="l" rtl="0">
              <a:spcBef>
                <a:spcPts val="0"/>
              </a:spcBef>
              <a:spcAft>
                <a:spcPts val="0"/>
              </a:spcAft>
              <a:buNone/>
            </a:pPr>
            <a:endParaRPr sz="12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確率モデルの作り方：推定する</a:t>
            </a:r>
            <a:endParaRPr/>
          </a:p>
        </p:txBody>
      </p:sp>
      <p:sp>
        <p:nvSpPr>
          <p:cNvPr id="485" name="Google Shape;485;p32"/>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19</a:t>
            </a:fld>
            <a:endParaRPr/>
          </a:p>
        </p:txBody>
      </p:sp>
      <p:sp>
        <p:nvSpPr>
          <p:cNvPr id="486" name="Google Shape;486;p32"/>
          <p:cNvSpPr txBox="1"/>
          <p:nvPr/>
        </p:nvSpPr>
        <p:spPr>
          <a:xfrm>
            <a:off x="5757100" y="1943893"/>
            <a:ext cx="3111600" cy="19455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900" b="1">
                <a:solidFill>
                  <a:srgbClr val="FF0062"/>
                </a:solidFill>
              </a:rPr>
              <a:t>α </a:t>
            </a:r>
            <a:r>
              <a:rPr lang="ja" sz="2900" b="1">
                <a:solidFill>
                  <a:srgbClr val="434343"/>
                </a:solidFill>
              </a:rPr>
              <a:t>~ Normal(</a:t>
            </a:r>
            <a:r>
              <a:rPr lang="ja" b="1">
                <a:solidFill>
                  <a:srgbClr val="434343"/>
                </a:solidFill>
              </a:rPr>
              <a:t>α</a:t>
            </a:r>
            <a:r>
              <a:rPr lang="ja" sz="2300" b="1">
                <a:solidFill>
                  <a:srgbClr val="434343"/>
                </a:solidFill>
              </a:rPr>
              <a:t>μ, </a:t>
            </a:r>
            <a:r>
              <a:rPr lang="ja" b="1">
                <a:solidFill>
                  <a:srgbClr val="434343"/>
                </a:solidFill>
              </a:rPr>
              <a:t>α</a:t>
            </a:r>
            <a:r>
              <a:rPr lang="ja" sz="2300" b="1">
                <a:solidFill>
                  <a:srgbClr val="434343"/>
                </a:solidFill>
              </a:rPr>
              <a:t>σ</a:t>
            </a:r>
            <a:r>
              <a:rPr lang="ja" sz="2900" b="1">
                <a:solidFill>
                  <a:srgbClr val="434343"/>
                </a:solidFill>
              </a:rPr>
              <a:t>)</a:t>
            </a:r>
            <a:endParaRPr sz="2900" b="1">
              <a:solidFill>
                <a:srgbClr val="434343"/>
              </a:solidFill>
            </a:endParaRPr>
          </a:p>
          <a:p>
            <a:pPr marL="0" lvl="0" indent="0" algn="l" rtl="0">
              <a:lnSpc>
                <a:spcPct val="115000"/>
              </a:lnSpc>
              <a:spcBef>
                <a:spcPts val="0"/>
              </a:spcBef>
              <a:spcAft>
                <a:spcPts val="0"/>
              </a:spcAft>
              <a:buNone/>
            </a:pPr>
            <a:r>
              <a:rPr lang="ja" sz="2900" b="1">
                <a:solidFill>
                  <a:srgbClr val="FF0062"/>
                </a:solidFill>
              </a:rPr>
              <a:t>β </a:t>
            </a:r>
            <a:r>
              <a:rPr lang="ja" sz="2900" b="1">
                <a:solidFill>
                  <a:srgbClr val="434343"/>
                </a:solidFill>
              </a:rPr>
              <a:t>~ Normal(</a:t>
            </a:r>
            <a:r>
              <a:rPr lang="ja" b="1">
                <a:solidFill>
                  <a:srgbClr val="434343"/>
                </a:solidFill>
              </a:rPr>
              <a:t>β</a:t>
            </a:r>
            <a:r>
              <a:rPr lang="ja" sz="2300" b="1">
                <a:solidFill>
                  <a:srgbClr val="434343"/>
                </a:solidFill>
              </a:rPr>
              <a:t>μ, </a:t>
            </a:r>
            <a:r>
              <a:rPr lang="ja" b="1">
                <a:solidFill>
                  <a:srgbClr val="434343"/>
                </a:solidFill>
              </a:rPr>
              <a:t>β</a:t>
            </a:r>
            <a:r>
              <a:rPr lang="ja" sz="2300" b="1">
                <a:solidFill>
                  <a:srgbClr val="434343"/>
                </a:solidFill>
              </a:rPr>
              <a:t>σ</a:t>
            </a:r>
            <a:r>
              <a:rPr lang="ja" sz="2900" b="1">
                <a:solidFill>
                  <a:srgbClr val="434343"/>
                </a:solidFill>
              </a:rPr>
              <a:t>)</a:t>
            </a:r>
            <a:endParaRPr sz="2900" b="1">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ja" sz="2900" b="1">
                <a:solidFill>
                  <a:srgbClr val="FF0062"/>
                </a:solidFill>
              </a:rPr>
              <a:t>σ </a:t>
            </a:r>
            <a:r>
              <a:rPr lang="ja" sz="2900" b="1">
                <a:solidFill>
                  <a:srgbClr val="434343"/>
                </a:solidFill>
              </a:rPr>
              <a:t>~ </a:t>
            </a:r>
            <a:r>
              <a:rPr lang="ja" sz="2200" b="1">
                <a:solidFill>
                  <a:srgbClr val="434343"/>
                </a:solidFill>
              </a:rPr>
              <a:t>InvGamma</a:t>
            </a:r>
            <a:r>
              <a:rPr lang="ja" sz="2600" b="1">
                <a:solidFill>
                  <a:srgbClr val="434343"/>
                </a:solidFill>
              </a:rPr>
              <a:t>(</a:t>
            </a:r>
            <a:r>
              <a:rPr lang="ja" sz="1000" b="1">
                <a:solidFill>
                  <a:srgbClr val="434343"/>
                </a:solidFill>
              </a:rPr>
              <a:t>σ</a:t>
            </a:r>
            <a:r>
              <a:rPr lang="ja" sz="1900" b="1">
                <a:solidFill>
                  <a:srgbClr val="434343"/>
                </a:solidFill>
              </a:rPr>
              <a:t>α, </a:t>
            </a:r>
            <a:r>
              <a:rPr lang="ja" sz="1000" b="1">
                <a:solidFill>
                  <a:srgbClr val="434343"/>
                </a:solidFill>
              </a:rPr>
              <a:t>σ</a:t>
            </a:r>
            <a:r>
              <a:rPr lang="ja" sz="1900" b="1">
                <a:solidFill>
                  <a:srgbClr val="434343"/>
                </a:solidFill>
              </a:rPr>
              <a:t>β</a:t>
            </a:r>
            <a:r>
              <a:rPr lang="ja" sz="2600" b="1">
                <a:solidFill>
                  <a:srgbClr val="434343"/>
                </a:solidFill>
              </a:rPr>
              <a:t>)</a:t>
            </a:r>
            <a:endParaRPr sz="2600" b="1">
              <a:solidFill>
                <a:srgbClr val="434343"/>
              </a:solidFill>
            </a:endParaRPr>
          </a:p>
        </p:txBody>
      </p:sp>
      <p:sp>
        <p:nvSpPr>
          <p:cNvPr id="487" name="Google Shape;487;p32"/>
          <p:cNvSpPr txBox="1"/>
          <p:nvPr/>
        </p:nvSpPr>
        <p:spPr>
          <a:xfrm>
            <a:off x="2106150" y="1943893"/>
            <a:ext cx="3233700" cy="19455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900" b="1">
                <a:solidFill>
                  <a:srgbClr val="FF0062"/>
                </a:solidFill>
              </a:rPr>
              <a:t>μ </a:t>
            </a:r>
            <a:r>
              <a:rPr lang="ja" sz="2900" b="1">
                <a:solidFill>
                  <a:srgbClr val="434343"/>
                </a:solidFill>
              </a:rPr>
              <a:t>=</a:t>
            </a:r>
            <a:r>
              <a:rPr lang="ja" sz="2900" b="1">
                <a:solidFill>
                  <a:srgbClr val="FF0062"/>
                </a:solidFill>
              </a:rPr>
              <a:t> α </a:t>
            </a:r>
            <a:r>
              <a:rPr lang="ja" sz="2900" b="1">
                <a:solidFill>
                  <a:srgbClr val="434343"/>
                </a:solidFill>
              </a:rPr>
              <a:t>+</a:t>
            </a:r>
            <a:r>
              <a:rPr lang="ja" sz="2900" b="1">
                <a:solidFill>
                  <a:srgbClr val="FF0062"/>
                </a:solidFill>
              </a:rPr>
              <a:t> β </a:t>
            </a:r>
            <a:r>
              <a:rPr lang="ja" sz="2900" b="1">
                <a:solidFill>
                  <a:srgbClr val="434343"/>
                </a:solidFill>
              </a:rPr>
              <a:t>×</a:t>
            </a:r>
            <a:r>
              <a:rPr lang="ja" sz="2900" b="1">
                <a:solidFill>
                  <a:srgbClr val="FF0062"/>
                </a:solidFill>
              </a:rPr>
              <a:t> </a:t>
            </a:r>
            <a:r>
              <a:rPr lang="ja" sz="2900" b="1">
                <a:solidFill>
                  <a:srgbClr val="1155CC"/>
                </a:solidFill>
              </a:rPr>
              <a:t>X</a:t>
            </a:r>
            <a:endParaRPr sz="2900" b="1">
              <a:solidFill>
                <a:srgbClr val="1155CC"/>
              </a:solidFill>
            </a:endParaRPr>
          </a:p>
          <a:p>
            <a:pPr marL="0" lvl="0" indent="0" algn="l" rtl="0">
              <a:lnSpc>
                <a:spcPct val="115000"/>
              </a:lnSpc>
              <a:spcBef>
                <a:spcPts val="0"/>
              </a:spcBef>
              <a:spcAft>
                <a:spcPts val="0"/>
              </a:spcAft>
              <a:buNone/>
            </a:pPr>
            <a:r>
              <a:rPr lang="ja" sz="2900" b="1">
                <a:solidFill>
                  <a:srgbClr val="1155CC"/>
                </a:solidFill>
              </a:rPr>
              <a:t>y</a:t>
            </a:r>
            <a:r>
              <a:rPr lang="ja" sz="2900" b="1">
                <a:solidFill>
                  <a:srgbClr val="FF0062"/>
                </a:solidFill>
              </a:rPr>
              <a:t> </a:t>
            </a:r>
            <a:r>
              <a:rPr lang="ja" sz="2900" b="1">
                <a:solidFill>
                  <a:srgbClr val="434343"/>
                </a:solidFill>
              </a:rPr>
              <a:t>~ Normal(</a:t>
            </a:r>
            <a:r>
              <a:rPr lang="ja" sz="2900" b="1">
                <a:solidFill>
                  <a:srgbClr val="FF0062"/>
                </a:solidFill>
              </a:rPr>
              <a:t>μ, σ</a:t>
            </a:r>
            <a:r>
              <a:rPr lang="ja" sz="2900" b="1">
                <a:solidFill>
                  <a:srgbClr val="434343"/>
                </a:solidFill>
              </a:rPr>
              <a:t>)</a:t>
            </a:r>
            <a:endParaRPr sz="800">
              <a:solidFill>
                <a:srgbClr val="434343"/>
              </a:solidFill>
            </a:endParaRPr>
          </a:p>
        </p:txBody>
      </p:sp>
      <p:sp>
        <p:nvSpPr>
          <p:cNvPr id="488" name="Google Shape;488;p32"/>
          <p:cNvSpPr txBox="1"/>
          <p:nvPr/>
        </p:nvSpPr>
        <p:spPr>
          <a:xfrm>
            <a:off x="303200" y="1943893"/>
            <a:ext cx="1442700" cy="19455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900" b="1">
                <a:solidFill>
                  <a:srgbClr val="FF0062"/>
                </a:solidFill>
              </a:rPr>
              <a:t>α </a:t>
            </a:r>
            <a:r>
              <a:rPr lang="ja" sz="2000" b="1">
                <a:solidFill>
                  <a:srgbClr val="434343"/>
                </a:solidFill>
              </a:rPr>
              <a:t>の分布</a:t>
            </a:r>
            <a:endParaRPr sz="2000" b="1">
              <a:solidFill>
                <a:srgbClr val="434343"/>
              </a:solidFill>
            </a:endParaRPr>
          </a:p>
          <a:p>
            <a:pPr marL="0" lvl="0" indent="0" algn="l" rtl="0">
              <a:lnSpc>
                <a:spcPct val="115000"/>
              </a:lnSpc>
              <a:spcBef>
                <a:spcPts val="0"/>
              </a:spcBef>
              <a:spcAft>
                <a:spcPts val="0"/>
              </a:spcAft>
              <a:buNone/>
            </a:pPr>
            <a:r>
              <a:rPr lang="ja" sz="2900" b="1">
                <a:solidFill>
                  <a:srgbClr val="FF0062"/>
                </a:solidFill>
              </a:rPr>
              <a:t>β </a:t>
            </a:r>
            <a:r>
              <a:rPr lang="ja" sz="2000" b="1">
                <a:solidFill>
                  <a:srgbClr val="434343"/>
                </a:solidFill>
              </a:rPr>
              <a:t>の分布</a:t>
            </a:r>
            <a:endParaRPr sz="2000" b="1">
              <a:solidFill>
                <a:srgbClr val="434343"/>
              </a:solidFill>
            </a:endParaRPr>
          </a:p>
          <a:p>
            <a:pPr marL="0" lvl="0" indent="0" algn="l" rtl="0">
              <a:lnSpc>
                <a:spcPct val="115000"/>
              </a:lnSpc>
              <a:spcBef>
                <a:spcPts val="0"/>
              </a:spcBef>
              <a:spcAft>
                <a:spcPts val="0"/>
              </a:spcAft>
              <a:buNone/>
            </a:pPr>
            <a:r>
              <a:rPr lang="ja" sz="2900" b="1">
                <a:solidFill>
                  <a:srgbClr val="FF0062"/>
                </a:solidFill>
              </a:rPr>
              <a:t>σ </a:t>
            </a:r>
            <a:r>
              <a:rPr lang="ja" sz="2000" b="1">
                <a:solidFill>
                  <a:srgbClr val="434343"/>
                </a:solidFill>
              </a:rPr>
              <a:t>の分布</a:t>
            </a:r>
            <a:endParaRPr sz="2000" b="1">
              <a:solidFill>
                <a:srgbClr val="434343"/>
              </a:solidFill>
            </a:endParaRPr>
          </a:p>
        </p:txBody>
      </p:sp>
      <p:sp>
        <p:nvSpPr>
          <p:cNvPr id="489" name="Google Shape;489;p32"/>
          <p:cNvSpPr txBox="1"/>
          <p:nvPr/>
        </p:nvSpPr>
        <p:spPr>
          <a:xfrm>
            <a:off x="5760725" y="1678893"/>
            <a:ext cx="31116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chemeClr val="accent5"/>
                </a:solidFill>
              </a:rPr>
              <a:t>事前に準備した分布</a:t>
            </a:r>
            <a:endParaRPr sz="1300" b="1">
              <a:solidFill>
                <a:schemeClr val="accent5"/>
              </a:solidFill>
            </a:endParaRPr>
          </a:p>
        </p:txBody>
      </p:sp>
      <p:sp>
        <p:nvSpPr>
          <p:cNvPr id="490" name="Google Shape;490;p32"/>
          <p:cNvSpPr txBox="1"/>
          <p:nvPr/>
        </p:nvSpPr>
        <p:spPr>
          <a:xfrm>
            <a:off x="2106150" y="1700968"/>
            <a:ext cx="32337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rgbClr val="B45F06"/>
                </a:solidFill>
              </a:rPr>
              <a:t>観測データとの当てはまりを測る</a:t>
            </a:r>
            <a:endParaRPr sz="1300" b="1">
              <a:solidFill>
                <a:srgbClr val="B45F06"/>
              </a:solidFill>
            </a:endParaRPr>
          </a:p>
        </p:txBody>
      </p:sp>
      <p:sp>
        <p:nvSpPr>
          <p:cNvPr id="491" name="Google Shape;491;p32"/>
          <p:cNvSpPr txBox="1"/>
          <p:nvPr/>
        </p:nvSpPr>
        <p:spPr>
          <a:xfrm>
            <a:off x="303200" y="1700968"/>
            <a:ext cx="14427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rgbClr val="FF0062"/>
                </a:solidFill>
              </a:rPr>
              <a:t>出力される分布</a:t>
            </a:r>
            <a:endParaRPr sz="1300" b="1">
              <a:solidFill>
                <a:srgbClr val="FF0062"/>
              </a:solidFill>
            </a:endParaRPr>
          </a:p>
        </p:txBody>
      </p:sp>
      <p:sp>
        <p:nvSpPr>
          <p:cNvPr id="492" name="Google Shape;492;p32"/>
          <p:cNvSpPr txBox="1"/>
          <p:nvPr/>
        </p:nvSpPr>
        <p:spPr>
          <a:xfrm>
            <a:off x="5760725" y="3888693"/>
            <a:ext cx="31116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chemeClr val="accent5"/>
                </a:solidFill>
              </a:rPr>
              <a:t>事前分布</a:t>
            </a:r>
            <a:endParaRPr sz="1300" b="1">
              <a:solidFill>
                <a:schemeClr val="accent5"/>
              </a:solidFill>
            </a:endParaRPr>
          </a:p>
        </p:txBody>
      </p:sp>
      <p:sp>
        <p:nvSpPr>
          <p:cNvPr id="493" name="Google Shape;493;p32"/>
          <p:cNvSpPr txBox="1"/>
          <p:nvPr/>
        </p:nvSpPr>
        <p:spPr>
          <a:xfrm>
            <a:off x="2106150" y="3910768"/>
            <a:ext cx="32337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rgbClr val="B45F06"/>
                </a:solidFill>
              </a:rPr>
              <a:t>尤度関数</a:t>
            </a:r>
            <a:endParaRPr sz="1300" b="1">
              <a:solidFill>
                <a:srgbClr val="B45F06"/>
              </a:solidFill>
            </a:endParaRPr>
          </a:p>
        </p:txBody>
      </p:sp>
      <p:sp>
        <p:nvSpPr>
          <p:cNvPr id="494" name="Google Shape;494;p32"/>
          <p:cNvSpPr txBox="1"/>
          <p:nvPr/>
        </p:nvSpPr>
        <p:spPr>
          <a:xfrm>
            <a:off x="303200" y="3910768"/>
            <a:ext cx="14427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rgbClr val="FF0062"/>
                </a:solidFill>
              </a:rPr>
              <a:t>事後分布</a:t>
            </a:r>
            <a:endParaRPr sz="1300" b="1">
              <a:solidFill>
                <a:srgbClr val="FF0062"/>
              </a:solidFill>
            </a:endParaRPr>
          </a:p>
        </p:txBody>
      </p:sp>
      <p:sp>
        <p:nvSpPr>
          <p:cNvPr id="495" name="Google Shape;495;p32"/>
          <p:cNvSpPr txBox="1"/>
          <p:nvPr/>
        </p:nvSpPr>
        <p:spPr>
          <a:xfrm>
            <a:off x="303200" y="606972"/>
            <a:ext cx="8565600" cy="989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では推定してみます。実は</a:t>
            </a:r>
            <a:r>
              <a:rPr lang="ja" sz="1200" b="1">
                <a:solidFill>
                  <a:srgbClr val="1155CC"/>
                </a:solidFill>
              </a:rPr>
              <a:t> y </a:t>
            </a:r>
            <a:r>
              <a:rPr lang="ja" sz="1200">
                <a:solidFill>
                  <a:srgbClr val="434343"/>
                </a:solidFill>
              </a:rPr>
              <a:t>が従う分布だけは</a:t>
            </a:r>
            <a:r>
              <a:rPr lang="ja" sz="1200" b="1">
                <a:solidFill>
                  <a:srgbClr val="1155CC"/>
                </a:solidFill>
              </a:rPr>
              <a:t>観測データ</a:t>
            </a:r>
            <a:r>
              <a:rPr lang="ja" sz="1200">
                <a:solidFill>
                  <a:srgbClr val="434343"/>
                </a:solidFill>
              </a:rPr>
              <a:t>との</a:t>
            </a:r>
            <a:r>
              <a:rPr lang="ja" sz="1200" b="1">
                <a:solidFill>
                  <a:srgbClr val="B45F06"/>
                </a:solidFill>
              </a:rPr>
              <a:t>当てはまり=尤度</a:t>
            </a:r>
            <a:r>
              <a:rPr lang="ja" sz="1200">
                <a:solidFill>
                  <a:srgbClr val="434343"/>
                </a:solidFill>
              </a:rPr>
              <a:t>を測る役割を持っています。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この</a:t>
            </a:r>
            <a:r>
              <a:rPr lang="ja" sz="1200" b="1">
                <a:solidFill>
                  <a:srgbClr val="B45F06"/>
                </a:solidFill>
              </a:rPr>
              <a:t>尤度関数</a:t>
            </a:r>
            <a:r>
              <a:rPr lang="ja" sz="1200">
                <a:solidFill>
                  <a:srgbClr val="434343"/>
                </a:solidFill>
              </a:rPr>
              <a:t>と</a:t>
            </a:r>
            <a:r>
              <a:rPr lang="ja" sz="1200" b="1">
                <a:solidFill>
                  <a:schemeClr val="accent5"/>
                </a:solidFill>
              </a:rPr>
              <a:t>事前に準備した分布</a:t>
            </a:r>
            <a:r>
              <a:rPr lang="ja" sz="1200">
                <a:solidFill>
                  <a:srgbClr val="434343"/>
                </a:solidFill>
              </a:rPr>
              <a:t>を掛け算すると</a:t>
            </a:r>
            <a:r>
              <a:rPr lang="ja" sz="1200" b="1">
                <a:solidFill>
                  <a:srgbClr val="FF0062"/>
                </a:solidFill>
              </a:rPr>
              <a:t>推定したい変数の分布</a:t>
            </a:r>
            <a:r>
              <a:rPr lang="ja" sz="1200">
                <a:solidFill>
                  <a:srgbClr val="434343"/>
                </a:solidFill>
              </a:rPr>
              <a:t>が出力されるようになっています。ええ！なんで！？と思った方は、このテキストの「条件付確率」と「ベイズ統計基礎理論」をぜひ読んでみてください。また「尤度ってなんだっけ...」という方向けには「最尤推定」の章も用意しているので、忘れてしまった方はぜひ読んでみてください。</a:t>
            </a:r>
            <a:endParaRPr sz="1200">
              <a:solidFill>
                <a:srgbClr val="434343"/>
              </a:solidFill>
            </a:endParaRPr>
          </a:p>
        </p:txBody>
      </p:sp>
      <p:sp>
        <p:nvSpPr>
          <p:cNvPr id="496" name="Google Shape;496;p32"/>
          <p:cNvSpPr/>
          <p:nvPr/>
        </p:nvSpPr>
        <p:spPr>
          <a:xfrm rot="-5398386">
            <a:off x="1606523" y="2819149"/>
            <a:ext cx="639000" cy="1950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txBox="1"/>
          <p:nvPr/>
        </p:nvSpPr>
        <p:spPr>
          <a:xfrm>
            <a:off x="303200" y="4272478"/>
            <a:ext cx="8565600" cy="56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また各「役割」ごとに名前がついているので覚えておきましょう。</a:t>
            </a:r>
            <a:r>
              <a:rPr lang="ja" sz="1200" b="1">
                <a:solidFill>
                  <a:schemeClr val="accent5"/>
                </a:solidFill>
              </a:rPr>
              <a:t>事前に準備した分布</a:t>
            </a:r>
            <a:r>
              <a:rPr lang="ja" sz="1200">
                <a:solidFill>
                  <a:srgbClr val="434343"/>
                </a:solidFill>
              </a:rPr>
              <a:t>を</a:t>
            </a:r>
            <a:r>
              <a:rPr lang="ja" sz="1200" b="1">
                <a:solidFill>
                  <a:schemeClr val="accent5"/>
                </a:solidFill>
              </a:rPr>
              <a:t>事前分布</a:t>
            </a:r>
            <a:r>
              <a:rPr lang="ja" sz="1200">
                <a:solidFill>
                  <a:srgbClr val="434343"/>
                </a:solidFill>
              </a:rPr>
              <a:t>、</a:t>
            </a:r>
            <a:r>
              <a:rPr lang="ja" sz="1200" b="1">
                <a:solidFill>
                  <a:srgbClr val="1155CC"/>
                </a:solidFill>
              </a:rPr>
              <a:t>観測変数</a:t>
            </a:r>
            <a:r>
              <a:rPr lang="ja" sz="1200">
                <a:solidFill>
                  <a:srgbClr val="434343"/>
                </a:solidFill>
              </a:rPr>
              <a:t>との</a:t>
            </a:r>
            <a:r>
              <a:rPr lang="ja" sz="1200" b="1">
                <a:solidFill>
                  <a:srgbClr val="B45F06"/>
                </a:solidFill>
              </a:rPr>
              <a:t>当てはまりを測る尤度関数</a:t>
            </a:r>
            <a:r>
              <a:rPr lang="ja" sz="1200">
                <a:solidFill>
                  <a:srgbClr val="434343"/>
                </a:solidFill>
              </a:rPr>
              <a:t>、</a:t>
            </a:r>
            <a:r>
              <a:rPr lang="ja" sz="1200" b="1">
                <a:solidFill>
                  <a:srgbClr val="FF0062"/>
                </a:solidFill>
              </a:rPr>
              <a:t>出力される分布</a:t>
            </a:r>
            <a:r>
              <a:rPr lang="ja" sz="1200">
                <a:solidFill>
                  <a:srgbClr val="434343"/>
                </a:solidFill>
              </a:rPr>
              <a:t>を</a:t>
            </a:r>
            <a:r>
              <a:rPr lang="ja" sz="1200" b="1">
                <a:solidFill>
                  <a:srgbClr val="FF0062"/>
                </a:solidFill>
              </a:rPr>
              <a:t>事後分布</a:t>
            </a:r>
            <a:r>
              <a:rPr lang="ja" sz="1200">
                <a:solidFill>
                  <a:srgbClr val="434343"/>
                </a:solidFill>
              </a:rPr>
              <a:t>といいます。</a:t>
            </a:r>
            <a:endParaRPr sz="1200">
              <a:solidFill>
                <a:srgbClr val="434343"/>
              </a:solidFill>
            </a:endParaRPr>
          </a:p>
        </p:txBody>
      </p:sp>
      <p:sp>
        <p:nvSpPr>
          <p:cNvPr id="498" name="Google Shape;498;p32"/>
          <p:cNvSpPr txBox="1"/>
          <p:nvPr/>
        </p:nvSpPr>
        <p:spPr>
          <a:xfrm>
            <a:off x="5343185" y="2669632"/>
            <a:ext cx="4434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3500" b="1">
                <a:solidFill>
                  <a:srgbClr val="666666"/>
                </a:solidFil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solidFill>
                  <a:srgbClr val="666666"/>
                </a:solidFill>
              </a:rPr>
              <a:t>目次</a:t>
            </a:r>
            <a:endParaRPr>
              <a:solidFill>
                <a:srgbClr val="666666"/>
              </a:solidFill>
            </a:endParaRPr>
          </a:p>
        </p:txBody>
      </p:sp>
      <p:sp>
        <p:nvSpPr>
          <p:cNvPr id="72" name="Google Shape;72;p1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a:t>
            </a:fld>
            <a:endParaRPr/>
          </a:p>
        </p:txBody>
      </p:sp>
      <p:sp>
        <p:nvSpPr>
          <p:cNvPr id="73" name="Google Shape;73;p15"/>
          <p:cNvSpPr txBox="1"/>
          <p:nvPr/>
        </p:nvSpPr>
        <p:spPr>
          <a:xfrm>
            <a:off x="2325750" y="756325"/>
            <a:ext cx="5864100" cy="28143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666666"/>
              </a:buClr>
              <a:buSzPts val="1800"/>
              <a:buChar char="●"/>
            </a:pPr>
            <a:r>
              <a:rPr lang="ja" sz="1800" b="1">
                <a:solidFill>
                  <a:srgbClr val="666666"/>
                </a:solidFill>
              </a:rPr>
              <a:t>ケーススタディ</a:t>
            </a:r>
            <a:endParaRPr sz="1800" b="1">
              <a:solidFill>
                <a:srgbClr val="666666"/>
              </a:solidFill>
            </a:endParaRPr>
          </a:p>
          <a:p>
            <a:pPr marL="457200" lvl="0" indent="-342900" algn="l" rtl="0">
              <a:lnSpc>
                <a:spcPct val="150000"/>
              </a:lnSpc>
              <a:spcBef>
                <a:spcPts val="0"/>
              </a:spcBef>
              <a:spcAft>
                <a:spcPts val="0"/>
              </a:spcAft>
              <a:buClr>
                <a:srgbClr val="666666"/>
              </a:buClr>
              <a:buSzPts val="1800"/>
              <a:buChar char="●"/>
            </a:pPr>
            <a:r>
              <a:rPr lang="ja" sz="1800" b="1">
                <a:solidFill>
                  <a:srgbClr val="666666"/>
                </a:solidFill>
              </a:rPr>
              <a:t>確率分布の復習クイズ</a:t>
            </a:r>
            <a:endParaRPr sz="1800" b="1">
              <a:solidFill>
                <a:srgbClr val="666666"/>
              </a:solidFill>
            </a:endParaRPr>
          </a:p>
          <a:p>
            <a:pPr marL="457200" lvl="0" indent="-342900" algn="l" rtl="0">
              <a:lnSpc>
                <a:spcPct val="150000"/>
              </a:lnSpc>
              <a:spcBef>
                <a:spcPts val="0"/>
              </a:spcBef>
              <a:spcAft>
                <a:spcPts val="0"/>
              </a:spcAft>
              <a:buClr>
                <a:srgbClr val="666666"/>
              </a:buClr>
              <a:buSzPts val="1800"/>
              <a:buChar char="●"/>
            </a:pPr>
            <a:r>
              <a:rPr lang="ja" sz="1800" b="1">
                <a:solidFill>
                  <a:srgbClr val="666666"/>
                </a:solidFill>
              </a:rPr>
              <a:t>確率モデルの作り方</a:t>
            </a:r>
            <a:endParaRPr sz="1800" b="1">
              <a:solidFill>
                <a:srgbClr val="666666"/>
              </a:solidFill>
            </a:endParaRPr>
          </a:p>
          <a:p>
            <a:pPr marL="457200" lvl="0" indent="-342900" algn="l" rtl="0">
              <a:lnSpc>
                <a:spcPct val="150000"/>
              </a:lnSpc>
              <a:spcBef>
                <a:spcPts val="0"/>
              </a:spcBef>
              <a:spcAft>
                <a:spcPts val="0"/>
              </a:spcAft>
              <a:buClr>
                <a:srgbClr val="666666"/>
              </a:buClr>
              <a:buSzPts val="1800"/>
              <a:buChar char="●"/>
            </a:pPr>
            <a:r>
              <a:rPr lang="ja" sz="1800" b="1">
                <a:solidFill>
                  <a:srgbClr val="666666"/>
                </a:solidFill>
              </a:rPr>
              <a:t>条件付確率</a:t>
            </a:r>
            <a:endParaRPr sz="1800" b="1">
              <a:solidFill>
                <a:srgbClr val="666666"/>
              </a:solidFill>
            </a:endParaRPr>
          </a:p>
          <a:p>
            <a:pPr marL="457200" lvl="0" indent="-342900" algn="l" rtl="0">
              <a:lnSpc>
                <a:spcPct val="150000"/>
              </a:lnSpc>
              <a:spcBef>
                <a:spcPts val="0"/>
              </a:spcBef>
              <a:spcAft>
                <a:spcPts val="0"/>
              </a:spcAft>
              <a:buClr>
                <a:srgbClr val="666666"/>
              </a:buClr>
              <a:buSzPts val="1800"/>
              <a:buChar char="●"/>
            </a:pPr>
            <a:r>
              <a:rPr lang="ja" sz="1800" b="1">
                <a:solidFill>
                  <a:srgbClr val="666666"/>
                </a:solidFill>
              </a:rPr>
              <a:t>最尤推定</a:t>
            </a:r>
            <a:endParaRPr sz="1800" b="1">
              <a:solidFill>
                <a:srgbClr val="666666"/>
              </a:solidFill>
            </a:endParaRPr>
          </a:p>
          <a:p>
            <a:pPr marL="457200" lvl="0" indent="-342900" algn="l" rtl="0">
              <a:lnSpc>
                <a:spcPct val="150000"/>
              </a:lnSpc>
              <a:spcBef>
                <a:spcPts val="0"/>
              </a:spcBef>
              <a:spcAft>
                <a:spcPts val="0"/>
              </a:spcAft>
              <a:buClr>
                <a:srgbClr val="666666"/>
              </a:buClr>
              <a:buSzPts val="1800"/>
              <a:buChar char="●"/>
            </a:pPr>
            <a:r>
              <a:rPr lang="ja" sz="1800" b="1">
                <a:solidFill>
                  <a:srgbClr val="666666"/>
                </a:solidFill>
              </a:rPr>
              <a:t>ベイズ統計基礎理論</a:t>
            </a:r>
            <a:endParaRPr sz="1800" b="1">
              <a:solidFill>
                <a:srgbClr val="666666"/>
              </a:solidFill>
            </a:endParaRPr>
          </a:p>
          <a:p>
            <a:pPr marL="457200" lvl="0" indent="-342900" algn="l" rtl="0">
              <a:lnSpc>
                <a:spcPct val="150000"/>
              </a:lnSpc>
              <a:spcBef>
                <a:spcPts val="0"/>
              </a:spcBef>
              <a:spcAft>
                <a:spcPts val="0"/>
              </a:spcAft>
              <a:buClr>
                <a:srgbClr val="666666"/>
              </a:buClr>
              <a:buSzPts val="1800"/>
              <a:buChar char="●"/>
            </a:pPr>
            <a:r>
              <a:rPr lang="ja" sz="1800" b="1">
                <a:solidFill>
                  <a:srgbClr val="666666"/>
                </a:solidFill>
              </a:rPr>
              <a:t>MCMC</a:t>
            </a:r>
            <a:endParaRPr sz="1800" b="1">
              <a:solidFill>
                <a:srgbClr val="666666"/>
              </a:solidFill>
            </a:endParaRPr>
          </a:p>
        </p:txBody>
      </p:sp>
      <p:sp>
        <p:nvSpPr>
          <p:cNvPr id="74" name="Google Shape;74;p15"/>
          <p:cNvSpPr txBox="1"/>
          <p:nvPr/>
        </p:nvSpPr>
        <p:spPr>
          <a:xfrm>
            <a:off x="348425" y="3862875"/>
            <a:ext cx="8497200" cy="823800"/>
          </a:xfrm>
          <a:prstGeom prst="rect">
            <a:avLst/>
          </a:prstGeom>
          <a:solidFill>
            <a:srgbClr val="EFEFE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100" b="1">
                <a:solidFill>
                  <a:srgbClr val="434343"/>
                </a:solidFill>
              </a:rPr>
              <a:t>このテキストの位置付け</a:t>
            </a:r>
            <a:endParaRPr sz="1100" b="1">
              <a:solidFill>
                <a:srgbClr val="434343"/>
              </a:solidFill>
            </a:endParaRPr>
          </a:p>
          <a:p>
            <a:pPr marL="0" lvl="0" indent="0" algn="l" rtl="0">
              <a:lnSpc>
                <a:spcPct val="115000"/>
              </a:lnSpc>
              <a:spcBef>
                <a:spcPts val="0"/>
              </a:spcBef>
              <a:spcAft>
                <a:spcPts val="0"/>
              </a:spcAft>
              <a:buNone/>
            </a:pPr>
            <a:r>
              <a:rPr lang="ja" sz="900">
                <a:solidFill>
                  <a:srgbClr val="434343"/>
                </a:solidFill>
              </a:rPr>
              <a:t>ケーススタディと確率分布の復習クイズは講義内で扱いますが、それ以外の項については想定した講義のゴールよりも少し難しい内容なので、補足として扱うことはあってもこの資料に基づいて講義を進めることはありません。さらに勉強したい方向けの参考資料として、他の書籍を読みながらめくっていただけると理解が捗ると思います。分からないところがあっても気軽に読み飛ばして大丈夫です。</a:t>
            </a:r>
            <a:endParaRPr sz="9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p:nvPr/>
        </p:nvSpPr>
        <p:spPr>
          <a:xfrm>
            <a:off x="6745161" y="1379488"/>
            <a:ext cx="1914300" cy="1800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解釈の方法</a:t>
            </a:r>
            <a:endParaRPr sz="1000" b="1">
              <a:solidFill>
                <a:srgbClr val="FF0062"/>
              </a:solidFill>
            </a:endParaRPr>
          </a:p>
        </p:txBody>
      </p:sp>
      <p:sp>
        <p:nvSpPr>
          <p:cNvPr id="504" name="Google Shape;504;p33"/>
          <p:cNvSpPr/>
          <p:nvPr/>
        </p:nvSpPr>
        <p:spPr>
          <a:xfrm>
            <a:off x="4783325" y="1381937"/>
            <a:ext cx="1914300" cy="1800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事後分布</a:t>
            </a:r>
            <a:endParaRPr sz="1000" b="1">
              <a:solidFill>
                <a:srgbClr val="FF0062"/>
              </a:solidFill>
            </a:endParaRPr>
          </a:p>
        </p:txBody>
      </p:sp>
      <p:sp>
        <p:nvSpPr>
          <p:cNvPr id="505" name="Google Shape;505;p33"/>
          <p:cNvSpPr/>
          <p:nvPr/>
        </p:nvSpPr>
        <p:spPr>
          <a:xfrm>
            <a:off x="7545943" y="2354600"/>
            <a:ext cx="234000" cy="3687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7316947" y="2434431"/>
            <a:ext cx="234000" cy="290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7088349" y="2593779"/>
            <a:ext cx="234000" cy="131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6859750" y="2645166"/>
            <a:ext cx="234000" cy="79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7774141" y="2471099"/>
            <a:ext cx="234000" cy="2550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8003540" y="2593360"/>
            <a:ext cx="234000" cy="131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8232151" y="2645101"/>
            <a:ext cx="234000" cy="79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7545943" y="2049800"/>
            <a:ext cx="234000" cy="3687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7316947" y="2129631"/>
            <a:ext cx="234000" cy="290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7088349" y="2288979"/>
            <a:ext cx="234000" cy="131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6859750" y="2340366"/>
            <a:ext cx="234000" cy="79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7774141" y="2166299"/>
            <a:ext cx="234000" cy="2550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8003540" y="2288560"/>
            <a:ext cx="234000" cy="131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8232151" y="2340301"/>
            <a:ext cx="234000" cy="79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7545943" y="1745000"/>
            <a:ext cx="234000" cy="3687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7316947" y="1824831"/>
            <a:ext cx="234000" cy="290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7088349" y="1984179"/>
            <a:ext cx="234000" cy="131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6859750" y="2035566"/>
            <a:ext cx="234000" cy="79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7774141" y="1861499"/>
            <a:ext cx="234000" cy="2550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8003540" y="1983760"/>
            <a:ext cx="234000" cy="131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8232151" y="2035501"/>
            <a:ext cx="234000" cy="79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確率モデルの作り方：出力される分布</a:t>
            </a:r>
            <a:endParaRPr/>
          </a:p>
        </p:txBody>
      </p:sp>
      <p:sp>
        <p:nvSpPr>
          <p:cNvPr id="527" name="Google Shape;527;p33"/>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20</a:t>
            </a:fld>
            <a:endParaRPr/>
          </a:p>
        </p:txBody>
      </p:sp>
      <p:sp>
        <p:nvSpPr>
          <p:cNvPr id="528" name="Google Shape;528;p33"/>
          <p:cNvSpPr txBox="1"/>
          <p:nvPr/>
        </p:nvSpPr>
        <p:spPr>
          <a:xfrm>
            <a:off x="315300" y="606303"/>
            <a:ext cx="85206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事後分布がどのように出力されるかみていきましょう。「解析的」に推定する場合と「サンプリングアルゴリズム」を用いて推定する場合との違いを見てみます。</a:t>
            </a:r>
            <a:endParaRPr sz="1200">
              <a:solidFill>
                <a:srgbClr val="434343"/>
              </a:solidFill>
            </a:endParaRPr>
          </a:p>
          <a:p>
            <a:pPr marL="0" lvl="0" indent="0" algn="l" rtl="0">
              <a:spcBef>
                <a:spcPts val="0"/>
              </a:spcBef>
              <a:spcAft>
                <a:spcPts val="0"/>
              </a:spcAft>
              <a:buNone/>
            </a:pPr>
            <a:endParaRPr sz="1200">
              <a:solidFill>
                <a:srgbClr val="434343"/>
              </a:solidFill>
            </a:endParaRPr>
          </a:p>
        </p:txBody>
      </p:sp>
      <p:sp>
        <p:nvSpPr>
          <p:cNvPr id="529" name="Google Shape;529;p33"/>
          <p:cNvSpPr txBox="1"/>
          <p:nvPr/>
        </p:nvSpPr>
        <p:spPr>
          <a:xfrm>
            <a:off x="478475" y="1129363"/>
            <a:ext cx="37950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解析的に推定する場合</a:t>
            </a:r>
            <a:endParaRPr>
              <a:solidFill>
                <a:srgbClr val="434343"/>
              </a:solidFill>
            </a:endParaRPr>
          </a:p>
        </p:txBody>
      </p:sp>
      <p:sp>
        <p:nvSpPr>
          <p:cNvPr id="530" name="Google Shape;530;p33"/>
          <p:cNvSpPr txBox="1"/>
          <p:nvPr/>
        </p:nvSpPr>
        <p:spPr>
          <a:xfrm>
            <a:off x="4794199" y="1114388"/>
            <a:ext cx="38454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a:solidFill>
                  <a:srgbClr val="434343"/>
                </a:solidFill>
              </a:rPr>
              <a:t>サンプリングする場合</a:t>
            </a:r>
            <a:endParaRPr sz="1300">
              <a:solidFill>
                <a:srgbClr val="434343"/>
              </a:solidFill>
            </a:endParaRPr>
          </a:p>
        </p:txBody>
      </p:sp>
      <p:graphicFrame>
        <p:nvGraphicFramePr>
          <p:cNvPr id="531" name="Google Shape;531;p33"/>
          <p:cNvGraphicFramePr/>
          <p:nvPr/>
        </p:nvGraphicFramePr>
        <p:xfrm>
          <a:off x="4864525" y="2113700"/>
          <a:ext cx="3000000" cy="3000000"/>
        </p:xfrm>
        <a:graphic>
          <a:graphicData uri="http://schemas.openxmlformats.org/drawingml/2006/table">
            <a:tbl>
              <a:tblPr>
                <a:noFill/>
                <a:tableStyleId>{0F489861-B3D8-4FA8-A063-03081A47B5C3}</a:tableStyleId>
              </a:tblPr>
              <a:tblGrid>
                <a:gridCol w="560775">
                  <a:extLst>
                    <a:ext uri="{9D8B030D-6E8A-4147-A177-3AD203B41FA5}">
                      <a16:colId xmlns:a16="http://schemas.microsoft.com/office/drawing/2014/main" val="20000"/>
                    </a:ext>
                  </a:extLst>
                </a:gridCol>
                <a:gridCol w="560775">
                  <a:extLst>
                    <a:ext uri="{9D8B030D-6E8A-4147-A177-3AD203B41FA5}">
                      <a16:colId xmlns:a16="http://schemas.microsoft.com/office/drawing/2014/main" val="20001"/>
                    </a:ext>
                  </a:extLst>
                </a:gridCol>
                <a:gridCol w="560775">
                  <a:extLst>
                    <a:ext uri="{9D8B030D-6E8A-4147-A177-3AD203B41FA5}">
                      <a16:colId xmlns:a16="http://schemas.microsoft.com/office/drawing/2014/main" val="20002"/>
                    </a:ext>
                  </a:extLst>
                </a:gridCol>
              </a:tblGrid>
              <a:tr h="410025">
                <a:tc>
                  <a:txBody>
                    <a:bodyPr/>
                    <a:lstStyle/>
                    <a:p>
                      <a:pPr marL="0" lvl="0" indent="0" algn="ctr" rtl="0">
                        <a:spcBef>
                          <a:spcPts val="0"/>
                        </a:spcBef>
                        <a:spcAft>
                          <a:spcPts val="0"/>
                        </a:spcAft>
                        <a:buNone/>
                      </a:pPr>
                      <a:r>
                        <a:rPr lang="ja">
                          <a:solidFill>
                            <a:srgbClr val="434343"/>
                          </a:solidFill>
                        </a:rPr>
                        <a:t>α</a:t>
                      </a:r>
                      <a:endParaRPr>
                        <a:solidFill>
                          <a:srgbClr val="434343"/>
                        </a:solidFill>
                      </a:endParaRPr>
                    </a:p>
                  </a:txBody>
                  <a:tcPr marL="91425" marR="91425" marT="91425" marB="91425" anchor="ctr">
                    <a:solidFill>
                      <a:srgbClr val="FFC4DB"/>
                    </a:solidFill>
                  </a:tcPr>
                </a:tc>
                <a:tc>
                  <a:txBody>
                    <a:bodyPr/>
                    <a:lstStyle/>
                    <a:p>
                      <a:pPr marL="0" lvl="0" indent="0" algn="ctr" rtl="0">
                        <a:spcBef>
                          <a:spcPts val="0"/>
                        </a:spcBef>
                        <a:spcAft>
                          <a:spcPts val="0"/>
                        </a:spcAft>
                        <a:buNone/>
                      </a:pPr>
                      <a:r>
                        <a:rPr lang="ja">
                          <a:solidFill>
                            <a:srgbClr val="434343"/>
                          </a:solidFill>
                        </a:rPr>
                        <a:t>β</a:t>
                      </a:r>
                      <a:endParaRPr>
                        <a:solidFill>
                          <a:srgbClr val="434343"/>
                        </a:solidFill>
                      </a:endParaRPr>
                    </a:p>
                  </a:txBody>
                  <a:tcPr marL="91425" marR="91425" marT="91425" marB="91425" anchor="ctr">
                    <a:solidFill>
                      <a:srgbClr val="FFC4DB"/>
                    </a:solidFill>
                  </a:tcP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σ</a:t>
                      </a:r>
                      <a:endParaRPr sz="900">
                        <a:solidFill>
                          <a:srgbClr val="434343"/>
                        </a:solidFill>
                      </a:endParaRPr>
                    </a:p>
                  </a:txBody>
                  <a:tcPr marL="91425" marR="91425" marT="91425" marB="91425" anchor="ctr">
                    <a:solidFill>
                      <a:srgbClr val="FFC4DB"/>
                    </a:solidFill>
                  </a:tcPr>
                </a:tc>
                <a:extLst>
                  <a:ext uri="{0D108BD9-81ED-4DB2-BD59-A6C34878D82A}">
                    <a16:rowId xmlns:a16="http://schemas.microsoft.com/office/drawing/2014/main" val="10000"/>
                  </a:ext>
                </a:extLst>
              </a:tr>
              <a:tr h="414000">
                <a:tc>
                  <a:txBody>
                    <a:bodyPr/>
                    <a:lstStyle/>
                    <a:p>
                      <a:pPr marL="0" lvl="0" indent="0" algn="ctr" rtl="0">
                        <a:spcBef>
                          <a:spcPts val="0"/>
                        </a:spcBef>
                        <a:spcAft>
                          <a:spcPts val="0"/>
                        </a:spcAft>
                        <a:buNone/>
                      </a:pPr>
                      <a:r>
                        <a:rPr lang="ja">
                          <a:solidFill>
                            <a:srgbClr val="434343"/>
                          </a:solidFill>
                        </a:rPr>
                        <a:t>2.4</a:t>
                      </a:r>
                      <a:endParaRPr>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a:solidFill>
                            <a:srgbClr val="434343"/>
                          </a:solidFill>
                        </a:rPr>
                        <a:t>3.3</a:t>
                      </a:r>
                      <a:endParaRPr>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a:solidFill>
                            <a:srgbClr val="434343"/>
                          </a:solidFill>
                        </a:rPr>
                        <a:t>1.2</a:t>
                      </a:r>
                      <a:endParaRPr>
                        <a:solidFill>
                          <a:srgbClr val="434343"/>
                        </a:solidFill>
                      </a:endParaRPr>
                    </a:p>
                  </a:txBody>
                  <a:tcPr marL="91425" marR="91425" marT="91425" marB="91425" anchor="ctr"/>
                </a:tc>
                <a:extLst>
                  <a:ext uri="{0D108BD9-81ED-4DB2-BD59-A6C34878D82A}">
                    <a16:rowId xmlns:a16="http://schemas.microsoft.com/office/drawing/2014/main" val="10001"/>
                  </a:ext>
                </a:extLst>
              </a:tr>
              <a:tr h="865425">
                <a:tc>
                  <a:txBody>
                    <a:bodyPr/>
                    <a:lstStyle/>
                    <a:p>
                      <a:pPr marL="0" lvl="0" indent="0" algn="ctr" rtl="0">
                        <a:spcBef>
                          <a:spcPts val="0"/>
                        </a:spcBef>
                        <a:spcAft>
                          <a:spcPts val="0"/>
                        </a:spcAft>
                        <a:buNone/>
                      </a:pPr>
                      <a:r>
                        <a:rPr lang="ja">
                          <a:solidFill>
                            <a:srgbClr val="434343"/>
                          </a:solidFill>
                        </a:rPr>
                        <a:t>・</a:t>
                      </a:r>
                      <a:endParaRPr>
                        <a:solidFill>
                          <a:srgbClr val="434343"/>
                        </a:solidFill>
                      </a:endParaRPr>
                    </a:p>
                    <a:p>
                      <a:pPr marL="0" lvl="0" indent="0" algn="ctr" rtl="0">
                        <a:spcBef>
                          <a:spcPts val="0"/>
                        </a:spcBef>
                        <a:spcAft>
                          <a:spcPts val="0"/>
                        </a:spcAft>
                        <a:buNone/>
                      </a:pPr>
                      <a:r>
                        <a:rPr lang="ja">
                          <a:solidFill>
                            <a:srgbClr val="434343"/>
                          </a:solidFill>
                        </a:rPr>
                        <a:t>・</a:t>
                      </a:r>
                      <a:endParaRPr>
                        <a:solidFill>
                          <a:srgbClr val="434343"/>
                        </a:solidFill>
                      </a:endParaRPr>
                    </a:p>
                    <a:p>
                      <a:pPr marL="0" lvl="0" indent="0" algn="ctr" rtl="0">
                        <a:spcBef>
                          <a:spcPts val="0"/>
                        </a:spcBef>
                        <a:spcAft>
                          <a:spcPts val="0"/>
                        </a:spcAft>
                        <a:buNone/>
                      </a:pPr>
                      <a:r>
                        <a:rPr lang="ja">
                          <a:solidFill>
                            <a:srgbClr val="434343"/>
                          </a:solidFill>
                        </a:rPr>
                        <a:t>・</a:t>
                      </a:r>
                      <a:endParaRPr>
                        <a:solidFill>
                          <a:srgbClr val="434343"/>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p>
                      <a:pPr marL="0" lvl="0" indent="0" algn="ctr" rtl="0">
                        <a:spcBef>
                          <a:spcPts val="0"/>
                        </a:spcBef>
                        <a:spcAft>
                          <a:spcPts val="0"/>
                        </a:spcAft>
                        <a:buClr>
                          <a:schemeClr val="dk1"/>
                        </a:buClr>
                        <a:buSzPts val="1100"/>
                        <a:buFont typeface="Arial"/>
                        <a:buNone/>
                      </a:pPr>
                      <a:r>
                        <a:rPr lang="ja">
                          <a:solidFill>
                            <a:srgbClr val="434343"/>
                          </a:solidFill>
                        </a:rPr>
                        <a:t>・</a:t>
                      </a:r>
                      <a:endParaRPr>
                        <a:solidFill>
                          <a:srgbClr val="434343"/>
                        </a:solidFill>
                      </a:endParaRPr>
                    </a:p>
                  </a:txBody>
                  <a:tcPr marL="91425" marR="91425" marT="91425" marB="91425" anchor="ctr"/>
                </a:tc>
                <a:extLst>
                  <a:ext uri="{0D108BD9-81ED-4DB2-BD59-A6C34878D82A}">
                    <a16:rowId xmlns:a16="http://schemas.microsoft.com/office/drawing/2014/main" val="10002"/>
                  </a:ext>
                </a:extLst>
              </a:tr>
              <a:tr h="414000">
                <a:tc>
                  <a:txBody>
                    <a:bodyPr/>
                    <a:lstStyle/>
                    <a:p>
                      <a:pPr marL="0" lvl="0" indent="0" algn="ctr" rtl="0">
                        <a:spcBef>
                          <a:spcPts val="0"/>
                        </a:spcBef>
                        <a:spcAft>
                          <a:spcPts val="0"/>
                        </a:spcAft>
                        <a:buNone/>
                      </a:pPr>
                      <a:r>
                        <a:rPr lang="ja">
                          <a:solidFill>
                            <a:srgbClr val="434343"/>
                          </a:solidFill>
                        </a:rPr>
                        <a:t>0.9</a:t>
                      </a:r>
                      <a:endParaRPr>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a:solidFill>
                            <a:srgbClr val="434343"/>
                          </a:solidFill>
                        </a:rPr>
                        <a:t>4.4</a:t>
                      </a:r>
                      <a:endParaRPr>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a:solidFill>
                            <a:srgbClr val="434343"/>
                          </a:solidFill>
                        </a:rPr>
                        <a:t>3.3</a:t>
                      </a:r>
                      <a:endParaRPr>
                        <a:solidFill>
                          <a:srgbClr val="434343"/>
                        </a:solidFill>
                      </a:endParaRPr>
                    </a:p>
                  </a:txBody>
                  <a:tcPr marL="91425" marR="91425" marT="91425" marB="91425" anchor="ctr"/>
                </a:tc>
                <a:extLst>
                  <a:ext uri="{0D108BD9-81ED-4DB2-BD59-A6C34878D82A}">
                    <a16:rowId xmlns:a16="http://schemas.microsoft.com/office/drawing/2014/main" val="10003"/>
                  </a:ext>
                </a:extLst>
              </a:tr>
            </a:tbl>
          </a:graphicData>
        </a:graphic>
      </p:graphicFrame>
      <p:graphicFrame>
        <p:nvGraphicFramePr>
          <p:cNvPr id="532" name="Google Shape;532;p33"/>
          <p:cNvGraphicFramePr/>
          <p:nvPr/>
        </p:nvGraphicFramePr>
        <p:xfrm>
          <a:off x="6698551" y="2946579"/>
          <a:ext cx="3000000" cy="3000000"/>
        </p:xfrm>
        <a:graphic>
          <a:graphicData uri="http://schemas.openxmlformats.org/drawingml/2006/table">
            <a:tbl>
              <a:tblPr>
                <a:noFill/>
                <a:tableStyleId>{0F489861-B3D8-4FA8-A063-03081A47B5C3}</a:tableStyleId>
              </a:tblPr>
              <a:tblGrid>
                <a:gridCol w="448075">
                  <a:extLst>
                    <a:ext uri="{9D8B030D-6E8A-4147-A177-3AD203B41FA5}">
                      <a16:colId xmlns:a16="http://schemas.microsoft.com/office/drawing/2014/main" val="20000"/>
                    </a:ext>
                  </a:extLst>
                </a:gridCol>
                <a:gridCol w="586025">
                  <a:extLst>
                    <a:ext uri="{9D8B030D-6E8A-4147-A177-3AD203B41FA5}">
                      <a16:colId xmlns:a16="http://schemas.microsoft.com/office/drawing/2014/main" val="20001"/>
                    </a:ext>
                  </a:extLst>
                </a:gridCol>
                <a:gridCol w="517050">
                  <a:extLst>
                    <a:ext uri="{9D8B030D-6E8A-4147-A177-3AD203B41FA5}">
                      <a16:colId xmlns:a16="http://schemas.microsoft.com/office/drawing/2014/main" val="20002"/>
                    </a:ext>
                  </a:extLst>
                </a:gridCol>
                <a:gridCol w="517050">
                  <a:extLst>
                    <a:ext uri="{9D8B030D-6E8A-4147-A177-3AD203B41FA5}">
                      <a16:colId xmlns:a16="http://schemas.microsoft.com/office/drawing/2014/main" val="20003"/>
                    </a:ext>
                  </a:extLst>
                </a:gridCol>
              </a:tblGrid>
              <a:tr h="280600">
                <a:tc>
                  <a:txBody>
                    <a:bodyPr/>
                    <a:lstStyle/>
                    <a:p>
                      <a:pPr marL="0" lvl="0" indent="0" algn="ctr" rtl="0">
                        <a:spcBef>
                          <a:spcPts val="0"/>
                        </a:spcBef>
                        <a:spcAft>
                          <a:spcPts val="0"/>
                        </a:spcAft>
                        <a:buNone/>
                      </a:pPr>
                      <a:endParaRPr sz="900">
                        <a:solidFill>
                          <a:srgbClr val="434343"/>
                        </a:solidFill>
                      </a:endParaRPr>
                    </a:p>
                  </a:txBody>
                  <a:tcPr marL="91425" marR="91425" marT="91425" marB="91425"/>
                </a:tc>
                <a:tc>
                  <a:txBody>
                    <a:bodyPr/>
                    <a:lstStyle/>
                    <a:p>
                      <a:pPr marL="0" lvl="0" indent="0" algn="ctr" rtl="0">
                        <a:spcBef>
                          <a:spcPts val="0"/>
                        </a:spcBef>
                        <a:spcAft>
                          <a:spcPts val="0"/>
                        </a:spcAft>
                        <a:buNone/>
                      </a:pPr>
                      <a:r>
                        <a:rPr lang="ja" sz="900" b="1">
                          <a:solidFill>
                            <a:srgbClr val="FFFFFF"/>
                          </a:solidFill>
                        </a:rPr>
                        <a:t>平均</a:t>
                      </a:r>
                      <a:endParaRPr sz="900" b="1">
                        <a:solidFill>
                          <a:srgbClr val="FFFFFF"/>
                        </a:solidFill>
                      </a:endParaRPr>
                    </a:p>
                  </a:txBody>
                  <a:tcPr marL="91425" marR="91425" marT="91425" marB="91425">
                    <a:solidFill>
                      <a:srgbClr val="999999"/>
                    </a:solidFill>
                  </a:tcPr>
                </a:tc>
                <a:tc>
                  <a:txBody>
                    <a:bodyPr/>
                    <a:lstStyle/>
                    <a:p>
                      <a:pPr marL="0" lvl="0" indent="0" algn="ctr" rtl="0">
                        <a:spcBef>
                          <a:spcPts val="0"/>
                        </a:spcBef>
                        <a:spcAft>
                          <a:spcPts val="0"/>
                        </a:spcAft>
                        <a:buNone/>
                      </a:pPr>
                      <a:r>
                        <a:rPr lang="ja" sz="900" b="1">
                          <a:solidFill>
                            <a:srgbClr val="FFFFFF"/>
                          </a:solidFill>
                        </a:rPr>
                        <a:t>分散</a:t>
                      </a:r>
                      <a:endParaRPr sz="900" b="1">
                        <a:solidFill>
                          <a:srgbClr val="FFFFFF"/>
                        </a:solidFill>
                      </a:endParaRPr>
                    </a:p>
                  </a:txBody>
                  <a:tcPr marL="91425" marR="91425" marT="91425" marB="91425">
                    <a:solidFill>
                      <a:srgbClr val="999999"/>
                    </a:solidFill>
                  </a:tcPr>
                </a:tc>
                <a:tc>
                  <a:txBody>
                    <a:bodyPr/>
                    <a:lstStyle/>
                    <a:p>
                      <a:pPr marL="0" lvl="0" indent="0" algn="ctr" rtl="0">
                        <a:spcBef>
                          <a:spcPts val="0"/>
                        </a:spcBef>
                        <a:spcAft>
                          <a:spcPts val="0"/>
                        </a:spcAft>
                        <a:buNone/>
                      </a:pPr>
                      <a:r>
                        <a:rPr lang="ja" sz="900" b="1">
                          <a:solidFill>
                            <a:srgbClr val="FFFFFF"/>
                          </a:solidFill>
                        </a:rPr>
                        <a:t>区間</a:t>
                      </a:r>
                      <a:endParaRPr sz="900" b="1">
                        <a:solidFill>
                          <a:srgbClr val="FFFFFF"/>
                        </a:solidFill>
                      </a:endParaRPr>
                    </a:p>
                  </a:txBody>
                  <a:tcPr marL="91425" marR="91425" marT="91425" marB="91425">
                    <a:solidFill>
                      <a:srgbClr val="999999"/>
                    </a:solidFill>
                  </a:tcPr>
                </a:tc>
                <a:extLst>
                  <a:ext uri="{0D108BD9-81ED-4DB2-BD59-A6C34878D82A}">
                    <a16:rowId xmlns:a16="http://schemas.microsoft.com/office/drawing/2014/main" val="10000"/>
                  </a:ext>
                </a:extLst>
              </a:tr>
              <a:tr h="280600">
                <a:tc>
                  <a:txBody>
                    <a:bodyPr/>
                    <a:lstStyle/>
                    <a:p>
                      <a:pPr marL="0" lvl="0" indent="0" algn="ctr" rtl="0">
                        <a:spcBef>
                          <a:spcPts val="0"/>
                        </a:spcBef>
                        <a:spcAft>
                          <a:spcPts val="0"/>
                        </a:spcAft>
                        <a:buNone/>
                      </a:pPr>
                      <a:r>
                        <a:rPr lang="ja" sz="900">
                          <a:solidFill>
                            <a:srgbClr val="434343"/>
                          </a:solidFill>
                        </a:rPr>
                        <a:t>α</a:t>
                      </a:r>
                      <a:endParaRPr sz="900">
                        <a:solidFill>
                          <a:srgbClr val="434343"/>
                        </a:solidFill>
                      </a:endParaRPr>
                    </a:p>
                  </a:txBody>
                  <a:tcPr marL="91425" marR="91425" marT="91425" marB="91425">
                    <a:solidFill>
                      <a:srgbClr val="FFC4DB"/>
                    </a:solidFill>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tc>
                <a:tc>
                  <a:txBody>
                    <a:bodyPr/>
                    <a:lstStyle/>
                    <a:p>
                      <a:pPr marL="0" lvl="0" indent="0" algn="ctr" rtl="0">
                        <a:spcBef>
                          <a:spcPts val="0"/>
                        </a:spcBef>
                        <a:spcAft>
                          <a:spcPts val="0"/>
                        </a:spcAft>
                        <a:buNone/>
                      </a:pPr>
                      <a:r>
                        <a:rPr lang="ja" sz="900">
                          <a:solidFill>
                            <a:srgbClr val="434343"/>
                          </a:solidFill>
                        </a:rPr>
                        <a:t>xx~xx</a:t>
                      </a:r>
                      <a:endParaRPr sz="900">
                        <a:solidFill>
                          <a:srgbClr val="434343"/>
                        </a:solidFill>
                      </a:endParaRPr>
                    </a:p>
                  </a:txBody>
                  <a:tcPr marL="91425" marR="91425" marT="91425" marB="91425"/>
                </a:tc>
                <a:extLst>
                  <a:ext uri="{0D108BD9-81ED-4DB2-BD59-A6C34878D82A}">
                    <a16:rowId xmlns:a16="http://schemas.microsoft.com/office/drawing/2014/main" val="10001"/>
                  </a:ext>
                </a:extLst>
              </a:tr>
              <a:tr h="280600">
                <a:tc>
                  <a:txBody>
                    <a:bodyPr/>
                    <a:lstStyle/>
                    <a:p>
                      <a:pPr marL="0" lvl="0" indent="0" algn="ctr" rtl="0">
                        <a:spcBef>
                          <a:spcPts val="0"/>
                        </a:spcBef>
                        <a:spcAft>
                          <a:spcPts val="0"/>
                        </a:spcAft>
                        <a:buNone/>
                      </a:pPr>
                      <a:r>
                        <a:rPr lang="ja" sz="900">
                          <a:solidFill>
                            <a:srgbClr val="434343"/>
                          </a:solidFill>
                        </a:rPr>
                        <a:t>β</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solidFill>
                      <a:srgbClr val="FFC4DB"/>
                    </a:solidFill>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xx~xx</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80600">
                <a:tc>
                  <a:txBody>
                    <a:bodyPr/>
                    <a:lstStyle/>
                    <a:p>
                      <a:pPr marL="0" lvl="0" indent="0" algn="ctr" rtl="0">
                        <a:spcBef>
                          <a:spcPts val="0"/>
                        </a:spcBef>
                        <a:spcAft>
                          <a:spcPts val="0"/>
                        </a:spcAft>
                        <a:buNone/>
                      </a:pPr>
                      <a:r>
                        <a:rPr lang="ja" sz="900">
                          <a:solidFill>
                            <a:srgbClr val="434343"/>
                          </a:solidFill>
                        </a:rPr>
                        <a:t>σ</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C4DB"/>
                    </a:solidFill>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xx~xx</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33" name="Google Shape;533;p33"/>
          <p:cNvSpPr txBox="1"/>
          <p:nvPr/>
        </p:nvSpPr>
        <p:spPr>
          <a:xfrm>
            <a:off x="4864488" y="1559500"/>
            <a:ext cx="1682400" cy="51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900"/>
              <a:t>サンプリングされたデータ</a:t>
            </a:r>
            <a:endParaRPr sz="900"/>
          </a:p>
        </p:txBody>
      </p:sp>
      <p:sp>
        <p:nvSpPr>
          <p:cNvPr id="534" name="Google Shape;534;p33"/>
          <p:cNvSpPr/>
          <p:nvPr/>
        </p:nvSpPr>
        <p:spPr>
          <a:xfrm>
            <a:off x="2418386" y="1389875"/>
            <a:ext cx="1914300" cy="1800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解釈の方法</a:t>
            </a:r>
            <a:endParaRPr sz="1000" b="1">
              <a:solidFill>
                <a:srgbClr val="FF0062"/>
              </a:solidFill>
            </a:endParaRPr>
          </a:p>
        </p:txBody>
      </p:sp>
      <p:sp>
        <p:nvSpPr>
          <p:cNvPr id="535" name="Google Shape;535;p33"/>
          <p:cNvSpPr txBox="1"/>
          <p:nvPr/>
        </p:nvSpPr>
        <p:spPr>
          <a:xfrm>
            <a:off x="521950" y="1597700"/>
            <a:ext cx="1783500" cy="18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確率密度関数</a:t>
            </a:r>
            <a:endParaRPr sz="1200">
              <a:solidFill>
                <a:srgbClr val="434343"/>
              </a:solidFill>
            </a:endParaRPr>
          </a:p>
        </p:txBody>
      </p:sp>
      <p:sp>
        <p:nvSpPr>
          <p:cNvPr id="536" name="Google Shape;536;p33"/>
          <p:cNvSpPr/>
          <p:nvPr/>
        </p:nvSpPr>
        <p:spPr>
          <a:xfrm>
            <a:off x="2544196" y="1767152"/>
            <a:ext cx="1771391" cy="371532"/>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sp>
        <p:nvSpPr>
          <p:cNvPr id="537" name="Google Shape;537;p33"/>
          <p:cNvSpPr/>
          <p:nvPr/>
        </p:nvSpPr>
        <p:spPr>
          <a:xfrm>
            <a:off x="2544196" y="2059664"/>
            <a:ext cx="1771391" cy="371532"/>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sp>
        <p:nvSpPr>
          <p:cNvPr id="538" name="Google Shape;538;p33"/>
          <p:cNvSpPr/>
          <p:nvPr/>
        </p:nvSpPr>
        <p:spPr>
          <a:xfrm>
            <a:off x="2588936" y="2290383"/>
            <a:ext cx="1718823" cy="395448"/>
          </a:xfrm>
          <a:custGeom>
            <a:avLst/>
            <a:gdLst/>
            <a:ahLst/>
            <a:cxnLst/>
            <a:rect l="l" t="t" r="r" b="b"/>
            <a:pathLst>
              <a:path w="88360" h="28578" extrusionOk="0">
                <a:moveTo>
                  <a:pt x="0" y="26630"/>
                </a:moveTo>
                <a:cubicBezTo>
                  <a:pt x="1372" y="22226"/>
                  <a:pt x="4187" y="1869"/>
                  <a:pt x="8229" y="208"/>
                </a:cubicBezTo>
                <a:cubicBezTo>
                  <a:pt x="12272" y="-1452"/>
                  <a:pt x="19707" y="12913"/>
                  <a:pt x="24255" y="16667"/>
                </a:cubicBezTo>
                <a:cubicBezTo>
                  <a:pt x="28803" y="20421"/>
                  <a:pt x="31041" y="20998"/>
                  <a:pt x="35517" y="22731"/>
                </a:cubicBezTo>
                <a:cubicBezTo>
                  <a:pt x="39993" y="24464"/>
                  <a:pt x="45624" y="26125"/>
                  <a:pt x="51110" y="27063"/>
                </a:cubicBezTo>
                <a:cubicBezTo>
                  <a:pt x="56596" y="28002"/>
                  <a:pt x="62227" y="28146"/>
                  <a:pt x="68435" y="28362"/>
                </a:cubicBezTo>
                <a:cubicBezTo>
                  <a:pt x="74643" y="28579"/>
                  <a:pt x="85039" y="28362"/>
                  <a:pt x="88360" y="28362"/>
                </a:cubicBezTo>
              </a:path>
            </a:pathLst>
          </a:custGeom>
          <a:solidFill>
            <a:srgbClr val="FFC4DB"/>
          </a:solidFill>
          <a:ln w="19050" cap="flat" cmpd="sng">
            <a:solidFill>
              <a:srgbClr val="434343"/>
            </a:solidFill>
            <a:prstDash val="solid"/>
            <a:round/>
            <a:headEnd type="none" w="med" len="med"/>
            <a:tailEnd type="none" w="med" len="med"/>
          </a:ln>
        </p:spPr>
      </p:sp>
      <p:graphicFrame>
        <p:nvGraphicFramePr>
          <p:cNvPr id="539" name="Google Shape;539;p33"/>
          <p:cNvGraphicFramePr/>
          <p:nvPr/>
        </p:nvGraphicFramePr>
        <p:xfrm>
          <a:off x="2359822" y="2946548"/>
          <a:ext cx="3000000" cy="3000000"/>
        </p:xfrm>
        <a:graphic>
          <a:graphicData uri="http://schemas.openxmlformats.org/drawingml/2006/table">
            <a:tbl>
              <a:tblPr>
                <a:noFill/>
                <a:tableStyleId>{0F489861-B3D8-4FA8-A063-03081A47B5C3}</a:tableStyleId>
              </a:tblPr>
              <a:tblGrid>
                <a:gridCol w="435600">
                  <a:extLst>
                    <a:ext uri="{9D8B030D-6E8A-4147-A177-3AD203B41FA5}">
                      <a16:colId xmlns:a16="http://schemas.microsoft.com/office/drawing/2014/main" val="20000"/>
                    </a:ext>
                  </a:extLst>
                </a:gridCol>
                <a:gridCol w="569700">
                  <a:extLst>
                    <a:ext uri="{9D8B030D-6E8A-4147-A177-3AD203B41FA5}">
                      <a16:colId xmlns:a16="http://schemas.microsoft.com/office/drawing/2014/main" val="20001"/>
                    </a:ext>
                  </a:extLst>
                </a:gridCol>
                <a:gridCol w="502650">
                  <a:extLst>
                    <a:ext uri="{9D8B030D-6E8A-4147-A177-3AD203B41FA5}">
                      <a16:colId xmlns:a16="http://schemas.microsoft.com/office/drawing/2014/main" val="20002"/>
                    </a:ext>
                  </a:extLst>
                </a:gridCol>
                <a:gridCol w="502650">
                  <a:extLst>
                    <a:ext uri="{9D8B030D-6E8A-4147-A177-3AD203B41FA5}">
                      <a16:colId xmlns:a16="http://schemas.microsoft.com/office/drawing/2014/main" val="20003"/>
                    </a:ext>
                  </a:extLst>
                </a:gridCol>
              </a:tblGrid>
              <a:tr h="320025">
                <a:tc>
                  <a:txBody>
                    <a:bodyPr/>
                    <a:lstStyle/>
                    <a:p>
                      <a:pPr marL="0" lvl="0" indent="0" algn="ctr" rtl="0">
                        <a:spcBef>
                          <a:spcPts val="0"/>
                        </a:spcBef>
                        <a:spcAft>
                          <a:spcPts val="0"/>
                        </a:spcAft>
                        <a:buNone/>
                      </a:pPr>
                      <a:endParaRPr sz="900">
                        <a:solidFill>
                          <a:srgbClr val="434343"/>
                        </a:solidFill>
                      </a:endParaRPr>
                    </a:p>
                  </a:txBody>
                  <a:tcPr marL="91425" marR="91425" marT="91425" marB="91425"/>
                </a:tc>
                <a:tc>
                  <a:txBody>
                    <a:bodyPr/>
                    <a:lstStyle/>
                    <a:p>
                      <a:pPr marL="0" lvl="0" indent="0" algn="ctr" rtl="0">
                        <a:spcBef>
                          <a:spcPts val="0"/>
                        </a:spcBef>
                        <a:spcAft>
                          <a:spcPts val="0"/>
                        </a:spcAft>
                        <a:buNone/>
                      </a:pPr>
                      <a:r>
                        <a:rPr lang="ja" sz="900" b="1">
                          <a:solidFill>
                            <a:srgbClr val="FFFFFF"/>
                          </a:solidFill>
                        </a:rPr>
                        <a:t>平均</a:t>
                      </a:r>
                      <a:endParaRPr sz="900" b="1">
                        <a:solidFill>
                          <a:srgbClr val="FFFFFF"/>
                        </a:solidFill>
                      </a:endParaRPr>
                    </a:p>
                  </a:txBody>
                  <a:tcPr marL="91425" marR="91425" marT="91425" marB="91425">
                    <a:solidFill>
                      <a:srgbClr val="999999"/>
                    </a:solidFill>
                  </a:tcPr>
                </a:tc>
                <a:tc>
                  <a:txBody>
                    <a:bodyPr/>
                    <a:lstStyle/>
                    <a:p>
                      <a:pPr marL="0" lvl="0" indent="0" algn="ctr" rtl="0">
                        <a:spcBef>
                          <a:spcPts val="0"/>
                        </a:spcBef>
                        <a:spcAft>
                          <a:spcPts val="0"/>
                        </a:spcAft>
                        <a:buNone/>
                      </a:pPr>
                      <a:r>
                        <a:rPr lang="ja" sz="900" b="1">
                          <a:solidFill>
                            <a:srgbClr val="FFFFFF"/>
                          </a:solidFill>
                        </a:rPr>
                        <a:t>分散</a:t>
                      </a:r>
                      <a:endParaRPr sz="900" b="1">
                        <a:solidFill>
                          <a:srgbClr val="FFFFFF"/>
                        </a:solidFill>
                      </a:endParaRPr>
                    </a:p>
                  </a:txBody>
                  <a:tcPr marL="91425" marR="91425" marT="91425" marB="91425">
                    <a:solidFill>
                      <a:srgbClr val="999999"/>
                    </a:solidFill>
                  </a:tcPr>
                </a:tc>
                <a:tc>
                  <a:txBody>
                    <a:bodyPr/>
                    <a:lstStyle/>
                    <a:p>
                      <a:pPr marL="0" lvl="0" indent="0" algn="ctr" rtl="0">
                        <a:spcBef>
                          <a:spcPts val="0"/>
                        </a:spcBef>
                        <a:spcAft>
                          <a:spcPts val="0"/>
                        </a:spcAft>
                        <a:buNone/>
                      </a:pPr>
                      <a:r>
                        <a:rPr lang="ja" sz="900" b="1">
                          <a:solidFill>
                            <a:srgbClr val="FFFFFF"/>
                          </a:solidFill>
                        </a:rPr>
                        <a:t>区間</a:t>
                      </a:r>
                      <a:endParaRPr sz="900" b="1">
                        <a:solidFill>
                          <a:srgbClr val="FFFFFF"/>
                        </a:solidFill>
                      </a:endParaRPr>
                    </a:p>
                  </a:txBody>
                  <a:tcPr marL="91425" marR="91425" marT="91425" marB="91425">
                    <a:solidFill>
                      <a:srgbClr val="999999"/>
                    </a:solidFill>
                  </a:tcPr>
                </a:tc>
                <a:extLst>
                  <a:ext uri="{0D108BD9-81ED-4DB2-BD59-A6C34878D82A}">
                    <a16:rowId xmlns:a16="http://schemas.microsoft.com/office/drawing/2014/main" val="10000"/>
                  </a:ext>
                </a:extLst>
              </a:tr>
              <a:tr h="320025">
                <a:tc>
                  <a:txBody>
                    <a:bodyPr/>
                    <a:lstStyle/>
                    <a:p>
                      <a:pPr marL="0" lvl="0" indent="0" algn="ctr" rtl="0">
                        <a:spcBef>
                          <a:spcPts val="0"/>
                        </a:spcBef>
                        <a:spcAft>
                          <a:spcPts val="0"/>
                        </a:spcAft>
                        <a:buNone/>
                      </a:pPr>
                      <a:r>
                        <a:rPr lang="ja" sz="900">
                          <a:solidFill>
                            <a:srgbClr val="434343"/>
                          </a:solidFill>
                        </a:rPr>
                        <a:t>α</a:t>
                      </a:r>
                      <a:endParaRPr sz="900">
                        <a:solidFill>
                          <a:srgbClr val="434343"/>
                        </a:solidFill>
                      </a:endParaRPr>
                    </a:p>
                  </a:txBody>
                  <a:tcPr marL="91425" marR="91425" marT="91425" marB="91425">
                    <a:solidFill>
                      <a:srgbClr val="FFC4DB"/>
                    </a:solidFill>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tc>
                <a:tc>
                  <a:txBody>
                    <a:bodyPr/>
                    <a:lstStyle/>
                    <a:p>
                      <a:pPr marL="0" lvl="0" indent="0" algn="ctr" rtl="0">
                        <a:spcBef>
                          <a:spcPts val="0"/>
                        </a:spcBef>
                        <a:spcAft>
                          <a:spcPts val="0"/>
                        </a:spcAft>
                        <a:buNone/>
                      </a:pPr>
                      <a:r>
                        <a:rPr lang="ja" sz="900">
                          <a:solidFill>
                            <a:srgbClr val="434343"/>
                          </a:solidFill>
                        </a:rPr>
                        <a:t>xx~xx</a:t>
                      </a:r>
                      <a:endParaRPr sz="900">
                        <a:solidFill>
                          <a:srgbClr val="434343"/>
                        </a:solidFill>
                      </a:endParaRPr>
                    </a:p>
                  </a:txBody>
                  <a:tcPr marL="91425" marR="91425" marT="91425" marB="91425"/>
                </a:tc>
                <a:extLst>
                  <a:ext uri="{0D108BD9-81ED-4DB2-BD59-A6C34878D82A}">
                    <a16:rowId xmlns:a16="http://schemas.microsoft.com/office/drawing/2014/main" val="10001"/>
                  </a:ext>
                </a:extLst>
              </a:tr>
              <a:tr h="320025">
                <a:tc>
                  <a:txBody>
                    <a:bodyPr/>
                    <a:lstStyle/>
                    <a:p>
                      <a:pPr marL="0" lvl="0" indent="0" algn="ctr" rtl="0">
                        <a:spcBef>
                          <a:spcPts val="0"/>
                        </a:spcBef>
                        <a:spcAft>
                          <a:spcPts val="0"/>
                        </a:spcAft>
                        <a:buNone/>
                      </a:pPr>
                      <a:r>
                        <a:rPr lang="ja" sz="900">
                          <a:solidFill>
                            <a:srgbClr val="434343"/>
                          </a:solidFill>
                        </a:rPr>
                        <a:t>β</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solidFill>
                      <a:srgbClr val="FFC4DB"/>
                    </a:solidFill>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xx~xx</a:t>
                      </a:r>
                      <a:endParaRPr sz="900">
                        <a:solidFill>
                          <a:srgbClr val="434343"/>
                        </a:solidFill>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20025">
                <a:tc>
                  <a:txBody>
                    <a:bodyPr/>
                    <a:lstStyle/>
                    <a:p>
                      <a:pPr marL="0" lvl="0" indent="0" algn="ctr" rtl="0">
                        <a:spcBef>
                          <a:spcPts val="0"/>
                        </a:spcBef>
                        <a:spcAft>
                          <a:spcPts val="0"/>
                        </a:spcAft>
                        <a:buNone/>
                      </a:pPr>
                      <a:r>
                        <a:rPr lang="ja" sz="900">
                          <a:solidFill>
                            <a:srgbClr val="434343"/>
                          </a:solidFill>
                        </a:rPr>
                        <a:t>σ</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C4DB"/>
                    </a:solidFill>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900">
                          <a:solidFill>
                            <a:srgbClr val="434343"/>
                          </a:solidFill>
                        </a:rPr>
                        <a:t>xx~xx</a:t>
                      </a:r>
                      <a:endParaRPr sz="9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540" name="Google Shape;540;p33"/>
          <p:cNvSpPr/>
          <p:nvPr/>
        </p:nvSpPr>
        <p:spPr>
          <a:xfrm>
            <a:off x="6777250" y="1753162"/>
            <a:ext cx="1771391" cy="371532"/>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dk2"/>
            </a:solidFill>
            <a:prstDash val="dot"/>
            <a:round/>
            <a:headEnd type="none" w="med" len="med"/>
            <a:tailEnd type="none" w="med" len="med"/>
          </a:ln>
        </p:spPr>
      </p:sp>
      <p:sp>
        <p:nvSpPr>
          <p:cNvPr id="541" name="Google Shape;541;p33"/>
          <p:cNvSpPr/>
          <p:nvPr/>
        </p:nvSpPr>
        <p:spPr>
          <a:xfrm>
            <a:off x="6777250" y="2045673"/>
            <a:ext cx="1771391" cy="371532"/>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dk2"/>
            </a:solidFill>
            <a:prstDash val="dot"/>
            <a:round/>
            <a:headEnd type="none" w="med" len="med"/>
            <a:tailEnd type="none" w="med" len="med"/>
          </a:ln>
        </p:spPr>
      </p:sp>
      <p:sp>
        <p:nvSpPr>
          <p:cNvPr id="542" name="Google Shape;542;p33"/>
          <p:cNvSpPr/>
          <p:nvPr/>
        </p:nvSpPr>
        <p:spPr>
          <a:xfrm>
            <a:off x="6777250" y="2302335"/>
            <a:ext cx="1771391" cy="371532"/>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dk2"/>
            </a:solidFill>
            <a:prstDash val="dot"/>
            <a:round/>
            <a:headEnd type="none" w="med" len="med"/>
            <a:tailEnd type="none" w="med" len="med"/>
          </a:ln>
        </p:spPr>
      </p:sp>
      <p:sp>
        <p:nvSpPr>
          <p:cNvPr id="543" name="Google Shape;543;p33"/>
          <p:cNvSpPr txBox="1"/>
          <p:nvPr/>
        </p:nvSpPr>
        <p:spPr>
          <a:xfrm>
            <a:off x="6698550" y="1608902"/>
            <a:ext cx="2068200" cy="13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データをヒストグラムで可視化</a:t>
            </a:r>
            <a:endParaRPr sz="1000" b="1">
              <a:solidFill>
                <a:srgbClr val="FF0062"/>
              </a:solidFill>
            </a:endParaRPr>
          </a:p>
        </p:txBody>
      </p:sp>
      <p:sp>
        <p:nvSpPr>
          <p:cNvPr id="544" name="Google Shape;544;p33"/>
          <p:cNvSpPr txBox="1"/>
          <p:nvPr/>
        </p:nvSpPr>
        <p:spPr>
          <a:xfrm>
            <a:off x="2331021" y="1616214"/>
            <a:ext cx="2068200" cy="13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密度関数をプロット</a:t>
            </a:r>
            <a:endParaRPr sz="1000" b="1">
              <a:solidFill>
                <a:srgbClr val="FF0062"/>
              </a:solidFill>
            </a:endParaRPr>
          </a:p>
        </p:txBody>
      </p:sp>
      <p:sp>
        <p:nvSpPr>
          <p:cNvPr id="545" name="Google Shape;545;p33"/>
          <p:cNvSpPr txBox="1"/>
          <p:nvPr/>
        </p:nvSpPr>
        <p:spPr>
          <a:xfrm>
            <a:off x="6698550" y="2773650"/>
            <a:ext cx="2068200" cy="13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要約統計量や区間を確認</a:t>
            </a:r>
            <a:endParaRPr sz="1000" b="1">
              <a:solidFill>
                <a:srgbClr val="FF0062"/>
              </a:solidFill>
            </a:endParaRPr>
          </a:p>
        </p:txBody>
      </p:sp>
      <p:sp>
        <p:nvSpPr>
          <p:cNvPr id="546" name="Google Shape;546;p33"/>
          <p:cNvSpPr txBox="1"/>
          <p:nvPr/>
        </p:nvSpPr>
        <p:spPr>
          <a:xfrm>
            <a:off x="2331021" y="2780963"/>
            <a:ext cx="2068200" cy="13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要約統計量や区間を確認</a:t>
            </a:r>
            <a:endParaRPr sz="1000" b="1">
              <a:solidFill>
                <a:srgbClr val="FF0062"/>
              </a:solidFill>
            </a:endParaRPr>
          </a:p>
        </p:txBody>
      </p:sp>
      <p:sp>
        <p:nvSpPr>
          <p:cNvPr id="547" name="Google Shape;547;p33"/>
          <p:cNvSpPr txBox="1"/>
          <p:nvPr/>
        </p:nvSpPr>
        <p:spPr>
          <a:xfrm>
            <a:off x="459800" y="3142175"/>
            <a:ext cx="1682400" cy="6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※密度関数は正規分布、</a:t>
            </a:r>
            <a:endParaRPr sz="1000">
              <a:solidFill>
                <a:srgbClr val="434343"/>
              </a:solidFill>
            </a:endParaRPr>
          </a:p>
          <a:p>
            <a:pPr marL="0" lvl="0" indent="0" algn="l" rtl="0">
              <a:spcBef>
                <a:spcPts val="0"/>
              </a:spcBef>
              <a:spcAft>
                <a:spcPts val="0"/>
              </a:spcAft>
              <a:buNone/>
            </a:pPr>
            <a:r>
              <a:rPr lang="ja" sz="1000">
                <a:solidFill>
                  <a:srgbClr val="434343"/>
                </a:solidFill>
              </a:rPr>
              <a:t>t分布など既に名前がついているものになることが多い</a:t>
            </a:r>
            <a:endParaRPr sz="1000">
              <a:solidFill>
                <a:srgbClr val="434343"/>
              </a:solidFill>
            </a:endParaRPr>
          </a:p>
        </p:txBody>
      </p:sp>
      <p:sp>
        <p:nvSpPr>
          <p:cNvPr id="548" name="Google Shape;548;p33"/>
          <p:cNvSpPr txBox="1"/>
          <p:nvPr/>
        </p:nvSpPr>
        <p:spPr>
          <a:xfrm>
            <a:off x="459800" y="4316174"/>
            <a:ext cx="85206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解析的に推定する場合は関数そのものが出力されるのに対して、サンプリングアルゴリズムを用いる場合は、1件1件のデータとして出力される点が異なりますが、解釈の方法は概ね同じです。</a:t>
            </a:r>
            <a:endParaRPr sz="1200">
              <a:solidFill>
                <a:srgbClr val="434343"/>
              </a:solidFill>
            </a:endParaRPr>
          </a:p>
        </p:txBody>
      </p:sp>
      <p:sp>
        <p:nvSpPr>
          <p:cNvPr id="549" name="Google Shape;549;p33"/>
          <p:cNvSpPr/>
          <p:nvPr/>
        </p:nvSpPr>
        <p:spPr>
          <a:xfrm>
            <a:off x="456550" y="1392324"/>
            <a:ext cx="1914300" cy="1800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事後分布</a:t>
            </a:r>
            <a:endParaRPr sz="1000" b="1">
              <a:solidFill>
                <a:srgbClr val="FF0062"/>
              </a:solidFill>
            </a:endParaRPr>
          </a:p>
        </p:txBody>
      </p:sp>
      <p:sp>
        <p:nvSpPr>
          <p:cNvPr id="550" name="Google Shape;550;p33"/>
          <p:cNvSpPr txBox="1"/>
          <p:nvPr/>
        </p:nvSpPr>
        <p:spPr>
          <a:xfrm>
            <a:off x="478475" y="1778150"/>
            <a:ext cx="1682400" cy="14235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900">
                <a:solidFill>
                  <a:srgbClr val="434343"/>
                </a:solidFill>
              </a:rPr>
              <a:t>　α ~ </a:t>
            </a:r>
            <a:r>
              <a:rPr lang="ja">
                <a:solidFill>
                  <a:srgbClr val="434343"/>
                </a:solidFill>
              </a:rPr>
              <a:t>α</a:t>
            </a:r>
            <a:r>
              <a:rPr lang="ja" sz="1900">
                <a:solidFill>
                  <a:srgbClr val="434343"/>
                </a:solidFill>
              </a:rPr>
              <a:t>f(X)</a:t>
            </a:r>
            <a:endParaRPr sz="1900">
              <a:solidFill>
                <a:srgbClr val="434343"/>
              </a:solidFill>
            </a:endParaRPr>
          </a:p>
          <a:p>
            <a:pPr marL="0" lvl="0" indent="0" algn="l" rtl="0">
              <a:lnSpc>
                <a:spcPct val="150000"/>
              </a:lnSpc>
              <a:spcBef>
                <a:spcPts val="0"/>
              </a:spcBef>
              <a:spcAft>
                <a:spcPts val="0"/>
              </a:spcAft>
              <a:buNone/>
            </a:pPr>
            <a:r>
              <a:rPr lang="ja" sz="1900">
                <a:solidFill>
                  <a:srgbClr val="434343"/>
                </a:solidFill>
              </a:rPr>
              <a:t>　β ~ </a:t>
            </a:r>
            <a:r>
              <a:rPr lang="ja">
                <a:solidFill>
                  <a:srgbClr val="434343"/>
                </a:solidFill>
              </a:rPr>
              <a:t>β</a:t>
            </a:r>
            <a:r>
              <a:rPr lang="ja" sz="1900">
                <a:solidFill>
                  <a:srgbClr val="434343"/>
                </a:solidFill>
              </a:rPr>
              <a:t>f(X)</a:t>
            </a:r>
            <a:endParaRPr sz="1900">
              <a:solidFill>
                <a:srgbClr val="434343"/>
              </a:solidFill>
            </a:endParaRPr>
          </a:p>
          <a:p>
            <a:pPr marL="0" lvl="0" indent="0" algn="l" rtl="0">
              <a:lnSpc>
                <a:spcPct val="150000"/>
              </a:lnSpc>
              <a:spcBef>
                <a:spcPts val="0"/>
              </a:spcBef>
              <a:spcAft>
                <a:spcPts val="0"/>
              </a:spcAft>
              <a:buNone/>
            </a:pPr>
            <a:r>
              <a:rPr lang="ja" sz="1900">
                <a:solidFill>
                  <a:srgbClr val="434343"/>
                </a:solidFill>
              </a:rPr>
              <a:t>　σ ~ </a:t>
            </a:r>
            <a:r>
              <a:rPr lang="ja">
                <a:solidFill>
                  <a:srgbClr val="434343"/>
                </a:solidFill>
              </a:rPr>
              <a:t>σ</a:t>
            </a:r>
            <a:r>
              <a:rPr lang="ja" sz="1900">
                <a:solidFill>
                  <a:srgbClr val="434343"/>
                </a:solidFill>
              </a:rPr>
              <a:t>f(X)</a:t>
            </a:r>
            <a:endParaRPr sz="19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4"/>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556" name="Google Shape;556;p34"/>
          <p:cNvSpPr txBox="1"/>
          <p:nvPr/>
        </p:nvSpPr>
        <p:spPr>
          <a:xfrm>
            <a:off x="3211550" y="985375"/>
            <a:ext cx="2703900" cy="38211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557" name="Google Shape;557;p34"/>
          <p:cNvSpPr txBox="1"/>
          <p:nvPr/>
        </p:nvSpPr>
        <p:spPr>
          <a:xfrm>
            <a:off x="6119900" y="985375"/>
            <a:ext cx="2703900" cy="38211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558" name="Google Shape;558;p34"/>
          <p:cNvSpPr txBox="1"/>
          <p:nvPr/>
        </p:nvSpPr>
        <p:spPr>
          <a:xfrm>
            <a:off x="3367650" y="1655153"/>
            <a:ext cx="2447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μ </a:t>
            </a:r>
            <a:r>
              <a:rPr lang="ja" sz="2300" b="1">
                <a:solidFill>
                  <a:srgbClr val="434343"/>
                </a:solidFill>
              </a:rPr>
              <a:t>=</a:t>
            </a:r>
            <a:r>
              <a:rPr lang="ja" sz="2300" b="1">
                <a:solidFill>
                  <a:srgbClr val="FF0062"/>
                </a:solidFill>
              </a:rPr>
              <a:t> α </a:t>
            </a:r>
            <a:r>
              <a:rPr lang="ja" sz="2300" b="1">
                <a:solidFill>
                  <a:srgbClr val="434343"/>
                </a:solidFill>
              </a:rPr>
              <a:t>+</a:t>
            </a:r>
            <a:r>
              <a:rPr lang="ja" sz="2300" b="1">
                <a:solidFill>
                  <a:srgbClr val="FF0062"/>
                </a:solidFill>
              </a:rPr>
              <a:t> β </a:t>
            </a:r>
            <a:r>
              <a:rPr lang="ja" sz="2300" b="1">
                <a:solidFill>
                  <a:srgbClr val="434343"/>
                </a:solidFill>
              </a:rPr>
              <a:t>×</a:t>
            </a:r>
            <a:r>
              <a:rPr lang="ja" sz="2300" b="1">
                <a:solidFill>
                  <a:srgbClr val="FF0062"/>
                </a:solidFill>
              </a:rPr>
              <a:t> </a:t>
            </a:r>
            <a:r>
              <a:rPr lang="ja" sz="2300" b="1">
                <a:solidFill>
                  <a:srgbClr val="1155CC"/>
                </a:solidFill>
              </a:rPr>
              <a:t>X</a:t>
            </a:r>
            <a:endParaRPr sz="800"/>
          </a:p>
        </p:txBody>
      </p:sp>
      <p:sp>
        <p:nvSpPr>
          <p:cNvPr id="559" name="Google Shape;559;p34"/>
          <p:cNvSpPr/>
          <p:nvPr/>
        </p:nvSpPr>
        <p:spPr>
          <a:xfrm>
            <a:off x="4188260" y="1646326"/>
            <a:ext cx="275400" cy="368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txBox="1"/>
          <p:nvPr/>
        </p:nvSpPr>
        <p:spPr>
          <a:xfrm>
            <a:off x="303200" y="616825"/>
            <a:ext cx="8565600" cy="3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改めてモデルのデザインと出力結果を図解しながら詳しく解説します。</a:t>
            </a:r>
            <a:endParaRPr sz="1200">
              <a:solidFill>
                <a:srgbClr val="434343"/>
              </a:solidFill>
            </a:endParaRPr>
          </a:p>
        </p:txBody>
      </p:sp>
      <p:sp>
        <p:nvSpPr>
          <p:cNvPr id="561" name="Google Shape;561;p3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確率モデルの作り方：モデルのデザイン図解①</a:t>
            </a:r>
            <a:endParaRPr/>
          </a:p>
        </p:txBody>
      </p:sp>
      <p:sp>
        <p:nvSpPr>
          <p:cNvPr id="562" name="Google Shape;562;p3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21</a:t>
            </a:fld>
            <a:endParaRPr/>
          </a:p>
        </p:txBody>
      </p:sp>
      <p:sp>
        <p:nvSpPr>
          <p:cNvPr id="563" name="Google Shape;563;p34"/>
          <p:cNvSpPr/>
          <p:nvPr/>
        </p:nvSpPr>
        <p:spPr>
          <a:xfrm>
            <a:off x="3425236" y="2321900"/>
            <a:ext cx="2276518" cy="860821"/>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dk2"/>
            </a:solidFill>
            <a:prstDash val="solid"/>
            <a:round/>
            <a:headEnd type="none" w="med" len="med"/>
            <a:tailEnd type="none" w="med" len="med"/>
          </a:ln>
        </p:spPr>
      </p:sp>
      <p:cxnSp>
        <p:nvCxnSpPr>
          <p:cNvPr id="564" name="Google Shape;564;p34"/>
          <p:cNvCxnSpPr/>
          <p:nvPr/>
        </p:nvCxnSpPr>
        <p:spPr>
          <a:xfrm>
            <a:off x="3443450" y="3236900"/>
            <a:ext cx="2274000" cy="0"/>
          </a:xfrm>
          <a:prstGeom prst="straightConnector1">
            <a:avLst/>
          </a:prstGeom>
          <a:noFill/>
          <a:ln w="19050" cap="flat" cmpd="sng">
            <a:solidFill>
              <a:schemeClr val="dk2"/>
            </a:solidFill>
            <a:prstDash val="solid"/>
            <a:round/>
            <a:headEnd type="none" w="med" len="med"/>
            <a:tailEnd type="none" w="med" len="med"/>
          </a:ln>
        </p:spPr>
      </p:cxnSp>
      <p:sp>
        <p:nvSpPr>
          <p:cNvPr id="565" name="Google Shape;565;p34"/>
          <p:cNvSpPr txBox="1"/>
          <p:nvPr/>
        </p:nvSpPr>
        <p:spPr>
          <a:xfrm>
            <a:off x="3364225" y="3443475"/>
            <a:ext cx="24417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1155CC"/>
                </a:solidFill>
              </a:rPr>
              <a:t>y</a:t>
            </a:r>
            <a:r>
              <a:rPr lang="ja" sz="2300" b="1">
                <a:solidFill>
                  <a:srgbClr val="FF0062"/>
                </a:solidFill>
              </a:rPr>
              <a:t> </a:t>
            </a:r>
            <a:r>
              <a:rPr lang="ja" sz="2300" b="1">
                <a:solidFill>
                  <a:srgbClr val="434343"/>
                </a:solidFill>
              </a:rPr>
              <a:t>~ Normal(</a:t>
            </a:r>
            <a:r>
              <a:rPr lang="ja" sz="2300" b="1">
                <a:solidFill>
                  <a:srgbClr val="FF0062"/>
                </a:solidFill>
              </a:rPr>
              <a:t>μ, σ</a:t>
            </a:r>
            <a:r>
              <a:rPr lang="ja" sz="2300" b="1">
                <a:solidFill>
                  <a:srgbClr val="434343"/>
                </a:solidFill>
              </a:rPr>
              <a:t>)</a:t>
            </a:r>
            <a:endParaRPr sz="1000"/>
          </a:p>
        </p:txBody>
      </p:sp>
      <p:cxnSp>
        <p:nvCxnSpPr>
          <p:cNvPr id="566" name="Google Shape;566;p34"/>
          <p:cNvCxnSpPr/>
          <p:nvPr/>
        </p:nvCxnSpPr>
        <p:spPr>
          <a:xfrm rot="10800000">
            <a:off x="4526275" y="2327384"/>
            <a:ext cx="0" cy="902700"/>
          </a:xfrm>
          <a:prstGeom prst="straightConnector1">
            <a:avLst/>
          </a:prstGeom>
          <a:noFill/>
          <a:ln w="9525" cap="flat" cmpd="sng">
            <a:solidFill>
              <a:schemeClr val="dk2"/>
            </a:solidFill>
            <a:prstDash val="dot"/>
            <a:round/>
            <a:headEnd type="none" w="med" len="med"/>
            <a:tailEnd type="none" w="med" len="med"/>
          </a:ln>
        </p:spPr>
      </p:cxnSp>
      <p:sp>
        <p:nvSpPr>
          <p:cNvPr id="567" name="Google Shape;567;p34"/>
          <p:cNvSpPr txBox="1"/>
          <p:nvPr/>
        </p:nvSpPr>
        <p:spPr>
          <a:xfrm>
            <a:off x="4374289" y="2847081"/>
            <a:ext cx="275400" cy="195000"/>
          </a:xfrm>
          <a:prstGeom prst="rect">
            <a:avLst/>
          </a:prstGeom>
          <a:solidFill>
            <a:srgbClr val="FFFFFF"/>
          </a:solid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800" b="1">
                <a:solidFill>
                  <a:srgbClr val="FF0062"/>
                </a:solidFill>
              </a:rPr>
              <a:t>μ</a:t>
            </a:r>
            <a:endParaRPr sz="1800"/>
          </a:p>
        </p:txBody>
      </p:sp>
      <p:cxnSp>
        <p:nvCxnSpPr>
          <p:cNvPr id="568" name="Google Shape;568;p34"/>
          <p:cNvCxnSpPr/>
          <p:nvPr/>
        </p:nvCxnSpPr>
        <p:spPr>
          <a:xfrm>
            <a:off x="4537100" y="2782113"/>
            <a:ext cx="368100" cy="0"/>
          </a:xfrm>
          <a:prstGeom prst="straightConnector1">
            <a:avLst/>
          </a:prstGeom>
          <a:noFill/>
          <a:ln w="9525" cap="flat" cmpd="sng">
            <a:solidFill>
              <a:schemeClr val="dk2"/>
            </a:solidFill>
            <a:prstDash val="solid"/>
            <a:round/>
            <a:headEnd type="stealth" w="med" len="med"/>
            <a:tailEnd type="stealth" w="med" len="med"/>
          </a:ln>
        </p:spPr>
      </p:cxnSp>
      <p:sp>
        <p:nvSpPr>
          <p:cNvPr id="569" name="Google Shape;569;p34"/>
          <p:cNvSpPr txBox="1"/>
          <p:nvPr/>
        </p:nvSpPr>
        <p:spPr>
          <a:xfrm>
            <a:off x="4559976" y="2541479"/>
            <a:ext cx="275400" cy="1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800" b="1">
                <a:solidFill>
                  <a:srgbClr val="FF0062"/>
                </a:solidFill>
              </a:rPr>
              <a:t>σ</a:t>
            </a:r>
            <a:endParaRPr sz="1800"/>
          </a:p>
        </p:txBody>
      </p:sp>
      <p:sp>
        <p:nvSpPr>
          <p:cNvPr id="570" name="Google Shape;570;p34"/>
          <p:cNvSpPr/>
          <p:nvPr/>
        </p:nvSpPr>
        <p:spPr>
          <a:xfrm>
            <a:off x="3676918" y="1645925"/>
            <a:ext cx="275400" cy="368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1" name="Google Shape;571;p34"/>
          <p:cNvCxnSpPr>
            <a:stCxn id="570" idx="2"/>
            <a:endCxn id="567" idx="1"/>
          </p:cNvCxnSpPr>
          <p:nvPr/>
        </p:nvCxnSpPr>
        <p:spPr>
          <a:xfrm rot="-5400000" flipH="1">
            <a:off x="3629218" y="2199425"/>
            <a:ext cx="930600" cy="559800"/>
          </a:xfrm>
          <a:prstGeom prst="bentConnector2">
            <a:avLst/>
          </a:prstGeom>
          <a:noFill/>
          <a:ln w="9525" cap="flat" cmpd="sng">
            <a:solidFill>
              <a:srgbClr val="FF0062"/>
            </a:solidFill>
            <a:prstDash val="solid"/>
            <a:round/>
            <a:headEnd type="none" w="med" len="med"/>
            <a:tailEnd type="stealth" w="med" len="med"/>
          </a:ln>
        </p:spPr>
      </p:cxnSp>
      <p:sp>
        <p:nvSpPr>
          <p:cNvPr id="572" name="Google Shape;572;p34"/>
          <p:cNvSpPr/>
          <p:nvPr/>
        </p:nvSpPr>
        <p:spPr>
          <a:xfrm>
            <a:off x="4700003" y="1646326"/>
            <a:ext cx="275400" cy="368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txBox="1"/>
          <p:nvPr/>
        </p:nvSpPr>
        <p:spPr>
          <a:xfrm>
            <a:off x="6137300"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2300" b="1">
                <a:solidFill>
                  <a:srgbClr val="434343"/>
                </a:solidFill>
              </a:rPr>
              <a:t>~ Normal(</a:t>
            </a:r>
            <a:r>
              <a:rPr lang="ja" b="1">
                <a:solidFill>
                  <a:srgbClr val="434343"/>
                </a:solidFill>
              </a:rPr>
              <a:t>α</a:t>
            </a:r>
            <a:r>
              <a:rPr lang="ja" sz="2300" b="1">
                <a:solidFill>
                  <a:srgbClr val="434343"/>
                </a:solidFill>
              </a:rPr>
              <a:t>μ, </a:t>
            </a:r>
            <a:r>
              <a:rPr lang="ja" b="1">
                <a:solidFill>
                  <a:srgbClr val="434343"/>
                </a:solidFill>
              </a:rPr>
              <a:t>α</a:t>
            </a:r>
            <a:r>
              <a:rPr lang="ja" sz="2300" b="1">
                <a:solidFill>
                  <a:srgbClr val="434343"/>
                </a:solidFill>
              </a:rPr>
              <a:t>σ)</a:t>
            </a:r>
            <a:endParaRPr sz="1000"/>
          </a:p>
        </p:txBody>
      </p:sp>
      <p:sp>
        <p:nvSpPr>
          <p:cNvPr id="574" name="Google Shape;574;p34"/>
          <p:cNvSpPr txBox="1"/>
          <p:nvPr/>
        </p:nvSpPr>
        <p:spPr>
          <a:xfrm>
            <a:off x="6119900"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2300" b="1">
                <a:solidFill>
                  <a:srgbClr val="434343"/>
                </a:solidFill>
              </a:rPr>
              <a:t>~ Normal(</a:t>
            </a:r>
            <a:r>
              <a:rPr lang="ja" b="1">
                <a:solidFill>
                  <a:srgbClr val="434343"/>
                </a:solidFill>
              </a:rPr>
              <a:t>β</a:t>
            </a:r>
            <a:r>
              <a:rPr lang="ja" sz="2300" b="1">
                <a:solidFill>
                  <a:srgbClr val="434343"/>
                </a:solidFill>
              </a:rPr>
              <a:t>μ, </a:t>
            </a:r>
            <a:r>
              <a:rPr lang="ja" b="1">
                <a:solidFill>
                  <a:srgbClr val="434343"/>
                </a:solidFill>
              </a:rPr>
              <a:t>β</a:t>
            </a:r>
            <a:r>
              <a:rPr lang="ja" sz="2300" b="1">
                <a:solidFill>
                  <a:srgbClr val="434343"/>
                </a:solidFill>
              </a:rPr>
              <a:t>σ)</a:t>
            </a:r>
            <a:endParaRPr sz="1000"/>
          </a:p>
        </p:txBody>
      </p:sp>
      <p:sp>
        <p:nvSpPr>
          <p:cNvPr id="575" name="Google Shape;575;p34"/>
          <p:cNvSpPr txBox="1"/>
          <p:nvPr/>
        </p:nvSpPr>
        <p:spPr>
          <a:xfrm>
            <a:off x="6137300"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σ </a:t>
            </a:r>
            <a:r>
              <a:rPr lang="ja" sz="1900" b="1">
                <a:solidFill>
                  <a:srgbClr val="434343"/>
                </a:solidFill>
              </a:rPr>
              <a:t>~ InvGamma(</a:t>
            </a:r>
            <a:r>
              <a:rPr lang="ja" sz="1000" b="1">
                <a:solidFill>
                  <a:srgbClr val="434343"/>
                </a:solidFill>
              </a:rPr>
              <a:t>σ</a:t>
            </a:r>
            <a:r>
              <a:rPr lang="ja" sz="1900" b="1">
                <a:solidFill>
                  <a:srgbClr val="434343"/>
                </a:solidFill>
              </a:rPr>
              <a:t>α, </a:t>
            </a:r>
            <a:r>
              <a:rPr lang="ja" sz="1000" b="1">
                <a:solidFill>
                  <a:srgbClr val="434343"/>
                </a:solidFill>
              </a:rPr>
              <a:t>σ</a:t>
            </a:r>
            <a:r>
              <a:rPr lang="ja" sz="1900" b="1">
                <a:solidFill>
                  <a:srgbClr val="434343"/>
                </a:solidFill>
              </a:rPr>
              <a:t>β)</a:t>
            </a:r>
            <a:endParaRPr sz="600"/>
          </a:p>
        </p:txBody>
      </p:sp>
      <p:sp>
        <p:nvSpPr>
          <p:cNvPr id="576" name="Google Shape;576;p34"/>
          <p:cNvSpPr/>
          <p:nvPr/>
        </p:nvSpPr>
        <p:spPr>
          <a:xfrm>
            <a:off x="6193847" y="1894975"/>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6193847" y="3146660"/>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6193847" y="4409575"/>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9" name="Google Shape;579;p34"/>
          <p:cNvCxnSpPr>
            <a:stCxn id="576" idx="0"/>
            <a:endCxn id="559" idx="0"/>
          </p:cNvCxnSpPr>
          <p:nvPr/>
        </p:nvCxnSpPr>
        <p:spPr>
          <a:xfrm rot="5400000" flipH="1">
            <a:off x="5204447" y="767875"/>
            <a:ext cx="248700" cy="2005500"/>
          </a:xfrm>
          <a:prstGeom prst="bentConnector3">
            <a:avLst>
              <a:gd name="adj1" fmla="val 195727"/>
            </a:avLst>
          </a:prstGeom>
          <a:noFill/>
          <a:ln w="9525" cap="flat" cmpd="sng">
            <a:solidFill>
              <a:srgbClr val="FF0062"/>
            </a:solidFill>
            <a:prstDash val="solid"/>
            <a:round/>
            <a:headEnd type="none" w="med" len="med"/>
            <a:tailEnd type="stealth" w="med" len="med"/>
          </a:ln>
        </p:spPr>
      </p:cxnSp>
      <p:cxnSp>
        <p:nvCxnSpPr>
          <p:cNvPr id="580" name="Google Shape;580;p34"/>
          <p:cNvCxnSpPr>
            <a:stCxn id="577" idx="0"/>
            <a:endCxn id="572" idx="2"/>
          </p:cNvCxnSpPr>
          <p:nvPr/>
        </p:nvCxnSpPr>
        <p:spPr>
          <a:xfrm rot="5400000" flipH="1">
            <a:off x="5018597" y="1833710"/>
            <a:ext cx="1132200" cy="1493700"/>
          </a:xfrm>
          <a:prstGeom prst="bentConnector3">
            <a:avLst>
              <a:gd name="adj1" fmla="val 67515"/>
            </a:avLst>
          </a:prstGeom>
          <a:noFill/>
          <a:ln w="9525" cap="flat" cmpd="sng">
            <a:solidFill>
              <a:srgbClr val="FF0062"/>
            </a:solidFill>
            <a:prstDash val="solid"/>
            <a:round/>
            <a:headEnd type="none" w="med" len="med"/>
            <a:tailEnd type="stealth" w="med" len="med"/>
          </a:ln>
        </p:spPr>
      </p:cxnSp>
      <p:sp>
        <p:nvSpPr>
          <p:cNvPr id="581" name="Google Shape;581;p34"/>
          <p:cNvSpPr/>
          <p:nvPr/>
        </p:nvSpPr>
        <p:spPr>
          <a:xfrm>
            <a:off x="5355647" y="3451861"/>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2" name="Google Shape;582;p34"/>
          <p:cNvCxnSpPr>
            <a:stCxn id="578" idx="1"/>
            <a:endCxn id="581" idx="3"/>
          </p:cNvCxnSpPr>
          <p:nvPr/>
        </p:nvCxnSpPr>
        <p:spPr>
          <a:xfrm rot="10800000">
            <a:off x="5631047" y="3609025"/>
            <a:ext cx="562800" cy="957600"/>
          </a:xfrm>
          <a:prstGeom prst="bentConnector3">
            <a:avLst>
              <a:gd name="adj1" fmla="val 64903"/>
            </a:avLst>
          </a:prstGeom>
          <a:noFill/>
          <a:ln w="9525" cap="flat" cmpd="sng">
            <a:solidFill>
              <a:srgbClr val="FF0062"/>
            </a:solidFill>
            <a:prstDash val="solid"/>
            <a:round/>
            <a:headEnd type="none" w="med" len="med"/>
            <a:tailEnd type="stealth" w="med" len="med"/>
          </a:ln>
        </p:spPr>
      </p:cxnSp>
      <p:sp>
        <p:nvSpPr>
          <p:cNvPr id="583" name="Google Shape;583;p34"/>
          <p:cNvSpPr/>
          <p:nvPr/>
        </p:nvSpPr>
        <p:spPr>
          <a:xfrm>
            <a:off x="6331275" y="11193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584" name="Google Shape;584;p34"/>
          <p:cNvCxnSpPr/>
          <p:nvPr/>
        </p:nvCxnSpPr>
        <p:spPr>
          <a:xfrm>
            <a:off x="6349489" y="18328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585" name="Google Shape;585;p34"/>
          <p:cNvCxnSpPr/>
          <p:nvPr/>
        </p:nvCxnSpPr>
        <p:spPr>
          <a:xfrm rot="10800000">
            <a:off x="7432313" y="1123710"/>
            <a:ext cx="0" cy="703800"/>
          </a:xfrm>
          <a:prstGeom prst="straightConnector1">
            <a:avLst/>
          </a:prstGeom>
          <a:noFill/>
          <a:ln w="9525" cap="flat" cmpd="sng">
            <a:solidFill>
              <a:schemeClr val="dk2"/>
            </a:solidFill>
            <a:prstDash val="dot"/>
            <a:round/>
            <a:headEnd type="none" w="med" len="med"/>
            <a:tailEnd type="none" w="med" len="med"/>
          </a:ln>
        </p:spPr>
      </p:cxnSp>
      <p:sp>
        <p:nvSpPr>
          <p:cNvPr id="586" name="Google Shape;586;p34"/>
          <p:cNvSpPr txBox="1"/>
          <p:nvPr/>
        </p:nvSpPr>
        <p:spPr>
          <a:xfrm>
            <a:off x="7179250" y="1528850"/>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μ</a:t>
            </a:r>
            <a:endParaRPr sz="1800">
              <a:solidFill>
                <a:srgbClr val="434343"/>
              </a:solidFill>
            </a:endParaRPr>
          </a:p>
        </p:txBody>
      </p:sp>
      <p:cxnSp>
        <p:nvCxnSpPr>
          <p:cNvPr id="587" name="Google Shape;587;p34"/>
          <p:cNvCxnSpPr/>
          <p:nvPr/>
        </p:nvCxnSpPr>
        <p:spPr>
          <a:xfrm>
            <a:off x="7443138" y="1478202"/>
            <a:ext cx="368100" cy="0"/>
          </a:xfrm>
          <a:prstGeom prst="straightConnector1">
            <a:avLst/>
          </a:prstGeom>
          <a:noFill/>
          <a:ln w="9525" cap="flat" cmpd="sng">
            <a:solidFill>
              <a:schemeClr val="dk2"/>
            </a:solidFill>
            <a:prstDash val="solid"/>
            <a:round/>
            <a:headEnd type="stealth" w="med" len="med"/>
            <a:tailEnd type="stealth" w="med" len="med"/>
          </a:ln>
        </p:spPr>
      </p:cxnSp>
      <p:sp>
        <p:nvSpPr>
          <p:cNvPr id="588" name="Google Shape;588;p34"/>
          <p:cNvSpPr txBox="1"/>
          <p:nvPr/>
        </p:nvSpPr>
        <p:spPr>
          <a:xfrm>
            <a:off x="7452825" y="1290575"/>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σ</a:t>
            </a:r>
            <a:endParaRPr sz="1800">
              <a:solidFill>
                <a:srgbClr val="434343"/>
              </a:solidFill>
            </a:endParaRPr>
          </a:p>
        </p:txBody>
      </p:sp>
      <p:sp>
        <p:nvSpPr>
          <p:cNvPr id="589" name="Google Shape;589;p34"/>
          <p:cNvSpPr/>
          <p:nvPr/>
        </p:nvSpPr>
        <p:spPr>
          <a:xfrm>
            <a:off x="6331275" y="24147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590" name="Google Shape;590;p34"/>
          <p:cNvCxnSpPr/>
          <p:nvPr/>
        </p:nvCxnSpPr>
        <p:spPr>
          <a:xfrm>
            <a:off x="6349489" y="31282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591" name="Google Shape;591;p34"/>
          <p:cNvCxnSpPr/>
          <p:nvPr/>
        </p:nvCxnSpPr>
        <p:spPr>
          <a:xfrm rot="10800000">
            <a:off x="7432313" y="2419110"/>
            <a:ext cx="0" cy="703800"/>
          </a:xfrm>
          <a:prstGeom prst="straightConnector1">
            <a:avLst/>
          </a:prstGeom>
          <a:noFill/>
          <a:ln w="9525" cap="flat" cmpd="sng">
            <a:solidFill>
              <a:schemeClr val="dk2"/>
            </a:solidFill>
            <a:prstDash val="dot"/>
            <a:round/>
            <a:headEnd type="none" w="med" len="med"/>
            <a:tailEnd type="none" w="med" len="med"/>
          </a:ln>
        </p:spPr>
      </p:cxnSp>
      <p:cxnSp>
        <p:nvCxnSpPr>
          <p:cNvPr id="592" name="Google Shape;592;p34"/>
          <p:cNvCxnSpPr/>
          <p:nvPr/>
        </p:nvCxnSpPr>
        <p:spPr>
          <a:xfrm>
            <a:off x="7443138" y="2773602"/>
            <a:ext cx="368100" cy="0"/>
          </a:xfrm>
          <a:prstGeom prst="straightConnector1">
            <a:avLst/>
          </a:prstGeom>
          <a:noFill/>
          <a:ln w="9525" cap="flat" cmpd="sng">
            <a:solidFill>
              <a:schemeClr val="dk2"/>
            </a:solidFill>
            <a:prstDash val="solid"/>
            <a:round/>
            <a:headEnd type="stealth" w="med" len="med"/>
            <a:tailEnd type="stealth" w="med" len="med"/>
          </a:ln>
        </p:spPr>
      </p:cxnSp>
      <p:sp>
        <p:nvSpPr>
          <p:cNvPr id="593" name="Google Shape;593;p34"/>
          <p:cNvSpPr txBox="1"/>
          <p:nvPr/>
        </p:nvSpPr>
        <p:spPr>
          <a:xfrm>
            <a:off x="7255450" y="2824250"/>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μ</a:t>
            </a:r>
            <a:endParaRPr sz="1800">
              <a:solidFill>
                <a:srgbClr val="434343"/>
              </a:solidFill>
            </a:endParaRPr>
          </a:p>
        </p:txBody>
      </p:sp>
      <p:sp>
        <p:nvSpPr>
          <p:cNvPr id="594" name="Google Shape;594;p34"/>
          <p:cNvSpPr txBox="1"/>
          <p:nvPr/>
        </p:nvSpPr>
        <p:spPr>
          <a:xfrm>
            <a:off x="7529025" y="2585975"/>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σ</a:t>
            </a:r>
            <a:endParaRPr sz="1800">
              <a:solidFill>
                <a:srgbClr val="434343"/>
              </a:solidFill>
            </a:endParaRPr>
          </a:p>
        </p:txBody>
      </p:sp>
      <p:cxnSp>
        <p:nvCxnSpPr>
          <p:cNvPr id="595" name="Google Shape;595;p34"/>
          <p:cNvCxnSpPr/>
          <p:nvPr/>
        </p:nvCxnSpPr>
        <p:spPr>
          <a:xfrm>
            <a:off x="6349489"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596" name="Google Shape;596;p34"/>
          <p:cNvSpPr/>
          <p:nvPr/>
        </p:nvSpPr>
        <p:spPr>
          <a:xfrm>
            <a:off x="6388775" y="3579011"/>
            <a:ext cx="2209000" cy="714450"/>
          </a:xfrm>
          <a:custGeom>
            <a:avLst/>
            <a:gdLst/>
            <a:ahLst/>
            <a:cxnLst/>
            <a:rect l="l" t="t" r="r" b="b"/>
            <a:pathLst>
              <a:path w="88360" h="28578" extrusionOk="0">
                <a:moveTo>
                  <a:pt x="0" y="26630"/>
                </a:moveTo>
                <a:cubicBezTo>
                  <a:pt x="1372" y="22226"/>
                  <a:pt x="4187" y="1869"/>
                  <a:pt x="8229" y="208"/>
                </a:cubicBezTo>
                <a:cubicBezTo>
                  <a:pt x="12272" y="-1452"/>
                  <a:pt x="19707" y="12913"/>
                  <a:pt x="24255" y="16667"/>
                </a:cubicBezTo>
                <a:cubicBezTo>
                  <a:pt x="28803" y="20421"/>
                  <a:pt x="31041" y="20998"/>
                  <a:pt x="35517" y="22731"/>
                </a:cubicBezTo>
                <a:cubicBezTo>
                  <a:pt x="39993" y="24464"/>
                  <a:pt x="45624" y="26125"/>
                  <a:pt x="51110" y="27063"/>
                </a:cubicBezTo>
                <a:cubicBezTo>
                  <a:pt x="56596" y="28002"/>
                  <a:pt x="62227" y="28146"/>
                  <a:pt x="68435" y="28362"/>
                </a:cubicBezTo>
                <a:cubicBezTo>
                  <a:pt x="74643" y="28579"/>
                  <a:pt x="85039" y="28362"/>
                  <a:pt x="88360" y="28362"/>
                </a:cubicBezTo>
              </a:path>
            </a:pathLst>
          </a:custGeom>
          <a:solidFill>
            <a:srgbClr val="0097A7">
              <a:alpha val="32510"/>
            </a:srgbClr>
          </a:solidFill>
          <a:ln w="19050" cap="flat" cmpd="sng">
            <a:solidFill>
              <a:srgbClr val="434343"/>
            </a:solidFill>
            <a:prstDash val="solid"/>
            <a:round/>
            <a:headEnd type="none" w="med" len="med"/>
            <a:tailEnd type="none" w="med" len="med"/>
          </a:ln>
        </p:spPr>
      </p:sp>
      <p:sp>
        <p:nvSpPr>
          <p:cNvPr id="597" name="Google Shape;597;p34"/>
          <p:cNvSpPr txBox="1"/>
          <p:nvPr/>
        </p:nvSpPr>
        <p:spPr>
          <a:xfrm>
            <a:off x="6885675" y="3681250"/>
            <a:ext cx="9528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σ</a:t>
            </a:r>
            <a:r>
              <a:rPr lang="ja" sz="1800" b="1">
                <a:solidFill>
                  <a:srgbClr val="434343"/>
                </a:solidFill>
              </a:rPr>
              <a:t>α</a:t>
            </a:r>
            <a:r>
              <a:rPr lang="ja" sz="1900" b="1">
                <a:solidFill>
                  <a:srgbClr val="434343"/>
                </a:solidFill>
              </a:rPr>
              <a:t>, </a:t>
            </a:r>
            <a:r>
              <a:rPr lang="ja" b="1">
                <a:solidFill>
                  <a:srgbClr val="434343"/>
                </a:solidFill>
              </a:rPr>
              <a:t>σ</a:t>
            </a:r>
            <a:r>
              <a:rPr lang="ja" sz="1800" b="1">
                <a:solidFill>
                  <a:srgbClr val="434343"/>
                </a:solidFill>
              </a:rPr>
              <a:t>β</a:t>
            </a:r>
            <a:endParaRPr sz="1800"/>
          </a:p>
        </p:txBody>
      </p:sp>
      <p:sp>
        <p:nvSpPr>
          <p:cNvPr id="598" name="Google Shape;598;p34"/>
          <p:cNvSpPr txBox="1"/>
          <p:nvPr/>
        </p:nvSpPr>
        <p:spPr>
          <a:xfrm>
            <a:off x="313214"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1800" b="1">
                <a:solidFill>
                  <a:srgbClr val="434343"/>
                </a:solidFill>
              </a:rPr>
              <a:t>の分布</a:t>
            </a:r>
            <a:endParaRPr sz="1800"/>
          </a:p>
        </p:txBody>
      </p:sp>
      <p:sp>
        <p:nvSpPr>
          <p:cNvPr id="599" name="Google Shape;599;p34"/>
          <p:cNvSpPr txBox="1"/>
          <p:nvPr/>
        </p:nvSpPr>
        <p:spPr>
          <a:xfrm>
            <a:off x="295814"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1800" b="1">
                <a:solidFill>
                  <a:srgbClr val="434343"/>
                </a:solidFill>
              </a:rPr>
              <a:t>の分布</a:t>
            </a:r>
            <a:endParaRPr sz="1000"/>
          </a:p>
        </p:txBody>
      </p:sp>
      <p:sp>
        <p:nvSpPr>
          <p:cNvPr id="600" name="Google Shape;600;p34"/>
          <p:cNvSpPr txBox="1"/>
          <p:nvPr/>
        </p:nvSpPr>
        <p:spPr>
          <a:xfrm>
            <a:off x="313214"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σ </a:t>
            </a:r>
            <a:r>
              <a:rPr lang="ja" sz="1800" b="1">
                <a:solidFill>
                  <a:srgbClr val="434343"/>
                </a:solidFill>
              </a:rPr>
              <a:t>の分布</a:t>
            </a:r>
            <a:endParaRPr sz="600"/>
          </a:p>
        </p:txBody>
      </p:sp>
      <p:sp>
        <p:nvSpPr>
          <p:cNvPr id="601" name="Google Shape;601;p34"/>
          <p:cNvSpPr/>
          <p:nvPr/>
        </p:nvSpPr>
        <p:spPr>
          <a:xfrm>
            <a:off x="507189" y="11193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602" name="Google Shape;602;p34"/>
          <p:cNvCxnSpPr/>
          <p:nvPr/>
        </p:nvCxnSpPr>
        <p:spPr>
          <a:xfrm>
            <a:off x="525403" y="1832825"/>
            <a:ext cx="2274000" cy="0"/>
          </a:xfrm>
          <a:prstGeom prst="straightConnector1">
            <a:avLst/>
          </a:prstGeom>
          <a:noFill/>
          <a:ln w="19050" cap="flat" cmpd="sng">
            <a:solidFill>
              <a:schemeClr val="dk2"/>
            </a:solidFill>
            <a:prstDash val="solid"/>
            <a:round/>
            <a:headEnd type="none" w="med" len="med"/>
            <a:tailEnd type="none" w="med" len="med"/>
          </a:ln>
        </p:spPr>
      </p:cxnSp>
      <p:sp>
        <p:nvSpPr>
          <p:cNvPr id="603" name="Google Shape;603;p34"/>
          <p:cNvSpPr/>
          <p:nvPr/>
        </p:nvSpPr>
        <p:spPr>
          <a:xfrm>
            <a:off x="507189" y="24147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604" name="Google Shape;604;p34"/>
          <p:cNvCxnSpPr/>
          <p:nvPr/>
        </p:nvCxnSpPr>
        <p:spPr>
          <a:xfrm>
            <a:off x="525403" y="31282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605" name="Google Shape;605;p34"/>
          <p:cNvCxnSpPr/>
          <p:nvPr/>
        </p:nvCxnSpPr>
        <p:spPr>
          <a:xfrm>
            <a:off x="525403"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606" name="Google Shape;606;p34"/>
          <p:cNvSpPr/>
          <p:nvPr/>
        </p:nvSpPr>
        <p:spPr>
          <a:xfrm>
            <a:off x="564689" y="3579011"/>
            <a:ext cx="2209000" cy="714450"/>
          </a:xfrm>
          <a:custGeom>
            <a:avLst/>
            <a:gdLst/>
            <a:ahLst/>
            <a:cxnLst/>
            <a:rect l="l" t="t" r="r" b="b"/>
            <a:pathLst>
              <a:path w="88360" h="28578" extrusionOk="0">
                <a:moveTo>
                  <a:pt x="0" y="26630"/>
                </a:moveTo>
                <a:cubicBezTo>
                  <a:pt x="1372" y="22226"/>
                  <a:pt x="4187" y="1869"/>
                  <a:pt x="8229" y="208"/>
                </a:cubicBezTo>
                <a:cubicBezTo>
                  <a:pt x="12272" y="-1452"/>
                  <a:pt x="19707" y="12913"/>
                  <a:pt x="24255" y="16667"/>
                </a:cubicBezTo>
                <a:cubicBezTo>
                  <a:pt x="28803" y="20421"/>
                  <a:pt x="31041" y="20998"/>
                  <a:pt x="35517" y="22731"/>
                </a:cubicBezTo>
                <a:cubicBezTo>
                  <a:pt x="39993" y="24464"/>
                  <a:pt x="45624" y="26125"/>
                  <a:pt x="51110" y="27063"/>
                </a:cubicBezTo>
                <a:cubicBezTo>
                  <a:pt x="56596" y="28002"/>
                  <a:pt x="62227" y="28146"/>
                  <a:pt x="68435" y="28362"/>
                </a:cubicBezTo>
                <a:cubicBezTo>
                  <a:pt x="74643" y="28579"/>
                  <a:pt x="85039" y="28362"/>
                  <a:pt x="88360" y="28362"/>
                </a:cubicBezTo>
              </a:path>
            </a:pathLst>
          </a:custGeom>
          <a:solidFill>
            <a:srgbClr val="FFC4DB"/>
          </a:solidFill>
          <a:ln w="19050" cap="flat" cmpd="sng">
            <a:solidFill>
              <a:srgbClr val="434343"/>
            </a:solidFill>
            <a:prstDash val="solid"/>
            <a:round/>
            <a:headEnd type="none" w="med" len="med"/>
            <a:tailEnd type="none" w="med" len="med"/>
          </a:ln>
        </p:spPr>
      </p:sp>
      <p:sp>
        <p:nvSpPr>
          <p:cNvPr id="607" name="Google Shape;607;p34"/>
          <p:cNvSpPr/>
          <p:nvPr/>
        </p:nvSpPr>
        <p:spPr>
          <a:xfrm rot="-5398386">
            <a:off x="2791900" y="2591750"/>
            <a:ext cx="639000" cy="3450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txBox="1"/>
          <p:nvPr/>
        </p:nvSpPr>
        <p:spPr>
          <a:xfrm>
            <a:off x="5745934" y="2517232"/>
            <a:ext cx="4434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5000" b="1">
                <a:solidFill>
                  <a:srgbClr val="666666"/>
                </a:solidFill>
              </a:rPr>
              <a:t>×</a:t>
            </a:r>
            <a:endParaRPr sz="2900"/>
          </a:p>
        </p:txBody>
      </p:sp>
      <p:sp>
        <p:nvSpPr>
          <p:cNvPr id="609" name="Google Shape;609;p34"/>
          <p:cNvSpPr/>
          <p:nvPr/>
        </p:nvSpPr>
        <p:spPr>
          <a:xfrm>
            <a:off x="5018224" y="3451942"/>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0" name="Google Shape;610;p34"/>
          <p:cNvCxnSpPr>
            <a:stCxn id="567" idx="3"/>
            <a:endCxn id="609" idx="0"/>
          </p:cNvCxnSpPr>
          <p:nvPr/>
        </p:nvCxnSpPr>
        <p:spPr>
          <a:xfrm>
            <a:off x="4649689" y="2944581"/>
            <a:ext cx="506100" cy="507300"/>
          </a:xfrm>
          <a:prstGeom prst="bentConnector2">
            <a:avLst/>
          </a:prstGeom>
          <a:noFill/>
          <a:ln w="9525" cap="flat" cmpd="sng">
            <a:solidFill>
              <a:srgbClr val="FF0062"/>
            </a:solidFill>
            <a:prstDash val="solid"/>
            <a:round/>
            <a:headEnd type="none" w="med" len="med"/>
            <a:tailEnd type="stealth"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5"/>
          <p:cNvSpPr txBox="1"/>
          <p:nvPr/>
        </p:nvSpPr>
        <p:spPr>
          <a:xfrm>
            <a:off x="6119900" y="985375"/>
            <a:ext cx="2703900" cy="38211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616" name="Google Shape;616;p35"/>
          <p:cNvSpPr txBox="1"/>
          <p:nvPr/>
        </p:nvSpPr>
        <p:spPr>
          <a:xfrm>
            <a:off x="303200" y="616825"/>
            <a:ext cx="8565600" cy="3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では一つ一つ見てみましょう。まずは</a:t>
            </a:r>
            <a:r>
              <a:rPr lang="ja" sz="1200" b="1">
                <a:solidFill>
                  <a:schemeClr val="accent5"/>
                </a:solidFill>
              </a:rPr>
              <a:t>事前分布</a:t>
            </a:r>
            <a:r>
              <a:rPr lang="ja" sz="1200">
                <a:solidFill>
                  <a:srgbClr val="434343"/>
                </a:solidFill>
              </a:rPr>
              <a:t>です。</a:t>
            </a:r>
            <a:endParaRPr sz="1200">
              <a:solidFill>
                <a:srgbClr val="434343"/>
              </a:solidFill>
            </a:endParaRPr>
          </a:p>
        </p:txBody>
      </p:sp>
      <p:sp>
        <p:nvSpPr>
          <p:cNvPr id="617" name="Google Shape;617;p3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確率モデルの作り方：モデルのデザイン図解②</a:t>
            </a:r>
            <a:endParaRPr/>
          </a:p>
        </p:txBody>
      </p:sp>
      <p:sp>
        <p:nvSpPr>
          <p:cNvPr id="618" name="Google Shape;618;p3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22</a:t>
            </a:fld>
            <a:endParaRPr/>
          </a:p>
        </p:txBody>
      </p:sp>
      <p:sp>
        <p:nvSpPr>
          <p:cNvPr id="619" name="Google Shape;619;p35"/>
          <p:cNvSpPr txBox="1"/>
          <p:nvPr/>
        </p:nvSpPr>
        <p:spPr>
          <a:xfrm>
            <a:off x="6137300"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2300" b="1">
                <a:solidFill>
                  <a:srgbClr val="434343"/>
                </a:solidFill>
              </a:rPr>
              <a:t>~ Normal(</a:t>
            </a:r>
            <a:r>
              <a:rPr lang="ja" b="1">
                <a:solidFill>
                  <a:srgbClr val="434343"/>
                </a:solidFill>
              </a:rPr>
              <a:t>α</a:t>
            </a:r>
            <a:r>
              <a:rPr lang="ja" sz="2300" b="1">
                <a:solidFill>
                  <a:srgbClr val="434343"/>
                </a:solidFill>
              </a:rPr>
              <a:t>μ, </a:t>
            </a:r>
            <a:r>
              <a:rPr lang="ja" b="1">
                <a:solidFill>
                  <a:srgbClr val="434343"/>
                </a:solidFill>
              </a:rPr>
              <a:t>α</a:t>
            </a:r>
            <a:r>
              <a:rPr lang="ja" sz="2300" b="1">
                <a:solidFill>
                  <a:srgbClr val="434343"/>
                </a:solidFill>
              </a:rPr>
              <a:t>σ)</a:t>
            </a:r>
            <a:endParaRPr sz="1000"/>
          </a:p>
        </p:txBody>
      </p:sp>
      <p:sp>
        <p:nvSpPr>
          <p:cNvPr id="620" name="Google Shape;620;p35"/>
          <p:cNvSpPr txBox="1"/>
          <p:nvPr/>
        </p:nvSpPr>
        <p:spPr>
          <a:xfrm>
            <a:off x="6119900"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2300" b="1">
                <a:solidFill>
                  <a:srgbClr val="434343"/>
                </a:solidFill>
              </a:rPr>
              <a:t>~ Normal(</a:t>
            </a:r>
            <a:r>
              <a:rPr lang="ja" b="1">
                <a:solidFill>
                  <a:srgbClr val="434343"/>
                </a:solidFill>
              </a:rPr>
              <a:t>β</a:t>
            </a:r>
            <a:r>
              <a:rPr lang="ja" sz="2300" b="1">
                <a:solidFill>
                  <a:srgbClr val="434343"/>
                </a:solidFill>
              </a:rPr>
              <a:t>μ, </a:t>
            </a:r>
            <a:r>
              <a:rPr lang="ja" b="1">
                <a:solidFill>
                  <a:srgbClr val="434343"/>
                </a:solidFill>
              </a:rPr>
              <a:t>β</a:t>
            </a:r>
            <a:r>
              <a:rPr lang="ja" sz="2300" b="1">
                <a:solidFill>
                  <a:srgbClr val="434343"/>
                </a:solidFill>
              </a:rPr>
              <a:t>σ)</a:t>
            </a:r>
            <a:endParaRPr sz="1000"/>
          </a:p>
        </p:txBody>
      </p:sp>
      <p:sp>
        <p:nvSpPr>
          <p:cNvPr id="621" name="Google Shape;621;p35"/>
          <p:cNvSpPr txBox="1"/>
          <p:nvPr/>
        </p:nvSpPr>
        <p:spPr>
          <a:xfrm>
            <a:off x="6137300"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σ </a:t>
            </a:r>
            <a:r>
              <a:rPr lang="ja" sz="1900" b="1">
                <a:solidFill>
                  <a:srgbClr val="434343"/>
                </a:solidFill>
              </a:rPr>
              <a:t>~ InvGamma(</a:t>
            </a:r>
            <a:r>
              <a:rPr lang="ja" sz="1000" b="1">
                <a:solidFill>
                  <a:srgbClr val="434343"/>
                </a:solidFill>
              </a:rPr>
              <a:t>σ</a:t>
            </a:r>
            <a:r>
              <a:rPr lang="ja" sz="1900" b="1">
                <a:solidFill>
                  <a:srgbClr val="434343"/>
                </a:solidFill>
              </a:rPr>
              <a:t>α, </a:t>
            </a:r>
            <a:r>
              <a:rPr lang="ja" sz="1000" b="1">
                <a:solidFill>
                  <a:srgbClr val="434343"/>
                </a:solidFill>
              </a:rPr>
              <a:t>σ</a:t>
            </a:r>
            <a:r>
              <a:rPr lang="ja" sz="1900" b="1">
                <a:solidFill>
                  <a:srgbClr val="434343"/>
                </a:solidFill>
              </a:rPr>
              <a:t>β)</a:t>
            </a:r>
            <a:endParaRPr sz="600"/>
          </a:p>
        </p:txBody>
      </p:sp>
      <p:sp>
        <p:nvSpPr>
          <p:cNvPr id="622" name="Google Shape;622;p35"/>
          <p:cNvSpPr/>
          <p:nvPr/>
        </p:nvSpPr>
        <p:spPr>
          <a:xfrm>
            <a:off x="6331275" y="11193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623" name="Google Shape;623;p35"/>
          <p:cNvCxnSpPr/>
          <p:nvPr/>
        </p:nvCxnSpPr>
        <p:spPr>
          <a:xfrm>
            <a:off x="6349489" y="18328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624" name="Google Shape;624;p35"/>
          <p:cNvCxnSpPr/>
          <p:nvPr/>
        </p:nvCxnSpPr>
        <p:spPr>
          <a:xfrm rot="10800000">
            <a:off x="7432313" y="1123710"/>
            <a:ext cx="0" cy="703800"/>
          </a:xfrm>
          <a:prstGeom prst="straightConnector1">
            <a:avLst/>
          </a:prstGeom>
          <a:noFill/>
          <a:ln w="9525" cap="flat" cmpd="sng">
            <a:solidFill>
              <a:schemeClr val="dk2"/>
            </a:solidFill>
            <a:prstDash val="dot"/>
            <a:round/>
            <a:headEnd type="none" w="med" len="med"/>
            <a:tailEnd type="none" w="med" len="med"/>
          </a:ln>
        </p:spPr>
      </p:cxnSp>
      <p:sp>
        <p:nvSpPr>
          <p:cNvPr id="625" name="Google Shape;625;p35"/>
          <p:cNvSpPr txBox="1"/>
          <p:nvPr/>
        </p:nvSpPr>
        <p:spPr>
          <a:xfrm>
            <a:off x="7179250" y="1528850"/>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μ</a:t>
            </a:r>
            <a:endParaRPr sz="1800">
              <a:solidFill>
                <a:srgbClr val="434343"/>
              </a:solidFill>
            </a:endParaRPr>
          </a:p>
        </p:txBody>
      </p:sp>
      <p:cxnSp>
        <p:nvCxnSpPr>
          <p:cNvPr id="626" name="Google Shape;626;p35"/>
          <p:cNvCxnSpPr/>
          <p:nvPr/>
        </p:nvCxnSpPr>
        <p:spPr>
          <a:xfrm>
            <a:off x="7443138" y="1478202"/>
            <a:ext cx="368100" cy="0"/>
          </a:xfrm>
          <a:prstGeom prst="straightConnector1">
            <a:avLst/>
          </a:prstGeom>
          <a:noFill/>
          <a:ln w="9525" cap="flat" cmpd="sng">
            <a:solidFill>
              <a:schemeClr val="dk2"/>
            </a:solidFill>
            <a:prstDash val="solid"/>
            <a:round/>
            <a:headEnd type="stealth" w="med" len="med"/>
            <a:tailEnd type="stealth" w="med" len="med"/>
          </a:ln>
        </p:spPr>
      </p:cxnSp>
      <p:sp>
        <p:nvSpPr>
          <p:cNvPr id="627" name="Google Shape;627;p35"/>
          <p:cNvSpPr txBox="1"/>
          <p:nvPr/>
        </p:nvSpPr>
        <p:spPr>
          <a:xfrm>
            <a:off x="7452825" y="1290575"/>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σ</a:t>
            </a:r>
            <a:endParaRPr sz="1800">
              <a:solidFill>
                <a:srgbClr val="434343"/>
              </a:solidFill>
            </a:endParaRPr>
          </a:p>
        </p:txBody>
      </p:sp>
      <p:sp>
        <p:nvSpPr>
          <p:cNvPr id="628" name="Google Shape;628;p35"/>
          <p:cNvSpPr/>
          <p:nvPr/>
        </p:nvSpPr>
        <p:spPr>
          <a:xfrm>
            <a:off x="6331275" y="24147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629" name="Google Shape;629;p35"/>
          <p:cNvCxnSpPr/>
          <p:nvPr/>
        </p:nvCxnSpPr>
        <p:spPr>
          <a:xfrm>
            <a:off x="6349489" y="31282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630" name="Google Shape;630;p35"/>
          <p:cNvCxnSpPr/>
          <p:nvPr/>
        </p:nvCxnSpPr>
        <p:spPr>
          <a:xfrm rot="10800000">
            <a:off x="7432313" y="2419110"/>
            <a:ext cx="0" cy="703800"/>
          </a:xfrm>
          <a:prstGeom prst="straightConnector1">
            <a:avLst/>
          </a:prstGeom>
          <a:noFill/>
          <a:ln w="9525" cap="flat" cmpd="sng">
            <a:solidFill>
              <a:schemeClr val="dk2"/>
            </a:solidFill>
            <a:prstDash val="dot"/>
            <a:round/>
            <a:headEnd type="none" w="med" len="med"/>
            <a:tailEnd type="none" w="med" len="med"/>
          </a:ln>
        </p:spPr>
      </p:cxnSp>
      <p:cxnSp>
        <p:nvCxnSpPr>
          <p:cNvPr id="631" name="Google Shape;631;p35"/>
          <p:cNvCxnSpPr/>
          <p:nvPr/>
        </p:nvCxnSpPr>
        <p:spPr>
          <a:xfrm>
            <a:off x="7443138" y="2773602"/>
            <a:ext cx="368100" cy="0"/>
          </a:xfrm>
          <a:prstGeom prst="straightConnector1">
            <a:avLst/>
          </a:prstGeom>
          <a:noFill/>
          <a:ln w="9525" cap="flat" cmpd="sng">
            <a:solidFill>
              <a:schemeClr val="dk2"/>
            </a:solidFill>
            <a:prstDash val="solid"/>
            <a:round/>
            <a:headEnd type="stealth" w="med" len="med"/>
            <a:tailEnd type="stealth" w="med" len="med"/>
          </a:ln>
        </p:spPr>
      </p:cxnSp>
      <p:sp>
        <p:nvSpPr>
          <p:cNvPr id="632" name="Google Shape;632;p35"/>
          <p:cNvSpPr txBox="1"/>
          <p:nvPr/>
        </p:nvSpPr>
        <p:spPr>
          <a:xfrm>
            <a:off x="7255450" y="2824250"/>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μ</a:t>
            </a:r>
            <a:endParaRPr sz="1800">
              <a:solidFill>
                <a:srgbClr val="434343"/>
              </a:solidFill>
            </a:endParaRPr>
          </a:p>
        </p:txBody>
      </p:sp>
      <p:sp>
        <p:nvSpPr>
          <p:cNvPr id="633" name="Google Shape;633;p35"/>
          <p:cNvSpPr txBox="1"/>
          <p:nvPr/>
        </p:nvSpPr>
        <p:spPr>
          <a:xfrm>
            <a:off x="7529025" y="2585975"/>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σ</a:t>
            </a:r>
            <a:endParaRPr sz="1800">
              <a:solidFill>
                <a:srgbClr val="434343"/>
              </a:solidFill>
            </a:endParaRPr>
          </a:p>
        </p:txBody>
      </p:sp>
      <p:cxnSp>
        <p:nvCxnSpPr>
          <p:cNvPr id="634" name="Google Shape;634;p35"/>
          <p:cNvCxnSpPr/>
          <p:nvPr/>
        </p:nvCxnSpPr>
        <p:spPr>
          <a:xfrm>
            <a:off x="6349489"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635" name="Google Shape;635;p35"/>
          <p:cNvSpPr/>
          <p:nvPr/>
        </p:nvSpPr>
        <p:spPr>
          <a:xfrm>
            <a:off x="6388775" y="3579011"/>
            <a:ext cx="2209000" cy="714450"/>
          </a:xfrm>
          <a:custGeom>
            <a:avLst/>
            <a:gdLst/>
            <a:ahLst/>
            <a:cxnLst/>
            <a:rect l="l" t="t" r="r" b="b"/>
            <a:pathLst>
              <a:path w="88360" h="28578" extrusionOk="0">
                <a:moveTo>
                  <a:pt x="0" y="26630"/>
                </a:moveTo>
                <a:cubicBezTo>
                  <a:pt x="1372" y="22226"/>
                  <a:pt x="4187" y="1869"/>
                  <a:pt x="8229" y="208"/>
                </a:cubicBezTo>
                <a:cubicBezTo>
                  <a:pt x="12272" y="-1452"/>
                  <a:pt x="19707" y="12913"/>
                  <a:pt x="24255" y="16667"/>
                </a:cubicBezTo>
                <a:cubicBezTo>
                  <a:pt x="28803" y="20421"/>
                  <a:pt x="31041" y="20998"/>
                  <a:pt x="35517" y="22731"/>
                </a:cubicBezTo>
                <a:cubicBezTo>
                  <a:pt x="39993" y="24464"/>
                  <a:pt x="45624" y="26125"/>
                  <a:pt x="51110" y="27063"/>
                </a:cubicBezTo>
                <a:cubicBezTo>
                  <a:pt x="56596" y="28002"/>
                  <a:pt x="62227" y="28146"/>
                  <a:pt x="68435" y="28362"/>
                </a:cubicBezTo>
                <a:cubicBezTo>
                  <a:pt x="74643" y="28579"/>
                  <a:pt x="85039" y="28362"/>
                  <a:pt x="88360" y="28362"/>
                </a:cubicBezTo>
              </a:path>
            </a:pathLst>
          </a:custGeom>
          <a:solidFill>
            <a:srgbClr val="0097A7">
              <a:alpha val="32510"/>
            </a:srgbClr>
          </a:solidFill>
          <a:ln w="19050" cap="flat" cmpd="sng">
            <a:solidFill>
              <a:srgbClr val="434343"/>
            </a:solidFill>
            <a:prstDash val="solid"/>
            <a:round/>
            <a:headEnd type="none" w="med" len="med"/>
            <a:tailEnd type="none" w="med" len="med"/>
          </a:ln>
        </p:spPr>
      </p:sp>
      <p:sp>
        <p:nvSpPr>
          <p:cNvPr id="636" name="Google Shape;636;p35"/>
          <p:cNvSpPr txBox="1"/>
          <p:nvPr/>
        </p:nvSpPr>
        <p:spPr>
          <a:xfrm>
            <a:off x="6885675" y="3681250"/>
            <a:ext cx="9528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σ</a:t>
            </a:r>
            <a:r>
              <a:rPr lang="ja" sz="1800" b="1">
                <a:solidFill>
                  <a:srgbClr val="434343"/>
                </a:solidFill>
              </a:rPr>
              <a:t>α</a:t>
            </a:r>
            <a:r>
              <a:rPr lang="ja" sz="1900" b="1">
                <a:solidFill>
                  <a:srgbClr val="434343"/>
                </a:solidFill>
              </a:rPr>
              <a:t>, </a:t>
            </a:r>
            <a:r>
              <a:rPr lang="ja" b="1">
                <a:solidFill>
                  <a:srgbClr val="434343"/>
                </a:solidFill>
              </a:rPr>
              <a:t>σ</a:t>
            </a:r>
            <a:r>
              <a:rPr lang="ja" sz="1800" b="1">
                <a:solidFill>
                  <a:srgbClr val="434343"/>
                </a:solidFill>
              </a:rPr>
              <a:t>β</a:t>
            </a:r>
            <a:endParaRPr sz="1800"/>
          </a:p>
        </p:txBody>
      </p:sp>
      <p:sp>
        <p:nvSpPr>
          <p:cNvPr id="637" name="Google Shape;637;p35"/>
          <p:cNvSpPr/>
          <p:nvPr/>
        </p:nvSpPr>
        <p:spPr>
          <a:xfrm>
            <a:off x="324850" y="985375"/>
            <a:ext cx="5490000" cy="38211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今回の値の定義を振り返ると以下の通りでした。</a:t>
            </a:r>
            <a:endParaRPr sz="1000">
              <a:solidFill>
                <a:srgbClr val="434343"/>
              </a:solidFill>
            </a:endParaRPr>
          </a:p>
          <a:p>
            <a:pPr marL="0" lvl="0" indent="0" algn="l" rtl="0">
              <a:lnSpc>
                <a:spcPct val="115000"/>
              </a:lnSpc>
              <a:spcBef>
                <a:spcPts val="0"/>
              </a:spcBef>
              <a:spcAft>
                <a:spcPts val="0"/>
              </a:spcAft>
              <a:buNone/>
            </a:pPr>
            <a:endParaRPr sz="1300">
              <a:solidFill>
                <a:srgbClr val="434343"/>
              </a:solidFill>
            </a:endParaRPr>
          </a:p>
          <a:p>
            <a:pPr marL="0" lvl="0" indent="0" algn="l" rtl="0">
              <a:spcBef>
                <a:spcPts val="0"/>
              </a:spcBef>
              <a:spcAft>
                <a:spcPts val="0"/>
              </a:spcAft>
              <a:buNone/>
            </a:pPr>
            <a:endParaRPr/>
          </a:p>
        </p:txBody>
      </p:sp>
      <p:graphicFrame>
        <p:nvGraphicFramePr>
          <p:cNvPr id="638" name="Google Shape;638;p35"/>
          <p:cNvGraphicFramePr/>
          <p:nvPr/>
        </p:nvGraphicFramePr>
        <p:xfrm>
          <a:off x="387888" y="1270086"/>
          <a:ext cx="3000000" cy="3000000"/>
        </p:xfrm>
        <a:graphic>
          <a:graphicData uri="http://schemas.openxmlformats.org/drawingml/2006/table">
            <a:tbl>
              <a:tblPr>
                <a:noFill/>
                <a:tableStyleId>{0F489861-B3D8-4FA8-A063-03081A47B5C3}</a:tableStyleId>
              </a:tblPr>
              <a:tblGrid>
                <a:gridCol w="1065900">
                  <a:extLst>
                    <a:ext uri="{9D8B030D-6E8A-4147-A177-3AD203B41FA5}">
                      <a16:colId xmlns:a16="http://schemas.microsoft.com/office/drawing/2014/main" val="20000"/>
                    </a:ext>
                  </a:extLst>
                </a:gridCol>
                <a:gridCol w="1065900">
                  <a:extLst>
                    <a:ext uri="{9D8B030D-6E8A-4147-A177-3AD203B41FA5}">
                      <a16:colId xmlns:a16="http://schemas.microsoft.com/office/drawing/2014/main" val="20001"/>
                    </a:ext>
                  </a:extLst>
                </a:gridCol>
                <a:gridCol w="1065900">
                  <a:extLst>
                    <a:ext uri="{9D8B030D-6E8A-4147-A177-3AD203B41FA5}">
                      <a16:colId xmlns:a16="http://schemas.microsoft.com/office/drawing/2014/main" val="20002"/>
                    </a:ext>
                  </a:extLst>
                </a:gridCol>
                <a:gridCol w="1065900">
                  <a:extLst>
                    <a:ext uri="{9D8B030D-6E8A-4147-A177-3AD203B41FA5}">
                      <a16:colId xmlns:a16="http://schemas.microsoft.com/office/drawing/2014/main" val="20003"/>
                    </a:ext>
                  </a:extLst>
                </a:gridCol>
                <a:gridCol w="1065900">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ja" sz="800" b="1">
                          <a:solidFill>
                            <a:srgbClr val="FFFFFF"/>
                          </a:solidFill>
                        </a:rPr>
                        <a:t>推定したい変数</a:t>
                      </a:r>
                      <a:endParaRPr sz="8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800" b="1">
                          <a:solidFill>
                            <a:srgbClr val="FFFFFF"/>
                          </a:solidFill>
                        </a:rPr>
                        <a:t>意味</a:t>
                      </a:r>
                      <a:endParaRPr sz="8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800" b="1">
                          <a:solidFill>
                            <a:srgbClr val="FFFFFF"/>
                          </a:solidFill>
                        </a:rPr>
                        <a:t>値の種類</a:t>
                      </a:r>
                      <a:endParaRPr sz="8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800" b="1">
                          <a:solidFill>
                            <a:srgbClr val="FFFFFF"/>
                          </a:solidFill>
                        </a:rPr>
                        <a:t>最小値</a:t>
                      </a:r>
                      <a:endParaRPr sz="8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800" b="1">
                          <a:solidFill>
                            <a:srgbClr val="FFFFFF"/>
                          </a:solidFill>
                        </a:rPr>
                        <a:t>最大値</a:t>
                      </a:r>
                      <a:endParaRPr sz="800" b="1">
                        <a:solidFill>
                          <a:srgbClr val="FFFFFF"/>
                        </a:solidFill>
                      </a:endParaRPr>
                    </a:p>
                  </a:txBody>
                  <a:tcPr marL="91425" marR="91425" marT="91425" marB="91425">
                    <a:solidFill>
                      <a:srgbClr val="666666"/>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1000" b="1">
                          <a:solidFill>
                            <a:srgbClr val="434343"/>
                          </a:solidFill>
                        </a:rPr>
                        <a:t>α</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切片</a:t>
                      </a:r>
                      <a:endParaRPr sz="1000">
                        <a:solidFill>
                          <a:srgbClr val="434343"/>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連続値</a:t>
                      </a:r>
                      <a:endParaRPr sz="1000">
                        <a:solidFill>
                          <a:srgbClr val="434343"/>
                        </a:solidFill>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ja" sz="1000">
                          <a:solidFill>
                            <a:srgbClr val="434343"/>
                          </a:solidFill>
                        </a:rPr>
                        <a:t>-無限</a:t>
                      </a:r>
                      <a:endParaRPr sz="10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+無限</a:t>
                      </a:r>
                      <a:endParaRPr sz="10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1000" b="1">
                          <a:solidFill>
                            <a:srgbClr val="434343"/>
                          </a:solidFill>
                        </a:rPr>
                        <a:t>β</a:t>
                      </a:r>
                      <a:endParaRPr sz="1000" b="1">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回帰係数</a:t>
                      </a:r>
                      <a:endParaRPr sz="1000">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連続値</a:t>
                      </a:r>
                      <a:endParaRPr sz="1000">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-無限</a:t>
                      </a:r>
                      <a:endParaRPr sz="1000">
                        <a:solidFill>
                          <a:srgbClr val="434343"/>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+無限</a:t>
                      </a:r>
                      <a:endParaRPr sz="1000">
                        <a:solidFill>
                          <a:srgbClr val="434343"/>
                        </a:solidFill>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ja" sz="1000" b="1">
                          <a:solidFill>
                            <a:srgbClr val="434343"/>
                          </a:solidFill>
                        </a:rPr>
                        <a:t>σ</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y の分散</a:t>
                      </a:r>
                      <a:endParaRPr sz="10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連続値</a:t>
                      </a:r>
                      <a:endParaRPr sz="10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0より大きい</a:t>
                      </a:r>
                      <a:endParaRPr sz="10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+無限</a:t>
                      </a:r>
                      <a:endParaRPr sz="1000">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639" name="Google Shape;639;p35"/>
          <p:cNvSpPr txBox="1"/>
          <p:nvPr/>
        </p:nvSpPr>
        <p:spPr>
          <a:xfrm>
            <a:off x="387900" y="2596925"/>
            <a:ext cx="5329500" cy="212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推定したい変数が取りうる値の種類, 最小, 最大値を考え、該当する確率分布を選べば良いのでしたね。今回は正規分布と逆ガンマ分布を用いています。</a:t>
            </a:r>
            <a:endParaRPr sz="1000">
              <a:solidFill>
                <a:srgbClr val="434343"/>
              </a:solidFill>
            </a:endParaRPr>
          </a:p>
          <a:p>
            <a:pPr marL="0" lvl="0" indent="0" algn="l" rtl="0">
              <a:lnSpc>
                <a:spcPct val="115000"/>
              </a:lnSpc>
              <a:spcBef>
                <a:spcPts val="0"/>
              </a:spcBef>
              <a:spcAft>
                <a:spcPts val="0"/>
              </a:spcAft>
              <a:buNone/>
            </a:pP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また、ここで考えた確率分布にもパラメーターがありますが、この変数は人間が与えるものなので、</a:t>
            </a:r>
            <a:r>
              <a:rPr lang="ja" sz="1000" b="1">
                <a:solidFill>
                  <a:srgbClr val="434343"/>
                </a:solidFill>
              </a:rPr>
              <a:t>ハイパーパラメーター</a:t>
            </a:r>
            <a:r>
              <a:rPr lang="ja" sz="1000">
                <a:solidFill>
                  <a:srgbClr val="434343"/>
                </a:solidFill>
              </a:rPr>
              <a:t>と呼びます。実はハイパーパラメーターを推論するための事前分布を与える事もできます。例えば、右の図のαμを推定するための事前分布を作ることができるわけです。</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つまり、事前分布のパラメーターを探すための事前分布を作って、さらにそのパラメーターを探すための事前分布を作って...と言うことができてしまうわけです。</a:t>
            </a:r>
            <a:endParaRPr sz="1000">
              <a:solidFill>
                <a:srgbClr val="434343"/>
              </a:solidFill>
            </a:endParaRPr>
          </a:p>
          <a:p>
            <a:pPr marL="0" lvl="0" indent="0" algn="l" rtl="0">
              <a:lnSpc>
                <a:spcPct val="115000"/>
              </a:lnSpc>
              <a:spcBef>
                <a:spcPts val="0"/>
              </a:spcBef>
              <a:spcAft>
                <a:spcPts val="0"/>
              </a:spcAft>
              <a:buNone/>
            </a:pPr>
            <a:endParaRPr sz="1000">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36"/>
          <p:cNvSpPr txBox="1"/>
          <p:nvPr/>
        </p:nvSpPr>
        <p:spPr>
          <a:xfrm>
            <a:off x="3211550" y="985375"/>
            <a:ext cx="2703900" cy="38211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645" name="Google Shape;645;p36"/>
          <p:cNvSpPr txBox="1"/>
          <p:nvPr/>
        </p:nvSpPr>
        <p:spPr>
          <a:xfrm>
            <a:off x="3367650" y="1655153"/>
            <a:ext cx="2447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μ </a:t>
            </a:r>
            <a:r>
              <a:rPr lang="ja" sz="2300" b="1">
                <a:solidFill>
                  <a:srgbClr val="434343"/>
                </a:solidFill>
              </a:rPr>
              <a:t>=</a:t>
            </a:r>
            <a:r>
              <a:rPr lang="ja" sz="2300" b="1">
                <a:solidFill>
                  <a:srgbClr val="FF0062"/>
                </a:solidFill>
              </a:rPr>
              <a:t> α </a:t>
            </a:r>
            <a:r>
              <a:rPr lang="ja" sz="2300" b="1">
                <a:solidFill>
                  <a:srgbClr val="434343"/>
                </a:solidFill>
              </a:rPr>
              <a:t>+</a:t>
            </a:r>
            <a:r>
              <a:rPr lang="ja" sz="2300" b="1">
                <a:solidFill>
                  <a:srgbClr val="FF0062"/>
                </a:solidFill>
              </a:rPr>
              <a:t> β </a:t>
            </a:r>
            <a:r>
              <a:rPr lang="ja" sz="2300" b="1">
                <a:solidFill>
                  <a:srgbClr val="434343"/>
                </a:solidFill>
              </a:rPr>
              <a:t>×</a:t>
            </a:r>
            <a:r>
              <a:rPr lang="ja" sz="2300" b="1">
                <a:solidFill>
                  <a:srgbClr val="FF0062"/>
                </a:solidFill>
              </a:rPr>
              <a:t> </a:t>
            </a:r>
            <a:r>
              <a:rPr lang="ja" sz="2300" b="1">
                <a:solidFill>
                  <a:srgbClr val="1155CC"/>
                </a:solidFill>
              </a:rPr>
              <a:t>X</a:t>
            </a:r>
            <a:endParaRPr sz="800"/>
          </a:p>
        </p:txBody>
      </p:sp>
      <p:sp>
        <p:nvSpPr>
          <p:cNvPr id="646" name="Google Shape;646;p36"/>
          <p:cNvSpPr txBox="1"/>
          <p:nvPr/>
        </p:nvSpPr>
        <p:spPr>
          <a:xfrm>
            <a:off x="303200" y="616825"/>
            <a:ext cx="8565600" cy="3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次に</a:t>
            </a:r>
            <a:r>
              <a:rPr lang="ja" sz="1200" b="1">
                <a:solidFill>
                  <a:srgbClr val="B45F06"/>
                </a:solidFill>
              </a:rPr>
              <a:t>尤度関数</a:t>
            </a:r>
            <a:r>
              <a:rPr lang="ja" sz="1200">
                <a:solidFill>
                  <a:srgbClr val="434343"/>
                </a:solidFill>
              </a:rPr>
              <a:t>です。</a:t>
            </a:r>
            <a:endParaRPr sz="1200">
              <a:solidFill>
                <a:srgbClr val="434343"/>
              </a:solidFill>
            </a:endParaRPr>
          </a:p>
        </p:txBody>
      </p:sp>
      <p:sp>
        <p:nvSpPr>
          <p:cNvPr id="647" name="Google Shape;647;p36"/>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確率モデルの作り方：モデルのデザイン図解③</a:t>
            </a:r>
            <a:endParaRPr/>
          </a:p>
        </p:txBody>
      </p:sp>
      <p:sp>
        <p:nvSpPr>
          <p:cNvPr id="648" name="Google Shape;648;p36"/>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23</a:t>
            </a:fld>
            <a:endParaRPr/>
          </a:p>
        </p:txBody>
      </p:sp>
      <p:sp>
        <p:nvSpPr>
          <p:cNvPr id="649" name="Google Shape;649;p36"/>
          <p:cNvSpPr/>
          <p:nvPr/>
        </p:nvSpPr>
        <p:spPr>
          <a:xfrm>
            <a:off x="3425236" y="2321900"/>
            <a:ext cx="2276518" cy="860821"/>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dk2"/>
            </a:solidFill>
            <a:prstDash val="solid"/>
            <a:round/>
            <a:headEnd type="none" w="med" len="med"/>
            <a:tailEnd type="none" w="med" len="med"/>
          </a:ln>
        </p:spPr>
      </p:sp>
      <p:cxnSp>
        <p:nvCxnSpPr>
          <p:cNvPr id="650" name="Google Shape;650;p36"/>
          <p:cNvCxnSpPr/>
          <p:nvPr/>
        </p:nvCxnSpPr>
        <p:spPr>
          <a:xfrm>
            <a:off x="3443450" y="3236900"/>
            <a:ext cx="2274000" cy="0"/>
          </a:xfrm>
          <a:prstGeom prst="straightConnector1">
            <a:avLst/>
          </a:prstGeom>
          <a:noFill/>
          <a:ln w="19050" cap="flat" cmpd="sng">
            <a:solidFill>
              <a:schemeClr val="dk2"/>
            </a:solidFill>
            <a:prstDash val="solid"/>
            <a:round/>
            <a:headEnd type="none" w="med" len="med"/>
            <a:tailEnd type="none" w="med" len="med"/>
          </a:ln>
        </p:spPr>
      </p:cxnSp>
      <p:sp>
        <p:nvSpPr>
          <p:cNvPr id="651" name="Google Shape;651;p36"/>
          <p:cNvSpPr txBox="1"/>
          <p:nvPr/>
        </p:nvSpPr>
        <p:spPr>
          <a:xfrm>
            <a:off x="3364225" y="3443475"/>
            <a:ext cx="24417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1155CC"/>
                </a:solidFill>
              </a:rPr>
              <a:t>y</a:t>
            </a:r>
            <a:r>
              <a:rPr lang="ja" sz="2300" b="1">
                <a:solidFill>
                  <a:srgbClr val="FF0062"/>
                </a:solidFill>
              </a:rPr>
              <a:t> </a:t>
            </a:r>
            <a:r>
              <a:rPr lang="ja" sz="2300" b="1">
                <a:solidFill>
                  <a:srgbClr val="434343"/>
                </a:solidFill>
              </a:rPr>
              <a:t>~ Normal(</a:t>
            </a:r>
            <a:r>
              <a:rPr lang="ja" sz="2300" b="1">
                <a:solidFill>
                  <a:srgbClr val="FF0062"/>
                </a:solidFill>
              </a:rPr>
              <a:t>μ, σ</a:t>
            </a:r>
            <a:r>
              <a:rPr lang="ja" sz="2300" b="1">
                <a:solidFill>
                  <a:srgbClr val="434343"/>
                </a:solidFill>
              </a:rPr>
              <a:t>)</a:t>
            </a:r>
            <a:endParaRPr sz="1000"/>
          </a:p>
        </p:txBody>
      </p:sp>
      <p:cxnSp>
        <p:nvCxnSpPr>
          <p:cNvPr id="652" name="Google Shape;652;p36"/>
          <p:cNvCxnSpPr/>
          <p:nvPr/>
        </p:nvCxnSpPr>
        <p:spPr>
          <a:xfrm rot="10800000">
            <a:off x="4526275" y="2327384"/>
            <a:ext cx="0" cy="902700"/>
          </a:xfrm>
          <a:prstGeom prst="straightConnector1">
            <a:avLst/>
          </a:prstGeom>
          <a:noFill/>
          <a:ln w="9525" cap="flat" cmpd="sng">
            <a:solidFill>
              <a:schemeClr val="dk2"/>
            </a:solidFill>
            <a:prstDash val="dot"/>
            <a:round/>
            <a:headEnd type="none" w="med" len="med"/>
            <a:tailEnd type="none" w="med" len="med"/>
          </a:ln>
        </p:spPr>
      </p:cxnSp>
      <p:sp>
        <p:nvSpPr>
          <p:cNvPr id="653" name="Google Shape;653;p36"/>
          <p:cNvSpPr txBox="1"/>
          <p:nvPr/>
        </p:nvSpPr>
        <p:spPr>
          <a:xfrm>
            <a:off x="4374289" y="2847081"/>
            <a:ext cx="275400" cy="1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800" b="1">
                <a:solidFill>
                  <a:srgbClr val="FF0062"/>
                </a:solidFill>
              </a:rPr>
              <a:t>μ</a:t>
            </a:r>
            <a:endParaRPr sz="1800"/>
          </a:p>
        </p:txBody>
      </p:sp>
      <p:cxnSp>
        <p:nvCxnSpPr>
          <p:cNvPr id="654" name="Google Shape;654;p36"/>
          <p:cNvCxnSpPr/>
          <p:nvPr/>
        </p:nvCxnSpPr>
        <p:spPr>
          <a:xfrm>
            <a:off x="4537100" y="2782113"/>
            <a:ext cx="368100" cy="0"/>
          </a:xfrm>
          <a:prstGeom prst="straightConnector1">
            <a:avLst/>
          </a:prstGeom>
          <a:noFill/>
          <a:ln w="9525" cap="flat" cmpd="sng">
            <a:solidFill>
              <a:schemeClr val="dk2"/>
            </a:solidFill>
            <a:prstDash val="solid"/>
            <a:round/>
            <a:headEnd type="stealth" w="med" len="med"/>
            <a:tailEnd type="stealth" w="med" len="med"/>
          </a:ln>
        </p:spPr>
      </p:cxnSp>
      <p:sp>
        <p:nvSpPr>
          <p:cNvPr id="655" name="Google Shape;655;p36"/>
          <p:cNvSpPr txBox="1"/>
          <p:nvPr/>
        </p:nvSpPr>
        <p:spPr>
          <a:xfrm>
            <a:off x="4559976" y="2541479"/>
            <a:ext cx="275400" cy="1950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800" b="1">
                <a:solidFill>
                  <a:srgbClr val="FF0062"/>
                </a:solidFill>
              </a:rPr>
              <a:t>σ</a:t>
            </a:r>
            <a:endParaRPr sz="1800"/>
          </a:p>
        </p:txBody>
      </p:sp>
      <p:sp>
        <p:nvSpPr>
          <p:cNvPr id="656" name="Google Shape;656;p36"/>
          <p:cNvSpPr/>
          <p:nvPr/>
        </p:nvSpPr>
        <p:spPr>
          <a:xfrm>
            <a:off x="3676918" y="1645925"/>
            <a:ext cx="275400" cy="36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7" name="Google Shape;657;p36"/>
          <p:cNvCxnSpPr>
            <a:stCxn id="656" idx="2"/>
            <a:endCxn id="653" idx="1"/>
          </p:cNvCxnSpPr>
          <p:nvPr/>
        </p:nvCxnSpPr>
        <p:spPr>
          <a:xfrm rot="-5400000" flipH="1">
            <a:off x="3629218" y="2199425"/>
            <a:ext cx="930600" cy="559800"/>
          </a:xfrm>
          <a:prstGeom prst="bentConnector2">
            <a:avLst/>
          </a:prstGeom>
          <a:noFill/>
          <a:ln w="9525" cap="flat" cmpd="sng">
            <a:solidFill>
              <a:srgbClr val="FF0062"/>
            </a:solidFill>
            <a:prstDash val="solid"/>
            <a:round/>
            <a:headEnd type="none" w="med" len="med"/>
            <a:tailEnd type="stealth" w="med" len="med"/>
          </a:ln>
        </p:spPr>
      </p:cxnSp>
      <p:sp>
        <p:nvSpPr>
          <p:cNvPr id="658" name="Google Shape;658;p36"/>
          <p:cNvSpPr txBox="1"/>
          <p:nvPr/>
        </p:nvSpPr>
        <p:spPr>
          <a:xfrm>
            <a:off x="6137300"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2300" b="1">
                <a:solidFill>
                  <a:srgbClr val="434343"/>
                </a:solidFill>
              </a:rPr>
              <a:t>~ Normal(</a:t>
            </a:r>
            <a:r>
              <a:rPr lang="ja" b="1">
                <a:solidFill>
                  <a:srgbClr val="434343"/>
                </a:solidFill>
              </a:rPr>
              <a:t>α</a:t>
            </a:r>
            <a:r>
              <a:rPr lang="ja" sz="2300" b="1">
                <a:solidFill>
                  <a:srgbClr val="434343"/>
                </a:solidFill>
              </a:rPr>
              <a:t>μ, </a:t>
            </a:r>
            <a:r>
              <a:rPr lang="ja" b="1">
                <a:solidFill>
                  <a:srgbClr val="434343"/>
                </a:solidFill>
              </a:rPr>
              <a:t>α</a:t>
            </a:r>
            <a:r>
              <a:rPr lang="ja" sz="2300" b="1">
                <a:solidFill>
                  <a:srgbClr val="434343"/>
                </a:solidFill>
              </a:rPr>
              <a:t>σ)</a:t>
            </a:r>
            <a:endParaRPr sz="1000"/>
          </a:p>
        </p:txBody>
      </p:sp>
      <p:sp>
        <p:nvSpPr>
          <p:cNvPr id="659" name="Google Shape;659;p36"/>
          <p:cNvSpPr txBox="1"/>
          <p:nvPr/>
        </p:nvSpPr>
        <p:spPr>
          <a:xfrm>
            <a:off x="6119900"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2300" b="1">
                <a:solidFill>
                  <a:srgbClr val="434343"/>
                </a:solidFill>
              </a:rPr>
              <a:t>~ Normal(</a:t>
            </a:r>
            <a:r>
              <a:rPr lang="ja" b="1">
                <a:solidFill>
                  <a:srgbClr val="434343"/>
                </a:solidFill>
              </a:rPr>
              <a:t>β</a:t>
            </a:r>
            <a:r>
              <a:rPr lang="ja" sz="2300" b="1">
                <a:solidFill>
                  <a:srgbClr val="434343"/>
                </a:solidFill>
              </a:rPr>
              <a:t>μ, </a:t>
            </a:r>
            <a:r>
              <a:rPr lang="ja" b="1">
                <a:solidFill>
                  <a:srgbClr val="434343"/>
                </a:solidFill>
              </a:rPr>
              <a:t>β</a:t>
            </a:r>
            <a:r>
              <a:rPr lang="ja" sz="2300" b="1">
                <a:solidFill>
                  <a:srgbClr val="434343"/>
                </a:solidFill>
              </a:rPr>
              <a:t>σ)</a:t>
            </a:r>
            <a:endParaRPr sz="1000"/>
          </a:p>
        </p:txBody>
      </p:sp>
      <p:sp>
        <p:nvSpPr>
          <p:cNvPr id="660" name="Google Shape;660;p36"/>
          <p:cNvSpPr txBox="1"/>
          <p:nvPr/>
        </p:nvSpPr>
        <p:spPr>
          <a:xfrm>
            <a:off x="6137300"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σ </a:t>
            </a:r>
            <a:r>
              <a:rPr lang="ja" sz="1900" b="1">
                <a:solidFill>
                  <a:srgbClr val="434343"/>
                </a:solidFill>
              </a:rPr>
              <a:t>~ InvGamma(</a:t>
            </a:r>
            <a:r>
              <a:rPr lang="ja" sz="1000" b="1">
                <a:solidFill>
                  <a:srgbClr val="434343"/>
                </a:solidFill>
              </a:rPr>
              <a:t>σ</a:t>
            </a:r>
            <a:r>
              <a:rPr lang="ja" sz="1900" b="1">
                <a:solidFill>
                  <a:srgbClr val="434343"/>
                </a:solidFill>
              </a:rPr>
              <a:t>α, </a:t>
            </a:r>
            <a:r>
              <a:rPr lang="ja" sz="1000" b="1">
                <a:solidFill>
                  <a:srgbClr val="434343"/>
                </a:solidFill>
              </a:rPr>
              <a:t>σ</a:t>
            </a:r>
            <a:r>
              <a:rPr lang="ja" sz="1900" b="1">
                <a:solidFill>
                  <a:srgbClr val="434343"/>
                </a:solidFill>
              </a:rPr>
              <a:t>β)</a:t>
            </a:r>
            <a:endParaRPr sz="600"/>
          </a:p>
        </p:txBody>
      </p:sp>
      <p:sp>
        <p:nvSpPr>
          <p:cNvPr id="661" name="Google Shape;661;p36"/>
          <p:cNvSpPr/>
          <p:nvPr/>
        </p:nvSpPr>
        <p:spPr>
          <a:xfrm>
            <a:off x="6193847" y="1894975"/>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6193847" y="3146660"/>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193847" y="4409575"/>
            <a:ext cx="275400" cy="3141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355647" y="3451861"/>
            <a:ext cx="275400" cy="314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331275" y="11193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dk2"/>
            </a:solidFill>
            <a:prstDash val="solid"/>
            <a:round/>
            <a:headEnd type="none" w="med" len="med"/>
            <a:tailEnd type="none" w="med" len="med"/>
          </a:ln>
        </p:spPr>
      </p:sp>
      <p:cxnSp>
        <p:nvCxnSpPr>
          <p:cNvPr id="666" name="Google Shape;666;p36"/>
          <p:cNvCxnSpPr/>
          <p:nvPr/>
        </p:nvCxnSpPr>
        <p:spPr>
          <a:xfrm>
            <a:off x="6349489" y="18328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667" name="Google Shape;667;p36"/>
          <p:cNvCxnSpPr/>
          <p:nvPr/>
        </p:nvCxnSpPr>
        <p:spPr>
          <a:xfrm rot="10800000">
            <a:off x="7432313" y="1123710"/>
            <a:ext cx="0" cy="703800"/>
          </a:xfrm>
          <a:prstGeom prst="straightConnector1">
            <a:avLst/>
          </a:prstGeom>
          <a:noFill/>
          <a:ln w="9525" cap="flat" cmpd="sng">
            <a:solidFill>
              <a:schemeClr val="dk2"/>
            </a:solidFill>
            <a:prstDash val="dot"/>
            <a:round/>
            <a:headEnd type="none" w="med" len="med"/>
            <a:tailEnd type="none" w="med" len="med"/>
          </a:ln>
        </p:spPr>
      </p:cxnSp>
      <p:sp>
        <p:nvSpPr>
          <p:cNvPr id="668" name="Google Shape;668;p36"/>
          <p:cNvSpPr txBox="1"/>
          <p:nvPr/>
        </p:nvSpPr>
        <p:spPr>
          <a:xfrm>
            <a:off x="7179250" y="1528850"/>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μ</a:t>
            </a:r>
            <a:endParaRPr sz="1800">
              <a:solidFill>
                <a:srgbClr val="434343"/>
              </a:solidFill>
            </a:endParaRPr>
          </a:p>
        </p:txBody>
      </p:sp>
      <p:cxnSp>
        <p:nvCxnSpPr>
          <p:cNvPr id="669" name="Google Shape;669;p36"/>
          <p:cNvCxnSpPr/>
          <p:nvPr/>
        </p:nvCxnSpPr>
        <p:spPr>
          <a:xfrm>
            <a:off x="7443138" y="1478202"/>
            <a:ext cx="368100" cy="0"/>
          </a:xfrm>
          <a:prstGeom prst="straightConnector1">
            <a:avLst/>
          </a:prstGeom>
          <a:noFill/>
          <a:ln w="9525" cap="flat" cmpd="sng">
            <a:solidFill>
              <a:schemeClr val="dk2"/>
            </a:solidFill>
            <a:prstDash val="solid"/>
            <a:round/>
            <a:headEnd type="stealth" w="med" len="med"/>
            <a:tailEnd type="stealth" w="med" len="med"/>
          </a:ln>
        </p:spPr>
      </p:cxnSp>
      <p:sp>
        <p:nvSpPr>
          <p:cNvPr id="670" name="Google Shape;670;p36"/>
          <p:cNvSpPr txBox="1"/>
          <p:nvPr/>
        </p:nvSpPr>
        <p:spPr>
          <a:xfrm>
            <a:off x="7452825" y="1290575"/>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σ</a:t>
            </a:r>
            <a:endParaRPr sz="1800">
              <a:solidFill>
                <a:srgbClr val="434343"/>
              </a:solidFill>
            </a:endParaRPr>
          </a:p>
        </p:txBody>
      </p:sp>
      <p:sp>
        <p:nvSpPr>
          <p:cNvPr id="671" name="Google Shape;671;p36"/>
          <p:cNvSpPr/>
          <p:nvPr/>
        </p:nvSpPr>
        <p:spPr>
          <a:xfrm>
            <a:off x="6331275" y="24147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dk2"/>
            </a:solidFill>
            <a:prstDash val="solid"/>
            <a:round/>
            <a:headEnd type="none" w="med" len="med"/>
            <a:tailEnd type="none" w="med" len="med"/>
          </a:ln>
        </p:spPr>
      </p:sp>
      <p:cxnSp>
        <p:nvCxnSpPr>
          <p:cNvPr id="672" name="Google Shape;672;p36"/>
          <p:cNvCxnSpPr/>
          <p:nvPr/>
        </p:nvCxnSpPr>
        <p:spPr>
          <a:xfrm>
            <a:off x="6349489" y="31282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673" name="Google Shape;673;p36"/>
          <p:cNvCxnSpPr/>
          <p:nvPr/>
        </p:nvCxnSpPr>
        <p:spPr>
          <a:xfrm rot="10800000">
            <a:off x="7432313" y="2419110"/>
            <a:ext cx="0" cy="703800"/>
          </a:xfrm>
          <a:prstGeom prst="straightConnector1">
            <a:avLst/>
          </a:prstGeom>
          <a:noFill/>
          <a:ln w="9525" cap="flat" cmpd="sng">
            <a:solidFill>
              <a:schemeClr val="dk2"/>
            </a:solidFill>
            <a:prstDash val="dot"/>
            <a:round/>
            <a:headEnd type="none" w="med" len="med"/>
            <a:tailEnd type="none" w="med" len="med"/>
          </a:ln>
        </p:spPr>
      </p:cxnSp>
      <p:cxnSp>
        <p:nvCxnSpPr>
          <p:cNvPr id="674" name="Google Shape;674;p36"/>
          <p:cNvCxnSpPr/>
          <p:nvPr/>
        </p:nvCxnSpPr>
        <p:spPr>
          <a:xfrm>
            <a:off x="7443138" y="2773602"/>
            <a:ext cx="368100" cy="0"/>
          </a:xfrm>
          <a:prstGeom prst="straightConnector1">
            <a:avLst/>
          </a:prstGeom>
          <a:noFill/>
          <a:ln w="9525" cap="flat" cmpd="sng">
            <a:solidFill>
              <a:schemeClr val="dk2"/>
            </a:solidFill>
            <a:prstDash val="solid"/>
            <a:round/>
            <a:headEnd type="stealth" w="med" len="med"/>
            <a:tailEnd type="stealth" w="med" len="med"/>
          </a:ln>
        </p:spPr>
      </p:cxnSp>
      <p:sp>
        <p:nvSpPr>
          <p:cNvPr id="675" name="Google Shape;675;p36"/>
          <p:cNvSpPr txBox="1"/>
          <p:nvPr/>
        </p:nvSpPr>
        <p:spPr>
          <a:xfrm>
            <a:off x="7255450" y="2824250"/>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μ</a:t>
            </a:r>
            <a:endParaRPr sz="1800">
              <a:solidFill>
                <a:srgbClr val="434343"/>
              </a:solidFill>
            </a:endParaRPr>
          </a:p>
        </p:txBody>
      </p:sp>
      <p:sp>
        <p:nvSpPr>
          <p:cNvPr id="676" name="Google Shape;676;p36"/>
          <p:cNvSpPr txBox="1"/>
          <p:nvPr/>
        </p:nvSpPr>
        <p:spPr>
          <a:xfrm>
            <a:off x="7529025" y="2585975"/>
            <a:ext cx="469200" cy="1521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σ</a:t>
            </a:r>
            <a:endParaRPr sz="1800">
              <a:solidFill>
                <a:srgbClr val="434343"/>
              </a:solidFill>
            </a:endParaRPr>
          </a:p>
        </p:txBody>
      </p:sp>
      <p:cxnSp>
        <p:nvCxnSpPr>
          <p:cNvPr id="677" name="Google Shape;677;p36"/>
          <p:cNvCxnSpPr/>
          <p:nvPr/>
        </p:nvCxnSpPr>
        <p:spPr>
          <a:xfrm>
            <a:off x="6349489"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678" name="Google Shape;678;p36"/>
          <p:cNvSpPr/>
          <p:nvPr/>
        </p:nvSpPr>
        <p:spPr>
          <a:xfrm>
            <a:off x="6388775" y="3579011"/>
            <a:ext cx="2209000" cy="714450"/>
          </a:xfrm>
          <a:custGeom>
            <a:avLst/>
            <a:gdLst/>
            <a:ahLst/>
            <a:cxnLst/>
            <a:rect l="l" t="t" r="r" b="b"/>
            <a:pathLst>
              <a:path w="88360" h="28578" extrusionOk="0">
                <a:moveTo>
                  <a:pt x="0" y="26630"/>
                </a:moveTo>
                <a:cubicBezTo>
                  <a:pt x="1372" y="22226"/>
                  <a:pt x="4187" y="1869"/>
                  <a:pt x="8229" y="208"/>
                </a:cubicBezTo>
                <a:cubicBezTo>
                  <a:pt x="12272" y="-1452"/>
                  <a:pt x="19707" y="12913"/>
                  <a:pt x="24255" y="16667"/>
                </a:cubicBezTo>
                <a:cubicBezTo>
                  <a:pt x="28803" y="20421"/>
                  <a:pt x="31041" y="20998"/>
                  <a:pt x="35517" y="22731"/>
                </a:cubicBezTo>
                <a:cubicBezTo>
                  <a:pt x="39993" y="24464"/>
                  <a:pt x="45624" y="26125"/>
                  <a:pt x="51110" y="27063"/>
                </a:cubicBezTo>
                <a:cubicBezTo>
                  <a:pt x="56596" y="28002"/>
                  <a:pt x="62227" y="28146"/>
                  <a:pt x="68435" y="28362"/>
                </a:cubicBezTo>
                <a:cubicBezTo>
                  <a:pt x="74643" y="28579"/>
                  <a:pt x="85039" y="28362"/>
                  <a:pt x="88360" y="28362"/>
                </a:cubicBezTo>
              </a:path>
            </a:pathLst>
          </a:custGeom>
          <a:noFill/>
          <a:ln w="19050" cap="flat" cmpd="sng">
            <a:solidFill>
              <a:srgbClr val="434343"/>
            </a:solidFill>
            <a:prstDash val="solid"/>
            <a:round/>
            <a:headEnd type="none" w="med" len="med"/>
            <a:tailEnd type="none" w="med" len="med"/>
          </a:ln>
        </p:spPr>
      </p:sp>
      <p:sp>
        <p:nvSpPr>
          <p:cNvPr id="679" name="Google Shape;679;p36"/>
          <p:cNvSpPr txBox="1"/>
          <p:nvPr/>
        </p:nvSpPr>
        <p:spPr>
          <a:xfrm>
            <a:off x="6885675" y="3681250"/>
            <a:ext cx="9528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σ</a:t>
            </a:r>
            <a:r>
              <a:rPr lang="ja" sz="1800" b="1">
                <a:solidFill>
                  <a:srgbClr val="434343"/>
                </a:solidFill>
              </a:rPr>
              <a:t>α</a:t>
            </a:r>
            <a:r>
              <a:rPr lang="ja" sz="1900" b="1">
                <a:solidFill>
                  <a:srgbClr val="434343"/>
                </a:solidFill>
              </a:rPr>
              <a:t>, </a:t>
            </a:r>
            <a:r>
              <a:rPr lang="ja" b="1">
                <a:solidFill>
                  <a:srgbClr val="434343"/>
                </a:solidFill>
              </a:rPr>
              <a:t>σ</a:t>
            </a:r>
            <a:r>
              <a:rPr lang="ja" sz="1800" b="1">
                <a:solidFill>
                  <a:srgbClr val="434343"/>
                </a:solidFill>
              </a:rPr>
              <a:t>β</a:t>
            </a:r>
            <a:endParaRPr sz="1800"/>
          </a:p>
        </p:txBody>
      </p:sp>
      <p:sp>
        <p:nvSpPr>
          <p:cNvPr id="680" name="Google Shape;680;p36"/>
          <p:cNvSpPr/>
          <p:nvPr/>
        </p:nvSpPr>
        <p:spPr>
          <a:xfrm>
            <a:off x="6109872" y="985375"/>
            <a:ext cx="2703900" cy="3821100"/>
          </a:xfrm>
          <a:prstGeom prst="rect">
            <a:avLst/>
          </a:prstGeom>
          <a:solidFill>
            <a:srgbClr val="EEEEEE">
              <a:alpha val="852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303197" y="985375"/>
            <a:ext cx="2703900" cy="382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1300"/>
          </a:p>
        </p:txBody>
      </p:sp>
      <p:sp>
        <p:nvSpPr>
          <p:cNvPr id="682" name="Google Shape;682;p36"/>
          <p:cNvSpPr txBox="1"/>
          <p:nvPr/>
        </p:nvSpPr>
        <p:spPr>
          <a:xfrm>
            <a:off x="313225" y="1061175"/>
            <a:ext cx="2669100" cy="365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chemeClr val="accent5"/>
                </a:solidFill>
              </a:rPr>
              <a:t>事前分布</a:t>
            </a:r>
            <a:r>
              <a:rPr lang="ja" sz="1000">
                <a:solidFill>
                  <a:srgbClr val="434343"/>
                </a:solidFill>
              </a:rPr>
              <a:t>から</a:t>
            </a:r>
            <a:r>
              <a:rPr lang="ja" sz="1000" b="1">
                <a:solidFill>
                  <a:schemeClr val="accent5"/>
                </a:solidFill>
              </a:rPr>
              <a:t>生成</a:t>
            </a:r>
            <a:r>
              <a:rPr lang="ja" sz="1000">
                <a:solidFill>
                  <a:srgbClr val="434343"/>
                </a:solidFill>
              </a:rPr>
              <a:t>された各変数が</a:t>
            </a:r>
            <a:endParaRPr sz="1000">
              <a:solidFill>
                <a:srgbClr val="434343"/>
              </a:solidFill>
            </a:endParaRPr>
          </a:p>
          <a:p>
            <a:pPr marL="0" lvl="0" indent="0" algn="l" rtl="0">
              <a:spcBef>
                <a:spcPts val="0"/>
              </a:spcBef>
              <a:spcAft>
                <a:spcPts val="0"/>
              </a:spcAft>
              <a:buNone/>
            </a:pPr>
            <a:r>
              <a:rPr lang="ja" sz="1000" b="1">
                <a:solidFill>
                  <a:srgbClr val="1155CC"/>
                </a:solidFill>
              </a:rPr>
              <a:t>y</a:t>
            </a:r>
            <a:r>
              <a:rPr lang="ja" sz="1000" b="1">
                <a:solidFill>
                  <a:srgbClr val="434343"/>
                </a:solidFill>
              </a:rPr>
              <a:t> </a:t>
            </a:r>
            <a:r>
              <a:rPr lang="ja" sz="1000">
                <a:solidFill>
                  <a:srgbClr val="434343"/>
                </a:solidFill>
              </a:rPr>
              <a:t>が従う分布に組み込まれています。</a:t>
            </a:r>
            <a:endParaRPr sz="1000">
              <a:solidFill>
                <a:srgbClr val="434343"/>
              </a:solidFill>
            </a:endParaRPr>
          </a:p>
          <a:p>
            <a:pPr marL="0" lvl="0" indent="0" algn="l" rtl="0">
              <a:spcBef>
                <a:spcPts val="0"/>
              </a:spcBef>
              <a:spcAft>
                <a:spcPts val="0"/>
              </a:spcAft>
              <a:buNone/>
            </a:pPr>
            <a:r>
              <a:rPr lang="ja" sz="1000">
                <a:solidFill>
                  <a:srgbClr val="434343"/>
                </a:solidFill>
              </a:rPr>
              <a:t>事前分布と同様にここでも確率分布を仮定しています。</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a:solidFill>
                  <a:srgbClr val="434343"/>
                </a:solidFill>
              </a:rPr>
              <a:t>ただし、</a:t>
            </a:r>
            <a:endParaRPr sz="1000">
              <a:solidFill>
                <a:srgbClr val="434343"/>
              </a:solidFill>
            </a:endParaRPr>
          </a:p>
          <a:p>
            <a:pPr marL="0" lvl="0" indent="0" algn="l" rtl="0">
              <a:spcBef>
                <a:spcPts val="0"/>
              </a:spcBef>
              <a:spcAft>
                <a:spcPts val="0"/>
              </a:spcAft>
              <a:buNone/>
            </a:pPr>
            <a:r>
              <a:rPr lang="ja" sz="1000" b="1">
                <a:solidFill>
                  <a:schemeClr val="accent5"/>
                </a:solidFill>
              </a:rPr>
              <a:t>事前分布</a:t>
            </a:r>
            <a:r>
              <a:rPr lang="ja" sz="1000">
                <a:solidFill>
                  <a:srgbClr val="434343"/>
                </a:solidFill>
              </a:rPr>
              <a:t>は</a:t>
            </a:r>
            <a:r>
              <a:rPr lang="ja" sz="1000" b="1">
                <a:solidFill>
                  <a:srgbClr val="FF0062"/>
                </a:solidFill>
              </a:rPr>
              <a:t>未観測変数が従う分布</a:t>
            </a:r>
            <a:r>
              <a:rPr lang="ja" sz="1000">
                <a:solidFill>
                  <a:srgbClr val="434343"/>
                </a:solidFill>
              </a:rPr>
              <a:t>でしたが、ここでは</a:t>
            </a:r>
            <a:r>
              <a:rPr lang="ja" sz="1000" b="1">
                <a:solidFill>
                  <a:srgbClr val="1155CC"/>
                </a:solidFill>
              </a:rPr>
              <a:t>観測変数</a:t>
            </a:r>
            <a:r>
              <a:rPr lang="ja" sz="1000" b="1">
                <a:solidFill>
                  <a:srgbClr val="B45F06"/>
                </a:solidFill>
              </a:rPr>
              <a:t>が従う分布</a:t>
            </a:r>
            <a:r>
              <a:rPr lang="ja" sz="1000">
                <a:solidFill>
                  <a:srgbClr val="434343"/>
                </a:solidFill>
              </a:rPr>
              <a:t>である点が異なります。この分布は</a:t>
            </a:r>
            <a:r>
              <a:rPr lang="ja" sz="1000" b="1">
                <a:solidFill>
                  <a:srgbClr val="B45F06"/>
                </a:solidFill>
              </a:rPr>
              <a:t>尤度</a:t>
            </a:r>
            <a:r>
              <a:rPr lang="ja" sz="1000">
                <a:solidFill>
                  <a:srgbClr val="434343"/>
                </a:solidFill>
              </a:rPr>
              <a:t>を測る役割を持っています。</a:t>
            </a:r>
            <a:endParaRPr sz="10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7"/>
          <p:cNvSpPr txBox="1"/>
          <p:nvPr/>
        </p:nvSpPr>
        <p:spPr>
          <a:xfrm>
            <a:off x="303200" y="616825"/>
            <a:ext cx="8565600" cy="3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最後に</a:t>
            </a:r>
            <a:r>
              <a:rPr lang="ja" sz="1200" b="1">
                <a:solidFill>
                  <a:srgbClr val="FF0062"/>
                </a:solidFill>
              </a:rPr>
              <a:t>事後分布</a:t>
            </a:r>
            <a:r>
              <a:rPr lang="ja" sz="1200">
                <a:solidFill>
                  <a:srgbClr val="434343"/>
                </a:solidFill>
              </a:rPr>
              <a:t>です。</a:t>
            </a:r>
            <a:endParaRPr sz="1200">
              <a:solidFill>
                <a:srgbClr val="434343"/>
              </a:solidFill>
            </a:endParaRPr>
          </a:p>
        </p:txBody>
      </p:sp>
      <p:sp>
        <p:nvSpPr>
          <p:cNvPr id="688" name="Google Shape;688;p3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確率モデルの作り方：モデルのデザイン図解④</a:t>
            </a:r>
            <a:endParaRPr/>
          </a:p>
        </p:txBody>
      </p:sp>
      <p:sp>
        <p:nvSpPr>
          <p:cNvPr id="689" name="Google Shape;689;p3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24</a:t>
            </a:fld>
            <a:endParaRPr/>
          </a:p>
        </p:txBody>
      </p:sp>
      <p:sp>
        <p:nvSpPr>
          <p:cNvPr id="690" name="Google Shape;690;p37"/>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691" name="Google Shape;691;p37"/>
          <p:cNvSpPr txBox="1"/>
          <p:nvPr/>
        </p:nvSpPr>
        <p:spPr>
          <a:xfrm>
            <a:off x="313214"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2300" b="1">
                <a:solidFill>
                  <a:srgbClr val="434343"/>
                </a:solidFill>
              </a:rPr>
              <a:t>~ ？</a:t>
            </a:r>
            <a:endParaRPr sz="1000"/>
          </a:p>
        </p:txBody>
      </p:sp>
      <p:sp>
        <p:nvSpPr>
          <p:cNvPr id="692" name="Google Shape;692;p37"/>
          <p:cNvSpPr txBox="1"/>
          <p:nvPr/>
        </p:nvSpPr>
        <p:spPr>
          <a:xfrm>
            <a:off x="295814"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2300" b="1">
                <a:solidFill>
                  <a:srgbClr val="434343"/>
                </a:solidFill>
              </a:rPr>
              <a:t>~ ？</a:t>
            </a:r>
            <a:endParaRPr sz="1000"/>
          </a:p>
        </p:txBody>
      </p:sp>
      <p:sp>
        <p:nvSpPr>
          <p:cNvPr id="693" name="Google Shape;693;p37"/>
          <p:cNvSpPr txBox="1"/>
          <p:nvPr/>
        </p:nvSpPr>
        <p:spPr>
          <a:xfrm>
            <a:off x="313214"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σ </a:t>
            </a:r>
            <a:r>
              <a:rPr lang="ja" sz="1900" b="1">
                <a:solidFill>
                  <a:srgbClr val="434343"/>
                </a:solidFill>
              </a:rPr>
              <a:t>~ ？</a:t>
            </a:r>
            <a:endParaRPr sz="600"/>
          </a:p>
        </p:txBody>
      </p:sp>
      <p:sp>
        <p:nvSpPr>
          <p:cNvPr id="694" name="Google Shape;694;p37"/>
          <p:cNvSpPr/>
          <p:nvPr/>
        </p:nvSpPr>
        <p:spPr>
          <a:xfrm>
            <a:off x="507189" y="11193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695" name="Google Shape;695;p37"/>
          <p:cNvCxnSpPr/>
          <p:nvPr/>
        </p:nvCxnSpPr>
        <p:spPr>
          <a:xfrm>
            <a:off x="525403" y="1832825"/>
            <a:ext cx="2274000" cy="0"/>
          </a:xfrm>
          <a:prstGeom prst="straightConnector1">
            <a:avLst/>
          </a:prstGeom>
          <a:noFill/>
          <a:ln w="19050" cap="flat" cmpd="sng">
            <a:solidFill>
              <a:schemeClr val="dk2"/>
            </a:solidFill>
            <a:prstDash val="solid"/>
            <a:round/>
            <a:headEnd type="none" w="med" len="med"/>
            <a:tailEnd type="none" w="med" len="med"/>
          </a:ln>
        </p:spPr>
      </p:cxnSp>
      <p:sp>
        <p:nvSpPr>
          <p:cNvPr id="696" name="Google Shape;696;p37"/>
          <p:cNvSpPr/>
          <p:nvPr/>
        </p:nvSpPr>
        <p:spPr>
          <a:xfrm>
            <a:off x="507189" y="24147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697" name="Google Shape;697;p37"/>
          <p:cNvCxnSpPr/>
          <p:nvPr/>
        </p:nvCxnSpPr>
        <p:spPr>
          <a:xfrm>
            <a:off x="525403" y="31282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698" name="Google Shape;698;p37"/>
          <p:cNvCxnSpPr/>
          <p:nvPr/>
        </p:nvCxnSpPr>
        <p:spPr>
          <a:xfrm>
            <a:off x="525403"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699" name="Google Shape;699;p37"/>
          <p:cNvSpPr/>
          <p:nvPr/>
        </p:nvSpPr>
        <p:spPr>
          <a:xfrm>
            <a:off x="564689" y="3579011"/>
            <a:ext cx="2209000" cy="714450"/>
          </a:xfrm>
          <a:custGeom>
            <a:avLst/>
            <a:gdLst/>
            <a:ahLst/>
            <a:cxnLst/>
            <a:rect l="l" t="t" r="r" b="b"/>
            <a:pathLst>
              <a:path w="88360" h="28578" extrusionOk="0">
                <a:moveTo>
                  <a:pt x="0" y="26630"/>
                </a:moveTo>
                <a:cubicBezTo>
                  <a:pt x="1372" y="22226"/>
                  <a:pt x="4187" y="1869"/>
                  <a:pt x="8229" y="208"/>
                </a:cubicBezTo>
                <a:cubicBezTo>
                  <a:pt x="12272" y="-1452"/>
                  <a:pt x="19707" y="12913"/>
                  <a:pt x="24255" y="16667"/>
                </a:cubicBezTo>
                <a:cubicBezTo>
                  <a:pt x="28803" y="20421"/>
                  <a:pt x="31041" y="20998"/>
                  <a:pt x="35517" y="22731"/>
                </a:cubicBezTo>
                <a:cubicBezTo>
                  <a:pt x="39993" y="24464"/>
                  <a:pt x="45624" y="26125"/>
                  <a:pt x="51110" y="27063"/>
                </a:cubicBezTo>
                <a:cubicBezTo>
                  <a:pt x="56596" y="28002"/>
                  <a:pt x="62227" y="28146"/>
                  <a:pt x="68435" y="28362"/>
                </a:cubicBezTo>
                <a:cubicBezTo>
                  <a:pt x="74643" y="28579"/>
                  <a:pt x="85039" y="28362"/>
                  <a:pt x="88360" y="28362"/>
                </a:cubicBezTo>
              </a:path>
            </a:pathLst>
          </a:custGeom>
          <a:solidFill>
            <a:srgbClr val="FFC4DB"/>
          </a:solidFill>
          <a:ln w="19050" cap="flat" cmpd="sng">
            <a:solidFill>
              <a:srgbClr val="434343"/>
            </a:solidFill>
            <a:prstDash val="solid"/>
            <a:round/>
            <a:headEnd type="none" w="med" len="med"/>
            <a:tailEnd type="none" w="med" len="med"/>
          </a:ln>
        </p:spPr>
      </p:sp>
      <p:sp>
        <p:nvSpPr>
          <p:cNvPr id="700" name="Google Shape;700;p37"/>
          <p:cNvSpPr/>
          <p:nvPr/>
        </p:nvSpPr>
        <p:spPr>
          <a:xfrm>
            <a:off x="3211825" y="990700"/>
            <a:ext cx="5594700" cy="38211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chemeClr val="accent5"/>
                </a:solidFill>
              </a:rPr>
              <a:t>事前分布</a:t>
            </a:r>
            <a:r>
              <a:rPr lang="ja" sz="1000">
                <a:solidFill>
                  <a:srgbClr val="434343"/>
                </a:solidFill>
              </a:rPr>
              <a:t>と</a:t>
            </a:r>
            <a:r>
              <a:rPr lang="ja" sz="1000" b="1">
                <a:solidFill>
                  <a:srgbClr val="B45F06"/>
                </a:solidFill>
              </a:rPr>
              <a:t>尤度関数</a:t>
            </a:r>
            <a:r>
              <a:rPr lang="ja" sz="1000">
                <a:solidFill>
                  <a:srgbClr val="434343"/>
                </a:solidFill>
              </a:rPr>
              <a:t>のデザインが終わったらら</a:t>
            </a:r>
            <a:r>
              <a:rPr lang="ja" sz="1000" b="1">
                <a:solidFill>
                  <a:srgbClr val="FF0062"/>
                </a:solidFill>
              </a:rPr>
              <a:t>未観測変数</a:t>
            </a:r>
            <a:r>
              <a:rPr lang="ja" sz="1000">
                <a:solidFill>
                  <a:srgbClr val="434343"/>
                </a:solidFill>
              </a:rPr>
              <a:t>を</a:t>
            </a:r>
            <a:r>
              <a:rPr lang="ja" sz="1000" b="1">
                <a:solidFill>
                  <a:srgbClr val="FF0062"/>
                </a:solidFill>
              </a:rPr>
              <a:t>事後分布</a:t>
            </a:r>
            <a:r>
              <a:rPr lang="ja" sz="1000">
                <a:solidFill>
                  <a:srgbClr val="434343"/>
                </a:solidFill>
              </a:rPr>
              <a:t>として推論できます。</a:t>
            </a:r>
            <a:endParaRPr sz="1000">
              <a:solidFill>
                <a:srgbClr val="434343"/>
              </a:solidFill>
            </a:endParaRPr>
          </a:p>
          <a:p>
            <a:pPr marL="0" lvl="0" indent="0" algn="l" rtl="0">
              <a:spcBef>
                <a:spcPts val="0"/>
              </a:spcBef>
              <a:spcAft>
                <a:spcPts val="0"/>
              </a:spcAft>
              <a:buNone/>
            </a:pPr>
            <a:r>
              <a:rPr lang="ja" sz="1000">
                <a:solidFill>
                  <a:srgbClr val="434343"/>
                </a:solidFill>
              </a:rPr>
              <a:t>分布で出力できるので、例えば以下のような使い方ができるでしょう。</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b="1">
                <a:solidFill>
                  <a:srgbClr val="434343"/>
                </a:solidFill>
              </a:rPr>
              <a:t>回帰係数と切片</a:t>
            </a:r>
            <a:endParaRPr sz="1000" b="1">
              <a:solidFill>
                <a:srgbClr val="434343"/>
              </a:solidFill>
            </a:endParaRPr>
          </a:p>
          <a:p>
            <a:pPr marL="0" lvl="0" indent="0" algn="l" rtl="0">
              <a:spcBef>
                <a:spcPts val="0"/>
              </a:spcBef>
              <a:spcAft>
                <a:spcPts val="0"/>
              </a:spcAft>
              <a:buNone/>
            </a:pPr>
            <a:r>
              <a:rPr lang="ja" sz="1000">
                <a:solidFill>
                  <a:srgbClr val="434343"/>
                </a:solidFill>
              </a:rPr>
              <a:t>・区間推定を用いて、大きくてもこれくらい、小さくてもこれくらい、と言及する。</a:t>
            </a:r>
            <a:endParaRPr sz="1000">
              <a:solidFill>
                <a:srgbClr val="434343"/>
              </a:solidFill>
            </a:endParaRPr>
          </a:p>
          <a:p>
            <a:pPr marL="0" lvl="0" indent="0" algn="l" rtl="0">
              <a:spcBef>
                <a:spcPts val="0"/>
              </a:spcBef>
              <a:spcAft>
                <a:spcPts val="0"/>
              </a:spcAft>
              <a:buNone/>
            </a:pPr>
            <a:r>
              <a:rPr lang="ja" sz="1000">
                <a:solidFill>
                  <a:srgbClr val="434343"/>
                </a:solidFill>
              </a:rPr>
              <a:t>・ある一定の値（例えば 0 ）よりも大きい（もしくは小さい）確率は 〇〇%と言及する。</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b="1">
                <a:solidFill>
                  <a:srgbClr val="434343"/>
                </a:solidFill>
              </a:rPr>
              <a:t>分散</a:t>
            </a:r>
            <a:endParaRPr sz="1000" b="1">
              <a:solidFill>
                <a:srgbClr val="434343"/>
              </a:solidFill>
            </a:endParaRPr>
          </a:p>
          <a:p>
            <a:pPr marL="0" lvl="0" indent="0" algn="l" rtl="0">
              <a:spcBef>
                <a:spcPts val="0"/>
              </a:spcBef>
              <a:spcAft>
                <a:spcPts val="0"/>
              </a:spcAft>
              <a:buNone/>
            </a:pPr>
            <a:r>
              <a:rPr lang="ja" sz="1000">
                <a:solidFill>
                  <a:srgbClr val="434343"/>
                </a:solidFill>
              </a:rPr>
              <a:t>・y の値は大きくてもこれくらい、小さくてもこれくらい、と言及する。</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b="1">
                <a:solidFill>
                  <a:srgbClr val="434343"/>
                </a:solidFill>
              </a:rPr>
              <a:t>μ（αの平均 + βの平均 × X）</a:t>
            </a:r>
            <a:endParaRPr sz="1000" b="1">
              <a:solidFill>
                <a:srgbClr val="434343"/>
              </a:solidFill>
            </a:endParaRPr>
          </a:p>
          <a:p>
            <a:pPr marL="0" lvl="0" indent="0" algn="l" rtl="0">
              <a:spcBef>
                <a:spcPts val="0"/>
              </a:spcBef>
              <a:spcAft>
                <a:spcPts val="0"/>
              </a:spcAft>
              <a:buNone/>
            </a:pPr>
            <a:r>
              <a:rPr lang="ja" sz="1000">
                <a:solidFill>
                  <a:srgbClr val="434343"/>
                </a:solidFill>
              </a:rPr>
              <a:t>・X だけ明らかで y が不明のデータを入手した際の y の期待値を求める。つまり予測。</a:t>
            </a:r>
            <a:endParaRPr sz="1000">
              <a:solidFill>
                <a:srgbClr val="434343"/>
              </a:solidFill>
            </a:endParaRPr>
          </a:p>
          <a:p>
            <a:pPr marL="0" lvl="0" indent="0" algn="l" rtl="0">
              <a:spcBef>
                <a:spcPts val="0"/>
              </a:spcBef>
              <a:spcAft>
                <a:spcPts val="0"/>
              </a:spcAft>
              <a:buNone/>
            </a:pP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38"/>
          <p:cNvSpPr txBox="1"/>
          <p:nvPr/>
        </p:nvSpPr>
        <p:spPr>
          <a:xfrm>
            <a:off x="303200" y="616825"/>
            <a:ext cx="8565600" cy="3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線形回帰モデルにおける</a:t>
            </a:r>
            <a:r>
              <a:rPr lang="ja" sz="1200" b="1">
                <a:solidFill>
                  <a:srgbClr val="FF0062"/>
                </a:solidFill>
              </a:rPr>
              <a:t>事後分布</a:t>
            </a:r>
            <a:r>
              <a:rPr lang="ja" sz="1200">
                <a:solidFill>
                  <a:srgbClr val="434343"/>
                </a:solidFill>
              </a:rPr>
              <a:t>は解析的に求めることができます。</a:t>
            </a:r>
            <a:endParaRPr sz="1200">
              <a:solidFill>
                <a:srgbClr val="434343"/>
              </a:solidFill>
            </a:endParaRPr>
          </a:p>
        </p:txBody>
      </p:sp>
      <p:sp>
        <p:nvSpPr>
          <p:cNvPr id="706" name="Google Shape;706;p3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確率モデルの作り方：モデルのデザイン図解⑤</a:t>
            </a:r>
            <a:endParaRPr/>
          </a:p>
        </p:txBody>
      </p:sp>
      <p:sp>
        <p:nvSpPr>
          <p:cNvPr id="707" name="Google Shape;707;p3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25</a:t>
            </a:fld>
            <a:endParaRPr/>
          </a:p>
        </p:txBody>
      </p:sp>
      <p:sp>
        <p:nvSpPr>
          <p:cNvPr id="708" name="Google Shape;708;p38"/>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709" name="Google Shape;709;p38"/>
          <p:cNvSpPr txBox="1"/>
          <p:nvPr/>
        </p:nvSpPr>
        <p:spPr>
          <a:xfrm>
            <a:off x="313214"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2300" b="1">
                <a:solidFill>
                  <a:srgbClr val="434343"/>
                </a:solidFill>
              </a:rPr>
              <a:t>~ t(v)</a:t>
            </a:r>
            <a:endParaRPr sz="1000"/>
          </a:p>
        </p:txBody>
      </p:sp>
      <p:sp>
        <p:nvSpPr>
          <p:cNvPr id="710" name="Google Shape;710;p38"/>
          <p:cNvSpPr txBox="1"/>
          <p:nvPr/>
        </p:nvSpPr>
        <p:spPr>
          <a:xfrm>
            <a:off x="295814"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2300" b="1">
                <a:solidFill>
                  <a:srgbClr val="434343"/>
                </a:solidFill>
              </a:rPr>
              <a:t>~ t(v)</a:t>
            </a:r>
            <a:endParaRPr sz="1000"/>
          </a:p>
        </p:txBody>
      </p:sp>
      <p:sp>
        <p:nvSpPr>
          <p:cNvPr id="711" name="Google Shape;711;p38"/>
          <p:cNvSpPr txBox="1"/>
          <p:nvPr/>
        </p:nvSpPr>
        <p:spPr>
          <a:xfrm>
            <a:off x="313214"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σ </a:t>
            </a:r>
            <a:r>
              <a:rPr lang="ja" sz="1900" b="1">
                <a:solidFill>
                  <a:srgbClr val="434343"/>
                </a:solidFill>
              </a:rPr>
              <a:t>~ InvGamma(</a:t>
            </a:r>
            <a:r>
              <a:rPr lang="ja" sz="1000" b="1">
                <a:solidFill>
                  <a:srgbClr val="434343"/>
                </a:solidFill>
              </a:rPr>
              <a:t>σ</a:t>
            </a:r>
            <a:r>
              <a:rPr lang="ja" sz="1900" b="1">
                <a:solidFill>
                  <a:srgbClr val="434343"/>
                </a:solidFill>
              </a:rPr>
              <a:t>α, </a:t>
            </a:r>
            <a:r>
              <a:rPr lang="ja" sz="1000" b="1">
                <a:solidFill>
                  <a:srgbClr val="434343"/>
                </a:solidFill>
              </a:rPr>
              <a:t>σ</a:t>
            </a:r>
            <a:r>
              <a:rPr lang="ja" sz="1900" b="1">
                <a:solidFill>
                  <a:srgbClr val="434343"/>
                </a:solidFill>
              </a:rPr>
              <a:t>β)</a:t>
            </a:r>
            <a:endParaRPr sz="600"/>
          </a:p>
        </p:txBody>
      </p:sp>
      <p:sp>
        <p:nvSpPr>
          <p:cNvPr id="712" name="Google Shape;712;p38"/>
          <p:cNvSpPr/>
          <p:nvPr/>
        </p:nvSpPr>
        <p:spPr>
          <a:xfrm>
            <a:off x="507189" y="11193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713" name="Google Shape;713;p38"/>
          <p:cNvCxnSpPr/>
          <p:nvPr/>
        </p:nvCxnSpPr>
        <p:spPr>
          <a:xfrm>
            <a:off x="525403" y="1832825"/>
            <a:ext cx="2274000" cy="0"/>
          </a:xfrm>
          <a:prstGeom prst="straightConnector1">
            <a:avLst/>
          </a:prstGeom>
          <a:noFill/>
          <a:ln w="19050" cap="flat" cmpd="sng">
            <a:solidFill>
              <a:schemeClr val="dk2"/>
            </a:solidFill>
            <a:prstDash val="solid"/>
            <a:round/>
            <a:headEnd type="none" w="med" len="med"/>
            <a:tailEnd type="none" w="med" len="med"/>
          </a:ln>
        </p:spPr>
      </p:cxnSp>
      <p:sp>
        <p:nvSpPr>
          <p:cNvPr id="714" name="Google Shape;714;p38"/>
          <p:cNvSpPr/>
          <p:nvPr/>
        </p:nvSpPr>
        <p:spPr>
          <a:xfrm>
            <a:off x="507189" y="24147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715" name="Google Shape;715;p38"/>
          <p:cNvCxnSpPr/>
          <p:nvPr/>
        </p:nvCxnSpPr>
        <p:spPr>
          <a:xfrm>
            <a:off x="525403" y="31282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716" name="Google Shape;716;p38"/>
          <p:cNvCxnSpPr/>
          <p:nvPr/>
        </p:nvCxnSpPr>
        <p:spPr>
          <a:xfrm>
            <a:off x="525403"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717" name="Google Shape;717;p38"/>
          <p:cNvSpPr/>
          <p:nvPr/>
        </p:nvSpPr>
        <p:spPr>
          <a:xfrm>
            <a:off x="564689" y="3579011"/>
            <a:ext cx="2209000" cy="714450"/>
          </a:xfrm>
          <a:custGeom>
            <a:avLst/>
            <a:gdLst/>
            <a:ahLst/>
            <a:cxnLst/>
            <a:rect l="l" t="t" r="r" b="b"/>
            <a:pathLst>
              <a:path w="88360" h="28578" extrusionOk="0">
                <a:moveTo>
                  <a:pt x="0" y="26630"/>
                </a:moveTo>
                <a:cubicBezTo>
                  <a:pt x="1372" y="22226"/>
                  <a:pt x="4187" y="1869"/>
                  <a:pt x="8229" y="208"/>
                </a:cubicBezTo>
                <a:cubicBezTo>
                  <a:pt x="12272" y="-1452"/>
                  <a:pt x="19707" y="12913"/>
                  <a:pt x="24255" y="16667"/>
                </a:cubicBezTo>
                <a:cubicBezTo>
                  <a:pt x="28803" y="20421"/>
                  <a:pt x="31041" y="20998"/>
                  <a:pt x="35517" y="22731"/>
                </a:cubicBezTo>
                <a:cubicBezTo>
                  <a:pt x="39993" y="24464"/>
                  <a:pt x="45624" y="26125"/>
                  <a:pt x="51110" y="27063"/>
                </a:cubicBezTo>
                <a:cubicBezTo>
                  <a:pt x="56596" y="28002"/>
                  <a:pt x="62227" y="28146"/>
                  <a:pt x="68435" y="28362"/>
                </a:cubicBezTo>
                <a:cubicBezTo>
                  <a:pt x="74643" y="28579"/>
                  <a:pt x="85039" y="28362"/>
                  <a:pt x="88360" y="28362"/>
                </a:cubicBezTo>
              </a:path>
            </a:pathLst>
          </a:custGeom>
          <a:solidFill>
            <a:srgbClr val="FFC4DB"/>
          </a:solidFill>
          <a:ln w="19050" cap="flat" cmpd="sng">
            <a:solidFill>
              <a:srgbClr val="434343"/>
            </a:solidFill>
            <a:prstDash val="solid"/>
            <a:round/>
            <a:headEnd type="none" w="med" len="med"/>
            <a:tailEnd type="none" w="med" len="med"/>
          </a:ln>
        </p:spPr>
      </p:sp>
      <p:sp>
        <p:nvSpPr>
          <p:cNvPr id="718" name="Google Shape;718;p38"/>
          <p:cNvSpPr/>
          <p:nvPr/>
        </p:nvSpPr>
        <p:spPr>
          <a:xfrm>
            <a:off x="3211825" y="990700"/>
            <a:ext cx="5594700" cy="38211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実は、</a:t>
            </a:r>
            <a:r>
              <a:rPr lang="ja" sz="1000" b="1">
                <a:solidFill>
                  <a:schemeClr val="accent5"/>
                </a:solidFill>
              </a:rPr>
              <a:t>事前分布</a:t>
            </a:r>
            <a:r>
              <a:rPr lang="ja" sz="1000">
                <a:solidFill>
                  <a:srgbClr val="434343"/>
                </a:solidFill>
              </a:rPr>
              <a:t>をそれぞれ、</a:t>
            </a:r>
            <a:r>
              <a:rPr lang="ja" sz="1000" b="1">
                <a:solidFill>
                  <a:srgbClr val="FF0062"/>
                </a:solidFill>
              </a:rPr>
              <a:t>α,β</a:t>
            </a:r>
            <a:r>
              <a:rPr lang="ja" sz="1000">
                <a:solidFill>
                  <a:srgbClr val="434343"/>
                </a:solidFill>
              </a:rPr>
              <a:t>を正規分布、</a:t>
            </a:r>
            <a:r>
              <a:rPr lang="ja" sz="1000" b="1">
                <a:solidFill>
                  <a:srgbClr val="FF0062"/>
                </a:solidFill>
              </a:rPr>
              <a:t>σ</a:t>
            </a:r>
            <a:r>
              <a:rPr lang="ja" sz="1000">
                <a:solidFill>
                  <a:srgbClr val="434343"/>
                </a:solidFill>
              </a:rPr>
              <a:t>を逆ガンマ分布とすると解析的に</a:t>
            </a:r>
            <a:r>
              <a:rPr lang="ja" sz="1000" b="1">
                <a:solidFill>
                  <a:srgbClr val="FF0062"/>
                </a:solidFill>
              </a:rPr>
              <a:t>事後分布</a:t>
            </a:r>
            <a:r>
              <a:rPr lang="ja" sz="1000">
                <a:solidFill>
                  <a:srgbClr val="434343"/>
                </a:solidFill>
              </a:rPr>
              <a:t>を求めることができ、</a:t>
            </a:r>
            <a:r>
              <a:rPr lang="ja" sz="1000" b="1">
                <a:solidFill>
                  <a:srgbClr val="FF0062"/>
                </a:solidFill>
              </a:rPr>
              <a:t>事後分布</a:t>
            </a:r>
            <a:r>
              <a:rPr lang="ja" sz="1000">
                <a:solidFill>
                  <a:srgbClr val="434343"/>
                </a:solidFill>
              </a:rPr>
              <a:t>は</a:t>
            </a:r>
            <a:r>
              <a:rPr lang="ja" sz="1000" b="1">
                <a:solidFill>
                  <a:srgbClr val="FF0062"/>
                </a:solidFill>
              </a:rPr>
              <a:t>α,β</a:t>
            </a:r>
            <a:r>
              <a:rPr lang="ja" sz="1000">
                <a:solidFill>
                  <a:srgbClr val="434343"/>
                </a:solidFill>
              </a:rPr>
              <a:t>がt分布, </a:t>
            </a:r>
            <a:r>
              <a:rPr lang="ja" sz="1000" b="1">
                <a:solidFill>
                  <a:srgbClr val="FF0062"/>
                </a:solidFill>
              </a:rPr>
              <a:t>σ</a:t>
            </a:r>
            <a:r>
              <a:rPr lang="ja" sz="1000">
                <a:solidFill>
                  <a:srgbClr val="434343"/>
                </a:solidFill>
              </a:rPr>
              <a:t>がまた逆ガンマ分布に従います。</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a:solidFill>
                  <a:srgbClr val="434343"/>
                </a:solidFill>
              </a:rPr>
              <a:t>回帰係数のt検定では特段ベイズ統計を意識することはないかもしれませんが、実はこの検定は</a:t>
            </a:r>
            <a:r>
              <a:rPr lang="ja" sz="1000" b="1">
                <a:solidFill>
                  <a:srgbClr val="FF0062"/>
                </a:solidFill>
              </a:rPr>
              <a:t>事後分布</a:t>
            </a:r>
            <a:r>
              <a:rPr lang="ja" sz="1000">
                <a:solidFill>
                  <a:srgbClr val="434343"/>
                </a:solidFill>
              </a:rPr>
              <a:t>を用いて行っています。</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a:solidFill>
                  <a:srgbClr val="434343"/>
                </a:solidFill>
              </a:rPr>
              <a:t>しかしながら、解析的に求める場合は数理的に厳密にデザインする必要があります。また、どのような確率モデルをデザインしても、いつも解析的に求めることができるわけではありません。</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a:solidFill>
                  <a:srgbClr val="434343"/>
                </a:solidFill>
              </a:rPr>
              <a:t>解析的に求められない場合は、事後分布を近似的に求めます。方法はいくつかありますが、サンプリングアルゴリズムを使用した場合の事後分布の出力結果についてみてみましょう</a:t>
            </a:r>
            <a:endParaRPr sz="10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39"/>
          <p:cNvSpPr/>
          <p:nvPr/>
        </p:nvSpPr>
        <p:spPr>
          <a:xfrm>
            <a:off x="3211825" y="990700"/>
            <a:ext cx="5594700" cy="3821100"/>
          </a:xfrm>
          <a:prstGeom prst="rect">
            <a:avLst/>
          </a:prstGeom>
          <a:solidFill>
            <a:schemeClr val="lt2"/>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434343"/>
              </a:solidFill>
            </a:endParaRPr>
          </a:p>
        </p:txBody>
      </p:sp>
      <p:sp>
        <p:nvSpPr>
          <p:cNvPr id="724" name="Google Shape;724;p39"/>
          <p:cNvSpPr txBox="1"/>
          <p:nvPr/>
        </p:nvSpPr>
        <p:spPr>
          <a:xfrm>
            <a:off x="3291850" y="1339288"/>
            <a:ext cx="5446800" cy="36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endParaRPr sz="1000">
              <a:solidFill>
                <a:srgbClr val="434343"/>
              </a:solidFill>
            </a:endParaRPr>
          </a:p>
        </p:txBody>
      </p:sp>
      <p:sp>
        <p:nvSpPr>
          <p:cNvPr id="725" name="Google Shape;725;p39"/>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726" name="Google Shape;726;p39"/>
          <p:cNvSpPr/>
          <p:nvPr/>
        </p:nvSpPr>
        <p:spPr>
          <a:xfrm>
            <a:off x="1515975" y="3640349"/>
            <a:ext cx="234000" cy="703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1286978" y="3792749"/>
            <a:ext cx="234000" cy="554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1058378" y="4096949"/>
            <a:ext cx="2340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829778" y="4195049"/>
            <a:ext cx="2340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1744175" y="3862750"/>
            <a:ext cx="234000" cy="4869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1973575" y="4096148"/>
            <a:ext cx="2340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2202188" y="4194924"/>
            <a:ext cx="2340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1515975" y="2410321"/>
            <a:ext cx="234000" cy="703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1286978" y="2562721"/>
            <a:ext cx="234000" cy="554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1058378" y="2866921"/>
            <a:ext cx="2340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829778" y="2965021"/>
            <a:ext cx="2340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1744175" y="2609199"/>
            <a:ext cx="234000" cy="5103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1973575" y="2866120"/>
            <a:ext cx="2340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2202188" y="2964896"/>
            <a:ext cx="2340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txBox="1"/>
          <p:nvPr/>
        </p:nvSpPr>
        <p:spPr>
          <a:xfrm>
            <a:off x="303200" y="616825"/>
            <a:ext cx="8565600" cy="31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サンプリング アルゴリズムを使用した場合の</a:t>
            </a:r>
            <a:r>
              <a:rPr lang="ja" sz="1200" b="1">
                <a:solidFill>
                  <a:srgbClr val="FF0062"/>
                </a:solidFill>
              </a:rPr>
              <a:t>事後分布</a:t>
            </a:r>
            <a:endParaRPr sz="1200">
              <a:solidFill>
                <a:srgbClr val="434343"/>
              </a:solidFill>
            </a:endParaRPr>
          </a:p>
        </p:txBody>
      </p:sp>
      <p:sp>
        <p:nvSpPr>
          <p:cNvPr id="741" name="Google Shape;741;p3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確率モデルの作り方：モデルのデザイン図解⑥</a:t>
            </a:r>
            <a:endParaRPr/>
          </a:p>
        </p:txBody>
      </p:sp>
      <p:sp>
        <p:nvSpPr>
          <p:cNvPr id="742" name="Google Shape;742;p39"/>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26</a:t>
            </a:fld>
            <a:endParaRPr/>
          </a:p>
        </p:txBody>
      </p:sp>
      <p:sp>
        <p:nvSpPr>
          <p:cNvPr id="743" name="Google Shape;743;p39"/>
          <p:cNvSpPr txBox="1"/>
          <p:nvPr/>
        </p:nvSpPr>
        <p:spPr>
          <a:xfrm>
            <a:off x="313214"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a:t>
            </a:r>
            <a:endParaRPr sz="1000"/>
          </a:p>
        </p:txBody>
      </p:sp>
      <p:sp>
        <p:nvSpPr>
          <p:cNvPr id="744" name="Google Shape;744;p39"/>
          <p:cNvSpPr txBox="1"/>
          <p:nvPr/>
        </p:nvSpPr>
        <p:spPr>
          <a:xfrm>
            <a:off x="295814"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a:t>
            </a:r>
            <a:endParaRPr sz="1000"/>
          </a:p>
        </p:txBody>
      </p:sp>
      <p:sp>
        <p:nvSpPr>
          <p:cNvPr id="745" name="Google Shape;745;p39"/>
          <p:cNvSpPr txBox="1"/>
          <p:nvPr/>
        </p:nvSpPr>
        <p:spPr>
          <a:xfrm>
            <a:off x="313214"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σ</a:t>
            </a:r>
            <a:endParaRPr sz="600"/>
          </a:p>
        </p:txBody>
      </p:sp>
      <p:cxnSp>
        <p:nvCxnSpPr>
          <p:cNvPr id="746" name="Google Shape;746;p39"/>
          <p:cNvCxnSpPr/>
          <p:nvPr/>
        </p:nvCxnSpPr>
        <p:spPr>
          <a:xfrm>
            <a:off x="525403" y="3128225"/>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747" name="Google Shape;747;p39"/>
          <p:cNvCxnSpPr/>
          <p:nvPr/>
        </p:nvCxnSpPr>
        <p:spPr>
          <a:xfrm>
            <a:off x="525403"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748" name="Google Shape;748;p39"/>
          <p:cNvSpPr/>
          <p:nvPr/>
        </p:nvSpPr>
        <p:spPr>
          <a:xfrm>
            <a:off x="1515975" y="1126150"/>
            <a:ext cx="234000" cy="703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286978" y="1278550"/>
            <a:ext cx="234000" cy="554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058378" y="1582750"/>
            <a:ext cx="2340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829778" y="1680850"/>
            <a:ext cx="2340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744175" y="1348550"/>
            <a:ext cx="234000" cy="4869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1973575" y="1581949"/>
            <a:ext cx="2340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2202188" y="1680725"/>
            <a:ext cx="2340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5" name="Google Shape;755;p39"/>
          <p:cNvCxnSpPr/>
          <p:nvPr/>
        </p:nvCxnSpPr>
        <p:spPr>
          <a:xfrm>
            <a:off x="525403" y="1832825"/>
            <a:ext cx="2274000" cy="0"/>
          </a:xfrm>
          <a:prstGeom prst="straightConnector1">
            <a:avLst/>
          </a:prstGeom>
          <a:noFill/>
          <a:ln w="19050" cap="flat" cmpd="sng">
            <a:solidFill>
              <a:schemeClr val="dk2"/>
            </a:solidFill>
            <a:prstDash val="solid"/>
            <a:round/>
            <a:headEnd type="none" w="med" len="med"/>
            <a:tailEnd type="none" w="med" len="med"/>
          </a:ln>
        </p:spPr>
      </p:cxnSp>
      <p:sp>
        <p:nvSpPr>
          <p:cNvPr id="756" name="Google Shape;756;p39"/>
          <p:cNvSpPr/>
          <p:nvPr/>
        </p:nvSpPr>
        <p:spPr>
          <a:xfrm>
            <a:off x="507189" y="36339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rgbClr val="434343"/>
            </a:solidFill>
            <a:prstDash val="dot"/>
            <a:round/>
            <a:headEnd type="none" w="med" len="med"/>
            <a:tailEnd type="none" w="med" len="med"/>
          </a:ln>
        </p:spPr>
      </p:sp>
      <p:sp>
        <p:nvSpPr>
          <p:cNvPr id="757" name="Google Shape;757;p39"/>
          <p:cNvSpPr/>
          <p:nvPr/>
        </p:nvSpPr>
        <p:spPr>
          <a:xfrm>
            <a:off x="507189" y="24147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rgbClr val="434343"/>
            </a:solidFill>
            <a:prstDash val="dot"/>
            <a:round/>
            <a:headEnd type="none" w="med" len="med"/>
            <a:tailEnd type="none" w="med" len="med"/>
          </a:ln>
        </p:spPr>
      </p:sp>
      <p:sp>
        <p:nvSpPr>
          <p:cNvPr id="758" name="Google Shape;758;p39"/>
          <p:cNvSpPr/>
          <p:nvPr/>
        </p:nvSpPr>
        <p:spPr>
          <a:xfrm>
            <a:off x="507189" y="11193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rgbClr val="434343"/>
            </a:solidFill>
            <a:prstDash val="dot"/>
            <a:round/>
            <a:headEnd type="none" w="med" len="med"/>
            <a:tailEnd type="none" w="med" len="med"/>
          </a:ln>
        </p:spPr>
      </p:sp>
      <p:sp>
        <p:nvSpPr>
          <p:cNvPr id="759" name="Google Shape;759;p39"/>
          <p:cNvSpPr txBox="1"/>
          <p:nvPr/>
        </p:nvSpPr>
        <p:spPr>
          <a:xfrm>
            <a:off x="3291850" y="1028681"/>
            <a:ext cx="5446800" cy="55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サンプリングアルゴリズムは、その名の通り</a:t>
            </a:r>
            <a:r>
              <a:rPr lang="ja" sz="1000" b="1">
                <a:solidFill>
                  <a:srgbClr val="FF0062"/>
                </a:solidFill>
              </a:rPr>
              <a:t>データ</a:t>
            </a:r>
            <a:r>
              <a:rPr lang="ja" sz="1000">
                <a:solidFill>
                  <a:srgbClr val="434343"/>
                </a:solidFill>
              </a:rPr>
              <a:t>をサンプリングします。</a:t>
            </a:r>
            <a:endParaRPr sz="1000">
              <a:solidFill>
                <a:srgbClr val="434343"/>
              </a:solidFill>
            </a:endParaRPr>
          </a:p>
          <a:p>
            <a:pPr marL="0" lvl="0" indent="0" algn="l" rtl="0">
              <a:spcBef>
                <a:spcPts val="0"/>
              </a:spcBef>
              <a:spcAft>
                <a:spcPts val="0"/>
              </a:spcAft>
              <a:buNone/>
            </a:pPr>
            <a:r>
              <a:rPr lang="ja" sz="1000">
                <a:solidFill>
                  <a:srgbClr val="434343"/>
                </a:solidFill>
              </a:rPr>
              <a:t>得られた</a:t>
            </a:r>
            <a:r>
              <a:rPr lang="ja" sz="1000" b="1">
                <a:solidFill>
                  <a:srgbClr val="FF0062"/>
                </a:solidFill>
              </a:rPr>
              <a:t>データ集合</a:t>
            </a:r>
            <a:r>
              <a:rPr lang="ja" sz="1000">
                <a:solidFill>
                  <a:srgbClr val="434343"/>
                </a:solidFill>
              </a:rPr>
              <a:t>が実は</a:t>
            </a:r>
            <a:r>
              <a:rPr lang="ja" sz="1000" b="1">
                <a:solidFill>
                  <a:srgbClr val="FF0062"/>
                </a:solidFill>
              </a:rPr>
              <a:t>推定した事後分布</a:t>
            </a:r>
            <a:r>
              <a:rPr lang="ja" sz="1000">
                <a:solidFill>
                  <a:srgbClr val="434343"/>
                </a:solidFill>
              </a:rPr>
              <a:t>であり、ヒストグラムにしたり要約統計量を確認することで解釈します。</a:t>
            </a:r>
            <a:endParaRPr sz="1000" b="1">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理屈としては</a:t>
            </a:r>
            <a:r>
              <a:rPr lang="ja" sz="1000" b="1">
                <a:solidFill>
                  <a:schemeClr val="accent5"/>
                </a:solidFill>
              </a:rPr>
              <a:t>事前分布</a:t>
            </a:r>
            <a:r>
              <a:rPr lang="ja" sz="1000">
                <a:solidFill>
                  <a:srgbClr val="434343"/>
                </a:solidFill>
              </a:rPr>
              <a:t>から確率的に生成された</a:t>
            </a:r>
            <a:r>
              <a:rPr lang="ja" sz="1000" b="1">
                <a:solidFill>
                  <a:srgbClr val="FF0062"/>
                </a:solidFill>
              </a:rPr>
              <a:t>パラメーター</a:t>
            </a:r>
            <a:r>
              <a:rPr lang="ja" sz="1000">
                <a:solidFill>
                  <a:srgbClr val="434343"/>
                </a:solidFill>
              </a:rPr>
              <a:t>を</a:t>
            </a:r>
            <a:r>
              <a:rPr lang="ja" sz="1000" b="1">
                <a:solidFill>
                  <a:srgbClr val="E69138"/>
                </a:solidFill>
              </a:rPr>
              <a:t>尤度関数</a:t>
            </a:r>
            <a:r>
              <a:rPr lang="ja" sz="1000">
                <a:solidFill>
                  <a:srgbClr val="434343"/>
                </a:solidFill>
              </a:rPr>
              <a:t>に入れてあげると、</a:t>
            </a:r>
            <a:r>
              <a:rPr lang="ja" sz="1000" b="1">
                <a:solidFill>
                  <a:srgbClr val="FF0062"/>
                </a:solidFill>
              </a:rPr>
              <a:t>事後分布</a:t>
            </a:r>
            <a:r>
              <a:rPr lang="ja" sz="1000">
                <a:solidFill>
                  <a:srgbClr val="434343"/>
                </a:solidFill>
              </a:rPr>
              <a:t>が出てくるようになっています。詳細な動作原理については「MCMC」の章で解説しています。</a:t>
            </a:r>
            <a:endParaRPr sz="1000">
              <a:solidFill>
                <a:srgbClr val="434343"/>
              </a:solidFill>
            </a:endParaRPr>
          </a:p>
        </p:txBody>
      </p:sp>
      <p:sp>
        <p:nvSpPr>
          <p:cNvPr id="760" name="Google Shape;760;p39"/>
          <p:cNvSpPr/>
          <p:nvPr/>
        </p:nvSpPr>
        <p:spPr>
          <a:xfrm>
            <a:off x="7051025" y="2370643"/>
            <a:ext cx="148327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chemeClr val="accent5"/>
            </a:solidFill>
            <a:prstDash val="solid"/>
            <a:round/>
            <a:headEnd type="none" w="med" len="med"/>
            <a:tailEnd type="none" w="med" len="med"/>
          </a:ln>
        </p:spPr>
      </p:sp>
      <p:cxnSp>
        <p:nvCxnSpPr>
          <p:cNvPr id="761" name="Google Shape;761;p39"/>
          <p:cNvCxnSpPr/>
          <p:nvPr/>
        </p:nvCxnSpPr>
        <p:spPr>
          <a:xfrm>
            <a:off x="7062894" y="3084118"/>
            <a:ext cx="1481700" cy="0"/>
          </a:xfrm>
          <a:prstGeom prst="straightConnector1">
            <a:avLst/>
          </a:prstGeom>
          <a:noFill/>
          <a:ln w="19050" cap="flat" cmpd="sng">
            <a:solidFill>
              <a:schemeClr val="dk2"/>
            </a:solidFill>
            <a:prstDash val="solid"/>
            <a:round/>
            <a:headEnd type="none" w="med" len="med"/>
            <a:tailEnd type="none" w="med" len="med"/>
          </a:ln>
        </p:spPr>
      </p:cxnSp>
      <p:sp>
        <p:nvSpPr>
          <p:cNvPr id="762" name="Google Shape;762;p39"/>
          <p:cNvSpPr/>
          <p:nvPr/>
        </p:nvSpPr>
        <p:spPr>
          <a:xfrm>
            <a:off x="6525853" y="2361050"/>
            <a:ext cx="577221" cy="425078"/>
          </a:xfrm>
          <a:custGeom>
            <a:avLst/>
            <a:gdLst/>
            <a:ahLst/>
            <a:cxnLst/>
            <a:rect l="l" t="t" r="r" b="b"/>
            <a:pathLst>
              <a:path w="27721" h="12687" extrusionOk="0">
                <a:moveTo>
                  <a:pt x="27721" y="12687"/>
                </a:moveTo>
                <a:cubicBezTo>
                  <a:pt x="25989" y="10594"/>
                  <a:pt x="21946" y="631"/>
                  <a:pt x="17326" y="126"/>
                </a:cubicBezTo>
                <a:cubicBezTo>
                  <a:pt x="12706" y="-379"/>
                  <a:pt x="2888" y="8067"/>
                  <a:pt x="0" y="9655"/>
                </a:cubicBezTo>
              </a:path>
            </a:pathLst>
          </a:custGeom>
          <a:noFill/>
          <a:ln w="9525" cap="flat" cmpd="sng">
            <a:solidFill>
              <a:schemeClr val="dk2"/>
            </a:solidFill>
            <a:prstDash val="solid"/>
            <a:round/>
            <a:headEnd type="none" w="med" len="med"/>
            <a:tailEnd type="stealth" w="med" len="med"/>
          </a:ln>
        </p:spPr>
      </p:sp>
      <p:sp>
        <p:nvSpPr>
          <p:cNvPr id="763" name="Google Shape;763;p39"/>
          <p:cNvSpPr/>
          <p:nvPr/>
        </p:nvSpPr>
        <p:spPr>
          <a:xfrm>
            <a:off x="5155452" y="2397243"/>
            <a:ext cx="1435525"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rgbClr val="E69138"/>
            </a:solidFill>
            <a:prstDash val="solid"/>
            <a:round/>
            <a:headEnd type="none" w="med" len="med"/>
            <a:tailEnd type="none" w="med" len="med"/>
          </a:ln>
        </p:spPr>
      </p:sp>
      <p:cxnSp>
        <p:nvCxnSpPr>
          <p:cNvPr id="764" name="Google Shape;764;p39"/>
          <p:cNvCxnSpPr/>
          <p:nvPr/>
        </p:nvCxnSpPr>
        <p:spPr>
          <a:xfrm>
            <a:off x="5166939" y="3110718"/>
            <a:ext cx="1434000" cy="0"/>
          </a:xfrm>
          <a:prstGeom prst="straightConnector1">
            <a:avLst/>
          </a:prstGeom>
          <a:noFill/>
          <a:ln w="19050" cap="flat" cmpd="sng">
            <a:solidFill>
              <a:schemeClr val="dk2"/>
            </a:solidFill>
            <a:prstDash val="solid"/>
            <a:round/>
            <a:headEnd type="none" w="med" len="med"/>
            <a:tailEnd type="none" w="med" len="med"/>
          </a:ln>
        </p:spPr>
      </p:cxnSp>
      <p:sp>
        <p:nvSpPr>
          <p:cNvPr id="765" name="Google Shape;765;p39"/>
          <p:cNvSpPr/>
          <p:nvPr/>
        </p:nvSpPr>
        <p:spPr>
          <a:xfrm>
            <a:off x="4513875" y="2393937"/>
            <a:ext cx="577221" cy="425078"/>
          </a:xfrm>
          <a:custGeom>
            <a:avLst/>
            <a:gdLst/>
            <a:ahLst/>
            <a:cxnLst/>
            <a:rect l="l" t="t" r="r" b="b"/>
            <a:pathLst>
              <a:path w="27721" h="12687" extrusionOk="0">
                <a:moveTo>
                  <a:pt x="27721" y="12687"/>
                </a:moveTo>
                <a:cubicBezTo>
                  <a:pt x="25989" y="10594"/>
                  <a:pt x="21946" y="631"/>
                  <a:pt x="17326" y="126"/>
                </a:cubicBezTo>
                <a:cubicBezTo>
                  <a:pt x="12706" y="-379"/>
                  <a:pt x="2888" y="8067"/>
                  <a:pt x="0" y="9655"/>
                </a:cubicBezTo>
              </a:path>
            </a:pathLst>
          </a:custGeom>
          <a:noFill/>
          <a:ln w="9525" cap="flat" cmpd="sng">
            <a:solidFill>
              <a:schemeClr val="dk2"/>
            </a:solidFill>
            <a:prstDash val="solid"/>
            <a:round/>
            <a:headEnd type="none" w="med" len="med"/>
            <a:tailEnd type="stealth" w="med" len="med"/>
          </a:ln>
        </p:spPr>
      </p:sp>
      <p:sp>
        <p:nvSpPr>
          <p:cNvPr id="766" name="Google Shape;766;p39"/>
          <p:cNvSpPr/>
          <p:nvPr/>
        </p:nvSpPr>
        <p:spPr>
          <a:xfrm>
            <a:off x="3901961" y="2421550"/>
            <a:ext cx="190200" cy="7038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3715884" y="2573950"/>
            <a:ext cx="190200" cy="554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3530130" y="2878150"/>
            <a:ext cx="1902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3344376" y="2976250"/>
            <a:ext cx="1902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4087390" y="2643950"/>
            <a:ext cx="190200" cy="4869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4273794" y="2877349"/>
            <a:ext cx="190200" cy="2502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4459558" y="2976125"/>
            <a:ext cx="190200" cy="1521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3" name="Google Shape;773;p39"/>
          <p:cNvCxnSpPr/>
          <p:nvPr/>
        </p:nvCxnSpPr>
        <p:spPr>
          <a:xfrm>
            <a:off x="3272767" y="3110718"/>
            <a:ext cx="1434000" cy="0"/>
          </a:xfrm>
          <a:prstGeom prst="straightConnector1">
            <a:avLst/>
          </a:prstGeom>
          <a:noFill/>
          <a:ln w="19050" cap="flat" cmpd="sng">
            <a:solidFill>
              <a:schemeClr val="dk2"/>
            </a:solidFill>
            <a:prstDash val="solid"/>
            <a:round/>
            <a:headEnd type="none" w="med" len="med"/>
            <a:tailEnd type="none" w="med" len="med"/>
          </a:ln>
        </p:spPr>
      </p:cxnSp>
      <p:sp>
        <p:nvSpPr>
          <p:cNvPr id="774" name="Google Shape;774;p39"/>
          <p:cNvSpPr txBox="1"/>
          <p:nvPr/>
        </p:nvSpPr>
        <p:spPr>
          <a:xfrm>
            <a:off x="7439118" y="2873150"/>
            <a:ext cx="703800" cy="1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chemeClr val="accent5"/>
                </a:solidFill>
              </a:rPr>
              <a:t>事前分布</a:t>
            </a:r>
            <a:endParaRPr sz="1000" b="1">
              <a:solidFill>
                <a:schemeClr val="accent5"/>
              </a:solidFill>
            </a:endParaRPr>
          </a:p>
        </p:txBody>
      </p:sp>
      <p:sp>
        <p:nvSpPr>
          <p:cNvPr id="775" name="Google Shape;775;p39"/>
          <p:cNvSpPr txBox="1"/>
          <p:nvPr/>
        </p:nvSpPr>
        <p:spPr>
          <a:xfrm>
            <a:off x="5534118" y="2873150"/>
            <a:ext cx="703800" cy="1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E69138"/>
                </a:solidFill>
              </a:rPr>
              <a:t>尤度関数</a:t>
            </a:r>
            <a:endParaRPr sz="1000" b="1">
              <a:solidFill>
                <a:srgbClr val="E69138"/>
              </a:solidFill>
            </a:endParaRPr>
          </a:p>
        </p:txBody>
      </p:sp>
      <p:sp>
        <p:nvSpPr>
          <p:cNvPr id="776" name="Google Shape;776;p39"/>
          <p:cNvSpPr txBox="1"/>
          <p:nvPr/>
        </p:nvSpPr>
        <p:spPr>
          <a:xfrm>
            <a:off x="3574583" y="2905635"/>
            <a:ext cx="830400" cy="14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 事後分布</a:t>
            </a:r>
            <a:endParaRPr sz="1000" b="1">
              <a:solidFill>
                <a:srgbClr val="FF0062"/>
              </a:solidFill>
            </a:endParaRPr>
          </a:p>
        </p:txBody>
      </p:sp>
      <p:sp>
        <p:nvSpPr>
          <p:cNvPr id="777" name="Google Shape;777;p39"/>
          <p:cNvSpPr txBox="1"/>
          <p:nvPr/>
        </p:nvSpPr>
        <p:spPr>
          <a:xfrm>
            <a:off x="3291850" y="3396675"/>
            <a:ext cx="5446800" cy="11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このアルゴリズムはデータを生成しているだけなので、</a:t>
            </a:r>
            <a:r>
              <a:rPr lang="ja" sz="1000" b="1">
                <a:solidFill>
                  <a:srgbClr val="FF0062"/>
                </a:solidFill>
              </a:rPr>
              <a:t>事後分布</a:t>
            </a:r>
            <a:r>
              <a:rPr lang="ja" sz="1000">
                <a:solidFill>
                  <a:srgbClr val="434343"/>
                </a:solidFill>
              </a:rPr>
              <a:t>を解析的に求められるかどうかを考慮して、</a:t>
            </a:r>
            <a:r>
              <a:rPr lang="ja" sz="1000" b="1">
                <a:solidFill>
                  <a:schemeClr val="accent5"/>
                </a:solidFill>
              </a:rPr>
              <a:t>事前分布</a:t>
            </a:r>
            <a:r>
              <a:rPr lang="ja" sz="1000">
                <a:solidFill>
                  <a:srgbClr val="434343"/>
                </a:solidFill>
              </a:rPr>
              <a:t>を設計する必要がありません。</a:t>
            </a:r>
            <a:endParaRPr sz="1000">
              <a:solidFill>
                <a:srgbClr val="434343"/>
              </a:solidFill>
            </a:endParaRPr>
          </a:p>
          <a:p>
            <a:pPr marL="0" lvl="0" indent="0" algn="l" rtl="0">
              <a:spcBef>
                <a:spcPts val="0"/>
              </a:spcBef>
              <a:spcAft>
                <a:spcPts val="0"/>
              </a:spcAft>
              <a:buNone/>
            </a:pPr>
            <a:r>
              <a:rPr lang="ja" sz="1000">
                <a:solidFill>
                  <a:srgbClr val="434343"/>
                </a:solidFill>
              </a:rPr>
              <a:t>また、より当てはまりの良い</a:t>
            </a:r>
            <a:r>
              <a:rPr lang="ja" sz="1000" b="1">
                <a:solidFill>
                  <a:srgbClr val="FF0062"/>
                </a:solidFill>
              </a:rPr>
              <a:t>事後分布</a:t>
            </a:r>
            <a:r>
              <a:rPr lang="ja" sz="1000">
                <a:solidFill>
                  <a:srgbClr val="434343"/>
                </a:solidFill>
              </a:rPr>
              <a:t>となるよう生成しています。</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a:solidFill>
                  <a:srgbClr val="434343"/>
                </a:solidFill>
              </a:rPr>
              <a:t>ただし、この</a:t>
            </a:r>
            <a:r>
              <a:rPr lang="ja" sz="1000" b="1">
                <a:solidFill>
                  <a:srgbClr val="FF0062"/>
                </a:solidFill>
              </a:rPr>
              <a:t>事後分布</a:t>
            </a:r>
            <a:r>
              <a:rPr lang="ja" sz="1000">
                <a:solidFill>
                  <a:srgbClr val="434343"/>
                </a:solidFill>
              </a:rPr>
              <a:t>はアルゴリズムを動かすまでどのような分布になるかはわからない点には注意しましょう。わからないものを推定するので当たり前かもしれませんが...。</a:t>
            </a:r>
            <a:endParaRPr sz="10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4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確率モデルの作り方：事前分布のパラメーター</a:t>
            </a:r>
            <a:endParaRPr/>
          </a:p>
        </p:txBody>
      </p:sp>
      <p:sp>
        <p:nvSpPr>
          <p:cNvPr id="783" name="Google Shape;783;p4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27</a:t>
            </a:fld>
            <a:endParaRPr/>
          </a:p>
        </p:txBody>
      </p:sp>
      <p:sp>
        <p:nvSpPr>
          <p:cNvPr id="784" name="Google Shape;784;p40"/>
          <p:cNvSpPr txBox="1"/>
          <p:nvPr/>
        </p:nvSpPr>
        <p:spPr>
          <a:xfrm>
            <a:off x="303200" y="682175"/>
            <a:ext cx="8565600" cy="95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サンプリングアルゴリズムを用いる場合は、</a:t>
            </a:r>
            <a:r>
              <a:rPr lang="ja" sz="1200" b="1">
                <a:solidFill>
                  <a:schemeClr val="accent5"/>
                </a:solidFill>
              </a:rPr>
              <a:t>事前分布</a:t>
            </a:r>
            <a:r>
              <a:rPr lang="ja" sz="1200">
                <a:solidFill>
                  <a:srgbClr val="434343"/>
                </a:solidFill>
              </a:rPr>
              <a:t>のパラメーターは</a:t>
            </a:r>
            <a:r>
              <a:rPr lang="ja" sz="1200" b="1">
                <a:solidFill>
                  <a:srgbClr val="FF0062"/>
                </a:solidFill>
              </a:rPr>
              <a:t>事後分布</a:t>
            </a:r>
            <a:r>
              <a:rPr lang="ja" sz="1200">
                <a:solidFill>
                  <a:srgbClr val="434343"/>
                </a:solidFill>
              </a:rPr>
              <a:t>に似るように設計すると、より早く計算が終わり、かつより正確な</a:t>
            </a:r>
            <a:r>
              <a:rPr lang="ja" sz="1200" b="1">
                <a:solidFill>
                  <a:srgbClr val="FF0062"/>
                </a:solidFill>
              </a:rPr>
              <a:t>事後分布</a:t>
            </a:r>
            <a:r>
              <a:rPr lang="ja" sz="1200">
                <a:solidFill>
                  <a:srgbClr val="434343"/>
                </a:solidFill>
              </a:rPr>
              <a:t>を推定できますが「そんなの事前にわからない」場合は、分散を大きめ、つまり裾が大きくなだらかになるよう設計するのがコツです。</a:t>
            </a:r>
            <a:r>
              <a:rPr lang="ja" sz="1200" b="1">
                <a:solidFill>
                  <a:srgbClr val="FF0062"/>
                </a:solidFill>
              </a:rPr>
              <a:t>推定したい変数</a:t>
            </a:r>
            <a:r>
              <a:rPr lang="ja" sz="1200">
                <a:solidFill>
                  <a:srgbClr val="434343"/>
                </a:solidFill>
              </a:rPr>
              <a:t>の範囲が 0 ~ 1 とわかっている場合など、予め区間が明らかな場合は一様分布を用いると良いでしょう。</a:t>
            </a:r>
            <a:endParaRPr sz="1200">
              <a:solidFill>
                <a:srgbClr val="434343"/>
              </a:solidFill>
            </a:endParaRPr>
          </a:p>
        </p:txBody>
      </p:sp>
      <p:sp>
        <p:nvSpPr>
          <p:cNvPr id="785" name="Google Shape;785;p40"/>
          <p:cNvSpPr/>
          <p:nvPr/>
        </p:nvSpPr>
        <p:spPr>
          <a:xfrm>
            <a:off x="325700" y="1719725"/>
            <a:ext cx="2815500" cy="213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381775" y="1818775"/>
            <a:ext cx="2707200" cy="1721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3178250" y="1719725"/>
            <a:ext cx="2815500" cy="213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3234325" y="1818775"/>
            <a:ext cx="2707200" cy="1721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6030800" y="1719725"/>
            <a:ext cx="2815500" cy="213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086875" y="1818775"/>
            <a:ext cx="2707200" cy="1721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3243275" y="2618947"/>
            <a:ext cx="2685450" cy="824100"/>
          </a:xfrm>
          <a:custGeom>
            <a:avLst/>
            <a:gdLst/>
            <a:ahLst/>
            <a:cxnLst/>
            <a:rect l="l" t="t" r="r" b="b"/>
            <a:pathLst>
              <a:path w="107418" h="32964" extrusionOk="0">
                <a:moveTo>
                  <a:pt x="0" y="32964"/>
                </a:moveTo>
                <a:cubicBezTo>
                  <a:pt x="9529" y="32098"/>
                  <a:pt x="44036" y="33253"/>
                  <a:pt x="57174" y="27766"/>
                </a:cubicBezTo>
                <a:cubicBezTo>
                  <a:pt x="70313" y="22280"/>
                  <a:pt x="73200" y="406"/>
                  <a:pt x="78831" y="45"/>
                </a:cubicBezTo>
                <a:cubicBezTo>
                  <a:pt x="84462" y="-316"/>
                  <a:pt x="86195" y="20331"/>
                  <a:pt x="90959" y="25601"/>
                </a:cubicBezTo>
                <a:cubicBezTo>
                  <a:pt x="95724" y="30871"/>
                  <a:pt x="104675" y="30654"/>
                  <a:pt x="107418" y="31664"/>
                </a:cubicBezTo>
              </a:path>
            </a:pathLst>
          </a:custGeom>
          <a:noFill/>
          <a:ln w="19050" cap="flat" cmpd="sng">
            <a:solidFill>
              <a:srgbClr val="FF0062"/>
            </a:solidFill>
            <a:prstDash val="dot"/>
            <a:round/>
            <a:headEnd type="none" w="med" len="med"/>
            <a:tailEnd type="none" w="med" len="med"/>
          </a:ln>
        </p:spPr>
      </p:sp>
      <p:sp>
        <p:nvSpPr>
          <p:cNvPr id="792" name="Google Shape;792;p40"/>
          <p:cNvSpPr/>
          <p:nvPr/>
        </p:nvSpPr>
        <p:spPr>
          <a:xfrm flipH="1">
            <a:off x="3243275" y="2002850"/>
            <a:ext cx="2685450" cy="1440197"/>
          </a:xfrm>
          <a:custGeom>
            <a:avLst/>
            <a:gdLst/>
            <a:ahLst/>
            <a:cxnLst/>
            <a:rect l="l" t="t" r="r" b="b"/>
            <a:pathLst>
              <a:path w="107418" h="32964" extrusionOk="0">
                <a:moveTo>
                  <a:pt x="0" y="32964"/>
                </a:moveTo>
                <a:cubicBezTo>
                  <a:pt x="9529" y="32098"/>
                  <a:pt x="44036" y="33253"/>
                  <a:pt x="57174" y="27766"/>
                </a:cubicBezTo>
                <a:cubicBezTo>
                  <a:pt x="70313" y="22280"/>
                  <a:pt x="73200" y="406"/>
                  <a:pt x="78831" y="45"/>
                </a:cubicBezTo>
                <a:cubicBezTo>
                  <a:pt x="84462" y="-316"/>
                  <a:pt x="86195" y="20331"/>
                  <a:pt x="90959" y="25601"/>
                </a:cubicBezTo>
                <a:cubicBezTo>
                  <a:pt x="95724" y="30871"/>
                  <a:pt x="104675" y="30654"/>
                  <a:pt x="107418" y="31664"/>
                </a:cubicBezTo>
              </a:path>
            </a:pathLst>
          </a:custGeom>
          <a:noFill/>
          <a:ln w="28575" cap="flat" cmpd="sng">
            <a:solidFill>
              <a:schemeClr val="accent5"/>
            </a:solidFill>
            <a:prstDash val="solid"/>
            <a:round/>
            <a:headEnd type="none" w="med" len="med"/>
            <a:tailEnd type="none" w="med" len="med"/>
          </a:ln>
        </p:spPr>
      </p:sp>
      <p:sp>
        <p:nvSpPr>
          <p:cNvPr id="793" name="Google Shape;793;p40"/>
          <p:cNvSpPr/>
          <p:nvPr/>
        </p:nvSpPr>
        <p:spPr>
          <a:xfrm>
            <a:off x="411475" y="2207472"/>
            <a:ext cx="2685450" cy="1300525"/>
          </a:xfrm>
          <a:custGeom>
            <a:avLst/>
            <a:gdLst/>
            <a:ahLst/>
            <a:cxnLst/>
            <a:rect l="l" t="t" r="r" b="b"/>
            <a:pathLst>
              <a:path w="107418" h="52021" extrusionOk="0">
                <a:moveTo>
                  <a:pt x="0" y="48989"/>
                </a:moveTo>
                <a:cubicBezTo>
                  <a:pt x="4692" y="47618"/>
                  <a:pt x="17614" y="48917"/>
                  <a:pt x="28154" y="40760"/>
                </a:cubicBezTo>
                <a:cubicBezTo>
                  <a:pt x="38694" y="32603"/>
                  <a:pt x="53420" y="-677"/>
                  <a:pt x="63238" y="45"/>
                </a:cubicBezTo>
                <a:cubicBezTo>
                  <a:pt x="73056" y="767"/>
                  <a:pt x="79698" y="36428"/>
                  <a:pt x="87061" y="45091"/>
                </a:cubicBezTo>
                <a:cubicBezTo>
                  <a:pt x="94424" y="53754"/>
                  <a:pt x="104025" y="50866"/>
                  <a:pt x="107418" y="52021"/>
                </a:cubicBezTo>
              </a:path>
            </a:pathLst>
          </a:custGeom>
          <a:noFill/>
          <a:ln w="19050" cap="flat" cmpd="sng">
            <a:solidFill>
              <a:srgbClr val="FF0062"/>
            </a:solidFill>
            <a:prstDash val="dot"/>
            <a:round/>
            <a:headEnd type="none" w="med" len="med"/>
            <a:tailEnd type="none" w="med" len="med"/>
          </a:ln>
        </p:spPr>
      </p:sp>
      <p:sp>
        <p:nvSpPr>
          <p:cNvPr id="794" name="Google Shape;794;p40"/>
          <p:cNvSpPr/>
          <p:nvPr/>
        </p:nvSpPr>
        <p:spPr>
          <a:xfrm>
            <a:off x="422300" y="2315296"/>
            <a:ext cx="2685450" cy="1149400"/>
          </a:xfrm>
          <a:custGeom>
            <a:avLst/>
            <a:gdLst/>
            <a:ahLst/>
            <a:cxnLst/>
            <a:rect l="l" t="t" r="r" b="b"/>
            <a:pathLst>
              <a:path w="107418" h="45976" extrusionOk="0">
                <a:moveTo>
                  <a:pt x="0" y="45976"/>
                </a:moveTo>
                <a:cubicBezTo>
                  <a:pt x="4909" y="44316"/>
                  <a:pt x="21008" y="43666"/>
                  <a:pt x="29454" y="36014"/>
                </a:cubicBezTo>
                <a:cubicBezTo>
                  <a:pt x="37900" y="28362"/>
                  <a:pt x="43097" y="-442"/>
                  <a:pt x="50677" y="63"/>
                </a:cubicBezTo>
                <a:cubicBezTo>
                  <a:pt x="58257" y="568"/>
                  <a:pt x="65476" y="31611"/>
                  <a:pt x="74933" y="39046"/>
                </a:cubicBezTo>
                <a:cubicBezTo>
                  <a:pt x="84390" y="46482"/>
                  <a:pt x="102004" y="43738"/>
                  <a:pt x="107418" y="44676"/>
                </a:cubicBezTo>
              </a:path>
            </a:pathLst>
          </a:custGeom>
          <a:noFill/>
          <a:ln w="28575" cap="flat" cmpd="sng">
            <a:solidFill>
              <a:schemeClr val="accent5"/>
            </a:solidFill>
            <a:prstDash val="solid"/>
            <a:round/>
            <a:headEnd type="none" w="med" len="med"/>
            <a:tailEnd type="none" w="med" len="med"/>
          </a:ln>
        </p:spPr>
      </p:sp>
      <p:sp>
        <p:nvSpPr>
          <p:cNvPr id="795" name="Google Shape;795;p40"/>
          <p:cNvSpPr/>
          <p:nvPr/>
        </p:nvSpPr>
        <p:spPr>
          <a:xfrm>
            <a:off x="6138875" y="2586462"/>
            <a:ext cx="2685450" cy="824100"/>
          </a:xfrm>
          <a:custGeom>
            <a:avLst/>
            <a:gdLst/>
            <a:ahLst/>
            <a:cxnLst/>
            <a:rect l="l" t="t" r="r" b="b"/>
            <a:pathLst>
              <a:path w="107418" h="32964" extrusionOk="0">
                <a:moveTo>
                  <a:pt x="0" y="32964"/>
                </a:moveTo>
                <a:cubicBezTo>
                  <a:pt x="9529" y="32098"/>
                  <a:pt x="44036" y="33253"/>
                  <a:pt x="57174" y="27766"/>
                </a:cubicBezTo>
                <a:cubicBezTo>
                  <a:pt x="70313" y="22280"/>
                  <a:pt x="73200" y="406"/>
                  <a:pt x="78831" y="45"/>
                </a:cubicBezTo>
                <a:cubicBezTo>
                  <a:pt x="84462" y="-316"/>
                  <a:pt x="86195" y="20331"/>
                  <a:pt x="90959" y="25601"/>
                </a:cubicBezTo>
                <a:cubicBezTo>
                  <a:pt x="95724" y="30871"/>
                  <a:pt x="104675" y="30654"/>
                  <a:pt x="107418" y="31664"/>
                </a:cubicBezTo>
              </a:path>
            </a:pathLst>
          </a:custGeom>
          <a:noFill/>
          <a:ln w="19050" cap="flat" cmpd="sng">
            <a:solidFill>
              <a:srgbClr val="FF0062"/>
            </a:solidFill>
            <a:prstDash val="dot"/>
            <a:round/>
            <a:headEnd type="none" w="med" len="med"/>
            <a:tailEnd type="none" w="med" len="med"/>
          </a:ln>
        </p:spPr>
      </p:sp>
      <p:sp>
        <p:nvSpPr>
          <p:cNvPr id="796" name="Google Shape;796;p40"/>
          <p:cNvSpPr txBox="1"/>
          <p:nvPr/>
        </p:nvSpPr>
        <p:spPr>
          <a:xfrm>
            <a:off x="443975" y="1883750"/>
            <a:ext cx="2338800" cy="510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ja" sz="900" b="1">
                <a:solidFill>
                  <a:schemeClr val="accent5"/>
                </a:solidFill>
              </a:rPr>
              <a:t>事前分布</a:t>
            </a:r>
            <a:endParaRPr sz="900" b="1">
              <a:solidFill>
                <a:schemeClr val="accent5"/>
              </a:solidFill>
            </a:endParaRPr>
          </a:p>
          <a:p>
            <a:pPr marL="0" lvl="0" indent="0" algn="l" rtl="0">
              <a:lnSpc>
                <a:spcPct val="150000"/>
              </a:lnSpc>
              <a:spcBef>
                <a:spcPts val="0"/>
              </a:spcBef>
              <a:spcAft>
                <a:spcPts val="0"/>
              </a:spcAft>
              <a:buNone/>
            </a:pPr>
            <a:r>
              <a:rPr lang="ja" sz="900" b="1">
                <a:solidFill>
                  <a:srgbClr val="FF0062"/>
                </a:solidFill>
              </a:rPr>
              <a:t>真の事後分布</a:t>
            </a:r>
            <a:endParaRPr sz="900" b="1">
              <a:solidFill>
                <a:srgbClr val="FF0062"/>
              </a:solidFill>
            </a:endParaRPr>
          </a:p>
        </p:txBody>
      </p:sp>
      <p:sp>
        <p:nvSpPr>
          <p:cNvPr id="797" name="Google Shape;797;p40"/>
          <p:cNvSpPr txBox="1"/>
          <p:nvPr/>
        </p:nvSpPr>
        <p:spPr>
          <a:xfrm>
            <a:off x="3568175" y="1883750"/>
            <a:ext cx="2338800" cy="510300"/>
          </a:xfrm>
          <a:prstGeom prst="rect">
            <a:avLst/>
          </a:prstGeom>
          <a:noFill/>
          <a:ln>
            <a:noFill/>
          </a:ln>
        </p:spPr>
        <p:txBody>
          <a:bodyPr spcFirstLastPara="1" wrap="square" lIns="91425" tIns="91425" rIns="91425" bIns="91425" anchor="ctr" anchorCtr="0">
            <a:noAutofit/>
          </a:bodyPr>
          <a:lstStyle/>
          <a:p>
            <a:pPr marL="0" lvl="0" indent="0" algn="r" rtl="0">
              <a:lnSpc>
                <a:spcPct val="150000"/>
              </a:lnSpc>
              <a:spcBef>
                <a:spcPts val="0"/>
              </a:spcBef>
              <a:spcAft>
                <a:spcPts val="0"/>
              </a:spcAft>
              <a:buNone/>
            </a:pPr>
            <a:r>
              <a:rPr lang="ja" sz="900" b="1">
                <a:solidFill>
                  <a:schemeClr val="accent5"/>
                </a:solidFill>
              </a:rPr>
              <a:t>事前分布</a:t>
            </a:r>
            <a:endParaRPr sz="900" b="1">
              <a:solidFill>
                <a:schemeClr val="accent5"/>
              </a:solidFill>
            </a:endParaRPr>
          </a:p>
          <a:p>
            <a:pPr marL="0" lvl="0" indent="0" algn="r" rtl="0">
              <a:lnSpc>
                <a:spcPct val="150000"/>
              </a:lnSpc>
              <a:spcBef>
                <a:spcPts val="0"/>
              </a:spcBef>
              <a:spcAft>
                <a:spcPts val="0"/>
              </a:spcAft>
              <a:buNone/>
            </a:pPr>
            <a:r>
              <a:rPr lang="ja" sz="900" b="1">
                <a:solidFill>
                  <a:srgbClr val="FF0062"/>
                </a:solidFill>
              </a:rPr>
              <a:t>真の事後分布</a:t>
            </a:r>
            <a:endParaRPr sz="900" b="1">
              <a:solidFill>
                <a:srgbClr val="FF0062"/>
              </a:solidFill>
            </a:endParaRPr>
          </a:p>
        </p:txBody>
      </p:sp>
      <p:sp>
        <p:nvSpPr>
          <p:cNvPr id="798" name="Google Shape;798;p40"/>
          <p:cNvSpPr txBox="1"/>
          <p:nvPr/>
        </p:nvSpPr>
        <p:spPr>
          <a:xfrm>
            <a:off x="6158975" y="1883750"/>
            <a:ext cx="2338800" cy="510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ja" sz="900" b="1">
                <a:solidFill>
                  <a:schemeClr val="accent5"/>
                </a:solidFill>
              </a:rPr>
              <a:t>事前分布</a:t>
            </a:r>
            <a:endParaRPr sz="900" b="1">
              <a:solidFill>
                <a:schemeClr val="accent5"/>
              </a:solidFill>
            </a:endParaRPr>
          </a:p>
          <a:p>
            <a:pPr marL="0" lvl="0" indent="0" algn="l" rtl="0">
              <a:lnSpc>
                <a:spcPct val="150000"/>
              </a:lnSpc>
              <a:spcBef>
                <a:spcPts val="0"/>
              </a:spcBef>
              <a:spcAft>
                <a:spcPts val="0"/>
              </a:spcAft>
              <a:buNone/>
            </a:pPr>
            <a:r>
              <a:rPr lang="ja" sz="900" b="1">
                <a:solidFill>
                  <a:srgbClr val="FF0062"/>
                </a:solidFill>
              </a:rPr>
              <a:t>真の事後分布</a:t>
            </a:r>
            <a:endParaRPr sz="900" b="1">
              <a:solidFill>
                <a:srgbClr val="FF0062"/>
              </a:solidFill>
            </a:endParaRPr>
          </a:p>
        </p:txBody>
      </p:sp>
      <p:sp>
        <p:nvSpPr>
          <p:cNvPr id="799" name="Google Shape;799;p40"/>
          <p:cNvSpPr/>
          <p:nvPr/>
        </p:nvSpPr>
        <p:spPr>
          <a:xfrm>
            <a:off x="6096400" y="2923275"/>
            <a:ext cx="2707100" cy="140775"/>
          </a:xfrm>
          <a:custGeom>
            <a:avLst/>
            <a:gdLst/>
            <a:ahLst/>
            <a:cxnLst/>
            <a:rect l="l" t="t" r="r" b="b"/>
            <a:pathLst>
              <a:path w="108284" h="5631" extrusionOk="0">
                <a:moveTo>
                  <a:pt x="0" y="5631"/>
                </a:moveTo>
                <a:cubicBezTo>
                  <a:pt x="3682" y="4693"/>
                  <a:pt x="4043" y="0"/>
                  <a:pt x="22090" y="0"/>
                </a:cubicBezTo>
                <a:cubicBezTo>
                  <a:pt x="40137" y="0"/>
                  <a:pt x="93918" y="4693"/>
                  <a:pt x="108284" y="5631"/>
                </a:cubicBezTo>
              </a:path>
            </a:pathLst>
          </a:custGeom>
          <a:noFill/>
          <a:ln w="28575" cap="flat" cmpd="sng">
            <a:solidFill>
              <a:schemeClr val="accent5"/>
            </a:solidFill>
            <a:prstDash val="solid"/>
            <a:round/>
            <a:headEnd type="none" w="med" len="med"/>
            <a:tailEnd type="none" w="med" len="med"/>
          </a:ln>
        </p:spPr>
      </p:sp>
      <p:sp>
        <p:nvSpPr>
          <p:cNvPr id="800" name="Google Shape;800;p40"/>
          <p:cNvSpPr txBox="1"/>
          <p:nvPr/>
        </p:nvSpPr>
        <p:spPr>
          <a:xfrm>
            <a:off x="411475" y="3595040"/>
            <a:ext cx="2685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真の分布と近い</a:t>
            </a:r>
            <a:endParaRPr sz="1200" b="1">
              <a:solidFill>
                <a:srgbClr val="434343"/>
              </a:solidFill>
            </a:endParaRPr>
          </a:p>
        </p:txBody>
      </p:sp>
      <p:sp>
        <p:nvSpPr>
          <p:cNvPr id="801" name="Google Shape;801;p40"/>
          <p:cNvSpPr txBox="1"/>
          <p:nvPr/>
        </p:nvSpPr>
        <p:spPr>
          <a:xfrm>
            <a:off x="3230875" y="3595040"/>
            <a:ext cx="2685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真の分布とは離れてる</a:t>
            </a:r>
            <a:endParaRPr sz="1200" b="1">
              <a:solidFill>
                <a:srgbClr val="434343"/>
              </a:solidFill>
            </a:endParaRPr>
          </a:p>
        </p:txBody>
      </p:sp>
      <p:sp>
        <p:nvSpPr>
          <p:cNvPr id="802" name="Google Shape;802;p40"/>
          <p:cNvSpPr txBox="1"/>
          <p:nvPr/>
        </p:nvSpPr>
        <p:spPr>
          <a:xfrm>
            <a:off x="6050275" y="3595040"/>
            <a:ext cx="2685600" cy="22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分散大きめ,山の頂点が遠くでもOK</a:t>
            </a:r>
            <a:endParaRPr sz="1200" b="1">
              <a:solidFill>
                <a:srgbClr val="434343"/>
              </a:solidFill>
            </a:endParaRPr>
          </a:p>
        </p:txBody>
      </p:sp>
      <p:sp>
        <p:nvSpPr>
          <p:cNvPr id="803" name="Google Shape;803;p40"/>
          <p:cNvSpPr txBox="1"/>
          <p:nvPr/>
        </p:nvSpPr>
        <p:spPr>
          <a:xfrm>
            <a:off x="346500" y="3930325"/>
            <a:ext cx="8477700" cy="82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裾を大きめになるように</a:t>
            </a:r>
            <a:r>
              <a:rPr lang="ja" sz="1200" b="1">
                <a:solidFill>
                  <a:schemeClr val="accent5"/>
                </a:solidFill>
              </a:rPr>
              <a:t>事前分布</a:t>
            </a:r>
            <a:r>
              <a:rPr lang="ja" sz="1200">
                <a:solidFill>
                  <a:srgbClr val="434343"/>
                </a:solidFill>
              </a:rPr>
              <a:t>を設計すると、あとは「いい感じ」に</a:t>
            </a:r>
            <a:r>
              <a:rPr lang="ja" sz="1200" b="1">
                <a:solidFill>
                  <a:srgbClr val="FF0062"/>
                </a:solidFill>
              </a:rPr>
              <a:t>事後分布</a:t>
            </a:r>
            <a:r>
              <a:rPr lang="ja" sz="1200">
                <a:solidFill>
                  <a:srgbClr val="434343"/>
                </a:solidFill>
              </a:rPr>
              <a:t>を出力してくれるようアルゴリズムが働いてくれます。</a:t>
            </a:r>
            <a:endParaRPr sz="1200">
              <a:solidFill>
                <a:srgbClr val="434343"/>
              </a:solidFill>
            </a:endParaRPr>
          </a:p>
        </p:txBody>
      </p:sp>
      <p:sp>
        <p:nvSpPr>
          <p:cNvPr id="804" name="Google Shape;804;p40"/>
          <p:cNvSpPr txBox="1"/>
          <p:nvPr/>
        </p:nvSpPr>
        <p:spPr>
          <a:xfrm>
            <a:off x="1411950" y="1916200"/>
            <a:ext cx="1624800" cy="21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434343"/>
                </a:solidFill>
              </a:rPr>
              <a:t>最も理想的</a:t>
            </a:r>
            <a:endParaRPr b="1">
              <a:solidFill>
                <a:srgbClr val="434343"/>
              </a:solidFill>
            </a:endParaRPr>
          </a:p>
        </p:txBody>
      </p:sp>
      <p:sp>
        <p:nvSpPr>
          <p:cNvPr id="805" name="Google Shape;805;p40"/>
          <p:cNvSpPr txBox="1"/>
          <p:nvPr/>
        </p:nvSpPr>
        <p:spPr>
          <a:xfrm>
            <a:off x="3298550" y="1918675"/>
            <a:ext cx="1624800" cy="21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434343"/>
                </a:solidFill>
              </a:rPr>
              <a:t>NG</a:t>
            </a:r>
            <a:endParaRPr b="1">
              <a:solidFill>
                <a:srgbClr val="434343"/>
              </a:solidFill>
            </a:endParaRPr>
          </a:p>
        </p:txBody>
      </p:sp>
      <p:sp>
        <p:nvSpPr>
          <p:cNvPr id="806" name="Google Shape;806;p40"/>
          <p:cNvSpPr txBox="1"/>
          <p:nvPr/>
        </p:nvSpPr>
        <p:spPr>
          <a:xfrm>
            <a:off x="7111075" y="1918675"/>
            <a:ext cx="1624800" cy="21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300" b="1">
                <a:solidFill>
                  <a:srgbClr val="434343"/>
                </a:solidFill>
              </a:rPr>
              <a:t>時間はかかるがOK</a:t>
            </a:r>
            <a:endParaRPr sz="1300" b="1">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1"/>
          <p:cNvSpPr txBox="1"/>
          <p:nvPr/>
        </p:nvSpPr>
        <p:spPr>
          <a:xfrm>
            <a:off x="3211550" y="1196575"/>
            <a:ext cx="2703900" cy="30924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812" name="Google Shape;812;p4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確率モデルの作り方：基底関数モデル①</a:t>
            </a:r>
            <a:endParaRPr/>
          </a:p>
        </p:txBody>
      </p:sp>
      <p:sp>
        <p:nvSpPr>
          <p:cNvPr id="813" name="Google Shape;813;p4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28</a:t>
            </a:fld>
            <a:endParaRPr/>
          </a:p>
        </p:txBody>
      </p:sp>
      <p:sp>
        <p:nvSpPr>
          <p:cNvPr id="814" name="Google Shape;814;p41"/>
          <p:cNvSpPr txBox="1"/>
          <p:nvPr/>
        </p:nvSpPr>
        <p:spPr>
          <a:xfrm>
            <a:off x="326550" y="622679"/>
            <a:ext cx="8520600" cy="6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rgbClr val="434343"/>
                </a:solidFill>
              </a:rPr>
              <a:t>ここからは「レシピ」をいくつか紹介していきます。ケース①5段階のアンケートです。</a:t>
            </a:r>
            <a:endParaRPr sz="1300">
              <a:solidFill>
                <a:srgbClr val="434343"/>
              </a:solidFill>
            </a:endParaRPr>
          </a:p>
          <a:p>
            <a:pPr marL="0" lvl="0" indent="0" algn="l" rtl="0">
              <a:spcBef>
                <a:spcPts val="0"/>
              </a:spcBef>
              <a:spcAft>
                <a:spcPts val="0"/>
              </a:spcAft>
              <a:buNone/>
            </a:pPr>
            <a:r>
              <a:rPr lang="ja" sz="1300">
                <a:solidFill>
                  <a:srgbClr val="434343"/>
                </a:solidFill>
              </a:rPr>
              <a:t>ここでの仮定は「目的変数が1 ~ 5の自然数」とした線形回帰モデルです。</a:t>
            </a:r>
            <a:endParaRPr sz="1300">
              <a:solidFill>
                <a:srgbClr val="434343"/>
              </a:solidFill>
            </a:endParaRPr>
          </a:p>
        </p:txBody>
      </p:sp>
      <p:sp>
        <p:nvSpPr>
          <p:cNvPr id="815" name="Google Shape;815;p41"/>
          <p:cNvSpPr txBox="1"/>
          <p:nvPr/>
        </p:nvSpPr>
        <p:spPr>
          <a:xfrm>
            <a:off x="3367657" y="1577989"/>
            <a:ext cx="2447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μ </a:t>
            </a:r>
            <a:r>
              <a:rPr lang="ja" sz="2300" b="1">
                <a:solidFill>
                  <a:srgbClr val="434343"/>
                </a:solidFill>
              </a:rPr>
              <a:t>=</a:t>
            </a:r>
            <a:r>
              <a:rPr lang="ja" sz="2300" b="1">
                <a:solidFill>
                  <a:srgbClr val="FF0062"/>
                </a:solidFill>
              </a:rPr>
              <a:t> α </a:t>
            </a:r>
            <a:r>
              <a:rPr lang="ja" sz="2300" b="1">
                <a:solidFill>
                  <a:srgbClr val="434343"/>
                </a:solidFill>
              </a:rPr>
              <a:t>+</a:t>
            </a:r>
            <a:r>
              <a:rPr lang="ja" sz="2300" b="1">
                <a:solidFill>
                  <a:srgbClr val="FF0062"/>
                </a:solidFill>
              </a:rPr>
              <a:t> β </a:t>
            </a:r>
            <a:r>
              <a:rPr lang="ja" sz="2300" b="1">
                <a:solidFill>
                  <a:srgbClr val="434343"/>
                </a:solidFill>
              </a:rPr>
              <a:t>×</a:t>
            </a:r>
            <a:r>
              <a:rPr lang="ja" sz="2300" b="1">
                <a:solidFill>
                  <a:srgbClr val="FF0062"/>
                </a:solidFill>
              </a:rPr>
              <a:t> </a:t>
            </a:r>
            <a:r>
              <a:rPr lang="ja" sz="2300" b="1">
                <a:solidFill>
                  <a:srgbClr val="1155CC"/>
                </a:solidFill>
              </a:rPr>
              <a:t>X</a:t>
            </a:r>
            <a:endParaRPr sz="800"/>
          </a:p>
        </p:txBody>
      </p:sp>
      <p:cxnSp>
        <p:nvCxnSpPr>
          <p:cNvPr id="816" name="Google Shape;816;p41"/>
          <p:cNvCxnSpPr/>
          <p:nvPr/>
        </p:nvCxnSpPr>
        <p:spPr>
          <a:xfrm>
            <a:off x="3443457" y="3323723"/>
            <a:ext cx="2274000" cy="0"/>
          </a:xfrm>
          <a:prstGeom prst="straightConnector1">
            <a:avLst/>
          </a:prstGeom>
          <a:noFill/>
          <a:ln w="19050" cap="flat" cmpd="sng">
            <a:solidFill>
              <a:schemeClr val="dk2"/>
            </a:solidFill>
            <a:prstDash val="solid"/>
            <a:round/>
            <a:headEnd type="none" w="med" len="med"/>
            <a:tailEnd type="none" w="med" len="med"/>
          </a:ln>
        </p:spPr>
      </p:cxnSp>
      <p:sp>
        <p:nvSpPr>
          <p:cNvPr id="817" name="Google Shape;817;p41"/>
          <p:cNvSpPr txBox="1"/>
          <p:nvPr/>
        </p:nvSpPr>
        <p:spPr>
          <a:xfrm>
            <a:off x="6137304" y="2215489"/>
            <a:ext cx="2669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2300" b="1">
                <a:solidFill>
                  <a:srgbClr val="434343"/>
                </a:solidFill>
              </a:rPr>
              <a:t>~ Normal(</a:t>
            </a:r>
            <a:r>
              <a:rPr lang="ja" b="1">
                <a:solidFill>
                  <a:srgbClr val="434343"/>
                </a:solidFill>
              </a:rPr>
              <a:t>α</a:t>
            </a:r>
            <a:r>
              <a:rPr lang="ja" sz="2300" b="1">
                <a:solidFill>
                  <a:srgbClr val="434343"/>
                </a:solidFill>
              </a:rPr>
              <a:t>μ, </a:t>
            </a:r>
            <a:r>
              <a:rPr lang="ja" b="1">
                <a:solidFill>
                  <a:srgbClr val="434343"/>
                </a:solidFill>
              </a:rPr>
              <a:t>α</a:t>
            </a:r>
            <a:r>
              <a:rPr lang="ja" sz="2300" b="1">
                <a:solidFill>
                  <a:srgbClr val="434343"/>
                </a:solidFill>
              </a:rPr>
              <a:t>σ)</a:t>
            </a:r>
            <a:endParaRPr sz="1000"/>
          </a:p>
        </p:txBody>
      </p:sp>
      <p:sp>
        <p:nvSpPr>
          <p:cNvPr id="818" name="Google Shape;818;p41"/>
          <p:cNvSpPr txBox="1"/>
          <p:nvPr/>
        </p:nvSpPr>
        <p:spPr>
          <a:xfrm>
            <a:off x="6119904" y="3413919"/>
            <a:ext cx="27039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2300" b="1">
                <a:solidFill>
                  <a:srgbClr val="434343"/>
                </a:solidFill>
              </a:rPr>
              <a:t>~ Normal(</a:t>
            </a:r>
            <a:r>
              <a:rPr lang="ja" b="1">
                <a:solidFill>
                  <a:srgbClr val="434343"/>
                </a:solidFill>
              </a:rPr>
              <a:t>β</a:t>
            </a:r>
            <a:r>
              <a:rPr lang="ja" sz="2300" b="1">
                <a:solidFill>
                  <a:srgbClr val="434343"/>
                </a:solidFill>
              </a:rPr>
              <a:t>μ, </a:t>
            </a:r>
            <a:r>
              <a:rPr lang="ja" b="1">
                <a:solidFill>
                  <a:srgbClr val="434343"/>
                </a:solidFill>
              </a:rPr>
              <a:t>β</a:t>
            </a:r>
            <a:r>
              <a:rPr lang="ja" sz="2300" b="1">
                <a:solidFill>
                  <a:srgbClr val="434343"/>
                </a:solidFill>
              </a:rPr>
              <a:t>σ)</a:t>
            </a:r>
            <a:endParaRPr sz="1000"/>
          </a:p>
        </p:txBody>
      </p:sp>
      <p:sp>
        <p:nvSpPr>
          <p:cNvPr id="819" name="Google Shape;819;p41"/>
          <p:cNvSpPr/>
          <p:nvPr/>
        </p:nvSpPr>
        <p:spPr>
          <a:xfrm>
            <a:off x="6331278" y="1545872"/>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820" name="Google Shape;820;p41"/>
          <p:cNvCxnSpPr/>
          <p:nvPr/>
        </p:nvCxnSpPr>
        <p:spPr>
          <a:xfrm>
            <a:off x="6349493" y="2095977"/>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821" name="Google Shape;821;p41"/>
          <p:cNvCxnSpPr/>
          <p:nvPr/>
        </p:nvCxnSpPr>
        <p:spPr>
          <a:xfrm rot="10800000">
            <a:off x="7432314" y="1549179"/>
            <a:ext cx="0" cy="542700"/>
          </a:xfrm>
          <a:prstGeom prst="straightConnector1">
            <a:avLst/>
          </a:prstGeom>
          <a:noFill/>
          <a:ln w="9525" cap="flat" cmpd="sng">
            <a:solidFill>
              <a:schemeClr val="dk2"/>
            </a:solidFill>
            <a:prstDash val="dot"/>
            <a:round/>
            <a:headEnd type="none" w="med" len="med"/>
            <a:tailEnd type="none" w="med" len="med"/>
          </a:ln>
        </p:spPr>
      </p:cxnSp>
      <p:sp>
        <p:nvSpPr>
          <p:cNvPr id="822" name="Google Shape;822;p41"/>
          <p:cNvSpPr txBox="1"/>
          <p:nvPr/>
        </p:nvSpPr>
        <p:spPr>
          <a:xfrm>
            <a:off x="7179252" y="1861606"/>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μ</a:t>
            </a:r>
            <a:endParaRPr sz="1800">
              <a:solidFill>
                <a:srgbClr val="434343"/>
              </a:solidFill>
            </a:endParaRPr>
          </a:p>
        </p:txBody>
      </p:sp>
      <p:cxnSp>
        <p:nvCxnSpPr>
          <p:cNvPr id="823" name="Google Shape;823;p41"/>
          <p:cNvCxnSpPr/>
          <p:nvPr/>
        </p:nvCxnSpPr>
        <p:spPr>
          <a:xfrm>
            <a:off x="7443139" y="1822556"/>
            <a:ext cx="368100" cy="0"/>
          </a:xfrm>
          <a:prstGeom prst="straightConnector1">
            <a:avLst/>
          </a:prstGeom>
          <a:noFill/>
          <a:ln w="9525" cap="flat" cmpd="sng">
            <a:solidFill>
              <a:schemeClr val="dk2"/>
            </a:solidFill>
            <a:prstDash val="solid"/>
            <a:round/>
            <a:headEnd type="stealth" w="med" len="med"/>
            <a:tailEnd type="stealth" w="med" len="med"/>
          </a:ln>
        </p:spPr>
      </p:cxnSp>
      <p:sp>
        <p:nvSpPr>
          <p:cNvPr id="824" name="Google Shape;824;p41"/>
          <p:cNvSpPr txBox="1"/>
          <p:nvPr/>
        </p:nvSpPr>
        <p:spPr>
          <a:xfrm>
            <a:off x="7452827" y="1677891"/>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σ</a:t>
            </a:r>
            <a:endParaRPr sz="1800">
              <a:solidFill>
                <a:srgbClr val="434343"/>
              </a:solidFill>
            </a:endParaRPr>
          </a:p>
        </p:txBody>
      </p:sp>
      <p:sp>
        <p:nvSpPr>
          <p:cNvPr id="825" name="Google Shape;825;p41"/>
          <p:cNvSpPr/>
          <p:nvPr/>
        </p:nvSpPr>
        <p:spPr>
          <a:xfrm>
            <a:off x="6331278" y="2773254"/>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826" name="Google Shape;826;p41"/>
          <p:cNvCxnSpPr/>
          <p:nvPr/>
        </p:nvCxnSpPr>
        <p:spPr>
          <a:xfrm>
            <a:off x="6349493" y="3323358"/>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827" name="Google Shape;827;p41"/>
          <p:cNvCxnSpPr/>
          <p:nvPr/>
        </p:nvCxnSpPr>
        <p:spPr>
          <a:xfrm rot="10800000">
            <a:off x="7432314" y="2776560"/>
            <a:ext cx="0" cy="542700"/>
          </a:xfrm>
          <a:prstGeom prst="straightConnector1">
            <a:avLst/>
          </a:prstGeom>
          <a:noFill/>
          <a:ln w="9525" cap="flat" cmpd="sng">
            <a:solidFill>
              <a:schemeClr val="dk2"/>
            </a:solidFill>
            <a:prstDash val="dot"/>
            <a:round/>
            <a:headEnd type="none" w="med" len="med"/>
            <a:tailEnd type="none" w="med" len="med"/>
          </a:ln>
        </p:spPr>
      </p:cxnSp>
      <p:cxnSp>
        <p:nvCxnSpPr>
          <p:cNvPr id="828" name="Google Shape;828;p41"/>
          <p:cNvCxnSpPr/>
          <p:nvPr/>
        </p:nvCxnSpPr>
        <p:spPr>
          <a:xfrm>
            <a:off x="7443139" y="3049937"/>
            <a:ext cx="368100" cy="0"/>
          </a:xfrm>
          <a:prstGeom prst="straightConnector1">
            <a:avLst/>
          </a:prstGeom>
          <a:noFill/>
          <a:ln w="9525" cap="flat" cmpd="sng">
            <a:solidFill>
              <a:schemeClr val="dk2"/>
            </a:solidFill>
            <a:prstDash val="solid"/>
            <a:round/>
            <a:headEnd type="stealth" w="med" len="med"/>
            <a:tailEnd type="stealth" w="med" len="med"/>
          </a:ln>
        </p:spPr>
      </p:cxnSp>
      <p:sp>
        <p:nvSpPr>
          <p:cNvPr id="829" name="Google Shape;829;p41"/>
          <p:cNvSpPr txBox="1"/>
          <p:nvPr/>
        </p:nvSpPr>
        <p:spPr>
          <a:xfrm>
            <a:off x="7255452" y="3088987"/>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μ</a:t>
            </a:r>
            <a:endParaRPr sz="1800">
              <a:solidFill>
                <a:srgbClr val="434343"/>
              </a:solidFill>
            </a:endParaRPr>
          </a:p>
        </p:txBody>
      </p:sp>
      <p:sp>
        <p:nvSpPr>
          <p:cNvPr id="830" name="Google Shape;830;p41"/>
          <p:cNvSpPr txBox="1"/>
          <p:nvPr/>
        </p:nvSpPr>
        <p:spPr>
          <a:xfrm>
            <a:off x="7529026" y="2905272"/>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σ</a:t>
            </a:r>
            <a:endParaRPr sz="1800">
              <a:solidFill>
                <a:srgbClr val="434343"/>
              </a:solidFill>
            </a:endParaRPr>
          </a:p>
        </p:txBody>
      </p:sp>
      <p:sp>
        <p:nvSpPr>
          <p:cNvPr id="831" name="Google Shape;831;p41"/>
          <p:cNvSpPr txBox="1"/>
          <p:nvPr/>
        </p:nvSpPr>
        <p:spPr>
          <a:xfrm>
            <a:off x="313225" y="2215489"/>
            <a:ext cx="2669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1800" b="1">
                <a:solidFill>
                  <a:srgbClr val="434343"/>
                </a:solidFill>
              </a:rPr>
              <a:t>の分布</a:t>
            </a:r>
            <a:endParaRPr sz="1800"/>
          </a:p>
        </p:txBody>
      </p:sp>
      <p:sp>
        <p:nvSpPr>
          <p:cNvPr id="832" name="Google Shape;832;p41"/>
          <p:cNvSpPr txBox="1"/>
          <p:nvPr/>
        </p:nvSpPr>
        <p:spPr>
          <a:xfrm>
            <a:off x="295825" y="3423772"/>
            <a:ext cx="27039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1800" b="1">
                <a:solidFill>
                  <a:srgbClr val="434343"/>
                </a:solidFill>
              </a:rPr>
              <a:t>の分布</a:t>
            </a:r>
            <a:endParaRPr sz="1000"/>
          </a:p>
        </p:txBody>
      </p:sp>
      <p:sp>
        <p:nvSpPr>
          <p:cNvPr id="833" name="Google Shape;833;p41"/>
          <p:cNvSpPr/>
          <p:nvPr/>
        </p:nvSpPr>
        <p:spPr>
          <a:xfrm>
            <a:off x="507200" y="1622072"/>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834" name="Google Shape;834;p41"/>
          <p:cNvCxnSpPr/>
          <p:nvPr/>
        </p:nvCxnSpPr>
        <p:spPr>
          <a:xfrm>
            <a:off x="525414" y="2172177"/>
            <a:ext cx="2274000" cy="0"/>
          </a:xfrm>
          <a:prstGeom prst="straightConnector1">
            <a:avLst/>
          </a:prstGeom>
          <a:noFill/>
          <a:ln w="19050" cap="flat" cmpd="sng">
            <a:solidFill>
              <a:schemeClr val="dk2"/>
            </a:solidFill>
            <a:prstDash val="solid"/>
            <a:round/>
            <a:headEnd type="none" w="med" len="med"/>
            <a:tailEnd type="none" w="med" len="med"/>
          </a:ln>
        </p:spPr>
      </p:cxnSp>
      <p:sp>
        <p:nvSpPr>
          <p:cNvPr id="835" name="Google Shape;835;p41"/>
          <p:cNvSpPr/>
          <p:nvPr/>
        </p:nvSpPr>
        <p:spPr>
          <a:xfrm>
            <a:off x="507200" y="2783107"/>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836" name="Google Shape;836;p41"/>
          <p:cNvCxnSpPr/>
          <p:nvPr/>
        </p:nvCxnSpPr>
        <p:spPr>
          <a:xfrm>
            <a:off x="525414" y="3333212"/>
            <a:ext cx="2274000" cy="0"/>
          </a:xfrm>
          <a:prstGeom prst="straightConnector1">
            <a:avLst/>
          </a:prstGeom>
          <a:noFill/>
          <a:ln w="19050" cap="flat" cmpd="sng">
            <a:solidFill>
              <a:schemeClr val="dk2"/>
            </a:solidFill>
            <a:prstDash val="solid"/>
            <a:round/>
            <a:headEnd type="none" w="med" len="med"/>
            <a:tailEnd type="none" w="med" len="med"/>
          </a:ln>
        </p:spPr>
      </p:cxnSp>
      <p:sp>
        <p:nvSpPr>
          <p:cNvPr id="837" name="Google Shape;837;p41"/>
          <p:cNvSpPr txBox="1"/>
          <p:nvPr/>
        </p:nvSpPr>
        <p:spPr>
          <a:xfrm>
            <a:off x="3367657" y="1958989"/>
            <a:ext cx="2447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p </a:t>
            </a:r>
            <a:r>
              <a:rPr lang="ja" sz="2300" b="1">
                <a:solidFill>
                  <a:srgbClr val="434343"/>
                </a:solidFill>
              </a:rPr>
              <a:t>=</a:t>
            </a:r>
            <a:r>
              <a:rPr lang="ja" sz="2300" b="1">
                <a:solidFill>
                  <a:srgbClr val="FF0062"/>
                </a:solidFill>
              </a:rPr>
              <a:t> </a:t>
            </a:r>
            <a:r>
              <a:rPr lang="ja" sz="2300" b="1">
                <a:solidFill>
                  <a:srgbClr val="434343"/>
                </a:solidFill>
              </a:rPr>
              <a:t>sigmoid(</a:t>
            </a:r>
            <a:r>
              <a:rPr lang="ja" sz="2300" b="1">
                <a:solidFill>
                  <a:srgbClr val="FF0062"/>
                </a:solidFill>
              </a:rPr>
              <a:t>μ</a:t>
            </a:r>
            <a:r>
              <a:rPr lang="ja" sz="2300" b="1">
                <a:solidFill>
                  <a:srgbClr val="434343"/>
                </a:solidFill>
              </a:rPr>
              <a:t>)</a:t>
            </a:r>
            <a:endParaRPr sz="800">
              <a:solidFill>
                <a:srgbClr val="434343"/>
              </a:solidFill>
            </a:endParaRPr>
          </a:p>
        </p:txBody>
      </p:sp>
      <p:sp>
        <p:nvSpPr>
          <p:cNvPr id="838" name="Google Shape;838;p41"/>
          <p:cNvSpPr txBox="1"/>
          <p:nvPr/>
        </p:nvSpPr>
        <p:spPr>
          <a:xfrm>
            <a:off x="3211550" y="3404172"/>
            <a:ext cx="27039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800" b="1">
                <a:solidFill>
                  <a:srgbClr val="1155CC"/>
                </a:solidFill>
              </a:rPr>
              <a:t>(y-1)</a:t>
            </a:r>
            <a:r>
              <a:rPr lang="ja" sz="1800" b="1">
                <a:solidFill>
                  <a:srgbClr val="FF0062"/>
                </a:solidFill>
              </a:rPr>
              <a:t> </a:t>
            </a:r>
            <a:r>
              <a:rPr lang="ja" sz="1800" b="1">
                <a:solidFill>
                  <a:srgbClr val="434343"/>
                </a:solidFill>
              </a:rPr>
              <a:t>~ Binom(</a:t>
            </a:r>
            <a:r>
              <a:rPr lang="ja" sz="1800" b="1">
                <a:solidFill>
                  <a:srgbClr val="FF0062"/>
                </a:solidFill>
              </a:rPr>
              <a:t>p,</a:t>
            </a:r>
            <a:r>
              <a:rPr lang="ja" sz="1800" b="1">
                <a:solidFill>
                  <a:srgbClr val="434343"/>
                </a:solidFill>
              </a:rPr>
              <a:t>n=4)</a:t>
            </a:r>
            <a:endParaRPr sz="500"/>
          </a:p>
        </p:txBody>
      </p:sp>
      <p:cxnSp>
        <p:nvCxnSpPr>
          <p:cNvPr id="839" name="Google Shape;839;p41"/>
          <p:cNvCxnSpPr/>
          <p:nvPr/>
        </p:nvCxnSpPr>
        <p:spPr>
          <a:xfrm rot="10800000" flipH="1">
            <a:off x="3455875" y="2554172"/>
            <a:ext cx="567000" cy="489600"/>
          </a:xfrm>
          <a:prstGeom prst="straightConnector1">
            <a:avLst/>
          </a:prstGeom>
          <a:noFill/>
          <a:ln w="19050" cap="flat" cmpd="sng">
            <a:solidFill>
              <a:schemeClr val="dk2"/>
            </a:solidFill>
            <a:prstDash val="solid"/>
            <a:round/>
            <a:headEnd type="none" w="med" len="med"/>
            <a:tailEnd type="none" w="med" len="med"/>
          </a:ln>
        </p:spPr>
      </p:cxnSp>
      <p:cxnSp>
        <p:nvCxnSpPr>
          <p:cNvPr id="840" name="Google Shape;840;p41"/>
          <p:cNvCxnSpPr/>
          <p:nvPr/>
        </p:nvCxnSpPr>
        <p:spPr>
          <a:xfrm>
            <a:off x="4019705" y="2552024"/>
            <a:ext cx="556200" cy="0"/>
          </a:xfrm>
          <a:prstGeom prst="straightConnector1">
            <a:avLst/>
          </a:prstGeom>
          <a:noFill/>
          <a:ln w="19050" cap="flat" cmpd="sng">
            <a:solidFill>
              <a:schemeClr val="dk2"/>
            </a:solidFill>
            <a:prstDash val="solid"/>
            <a:round/>
            <a:headEnd type="none" w="med" len="med"/>
            <a:tailEnd type="none" w="med" len="med"/>
          </a:ln>
        </p:spPr>
      </p:cxnSp>
      <p:cxnSp>
        <p:nvCxnSpPr>
          <p:cNvPr id="841" name="Google Shape;841;p41"/>
          <p:cNvCxnSpPr/>
          <p:nvPr/>
        </p:nvCxnSpPr>
        <p:spPr>
          <a:xfrm>
            <a:off x="4575480" y="2553938"/>
            <a:ext cx="556800" cy="440100"/>
          </a:xfrm>
          <a:prstGeom prst="straightConnector1">
            <a:avLst/>
          </a:prstGeom>
          <a:noFill/>
          <a:ln w="19050" cap="flat" cmpd="sng">
            <a:solidFill>
              <a:schemeClr val="dk2"/>
            </a:solidFill>
            <a:prstDash val="solid"/>
            <a:round/>
            <a:headEnd type="none" w="med" len="med"/>
            <a:tailEnd type="none" w="med" len="med"/>
          </a:ln>
        </p:spPr>
      </p:cxnSp>
      <p:cxnSp>
        <p:nvCxnSpPr>
          <p:cNvPr id="842" name="Google Shape;842;p41"/>
          <p:cNvCxnSpPr/>
          <p:nvPr/>
        </p:nvCxnSpPr>
        <p:spPr>
          <a:xfrm>
            <a:off x="5130575" y="2991662"/>
            <a:ext cx="572700" cy="290400"/>
          </a:xfrm>
          <a:prstGeom prst="straightConnector1">
            <a:avLst/>
          </a:prstGeom>
          <a:noFill/>
          <a:ln w="19050" cap="flat" cmpd="sng">
            <a:solidFill>
              <a:schemeClr val="dk2"/>
            </a:solidFill>
            <a:prstDash val="solid"/>
            <a:round/>
            <a:headEnd type="none" w="med" len="med"/>
            <a:tailEnd type="none" w="med" len="med"/>
          </a:ln>
        </p:spPr>
      </p:cxnSp>
      <p:sp>
        <p:nvSpPr>
          <p:cNvPr id="843" name="Google Shape;843;p41"/>
          <p:cNvSpPr txBox="1"/>
          <p:nvPr/>
        </p:nvSpPr>
        <p:spPr>
          <a:xfrm>
            <a:off x="303200" y="1196575"/>
            <a:ext cx="2703900" cy="30924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844" name="Google Shape;844;p41"/>
          <p:cNvSpPr txBox="1"/>
          <p:nvPr/>
        </p:nvSpPr>
        <p:spPr>
          <a:xfrm>
            <a:off x="6119900" y="1196575"/>
            <a:ext cx="2703900" cy="30924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845" name="Google Shape;845;p41"/>
          <p:cNvSpPr txBox="1"/>
          <p:nvPr/>
        </p:nvSpPr>
        <p:spPr>
          <a:xfrm>
            <a:off x="5745938" y="2395070"/>
            <a:ext cx="443400" cy="34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5000" b="1">
                <a:solidFill>
                  <a:srgbClr val="666666"/>
                </a:solidFill>
              </a:rPr>
              <a:t>×</a:t>
            </a:r>
            <a:endParaRPr sz="2900"/>
          </a:p>
        </p:txBody>
      </p:sp>
      <p:sp>
        <p:nvSpPr>
          <p:cNvPr id="846" name="Google Shape;846;p41"/>
          <p:cNvSpPr/>
          <p:nvPr/>
        </p:nvSpPr>
        <p:spPr>
          <a:xfrm rot="-5397906">
            <a:off x="2865107" y="2413067"/>
            <a:ext cx="492600" cy="3450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txBox="1"/>
          <p:nvPr/>
        </p:nvSpPr>
        <p:spPr>
          <a:xfrm>
            <a:off x="303200" y="4332877"/>
            <a:ext cx="8520600" cy="3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rgbClr val="434343"/>
                </a:solidFill>
              </a:rPr>
              <a:t>それぞれが何を意味しているのか詳しくみていきましょう。</a:t>
            </a:r>
            <a:endParaRPr sz="13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1"/>
        <p:cNvGrpSpPr/>
        <p:nvPr/>
      </p:nvGrpSpPr>
      <p:grpSpPr>
        <a:xfrm>
          <a:off x="0" y="0"/>
          <a:ext cx="0" cy="0"/>
          <a:chOff x="0" y="0"/>
          <a:chExt cx="0" cy="0"/>
        </a:xfrm>
      </p:grpSpPr>
      <p:sp>
        <p:nvSpPr>
          <p:cNvPr id="852" name="Google Shape;852;p42"/>
          <p:cNvSpPr txBox="1"/>
          <p:nvPr/>
        </p:nvSpPr>
        <p:spPr>
          <a:xfrm>
            <a:off x="6119900" y="1196575"/>
            <a:ext cx="2703900" cy="30924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853" name="Google Shape;853;p42"/>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確率モデルの作り方：基底関数モデル②</a:t>
            </a:r>
            <a:endParaRPr/>
          </a:p>
        </p:txBody>
      </p:sp>
      <p:sp>
        <p:nvSpPr>
          <p:cNvPr id="854" name="Google Shape;854;p42"/>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29</a:t>
            </a:fld>
            <a:endParaRPr/>
          </a:p>
        </p:txBody>
      </p:sp>
      <p:sp>
        <p:nvSpPr>
          <p:cNvPr id="855" name="Google Shape;855;p42"/>
          <p:cNvSpPr/>
          <p:nvPr/>
        </p:nvSpPr>
        <p:spPr>
          <a:xfrm>
            <a:off x="324850" y="1196575"/>
            <a:ext cx="5490000" cy="3092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まずは線形回帰モデルと同じ考え方をします。</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そのために、事前分布は切片の α, 回帰係数の β をそれぞれ正規分布とします。</a:t>
            </a:r>
            <a:endParaRPr sz="1000">
              <a:solidFill>
                <a:srgbClr val="434343"/>
              </a:solidFill>
            </a:endParaRPr>
          </a:p>
          <a:p>
            <a:pPr marL="0" lvl="0" indent="0" algn="l" rtl="0">
              <a:lnSpc>
                <a:spcPct val="115000"/>
              </a:lnSpc>
              <a:spcBef>
                <a:spcPts val="0"/>
              </a:spcBef>
              <a:spcAft>
                <a:spcPts val="0"/>
              </a:spcAft>
              <a:buNone/>
            </a:pPr>
            <a:endParaRPr sz="1300">
              <a:solidFill>
                <a:srgbClr val="434343"/>
              </a:solidFill>
            </a:endParaRPr>
          </a:p>
          <a:p>
            <a:pPr marL="0" lvl="0" indent="0" algn="l" rtl="0">
              <a:spcBef>
                <a:spcPts val="0"/>
              </a:spcBef>
              <a:spcAft>
                <a:spcPts val="0"/>
              </a:spcAft>
              <a:buNone/>
            </a:pPr>
            <a:endParaRPr/>
          </a:p>
        </p:txBody>
      </p:sp>
      <p:sp>
        <p:nvSpPr>
          <p:cNvPr id="856" name="Google Shape;856;p42"/>
          <p:cNvSpPr txBox="1"/>
          <p:nvPr/>
        </p:nvSpPr>
        <p:spPr>
          <a:xfrm>
            <a:off x="6137304" y="2215489"/>
            <a:ext cx="2669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2300" b="1">
                <a:solidFill>
                  <a:srgbClr val="434343"/>
                </a:solidFill>
              </a:rPr>
              <a:t>~ Normal(</a:t>
            </a:r>
            <a:r>
              <a:rPr lang="ja" b="1">
                <a:solidFill>
                  <a:srgbClr val="434343"/>
                </a:solidFill>
              </a:rPr>
              <a:t>α</a:t>
            </a:r>
            <a:r>
              <a:rPr lang="ja" sz="2300" b="1">
                <a:solidFill>
                  <a:srgbClr val="434343"/>
                </a:solidFill>
              </a:rPr>
              <a:t>μ, </a:t>
            </a:r>
            <a:r>
              <a:rPr lang="ja" b="1">
                <a:solidFill>
                  <a:srgbClr val="434343"/>
                </a:solidFill>
              </a:rPr>
              <a:t>α</a:t>
            </a:r>
            <a:r>
              <a:rPr lang="ja" sz="2300" b="1">
                <a:solidFill>
                  <a:srgbClr val="434343"/>
                </a:solidFill>
              </a:rPr>
              <a:t>σ)</a:t>
            </a:r>
            <a:endParaRPr sz="1000"/>
          </a:p>
        </p:txBody>
      </p:sp>
      <p:sp>
        <p:nvSpPr>
          <p:cNvPr id="857" name="Google Shape;857;p42"/>
          <p:cNvSpPr txBox="1"/>
          <p:nvPr/>
        </p:nvSpPr>
        <p:spPr>
          <a:xfrm>
            <a:off x="6119904" y="3413919"/>
            <a:ext cx="27039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2300" b="1">
                <a:solidFill>
                  <a:srgbClr val="434343"/>
                </a:solidFill>
              </a:rPr>
              <a:t>~ Normal(</a:t>
            </a:r>
            <a:r>
              <a:rPr lang="ja" b="1">
                <a:solidFill>
                  <a:srgbClr val="434343"/>
                </a:solidFill>
              </a:rPr>
              <a:t>β</a:t>
            </a:r>
            <a:r>
              <a:rPr lang="ja" sz="2300" b="1">
                <a:solidFill>
                  <a:srgbClr val="434343"/>
                </a:solidFill>
              </a:rPr>
              <a:t>μ, </a:t>
            </a:r>
            <a:r>
              <a:rPr lang="ja" b="1">
                <a:solidFill>
                  <a:srgbClr val="434343"/>
                </a:solidFill>
              </a:rPr>
              <a:t>β</a:t>
            </a:r>
            <a:r>
              <a:rPr lang="ja" sz="2300" b="1">
                <a:solidFill>
                  <a:srgbClr val="434343"/>
                </a:solidFill>
              </a:rPr>
              <a:t>σ)</a:t>
            </a:r>
            <a:endParaRPr sz="1000"/>
          </a:p>
        </p:txBody>
      </p:sp>
      <p:sp>
        <p:nvSpPr>
          <p:cNvPr id="858" name="Google Shape;858;p42"/>
          <p:cNvSpPr/>
          <p:nvPr/>
        </p:nvSpPr>
        <p:spPr>
          <a:xfrm>
            <a:off x="6331278" y="1545872"/>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859" name="Google Shape;859;p42"/>
          <p:cNvCxnSpPr/>
          <p:nvPr/>
        </p:nvCxnSpPr>
        <p:spPr>
          <a:xfrm>
            <a:off x="6349493" y="2095977"/>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860" name="Google Shape;860;p42"/>
          <p:cNvCxnSpPr/>
          <p:nvPr/>
        </p:nvCxnSpPr>
        <p:spPr>
          <a:xfrm rot="10800000">
            <a:off x="7432314" y="1549179"/>
            <a:ext cx="0" cy="542700"/>
          </a:xfrm>
          <a:prstGeom prst="straightConnector1">
            <a:avLst/>
          </a:prstGeom>
          <a:noFill/>
          <a:ln w="9525" cap="flat" cmpd="sng">
            <a:solidFill>
              <a:schemeClr val="dk2"/>
            </a:solidFill>
            <a:prstDash val="dot"/>
            <a:round/>
            <a:headEnd type="none" w="med" len="med"/>
            <a:tailEnd type="none" w="med" len="med"/>
          </a:ln>
        </p:spPr>
      </p:cxnSp>
      <p:sp>
        <p:nvSpPr>
          <p:cNvPr id="861" name="Google Shape;861;p42"/>
          <p:cNvSpPr txBox="1"/>
          <p:nvPr/>
        </p:nvSpPr>
        <p:spPr>
          <a:xfrm>
            <a:off x="7179252" y="1861606"/>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μ</a:t>
            </a:r>
            <a:endParaRPr sz="1800">
              <a:solidFill>
                <a:srgbClr val="434343"/>
              </a:solidFill>
            </a:endParaRPr>
          </a:p>
        </p:txBody>
      </p:sp>
      <p:cxnSp>
        <p:nvCxnSpPr>
          <p:cNvPr id="862" name="Google Shape;862;p42"/>
          <p:cNvCxnSpPr/>
          <p:nvPr/>
        </p:nvCxnSpPr>
        <p:spPr>
          <a:xfrm>
            <a:off x="7443139" y="1822556"/>
            <a:ext cx="368100" cy="0"/>
          </a:xfrm>
          <a:prstGeom prst="straightConnector1">
            <a:avLst/>
          </a:prstGeom>
          <a:noFill/>
          <a:ln w="9525" cap="flat" cmpd="sng">
            <a:solidFill>
              <a:schemeClr val="dk2"/>
            </a:solidFill>
            <a:prstDash val="solid"/>
            <a:round/>
            <a:headEnd type="stealth" w="med" len="med"/>
            <a:tailEnd type="stealth" w="med" len="med"/>
          </a:ln>
        </p:spPr>
      </p:cxnSp>
      <p:sp>
        <p:nvSpPr>
          <p:cNvPr id="863" name="Google Shape;863;p42"/>
          <p:cNvSpPr txBox="1"/>
          <p:nvPr/>
        </p:nvSpPr>
        <p:spPr>
          <a:xfrm>
            <a:off x="7452827" y="1677891"/>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α</a:t>
            </a:r>
            <a:r>
              <a:rPr lang="ja" sz="1800" b="1">
                <a:solidFill>
                  <a:srgbClr val="434343"/>
                </a:solidFill>
              </a:rPr>
              <a:t>σ</a:t>
            </a:r>
            <a:endParaRPr sz="1800">
              <a:solidFill>
                <a:srgbClr val="434343"/>
              </a:solidFill>
            </a:endParaRPr>
          </a:p>
        </p:txBody>
      </p:sp>
      <p:sp>
        <p:nvSpPr>
          <p:cNvPr id="864" name="Google Shape;864;p42"/>
          <p:cNvSpPr/>
          <p:nvPr/>
        </p:nvSpPr>
        <p:spPr>
          <a:xfrm>
            <a:off x="6331278" y="2773254"/>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0097A7">
              <a:alpha val="32510"/>
            </a:srgbClr>
          </a:solidFill>
          <a:ln w="19050" cap="flat" cmpd="sng">
            <a:solidFill>
              <a:schemeClr val="dk2"/>
            </a:solidFill>
            <a:prstDash val="solid"/>
            <a:round/>
            <a:headEnd type="none" w="med" len="med"/>
            <a:tailEnd type="none" w="med" len="med"/>
          </a:ln>
        </p:spPr>
      </p:sp>
      <p:cxnSp>
        <p:nvCxnSpPr>
          <p:cNvPr id="865" name="Google Shape;865;p42"/>
          <p:cNvCxnSpPr/>
          <p:nvPr/>
        </p:nvCxnSpPr>
        <p:spPr>
          <a:xfrm>
            <a:off x="6349493" y="3323358"/>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866" name="Google Shape;866;p42"/>
          <p:cNvCxnSpPr/>
          <p:nvPr/>
        </p:nvCxnSpPr>
        <p:spPr>
          <a:xfrm rot="10800000">
            <a:off x="7432314" y="2776560"/>
            <a:ext cx="0" cy="542700"/>
          </a:xfrm>
          <a:prstGeom prst="straightConnector1">
            <a:avLst/>
          </a:prstGeom>
          <a:noFill/>
          <a:ln w="9525" cap="flat" cmpd="sng">
            <a:solidFill>
              <a:schemeClr val="dk2"/>
            </a:solidFill>
            <a:prstDash val="dot"/>
            <a:round/>
            <a:headEnd type="none" w="med" len="med"/>
            <a:tailEnd type="none" w="med" len="med"/>
          </a:ln>
        </p:spPr>
      </p:cxnSp>
      <p:cxnSp>
        <p:nvCxnSpPr>
          <p:cNvPr id="867" name="Google Shape;867;p42"/>
          <p:cNvCxnSpPr/>
          <p:nvPr/>
        </p:nvCxnSpPr>
        <p:spPr>
          <a:xfrm>
            <a:off x="7443139" y="3049937"/>
            <a:ext cx="368100" cy="0"/>
          </a:xfrm>
          <a:prstGeom prst="straightConnector1">
            <a:avLst/>
          </a:prstGeom>
          <a:noFill/>
          <a:ln w="9525" cap="flat" cmpd="sng">
            <a:solidFill>
              <a:schemeClr val="dk2"/>
            </a:solidFill>
            <a:prstDash val="solid"/>
            <a:round/>
            <a:headEnd type="stealth" w="med" len="med"/>
            <a:tailEnd type="stealth" w="med" len="med"/>
          </a:ln>
        </p:spPr>
      </p:cxnSp>
      <p:sp>
        <p:nvSpPr>
          <p:cNvPr id="868" name="Google Shape;868;p42"/>
          <p:cNvSpPr txBox="1"/>
          <p:nvPr/>
        </p:nvSpPr>
        <p:spPr>
          <a:xfrm>
            <a:off x="7255452" y="3088987"/>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μ</a:t>
            </a:r>
            <a:endParaRPr sz="1800">
              <a:solidFill>
                <a:srgbClr val="434343"/>
              </a:solidFill>
            </a:endParaRPr>
          </a:p>
        </p:txBody>
      </p:sp>
      <p:sp>
        <p:nvSpPr>
          <p:cNvPr id="869" name="Google Shape;869;p42"/>
          <p:cNvSpPr txBox="1"/>
          <p:nvPr/>
        </p:nvSpPr>
        <p:spPr>
          <a:xfrm>
            <a:off x="7529026" y="2905272"/>
            <a:ext cx="469200" cy="1173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β</a:t>
            </a:r>
            <a:r>
              <a:rPr lang="ja" sz="1800" b="1">
                <a:solidFill>
                  <a:srgbClr val="434343"/>
                </a:solidFill>
              </a:rPr>
              <a:t>σ</a:t>
            </a:r>
            <a:endParaRPr sz="1800">
              <a:solidFill>
                <a:srgbClr val="434343"/>
              </a:solidFill>
            </a:endParaRPr>
          </a:p>
        </p:txBody>
      </p:sp>
      <p:sp>
        <p:nvSpPr>
          <p:cNvPr id="870" name="Google Shape;870;p42"/>
          <p:cNvSpPr txBox="1"/>
          <p:nvPr/>
        </p:nvSpPr>
        <p:spPr>
          <a:xfrm>
            <a:off x="326550" y="622679"/>
            <a:ext cx="8520600" cy="6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b="1">
                <a:solidFill>
                  <a:schemeClr val="accent5"/>
                </a:solidFill>
              </a:rPr>
              <a:t>事前分布</a:t>
            </a:r>
            <a:r>
              <a:rPr lang="ja" sz="1300">
                <a:solidFill>
                  <a:srgbClr val="434343"/>
                </a:solidFill>
              </a:rPr>
              <a:t>を見ていきましょう。切片の </a:t>
            </a:r>
            <a:r>
              <a:rPr lang="ja" sz="1300" b="1">
                <a:solidFill>
                  <a:srgbClr val="FF0062"/>
                </a:solidFill>
              </a:rPr>
              <a:t>α</a:t>
            </a:r>
            <a:r>
              <a:rPr lang="ja" sz="1300">
                <a:solidFill>
                  <a:srgbClr val="434343"/>
                </a:solidFill>
              </a:rPr>
              <a:t> 回帰係数の </a:t>
            </a:r>
            <a:r>
              <a:rPr lang="ja" sz="1300" b="1">
                <a:solidFill>
                  <a:srgbClr val="FF0062"/>
                </a:solidFill>
              </a:rPr>
              <a:t>β</a:t>
            </a:r>
            <a:r>
              <a:rPr lang="ja" sz="1300">
                <a:solidFill>
                  <a:srgbClr val="434343"/>
                </a:solidFill>
              </a:rPr>
              <a:t> は線形回帰モデル同様ですが、今回は</a:t>
            </a:r>
            <a:r>
              <a:rPr lang="ja" sz="1300" b="1">
                <a:solidFill>
                  <a:srgbClr val="E69138"/>
                </a:solidFill>
              </a:rPr>
              <a:t>尤度関数</a:t>
            </a:r>
            <a:r>
              <a:rPr lang="ja" sz="1300">
                <a:solidFill>
                  <a:srgbClr val="434343"/>
                </a:solidFill>
              </a:rPr>
              <a:t>に二項分布を用いているので、分散の σ はありません。</a:t>
            </a:r>
            <a:endParaRPr sz="1300">
              <a:solidFill>
                <a:srgbClr val="434343"/>
              </a:solidFill>
            </a:endParaRPr>
          </a:p>
        </p:txBody>
      </p:sp>
      <p:sp>
        <p:nvSpPr>
          <p:cNvPr id="871" name="Google Shape;871;p42"/>
          <p:cNvSpPr txBox="1"/>
          <p:nvPr/>
        </p:nvSpPr>
        <p:spPr>
          <a:xfrm>
            <a:off x="6114400" y="1711225"/>
            <a:ext cx="1103700" cy="21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FF0062"/>
                </a:solidFill>
              </a:rPr>
              <a:t>切片</a:t>
            </a:r>
            <a:endParaRPr b="1">
              <a:solidFill>
                <a:srgbClr val="FF0062"/>
              </a:solidFill>
            </a:endParaRPr>
          </a:p>
        </p:txBody>
      </p:sp>
      <p:sp>
        <p:nvSpPr>
          <p:cNvPr id="872" name="Google Shape;872;p42"/>
          <p:cNvSpPr txBox="1"/>
          <p:nvPr/>
        </p:nvSpPr>
        <p:spPr>
          <a:xfrm>
            <a:off x="6114400" y="2930425"/>
            <a:ext cx="1103700" cy="21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FF0062"/>
                </a:solidFill>
              </a:rPr>
              <a:t>回帰係数</a:t>
            </a:r>
            <a:endParaRPr b="1">
              <a:solidFill>
                <a:srgbClr val="FF006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361950" y="2611500"/>
            <a:ext cx="650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rgbClr val="666666"/>
                </a:solidFill>
              </a:rPr>
              <a:t>Introduction</a:t>
            </a:r>
            <a:endParaRPr sz="2100" b="1">
              <a:solidFill>
                <a:srgbClr val="666666"/>
              </a:solidFill>
            </a:endParaRPr>
          </a:p>
        </p:txBody>
      </p:sp>
      <p:sp>
        <p:nvSpPr>
          <p:cNvPr id="80" name="Google Shape;80;p16"/>
          <p:cNvSpPr txBox="1"/>
          <p:nvPr/>
        </p:nvSpPr>
        <p:spPr>
          <a:xfrm>
            <a:off x="361950" y="30468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ja" sz="3600" b="1">
                <a:solidFill>
                  <a:srgbClr val="666666"/>
                </a:solidFill>
              </a:rPr>
              <a:t>ケーススタディ</a:t>
            </a:r>
            <a:endParaRPr sz="3600" b="1">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3"/>
          <p:cNvSpPr/>
          <p:nvPr/>
        </p:nvSpPr>
        <p:spPr>
          <a:xfrm>
            <a:off x="6119900" y="1196575"/>
            <a:ext cx="2703900" cy="3092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434343"/>
              </a:solidFill>
            </a:endParaRPr>
          </a:p>
        </p:txBody>
      </p:sp>
      <p:sp>
        <p:nvSpPr>
          <p:cNvPr id="878" name="Google Shape;878;p43"/>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確率モデルの作り方：基底関数モデル③</a:t>
            </a:r>
            <a:endParaRPr/>
          </a:p>
        </p:txBody>
      </p:sp>
      <p:sp>
        <p:nvSpPr>
          <p:cNvPr id="879" name="Google Shape;879;p43"/>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30</a:t>
            </a:fld>
            <a:endParaRPr/>
          </a:p>
        </p:txBody>
      </p:sp>
      <p:sp>
        <p:nvSpPr>
          <p:cNvPr id="880" name="Google Shape;880;p43"/>
          <p:cNvSpPr txBox="1"/>
          <p:nvPr/>
        </p:nvSpPr>
        <p:spPr>
          <a:xfrm>
            <a:off x="3211550" y="1196575"/>
            <a:ext cx="2703900" cy="30924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881" name="Google Shape;881;p43"/>
          <p:cNvSpPr txBox="1"/>
          <p:nvPr/>
        </p:nvSpPr>
        <p:spPr>
          <a:xfrm>
            <a:off x="3367657" y="1577989"/>
            <a:ext cx="2447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μ </a:t>
            </a:r>
            <a:r>
              <a:rPr lang="ja" sz="2300" b="1">
                <a:solidFill>
                  <a:srgbClr val="434343"/>
                </a:solidFill>
              </a:rPr>
              <a:t>=</a:t>
            </a:r>
            <a:r>
              <a:rPr lang="ja" sz="2300" b="1">
                <a:solidFill>
                  <a:srgbClr val="FF0062"/>
                </a:solidFill>
              </a:rPr>
              <a:t> α </a:t>
            </a:r>
            <a:r>
              <a:rPr lang="ja" sz="2300" b="1">
                <a:solidFill>
                  <a:srgbClr val="434343"/>
                </a:solidFill>
              </a:rPr>
              <a:t>+</a:t>
            </a:r>
            <a:r>
              <a:rPr lang="ja" sz="2300" b="1">
                <a:solidFill>
                  <a:srgbClr val="FF0062"/>
                </a:solidFill>
              </a:rPr>
              <a:t> β </a:t>
            </a:r>
            <a:r>
              <a:rPr lang="ja" sz="2300" b="1">
                <a:solidFill>
                  <a:srgbClr val="434343"/>
                </a:solidFill>
              </a:rPr>
              <a:t>×</a:t>
            </a:r>
            <a:r>
              <a:rPr lang="ja" sz="2300" b="1">
                <a:solidFill>
                  <a:srgbClr val="FF0062"/>
                </a:solidFill>
              </a:rPr>
              <a:t> </a:t>
            </a:r>
            <a:r>
              <a:rPr lang="ja" sz="2300" b="1">
                <a:solidFill>
                  <a:srgbClr val="1155CC"/>
                </a:solidFill>
              </a:rPr>
              <a:t>X</a:t>
            </a:r>
            <a:endParaRPr sz="800"/>
          </a:p>
        </p:txBody>
      </p:sp>
      <p:cxnSp>
        <p:nvCxnSpPr>
          <p:cNvPr id="882" name="Google Shape;882;p43"/>
          <p:cNvCxnSpPr/>
          <p:nvPr/>
        </p:nvCxnSpPr>
        <p:spPr>
          <a:xfrm>
            <a:off x="3443457" y="3323723"/>
            <a:ext cx="2274000" cy="0"/>
          </a:xfrm>
          <a:prstGeom prst="straightConnector1">
            <a:avLst/>
          </a:prstGeom>
          <a:noFill/>
          <a:ln w="19050" cap="flat" cmpd="sng">
            <a:solidFill>
              <a:schemeClr val="dk2"/>
            </a:solidFill>
            <a:prstDash val="solid"/>
            <a:round/>
            <a:headEnd type="none" w="med" len="med"/>
            <a:tailEnd type="none" w="med" len="med"/>
          </a:ln>
        </p:spPr>
      </p:cxnSp>
      <p:sp>
        <p:nvSpPr>
          <p:cNvPr id="883" name="Google Shape;883;p43"/>
          <p:cNvSpPr txBox="1"/>
          <p:nvPr/>
        </p:nvSpPr>
        <p:spPr>
          <a:xfrm>
            <a:off x="3367657" y="1958989"/>
            <a:ext cx="2447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p </a:t>
            </a:r>
            <a:r>
              <a:rPr lang="ja" sz="2300" b="1">
                <a:solidFill>
                  <a:srgbClr val="434343"/>
                </a:solidFill>
              </a:rPr>
              <a:t>=</a:t>
            </a:r>
            <a:r>
              <a:rPr lang="ja" sz="2300" b="1">
                <a:solidFill>
                  <a:srgbClr val="FF0062"/>
                </a:solidFill>
              </a:rPr>
              <a:t> </a:t>
            </a:r>
            <a:r>
              <a:rPr lang="ja" sz="2300" b="1">
                <a:solidFill>
                  <a:srgbClr val="434343"/>
                </a:solidFill>
              </a:rPr>
              <a:t>sigmoid(</a:t>
            </a:r>
            <a:r>
              <a:rPr lang="ja" sz="2300" b="1">
                <a:solidFill>
                  <a:srgbClr val="FF0062"/>
                </a:solidFill>
              </a:rPr>
              <a:t>μ</a:t>
            </a:r>
            <a:r>
              <a:rPr lang="ja" sz="2300" b="1">
                <a:solidFill>
                  <a:srgbClr val="434343"/>
                </a:solidFill>
              </a:rPr>
              <a:t>)</a:t>
            </a:r>
            <a:endParaRPr sz="800">
              <a:solidFill>
                <a:srgbClr val="434343"/>
              </a:solidFill>
            </a:endParaRPr>
          </a:p>
        </p:txBody>
      </p:sp>
      <p:sp>
        <p:nvSpPr>
          <p:cNvPr id="884" name="Google Shape;884;p43"/>
          <p:cNvSpPr txBox="1"/>
          <p:nvPr/>
        </p:nvSpPr>
        <p:spPr>
          <a:xfrm>
            <a:off x="3211550" y="3404172"/>
            <a:ext cx="27039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800" b="1">
                <a:solidFill>
                  <a:srgbClr val="1155CC"/>
                </a:solidFill>
              </a:rPr>
              <a:t>(y-1)</a:t>
            </a:r>
            <a:r>
              <a:rPr lang="ja" sz="1800" b="1">
                <a:solidFill>
                  <a:srgbClr val="FF0062"/>
                </a:solidFill>
              </a:rPr>
              <a:t> </a:t>
            </a:r>
            <a:r>
              <a:rPr lang="ja" sz="1800" b="1">
                <a:solidFill>
                  <a:srgbClr val="434343"/>
                </a:solidFill>
              </a:rPr>
              <a:t>~ Binom(</a:t>
            </a:r>
            <a:r>
              <a:rPr lang="ja" sz="1800" b="1">
                <a:solidFill>
                  <a:srgbClr val="FF0062"/>
                </a:solidFill>
              </a:rPr>
              <a:t>p, </a:t>
            </a:r>
            <a:r>
              <a:rPr lang="ja" sz="1800" b="1">
                <a:solidFill>
                  <a:srgbClr val="434343"/>
                </a:solidFill>
              </a:rPr>
              <a:t>n=4)</a:t>
            </a:r>
            <a:endParaRPr sz="500"/>
          </a:p>
        </p:txBody>
      </p:sp>
      <p:cxnSp>
        <p:nvCxnSpPr>
          <p:cNvPr id="885" name="Google Shape;885;p43"/>
          <p:cNvCxnSpPr/>
          <p:nvPr/>
        </p:nvCxnSpPr>
        <p:spPr>
          <a:xfrm rot="10800000" flipH="1">
            <a:off x="3455875" y="2554172"/>
            <a:ext cx="567000" cy="489600"/>
          </a:xfrm>
          <a:prstGeom prst="straightConnector1">
            <a:avLst/>
          </a:prstGeom>
          <a:noFill/>
          <a:ln w="19050" cap="flat" cmpd="sng">
            <a:solidFill>
              <a:schemeClr val="dk2"/>
            </a:solidFill>
            <a:prstDash val="solid"/>
            <a:round/>
            <a:headEnd type="none" w="med" len="med"/>
            <a:tailEnd type="none" w="med" len="med"/>
          </a:ln>
        </p:spPr>
      </p:cxnSp>
      <p:cxnSp>
        <p:nvCxnSpPr>
          <p:cNvPr id="886" name="Google Shape;886;p43"/>
          <p:cNvCxnSpPr/>
          <p:nvPr/>
        </p:nvCxnSpPr>
        <p:spPr>
          <a:xfrm>
            <a:off x="4019705" y="2552024"/>
            <a:ext cx="556200" cy="0"/>
          </a:xfrm>
          <a:prstGeom prst="straightConnector1">
            <a:avLst/>
          </a:prstGeom>
          <a:noFill/>
          <a:ln w="19050" cap="flat" cmpd="sng">
            <a:solidFill>
              <a:schemeClr val="dk2"/>
            </a:solidFill>
            <a:prstDash val="solid"/>
            <a:round/>
            <a:headEnd type="none" w="med" len="med"/>
            <a:tailEnd type="none" w="med" len="med"/>
          </a:ln>
        </p:spPr>
      </p:cxnSp>
      <p:cxnSp>
        <p:nvCxnSpPr>
          <p:cNvPr id="887" name="Google Shape;887;p43"/>
          <p:cNvCxnSpPr/>
          <p:nvPr/>
        </p:nvCxnSpPr>
        <p:spPr>
          <a:xfrm>
            <a:off x="4575480" y="2553938"/>
            <a:ext cx="556800" cy="440100"/>
          </a:xfrm>
          <a:prstGeom prst="straightConnector1">
            <a:avLst/>
          </a:prstGeom>
          <a:noFill/>
          <a:ln w="19050" cap="flat" cmpd="sng">
            <a:solidFill>
              <a:schemeClr val="dk2"/>
            </a:solidFill>
            <a:prstDash val="solid"/>
            <a:round/>
            <a:headEnd type="none" w="med" len="med"/>
            <a:tailEnd type="none" w="med" len="med"/>
          </a:ln>
        </p:spPr>
      </p:cxnSp>
      <p:cxnSp>
        <p:nvCxnSpPr>
          <p:cNvPr id="888" name="Google Shape;888;p43"/>
          <p:cNvCxnSpPr/>
          <p:nvPr/>
        </p:nvCxnSpPr>
        <p:spPr>
          <a:xfrm>
            <a:off x="5130575" y="2991662"/>
            <a:ext cx="572700" cy="290400"/>
          </a:xfrm>
          <a:prstGeom prst="straightConnector1">
            <a:avLst/>
          </a:prstGeom>
          <a:noFill/>
          <a:ln w="19050" cap="flat" cmpd="sng">
            <a:solidFill>
              <a:schemeClr val="dk2"/>
            </a:solidFill>
            <a:prstDash val="solid"/>
            <a:round/>
            <a:headEnd type="none" w="med" len="med"/>
            <a:tailEnd type="none" w="med" len="med"/>
          </a:ln>
        </p:spPr>
      </p:cxnSp>
      <p:sp>
        <p:nvSpPr>
          <p:cNvPr id="889" name="Google Shape;889;p43"/>
          <p:cNvSpPr/>
          <p:nvPr/>
        </p:nvSpPr>
        <p:spPr>
          <a:xfrm>
            <a:off x="303200" y="1196575"/>
            <a:ext cx="2703900" cy="3092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二項分布は 0 ~ n までの値を確率変数とする確率分布でした。</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y は 1 ~ 5 なので 0 ~ n に合うように y - 1 とし n を 4 とした二項分布とします。</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あとは p の値を求めることができれば良さそうです。</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p は確率なので 0 ~ 1 の範囲でなければなりませんが、μ = α + β × X では 0 ~ 1 になりませんので、工夫する必要があります。</a:t>
            </a:r>
            <a:endParaRPr sz="1000">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ja" sz="1000">
                <a:solidFill>
                  <a:srgbClr val="434343"/>
                </a:solidFill>
              </a:rPr>
              <a:t>ここではsigmoid関数を用いてみました。</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ロジスティック回帰に登場した関数ですね。</a:t>
            </a:r>
            <a:endParaRPr sz="1000">
              <a:solidFill>
                <a:srgbClr val="434343"/>
              </a:solidFill>
            </a:endParaRPr>
          </a:p>
          <a:p>
            <a:pPr marL="0" lvl="0" indent="0" algn="l" rtl="0">
              <a:lnSpc>
                <a:spcPct val="115000"/>
              </a:lnSpc>
              <a:spcBef>
                <a:spcPts val="0"/>
              </a:spcBef>
              <a:spcAft>
                <a:spcPts val="0"/>
              </a:spcAft>
              <a:buNone/>
            </a:pP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このような、通常の回帰モデルに、関数を適用したモデルを「基底関数モデル」といいます。ここでの基底関数はシグモイド関数です。</a:t>
            </a:r>
            <a:endParaRPr sz="1000">
              <a:solidFill>
                <a:srgbClr val="434343"/>
              </a:solidFill>
            </a:endParaRPr>
          </a:p>
        </p:txBody>
      </p:sp>
      <p:sp>
        <p:nvSpPr>
          <p:cNvPr id="890" name="Google Shape;890;p43"/>
          <p:cNvSpPr/>
          <p:nvPr/>
        </p:nvSpPr>
        <p:spPr>
          <a:xfrm>
            <a:off x="6247075" y="1806461"/>
            <a:ext cx="2447100" cy="7671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800" b="1">
                <a:solidFill>
                  <a:srgbClr val="434343"/>
                </a:solidFill>
              </a:rPr>
              <a:t>p = </a:t>
            </a:r>
            <a:endParaRPr sz="1800" b="1">
              <a:solidFill>
                <a:srgbClr val="434343"/>
              </a:solidFill>
            </a:endParaRPr>
          </a:p>
        </p:txBody>
      </p:sp>
      <p:sp>
        <p:nvSpPr>
          <p:cNvPr id="891" name="Google Shape;891;p43"/>
          <p:cNvSpPr txBox="1"/>
          <p:nvPr/>
        </p:nvSpPr>
        <p:spPr>
          <a:xfrm>
            <a:off x="6739750" y="1909842"/>
            <a:ext cx="1793400" cy="2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b="1">
                <a:solidFill>
                  <a:srgbClr val="434343"/>
                </a:solidFill>
              </a:rPr>
              <a:t>1</a:t>
            </a:r>
            <a:endParaRPr sz="1800" b="1">
              <a:solidFill>
                <a:srgbClr val="434343"/>
              </a:solidFill>
            </a:endParaRPr>
          </a:p>
        </p:txBody>
      </p:sp>
      <p:sp>
        <p:nvSpPr>
          <p:cNvPr id="892" name="Google Shape;892;p43"/>
          <p:cNvSpPr txBox="1"/>
          <p:nvPr/>
        </p:nvSpPr>
        <p:spPr>
          <a:xfrm>
            <a:off x="6739750" y="2196046"/>
            <a:ext cx="1793400" cy="2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800" b="1">
                <a:solidFill>
                  <a:srgbClr val="434343"/>
                </a:solidFill>
              </a:rPr>
              <a:t>1 + exp( - </a:t>
            </a:r>
            <a:r>
              <a:rPr lang="ja" sz="1800" b="1">
                <a:solidFill>
                  <a:srgbClr val="FF0062"/>
                </a:solidFill>
              </a:rPr>
              <a:t>μ</a:t>
            </a:r>
            <a:r>
              <a:rPr lang="ja" sz="1800" b="1">
                <a:solidFill>
                  <a:srgbClr val="434343"/>
                </a:solidFill>
              </a:rPr>
              <a:t> )</a:t>
            </a:r>
            <a:endParaRPr sz="1800" b="1">
              <a:solidFill>
                <a:srgbClr val="434343"/>
              </a:solidFill>
            </a:endParaRPr>
          </a:p>
        </p:txBody>
      </p:sp>
      <p:cxnSp>
        <p:nvCxnSpPr>
          <p:cNvPr id="893" name="Google Shape;893;p43"/>
          <p:cNvCxnSpPr/>
          <p:nvPr/>
        </p:nvCxnSpPr>
        <p:spPr>
          <a:xfrm>
            <a:off x="6739750" y="2185272"/>
            <a:ext cx="1793400" cy="0"/>
          </a:xfrm>
          <a:prstGeom prst="straightConnector1">
            <a:avLst/>
          </a:prstGeom>
          <a:noFill/>
          <a:ln w="19050" cap="flat" cmpd="sng">
            <a:solidFill>
              <a:schemeClr val="dk2"/>
            </a:solidFill>
            <a:prstDash val="solid"/>
            <a:round/>
            <a:headEnd type="none" w="med" len="med"/>
            <a:tailEnd type="none" w="med" len="med"/>
          </a:ln>
        </p:spPr>
      </p:cxnSp>
      <p:sp>
        <p:nvSpPr>
          <p:cNvPr id="894" name="Google Shape;894;p43"/>
          <p:cNvSpPr txBox="1"/>
          <p:nvPr/>
        </p:nvSpPr>
        <p:spPr>
          <a:xfrm>
            <a:off x="6276650" y="1836025"/>
            <a:ext cx="1743900" cy="14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900" b="1">
                <a:solidFill>
                  <a:srgbClr val="434343"/>
                </a:solidFill>
              </a:rPr>
              <a:t>p = sigmoid(</a:t>
            </a:r>
            <a:r>
              <a:rPr lang="ja" sz="900" b="1">
                <a:solidFill>
                  <a:srgbClr val="FF0062"/>
                </a:solidFill>
              </a:rPr>
              <a:t>μ</a:t>
            </a:r>
            <a:r>
              <a:rPr lang="ja" sz="900" b="1">
                <a:solidFill>
                  <a:srgbClr val="434343"/>
                </a:solidFill>
              </a:rPr>
              <a:t>)</a:t>
            </a:r>
            <a:endParaRPr sz="900" b="1">
              <a:solidFill>
                <a:srgbClr val="434343"/>
              </a:solidFill>
            </a:endParaRPr>
          </a:p>
        </p:txBody>
      </p:sp>
      <p:sp>
        <p:nvSpPr>
          <p:cNvPr id="895" name="Google Shape;895;p43"/>
          <p:cNvSpPr/>
          <p:nvPr/>
        </p:nvSpPr>
        <p:spPr>
          <a:xfrm>
            <a:off x="6247075" y="2644645"/>
            <a:ext cx="2447100" cy="11265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b="1">
              <a:solidFill>
                <a:srgbClr val="434343"/>
              </a:solidFill>
            </a:endParaRPr>
          </a:p>
        </p:txBody>
      </p:sp>
      <p:cxnSp>
        <p:nvCxnSpPr>
          <p:cNvPr id="896" name="Google Shape;896;p43"/>
          <p:cNvCxnSpPr/>
          <p:nvPr/>
        </p:nvCxnSpPr>
        <p:spPr>
          <a:xfrm rot="10800000" flipH="1">
            <a:off x="6282550" y="2848163"/>
            <a:ext cx="1127400" cy="788400"/>
          </a:xfrm>
          <a:prstGeom prst="curvedConnector3">
            <a:avLst>
              <a:gd name="adj1" fmla="val 50000"/>
            </a:avLst>
          </a:prstGeom>
          <a:noFill/>
          <a:ln w="28575" cap="flat" cmpd="sng">
            <a:solidFill>
              <a:srgbClr val="434343"/>
            </a:solidFill>
            <a:prstDash val="solid"/>
            <a:round/>
            <a:headEnd type="none" w="med" len="med"/>
            <a:tailEnd type="none" w="med" len="med"/>
          </a:ln>
        </p:spPr>
      </p:cxnSp>
      <p:cxnSp>
        <p:nvCxnSpPr>
          <p:cNvPr id="897" name="Google Shape;897;p43"/>
          <p:cNvCxnSpPr/>
          <p:nvPr/>
        </p:nvCxnSpPr>
        <p:spPr>
          <a:xfrm rot="10800000">
            <a:off x="6846300" y="2845674"/>
            <a:ext cx="0" cy="798000"/>
          </a:xfrm>
          <a:prstGeom prst="straightConnector1">
            <a:avLst/>
          </a:prstGeom>
          <a:noFill/>
          <a:ln w="9525" cap="flat" cmpd="sng">
            <a:solidFill>
              <a:schemeClr val="dk2"/>
            </a:solidFill>
            <a:prstDash val="solid"/>
            <a:round/>
            <a:headEnd type="none" w="med" len="med"/>
            <a:tailEnd type="none" w="med" len="med"/>
          </a:ln>
        </p:spPr>
      </p:cxnSp>
      <p:cxnSp>
        <p:nvCxnSpPr>
          <p:cNvPr id="898" name="Google Shape;898;p43"/>
          <p:cNvCxnSpPr/>
          <p:nvPr/>
        </p:nvCxnSpPr>
        <p:spPr>
          <a:xfrm>
            <a:off x="6298445" y="3636688"/>
            <a:ext cx="1135500" cy="0"/>
          </a:xfrm>
          <a:prstGeom prst="straightConnector1">
            <a:avLst/>
          </a:prstGeom>
          <a:noFill/>
          <a:ln w="9525" cap="flat" cmpd="sng">
            <a:solidFill>
              <a:schemeClr val="dk2"/>
            </a:solidFill>
            <a:prstDash val="solid"/>
            <a:round/>
            <a:headEnd type="none" w="med" len="med"/>
            <a:tailEnd type="none" w="med" len="med"/>
          </a:ln>
        </p:spPr>
      </p:cxnSp>
      <p:sp>
        <p:nvSpPr>
          <p:cNvPr id="899" name="Google Shape;899;p43"/>
          <p:cNvSpPr txBox="1"/>
          <p:nvPr/>
        </p:nvSpPr>
        <p:spPr>
          <a:xfrm>
            <a:off x="7372505" y="3478915"/>
            <a:ext cx="254100" cy="2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μ</a:t>
            </a:r>
            <a:endParaRPr b="1">
              <a:solidFill>
                <a:srgbClr val="FF0062"/>
              </a:solidFill>
            </a:endParaRPr>
          </a:p>
        </p:txBody>
      </p:sp>
      <p:sp>
        <p:nvSpPr>
          <p:cNvPr id="900" name="Google Shape;900;p43"/>
          <p:cNvSpPr txBox="1"/>
          <p:nvPr/>
        </p:nvSpPr>
        <p:spPr>
          <a:xfrm>
            <a:off x="6628022" y="2670286"/>
            <a:ext cx="254100" cy="2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434343"/>
                </a:solidFill>
              </a:rPr>
              <a:t>p</a:t>
            </a:r>
            <a:endParaRPr b="1">
              <a:solidFill>
                <a:srgbClr val="434343"/>
              </a:solidFill>
            </a:endParaRPr>
          </a:p>
        </p:txBody>
      </p:sp>
      <p:sp>
        <p:nvSpPr>
          <p:cNvPr id="901" name="Google Shape;901;p43"/>
          <p:cNvSpPr txBox="1"/>
          <p:nvPr/>
        </p:nvSpPr>
        <p:spPr>
          <a:xfrm>
            <a:off x="7606850" y="2762250"/>
            <a:ext cx="1024800" cy="87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横軸がμ</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縦軸がp</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S字カーブが</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sigmoid関数</a:t>
            </a:r>
            <a:endParaRPr sz="1000">
              <a:solidFill>
                <a:srgbClr val="434343"/>
              </a:solidFill>
            </a:endParaRPr>
          </a:p>
        </p:txBody>
      </p:sp>
      <p:sp>
        <p:nvSpPr>
          <p:cNvPr id="902" name="Google Shape;902;p43"/>
          <p:cNvSpPr txBox="1"/>
          <p:nvPr/>
        </p:nvSpPr>
        <p:spPr>
          <a:xfrm>
            <a:off x="6247175" y="1337450"/>
            <a:ext cx="2447100" cy="31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a:solidFill>
                  <a:srgbClr val="434343"/>
                </a:solidFill>
              </a:rPr>
              <a:t>sigmoid 関数</a:t>
            </a:r>
            <a:endParaRPr>
              <a:solidFill>
                <a:srgbClr val="434343"/>
              </a:solidFill>
            </a:endParaRPr>
          </a:p>
        </p:txBody>
      </p:sp>
      <p:sp>
        <p:nvSpPr>
          <p:cNvPr id="903" name="Google Shape;903;p43"/>
          <p:cNvSpPr txBox="1"/>
          <p:nvPr/>
        </p:nvSpPr>
        <p:spPr>
          <a:xfrm>
            <a:off x="326550" y="622679"/>
            <a:ext cx="8520600" cy="6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rgbClr val="434343"/>
                </a:solidFill>
              </a:rPr>
              <a:t>続いて</a:t>
            </a:r>
            <a:r>
              <a:rPr lang="ja" sz="1300" b="1">
                <a:solidFill>
                  <a:srgbClr val="E69138"/>
                </a:solidFill>
              </a:rPr>
              <a:t>尤度関数</a:t>
            </a:r>
            <a:r>
              <a:rPr lang="ja" sz="1300">
                <a:solidFill>
                  <a:srgbClr val="434343"/>
                </a:solidFill>
              </a:rPr>
              <a:t>です。観測データ </a:t>
            </a:r>
            <a:r>
              <a:rPr lang="ja" sz="1300" b="1">
                <a:solidFill>
                  <a:srgbClr val="1155CC"/>
                </a:solidFill>
              </a:rPr>
              <a:t>y</a:t>
            </a:r>
            <a:r>
              <a:rPr lang="ja" sz="1300">
                <a:solidFill>
                  <a:srgbClr val="434343"/>
                </a:solidFill>
              </a:rPr>
              <a:t> との当てはまりを確認できる分布を考えましょう。ここでは</a:t>
            </a:r>
            <a:r>
              <a:rPr lang="ja" sz="1300" b="1">
                <a:solidFill>
                  <a:srgbClr val="E69138"/>
                </a:solidFill>
              </a:rPr>
              <a:t>二項分布</a:t>
            </a:r>
            <a:r>
              <a:rPr lang="ja" sz="1300">
                <a:solidFill>
                  <a:srgbClr val="434343"/>
                </a:solidFill>
              </a:rPr>
              <a:t>を選択します。</a:t>
            </a:r>
            <a:r>
              <a:rPr lang="ja" sz="1300" b="1">
                <a:solidFill>
                  <a:srgbClr val="FF0062"/>
                </a:solidFill>
              </a:rPr>
              <a:t>α</a:t>
            </a:r>
            <a:r>
              <a:rPr lang="ja" sz="1300" b="1">
                <a:solidFill>
                  <a:srgbClr val="434343"/>
                </a:solidFill>
              </a:rPr>
              <a:t> + </a:t>
            </a:r>
            <a:r>
              <a:rPr lang="ja" sz="1300" b="1">
                <a:solidFill>
                  <a:srgbClr val="FF0062"/>
                </a:solidFill>
              </a:rPr>
              <a:t>β</a:t>
            </a:r>
            <a:r>
              <a:rPr lang="ja" sz="1300" b="1">
                <a:solidFill>
                  <a:srgbClr val="434343"/>
                </a:solidFill>
              </a:rPr>
              <a:t> × </a:t>
            </a:r>
            <a:r>
              <a:rPr lang="ja" sz="1300" b="1">
                <a:solidFill>
                  <a:srgbClr val="1155CC"/>
                </a:solidFill>
              </a:rPr>
              <a:t>X</a:t>
            </a:r>
            <a:r>
              <a:rPr lang="ja" sz="1300">
                <a:solidFill>
                  <a:srgbClr val="434343"/>
                </a:solidFill>
              </a:rPr>
              <a:t> を </a:t>
            </a:r>
            <a:r>
              <a:rPr lang="ja" sz="1300" b="1">
                <a:solidFill>
                  <a:srgbClr val="FF0062"/>
                </a:solidFill>
              </a:rPr>
              <a:t>μ</a:t>
            </a:r>
            <a:r>
              <a:rPr lang="ja" sz="1300">
                <a:solidFill>
                  <a:srgbClr val="434343"/>
                </a:solidFill>
              </a:rPr>
              <a:t> とするのは線形回帰と同じですが、</a:t>
            </a:r>
            <a:r>
              <a:rPr lang="ja" sz="1300" b="1">
                <a:solidFill>
                  <a:srgbClr val="FF0062"/>
                </a:solidFill>
              </a:rPr>
              <a:t>μ</a:t>
            </a:r>
            <a:r>
              <a:rPr lang="ja" sz="1300">
                <a:solidFill>
                  <a:srgbClr val="434343"/>
                </a:solidFill>
              </a:rPr>
              <a:t> をシグモイド関数で変換している点が異なります。</a:t>
            </a:r>
            <a:endParaRPr sz="1600">
              <a:solidFill>
                <a:srgbClr val="434343"/>
              </a:solidFill>
            </a:endParaRPr>
          </a:p>
        </p:txBody>
      </p:sp>
      <p:sp>
        <p:nvSpPr>
          <p:cNvPr id="904" name="Google Shape;904;p43"/>
          <p:cNvSpPr/>
          <p:nvPr/>
        </p:nvSpPr>
        <p:spPr>
          <a:xfrm>
            <a:off x="3316988" y="3731825"/>
            <a:ext cx="2496600" cy="463200"/>
          </a:xfrm>
          <a:prstGeom prst="wedgeRectCallout">
            <a:avLst>
              <a:gd name="adj1" fmla="val -34857"/>
              <a:gd name="adj2" fmla="val -64324"/>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1155CC"/>
                </a:solidFill>
              </a:rPr>
              <a:t>二項分布は 0 ~ n までの値に対して</a:t>
            </a:r>
            <a:endParaRPr sz="1000">
              <a:solidFill>
                <a:srgbClr val="1155CC"/>
              </a:solidFill>
            </a:endParaRPr>
          </a:p>
          <a:p>
            <a:pPr marL="0" lvl="0" indent="0" algn="l" rtl="0">
              <a:spcBef>
                <a:spcPts val="0"/>
              </a:spcBef>
              <a:spcAft>
                <a:spcPts val="0"/>
              </a:spcAft>
              <a:buNone/>
            </a:pPr>
            <a:r>
              <a:rPr lang="ja" sz="1000">
                <a:solidFill>
                  <a:srgbClr val="1155CC"/>
                </a:solidFill>
              </a:rPr>
              <a:t>y は 1 ~ 5 なので -1 で補正</a:t>
            </a:r>
            <a:endParaRPr sz="1000">
              <a:solidFill>
                <a:srgbClr val="1155C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確率モデルの作り方：基底関数モデル④</a:t>
            </a:r>
            <a:endParaRPr/>
          </a:p>
        </p:txBody>
      </p:sp>
      <p:sp>
        <p:nvSpPr>
          <p:cNvPr id="910" name="Google Shape;910;p4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31</a:t>
            </a:fld>
            <a:endParaRPr/>
          </a:p>
        </p:txBody>
      </p:sp>
      <p:sp>
        <p:nvSpPr>
          <p:cNvPr id="911" name="Google Shape;911;p44"/>
          <p:cNvSpPr txBox="1"/>
          <p:nvPr/>
        </p:nvSpPr>
        <p:spPr>
          <a:xfrm>
            <a:off x="313225" y="2215489"/>
            <a:ext cx="2669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 </a:t>
            </a:r>
            <a:r>
              <a:rPr lang="ja" sz="1800" b="1">
                <a:solidFill>
                  <a:srgbClr val="434343"/>
                </a:solidFill>
              </a:rPr>
              <a:t>の分布</a:t>
            </a:r>
            <a:endParaRPr sz="1800"/>
          </a:p>
        </p:txBody>
      </p:sp>
      <p:sp>
        <p:nvSpPr>
          <p:cNvPr id="912" name="Google Shape;912;p44"/>
          <p:cNvSpPr txBox="1"/>
          <p:nvPr/>
        </p:nvSpPr>
        <p:spPr>
          <a:xfrm>
            <a:off x="295825" y="3423772"/>
            <a:ext cx="27039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β </a:t>
            </a:r>
            <a:r>
              <a:rPr lang="ja" sz="1800" b="1">
                <a:solidFill>
                  <a:srgbClr val="434343"/>
                </a:solidFill>
              </a:rPr>
              <a:t>の分布</a:t>
            </a:r>
            <a:endParaRPr sz="1000"/>
          </a:p>
        </p:txBody>
      </p:sp>
      <p:sp>
        <p:nvSpPr>
          <p:cNvPr id="913" name="Google Shape;913;p44"/>
          <p:cNvSpPr/>
          <p:nvPr/>
        </p:nvSpPr>
        <p:spPr>
          <a:xfrm>
            <a:off x="507200" y="1622072"/>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914" name="Google Shape;914;p44"/>
          <p:cNvCxnSpPr/>
          <p:nvPr/>
        </p:nvCxnSpPr>
        <p:spPr>
          <a:xfrm>
            <a:off x="525414" y="2172177"/>
            <a:ext cx="2274000" cy="0"/>
          </a:xfrm>
          <a:prstGeom prst="straightConnector1">
            <a:avLst/>
          </a:prstGeom>
          <a:noFill/>
          <a:ln w="19050" cap="flat" cmpd="sng">
            <a:solidFill>
              <a:schemeClr val="dk2"/>
            </a:solidFill>
            <a:prstDash val="solid"/>
            <a:round/>
            <a:headEnd type="none" w="med" len="med"/>
            <a:tailEnd type="none" w="med" len="med"/>
          </a:ln>
        </p:spPr>
      </p:cxnSp>
      <p:sp>
        <p:nvSpPr>
          <p:cNvPr id="915" name="Google Shape;915;p44"/>
          <p:cNvSpPr/>
          <p:nvPr/>
        </p:nvSpPr>
        <p:spPr>
          <a:xfrm>
            <a:off x="507200" y="2783107"/>
            <a:ext cx="2276518" cy="51748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916" name="Google Shape;916;p44"/>
          <p:cNvCxnSpPr/>
          <p:nvPr/>
        </p:nvCxnSpPr>
        <p:spPr>
          <a:xfrm>
            <a:off x="525414" y="3333212"/>
            <a:ext cx="2274000" cy="0"/>
          </a:xfrm>
          <a:prstGeom prst="straightConnector1">
            <a:avLst/>
          </a:prstGeom>
          <a:noFill/>
          <a:ln w="19050" cap="flat" cmpd="sng">
            <a:solidFill>
              <a:schemeClr val="dk2"/>
            </a:solidFill>
            <a:prstDash val="solid"/>
            <a:round/>
            <a:headEnd type="none" w="med" len="med"/>
            <a:tailEnd type="none" w="med" len="med"/>
          </a:ln>
        </p:spPr>
      </p:cxnSp>
      <p:sp>
        <p:nvSpPr>
          <p:cNvPr id="917" name="Google Shape;917;p44"/>
          <p:cNvSpPr txBox="1"/>
          <p:nvPr/>
        </p:nvSpPr>
        <p:spPr>
          <a:xfrm>
            <a:off x="303200" y="1196575"/>
            <a:ext cx="2703900" cy="30924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918" name="Google Shape;918;p44"/>
          <p:cNvSpPr/>
          <p:nvPr/>
        </p:nvSpPr>
        <p:spPr>
          <a:xfrm>
            <a:off x="3189900" y="1195400"/>
            <a:ext cx="5634000" cy="30924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434343"/>
              </a:solidFill>
            </a:endParaRPr>
          </a:p>
          <a:p>
            <a:pPr marL="0" lvl="0" indent="0" algn="l" rtl="0">
              <a:lnSpc>
                <a:spcPct val="115000"/>
              </a:lnSpc>
              <a:spcBef>
                <a:spcPts val="0"/>
              </a:spcBef>
              <a:spcAft>
                <a:spcPts val="0"/>
              </a:spcAft>
              <a:buNone/>
            </a:pPr>
            <a:endParaRPr sz="1300">
              <a:solidFill>
                <a:srgbClr val="434343"/>
              </a:solidFill>
            </a:endParaRPr>
          </a:p>
          <a:p>
            <a:pPr marL="0" lvl="0" indent="0" algn="l" rtl="0">
              <a:spcBef>
                <a:spcPts val="0"/>
              </a:spcBef>
              <a:spcAft>
                <a:spcPts val="0"/>
              </a:spcAft>
              <a:buNone/>
            </a:pPr>
            <a:endParaRPr/>
          </a:p>
        </p:txBody>
      </p:sp>
      <p:sp>
        <p:nvSpPr>
          <p:cNvPr id="919" name="Google Shape;919;p44"/>
          <p:cNvSpPr txBox="1"/>
          <p:nvPr/>
        </p:nvSpPr>
        <p:spPr>
          <a:xfrm>
            <a:off x="326550" y="622679"/>
            <a:ext cx="8520600" cy="6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rgbClr val="434343"/>
                </a:solidFill>
              </a:rPr>
              <a:t>最後の</a:t>
            </a:r>
            <a:r>
              <a:rPr lang="ja" sz="1300" b="1">
                <a:solidFill>
                  <a:srgbClr val="FF0062"/>
                </a:solidFill>
              </a:rPr>
              <a:t>事後分布</a:t>
            </a:r>
            <a:r>
              <a:rPr lang="ja" sz="1300">
                <a:solidFill>
                  <a:srgbClr val="434343"/>
                </a:solidFill>
              </a:rPr>
              <a:t>です。</a:t>
            </a:r>
            <a:r>
              <a:rPr lang="ja" sz="1300" b="1">
                <a:solidFill>
                  <a:srgbClr val="FF0062"/>
                </a:solidFill>
              </a:rPr>
              <a:t>α</a:t>
            </a:r>
            <a:r>
              <a:rPr lang="ja" sz="1300">
                <a:solidFill>
                  <a:srgbClr val="434343"/>
                </a:solidFill>
              </a:rPr>
              <a:t> や </a:t>
            </a:r>
            <a:r>
              <a:rPr lang="ja" sz="1300" b="1">
                <a:solidFill>
                  <a:srgbClr val="FF0062"/>
                </a:solidFill>
              </a:rPr>
              <a:t>β</a:t>
            </a:r>
            <a:r>
              <a:rPr lang="ja" sz="1300">
                <a:solidFill>
                  <a:srgbClr val="434343"/>
                </a:solidFill>
              </a:rPr>
              <a:t> の解釈はロジスティック回帰と同じです。</a:t>
            </a:r>
            <a:endParaRPr sz="1600">
              <a:solidFill>
                <a:srgbClr val="434343"/>
              </a:solidFill>
            </a:endParaRPr>
          </a:p>
        </p:txBody>
      </p:sp>
      <p:sp>
        <p:nvSpPr>
          <p:cNvPr id="920" name="Google Shape;920;p44"/>
          <p:cNvSpPr/>
          <p:nvPr/>
        </p:nvSpPr>
        <p:spPr>
          <a:xfrm>
            <a:off x="3453275" y="1731964"/>
            <a:ext cx="2447100" cy="5673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700" b="1">
                <a:solidFill>
                  <a:srgbClr val="434343"/>
                </a:solidFill>
              </a:rPr>
              <a:t>p = </a:t>
            </a:r>
            <a:endParaRPr sz="1700" b="1">
              <a:solidFill>
                <a:srgbClr val="434343"/>
              </a:solidFill>
            </a:endParaRPr>
          </a:p>
        </p:txBody>
      </p:sp>
      <p:sp>
        <p:nvSpPr>
          <p:cNvPr id="921" name="Google Shape;921;p44"/>
          <p:cNvSpPr txBox="1"/>
          <p:nvPr/>
        </p:nvSpPr>
        <p:spPr>
          <a:xfrm>
            <a:off x="3945950" y="1738351"/>
            <a:ext cx="1793400" cy="2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700" b="1">
                <a:solidFill>
                  <a:srgbClr val="434343"/>
                </a:solidFill>
              </a:rPr>
              <a:t>1</a:t>
            </a:r>
            <a:endParaRPr sz="1700" b="1">
              <a:solidFill>
                <a:srgbClr val="434343"/>
              </a:solidFill>
            </a:endParaRPr>
          </a:p>
        </p:txBody>
      </p:sp>
      <p:sp>
        <p:nvSpPr>
          <p:cNvPr id="922" name="Google Shape;922;p44"/>
          <p:cNvSpPr txBox="1"/>
          <p:nvPr/>
        </p:nvSpPr>
        <p:spPr>
          <a:xfrm>
            <a:off x="3945950" y="2024555"/>
            <a:ext cx="1793400" cy="2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700" b="1">
                <a:solidFill>
                  <a:srgbClr val="434343"/>
                </a:solidFill>
              </a:rPr>
              <a:t>1 + exp( - </a:t>
            </a:r>
            <a:r>
              <a:rPr lang="ja" sz="1700" b="1">
                <a:solidFill>
                  <a:srgbClr val="FF0062"/>
                </a:solidFill>
              </a:rPr>
              <a:t>μ</a:t>
            </a:r>
            <a:r>
              <a:rPr lang="ja" sz="1700" b="1">
                <a:solidFill>
                  <a:srgbClr val="434343"/>
                </a:solidFill>
              </a:rPr>
              <a:t> )</a:t>
            </a:r>
            <a:endParaRPr sz="1700" b="1">
              <a:solidFill>
                <a:srgbClr val="434343"/>
              </a:solidFill>
            </a:endParaRPr>
          </a:p>
        </p:txBody>
      </p:sp>
      <p:cxnSp>
        <p:nvCxnSpPr>
          <p:cNvPr id="923" name="Google Shape;923;p44"/>
          <p:cNvCxnSpPr/>
          <p:nvPr/>
        </p:nvCxnSpPr>
        <p:spPr>
          <a:xfrm>
            <a:off x="3945950" y="2013780"/>
            <a:ext cx="1793400" cy="0"/>
          </a:xfrm>
          <a:prstGeom prst="straightConnector1">
            <a:avLst/>
          </a:prstGeom>
          <a:noFill/>
          <a:ln w="19050" cap="flat" cmpd="sng">
            <a:solidFill>
              <a:schemeClr val="dk2"/>
            </a:solidFill>
            <a:prstDash val="solid"/>
            <a:round/>
            <a:headEnd type="none" w="med" len="med"/>
            <a:tailEnd type="none" w="med" len="med"/>
          </a:ln>
        </p:spPr>
      </p:cxnSp>
      <p:sp>
        <p:nvSpPr>
          <p:cNvPr id="924" name="Google Shape;924;p44"/>
          <p:cNvSpPr txBox="1"/>
          <p:nvPr/>
        </p:nvSpPr>
        <p:spPr>
          <a:xfrm>
            <a:off x="6012950" y="1731950"/>
            <a:ext cx="2447100" cy="5673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μ </a:t>
            </a:r>
            <a:r>
              <a:rPr lang="ja" sz="2300" b="1">
                <a:solidFill>
                  <a:srgbClr val="434343"/>
                </a:solidFill>
              </a:rPr>
              <a:t>=</a:t>
            </a:r>
            <a:r>
              <a:rPr lang="ja" sz="2300" b="1">
                <a:solidFill>
                  <a:srgbClr val="FF0062"/>
                </a:solidFill>
              </a:rPr>
              <a:t> α </a:t>
            </a:r>
            <a:r>
              <a:rPr lang="ja" sz="2300" b="1">
                <a:solidFill>
                  <a:srgbClr val="434343"/>
                </a:solidFill>
              </a:rPr>
              <a:t>+</a:t>
            </a:r>
            <a:r>
              <a:rPr lang="ja" sz="2300" b="1">
                <a:solidFill>
                  <a:srgbClr val="FF0062"/>
                </a:solidFill>
              </a:rPr>
              <a:t> β </a:t>
            </a:r>
            <a:r>
              <a:rPr lang="ja" sz="2300" b="1">
                <a:solidFill>
                  <a:srgbClr val="434343"/>
                </a:solidFill>
              </a:rPr>
              <a:t>×</a:t>
            </a:r>
            <a:r>
              <a:rPr lang="ja" sz="2300" b="1">
                <a:solidFill>
                  <a:srgbClr val="FF0062"/>
                </a:solidFill>
              </a:rPr>
              <a:t> </a:t>
            </a:r>
            <a:r>
              <a:rPr lang="ja" sz="2300" b="1">
                <a:solidFill>
                  <a:srgbClr val="1155CC"/>
                </a:solidFill>
              </a:rPr>
              <a:t>X</a:t>
            </a:r>
            <a:endParaRPr sz="800"/>
          </a:p>
        </p:txBody>
      </p:sp>
      <p:graphicFrame>
        <p:nvGraphicFramePr>
          <p:cNvPr id="925" name="Google Shape;925;p44"/>
          <p:cNvGraphicFramePr/>
          <p:nvPr/>
        </p:nvGraphicFramePr>
        <p:xfrm>
          <a:off x="3322488" y="2741136"/>
          <a:ext cx="3000000" cy="3000000"/>
        </p:xfrm>
        <a:graphic>
          <a:graphicData uri="http://schemas.openxmlformats.org/drawingml/2006/table">
            <a:tbl>
              <a:tblPr>
                <a:noFill/>
                <a:tableStyleId>{0F489861-B3D8-4FA8-A063-03081A47B5C3}</a:tableStyleId>
              </a:tblPr>
              <a:tblGrid>
                <a:gridCol w="943550">
                  <a:extLst>
                    <a:ext uri="{9D8B030D-6E8A-4147-A177-3AD203B41FA5}">
                      <a16:colId xmlns:a16="http://schemas.microsoft.com/office/drawing/2014/main" val="20000"/>
                    </a:ext>
                  </a:extLst>
                </a:gridCol>
                <a:gridCol w="943550">
                  <a:extLst>
                    <a:ext uri="{9D8B030D-6E8A-4147-A177-3AD203B41FA5}">
                      <a16:colId xmlns:a16="http://schemas.microsoft.com/office/drawing/2014/main" val="20001"/>
                    </a:ext>
                  </a:extLst>
                </a:gridCol>
                <a:gridCol w="943550">
                  <a:extLst>
                    <a:ext uri="{9D8B030D-6E8A-4147-A177-3AD203B41FA5}">
                      <a16:colId xmlns:a16="http://schemas.microsoft.com/office/drawing/2014/main" val="20002"/>
                    </a:ext>
                  </a:extLst>
                </a:gridCol>
                <a:gridCol w="25710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ja" sz="800" b="1">
                          <a:solidFill>
                            <a:srgbClr val="FFFFFF"/>
                          </a:solidFill>
                        </a:rPr>
                        <a:t>変数</a:t>
                      </a:r>
                      <a:endParaRPr sz="800" b="1">
                        <a:solidFill>
                          <a:srgbClr val="FFFFFF"/>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ja" sz="800" b="1">
                          <a:solidFill>
                            <a:srgbClr val="FFFFFF"/>
                          </a:solidFill>
                        </a:rPr>
                        <a:t>意味（例）</a:t>
                      </a:r>
                      <a:endParaRPr sz="800" b="1">
                        <a:solidFill>
                          <a:srgbClr val="FFFFFF"/>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ja" sz="800" b="1">
                          <a:solidFill>
                            <a:srgbClr val="FFFFFF"/>
                          </a:solidFill>
                        </a:rPr>
                        <a:t>事後分布の平均</a:t>
                      </a:r>
                      <a:endParaRPr sz="800" b="1">
                        <a:solidFill>
                          <a:srgbClr val="FFFFFF"/>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ja" sz="800" b="1">
                          <a:solidFill>
                            <a:srgbClr val="FFFFFF"/>
                          </a:solidFill>
                        </a:rPr>
                        <a:t>解釈</a:t>
                      </a:r>
                      <a:endParaRPr sz="800" b="1">
                        <a:solidFill>
                          <a:srgbClr val="FFFFFF"/>
                        </a:solidFill>
                      </a:endParaRPr>
                    </a:p>
                  </a:txBody>
                  <a:tcPr marL="91425" marR="91425" marT="91425" marB="91425" anchor="ctr">
                    <a:solidFill>
                      <a:srgbClr val="666666"/>
                    </a:solidFill>
                  </a:tcPr>
                </a:tc>
                <a:extLst>
                  <a:ext uri="{0D108BD9-81ED-4DB2-BD59-A6C34878D82A}">
                    <a16:rowId xmlns:a16="http://schemas.microsoft.com/office/drawing/2014/main" val="10000"/>
                  </a:ext>
                </a:extLst>
              </a:tr>
              <a:tr h="396225">
                <a:tc>
                  <a:txBody>
                    <a:bodyPr/>
                    <a:lstStyle/>
                    <a:p>
                      <a:pPr marL="0" lvl="0" indent="0" algn="ctr" rtl="0">
                        <a:spcBef>
                          <a:spcPts val="0"/>
                        </a:spcBef>
                        <a:spcAft>
                          <a:spcPts val="0"/>
                        </a:spcAft>
                        <a:buNone/>
                      </a:pPr>
                      <a:r>
                        <a:rPr lang="ja" sz="1000" b="1">
                          <a:solidFill>
                            <a:srgbClr val="434343"/>
                          </a:solidFill>
                        </a:rPr>
                        <a:t>α(切片)</a:t>
                      </a:r>
                      <a:endParaRPr sz="10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000">
                          <a:solidFill>
                            <a:srgbClr val="434343"/>
                          </a:solidFill>
                        </a:rPr>
                        <a:t>切片</a:t>
                      </a:r>
                      <a:endParaRPr sz="10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000">
                          <a:solidFill>
                            <a:srgbClr val="434343"/>
                          </a:solidFill>
                        </a:rPr>
                        <a:t>-1.6</a:t>
                      </a:r>
                      <a:endParaRPr sz="1000">
                        <a:solidFill>
                          <a:srgbClr val="434343"/>
                        </a:solidFill>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ja" sz="1000">
                          <a:solidFill>
                            <a:srgbClr val="434343"/>
                          </a:solidFill>
                        </a:rPr>
                        <a:t>-</a:t>
                      </a:r>
                      <a:endParaRPr sz="10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ctr" rtl="0">
                        <a:spcBef>
                          <a:spcPts val="0"/>
                        </a:spcBef>
                        <a:spcAft>
                          <a:spcPts val="0"/>
                        </a:spcAft>
                        <a:buNone/>
                      </a:pPr>
                      <a:r>
                        <a:rPr lang="ja" sz="1000" b="1">
                          <a:solidFill>
                            <a:srgbClr val="434343"/>
                          </a:solidFill>
                        </a:rPr>
                        <a:t>β1</a:t>
                      </a:r>
                      <a:endParaRPr sz="1000" b="1">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年収</a:t>
                      </a:r>
                      <a:endParaRPr sz="1000">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0.54</a:t>
                      </a:r>
                      <a:endParaRPr sz="1000">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sz="1000">
                          <a:solidFill>
                            <a:srgbClr val="434343"/>
                          </a:solidFill>
                        </a:rPr>
                        <a:t>年収は高い方が満足度が高い？</a:t>
                      </a:r>
                      <a:endParaRPr sz="1000">
                        <a:solidFill>
                          <a:srgbClr val="434343"/>
                        </a:solidFill>
                      </a:endParaRPr>
                    </a:p>
                  </a:txBody>
                  <a:tcPr marL="91425" marR="91425" marT="91425" marB="91425" anchor="ct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6225">
                <a:tc>
                  <a:txBody>
                    <a:bodyPr/>
                    <a:lstStyle/>
                    <a:p>
                      <a:pPr marL="0" lvl="0" indent="0" algn="ctr" rtl="0">
                        <a:spcBef>
                          <a:spcPts val="0"/>
                        </a:spcBef>
                        <a:spcAft>
                          <a:spcPts val="0"/>
                        </a:spcAft>
                        <a:buNone/>
                      </a:pPr>
                      <a:r>
                        <a:rPr lang="ja" sz="1000" b="1">
                          <a:solidFill>
                            <a:srgbClr val="434343"/>
                          </a:solidFill>
                        </a:rPr>
                        <a:t>β2</a:t>
                      </a:r>
                      <a:endParaRPr sz="10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残業時間</a:t>
                      </a:r>
                      <a:endParaRPr sz="10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-2.2</a:t>
                      </a:r>
                      <a:endParaRPr sz="10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ja" sz="1000">
                          <a:solidFill>
                            <a:srgbClr val="434343"/>
                          </a:solidFill>
                        </a:rPr>
                        <a:t>残業時間が多いと満足度が下がる？</a:t>
                      </a:r>
                      <a:endParaRPr sz="1000">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26" name="Google Shape;926;p44"/>
          <p:cNvSpPr txBox="1"/>
          <p:nvPr/>
        </p:nvSpPr>
        <p:spPr>
          <a:xfrm>
            <a:off x="3195150" y="2295850"/>
            <a:ext cx="5634000" cy="4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以下 </a:t>
            </a:r>
            <a:r>
              <a:rPr lang="ja" sz="1000" b="1">
                <a:solidFill>
                  <a:srgbClr val="0B5394"/>
                </a:solidFill>
              </a:rPr>
              <a:t>y</a:t>
            </a:r>
            <a:r>
              <a:rPr lang="ja" sz="1000">
                <a:solidFill>
                  <a:srgbClr val="434343"/>
                </a:solidFill>
              </a:rPr>
              <a:t> を社員満足度としたのアンケートを回帰モデルとした事後分布の解釈例です。</a:t>
            </a:r>
            <a:endParaRPr sz="1000">
              <a:solidFill>
                <a:srgbClr val="434343"/>
              </a:solidFill>
            </a:endParaRPr>
          </a:p>
          <a:p>
            <a:pPr marL="0" lvl="0" indent="0" algn="l" rtl="0">
              <a:spcBef>
                <a:spcPts val="0"/>
              </a:spcBef>
              <a:spcAft>
                <a:spcPts val="0"/>
              </a:spcAft>
              <a:buNone/>
            </a:pPr>
            <a:r>
              <a:rPr lang="ja" sz="1000">
                <a:solidFill>
                  <a:srgbClr val="434343"/>
                </a:solidFill>
              </a:rPr>
              <a:t>ここではオッズ比は用いていませんが、必要に応じて用いてもいいでしょう。</a:t>
            </a:r>
            <a:endParaRPr sz="1000">
              <a:solidFill>
                <a:srgbClr val="434343"/>
              </a:solidFill>
            </a:endParaRPr>
          </a:p>
        </p:txBody>
      </p:sp>
      <p:sp>
        <p:nvSpPr>
          <p:cNvPr id="927" name="Google Shape;927;p44"/>
          <p:cNvSpPr txBox="1"/>
          <p:nvPr/>
        </p:nvSpPr>
        <p:spPr>
          <a:xfrm>
            <a:off x="3195150" y="1278324"/>
            <a:ext cx="5584200" cy="4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αとβの解釈にヒストグラムや要約統計量を用いる点は線形回帰モデルと同様です。値の解釈はロジスティク回帰と全く同じです。すなわち α, β の値が大きければ大きいほど、p の値も 1 に近づきます。p の値が 1 に近づくほど二項分布の確率変数も値が大きくるという関係です。</a:t>
            </a:r>
            <a:endParaRPr sz="1000">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5"/>
          <p:cNvSpPr txBox="1"/>
          <p:nvPr/>
        </p:nvSpPr>
        <p:spPr>
          <a:xfrm>
            <a:off x="3211550" y="985375"/>
            <a:ext cx="2703900" cy="38211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933" name="Google Shape;933;p4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確率モデルの作り方：潜在変数モデル</a:t>
            </a:r>
            <a:endParaRPr/>
          </a:p>
        </p:txBody>
      </p:sp>
      <p:sp>
        <p:nvSpPr>
          <p:cNvPr id="934" name="Google Shape;934;p4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32</a:t>
            </a:fld>
            <a:endParaRPr/>
          </a:p>
        </p:txBody>
      </p:sp>
      <p:sp>
        <p:nvSpPr>
          <p:cNvPr id="935" name="Google Shape;935;p45"/>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936" name="Google Shape;936;p45"/>
          <p:cNvSpPr txBox="1"/>
          <p:nvPr/>
        </p:nvSpPr>
        <p:spPr>
          <a:xfrm>
            <a:off x="6119900" y="985375"/>
            <a:ext cx="2703900" cy="38211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937" name="Google Shape;937;p45"/>
          <p:cNvSpPr txBox="1"/>
          <p:nvPr/>
        </p:nvSpPr>
        <p:spPr>
          <a:xfrm>
            <a:off x="3364225" y="3976875"/>
            <a:ext cx="24417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1155CC"/>
                </a:solidFill>
              </a:rPr>
              <a:t>y</a:t>
            </a:r>
            <a:r>
              <a:rPr lang="ja" sz="2300" b="1">
                <a:solidFill>
                  <a:srgbClr val="FF0062"/>
                </a:solidFill>
              </a:rPr>
              <a:t> </a:t>
            </a:r>
            <a:r>
              <a:rPr lang="ja" sz="2300" b="1">
                <a:solidFill>
                  <a:srgbClr val="434343"/>
                </a:solidFill>
              </a:rPr>
              <a:t>~ Bernoulli(</a:t>
            </a:r>
            <a:r>
              <a:rPr lang="ja" sz="2300" b="1">
                <a:solidFill>
                  <a:srgbClr val="FF0062"/>
                </a:solidFill>
              </a:rPr>
              <a:t>p</a:t>
            </a:r>
            <a:r>
              <a:rPr lang="ja" sz="2300" b="1">
                <a:solidFill>
                  <a:srgbClr val="434343"/>
                </a:solidFill>
              </a:rPr>
              <a:t>)</a:t>
            </a:r>
            <a:endParaRPr sz="1000"/>
          </a:p>
        </p:txBody>
      </p:sp>
      <p:sp>
        <p:nvSpPr>
          <p:cNvPr id="938" name="Google Shape;938;p45"/>
          <p:cNvSpPr txBox="1"/>
          <p:nvPr/>
        </p:nvSpPr>
        <p:spPr>
          <a:xfrm>
            <a:off x="6137300"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τ </a:t>
            </a:r>
            <a:r>
              <a:rPr lang="ja" sz="1900" b="1">
                <a:solidFill>
                  <a:srgbClr val="434343"/>
                </a:solidFill>
              </a:rPr>
              <a:t>~ Uniform(a, b)</a:t>
            </a:r>
            <a:endParaRPr sz="600"/>
          </a:p>
        </p:txBody>
      </p:sp>
      <p:cxnSp>
        <p:nvCxnSpPr>
          <p:cNvPr id="939" name="Google Shape;939;p45"/>
          <p:cNvCxnSpPr/>
          <p:nvPr/>
        </p:nvCxnSpPr>
        <p:spPr>
          <a:xfrm>
            <a:off x="6349489"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940" name="Google Shape;940;p45"/>
          <p:cNvSpPr txBox="1"/>
          <p:nvPr/>
        </p:nvSpPr>
        <p:spPr>
          <a:xfrm>
            <a:off x="313214" y="44809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τ </a:t>
            </a:r>
            <a:r>
              <a:rPr lang="ja" sz="1800" b="1">
                <a:solidFill>
                  <a:srgbClr val="434343"/>
                </a:solidFill>
              </a:rPr>
              <a:t>の分布</a:t>
            </a:r>
            <a:endParaRPr sz="600"/>
          </a:p>
        </p:txBody>
      </p:sp>
      <p:sp>
        <p:nvSpPr>
          <p:cNvPr id="941" name="Google Shape;941;p45"/>
          <p:cNvSpPr/>
          <p:nvPr/>
        </p:nvSpPr>
        <p:spPr>
          <a:xfrm>
            <a:off x="507200" y="1257298"/>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942" name="Google Shape;942;p45"/>
          <p:cNvCxnSpPr/>
          <p:nvPr/>
        </p:nvCxnSpPr>
        <p:spPr>
          <a:xfrm>
            <a:off x="525414" y="1753770"/>
            <a:ext cx="2274000" cy="0"/>
          </a:xfrm>
          <a:prstGeom prst="straightConnector1">
            <a:avLst/>
          </a:prstGeom>
          <a:noFill/>
          <a:ln w="19050" cap="flat" cmpd="sng">
            <a:solidFill>
              <a:schemeClr val="dk2"/>
            </a:solidFill>
            <a:prstDash val="solid"/>
            <a:round/>
            <a:headEnd type="none" w="med" len="med"/>
            <a:tailEnd type="none" w="med" len="med"/>
          </a:ln>
        </p:spPr>
      </p:cxnSp>
      <p:sp>
        <p:nvSpPr>
          <p:cNvPr id="943" name="Google Shape;943;p45"/>
          <p:cNvSpPr/>
          <p:nvPr/>
        </p:nvSpPr>
        <p:spPr>
          <a:xfrm>
            <a:off x="519063" y="1646341"/>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944" name="Google Shape;944;p45"/>
          <p:cNvCxnSpPr/>
          <p:nvPr/>
        </p:nvCxnSpPr>
        <p:spPr>
          <a:xfrm>
            <a:off x="537277" y="2142812"/>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945" name="Google Shape;945;p45"/>
          <p:cNvCxnSpPr/>
          <p:nvPr/>
        </p:nvCxnSpPr>
        <p:spPr>
          <a:xfrm>
            <a:off x="525403" y="4423625"/>
            <a:ext cx="2274000" cy="0"/>
          </a:xfrm>
          <a:prstGeom prst="straightConnector1">
            <a:avLst/>
          </a:prstGeom>
          <a:noFill/>
          <a:ln w="19050" cap="flat" cmpd="sng">
            <a:solidFill>
              <a:schemeClr val="dk2"/>
            </a:solidFill>
            <a:prstDash val="solid"/>
            <a:round/>
            <a:headEnd type="none" w="med" len="med"/>
            <a:tailEnd type="none" w="med" len="med"/>
          </a:ln>
        </p:spPr>
      </p:cxnSp>
      <p:sp>
        <p:nvSpPr>
          <p:cNvPr id="946" name="Google Shape;946;p45"/>
          <p:cNvSpPr/>
          <p:nvPr/>
        </p:nvSpPr>
        <p:spPr>
          <a:xfrm rot="-5398386">
            <a:off x="2791900" y="2591750"/>
            <a:ext cx="639000" cy="3450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txBox="1"/>
          <p:nvPr/>
        </p:nvSpPr>
        <p:spPr>
          <a:xfrm>
            <a:off x="5745934" y="2517232"/>
            <a:ext cx="4434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5000" b="1">
                <a:solidFill>
                  <a:srgbClr val="666666"/>
                </a:solidFill>
              </a:rPr>
              <a:t>×</a:t>
            </a:r>
            <a:endParaRPr sz="2900"/>
          </a:p>
        </p:txBody>
      </p:sp>
      <p:sp>
        <p:nvSpPr>
          <p:cNvPr id="948" name="Google Shape;948;p45"/>
          <p:cNvSpPr txBox="1"/>
          <p:nvPr/>
        </p:nvSpPr>
        <p:spPr>
          <a:xfrm>
            <a:off x="6137300" y="1355600"/>
            <a:ext cx="2669100" cy="86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α1</a:t>
            </a:r>
            <a:r>
              <a:rPr lang="ja" sz="2100" b="1">
                <a:solidFill>
                  <a:srgbClr val="434343"/>
                </a:solidFill>
              </a:rPr>
              <a:t>μ, </a:t>
            </a:r>
            <a:r>
              <a:rPr lang="ja" sz="1200" b="1">
                <a:solidFill>
                  <a:srgbClr val="434343"/>
                </a:solidFill>
              </a:rPr>
              <a:t>α1</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ja" sz="2100" b="1">
                <a:solidFill>
                  <a:srgbClr val="FF0062"/>
                </a:solidFill>
              </a:rPr>
              <a:t>β</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β1</a:t>
            </a:r>
            <a:r>
              <a:rPr lang="ja" sz="2100" b="1">
                <a:solidFill>
                  <a:srgbClr val="434343"/>
                </a:solidFill>
              </a:rPr>
              <a:t>μ, </a:t>
            </a:r>
            <a:r>
              <a:rPr lang="ja" sz="1200" b="1">
                <a:solidFill>
                  <a:srgbClr val="434343"/>
                </a:solidFill>
              </a:rPr>
              <a:t>β1</a:t>
            </a:r>
            <a:r>
              <a:rPr lang="ja" sz="2100" b="1">
                <a:solidFill>
                  <a:srgbClr val="434343"/>
                </a:solidFill>
              </a:rPr>
              <a:t>σ)</a:t>
            </a:r>
            <a:endParaRPr sz="2100" b="1">
              <a:solidFill>
                <a:srgbClr val="434343"/>
              </a:solidFill>
            </a:endParaRPr>
          </a:p>
        </p:txBody>
      </p:sp>
      <p:sp>
        <p:nvSpPr>
          <p:cNvPr id="949" name="Google Shape;949;p45"/>
          <p:cNvSpPr txBox="1"/>
          <p:nvPr/>
        </p:nvSpPr>
        <p:spPr>
          <a:xfrm>
            <a:off x="6137300" y="2402693"/>
            <a:ext cx="2669100" cy="86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α2</a:t>
            </a:r>
            <a:r>
              <a:rPr lang="ja" sz="2100" b="1">
                <a:solidFill>
                  <a:srgbClr val="434343"/>
                </a:solidFill>
              </a:rPr>
              <a:t>μ, </a:t>
            </a:r>
            <a:r>
              <a:rPr lang="ja" sz="1200" b="1">
                <a:solidFill>
                  <a:srgbClr val="434343"/>
                </a:solidFill>
              </a:rPr>
              <a:t>α2</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None/>
            </a:pPr>
            <a:r>
              <a:rPr lang="ja" sz="2100" b="1">
                <a:solidFill>
                  <a:srgbClr val="FF0062"/>
                </a:solidFill>
              </a:rPr>
              <a:t>β</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β2</a:t>
            </a:r>
            <a:r>
              <a:rPr lang="ja" sz="2100" b="1">
                <a:solidFill>
                  <a:srgbClr val="434343"/>
                </a:solidFill>
              </a:rPr>
              <a:t>μ, </a:t>
            </a:r>
            <a:r>
              <a:rPr lang="ja" sz="1200" b="1">
                <a:solidFill>
                  <a:srgbClr val="434343"/>
                </a:solidFill>
              </a:rPr>
              <a:t>β2</a:t>
            </a:r>
            <a:r>
              <a:rPr lang="ja" sz="2100" b="1">
                <a:solidFill>
                  <a:srgbClr val="434343"/>
                </a:solidFill>
              </a:rPr>
              <a:t>σ)</a:t>
            </a:r>
            <a:endParaRPr sz="2100" b="1">
              <a:solidFill>
                <a:srgbClr val="434343"/>
              </a:solidFill>
            </a:endParaRPr>
          </a:p>
        </p:txBody>
      </p:sp>
      <p:sp>
        <p:nvSpPr>
          <p:cNvPr id="950" name="Google Shape;950;p45"/>
          <p:cNvSpPr txBox="1"/>
          <p:nvPr/>
        </p:nvSpPr>
        <p:spPr>
          <a:xfrm>
            <a:off x="3211550" y="16549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300" b="1">
                <a:solidFill>
                  <a:srgbClr val="FF0062"/>
                </a:solidFill>
              </a:rPr>
              <a:t> μ</a:t>
            </a:r>
            <a:r>
              <a:rPr lang="ja" sz="1000" b="1">
                <a:solidFill>
                  <a:srgbClr val="FF0062"/>
                </a:solidFill>
              </a:rPr>
              <a:t>1</a:t>
            </a:r>
            <a:r>
              <a:rPr lang="ja" sz="2300" b="1">
                <a:solidFill>
                  <a:srgbClr val="FF0062"/>
                </a:solidFill>
              </a:rPr>
              <a:t> </a:t>
            </a:r>
            <a:r>
              <a:rPr lang="ja" sz="2300" b="1">
                <a:solidFill>
                  <a:srgbClr val="434343"/>
                </a:solidFill>
              </a:rPr>
              <a:t>=</a:t>
            </a:r>
            <a:r>
              <a:rPr lang="ja" sz="2300" b="1">
                <a:solidFill>
                  <a:srgbClr val="FF0062"/>
                </a:solidFill>
              </a:rPr>
              <a:t> α</a:t>
            </a:r>
            <a:r>
              <a:rPr lang="ja" sz="1000" b="1">
                <a:solidFill>
                  <a:srgbClr val="FF0062"/>
                </a:solidFill>
              </a:rPr>
              <a:t>1</a:t>
            </a:r>
            <a:r>
              <a:rPr lang="ja" sz="2300" b="1">
                <a:solidFill>
                  <a:srgbClr val="FF0062"/>
                </a:solidFill>
              </a:rPr>
              <a:t> </a:t>
            </a:r>
            <a:r>
              <a:rPr lang="ja" sz="2300" b="1">
                <a:solidFill>
                  <a:srgbClr val="434343"/>
                </a:solidFill>
              </a:rPr>
              <a:t>+</a:t>
            </a:r>
            <a:r>
              <a:rPr lang="ja" sz="2300" b="1">
                <a:solidFill>
                  <a:srgbClr val="FF0062"/>
                </a:solidFill>
              </a:rPr>
              <a:t> β</a:t>
            </a:r>
            <a:r>
              <a:rPr lang="ja" sz="1000" b="1">
                <a:solidFill>
                  <a:srgbClr val="FF0062"/>
                </a:solidFill>
              </a:rPr>
              <a:t>1</a:t>
            </a:r>
            <a:r>
              <a:rPr lang="ja" sz="2300" b="1">
                <a:solidFill>
                  <a:srgbClr val="FF0062"/>
                </a:solidFill>
              </a:rPr>
              <a:t> </a:t>
            </a:r>
            <a:r>
              <a:rPr lang="ja" sz="2300" b="1">
                <a:solidFill>
                  <a:srgbClr val="434343"/>
                </a:solidFill>
              </a:rPr>
              <a:t>×</a:t>
            </a:r>
            <a:r>
              <a:rPr lang="ja" sz="2300" b="1">
                <a:solidFill>
                  <a:srgbClr val="FF0062"/>
                </a:solidFill>
              </a:rPr>
              <a:t> </a:t>
            </a:r>
            <a:r>
              <a:rPr lang="ja" sz="2300" b="1">
                <a:solidFill>
                  <a:srgbClr val="1155CC"/>
                </a:solidFill>
              </a:rPr>
              <a:t>X[</a:t>
            </a:r>
            <a:r>
              <a:rPr lang="ja" sz="2300" b="1">
                <a:solidFill>
                  <a:srgbClr val="FF0062"/>
                </a:solidFill>
              </a:rPr>
              <a:t>τ</a:t>
            </a:r>
            <a:r>
              <a:rPr lang="ja" sz="2300" b="1">
                <a:solidFill>
                  <a:srgbClr val="1155CC"/>
                </a:solidFill>
              </a:rPr>
              <a:t>:]</a:t>
            </a:r>
            <a:endParaRPr sz="2100" b="1">
              <a:solidFill>
                <a:srgbClr val="1155CC"/>
              </a:solidFill>
            </a:endParaRPr>
          </a:p>
        </p:txBody>
      </p:sp>
      <p:sp>
        <p:nvSpPr>
          <p:cNvPr id="951" name="Google Shape;951;p45"/>
          <p:cNvSpPr txBox="1"/>
          <p:nvPr/>
        </p:nvSpPr>
        <p:spPr>
          <a:xfrm>
            <a:off x="3211550" y="21121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300" b="1">
                <a:solidFill>
                  <a:srgbClr val="FF0062"/>
                </a:solidFill>
              </a:rPr>
              <a:t> μ</a:t>
            </a:r>
            <a:r>
              <a:rPr lang="ja" sz="1000" b="1">
                <a:solidFill>
                  <a:srgbClr val="FF0062"/>
                </a:solidFill>
              </a:rPr>
              <a:t>2</a:t>
            </a:r>
            <a:r>
              <a:rPr lang="ja" sz="2300" b="1">
                <a:solidFill>
                  <a:srgbClr val="FF0062"/>
                </a:solidFill>
              </a:rPr>
              <a:t> </a:t>
            </a:r>
            <a:r>
              <a:rPr lang="ja" sz="2300" b="1">
                <a:solidFill>
                  <a:srgbClr val="434343"/>
                </a:solidFill>
              </a:rPr>
              <a:t>=</a:t>
            </a:r>
            <a:r>
              <a:rPr lang="ja" sz="2300" b="1">
                <a:solidFill>
                  <a:srgbClr val="FF0062"/>
                </a:solidFill>
              </a:rPr>
              <a:t> α</a:t>
            </a:r>
            <a:r>
              <a:rPr lang="ja" sz="1000" b="1">
                <a:solidFill>
                  <a:srgbClr val="FF0062"/>
                </a:solidFill>
              </a:rPr>
              <a:t>2</a:t>
            </a:r>
            <a:r>
              <a:rPr lang="ja" sz="2300" b="1">
                <a:solidFill>
                  <a:srgbClr val="FF0062"/>
                </a:solidFill>
              </a:rPr>
              <a:t> </a:t>
            </a:r>
            <a:r>
              <a:rPr lang="ja" sz="2300" b="1">
                <a:solidFill>
                  <a:srgbClr val="434343"/>
                </a:solidFill>
              </a:rPr>
              <a:t>+</a:t>
            </a:r>
            <a:r>
              <a:rPr lang="ja" sz="2300" b="1">
                <a:solidFill>
                  <a:srgbClr val="FF0062"/>
                </a:solidFill>
              </a:rPr>
              <a:t> β</a:t>
            </a:r>
            <a:r>
              <a:rPr lang="ja" sz="1000" b="1">
                <a:solidFill>
                  <a:srgbClr val="FF0062"/>
                </a:solidFill>
              </a:rPr>
              <a:t>2</a:t>
            </a:r>
            <a:r>
              <a:rPr lang="ja" sz="2300" b="1">
                <a:solidFill>
                  <a:srgbClr val="FF0062"/>
                </a:solidFill>
              </a:rPr>
              <a:t> </a:t>
            </a:r>
            <a:r>
              <a:rPr lang="ja" sz="2300" b="1">
                <a:solidFill>
                  <a:srgbClr val="434343"/>
                </a:solidFill>
              </a:rPr>
              <a:t>×</a:t>
            </a:r>
            <a:r>
              <a:rPr lang="ja" sz="2300" b="1">
                <a:solidFill>
                  <a:srgbClr val="FF0062"/>
                </a:solidFill>
              </a:rPr>
              <a:t> </a:t>
            </a:r>
            <a:r>
              <a:rPr lang="ja" sz="2300" b="1">
                <a:solidFill>
                  <a:srgbClr val="1155CC"/>
                </a:solidFill>
              </a:rPr>
              <a:t>X[:</a:t>
            </a:r>
            <a:r>
              <a:rPr lang="ja" sz="2300" b="1">
                <a:solidFill>
                  <a:srgbClr val="FF0062"/>
                </a:solidFill>
              </a:rPr>
              <a:t>τ</a:t>
            </a:r>
            <a:r>
              <a:rPr lang="ja" sz="2300" b="1">
                <a:solidFill>
                  <a:srgbClr val="1155CC"/>
                </a:solidFill>
              </a:rPr>
              <a:t>]</a:t>
            </a:r>
            <a:endParaRPr sz="2100" b="1">
              <a:solidFill>
                <a:srgbClr val="1155CC"/>
              </a:solidFill>
            </a:endParaRPr>
          </a:p>
        </p:txBody>
      </p:sp>
      <p:sp>
        <p:nvSpPr>
          <p:cNvPr id="952" name="Google Shape;952;p45"/>
          <p:cNvSpPr txBox="1"/>
          <p:nvPr/>
        </p:nvSpPr>
        <p:spPr>
          <a:xfrm>
            <a:off x="3367657" y="3330589"/>
            <a:ext cx="2447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p </a:t>
            </a:r>
            <a:r>
              <a:rPr lang="ja" sz="2300" b="1">
                <a:solidFill>
                  <a:srgbClr val="434343"/>
                </a:solidFill>
              </a:rPr>
              <a:t>=</a:t>
            </a:r>
            <a:r>
              <a:rPr lang="ja" sz="2300" b="1">
                <a:solidFill>
                  <a:srgbClr val="FF0062"/>
                </a:solidFill>
              </a:rPr>
              <a:t> </a:t>
            </a:r>
            <a:r>
              <a:rPr lang="ja" sz="2300" b="1">
                <a:solidFill>
                  <a:srgbClr val="434343"/>
                </a:solidFill>
              </a:rPr>
              <a:t>sigmoid(</a:t>
            </a:r>
            <a:r>
              <a:rPr lang="ja" sz="2300" b="1">
                <a:solidFill>
                  <a:srgbClr val="FF0062"/>
                </a:solidFill>
              </a:rPr>
              <a:t>μ</a:t>
            </a:r>
            <a:r>
              <a:rPr lang="ja" sz="2300" b="1">
                <a:solidFill>
                  <a:srgbClr val="434343"/>
                </a:solidFill>
              </a:rPr>
              <a:t>)</a:t>
            </a:r>
            <a:endParaRPr sz="800">
              <a:solidFill>
                <a:srgbClr val="434343"/>
              </a:solidFill>
            </a:endParaRPr>
          </a:p>
        </p:txBody>
      </p:sp>
      <p:cxnSp>
        <p:nvCxnSpPr>
          <p:cNvPr id="953" name="Google Shape;953;p45"/>
          <p:cNvCxnSpPr/>
          <p:nvPr/>
        </p:nvCxnSpPr>
        <p:spPr>
          <a:xfrm>
            <a:off x="6828450" y="3616225"/>
            <a:ext cx="1271100" cy="0"/>
          </a:xfrm>
          <a:prstGeom prst="straightConnector1">
            <a:avLst/>
          </a:prstGeom>
          <a:noFill/>
          <a:ln w="19050" cap="flat" cmpd="sng">
            <a:solidFill>
              <a:srgbClr val="434343"/>
            </a:solidFill>
            <a:prstDash val="solid"/>
            <a:round/>
            <a:headEnd type="none" w="med" len="med"/>
            <a:tailEnd type="none" w="med" len="med"/>
          </a:ln>
        </p:spPr>
      </p:cxnSp>
      <p:sp>
        <p:nvSpPr>
          <p:cNvPr id="954" name="Google Shape;954;p45"/>
          <p:cNvSpPr/>
          <p:nvPr/>
        </p:nvSpPr>
        <p:spPr>
          <a:xfrm>
            <a:off x="6828450" y="3624525"/>
            <a:ext cx="1264200" cy="7146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5"/>
          <p:cNvSpPr/>
          <p:nvPr/>
        </p:nvSpPr>
        <p:spPr>
          <a:xfrm>
            <a:off x="507189" y="37101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sp>
        <p:nvSpPr>
          <p:cNvPr id="956" name="Google Shape;956;p45"/>
          <p:cNvSpPr/>
          <p:nvPr/>
        </p:nvSpPr>
        <p:spPr>
          <a:xfrm>
            <a:off x="507200" y="2461390"/>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957" name="Google Shape;957;p45"/>
          <p:cNvCxnSpPr/>
          <p:nvPr/>
        </p:nvCxnSpPr>
        <p:spPr>
          <a:xfrm>
            <a:off x="525414" y="2957861"/>
            <a:ext cx="2274000" cy="0"/>
          </a:xfrm>
          <a:prstGeom prst="straightConnector1">
            <a:avLst/>
          </a:prstGeom>
          <a:noFill/>
          <a:ln w="19050" cap="flat" cmpd="sng">
            <a:solidFill>
              <a:schemeClr val="dk2"/>
            </a:solidFill>
            <a:prstDash val="solid"/>
            <a:round/>
            <a:headEnd type="none" w="med" len="med"/>
            <a:tailEnd type="none" w="med" len="med"/>
          </a:ln>
        </p:spPr>
      </p:cxnSp>
      <p:sp>
        <p:nvSpPr>
          <p:cNvPr id="958" name="Google Shape;958;p45"/>
          <p:cNvSpPr/>
          <p:nvPr/>
        </p:nvSpPr>
        <p:spPr>
          <a:xfrm>
            <a:off x="519063" y="2850432"/>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959" name="Google Shape;959;p45"/>
          <p:cNvCxnSpPr/>
          <p:nvPr/>
        </p:nvCxnSpPr>
        <p:spPr>
          <a:xfrm>
            <a:off x="537277" y="3346903"/>
            <a:ext cx="2274000" cy="0"/>
          </a:xfrm>
          <a:prstGeom prst="straightConnector1">
            <a:avLst/>
          </a:prstGeom>
          <a:noFill/>
          <a:ln w="19050" cap="flat" cmpd="sng">
            <a:solidFill>
              <a:schemeClr val="dk2"/>
            </a:solidFill>
            <a:prstDash val="solid"/>
            <a:round/>
            <a:headEnd type="none" w="med" len="med"/>
            <a:tailEnd type="none" w="med" len="med"/>
          </a:ln>
        </p:spPr>
      </p:cxnSp>
      <p:sp>
        <p:nvSpPr>
          <p:cNvPr id="960" name="Google Shape;960;p45"/>
          <p:cNvSpPr txBox="1"/>
          <p:nvPr/>
        </p:nvSpPr>
        <p:spPr>
          <a:xfrm>
            <a:off x="318282" y="1301915"/>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α</a:t>
            </a:r>
            <a:r>
              <a:rPr lang="ja" sz="1000" b="1">
                <a:solidFill>
                  <a:srgbClr val="FF0062"/>
                </a:solidFill>
              </a:rPr>
              <a:t>1</a:t>
            </a:r>
            <a:r>
              <a:rPr lang="ja" sz="1700" b="1">
                <a:solidFill>
                  <a:srgbClr val="FF0062"/>
                </a:solidFill>
              </a:rPr>
              <a:t> </a:t>
            </a:r>
            <a:r>
              <a:rPr lang="ja" sz="1200" b="1">
                <a:solidFill>
                  <a:srgbClr val="434343"/>
                </a:solidFill>
              </a:rPr>
              <a:t>の分布</a:t>
            </a:r>
            <a:endParaRPr sz="1200"/>
          </a:p>
        </p:txBody>
      </p:sp>
      <p:sp>
        <p:nvSpPr>
          <p:cNvPr id="961" name="Google Shape;961;p45"/>
          <p:cNvSpPr txBox="1"/>
          <p:nvPr/>
        </p:nvSpPr>
        <p:spPr>
          <a:xfrm>
            <a:off x="318282" y="1699994"/>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β</a:t>
            </a:r>
            <a:r>
              <a:rPr lang="ja" sz="1000" b="1">
                <a:solidFill>
                  <a:srgbClr val="FF0062"/>
                </a:solidFill>
              </a:rPr>
              <a:t>1</a:t>
            </a:r>
            <a:r>
              <a:rPr lang="ja" sz="1700" b="1">
                <a:solidFill>
                  <a:srgbClr val="FF0062"/>
                </a:solidFill>
              </a:rPr>
              <a:t> </a:t>
            </a:r>
            <a:r>
              <a:rPr lang="ja" sz="1200" b="1">
                <a:solidFill>
                  <a:srgbClr val="434343"/>
                </a:solidFill>
              </a:rPr>
              <a:t>の分布</a:t>
            </a:r>
            <a:endParaRPr sz="1200"/>
          </a:p>
        </p:txBody>
      </p:sp>
      <p:sp>
        <p:nvSpPr>
          <p:cNvPr id="962" name="Google Shape;962;p45"/>
          <p:cNvSpPr txBox="1"/>
          <p:nvPr/>
        </p:nvSpPr>
        <p:spPr>
          <a:xfrm>
            <a:off x="318282" y="2521115"/>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α</a:t>
            </a:r>
            <a:r>
              <a:rPr lang="ja" sz="1000" b="1">
                <a:solidFill>
                  <a:srgbClr val="FF0062"/>
                </a:solidFill>
              </a:rPr>
              <a:t>2</a:t>
            </a:r>
            <a:r>
              <a:rPr lang="ja" sz="1700" b="1">
                <a:solidFill>
                  <a:srgbClr val="FF0062"/>
                </a:solidFill>
              </a:rPr>
              <a:t> </a:t>
            </a:r>
            <a:r>
              <a:rPr lang="ja" sz="1200" b="1">
                <a:solidFill>
                  <a:srgbClr val="434343"/>
                </a:solidFill>
              </a:rPr>
              <a:t>の分布</a:t>
            </a:r>
            <a:endParaRPr sz="1200"/>
          </a:p>
        </p:txBody>
      </p:sp>
      <p:sp>
        <p:nvSpPr>
          <p:cNvPr id="963" name="Google Shape;963;p45"/>
          <p:cNvSpPr txBox="1"/>
          <p:nvPr/>
        </p:nvSpPr>
        <p:spPr>
          <a:xfrm>
            <a:off x="318282" y="2919194"/>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β</a:t>
            </a:r>
            <a:r>
              <a:rPr lang="ja" sz="1000" b="1">
                <a:solidFill>
                  <a:srgbClr val="FF0062"/>
                </a:solidFill>
              </a:rPr>
              <a:t>2</a:t>
            </a:r>
            <a:r>
              <a:rPr lang="ja" sz="1700" b="1">
                <a:solidFill>
                  <a:srgbClr val="FF0062"/>
                </a:solidFill>
              </a:rPr>
              <a:t> </a:t>
            </a:r>
            <a:r>
              <a:rPr lang="ja" sz="1200" b="1">
                <a:solidFill>
                  <a:srgbClr val="434343"/>
                </a:solidFill>
              </a:rPr>
              <a:t>の分布</a:t>
            </a:r>
            <a:endParaRPr sz="1200"/>
          </a:p>
        </p:txBody>
      </p:sp>
      <p:sp>
        <p:nvSpPr>
          <p:cNvPr id="964" name="Google Shape;964;p45"/>
          <p:cNvSpPr txBox="1"/>
          <p:nvPr/>
        </p:nvSpPr>
        <p:spPr>
          <a:xfrm>
            <a:off x="3211550" y="25693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300" b="1">
                <a:solidFill>
                  <a:srgbClr val="FF0062"/>
                </a:solidFill>
              </a:rPr>
              <a:t> μ </a:t>
            </a:r>
            <a:r>
              <a:rPr lang="ja" sz="2300" b="1">
                <a:solidFill>
                  <a:srgbClr val="434343"/>
                </a:solidFill>
              </a:rPr>
              <a:t>=</a:t>
            </a:r>
            <a:r>
              <a:rPr lang="ja" sz="2300" b="1">
                <a:solidFill>
                  <a:srgbClr val="FF0062"/>
                </a:solidFill>
              </a:rPr>
              <a:t> [μ</a:t>
            </a:r>
            <a:r>
              <a:rPr lang="ja" sz="1000" b="1">
                <a:solidFill>
                  <a:srgbClr val="FF0062"/>
                </a:solidFill>
              </a:rPr>
              <a:t>1</a:t>
            </a:r>
            <a:r>
              <a:rPr lang="ja" sz="2300" b="1">
                <a:solidFill>
                  <a:srgbClr val="FF0062"/>
                </a:solidFill>
              </a:rPr>
              <a:t>, </a:t>
            </a:r>
            <a:r>
              <a:rPr lang="ja" sz="1000" b="1">
                <a:solidFill>
                  <a:srgbClr val="FF0062"/>
                </a:solidFill>
              </a:rPr>
              <a:t> </a:t>
            </a:r>
            <a:r>
              <a:rPr lang="ja" sz="2300" b="1">
                <a:solidFill>
                  <a:srgbClr val="FF0062"/>
                </a:solidFill>
              </a:rPr>
              <a:t>μ</a:t>
            </a:r>
            <a:r>
              <a:rPr lang="ja" sz="1000" b="1">
                <a:solidFill>
                  <a:srgbClr val="FF0062"/>
                </a:solidFill>
              </a:rPr>
              <a:t>2</a:t>
            </a:r>
            <a:r>
              <a:rPr lang="ja" sz="2300" b="1">
                <a:solidFill>
                  <a:srgbClr val="FF0062"/>
                </a:solidFill>
              </a:rPr>
              <a:t>]</a:t>
            </a:r>
            <a:endParaRPr sz="2100" b="1">
              <a:solidFill>
                <a:srgbClr val="1155CC"/>
              </a:solidFill>
            </a:endParaRPr>
          </a:p>
        </p:txBody>
      </p:sp>
      <p:sp>
        <p:nvSpPr>
          <p:cNvPr id="965" name="Google Shape;965;p45"/>
          <p:cNvSpPr txBox="1"/>
          <p:nvPr/>
        </p:nvSpPr>
        <p:spPr>
          <a:xfrm>
            <a:off x="326550" y="602970"/>
            <a:ext cx="8520600" cy="397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a:solidFill>
                  <a:srgbClr val="434343"/>
                </a:solidFill>
              </a:rPr>
              <a:t>ケース②After コロナはいつから？です。目的変数が CV or Not の2値のロジスティック回帰を用いて、コロナ前後での回帰係数の変化と変化点（日付）を推定します。</a:t>
            </a:r>
            <a:endParaRPr sz="1100">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46"/>
          <p:cNvSpPr/>
          <p:nvPr/>
        </p:nvSpPr>
        <p:spPr>
          <a:xfrm>
            <a:off x="6197825" y="3517900"/>
            <a:ext cx="2562000" cy="122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6"/>
          <p:cNvSpPr txBox="1"/>
          <p:nvPr/>
        </p:nvSpPr>
        <p:spPr>
          <a:xfrm>
            <a:off x="303200" y="985375"/>
            <a:ext cx="5612400" cy="382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972" name="Google Shape;972;p46"/>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確率モデルの作り方：潜在変数モデル</a:t>
            </a:r>
            <a:endParaRPr/>
          </a:p>
        </p:txBody>
      </p:sp>
      <p:sp>
        <p:nvSpPr>
          <p:cNvPr id="973" name="Google Shape;973;p46"/>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33</a:t>
            </a:fld>
            <a:endParaRPr/>
          </a:p>
        </p:txBody>
      </p:sp>
      <p:sp>
        <p:nvSpPr>
          <p:cNvPr id="974" name="Google Shape;974;p46"/>
          <p:cNvSpPr txBox="1"/>
          <p:nvPr/>
        </p:nvSpPr>
        <p:spPr>
          <a:xfrm>
            <a:off x="6119900" y="985375"/>
            <a:ext cx="2703900" cy="38211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975" name="Google Shape;975;p46"/>
          <p:cNvSpPr txBox="1"/>
          <p:nvPr/>
        </p:nvSpPr>
        <p:spPr>
          <a:xfrm>
            <a:off x="6137300"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τ </a:t>
            </a:r>
            <a:r>
              <a:rPr lang="ja" sz="1900" b="1">
                <a:solidFill>
                  <a:srgbClr val="434343"/>
                </a:solidFill>
              </a:rPr>
              <a:t>~ Uniform(a, b)</a:t>
            </a:r>
            <a:endParaRPr sz="600"/>
          </a:p>
        </p:txBody>
      </p:sp>
      <p:cxnSp>
        <p:nvCxnSpPr>
          <p:cNvPr id="976" name="Google Shape;976;p46"/>
          <p:cNvCxnSpPr/>
          <p:nvPr/>
        </p:nvCxnSpPr>
        <p:spPr>
          <a:xfrm>
            <a:off x="6349489"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977" name="Google Shape;977;p46"/>
          <p:cNvSpPr txBox="1"/>
          <p:nvPr/>
        </p:nvSpPr>
        <p:spPr>
          <a:xfrm>
            <a:off x="6137300" y="1355600"/>
            <a:ext cx="2669100" cy="86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α1</a:t>
            </a:r>
            <a:r>
              <a:rPr lang="ja" sz="2100" b="1">
                <a:solidFill>
                  <a:srgbClr val="434343"/>
                </a:solidFill>
              </a:rPr>
              <a:t>μ, </a:t>
            </a:r>
            <a:r>
              <a:rPr lang="ja" sz="1200" b="1">
                <a:solidFill>
                  <a:srgbClr val="434343"/>
                </a:solidFill>
              </a:rPr>
              <a:t>α1</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ja" sz="2100" b="1">
                <a:solidFill>
                  <a:srgbClr val="FF0062"/>
                </a:solidFill>
              </a:rPr>
              <a:t>β</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β1</a:t>
            </a:r>
            <a:r>
              <a:rPr lang="ja" sz="2100" b="1">
                <a:solidFill>
                  <a:srgbClr val="434343"/>
                </a:solidFill>
              </a:rPr>
              <a:t>μ, </a:t>
            </a:r>
            <a:r>
              <a:rPr lang="ja" sz="1200" b="1">
                <a:solidFill>
                  <a:srgbClr val="434343"/>
                </a:solidFill>
              </a:rPr>
              <a:t>β1</a:t>
            </a:r>
            <a:r>
              <a:rPr lang="ja" sz="2100" b="1">
                <a:solidFill>
                  <a:srgbClr val="434343"/>
                </a:solidFill>
              </a:rPr>
              <a:t>σ)</a:t>
            </a:r>
            <a:endParaRPr sz="2100" b="1">
              <a:solidFill>
                <a:srgbClr val="434343"/>
              </a:solidFill>
            </a:endParaRPr>
          </a:p>
        </p:txBody>
      </p:sp>
      <p:sp>
        <p:nvSpPr>
          <p:cNvPr id="978" name="Google Shape;978;p46"/>
          <p:cNvSpPr txBox="1"/>
          <p:nvPr/>
        </p:nvSpPr>
        <p:spPr>
          <a:xfrm>
            <a:off x="6137300" y="2402693"/>
            <a:ext cx="2669100" cy="86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α2</a:t>
            </a:r>
            <a:r>
              <a:rPr lang="ja" sz="2100" b="1">
                <a:solidFill>
                  <a:srgbClr val="434343"/>
                </a:solidFill>
              </a:rPr>
              <a:t>μ, </a:t>
            </a:r>
            <a:r>
              <a:rPr lang="ja" sz="1200" b="1">
                <a:solidFill>
                  <a:srgbClr val="434343"/>
                </a:solidFill>
              </a:rPr>
              <a:t>α2</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None/>
            </a:pPr>
            <a:r>
              <a:rPr lang="ja" sz="2100" b="1">
                <a:solidFill>
                  <a:srgbClr val="FF0062"/>
                </a:solidFill>
              </a:rPr>
              <a:t>β</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β2</a:t>
            </a:r>
            <a:r>
              <a:rPr lang="ja" sz="2100" b="1">
                <a:solidFill>
                  <a:srgbClr val="434343"/>
                </a:solidFill>
              </a:rPr>
              <a:t>μ, </a:t>
            </a:r>
            <a:r>
              <a:rPr lang="ja" sz="1200" b="1">
                <a:solidFill>
                  <a:srgbClr val="434343"/>
                </a:solidFill>
              </a:rPr>
              <a:t>β2</a:t>
            </a:r>
            <a:r>
              <a:rPr lang="ja" sz="2100" b="1">
                <a:solidFill>
                  <a:srgbClr val="434343"/>
                </a:solidFill>
              </a:rPr>
              <a:t>σ)</a:t>
            </a:r>
            <a:endParaRPr sz="2100" b="1">
              <a:solidFill>
                <a:srgbClr val="434343"/>
              </a:solidFill>
            </a:endParaRPr>
          </a:p>
        </p:txBody>
      </p:sp>
      <p:cxnSp>
        <p:nvCxnSpPr>
          <p:cNvPr id="979" name="Google Shape;979;p46"/>
          <p:cNvCxnSpPr/>
          <p:nvPr/>
        </p:nvCxnSpPr>
        <p:spPr>
          <a:xfrm>
            <a:off x="6828450" y="3616225"/>
            <a:ext cx="1271100" cy="0"/>
          </a:xfrm>
          <a:prstGeom prst="straightConnector1">
            <a:avLst/>
          </a:prstGeom>
          <a:noFill/>
          <a:ln w="19050" cap="flat" cmpd="sng">
            <a:solidFill>
              <a:srgbClr val="434343"/>
            </a:solidFill>
            <a:prstDash val="solid"/>
            <a:round/>
            <a:headEnd type="none" w="med" len="med"/>
            <a:tailEnd type="none" w="med" len="med"/>
          </a:ln>
        </p:spPr>
      </p:cxnSp>
      <p:sp>
        <p:nvSpPr>
          <p:cNvPr id="980" name="Google Shape;980;p46"/>
          <p:cNvSpPr/>
          <p:nvPr/>
        </p:nvSpPr>
        <p:spPr>
          <a:xfrm>
            <a:off x="6828450" y="3624525"/>
            <a:ext cx="1264200" cy="7146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6"/>
          <p:cNvSpPr txBox="1"/>
          <p:nvPr/>
        </p:nvSpPr>
        <p:spPr>
          <a:xfrm>
            <a:off x="326550" y="622677"/>
            <a:ext cx="8520600" cy="3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b="1">
                <a:solidFill>
                  <a:schemeClr val="accent5"/>
                </a:solidFill>
              </a:rPr>
              <a:t>事前分布</a:t>
            </a:r>
            <a:r>
              <a:rPr lang="ja" sz="1300">
                <a:solidFill>
                  <a:srgbClr val="434343"/>
                </a:solidFill>
              </a:rPr>
              <a:t>は before 用の </a:t>
            </a:r>
            <a:r>
              <a:rPr lang="ja" sz="1300" b="1">
                <a:solidFill>
                  <a:srgbClr val="FF0062"/>
                </a:solidFill>
              </a:rPr>
              <a:t>α1</a:t>
            </a:r>
            <a:r>
              <a:rPr lang="ja" sz="1300">
                <a:solidFill>
                  <a:srgbClr val="434343"/>
                </a:solidFill>
              </a:rPr>
              <a:t>, </a:t>
            </a:r>
            <a:r>
              <a:rPr lang="ja" sz="1300" b="1">
                <a:solidFill>
                  <a:srgbClr val="FF0062"/>
                </a:solidFill>
              </a:rPr>
              <a:t>β1</a:t>
            </a:r>
            <a:r>
              <a:rPr lang="ja" sz="1300">
                <a:solidFill>
                  <a:srgbClr val="434343"/>
                </a:solidFill>
              </a:rPr>
              <a:t>、after 用の </a:t>
            </a:r>
            <a:r>
              <a:rPr lang="ja" sz="1300" b="1">
                <a:solidFill>
                  <a:srgbClr val="FF0062"/>
                </a:solidFill>
              </a:rPr>
              <a:t>α2</a:t>
            </a:r>
            <a:r>
              <a:rPr lang="ja" sz="1300">
                <a:solidFill>
                  <a:srgbClr val="434343"/>
                </a:solidFill>
              </a:rPr>
              <a:t>, </a:t>
            </a:r>
            <a:r>
              <a:rPr lang="ja" sz="1300" b="1">
                <a:solidFill>
                  <a:srgbClr val="FF0062"/>
                </a:solidFill>
              </a:rPr>
              <a:t>β2</a:t>
            </a:r>
            <a:r>
              <a:rPr lang="ja" sz="1300">
                <a:solidFill>
                  <a:srgbClr val="434343"/>
                </a:solidFill>
              </a:rPr>
              <a:t>、変化点検出用の </a:t>
            </a:r>
            <a:r>
              <a:rPr lang="ja" sz="1300" b="1">
                <a:solidFill>
                  <a:srgbClr val="FF0062"/>
                </a:solidFill>
              </a:rPr>
              <a:t>τ</a:t>
            </a:r>
            <a:r>
              <a:rPr lang="ja" sz="1300">
                <a:solidFill>
                  <a:srgbClr val="434343"/>
                </a:solidFill>
              </a:rPr>
              <a:t> (タウ)とします。</a:t>
            </a:r>
            <a:endParaRPr sz="1300">
              <a:solidFill>
                <a:srgbClr val="434343"/>
              </a:solidFill>
            </a:endParaRPr>
          </a:p>
          <a:p>
            <a:pPr marL="0" lvl="0" indent="0" algn="l" rtl="0">
              <a:spcBef>
                <a:spcPts val="0"/>
              </a:spcBef>
              <a:spcAft>
                <a:spcPts val="0"/>
              </a:spcAft>
              <a:buNone/>
            </a:pPr>
            <a:endParaRPr sz="1300">
              <a:solidFill>
                <a:srgbClr val="434343"/>
              </a:solidFill>
            </a:endParaRPr>
          </a:p>
        </p:txBody>
      </p:sp>
      <p:sp>
        <p:nvSpPr>
          <p:cNvPr id="982" name="Google Shape;982;p46"/>
          <p:cNvSpPr txBox="1"/>
          <p:nvPr/>
        </p:nvSpPr>
        <p:spPr>
          <a:xfrm>
            <a:off x="303250" y="985375"/>
            <a:ext cx="5612400" cy="12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before と after にそれぞれ独立した切片と回帰係数を推定するのが今回の目的です。</a:t>
            </a:r>
            <a:endParaRPr sz="1000">
              <a:solidFill>
                <a:srgbClr val="434343"/>
              </a:solidFill>
            </a:endParaRPr>
          </a:p>
          <a:p>
            <a:pPr marL="0" lvl="0" indent="0" algn="l" rtl="0">
              <a:spcBef>
                <a:spcPts val="0"/>
              </a:spcBef>
              <a:spcAft>
                <a:spcPts val="0"/>
              </a:spcAft>
              <a:buNone/>
            </a:pPr>
            <a:r>
              <a:rPr lang="ja" sz="1000">
                <a:solidFill>
                  <a:srgbClr val="434343"/>
                </a:solidFill>
              </a:rPr>
              <a:t>また同時に 変化点も「分布」で推定します。</a:t>
            </a:r>
            <a:endParaRPr sz="1000">
              <a:solidFill>
                <a:srgbClr val="434343"/>
              </a:solidFill>
            </a:endParaRPr>
          </a:p>
          <a:p>
            <a:pPr marL="0" lvl="0" indent="0" algn="l" rtl="0">
              <a:spcBef>
                <a:spcPts val="0"/>
              </a:spcBef>
              <a:spcAft>
                <a:spcPts val="0"/>
              </a:spcAft>
              <a:buNone/>
            </a:pPr>
            <a:r>
              <a:rPr lang="ja" sz="1000">
                <a:solidFill>
                  <a:srgbClr val="434343"/>
                </a:solidFill>
              </a:rPr>
              <a:t>変化点は「日付」とします。事前分布は、</a:t>
            </a:r>
            <a:r>
              <a:rPr lang="ja" sz="1000" b="1">
                <a:solidFill>
                  <a:srgbClr val="1155CC"/>
                </a:solidFill>
              </a:rPr>
              <a:t>X</a:t>
            </a:r>
            <a:r>
              <a:rPr lang="ja" sz="1000">
                <a:solidFill>
                  <a:srgbClr val="434343"/>
                </a:solidFill>
              </a:rPr>
              <a:t>の日付の最大値から最小値を区間とする一様分布とします。</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a:solidFill>
                  <a:srgbClr val="434343"/>
                </a:solidFill>
              </a:rPr>
              <a:t>なお、今回のような「観測できていない未知のデータ」を用いるモデルを「潜在変数モデル」といいます。</a:t>
            </a:r>
            <a:endParaRPr sz="1000">
              <a:solidFill>
                <a:srgbClr val="434343"/>
              </a:solidFill>
            </a:endParaRPr>
          </a:p>
        </p:txBody>
      </p:sp>
      <p:sp>
        <p:nvSpPr>
          <p:cNvPr id="983" name="Google Shape;983;p46"/>
          <p:cNvSpPr/>
          <p:nvPr/>
        </p:nvSpPr>
        <p:spPr>
          <a:xfrm>
            <a:off x="6197825" y="1433600"/>
            <a:ext cx="2562000" cy="714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6"/>
          <p:cNvSpPr/>
          <p:nvPr/>
        </p:nvSpPr>
        <p:spPr>
          <a:xfrm>
            <a:off x="6197825" y="2500400"/>
            <a:ext cx="2562000" cy="714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6"/>
          <p:cNvSpPr txBox="1"/>
          <p:nvPr/>
        </p:nvSpPr>
        <p:spPr>
          <a:xfrm>
            <a:off x="6197825" y="1248750"/>
            <a:ext cx="2562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434343"/>
                </a:solidFill>
              </a:rPr>
              <a:t>before 用</a:t>
            </a:r>
            <a:endParaRPr sz="1000" b="1">
              <a:solidFill>
                <a:srgbClr val="434343"/>
              </a:solidFill>
            </a:endParaRPr>
          </a:p>
        </p:txBody>
      </p:sp>
      <p:sp>
        <p:nvSpPr>
          <p:cNvPr id="986" name="Google Shape;986;p46"/>
          <p:cNvSpPr txBox="1"/>
          <p:nvPr/>
        </p:nvSpPr>
        <p:spPr>
          <a:xfrm>
            <a:off x="6197825" y="2315550"/>
            <a:ext cx="2562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434343"/>
                </a:solidFill>
              </a:rPr>
              <a:t>after 用</a:t>
            </a:r>
            <a:endParaRPr sz="1000" b="1">
              <a:solidFill>
                <a:srgbClr val="434343"/>
              </a:solidFill>
            </a:endParaRPr>
          </a:p>
        </p:txBody>
      </p:sp>
      <p:sp>
        <p:nvSpPr>
          <p:cNvPr id="987" name="Google Shape;987;p46"/>
          <p:cNvSpPr txBox="1"/>
          <p:nvPr/>
        </p:nvSpPr>
        <p:spPr>
          <a:xfrm>
            <a:off x="6197825" y="3325857"/>
            <a:ext cx="2562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434343"/>
                </a:solidFill>
              </a:rPr>
              <a:t>変化点検出用</a:t>
            </a:r>
            <a:endParaRPr sz="1000" b="1">
              <a:solidFill>
                <a:srgbClr val="434343"/>
              </a:solidFill>
            </a:endParaRPr>
          </a:p>
        </p:txBody>
      </p:sp>
      <p:sp>
        <p:nvSpPr>
          <p:cNvPr id="988" name="Google Shape;988;p46"/>
          <p:cNvSpPr txBox="1"/>
          <p:nvPr/>
        </p:nvSpPr>
        <p:spPr>
          <a:xfrm>
            <a:off x="7976050" y="3799700"/>
            <a:ext cx="433800" cy="25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200" b="1">
                <a:solidFill>
                  <a:srgbClr val="434343"/>
                </a:solidFill>
              </a:rPr>
              <a:t>b</a:t>
            </a:r>
            <a:endParaRPr sz="700"/>
          </a:p>
        </p:txBody>
      </p:sp>
      <p:sp>
        <p:nvSpPr>
          <p:cNvPr id="989" name="Google Shape;989;p46"/>
          <p:cNvSpPr txBox="1"/>
          <p:nvPr/>
        </p:nvSpPr>
        <p:spPr>
          <a:xfrm>
            <a:off x="6483575" y="3799700"/>
            <a:ext cx="433800" cy="250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ja" sz="1200" b="1">
                <a:solidFill>
                  <a:srgbClr val="434343"/>
                </a:solidFill>
              </a:rPr>
              <a:t>a</a:t>
            </a:r>
            <a:endParaRPr sz="1200" b="1">
              <a:solidFill>
                <a:srgbClr val="434343"/>
              </a:solidFill>
            </a:endParaRPr>
          </a:p>
        </p:txBody>
      </p:sp>
      <p:sp>
        <p:nvSpPr>
          <p:cNvPr id="990" name="Google Shape;990;p46"/>
          <p:cNvSpPr txBox="1"/>
          <p:nvPr/>
        </p:nvSpPr>
        <p:spPr>
          <a:xfrm>
            <a:off x="6270672" y="4000486"/>
            <a:ext cx="9126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800" b="1">
                <a:solidFill>
                  <a:srgbClr val="434343"/>
                </a:solidFill>
              </a:rPr>
              <a:t>データの開始日</a:t>
            </a:r>
            <a:endParaRPr sz="800" b="1">
              <a:solidFill>
                <a:srgbClr val="434343"/>
              </a:solidFill>
            </a:endParaRPr>
          </a:p>
        </p:txBody>
      </p:sp>
      <p:sp>
        <p:nvSpPr>
          <p:cNvPr id="991" name="Google Shape;991;p46"/>
          <p:cNvSpPr txBox="1"/>
          <p:nvPr/>
        </p:nvSpPr>
        <p:spPr>
          <a:xfrm>
            <a:off x="7718472" y="4000486"/>
            <a:ext cx="9126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800" b="1">
                <a:solidFill>
                  <a:srgbClr val="434343"/>
                </a:solidFill>
              </a:rPr>
              <a:t>データの終了日</a:t>
            </a:r>
            <a:endParaRPr sz="800" b="1">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確率モデルの作り方：潜在変数モデル</a:t>
            </a:r>
            <a:endParaRPr/>
          </a:p>
        </p:txBody>
      </p:sp>
      <p:sp>
        <p:nvSpPr>
          <p:cNvPr id="997" name="Google Shape;997;p4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34</a:t>
            </a:fld>
            <a:endParaRPr/>
          </a:p>
        </p:txBody>
      </p:sp>
      <p:sp>
        <p:nvSpPr>
          <p:cNvPr id="998" name="Google Shape;998;p47"/>
          <p:cNvSpPr txBox="1"/>
          <p:nvPr/>
        </p:nvSpPr>
        <p:spPr>
          <a:xfrm>
            <a:off x="303200" y="985375"/>
            <a:ext cx="2703900" cy="382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999" name="Google Shape;999;p47"/>
          <p:cNvSpPr txBox="1"/>
          <p:nvPr/>
        </p:nvSpPr>
        <p:spPr>
          <a:xfrm>
            <a:off x="6119900" y="985375"/>
            <a:ext cx="2703900" cy="382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1000" name="Google Shape;1000;p47"/>
          <p:cNvSpPr txBox="1"/>
          <p:nvPr/>
        </p:nvSpPr>
        <p:spPr>
          <a:xfrm>
            <a:off x="3211550" y="985375"/>
            <a:ext cx="2703900" cy="38211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1001" name="Google Shape;1001;p47"/>
          <p:cNvSpPr txBox="1"/>
          <p:nvPr/>
        </p:nvSpPr>
        <p:spPr>
          <a:xfrm>
            <a:off x="3364225" y="3976875"/>
            <a:ext cx="24417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1155CC"/>
                </a:solidFill>
              </a:rPr>
              <a:t>y</a:t>
            </a:r>
            <a:r>
              <a:rPr lang="ja" sz="2300" b="1">
                <a:solidFill>
                  <a:srgbClr val="FF0062"/>
                </a:solidFill>
              </a:rPr>
              <a:t> </a:t>
            </a:r>
            <a:r>
              <a:rPr lang="ja" sz="2300" b="1">
                <a:solidFill>
                  <a:srgbClr val="434343"/>
                </a:solidFill>
              </a:rPr>
              <a:t>~ Bernoulli(</a:t>
            </a:r>
            <a:r>
              <a:rPr lang="ja" sz="2300" b="1">
                <a:solidFill>
                  <a:srgbClr val="FF0062"/>
                </a:solidFill>
              </a:rPr>
              <a:t>p</a:t>
            </a:r>
            <a:r>
              <a:rPr lang="ja" sz="2300" b="1">
                <a:solidFill>
                  <a:srgbClr val="434343"/>
                </a:solidFill>
              </a:rPr>
              <a:t>)</a:t>
            </a:r>
            <a:endParaRPr sz="1000"/>
          </a:p>
        </p:txBody>
      </p:sp>
      <p:sp>
        <p:nvSpPr>
          <p:cNvPr id="1002" name="Google Shape;1002;p47"/>
          <p:cNvSpPr txBox="1"/>
          <p:nvPr/>
        </p:nvSpPr>
        <p:spPr>
          <a:xfrm>
            <a:off x="3211550" y="16549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300" b="1">
                <a:solidFill>
                  <a:srgbClr val="FF0062"/>
                </a:solidFill>
              </a:rPr>
              <a:t> μ</a:t>
            </a:r>
            <a:r>
              <a:rPr lang="ja" sz="1000" b="1">
                <a:solidFill>
                  <a:srgbClr val="FF0062"/>
                </a:solidFill>
              </a:rPr>
              <a:t>1</a:t>
            </a:r>
            <a:r>
              <a:rPr lang="ja" sz="2300" b="1">
                <a:solidFill>
                  <a:srgbClr val="FF0062"/>
                </a:solidFill>
              </a:rPr>
              <a:t> </a:t>
            </a:r>
            <a:r>
              <a:rPr lang="ja" sz="2300" b="1">
                <a:solidFill>
                  <a:srgbClr val="434343"/>
                </a:solidFill>
              </a:rPr>
              <a:t>=</a:t>
            </a:r>
            <a:r>
              <a:rPr lang="ja" sz="2300" b="1">
                <a:solidFill>
                  <a:srgbClr val="FF0062"/>
                </a:solidFill>
              </a:rPr>
              <a:t> α</a:t>
            </a:r>
            <a:r>
              <a:rPr lang="ja" sz="1000" b="1">
                <a:solidFill>
                  <a:srgbClr val="FF0062"/>
                </a:solidFill>
              </a:rPr>
              <a:t>1</a:t>
            </a:r>
            <a:r>
              <a:rPr lang="ja" sz="2300" b="1">
                <a:solidFill>
                  <a:srgbClr val="FF0062"/>
                </a:solidFill>
              </a:rPr>
              <a:t> </a:t>
            </a:r>
            <a:r>
              <a:rPr lang="ja" sz="2300" b="1">
                <a:solidFill>
                  <a:srgbClr val="434343"/>
                </a:solidFill>
              </a:rPr>
              <a:t>+</a:t>
            </a:r>
            <a:r>
              <a:rPr lang="ja" sz="2300" b="1">
                <a:solidFill>
                  <a:srgbClr val="FF0062"/>
                </a:solidFill>
              </a:rPr>
              <a:t> β</a:t>
            </a:r>
            <a:r>
              <a:rPr lang="ja" sz="1000" b="1">
                <a:solidFill>
                  <a:srgbClr val="FF0062"/>
                </a:solidFill>
              </a:rPr>
              <a:t>1</a:t>
            </a:r>
            <a:r>
              <a:rPr lang="ja" sz="2300" b="1">
                <a:solidFill>
                  <a:srgbClr val="FF0062"/>
                </a:solidFill>
              </a:rPr>
              <a:t> </a:t>
            </a:r>
            <a:r>
              <a:rPr lang="ja" sz="2300" b="1">
                <a:solidFill>
                  <a:srgbClr val="434343"/>
                </a:solidFill>
              </a:rPr>
              <a:t>×</a:t>
            </a:r>
            <a:r>
              <a:rPr lang="ja" sz="2300" b="1">
                <a:solidFill>
                  <a:srgbClr val="FF0062"/>
                </a:solidFill>
              </a:rPr>
              <a:t> </a:t>
            </a:r>
            <a:r>
              <a:rPr lang="ja" sz="2300" b="1">
                <a:solidFill>
                  <a:srgbClr val="1155CC"/>
                </a:solidFill>
              </a:rPr>
              <a:t>X[</a:t>
            </a:r>
            <a:r>
              <a:rPr lang="ja" sz="2300" b="1">
                <a:solidFill>
                  <a:srgbClr val="FF0062"/>
                </a:solidFill>
              </a:rPr>
              <a:t>τ</a:t>
            </a:r>
            <a:r>
              <a:rPr lang="ja" sz="2300" b="1">
                <a:solidFill>
                  <a:srgbClr val="1155CC"/>
                </a:solidFill>
              </a:rPr>
              <a:t>:]</a:t>
            </a:r>
            <a:endParaRPr sz="2100" b="1">
              <a:solidFill>
                <a:srgbClr val="1155CC"/>
              </a:solidFill>
            </a:endParaRPr>
          </a:p>
        </p:txBody>
      </p:sp>
      <p:sp>
        <p:nvSpPr>
          <p:cNvPr id="1003" name="Google Shape;1003;p47"/>
          <p:cNvSpPr txBox="1"/>
          <p:nvPr/>
        </p:nvSpPr>
        <p:spPr>
          <a:xfrm>
            <a:off x="3211550" y="21121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300" b="1">
                <a:solidFill>
                  <a:srgbClr val="FF0062"/>
                </a:solidFill>
              </a:rPr>
              <a:t> μ</a:t>
            </a:r>
            <a:r>
              <a:rPr lang="ja" sz="1000" b="1">
                <a:solidFill>
                  <a:srgbClr val="FF0062"/>
                </a:solidFill>
              </a:rPr>
              <a:t>2</a:t>
            </a:r>
            <a:r>
              <a:rPr lang="ja" sz="2300" b="1">
                <a:solidFill>
                  <a:srgbClr val="FF0062"/>
                </a:solidFill>
              </a:rPr>
              <a:t> </a:t>
            </a:r>
            <a:r>
              <a:rPr lang="ja" sz="2300" b="1">
                <a:solidFill>
                  <a:srgbClr val="434343"/>
                </a:solidFill>
              </a:rPr>
              <a:t>=</a:t>
            </a:r>
            <a:r>
              <a:rPr lang="ja" sz="2300" b="1">
                <a:solidFill>
                  <a:srgbClr val="FF0062"/>
                </a:solidFill>
              </a:rPr>
              <a:t> α</a:t>
            </a:r>
            <a:r>
              <a:rPr lang="ja" sz="1000" b="1">
                <a:solidFill>
                  <a:srgbClr val="FF0062"/>
                </a:solidFill>
              </a:rPr>
              <a:t>2</a:t>
            </a:r>
            <a:r>
              <a:rPr lang="ja" sz="2300" b="1">
                <a:solidFill>
                  <a:srgbClr val="FF0062"/>
                </a:solidFill>
              </a:rPr>
              <a:t> </a:t>
            </a:r>
            <a:r>
              <a:rPr lang="ja" sz="2300" b="1">
                <a:solidFill>
                  <a:srgbClr val="434343"/>
                </a:solidFill>
              </a:rPr>
              <a:t>+</a:t>
            </a:r>
            <a:r>
              <a:rPr lang="ja" sz="2300" b="1">
                <a:solidFill>
                  <a:srgbClr val="FF0062"/>
                </a:solidFill>
              </a:rPr>
              <a:t> β</a:t>
            </a:r>
            <a:r>
              <a:rPr lang="ja" sz="1000" b="1">
                <a:solidFill>
                  <a:srgbClr val="FF0062"/>
                </a:solidFill>
              </a:rPr>
              <a:t>2</a:t>
            </a:r>
            <a:r>
              <a:rPr lang="ja" sz="2300" b="1">
                <a:solidFill>
                  <a:srgbClr val="FF0062"/>
                </a:solidFill>
              </a:rPr>
              <a:t> </a:t>
            </a:r>
            <a:r>
              <a:rPr lang="ja" sz="2300" b="1">
                <a:solidFill>
                  <a:srgbClr val="434343"/>
                </a:solidFill>
              </a:rPr>
              <a:t>×</a:t>
            </a:r>
            <a:r>
              <a:rPr lang="ja" sz="2300" b="1">
                <a:solidFill>
                  <a:srgbClr val="FF0062"/>
                </a:solidFill>
              </a:rPr>
              <a:t> </a:t>
            </a:r>
            <a:r>
              <a:rPr lang="ja" sz="2300" b="1">
                <a:solidFill>
                  <a:srgbClr val="1155CC"/>
                </a:solidFill>
              </a:rPr>
              <a:t>X[:</a:t>
            </a:r>
            <a:r>
              <a:rPr lang="ja" sz="2300" b="1">
                <a:solidFill>
                  <a:srgbClr val="FF0062"/>
                </a:solidFill>
              </a:rPr>
              <a:t>τ</a:t>
            </a:r>
            <a:r>
              <a:rPr lang="ja" sz="2300" b="1">
                <a:solidFill>
                  <a:srgbClr val="1155CC"/>
                </a:solidFill>
              </a:rPr>
              <a:t>]</a:t>
            </a:r>
            <a:endParaRPr sz="2100" b="1">
              <a:solidFill>
                <a:srgbClr val="1155CC"/>
              </a:solidFill>
            </a:endParaRPr>
          </a:p>
        </p:txBody>
      </p:sp>
      <p:sp>
        <p:nvSpPr>
          <p:cNvPr id="1004" name="Google Shape;1004;p47"/>
          <p:cNvSpPr txBox="1"/>
          <p:nvPr/>
        </p:nvSpPr>
        <p:spPr>
          <a:xfrm>
            <a:off x="3367657" y="3330589"/>
            <a:ext cx="2447100" cy="242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p </a:t>
            </a:r>
            <a:r>
              <a:rPr lang="ja" sz="2300" b="1">
                <a:solidFill>
                  <a:srgbClr val="434343"/>
                </a:solidFill>
              </a:rPr>
              <a:t>=</a:t>
            </a:r>
            <a:r>
              <a:rPr lang="ja" sz="2300" b="1">
                <a:solidFill>
                  <a:srgbClr val="FF0062"/>
                </a:solidFill>
              </a:rPr>
              <a:t> </a:t>
            </a:r>
            <a:r>
              <a:rPr lang="ja" sz="2300" b="1">
                <a:solidFill>
                  <a:srgbClr val="434343"/>
                </a:solidFill>
              </a:rPr>
              <a:t>sigmoid(</a:t>
            </a:r>
            <a:r>
              <a:rPr lang="ja" sz="2300" b="1">
                <a:solidFill>
                  <a:srgbClr val="FF0062"/>
                </a:solidFill>
              </a:rPr>
              <a:t>μ</a:t>
            </a:r>
            <a:r>
              <a:rPr lang="ja" sz="2300" b="1">
                <a:solidFill>
                  <a:srgbClr val="434343"/>
                </a:solidFill>
              </a:rPr>
              <a:t>)</a:t>
            </a:r>
            <a:endParaRPr sz="800">
              <a:solidFill>
                <a:srgbClr val="434343"/>
              </a:solidFill>
            </a:endParaRPr>
          </a:p>
        </p:txBody>
      </p:sp>
      <p:sp>
        <p:nvSpPr>
          <p:cNvPr id="1005" name="Google Shape;1005;p47"/>
          <p:cNvSpPr txBox="1"/>
          <p:nvPr/>
        </p:nvSpPr>
        <p:spPr>
          <a:xfrm>
            <a:off x="3211550" y="25693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300" b="1">
                <a:solidFill>
                  <a:srgbClr val="FF0062"/>
                </a:solidFill>
              </a:rPr>
              <a:t> μ </a:t>
            </a:r>
            <a:r>
              <a:rPr lang="ja" sz="2300" b="1">
                <a:solidFill>
                  <a:srgbClr val="434343"/>
                </a:solidFill>
              </a:rPr>
              <a:t>=</a:t>
            </a:r>
            <a:r>
              <a:rPr lang="ja" sz="2300" b="1">
                <a:solidFill>
                  <a:srgbClr val="FF0062"/>
                </a:solidFill>
              </a:rPr>
              <a:t> [μ</a:t>
            </a:r>
            <a:r>
              <a:rPr lang="ja" sz="1000" b="1">
                <a:solidFill>
                  <a:srgbClr val="FF0062"/>
                </a:solidFill>
              </a:rPr>
              <a:t>1</a:t>
            </a:r>
            <a:r>
              <a:rPr lang="ja" sz="2300" b="1">
                <a:solidFill>
                  <a:srgbClr val="FF0062"/>
                </a:solidFill>
              </a:rPr>
              <a:t>, </a:t>
            </a:r>
            <a:r>
              <a:rPr lang="ja" sz="1000" b="1">
                <a:solidFill>
                  <a:srgbClr val="FF0062"/>
                </a:solidFill>
              </a:rPr>
              <a:t> </a:t>
            </a:r>
            <a:r>
              <a:rPr lang="ja" sz="2300" b="1">
                <a:solidFill>
                  <a:srgbClr val="FF0062"/>
                </a:solidFill>
              </a:rPr>
              <a:t>μ</a:t>
            </a:r>
            <a:r>
              <a:rPr lang="ja" sz="1000" b="1">
                <a:solidFill>
                  <a:srgbClr val="FF0062"/>
                </a:solidFill>
              </a:rPr>
              <a:t>2</a:t>
            </a:r>
            <a:r>
              <a:rPr lang="ja" sz="2300" b="1">
                <a:solidFill>
                  <a:srgbClr val="FF0062"/>
                </a:solidFill>
              </a:rPr>
              <a:t>]</a:t>
            </a:r>
            <a:endParaRPr sz="2100" b="1">
              <a:solidFill>
                <a:srgbClr val="1155CC"/>
              </a:solidFill>
            </a:endParaRPr>
          </a:p>
        </p:txBody>
      </p:sp>
      <p:sp>
        <p:nvSpPr>
          <p:cNvPr id="1006" name="Google Shape;1006;p47"/>
          <p:cNvSpPr txBox="1"/>
          <p:nvPr/>
        </p:nvSpPr>
        <p:spPr>
          <a:xfrm>
            <a:off x="326550" y="622677"/>
            <a:ext cx="8520600" cy="3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b="1">
                <a:solidFill>
                  <a:srgbClr val="1155CC"/>
                </a:solidFill>
              </a:rPr>
              <a:t>X</a:t>
            </a:r>
            <a:r>
              <a:rPr lang="ja" sz="1300">
                <a:solidFill>
                  <a:srgbClr val="434343"/>
                </a:solidFill>
              </a:rPr>
              <a:t> は日付順に並んでいるとして、前後の </a:t>
            </a:r>
            <a:r>
              <a:rPr lang="ja" sz="1300" b="1">
                <a:solidFill>
                  <a:srgbClr val="FF0062"/>
                </a:solidFill>
              </a:rPr>
              <a:t>μ</a:t>
            </a:r>
            <a:r>
              <a:rPr lang="ja" sz="1300">
                <a:solidFill>
                  <a:srgbClr val="434343"/>
                </a:solidFill>
              </a:rPr>
              <a:t> を結合しロジスティック回帰を行います。</a:t>
            </a:r>
            <a:endParaRPr sz="1300">
              <a:solidFill>
                <a:srgbClr val="434343"/>
              </a:solidFill>
            </a:endParaRPr>
          </a:p>
        </p:txBody>
      </p:sp>
      <p:sp>
        <p:nvSpPr>
          <p:cNvPr id="1007" name="Google Shape;1007;p47"/>
          <p:cNvSpPr txBox="1"/>
          <p:nvPr/>
        </p:nvSpPr>
        <p:spPr>
          <a:xfrm>
            <a:off x="303250" y="985375"/>
            <a:ext cx="2703900" cy="22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rgbClr val="FF0062"/>
                </a:solidFill>
              </a:rPr>
              <a:t>μ1</a:t>
            </a:r>
            <a:r>
              <a:rPr lang="ja" sz="1000" b="1">
                <a:solidFill>
                  <a:srgbClr val="434343"/>
                </a:solidFill>
              </a:rPr>
              <a:t> </a:t>
            </a:r>
            <a:r>
              <a:rPr lang="ja" sz="1000">
                <a:solidFill>
                  <a:srgbClr val="434343"/>
                </a:solidFill>
              </a:rPr>
              <a:t>と </a:t>
            </a:r>
            <a:r>
              <a:rPr lang="ja" sz="1000" b="1">
                <a:solidFill>
                  <a:srgbClr val="FF0062"/>
                </a:solidFill>
              </a:rPr>
              <a:t>μ2</a:t>
            </a:r>
            <a:r>
              <a:rPr lang="ja" sz="1000">
                <a:solidFill>
                  <a:srgbClr val="434343"/>
                </a:solidFill>
              </a:rPr>
              <a:t> を別々に求めるために、一旦 </a:t>
            </a:r>
            <a:r>
              <a:rPr lang="ja" sz="1000" b="1">
                <a:solidFill>
                  <a:srgbClr val="1155CC"/>
                </a:solidFill>
              </a:rPr>
              <a:t>X</a:t>
            </a:r>
            <a:r>
              <a:rPr lang="ja" sz="1000" b="1">
                <a:solidFill>
                  <a:srgbClr val="434343"/>
                </a:solidFill>
              </a:rPr>
              <a:t> </a:t>
            </a:r>
            <a:r>
              <a:rPr lang="ja" sz="1000">
                <a:solidFill>
                  <a:srgbClr val="434343"/>
                </a:solidFill>
              </a:rPr>
              <a:t>を </a:t>
            </a:r>
            <a:r>
              <a:rPr lang="ja" sz="1000" b="1">
                <a:solidFill>
                  <a:srgbClr val="FF0062"/>
                </a:solidFill>
              </a:rPr>
              <a:t>τ</a:t>
            </a:r>
            <a:r>
              <a:rPr lang="ja" sz="1000">
                <a:solidFill>
                  <a:srgbClr val="434343"/>
                </a:solidFill>
              </a:rPr>
              <a:t> の前後で分割しているイメージです。</a:t>
            </a:r>
            <a:endParaRPr sz="1000">
              <a:solidFill>
                <a:srgbClr val="434343"/>
              </a:solidFill>
            </a:endParaRPr>
          </a:p>
          <a:p>
            <a:pPr marL="0" lvl="0" indent="0" algn="l" rtl="0">
              <a:spcBef>
                <a:spcPts val="0"/>
              </a:spcBef>
              <a:spcAft>
                <a:spcPts val="0"/>
              </a:spcAft>
              <a:buNone/>
            </a:pPr>
            <a:endParaRPr sz="1000">
              <a:solidFill>
                <a:srgbClr val="434343"/>
              </a:solidFill>
            </a:endParaRPr>
          </a:p>
          <a:p>
            <a:pPr marL="0" lvl="0" indent="0" algn="l" rtl="0">
              <a:spcBef>
                <a:spcPts val="0"/>
              </a:spcBef>
              <a:spcAft>
                <a:spcPts val="0"/>
              </a:spcAft>
              <a:buNone/>
            </a:pPr>
            <a:r>
              <a:rPr lang="ja" sz="1000">
                <a:solidFill>
                  <a:srgbClr val="434343"/>
                </a:solidFill>
              </a:rPr>
              <a:t>一旦分割したものを </a:t>
            </a:r>
            <a:r>
              <a:rPr lang="ja" sz="1000" b="1">
                <a:solidFill>
                  <a:srgbClr val="FF0062"/>
                </a:solidFill>
              </a:rPr>
              <a:t>μ</a:t>
            </a:r>
            <a:r>
              <a:rPr lang="ja" sz="1000">
                <a:solidFill>
                  <a:srgbClr val="434343"/>
                </a:solidFill>
              </a:rPr>
              <a:t> として結合しています。その </a:t>
            </a:r>
            <a:r>
              <a:rPr lang="ja" sz="1000" b="1">
                <a:solidFill>
                  <a:srgbClr val="FF0062"/>
                </a:solidFill>
              </a:rPr>
              <a:t>μ</a:t>
            </a:r>
            <a:r>
              <a:rPr lang="ja" sz="1000">
                <a:solidFill>
                  <a:srgbClr val="434343"/>
                </a:solidFill>
              </a:rPr>
              <a:t> をシグモイド関数を用いて、0 ~ 1 の範囲に変換します。</a:t>
            </a:r>
            <a:endParaRPr sz="1000">
              <a:solidFill>
                <a:srgbClr val="434343"/>
              </a:solidFill>
            </a:endParaRPr>
          </a:p>
          <a:p>
            <a:pPr marL="0" lvl="0" indent="0" algn="l" rtl="0">
              <a:spcBef>
                <a:spcPts val="0"/>
              </a:spcBef>
              <a:spcAft>
                <a:spcPts val="0"/>
              </a:spcAft>
              <a:buNone/>
            </a:pPr>
            <a:r>
              <a:rPr lang="ja" sz="1000" b="1">
                <a:solidFill>
                  <a:srgbClr val="1155CC"/>
                </a:solidFill>
              </a:rPr>
              <a:t>y</a:t>
            </a:r>
            <a:r>
              <a:rPr lang="ja" sz="1000" b="1">
                <a:solidFill>
                  <a:srgbClr val="434343"/>
                </a:solidFill>
              </a:rPr>
              <a:t> </a:t>
            </a:r>
            <a:r>
              <a:rPr lang="ja" sz="1000">
                <a:solidFill>
                  <a:srgbClr val="434343"/>
                </a:solidFill>
              </a:rPr>
              <a:t>は 0,1 どちらかの値をとりますので、</a:t>
            </a:r>
            <a:r>
              <a:rPr lang="ja" sz="1000" b="1">
                <a:solidFill>
                  <a:srgbClr val="BF9000"/>
                </a:solidFill>
              </a:rPr>
              <a:t>尤度関数</a:t>
            </a:r>
            <a:r>
              <a:rPr lang="ja" sz="1000">
                <a:solidFill>
                  <a:srgbClr val="434343"/>
                </a:solidFill>
              </a:rPr>
              <a:t>はベルヌーイ分布を用いています。</a:t>
            </a:r>
            <a:endParaRPr sz="1000">
              <a:solidFill>
                <a:srgbClr val="434343"/>
              </a:solidFill>
            </a:endParaRPr>
          </a:p>
          <a:p>
            <a:pPr marL="0" lvl="0" indent="0" algn="l" rtl="0">
              <a:spcBef>
                <a:spcPts val="0"/>
              </a:spcBef>
              <a:spcAft>
                <a:spcPts val="0"/>
              </a:spcAft>
              <a:buNone/>
            </a:pPr>
            <a:r>
              <a:rPr lang="ja" sz="1000">
                <a:solidFill>
                  <a:srgbClr val="434343"/>
                </a:solidFill>
              </a:rPr>
              <a:t>実はロジスティック回帰と呼んでいるものは</a:t>
            </a:r>
            <a:r>
              <a:rPr lang="ja" sz="1000" b="1">
                <a:solidFill>
                  <a:srgbClr val="BF9000"/>
                </a:solidFill>
              </a:rPr>
              <a:t>尤度関数</a:t>
            </a:r>
            <a:r>
              <a:rPr lang="ja" sz="1000">
                <a:solidFill>
                  <a:srgbClr val="434343"/>
                </a:solidFill>
              </a:rPr>
              <a:t>をベルヌーイ分布とした回帰モデルと同じものです。</a:t>
            </a:r>
            <a:endParaRPr sz="1000">
              <a:solidFill>
                <a:srgbClr val="434343"/>
              </a:solidFill>
            </a:endParaRPr>
          </a:p>
        </p:txBody>
      </p:sp>
      <p:sp>
        <p:nvSpPr>
          <p:cNvPr id="1008" name="Google Shape;1008;p47"/>
          <p:cNvSpPr/>
          <p:nvPr/>
        </p:nvSpPr>
        <p:spPr>
          <a:xfrm>
            <a:off x="6209700" y="1675075"/>
            <a:ext cx="2441700" cy="2700000"/>
          </a:xfrm>
          <a:prstGeom prst="wedgeRectCallout">
            <a:avLst>
              <a:gd name="adj1" fmla="val -67436"/>
              <a:gd name="adj2" fmla="val -33212"/>
            </a:avLst>
          </a:prstGeom>
          <a:solidFill>
            <a:srgbClr val="FFFFFF"/>
          </a:solidFill>
          <a:ln w="9525" cap="flat" cmpd="sng">
            <a:solidFill>
              <a:srgbClr val="1155CC"/>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rgbClr val="1155CC"/>
                </a:solidFill>
              </a:rPr>
              <a:t>X[τ:]</a:t>
            </a:r>
            <a:r>
              <a:rPr lang="ja" sz="1000">
                <a:solidFill>
                  <a:srgbClr val="1155CC"/>
                </a:solidFill>
              </a:rPr>
              <a:t> が </a:t>
            </a:r>
            <a:r>
              <a:rPr lang="ja" sz="1000" b="1">
                <a:solidFill>
                  <a:srgbClr val="1155CC"/>
                </a:solidFill>
              </a:rPr>
              <a:t>τ</a:t>
            </a:r>
            <a:r>
              <a:rPr lang="ja" sz="1000">
                <a:solidFill>
                  <a:srgbClr val="1155CC"/>
                </a:solidFill>
              </a:rPr>
              <a:t> 以降の </a:t>
            </a:r>
            <a:r>
              <a:rPr lang="ja" sz="1000" b="1">
                <a:solidFill>
                  <a:srgbClr val="1155CC"/>
                </a:solidFill>
              </a:rPr>
              <a:t>X</a:t>
            </a:r>
            <a:endParaRPr sz="1000" b="1">
              <a:solidFill>
                <a:srgbClr val="1155CC"/>
              </a:solidFill>
            </a:endParaRPr>
          </a:p>
          <a:p>
            <a:pPr marL="0" lvl="0" indent="0" algn="l" rtl="0">
              <a:spcBef>
                <a:spcPts val="0"/>
              </a:spcBef>
              <a:spcAft>
                <a:spcPts val="0"/>
              </a:spcAft>
              <a:buNone/>
            </a:pPr>
            <a:r>
              <a:rPr lang="ja" sz="1000" b="1">
                <a:solidFill>
                  <a:srgbClr val="1155CC"/>
                </a:solidFill>
              </a:rPr>
              <a:t>X[:τ]</a:t>
            </a:r>
            <a:r>
              <a:rPr lang="ja" sz="1000">
                <a:solidFill>
                  <a:srgbClr val="1155CC"/>
                </a:solidFill>
              </a:rPr>
              <a:t> が </a:t>
            </a:r>
            <a:r>
              <a:rPr lang="ja" sz="1000" b="1">
                <a:solidFill>
                  <a:srgbClr val="1155CC"/>
                </a:solidFill>
              </a:rPr>
              <a:t>τ</a:t>
            </a:r>
            <a:r>
              <a:rPr lang="ja" sz="1000">
                <a:solidFill>
                  <a:srgbClr val="1155CC"/>
                </a:solidFill>
              </a:rPr>
              <a:t> 以前の </a:t>
            </a:r>
            <a:r>
              <a:rPr lang="ja" sz="1000" b="1">
                <a:solidFill>
                  <a:srgbClr val="1155CC"/>
                </a:solidFill>
              </a:rPr>
              <a:t>X</a:t>
            </a:r>
            <a:endParaRPr sz="1000" b="1">
              <a:solidFill>
                <a:srgbClr val="1155CC"/>
              </a:solidFill>
            </a:endParaRPr>
          </a:p>
          <a:p>
            <a:pPr marL="0" lvl="0" indent="0" algn="l" rtl="0">
              <a:spcBef>
                <a:spcPts val="0"/>
              </a:spcBef>
              <a:spcAft>
                <a:spcPts val="0"/>
              </a:spcAft>
              <a:buNone/>
            </a:pPr>
            <a:r>
              <a:rPr lang="ja" sz="1000">
                <a:solidFill>
                  <a:srgbClr val="1155CC"/>
                </a:solidFill>
              </a:rPr>
              <a:t>便宜的にここでは </a:t>
            </a:r>
            <a:r>
              <a:rPr lang="ja" sz="1000" b="1">
                <a:solidFill>
                  <a:srgbClr val="1155CC"/>
                </a:solidFill>
              </a:rPr>
              <a:t>X[τ:] </a:t>
            </a:r>
            <a:r>
              <a:rPr lang="ja" sz="1000">
                <a:solidFill>
                  <a:srgbClr val="1155CC"/>
                </a:solidFill>
              </a:rPr>
              <a:t>や </a:t>
            </a:r>
            <a:r>
              <a:rPr lang="ja" sz="1000" b="1">
                <a:solidFill>
                  <a:srgbClr val="1155CC"/>
                </a:solidFill>
              </a:rPr>
              <a:t>[μ</a:t>
            </a:r>
            <a:r>
              <a:rPr lang="ja" sz="100" b="1">
                <a:solidFill>
                  <a:srgbClr val="1155CC"/>
                </a:solidFill>
              </a:rPr>
              <a:t>1</a:t>
            </a:r>
            <a:r>
              <a:rPr lang="ja" sz="1000" b="1">
                <a:solidFill>
                  <a:srgbClr val="1155CC"/>
                </a:solidFill>
              </a:rPr>
              <a:t>, </a:t>
            </a:r>
            <a:r>
              <a:rPr lang="ja" sz="100" b="1">
                <a:solidFill>
                  <a:srgbClr val="1155CC"/>
                </a:solidFill>
              </a:rPr>
              <a:t> </a:t>
            </a:r>
            <a:r>
              <a:rPr lang="ja" sz="1000" b="1">
                <a:solidFill>
                  <a:srgbClr val="1155CC"/>
                </a:solidFill>
              </a:rPr>
              <a:t>μ</a:t>
            </a:r>
            <a:r>
              <a:rPr lang="ja" sz="100" b="1">
                <a:solidFill>
                  <a:srgbClr val="1155CC"/>
                </a:solidFill>
              </a:rPr>
              <a:t>2</a:t>
            </a:r>
            <a:r>
              <a:rPr lang="ja" sz="1000" b="1">
                <a:solidFill>
                  <a:srgbClr val="1155CC"/>
                </a:solidFill>
              </a:rPr>
              <a:t>]</a:t>
            </a:r>
            <a:r>
              <a:rPr lang="ja" sz="1000" b="1">
                <a:solidFill>
                  <a:srgbClr val="FF0062"/>
                </a:solidFill>
              </a:rPr>
              <a:t> </a:t>
            </a:r>
            <a:r>
              <a:rPr lang="ja" sz="1000">
                <a:solidFill>
                  <a:srgbClr val="1155CC"/>
                </a:solidFill>
              </a:rPr>
              <a:t>のように表記していますが、実装ではライブラリに準拠する必要があるので注意してください。</a:t>
            </a:r>
            <a:endParaRPr sz="1000">
              <a:solidFill>
                <a:srgbClr val="1155CC"/>
              </a:solidFill>
            </a:endParaRPr>
          </a:p>
          <a:p>
            <a:pPr marL="0" lvl="0" indent="0" algn="l" rtl="0">
              <a:spcBef>
                <a:spcPts val="0"/>
              </a:spcBef>
              <a:spcAft>
                <a:spcPts val="0"/>
              </a:spcAft>
              <a:buNone/>
            </a:pPr>
            <a:r>
              <a:rPr lang="ja" sz="1000">
                <a:solidFill>
                  <a:srgbClr val="1155CC"/>
                </a:solidFill>
              </a:rPr>
              <a:t>例えば PyMC3 の場合は以下のように実装します。</a:t>
            </a:r>
            <a:endParaRPr sz="1000">
              <a:solidFill>
                <a:srgbClr val="1155CC"/>
              </a:solidFill>
            </a:endParaRPr>
          </a:p>
          <a:p>
            <a:pPr marL="0" lvl="0" indent="0" algn="l" rtl="0">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μ1 = α1 + β1 * X</a:t>
            </a:r>
            <a:endParaRPr sz="10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μ2 = α2 + β2 * X </a:t>
            </a:r>
            <a:endParaRPr sz="105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μ = pm.math.switch(</a:t>
            </a:r>
            <a:endParaRPr sz="1050">
              <a:solidFill>
                <a:schemeClr val="dk1"/>
              </a:solidFill>
              <a:highlight>
                <a:srgbClr val="FFFFFE"/>
              </a:highlight>
              <a:latin typeface="Courier New"/>
              <a:ea typeface="Courier New"/>
              <a:cs typeface="Courier New"/>
              <a:sym typeface="Courier New"/>
            </a:endParaRPr>
          </a:p>
          <a:p>
            <a:pPr marL="0" lvl="0" indent="457200" algn="l" rtl="0">
              <a:lnSpc>
                <a:spcPct val="100000"/>
              </a:lnSpc>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τ &gt; timestamp, μ1, μ2)</a:t>
            </a:r>
            <a:endParaRPr sz="105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p = sigmoid(μ)</a:t>
            </a:r>
            <a:endParaRPr sz="1050">
              <a:solidFill>
                <a:schemeClr val="dk1"/>
              </a:solidFill>
              <a:highlight>
                <a:srgbClr val="FFFFFE"/>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obs = pm.Bernoulli(</a:t>
            </a:r>
            <a:endParaRPr sz="1050">
              <a:solidFill>
                <a:schemeClr val="dk1"/>
              </a:solidFill>
              <a:highlight>
                <a:srgbClr val="FFFFFE"/>
              </a:highlight>
              <a:latin typeface="Courier New"/>
              <a:ea typeface="Courier New"/>
              <a:cs typeface="Courier New"/>
              <a:sym typeface="Courier New"/>
            </a:endParaRPr>
          </a:p>
          <a:p>
            <a:pPr marL="0" lvl="0" indent="457200" algn="l" rtl="0">
              <a:lnSpc>
                <a:spcPct val="100000"/>
              </a:lnSpc>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‘y’, p=p, n=4,</a:t>
            </a:r>
            <a:endParaRPr sz="1050">
              <a:solidFill>
                <a:schemeClr val="dk1"/>
              </a:solidFill>
              <a:highlight>
                <a:srgbClr val="FFFFFE"/>
              </a:highlight>
              <a:latin typeface="Courier New"/>
              <a:ea typeface="Courier New"/>
              <a:cs typeface="Courier New"/>
              <a:sym typeface="Courier New"/>
            </a:endParaRPr>
          </a:p>
          <a:p>
            <a:pPr marL="0" lvl="0" indent="457200" algn="l" rtl="0">
              <a:lnSpc>
                <a:spcPct val="100000"/>
              </a:lnSpc>
              <a:spcBef>
                <a:spcPts val="0"/>
              </a:spcBef>
              <a:spcAft>
                <a:spcPts val="0"/>
              </a:spcAft>
              <a:buNone/>
            </a:pPr>
            <a:r>
              <a:rPr lang="ja" sz="1050">
                <a:solidFill>
                  <a:schemeClr val="dk1"/>
                </a:solidFill>
                <a:highlight>
                  <a:srgbClr val="FFFFFE"/>
                </a:highlight>
                <a:latin typeface="Courier New"/>
                <a:ea typeface="Courier New"/>
                <a:cs typeface="Courier New"/>
                <a:sym typeface="Courier New"/>
              </a:rPr>
              <a:t>observed=y)</a:t>
            </a:r>
            <a:endParaRPr sz="1050">
              <a:solidFill>
                <a:schemeClr val="dk1"/>
              </a:solidFill>
              <a:highlight>
                <a:srgbClr val="FFFFFE"/>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000">
              <a:solidFill>
                <a:srgbClr val="1155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48"/>
          <p:cNvSpPr txBox="1"/>
          <p:nvPr/>
        </p:nvSpPr>
        <p:spPr>
          <a:xfrm>
            <a:off x="3211550" y="985375"/>
            <a:ext cx="5612100" cy="382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1014" name="Google Shape;1014;p4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確率モデルの作り方：潜在変数モデル</a:t>
            </a:r>
            <a:endParaRPr/>
          </a:p>
        </p:txBody>
      </p:sp>
      <p:sp>
        <p:nvSpPr>
          <p:cNvPr id="1015" name="Google Shape;1015;p4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35</a:t>
            </a:fld>
            <a:endParaRPr/>
          </a:p>
        </p:txBody>
      </p:sp>
      <p:sp>
        <p:nvSpPr>
          <p:cNvPr id="1016" name="Google Shape;1016;p48"/>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1017" name="Google Shape;1017;p48"/>
          <p:cNvSpPr txBox="1"/>
          <p:nvPr/>
        </p:nvSpPr>
        <p:spPr>
          <a:xfrm>
            <a:off x="313214" y="44809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1900" b="1">
                <a:solidFill>
                  <a:srgbClr val="FF0062"/>
                </a:solidFill>
              </a:rPr>
              <a:t>τ </a:t>
            </a:r>
            <a:r>
              <a:rPr lang="ja" sz="1800" b="1">
                <a:solidFill>
                  <a:srgbClr val="434343"/>
                </a:solidFill>
              </a:rPr>
              <a:t>の分布</a:t>
            </a:r>
            <a:endParaRPr sz="600"/>
          </a:p>
        </p:txBody>
      </p:sp>
      <p:sp>
        <p:nvSpPr>
          <p:cNvPr id="1018" name="Google Shape;1018;p48"/>
          <p:cNvSpPr/>
          <p:nvPr/>
        </p:nvSpPr>
        <p:spPr>
          <a:xfrm>
            <a:off x="507200" y="1257298"/>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19" name="Google Shape;1019;p48"/>
          <p:cNvCxnSpPr/>
          <p:nvPr/>
        </p:nvCxnSpPr>
        <p:spPr>
          <a:xfrm>
            <a:off x="525414" y="1753770"/>
            <a:ext cx="2274000" cy="0"/>
          </a:xfrm>
          <a:prstGeom prst="straightConnector1">
            <a:avLst/>
          </a:prstGeom>
          <a:noFill/>
          <a:ln w="19050" cap="flat" cmpd="sng">
            <a:solidFill>
              <a:schemeClr val="dk2"/>
            </a:solidFill>
            <a:prstDash val="solid"/>
            <a:round/>
            <a:headEnd type="none" w="med" len="med"/>
            <a:tailEnd type="none" w="med" len="med"/>
          </a:ln>
        </p:spPr>
      </p:cxnSp>
      <p:sp>
        <p:nvSpPr>
          <p:cNvPr id="1020" name="Google Shape;1020;p48"/>
          <p:cNvSpPr/>
          <p:nvPr/>
        </p:nvSpPr>
        <p:spPr>
          <a:xfrm>
            <a:off x="519063" y="1646341"/>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21" name="Google Shape;1021;p48"/>
          <p:cNvCxnSpPr/>
          <p:nvPr/>
        </p:nvCxnSpPr>
        <p:spPr>
          <a:xfrm>
            <a:off x="537277" y="2142812"/>
            <a:ext cx="2274000" cy="0"/>
          </a:xfrm>
          <a:prstGeom prst="straightConnector1">
            <a:avLst/>
          </a:prstGeom>
          <a:noFill/>
          <a:ln w="19050" cap="flat" cmpd="sng">
            <a:solidFill>
              <a:schemeClr val="dk2"/>
            </a:solidFill>
            <a:prstDash val="solid"/>
            <a:round/>
            <a:headEnd type="none" w="med" len="med"/>
            <a:tailEnd type="none" w="med" len="med"/>
          </a:ln>
        </p:spPr>
      </p:cxnSp>
      <p:cxnSp>
        <p:nvCxnSpPr>
          <p:cNvPr id="1022" name="Google Shape;1022;p48"/>
          <p:cNvCxnSpPr/>
          <p:nvPr/>
        </p:nvCxnSpPr>
        <p:spPr>
          <a:xfrm>
            <a:off x="525403" y="4423625"/>
            <a:ext cx="2274000" cy="0"/>
          </a:xfrm>
          <a:prstGeom prst="straightConnector1">
            <a:avLst/>
          </a:prstGeom>
          <a:noFill/>
          <a:ln w="19050" cap="flat" cmpd="sng">
            <a:solidFill>
              <a:schemeClr val="dk2"/>
            </a:solidFill>
            <a:prstDash val="solid"/>
            <a:round/>
            <a:headEnd type="none" w="med" len="med"/>
            <a:tailEnd type="none" w="med" len="med"/>
          </a:ln>
        </p:spPr>
      </p:cxnSp>
      <p:sp>
        <p:nvSpPr>
          <p:cNvPr id="1023" name="Google Shape;1023;p48"/>
          <p:cNvSpPr/>
          <p:nvPr/>
        </p:nvSpPr>
        <p:spPr>
          <a:xfrm>
            <a:off x="507189" y="3710150"/>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sp>
        <p:nvSpPr>
          <p:cNvPr id="1024" name="Google Shape;1024;p48"/>
          <p:cNvSpPr/>
          <p:nvPr/>
        </p:nvSpPr>
        <p:spPr>
          <a:xfrm>
            <a:off x="507200" y="2461390"/>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25" name="Google Shape;1025;p48"/>
          <p:cNvCxnSpPr/>
          <p:nvPr/>
        </p:nvCxnSpPr>
        <p:spPr>
          <a:xfrm>
            <a:off x="525414" y="2957861"/>
            <a:ext cx="2274000" cy="0"/>
          </a:xfrm>
          <a:prstGeom prst="straightConnector1">
            <a:avLst/>
          </a:prstGeom>
          <a:noFill/>
          <a:ln w="19050" cap="flat" cmpd="sng">
            <a:solidFill>
              <a:schemeClr val="dk2"/>
            </a:solidFill>
            <a:prstDash val="solid"/>
            <a:round/>
            <a:headEnd type="none" w="med" len="med"/>
            <a:tailEnd type="none" w="med" len="med"/>
          </a:ln>
        </p:spPr>
      </p:cxnSp>
      <p:sp>
        <p:nvSpPr>
          <p:cNvPr id="1026" name="Google Shape;1026;p48"/>
          <p:cNvSpPr/>
          <p:nvPr/>
        </p:nvSpPr>
        <p:spPr>
          <a:xfrm>
            <a:off x="519063" y="2850432"/>
            <a:ext cx="2276518" cy="467134"/>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27" name="Google Shape;1027;p48"/>
          <p:cNvCxnSpPr/>
          <p:nvPr/>
        </p:nvCxnSpPr>
        <p:spPr>
          <a:xfrm>
            <a:off x="537277" y="3346903"/>
            <a:ext cx="2274000" cy="0"/>
          </a:xfrm>
          <a:prstGeom prst="straightConnector1">
            <a:avLst/>
          </a:prstGeom>
          <a:noFill/>
          <a:ln w="19050" cap="flat" cmpd="sng">
            <a:solidFill>
              <a:schemeClr val="dk2"/>
            </a:solidFill>
            <a:prstDash val="solid"/>
            <a:round/>
            <a:headEnd type="none" w="med" len="med"/>
            <a:tailEnd type="none" w="med" len="med"/>
          </a:ln>
        </p:spPr>
      </p:cxnSp>
      <p:sp>
        <p:nvSpPr>
          <p:cNvPr id="1028" name="Google Shape;1028;p48"/>
          <p:cNvSpPr txBox="1"/>
          <p:nvPr/>
        </p:nvSpPr>
        <p:spPr>
          <a:xfrm>
            <a:off x="318282" y="1341329"/>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α</a:t>
            </a:r>
            <a:r>
              <a:rPr lang="ja" sz="1000" b="1">
                <a:solidFill>
                  <a:srgbClr val="FF0062"/>
                </a:solidFill>
              </a:rPr>
              <a:t>1</a:t>
            </a:r>
            <a:r>
              <a:rPr lang="ja" sz="1700" b="1">
                <a:solidFill>
                  <a:srgbClr val="FF0062"/>
                </a:solidFill>
              </a:rPr>
              <a:t> </a:t>
            </a:r>
            <a:r>
              <a:rPr lang="ja" sz="1200" b="1">
                <a:solidFill>
                  <a:srgbClr val="434343"/>
                </a:solidFill>
              </a:rPr>
              <a:t>の分布</a:t>
            </a:r>
            <a:endParaRPr sz="1200"/>
          </a:p>
        </p:txBody>
      </p:sp>
      <p:sp>
        <p:nvSpPr>
          <p:cNvPr id="1029" name="Google Shape;1029;p48"/>
          <p:cNvSpPr txBox="1"/>
          <p:nvPr/>
        </p:nvSpPr>
        <p:spPr>
          <a:xfrm>
            <a:off x="318282" y="1739408"/>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β</a:t>
            </a:r>
            <a:r>
              <a:rPr lang="ja" sz="1000" b="1">
                <a:solidFill>
                  <a:srgbClr val="FF0062"/>
                </a:solidFill>
              </a:rPr>
              <a:t>1</a:t>
            </a:r>
            <a:r>
              <a:rPr lang="ja" sz="1700" b="1">
                <a:solidFill>
                  <a:srgbClr val="FF0062"/>
                </a:solidFill>
              </a:rPr>
              <a:t> </a:t>
            </a:r>
            <a:r>
              <a:rPr lang="ja" sz="1200" b="1">
                <a:solidFill>
                  <a:srgbClr val="434343"/>
                </a:solidFill>
              </a:rPr>
              <a:t>の分布</a:t>
            </a:r>
            <a:endParaRPr sz="1200"/>
          </a:p>
        </p:txBody>
      </p:sp>
      <p:sp>
        <p:nvSpPr>
          <p:cNvPr id="1030" name="Google Shape;1030;p48"/>
          <p:cNvSpPr txBox="1"/>
          <p:nvPr/>
        </p:nvSpPr>
        <p:spPr>
          <a:xfrm>
            <a:off x="318282" y="2560529"/>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α</a:t>
            </a:r>
            <a:r>
              <a:rPr lang="ja" sz="1000" b="1">
                <a:solidFill>
                  <a:srgbClr val="FF0062"/>
                </a:solidFill>
              </a:rPr>
              <a:t>2</a:t>
            </a:r>
            <a:r>
              <a:rPr lang="ja" sz="1700" b="1">
                <a:solidFill>
                  <a:srgbClr val="FF0062"/>
                </a:solidFill>
              </a:rPr>
              <a:t> </a:t>
            </a:r>
            <a:r>
              <a:rPr lang="ja" sz="1200" b="1">
                <a:solidFill>
                  <a:srgbClr val="434343"/>
                </a:solidFill>
              </a:rPr>
              <a:t>の分布</a:t>
            </a:r>
            <a:endParaRPr sz="1200"/>
          </a:p>
        </p:txBody>
      </p:sp>
      <p:sp>
        <p:nvSpPr>
          <p:cNvPr id="1031" name="Google Shape;1031;p48"/>
          <p:cNvSpPr txBox="1"/>
          <p:nvPr/>
        </p:nvSpPr>
        <p:spPr>
          <a:xfrm>
            <a:off x="318282" y="2958608"/>
            <a:ext cx="2669100" cy="314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700" b="1">
                <a:solidFill>
                  <a:srgbClr val="FF0062"/>
                </a:solidFill>
              </a:rPr>
              <a:t>β</a:t>
            </a:r>
            <a:r>
              <a:rPr lang="ja" sz="1000" b="1">
                <a:solidFill>
                  <a:srgbClr val="FF0062"/>
                </a:solidFill>
              </a:rPr>
              <a:t>2</a:t>
            </a:r>
            <a:r>
              <a:rPr lang="ja" sz="1700" b="1">
                <a:solidFill>
                  <a:srgbClr val="FF0062"/>
                </a:solidFill>
              </a:rPr>
              <a:t> </a:t>
            </a:r>
            <a:r>
              <a:rPr lang="ja" sz="1200" b="1">
                <a:solidFill>
                  <a:srgbClr val="434343"/>
                </a:solidFill>
              </a:rPr>
              <a:t>の分布</a:t>
            </a:r>
            <a:endParaRPr sz="1200"/>
          </a:p>
        </p:txBody>
      </p:sp>
      <p:sp>
        <p:nvSpPr>
          <p:cNvPr id="1032" name="Google Shape;1032;p48"/>
          <p:cNvSpPr txBox="1"/>
          <p:nvPr/>
        </p:nvSpPr>
        <p:spPr>
          <a:xfrm>
            <a:off x="3220050" y="985375"/>
            <a:ext cx="56121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では</a:t>
            </a:r>
            <a:r>
              <a:rPr lang="ja" sz="1000" b="1">
                <a:solidFill>
                  <a:srgbClr val="FF0062"/>
                </a:solidFill>
              </a:rPr>
              <a:t>事後分布</a:t>
            </a:r>
            <a:r>
              <a:rPr lang="ja" sz="1000">
                <a:solidFill>
                  <a:srgbClr val="434343"/>
                </a:solidFill>
              </a:rPr>
              <a:t>を解釈していきます。例えば以下のように整理するとわかりやすいでしょう。</a:t>
            </a:r>
            <a:endParaRPr sz="1000">
              <a:solidFill>
                <a:srgbClr val="434343"/>
              </a:solidFill>
            </a:endParaRPr>
          </a:p>
        </p:txBody>
      </p:sp>
      <p:graphicFrame>
        <p:nvGraphicFramePr>
          <p:cNvPr id="1033" name="Google Shape;1033;p48"/>
          <p:cNvGraphicFramePr/>
          <p:nvPr/>
        </p:nvGraphicFramePr>
        <p:xfrm>
          <a:off x="3364275" y="1352550"/>
          <a:ext cx="3000000" cy="3000000"/>
        </p:xfrm>
        <a:graphic>
          <a:graphicData uri="http://schemas.openxmlformats.org/drawingml/2006/table">
            <a:tbl>
              <a:tblPr>
                <a:noFill/>
                <a:tableStyleId>{0F489861-B3D8-4FA8-A063-03081A47B5C3}</a:tableStyleId>
              </a:tblPr>
              <a:tblGrid>
                <a:gridCol w="1531125">
                  <a:extLst>
                    <a:ext uri="{9D8B030D-6E8A-4147-A177-3AD203B41FA5}">
                      <a16:colId xmlns:a16="http://schemas.microsoft.com/office/drawing/2014/main" val="20000"/>
                    </a:ext>
                  </a:extLst>
                </a:gridCol>
                <a:gridCol w="1531125">
                  <a:extLst>
                    <a:ext uri="{9D8B030D-6E8A-4147-A177-3AD203B41FA5}">
                      <a16:colId xmlns:a16="http://schemas.microsoft.com/office/drawing/2014/main" val="20001"/>
                    </a:ext>
                  </a:extLst>
                </a:gridCol>
                <a:gridCol w="1531125">
                  <a:extLst>
                    <a:ext uri="{9D8B030D-6E8A-4147-A177-3AD203B41FA5}">
                      <a16:colId xmlns:a16="http://schemas.microsoft.com/office/drawing/2014/main" val="20002"/>
                    </a:ext>
                  </a:extLst>
                </a:gridCol>
              </a:tblGrid>
              <a:tr h="223750">
                <a:tc>
                  <a:txBody>
                    <a:bodyPr/>
                    <a:lstStyle/>
                    <a:p>
                      <a:pPr marL="0" lvl="0" indent="0" algn="ctr" rtl="0">
                        <a:spcBef>
                          <a:spcPts val="0"/>
                        </a:spcBef>
                        <a:spcAft>
                          <a:spcPts val="0"/>
                        </a:spcAft>
                        <a:buNone/>
                      </a:pPr>
                      <a:r>
                        <a:rPr lang="ja" sz="1000" b="1">
                          <a:solidFill>
                            <a:srgbClr val="FFFFFF"/>
                          </a:solidFill>
                        </a:rPr>
                        <a:t>係数</a:t>
                      </a:r>
                      <a:endParaRPr sz="10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1000" b="1">
                          <a:solidFill>
                            <a:srgbClr val="FFFFFF"/>
                          </a:solidFill>
                        </a:rPr>
                        <a:t>before</a:t>
                      </a:r>
                      <a:r>
                        <a:rPr lang="ja" sz="800" b="1">
                          <a:solidFill>
                            <a:srgbClr val="FFFFFF"/>
                          </a:solidFill>
                        </a:rPr>
                        <a:t>(事後分布の平均)</a:t>
                      </a:r>
                      <a:endParaRPr sz="8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1000" b="1">
                          <a:solidFill>
                            <a:srgbClr val="FFFFFF"/>
                          </a:solidFill>
                        </a:rPr>
                        <a:t>after</a:t>
                      </a:r>
                      <a:r>
                        <a:rPr lang="ja" sz="800" b="1">
                          <a:solidFill>
                            <a:srgbClr val="FFFFFF"/>
                          </a:solidFill>
                        </a:rPr>
                        <a:t>(事後分布の平均)</a:t>
                      </a:r>
                      <a:endParaRPr sz="800" b="1">
                        <a:solidFill>
                          <a:srgbClr val="FFFFFF"/>
                        </a:solidFill>
                      </a:endParaRPr>
                    </a:p>
                  </a:txBody>
                  <a:tcPr marL="91425" marR="91425" marT="91425" marB="91425">
                    <a:solidFill>
                      <a:srgbClr val="666666"/>
                    </a:solidFill>
                  </a:tcPr>
                </a:tc>
                <a:extLst>
                  <a:ext uri="{0D108BD9-81ED-4DB2-BD59-A6C34878D82A}">
                    <a16:rowId xmlns:a16="http://schemas.microsoft.com/office/drawing/2014/main" val="10000"/>
                  </a:ext>
                </a:extLst>
              </a:tr>
              <a:tr h="223750">
                <a:tc>
                  <a:txBody>
                    <a:bodyPr/>
                    <a:lstStyle/>
                    <a:p>
                      <a:pPr marL="0" lvl="0" indent="0" algn="ctr" rtl="0">
                        <a:spcBef>
                          <a:spcPts val="0"/>
                        </a:spcBef>
                        <a:spcAft>
                          <a:spcPts val="0"/>
                        </a:spcAft>
                        <a:buNone/>
                      </a:pPr>
                      <a:r>
                        <a:rPr lang="ja" sz="1000" b="1">
                          <a:solidFill>
                            <a:srgbClr val="FF0062"/>
                          </a:solidFill>
                        </a:rPr>
                        <a:t>α</a:t>
                      </a:r>
                      <a:endParaRPr sz="1000" b="1">
                        <a:solidFill>
                          <a:srgbClr val="FF0062"/>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10.2</a:t>
                      </a:r>
                      <a:endParaRPr sz="1000">
                        <a:solidFill>
                          <a:srgbClr val="434343"/>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2.3</a:t>
                      </a:r>
                      <a:endParaRPr sz="1000">
                        <a:solidFill>
                          <a:srgbClr val="434343"/>
                        </a:solidFill>
                      </a:endParaRPr>
                    </a:p>
                  </a:txBody>
                  <a:tcPr marL="91425" marR="91425" marT="91425" marB="91425"/>
                </a:tc>
                <a:extLst>
                  <a:ext uri="{0D108BD9-81ED-4DB2-BD59-A6C34878D82A}">
                    <a16:rowId xmlns:a16="http://schemas.microsoft.com/office/drawing/2014/main" val="10001"/>
                  </a:ext>
                </a:extLst>
              </a:tr>
              <a:tr h="223750">
                <a:tc>
                  <a:txBody>
                    <a:bodyPr/>
                    <a:lstStyle/>
                    <a:p>
                      <a:pPr marL="0" lvl="0" indent="0" algn="ctr" rtl="0">
                        <a:spcBef>
                          <a:spcPts val="0"/>
                        </a:spcBef>
                        <a:spcAft>
                          <a:spcPts val="0"/>
                        </a:spcAft>
                        <a:buNone/>
                      </a:pPr>
                      <a:r>
                        <a:rPr lang="ja" sz="1000" b="1">
                          <a:solidFill>
                            <a:srgbClr val="FF0062"/>
                          </a:solidFill>
                        </a:rPr>
                        <a:t>β</a:t>
                      </a:r>
                      <a:endParaRPr sz="1000" b="1">
                        <a:solidFill>
                          <a:srgbClr val="FF0062"/>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21.0</a:t>
                      </a:r>
                      <a:endParaRPr sz="1000">
                        <a:solidFill>
                          <a:srgbClr val="434343"/>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-4.3</a:t>
                      </a:r>
                      <a:endParaRPr sz="1000">
                        <a:solidFill>
                          <a:srgbClr val="434343"/>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1034" name="Google Shape;1034;p48"/>
          <p:cNvSpPr txBox="1"/>
          <p:nvPr/>
        </p:nvSpPr>
        <p:spPr>
          <a:xfrm>
            <a:off x="3220050" y="2356975"/>
            <a:ext cx="56121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さらに分布で出力しているわけですから、区間を用いて比較してもいいかもしれません。</a:t>
            </a:r>
            <a:endParaRPr sz="1000">
              <a:solidFill>
                <a:srgbClr val="434343"/>
              </a:solidFill>
            </a:endParaRPr>
          </a:p>
        </p:txBody>
      </p:sp>
      <p:sp>
        <p:nvSpPr>
          <p:cNvPr id="1035" name="Google Shape;1035;p48"/>
          <p:cNvSpPr txBox="1"/>
          <p:nvPr/>
        </p:nvSpPr>
        <p:spPr>
          <a:xfrm>
            <a:off x="3220050" y="2622075"/>
            <a:ext cx="5612100" cy="6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次に </a:t>
            </a:r>
            <a:r>
              <a:rPr lang="ja" sz="1000" b="1">
                <a:solidFill>
                  <a:srgbClr val="FF0062"/>
                </a:solidFill>
              </a:rPr>
              <a:t>τ</a:t>
            </a:r>
            <a:r>
              <a:rPr lang="ja" sz="1000">
                <a:solidFill>
                  <a:srgbClr val="434343"/>
                </a:solidFill>
              </a:rPr>
              <a:t> を見ていきましょう。</a:t>
            </a:r>
            <a:r>
              <a:rPr lang="ja" sz="1000" b="1">
                <a:solidFill>
                  <a:srgbClr val="FF0062"/>
                </a:solidFill>
              </a:rPr>
              <a:t>τ</a:t>
            </a:r>
            <a:r>
              <a:rPr lang="ja" sz="1000">
                <a:solidFill>
                  <a:srgbClr val="434343"/>
                </a:solidFill>
              </a:rPr>
              <a:t> の山が高い箇所が潜在的な変化点であると解釈します。</a:t>
            </a:r>
            <a:endParaRPr sz="1000">
              <a:solidFill>
                <a:srgbClr val="434343"/>
              </a:solidFill>
            </a:endParaRPr>
          </a:p>
          <a:p>
            <a:pPr marL="0" lvl="0" indent="0" algn="l" rtl="0">
              <a:spcBef>
                <a:spcPts val="0"/>
              </a:spcBef>
              <a:spcAft>
                <a:spcPts val="0"/>
              </a:spcAft>
              <a:buNone/>
            </a:pPr>
            <a:r>
              <a:rPr lang="ja" sz="1000">
                <a:solidFill>
                  <a:srgbClr val="434343"/>
                </a:solidFill>
              </a:rPr>
              <a:t>これは横軸が日付のグラフですので、陽性患者数の推移や緊急事態宣言期間をグラフに重ねるとわかりやすでしょう。</a:t>
            </a:r>
            <a:endParaRPr sz="1000">
              <a:solidFill>
                <a:srgbClr val="434343"/>
              </a:solidFill>
            </a:endParaRPr>
          </a:p>
          <a:p>
            <a:pPr marL="0" lvl="0" indent="0" algn="l" rtl="0">
              <a:spcBef>
                <a:spcPts val="0"/>
              </a:spcBef>
              <a:spcAft>
                <a:spcPts val="0"/>
              </a:spcAft>
              <a:buNone/>
            </a:pPr>
            <a:endParaRPr sz="1000">
              <a:solidFill>
                <a:srgbClr val="434343"/>
              </a:solidFill>
            </a:endParaRPr>
          </a:p>
        </p:txBody>
      </p:sp>
      <p:pic>
        <p:nvPicPr>
          <p:cNvPr id="1036" name="Google Shape;1036;p48"/>
          <p:cNvPicPr preferRelativeResize="0"/>
          <p:nvPr/>
        </p:nvPicPr>
        <p:blipFill rotWithShape="1">
          <a:blip r:embed="rId3">
            <a:alphaModFix/>
          </a:blip>
          <a:srcRect l="4643" b="9918"/>
          <a:stretch/>
        </p:blipFill>
        <p:spPr>
          <a:xfrm>
            <a:off x="3310750" y="3202225"/>
            <a:ext cx="5431576" cy="1561600"/>
          </a:xfrm>
          <a:prstGeom prst="rect">
            <a:avLst/>
          </a:prstGeom>
          <a:noFill/>
          <a:ln>
            <a:noFill/>
          </a:ln>
        </p:spPr>
      </p:pic>
      <p:sp>
        <p:nvSpPr>
          <p:cNvPr id="1037" name="Google Shape;1037;p48"/>
          <p:cNvSpPr/>
          <p:nvPr/>
        </p:nvSpPr>
        <p:spPr>
          <a:xfrm>
            <a:off x="3364300" y="3546450"/>
            <a:ext cx="5257401" cy="1005701"/>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19050" cap="flat" cmpd="sng">
            <a:solidFill>
              <a:srgbClr val="FF0062"/>
            </a:solidFill>
            <a:prstDash val="dash"/>
            <a:round/>
            <a:headEnd type="none" w="med" len="med"/>
            <a:tailEnd type="none" w="med" len="med"/>
          </a:ln>
        </p:spPr>
      </p:sp>
      <p:sp>
        <p:nvSpPr>
          <p:cNvPr id="1038" name="Google Shape;1038;p48"/>
          <p:cNvSpPr/>
          <p:nvPr/>
        </p:nvSpPr>
        <p:spPr>
          <a:xfrm>
            <a:off x="4798625" y="3281200"/>
            <a:ext cx="817800" cy="1271100"/>
          </a:xfrm>
          <a:prstGeom prst="rect">
            <a:avLst/>
          </a:prstGeom>
          <a:solidFill>
            <a:srgbClr val="0097A7">
              <a:alpha val="325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8"/>
          <p:cNvSpPr txBox="1"/>
          <p:nvPr/>
        </p:nvSpPr>
        <p:spPr>
          <a:xfrm>
            <a:off x="4867600" y="3310750"/>
            <a:ext cx="699600" cy="137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600" b="1">
                <a:solidFill>
                  <a:srgbClr val="434343"/>
                </a:solidFill>
              </a:rPr>
              <a:t>緊急事態宣言</a:t>
            </a:r>
            <a:endParaRPr sz="600" b="1">
              <a:solidFill>
                <a:srgbClr val="434343"/>
              </a:solidFill>
            </a:endParaRPr>
          </a:p>
        </p:txBody>
      </p:sp>
      <p:sp>
        <p:nvSpPr>
          <p:cNvPr id="1040" name="Google Shape;1040;p48"/>
          <p:cNvSpPr txBox="1"/>
          <p:nvPr/>
        </p:nvSpPr>
        <p:spPr>
          <a:xfrm>
            <a:off x="7922100" y="3700588"/>
            <a:ext cx="699600" cy="11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700" b="1">
                <a:solidFill>
                  <a:srgbClr val="0C78A3"/>
                </a:solidFill>
              </a:rPr>
              <a:t>-陽性患者数</a:t>
            </a:r>
            <a:endParaRPr sz="700" b="1">
              <a:solidFill>
                <a:srgbClr val="0C78A3"/>
              </a:solidFill>
            </a:endParaRPr>
          </a:p>
        </p:txBody>
      </p:sp>
      <p:sp>
        <p:nvSpPr>
          <p:cNvPr id="1041" name="Google Shape;1041;p48"/>
          <p:cNvSpPr/>
          <p:nvPr/>
        </p:nvSpPr>
        <p:spPr>
          <a:xfrm>
            <a:off x="5295875" y="4032725"/>
            <a:ext cx="1596300" cy="510300"/>
          </a:xfrm>
          <a:prstGeom prst="wedgeRectCallout">
            <a:avLst>
              <a:gd name="adj1" fmla="val 20855"/>
              <a:gd name="adj2" fmla="val -80791"/>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700">
                <a:solidFill>
                  <a:srgbClr val="FF0062"/>
                </a:solidFill>
              </a:rPr>
              <a:t>もし事後分布がこんなグラフなら</a:t>
            </a:r>
            <a:endParaRPr sz="700">
              <a:solidFill>
                <a:srgbClr val="FF0062"/>
              </a:solidFill>
            </a:endParaRPr>
          </a:p>
          <a:p>
            <a:pPr marL="0" lvl="0" indent="0" algn="l" rtl="0">
              <a:spcBef>
                <a:spcPts val="0"/>
              </a:spcBef>
              <a:spcAft>
                <a:spcPts val="0"/>
              </a:spcAft>
              <a:buNone/>
            </a:pPr>
            <a:r>
              <a:rPr lang="ja" sz="700">
                <a:solidFill>
                  <a:srgbClr val="FF0062"/>
                </a:solidFill>
              </a:rPr>
              <a:t>「緊急事態宣言の後から徐々に変化していったのかなぁ」などと解釈できる。</a:t>
            </a:r>
            <a:endParaRPr sz="700">
              <a:solidFill>
                <a:srgbClr val="FF006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9"/>
          <p:cNvSpPr txBox="1"/>
          <p:nvPr/>
        </p:nvSpPr>
        <p:spPr>
          <a:xfrm>
            <a:off x="3211550" y="985375"/>
            <a:ext cx="2703900" cy="38211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1047" name="Google Shape;1047;p4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確率モデルの作り方：階層モデル</a:t>
            </a:r>
            <a:endParaRPr/>
          </a:p>
        </p:txBody>
      </p:sp>
      <p:sp>
        <p:nvSpPr>
          <p:cNvPr id="1048" name="Google Shape;1048;p49"/>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36</a:t>
            </a:fld>
            <a:endParaRPr/>
          </a:p>
        </p:txBody>
      </p:sp>
      <p:sp>
        <p:nvSpPr>
          <p:cNvPr id="1049" name="Google Shape;1049;p49"/>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1050" name="Google Shape;1050;p49"/>
          <p:cNvSpPr txBox="1"/>
          <p:nvPr/>
        </p:nvSpPr>
        <p:spPr>
          <a:xfrm>
            <a:off x="6119900" y="985375"/>
            <a:ext cx="2703900" cy="38211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1051" name="Google Shape;1051;p49"/>
          <p:cNvSpPr txBox="1"/>
          <p:nvPr/>
        </p:nvSpPr>
        <p:spPr>
          <a:xfrm>
            <a:off x="313214"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a:t>
            </a:r>
            <a:r>
              <a:rPr lang="ja" sz="1000" b="1">
                <a:solidFill>
                  <a:srgbClr val="FF0062"/>
                </a:solidFill>
              </a:rPr>
              <a:t>1,</a:t>
            </a:r>
            <a:r>
              <a:rPr lang="ja" sz="2300" b="1">
                <a:solidFill>
                  <a:srgbClr val="FF0062"/>
                </a:solidFill>
              </a:rPr>
              <a:t>β</a:t>
            </a:r>
            <a:r>
              <a:rPr lang="ja" sz="1000" b="1">
                <a:solidFill>
                  <a:srgbClr val="FF0062"/>
                </a:solidFill>
              </a:rPr>
              <a:t>1,</a:t>
            </a:r>
            <a:r>
              <a:rPr lang="ja" sz="2300" b="1">
                <a:solidFill>
                  <a:srgbClr val="FF0062"/>
                </a:solidFill>
              </a:rPr>
              <a:t>σ</a:t>
            </a:r>
            <a:r>
              <a:rPr lang="ja" sz="1000" b="1">
                <a:solidFill>
                  <a:srgbClr val="FF0062"/>
                </a:solidFill>
              </a:rPr>
              <a:t>1</a:t>
            </a:r>
            <a:r>
              <a:rPr lang="ja" sz="2300" b="1">
                <a:solidFill>
                  <a:srgbClr val="FF0062"/>
                </a:solidFill>
              </a:rPr>
              <a:t> </a:t>
            </a:r>
            <a:r>
              <a:rPr lang="ja" sz="1800" b="1">
                <a:solidFill>
                  <a:srgbClr val="434343"/>
                </a:solidFill>
              </a:rPr>
              <a:t>の分布</a:t>
            </a:r>
            <a:endParaRPr sz="1800"/>
          </a:p>
        </p:txBody>
      </p:sp>
      <p:sp>
        <p:nvSpPr>
          <p:cNvPr id="1052" name="Google Shape;1052;p49"/>
          <p:cNvSpPr txBox="1"/>
          <p:nvPr/>
        </p:nvSpPr>
        <p:spPr>
          <a:xfrm>
            <a:off x="295814"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a:t>
            </a:r>
            <a:r>
              <a:rPr lang="ja" sz="1000" b="1">
                <a:solidFill>
                  <a:srgbClr val="FF0062"/>
                </a:solidFill>
              </a:rPr>
              <a:t>2,</a:t>
            </a:r>
            <a:r>
              <a:rPr lang="ja" sz="2300" b="1">
                <a:solidFill>
                  <a:srgbClr val="FF0062"/>
                </a:solidFill>
              </a:rPr>
              <a:t>β</a:t>
            </a:r>
            <a:r>
              <a:rPr lang="ja" sz="1000" b="1">
                <a:solidFill>
                  <a:srgbClr val="FF0062"/>
                </a:solidFill>
              </a:rPr>
              <a:t>2,</a:t>
            </a:r>
            <a:r>
              <a:rPr lang="ja" sz="2300" b="1">
                <a:solidFill>
                  <a:srgbClr val="FF0062"/>
                </a:solidFill>
              </a:rPr>
              <a:t>σ</a:t>
            </a:r>
            <a:r>
              <a:rPr lang="ja" sz="1000" b="1">
                <a:solidFill>
                  <a:srgbClr val="FF0062"/>
                </a:solidFill>
              </a:rPr>
              <a:t>2</a:t>
            </a:r>
            <a:r>
              <a:rPr lang="ja" sz="2300" b="1">
                <a:solidFill>
                  <a:srgbClr val="FF0062"/>
                </a:solidFill>
              </a:rPr>
              <a:t> </a:t>
            </a:r>
            <a:r>
              <a:rPr lang="ja" sz="1800" b="1">
                <a:solidFill>
                  <a:srgbClr val="434343"/>
                </a:solidFill>
              </a:rPr>
              <a:t>の分布</a:t>
            </a:r>
            <a:endParaRPr sz="1000"/>
          </a:p>
        </p:txBody>
      </p:sp>
      <p:sp>
        <p:nvSpPr>
          <p:cNvPr id="1053" name="Google Shape;1053;p49"/>
          <p:cNvSpPr txBox="1"/>
          <p:nvPr/>
        </p:nvSpPr>
        <p:spPr>
          <a:xfrm>
            <a:off x="313214"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100" b="1">
                <a:solidFill>
                  <a:srgbClr val="FF0062"/>
                </a:solidFill>
              </a:rPr>
              <a:t>β</a:t>
            </a:r>
            <a:r>
              <a:rPr lang="ja" sz="800">
                <a:solidFill>
                  <a:srgbClr val="FF0062"/>
                </a:solidFill>
              </a:rPr>
              <a:t>meta</a:t>
            </a:r>
            <a:r>
              <a:rPr lang="ja" sz="1900" b="1">
                <a:solidFill>
                  <a:srgbClr val="FF0062"/>
                </a:solidFill>
              </a:rPr>
              <a:t> </a:t>
            </a:r>
            <a:r>
              <a:rPr lang="ja" sz="1800" b="1">
                <a:solidFill>
                  <a:srgbClr val="434343"/>
                </a:solidFill>
              </a:rPr>
              <a:t>の分布</a:t>
            </a:r>
            <a:endParaRPr sz="600"/>
          </a:p>
        </p:txBody>
      </p:sp>
      <p:sp>
        <p:nvSpPr>
          <p:cNvPr id="1054" name="Google Shape;1054;p49"/>
          <p:cNvSpPr/>
          <p:nvPr/>
        </p:nvSpPr>
        <p:spPr>
          <a:xfrm>
            <a:off x="449199" y="1131962"/>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55" name="Google Shape;1055;p49"/>
          <p:cNvCxnSpPr/>
          <p:nvPr/>
        </p:nvCxnSpPr>
        <p:spPr>
          <a:xfrm>
            <a:off x="465445" y="1713830"/>
            <a:ext cx="2028300" cy="0"/>
          </a:xfrm>
          <a:prstGeom prst="straightConnector1">
            <a:avLst/>
          </a:prstGeom>
          <a:noFill/>
          <a:ln w="19050" cap="flat" cmpd="sng">
            <a:solidFill>
              <a:schemeClr val="dk2"/>
            </a:solidFill>
            <a:prstDash val="solid"/>
            <a:round/>
            <a:headEnd type="none" w="med" len="med"/>
            <a:tailEnd type="none" w="med" len="med"/>
          </a:ln>
        </p:spPr>
      </p:cxnSp>
      <p:cxnSp>
        <p:nvCxnSpPr>
          <p:cNvPr id="1056" name="Google Shape;1056;p49"/>
          <p:cNvCxnSpPr/>
          <p:nvPr/>
        </p:nvCxnSpPr>
        <p:spPr>
          <a:xfrm>
            <a:off x="525403"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1057" name="Google Shape;1057;p49"/>
          <p:cNvSpPr/>
          <p:nvPr/>
        </p:nvSpPr>
        <p:spPr>
          <a:xfrm rot="-5398386">
            <a:off x="2791900" y="2591750"/>
            <a:ext cx="639000" cy="3450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txBox="1"/>
          <p:nvPr/>
        </p:nvSpPr>
        <p:spPr>
          <a:xfrm>
            <a:off x="5745934" y="2517232"/>
            <a:ext cx="443400" cy="44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5000" b="1">
                <a:solidFill>
                  <a:srgbClr val="666666"/>
                </a:solidFill>
              </a:rPr>
              <a:t>×</a:t>
            </a:r>
            <a:endParaRPr sz="2900"/>
          </a:p>
        </p:txBody>
      </p:sp>
      <p:sp>
        <p:nvSpPr>
          <p:cNvPr id="1059" name="Google Shape;1059;p49"/>
          <p:cNvSpPr txBox="1"/>
          <p:nvPr/>
        </p:nvSpPr>
        <p:spPr>
          <a:xfrm>
            <a:off x="6137300" y="1203200"/>
            <a:ext cx="2669100" cy="86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α1</a:t>
            </a:r>
            <a:r>
              <a:rPr lang="ja" sz="2100" b="1">
                <a:solidFill>
                  <a:srgbClr val="434343"/>
                </a:solidFill>
              </a:rPr>
              <a:t>μ, </a:t>
            </a:r>
            <a:r>
              <a:rPr lang="ja" sz="1200" b="1">
                <a:solidFill>
                  <a:srgbClr val="434343"/>
                </a:solidFill>
              </a:rPr>
              <a:t>α1</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None/>
            </a:pPr>
            <a:r>
              <a:rPr lang="ja" sz="2100" b="1">
                <a:solidFill>
                  <a:srgbClr val="FF0062"/>
                </a:solidFill>
              </a:rPr>
              <a:t>β</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β1</a:t>
            </a:r>
            <a:r>
              <a:rPr lang="ja" sz="2100" b="1">
                <a:solidFill>
                  <a:srgbClr val="434343"/>
                </a:solidFill>
              </a:rPr>
              <a:t>μ, </a:t>
            </a:r>
            <a:r>
              <a:rPr lang="ja" sz="1200" b="1">
                <a:solidFill>
                  <a:srgbClr val="434343"/>
                </a:solidFill>
              </a:rPr>
              <a:t>β1</a:t>
            </a:r>
            <a:r>
              <a:rPr lang="ja" sz="2100" b="1">
                <a:solidFill>
                  <a:srgbClr val="434343"/>
                </a:solidFill>
              </a:rPr>
              <a:t>σ)</a:t>
            </a:r>
            <a:endParaRPr sz="2100" b="1">
              <a:solidFill>
                <a:srgbClr val="434343"/>
              </a:solidFill>
            </a:endParaRPr>
          </a:p>
          <a:p>
            <a:pPr marL="0" lvl="0" indent="0" algn="ctr" rtl="0">
              <a:lnSpc>
                <a:spcPct val="115000"/>
              </a:lnSpc>
              <a:spcBef>
                <a:spcPts val="0"/>
              </a:spcBef>
              <a:spcAft>
                <a:spcPts val="0"/>
              </a:spcAft>
              <a:buNone/>
            </a:pPr>
            <a:r>
              <a:rPr lang="ja" sz="2100" b="1">
                <a:solidFill>
                  <a:srgbClr val="FF0062"/>
                </a:solidFill>
              </a:rPr>
              <a:t>σ</a:t>
            </a:r>
            <a:r>
              <a:rPr lang="ja" sz="800" b="1">
                <a:solidFill>
                  <a:srgbClr val="FF0062"/>
                </a:solidFill>
              </a:rPr>
              <a:t>1</a:t>
            </a:r>
            <a:r>
              <a:rPr lang="ja" sz="1700" b="1">
                <a:solidFill>
                  <a:srgbClr val="FF0062"/>
                </a:solidFill>
              </a:rPr>
              <a:t> </a:t>
            </a:r>
            <a:r>
              <a:rPr lang="ja" sz="1700" b="1">
                <a:solidFill>
                  <a:srgbClr val="434343"/>
                </a:solidFill>
              </a:rPr>
              <a:t>~ </a:t>
            </a:r>
            <a:r>
              <a:rPr lang="ja" sz="1800" b="1">
                <a:solidFill>
                  <a:srgbClr val="434343"/>
                </a:solidFill>
              </a:rPr>
              <a:t>InvGamma</a:t>
            </a:r>
            <a:r>
              <a:rPr lang="ja" sz="1700" b="1">
                <a:solidFill>
                  <a:srgbClr val="434343"/>
                </a:solidFill>
              </a:rPr>
              <a:t>(</a:t>
            </a:r>
            <a:r>
              <a:rPr lang="ja" sz="800" b="1">
                <a:solidFill>
                  <a:srgbClr val="434343"/>
                </a:solidFill>
              </a:rPr>
              <a:t>σ</a:t>
            </a:r>
            <a:r>
              <a:rPr lang="ja" sz="1000" b="1">
                <a:solidFill>
                  <a:srgbClr val="434343"/>
                </a:solidFill>
              </a:rPr>
              <a:t>1</a:t>
            </a:r>
            <a:r>
              <a:rPr lang="ja" sz="1700" b="1">
                <a:solidFill>
                  <a:srgbClr val="434343"/>
                </a:solidFill>
              </a:rPr>
              <a:t>α, </a:t>
            </a:r>
            <a:r>
              <a:rPr lang="ja" sz="800" b="1">
                <a:solidFill>
                  <a:srgbClr val="434343"/>
                </a:solidFill>
              </a:rPr>
              <a:t>σ</a:t>
            </a:r>
            <a:r>
              <a:rPr lang="ja" sz="1000" b="1">
                <a:solidFill>
                  <a:srgbClr val="434343"/>
                </a:solidFill>
              </a:rPr>
              <a:t>1</a:t>
            </a:r>
            <a:r>
              <a:rPr lang="ja" sz="1700" b="1">
                <a:solidFill>
                  <a:srgbClr val="434343"/>
                </a:solidFill>
              </a:rPr>
              <a:t>β)</a:t>
            </a:r>
            <a:endParaRPr sz="1900" b="1">
              <a:solidFill>
                <a:srgbClr val="434343"/>
              </a:solidFill>
            </a:endParaRPr>
          </a:p>
        </p:txBody>
      </p:sp>
      <p:sp>
        <p:nvSpPr>
          <p:cNvPr id="1060" name="Google Shape;1060;p49"/>
          <p:cNvSpPr txBox="1"/>
          <p:nvPr/>
        </p:nvSpPr>
        <p:spPr>
          <a:xfrm>
            <a:off x="3211550" y="18073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100" b="1">
                <a:solidFill>
                  <a:srgbClr val="FF0062"/>
                </a:solidFill>
              </a:rPr>
              <a:t>μ</a:t>
            </a:r>
            <a:r>
              <a:rPr lang="ja" sz="800" b="1">
                <a:solidFill>
                  <a:srgbClr val="FF0062"/>
                </a:solidFill>
              </a:rPr>
              <a:t>1</a:t>
            </a:r>
            <a:r>
              <a:rPr lang="ja" sz="2100" b="1">
                <a:solidFill>
                  <a:srgbClr val="FF0062"/>
                </a:solidFill>
              </a:rPr>
              <a:t> </a:t>
            </a:r>
            <a:r>
              <a:rPr lang="ja" sz="2100" b="1">
                <a:solidFill>
                  <a:srgbClr val="434343"/>
                </a:solidFill>
              </a:rPr>
              <a:t>=</a:t>
            </a:r>
            <a:r>
              <a:rPr lang="ja" sz="2100" b="1">
                <a:solidFill>
                  <a:srgbClr val="FF0062"/>
                </a:solidFill>
              </a:rPr>
              <a:t> </a:t>
            </a:r>
            <a:r>
              <a:rPr lang="ja" sz="1900" b="1">
                <a:solidFill>
                  <a:srgbClr val="FF0062"/>
                </a:solidFill>
              </a:rPr>
              <a:t>β</a:t>
            </a:r>
            <a:r>
              <a:rPr lang="ja" sz="600">
                <a:solidFill>
                  <a:srgbClr val="FF0062"/>
                </a:solidFill>
              </a:rPr>
              <a:t>meta</a:t>
            </a:r>
            <a:r>
              <a:rPr lang="ja" sz="2100" b="1">
                <a:solidFill>
                  <a:srgbClr val="FF0062"/>
                </a:solidFill>
              </a:rPr>
              <a:t> </a:t>
            </a:r>
            <a:r>
              <a:rPr lang="ja" sz="2100" b="1">
                <a:solidFill>
                  <a:srgbClr val="434343"/>
                </a:solidFill>
              </a:rPr>
              <a:t>+</a:t>
            </a:r>
            <a:r>
              <a:rPr lang="ja" sz="2100" b="1">
                <a:solidFill>
                  <a:srgbClr val="FF0062"/>
                </a:solidFill>
              </a:rPr>
              <a:t> α</a:t>
            </a:r>
            <a:r>
              <a:rPr lang="ja" sz="800" b="1">
                <a:solidFill>
                  <a:srgbClr val="FF0062"/>
                </a:solidFill>
              </a:rPr>
              <a:t>1</a:t>
            </a:r>
            <a:r>
              <a:rPr lang="ja" sz="2100" b="1">
                <a:solidFill>
                  <a:srgbClr val="FF0062"/>
                </a:solidFill>
              </a:rPr>
              <a:t> </a:t>
            </a:r>
            <a:r>
              <a:rPr lang="ja" sz="2100" b="1">
                <a:solidFill>
                  <a:srgbClr val="434343"/>
                </a:solidFill>
              </a:rPr>
              <a:t>+</a:t>
            </a:r>
            <a:r>
              <a:rPr lang="ja" sz="2100" b="1">
                <a:solidFill>
                  <a:srgbClr val="FF0062"/>
                </a:solidFill>
              </a:rPr>
              <a:t> β</a:t>
            </a:r>
            <a:r>
              <a:rPr lang="ja" sz="800" b="1">
                <a:solidFill>
                  <a:srgbClr val="FF0062"/>
                </a:solidFill>
              </a:rPr>
              <a:t>1</a:t>
            </a:r>
            <a:r>
              <a:rPr lang="ja" sz="2100" b="1">
                <a:solidFill>
                  <a:srgbClr val="FF0062"/>
                </a:solidFill>
              </a:rPr>
              <a:t> </a:t>
            </a:r>
            <a:r>
              <a:rPr lang="ja" sz="2100" b="1">
                <a:solidFill>
                  <a:srgbClr val="434343"/>
                </a:solidFill>
              </a:rPr>
              <a:t>×</a:t>
            </a:r>
            <a:r>
              <a:rPr lang="ja" sz="2100" b="1">
                <a:solidFill>
                  <a:srgbClr val="FF0062"/>
                </a:solidFill>
              </a:rPr>
              <a:t> </a:t>
            </a:r>
            <a:r>
              <a:rPr lang="ja" sz="2100" b="1">
                <a:solidFill>
                  <a:srgbClr val="1155CC"/>
                </a:solidFill>
              </a:rPr>
              <a:t>X</a:t>
            </a:r>
            <a:r>
              <a:rPr lang="ja" sz="800" b="1">
                <a:solidFill>
                  <a:srgbClr val="1155CC"/>
                </a:solidFill>
              </a:rPr>
              <a:t>1</a:t>
            </a:r>
            <a:endParaRPr sz="1900" b="1">
              <a:solidFill>
                <a:srgbClr val="1155CC"/>
              </a:solidFill>
            </a:endParaRPr>
          </a:p>
        </p:txBody>
      </p:sp>
      <p:sp>
        <p:nvSpPr>
          <p:cNvPr id="1061" name="Google Shape;1061;p49"/>
          <p:cNvSpPr txBox="1"/>
          <p:nvPr/>
        </p:nvSpPr>
        <p:spPr>
          <a:xfrm>
            <a:off x="3211550" y="29503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100" b="1">
                <a:solidFill>
                  <a:srgbClr val="FF0062"/>
                </a:solidFill>
              </a:rPr>
              <a:t>μ</a:t>
            </a:r>
            <a:r>
              <a:rPr lang="ja" sz="800" b="1">
                <a:solidFill>
                  <a:srgbClr val="FF0062"/>
                </a:solidFill>
              </a:rPr>
              <a:t>2</a:t>
            </a:r>
            <a:r>
              <a:rPr lang="ja" sz="2100" b="1">
                <a:solidFill>
                  <a:srgbClr val="FF0062"/>
                </a:solidFill>
              </a:rPr>
              <a:t> </a:t>
            </a:r>
            <a:r>
              <a:rPr lang="ja" sz="2100" b="1">
                <a:solidFill>
                  <a:srgbClr val="434343"/>
                </a:solidFill>
              </a:rPr>
              <a:t>=</a:t>
            </a:r>
            <a:r>
              <a:rPr lang="ja" sz="2100" b="1">
                <a:solidFill>
                  <a:srgbClr val="FF0062"/>
                </a:solidFill>
              </a:rPr>
              <a:t> </a:t>
            </a:r>
            <a:r>
              <a:rPr lang="ja" sz="1900" b="1">
                <a:solidFill>
                  <a:srgbClr val="FF0062"/>
                </a:solidFill>
              </a:rPr>
              <a:t>β</a:t>
            </a:r>
            <a:r>
              <a:rPr lang="ja" sz="600">
                <a:solidFill>
                  <a:srgbClr val="FF0062"/>
                </a:solidFill>
              </a:rPr>
              <a:t>meta</a:t>
            </a:r>
            <a:r>
              <a:rPr lang="ja" sz="2100" b="1">
                <a:solidFill>
                  <a:srgbClr val="FF0062"/>
                </a:solidFill>
              </a:rPr>
              <a:t> </a:t>
            </a:r>
            <a:r>
              <a:rPr lang="ja" sz="2100" b="1">
                <a:solidFill>
                  <a:srgbClr val="434343"/>
                </a:solidFill>
              </a:rPr>
              <a:t>+</a:t>
            </a:r>
            <a:r>
              <a:rPr lang="ja" sz="2100" b="1">
                <a:solidFill>
                  <a:srgbClr val="FF0062"/>
                </a:solidFill>
              </a:rPr>
              <a:t> α</a:t>
            </a:r>
            <a:r>
              <a:rPr lang="ja" sz="800" b="1">
                <a:solidFill>
                  <a:srgbClr val="FF0062"/>
                </a:solidFill>
              </a:rPr>
              <a:t>2</a:t>
            </a:r>
            <a:r>
              <a:rPr lang="ja" sz="2100" b="1">
                <a:solidFill>
                  <a:srgbClr val="FF0062"/>
                </a:solidFill>
              </a:rPr>
              <a:t> </a:t>
            </a:r>
            <a:r>
              <a:rPr lang="ja" sz="2100" b="1">
                <a:solidFill>
                  <a:srgbClr val="434343"/>
                </a:solidFill>
              </a:rPr>
              <a:t>+</a:t>
            </a:r>
            <a:r>
              <a:rPr lang="ja" sz="2100" b="1">
                <a:solidFill>
                  <a:srgbClr val="FF0062"/>
                </a:solidFill>
              </a:rPr>
              <a:t> β</a:t>
            </a:r>
            <a:r>
              <a:rPr lang="ja" sz="800" b="1">
                <a:solidFill>
                  <a:srgbClr val="FF0062"/>
                </a:solidFill>
              </a:rPr>
              <a:t>2</a:t>
            </a:r>
            <a:r>
              <a:rPr lang="ja" sz="2100" b="1">
                <a:solidFill>
                  <a:srgbClr val="FF0062"/>
                </a:solidFill>
              </a:rPr>
              <a:t> </a:t>
            </a:r>
            <a:r>
              <a:rPr lang="ja" sz="2100" b="1">
                <a:solidFill>
                  <a:srgbClr val="434343"/>
                </a:solidFill>
              </a:rPr>
              <a:t>×</a:t>
            </a:r>
            <a:r>
              <a:rPr lang="ja" sz="2100" b="1">
                <a:solidFill>
                  <a:srgbClr val="FF0062"/>
                </a:solidFill>
              </a:rPr>
              <a:t> </a:t>
            </a:r>
            <a:r>
              <a:rPr lang="ja" sz="2100" b="1">
                <a:solidFill>
                  <a:srgbClr val="1155CC"/>
                </a:solidFill>
              </a:rPr>
              <a:t>X</a:t>
            </a:r>
            <a:r>
              <a:rPr lang="ja" sz="800" b="1">
                <a:solidFill>
                  <a:srgbClr val="1155CC"/>
                </a:solidFill>
              </a:rPr>
              <a:t>2</a:t>
            </a:r>
            <a:endParaRPr sz="2300" b="1">
              <a:solidFill>
                <a:srgbClr val="FF0062"/>
              </a:solidFill>
            </a:endParaRPr>
          </a:p>
        </p:txBody>
      </p:sp>
      <p:sp>
        <p:nvSpPr>
          <p:cNvPr id="1062" name="Google Shape;1062;p49"/>
          <p:cNvSpPr txBox="1"/>
          <p:nvPr/>
        </p:nvSpPr>
        <p:spPr>
          <a:xfrm>
            <a:off x="6137300" y="2422400"/>
            <a:ext cx="2669100" cy="118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α2</a:t>
            </a:r>
            <a:r>
              <a:rPr lang="ja" sz="2100" b="1">
                <a:solidFill>
                  <a:srgbClr val="434343"/>
                </a:solidFill>
              </a:rPr>
              <a:t>μ, </a:t>
            </a:r>
            <a:r>
              <a:rPr lang="ja" sz="1200" b="1">
                <a:solidFill>
                  <a:srgbClr val="434343"/>
                </a:solidFill>
              </a:rPr>
              <a:t>α2</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None/>
            </a:pPr>
            <a:r>
              <a:rPr lang="ja" sz="2100" b="1">
                <a:solidFill>
                  <a:srgbClr val="FF0062"/>
                </a:solidFill>
              </a:rPr>
              <a:t>β</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β2</a:t>
            </a:r>
            <a:r>
              <a:rPr lang="ja" sz="2100" b="1">
                <a:solidFill>
                  <a:srgbClr val="434343"/>
                </a:solidFill>
              </a:rPr>
              <a:t>μ, </a:t>
            </a:r>
            <a:r>
              <a:rPr lang="ja" sz="1200" b="1">
                <a:solidFill>
                  <a:srgbClr val="434343"/>
                </a:solidFill>
              </a:rPr>
              <a:t>β2</a:t>
            </a:r>
            <a:r>
              <a:rPr lang="ja" sz="2100" b="1">
                <a:solidFill>
                  <a:srgbClr val="434343"/>
                </a:solidFill>
              </a:rPr>
              <a:t>σ)</a:t>
            </a:r>
            <a:endParaRPr sz="2100" b="1">
              <a:solidFill>
                <a:srgbClr val="434343"/>
              </a:solidFill>
            </a:endParaRPr>
          </a:p>
          <a:p>
            <a:pPr marL="0" lvl="0" indent="0" algn="ctr" rtl="0">
              <a:lnSpc>
                <a:spcPct val="115000"/>
              </a:lnSpc>
              <a:spcBef>
                <a:spcPts val="0"/>
              </a:spcBef>
              <a:spcAft>
                <a:spcPts val="0"/>
              </a:spcAft>
              <a:buNone/>
            </a:pPr>
            <a:r>
              <a:rPr lang="ja" sz="2100" b="1">
                <a:solidFill>
                  <a:srgbClr val="FF0062"/>
                </a:solidFill>
              </a:rPr>
              <a:t>σ</a:t>
            </a:r>
            <a:r>
              <a:rPr lang="ja" sz="800" b="1">
                <a:solidFill>
                  <a:srgbClr val="FF0062"/>
                </a:solidFill>
              </a:rPr>
              <a:t>2</a:t>
            </a:r>
            <a:r>
              <a:rPr lang="ja" sz="1700" b="1">
                <a:solidFill>
                  <a:srgbClr val="FF0062"/>
                </a:solidFill>
              </a:rPr>
              <a:t> </a:t>
            </a:r>
            <a:r>
              <a:rPr lang="ja" sz="1700" b="1">
                <a:solidFill>
                  <a:srgbClr val="434343"/>
                </a:solidFill>
              </a:rPr>
              <a:t>~ </a:t>
            </a:r>
            <a:r>
              <a:rPr lang="ja" sz="1800" b="1">
                <a:solidFill>
                  <a:srgbClr val="434343"/>
                </a:solidFill>
              </a:rPr>
              <a:t>InvGamma</a:t>
            </a:r>
            <a:r>
              <a:rPr lang="ja" sz="1700" b="1">
                <a:solidFill>
                  <a:srgbClr val="434343"/>
                </a:solidFill>
              </a:rPr>
              <a:t>(</a:t>
            </a:r>
            <a:r>
              <a:rPr lang="ja" sz="800" b="1">
                <a:solidFill>
                  <a:srgbClr val="434343"/>
                </a:solidFill>
              </a:rPr>
              <a:t>σ</a:t>
            </a:r>
            <a:r>
              <a:rPr lang="ja" sz="1000" b="1">
                <a:solidFill>
                  <a:srgbClr val="434343"/>
                </a:solidFill>
              </a:rPr>
              <a:t>2</a:t>
            </a:r>
            <a:r>
              <a:rPr lang="ja" sz="1700" b="1">
                <a:solidFill>
                  <a:srgbClr val="434343"/>
                </a:solidFill>
              </a:rPr>
              <a:t>α, </a:t>
            </a:r>
            <a:r>
              <a:rPr lang="ja" sz="800" b="1">
                <a:solidFill>
                  <a:srgbClr val="434343"/>
                </a:solidFill>
              </a:rPr>
              <a:t>σ</a:t>
            </a:r>
            <a:r>
              <a:rPr lang="ja" sz="1000" b="1">
                <a:solidFill>
                  <a:srgbClr val="434343"/>
                </a:solidFill>
              </a:rPr>
              <a:t>2</a:t>
            </a:r>
            <a:r>
              <a:rPr lang="ja" sz="1700" b="1">
                <a:solidFill>
                  <a:srgbClr val="434343"/>
                </a:solidFill>
              </a:rPr>
              <a:t>β)</a:t>
            </a:r>
            <a:endParaRPr sz="1900" b="1">
              <a:solidFill>
                <a:srgbClr val="434343"/>
              </a:solidFill>
            </a:endParaRPr>
          </a:p>
        </p:txBody>
      </p:sp>
      <p:sp>
        <p:nvSpPr>
          <p:cNvPr id="1063" name="Google Shape;1063;p49"/>
          <p:cNvSpPr txBox="1"/>
          <p:nvPr/>
        </p:nvSpPr>
        <p:spPr>
          <a:xfrm>
            <a:off x="6137300" y="3678625"/>
            <a:ext cx="2669100" cy="76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100" b="1">
                <a:solidFill>
                  <a:srgbClr val="FF0062"/>
                </a:solidFill>
              </a:rPr>
              <a:t>β</a:t>
            </a:r>
            <a:r>
              <a:rPr lang="ja" sz="800">
                <a:solidFill>
                  <a:srgbClr val="FF0062"/>
                </a:solidFill>
              </a:rPr>
              <a:t>meta</a:t>
            </a:r>
            <a:r>
              <a:rPr lang="ja" sz="2100" b="1">
                <a:solidFill>
                  <a:srgbClr val="FF0062"/>
                </a:solidFill>
              </a:rPr>
              <a:t> </a:t>
            </a:r>
            <a:r>
              <a:rPr lang="ja" sz="2100" b="1">
                <a:solidFill>
                  <a:srgbClr val="434343"/>
                </a:solidFill>
              </a:rPr>
              <a:t>~ </a:t>
            </a:r>
            <a:endParaRPr sz="2100" b="1">
              <a:solidFill>
                <a:srgbClr val="434343"/>
              </a:solidFill>
            </a:endParaRPr>
          </a:p>
          <a:p>
            <a:pPr marL="0" lvl="0" indent="0" algn="l" rtl="0">
              <a:lnSpc>
                <a:spcPct val="100000"/>
              </a:lnSpc>
              <a:spcBef>
                <a:spcPts val="0"/>
              </a:spcBef>
              <a:spcAft>
                <a:spcPts val="0"/>
              </a:spcAft>
              <a:buNone/>
            </a:pPr>
            <a:r>
              <a:rPr lang="ja" sz="2100" b="1">
                <a:solidFill>
                  <a:srgbClr val="434343"/>
                </a:solidFill>
              </a:rPr>
              <a:t> Normal(</a:t>
            </a:r>
            <a:r>
              <a:rPr lang="ja" sz="1200" b="1">
                <a:solidFill>
                  <a:srgbClr val="434343"/>
                </a:solidFill>
              </a:rPr>
              <a:t>β</a:t>
            </a:r>
            <a:r>
              <a:rPr lang="ja" sz="800">
                <a:solidFill>
                  <a:srgbClr val="434343"/>
                </a:solidFill>
              </a:rPr>
              <a:t>meta</a:t>
            </a:r>
            <a:r>
              <a:rPr lang="ja" sz="2100" b="1">
                <a:solidFill>
                  <a:srgbClr val="434343"/>
                </a:solidFill>
              </a:rPr>
              <a:t>μ, </a:t>
            </a:r>
            <a:r>
              <a:rPr lang="ja" sz="1200" b="1">
                <a:solidFill>
                  <a:srgbClr val="434343"/>
                </a:solidFill>
              </a:rPr>
              <a:t>β</a:t>
            </a:r>
            <a:r>
              <a:rPr lang="ja" sz="800">
                <a:solidFill>
                  <a:srgbClr val="434343"/>
                </a:solidFill>
              </a:rPr>
              <a:t>meta</a:t>
            </a:r>
            <a:r>
              <a:rPr lang="ja" sz="2100" b="1">
                <a:solidFill>
                  <a:srgbClr val="434343"/>
                </a:solidFill>
              </a:rPr>
              <a:t>σ)</a:t>
            </a:r>
            <a:endParaRPr sz="1900" b="1">
              <a:solidFill>
                <a:srgbClr val="434343"/>
              </a:solidFill>
            </a:endParaRPr>
          </a:p>
        </p:txBody>
      </p:sp>
      <p:sp>
        <p:nvSpPr>
          <p:cNvPr id="1064" name="Google Shape;1064;p49"/>
          <p:cNvSpPr txBox="1"/>
          <p:nvPr/>
        </p:nvSpPr>
        <p:spPr>
          <a:xfrm>
            <a:off x="3211550" y="2208361"/>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200" b="1">
                <a:solidFill>
                  <a:srgbClr val="1155CC"/>
                </a:solidFill>
              </a:rPr>
              <a:t>y</a:t>
            </a:r>
            <a:r>
              <a:rPr lang="ja" sz="800" b="1">
                <a:solidFill>
                  <a:srgbClr val="1155CC"/>
                </a:solidFill>
              </a:rPr>
              <a:t>1</a:t>
            </a:r>
            <a:r>
              <a:rPr lang="ja" sz="2200" b="1">
                <a:solidFill>
                  <a:srgbClr val="FF0062"/>
                </a:solidFill>
              </a:rPr>
              <a:t> </a:t>
            </a:r>
            <a:r>
              <a:rPr lang="ja" sz="2200" b="1">
                <a:solidFill>
                  <a:srgbClr val="434343"/>
                </a:solidFill>
              </a:rPr>
              <a:t>~ Normal(</a:t>
            </a:r>
            <a:r>
              <a:rPr lang="ja" sz="2200" b="1">
                <a:solidFill>
                  <a:srgbClr val="FF0062"/>
                </a:solidFill>
              </a:rPr>
              <a:t>μ</a:t>
            </a:r>
            <a:r>
              <a:rPr lang="ja" sz="700" b="1">
                <a:solidFill>
                  <a:srgbClr val="FF0062"/>
                </a:solidFill>
              </a:rPr>
              <a:t>1</a:t>
            </a:r>
            <a:r>
              <a:rPr lang="ja" sz="2200" b="1">
                <a:solidFill>
                  <a:srgbClr val="FF0062"/>
                </a:solidFill>
              </a:rPr>
              <a:t>, σ</a:t>
            </a:r>
            <a:r>
              <a:rPr lang="ja" sz="700" b="1">
                <a:solidFill>
                  <a:srgbClr val="FF0062"/>
                </a:solidFill>
              </a:rPr>
              <a:t>1</a:t>
            </a:r>
            <a:r>
              <a:rPr lang="ja" sz="2200" b="1">
                <a:solidFill>
                  <a:srgbClr val="434343"/>
                </a:solidFill>
              </a:rPr>
              <a:t>)</a:t>
            </a:r>
            <a:endParaRPr sz="900"/>
          </a:p>
        </p:txBody>
      </p:sp>
      <p:sp>
        <p:nvSpPr>
          <p:cNvPr id="1065" name="Google Shape;1065;p49"/>
          <p:cNvSpPr txBox="1"/>
          <p:nvPr/>
        </p:nvSpPr>
        <p:spPr>
          <a:xfrm>
            <a:off x="3211550" y="3390775"/>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200" b="1">
                <a:solidFill>
                  <a:srgbClr val="1155CC"/>
                </a:solidFill>
              </a:rPr>
              <a:t>y</a:t>
            </a:r>
            <a:r>
              <a:rPr lang="ja" sz="800" b="1">
                <a:solidFill>
                  <a:srgbClr val="1155CC"/>
                </a:solidFill>
              </a:rPr>
              <a:t>2</a:t>
            </a:r>
            <a:r>
              <a:rPr lang="ja" sz="2200" b="1">
                <a:solidFill>
                  <a:srgbClr val="FF0062"/>
                </a:solidFill>
              </a:rPr>
              <a:t> </a:t>
            </a:r>
            <a:r>
              <a:rPr lang="ja" sz="2200" b="1">
                <a:solidFill>
                  <a:srgbClr val="434343"/>
                </a:solidFill>
              </a:rPr>
              <a:t>~ Normal(</a:t>
            </a:r>
            <a:r>
              <a:rPr lang="ja" sz="2200" b="1">
                <a:solidFill>
                  <a:srgbClr val="FF0062"/>
                </a:solidFill>
              </a:rPr>
              <a:t>μ</a:t>
            </a:r>
            <a:r>
              <a:rPr lang="ja" sz="700" b="1">
                <a:solidFill>
                  <a:srgbClr val="FF0062"/>
                </a:solidFill>
              </a:rPr>
              <a:t>2</a:t>
            </a:r>
            <a:r>
              <a:rPr lang="ja" sz="2200" b="1">
                <a:solidFill>
                  <a:srgbClr val="FF0062"/>
                </a:solidFill>
              </a:rPr>
              <a:t>, σ</a:t>
            </a:r>
            <a:r>
              <a:rPr lang="ja" sz="700" b="1">
                <a:solidFill>
                  <a:srgbClr val="FF0062"/>
                </a:solidFill>
              </a:rPr>
              <a:t>2</a:t>
            </a:r>
            <a:r>
              <a:rPr lang="ja" sz="2200" b="1">
                <a:solidFill>
                  <a:srgbClr val="434343"/>
                </a:solidFill>
              </a:rPr>
              <a:t>)</a:t>
            </a:r>
            <a:endParaRPr sz="900"/>
          </a:p>
        </p:txBody>
      </p:sp>
      <p:sp>
        <p:nvSpPr>
          <p:cNvPr id="1066" name="Google Shape;1066;p49"/>
          <p:cNvSpPr txBox="1"/>
          <p:nvPr/>
        </p:nvSpPr>
        <p:spPr>
          <a:xfrm>
            <a:off x="326550" y="622677"/>
            <a:ext cx="8520600" cy="36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「ケース③共通因子と固有因子」です。需要予測を行う際に、製品別の固有因子と製品間の共通因子を考慮してモデリングを行うシチュエーションです。</a:t>
            </a:r>
            <a:endParaRPr sz="1000">
              <a:solidFill>
                <a:srgbClr val="434343"/>
              </a:solidFill>
            </a:endParaRPr>
          </a:p>
        </p:txBody>
      </p:sp>
      <p:sp>
        <p:nvSpPr>
          <p:cNvPr id="1067" name="Google Shape;1067;p49"/>
          <p:cNvSpPr/>
          <p:nvPr/>
        </p:nvSpPr>
        <p:spPr>
          <a:xfrm>
            <a:off x="507189" y="3624096"/>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sp>
        <p:nvSpPr>
          <p:cNvPr id="1068" name="Google Shape;1068;p49"/>
          <p:cNvSpPr/>
          <p:nvPr/>
        </p:nvSpPr>
        <p:spPr>
          <a:xfrm>
            <a:off x="653105" y="1194107"/>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69" name="Google Shape;1069;p49"/>
          <p:cNvCxnSpPr/>
          <p:nvPr/>
        </p:nvCxnSpPr>
        <p:spPr>
          <a:xfrm>
            <a:off x="669352" y="1775974"/>
            <a:ext cx="2028300" cy="0"/>
          </a:xfrm>
          <a:prstGeom prst="straightConnector1">
            <a:avLst/>
          </a:prstGeom>
          <a:noFill/>
          <a:ln w="19050" cap="flat" cmpd="sng">
            <a:solidFill>
              <a:schemeClr val="dk2"/>
            </a:solidFill>
            <a:prstDash val="solid"/>
            <a:round/>
            <a:headEnd type="none" w="med" len="med"/>
            <a:tailEnd type="none" w="med" len="med"/>
          </a:ln>
        </p:spPr>
      </p:cxnSp>
      <p:sp>
        <p:nvSpPr>
          <p:cNvPr id="1070" name="Google Shape;1070;p49"/>
          <p:cNvSpPr/>
          <p:nvPr/>
        </p:nvSpPr>
        <p:spPr>
          <a:xfrm>
            <a:off x="865243" y="1242195"/>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71" name="Google Shape;1071;p49"/>
          <p:cNvCxnSpPr/>
          <p:nvPr/>
        </p:nvCxnSpPr>
        <p:spPr>
          <a:xfrm>
            <a:off x="881489" y="1824062"/>
            <a:ext cx="2028300" cy="0"/>
          </a:xfrm>
          <a:prstGeom prst="straightConnector1">
            <a:avLst/>
          </a:prstGeom>
          <a:noFill/>
          <a:ln w="19050" cap="flat" cmpd="sng">
            <a:solidFill>
              <a:schemeClr val="dk2"/>
            </a:solidFill>
            <a:prstDash val="solid"/>
            <a:round/>
            <a:headEnd type="none" w="med" len="med"/>
            <a:tailEnd type="none" w="med" len="med"/>
          </a:ln>
        </p:spPr>
      </p:cxnSp>
      <p:sp>
        <p:nvSpPr>
          <p:cNvPr id="1072" name="Google Shape;1072;p49"/>
          <p:cNvSpPr/>
          <p:nvPr/>
        </p:nvSpPr>
        <p:spPr>
          <a:xfrm>
            <a:off x="449199" y="2351162"/>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73" name="Google Shape;1073;p49"/>
          <p:cNvCxnSpPr/>
          <p:nvPr/>
        </p:nvCxnSpPr>
        <p:spPr>
          <a:xfrm>
            <a:off x="465445" y="2933030"/>
            <a:ext cx="2028300" cy="0"/>
          </a:xfrm>
          <a:prstGeom prst="straightConnector1">
            <a:avLst/>
          </a:prstGeom>
          <a:noFill/>
          <a:ln w="19050" cap="flat" cmpd="sng">
            <a:solidFill>
              <a:schemeClr val="dk2"/>
            </a:solidFill>
            <a:prstDash val="solid"/>
            <a:round/>
            <a:headEnd type="none" w="med" len="med"/>
            <a:tailEnd type="none" w="med" len="med"/>
          </a:ln>
        </p:spPr>
      </p:cxnSp>
      <p:sp>
        <p:nvSpPr>
          <p:cNvPr id="1074" name="Google Shape;1074;p49"/>
          <p:cNvSpPr/>
          <p:nvPr/>
        </p:nvSpPr>
        <p:spPr>
          <a:xfrm>
            <a:off x="653105" y="2413307"/>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75" name="Google Shape;1075;p49"/>
          <p:cNvCxnSpPr/>
          <p:nvPr/>
        </p:nvCxnSpPr>
        <p:spPr>
          <a:xfrm>
            <a:off x="669352" y="2995174"/>
            <a:ext cx="2028300" cy="0"/>
          </a:xfrm>
          <a:prstGeom prst="straightConnector1">
            <a:avLst/>
          </a:prstGeom>
          <a:noFill/>
          <a:ln w="19050" cap="flat" cmpd="sng">
            <a:solidFill>
              <a:schemeClr val="dk2"/>
            </a:solidFill>
            <a:prstDash val="solid"/>
            <a:round/>
            <a:headEnd type="none" w="med" len="med"/>
            <a:tailEnd type="none" w="med" len="med"/>
          </a:ln>
        </p:spPr>
      </p:cxnSp>
      <p:sp>
        <p:nvSpPr>
          <p:cNvPr id="1076" name="Google Shape;1076;p49"/>
          <p:cNvSpPr/>
          <p:nvPr/>
        </p:nvSpPr>
        <p:spPr>
          <a:xfrm>
            <a:off x="865243" y="2461395"/>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077" name="Google Shape;1077;p49"/>
          <p:cNvCxnSpPr/>
          <p:nvPr/>
        </p:nvCxnSpPr>
        <p:spPr>
          <a:xfrm>
            <a:off x="881489" y="3043262"/>
            <a:ext cx="20283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50"/>
          <p:cNvSpPr txBox="1"/>
          <p:nvPr/>
        </p:nvSpPr>
        <p:spPr>
          <a:xfrm>
            <a:off x="303200" y="985375"/>
            <a:ext cx="5612400" cy="38211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ここはとてもシンプルです。それぞれ個別の回帰モデルを考えながら、共通因子用の変数を一つ作っておきます。</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共通変数は βmeta としておきました。</a:t>
            </a:r>
            <a:endParaRPr sz="1000">
              <a:solidFill>
                <a:srgbClr val="434343"/>
              </a:solidFill>
            </a:endParaRPr>
          </a:p>
        </p:txBody>
      </p:sp>
      <p:sp>
        <p:nvSpPr>
          <p:cNvPr id="1083" name="Google Shape;1083;p5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確率モデルの作り方：階層モデル</a:t>
            </a:r>
            <a:endParaRPr/>
          </a:p>
        </p:txBody>
      </p:sp>
      <p:sp>
        <p:nvSpPr>
          <p:cNvPr id="1084" name="Google Shape;1084;p5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37</a:t>
            </a:fld>
            <a:endParaRPr/>
          </a:p>
        </p:txBody>
      </p:sp>
      <p:sp>
        <p:nvSpPr>
          <p:cNvPr id="1085" name="Google Shape;1085;p50"/>
          <p:cNvSpPr txBox="1"/>
          <p:nvPr/>
        </p:nvSpPr>
        <p:spPr>
          <a:xfrm>
            <a:off x="6119900" y="985375"/>
            <a:ext cx="2703900" cy="38211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1086" name="Google Shape;1086;p50"/>
          <p:cNvSpPr txBox="1"/>
          <p:nvPr/>
        </p:nvSpPr>
        <p:spPr>
          <a:xfrm>
            <a:off x="6137300" y="1203200"/>
            <a:ext cx="2669100" cy="860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α1</a:t>
            </a:r>
            <a:r>
              <a:rPr lang="ja" sz="2100" b="1">
                <a:solidFill>
                  <a:srgbClr val="434343"/>
                </a:solidFill>
              </a:rPr>
              <a:t>μ, </a:t>
            </a:r>
            <a:r>
              <a:rPr lang="ja" sz="1200" b="1">
                <a:solidFill>
                  <a:srgbClr val="434343"/>
                </a:solidFill>
              </a:rPr>
              <a:t>α1</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None/>
            </a:pPr>
            <a:r>
              <a:rPr lang="ja" sz="2100" b="1">
                <a:solidFill>
                  <a:srgbClr val="FF0062"/>
                </a:solidFill>
              </a:rPr>
              <a:t>β</a:t>
            </a:r>
            <a:r>
              <a:rPr lang="ja" sz="1000" b="1">
                <a:solidFill>
                  <a:srgbClr val="FF0062"/>
                </a:solidFill>
              </a:rPr>
              <a:t>1</a:t>
            </a:r>
            <a:r>
              <a:rPr lang="ja" sz="2100" b="1">
                <a:solidFill>
                  <a:srgbClr val="FF0062"/>
                </a:solidFill>
              </a:rPr>
              <a:t> </a:t>
            </a:r>
            <a:r>
              <a:rPr lang="ja" sz="2100" b="1">
                <a:solidFill>
                  <a:srgbClr val="434343"/>
                </a:solidFill>
              </a:rPr>
              <a:t>~ Normal(</a:t>
            </a:r>
            <a:r>
              <a:rPr lang="ja" sz="1200" b="1">
                <a:solidFill>
                  <a:srgbClr val="434343"/>
                </a:solidFill>
              </a:rPr>
              <a:t>β1</a:t>
            </a:r>
            <a:r>
              <a:rPr lang="ja" sz="2100" b="1">
                <a:solidFill>
                  <a:srgbClr val="434343"/>
                </a:solidFill>
              </a:rPr>
              <a:t>μ, </a:t>
            </a:r>
            <a:r>
              <a:rPr lang="ja" sz="1200" b="1">
                <a:solidFill>
                  <a:srgbClr val="434343"/>
                </a:solidFill>
              </a:rPr>
              <a:t>β1</a:t>
            </a:r>
            <a:r>
              <a:rPr lang="ja" sz="2100" b="1">
                <a:solidFill>
                  <a:srgbClr val="434343"/>
                </a:solidFill>
              </a:rPr>
              <a:t>σ)</a:t>
            </a:r>
            <a:endParaRPr sz="2100" b="1">
              <a:solidFill>
                <a:srgbClr val="434343"/>
              </a:solidFill>
            </a:endParaRPr>
          </a:p>
          <a:p>
            <a:pPr marL="0" lvl="0" indent="0" algn="ctr" rtl="0">
              <a:lnSpc>
                <a:spcPct val="115000"/>
              </a:lnSpc>
              <a:spcBef>
                <a:spcPts val="0"/>
              </a:spcBef>
              <a:spcAft>
                <a:spcPts val="0"/>
              </a:spcAft>
              <a:buNone/>
            </a:pPr>
            <a:r>
              <a:rPr lang="ja" sz="2100" b="1">
                <a:solidFill>
                  <a:srgbClr val="FF0062"/>
                </a:solidFill>
              </a:rPr>
              <a:t>σ</a:t>
            </a:r>
            <a:r>
              <a:rPr lang="ja" sz="800" b="1">
                <a:solidFill>
                  <a:srgbClr val="FF0062"/>
                </a:solidFill>
              </a:rPr>
              <a:t>1</a:t>
            </a:r>
            <a:r>
              <a:rPr lang="ja" sz="1700" b="1">
                <a:solidFill>
                  <a:srgbClr val="FF0062"/>
                </a:solidFill>
              </a:rPr>
              <a:t> </a:t>
            </a:r>
            <a:r>
              <a:rPr lang="ja" sz="1700" b="1">
                <a:solidFill>
                  <a:srgbClr val="434343"/>
                </a:solidFill>
              </a:rPr>
              <a:t>~ </a:t>
            </a:r>
            <a:r>
              <a:rPr lang="ja" sz="1800" b="1">
                <a:solidFill>
                  <a:srgbClr val="434343"/>
                </a:solidFill>
              </a:rPr>
              <a:t>InvGamma</a:t>
            </a:r>
            <a:r>
              <a:rPr lang="ja" sz="1700" b="1">
                <a:solidFill>
                  <a:srgbClr val="434343"/>
                </a:solidFill>
              </a:rPr>
              <a:t>(</a:t>
            </a:r>
            <a:r>
              <a:rPr lang="ja" sz="800" b="1">
                <a:solidFill>
                  <a:srgbClr val="434343"/>
                </a:solidFill>
              </a:rPr>
              <a:t>σ</a:t>
            </a:r>
            <a:r>
              <a:rPr lang="ja" sz="1000" b="1">
                <a:solidFill>
                  <a:srgbClr val="434343"/>
                </a:solidFill>
              </a:rPr>
              <a:t>1</a:t>
            </a:r>
            <a:r>
              <a:rPr lang="ja" sz="1700" b="1">
                <a:solidFill>
                  <a:srgbClr val="434343"/>
                </a:solidFill>
              </a:rPr>
              <a:t>α, </a:t>
            </a:r>
            <a:r>
              <a:rPr lang="ja" sz="800" b="1">
                <a:solidFill>
                  <a:srgbClr val="434343"/>
                </a:solidFill>
              </a:rPr>
              <a:t>σ</a:t>
            </a:r>
            <a:r>
              <a:rPr lang="ja" sz="1000" b="1">
                <a:solidFill>
                  <a:srgbClr val="434343"/>
                </a:solidFill>
              </a:rPr>
              <a:t>1</a:t>
            </a:r>
            <a:r>
              <a:rPr lang="ja" sz="1700" b="1">
                <a:solidFill>
                  <a:srgbClr val="434343"/>
                </a:solidFill>
              </a:rPr>
              <a:t>β)</a:t>
            </a:r>
            <a:endParaRPr sz="1900" b="1">
              <a:solidFill>
                <a:srgbClr val="434343"/>
              </a:solidFill>
            </a:endParaRPr>
          </a:p>
        </p:txBody>
      </p:sp>
      <p:sp>
        <p:nvSpPr>
          <p:cNvPr id="1087" name="Google Shape;1087;p50"/>
          <p:cNvSpPr txBox="1"/>
          <p:nvPr/>
        </p:nvSpPr>
        <p:spPr>
          <a:xfrm>
            <a:off x="6137300" y="2422400"/>
            <a:ext cx="2669100" cy="1186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ja" sz="2100" b="1">
                <a:solidFill>
                  <a:srgbClr val="FF0062"/>
                </a:solidFill>
              </a:rPr>
              <a:t>α</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α2</a:t>
            </a:r>
            <a:r>
              <a:rPr lang="ja" sz="2100" b="1">
                <a:solidFill>
                  <a:srgbClr val="434343"/>
                </a:solidFill>
              </a:rPr>
              <a:t>μ, </a:t>
            </a:r>
            <a:r>
              <a:rPr lang="ja" sz="1200" b="1">
                <a:solidFill>
                  <a:srgbClr val="434343"/>
                </a:solidFill>
              </a:rPr>
              <a:t>α2</a:t>
            </a:r>
            <a:r>
              <a:rPr lang="ja" sz="2100" b="1">
                <a:solidFill>
                  <a:srgbClr val="434343"/>
                </a:solidFill>
              </a:rPr>
              <a:t>σ)</a:t>
            </a:r>
            <a:endParaRPr sz="2100" b="1">
              <a:solidFill>
                <a:srgbClr val="434343"/>
              </a:solidFill>
            </a:endParaRPr>
          </a:p>
          <a:p>
            <a:pPr marL="0" lvl="0" indent="0" algn="ctr" rtl="0">
              <a:lnSpc>
                <a:spcPct val="100000"/>
              </a:lnSpc>
              <a:spcBef>
                <a:spcPts val="0"/>
              </a:spcBef>
              <a:spcAft>
                <a:spcPts val="0"/>
              </a:spcAft>
              <a:buNone/>
            </a:pPr>
            <a:r>
              <a:rPr lang="ja" sz="2100" b="1">
                <a:solidFill>
                  <a:srgbClr val="FF0062"/>
                </a:solidFill>
              </a:rPr>
              <a:t>β</a:t>
            </a:r>
            <a:r>
              <a:rPr lang="ja" sz="1000" b="1">
                <a:solidFill>
                  <a:srgbClr val="FF0062"/>
                </a:solidFill>
              </a:rPr>
              <a:t>2</a:t>
            </a:r>
            <a:r>
              <a:rPr lang="ja" sz="2100" b="1">
                <a:solidFill>
                  <a:srgbClr val="FF0062"/>
                </a:solidFill>
              </a:rPr>
              <a:t> </a:t>
            </a:r>
            <a:r>
              <a:rPr lang="ja" sz="2100" b="1">
                <a:solidFill>
                  <a:srgbClr val="434343"/>
                </a:solidFill>
              </a:rPr>
              <a:t>~ Normal(</a:t>
            </a:r>
            <a:r>
              <a:rPr lang="ja" sz="1200" b="1">
                <a:solidFill>
                  <a:srgbClr val="434343"/>
                </a:solidFill>
              </a:rPr>
              <a:t>β2</a:t>
            </a:r>
            <a:r>
              <a:rPr lang="ja" sz="2100" b="1">
                <a:solidFill>
                  <a:srgbClr val="434343"/>
                </a:solidFill>
              </a:rPr>
              <a:t>μ, </a:t>
            </a:r>
            <a:r>
              <a:rPr lang="ja" sz="1200" b="1">
                <a:solidFill>
                  <a:srgbClr val="434343"/>
                </a:solidFill>
              </a:rPr>
              <a:t>β2</a:t>
            </a:r>
            <a:r>
              <a:rPr lang="ja" sz="2100" b="1">
                <a:solidFill>
                  <a:srgbClr val="434343"/>
                </a:solidFill>
              </a:rPr>
              <a:t>σ)</a:t>
            </a:r>
            <a:endParaRPr sz="2100" b="1">
              <a:solidFill>
                <a:srgbClr val="434343"/>
              </a:solidFill>
            </a:endParaRPr>
          </a:p>
          <a:p>
            <a:pPr marL="0" lvl="0" indent="0" algn="ctr" rtl="0">
              <a:lnSpc>
                <a:spcPct val="115000"/>
              </a:lnSpc>
              <a:spcBef>
                <a:spcPts val="0"/>
              </a:spcBef>
              <a:spcAft>
                <a:spcPts val="0"/>
              </a:spcAft>
              <a:buNone/>
            </a:pPr>
            <a:r>
              <a:rPr lang="ja" sz="2100" b="1">
                <a:solidFill>
                  <a:srgbClr val="FF0062"/>
                </a:solidFill>
              </a:rPr>
              <a:t>σ</a:t>
            </a:r>
            <a:r>
              <a:rPr lang="ja" sz="800" b="1">
                <a:solidFill>
                  <a:srgbClr val="FF0062"/>
                </a:solidFill>
              </a:rPr>
              <a:t>2</a:t>
            </a:r>
            <a:r>
              <a:rPr lang="ja" sz="1700" b="1">
                <a:solidFill>
                  <a:srgbClr val="FF0062"/>
                </a:solidFill>
              </a:rPr>
              <a:t> </a:t>
            </a:r>
            <a:r>
              <a:rPr lang="ja" sz="1700" b="1">
                <a:solidFill>
                  <a:srgbClr val="434343"/>
                </a:solidFill>
              </a:rPr>
              <a:t>~ </a:t>
            </a:r>
            <a:r>
              <a:rPr lang="ja" sz="1800" b="1">
                <a:solidFill>
                  <a:srgbClr val="434343"/>
                </a:solidFill>
              </a:rPr>
              <a:t>InvGamma</a:t>
            </a:r>
            <a:r>
              <a:rPr lang="ja" sz="1700" b="1">
                <a:solidFill>
                  <a:srgbClr val="434343"/>
                </a:solidFill>
              </a:rPr>
              <a:t>(</a:t>
            </a:r>
            <a:r>
              <a:rPr lang="ja" sz="800" b="1">
                <a:solidFill>
                  <a:srgbClr val="434343"/>
                </a:solidFill>
              </a:rPr>
              <a:t>σ</a:t>
            </a:r>
            <a:r>
              <a:rPr lang="ja" sz="1000" b="1">
                <a:solidFill>
                  <a:srgbClr val="434343"/>
                </a:solidFill>
              </a:rPr>
              <a:t>2</a:t>
            </a:r>
            <a:r>
              <a:rPr lang="ja" sz="1700" b="1">
                <a:solidFill>
                  <a:srgbClr val="434343"/>
                </a:solidFill>
              </a:rPr>
              <a:t>α, </a:t>
            </a:r>
            <a:r>
              <a:rPr lang="ja" sz="800" b="1">
                <a:solidFill>
                  <a:srgbClr val="434343"/>
                </a:solidFill>
              </a:rPr>
              <a:t>σ</a:t>
            </a:r>
            <a:r>
              <a:rPr lang="ja" sz="1000" b="1">
                <a:solidFill>
                  <a:srgbClr val="434343"/>
                </a:solidFill>
              </a:rPr>
              <a:t>2</a:t>
            </a:r>
            <a:r>
              <a:rPr lang="ja" sz="1700" b="1">
                <a:solidFill>
                  <a:srgbClr val="434343"/>
                </a:solidFill>
              </a:rPr>
              <a:t>β)</a:t>
            </a:r>
            <a:endParaRPr sz="1900" b="1">
              <a:solidFill>
                <a:srgbClr val="434343"/>
              </a:solidFill>
            </a:endParaRPr>
          </a:p>
        </p:txBody>
      </p:sp>
      <p:sp>
        <p:nvSpPr>
          <p:cNvPr id="1088" name="Google Shape;1088;p50"/>
          <p:cNvSpPr txBox="1"/>
          <p:nvPr/>
        </p:nvSpPr>
        <p:spPr>
          <a:xfrm>
            <a:off x="6137300" y="3678625"/>
            <a:ext cx="2669100" cy="76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100" b="1">
                <a:solidFill>
                  <a:srgbClr val="FF0062"/>
                </a:solidFill>
              </a:rPr>
              <a:t>β</a:t>
            </a:r>
            <a:r>
              <a:rPr lang="ja" sz="800">
                <a:solidFill>
                  <a:srgbClr val="FF0062"/>
                </a:solidFill>
              </a:rPr>
              <a:t>meta</a:t>
            </a:r>
            <a:r>
              <a:rPr lang="ja" sz="2100" b="1">
                <a:solidFill>
                  <a:srgbClr val="FF0062"/>
                </a:solidFill>
              </a:rPr>
              <a:t> </a:t>
            </a:r>
            <a:r>
              <a:rPr lang="ja" sz="2100" b="1">
                <a:solidFill>
                  <a:srgbClr val="434343"/>
                </a:solidFill>
              </a:rPr>
              <a:t>~ </a:t>
            </a:r>
            <a:endParaRPr sz="2100" b="1">
              <a:solidFill>
                <a:srgbClr val="434343"/>
              </a:solidFill>
            </a:endParaRPr>
          </a:p>
          <a:p>
            <a:pPr marL="0" lvl="0" indent="0" algn="l" rtl="0">
              <a:lnSpc>
                <a:spcPct val="100000"/>
              </a:lnSpc>
              <a:spcBef>
                <a:spcPts val="0"/>
              </a:spcBef>
              <a:spcAft>
                <a:spcPts val="0"/>
              </a:spcAft>
              <a:buNone/>
            </a:pPr>
            <a:r>
              <a:rPr lang="ja" sz="2100" b="1">
                <a:solidFill>
                  <a:srgbClr val="434343"/>
                </a:solidFill>
              </a:rPr>
              <a:t> Normal(</a:t>
            </a:r>
            <a:r>
              <a:rPr lang="ja" sz="1200" b="1">
                <a:solidFill>
                  <a:srgbClr val="434343"/>
                </a:solidFill>
              </a:rPr>
              <a:t>β</a:t>
            </a:r>
            <a:r>
              <a:rPr lang="ja" sz="800">
                <a:solidFill>
                  <a:srgbClr val="434343"/>
                </a:solidFill>
              </a:rPr>
              <a:t>meta</a:t>
            </a:r>
            <a:r>
              <a:rPr lang="ja" sz="2100" b="1">
                <a:solidFill>
                  <a:srgbClr val="434343"/>
                </a:solidFill>
              </a:rPr>
              <a:t>μ, </a:t>
            </a:r>
            <a:r>
              <a:rPr lang="ja" sz="1200" b="1">
                <a:solidFill>
                  <a:srgbClr val="434343"/>
                </a:solidFill>
              </a:rPr>
              <a:t>β</a:t>
            </a:r>
            <a:r>
              <a:rPr lang="ja" sz="800">
                <a:solidFill>
                  <a:srgbClr val="434343"/>
                </a:solidFill>
              </a:rPr>
              <a:t>meta</a:t>
            </a:r>
            <a:r>
              <a:rPr lang="ja" sz="2100" b="1">
                <a:solidFill>
                  <a:srgbClr val="434343"/>
                </a:solidFill>
              </a:rPr>
              <a:t>σ)</a:t>
            </a:r>
            <a:endParaRPr sz="1900" b="1">
              <a:solidFill>
                <a:srgbClr val="434343"/>
              </a:solidFill>
            </a:endParaRPr>
          </a:p>
        </p:txBody>
      </p:sp>
      <p:sp>
        <p:nvSpPr>
          <p:cNvPr id="1089" name="Google Shape;1089;p50"/>
          <p:cNvSpPr txBox="1"/>
          <p:nvPr/>
        </p:nvSpPr>
        <p:spPr>
          <a:xfrm>
            <a:off x="326550" y="622677"/>
            <a:ext cx="8520600" cy="36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chemeClr val="accent5"/>
                </a:solidFill>
              </a:rPr>
              <a:t>事前分布</a:t>
            </a:r>
            <a:r>
              <a:rPr lang="ja" sz="1000">
                <a:solidFill>
                  <a:srgbClr val="434343"/>
                </a:solidFill>
              </a:rPr>
              <a:t>を見てみます。ここでは個別の製品は2種類としましたが、もっと種類が多くても同じようにモデリングできます。</a:t>
            </a:r>
            <a:endParaRPr sz="1000">
              <a:solidFill>
                <a:srgbClr val="434343"/>
              </a:solidFill>
            </a:endParaRPr>
          </a:p>
        </p:txBody>
      </p:sp>
      <p:sp>
        <p:nvSpPr>
          <p:cNvPr id="1090" name="Google Shape;1090;p50"/>
          <p:cNvSpPr/>
          <p:nvPr/>
        </p:nvSpPr>
        <p:spPr>
          <a:xfrm>
            <a:off x="6197825" y="1279350"/>
            <a:ext cx="2562000" cy="1013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txBox="1"/>
          <p:nvPr/>
        </p:nvSpPr>
        <p:spPr>
          <a:xfrm>
            <a:off x="6197825" y="1096350"/>
            <a:ext cx="2562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434343"/>
                </a:solidFill>
              </a:rPr>
              <a:t>製品1の回帰モデル 用</a:t>
            </a:r>
            <a:endParaRPr sz="1000" b="1">
              <a:solidFill>
                <a:srgbClr val="434343"/>
              </a:solidFill>
            </a:endParaRPr>
          </a:p>
        </p:txBody>
      </p:sp>
      <p:sp>
        <p:nvSpPr>
          <p:cNvPr id="1092" name="Google Shape;1092;p50"/>
          <p:cNvSpPr/>
          <p:nvPr/>
        </p:nvSpPr>
        <p:spPr>
          <a:xfrm>
            <a:off x="6197825" y="2537186"/>
            <a:ext cx="2562000" cy="107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txBox="1"/>
          <p:nvPr/>
        </p:nvSpPr>
        <p:spPr>
          <a:xfrm>
            <a:off x="6197825" y="2362190"/>
            <a:ext cx="2562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434343"/>
                </a:solidFill>
              </a:rPr>
              <a:t>製品2の回帰モデル 用</a:t>
            </a:r>
            <a:endParaRPr sz="1000" b="1">
              <a:solidFill>
                <a:srgbClr val="434343"/>
              </a:solidFill>
            </a:endParaRPr>
          </a:p>
        </p:txBody>
      </p:sp>
      <p:sp>
        <p:nvSpPr>
          <p:cNvPr id="1094" name="Google Shape;1094;p50"/>
          <p:cNvSpPr/>
          <p:nvPr/>
        </p:nvSpPr>
        <p:spPr>
          <a:xfrm>
            <a:off x="6197825" y="3756379"/>
            <a:ext cx="2562000" cy="690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txBox="1"/>
          <p:nvPr/>
        </p:nvSpPr>
        <p:spPr>
          <a:xfrm>
            <a:off x="7340825" y="3810000"/>
            <a:ext cx="1342800" cy="1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ja" sz="1000" b="1">
                <a:solidFill>
                  <a:srgbClr val="434343"/>
                </a:solidFill>
              </a:rPr>
              <a:t>共通因子</a:t>
            </a:r>
            <a:endParaRPr sz="1000" b="1">
              <a:solidFill>
                <a:srgbClr val="43434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5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38</a:t>
            </a:fld>
            <a:endParaRPr/>
          </a:p>
        </p:txBody>
      </p:sp>
      <p:sp>
        <p:nvSpPr>
          <p:cNvPr id="1101" name="Google Shape;1101;p51"/>
          <p:cNvSpPr txBox="1"/>
          <p:nvPr/>
        </p:nvSpPr>
        <p:spPr>
          <a:xfrm>
            <a:off x="3211550" y="985375"/>
            <a:ext cx="2703900" cy="38211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1102" name="Google Shape;1102;p51"/>
          <p:cNvSpPr txBox="1"/>
          <p:nvPr/>
        </p:nvSpPr>
        <p:spPr>
          <a:xfrm>
            <a:off x="3211550" y="18073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100" b="1">
                <a:solidFill>
                  <a:srgbClr val="FF0062"/>
                </a:solidFill>
              </a:rPr>
              <a:t>μ</a:t>
            </a:r>
            <a:r>
              <a:rPr lang="ja" sz="800" b="1">
                <a:solidFill>
                  <a:srgbClr val="FF0062"/>
                </a:solidFill>
              </a:rPr>
              <a:t>1</a:t>
            </a:r>
            <a:r>
              <a:rPr lang="ja" sz="2100" b="1">
                <a:solidFill>
                  <a:srgbClr val="FF0062"/>
                </a:solidFill>
              </a:rPr>
              <a:t> </a:t>
            </a:r>
            <a:r>
              <a:rPr lang="ja" sz="2100" b="1">
                <a:solidFill>
                  <a:srgbClr val="434343"/>
                </a:solidFill>
              </a:rPr>
              <a:t>=</a:t>
            </a:r>
            <a:r>
              <a:rPr lang="ja" sz="2100" b="1">
                <a:solidFill>
                  <a:srgbClr val="FF0062"/>
                </a:solidFill>
              </a:rPr>
              <a:t> </a:t>
            </a:r>
            <a:r>
              <a:rPr lang="ja" sz="1900" b="1">
                <a:solidFill>
                  <a:srgbClr val="FF0062"/>
                </a:solidFill>
              </a:rPr>
              <a:t>β</a:t>
            </a:r>
            <a:r>
              <a:rPr lang="ja" sz="600">
                <a:solidFill>
                  <a:srgbClr val="FF0062"/>
                </a:solidFill>
              </a:rPr>
              <a:t>meta</a:t>
            </a:r>
            <a:r>
              <a:rPr lang="ja" sz="2100" b="1">
                <a:solidFill>
                  <a:srgbClr val="FF0062"/>
                </a:solidFill>
              </a:rPr>
              <a:t> </a:t>
            </a:r>
            <a:r>
              <a:rPr lang="ja" sz="2100" b="1">
                <a:solidFill>
                  <a:srgbClr val="434343"/>
                </a:solidFill>
              </a:rPr>
              <a:t>+</a:t>
            </a:r>
            <a:r>
              <a:rPr lang="ja" sz="2100" b="1">
                <a:solidFill>
                  <a:srgbClr val="FF0062"/>
                </a:solidFill>
              </a:rPr>
              <a:t> α</a:t>
            </a:r>
            <a:r>
              <a:rPr lang="ja" sz="800" b="1">
                <a:solidFill>
                  <a:srgbClr val="FF0062"/>
                </a:solidFill>
              </a:rPr>
              <a:t>1</a:t>
            </a:r>
            <a:r>
              <a:rPr lang="ja" sz="2100" b="1">
                <a:solidFill>
                  <a:srgbClr val="FF0062"/>
                </a:solidFill>
              </a:rPr>
              <a:t> </a:t>
            </a:r>
            <a:r>
              <a:rPr lang="ja" sz="2100" b="1">
                <a:solidFill>
                  <a:srgbClr val="434343"/>
                </a:solidFill>
              </a:rPr>
              <a:t>+</a:t>
            </a:r>
            <a:r>
              <a:rPr lang="ja" sz="2100" b="1">
                <a:solidFill>
                  <a:srgbClr val="FF0062"/>
                </a:solidFill>
              </a:rPr>
              <a:t> β</a:t>
            </a:r>
            <a:r>
              <a:rPr lang="ja" sz="800" b="1">
                <a:solidFill>
                  <a:srgbClr val="FF0062"/>
                </a:solidFill>
              </a:rPr>
              <a:t>1</a:t>
            </a:r>
            <a:r>
              <a:rPr lang="ja" sz="2100" b="1">
                <a:solidFill>
                  <a:srgbClr val="FF0062"/>
                </a:solidFill>
              </a:rPr>
              <a:t> </a:t>
            </a:r>
            <a:r>
              <a:rPr lang="ja" sz="2100" b="1">
                <a:solidFill>
                  <a:srgbClr val="434343"/>
                </a:solidFill>
              </a:rPr>
              <a:t>×</a:t>
            </a:r>
            <a:r>
              <a:rPr lang="ja" sz="2100" b="1">
                <a:solidFill>
                  <a:srgbClr val="FF0062"/>
                </a:solidFill>
              </a:rPr>
              <a:t> </a:t>
            </a:r>
            <a:r>
              <a:rPr lang="ja" sz="2100" b="1">
                <a:solidFill>
                  <a:srgbClr val="1155CC"/>
                </a:solidFill>
              </a:rPr>
              <a:t>X</a:t>
            </a:r>
            <a:r>
              <a:rPr lang="ja" sz="800" b="1">
                <a:solidFill>
                  <a:srgbClr val="1155CC"/>
                </a:solidFill>
              </a:rPr>
              <a:t>1</a:t>
            </a:r>
            <a:endParaRPr sz="1900" b="1">
              <a:solidFill>
                <a:srgbClr val="1155CC"/>
              </a:solidFill>
            </a:endParaRPr>
          </a:p>
        </p:txBody>
      </p:sp>
      <p:sp>
        <p:nvSpPr>
          <p:cNvPr id="1103" name="Google Shape;1103;p51"/>
          <p:cNvSpPr txBox="1"/>
          <p:nvPr/>
        </p:nvSpPr>
        <p:spPr>
          <a:xfrm>
            <a:off x="3211550" y="2950367"/>
            <a:ext cx="2703900" cy="397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2100" b="1">
                <a:solidFill>
                  <a:srgbClr val="FF0062"/>
                </a:solidFill>
              </a:rPr>
              <a:t>μ</a:t>
            </a:r>
            <a:r>
              <a:rPr lang="ja" sz="800" b="1">
                <a:solidFill>
                  <a:srgbClr val="FF0062"/>
                </a:solidFill>
              </a:rPr>
              <a:t>2</a:t>
            </a:r>
            <a:r>
              <a:rPr lang="ja" sz="2100" b="1">
                <a:solidFill>
                  <a:srgbClr val="FF0062"/>
                </a:solidFill>
              </a:rPr>
              <a:t> </a:t>
            </a:r>
            <a:r>
              <a:rPr lang="ja" sz="2100" b="1">
                <a:solidFill>
                  <a:srgbClr val="434343"/>
                </a:solidFill>
              </a:rPr>
              <a:t>=</a:t>
            </a:r>
            <a:r>
              <a:rPr lang="ja" sz="2100" b="1">
                <a:solidFill>
                  <a:srgbClr val="FF0062"/>
                </a:solidFill>
              </a:rPr>
              <a:t> </a:t>
            </a:r>
            <a:r>
              <a:rPr lang="ja" sz="1900" b="1">
                <a:solidFill>
                  <a:srgbClr val="FF0062"/>
                </a:solidFill>
              </a:rPr>
              <a:t>β</a:t>
            </a:r>
            <a:r>
              <a:rPr lang="ja" sz="600">
                <a:solidFill>
                  <a:srgbClr val="FF0062"/>
                </a:solidFill>
              </a:rPr>
              <a:t>meta</a:t>
            </a:r>
            <a:r>
              <a:rPr lang="ja" sz="2100" b="1">
                <a:solidFill>
                  <a:srgbClr val="FF0062"/>
                </a:solidFill>
              </a:rPr>
              <a:t> </a:t>
            </a:r>
            <a:r>
              <a:rPr lang="ja" sz="2100" b="1">
                <a:solidFill>
                  <a:srgbClr val="434343"/>
                </a:solidFill>
              </a:rPr>
              <a:t>+</a:t>
            </a:r>
            <a:r>
              <a:rPr lang="ja" sz="2100" b="1">
                <a:solidFill>
                  <a:srgbClr val="FF0062"/>
                </a:solidFill>
              </a:rPr>
              <a:t> α</a:t>
            </a:r>
            <a:r>
              <a:rPr lang="ja" sz="800" b="1">
                <a:solidFill>
                  <a:srgbClr val="FF0062"/>
                </a:solidFill>
              </a:rPr>
              <a:t>2</a:t>
            </a:r>
            <a:r>
              <a:rPr lang="ja" sz="2100" b="1">
                <a:solidFill>
                  <a:srgbClr val="FF0062"/>
                </a:solidFill>
              </a:rPr>
              <a:t> </a:t>
            </a:r>
            <a:r>
              <a:rPr lang="ja" sz="2100" b="1">
                <a:solidFill>
                  <a:srgbClr val="434343"/>
                </a:solidFill>
              </a:rPr>
              <a:t>+</a:t>
            </a:r>
            <a:r>
              <a:rPr lang="ja" sz="2100" b="1">
                <a:solidFill>
                  <a:srgbClr val="FF0062"/>
                </a:solidFill>
              </a:rPr>
              <a:t> β</a:t>
            </a:r>
            <a:r>
              <a:rPr lang="ja" sz="800" b="1">
                <a:solidFill>
                  <a:srgbClr val="FF0062"/>
                </a:solidFill>
              </a:rPr>
              <a:t>2</a:t>
            </a:r>
            <a:r>
              <a:rPr lang="ja" sz="2100" b="1">
                <a:solidFill>
                  <a:srgbClr val="FF0062"/>
                </a:solidFill>
              </a:rPr>
              <a:t> </a:t>
            </a:r>
            <a:r>
              <a:rPr lang="ja" sz="2100" b="1">
                <a:solidFill>
                  <a:srgbClr val="434343"/>
                </a:solidFill>
              </a:rPr>
              <a:t>×</a:t>
            </a:r>
            <a:r>
              <a:rPr lang="ja" sz="2100" b="1">
                <a:solidFill>
                  <a:srgbClr val="FF0062"/>
                </a:solidFill>
              </a:rPr>
              <a:t> </a:t>
            </a:r>
            <a:r>
              <a:rPr lang="ja" sz="2100" b="1">
                <a:solidFill>
                  <a:srgbClr val="1155CC"/>
                </a:solidFill>
              </a:rPr>
              <a:t>X</a:t>
            </a:r>
            <a:r>
              <a:rPr lang="ja" sz="800" b="1">
                <a:solidFill>
                  <a:srgbClr val="1155CC"/>
                </a:solidFill>
              </a:rPr>
              <a:t>2</a:t>
            </a:r>
            <a:endParaRPr sz="2300" b="1">
              <a:solidFill>
                <a:srgbClr val="FF0062"/>
              </a:solidFill>
            </a:endParaRPr>
          </a:p>
        </p:txBody>
      </p:sp>
      <p:sp>
        <p:nvSpPr>
          <p:cNvPr id="1104" name="Google Shape;1104;p51"/>
          <p:cNvSpPr txBox="1"/>
          <p:nvPr/>
        </p:nvSpPr>
        <p:spPr>
          <a:xfrm>
            <a:off x="3211550" y="2208361"/>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200" b="1">
                <a:solidFill>
                  <a:srgbClr val="1155CC"/>
                </a:solidFill>
              </a:rPr>
              <a:t>y</a:t>
            </a:r>
            <a:r>
              <a:rPr lang="ja" sz="800" b="1">
                <a:solidFill>
                  <a:srgbClr val="1155CC"/>
                </a:solidFill>
              </a:rPr>
              <a:t>1</a:t>
            </a:r>
            <a:r>
              <a:rPr lang="ja" sz="2200" b="1">
                <a:solidFill>
                  <a:srgbClr val="FF0062"/>
                </a:solidFill>
              </a:rPr>
              <a:t> </a:t>
            </a:r>
            <a:r>
              <a:rPr lang="ja" sz="2200" b="1">
                <a:solidFill>
                  <a:srgbClr val="434343"/>
                </a:solidFill>
              </a:rPr>
              <a:t>~ Normal(</a:t>
            </a:r>
            <a:r>
              <a:rPr lang="ja" sz="2200" b="1">
                <a:solidFill>
                  <a:srgbClr val="FF0062"/>
                </a:solidFill>
              </a:rPr>
              <a:t>μ</a:t>
            </a:r>
            <a:r>
              <a:rPr lang="ja" sz="700" b="1">
                <a:solidFill>
                  <a:srgbClr val="FF0062"/>
                </a:solidFill>
              </a:rPr>
              <a:t>1</a:t>
            </a:r>
            <a:r>
              <a:rPr lang="ja" sz="2200" b="1">
                <a:solidFill>
                  <a:srgbClr val="FF0062"/>
                </a:solidFill>
              </a:rPr>
              <a:t>, σ</a:t>
            </a:r>
            <a:r>
              <a:rPr lang="ja" sz="700" b="1">
                <a:solidFill>
                  <a:srgbClr val="FF0062"/>
                </a:solidFill>
              </a:rPr>
              <a:t>1</a:t>
            </a:r>
            <a:r>
              <a:rPr lang="ja" sz="2200" b="1">
                <a:solidFill>
                  <a:srgbClr val="434343"/>
                </a:solidFill>
              </a:rPr>
              <a:t>)</a:t>
            </a:r>
            <a:endParaRPr sz="900"/>
          </a:p>
        </p:txBody>
      </p:sp>
      <p:sp>
        <p:nvSpPr>
          <p:cNvPr id="1105" name="Google Shape;1105;p51"/>
          <p:cNvSpPr txBox="1"/>
          <p:nvPr/>
        </p:nvSpPr>
        <p:spPr>
          <a:xfrm>
            <a:off x="3211550" y="3390775"/>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200" b="1">
                <a:solidFill>
                  <a:srgbClr val="1155CC"/>
                </a:solidFill>
              </a:rPr>
              <a:t>y</a:t>
            </a:r>
            <a:r>
              <a:rPr lang="ja" sz="800" b="1">
                <a:solidFill>
                  <a:srgbClr val="1155CC"/>
                </a:solidFill>
              </a:rPr>
              <a:t>2</a:t>
            </a:r>
            <a:r>
              <a:rPr lang="ja" sz="2200" b="1">
                <a:solidFill>
                  <a:srgbClr val="FF0062"/>
                </a:solidFill>
              </a:rPr>
              <a:t> </a:t>
            </a:r>
            <a:r>
              <a:rPr lang="ja" sz="2200" b="1">
                <a:solidFill>
                  <a:srgbClr val="434343"/>
                </a:solidFill>
              </a:rPr>
              <a:t>~ Normal(</a:t>
            </a:r>
            <a:r>
              <a:rPr lang="ja" sz="2200" b="1">
                <a:solidFill>
                  <a:srgbClr val="FF0062"/>
                </a:solidFill>
              </a:rPr>
              <a:t>μ</a:t>
            </a:r>
            <a:r>
              <a:rPr lang="ja" sz="700" b="1">
                <a:solidFill>
                  <a:srgbClr val="FF0062"/>
                </a:solidFill>
              </a:rPr>
              <a:t>2</a:t>
            </a:r>
            <a:r>
              <a:rPr lang="ja" sz="2200" b="1">
                <a:solidFill>
                  <a:srgbClr val="FF0062"/>
                </a:solidFill>
              </a:rPr>
              <a:t>, σ</a:t>
            </a:r>
            <a:r>
              <a:rPr lang="ja" sz="700" b="1">
                <a:solidFill>
                  <a:srgbClr val="FF0062"/>
                </a:solidFill>
              </a:rPr>
              <a:t>2</a:t>
            </a:r>
            <a:r>
              <a:rPr lang="ja" sz="2200" b="1">
                <a:solidFill>
                  <a:srgbClr val="434343"/>
                </a:solidFill>
              </a:rPr>
              <a:t>)</a:t>
            </a:r>
            <a:endParaRPr sz="900"/>
          </a:p>
        </p:txBody>
      </p:sp>
      <p:sp>
        <p:nvSpPr>
          <p:cNvPr id="1106" name="Google Shape;1106;p51"/>
          <p:cNvSpPr txBox="1"/>
          <p:nvPr/>
        </p:nvSpPr>
        <p:spPr>
          <a:xfrm>
            <a:off x="6119900" y="985375"/>
            <a:ext cx="2703900" cy="382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endParaRPr sz="2100" b="1">
              <a:solidFill>
                <a:srgbClr val="434343"/>
              </a:solidFill>
            </a:endParaRPr>
          </a:p>
        </p:txBody>
      </p:sp>
      <p:sp>
        <p:nvSpPr>
          <p:cNvPr id="1107" name="Google Shape;1107;p5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確率モデルの作り方：階層モデル</a:t>
            </a:r>
            <a:endParaRPr/>
          </a:p>
        </p:txBody>
      </p:sp>
      <p:sp>
        <p:nvSpPr>
          <p:cNvPr id="1108" name="Google Shape;1108;p51"/>
          <p:cNvSpPr txBox="1"/>
          <p:nvPr/>
        </p:nvSpPr>
        <p:spPr>
          <a:xfrm>
            <a:off x="303200" y="985375"/>
            <a:ext cx="2703900" cy="38211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ではそれぞれの回帰モデルを作りましょう。</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基本的には製品別の回帰モデルをバラバラに作ることとほとんど同じなのですが、</a:t>
            </a: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βmeta が共通の値として両方の回帰モデルに出現しています。</a:t>
            </a:r>
            <a:endParaRPr sz="1000">
              <a:solidFill>
                <a:srgbClr val="434343"/>
              </a:solidFill>
            </a:endParaRPr>
          </a:p>
          <a:p>
            <a:pPr marL="0" lvl="0" indent="0" algn="l" rtl="0">
              <a:lnSpc>
                <a:spcPct val="115000"/>
              </a:lnSpc>
              <a:spcBef>
                <a:spcPts val="0"/>
              </a:spcBef>
              <a:spcAft>
                <a:spcPts val="0"/>
              </a:spcAft>
              <a:buNone/>
            </a:pPr>
            <a:endParaRPr sz="1000">
              <a:solidFill>
                <a:srgbClr val="434343"/>
              </a:solidFill>
            </a:endParaRPr>
          </a:p>
          <a:p>
            <a:pPr marL="0" lvl="0" indent="0" algn="l" rtl="0">
              <a:lnSpc>
                <a:spcPct val="115000"/>
              </a:lnSpc>
              <a:spcBef>
                <a:spcPts val="0"/>
              </a:spcBef>
              <a:spcAft>
                <a:spcPts val="0"/>
              </a:spcAft>
              <a:buNone/>
            </a:pPr>
            <a:r>
              <a:rPr lang="ja" sz="1000">
                <a:solidFill>
                  <a:srgbClr val="434343"/>
                </a:solidFill>
              </a:rPr>
              <a:t>なお、このような個別の因子と共通因子を考慮したモデルを「階層モデル」とか「階層ベイズ」といいます。</a:t>
            </a:r>
            <a:endParaRPr sz="1000">
              <a:solidFill>
                <a:srgbClr val="434343"/>
              </a:solidFill>
            </a:endParaRPr>
          </a:p>
          <a:p>
            <a:pPr marL="0" lvl="0" indent="0" algn="l" rtl="0">
              <a:lnSpc>
                <a:spcPct val="115000"/>
              </a:lnSpc>
              <a:spcBef>
                <a:spcPts val="0"/>
              </a:spcBef>
              <a:spcAft>
                <a:spcPts val="0"/>
              </a:spcAft>
              <a:buClr>
                <a:schemeClr val="dk1"/>
              </a:buClr>
              <a:buSzPts val="1100"/>
              <a:buFont typeface="Arial"/>
              <a:buNone/>
            </a:pPr>
            <a:endParaRPr sz="1000">
              <a:solidFill>
                <a:srgbClr val="434343"/>
              </a:solidFill>
            </a:endParaRPr>
          </a:p>
          <a:p>
            <a:pPr marL="0" lvl="0" indent="0" algn="l" rtl="0">
              <a:lnSpc>
                <a:spcPct val="115000"/>
              </a:lnSpc>
              <a:spcBef>
                <a:spcPts val="0"/>
              </a:spcBef>
              <a:spcAft>
                <a:spcPts val="0"/>
              </a:spcAft>
              <a:buNone/>
            </a:pPr>
            <a:endParaRPr sz="2000" b="1">
              <a:solidFill>
                <a:srgbClr val="434343"/>
              </a:solidFill>
            </a:endParaRPr>
          </a:p>
        </p:txBody>
      </p:sp>
      <p:sp>
        <p:nvSpPr>
          <p:cNvPr id="1109" name="Google Shape;1109;p51"/>
          <p:cNvSpPr/>
          <p:nvPr/>
        </p:nvSpPr>
        <p:spPr>
          <a:xfrm>
            <a:off x="3783725" y="1803175"/>
            <a:ext cx="423600" cy="3783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1"/>
          <p:cNvSpPr/>
          <p:nvPr/>
        </p:nvSpPr>
        <p:spPr>
          <a:xfrm>
            <a:off x="3783725" y="2946175"/>
            <a:ext cx="423600" cy="3783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1"/>
          <p:cNvSpPr txBox="1"/>
          <p:nvPr/>
        </p:nvSpPr>
        <p:spPr>
          <a:xfrm>
            <a:off x="3606350" y="1554207"/>
            <a:ext cx="7587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0062"/>
                </a:solidFill>
              </a:rPr>
              <a:t>共通の値</a:t>
            </a:r>
            <a:endParaRPr sz="1000">
              <a:solidFill>
                <a:srgbClr val="FF0062"/>
              </a:solidFill>
            </a:endParaRPr>
          </a:p>
        </p:txBody>
      </p:sp>
      <p:sp>
        <p:nvSpPr>
          <p:cNvPr id="1112" name="Google Shape;1112;p51"/>
          <p:cNvSpPr txBox="1"/>
          <p:nvPr/>
        </p:nvSpPr>
        <p:spPr>
          <a:xfrm>
            <a:off x="3606350" y="2697207"/>
            <a:ext cx="7587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0062"/>
                </a:solidFill>
              </a:rPr>
              <a:t>共通の値</a:t>
            </a:r>
            <a:endParaRPr sz="1000">
              <a:solidFill>
                <a:srgbClr val="FF0062"/>
              </a:solidFill>
            </a:endParaRPr>
          </a:p>
        </p:txBody>
      </p:sp>
      <p:sp>
        <p:nvSpPr>
          <p:cNvPr id="1113" name="Google Shape;1113;p51"/>
          <p:cNvSpPr/>
          <p:nvPr/>
        </p:nvSpPr>
        <p:spPr>
          <a:xfrm>
            <a:off x="4436400" y="1814975"/>
            <a:ext cx="805500" cy="3783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1"/>
          <p:cNvSpPr/>
          <p:nvPr/>
        </p:nvSpPr>
        <p:spPr>
          <a:xfrm>
            <a:off x="4436400" y="2957975"/>
            <a:ext cx="805500" cy="3783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1"/>
          <p:cNvSpPr txBox="1"/>
          <p:nvPr/>
        </p:nvSpPr>
        <p:spPr>
          <a:xfrm>
            <a:off x="4444550" y="1554200"/>
            <a:ext cx="805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0062"/>
                </a:solidFill>
              </a:rPr>
              <a:t>個別の値</a:t>
            </a:r>
            <a:endParaRPr sz="1000">
              <a:solidFill>
                <a:srgbClr val="FF0062"/>
              </a:solidFill>
            </a:endParaRPr>
          </a:p>
        </p:txBody>
      </p:sp>
      <p:sp>
        <p:nvSpPr>
          <p:cNvPr id="1116" name="Google Shape;1116;p51"/>
          <p:cNvSpPr txBox="1"/>
          <p:nvPr/>
        </p:nvSpPr>
        <p:spPr>
          <a:xfrm>
            <a:off x="4444550" y="2697200"/>
            <a:ext cx="805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0062"/>
                </a:solidFill>
              </a:rPr>
              <a:t>個別の値</a:t>
            </a:r>
            <a:endParaRPr sz="1000">
              <a:solidFill>
                <a:srgbClr val="FF0062"/>
              </a:solidFill>
            </a:endParaRPr>
          </a:p>
        </p:txBody>
      </p:sp>
      <p:sp>
        <p:nvSpPr>
          <p:cNvPr id="1117" name="Google Shape;1117;p51"/>
          <p:cNvSpPr txBox="1"/>
          <p:nvPr/>
        </p:nvSpPr>
        <p:spPr>
          <a:xfrm>
            <a:off x="326550" y="622677"/>
            <a:ext cx="8520600" cy="36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続いて</a:t>
            </a:r>
            <a:r>
              <a:rPr lang="ja" sz="1000" b="1">
                <a:solidFill>
                  <a:srgbClr val="B45F06"/>
                </a:solidFill>
              </a:rPr>
              <a:t>尤度関数</a:t>
            </a:r>
            <a:r>
              <a:rPr lang="ja" sz="1000">
                <a:solidFill>
                  <a:srgbClr val="434343"/>
                </a:solidFill>
              </a:rPr>
              <a:t>です</a:t>
            </a:r>
            <a:endParaRPr sz="1000">
              <a:solidFill>
                <a:srgbClr val="43434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52"/>
          <p:cNvSpPr txBox="1"/>
          <p:nvPr/>
        </p:nvSpPr>
        <p:spPr>
          <a:xfrm>
            <a:off x="3211550" y="985375"/>
            <a:ext cx="5612400" cy="382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800">
              <a:solidFill>
                <a:srgbClr val="434343"/>
              </a:solidFill>
            </a:endParaRPr>
          </a:p>
        </p:txBody>
      </p:sp>
      <p:sp>
        <p:nvSpPr>
          <p:cNvPr id="1123" name="Google Shape;1123;p52"/>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39</a:t>
            </a:fld>
            <a:endParaRPr/>
          </a:p>
        </p:txBody>
      </p:sp>
      <p:sp>
        <p:nvSpPr>
          <p:cNvPr id="1124" name="Google Shape;1124;p52"/>
          <p:cNvSpPr txBox="1"/>
          <p:nvPr/>
        </p:nvSpPr>
        <p:spPr>
          <a:xfrm>
            <a:off x="303200" y="985375"/>
            <a:ext cx="2703900" cy="38211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sz="2000" b="1">
              <a:solidFill>
                <a:srgbClr val="434343"/>
              </a:solidFill>
            </a:endParaRPr>
          </a:p>
        </p:txBody>
      </p:sp>
      <p:sp>
        <p:nvSpPr>
          <p:cNvPr id="1125" name="Google Shape;1125;p52"/>
          <p:cNvSpPr txBox="1"/>
          <p:nvPr/>
        </p:nvSpPr>
        <p:spPr>
          <a:xfrm>
            <a:off x="313214" y="1889000"/>
            <a:ext cx="26691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a:t>
            </a:r>
            <a:r>
              <a:rPr lang="ja" sz="1000" b="1">
                <a:solidFill>
                  <a:srgbClr val="FF0062"/>
                </a:solidFill>
              </a:rPr>
              <a:t>1,</a:t>
            </a:r>
            <a:r>
              <a:rPr lang="ja" sz="2300" b="1">
                <a:solidFill>
                  <a:srgbClr val="FF0062"/>
                </a:solidFill>
              </a:rPr>
              <a:t>β</a:t>
            </a:r>
            <a:r>
              <a:rPr lang="ja" sz="1000" b="1">
                <a:solidFill>
                  <a:srgbClr val="FF0062"/>
                </a:solidFill>
              </a:rPr>
              <a:t>1,</a:t>
            </a:r>
            <a:r>
              <a:rPr lang="ja" sz="2300" b="1">
                <a:solidFill>
                  <a:srgbClr val="FF0062"/>
                </a:solidFill>
              </a:rPr>
              <a:t>σ</a:t>
            </a:r>
            <a:r>
              <a:rPr lang="ja" sz="1000" b="1">
                <a:solidFill>
                  <a:srgbClr val="FF0062"/>
                </a:solidFill>
              </a:rPr>
              <a:t>1</a:t>
            </a:r>
            <a:r>
              <a:rPr lang="ja" sz="2300" b="1">
                <a:solidFill>
                  <a:srgbClr val="FF0062"/>
                </a:solidFill>
              </a:rPr>
              <a:t> </a:t>
            </a:r>
            <a:r>
              <a:rPr lang="ja" sz="1800" b="1">
                <a:solidFill>
                  <a:srgbClr val="434343"/>
                </a:solidFill>
              </a:rPr>
              <a:t>の分布</a:t>
            </a:r>
            <a:endParaRPr sz="1800"/>
          </a:p>
        </p:txBody>
      </p:sp>
      <p:sp>
        <p:nvSpPr>
          <p:cNvPr id="1126" name="Google Shape;1126;p52"/>
          <p:cNvSpPr txBox="1"/>
          <p:nvPr/>
        </p:nvSpPr>
        <p:spPr>
          <a:xfrm>
            <a:off x="295814" y="314685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300" b="1">
                <a:solidFill>
                  <a:srgbClr val="FF0062"/>
                </a:solidFill>
              </a:rPr>
              <a:t>α</a:t>
            </a:r>
            <a:r>
              <a:rPr lang="ja" sz="1000" b="1">
                <a:solidFill>
                  <a:srgbClr val="FF0062"/>
                </a:solidFill>
              </a:rPr>
              <a:t>2,</a:t>
            </a:r>
            <a:r>
              <a:rPr lang="ja" sz="2300" b="1">
                <a:solidFill>
                  <a:srgbClr val="FF0062"/>
                </a:solidFill>
              </a:rPr>
              <a:t>β</a:t>
            </a:r>
            <a:r>
              <a:rPr lang="ja" sz="1000" b="1">
                <a:solidFill>
                  <a:srgbClr val="FF0062"/>
                </a:solidFill>
              </a:rPr>
              <a:t>2,</a:t>
            </a:r>
            <a:r>
              <a:rPr lang="ja" sz="2300" b="1">
                <a:solidFill>
                  <a:srgbClr val="FF0062"/>
                </a:solidFill>
              </a:rPr>
              <a:t>σ</a:t>
            </a:r>
            <a:r>
              <a:rPr lang="ja" sz="1000" b="1">
                <a:solidFill>
                  <a:srgbClr val="FF0062"/>
                </a:solidFill>
              </a:rPr>
              <a:t>2</a:t>
            </a:r>
            <a:r>
              <a:rPr lang="ja" sz="2300" b="1">
                <a:solidFill>
                  <a:srgbClr val="FF0062"/>
                </a:solidFill>
              </a:rPr>
              <a:t> </a:t>
            </a:r>
            <a:r>
              <a:rPr lang="ja" sz="1800" b="1">
                <a:solidFill>
                  <a:srgbClr val="434343"/>
                </a:solidFill>
              </a:rPr>
              <a:t>の分布</a:t>
            </a:r>
            <a:endParaRPr sz="1000"/>
          </a:p>
        </p:txBody>
      </p:sp>
      <p:sp>
        <p:nvSpPr>
          <p:cNvPr id="1127" name="Google Shape;1127;p52"/>
          <p:cNvSpPr txBox="1"/>
          <p:nvPr/>
        </p:nvSpPr>
        <p:spPr>
          <a:xfrm>
            <a:off x="313214" y="4404700"/>
            <a:ext cx="2703900" cy="314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100" b="1">
                <a:solidFill>
                  <a:srgbClr val="FF0062"/>
                </a:solidFill>
              </a:rPr>
              <a:t>β</a:t>
            </a:r>
            <a:r>
              <a:rPr lang="ja" sz="800">
                <a:solidFill>
                  <a:srgbClr val="FF0062"/>
                </a:solidFill>
              </a:rPr>
              <a:t>meta</a:t>
            </a:r>
            <a:r>
              <a:rPr lang="ja" sz="1900" b="1">
                <a:solidFill>
                  <a:srgbClr val="FF0062"/>
                </a:solidFill>
              </a:rPr>
              <a:t> </a:t>
            </a:r>
            <a:r>
              <a:rPr lang="ja" sz="1800" b="1">
                <a:solidFill>
                  <a:srgbClr val="434343"/>
                </a:solidFill>
              </a:rPr>
              <a:t>の分布</a:t>
            </a:r>
            <a:endParaRPr sz="600"/>
          </a:p>
        </p:txBody>
      </p:sp>
      <p:sp>
        <p:nvSpPr>
          <p:cNvPr id="1128" name="Google Shape;1128;p52"/>
          <p:cNvSpPr/>
          <p:nvPr/>
        </p:nvSpPr>
        <p:spPr>
          <a:xfrm>
            <a:off x="449199" y="1131962"/>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129" name="Google Shape;1129;p52"/>
          <p:cNvCxnSpPr/>
          <p:nvPr/>
        </p:nvCxnSpPr>
        <p:spPr>
          <a:xfrm>
            <a:off x="465445" y="1713830"/>
            <a:ext cx="2028300" cy="0"/>
          </a:xfrm>
          <a:prstGeom prst="straightConnector1">
            <a:avLst/>
          </a:prstGeom>
          <a:noFill/>
          <a:ln w="19050" cap="flat" cmpd="sng">
            <a:solidFill>
              <a:schemeClr val="dk2"/>
            </a:solidFill>
            <a:prstDash val="solid"/>
            <a:round/>
            <a:headEnd type="none" w="med" len="med"/>
            <a:tailEnd type="none" w="med" len="med"/>
          </a:ln>
        </p:spPr>
      </p:cxnSp>
      <p:cxnSp>
        <p:nvCxnSpPr>
          <p:cNvPr id="1130" name="Google Shape;1130;p52"/>
          <p:cNvCxnSpPr/>
          <p:nvPr/>
        </p:nvCxnSpPr>
        <p:spPr>
          <a:xfrm>
            <a:off x="525403" y="4347425"/>
            <a:ext cx="2274000" cy="0"/>
          </a:xfrm>
          <a:prstGeom prst="straightConnector1">
            <a:avLst/>
          </a:prstGeom>
          <a:noFill/>
          <a:ln w="19050" cap="flat" cmpd="sng">
            <a:solidFill>
              <a:schemeClr val="dk2"/>
            </a:solidFill>
            <a:prstDash val="solid"/>
            <a:round/>
            <a:headEnd type="none" w="med" len="med"/>
            <a:tailEnd type="none" w="med" len="med"/>
          </a:ln>
        </p:spPr>
      </p:cxnSp>
      <p:sp>
        <p:nvSpPr>
          <p:cNvPr id="1131" name="Google Shape;1131;p52"/>
          <p:cNvSpPr/>
          <p:nvPr/>
        </p:nvSpPr>
        <p:spPr>
          <a:xfrm>
            <a:off x="507189" y="3624096"/>
            <a:ext cx="2276518" cy="671228"/>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sp>
        <p:nvSpPr>
          <p:cNvPr id="1132" name="Google Shape;1132;p52"/>
          <p:cNvSpPr/>
          <p:nvPr/>
        </p:nvSpPr>
        <p:spPr>
          <a:xfrm>
            <a:off x="653105" y="1194107"/>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133" name="Google Shape;1133;p52"/>
          <p:cNvCxnSpPr/>
          <p:nvPr/>
        </p:nvCxnSpPr>
        <p:spPr>
          <a:xfrm>
            <a:off x="669352" y="1775974"/>
            <a:ext cx="2028300" cy="0"/>
          </a:xfrm>
          <a:prstGeom prst="straightConnector1">
            <a:avLst/>
          </a:prstGeom>
          <a:noFill/>
          <a:ln w="19050" cap="flat" cmpd="sng">
            <a:solidFill>
              <a:schemeClr val="dk2"/>
            </a:solidFill>
            <a:prstDash val="solid"/>
            <a:round/>
            <a:headEnd type="none" w="med" len="med"/>
            <a:tailEnd type="none" w="med" len="med"/>
          </a:ln>
        </p:spPr>
      </p:cxnSp>
      <p:sp>
        <p:nvSpPr>
          <p:cNvPr id="1134" name="Google Shape;1134;p52"/>
          <p:cNvSpPr/>
          <p:nvPr/>
        </p:nvSpPr>
        <p:spPr>
          <a:xfrm>
            <a:off x="865243" y="1242195"/>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135" name="Google Shape;1135;p52"/>
          <p:cNvCxnSpPr/>
          <p:nvPr/>
        </p:nvCxnSpPr>
        <p:spPr>
          <a:xfrm>
            <a:off x="881489" y="1824062"/>
            <a:ext cx="2028300" cy="0"/>
          </a:xfrm>
          <a:prstGeom prst="straightConnector1">
            <a:avLst/>
          </a:prstGeom>
          <a:noFill/>
          <a:ln w="19050" cap="flat" cmpd="sng">
            <a:solidFill>
              <a:schemeClr val="dk2"/>
            </a:solidFill>
            <a:prstDash val="solid"/>
            <a:round/>
            <a:headEnd type="none" w="med" len="med"/>
            <a:tailEnd type="none" w="med" len="med"/>
          </a:ln>
        </p:spPr>
      </p:cxnSp>
      <p:sp>
        <p:nvSpPr>
          <p:cNvPr id="1136" name="Google Shape;1136;p52"/>
          <p:cNvSpPr/>
          <p:nvPr/>
        </p:nvSpPr>
        <p:spPr>
          <a:xfrm>
            <a:off x="449199" y="2351162"/>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137" name="Google Shape;1137;p52"/>
          <p:cNvCxnSpPr/>
          <p:nvPr/>
        </p:nvCxnSpPr>
        <p:spPr>
          <a:xfrm>
            <a:off x="465445" y="2933030"/>
            <a:ext cx="2028300" cy="0"/>
          </a:xfrm>
          <a:prstGeom prst="straightConnector1">
            <a:avLst/>
          </a:prstGeom>
          <a:noFill/>
          <a:ln w="19050" cap="flat" cmpd="sng">
            <a:solidFill>
              <a:schemeClr val="dk2"/>
            </a:solidFill>
            <a:prstDash val="solid"/>
            <a:round/>
            <a:headEnd type="none" w="med" len="med"/>
            <a:tailEnd type="none" w="med" len="med"/>
          </a:ln>
        </p:spPr>
      </p:cxnSp>
      <p:sp>
        <p:nvSpPr>
          <p:cNvPr id="1138" name="Google Shape;1138;p52"/>
          <p:cNvSpPr/>
          <p:nvPr/>
        </p:nvSpPr>
        <p:spPr>
          <a:xfrm>
            <a:off x="653105" y="2413307"/>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139" name="Google Shape;1139;p52"/>
          <p:cNvCxnSpPr/>
          <p:nvPr/>
        </p:nvCxnSpPr>
        <p:spPr>
          <a:xfrm>
            <a:off x="669352" y="2995174"/>
            <a:ext cx="2028300" cy="0"/>
          </a:xfrm>
          <a:prstGeom prst="straightConnector1">
            <a:avLst/>
          </a:prstGeom>
          <a:noFill/>
          <a:ln w="19050" cap="flat" cmpd="sng">
            <a:solidFill>
              <a:schemeClr val="dk2"/>
            </a:solidFill>
            <a:prstDash val="solid"/>
            <a:round/>
            <a:headEnd type="none" w="med" len="med"/>
            <a:tailEnd type="none" w="med" len="med"/>
          </a:ln>
        </p:spPr>
      </p:cxnSp>
      <p:sp>
        <p:nvSpPr>
          <p:cNvPr id="1140" name="Google Shape;1140;p52"/>
          <p:cNvSpPr/>
          <p:nvPr/>
        </p:nvSpPr>
        <p:spPr>
          <a:xfrm>
            <a:off x="865243" y="2461395"/>
            <a:ext cx="2030587" cy="547429"/>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solidFill>
            <a:srgbClr val="FFC4DB"/>
          </a:solidFill>
          <a:ln w="19050" cap="flat" cmpd="sng">
            <a:solidFill>
              <a:schemeClr val="dk2"/>
            </a:solidFill>
            <a:prstDash val="solid"/>
            <a:round/>
            <a:headEnd type="none" w="med" len="med"/>
            <a:tailEnd type="none" w="med" len="med"/>
          </a:ln>
        </p:spPr>
      </p:sp>
      <p:cxnSp>
        <p:nvCxnSpPr>
          <p:cNvPr id="1141" name="Google Shape;1141;p52"/>
          <p:cNvCxnSpPr/>
          <p:nvPr/>
        </p:nvCxnSpPr>
        <p:spPr>
          <a:xfrm>
            <a:off x="881489" y="3043262"/>
            <a:ext cx="2028300" cy="0"/>
          </a:xfrm>
          <a:prstGeom prst="straightConnector1">
            <a:avLst/>
          </a:prstGeom>
          <a:noFill/>
          <a:ln w="19050" cap="flat" cmpd="sng">
            <a:solidFill>
              <a:schemeClr val="dk2"/>
            </a:solidFill>
            <a:prstDash val="solid"/>
            <a:round/>
            <a:headEnd type="none" w="med" len="med"/>
            <a:tailEnd type="none" w="med" len="med"/>
          </a:ln>
        </p:spPr>
      </p:cxnSp>
      <p:sp>
        <p:nvSpPr>
          <p:cNvPr id="1142" name="Google Shape;1142;p52"/>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確率モデルの作り方：階層モデル</a:t>
            </a:r>
            <a:endParaRPr/>
          </a:p>
        </p:txBody>
      </p:sp>
      <p:sp>
        <p:nvSpPr>
          <p:cNvPr id="1143" name="Google Shape;1143;p52"/>
          <p:cNvSpPr txBox="1"/>
          <p:nvPr/>
        </p:nvSpPr>
        <p:spPr>
          <a:xfrm>
            <a:off x="3220050" y="985375"/>
            <a:ext cx="5612100"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では</a:t>
            </a:r>
            <a:r>
              <a:rPr lang="ja" sz="1000" b="1">
                <a:solidFill>
                  <a:srgbClr val="FF0062"/>
                </a:solidFill>
              </a:rPr>
              <a:t>事後分布</a:t>
            </a:r>
            <a:r>
              <a:rPr lang="ja" sz="1000">
                <a:solidFill>
                  <a:srgbClr val="434343"/>
                </a:solidFill>
              </a:rPr>
              <a:t>の解釈は簡単ですね。例えば以下のように表記できます。</a:t>
            </a:r>
            <a:endParaRPr sz="1000">
              <a:solidFill>
                <a:srgbClr val="434343"/>
              </a:solidFill>
            </a:endParaRPr>
          </a:p>
        </p:txBody>
      </p:sp>
      <p:graphicFrame>
        <p:nvGraphicFramePr>
          <p:cNvPr id="1144" name="Google Shape;1144;p52"/>
          <p:cNvGraphicFramePr/>
          <p:nvPr/>
        </p:nvGraphicFramePr>
        <p:xfrm>
          <a:off x="3364275" y="1352550"/>
          <a:ext cx="3000000" cy="3000000"/>
        </p:xfrm>
        <a:graphic>
          <a:graphicData uri="http://schemas.openxmlformats.org/drawingml/2006/table">
            <a:tbl>
              <a:tblPr>
                <a:noFill/>
                <a:tableStyleId>{0F489861-B3D8-4FA8-A063-03081A47B5C3}</a:tableStyleId>
              </a:tblPr>
              <a:tblGrid>
                <a:gridCol w="1531125">
                  <a:extLst>
                    <a:ext uri="{9D8B030D-6E8A-4147-A177-3AD203B41FA5}">
                      <a16:colId xmlns:a16="http://schemas.microsoft.com/office/drawing/2014/main" val="20000"/>
                    </a:ext>
                  </a:extLst>
                </a:gridCol>
                <a:gridCol w="1531125">
                  <a:extLst>
                    <a:ext uri="{9D8B030D-6E8A-4147-A177-3AD203B41FA5}">
                      <a16:colId xmlns:a16="http://schemas.microsoft.com/office/drawing/2014/main" val="20001"/>
                    </a:ext>
                  </a:extLst>
                </a:gridCol>
                <a:gridCol w="1531125">
                  <a:extLst>
                    <a:ext uri="{9D8B030D-6E8A-4147-A177-3AD203B41FA5}">
                      <a16:colId xmlns:a16="http://schemas.microsoft.com/office/drawing/2014/main" val="20002"/>
                    </a:ext>
                  </a:extLst>
                </a:gridCol>
              </a:tblGrid>
              <a:tr h="223750">
                <a:tc>
                  <a:txBody>
                    <a:bodyPr/>
                    <a:lstStyle/>
                    <a:p>
                      <a:pPr marL="0" lvl="0" indent="0" algn="ctr" rtl="0">
                        <a:spcBef>
                          <a:spcPts val="0"/>
                        </a:spcBef>
                        <a:spcAft>
                          <a:spcPts val="0"/>
                        </a:spcAft>
                        <a:buNone/>
                      </a:pPr>
                      <a:r>
                        <a:rPr lang="ja" sz="1000" b="1">
                          <a:solidFill>
                            <a:srgbClr val="FFFFFF"/>
                          </a:solidFill>
                        </a:rPr>
                        <a:t>製品区分</a:t>
                      </a:r>
                      <a:endParaRPr sz="10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1000" b="1">
                          <a:solidFill>
                            <a:srgbClr val="FFFFFF"/>
                          </a:solidFill>
                        </a:rPr>
                        <a:t>製品1(事後分布の平均)</a:t>
                      </a:r>
                      <a:endParaRPr sz="1000" b="1">
                        <a:solidFill>
                          <a:srgbClr val="FFFFFF"/>
                        </a:solidFill>
                      </a:endParaRPr>
                    </a:p>
                  </a:txBody>
                  <a:tcPr marL="91425" marR="91425" marT="91425" marB="91425">
                    <a:solidFill>
                      <a:srgbClr val="666666"/>
                    </a:solidFill>
                  </a:tcPr>
                </a:tc>
                <a:tc>
                  <a:txBody>
                    <a:bodyPr/>
                    <a:lstStyle/>
                    <a:p>
                      <a:pPr marL="0" lvl="0" indent="0" algn="ctr" rtl="0">
                        <a:spcBef>
                          <a:spcPts val="0"/>
                        </a:spcBef>
                        <a:spcAft>
                          <a:spcPts val="0"/>
                        </a:spcAft>
                        <a:buNone/>
                      </a:pPr>
                      <a:r>
                        <a:rPr lang="ja" sz="1000" b="1">
                          <a:solidFill>
                            <a:srgbClr val="FFFFFF"/>
                          </a:solidFill>
                        </a:rPr>
                        <a:t>製品2(事後分布の平均)</a:t>
                      </a:r>
                      <a:endParaRPr sz="1000" b="1">
                        <a:solidFill>
                          <a:srgbClr val="FFFFFF"/>
                        </a:solidFill>
                      </a:endParaRPr>
                    </a:p>
                  </a:txBody>
                  <a:tcPr marL="91425" marR="91425" marT="91425" marB="91425">
                    <a:solidFill>
                      <a:srgbClr val="666666"/>
                    </a:solidFill>
                  </a:tcPr>
                </a:tc>
                <a:extLst>
                  <a:ext uri="{0D108BD9-81ED-4DB2-BD59-A6C34878D82A}">
                    <a16:rowId xmlns:a16="http://schemas.microsoft.com/office/drawing/2014/main" val="10000"/>
                  </a:ext>
                </a:extLst>
              </a:tr>
              <a:tr h="223750">
                <a:tc>
                  <a:txBody>
                    <a:bodyPr/>
                    <a:lstStyle/>
                    <a:p>
                      <a:pPr marL="0" lvl="0" indent="0" algn="ctr" rtl="0">
                        <a:spcBef>
                          <a:spcPts val="0"/>
                        </a:spcBef>
                        <a:spcAft>
                          <a:spcPts val="0"/>
                        </a:spcAft>
                        <a:buNone/>
                      </a:pPr>
                      <a:r>
                        <a:rPr lang="ja" sz="1000" b="1">
                          <a:solidFill>
                            <a:srgbClr val="FF0062"/>
                          </a:solidFill>
                        </a:rPr>
                        <a:t>α</a:t>
                      </a:r>
                      <a:endParaRPr sz="1000" b="1">
                        <a:solidFill>
                          <a:srgbClr val="FF0062"/>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10.2</a:t>
                      </a:r>
                      <a:endParaRPr sz="1000">
                        <a:solidFill>
                          <a:srgbClr val="434343"/>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2.3</a:t>
                      </a:r>
                      <a:endParaRPr sz="1000">
                        <a:solidFill>
                          <a:srgbClr val="434343"/>
                        </a:solidFill>
                      </a:endParaRPr>
                    </a:p>
                  </a:txBody>
                  <a:tcPr marL="91425" marR="91425" marT="91425" marB="91425"/>
                </a:tc>
                <a:extLst>
                  <a:ext uri="{0D108BD9-81ED-4DB2-BD59-A6C34878D82A}">
                    <a16:rowId xmlns:a16="http://schemas.microsoft.com/office/drawing/2014/main" val="10001"/>
                  </a:ext>
                </a:extLst>
              </a:tr>
              <a:tr h="223750">
                <a:tc>
                  <a:txBody>
                    <a:bodyPr/>
                    <a:lstStyle/>
                    <a:p>
                      <a:pPr marL="0" lvl="0" indent="0" algn="ctr" rtl="0">
                        <a:spcBef>
                          <a:spcPts val="0"/>
                        </a:spcBef>
                        <a:spcAft>
                          <a:spcPts val="0"/>
                        </a:spcAft>
                        <a:buNone/>
                      </a:pPr>
                      <a:r>
                        <a:rPr lang="ja" sz="1000" b="1">
                          <a:solidFill>
                            <a:srgbClr val="FF0062"/>
                          </a:solidFill>
                        </a:rPr>
                        <a:t>β</a:t>
                      </a:r>
                      <a:endParaRPr sz="1000" b="1">
                        <a:solidFill>
                          <a:srgbClr val="FF0062"/>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21.0</a:t>
                      </a:r>
                      <a:endParaRPr sz="1000">
                        <a:solidFill>
                          <a:srgbClr val="434343"/>
                        </a:solidFill>
                      </a:endParaRPr>
                    </a:p>
                  </a:txBody>
                  <a:tcPr marL="91425" marR="91425" marT="91425" marB="91425"/>
                </a:tc>
                <a:tc>
                  <a:txBody>
                    <a:bodyPr/>
                    <a:lstStyle/>
                    <a:p>
                      <a:pPr marL="0" lvl="0" indent="0" algn="ctr" rtl="0">
                        <a:spcBef>
                          <a:spcPts val="0"/>
                        </a:spcBef>
                        <a:spcAft>
                          <a:spcPts val="0"/>
                        </a:spcAft>
                        <a:buNone/>
                      </a:pPr>
                      <a:r>
                        <a:rPr lang="ja" sz="1000">
                          <a:solidFill>
                            <a:srgbClr val="434343"/>
                          </a:solidFill>
                        </a:rPr>
                        <a:t>-4.3</a:t>
                      </a:r>
                      <a:endParaRPr sz="1000">
                        <a:solidFill>
                          <a:srgbClr val="434343"/>
                        </a:solidFill>
                      </a:endParaRPr>
                    </a:p>
                  </a:txBody>
                  <a:tcPr marL="91425" marR="91425" marT="91425" marB="91425"/>
                </a:tc>
                <a:extLst>
                  <a:ext uri="{0D108BD9-81ED-4DB2-BD59-A6C34878D82A}">
                    <a16:rowId xmlns:a16="http://schemas.microsoft.com/office/drawing/2014/main" val="10002"/>
                  </a:ext>
                </a:extLst>
              </a:tr>
              <a:tr h="223750">
                <a:tc>
                  <a:txBody>
                    <a:bodyPr/>
                    <a:lstStyle/>
                    <a:p>
                      <a:pPr marL="0" lvl="0" indent="0" algn="ctr" rtl="0">
                        <a:spcBef>
                          <a:spcPts val="0"/>
                        </a:spcBef>
                        <a:spcAft>
                          <a:spcPts val="0"/>
                        </a:spcAft>
                        <a:buNone/>
                      </a:pPr>
                      <a:r>
                        <a:rPr lang="ja" sz="1000" b="1">
                          <a:solidFill>
                            <a:srgbClr val="FF0062"/>
                          </a:solidFill>
                        </a:rPr>
                        <a:t>meta</a:t>
                      </a:r>
                      <a:endParaRPr sz="1000" b="1">
                        <a:solidFill>
                          <a:srgbClr val="FF0062"/>
                        </a:solidFill>
                      </a:endParaRPr>
                    </a:p>
                  </a:txBody>
                  <a:tcPr marL="91425" marR="91425" marT="91425" marB="91425"/>
                </a:tc>
                <a:tc gridSpan="2">
                  <a:txBody>
                    <a:bodyPr/>
                    <a:lstStyle/>
                    <a:p>
                      <a:pPr marL="0" lvl="0" indent="0" algn="ctr" rtl="0">
                        <a:spcBef>
                          <a:spcPts val="0"/>
                        </a:spcBef>
                        <a:spcAft>
                          <a:spcPts val="0"/>
                        </a:spcAft>
                        <a:buNone/>
                      </a:pPr>
                      <a:r>
                        <a:rPr lang="ja" sz="1000">
                          <a:solidFill>
                            <a:srgbClr val="434343"/>
                          </a:solidFill>
                        </a:rPr>
                        <a:t>5.5</a:t>
                      </a:r>
                      <a:endParaRPr sz="1000">
                        <a:solidFill>
                          <a:srgbClr val="434343"/>
                        </a:solidFill>
                      </a:endParaRPr>
                    </a:p>
                  </a:txBody>
                  <a:tcPr marL="91425" marR="91425" marT="91425" marB="91425"/>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145" name="Google Shape;1145;p52"/>
          <p:cNvSpPr txBox="1"/>
          <p:nvPr/>
        </p:nvSpPr>
        <p:spPr>
          <a:xfrm>
            <a:off x="326550" y="622677"/>
            <a:ext cx="8520600" cy="36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最後に</a:t>
            </a:r>
            <a:r>
              <a:rPr lang="ja" sz="1000" b="1">
                <a:solidFill>
                  <a:srgbClr val="FF0062"/>
                </a:solidFill>
              </a:rPr>
              <a:t>事後分布</a:t>
            </a:r>
            <a:r>
              <a:rPr lang="ja" sz="1000">
                <a:solidFill>
                  <a:srgbClr val="434343"/>
                </a:solidFill>
              </a:rPr>
              <a:t>を解釈しましょう。</a:t>
            </a:r>
            <a:endParaRPr sz="1000">
              <a:solidFill>
                <a:srgbClr val="434343"/>
              </a:solidFill>
            </a:endParaRPr>
          </a:p>
        </p:txBody>
      </p:sp>
      <p:sp>
        <p:nvSpPr>
          <p:cNvPr id="1146" name="Google Shape;1146;p52"/>
          <p:cNvSpPr txBox="1"/>
          <p:nvPr/>
        </p:nvSpPr>
        <p:spPr>
          <a:xfrm>
            <a:off x="3369875" y="2692611"/>
            <a:ext cx="5350500" cy="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未来の予測を行う場合は、事後分布の平均値を用いて回帰式にあてはめればOKです。</a:t>
            </a:r>
            <a:endParaRPr sz="1000">
              <a:solidFill>
                <a:srgbClr val="434343"/>
              </a:solidFill>
            </a:endParaRPr>
          </a:p>
        </p:txBody>
      </p:sp>
      <p:sp>
        <p:nvSpPr>
          <p:cNvPr id="1147" name="Google Shape;1147;p52"/>
          <p:cNvSpPr txBox="1"/>
          <p:nvPr/>
        </p:nvSpPr>
        <p:spPr>
          <a:xfrm>
            <a:off x="3389575" y="2990861"/>
            <a:ext cx="5350500" cy="89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2100" b="1">
                <a:solidFill>
                  <a:srgbClr val="FF0062"/>
                </a:solidFill>
              </a:rPr>
              <a:t>μ</a:t>
            </a:r>
            <a:r>
              <a:rPr lang="ja" sz="800" b="1">
                <a:solidFill>
                  <a:srgbClr val="FF0062"/>
                </a:solidFill>
              </a:rPr>
              <a:t>1</a:t>
            </a:r>
            <a:r>
              <a:rPr lang="ja" sz="2100" b="1">
                <a:solidFill>
                  <a:srgbClr val="FF0062"/>
                </a:solidFill>
              </a:rPr>
              <a:t> </a:t>
            </a:r>
            <a:r>
              <a:rPr lang="ja" sz="2100" b="1">
                <a:solidFill>
                  <a:srgbClr val="434343"/>
                </a:solidFill>
              </a:rPr>
              <a:t>=</a:t>
            </a:r>
            <a:r>
              <a:rPr lang="ja" sz="2100" b="1">
                <a:solidFill>
                  <a:srgbClr val="FF0062"/>
                </a:solidFill>
              </a:rPr>
              <a:t> </a:t>
            </a:r>
            <a:r>
              <a:rPr lang="ja" sz="1900" b="1">
                <a:solidFill>
                  <a:srgbClr val="FF0062"/>
                </a:solidFill>
              </a:rPr>
              <a:t>β</a:t>
            </a:r>
            <a:r>
              <a:rPr lang="ja" sz="600">
                <a:solidFill>
                  <a:srgbClr val="FF0062"/>
                </a:solidFill>
              </a:rPr>
              <a:t>meta</a:t>
            </a:r>
            <a:r>
              <a:rPr lang="ja" sz="1900" b="1">
                <a:solidFill>
                  <a:srgbClr val="FF0062"/>
                </a:solidFill>
              </a:rPr>
              <a:t>(5.5)</a:t>
            </a:r>
            <a:r>
              <a:rPr lang="ja" sz="2100" b="1">
                <a:solidFill>
                  <a:srgbClr val="FF0062"/>
                </a:solidFill>
              </a:rPr>
              <a:t> </a:t>
            </a:r>
            <a:r>
              <a:rPr lang="ja" sz="2100" b="1">
                <a:solidFill>
                  <a:srgbClr val="434343"/>
                </a:solidFill>
              </a:rPr>
              <a:t>+</a:t>
            </a:r>
            <a:r>
              <a:rPr lang="ja" sz="2100" b="1">
                <a:solidFill>
                  <a:srgbClr val="FF0062"/>
                </a:solidFill>
              </a:rPr>
              <a:t> α</a:t>
            </a:r>
            <a:r>
              <a:rPr lang="ja" sz="800" b="1">
                <a:solidFill>
                  <a:srgbClr val="FF0062"/>
                </a:solidFill>
              </a:rPr>
              <a:t>1</a:t>
            </a:r>
            <a:r>
              <a:rPr lang="ja" sz="1900" b="1">
                <a:solidFill>
                  <a:srgbClr val="FF0062"/>
                </a:solidFill>
              </a:rPr>
              <a:t>(10.2)</a:t>
            </a:r>
            <a:r>
              <a:rPr lang="ja" sz="2100" b="1">
                <a:solidFill>
                  <a:srgbClr val="FF0062"/>
                </a:solidFill>
              </a:rPr>
              <a:t> </a:t>
            </a:r>
            <a:r>
              <a:rPr lang="ja" sz="2100" b="1">
                <a:solidFill>
                  <a:srgbClr val="434343"/>
                </a:solidFill>
              </a:rPr>
              <a:t>+</a:t>
            </a:r>
            <a:r>
              <a:rPr lang="ja" sz="2100" b="1">
                <a:solidFill>
                  <a:srgbClr val="FF0062"/>
                </a:solidFill>
              </a:rPr>
              <a:t> β</a:t>
            </a:r>
            <a:r>
              <a:rPr lang="ja" sz="800" b="1">
                <a:solidFill>
                  <a:srgbClr val="FF0062"/>
                </a:solidFill>
              </a:rPr>
              <a:t>1</a:t>
            </a:r>
            <a:r>
              <a:rPr lang="ja" sz="1900" b="1">
                <a:solidFill>
                  <a:srgbClr val="FF0062"/>
                </a:solidFill>
              </a:rPr>
              <a:t>(21.0)</a:t>
            </a:r>
            <a:r>
              <a:rPr lang="ja" sz="2100" b="1">
                <a:solidFill>
                  <a:srgbClr val="FF0062"/>
                </a:solidFill>
              </a:rPr>
              <a:t> </a:t>
            </a:r>
            <a:r>
              <a:rPr lang="ja" sz="2100" b="1">
                <a:solidFill>
                  <a:srgbClr val="434343"/>
                </a:solidFill>
              </a:rPr>
              <a:t>×</a:t>
            </a:r>
            <a:r>
              <a:rPr lang="ja" sz="2100" b="1">
                <a:solidFill>
                  <a:srgbClr val="FF0062"/>
                </a:solidFill>
              </a:rPr>
              <a:t> </a:t>
            </a:r>
            <a:r>
              <a:rPr lang="ja" sz="2100" b="1">
                <a:solidFill>
                  <a:srgbClr val="1155CC"/>
                </a:solidFill>
              </a:rPr>
              <a:t>X</a:t>
            </a:r>
            <a:r>
              <a:rPr lang="ja" sz="800" b="1">
                <a:solidFill>
                  <a:srgbClr val="1155CC"/>
                </a:solidFill>
              </a:rPr>
              <a:t>1</a:t>
            </a:r>
            <a:endParaRPr sz="800" b="1">
              <a:solidFill>
                <a:srgbClr val="1155CC"/>
              </a:solidFill>
            </a:endParaRPr>
          </a:p>
          <a:p>
            <a:pPr marL="0" lvl="0" indent="0" algn="l" rtl="0">
              <a:lnSpc>
                <a:spcPct val="115000"/>
              </a:lnSpc>
              <a:spcBef>
                <a:spcPts val="0"/>
              </a:spcBef>
              <a:spcAft>
                <a:spcPts val="0"/>
              </a:spcAft>
              <a:buClr>
                <a:schemeClr val="dk1"/>
              </a:buClr>
              <a:buSzPts val="1100"/>
              <a:buFont typeface="Arial"/>
              <a:buNone/>
            </a:pPr>
            <a:r>
              <a:rPr lang="ja" sz="2100" b="1">
                <a:solidFill>
                  <a:srgbClr val="FF0062"/>
                </a:solidFill>
              </a:rPr>
              <a:t>μ</a:t>
            </a:r>
            <a:r>
              <a:rPr lang="ja" sz="800" b="1">
                <a:solidFill>
                  <a:srgbClr val="FF0062"/>
                </a:solidFill>
              </a:rPr>
              <a:t>2</a:t>
            </a:r>
            <a:r>
              <a:rPr lang="ja" sz="2100" b="1">
                <a:solidFill>
                  <a:srgbClr val="FF0062"/>
                </a:solidFill>
              </a:rPr>
              <a:t> </a:t>
            </a:r>
            <a:r>
              <a:rPr lang="ja" sz="2100" b="1">
                <a:solidFill>
                  <a:srgbClr val="434343"/>
                </a:solidFill>
              </a:rPr>
              <a:t>=</a:t>
            </a:r>
            <a:r>
              <a:rPr lang="ja" sz="2100" b="1">
                <a:solidFill>
                  <a:srgbClr val="FF0062"/>
                </a:solidFill>
              </a:rPr>
              <a:t> </a:t>
            </a:r>
            <a:r>
              <a:rPr lang="ja" sz="1900" b="1">
                <a:solidFill>
                  <a:srgbClr val="FF0062"/>
                </a:solidFill>
              </a:rPr>
              <a:t>β</a:t>
            </a:r>
            <a:r>
              <a:rPr lang="ja" sz="600">
                <a:solidFill>
                  <a:srgbClr val="FF0062"/>
                </a:solidFill>
              </a:rPr>
              <a:t>meta</a:t>
            </a:r>
            <a:r>
              <a:rPr lang="ja" sz="1900" b="1">
                <a:solidFill>
                  <a:srgbClr val="FF0062"/>
                </a:solidFill>
              </a:rPr>
              <a:t>(5.5)</a:t>
            </a:r>
            <a:r>
              <a:rPr lang="ja" sz="2100" b="1">
                <a:solidFill>
                  <a:srgbClr val="FF0062"/>
                </a:solidFill>
              </a:rPr>
              <a:t> </a:t>
            </a:r>
            <a:r>
              <a:rPr lang="ja" sz="2100" b="1">
                <a:solidFill>
                  <a:srgbClr val="434343"/>
                </a:solidFill>
              </a:rPr>
              <a:t>+</a:t>
            </a:r>
            <a:r>
              <a:rPr lang="ja" sz="2100" b="1">
                <a:solidFill>
                  <a:srgbClr val="FF0062"/>
                </a:solidFill>
              </a:rPr>
              <a:t> α</a:t>
            </a:r>
            <a:r>
              <a:rPr lang="ja" sz="800" b="1">
                <a:solidFill>
                  <a:srgbClr val="FF0062"/>
                </a:solidFill>
              </a:rPr>
              <a:t>2</a:t>
            </a:r>
            <a:r>
              <a:rPr lang="ja" sz="1900" b="1">
                <a:solidFill>
                  <a:srgbClr val="FF0062"/>
                </a:solidFill>
              </a:rPr>
              <a:t>(2.3)</a:t>
            </a:r>
            <a:r>
              <a:rPr lang="ja" sz="2100" b="1">
                <a:solidFill>
                  <a:srgbClr val="FF0062"/>
                </a:solidFill>
              </a:rPr>
              <a:t> </a:t>
            </a:r>
            <a:r>
              <a:rPr lang="ja" sz="2100" b="1">
                <a:solidFill>
                  <a:srgbClr val="434343"/>
                </a:solidFill>
              </a:rPr>
              <a:t>+</a:t>
            </a:r>
            <a:r>
              <a:rPr lang="ja" sz="2100" b="1">
                <a:solidFill>
                  <a:srgbClr val="FF0062"/>
                </a:solidFill>
              </a:rPr>
              <a:t> β</a:t>
            </a:r>
            <a:r>
              <a:rPr lang="ja" sz="800" b="1">
                <a:solidFill>
                  <a:srgbClr val="FF0062"/>
                </a:solidFill>
              </a:rPr>
              <a:t>2</a:t>
            </a:r>
            <a:r>
              <a:rPr lang="ja" sz="1900" b="1">
                <a:solidFill>
                  <a:srgbClr val="FF0062"/>
                </a:solidFill>
              </a:rPr>
              <a:t>(-4.3)</a:t>
            </a:r>
            <a:r>
              <a:rPr lang="ja" sz="2100" b="1">
                <a:solidFill>
                  <a:srgbClr val="FF0062"/>
                </a:solidFill>
              </a:rPr>
              <a:t> </a:t>
            </a:r>
            <a:r>
              <a:rPr lang="ja" sz="2100" b="1">
                <a:solidFill>
                  <a:srgbClr val="434343"/>
                </a:solidFill>
              </a:rPr>
              <a:t>×</a:t>
            </a:r>
            <a:r>
              <a:rPr lang="ja" sz="2100" b="1">
                <a:solidFill>
                  <a:srgbClr val="FF0062"/>
                </a:solidFill>
              </a:rPr>
              <a:t> </a:t>
            </a:r>
            <a:r>
              <a:rPr lang="ja" sz="2100" b="1">
                <a:solidFill>
                  <a:srgbClr val="1155CC"/>
                </a:solidFill>
              </a:rPr>
              <a:t>X</a:t>
            </a:r>
            <a:r>
              <a:rPr lang="ja" sz="800" b="1">
                <a:solidFill>
                  <a:srgbClr val="1155CC"/>
                </a:solidFill>
              </a:rPr>
              <a:t>2</a:t>
            </a:r>
            <a:endParaRPr sz="800" b="1">
              <a:solidFill>
                <a:srgbClr val="1155C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ケーススタディ：従来のアプローチの課題</a:t>
            </a:r>
            <a:endParaRPr/>
          </a:p>
        </p:txBody>
      </p:sp>
      <p:sp>
        <p:nvSpPr>
          <p:cNvPr id="86" name="Google Shape;86;p1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a:t>
            </a:fld>
            <a:endParaRPr/>
          </a:p>
        </p:txBody>
      </p:sp>
      <p:sp>
        <p:nvSpPr>
          <p:cNvPr id="87" name="Google Shape;87;p17"/>
          <p:cNvSpPr txBox="1"/>
          <p:nvPr/>
        </p:nvSpPr>
        <p:spPr>
          <a:xfrm>
            <a:off x="305447" y="620779"/>
            <a:ext cx="8593200" cy="9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endParaRPr>
          </a:p>
        </p:txBody>
      </p:sp>
      <p:sp>
        <p:nvSpPr>
          <p:cNvPr id="88" name="Google Shape;88;p17"/>
          <p:cNvSpPr txBox="1"/>
          <p:nvPr/>
        </p:nvSpPr>
        <p:spPr>
          <a:xfrm>
            <a:off x="315300" y="591205"/>
            <a:ext cx="8520600" cy="109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ベイズ統計に対して皆さんはどのような印象をお持ちでしょうか？難しそう？結局何ができるの？など様々だと思います。しかしながら、ベイズ統計といえども、従来の機械学習や統計的な方法論同様にデータから推定される背後の構造を仮定し、検証するアプローチであることは変わりません。では一体何ができるのでしょうか？</a:t>
            </a:r>
            <a:endParaRPr sz="1200">
              <a:solidFill>
                <a:srgbClr val="434343"/>
              </a:solidFill>
            </a:endParaRPr>
          </a:p>
          <a:p>
            <a:pPr marL="0" lvl="0" indent="0" algn="l" rtl="0">
              <a:spcBef>
                <a:spcPts val="0"/>
              </a:spcBef>
              <a:spcAft>
                <a:spcPts val="0"/>
              </a:spcAft>
              <a:buNone/>
            </a:pPr>
            <a:r>
              <a:rPr lang="ja" sz="1200">
                <a:solidFill>
                  <a:srgbClr val="434343"/>
                </a:solidFill>
              </a:rPr>
              <a:t>このチャプターではまず、従来の方法が抱えていた課題について以下3つのケースを用いて説明を試みます。</a:t>
            </a:r>
            <a:endParaRPr sz="1200">
              <a:solidFill>
                <a:srgbClr val="434343"/>
              </a:solidFill>
            </a:endParaRPr>
          </a:p>
          <a:p>
            <a:pPr marL="0" lvl="0" indent="0" algn="l" rtl="0">
              <a:spcBef>
                <a:spcPts val="0"/>
              </a:spcBef>
              <a:spcAft>
                <a:spcPts val="0"/>
              </a:spcAft>
              <a:buNone/>
            </a:pPr>
            <a:endParaRPr sz="1200">
              <a:solidFill>
                <a:srgbClr val="434343"/>
              </a:solidFill>
            </a:endParaRPr>
          </a:p>
        </p:txBody>
      </p:sp>
      <p:sp>
        <p:nvSpPr>
          <p:cNvPr id="89" name="Google Shape;89;p17"/>
          <p:cNvSpPr txBox="1"/>
          <p:nvPr/>
        </p:nvSpPr>
        <p:spPr>
          <a:xfrm>
            <a:off x="1382775" y="1822883"/>
            <a:ext cx="5498100" cy="19419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ja" sz="2200" b="1">
                <a:solidFill>
                  <a:srgbClr val="434343"/>
                </a:solidFill>
              </a:rPr>
              <a:t>ケース①：5段階のアンケート</a:t>
            </a:r>
            <a:endParaRPr sz="2200" b="1">
              <a:solidFill>
                <a:srgbClr val="434343"/>
              </a:solidFill>
            </a:endParaRPr>
          </a:p>
          <a:p>
            <a:pPr marL="0" lvl="0" indent="0" algn="l" rtl="0">
              <a:lnSpc>
                <a:spcPct val="200000"/>
              </a:lnSpc>
              <a:spcBef>
                <a:spcPts val="0"/>
              </a:spcBef>
              <a:spcAft>
                <a:spcPts val="0"/>
              </a:spcAft>
              <a:buNone/>
            </a:pPr>
            <a:r>
              <a:rPr lang="ja" sz="2200" b="1">
                <a:solidFill>
                  <a:srgbClr val="434343"/>
                </a:solidFill>
              </a:rPr>
              <a:t>ケース②：Afterコロナはいつから？</a:t>
            </a:r>
            <a:endParaRPr sz="2200" b="1">
              <a:solidFill>
                <a:srgbClr val="434343"/>
              </a:solidFill>
            </a:endParaRPr>
          </a:p>
          <a:p>
            <a:pPr marL="0" lvl="0" indent="0" algn="l" rtl="0">
              <a:lnSpc>
                <a:spcPct val="200000"/>
              </a:lnSpc>
              <a:spcBef>
                <a:spcPts val="0"/>
              </a:spcBef>
              <a:spcAft>
                <a:spcPts val="0"/>
              </a:spcAft>
              <a:buClr>
                <a:schemeClr val="dk1"/>
              </a:buClr>
              <a:buSzPts val="1100"/>
              <a:buFont typeface="Arial"/>
              <a:buNone/>
            </a:pPr>
            <a:r>
              <a:rPr lang="ja" sz="2200" b="1">
                <a:solidFill>
                  <a:srgbClr val="434343"/>
                </a:solidFill>
              </a:rPr>
              <a:t>ケース③：共通因子と固有因子</a:t>
            </a:r>
            <a:endParaRPr sz="2200" b="1">
              <a:solidFill>
                <a:srgbClr val="434343"/>
              </a:solidFill>
            </a:endParaRPr>
          </a:p>
        </p:txBody>
      </p:sp>
      <p:sp>
        <p:nvSpPr>
          <p:cNvPr id="90" name="Google Shape;90;p17"/>
          <p:cNvSpPr txBox="1"/>
          <p:nvPr/>
        </p:nvSpPr>
        <p:spPr>
          <a:xfrm>
            <a:off x="502525" y="3951225"/>
            <a:ext cx="138000" cy="10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7"/>
          <p:cNvSpPr txBox="1"/>
          <p:nvPr/>
        </p:nvSpPr>
        <p:spPr>
          <a:xfrm>
            <a:off x="387900" y="4027425"/>
            <a:ext cx="8510700" cy="7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200">
                <a:solidFill>
                  <a:srgbClr val="434343"/>
                </a:solidFill>
              </a:rPr>
              <a:t>勿論それぞれの課題はベイズ統計を用いると対処できるテーマです。似たような課題が身近にないか、ぜひ考えながら読み進めてみてください。</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53"/>
          <p:cNvSpPr/>
          <p:nvPr/>
        </p:nvSpPr>
        <p:spPr>
          <a:xfrm>
            <a:off x="7684368" y="1160075"/>
            <a:ext cx="1014900" cy="2217000"/>
          </a:xfrm>
          <a:prstGeom prst="rect">
            <a:avLst/>
          </a:prstGeom>
          <a:no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5F06"/>
              </a:solidFill>
            </a:endParaRPr>
          </a:p>
        </p:txBody>
      </p:sp>
      <p:sp>
        <p:nvSpPr>
          <p:cNvPr id="1153" name="Google Shape;1153;p53"/>
          <p:cNvSpPr/>
          <p:nvPr/>
        </p:nvSpPr>
        <p:spPr>
          <a:xfrm>
            <a:off x="4738850" y="2349677"/>
            <a:ext cx="2857500" cy="9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a:off x="4738850" y="1349225"/>
            <a:ext cx="2857500" cy="950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確率モデルの作り方：「レシピ」はアイディア次第</a:t>
            </a:r>
            <a:endParaRPr/>
          </a:p>
        </p:txBody>
      </p:sp>
      <p:sp>
        <p:nvSpPr>
          <p:cNvPr id="1156" name="Google Shape;1156;p53"/>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40</a:t>
            </a:fld>
            <a:endParaRPr/>
          </a:p>
        </p:txBody>
      </p:sp>
      <p:sp>
        <p:nvSpPr>
          <p:cNvPr id="1157" name="Google Shape;1157;p53"/>
          <p:cNvSpPr txBox="1"/>
          <p:nvPr/>
        </p:nvSpPr>
        <p:spPr>
          <a:xfrm>
            <a:off x="327775" y="613536"/>
            <a:ext cx="85206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ベイズ統計はある程度定型化されたデザインはあるものの、自分の仮定を盛り込んで自由にモデリングできます。今回のアプローチ以外にも様々に応用可能です。例えば以下のようなケースもあるでしょう。</a:t>
            </a:r>
            <a:endParaRPr sz="1200">
              <a:solidFill>
                <a:srgbClr val="434343"/>
              </a:solidFill>
            </a:endParaRPr>
          </a:p>
        </p:txBody>
      </p:sp>
      <p:sp>
        <p:nvSpPr>
          <p:cNvPr id="1158" name="Google Shape;1158;p53"/>
          <p:cNvSpPr/>
          <p:nvPr/>
        </p:nvSpPr>
        <p:spPr>
          <a:xfrm>
            <a:off x="377050" y="1155475"/>
            <a:ext cx="3097800" cy="22170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営業会社で「受注するかしないか」をモデル化し背後の構造を検証したい。</a:t>
            </a:r>
            <a:endParaRPr sz="1000">
              <a:solidFill>
                <a:srgbClr val="434343"/>
              </a:solidFill>
            </a:endParaRPr>
          </a:p>
          <a:p>
            <a:pPr marL="0" lvl="0" indent="0" algn="l" rtl="0">
              <a:spcBef>
                <a:spcPts val="0"/>
              </a:spcBef>
              <a:spcAft>
                <a:spcPts val="0"/>
              </a:spcAft>
              <a:buNone/>
            </a:pPr>
            <a:r>
              <a:rPr lang="ja" sz="1000">
                <a:solidFill>
                  <a:srgbClr val="434343"/>
                </a:solidFill>
              </a:rPr>
              <a:t>構造として「営業マンの営業力」「顧客のニーズ」によって「受注可否」を説明できると仮定できるとする。しかし「営業力」や「顧客のニーズ」は潜在的な概念であって仮定できてもデータがあるわけではない。</a:t>
            </a:r>
            <a:endParaRPr sz="1000">
              <a:solidFill>
                <a:srgbClr val="434343"/>
              </a:solidFill>
            </a:endParaRPr>
          </a:p>
          <a:p>
            <a:pPr marL="0" lvl="0" indent="0" algn="l" rtl="0">
              <a:spcBef>
                <a:spcPts val="0"/>
              </a:spcBef>
              <a:spcAft>
                <a:spcPts val="0"/>
              </a:spcAft>
              <a:buNone/>
            </a:pPr>
            <a:r>
              <a:rPr lang="ja" sz="1000">
                <a:solidFill>
                  <a:srgbClr val="434343"/>
                </a:solidFill>
              </a:rPr>
              <a:t>ただし「営業力」や「顧客のニーズ」を説明する変数はデータから仮定できそう。</a:t>
            </a:r>
            <a:endParaRPr sz="1000">
              <a:solidFill>
                <a:srgbClr val="434343"/>
              </a:solidFill>
            </a:endParaRPr>
          </a:p>
        </p:txBody>
      </p:sp>
      <p:sp>
        <p:nvSpPr>
          <p:cNvPr id="1159" name="Google Shape;1159;p53"/>
          <p:cNvSpPr/>
          <p:nvPr/>
        </p:nvSpPr>
        <p:spPr>
          <a:xfrm>
            <a:off x="5195400" y="1728300"/>
            <a:ext cx="825600" cy="207000"/>
          </a:xfrm>
          <a:prstGeom prst="rect">
            <a:avLst/>
          </a:prstGeom>
          <a:solidFill>
            <a:srgbClr val="FFFFFF"/>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勤続年数</a:t>
            </a:r>
            <a:endParaRPr sz="800" b="1">
              <a:solidFill>
                <a:srgbClr val="1155CC"/>
              </a:solidFill>
            </a:endParaRPr>
          </a:p>
        </p:txBody>
      </p:sp>
      <p:sp>
        <p:nvSpPr>
          <p:cNvPr id="1160" name="Google Shape;1160;p53"/>
          <p:cNvSpPr/>
          <p:nvPr/>
        </p:nvSpPr>
        <p:spPr>
          <a:xfrm>
            <a:off x="5195400" y="2033100"/>
            <a:ext cx="825600" cy="207000"/>
          </a:xfrm>
          <a:prstGeom prst="rect">
            <a:avLst/>
          </a:prstGeom>
          <a:solidFill>
            <a:srgbClr val="FFFFFF"/>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etc</a:t>
            </a:r>
            <a:endParaRPr sz="800" b="1">
              <a:solidFill>
                <a:srgbClr val="1155CC"/>
              </a:solidFill>
            </a:endParaRPr>
          </a:p>
        </p:txBody>
      </p:sp>
      <p:sp>
        <p:nvSpPr>
          <p:cNvPr id="1161" name="Google Shape;1161;p53"/>
          <p:cNvSpPr/>
          <p:nvPr/>
        </p:nvSpPr>
        <p:spPr>
          <a:xfrm>
            <a:off x="5195400" y="2414100"/>
            <a:ext cx="825600" cy="207000"/>
          </a:xfrm>
          <a:prstGeom prst="rect">
            <a:avLst/>
          </a:prstGeom>
          <a:solidFill>
            <a:srgbClr val="FFFFFF"/>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業種</a:t>
            </a:r>
            <a:endParaRPr sz="800" b="1">
              <a:solidFill>
                <a:srgbClr val="1155CC"/>
              </a:solidFill>
            </a:endParaRPr>
          </a:p>
        </p:txBody>
      </p:sp>
      <p:sp>
        <p:nvSpPr>
          <p:cNvPr id="1162" name="Google Shape;1162;p53"/>
          <p:cNvSpPr/>
          <p:nvPr/>
        </p:nvSpPr>
        <p:spPr>
          <a:xfrm>
            <a:off x="5195400" y="2718900"/>
            <a:ext cx="825600" cy="207000"/>
          </a:xfrm>
          <a:prstGeom prst="rect">
            <a:avLst/>
          </a:prstGeom>
          <a:solidFill>
            <a:srgbClr val="FFFFFF"/>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事業規模</a:t>
            </a:r>
            <a:endParaRPr sz="800" b="1">
              <a:solidFill>
                <a:srgbClr val="1155CC"/>
              </a:solidFill>
            </a:endParaRPr>
          </a:p>
        </p:txBody>
      </p:sp>
      <p:sp>
        <p:nvSpPr>
          <p:cNvPr id="1163" name="Google Shape;1163;p53"/>
          <p:cNvSpPr/>
          <p:nvPr/>
        </p:nvSpPr>
        <p:spPr>
          <a:xfrm>
            <a:off x="5195400" y="3023700"/>
            <a:ext cx="825600" cy="207000"/>
          </a:xfrm>
          <a:prstGeom prst="rect">
            <a:avLst/>
          </a:prstGeom>
          <a:solidFill>
            <a:srgbClr val="FFFFFF"/>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etc</a:t>
            </a:r>
            <a:endParaRPr sz="800" b="1">
              <a:solidFill>
                <a:srgbClr val="1155CC"/>
              </a:solidFill>
            </a:endParaRPr>
          </a:p>
        </p:txBody>
      </p:sp>
      <p:sp>
        <p:nvSpPr>
          <p:cNvPr id="1164" name="Google Shape;1164;p53"/>
          <p:cNvSpPr/>
          <p:nvPr/>
        </p:nvSpPr>
        <p:spPr>
          <a:xfrm>
            <a:off x="6553200" y="1728300"/>
            <a:ext cx="825600" cy="207000"/>
          </a:xfrm>
          <a:prstGeom prst="rect">
            <a:avLst/>
          </a:prstGeom>
          <a:solidFill>
            <a:srgbClr val="FFFFFF"/>
          </a:solidFill>
          <a:ln w="9525" cap="flat" cmpd="sng">
            <a:solidFill>
              <a:srgbClr val="FF006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営業力</a:t>
            </a:r>
            <a:endParaRPr sz="800" b="1">
              <a:solidFill>
                <a:srgbClr val="FF0062"/>
              </a:solidFill>
            </a:endParaRPr>
          </a:p>
        </p:txBody>
      </p:sp>
      <p:sp>
        <p:nvSpPr>
          <p:cNvPr id="1165" name="Google Shape;1165;p53"/>
          <p:cNvSpPr/>
          <p:nvPr/>
        </p:nvSpPr>
        <p:spPr>
          <a:xfrm>
            <a:off x="6553200" y="2718900"/>
            <a:ext cx="825600" cy="207000"/>
          </a:xfrm>
          <a:prstGeom prst="rect">
            <a:avLst/>
          </a:prstGeom>
          <a:solidFill>
            <a:srgbClr val="FFFFFF"/>
          </a:solidFill>
          <a:ln w="9525" cap="flat" cmpd="sng">
            <a:solidFill>
              <a:srgbClr val="FF0062"/>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ニーズ</a:t>
            </a:r>
            <a:endParaRPr sz="800" b="1">
              <a:solidFill>
                <a:srgbClr val="FF0062"/>
              </a:solidFill>
            </a:endParaRPr>
          </a:p>
        </p:txBody>
      </p:sp>
      <p:sp>
        <p:nvSpPr>
          <p:cNvPr id="1166" name="Google Shape;1166;p53"/>
          <p:cNvSpPr/>
          <p:nvPr/>
        </p:nvSpPr>
        <p:spPr>
          <a:xfrm>
            <a:off x="7769775" y="2130900"/>
            <a:ext cx="825600" cy="207000"/>
          </a:xfrm>
          <a:prstGeom prst="rect">
            <a:avLst/>
          </a:prstGeom>
          <a:solidFill>
            <a:srgbClr val="FFFFFF"/>
          </a:solidFill>
          <a:ln w="9525" cap="flat" cmpd="sng">
            <a:solidFill>
              <a:srgbClr val="B45F0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B45F06"/>
                </a:solidFill>
              </a:rPr>
              <a:t>受注 or 失注</a:t>
            </a:r>
            <a:endParaRPr sz="800" b="1">
              <a:solidFill>
                <a:srgbClr val="B45F06"/>
              </a:solidFill>
            </a:endParaRPr>
          </a:p>
        </p:txBody>
      </p:sp>
      <p:sp>
        <p:nvSpPr>
          <p:cNvPr id="1167" name="Google Shape;1167;p53"/>
          <p:cNvSpPr/>
          <p:nvPr/>
        </p:nvSpPr>
        <p:spPr>
          <a:xfrm>
            <a:off x="5195400" y="1423500"/>
            <a:ext cx="825600" cy="207000"/>
          </a:xfrm>
          <a:prstGeom prst="rect">
            <a:avLst/>
          </a:prstGeom>
          <a:solidFill>
            <a:srgbClr val="FFFFFF"/>
          </a:solid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訪問回数</a:t>
            </a:r>
            <a:endParaRPr sz="800" b="1">
              <a:solidFill>
                <a:srgbClr val="1155CC"/>
              </a:solidFill>
            </a:endParaRPr>
          </a:p>
        </p:txBody>
      </p:sp>
      <p:cxnSp>
        <p:nvCxnSpPr>
          <p:cNvPr id="1168" name="Google Shape;1168;p53"/>
          <p:cNvCxnSpPr>
            <a:stCxn id="1167" idx="3"/>
            <a:endCxn id="1164" idx="1"/>
          </p:cNvCxnSpPr>
          <p:nvPr/>
        </p:nvCxnSpPr>
        <p:spPr>
          <a:xfrm>
            <a:off x="6021000" y="1527000"/>
            <a:ext cx="532200" cy="304800"/>
          </a:xfrm>
          <a:prstGeom prst="straightConnector1">
            <a:avLst/>
          </a:prstGeom>
          <a:noFill/>
          <a:ln w="9525" cap="flat" cmpd="sng">
            <a:solidFill>
              <a:srgbClr val="FF0062"/>
            </a:solidFill>
            <a:prstDash val="solid"/>
            <a:round/>
            <a:headEnd type="none" w="med" len="med"/>
            <a:tailEnd type="none" w="med" len="med"/>
          </a:ln>
        </p:spPr>
      </p:cxnSp>
      <p:cxnSp>
        <p:nvCxnSpPr>
          <p:cNvPr id="1169" name="Google Shape;1169;p53"/>
          <p:cNvCxnSpPr>
            <a:stCxn id="1159" idx="3"/>
            <a:endCxn id="1164" idx="1"/>
          </p:cNvCxnSpPr>
          <p:nvPr/>
        </p:nvCxnSpPr>
        <p:spPr>
          <a:xfrm>
            <a:off x="6021000" y="1831800"/>
            <a:ext cx="532200" cy="0"/>
          </a:xfrm>
          <a:prstGeom prst="straightConnector1">
            <a:avLst/>
          </a:prstGeom>
          <a:noFill/>
          <a:ln w="9525" cap="flat" cmpd="sng">
            <a:solidFill>
              <a:srgbClr val="FF0062"/>
            </a:solidFill>
            <a:prstDash val="solid"/>
            <a:round/>
            <a:headEnd type="none" w="med" len="med"/>
            <a:tailEnd type="none" w="med" len="med"/>
          </a:ln>
        </p:spPr>
      </p:cxnSp>
      <p:cxnSp>
        <p:nvCxnSpPr>
          <p:cNvPr id="1170" name="Google Shape;1170;p53"/>
          <p:cNvCxnSpPr>
            <a:stCxn id="1160" idx="3"/>
            <a:endCxn id="1164" idx="1"/>
          </p:cNvCxnSpPr>
          <p:nvPr/>
        </p:nvCxnSpPr>
        <p:spPr>
          <a:xfrm rot="10800000" flipH="1">
            <a:off x="6021000" y="1831800"/>
            <a:ext cx="532200" cy="304800"/>
          </a:xfrm>
          <a:prstGeom prst="straightConnector1">
            <a:avLst/>
          </a:prstGeom>
          <a:noFill/>
          <a:ln w="9525" cap="flat" cmpd="sng">
            <a:solidFill>
              <a:srgbClr val="FF0062"/>
            </a:solidFill>
            <a:prstDash val="solid"/>
            <a:round/>
            <a:headEnd type="none" w="med" len="med"/>
            <a:tailEnd type="none" w="med" len="med"/>
          </a:ln>
        </p:spPr>
      </p:cxnSp>
      <p:cxnSp>
        <p:nvCxnSpPr>
          <p:cNvPr id="1171" name="Google Shape;1171;p53"/>
          <p:cNvCxnSpPr>
            <a:stCxn id="1161" idx="3"/>
            <a:endCxn id="1165" idx="1"/>
          </p:cNvCxnSpPr>
          <p:nvPr/>
        </p:nvCxnSpPr>
        <p:spPr>
          <a:xfrm>
            <a:off x="6021000" y="2517600"/>
            <a:ext cx="532200" cy="304800"/>
          </a:xfrm>
          <a:prstGeom prst="straightConnector1">
            <a:avLst/>
          </a:prstGeom>
          <a:noFill/>
          <a:ln w="9525" cap="flat" cmpd="sng">
            <a:solidFill>
              <a:srgbClr val="FF0062"/>
            </a:solidFill>
            <a:prstDash val="solid"/>
            <a:round/>
            <a:headEnd type="none" w="med" len="med"/>
            <a:tailEnd type="none" w="med" len="med"/>
          </a:ln>
        </p:spPr>
      </p:cxnSp>
      <p:cxnSp>
        <p:nvCxnSpPr>
          <p:cNvPr id="1172" name="Google Shape;1172;p53"/>
          <p:cNvCxnSpPr>
            <a:stCxn id="1162" idx="3"/>
            <a:endCxn id="1165" idx="1"/>
          </p:cNvCxnSpPr>
          <p:nvPr/>
        </p:nvCxnSpPr>
        <p:spPr>
          <a:xfrm>
            <a:off x="6021000" y="2822400"/>
            <a:ext cx="532200" cy="0"/>
          </a:xfrm>
          <a:prstGeom prst="straightConnector1">
            <a:avLst/>
          </a:prstGeom>
          <a:noFill/>
          <a:ln w="9525" cap="flat" cmpd="sng">
            <a:solidFill>
              <a:srgbClr val="FF0062"/>
            </a:solidFill>
            <a:prstDash val="solid"/>
            <a:round/>
            <a:headEnd type="none" w="med" len="med"/>
            <a:tailEnd type="none" w="med" len="med"/>
          </a:ln>
        </p:spPr>
      </p:cxnSp>
      <p:cxnSp>
        <p:nvCxnSpPr>
          <p:cNvPr id="1173" name="Google Shape;1173;p53"/>
          <p:cNvCxnSpPr>
            <a:stCxn id="1163" idx="3"/>
            <a:endCxn id="1165" idx="1"/>
          </p:cNvCxnSpPr>
          <p:nvPr/>
        </p:nvCxnSpPr>
        <p:spPr>
          <a:xfrm rot="10800000" flipH="1">
            <a:off x="6021000" y="2822400"/>
            <a:ext cx="532200" cy="304800"/>
          </a:xfrm>
          <a:prstGeom prst="straightConnector1">
            <a:avLst/>
          </a:prstGeom>
          <a:noFill/>
          <a:ln w="9525" cap="flat" cmpd="sng">
            <a:solidFill>
              <a:srgbClr val="FF0062"/>
            </a:solidFill>
            <a:prstDash val="solid"/>
            <a:round/>
            <a:headEnd type="none" w="med" len="med"/>
            <a:tailEnd type="none" w="med" len="med"/>
          </a:ln>
        </p:spPr>
      </p:cxnSp>
      <p:cxnSp>
        <p:nvCxnSpPr>
          <p:cNvPr id="1174" name="Google Shape;1174;p53"/>
          <p:cNvCxnSpPr>
            <a:stCxn id="1164" idx="3"/>
            <a:endCxn id="1166" idx="1"/>
          </p:cNvCxnSpPr>
          <p:nvPr/>
        </p:nvCxnSpPr>
        <p:spPr>
          <a:xfrm>
            <a:off x="7378800" y="1831800"/>
            <a:ext cx="390900" cy="402600"/>
          </a:xfrm>
          <a:prstGeom prst="straightConnector1">
            <a:avLst/>
          </a:prstGeom>
          <a:noFill/>
          <a:ln w="9525" cap="flat" cmpd="sng">
            <a:solidFill>
              <a:srgbClr val="FF0062"/>
            </a:solidFill>
            <a:prstDash val="solid"/>
            <a:round/>
            <a:headEnd type="none" w="med" len="med"/>
            <a:tailEnd type="none" w="med" len="med"/>
          </a:ln>
        </p:spPr>
      </p:cxnSp>
      <p:cxnSp>
        <p:nvCxnSpPr>
          <p:cNvPr id="1175" name="Google Shape;1175;p53"/>
          <p:cNvCxnSpPr>
            <a:stCxn id="1165" idx="3"/>
            <a:endCxn id="1166" idx="1"/>
          </p:cNvCxnSpPr>
          <p:nvPr/>
        </p:nvCxnSpPr>
        <p:spPr>
          <a:xfrm rot="10800000" flipH="1">
            <a:off x="7378800" y="2234400"/>
            <a:ext cx="390900" cy="588000"/>
          </a:xfrm>
          <a:prstGeom prst="straightConnector1">
            <a:avLst/>
          </a:prstGeom>
          <a:noFill/>
          <a:ln w="9525" cap="flat" cmpd="sng">
            <a:solidFill>
              <a:srgbClr val="FF0062"/>
            </a:solidFill>
            <a:prstDash val="solid"/>
            <a:round/>
            <a:headEnd type="none" w="med" len="med"/>
            <a:tailEnd type="none" w="med" len="med"/>
          </a:ln>
        </p:spPr>
      </p:cxnSp>
      <p:sp>
        <p:nvSpPr>
          <p:cNvPr id="1176" name="Google Shape;1176;p53"/>
          <p:cNvSpPr txBox="1"/>
          <p:nvPr/>
        </p:nvSpPr>
        <p:spPr>
          <a:xfrm>
            <a:off x="4778261" y="1423500"/>
            <a:ext cx="305400" cy="81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rgbClr val="434343"/>
                </a:solidFill>
              </a:rPr>
              <a:t>営業マン</a:t>
            </a:r>
            <a:endParaRPr sz="800">
              <a:solidFill>
                <a:srgbClr val="434343"/>
              </a:solidFill>
            </a:endParaRPr>
          </a:p>
        </p:txBody>
      </p:sp>
      <p:sp>
        <p:nvSpPr>
          <p:cNvPr id="1177" name="Google Shape;1177;p53"/>
          <p:cNvSpPr txBox="1"/>
          <p:nvPr/>
        </p:nvSpPr>
        <p:spPr>
          <a:xfrm>
            <a:off x="4778261" y="2414100"/>
            <a:ext cx="305400" cy="81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rgbClr val="434343"/>
                </a:solidFill>
              </a:rPr>
              <a:t>顧客</a:t>
            </a:r>
            <a:endParaRPr sz="800">
              <a:solidFill>
                <a:srgbClr val="434343"/>
              </a:solidFill>
            </a:endParaRPr>
          </a:p>
        </p:txBody>
      </p:sp>
      <p:sp>
        <p:nvSpPr>
          <p:cNvPr id="1178" name="Google Shape;1178;p53"/>
          <p:cNvSpPr txBox="1"/>
          <p:nvPr/>
        </p:nvSpPr>
        <p:spPr>
          <a:xfrm>
            <a:off x="5195400" y="1182425"/>
            <a:ext cx="802500" cy="1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観測データ</a:t>
            </a:r>
            <a:endParaRPr sz="800" b="1">
              <a:solidFill>
                <a:srgbClr val="1155CC"/>
              </a:solidFill>
            </a:endParaRPr>
          </a:p>
        </p:txBody>
      </p:sp>
      <p:sp>
        <p:nvSpPr>
          <p:cNvPr id="1179" name="Google Shape;1179;p53"/>
          <p:cNvSpPr txBox="1"/>
          <p:nvPr/>
        </p:nvSpPr>
        <p:spPr>
          <a:xfrm>
            <a:off x="7766493" y="1182425"/>
            <a:ext cx="802500" cy="1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B45F06"/>
                </a:solidFill>
              </a:rPr>
              <a:t>観測データ</a:t>
            </a:r>
            <a:endParaRPr sz="800" b="1">
              <a:solidFill>
                <a:srgbClr val="B45F06"/>
              </a:solidFill>
            </a:endParaRPr>
          </a:p>
        </p:txBody>
      </p:sp>
      <p:sp>
        <p:nvSpPr>
          <p:cNvPr id="1180" name="Google Shape;1180;p53"/>
          <p:cNvSpPr txBox="1"/>
          <p:nvPr/>
        </p:nvSpPr>
        <p:spPr>
          <a:xfrm>
            <a:off x="6547293" y="1182425"/>
            <a:ext cx="802500" cy="16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潜在変数</a:t>
            </a:r>
            <a:endParaRPr sz="800" b="1">
              <a:solidFill>
                <a:srgbClr val="FF0062"/>
              </a:solidFill>
            </a:endParaRPr>
          </a:p>
        </p:txBody>
      </p:sp>
      <p:sp>
        <p:nvSpPr>
          <p:cNvPr id="1181" name="Google Shape;1181;p53"/>
          <p:cNvSpPr/>
          <p:nvPr/>
        </p:nvSpPr>
        <p:spPr>
          <a:xfrm>
            <a:off x="6465168" y="1160075"/>
            <a:ext cx="1014900" cy="2217000"/>
          </a:xfrm>
          <a:prstGeom prst="rect">
            <a:avLst/>
          </a:prstGeom>
          <a:no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3"/>
          <p:cNvSpPr/>
          <p:nvPr/>
        </p:nvSpPr>
        <p:spPr>
          <a:xfrm>
            <a:off x="5113275" y="1160075"/>
            <a:ext cx="1014900" cy="2217000"/>
          </a:xfrm>
          <a:prstGeom prst="rect">
            <a:avLst/>
          </a:prstGeom>
          <a:noFill/>
          <a:ln w="9525"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3"/>
          <p:cNvSpPr/>
          <p:nvPr/>
        </p:nvSpPr>
        <p:spPr>
          <a:xfrm>
            <a:off x="3578700" y="1728300"/>
            <a:ext cx="1098600" cy="8166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434343"/>
                </a:solidFill>
              </a:rPr>
              <a:t>モデル化</a:t>
            </a:r>
            <a:endParaRPr b="1">
              <a:solidFill>
                <a:srgbClr val="434343"/>
              </a:solidFill>
            </a:endParaRPr>
          </a:p>
        </p:txBody>
      </p:sp>
      <p:sp>
        <p:nvSpPr>
          <p:cNvPr id="1184" name="Google Shape;1184;p53"/>
          <p:cNvSpPr txBox="1"/>
          <p:nvPr/>
        </p:nvSpPr>
        <p:spPr>
          <a:xfrm>
            <a:off x="327775" y="3432909"/>
            <a:ext cx="8520600" cy="128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従来の回帰モデルと比較しても得られる情報の粒度がだいぶ変わってきているのがお分かりでしょうか。</a:t>
            </a:r>
            <a:endParaRPr sz="1200">
              <a:solidFill>
                <a:srgbClr val="434343"/>
              </a:solidFill>
            </a:endParaRPr>
          </a:p>
          <a:p>
            <a:pPr marL="0" lvl="0" indent="0" algn="l" rtl="0">
              <a:spcBef>
                <a:spcPts val="0"/>
              </a:spcBef>
              <a:spcAft>
                <a:spcPts val="0"/>
              </a:spcAft>
              <a:buNone/>
            </a:pPr>
            <a:r>
              <a:rPr lang="ja" sz="1200">
                <a:solidFill>
                  <a:srgbClr val="434343"/>
                </a:solidFill>
              </a:rPr>
              <a:t>今回のケースは説明を簡易にするために、線形回帰モデルをベースに説明しましたが、非線形な関係性を考慮する場合は、ガウス過程やベイズ深層学習などの方法もあります。</a:t>
            </a:r>
            <a:endParaRPr sz="1200">
              <a:solidFill>
                <a:srgbClr val="434343"/>
              </a:solidFill>
            </a:endParaRPr>
          </a:p>
          <a:p>
            <a:pPr marL="0" lvl="0" indent="0" algn="l" rtl="0">
              <a:spcBef>
                <a:spcPts val="0"/>
              </a:spcBef>
              <a:spcAft>
                <a:spcPts val="0"/>
              </a:spcAft>
              <a:buNone/>
            </a:pPr>
            <a:r>
              <a:rPr lang="ja" sz="1200">
                <a:solidFill>
                  <a:srgbClr val="434343"/>
                </a:solidFill>
              </a:rPr>
              <a:t>また、教師なし学習的な方法ももちろんあり、例えば主成分分析のベイズ版である確率的主成分分析や、k-meansの一般化としてGMM（ガウス混合モデル）といったアプローチもあります。</a:t>
            </a:r>
            <a:endParaRPr sz="1200">
              <a:solidFill>
                <a:srgbClr val="434343"/>
              </a:solidFill>
            </a:endParaRPr>
          </a:p>
          <a:p>
            <a:pPr marL="0" lvl="0" indent="0" algn="l" rtl="0">
              <a:spcBef>
                <a:spcPts val="0"/>
              </a:spcBef>
              <a:spcAft>
                <a:spcPts val="0"/>
              </a:spcAft>
              <a:buNone/>
            </a:pPr>
            <a:r>
              <a:rPr lang="ja" sz="1200">
                <a:solidFill>
                  <a:srgbClr val="434343"/>
                </a:solidFill>
              </a:rPr>
              <a:t>どのようにしてモデル化するかはみなさん次第です。ぜひ自分なりのアイディアで「レシピ」を作ってみてください。</a:t>
            </a:r>
            <a:endParaRPr sz="1200">
              <a:solidFill>
                <a:srgbClr val="434343"/>
              </a:solidFill>
            </a:endParaRPr>
          </a:p>
        </p:txBody>
      </p:sp>
      <p:pic>
        <p:nvPicPr>
          <p:cNvPr id="1185" name="Google Shape;1185;p53"/>
          <p:cNvPicPr preferRelativeResize="0"/>
          <p:nvPr/>
        </p:nvPicPr>
        <p:blipFill rotWithShape="1">
          <a:blip r:embed="rId3">
            <a:alphaModFix amt="28000"/>
          </a:blip>
          <a:srcRect b="29093"/>
          <a:stretch/>
        </p:blipFill>
        <p:spPr>
          <a:xfrm>
            <a:off x="2877025" y="2647950"/>
            <a:ext cx="532201" cy="6736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5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コラム：頻度主義とベイズ主義?</a:t>
            </a:r>
            <a:endParaRPr/>
          </a:p>
        </p:txBody>
      </p:sp>
      <p:sp>
        <p:nvSpPr>
          <p:cNvPr id="1191" name="Google Shape;1191;p5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41</a:t>
            </a:fld>
            <a:endParaRPr/>
          </a:p>
        </p:txBody>
      </p:sp>
      <p:sp>
        <p:nvSpPr>
          <p:cNvPr id="1192" name="Google Shape;1192;p54"/>
          <p:cNvSpPr txBox="1"/>
          <p:nvPr/>
        </p:nvSpPr>
        <p:spPr>
          <a:xfrm>
            <a:off x="315925" y="782700"/>
            <a:ext cx="4107000" cy="387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ベイズ統計を本格的に学ぶと、大抵は最初に条件付き確率の公式とともに「ベイズ統計ではパラメーターを確率変数と見なす」との表現を見かけることがあると思います。</a:t>
            </a:r>
            <a:endParaRPr sz="1000">
              <a:solidFill>
                <a:srgbClr val="434343"/>
              </a:solidFill>
            </a:endParaRPr>
          </a:p>
          <a:p>
            <a:pPr marL="0" lvl="0" indent="0" algn="l" rtl="0">
              <a:spcBef>
                <a:spcPts val="0"/>
              </a:spcBef>
              <a:spcAft>
                <a:spcPts val="0"/>
              </a:spcAft>
              <a:buNone/>
            </a:pPr>
            <a:r>
              <a:rPr lang="ja" sz="1000">
                <a:solidFill>
                  <a:srgbClr val="434343"/>
                </a:solidFill>
              </a:rPr>
              <a:t>また、ベイズ統計とそれ以外の統計の違いを「頻度主義」「ベイズ主義」といった捉え方をすることがあります。</a:t>
            </a:r>
            <a:endParaRPr sz="1000">
              <a:solidFill>
                <a:srgbClr val="434343"/>
              </a:solidFill>
            </a:endParaRPr>
          </a:p>
          <a:p>
            <a:pPr marL="0" lvl="0" indent="0" algn="l" rtl="0">
              <a:spcBef>
                <a:spcPts val="0"/>
              </a:spcBef>
              <a:spcAft>
                <a:spcPts val="0"/>
              </a:spcAft>
              <a:buNone/>
            </a:pPr>
            <a:r>
              <a:rPr lang="ja" sz="1000">
                <a:solidFill>
                  <a:srgbClr val="434343"/>
                </a:solidFill>
              </a:rPr>
              <a:t>ですが、個人的にはこの表現はあまり適切ではない。と感じています。</a:t>
            </a: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ベイズ統計は「主義」ではなく、あくまで知りたいことを定量的に知るための数学的な方法論の一つであって、巷で「頻度主義」と言われている統計理論と同じ世界観に立脚している考えるべきです。</a:t>
            </a: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例えば、イベントが起こる確率 p を仮説検定したいとしましょう。</a:t>
            </a: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二項分布を用いた二項検定が用いられることが多いですが、この検定手法自体「頻度主義的な」方法も、種類があるのをご存知でしょうか。</a:t>
            </a: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1つは、二項分布の正規近似を用いる方法、もう一つは、f分布を用いる方法です。</a:t>
            </a: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どちらを選ぶかはまさに「主観」で選んでいるはずですし、そもそも「二項分布」であるという仮定自体「主観」的です。</a:t>
            </a:r>
            <a:endParaRPr sz="1000">
              <a:solidFill>
                <a:srgbClr val="434343"/>
              </a:solidFill>
            </a:endParaRPr>
          </a:p>
          <a:p>
            <a:pPr marL="0" lvl="0" indent="0" algn="l" rtl="0">
              <a:spcBef>
                <a:spcPts val="0"/>
              </a:spcBef>
              <a:spcAft>
                <a:spcPts val="0"/>
              </a:spcAft>
              <a:buNone/>
            </a:pPr>
            <a:endParaRPr sz="1000">
              <a:solidFill>
                <a:srgbClr val="434343"/>
              </a:solidFill>
            </a:endParaRPr>
          </a:p>
        </p:txBody>
      </p:sp>
      <p:sp>
        <p:nvSpPr>
          <p:cNvPr id="1193" name="Google Shape;1193;p54"/>
          <p:cNvSpPr txBox="1"/>
          <p:nvPr/>
        </p:nvSpPr>
        <p:spPr>
          <a:xfrm>
            <a:off x="4714975"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ja" sz="1000">
                <a:solidFill>
                  <a:srgbClr val="434343"/>
                </a:solidFill>
              </a:rPr>
              <a:t>またベイズ統計を用いると事前分布に仮定を盛り込むことができますがこの点を指して「主観的」「恣意的」と表現されることがあります。ですが、あらゆる統計手法には全て「仮定」が盛り込まれて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仮定が盛り込まれていない方法などそもそもないんです。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このような意味合いでも、ベイズ統計はまだまだ学びやすい領域とはいえないな。と感じて、今回の講座を作りました。</a:t>
            </a:r>
            <a:endParaRPr sz="1000">
              <a:solidFill>
                <a:srgbClr val="434343"/>
              </a:solidFill>
            </a:endParaRPr>
          </a:p>
          <a:p>
            <a:pPr marL="0" lvl="0" indent="0" algn="l" rtl="0">
              <a:lnSpc>
                <a:spcPct val="100000"/>
              </a:lnSpc>
              <a:spcBef>
                <a:spcPts val="0"/>
              </a:spcBef>
              <a:spcAft>
                <a:spcPts val="0"/>
              </a:spcAft>
              <a:buNone/>
            </a:pP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皆さんもこの講座を経て、自分で勉強される際には、様々な情報ソースを見比べながら、何が正しいかを自分なりに見極めて学ばれるのが良いと思います。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ある意味これが「データサイエンスの営みそのもの」と言えるのかもしれませんね。</a:t>
            </a:r>
            <a:endParaRPr sz="1000">
              <a:solidFill>
                <a:srgbClr val="434343"/>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55"/>
          <p:cNvSpPr txBox="1"/>
          <p:nvPr/>
        </p:nvSpPr>
        <p:spPr>
          <a:xfrm>
            <a:off x="361950" y="30468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ja" sz="3600" b="1">
                <a:solidFill>
                  <a:srgbClr val="434343"/>
                </a:solidFill>
              </a:rPr>
              <a:t>条件付確率</a:t>
            </a:r>
            <a:endParaRPr sz="3600" b="1">
              <a:solidFill>
                <a:srgbClr val="434343"/>
              </a:solidFill>
            </a:endParaRPr>
          </a:p>
        </p:txBody>
      </p:sp>
      <p:sp>
        <p:nvSpPr>
          <p:cNvPr id="1199" name="Google Shape;1199;p55"/>
          <p:cNvSpPr txBox="1"/>
          <p:nvPr/>
        </p:nvSpPr>
        <p:spPr>
          <a:xfrm>
            <a:off x="361950" y="2611500"/>
            <a:ext cx="650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rgbClr val="434343"/>
                </a:solidFill>
              </a:rPr>
              <a:t>Appendix</a:t>
            </a:r>
            <a:endParaRPr sz="2100" b="1">
              <a:solidFill>
                <a:srgbClr val="434343"/>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56"/>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条件付確率：問題</a:t>
            </a:r>
            <a:endParaRPr/>
          </a:p>
        </p:txBody>
      </p:sp>
      <p:sp>
        <p:nvSpPr>
          <p:cNvPr id="1205" name="Google Shape;1205;p56"/>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43</a:t>
            </a:fld>
            <a:endParaRPr/>
          </a:p>
        </p:txBody>
      </p:sp>
      <p:sp>
        <p:nvSpPr>
          <p:cNvPr id="1206" name="Google Shape;1206;p56"/>
          <p:cNvSpPr txBox="1"/>
          <p:nvPr/>
        </p:nvSpPr>
        <p:spPr>
          <a:xfrm>
            <a:off x="296175" y="713600"/>
            <a:ext cx="8612400" cy="399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500" b="1">
                <a:solidFill>
                  <a:srgbClr val="434343"/>
                </a:solidFill>
              </a:rPr>
              <a:t>問題.</a:t>
            </a:r>
            <a:endParaRPr sz="1500" b="1">
              <a:solidFill>
                <a:srgbClr val="434343"/>
              </a:solidFill>
            </a:endParaRPr>
          </a:p>
          <a:p>
            <a:pPr marL="0" lvl="0" indent="0" algn="l" rtl="0">
              <a:lnSpc>
                <a:spcPct val="115000"/>
              </a:lnSpc>
              <a:spcBef>
                <a:spcPts val="0"/>
              </a:spcBef>
              <a:spcAft>
                <a:spcPts val="0"/>
              </a:spcAft>
              <a:buNone/>
            </a:pPr>
            <a:r>
              <a:rPr lang="ja" sz="1500">
                <a:solidFill>
                  <a:srgbClr val="434343"/>
                </a:solidFill>
              </a:rPr>
              <a:t>袋A、袋Bにはそれぞれ赤玉と白玉が入っています。</a:t>
            </a:r>
            <a:endParaRPr sz="1500">
              <a:solidFill>
                <a:srgbClr val="434343"/>
              </a:solidFill>
            </a:endParaRPr>
          </a:p>
          <a:p>
            <a:pPr marL="0" lvl="0" indent="0" algn="l" rtl="0">
              <a:lnSpc>
                <a:spcPct val="115000"/>
              </a:lnSpc>
              <a:spcBef>
                <a:spcPts val="0"/>
              </a:spcBef>
              <a:spcAft>
                <a:spcPts val="0"/>
              </a:spcAft>
              <a:buNone/>
            </a:pPr>
            <a:r>
              <a:rPr lang="ja" sz="1500">
                <a:solidFill>
                  <a:srgbClr val="434343"/>
                </a:solidFill>
              </a:rPr>
              <a:t>それぞれの袋を選ぶ確率、および玉を選ぶ確率が以下に従うとします。</a:t>
            </a:r>
            <a:endParaRPr sz="1500">
              <a:solidFill>
                <a:srgbClr val="434343"/>
              </a:solidFill>
            </a:endParaRPr>
          </a:p>
          <a:p>
            <a:pPr marL="457200" lvl="0" indent="-323850" algn="l" rtl="0">
              <a:lnSpc>
                <a:spcPct val="115000"/>
              </a:lnSpc>
              <a:spcBef>
                <a:spcPts val="0"/>
              </a:spcBef>
              <a:spcAft>
                <a:spcPts val="0"/>
              </a:spcAft>
              <a:buClr>
                <a:srgbClr val="434343"/>
              </a:buClr>
              <a:buSzPts val="1500"/>
              <a:buChar char="●"/>
            </a:pPr>
            <a:r>
              <a:rPr lang="ja" sz="1500">
                <a:solidFill>
                  <a:srgbClr val="434343"/>
                </a:solidFill>
              </a:rPr>
              <a:t>袋を選ぶ確率</a:t>
            </a:r>
            <a:endParaRPr sz="1500">
              <a:solidFill>
                <a:srgbClr val="434343"/>
              </a:solidFill>
            </a:endParaRPr>
          </a:p>
          <a:p>
            <a:pPr marL="914400" lvl="1" indent="-323850" algn="l" rtl="0">
              <a:lnSpc>
                <a:spcPct val="115000"/>
              </a:lnSpc>
              <a:spcBef>
                <a:spcPts val="0"/>
              </a:spcBef>
              <a:spcAft>
                <a:spcPts val="0"/>
              </a:spcAft>
              <a:buClr>
                <a:srgbClr val="434343"/>
              </a:buClr>
              <a:buSzPts val="1500"/>
              <a:buChar char="○"/>
            </a:pPr>
            <a:r>
              <a:rPr lang="ja" sz="1500">
                <a:solidFill>
                  <a:srgbClr val="434343"/>
                </a:solidFill>
              </a:rPr>
              <a:t>袋A：1 / 3</a:t>
            </a:r>
            <a:endParaRPr sz="1500">
              <a:solidFill>
                <a:srgbClr val="434343"/>
              </a:solidFill>
            </a:endParaRPr>
          </a:p>
          <a:p>
            <a:pPr marL="914400" lvl="1" indent="-323850" algn="l" rtl="0">
              <a:lnSpc>
                <a:spcPct val="115000"/>
              </a:lnSpc>
              <a:spcBef>
                <a:spcPts val="0"/>
              </a:spcBef>
              <a:spcAft>
                <a:spcPts val="0"/>
              </a:spcAft>
              <a:buClr>
                <a:srgbClr val="434343"/>
              </a:buClr>
              <a:buSzPts val="1500"/>
              <a:buChar char="○"/>
            </a:pPr>
            <a:r>
              <a:rPr lang="ja" sz="1500">
                <a:solidFill>
                  <a:srgbClr val="434343"/>
                </a:solidFill>
              </a:rPr>
              <a:t>袋B：2 / 3</a:t>
            </a:r>
            <a:endParaRPr sz="1500">
              <a:solidFill>
                <a:srgbClr val="434343"/>
              </a:solidFill>
            </a:endParaRPr>
          </a:p>
          <a:p>
            <a:pPr marL="457200" lvl="0" indent="-323850" algn="l" rtl="0">
              <a:lnSpc>
                <a:spcPct val="115000"/>
              </a:lnSpc>
              <a:spcBef>
                <a:spcPts val="0"/>
              </a:spcBef>
              <a:spcAft>
                <a:spcPts val="0"/>
              </a:spcAft>
              <a:buClr>
                <a:srgbClr val="434343"/>
              </a:buClr>
              <a:buSzPts val="1500"/>
              <a:buChar char="●"/>
            </a:pPr>
            <a:r>
              <a:rPr lang="ja" sz="1500">
                <a:solidFill>
                  <a:srgbClr val="434343"/>
                </a:solidFill>
              </a:rPr>
              <a:t>玉を選ぶ確率（AとBで玉が選ばれる確率が異なる）</a:t>
            </a:r>
            <a:endParaRPr sz="1500">
              <a:solidFill>
                <a:srgbClr val="434343"/>
              </a:solidFill>
            </a:endParaRPr>
          </a:p>
          <a:p>
            <a:pPr marL="914400" lvl="1" indent="-323850" algn="l" rtl="0">
              <a:lnSpc>
                <a:spcPct val="115000"/>
              </a:lnSpc>
              <a:spcBef>
                <a:spcPts val="0"/>
              </a:spcBef>
              <a:spcAft>
                <a:spcPts val="0"/>
              </a:spcAft>
              <a:buClr>
                <a:srgbClr val="434343"/>
              </a:buClr>
              <a:buSzPts val="1500"/>
              <a:buChar char="○"/>
            </a:pPr>
            <a:r>
              <a:rPr lang="ja" sz="1500">
                <a:solidFill>
                  <a:srgbClr val="434343"/>
                </a:solidFill>
              </a:rPr>
              <a:t>袋A</a:t>
            </a:r>
            <a:endParaRPr sz="1500">
              <a:solidFill>
                <a:srgbClr val="434343"/>
              </a:solidFill>
            </a:endParaRPr>
          </a:p>
          <a:p>
            <a:pPr marL="1371600" lvl="2" indent="-323850" algn="l" rtl="0">
              <a:lnSpc>
                <a:spcPct val="115000"/>
              </a:lnSpc>
              <a:spcBef>
                <a:spcPts val="0"/>
              </a:spcBef>
              <a:spcAft>
                <a:spcPts val="0"/>
              </a:spcAft>
              <a:buClr>
                <a:srgbClr val="434343"/>
              </a:buClr>
              <a:buSzPts val="1500"/>
              <a:buChar char="■"/>
            </a:pPr>
            <a:r>
              <a:rPr lang="ja" sz="1500">
                <a:solidFill>
                  <a:srgbClr val="434343"/>
                </a:solidFill>
              </a:rPr>
              <a:t>白玉：3 / 4</a:t>
            </a:r>
            <a:endParaRPr sz="1500">
              <a:solidFill>
                <a:srgbClr val="434343"/>
              </a:solidFill>
            </a:endParaRPr>
          </a:p>
          <a:p>
            <a:pPr marL="1371600" lvl="2" indent="-323850" algn="l" rtl="0">
              <a:lnSpc>
                <a:spcPct val="115000"/>
              </a:lnSpc>
              <a:spcBef>
                <a:spcPts val="0"/>
              </a:spcBef>
              <a:spcAft>
                <a:spcPts val="0"/>
              </a:spcAft>
              <a:buClr>
                <a:srgbClr val="434343"/>
              </a:buClr>
              <a:buSzPts val="1500"/>
              <a:buChar char="■"/>
            </a:pPr>
            <a:r>
              <a:rPr lang="ja" sz="1500">
                <a:solidFill>
                  <a:srgbClr val="434343"/>
                </a:solidFill>
              </a:rPr>
              <a:t>赤玉：1 / 4</a:t>
            </a:r>
            <a:endParaRPr sz="1500">
              <a:solidFill>
                <a:srgbClr val="434343"/>
              </a:solidFill>
            </a:endParaRPr>
          </a:p>
          <a:p>
            <a:pPr marL="914400" lvl="1" indent="-323850" algn="l" rtl="0">
              <a:lnSpc>
                <a:spcPct val="115000"/>
              </a:lnSpc>
              <a:spcBef>
                <a:spcPts val="0"/>
              </a:spcBef>
              <a:spcAft>
                <a:spcPts val="0"/>
              </a:spcAft>
              <a:buClr>
                <a:srgbClr val="434343"/>
              </a:buClr>
              <a:buSzPts val="1500"/>
              <a:buChar char="○"/>
            </a:pPr>
            <a:r>
              <a:rPr lang="ja" sz="1500">
                <a:solidFill>
                  <a:srgbClr val="434343"/>
                </a:solidFill>
              </a:rPr>
              <a:t>袋B</a:t>
            </a:r>
            <a:endParaRPr sz="1500">
              <a:solidFill>
                <a:srgbClr val="434343"/>
              </a:solidFill>
            </a:endParaRPr>
          </a:p>
          <a:p>
            <a:pPr marL="1371600" lvl="2" indent="-323850" algn="l" rtl="0">
              <a:lnSpc>
                <a:spcPct val="115000"/>
              </a:lnSpc>
              <a:spcBef>
                <a:spcPts val="0"/>
              </a:spcBef>
              <a:spcAft>
                <a:spcPts val="0"/>
              </a:spcAft>
              <a:buClr>
                <a:srgbClr val="434343"/>
              </a:buClr>
              <a:buSzPts val="1500"/>
              <a:buChar char="■"/>
            </a:pPr>
            <a:r>
              <a:rPr lang="ja" sz="1500">
                <a:solidFill>
                  <a:srgbClr val="434343"/>
                </a:solidFill>
              </a:rPr>
              <a:t>白玉：1 / 2</a:t>
            </a:r>
            <a:endParaRPr sz="1500">
              <a:solidFill>
                <a:srgbClr val="434343"/>
              </a:solidFill>
            </a:endParaRPr>
          </a:p>
          <a:p>
            <a:pPr marL="1371600" lvl="2" indent="-323850" algn="l" rtl="0">
              <a:lnSpc>
                <a:spcPct val="115000"/>
              </a:lnSpc>
              <a:spcBef>
                <a:spcPts val="0"/>
              </a:spcBef>
              <a:spcAft>
                <a:spcPts val="0"/>
              </a:spcAft>
              <a:buClr>
                <a:srgbClr val="434343"/>
              </a:buClr>
              <a:buSzPts val="1500"/>
              <a:buChar char="■"/>
            </a:pPr>
            <a:r>
              <a:rPr lang="ja" sz="1500">
                <a:solidFill>
                  <a:srgbClr val="434343"/>
                </a:solidFill>
              </a:rPr>
              <a:t>赤玉：1 / 2</a:t>
            </a:r>
            <a:endParaRPr sz="1500">
              <a:solidFill>
                <a:srgbClr val="434343"/>
              </a:solidFill>
            </a:endParaRPr>
          </a:p>
          <a:p>
            <a:pPr marL="0" lvl="0" indent="0" algn="l" rtl="0">
              <a:lnSpc>
                <a:spcPct val="115000"/>
              </a:lnSpc>
              <a:spcBef>
                <a:spcPts val="0"/>
              </a:spcBef>
              <a:spcAft>
                <a:spcPts val="0"/>
              </a:spcAft>
              <a:buNone/>
            </a:pPr>
            <a:r>
              <a:rPr lang="ja" sz="1500">
                <a:solidFill>
                  <a:srgbClr val="434343"/>
                </a:solidFill>
              </a:rPr>
              <a:t>では、手元に赤玉がある場合、袋Aが選ばれた確率は？</a:t>
            </a:r>
            <a:endParaRPr sz="1500">
              <a:solidFill>
                <a:srgbClr val="434343"/>
              </a:solidFill>
            </a:endParaRPr>
          </a:p>
          <a:p>
            <a:pPr marL="0" lvl="0" indent="0" algn="l" rtl="0">
              <a:lnSpc>
                <a:spcPct val="115000"/>
              </a:lnSpc>
              <a:spcBef>
                <a:spcPts val="0"/>
              </a:spcBef>
              <a:spcAft>
                <a:spcPts val="0"/>
              </a:spcAft>
              <a:buNone/>
            </a:pPr>
            <a:endParaRPr sz="1300">
              <a:solidFill>
                <a:srgbClr val="434343"/>
              </a:solidFill>
            </a:endParaRPr>
          </a:p>
        </p:txBody>
      </p:sp>
      <p:pic>
        <p:nvPicPr>
          <p:cNvPr id="1207" name="Google Shape;1207;p56"/>
          <p:cNvPicPr preferRelativeResize="0"/>
          <p:nvPr/>
        </p:nvPicPr>
        <p:blipFill rotWithShape="1">
          <a:blip r:embed="rId3">
            <a:alphaModFix amt="34000"/>
          </a:blip>
          <a:srcRect l="3921" t="3986" r="27646" b="50039"/>
          <a:stretch/>
        </p:blipFill>
        <p:spPr>
          <a:xfrm>
            <a:off x="5448625" y="2233925"/>
            <a:ext cx="3519825" cy="2364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57"/>
          <p:cNvSpPr/>
          <p:nvPr/>
        </p:nvSpPr>
        <p:spPr>
          <a:xfrm>
            <a:off x="385650" y="1028575"/>
            <a:ext cx="2748600" cy="35835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13" name="Google Shape;1213;p57"/>
          <p:cNvGraphicFramePr/>
          <p:nvPr/>
        </p:nvGraphicFramePr>
        <p:xfrm>
          <a:off x="514350" y="3543325"/>
          <a:ext cx="3000000" cy="3000000"/>
        </p:xfrm>
        <a:graphic>
          <a:graphicData uri="http://schemas.openxmlformats.org/drawingml/2006/table">
            <a:tbl>
              <a:tblPr>
                <a:noFill/>
                <a:tableStyleId>{0F489861-B3D8-4FA8-A063-03081A47B5C3}</a:tableStyleId>
              </a:tblPr>
              <a:tblGrid>
                <a:gridCol w="1246975">
                  <a:extLst>
                    <a:ext uri="{9D8B030D-6E8A-4147-A177-3AD203B41FA5}">
                      <a16:colId xmlns:a16="http://schemas.microsoft.com/office/drawing/2014/main" val="20000"/>
                    </a:ext>
                  </a:extLst>
                </a:gridCol>
                <a:gridCol w="12469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ja" sz="900">
                          <a:solidFill>
                            <a:srgbClr val="434343"/>
                          </a:solidFill>
                        </a:rPr>
                        <a:t>玉の種類</a:t>
                      </a:r>
                      <a:endParaRPr sz="900">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ja" sz="900">
                          <a:solidFill>
                            <a:srgbClr val="434343"/>
                          </a:solidFill>
                        </a:rPr>
                        <a:t>選ばれる確率</a:t>
                      </a:r>
                      <a:endParaRPr sz="900">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800" b="1">
                          <a:solidFill>
                            <a:srgbClr val="FF0062"/>
                          </a:solidFill>
                        </a:rPr>
                        <a:t>赤</a:t>
                      </a:r>
                      <a:endParaRPr sz="800" b="1">
                        <a:solidFill>
                          <a:srgbClr val="FF0062"/>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800" b="1">
                          <a:solidFill>
                            <a:srgbClr val="FF0062"/>
                          </a:solidFill>
                        </a:rPr>
                        <a:t>1/2</a:t>
                      </a:r>
                      <a:endParaRPr sz="800" b="1">
                        <a:solidFill>
                          <a:srgbClr val="FF0062"/>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800">
                          <a:solidFill>
                            <a:srgbClr val="434343"/>
                          </a:solidFill>
                        </a:rPr>
                        <a:t>白</a:t>
                      </a:r>
                      <a:endParaRPr sz="8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800">
                          <a:solidFill>
                            <a:srgbClr val="434343"/>
                          </a:solidFill>
                        </a:rPr>
                        <a:t>1/2</a:t>
                      </a:r>
                      <a:endParaRPr sz="8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graphicFrame>
        <p:nvGraphicFramePr>
          <p:cNvPr id="1214" name="Google Shape;1214;p57"/>
          <p:cNvGraphicFramePr/>
          <p:nvPr/>
        </p:nvGraphicFramePr>
        <p:xfrm>
          <a:off x="514350" y="2324125"/>
          <a:ext cx="3000000" cy="3000000"/>
        </p:xfrm>
        <a:graphic>
          <a:graphicData uri="http://schemas.openxmlformats.org/drawingml/2006/table">
            <a:tbl>
              <a:tblPr>
                <a:noFill/>
                <a:tableStyleId>{0F489861-B3D8-4FA8-A063-03081A47B5C3}</a:tableStyleId>
              </a:tblPr>
              <a:tblGrid>
                <a:gridCol w="1246975">
                  <a:extLst>
                    <a:ext uri="{9D8B030D-6E8A-4147-A177-3AD203B41FA5}">
                      <a16:colId xmlns:a16="http://schemas.microsoft.com/office/drawing/2014/main" val="20000"/>
                    </a:ext>
                  </a:extLst>
                </a:gridCol>
                <a:gridCol w="12469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ja" sz="900">
                          <a:solidFill>
                            <a:srgbClr val="434343"/>
                          </a:solidFill>
                        </a:rPr>
                        <a:t>玉の種類</a:t>
                      </a:r>
                      <a:endParaRPr sz="900">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ja" sz="900">
                          <a:solidFill>
                            <a:srgbClr val="434343"/>
                          </a:solidFill>
                        </a:rPr>
                        <a:t>選ばれる確率</a:t>
                      </a:r>
                      <a:endParaRPr sz="900">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900" b="1">
                          <a:solidFill>
                            <a:srgbClr val="FF0062"/>
                          </a:solidFill>
                        </a:rPr>
                        <a:t>赤</a:t>
                      </a:r>
                      <a:endParaRPr sz="900" b="1">
                        <a:solidFill>
                          <a:srgbClr val="FF0062"/>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b="1">
                          <a:solidFill>
                            <a:srgbClr val="FF0062"/>
                          </a:solidFill>
                        </a:rPr>
                        <a:t>1/4</a:t>
                      </a:r>
                      <a:endParaRPr sz="900" b="1">
                        <a:solidFill>
                          <a:srgbClr val="FF0062"/>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900">
                          <a:solidFill>
                            <a:srgbClr val="434343"/>
                          </a:solidFill>
                        </a:rPr>
                        <a:t>白</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a:solidFill>
                            <a:srgbClr val="434343"/>
                          </a:solidFill>
                        </a:rPr>
                        <a:t>3/4</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1215" name="Google Shape;1215;p57"/>
          <p:cNvSpPr txBox="1"/>
          <p:nvPr/>
        </p:nvSpPr>
        <p:spPr>
          <a:xfrm>
            <a:off x="411825" y="2061200"/>
            <a:ext cx="27486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袋A</a:t>
            </a:r>
            <a:endParaRPr sz="1100">
              <a:solidFill>
                <a:srgbClr val="434343"/>
              </a:solidFill>
            </a:endParaRPr>
          </a:p>
        </p:txBody>
      </p:sp>
      <p:sp>
        <p:nvSpPr>
          <p:cNvPr id="1216" name="Google Shape;1216;p5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ja" sz="2400" b="1"/>
              <a:t>条件付確率：図形で捉える</a:t>
            </a:r>
            <a:endParaRPr/>
          </a:p>
        </p:txBody>
      </p:sp>
      <p:sp>
        <p:nvSpPr>
          <p:cNvPr id="1217" name="Google Shape;1217;p5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44</a:t>
            </a:fld>
            <a:endParaRPr/>
          </a:p>
        </p:txBody>
      </p:sp>
      <p:sp>
        <p:nvSpPr>
          <p:cNvPr id="1218" name="Google Shape;1218;p57"/>
          <p:cNvSpPr txBox="1"/>
          <p:nvPr/>
        </p:nvSpPr>
        <p:spPr>
          <a:xfrm>
            <a:off x="411825" y="3280400"/>
            <a:ext cx="27486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袋B</a:t>
            </a:r>
            <a:endParaRPr sz="1100">
              <a:solidFill>
                <a:srgbClr val="434343"/>
              </a:solidFill>
            </a:endParaRPr>
          </a:p>
        </p:txBody>
      </p:sp>
      <p:graphicFrame>
        <p:nvGraphicFramePr>
          <p:cNvPr id="1219" name="Google Shape;1219;p57"/>
          <p:cNvGraphicFramePr/>
          <p:nvPr/>
        </p:nvGraphicFramePr>
        <p:xfrm>
          <a:off x="514350" y="1104625"/>
          <a:ext cx="3000000" cy="3000000"/>
        </p:xfrm>
        <a:graphic>
          <a:graphicData uri="http://schemas.openxmlformats.org/drawingml/2006/table">
            <a:tbl>
              <a:tblPr>
                <a:noFill/>
                <a:tableStyleId>{0F489861-B3D8-4FA8-A063-03081A47B5C3}</a:tableStyleId>
              </a:tblPr>
              <a:tblGrid>
                <a:gridCol w="1246975">
                  <a:extLst>
                    <a:ext uri="{9D8B030D-6E8A-4147-A177-3AD203B41FA5}">
                      <a16:colId xmlns:a16="http://schemas.microsoft.com/office/drawing/2014/main" val="20000"/>
                    </a:ext>
                  </a:extLst>
                </a:gridCol>
                <a:gridCol w="12469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ja" sz="900" b="1">
                          <a:solidFill>
                            <a:srgbClr val="F3F3F3"/>
                          </a:solidFill>
                        </a:rPr>
                        <a:t>袋の種類</a:t>
                      </a:r>
                      <a:endParaRPr sz="900" b="1">
                        <a:solidFill>
                          <a:srgbClr val="F3F3F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sz="900" b="1">
                          <a:solidFill>
                            <a:srgbClr val="F3F3F3"/>
                          </a:solidFill>
                        </a:rPr>
                        <a:t>選ばれる確率</a:t>
                      </a:r>
                      <a:endParaRPr sz="900" b="1">
                        <a:solidFill>
                          <a:srgbClr val="F3F3F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900">
                          <a:solidFill>
                            <a:srgbClr val="434343"/>
                          </a:solidFill>
                        </a:rPr>
                        <a:t>A</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a:solidFill>
                            <a:srgbClr val="434343"/>
                          </a:solidFill>
                        </a:rPr>
                        <a:t>1/3</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900">
                          <a:solidFill>
                            <a:srgbClr val="434343"/>
                          </a:solidFill>
                        </a:rPr>
                        <a:t>B</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a:solidFill>
                            <a:srgbClr val="434343"/>
                          </a:solidFill>
                        </a:rPr>
                        <a:t>2/3</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graphicFrame>
        <p:nvGraphicFramePr>
          <p:cNvPr id="1220" name="Google Shape;1220;p57"/>
          <p:cNvGraphicFramePr/>
          <p:nvPr/>
        </p:nvGraphicFramePr>
        <p:xfrm>
          <a:off x="5257800" y="1166538"/>
          <a:ext cx="3000000" cy="3000000"/>
        </p:xfrm>
        <a:graphic>
          <a:graphicData uri="http://schemas.openxmlformats.org/drawingml/2006/table">
            <a:tbl>
              <a:tblPr>
                <a:noFill/>
                <a:tableStyleId>{0F489861-B3D8-4FA8-A063-03081A47B5C3}</a:tableStyleId>
              </a:tblPr>
              <a:tblGrid>
                <a:gridCol w="699175">
                  <a:extLst>
                    <a:ext uri="{9D8B030D-6E8A-4147-A177-3AD203B41FA5}">
                      <a16:colId xmlns:a16="http://schemas.microsoft.com/office/drawing/2014/main" val="20000"/>
                    </a:ext>
                  </a:extLst>
                </a:gridCol>
                <a:gridCol w="699175">
                  <a:extLst>
                    <a:ext uri="{9D8B030D-6E8A-4147-A177-3AD203B41FA5}">
                      <a16:colId xmlns:a16="http://schemas.microsoft.com/office/drawing/2014/main" val="20001"/>
                    </a:ext>
                  </a:extLst>
                </a:gridCol>
                <a:gridCol w="699175">
                  <a:extLst>
                    <a:ext uri="{9D8B030D-6E8A-4147-A177-3AD203B41FA5}">
                      <a16:colId xmlns:a16="http://schemas.microsoft.com/office/drawing/2014/main" val="20002"/>
                    </a:ext>
                  </a:extLst>
                </a:gridCol>
                <a:gridCol w="699175">
                  <a:extLst>
                    <a:ext uri="{9D8B030D-6E8A-4147-A177-3AD203B41FA5}">
                      <a16:colId xmlns:a16="http://schemas.microsoft.com/office/drawing/2014/main" val="20003"/>
                    </a:ext>
                  </a:extLst>
                </a:gridCol>
                <a:gridCol w="699175">
                  <a:extLst>
                    <a:ext uri="{9D8B030D-6E8A-4147-A177-3AD203B41FA5}">
                      <a16:colId xmlns:a16="http://schemas.microsoft.com/office/drawing/2014/main" val="20004"/>
                    </a:ext>
                  </a:extLst>
                </a:gridCol>
              </a:tblGrid>
              <a:tr h="382875">
                <a:tc>
                  <a:txBody>
                    <a:bodyPr/>
                    <a:lstStyle/>
                    <a:p>
                      <a:pPr marL="0" lvl="0" indent="0" algn="ctr" rtl="0">
                        <a:spcBef>
                          <a:spcPts val="0"/>
                        </a:spcBef>
                        <a:spcAft>
                          <a:spcPts val="0"/>
                        </a:spcAft>
                        <a:buNone/>
                      </a:pPr>
                      <a:r>
                        <a:rPr lang="ja" b="1">
                          <a:solidFill>
                            <a:srgbClr val="F3F3F3"/>
                          </a:solidFill>
                        </a:rPr>
                        <a:t>袋A</a:t>
                      </a:r>
                      <a:endParaRPr b="1">
                        <a:solidFill>
                          <a:srgbClr val="F3F3F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382875">
                <a:tc rowSpan="2">
                  <a:txBody>
                    <a:bodyPr/>
                    <a:lstStyle/>
                    <a:p>
                      <a:pPr marL="0" lvl="0" indent="0" algn="ctr" rtl="0">
                        <a:spcBef>
                          <a:spcPts val="0"/>
                        </a:spcBef>
                        <a:spcAft>
                          <a:spcPts val="0"/>
                        </a:spcAft>
                        <a:buNone/>
                      </a:pPr>
                      <a:r>
                        <a:rPr lang="ja" b="1">
                          <a:solidFill>
                            <a:srgbClr val="F3F3F3"/>
                          </a:solidFill>
                        </a:rPr>
                        <a:t>袋B</a:t>
                      </a:r>
                      <a:endParaRPr b="1">
                        <a:solidFill>
                          <a:srgbClr val="F3F3F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1"/>
                  </a:ext>
                </a:extLst>
              </a:tr>
              <a:tr h="382875">
                <a:tc vMerge="1">
                  <a:txBody>
                    <a:bodyPr/>
                    <a:lstStyle/>
                    <a:p>
                      <a:endParaRPr lang="en-US"/>
                    </a:p>
                  </a:txBody>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2"/>
                  </a:ext>
                </a:extLst>
              </a:tr>
            </a:tbl>
          </a:graphicData>
        </a:graphic>
      </p:graphicFrame>
      <p:sp>
        <p:nvSpPr>
          <p:cNvPr id="1221" name="Google Shape;1221;p57"/>
          <p:cNvSpPr/>
          <p:nvPr/>
        </p:nvSpPr>
        <p:spPr>
          <a:xfrm>
            <a:off x="4886975" y="1191850"/>
            <a:ext cx="314100" cy="1148700"/>
          </a:xfrm>
          <a:prstGeom prst="leftBrace">
            <a:avLst>
              <a:gd name="adj1" fmla="val 50000"/>
              <a:gd name="adj2"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7"/>
          <p:cNvSpPr txBox="1"/>
          <p:nvPr/>
        </p:nvSpPr>
        <p:spPr>
          <a:xfrm>
            <a:off x="3972800" y="1643850"/>
            <a:ext cx="942300" cy="2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rgbClr val="434343"/>
                </a:solidFill>
              </a:rPr>
              <a:t>2:1で選択</a:t>
            </a:r>
            <a:endParaRPr sz="1300" b="1">
              <a:solidFill>
                <a:srgbClr val="434343"/>
              </a:solidFill>
            </a:endParaRPr>
          </a:p>
        </p:txBody>
      </p:sp>
      <p:sp>
        <p:nvSpPr>
          <p:cNvPr id="1223" name="Google Shape;1223;p57"/>
          <p:cNvSpPr/>
          <p:nvPr/>
        </p:nvSpPr>
        <p:spPr>
          <a:xfrm rot="5400000">
            <a:off x="7264650" y="-346112"/>
            <a:ext cx="162600" cy="2777700"/>
          </a:xfrm>
          <a:prstGeom prst="leftBrace">
            <a:avLst>
              <a:gd name="adj1" fmla="val 50000"/>
              <a:gd name="adj2"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7"/>
          <p:cNvSpPr txBox="1"/>
          <p:nvPr/>
        </p:nvSpPr>
        <p:spPr>
          <a:xfrm>
            <a:off x="5956975" y="686100"/>
            <a:ext cx="2796900" cy="2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ja" sz="1300" b="1">
                <a:solidFill>
                  <a:srgbClr val="434343"/>
                </a:solidFill>
              </a:rPr>
              <a:t>袋Aは 1:3</a:t>
            </a:r>
            <a:endParaRPr sz="1300" b="1">
              <a:solidFill>
                <a:srgbClr val="434343"/>
              </a:solidFill>
            </a:endParaRPr>
          </a:p>
        </p:txBody>
      </p:sp>
      <p:sp>
        <p:nvSpPr>
          <p:cNvPr id="1225" name="Google Shape;1225;p57"/>
          <p:cNvSpPr txBox="1"/>
          <p:nvPr/>
        </p:nvSpPr>
        <p:spPr>
          <a:xfrm>
            <a:off x="5956975" y="2591100"/>
            <a:ext cx="2796900" cy="2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300" b="1">
                <a:solidFill>
                  <a:srgbClr val="434343"/>
                </a:solidFill>
              </a:rPr>
              <a:t>袋Bは 1:1</a:t>
            </a:r>
            <a:endParaRPr sz="1300" b="1">
              <a:solidFill>
                <a:srgbClr val="434343"/>
              </a:solidFill>
            </a:endParaRPr>
          </a:p>
        </p:txBody>
      </p:sp>
      <p:sp>
        <p:nvSpPr>
          <p:cNvPr id="1226" name="Google Shape;1226;p57"/>
          <p:cNvSpPr/>
          <p:nvPr/>
        </p:nvSpPr>
        <p:spPr>
          <a:xfrm rot="-5400000">
            <a:off x="7264650" y="1101688"/>
            <a:ext cx="162600" cy="2777700"/>
          </a:xfrm>
          <a:prstGeom prst="leftBrace">
            <a:avLst>
              <a:gd name="adj1" fmla="val 50000"/>
              <a:gd name="adj2" fmla="val 50000"/>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7"/>
          <p:cNvSpPr txBox="1"/>
          <p:nvPr/>
        </p:nvSpPr>
        <p:spPr>
          <a:xfrm>
            <a:off x="3972800" y="2911025"/>
            <a:ext cx="4857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Q.手元に「赤玉」がある場合「袋A」が選ばれた確率は？</a:t>
            </a:r>
            <a:endParaRPr b="1">
              <a:solidFill>
                <a:srgbClr val="434343"/>
              </a:solidFill>
            </a:endParaRPr>
          </a:p>
        </p:txBody>
      </p:sp>
      <p:sp>
        <p:nvSpPr>
          <p:cNvPr id="1228" name="Google Shape;1228;p57"/>
          <p:cNvSpPr/>
          <p:nvPr/>
        </p:nvSpPr>
        <p:spPr>
          <a:xfrm rot="5400000">
            <a:off x="2502500" y="2617525"/>
            <a:ext cx="1976100" cy="405600"/>
          </a:xfrm>
          <a:prstGeom prst="triangle">
            <a:avLst>
              <a:gd name="adj" fmla="val 50000"/>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29" name="Google Shape;1229;p57"/>
          <p:cNvGraphicFramePr/>
          <p:nvPr/>
        </p:nvGraphicFramePr>
        <p:xfrm>
          <a:off x="6643600" y="3408313"/>
          <a:ext cx="3000000" cy="3000000"/>
        </p:xfrm>
        <a:graphic>
          <a:graphicData uri="http://schemas.openxmlformats.org/drawingml/2006/table">
            <a:tbl>
              <a:tblPr>
                <a:noFill/>
                <a:tableStyleId>{0F489861-B3D8-4FA8-A063-03081A47B5C3}</a:tableStyleId>
              </a:tblPr>
              <a:tblGrid>
                <a:gridCol w="699175">
                  <a:extLst>
                    <a:ext uri="{9D8B030D-6E8A-4147-A177-3AD203B41FA5}">
                      <a16:colId xmlns:a16="http://schemas.microsoft.com/office/drawing/2014/main" val="20000"/>
                    </a:ext>
                  </a:extLst>
                </a:gridCol>
                <a:gridCol w="699175">
                  <a:extLst>
                    <a:ext uri="{9D8B030D-6E8A-4147-A177-3AD203B41FA5}">
                      <a16:colId xmlns:a16="http://schemas.microsoft.com/office/drawing/2014/main" val="20001"/>
                    </a:ext>
                  </a:extLst>
                </a:gridCol>
              </a:tblGrid>
              <a:tr h="3828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A</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382875">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4CCCC"/>
                    </a:solidFill>
                  </a:tcPr>
                </a:tc>
                <a:extLst>
                  <a:ext uri="{0D108BD9-81ED-4DB2-BD59-A6C34878D82A}">
                    <a16:rowId xmlns:a16="http://schemas.microsoft.com/office/drawing/2014/main" val="10001"/>
                  </a:ext>
                </a:extLst>
              </a:tr>
              <a:tr h="382875">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4CCCC"/>
                    </a:solidFill>
                  </a:tcPr>
                </a:tc>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4CCCC"/>
                    </a:solidFill>
                  </a:tcPr>
                </a:tc>
                <a:extLst>
                  <a:ext uri="{0D108BD9-81ED-4DB2-BD59-A6C34878D82A}">
                    <a16:rowId xmlns:a16="http://schemas.microsoft.com/office/drawing/2014/main" val="10002"/>
                  </a:ext>
                </a:extLst>
              </a:tr>
            </a:tbl>
          </a:graphicData>
        </a:graphic>
      </p:graphicFrame>
      <p:sp>
        <p:nvSpPr>
          <p:cNvPr id="1230" name="Google Shape;1230;p57"/>
          <p:cNvSpPr txBox="1"/>
          <p:nvPr/>
        </p:nvSpPr>
        <p:spPr>
          <a:xfrm>
            <a:off x="4582950" y="4234750"/>
            <a:ext cx="6858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答え</a:t>
            </a:r>
            <a:endParaRPr>
              <a:solidFill>
                <a:srgbClr val="434343"/>
              </a:solidFill>
            </a:endParaRPr>
          </a:p>
        </p:txBody>
      </p:sp>
      <p:cxnSp>
        <p:nvCxnSpPr>
          <p:cNvPr id="1231" name="Google Shape;1231;p57"/>
          <p:cNvCxnSpPr/>
          <p:nvPr/>
        </p:nvCxnSpPr>
        <p:spPr>
          <a:xfrm>
            <a:off x="4618475" y="4608425"/>
            <a:ext cx="1641300" cy="0"/>
          </a:xfrm>
          <a:prstGeom prst="straightConnector1">
            <a:avLst/>
          </a:prstGeom>
          <a:noFill/>
          <a:ln w="9525" cap="flat" cmpd="sng">
            <a:solidFill>
              <a:srgbClr val="595959"/>
            </a:solidFill>
            <a:prstDash val="solid"/>
            <a:round/>
            <a:headEnd type="none" w="med" len="med"/>
            <a:tailEnd type="none" w="med" len="med"/>
          </a:ln>
        </p:spPr>
      </p:cxnSp>
      <p:sp>
        <p:nvSpPr>
          <p:cNvPr id="1232" name="Google Shape;1232;p57"/>
          <p:cNvSpPr txBox="1"/>
          <p:nvPr/>
        </p:nvSpPr>
        <p:spPr>
          <a:xfrm>
            <a:off x="4939675" y="3849050"/>
            <a:ext cx="1398300" cy="86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4900">
                <a:solidFill>
                  <a:srgbClr val="434343"/>
                </a:solidFill>
              </a:rPr>
              <a:t>1/5</a:t>
            </a:r>
            <a:endParaRPr sz="4900">
              <a:solidFill>
                <a:srgbClr val="434343"/>
              </a:solidFill>
            </a:endParaRPr>
          </a:p>
        </p:txBody>
      </p:sp>
      <p:cxnSp>
        <p:nvCxnSpPr>
          <p:cNvPr id="1233" name="Google Shape;1233;p57"/>
          <p:cNvCxnSpPr/>
          <p:nvPr/>
        </p:nvCxnSpPr>
        <p:spPr>
          <a:xfrm>
            <a:off x="4062088" y="3266225"/>
            <a:ext cx="4573500" cy="0"/>
          </a:xfrm>
          <a:prstGeom prst="straightConnector1">
            <a:avLst/>
          </a:prstGeom>
          <a:noFill/>
          <a:ln w="9525" cap="flat" cmpd="sng">
            <a:solidFill>
              <a:srgbClr val="595959"/>
            </a:solidFill>
            <a:prstDash val="solid"/>
            <a:round/>
            <a:headEnd type="none" w="med" len="med"/>
            <a:tailEnd type="none" w="med" len="med"/>
          </a:ln>
        </p:spPr>
      </p:cxnSp>
      <p:sp>
        <p:nvSpPr>
          <p:cNvPr id="1234" name="Google Shape;1234;p57"/>
          <p:cNvSpPr txBox="1"/>
          <p:nvPr/>
        </p:nvSpPr>
        <p:spPr>
          <a:xfrm>
            <a:off x="385650" y="624337"/>
            <a:ext cx="5738700" cy="40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434343"/>
                </a:solidFill>
              </a:rPr>
              <a:t>「袋」「赤玉」「白玉」の選ばれる確率を以下の表で整理します</a:t>
            </a:r>
            <a:endParaRPr sz="1100" b="1">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aphicFrame>
        <p:nvGraphicFramePr>
          <p:cNvPr id="1239" name="Google Shape;1239;p58"/>
          <p:cNvGraphicFramePr/>
          <p:nvPr/>
        </p:nvGraphicFramePr>
        <p:xfrm>
          <a:off x="446625" y="2305384"/>
          <a:ext cx="3000000" cy="3000000"/>
        </p:xfrm>
        <a:graphic>
          <a:graphicData uri="http://schemas.openxmlformats.org/drawingml/2006/table">
            <a:tbl>
              <a:tblPr>
                <a:noFill/>
                <a:tableStyleId>{0F489861-B3D8-4FA8-A063-03081A47B5C3}</a:tableStyleId>
              </a:tblPr>
              <a:tblGrid>
                <a:gridCol w="1468250">
                  <a:extLst>
                    <a:ext uri="{9D8B030D-6E8A-4147-A177-3AD203B41FA5}">
                      <a16:colId xmlns:a16="http://schemas.microsoft.com/office/drawing/2014/main" val="20000"/>
                    </a:ext>
                  </a:extLst>
                </a:gridCol>
                <a:gridCol w="2409350">
                  <a:extLst>
                    <a:ext uri="{9D8B030D-6E8A-4147-A177-3AD203B41FA5}">
                      <a16:colId xmlns:a16="http://schemas.microsoft.com/office/drawing/2014/main" val="20001"/>
                    </a:ext>
                  </a:extLst>
                </a:gridCol>
                <a:gridCol w="1638775">
                  <a:extLst>
                    <a:ext uri="{9D8B030D-6E8A-4147-A177-3AD203B41FA5}">
                      <a16:colId xmlns:a16="http://schemas.microsoft.com/office/drawing/2014/main" val="20002"/>
                    </a:ext>
                  </a:extLst>
                </a:gridCol>
                <a:gridCol w="2734375">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ja" sz="1000" b="1">
                          <a:solidFill>
                            <a:srgbClr val="FFFFFF"/>
                          </a:solidFill>
                        </a:rPr>
                        <a:t>具体例</a:t>
                      </a:r>
                      <a:endParaRPr sz="1000" b="1">
                        <a:solidFill>
                          <a:srgbClr val="FFFFFF"/>
                        </a:solidFill>
                      </a:endParaRPr>
                    </a:p>
                  </a:txBody>
                  <a:tcPr marL="91425" marR="91425" marT="91425" marB="91425">
                    <a:solidFill>
                      <a:srgbClr val="4A86E8"/>
                    </a:solidFill>
                  </a:tcPr>
                </a:tc>
                <a:tc>
                  <a:txBody>
                    <a:bodyPr/>
                    <a:lstStyle/>
                    <a:p>
                      <a:pPr marL="0" lvl="0" indent="0" algn="ctr" rtl="0">
                        <a:spcBef>
                          <a:spcPts val="0"/>
                        </a:spcBef>
                        <a:spcAft>
                          <a:spcPts val="0"/>
                        </a:spcAft>
                        <a:buNone/>
                      </a:pPr>
                      <a:r>
                        <a:rPr lang="ja" sz="1000" b="1">
                          <a:solidFill>
                            <a:srgbClr val="FFFFFF"/>
                          </a:solidFill>
                        </a:rPr>
                        <a:t>概要</a:t>
                      </a:r>
                      <a:endParaRPr sz="1000" b="1">
                        <a:solidFill>
                          <a:srgbClr val="FFFFFF"/>
                        </a:solidFill>
                      </a:endParaRPr>
                    </a:p>
                  </a:txBody>
                  <a:tcPr marL="91425" marR="91425" marT="91425" marB="91425">
                    <a:solidFill>
                      <a:srgbClr val="4A86E8"/>
                    </a:solidFill>
                  </a:tcPr>
                </a:tc>
                <a:tc>
                  <a:txBody>
                    <a:bodyPr/>
                    <a:lstStyle/>
                    <a:p>
                      <a:pPr marL="0" lvl="0" indent="0" algn="ctr" rtl="0">
                        <a:spcBef>
                          <a:spcPts val="0"/>
                        </a:spcBef>
                        <a:spcAft>
                          <a:spcPts val="0"/>
                        </a:spcAft>
                        <a:buNone/>
                      </a:pPr>
                      <a:r>
                        <a:rPr lang="ja" sz="1000" b="1">
                          <a:solidFill>
                            <a:srgbClr val="FFFFFF"/>
                          </a:solidFill>
                        </a:rPr>
                        <a:t>名称</a:t>
                      </a:r>
                      <a:endParaRPr sz="1000" b="1">
                        <a:solidFill>
                          <a:srgbClr val="FFFFFF"/>
                        </a:solidFill>
                      </a:endParaRPr>
                    </a:p>
                  </a:txBody>
                  <a:tcPr marL="91425" marR="91425" marT="91425" marB="91425">
                    <a:solidFill>
                      <a:srgbClr val="4A86E8"/>
                    </a:solidFill>
                  </a:tcPr>
                </a:tc>
                <a:tc>
                  <a:txBody>
                    <a:bodyPr/>
                    <a:lstStyle/>
                    <a:p>
                      <a:pPr marL="0" lvl="0" indent="0" algn="ctr" rtl="0">
                        <a:spcBef>
                          <a:spcPts val="0"/>
                        </a:spcBef>
                        <a:spcAft>
                          <a:spcPts val="0"/>
                        </a:spcAft>
                        <a:buNone/>
                      </a:pPr>
                      <a:r>
                        <a:rPr lang="ja" sz="1000" b="1">
                          <a:solidFill>
                            <a:srgbClr val="FFFFFF"/>
                          </a:solidFill>
                        </a:rPr>
                        <a:t>数式</a:t>
                      </a:r>
                      <a:endParaRPr sz="1000" b="1">
                        <a:solidFill>
                          <a:srgbClr val="FFFFFF"/>
                        </a:solidFill>
                      </a:endParaRPr>
                    </a:p>
                  </a:txBody>
                  <a:tcPr marL="91425" marR="91425" marT="91425" marB="91425">
                    <a:solidFill>
                      <a:srgbClr val="4A86E8"/>
                    </a:solidFill>
                  </a:tcPr>
                </a:tc>
                <a:extLst>
                  <a:ext uri="{0D108BD9-81ED-4DB2-BD59-A6C34878D82A}">
                    <a16:rowId xmlns:a16="http://schemas.microsoft.com/office/drawing/2014/main" val="10000"/>
                  </a:ext>
                </a:extLst>
              </a:tr>
              <a:tr h="11186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lnSpc>
                          <a:spcPct val="150000"/>
                        </a:lnSpc>
                        <a:spcBef>
                          <a:spcPts val="0"/>
                        </a:spcBef>
                        <a:spcAft>
                          <a:spcPts val="0"/>
                        </a:spcAft>
                        <a:buClr>
                          <a:schemeClr val="dk1"/>
                        </a:buClr>
                        <a:buSzPts val="1100"/>
                        <a:buFont typeface="Arial"/>
                        <a:buNone/>
                      </a:pPr>
                      <a:r>
                        <a:rPr lang="ja">
                          <a:solidFill>
                            <a:srgbClr val="434343"/>
                          </a:solidFill>
                        </a:rPr>
                        <a:t>条件を同時に満たす確率</a:t>
                      </a:r>
                      <a:endParaRPr>
                        <a:solidFill>
                          <a:srgbClr val="434343"/>
                        </a:solidFill>
                      </a:endParaRPr>
                    </a:p>
                    <a:p>
                      <a:pPr marL="0" lvl="0" indent="0" algn="ctr" rtl="0">
                        <a:lnSpc>
                          <a:spcPct val="150000"/>
                        </a:lnSpc>
                        <a:spcBef>
                          <a:spcPts val="0"/>
                        </a:spcBef>
                        <a:spcAft>
                          <a:spcPts val="0"/>
                        </a:spcAft>
                        <a:buNone/>
                      </a:pPr>
                      <a:r>
                        <a:rPr lang="ja" b="1">
                          <a:solidFill>
                            <a:srgbClr val="0C78A3"/>
                          </a:solidFill>
                        </a:rPr>
                        <a:t>分母が全事象</a:t>
                      </a:r>
                      <a:endParaRPr/>
                    </a:p>
                  </a:txBody>
                  <a:tcPr marL="91425" marR="91425" marT="91425" marB="91425" anchor="ctr"/>
                </a:tc>
                <a:tc>
                  <a:txBody>
                    <a:bodyPr/>
                    <a:lstStyle/>
                    <a:p>
                      <a:pPr marL="0" lvl="0" indent="0" algn="ctr" rtl="0">
                        <a:spcBef>
                          <a:spcPts val="0"/>
                        </a:spcBef>
                        <a:spcAft>
                          <a:spcPts val="0"/>
                        </a:spcAft>
                        <a:buNone/>
                      </a:pPr>
                      <a:r>
                        <a:rPr lang="ja" b="1">
                          <a:solidFill>
                            <a:srgbClr val="434343"/>
                          </a:solidFill>
                        </a:rPr>
                        <a:t>同時確率</a:t>
                      </a:r>
                      <a:endParaRPr b="1">
                        <a:solidFill>
                          <a:srgbClr val="434343"/>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111860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lnSpc>
                          <a:spcPct val="150000"/>
                        </a:lnSpc>
                        <a:spcBef>
                          <a:spcPts val="0"/>
                        </a:spcBef>
                        <a:spcAft>
                          <a:spcPts val="0"/>
                        </a:spcAft>
                        <a:buClr>
                          <a:schemeClr val="dk1"/>
                        </a:buClr>
                        <a:buSzPts val="1100"/>
                        <a:buFont typeface="Arial"/>
                        <a:buNone/>
                      </a:pPr>
                      <a:r>
                        <a:rPr lang="ja">
                          <a:solidFill>
                            <a:srgbClr val="434343"/>
                          </a:solidFill>
                        </a:rPr>
                        <a:t>条件のもとでの確率</a:t>
                      </a:r>
                      <a:endParaRPr>
                        <a:solidFill>
                          <a:srgbClr val="434343"/>
                        </a:solidFill>
                      </a:endParaRPr>
                    </a:p>
                    <a:p>
                      <a:pPr marL="0" lvl="0" indent="0" algn="ctr" rtl="0">
                        <a:lnSpc>
                          <a:spcPct val="150000"/>
                        </a:lnSpc>
                        <a:spcBef>
                          <a:spcPts val="0"/>
                        </a:spcBef>
                        <a:spcAft>
                          <a:spcPts val="0"/>
                        </a:spcAft>
                        <a:buNone/>
                      </a:pPr>
                      <a:r>
                        <a:rPr lang="ja" b="1">
                          <a:solidFill>
                            <a:srgbClr val="0C78A3"/>
                          </a:solidFill>
                        </a:rPr>
                        <a:t>分母が条件</a:t>
                      </a:r>
                      <a:endParaRPr/>
                    </a:p>
                  </a:txBody>
                  <a:tcPr marL="91425" marR="91425" marT="91425" marB="91425" anchor="ctr"/>
                </a:tc>
                <a:tc>
                  <a:txBody>
                    <a:bodyPr/>
                    <a:lstStyle/>
                    <a:p>
                      <a:pPr marL="0" lvl="0" indent="0" algn="ctr" rtl="0">
                        <a:spcBef>
                          <a:spcPts val="0"/>
                        </a:spcBef>
                        <a:spcAft>
                          <a:spcPts val="0"/>
                        </a:spcAft>
                        <a:buNone/>
                      </a:pPr>
                      <a:r>
                        <a:rPr lang="ja" b="1">
                          <a:solidFill>
                            <a:srgbClr val="434343"/>
                          </a:solidFill>
                        </a:rPr>
                        <a:t>条件付確率</a:t>
                      </a:r>
                      <a:endParaRPr b="1">
                        <a:solidFill>
                          <a:srgbClr val="434343"/>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pic>
        <p:nvPicPr>
          <p:cNvPr id="1240" name="Google Shape;1240;p58"/>
          <p:cNvPicPr preferRelativeResize="0"/>
          <p:nvPr/>
        </p:nvPicPr>
        <p:blipFill>
          <a:blip r:embed="rId3">
            <a:alphaModFix/>
          </a:blip>
          <a:stretch>
            <a:fillRect/>
          </a:stretch>
        </p:blipFill>
        <p:spPr>
          <a:xfrm>
            <a:off x="7136428" y="4239076"/>
            <a:ext cx="1200150" cy="609600"/>
          </a:xfrm>
          <a:prstGeom prst="rect">
            <a:avLst/>
          </a:prstGeom>
          <a:noFill/>
          <a:ln>
            <a:noFill/>
          </a:ln>
        </p:spPr>
      </p:pic>
      <p:sp>
        <p:nvSpPr>
          <p:cNvPr id="1241" name="Google Shape;1241;p58"/>
          <p:cNvSpPr txBox="1"/>
          <p:nvPr/>
        </p:nvSpPr>
        <p:spPr>
          <a:xfrm>
            <a:off x="6091950" y="4487017"/>
            <a:ext cx="11010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t>y のもとでの x </a:t>
            </a:r>
            <a:endParaRPr sz="1000"/>
          </a:p>
        </p:txBody>
      </p:sp>
      <p:pic>
        <p:nvPicPr>
          <p:cNvPr id="1242" name="Google Shape;1242;p58"/>
          <p:cNvPicPr preferRelativeResize="0"/>
          <p:nvPr/>
        </p:nvPicPr>
        <p:blipFill rotWithShape="1">
          <a:blip r:embed="rId4">
            <a:alphaModFix/>
          </a:blip>
          <a:srcRect l="8706" t="20623" r="13834" b="22089"/>
          <a:stretch/>
        </p:blipFill>
        <p:spPr>
          <a:xfrm>
            <a:off x="7068599" y="3823738"/>
            <a:ext cx="1195200" cy="403800"/>
          </a:xfrm>
          <a:prstGeom prst="rect">
            <a:avLst/>
          </a:prstGeom>
          <a:noFill/>
          <a:ln>
            <a:noFill/>
          </a:ln>
        </p:spPr>
      </p:pic>
      <p:sp>
        <p:nvSpPr>
          <p:cNvPr id="1243" name="Google Shape;1243;p5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条件付確率：同時確率と条件付確率</a:t>
            </a:r>
            <a:endParaRPr sz="2400" b="1"/>
          </a:p>
        </p:txBody>
      </p:sp>
      <p:sp>
        <p:nvSpPr>
          <p:cNvPr id="1244" name="Google Shape;1244;p5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45</a:t>
            </a:fld>
            <a:endParaRPr/>
          </a:p>
        </p:txBody>
      </p:sp>
      <p:sp>
        <p:nvSpPr>
          <p:cNvPr id="1245" name="Google Shape;1245;p58"/>
          <p:cNvSpPr txBox="1"/>
          <p:nvPr/>
        </p:nvSpPr>
        <p:spPr>
          <a:xfrm>
            <a:off x="384201" y="627975"/>
            <a:ext cx="8520600" cy="40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rgbClr val="434343"/>
                </a:solidFill>
              </a:rPr>
              <a:t>ここで改めて数式と各用語を整理するために、各事象の確率を以下のように整理します。</a:t>
            </a:r>
            <a:endParaRPr>
              <a:solidFill>
                <a:srgbClr val="434343"/>
              </a:solidFill>
            </a:endParaRPr>
          </a:p>
        </p:txBody>
      </p:sp>
      <p:graphicFrame>
        <p:nvGraphicFramePr>
          <p:cNvPr id="1246" name="Google Shape;1246;p58"/>
          <p:cNvGraphicFramePr/>
          <p:nvPr/>
        </p:nvGraphicFramePr>
        <p:xfrm>
          <a:off x="3865476" y="1000450"/>
          <a:ext cx="3000000" cy="3000000"/>
        </p:xfrm>
        <a:graphic>
          <a:graphicData uri="http://schemas.openxmlformats.org/drawingml/2006/table">
            <a:tbl>
              <a:tblPr>
                <a:noFill/>
                <a:tableStyleId>{0F489861-B3D8-4FA8-A063-03081A47B5C3}</a:tableStyleId>
              </a:tblPr>
              <a:tblGrid>
                <a:gridCol w="699175">
                  <a:extLst>
                    <a:ext uri="{9D8B030D-6E8A-4147-A177-3AD203B41FA5}">
                      <a16:colId xmlns:a16="http://schemas.microsoft.com/office/drawing/2014/main" val="20000"/>
                    </a:ext>
                  </a:extLst>
                </a:gridCol>
                <a:gridCol w="699175">
                  <a:extLst>
                    <a:ext uri="{9D8B030D-6E8A-4147-A177-3AD203B41FA5}">
                      <a16:colId xmlns:a16="http://schemas.microsoft.com/office/drawing/2014/main" val="20001"/>
                    </a:ext>
                  </a:extLst>
                </a:gridCol>
                <a:gridCol w="699175">
                  <a:extLst>
                    <a:ext uri="{9D8B030D-6E8A-4147-A177-3AD203B41FA5}">
                      <a16:colId xmlns:a16="http://schemas.microsoft.com/office/drawing/2014/main" val="20002"/>
                    </a:ext>
                  </a:extLst>
                </a:gridCol>
                <a:gridCol w="699175">
                  <a:extLst>
                    <a:ext uri="{9D8B030D-6E8A-4147-A177-3AD203B41FA5}">
                      <a16:colId xmlns:a16="http://schemas.microsoft.com/office/drawing/2014/main" val="20003"/>
                    </a:ext>
                  </a:extLst>
                </a:gridCol>
                <a:gridCol w="699175">
                  <a:extLst>
                    <a:ext uri="{9D8B030D-6E8A-4147-A177-3AD203B41FA5}">
                      <a16:colId xmlns:a16="http://schemas.microsoft.com/office/drawing/2014/main" val="20004"/>
                    </a:ext>
                  </a:extLst>
                </a:gridCol>
              </a:tblGrid>
              <a:tr h="382875">
                <a:tc>
                  <a:txBody>
                    <a:bodyPr/>
                    <a:lstStyle/>
                    <a:p>
                      <a:pPr marL="0" lvl="0" indent="0" algn="ctr" rtl="0">
                        <a:spcBef>
                          <a:spcPts val="0"/>
                        </a:spcBef>
                        <a:spcAft>
                          <a:spcPts val="0"/>
                        </a:spcAft>
                        <a:buNone/>
                      </a:pPr>
                      <a:r>
                        <a:rPr lang="ja" b="1">
                          <a:solidFill>
                            <a:srgbClr val="F3F3F3"/>
                          </a:solidFill>
                        </a:rPr>
                        <a:t>袋A</a:t>
                      </a:r>
                      <a:endParaRPr b="1">
                        <a:solidFill>
                          <a:srgbClr val="F3F3F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382875">
                <a:tc rowSpan="2">
                  <a:txBody>
                    <a:bodyPr/>
                    <a:lstStyle/>
                    <a:p>
                      <a:pPr marL="0" lvl="0" indent="0" algn="ctr" rtl="0">
                        <a:spcBef>
                          <a:spcPts val="0"/>
                        </a:spcBef>
                        <a:spcAft>
                          <a:spcPts val="0"/>
                        </a:spcAft>
                        <a:buNone/>
                      </a:pPr>
                      <a:r>
                        <a:rPr lang="ja" b="1">
                          <a:solidFill>
                            <a:srgbClr val="F3F3F3"/>
                          </a:solidFill>
                        </a:rPr>
                        <a:t>袋B</a:t>
                      </a:r>
                      <a:endParaRPr b="1">
                        <a:solidFill>
                          <a:srgbClr val="F3F3F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1"/>
                  </a:ext>
                </a:extLst>
              </a:tr>
              <a:tr h="382875">
                <a:tc vMerge="1">
                  <a:txBody>
                    <a:bodyPr/>
                    <a:lstStyle/>
                    <a:p>
                      <a:endParaRPr lang="en-US"/>
                    </a:p>
                  </a:txBody>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a:solidFill>
                            <a:srgbClr val="434343"/>
                          </a:solidFill>
                        </a:rPr>
                        <a:t>白</a:t>
                      </a:r>
                      <a:endParaRPr>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tc>
                  <a:txBody>
                    <a:bodyPr/>
                    <a:lstStyle/>
                    <a:p>
                      <a:pPr marL="0" lvl="0" indent="0" algn="ctr" rtl="0">
                        <a:spcBef>
                          <a:spcPts val="0"/>
                        </a:spcBef>
                        <a:spcAft>
                          <a:spcPts val="0"/>
                        </a:spcAft>
                        <a:buNone/>
                      </a:pPr>
                      <a:r>
                        <a:rPr lang="ja" b="1">
                          <a:solidFill>
                            <a:srgbClr val="FFFFFF"/>
                          </a:solidFill>
                        </a:rPr>
                        <a:t>赤</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2"/>
                  </a:ext>
                </a:extLst>
              </a:tr>
            </a:tbl>
          </a:graphicData>
        </a:graphic>
      </p:graphicFrame>
      <p:graphicFrame>
        <p:nvGraphicFramePr>
          <p:cNvPr id="1247" name="Google Shape;1247;p58"/>
          <p:cNvGraphicFramePr/>
          <p:nvPr/>
        </p:nvGraphicFramePr>
        <p:xfrm>
          <a:off x="446626" y="998563"/>
          <a:ext cx="3000000" cy="3000000"/>
        </p:xfrm>
        <a:graphic>
          <a:graphicData uri="http://schemas.openxmlformats.org/drawingml/2006/table">
            <a:tbl>
              <a:tblPr>
                <a:noFill/>
                <a:tableStyleId>{0F489861-B3D8-4FA8-A063-03081A47B5C3}</a:tableStyleId>
              </a:tblPr>
              <a:tblGrid>
                <a:gridCol w="839800">
                  <a:extLst>
                    <a:ext uri="{9D8B030D-6E8A-4147-A177-3AD203B41FA5}">
                      <a16:colId xmlns:a16="http://schemas.microsoft.com/office/drawing/2014/main" val="20000"/>
                    </a:ext>
                  </a:extLst>
                </a:gridCol>
                <a:gridCol w="839800">
                  <a:extLst>
                    <a:ext uri="{9D8B030D-6E8A-4147-A177-3AD203B41FA5}">
                      <a16:colId xmlns:a16="http://schemas.microsoft.com/office/drawing/2014/main" val="20001"/>
                    </a:ext>
                  </a:extLst>
                </a:gridCol>
                <a:gridCol w="8398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b="1">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ja" b="1">
                          <a:solidFill>
                            <a:srgbClr val="434343"/>
                          </a:solidFill>
                        </a:rPr>
                        <a:t>白</a:t>
                      </a:r>
                      <a:endParaRPr b="1">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ja" b="1">
                          <a:solidFill>
                            <a:srgbClr val="FF0062"/>
                          </a:solidFill>
                        </a:rPr>
                        <a:t>赤</a:t>
                      </a:r>
                      <a:endParaRPr b="1">
                        <a:solidFill>
                          <a:srgbClr val="FF0062"/>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 b="1">
                          <a:solidFill>
                            <a:srgbClr val="F3F3F3"/>
                          </a:solidFill>
                        </a:rPr>
                        <a:t>袋A</a:t>
                      </a:r>
                      <a:endParaRPr b="1">
                        <a:solidFill>
                          <a:srgbClr val="F3F3F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b="1">
                          <a:solidFill>
                            <a:srgbClr val="434343"/>
                          </a:solidFill>
                        </a:rPr>
                        <a:t>2/12</a:t>
                      </a:r>
                      <a:endParaRPr b="1">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ja" b="1">
                          <a:solidFill>
                            <a:srgbClr val="FFFFFF"/>
                          </a:solidFill>
                        </a:rPr>
                        <a:t>1/12</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 b="1">
                          <a:solidFill>
                            <a:srgbClr val="F3F3F3"/>
                          </a:solidFill>
                        </a:rPr>
                        <a:t>袋B</a:t>
                      </a:r>
                      <a:endParaRPr b="1">
                        <a:solidFill>
                          <a:srgbClr val="F3F3F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b="1">
                          <a:solidFill>
                            <a:srgbClr val="434343"/>
                          </a:solidFill>
                        </a:rPr>
                        <a:t>4/12</a:t>
                      </a:r>
                      <a:endParaRPr b="1">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ja" b="1">
                          <a:solidFill>
                            <a:srgbClr val="FFFFFF"/>
                          </a:solidFill>
                        </a:rPr>
                        <a:t>4/12</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2"/>
                  </a:ext>
                </a:extLst>
              </a:tr>
            </a:tbl>
          </a:graphicData>
        </a:graphic>
      </p:graphicFrame>
      <p:sp>
        <p:nvSpPr>
          <p:cNvPr id="1248" name="Google Shape;1248;p58"/>
          <p:cNvSpPr/>
          <p:nvPr/>
        </p:nvSpPr>
        <p:spPr>
          <a:xfrm rot="-5400000">
            <a:off x="3049901" y="1463963"/>
            <a:ext cx="655500" cy="250200"/>
          </a:xfrm>
          <a:prstGeom prst="triangle">
            <a:avLst>
              <a:gd name="adj" fmla="val 50000"/>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49" name="Google Shape;1249;p58"/>
          <p:cNvGraphicFramePr/>
          <p:nvPr/>
        </p:nvGraphicFramePr>
        <p:xfrm>
          <a:off x="661275" y="3052535"/>
          <a:ext cx="3000000" cy="3000000"/>
        </p:xfrm>
        <a:graphic>
          <a:graphicData uri="http://schemas.openxmlformats.org/drawingml/2006/table">
            <a:tbl>
              <a:tblPr>
                <a:noFill/>
                <a:tableStyleId>{0F489861-B3D8-4FA8-A063-03081A47B5C3}</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endParaRPr sz="500" b="1">
                        <a:solidFill>
                          <a:srgbClr val="434343"/>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dot"/>
                      <a:round/>
                      <a:headEnd type="none" w="sm" len="sm"/>
                      <a:tailEnd type="none" w="sm" len="sm"/>
                    </a:lnT>
                    <a:lnB w="9525" cap="flat" cmpd="sng">
                      <a:solidFill>
                        <a:srgbClr val="434343"/>
                      </a:solidFill>
                      <a:prstDash val="dot"/>
                      <a:round/>
                      <a:headEnd type="none" w="sm" len="sm"/>
                      <a:tailEnd type="none" w="sm" len="sm"/>
                    </a:lnB>
                  </a:tcPr>
                </a:tc>
                <a:tc>
                  <a:txBody>
                    <a:bodyPr/>
                    <a:lstStyle/>
                    <a:p>
                      <a:pPr marL="0" lvl="0" indent="0" algn="ctr" rtl="0">
                        <a:spcBef>
                          <a:spcPts val="0"/>
                        </a:spcBef>
                        <a:spcAft>
                          <a:spcPts val="0"/>
                        </a:spcAft>
                        <a:buNone/>
                      </a:pPr>
                      <a:endParaRPr sz="500" b="1">
                        <a:solidFill>
                          <a:srgbClr val="FF0062"/>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endParaRPr sz="500" b="1">
                        <a:solidFill>
                          <a:srgbClr val="434343"/>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dot"/>
                      <a:round/>
                      <a:headEnd type="none" w="sm" len="sm"/>
                      <a:tailEnd type="none" w="sm" len="sm"/>
                    </a:lnT>
                    <a:lnB w="9525" cap="flat" cmpd="sng">
                      <a:solidFill>
                        <a:srgbClr val="434343"/>
                      </a:solidFill>
                      <a:prstDash val="dot"/>
                      <a:round/>
                      <a:headEnd type="none" w="sm" len="sm"/>
                      <a:tailEnd type="none" w="sm" len="sm"/>
                    </a:lnB>
                  </a:tcPr>
                </a:tc>
                <a:tc>
                  <a:txBody>
                    <a:bodyPr/>
                    <a:lstStyle/>
                    <a:p>
                      <a:pPr marL="0" lvl="0" indent="0" algn="ctr" rtl="0">
                        <a:spcBef>
                          <a:spcPts val="0"/>
                        </a:spcBef>
                        <a:spcAft>
                          <a:spcPts val="0"/>
                        </a:spcAft>
                        <a:buNone/>
                      </a:pPr>
                      <a:endParaRPr sz="500" b="1">
                        <a:solidFill>
                          <a:srgbClr val="FF0062"/>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dot"/>
                      <a:round/>
                      <a:headEnd type="none" w="sm" len="sm"/>
                      <a:tailEnd type="none" w="sm" len="sm"/>
                    </a:lnB>
                    <a:solidFill>
                      <a:srgbClr val="FFC4DB"/>
                    </a:solidFill>
                  </a:tcPr>
                </a:tc>
                <a:extLst>
                  <a:ext uri="{0D108BD9-81ED-4DB2-BD59-A6C34878D82A}">
                    <a16:rowId xmlns:a16="http://schemas.microsoft.com/office/drawing/2014/main" val="10001"/>
                  </a:ext>
                </a:extLst>
              </a:tr>
            </a:tbl>
          </a:graphicData>
        </a:graphic>
      </p:graphicFrame>
      <p:sp>
        <p:nvSpPr>
          <p:cNvPr id="1250" name="Google Shape;1250;p58"/>
          <p:cNvSpPr txBox="1"/>
          <p:nvPr/>
        </p:nvSpPr>
        <p:spPr>
          <a:xfrm>
            <a:off x="434720" y="2640625"/>
            <a:ext cx="1505100" cy="35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ja" sz="1000">
                <a:solidFill>
                  <a:srgbClr val="434343"/>
                </a:solidFill>
              </a:rPr>
              <a:t>袋Aかつ赤 = </a:t>
            </a:r>
            <a:r>
              <a:rPr lang="ja" sz="1600">
                <a:solidFill>
                  <a:srgbClr val="434343"/>
                </a:solidFill>
              </a:rPr>
              <a:t>1/</a:t>
            </a:r>
            <a:r>
              <a:rPr lang="ja" sz="1600" b="1">
                <a:solidFill>
                  <a:srgbClr val="0C78A3"/>
                </a:solidFill>
              </a:rPr>
              <a:t>12</a:t>
            </a:r>
            <a:endParaRPr sz="1600" b="1">
              <a:solidFill>
                <a:srgbClr val="0C78A3"/>
              </a:solidFill>
            </a:endParaRPr>
          </a:p>
        </p:txBody>
      </p:sp>
      <p:graphicFrame>
        <p:nvGraphicFramePr>
          <p:cNvPr id="1251" name="Google Shape;1251;p58"/>
          <p:cNvGraphicFramePr/>
          <p:nvPr/>
        </p:nvGraphicFramePr>
        <p:xfrm>
          <a:off x="1042275" y="4164553"/>
          <a:ext cx="3000000" cy="3000000"/>
        </p:xfrm>
        <a:graphic>
          <a:graphicData uri="http://schemas.openxmlformats.org/drawingml/2006/table">
            <a:tbl>
              <a:tblPr>
                <a:noFill/>
                <a:tableStyleId>{0F489861-B3D8-4FA8-A063-03081A47B5C3}</a:tableStyleId>
              </a:tblPr>
              <a:tblGrid>
                <a:gridCol w="382850">
                  <a:extLst>
                    <a:ext uri="{9D8B030D-6E8A-4147-A177-3AD203B41FA5}">
                      <a16:colId xmlns:a16="http://schemas.microsoft.com/office/drawing/2014/main" val="20000"/>
                    </a:ext>
                  </a:extLst>
                </a:gridCol>
              </a:tblGrid>
              <a:tr h="0">
                <a:tc>
                  <a:txBody>
                    <a:bodyPr/>
                    <a:lstStyle/>
                    <a:p>
                      <a:pPr marL="0" lvl="0" indent="0" algn="ctr" rtl="0">
                        <a:spcBef>
                          <a:spcPts val="0"/>
                        </a:spcBef>
                        <a:spcAft>
                          <a:spcPts val="0"/>
                        </a:spcAft>
                        <a:buNone/>
                      </a:pPr>
                      <a:endParaRPr sz="500" b="1">
                        <a:solidFill>
                          <a:srgbClr val="FF0062"/>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endParaRPr sz="500" b="1">
                        <a:solidFill>
                          <a:srgbClr val="FF0062"/>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dot"/>
                      <a:round/>
                      <a:headEnd type="none" w="sm" len="sm"/>
                      <a:tailEnd type="none" w="sm" len="sm"/>
                    </a:lnB>
                    <a:solidFill>
                      <a:srgbClr val="FFC4DB"/>
                    </a:solidFill>
                  </a:tcPr>
                </a:tc>
                <a:extLst>
                  <a:ext uri="{0D108BD9-81ED-4DB2-BD59-A6C34878D82A}">
                    <a16:rowId xmlns:a16="http://schemas.microsoft.com/office/drawing/2014/main" val="10001"/>
                  </a:ext>
                </a:extLst>
              </a:tr>
            </a:tbl>
          </a:graphicData>
        </a:graphic>
      </p:graphicFrame>
      <p:pic>
        <p:nvPicPr>
          <p:cNvPr id="1252" name="Google Shape;1252;p58"/>
          <p:cNvPicPr preferRelativeResize="0"/>
          <p:nvPr/>
        </p:nvPicPr>
        <p:blipFill>
          <a:blip r:embed="rId5">
            <a:alphaModFix/>
          </a:blip>
          <a:stretch>
            <a:fillRect/>
          </a:stretch>
        </p:blipFill>
        <p:spPr>
          <a:xfrm>
            <a:off x="6574025" y="2864451"/>
            <a:ext cx="1504950" cy="742950"/>
          </a:xfrm>
          <a:prstGeom prst="rect">
            <a:avLst/>
          </a:prstGeom>
          <a:noFill/>
          <a:ln>
            <a:noFill/>
          </a:ln>
        </p:spPr>
      </p:pic>
      <p:sp>
        <p:nvSpPr>
          <p:cNvPr id="1253" name="Google Shape;1253;p58"/>
          <p:cNvSpPr txBox="1"/>
          <p:nvPr/>
        </p:nvSpPr>
        <p:spPr>
          <a:xfrm>
            <a:off x="6091950" y="4010125"/>
            <a:ext cx="11010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t>x のもとでの y </a:t>
            </a:r>
            <a:endParaRPr sz="1000"/>
          </a:p>
        </p:txBody>
      </p:sp>
      <p:sp>
        <p:nvSpPr>
          <p:cNvPr id="1254" name="Google Shape;1254;p58"/>
          <p:cNvSpPr/>
          <p:nvPr/>
        </p:nvSpPr>
        <p:spPr>
          <a:xfrm>
            <a:off x="7879159" y="3820875"/>
            <a:ext cx="250200" cy="9162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8"/>
          <p:cNvSpPr txBox="1"/>
          <p:nvPr/>
        </p:nvSpPr>
        <p:spPr>
          <a:xfrm>
            <a:off x="8129350" y="4182034"/>
            <a:ext cx="463500" cy="17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右が条件</a:t>
            </a:r>
            <a:endParaRPr sz="800" b="1">
              <a:solidFill>
                <a:srgbClr val="FF0062"/>
              </a:solidFill>
            </a:endParaRPr>
          </a:p>
        </p:txBody>
      </p:sp>
      <p:sp>
        <p:nvSpPr>
          <p:cNvPr id="1256" name="Google Shape;1256;p58"/>
          <p:cNvSpPr txBox="1"/>
          <p:nvPr/>
        </p:nvSpPr>
        <p:spPr>
          <a:xfrm>
            <a:off x="434720" y="3783625"/>
            <a:ext cx="1505100" cy="35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ja" sz="1000">
                <a:solidFill>
                  <a:srgbClr val="434343"/>
                </a:solidFill>
              </a:rPr>
              <a:t>赤の元での袋A = </a:t>
            </a:r>
            <a:r>
              <a:rPr lang="ja" sz="1600">
                <a:solidFill>
                  <a:srgbClr val="434343"/>
                </a:solidFill>
              </a:rPr>
              <a:t>1/</a:t>
            </a:r>
            <a:r>
              <a:rPr lang="ja" sz="1600" b="1">
                <a:solidFill>
                  <a:srgbClr val="0C78A3"/>
                </a:solidFill>
              </a:rPr>
              <a:t>5</a:t>
            </a:r>
            <a:endParaRPr sz="1600" b="1">
              <a:solidFill>
                <a:srgbClr val="0C78A3"/>
              </a:solidFill>
            </a:endParaRPr>
          </a:p>
        </p:txBody>
      </p:sp>
      <p:sp>
        <p:nvSpPr>
          <p:cNvPr id="1257" name="Google Shape;1257;p58"/>
          <p:cNvSpPr txBox="1"/>
          <p:nvPr/>
        </p:nvSpPr>
        <p:spPr>
          <a:xfrm>
            <a:off x="1946350" y="4143850"/>
            <a:ext cx="2430300" cy="559500"/>
          </a:xfrm>
          <a:prstGeom prst="rect">
            <a:avLst/>
          </a:prstGeom>
          <a:noFill/>
          <a:ln>
            <a:noFill/>
          </a:ln>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b="1">
              <a:solidFill>
                <a:srgbClr val="0C78A3"/>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5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条件付確率：図形と数式と結びつける</a:t>
            </a:r>
            <a:endParaRPr/>
          </a:p>
        </p:txBody>
      </p:sp>
      <p:sp>
        <p:nvSpPr>
          <p:cNvPr id="1263" name="Google Shape;1263;p59"/>
          <p:cNvSpPr txBox="1">
            <a:spLocks noGrp="1"/>
          </p:cNvSpPr>
          <p:nvPr>
            <p:ph type="sldNum" idx="12"/>
          </p:nvPr>
        </p:nvSpPr>
        <p:spPr>
          <a:xfrm>
            <a:off x="8493775" y="479777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46</a:t>
            </a:fld>
            <a:endParaRPr/>
          </a:p>
        </p:txBody>
      </p:sp>
      <p:sp>
        <p:nvSpPr>
          <p:cNvPr id="1264" name="Google Shape;1264;p59"/>
          <p:cNvSpPr/>
          <p:nvPr/>
        </p:nvSpPr>
        <p:spPr>
          <a:xfrm>
            <a:off x="385650" y="1028575"/>
            <a:ext cx="2748600" cy="35835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65" name="Google Shape;1265;p59"/>
          <p:cNvGraphicFramePr/>
          <p:nvPr/>
        </p:nvGraphicFramePr>
        <p:xfrm>
          <a:off x="514350" y="3543325"/>
          <a:ext cx="3000000" cy="3000000"/>
        </p:xfrm>
        <a:graphic>
          <a:graphicData uri="http://schemas.openxmlformats.org/drawingml/2006/table">
            <a:tbl>
              <a:tblPr>
                <a:noFill/>
                <a:tableStyleId>{0F489861-B3D8-4FA8-A063-03081A47B5C3}</a:tableStyleId>
              </a:tblPr>
              <a:tblGrid>
                <a:gridCol w="1246975">
                  <a:extLst>
                    <a:ext uri="{9D8B030D-6E8A-4147-A177-3AD203B41FA5}">
                      <a16:colId xmlns:a16="http://schemas.microsoft.com/office/drawing/2014/main" val="20000"/>
                    </a:ext>
                  </a:extLst>
                </a:gridCol>
                <a:gridCol w="12469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ja" sz="900">
                          <a:solidFill>
                            <a:srgbClr val="434343"/>
                          </a:solidFill>
                        </a:rPr>
                        <a:t>y = 玉の種類</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ja" sz="900">
                          <a:solidFill>
                            <a:srgbClr val="434343"/>
                          </a:solidFill>
                        </a:rPr>
                        <a:t>選ばれる確率</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900" b="1">
                          <a:solidFill>
                            <a:srgbClr val="FF0062"/>
                          </a:solidFill>
                        </a:rPr>
                        <a:t>赤</a:t>
                      </a:r>
                      <a:endParaRPr sz="900" b="1">
                        <a:solidFill>
                          <a:srgbClr val="FF0062"/>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b="1">
                          <a:solidFill>
                            <a:srgbClr val="FF0062"/>
                          </a:solidFill>
                        </a:rPr>
                        <a:t>p(y=赤 |  x=A) = 1/4</a:t>
                      </a:r>
                      <a:endParaRPr sz="900" b="1">
                        <a:solidFill>
                          <a:srgbClr val="FF0062"/>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900">
                          <a:solidFill>
                            <a:srgbClr val="434343"/>
                          </a:solidFill>
                        </a:rPr>
                        <a:t>白</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a:solidFill>
                            <a:srgbClr val="434343"/>
                          </a:solidFill>
                        </a:rPr>
                        <a:t>p(y=白 |  x=A) = 3/4</a:t>
                      </a:r>
                      <a:endParaRPr sz="900">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graphicFrame>
        <p:nvGraphicFramePr>
          <p:cNvPr id="1266" name="Google Shape;1266;p59"/>
          <p:cNvGraphicFramePr/>
          <p:nvPr/>
        </p:nvGraphicFramePr>
        <p:xfrm>
          <a:off x="514350" y="2324125"/>
          <a:ext cx="3000000" cy="3000000"/>
        </p:xfrm>
        <a:graphic>
          <a:graphicData uri="http://schemas.openxmlformats.org/drawingml/2006/table">
            <a:tbl>
              <a:tblPr>
                <a:noFill/>
                <a:tableStyleId>{0F489861-B3D8-4FA8-A063-03081A47B5C3}</a:tableStyleId>
              </a:tblPr>
              <a:tblGrid>
                <a:gridCol w="1246975">
                  <a:extLst>
                    <a:ext uri="{9D8B030D-6E8A-4147-A177-3AD203B41FA5}">
                      <a16:colId xmlns:a16="http://schemas.microsoft.com/office/drawing/2014/main" val="20000"/>
                    </a:ext>
                  </a:extLst>
                </a:gridCol>
                <a:gridCol w="12469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ja" sz="900">
                          <a:solidFill>
                            <a:srgbClr val="434343"/>
                          </a:solidFill>
                        </a:rPr>
                        <a:t>y = 玉の種類</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ja" sz="900">
                          <a:solidFill>
                            <a:srgbClr val="434343"/>
                          </a:solidFill>
                        </a:rPr>
                        <a:t>選ばれる確率</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900" b="1">
                          <a:solidFill>
                            <a:srgbClr val="FF0062"/>
                          </a:solidFill>
                        </a:rPr>
                        <a:t>赤</a:t>
                      </a:r>
                      <a:endParaRPr sz="900" b="1">
                        <a:solidFill>
                          <a:srgbClr val="FF0062"/>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b="1">
                          <a:solidFill>
                            <a:srgbClr val="FF0062"/>
                          </a:solidFill>
                        </a:rPr>
                        <a:t>p(y=赤 | x=A) = 1/4</a:t>
                      </a:r>
                      <a:endParaRPr sz="900" b="1">
                        <a:solidFill>
                          <a:srgbClr val="FF0062"/>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900">
                          <a:solidFill>
                            <a:srgbClr val="434343"/>
                          </a:solidFill>
                        </a:rPr>
                        <a:t>白</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a:solidFill>
                            <a:srgbClr val="434343"/>
                          </a:solidFill>
                        </a:rPr>
                        <a:t>p(y=白 |  x=A) = 3/4</a:t>
                      </a:r>
                      <a:endParaRPr sz="900">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1267" name="Google Shape;1267;p59"/>
          <p:cNvSpPr txBox="1"/>
          <p:nvPr/>
        </p:nvSpPr>
        <p:spPr>
          <a:xfrm>
            <a:off x="411825" y="2061200"/>
            <a:ext cx="27486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袋A</a:t>
            </a:r>
            <a:endParaRPr sz="1100">
              <a:solidFill>
                <a:srgbClr val="434343"/>
              </a:solidFill>
            </a:endParaRPr>
          </a:p>
        </p:txBody>
      </p:sp>
      <p:sp>
        <p:nvSpPr>
          <p:cNvPr id="1268" name="Google Shape;1268;p59"/>
          <p:cNvSpPr txBox="1"/>
          <p:nvPr/>
        </p:nvSpPr>
        <p:spPr>
          <a:xfrm>
            <a:off x="411825" y="3280400"/>
            <a:ext cx="27486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袋B</a:t>
            </a:r>
            <a:endParaRPr sz="1100">
              <a:solidFill>
                <a:srgbClr val="434343"/>
              </a:solidFill>
            </a:endParaRPr>
          </a:p>
        </p:txBody>
      </p:sp>
      <p:graphicFrame>
        <p:nvGraphicFramePr>
          <p:cNvPr id="1269" name="Google Shape;1269;p59"/>
          <p:cNvGraphicFramePr/>
          <p:nvPr/>
        </p:nvGraphicFramePr>
        <p:xfrm>
          <a:off x="514350" y="1104625"/>
          <a:ext cx="3000000" cy="3000000"/>
        </p:xfrm>
        <a:graphic>
          <a:graphicData uri="http://schemas.openxmlformats.org/drawingml/2006/table">
            <a:tbl>
              <a:tblPr>
                <a:noFill/>
                <a:tableStyleId>{0F489861-B3D8-4FA8-A063-03081A47B5C3}</a:tableStyleId>
              </a:tblPr>
              <a:tblGrid>
                <a:gridCol w="1246975">
                  <a:extLst>
                    <a:ext uri="{9D8B030D-6E8A-4147-A177-3AD203B41FA5}">
                      <a16:colId xmlns:a16="http://schemas.microsoft.com/office/drawing/2014/main" val="20000"/>
                    </a:ext>
                  </a:extLst>
                </a:gridCol>
                <a:gridCol w="1246975">
                  <a:extLst>
                    <a:ext uri="{9D8B030D-6E8A-4147-A177-3AD203B41FA5}">
                      <a16:colId xmlns:a16="http://schemas.microsoft.com/office/drawing/2014/main" val="20001"/>
                    </a:ext>
                  </a:extLst>
                </a:gridCol>
              </a:tblGrid>
              <a:tr h="0">
                <a:tc>
                  <a:txBody>
                    <a:bodyPr/>
                    <a:lstStyle/>
                    <a:p>
                      <a:pPr marL="0" lvl="0" indent="0" algn="ctr" rtl="0">
                        <a:spcBef>
                          <a:spcPts val="0"/>
                        </a:spcBef>
                        <a:spcAft>
                          <a:spcPts val="0"/>
                        </a:spcAft>
                        <a:buNone/>
                      </a:pPr>
                      <a:r>
                        <a:rPr lang="ja" sz="900" b="1">
                          <a:solidFill>
                            <a:srgbClr val="F3F3F3"/>
                          </a:solidFill>
                        </a:rPr>
                        <a:t>x = 袋の種類</a:t>
                      </a:r>
                      <a:endParaRPr sz="900" b="1">
                        <a:solidFill>
                          <a:srgbClr val="F3F3F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ja" sz="900" b="1">
                          <a:solidFill>
                            <a:srgbClr val="F3F3F3"/>
                          </a:solidFill>
                        </a:rPr>
                        <a:t>選ばれる確率</a:t>
                      </a:r>
                      <a:endParaRPr sz="900" b="1">
                        <a:solidFill>
                          <a:srgbClr val="F3F3F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666666"/>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900">
                          <a:solidFill>
                            <a:srgbClr val="434343"/>
                          </a:solidFill>
                        </a:rPr>
                        <a:t>A</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a:solidFill>
                            <a:srgbClr val="434343"/>
                          </a:solidFill>
                        </a:rPr>
                        <a:t>p(x=A) = 1/3</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900">
                          <a:solidFill>
                            <a:srgbClr val="434343"/>
                          </a:solidFill>
                        </a:rPr>
                        <a:t>B</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sz="900">
                          <a:solidFill>
                            <a:srgbClr val="434343"/>
                          </a:solidFill>
                        </a:rPr>
                        <a:t>p(x=B) = 2/3</a:t>
                      </a:r>
                      <a:endParaRPr sz="900">
                        <a:solidFill>
                          <a:srgbClr val="434343"/>
                        </a:solidFill>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1270" name="Google Shape;1270;p59"/>
          <p:cNvSpPr txBox="1"/>
          <p:nvPr/>
        </p:nvSpPr>
        <p:spPr>
          <a:xfrm>
            <a:off x="385650" y="622975"/>
            <a:ext cx="3220500" cy="40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434343"/>
                </a:solidFill>
              </a:rPr>
              <a:t>「袋」「赤玉」「白玉」の選ばれる確率</a:t>
            </a:r>
            <a:endParaRPr>
              <a:solidFill>
                <a:srgbClr val="434343"/>
              </a:solidFill>
            </a:endParaRPr>
          </a:p>
        </p:txBody>
      </p:sp>
      <p:sp>
        <p:nvSpPr>
          <p:cNvPr id="1271" name="Google Shape;1271;p59"/>
          <p:cNvSpPr/>
          <p:nvPr/>
        </p:nvSpPr>
        <p:spPr>
          <a:xfrm>
            <a:off x="3860900" y="1394675"/>
            <a:ext cx="4857300" cy="3217500"/>
          </a:xfrm>
          <a:prstGeom prst="rect">
            <a:avLst/>
          </a:prstGeom>
          <a:solidFill>
            <a:srgbClr val="FFFFFF"/>
          </a:solidFill>
          <a:ln w="9525" cap="flat" cmpd="sng">
            <a:solidFill>
              <a:srgbClr val="595959"/>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9"/>
          <p:cNvSpPr txBox="1"/>
          <p:nvPr/>
        </p:nvSpPr>
        <p:spPr>
          <a:xfrm>
            <a:off x="4109575" y="3053301"/>
            <a:ext cx="4536600" cy="31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100" b="1">
                <a:solidFill>
                  <a:srgbClr val="434343"/>
                </a:solidFill>
              </a:rPr>
              <a:t>p( y = 赤 | x = A ) × p( x = A ) = ¼ × ⅓ = 1/12</a:t>
            </a:r>
            <a:endParaRPr sz="1100" b="1">
              <a:solidFill>
                <a:srgbClr val="434343"/>
              </a:solidFill>
            </a:endParaRPr>
          </a:p>
        </p:txBody>
      </p:sp>
      <p:sp>
        <p:nvSpPr>
          <p:cNvPr id="1273" name="Google Shape;1273;p59"/>
          <p:cNvSpPr txBox="1"/>
          <p:nvPr/>
        </p:nvSpPr>
        <p:spPr>
          <a:xfrm>
            <a:off x="4531396" y="1437702"/>
            <a:ext cx="1398300" cy="2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434343"/>
                </a:solidFill>
              </a:rPr>
              <a:t>①A</a:t>
            </a:r>
            <a:r>
              <a:rPr lang="ja">
                <a:solidFill>
                  <a:srgbClr val="434343"/>
                </a:solidFill>
              </a:rPr>
              <a:t>かつ</a:t>
            </a:r>
            <a:r>
              <a:rPr lang="ja" b="1">
                <a:solidFill>
                  <a:srgbClr val="FF0062"/>
                </a:solidFill>
              </a:rPr>
              <a:t>赤</a:t>
            </a:r>
            <a:endParaRPr b="1">
              <a:solidFill>
                <a:srgbClr val="FF0062"/>
              </a:solidFill>
            </a:endParaRPr>
          </a:p>
        </p:txBody>
      </p:sp>
      <p:sp>
        <p:nvSpPr>
          <p:cNvPr id="1274" name="Google Shape;1274;p59"/>
          <p:cNvSpPr txBox="1"/>
          <p:nvPr/>
        </p:nvSpPr>
        <p:spPr>
          <a:xfrm>
            <a:off x="3750300" y="622975"/>
            <a:ext cx="4857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Q.手元に「赤玉」がある場合「袋A」が選ばれた確率は？</a:t>
            </a:r>
            <a:endParaRPr b="1">
              <a:solidFill>
                <a:srgbClr val="434343"/>
              </a:solidFill>
            </a:endParaRPr>
          </a:p>
        </p:txBody>
      </p:sp>
      <p:sp>
        <p:nvSpPr>
          <p:cNvPr id="1275" name="Google Shape;1275;p59"/>
          <p:cNvSpPr txBox="1"/>
          <p:nvPr/>
        </p:nvSpPr>
        <p:spPr>
          <a:xfrm>
            <a:off x="3750300" y="952375"/>
            <a:ext cx="4857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b="1">
                <a:solidFill>
                  <a:srgbClr val="434343"/>
                </a:solidFill>
              </a:rPr>
              <a:t>→</a:t>
            </a:r>
            <a:r>
              <a:rPr lang="ja" sz="1000">
                <a:solidFill>
                  <a:srgbClr val="434343"/>
                </a:solidFill>
              </a:rPr>
              <a:t>読み替えると</a:t>
            </a:r>
            <a:r>
              <a:rPr lang="ja" sz="1800" b="1">
                <a:solidFill>
                  <a:srgbClr val="434343"/>
                </a:solidFill>
              </a:rPr>
              <a:t>p( x = A | y = 赤 ) を求めよ</a:t>
            </a:r>
            <a:r>
              <a:rPr lang="ja" sz="1000">
                <a:solidFill>
                  <a:srgbClr val="434343"/>
                </a:solidFill>
              </a:rPr>
              <a:t>という意味</a:t>
            </a:r>
            <a:endParaRPr sz="1800" b="1">
              <a:solidFill>
                <a:srgbClr val="434343"/>
              </a:solidFill>
            </a:endParaRPr>
          </a:p>
        </p:txBody>
      </p:sp>
      <p:graphicFrame>
        <p:nvGraphicFramePr>
          <p:cNvPr id="1276" name="Google Shape;1276;p59"/>
          <p:cNvGraphicFramePr/>
          <p:nvPr/>
        </p:nvGraphicFramePr>
        <p:xfrm>
          <a:off x="7026146" y="1726104"/>
          <a:ext cx="3000000" cy="3000000"/>
        </p:xfrm>
        <a:graphic>
          <a:graphicData uri="http://schemas.openxmlformats.org/drawingml/2006/table">
            <a:tbl>
              <a:tblPr>
                <a:noFill/>
                <a:tableStyleId>{0F489861-B3D8-4FA8-A063-03081A47B5C3}</a:tableStyleId>
              </a:tblPr>
              <a:tblGrid>
                <a:gridCol w="699175">
                  <a:extLst>
                    <a:ext uri="{9D8B030D-6E8A-4147-A177-3AD203B41FA5}">
                      <a16:colId xmlns:a16="http://schemas.microsoft.com/office/drawing/2014/main" val="20000"/>
                    </a:ext>
                  </a:extLst>
                </a:gridCol>
                <a:gridCol w="699175">
                  <a:extLst>
                    <a:ext uri="{9D8B030D-6E8A-4147-A177-3AD203B41FA5}">
                      <a16:colId xmlns:a16="http://schemas.microsoft.com/office/drawing/2014/main" val="20001"/>
                    </a:ext>
                  </a:extLst>
                </a:gridCol>
              </a:tblGrid>
              <a:tr h="3828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A</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382875">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1"/>
                  </a:ext>
                </a:extLst>
              </a:tr>
              <a:tr h="382875">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2"/>
                  </a:ext>
                </a:extLst>
              </a:tr>
            </a:tbl>
          </a:graphicData>
        </a:graphic>
      </p:graphicFrame>
      <p:sp>
        <p:nvSpPr>
          <p:cNvPr id="1277" name="Google Shape;1277;p59"/>
          <p:cNvSpPr txBox="1"/>
          <p:nvPr/>
        </p:nvSpPr>
        <p:spPr>
          <a:xfrm>
            <a:off x="6064521" y="2122316"/>
            <a:ext cx="8244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200"/>
              <a:t>÷</a:t>
            </a:r>
            <a:endParaRPr sz="7200"/>
          </a:p>
        </p:txBody>
      </p:sp>
      <p:graphicFrame>
        <p:nvGraphicFramePr>
          <p:cNvPr id="1278" name="Google Shape;1278;p59"/>
          <p:cNvGraphicFramePr/>
          <p:nvPr/>
        </p:nvGraphicFramePr>
        <p:xfrm>
          <a:off x="4528946" y="1726104"/>
          <a:ext cx="3000000" cy="3000000"/>
        </p:xfrm>
        <a:graphic>
          <a:graphicData uri="http://schemas.openxmlformats.org/drawingml/2006/table">
            <a:tbl>
              <a:tblPr>
                <a:noFill/>
                <a:tableStyleId>{0F489861-B3D8-4FA8-A063-03081A47B5C3}</a:tableStyleId>
              </a:tblPr>
              <a:tblGrid>
                <a:gridCol w="699175">
                  <a:extLst>
                    <a:ext uri="{9D8B030D-6E8A-4147-A177-3AD203B41FA5}">
                      <a16:colId xmlns:a16="http://schemas.microsoft.com/office/drawing/2014/main" val="20000"/>
                    </a:ext>
                  </a:extLst>
                </a:gridCol>
                <a:gridCol w="699175">
                  <a:extLst>
                    <a:ext uri="{9D8B030D-6E8A-4147-A177-3AD203B41FA5}">
                      <a16:colId xmlns:a16="http://schemas.microsoft.com/office/drawing/2014/main" val="20001"/>
                    </a:ext>
                  </a:extLst>
                </a:gridCol>
              </a:tblGrid>
              <a:tr h="3828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solidFill>
                      <a:prstDash val="dot"/>
                      <a:round/>
                      <a:headEnd type="none" w="sm" len="sm"/>
                      <a:tailEnd type="none" w="sm" len="sm"/>
                    </a:lnB>
                    <a:solidFill>
                      <a:srgbClr val="FFFFFF"/>
                    </a:solidFill>
                  </a:tcPr>
                </a:tc>
                <a:tc>
                  <a:txBody>
                    <a:bodyPr/>
                    <a:lstStyle/>
                    <a:p>
                      <a:pPr marL="0" lvl="0" indent="0" algn="ctr" rtl="0">
                        <a:spcBef>
                          <a:spcPts val="0"/>
                        </a:spcBef>
                        <a:spcAft>
                          <a:spcPts val="0"/>
                        </a:spcAft>
                        <a:buNone/>
                      </a:pPr>
                      <a:r>
                        <a:rPr lang="ja" b="1">
                          <a:solidFill>
                            <a:srgbClr val="FFFFFF"/>
                          </a:solidFill>
                        </a:rPr>
                        <a:t>A</a:t>
                      </a: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382875">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dot"/>
                      <a:round/>
                      <a:headEnd type="none" w="sm" len="sm"/>
                      <a:tailEnd type="none" w="sm" len="sm"/>
                    </a:lnT>
                    <a:lnB w="9525" cap="flat" cmpd="sng">
                      <a:solidFill>
                        <a:srgbClr val="434343"/>
                      </a:solidFill>
                      <a:prstDash val="dot"/>
                      <a:round/>
                      <a:headEnd type="none" w="sm" len="sm"/>
                      <a:tailEnd type="none" w="sm" len="sm"/>
                    </a:lnB>
                    <a:solidFill>
                      <a:srgbClr val="F3F3F3"/>
                    </a:solidFill>
                  </a:tcPr>
                </a:tc>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dot"/>
                      <a:round/>
                      <a:headEnd type="none" w="sm" len="sm"/>
                      <a:tailEnd type="none" w="sm" len="sm"/>
                    </a:lnB>
                    <a:solidFill>
                      <a:srgbClr val="F3F3F3"/>
                    </a:solidFill>
                  </a:tcPr>
                </a:tc>
                <a:extLst>
                  <a:ext uri="{0D108BD9-81ED-4DB2-BD59-A6C34878D82A}">
                    <a16:rowId xmlns:a16="http://schemas.microsoft.com/office/drawing/2014/main" val="10001"/>
                  </a:ext>
                </a:extLst>
              </a:tr>
              <a:tr h="382875">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dot"/>
                      <a:round/>
                      <a:headEnd type="none" w="sm" len="sm"/>
                      <a:tailEnd type="none" w="sm" len="sm"/>
                    </a:lnT>
                    <a:lnB w="9525" cap="flat" cmpd="sng">
                      <a:solidFill>
                        <a:srgbClr val="434343"/>
                      </a:solidFill>
                      <a:prstDash val="dot"/>
                      <a:round/>
                      <a:headEnd type="none" w="sm" len="sm"/>
                      <a:tailEnd type="none" w="sm" len="sm"/>
                    </a:lnB>
                    <a:solidFill>
                      <a:srgbClr val="F3F3F3"/>
                    </a:solidFill>
                  </a:tcPr>
                </a:tc>
                <a:tc>
                  <a:txBody>
                    <a:bodyPr/>
                    <a:lstStyle/>
                    <a:p>
                      <a:pPr marL="0" lvl="0" indent="0" algn="ctr" rtl="0">
                        <a:spcBef>
                          <a:spcPts val="0"/>
                        </a:spcBef>
                        <a:spcAft>
                          <a:spcPts val="0"/>
                        </a:spcAft>
                        <a:buNone/>
                      </a:pPr>
                      <a:r>
                        <a:rPr lang="ja" b="1">
                          <a:solidFill>
                            <a:srgbClr val="FFFFFF"/>
                          </a:solidFill>
                        </a:rPr>
                        <a:t>B</a:t>
                      </a:r>
                      <a:endParaRPr b="1">
                        <a:solidFill>
                          <a:srgbClr val="FFFFFF"/>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dot"/>
                      <a:round/>
                      <a:headEnd type="none" w="sm" len="sm"/>
                      <a:tailEnd type="none" w="sm" len="sm"/>
                    </a:lnT>
                    <a:lnB w="9525" cap="flat" cmpd="sng">
                      <a:solidFill>
                        <a:srgbClr val="434343"/>
                      </a:solidFill>
                      <a:prstDash val="dot"/>
                      <a:round/>
                      <a:headEnd type="none" w="sm" len="sm"/>
                      <a:tailEnd type="none" w="sm" len="sm"/>
                    </a:lnB>
                    <a:solidFill>
                      <a:srgbClr val="F3F3F3"/>
                    </a:solidFill>
                  </a:tcPr>
                </a:tc>
                <a:extLst>
                  <a:ext uri="{0D108BD9-81ED-4DB2-BD59-A6C34878D82A}">
                    <a16:rowId xmlns:a16="http://schemas.microsoft.com/office/drawing/2014/main" val="10002"/>
                  </a:ext>
                </a:extLst>
              </a:tr>
            </a:tbl>
          </a:graphicData>
        </a:graphic>
      </p:graphicFrame>
      <p:sp>
        <p:nvSpPr>
          <p:cNvPr id="1279" name="Google Shape;1279;p59"/>
          <p:cNvSpPr txBox="1"/>
          <p:nvPr/>
        </p:nvSpPr>
        <p:spPr>
          <a:xfrm>
            <a:off x="7030971" y="1437702"/>
            <a:ext cx="1398300" cy="22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434343"/>
                </a:solidFill>
              </a:rPr>
              <a:t>②</a:t>
            </a:r>
            <a:r>
              <a:rPr lang="ja" b="1">
                <a:solidFill>
                  <a:srgbClr val="FF0062"/>
                </a:solidFill>
              </a:rPr>
              <a:t>赤</a:t>
            </a:r>
            <a:endParaRPr b="1">
              <a:solidFill>
                <a:srgbClr val="FF0062"/>
              </a:solidFill>
            </a:endParaRPr>
          </a:p>
        </p:txBody>
      </p:sp>
      <p:cxnSp>
        <p:nvCxnSpPr>
          <p:cNvPr id="1280" name="Google Shape;1280;p59"/>
          <p:cNvCxnSpPr/>
          <p:nvPr/>
        </p:nvCxnSpPr>
        <p:spPr>
          <a:xfrm>
            <a:off x="3973950" y="2946997"/>
            <a:ext cx="4465500" cy="0"/>
          </a:xfrm>
          <a:prstGeom prst="straightConnector1">
            <a:avLst/>
          </a:prstGeom>
          <a:noFill/>
          <a:ln w="9525" cap="flat" cmpd="sng">
            <a:solidFill>
              <a:srgbClr val="595959"/>
            </a:solidFill>
            <a:prstDash val="solid"/>
            <a:round/>
            <a:headEnd type="none" w="med" len="med"/>
            <a:tailEnd type="none" w="med" len="med"/>
          </a:ln>
        </p:spPr>
      </p:cxnSp>
      <p:sp>
        <p:nvSpPr>
          <p:cNvPr id="1281" name="Google Shape;1281;p59"/>
          <p:cNvSpPr txBox="1"/>
          <p:nvPr/>
        </p:nvSpPr>
        <p:spPr>
          <a:xfrm>
            <a:off x="3957175" y="2941280"/>
            <a:ext cx="45366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434343"/>
                </a:solidFill>
              </a:rPr>
              <a:t>①A</a:t>
            </a:r>
            <a:r>
              <a:rPr lang="ja" sz="1100">
                <a:solidFill>
                  <a:srgbClr val="434343"/>
                </a:solidFill>
              </a:rPr>
              <a:t>かつ</a:t>
            </a:r>
            <a:r>
              <a:rPr lang="ja" sz="1100" b="1">
                <a:solidFill>
                  <a:srgbClr val="FF0062"/>
                </a:solidFill>
              </a:rPr>
              <a:t>赤</a:t>
            </a:r>
            <a:endParaRPr sz="1100" b="1">
              <a:solidFill>
                <a:srgbClr val="FF0062"/>
              </a:solidFill>
            </a:endParaRPr>
          </a:p>
        </p:txBody>
      </p:sp>
      <p:sp>
        <p:nvSpPr>
          <p:cNvPr id="1282" name="Google Shape;1282;p59"/>
          <p:cNvSpPr txBox="1"/>
          <p:nvPr/>
        </p:nvSpPr>
        <p:spPr>
          <a:xfrm>
            <a:off x="3957175" y="3404880"/>
            <a:ext cx="446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②</a:t>
            </a:r>
            <a:r>
              <a:rPr lang="ja" sz="1200" b="1">
                <a:solidFill>
                  <a:srgbClr val="FF0062"/>
                </a:solidFill>
              </a:rPr>
              <a:t>赤</a:t>
            </a:r>
            <a:endParaRPr sz="1200" b="1">
              <a:solidFill>
                <a:srgbClr val="FF0062"/>
              </a:solidFill>
            </a:endParaRPr>
          </a:p>
        </p:txBody>
      </p:sp>
      <p:sp>
        <p:nvSpPr>
          <p:cNvPr id="1283" name="Google Shape;1283;p59"/>
          <p:cNvSpPr txBox="1"/>
          <p:nvPr/>
        </p:nvSpPr>
        <p:spPr>
          <a:xfrm>
            <a:off x="3957175" y="3543951"/>
            <a:ext cx="45366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b="1">
                <a:solidFill>
                  <a:srgbClr val="434343"/>
                </a:solidFill>
              </a:rPr>
              <a:t>「Aかつ赤」 +「Bかつ赤」= 「赤」 なので</a:t>
            </a:r>
            <a:endParaRPr sz="1100" b="1">
              <a:solidFill>
                <a:srgbClr val="434343"/>
              </a:solidFill>
            </a:endParaRPr>
          </a:p>
          <a:p>
            <a:pPr marL="0" lvl="0" indent="0" algn="l" rtl="0">
              <a:spcBef>
                <a:spcPts val="0"/>
              </a:spcBef>
              <a:spcAft>
                <a:spcPts val="0"/>
              </a:spcAft>
              <a:buNone/>
            </a:pPr>
            <a:r>
              <a:rPr lang="ja" sz="1100" b="1">
                <a:solidFill>
                  <a:srgbClr val="434343"/>
                </a:solidFill>
              </a:rPr>
              <a:t>1/12 +</a:t>
            </a:r>
            <a:r>
              <a:rPr lang="ja" sz="1100">
                <a:solidFill>
                  <a:srgbClr val="434343"/>
                </a:solidFill>
              </a:rPr>
              <a:t> </a:t>
            </a:r>
            <a:r>
              <a:rPr lang="ja" sz="1100" b="1">
                <a:solidFill>
                  <a:srgbClr val="434343"/>
                </a:solidFill>
              </a:rPr>
              <a:t>p( y = 赤 | x = B ) × p( x = B ) = 1/12 + ½ × ⅔ = 5/12</a:t>
            </a:r>
            <a:endParaRPr sz="1100" b="1">
              <a:solidFill>
                <a:srgbClr val="434343"/>
              </a:solidFill>
            </a:endParaRPr>
          </a:p>
          <a:p>
            <a:pPr marL="0" lvl="0" indent="0" algn="l" rtl="0">
              <a:spcBef>
                <a:spcPts val="0"/>
              </a:spcBef>
              <a:spcAft>
                <a:spcPts val="0"/>
              </a:spcAft>
              <a:buNone/>
            </a:pPr>
            <a:endParaRPr sz="1500" b="1">
              <a:solidFill>
                <a:srgbClr val="434343"/>
              </a:solidFill>
            </a:endParaRPr>
          </a:p>
        </p:txBody>
      </p:sp>
      <p:sp>
        <p:nvSpPr>
          <p:cNvPr id="1284" name="Google Shape;1284;p59"/>
          <p:cNvSpPr txBox="1"/>
          <p:nvPr/>
        </p:nvSpPr>
        <p:spPr>
          <a:xfrm>
            <a:off x="3966925" y="4060750"/>
            <a:ext cx="1398300" cy="47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b="1">
                <a:solidFill>
                  <a:srgbClr val="434343"/>
                </a:solidFill>
              </a:rPr>
              <a:t>① ÷ ②なので</a:t>
            </a:r>
            <a:endParaRPr sz="1100" b="1">
              <a:solidFill>
                <a:srgbClr val="434343"/>
              </a:solidFill>
            </a:endParaRPr>
          </a:p>
          <a:p>
            <a:pPr marL="0" lvl="0" indent="0" algn="l" rtl="0">
              <a:spcBef>
                <a:spcPts val="0"/>
              </a:spcBef>
              <a:spcAft>
                <a:spcPts val="0"/>
              </a:spcAft>
              <a:buNone/>
            </a:pPr>
            <a:r>
              <a:rPr lang="ja" sz="1100" b="1">
                <a:solidFill>
                  <a:srgbClr val="434343"/>
                </a:solidFill>
              </a:rPr>
              <a:t>1/12 ÷ 5/12 = </a:t>
            </a:r>
            <a:endParaRPr sz="1100" b="1">
              <a:solidFill>
                <a:srgbClr val="434343"/>
              </a:solidFill>
            </a:endParaRPr>
          </a:p>
        </p:txBody>
      </p:sp>
      <p:sp>
        <p:nvSpPr>
          <p:cNvPr id="1285" name="Google Shape;1285;p59"/>
          <p:cNvSpPr txBox="1"/>
          <p:nvPr/>
        </p:nvSpPr>
        <p:spPr>
          <a:xfrm>
            <a:off x="5365225" y="4124000"/>
            <a:ext cx="11559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300" b="1">
                <a:solidFill>
                  <a:srgbClr val="434343"/>
                </a:solidFill>
              </a:rPr>
              <a:t>1/5</a:t>
            </a:r>
            <a:endParaRPr sz="3300" b="1">
              <a:solidFill>
                <a:srgbClr val="434343"/>
              </a:solidFill>
            </a:endParaRPr>
          </a:p>
        </p:txBody>
      </p:sp>
      <p:cxnSp>
        <p:nvCxnSpPr>
          <p:cNvPr id="1286" name="Google Shape;1286;p59"/>
          <p:cNvCxnSpPr/>
          <p:nvPr/>
        </p:nvCxnSpPr>
        <p:spPr>
          <a:xfrm>
            <a:off x="5421750" y="4552640"/>
            <a:ext cx="1046100" cy="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6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条件付確率：事前確率, 事後確率, 周辺確率</a:t>
            </a:r>
            <a:endParaRPr sz="2400" b="1"/>
          </a:p>
        </p:txBody>
      </p:sp>
      <p:sp>
        <p:nvSpPr>
          <p:cNvPr id="1292" name="Google Shape;1292;p6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47</a:t>
            </a:fld>
            <a:endParaRPr/>
          </a:p>
        </p:txBody>
      </p:sp>
      <p:sp>
        <p:nvSpPr>
          <p:cNvPr id="1293" name="Google Shape;1293;p60"/>
          <p:cNvSpPr txBox="1"/>
          <p:nvPr/>
        </p:nvSpPr>
        <p:spPr>
          <a:xfrm>
            <a:off x="385650" y="624337"/>
            <a:ext cx="5738700" cy="40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今回の袋と玉の例をもとに、各用語と数式を整理してみます。</a:t>
            </a:r>
            <a:endParaRPr sz="1200" b="1">
              <a:solidFill>
                <a:srgbClr val="434343"/>
              </a:solidFill>
            </a:endParaRPr>
          </a:p>
        </p:txBody>
      </p:sp>
      <p:cxnSp>
        <p:nvCxnSpPr>
          <p:cNvPr id="1294" name="Google Shape;1294;p60"/>
          <p:cNvCxnSpPr/>
          <p:nvPr/>
        </p:nvCxnSpPr>
        <p:spPr>
          <a:xfrm>
            <a:off x="3359900" y="1766618"/>
            <a:ext cx="5597400" cy="0"/>
          </a:xfrm>
          <a:prstGeom prst="straightConnector1">
            <a:avLst/>
          </a:prstGeom>
          <a:noFill/>
          <a:ln w="38100" cap="flat" cmpd="sng">
            <a:solidFill>
              <a:schemeClr val="dk2"/>
            </a:solidFill>
            <a:prstDash val="solid"/>
            <a:round/>
            <a:headEnd type="none" w="med" len="med"/>
            <a:tailEnd type="none" w="med" len="med"/>
          </a:ln>
        </p:spPr>
      </p:cxnSp>
      <p:sp>
        <p:nvSpPr>
          <p:cNvPr id="1295" name="Google Shape;1295;p60"/>
          <p:cNvSpPr txBox="1"/>
          <p:nvPr/>
        </p:nvSpPr>
        <p:spPr>
          <a:xfrm>
            <a:off x="434375" y="1401975"/>
            <a:ext cx="2260800" cy="729300"/>
          </a:xfrm>
          <a:prstGeom prst="rect">
            <a:avLst/>
          </a:prstGeom>
          <a:noFill/>
          <a:ln w="3810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赤のもとでのAの確率</a:t>
            </a:r>
            <a:endParaRPr b="1">
              <a:solidFill>
                <a:srgbClr val="434343"/>
              </a:solidFill>
            </a:endParaRPr>
          </a:p>
          <a:p>
            <a:pPr marL="0" lvl="0" indent="0" algn="ctr" rtl="0">
              <a:lnSpc>
                <a:spcPct val="115000"/>
              </a:lnSpc>
              <a:spcBef>
                <a:spcPts val="0"/>
              </a:spcBef>
              <a:spcAft>
                <a:spcPts val="0"/>
              </a:spcAft>
              <a:buClr>
                <a:schemeClr val="dk1"/>
              </a:buClr>
              <a:buSzPts val="1100"/>
              <a:buFont typeface="Arial"/>
              <a:buNone/>
            </a:pPr>
            <a:r>
              <a:rPr lang="ja" b="1">
                <a:solidFill>
                  <a:srgbClr val="434343"/>
                </a:solidFill>
              </a:rPr>
              <a:t>p(x = A | y = 赤)</a:t>
            </a:r>
            <a:endParaRPr b="1">
              <a:solidFill>
                <a:srgbClr val="434343"/>
              </a:solidFill>
            </a:endParaRPr>
          </a:p>
        </p:txBody>
      </p:sp>
      <p:sp>
        <p:nvSpPr>
          <p:cNvPr id="1296" name="Google Shape;1296;p60"/>
          <p:cNvSpPr txBox="1"/>
          <p:nvPr/>
        </p:nvSpPr>
        <p:spPr>
          <a:xfrm>
            <a:off x="3488025" y="959600"/>
            <a:ext cx="5331000" cy="72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Aかつ赤の確率</a:t>
            </a:r>
            <a:endParaRPr b="1">
              <a:solidFill>
                <a:srgbClr val="434343"/>
              </a:solidFill>
            </a:endParaRPr>
          </a:p>
          <a:p>
            <a:pPr marL="0" lvl="0" indent="0" algn="ctr" rtl="0">
              <a:lnSpc>
                <a:spcPct val="115000"/>
              </a:lnSpc>
              <a:spcBef>
                <a:spcPts val="0"/>
              </a:spcBef>
              <a:spcAft>
                <a:spcPts val="0"/>
              </a:spcAft>
              <a:buClr>
                <a:schemeClr val="dk1"/>
              </a:buClr>
              <a:buSzPts val="1100"/>
              <a:buFont typeface="Arial"/>
              <a:buNone/>
            </a:pPr>
            <a:r>
              <a:rPr lang="ja" b="1">
                <a:solidFill>
                  <a:srgbClr val="434343"/>
                </a:solidFill>
              </a:rPr>
              <a:t>p(x = A , y = 赤) = p(y = 赤 | x = A) × p(x = A) </a:t>
            </a:r>
            <a:endParaRPr b="1">
              <a:solidFill>
                <a:srgbClr val="434343"/>
              </a:solidFill>
            </a:endParaRPr>
          </a:p>
        </p:txBody>
      </p:sp>
      <p:sp>
        <p:nvSpPr>
          <p:cNvPr id="1297" name="Google Shape;1297;p60"/>
          <p:cNvSpPr txBox="1"/>
          <p:nvPr/>
        </p:nvSpPr>
        <p:spPr>
          <a:xfrm>
            <a:off x="3488025" y="1844375"/>
            <a:ext cx="5331000" cy="1381500"/>
          </a:xfrm>
          <a:prstGeom prst="rect">
            <a:avLst/>
          </a:prstGeom>
          <a:noFill/>
          <a:ln w="38100"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b="1">
                <a:solidFill>
                  <a:srgbClr val="434343"/>
                </a:solidFill>
              </a:rPr>
              <a:t>赤の確率</a:t>
            </a:r>
            <a:endParaRPr b="1">
              <a:solidFill>
                <a:srgbClr val="434343"/>
              </a:solidFill>
            </a:endParaRPr>
          </a:p>
          <a:p>
            <a:pPr marL="0" lvl="0" indent="0" algn="l" rtl="0">
              <a:lnSpc>
                <a:spcPct val="115000"/>
              </a:lnSpc>
              <a:spcBef>
                <a:spcPts val="0"/>
              </a:spcBef>
              <a:spcAft>
                <a:spcPts val="0"/>
              </a:spcAft>
              <a:buNone/>
            </a:pPr>
            <a:r>
              <a:rPr lang="ja" b="1">
                <a:solidFill>
                  <a:srgbClr val="434343"/>
                </a:solidFill>
              </a:rPr>
              <a:t>  p(y = 赤)</a:t>
            </a:r>
            <a:endParaRPr b="1">
              <a:solidFill>
                <a:srgbClr val="434343"/>
              </a:solidFill>
            </a:endParaRPr>
          </a:p>
          <a:p>
            <a:pPr marL="0" lvl="0" indent="0" algn="l" rtl="0">
              <a:lnSpc>
                <a:spcPct val="115000"/>
              </a:lnSpc>
              <a:spcBef>
                <a:spcPts val="0"/>
              </a:spcBef>
              <a:spcAft>
                <a:spcPts val="0"/>
              </a:spcAft>
              <a:buNone/>
            </a:pPr>
            <a:r>
              <a:rPr lang="ja" b="1">
                <a:solidFill>
                  <a:srgbClr val="434343"/>
                </a:solidFill>
              </a:rPr>
              <a:t>  = </a:t>
            </a:r>
            <a:r>
              <a:rPr lang="ja" sz="1600" b="1">
                <a:solidFill>
                  <a:srgbClr val="434343"/>
                </a:solidFill>
              </a:rPr>
              <a:t>Σ</a:t>
            </a:r>
            <a:r>
              <a:rPr lang="ja" b="1">
                <a:solidFill>
                  <a:srgbClr val="434343"/>
                </a:solidFill>
              </a:rPr>
              <a:t>x(x, y = 赤) </a:t>
            </a:r>
            <a:r>
              <a:rPr lang="ja" sz="800" b="1">
                <a:solidFill>
                  <a:srgbClr val="434343"/>
                </a:solidFill>
              </a:rPr>
              <a:t>※Σxはxについての和</a:t>
            </a:r>
            <a:endParaRPr sz="800" b="1">
              <a:solidFill>
                <a:srgbClr val="434343"/>
              </a:solidFill>
            </a:endParaRPr>
          </a:p>
          <a:p>
            <a:pPr marL="0" lvl="0" indent="0" algn="l" rtl="0">
              <a:lnSpc>
                <a:spcPct val="115000"/>
              </a:lnSpc>
              <a:spcBef>
                <a:spcPts val="0"/>
              </a:spcBef>
              <a:spcAft>
                <a:spcPts val="0"/>
              </a:spcAft>
              <a:buNone/>
            </a:pPr>
            <a:r>
              <a:rPr lang="ja" b="1">
                <a:solidFill>
                  <a:srgbClr val="434343"/>
                </a:solidFill>
              </a:rPr>
              <a:t>  = p(x = A , y = 赤) + p(x = B, y = 赤)</a:t>
            </a:r>
            <a:endParaRPr b="1">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ja" b="1">
                <a:solidFill>
                  <a:srgbClr val="434343"/>
                </a:solidFill>
              </a:rPr>
              <a:t>  = p(y = 赤 | x = B) × p(x = B) + p(y = 赤 | x = A) × p(x = A) </a:t>
            </a:r>
            <a:endParaRPr b="1">
              <a:solidFill>
                <a:srgbClr val="434343"/>
              </a:solidFill>
            </a:endParaRPr>
          </a:p>
        </p:txBody>
      </p:sp>
      <p:sp>
        <p:nvSpPr>
          <p:cNvPr id="1298" name="Google Shape;1298;p60"/>
          <p:cNvSpPr/>
          <p:nvPr/>
        </p:nvSpPr>
        <p:spPr>
          <a:xfrm>
            <a:off x="7280250" y="1253658"/>
            <a:ext cx="746100" cy="4056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0"/>
          <p:cNvSpPr txBox="1"/>
          <p:nvPr/>
        </p:nvSpPr>
        <p:spPr>
          <a:xfrm>
            <a:off x="2803750" y="155552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b="1">
                <a:solidFill>
                  <a:srgbClr val="434343"/>
                </a:solidFill>
              </a:rPr>
              <a:t>=</a:t>
            </a:r>
            <a:endParaRPr sz="3500" b="1">
              <a:solidFill>
                <a:srgbClr val="434343"/>
              </a:solidFill>
            </a:endParaRPr>
          </a:p>
        </p:txBody>
      </p:sp>
      <p:sp>
        <p:nvSpPr>
          <p:cNvPr id="1300" name="Google Shape;1300;p60"/>
          <p:cNvSpPr txBox="1"/>
          <p:nvPr/>
        </p:nvSpPr>
        <p:spPr>
          <a:xfrm>
            <a:off x="434325" y="1088950"/>
            <a:ext cx="2260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事後確率・事後分布</a:t>
            </a:r>
            <a:endParaRPr b="1">
              <a:solidFill>
                <a:srgbClr val="FF0062"/>
              </a:solidFill>
            </a:endParaRPr>
          </a:p>
        </p:txBody>
      </p:sp>
      <p:sp>
        <p:nvSpPr>
          <p:cNvPr id="1301" name="Google Shape;1301;p60"/>
          <p:cNvSpPr txBox="1"/>
          <p:nvPr/>
        </p:nvSpPr>
        <p:spPr>
          <a:xfrm>
            <a:off x="6522900" y="959600"/>
            <a:ext cx="2260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0C78A3"/>
                </a:solidFill>
              </a:rPr>
              <a:t>事前確率・事前分布</a:t>
            </a:r>
            <a:endParaRPr b="1">
              <a:solidFill>
                <a:srgbClr val="0C78A3"/>
              </a:solidFill>
            </a:endParaRPr>
          </a:p>
        </p:txBody>
      </p:sp>
      <p:sp>
        <p:nvSpPr>
          <p:cNvPr id="1302" name="Google Shape;1302;p60"/>
          <p:cNvSpPr txBox="1"/>
          <p:nvPr/>
        </p:nvSpPr>
        <p:spPr>
          <a:xfrm>
            <a:off x="5075100" y="3225855"/>
            <a:ext cx="2260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85200C"/>
                </a:solidFill>
              </a:rPr>
              <a:t>周辺確率・周辺分布</a:t>
            </a:r>
            <a:endParaRPr b="1">
              <a:solidFill>
                <a:srgbClr val="85200C"/>
              </a:solidFill>
            </a:endParaRPr>
          </a:p>
        </p:txBody>
      </p:sp>
      <p:sp>
        <p:nvSpPr>
          <p:cNvPr id="1303" name="Google Shape;1303;p60"/>
          <p:cNvSpPr txBox="1"/>
          <p:nvPr/>
        </p:nvSpPr>
        <p:spPr>
          <a:xfrm>
            <a:off x="385650" y="3443725"/>
            <a:ext cx="8571600" cy="40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ということで式を一般化すると、以下のようにとても単純な式になりました。</a:t>
            </a:r>
            <a:endParaRPr sz="1200" b="1">
              <a:solidFill>
                <a:srgbClr val="434343"/>
              </a:solidFill>
            </a:endParaRPr>
          </a:p>
        </p:txBody>
      </p:sp>
      <p:sp>
        <p:nvSpPr>
          <p:cNvPr id="1304" name="Google Shape;1304;p60"/>
          <p:cNvSpPr txBox="1"/>
          <p:nvPr/>
        </p:nvSpPr>
        <p:spPr>
          <a:xfrm>
            <a:off x="434325" y="3933625"/>
            <a:ext cx="2260800" cy="7293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000" b="1">
                <a:solidFill>
                  <a:srgbClr val="434343"/>
                </a:solidFill>
              </a:rPr>
              <a:t>p( x | y )</a:t>
            </a:r>
            <a:endParaRPr sz="2000" b="1">
              <a:solidFill>
                <a:srgbClr val="434343"/>
              </a:solidFill>
            </a:endParaRPr>
          </a:p>
        </p:txBody>
      </p:sp>
      <p:cxnSp>
        <p:nvCxnSpPr>
          <p:cNvPr id="1305" name="Google Shape;1305;p60"/>
          <p:cNvCxnSpPr/>
          <p:nvPr/>
        </p:nvCxnSpPr>
        <p:spPr>
          <a:xfrm>
            <a:off x="3359900" y="4336268"/>
            <a:ext cx="5597400" cy="0"/>
          </a:xfrm>
          <a:prstGeom prst="straightConnector1">
            <a:avLst/>
          </a:prstGeom>
          <a:noFill/>
          <a:ln w="38100" cap="flat" cmpd="sng">
            <a:solidFill>
              <a:schemeClr val="dk2"/>
            </a:solidFill>
            <a:prstDash val="solid"/>
            <a:round/>
            <a:headEnd type="none" w="med" len="med"/>
            <a:tailEnd type="none" w="med" len="med"/>
          </a:ln>
        </p:spPr>
      </p:cxnSp>
      <p:sp>
        <p:nvSpPr>
          <p:cNvPr id="1306" name="Google Shape;1306;p60"/>
          <p:cNvSpPr txBox="1"/>
          <p:nvPr/>
        </p:nvSpPr>
        <p:spPr>
          <a:xfrm>
            <a:off x="2803750" y="412517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b="1">
                <a:solidFill>
                  <a:srgbClr val="434343"/>
                </a:solidFill>
              </a:rPr>
              <a:t>=</a:t>
            </a:r>
            <a:endParaRPr sz="3500" b="1">
              <a:solidFill>
                <a:srgbClr val="434343"/>
              </a:solidFill>
            </a:endParaRPr>
          </a:p>
        </p:txBody>
      </p:sp>
      <p:sp>
        <p:nvSpPr>
          <p:cNvPr id="1307" name="Google Shape;1307;p60"/>
          <p:cNvSpPr txBox="1"/>
          <p:nvPr/>
        </p:nvSpPr>
        <p:spPr>
          <a:xfrm>
            <a:off x="3488025" y="3806845"/>
            <a:ext cx="5331000" cy="458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000" b="1">
                <a:solidFill>
                  <a:srgbClr val="434343"/>
                </a:solidFill>
              </a:rPr>
              <a:t>p( x , y )</a:t>
            </a:r>
            <a:endParaRPr sz="2000" b="1">
              <a:solidFill>
                <a:srgbClr val="434343"/>
              </a:solidFill>
            </a:endParaRPr>
          </a:p>
        </p:txBody>
      </p:sp>
      <p:sp>
        <p:nvSpPr>
          <p:cNvPr id="1308" name="Google Shape;1308;p60"/>
          <p:cNvSpPr txBox="1"/>
          <p:nvPr/>
        </p:nvSpPr>
        <p:spPr>
          <a:xfrm>
            <a:off x="3488025" y="4396700"/>
            <a:ext cx="5331000" cy="4581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2000" b="1">
                <a:solidFill>
                  <a:srgbClr val="434343"/>
                </a:solidFill>
              </a:rPr>
              <a:t>  p( y )</a:t>
            </a:r>
            <a:endParaRPr sz="2000" b="1">
              <a:solidFill>
                <a:srgbClr val="43434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6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ja" sz="2400" b="1"/>
              <a:t>条件付確率：連続値の場合</a:t>
            </a:r>
            <a:endParaRPr/>
          </a:p>
        </p:txBody>
      </p:sp>
      <p:sp>
        <p:nvSpPr>
          <p:cNvPr id="1314" name="Google Shape;1314;p6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48</a:t>
            </a:fld>
            <a:endParaRPr/>
          </a:p>
        </p:txBody>
      </p:sp>
      <p:sp>
        <p:nvSpPr>
          <p:cNvPr id="1315" name="Google Shape;1315;p61"/>
          <p:cNvSpPr txBox="1"/>
          <p:nvPr/>
        </p:nvSpPr>
        <p:spPr>
          <a:xfrm>
            <a:off x="443600" y="695976"/>
            <a:ext cx="8365800" cy="45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連続値の場合は「袋」や「玉の色」のような「離散値」ではないため、イメージが沸きにくいかもしれませんが、</a:t>
            </a:r>
            <a:endParaRPr sz="1200" b="1">
              <a:solidFill>
                <a:srgbClr val="434343"/>
              </a:solidFill>
            </a:endParaRPr>
          </a:p>
          <a:p>
            <a:pPr marL="0" lvl="0" indent="0" algn="l" rtl="0">
              <a:spcBef>
                <a:spcPts val="0"/>
              </a:spcBef>
              <a:spcAft>
                <a:spcPts val="0"/>
              </a:spcAft>
              <a:buNone/>
            </a:pPr>
            <a:r>
              <a:rPr lang="ja" sz="1200" b="1">
                <a:solidFill>
                  <a:srgbClr val="434343"/>
                </a:solidFill>
              </a:rPr>
              <a:t>捉え方は同じです。</a:t>
            </a:r>
            <a:endParaRPr sz="1200" b="1">
              <a:solidFill>
                <a:srgbClr val="434343"/>
              </a:solidFill>
            </a:endParaRPr>
          </a:p>
        </p:txBody>
      </p:sp>
      <p:graphicFrame>
        <p:nvGraphicFramePr>
          <p:cNvPr id="1316" name="Google Shape;1316;p61"/>
          <p:cNvGraphicFramePr/>
          <p:nvPr/>
        </p:nvGraphicFramePr>
        <p:xfrm>
          <a:off x="934676" y="1466863"/>
          <a:ext cx="3000000" cy="3000000"/>
        </p:xfrm>
        <a:graphic>
          <a:graphicData uri="http://schemas.openxmlformats.org/drawingml/2006/table">
            <a:tbl>
              <a:tblPr>
                <a:noFill/>
                <a:tableStyleId>{0F489861-B3D8-4FA8-A063-03081A47B5C3}</a:tableStyleId>
              </a:tblPr>
              <a:tblGrid>
                <a:gridCol w="813900">
                  <a:extLst>
                    <a:ext uri="{9D8B030D-6E8A-4147-A177-3AD203B41FA5}">
                      <a16:colId xmlns:a16="http://schemas.microsoft.com/office/drawing/2014/main" val="20000"/>
                    </a:ext>
                  </a:extLst>
                </a:gridCol>
                <a:gridCol w="813900">
                  <a:extLst>
                    <a:ext uri="{9D8B030D-6E8A-4147-A177-3AD203B41FA5}">
                      <a16:colId xmlns:a16="http://schemas.microsoft.com/office/drawing/2014/main" val="20001"/>
                    </a:ext>
                  </a:extLst>
                </a:gridCol>
              </a:tblGrid>
              <a:tr h="448025">
                <a:tc>
                  <a:txBody>
                    <a:bodyPr/>
                    <a:lstStyle/>
                    <a:p>
                      <a:pPr marL="0" lvl="0" indent="0" algn="ctr" rtl="0">
                        <a:spcBef>
                          <a:spcPts val="0"/>
                        </a:spcBef>
                        <a:spcAft>
                          <a:spcPts val="0"/>
                        </a:spcAft>
                        <a:buNone/>
                      </a:pPr>
                      <a:endParaRPr b="1">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448025">
                <a:tc>
                  <a:txBody>
                    <a:bodyPr/>
                    <a:lstStyle/>
                    <a:p>
                      <a:pPr marL="0" lvl="0" indent="0" algn="ctr" rtl="0">
                        <a:spcBef>
                          <a:spcPts val="0"/>
                        </a:spcBef>
                        <a:spcAft>
                          <a:spcPts val="0"/>
                        </a:spcAft>
                        <a:buNone/>
                      </a:pPr>
                      <a:endParaRPr b="1">
                        <a:solidFill>
                          <a:srgbClr val="434343"/>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1"/>
                  </a:ext>
                </a:extLst>
              </a:tr>
            </a:tbl>
          </a:graphicData>
        </a:graphic>
      </p:graphicFrame>
      <p:pic>
        <p:nvPicPr>
          <p:cNvPr id="1317" name="Google Shape;1317;p61"/>
          <p:cNvPicPr preferRelativeResize="0"/>
          <p:nvPr/>
        </p:nvPicPr>
        <p:blipFill>
          <a:blip r:embed="rId3">
            <a:alphaModFix/>
          </a:blip>
          <a:stretch>
            <a:fillRect/>
          </a:stretch>
        </p:blipFill>
        <p:spPr>
          <a:xfrm>
            <a:off x="911772" y="2929925"/>
            <a:ext cx="1678700" cy="1635281"/>
          </a:xfrm>
          <a:prstGeom prst="rect">
            <a:avLst/>
          </a:prstGeom>
          <a:noFill/>
          <a:ln>
            <a:noFill/>
          </a:ln>
        </p:spPr>
      </p:pic>
      <p:sp>
        <p:nvSpPr>
          <p:cNvPr id="1318" name="Google Shape;1318;p61"/>
          <p:cNvSpPr/>
          <p:nvPr/>
        </p:nvSpPr>
        <p:spPr>
          <a:xfrm>
            <a:off x="787889" y="1465425"/>
            <a:ext cx="120300" cy="896100"/>
          </a:xfrm>
          <a:prstGeom prst="leftBrace">
            <a:avLst>
              <a:gd name="adj1" fmla="val 50000"/>
              <a:gd name="adj2" fmla="val 495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1"/>
          <p:cNvSpPr/>
          <p:nvPr/>
        </p:nvSpPr>
        <p:spPr>
          <a:xfrm>
            <a:off x="785111" y="2989425"/>
            <a:ext cx="120300" cy="1534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1"/>
          <p:cNvSpPr/>
          <p:nvPr/>
        </p:nvSpPr>
        <p:spPr>
          <a:xfrm rot="-5400000">
            <a:off x="1654975" y="1668870"/>
            <a:ext cx="187200" cy="1627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1"/>
          <p:cNvSpPr/>
          <p:nvPr/>
        </p:nvSpPr>
        <p:spPr>
          <a:xfrm rot="-5400000">
            <a:off x="1666830" y="3834368"/>
            <a:ext cx="180000" cy="1627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1"/>
          <p:cNvSpPr txBox="1"/>
          <p:nvPr/>
        </p:nvSpPr>
        <p:spPr>
          <a:xfrm>
            <a:off x="439943" y="1751733"/>
            <a:ext cx="440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x</a:t>
            </a:r>
            <a:endParaRPr>
              <a:solidFill>
                <a:srgbClr val="434343"/>
              </a:solidFill>
            </a:endParaRPr>
          </a:p>
        </p:txBody>
      </p:sp>
      <p:sp>
        <p:nvSpPr>
          <p:cNvPr id="1323" name="Google Shape;1323;p61"/>
          <p:cNvSpPr txBox="1"/>
          <p:nvPr/>
        </p:nvSpPr>
        <p:spPr>
          <a:xfrm>
            <a:off x="439943" y="3597499"/>
            <a:ext cx="440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x</a:t>
            </a:r>
            <a:endParaRPr>
              <a:solidFill>
                <a:srgbClr val="434343"/>
              </a:solidFill>
            </a:endParaRPr>
          </a:p>
        </p:txBody>
      </p:sp>
      <p:sp>
        <p:nvSpPr>
          <p:cNvPr id="1324" name="Google Shape;1324;p61"/>
          <p:cNvSpPr txBox="1"/>
          <p:nvPr/>
        </p:nvSpPr>
        <p:spPr>
          <a:xfrm>
            <a:off x="1526488" y="2518048"/>
            <a:ext cx="440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y</a:t>
            </a:r>
            <a:endParaRPr>
              <a:solidFill>
                <a:srgbClr val="434343"/>
              </a:solidFill>
            </a:endParaRPr>
          </a:p>
        </p:txBody>
      </p:sp>
      <p:sp>
        <p:nvSpPr>
          <p:cNvPr id="1325" name="Google Shape;1325;p61"/>
          <p:cNvSpPr txBox="1"/>
          <p:nvPr/>
        </p:nvSpPr>
        <p:spPr>
          <a:xfrm>
            <a:off x="1526488" y="4717975"/>
            <a:ext cx="440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y</a:t>
            </a:r>
            <a:endParaRPr>
              <a:solidFill>
                <a:srgbClr val="434343"/>
              </a:solidFill>
            </a:endParaRPr>
          </a:p>
        </p:txBody>
      </p:sp>
      <p:graphicFrame>
        <p:nvGraphicFramePr>
          <p:cNvPr id="1326" name="Google Shape;1326;p61"/>
          <p:cNvGraphicFramePr/>
          <p:nvPr/>
        </p:nvGraphicFramePr>
        <p:xfrm>
          <a:off x="4943451" y="1465413"/>
          <a:ext cx="3000000" cy="3000000"/>
        </p:xfrm>
        <a:graphic>
          <a:graphicData uri="http://schemas.openxmlformats.org/drawingml/2006/table">
            <a:tbl>
              <a:tblPr>
                <a:noFill/>
                <a:tableStyleId>{0F489861-B3D8-4FA8-A063-03081A47B5C3}</a:tableStyleId>
              </a:tblPr>
              <a:tblGrid>
                <a:gridCol w="813900">
                  <a:extLst>
                    <a:ext uri="{9D8B030D-6E8A-4147-A177-3AD203B41FA5}">
                      <a16:colId xmlns:a16="http://schemas.microsoft.com/office/drawing/2014/main" val="20000"/>
                    </a:ext>
                  </a:extLst>
                </a:gridCol>
                <a:gridCol w="813900">
                  <a:extLst>
                    <a:ext uri="{9D8B030D-6E8A-4147-A177-3AD203B41FA5}">
                      <a16:colId xmlns:a16="http://schemas.microsoft.com/office/drawing/2014/main" val="20001"/>
                    </a:ext>
                  </a:extLst>
                </a:gridCol>
              </a:tblGrid>
              <a:tr h="448025">
                <a:tc>
                  <a:txBody>
                    <a:bodyPr/>
                    <a:lstStyle/>
                    <a:p>
                      <a:pPr marL="0" lvl="0" indent="0" algn="ctr" rtl="0">
                        <a:spcBef>
                          <a:spcPts val="0"/>
                        </a:spcBef>
                        <a:spcAft>
                          <a:spcPts val="0"/>
                        </a:spcAft>
                        <a:buNone/>
                      </a:pPr>
                      <a:endParaRPr b="1">
                        <a:solidFill>
                          <a:srgbClr val="434343"/>
                        </a:solidFill>
                      </a:endParaRPr>
                    </a:p>
                  </a:txBody>
                  <a:tcPr marL="91425" marR="91425" marT="91425" marB="91425" anchor="ctr">
                    <a:lnL w="9525" cap="flat" cmpd="sng">
                      <a:solidFill>
                        <a:srgbClr val="434343">
                          <a:alpha val="0"/>
                        </a:srgbClr>
                      </a:solidFill>
                      <a:prstDash val="dot"/>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alpha val="0"/>
                        </a:srgbClr>
                      </a:solidFill>
                      <a:prstDash val="dot"/>
                      <a:round/>
                      <a:headEnd type="none" w="sm" len="sm"/>
                      <a:tailEnd type="none" w="sm" len="sm"/>
                    </a:lnT>
                    <a:lnB w="9525" cap="flat" cmpd="sng">
                      <a:solidFill>
                        <a:srgbClr val="434343">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448025">
                <a:tc>
                  <a:txBody>
                    <a:bodyPr/>
                    <a:lstStyle/>
                    <a:p>
                      <a:pPr marL="0" lvl="0" indent="0" algn="ctr" rtl="0">
                        <a:spcBef>
                          <a:spcPts val="0"/>
                        </a:spcBef>
                        <a:spcAft>
                          <a:spcPts val="0"/>
                        </a:spcAft>
                        <a:buNone/>
                      </a:pPr>
                      <a:endParaRPr b="1">
                        <a:solidFill>
                          <a:srgbClr val="434343"/>
                        </a:solidFill>
                      </a:endParaRPr>
                    </a:p>
                  </a:txBody>
                  <a:tcPr marL="91425" marR="91425" marT="91425" marB="91425" anchor="ctr">
                    <a:lnL w="9525" cap="flat" cmpd="sng">
                      <a:solidFill>
                        <a:srgbClr val="434343">
                          <a:alpha val="0"/>
                        </a:srgbClr>
                      </a:solidFill>
                      <a:prstDash val="dot"/>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alpha val="0"/>
                        </a:srgbClr>
                      </a:solidFill>
                      <a:prstDash val="dot"/>
                      <a:round/>
                      <a:headEnd type="none" w="sm" len="sm"/>
                      <a:tailEnd type="none" w="sm" len="sm"/>
                    </a:lnT>
                    <a:lnB w="9525" cap="flat" cmpd="sng">
                      <a:solidFill>
                        <a:srgbClr val="434343">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1"/>
                  </a:ext>
                </a:extLst>
              </a:tr>
            </a:tbl>
          </a:graphicData>
        </a:graphic>
      </p:graphicFrame>
      <p:pic>
        <p:nvPicPr>
          <p:cNvPr id="1327" name="Google Shape;1327;p61"/>
          <p:cNvPicPr preferRelativeResize="0"/>
          <p:nvPr/>
        </p:nvPicPr>
        <p:blipFill>
          <a:blip r:embed="rId3">
            <a:alphaModFix/>
          </a:blip>
          <a:stretch>
            <a:fillRect/>
          </a:stretch>
        </p:blipFill>
        <p:spPr>
          <a:xfrm>
            <a:off x="4920547" y="2928475"/>
            <a:ext cx="1678700" cy="1635281"/>
          </a:xfrm>
          <a:prstGeom prst="rect">
            <a:avLst/>
          </a:prstGeom>
          <a:noFill/>
          <a:ln>
            <a:noFill/>
          </a:ln>
        </p:spPr>
      </p:pic>
      <p:cxnSp>
        <p:nvCxnSpPr>
          <p:cNvPr id="1328" name="Google Shape;1328;p61"/>
          <p:cNvCxnSpPr/>
          <p:nvPr/>
        </p:nvCxnSpPr>
        <p:spPr>
          <a:xfrm>
            <a:off x="5500025" y="2959808"/>
            <a:ext cx="0" cy="1568700"/>
          </a:xfrm>
          <a:prstGeom prst="straightConnector1">
            <a:avLst/>
          </a:prstGeom>
          <a:noFill/>
          <a:ln w="19050" cap="flat" cmpd="sng">
            <a:solidFill>
              <a:srgbClr val="FF0000"/>
            </a:solidFill>
            <a:prstDash val="solid"/>
            <a:round/>
            <a:headEnd type="none" w="med" len="med"/>
            <a:tailEnd type="none" w="med" len="med"/>
          </a:ln>
        </p:spPr>
      </p:cxnSp>
      <p:pic>
        <p:nvPicPr>
          <p:cNvPr id="1329" name="Google Shape;1329;p61"/>
          <p:cNvPicPr preferRelativeResize="0"/>
          <p:nvPr/>
        </p:nvPicPr>
        <p:blipFill>
          <a:blip r:embed="rId4">
            <a:alphaModFix/>
          </a:blip>
          <a:stretch>
            <a:fillRect/>
          </a:stretch>
        </p:blipFill>
        <p:spPr>
          <a:xfrm rot="5400000">
            <a:off x="7355085" y="3429305"/>
            <a:ext cx="1410183" cy="586582"/>
          </a:xfrm>
          <a:prstGeom prst="rect">
            <a:avLst/>
          </a:prstGeom>
          <a:noFill/>
          <a:ln>
            <a:noFill/>
          </a:ln>
        </p:spPr>
      </p:pic>
      <p:graphicFrame>
        <p:nvGraphicFramePr>
          <p:cNvPr id="1330" name="Google Shape;1330;p61"/>
          <p:cNvGraphicFramePr/>
          <p:nvPr/>
        </p:nvGraphicFramePr>
        <p:xfrm>
          <a:off x="7640751" y="1466863"/>
          <a:ext cx="3000000" cy="3000000"/>
        </p:xfrm>
        <a:graphic>
          <a:graphicData uri="http://schemas.openxmlformats.org/drawingml/2006/table">
            <a:tbl>
              <a:tblPr>
                <a:noFill/>
                <a:tableStyleId>{0F489861-B3D8-4FA8-A063-03081A47B5C3}</a:tableStyleId>
              </a:tblPr>
              <a:tblGrid>
                <a:gridCol w="813900">
                  <a:extLst>
                    <a:ext uri="{9D8B030D-6E8A-4147-A177-3AD203B41FA5}">
                      <a16:colId xmlns:a16="http://schemas.microsoft.com/office/drawing/2014/main" val="20000"/>
                    </a:ext>
                  </a:extLst>
                </a:gridCol>
              </a:tblGrid>
              <a:tr h="448025">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448025">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dot"/>
                      <a:round/>
                      <a:headEnd type="none" w="sm" len="sm"/>
                      <a:tailEnd type="none" w="sm" len="sm"/>
                    </a:lnB>
                    <a:solidFill>
                      <a:srgbClr val="FFE0EC"/>
                    </a:solidFill>
                  </a:tcPr>
                </a:tc>
                <a:extLst>
                  <a:ext uri="{0D108BD9-81ED-4DB2-BD59-A6C34878D82A}">
                    <a16:rowId xmlns:a16="http://schemas.microsoft.com/office/drawing/2014/main" val="10001"/>
                  </a:ext>
                </a:extLst>
              </a:tr>
            </a:tbl>
          </a:graphicData>
        </a:graphic>
      </p:graphicFrame>
      <p:sp>
        <p:nvSpPr>
          <p:cNvPr id="1331" name="Google Shape;1331;p61"/>
          <p:cNvSpPr txBox="1"/>
          <p:nvPr/>
        </p:nvSpPr>
        <p:spPr>
          <a:xfrm>
            <a:off x="932650" y="1146375"/>
            <a:ext cx="1627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t>全事象</a:t>
            </a:r>
            <a:endParaRPr/>
          </a:p>
        </p:txBody>
      </p:sp>
      <p:sp>
        <p:nvSpPr>
          <p:cNvPr id="1332" name="Google Shape;1332;p61"/>
          <p:cNvSpPr txBox="1"/>
          <p:nvPr/>
        </p:nvSpPr>
        <p:spPr>
          <a:xfrm>
            <a:off x="4943450" y="1145653"/>
            <a:ext cx="1627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t>周辺確率</a:t>
            </a:r>
            <a:endParaRPr/>
          </a:p>
        </p:txBody>
      </p:sp>
      <p:sp>
        <p:nvSpPr>
          <p:cNvPr id="1333" name="Google Shape;1333;p61"/>
          <p:cNvSpPr txBox="1"/>
          <p:nvPr/>
        </p:nvSpPr>
        <p:spPr>
          <a:xfrm>
            <a:off x="7229450" y="1145653"/>
            <a:ext cx="1627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t>条件付確率</a:t>
            </a:r>
            <a:endParaRPr/>
          </a:p>
        </p:txBody>
      </p:sp>
      <p:pic>
        <p:nvPicPr>
          <p:cNvPr id="1334" name="Google Shape;1334;p61"/>
          <p:cNvPicPr preferRelativeResize="0"/>
          <p:nvPr/>
        </p:nvPicPr>
        <p:blipFill>
          <a:blip r:embed="rId5">
            <a:alphaModFix/>
          </a:blip>
          <a:stretch>
            <a:fillRect/>
          </a:stretch>
        </p:blipFill>
        <p:spPr>
          <a:xfrm rot="5400000">
            <a:off x="5470819" y="3412786"/>
            <a:ext cx="1410503" cy="586582"/>
          </a:xfrm>
          <a:prstGeom prst="rect">
            <a:avLst/>
          </a:prstGeom>
          <a:noFill/>
          <a:ln>
            <a:noFill/>
          </a:ln>
        </p:spPr>
      </p:pic>
      <p:graphicFrame>
        <p:nvGraphicFramePr>
          <p:cNvPr id="1335" name="Google Shape;1335;p61"/>
          <p:cNvGraphicFramePr/>
          <p:nvPr/>
        </p:nvGraphicFramePr>
        <p:xfrm>
          <a:off x="2939064" y="1466863"/>
          <a:ext cx="3000000" cy="3000000"/>
        </p:xfrm>
        <a:graphic>
          <a:graphicData uri="http://schemas.openxmlformats.org/drawingml/2006/table">
            <a:tbl>
              <a:tblPr>
                <a:noFill/>
                <a:tableStyleId>{0F489861-B3D8-4FA8-A063-03081A47B5C3}</a:tableStyleId>
              </a:tblPr>
              <a:tblGrid>
                <a:gridCol w="813900">
                  <a:extLst>
                    <a:ext uri="{9D8B030D-6E8A-4147-A177-3AD203B41FA5}">
                      <a16:colId xmlns:a16="http://schemas.microsoft.com/office/drawing/2014/main" val="20000"/>
                    </a:ext>
                  </a:extLst>
                </a:gridCol>
                <a:gridCol w="813900">
                  <a:extLst>
                    <a:ext uri="{9D8B030D-6E8A-4147-A177-3AD203B41FA5}">
                      <a16:colId xmlns:a16="http://schemas.microsoft.com/office/drawing/2014/main" val="20001"/>
                    </a:ext>
                  </a:extLst>
                </a:gridCol>
              </a:tblGrid>
              <a:tr h="448025">
                <a:tc>
                  <a:txBody>
                    <a:bodyPr/>
                    <a:lstStyle/>
                    <a:p>
                      <a:pPr marL="0" lvl="0" indent="0" algn="ctr" rtl="0">
                        <a:spcBef>
                          <a:spcPts val="0"/>
                        </a:spcBef>
                        <a:spcAft>
                          <a:spcPts val="0"/>
                        </a:spcAft>
                        <a:buNone/>
                      </a:pPr>
                      <a:endParaRPr b="1">
                        <a:solidFill>
                          <a:srgbClr val="434343"/>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dot"/>
                      <a:round/>
                      <a:headEnd type="none" w="sm" len="sm"/>
                      <a:tailEnd type="none" w="sm" len="sm"/>
                    </a:lnT>
                    <a:lnB w="9525" cap="flat" cmpd="sng">
                      <a:solidFill>
                        <a:srgbClr val="434343"/>
                      </a:solidFill>
                      <a:prstDash val="dot"/>
                      <a:round/>
                      <a:headEnd type="none" w="sm" len="sm"/>
                      <a:tailEnd type="none" w="sm" len="sm"/>
                    </a:lnB>
                  </a:tcPr>
                </a:tc>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0062"/>
                    </a:solidFill>
                  </a:tcPr>
                </a:tc>
                <a:extLst>
                  <a:ext uri="{0D108BD9-81ED-4DB2-BD59-A6C34878D82A}">
                    <a16:rowId xmlns:a16="http://schemas.microsoft.com/office/drawing/2014/main" val="10000"/>
                  </a:ext>
                </a:extLst>
              </a:tr>
              <a:tr h="448025">
                <a:tc>
                  <a:txBody>
                    <a:bodyPr/>
                    <a:lstStyle/>
                    <a:p>
                      <a:pPr marL="0" lvl="0" indent="0" algn="ctr" rtl="0">
                        <a:spcBef>
                          <a:spcPts val="0"/>
                        </a:spcBef>
                        <a:spcAft>
                          <a:spcPts val="0"/>
                        </a:spcAft>
                        <a:buNone/>
                      </a:pPr>
                      <a:endParaRPr b="1">
                        <a:solidFill>
                          <a:srgbClr val="434343"/>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dot"/>
                      <a:round/>
                      <a:headEnd type="none" w="sm" len="sm"/>
                      <a:tailEnd type="none" w="sm" len="sm"/>
                    </a:lnT>
                    <a:lnB w="9525" cap="flat" cmpd="sng">
                      <a:solidFill>
                        <a:srgbClr val="434343"/>
                      </a:solidFill>
                      <a:prstDash val="dot"/>
                      <a:round/>
                      <a:headEnd type="none" w="sm" len="sm"/>
                      <a:tailEnd type="none" w="sm" len="sm"/>
                    </a:lnB>
                  </a:tcPr>
                </a:tc>
                <a:tc>
                  <a:txBody>
                    <a:bodyPr/>
                    <a:lstStyle/>
                    <a:p>
                      <a:pPr marL="0" lvl="0" indent="0" algn="ctr" rtl="0">
                        <a:spcBef>
                          <a:spcPts val="0"/>
                        </a:spcBef>
                        <a:spcAft>
                          <a:spcPts val="0"/>
                        </a:spcAft>
                        <a:buNone/>
                      </a:pPr>
                      <a:endParaRPr b="1">
                        <a:solidFill>
                          <a:srgbClr val="FFFFFF"/>
                        </a:solidFill>
                      </a:endParaRPr>
                    </a:p>
                  </a:txBody>
                  <a:tcPr marL="91425" marR="91425" marT="91425" marB="91425" anchor="ctr">
                    <a:lnL w="9525" cap="flat" cmpd="sng">
                      <a:solidFill>
                        <a:srgbClr val="434343"/>
                      </a:solidFill>
                      <a:prstDash val="dot"/>
                      <a:round/>
                      <a:headEnd type="none" w="sm" len="sm"/>
                      <a:tailEnd type="none" w="sm" len="sm"/>
                    </a:lnL>
                    <a:lnR w="9525" cap="flat" cmpd="sng">
                      <a:solidFill>
                        <a:srgbClr val="434343"/>
                      </a:solidFill>
                      <a:prstDash val="dot"/>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dot"/>
                      <a:round/>
                      <a:headEnd type="none" w="sm" len="sm"/>
                      <a:tailEnd type="none" w="sm" len="sm"/>
                    </a:lnB>
                    <a:solidFill>
                      <a:srgbClr val="FFE0EC"/>
                    </a:solidFill>
                  </a:tcPr>
                </a:tc>
                <a:extLst>
                  <a:ext uri="{0D108BD9-81ED-4DB2-BD59-A6C34878D82A}">
                    <a16:rowId xmlns:a16="http://schemas.microsoft.com/office/drawing/2014/main" val="10001"/>
                  </a:ext>
                </a:extLst>
              </a:tr>
            </a:tbl>
          </a:graphicData>
        </a:graphic>
      </p:graphicFrame>
      <p:sp>
        <p:nvSpPr>
          <p:cNvPr id="1336" name="Google Shape;1336;p61"/>
          <p:cNvSpPr txBox="1"/>
          <p:nvPr/>
        </p:nvSpPr>
        <p:spPr>
          <a:xfrm>
            <a:off x="2938050" y="1146375"/>
            <a:ext cx="16278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t>同時確率</a:t>
            </a:r>
            <a:endParaRPr/>
          </a:p>
        </p:txBody>
      </p:sp>
      <p:pic>
        <p:nvPicPr>
          <p:cNvPr id="1337" name="Google Shape;1337;p61"/>
          <p:cNvPicPr preferRelativeResize="0"/>
          <p:nvPr/>
        </p:nvPicPr>
        <p:blipFill>
          <a:blip r:embed="rId3">
            <a:alphaModFix/>
          </a:blip>
          <a:stretch>
            <a:fillRect/>
          </a:stretch>
        </p:blipFill>
        <p:spPr>
          <a:xfrm>
            <a:off x="2906284" y="2939188"/>
            <a:ext cx="1678700" cy="1635281"/>
          </a:xfrm>
          <a:prstGeom prst="rect">
            <a:avLst/>
          </a:prstGeom>
          <a:noFill/>
          <a:ln>
            <a:noFill/>
          </a:ln>
        </p:spPr>
      </p:pic>
      <p:sp>
        <p:nvSpPr>
          <p:cNvPr id="1338" name="Google Shape;1338;p61"/>
          <p:cNvSpPr/>
          <p:nvPr/>
        </p:nvSpPr>
        <p:spPr>
          <a:xfrm>
            <a:off x="3455325" y="3376350"/>
            <a:ext cx="297600" cy="250200"/>
          </a:xfrm>
          <a:prstGeom prst="rect">
            <a:avLst/>
          </a:prstGeom>
          <a:solidFill>
            <a:srgbClr val="FF0062"/>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1"/>
          <p:cNvSpPr txBox="1"/>
          <p:nvPr/>
        </p:nvSpPr>
        <p:spPr>
          <a:xfrm>
            <a:off x="4943475" y="2639325"/>
            <a:ext cx="1627800" cy="4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700" b="1">
                <a:solidFill>
                  <a:srgbClr val="FF0000"/>
                </a:solidFill>
              </a:rPr>
              <a:t>条件を固定して切り出したものを</a:t>
            </a:r>
            <a:endParaRPr sz="700" b="1">
              <a:solidFill>
                <a:srgbClr val="FF0000"/>
              </a:solidFill>
            </a:endParaRPr>
          </a:p>
          <a:p>
            <a:pPr marL="0" lvl="0" indent="0" algn="l" rtl="0">
              <a:spcBef>
                <a:spcPts val="0"/>
              </a:spcBef>
              <a:spcAft>
                <a:spcPts val="0"/>
              </a:spcAft>
              <a:buNone/>
            </a:pPr>
            <a:r>
              <a:rPr lang="ja" sz="700" b="1">
                <a:solidFill>
                  <a:srgbClr val="FF0000"/>
                </a:solidFill>
              </a:rPr>
              <a:t>横から見た</a:t>
            </a:r>
            <a:endParaRPr sz="700" b="1">
              <a:solidFill>
                <a:srgbClr val="FF0000"/>
              </a:solidFill>
            </a:endParaRPr>
          </a:p>
        </p:txBody>
      </p:sp>
      <p:cxnSp>
        <p:nvCxnSpPr>
          <p:cNvPr id="1340" name="Google Shape;1340;p61"/>
          <p:cNvCxnSpPr/>
          <p:nvPr/>
        </p:nvCxnSpPr>
        <p:spPr>
          <a:xfrm>
            <a:off x="5539925" y="3682397"/>
            <a:ext cx="375000" cy="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62"/>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コラム：用語の意味</a:t>
            </a:r>
            <a:endParaRPr/>
          </a:p>
        </p:txBody>
      </p:sp>
      <p:sp>
        <p:nvSpPr>
          <p:cNvPr id="1346" name="Google Shape;1346;p62"/>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49</a:t>
            </a:fld>
            <a:endParaRPr/>
          </a:p>
        </p:txBody>
      </p:sp>
      <p:sp>
        <p:nvSpPr>
          <p:cNvPr id="1347" name="Google Shape;1347;p62"/>
          <p:cNvSpPr txBox="1"/>
          <p:nvPr/>
        </p:nvSpPr>
        <p:spPr>
          <a:xfrm>
            <a:off x="315925"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000">
                <a:solidFill>
                  <a:srgbClr val="434343"/>
                </a:solidFill>
              </a:rPr>
              <a:t>私（立川）はベイズ統計を勉強し始めた頃に事前分布、事後分布の言葉の意味がわからず「何に対して前で何に対して後なんだろう...」と考え込んでしまい、理解をするのに時間がかかってしまいました。ベイズ統計を駆使した確率モデルのデザインを自分でやってみるとわかってくると思いますが、最初のうちはあまり深く考えず、数式に当てはめた「用語」ぐらいに捉えていても大丈夫だと思います。なぜならここまで扱った範囲における条件付き確率はただの「計算」であり、言葉そのものに深い意味がないからです。</a:t>
            </a:r>
            <a:endParaRPr sz="1000">
              <a:solidFill>
                <a:srgbClr val="434343"/>
              </a:solidFill>
            </a:endParaRPr>
          </a:p>
          <a:p>
            <a:pPr marL="0" lvl="0" indent="0" algn="l" rtl="0">
              <a:lnSpc>
                <a:spcPct val="150000"/>
              </a:lnSpc>
              <a:spcBef>
                <a:spcPts val="0"/>
              </a:spcBef>
              <a:spcAft>
                <a:spcPts val="0"/>
              </a:spcAft>
              <a:buNone/>
            </a:pPr>
            <a:r>
              <a:rPr lang="ja" sz="1000">
                <a:solidFill>
                  <a:srgbClr val="434343"/>
                </a:solidFill>
              </a:rPr>
              <a:t>今回の例で言えば「手元に赤玉がある場合袋Aが選ばれた確率」が未知だったので、計算して求めたに過ぎません。ベイズの定理と言う用語も同様です。これも初学者を混乱させる（私がした）要因の一つだと思うのですが、ベイズ統計=ベイズの定理ではありません。</a:t>
            </a:r>
            <a:endParaRPr sz="1000">
              <a:solidFill>
                <a:srgbClr val="434343"/>
              </a:solidFill>
            </a:endParaRPr>
          </a:p>
          <a:p>
            <a:pPr marL="0" lvl="0" indent="0" algn="l" rtl="0">
              <a:lnSpc>
                <a:spcPct val="150000"/>
              </a:lnSpc>
              <a:spcBef>
                <a:spcPts val="0"/>
              </a:spcBef>
              <a:spcAft>
                <a:spcPts val="0"/>
              </a:spcAft>
              <a:buNone/>
            </a:pPr>
            <a:r>
              <a:rPr lang="ja" sz="1000">
                <a:solidFill>
                  <a:srgbClr val="434343"/>
                </a:solidFill>
              </a:rPr>
              <a:t>ベイズの定理とは条件付き確率の公式を指しているだけで、ここまでの条件付確率の解説にすでに含んでいます。</a:t>
            </a:r>
            <a:endParaRPr sz="1300">
              <a:solidFill>
                <a:srgbClr val="434343"/>
              </a:solidFill>
            </a:endParaRPr>
          </a:p>
          <a:p>
            <a:pPr marL="0" lvl="0" indent="0" algn="l" rtl="0">
              <a:spcBef>
                <a:spcPts val="0"/>
              </a:spcBef>
              <a:spcAft>
                <a:spcPts val="0"/>
              </a:spcAft>
              <a:buNone/>
            </a:pPr>
            <a:endParaRPr sz="1300">
              <a:solidFill>
                <a:srgbClr val="434343"/>
              </a:solidFill>
            </a:endParaRPr>
          </a:p>
        </p:txBody>
      </p:sp>
      <p:sp>
        <p:nvSpPr>
          <p:cNvPr id="1348" name="Google Shape;1348;p62"/>
          <p:cNvSpPr txBox="1"/>
          <p:nvPr/>
        </p:nvSpPr>
        <p:spPr>
          <a:xfrm>
            <a:off x="4714975"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000">
                <a:solidFill>
                  <a:srgbClr val="434343"/>
                </a:solidFill>
              </a:rPr>
              <a:t>もちろん、条件付き確率自体はベイズ統計でも使いますが、ただの条件付き確率の公式なので、どこでも使えるものなんです。</a:t>
            </a:r>
            <a:endParaRPr sz="1000">
              <a:solidFill>
                <a:srgbClr val="434343"/>
              </a:solidFill>
            </a:endParaRPr>
          </a:p>
          <a:p>
            <a:pPr marL="0" lvl="0" indent="0" algn="l" rtl="0">
              <a:lnSpc>
                <a:spcPct val="150000"/>
              </a:lnSpc>
              <a:spcBef>
                <a:spcPts val="0"/>
              </a:spcBef>
              <a:spcAft>
                <a:spcPts val="0"/>
              </a:spcAft>
              <a:buNone/>
            </a:pPr>
            <a:r>
              <a:rPr lang="ja" sz="1000">
                <a:solidFill>
                  <a:srgbClr val="434343"/>
                </a:solidFill>
              </a:rPr>
              <a:t>他にも前のコラムで言及した通り、ベイズ統計というと頻度主義vsベイズ主義とか主観確率などの用語を目にしたことがある方もいらっしゃると思います。私はこの辺りの用語に「語感から理論を掴める」ような気がして、時間を無駄に浪費してしまいました。今は言葉の意味が分からなくても、少しずつ数式を解いたり、実装して動かしたり、図形を書いたりしながら自分なりに理解できるようになってきましたが、語感で捉えようとしたのはあまり筋が良くなかったなぁと反省しています。</a:t>
            </a:r>
            <a:endParaRPr sz="1000">
              <a:solidFill>
                <a:srgbClr val="434343"/>
              </a:solidFill>
            </a:endParaRPr>
          </a:p>
          <a:p>
            <a:pPr marL="0" lvl="0" indent="0" algn="l" rtl="0">
              <a:lnSpc>
                <a:spcPct val="150000"/>
              </a:lnSpc>
              <a:spcBef>
                <a:spcPts val="0"/>
              </a:spcBef>
              <a:spcAft>
                <a:spcPts val="0"/>
              </a:spcAft>
              <a:buNone/>
            </a:pPr>
            <a:r>
              <a:rPr lang="ja" sz="1000">
                <a:solidFill>
                  <a:srgbClr val="434343"/>
                </a:solidFill>
              </a:rPr>
              <a:t>まぁ誰かに強制されて勉強しているわけではありませんから、そのような反省も楽しみつつ自由に自分のペースでやるに越したことはないとは思っています。</a:t>
            </a:r>
            <a:endParaRPr sz="1000">
              <a:solidFill>
                <a:srgbClr val="434343"/>
              </a:solidFill>
            </a:endParaRPr>
          </a:p>
          <a:p>
            <a:pPr marL="0" lvl="0" indent="0" algn="l" rtl="0">
              <a:lnSpc>
                <a:spcPct val="150000"/>
              </a:lnSpc>
              <a:spcBef>
                <a:spcPts val="0"/>
              </a:spcBef>
              <a:spcAft>
                <a:spcPts val="0"/>
              </a:spcAft>
              <a:buNone/>
            </a:pPr>
            <a:endParaRPr sz="10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ケーススタディ：①5段階のアンケート</a:t>
            </a:r>
            <a:endParaRPr/>
          </a:p>
        </p:txBody>
      </p:sp>
      <p:sp>
        <p:nvSpPr>
          <p:cNvPr id="97" name="Google Shape;97;p1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a:t>
            </a:fld>
            <a:endParaRPr/>
          </a:p>
        </p:txBody>
      </p:sp>
      <p:sp>
        <p:nvSpPr>
          <p:cNvPr id="98" name="Google Shape;98;p18"/>
          <p:cNvSpPr txBox="1"/>
          <p:nvPr/>
        </p:nvSpPr>
        <p:spPr>
          <a:xfrm>
            <a:off x="305447" y="620779"/>
            <a:ext cx="8593200" cy="97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rgbClr val="434343"/>
              </a:solidFill>
            </a:endParaRPr>
          </a:p>
        </p:txBody>
      </p:sp>
      <p:sp>
        <p:nvSpPr>
          <p:cNvPr id="99" name="Google Shape;99;p18"/>
          <p:cNvSpPr txBox="1"/>
          <p:nvPr/>
        </p:nvSpPr>
        <p:spPr>
          <a:xfrm>
            <a:off x="315300" y="591200"/>
            <a:ext cx="8520600" cy="118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まず最初のケースはアンケートの分析です。例えば、社員や顧客への満足度調査などです。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特定の項目を目的変数とした線形回帰分析を行い、説明変数とした項目の回帰係数を確認して施策に結び付けたいとします。では目的変数としたい項目が 1 ~ 5 の5段階評価である場合、回帰問題と捉えるべきでしょうか？それとも分類問題と捉えるべきでしょうか？普通の回帰問題として捉えてしまうと、モデルの仮定としては 1 ~ 5 の範囲にはおさまっていませんし、小数点の値も取り得ます。かと言って分類問題にしたら 1 ~ 5 の大小関係を考慮することができません。</a:t>
            </a:r>
            <a:endParaRPr sz="1200">
              <a:solidFill>
                <a:srgbClr val="434343"/>
              </a:solidFill>
            </a:endParaRPr>
          </a:p>
          <a:p>
            <a:pPr marL="0" lvl="0" indent="0" algn="l" rtl="0">
              <a:lnSpc>
                <a:spcPct val="115000"/>
              </a:lnSpc>
              <a:spcBef>
                <a:spcPts val="0"/>
              </a:spcBef>
              <a:spcAft>
                <a:spcPts val="0"/>
              </a:spcAft>
              <a:buNone/>
            </a:pPr>
            <a:endParaRPr sz="1200">
              <a:solidFill>
                <a:srgbClr val="434343"/>
              </a:solidFill>
            </a:endParaRPr>
          </a:p>
        </p:txBody>
      </p:sp>
      <p:sp>
        <p:nvSpPr>
          <p:cNvPr id="100" name="Google Shape;100;p18"/>
          <p:cNvSpPr/>
          <p:nvPr/>
        </p:nvSpPr>
        <p:spPr>
          <a:xfrm>
            <a:off x="5607600" y="1874125"/>
            <a:ext cx="3228300" cy="2549400"/>
          </a:xfrm>
          <a:prstGeom prst="rect">
            <a:avLst/>
          </a:prstGeom>
          <a:solidFill>
            <a:schemeClr val="lt2"/>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5725825" y="1923400"/>
            <a:ext cx="2975700" cy="13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1200">
                <a:solidFill>
                  <a:srgbClr val="434343"/>
                </a:solidFill>
              </a:rPr>
              <a:t>落とし込んだ理論モデル</a:t>
            </a:r>
            <a:endParaRPr sz="1200">
              <a:solidFill>
                <a:srgbClr val="434343"/>
              </a:solidFill>
            </a:endParaRPr>
          </a:p>
        </p:txBody>
      </p:sp>
      <p:sp>
        <p:nvSpPr>
          <p:cNvPr id="102" name="Google Shape;102;p18"/>
          <p:cNvSpPr/>
          <p:nvPr/>
        </p:nvSpPr>
        <p:spPr>
          <a:xfrm>
            <a:off x="387900" y="1874125"/>
            <a:ext cx="3228300" cy="2549400"/>
          </a:xfrm>
          <a:prstGeom prst="rect">
            <a:avLst/>
          </a:prstGeom>
          <a:solidFill>
            <a:schemeClr val="lt2"/>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5718975" y="2130325"/>
            <a:ext cx="2975700" cy="10611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04;p18"/>
          <p:cNvCxnSpPr>
            <a:endCxn id="103" idx="1"/>
          </p:cNvCxnSpPr>
          <p:nvPr/>
        </p:nvCxnSpPr>
        <p:spPr>
          <a:xfrm>
            <a:off x="3281175" y="2660875"/>
            <a:ext cx="2437800" cy="0"/>
          </a:xfrm>
          <a:prstGeom prst="straightConnector1">
            <a:avLst/>
          </a:prstGeom>
          <a:noFill/>
          <a:ln w="28575" cap="flat" cmpd="sng">
            <a:solidFill>
              <a:schemeClr val="dk2"/>
            </a:solidFill>
            <a:prstDash val="solid"/>
            <a:round/>
            <a:headEnd type="none" w="med" len="med"/>
            <a:tailEnd type="triangle" w="med" len="med"/>
          </a:ln>
        </p:spPr>
      </p:cxnSp>
      <p:sp>
        <p:nvSpPr>
          <p:cNvPr id="105" name="Google Shape;105;p18"/>
          <p:cNvSpPr txBox="1"/>
          <p:nvPr/>
        </p:nvSpPr>
        <p:spPr>
          <a:xfrm>
            <a:off x="3484525" y="2372647"/>
            <a:ext cx="20790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普通の線形回帰</a:t>
            </a:r>
            <a:endParaRPr>
              <a:solidFill>
                <a:srgbClr val="434343"/>
              </a:solidFill>
            </a:endParaRPr>
          </a:p>
        </p:txBody>
      </p:sp>
      <p:sp>
        <p:nvSpPr>
          <p:cNvPr id="106" name="Google Shape;106;p18"/>
          <p:cNvSpPr/>
          <p:nvPr/>
        </p:nvSpPr>
        <p:spPr>
          <a:xfrm>
            <a:off x="5718975" y="3293470"/>
            <a:ext cx="2975700" cy="10611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18"/>
          <p:cNvCxnSpPr>
            <a:endCxn id="106" idx="1"/>
          </p:cNvCxnSpPr>
          <p:nvPr/>
        </p:nvCxnSpPr>
        <p:spPr>
          <a:xfrm>
            <a:off x="3498075" y="3824020"/>
            <a:ext cx="2220900" cy="0"/>
          </a:xfrm>
          <a:prstGeom prst="straightConnector1">
            <a:avLst/>
          </a:prstGeom>
          <a:noFill/>
          <a:ln w="28575" cap="flat" cmpd="sng">
            <a:solidFill>
              <a:schemeClr val="dk2"/>
            </a:solidFill>
            <a:prstDash val="solid"/>
            <a:round/>
            <a:headEnd type="none" w="med" len="med"/>
            <a:tailEnd type="triangle" w="med" len="med"/>
          </a:ln>
        </p:spPr>
      </p:cxnSp>
      <p:sp>
        <p:nvSpPr>
          <p:cNvPr id="108" name="Google Shape;108;p18"/>
          <p:cNvSpPr txBox="1"/>
          <p:nvPr/>
        </p:nvSpPr>
        <p:spPr>
          <a:xfrm>
            <a:off x="3484525" y="3535792"/>
            <a:ext cx="20790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分類問題</a:t>
            </a:r>
            <a:endParaRPr>
              <a:solidFill>
                <a:srgbClr val="434343"/>
              </a:solidFill>
            </a:endParaRPr>
          </a:p>
        </p:txBody>
      </p:sp>
      <p:sp>
        <p:nvSpPr>
          <p:cNvPr id="109" name="Google Shape;109;p18"/>
          <p:cNvSpPr txBox="1"/>
          <p:nvPr/>
        </p:nvSpPr>
        <p:spPr>
          <a:xfrm>
            <a:off x="506125" y="1923400"/>
            <a:ext cx="2975700" cy="13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本来仮定した構造</a:t>
            </a:r>
            <a:endParaRPr sz="1200">
              <a:solidFill>
                <a:srgbClr val="434343"/>
              </a:solidFill>
            </a:endParaRPr>
          </a:p>
        </p:txBody>
      </p:sp>
      <p:sp>
        <p:nvSpPr>
          <p:cNvPr id="110" name="Google Shape;110;p18"/>
          <p:cNvSpPr/>
          <p:nvPr/>
        </p:nvSpPr>
        <p:spPr>
          <a:xfrm>
            <a:off x="522250" y="2130325"/>
            <a:ext cx="2975700" cy="2224200"/>
          </a:xfrm>
          <a:prstGeom prst="rect">
            <a:avLst/>
          </a:prstGeom>
          <a:solidFill>
            <a:srgbClr val="FFFFFF"/>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52947" y="3631861"/>
            <a:ext cx="221400" cy="1380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954810" y="3519811"/>
            <a:ext cx="221400" cy="2502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256674" y="3105811"/>
            <a:ext cx="221400" cy="6642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558537" y="2662411"/>
            <a:ext cx="221400" cy="11076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860426" y="2577611"/>
            <a:ext cx="221400" cy="11823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18"/>
          <p:cNvCxnSpPr>
            <a:stCxn id="111" idx="0"/>
            <a:endCxn id="112" idx="0"/>
          </p:cNvCxnSpPr>
          <p:nvPr/>
        </p:nvCxnSpPr>
        <p:spPr>
          <a:xfrm rot="10800000" flipH="1">
            <a:off x="763647" y="3519961"/>
            <a:ext cx="301800" cy="111900"/>
          </a:xfrm>
          <a:prstGeom prst="straightConnector1">
            <a:avLst/>
          </a:prstGeom>
          <a:noFill/>
          <a:ln w="19050" cap="flat" cmpd="sng">
            <a:solidFill>
              <a:srgbClr val="FF0062"/>
            </a:solidFill>
            <a:prstDash val="solid"/>
            <a:round/>
            <a:headEnd type="none" w="med" len="med"/>
            <a:tailEnd type="none" w="med" len="med"/>
          </a:ln>
        </p:spPr>
      </p:cxnSp>
      <p:cxnSp>
        <p:nvCxnSpPr>
          <p:cNvPr id="117" name="Google Shape;117;p18"/>
          <p:cNvCxnSpPr>
            <a:stCxn id="112" idx="0"/>
            <a:endCxn id="113" idx="0"/>
          </p:cNvCxnSpPr>
          <p:nvPr/>
        </p:nvCxnSpPr>
        <p:spPr>
          <a:xfrm rot="10800000" flipH="1">
            <a:off x="1065510" y="3105811"/>
            <a:ext cx="301800" cy="414000"/>
          </a:xfrm>
          <a:prstGeom prst="straightConnector1">
            <a:avLst/>
          </a:prstGeom>
          <a:noFill/>
          <a:ln w="19050" cap="flat" cmpd="sng">
            <a:solidFill>
              <a:srgbClr val="FF0062"/>
            </a:solidFill>
            <a:prstDash val="solid"/>
            <a:round/>
            <a:headEnd type="none" w="med" len="med"/>
            <a:tailEnd type="none" w="med" len="med"/>
          </a:ln>
        </p:spPr>
      </p:cxnSp>
      <p:cxnSp>
        <p:nvCxnSpPr>
          <p:cNvPr id="118" name="Google Shape;118;p18"/>
          <p:cNvCxnSpPr>
            <a:stCxn id="113" idx="0"/>
            <a:endCxn id="114" idx="0"/>
          </p:cNvCxnSpPr>
          <p:nvPr/>
        </p:nvCxnSpPr>
        <p:spPr>
          <a:xfrm rot="10800000" flipH="1">
            <a:off x="1367374" y="2662411"/>
            <a:ext cx="301800" cy="443400"/>
          </a:xfrm>
          <a:prstGeom prst="straightConnector1">
            <a:avLst/>
          </a:prstGeom>
          <a:noFill/>
          <a:ln w="19050" cap="flat" cmpd="sng">
            <a:solidFill>
              <a:srgbClr val="FF0062"/>
            </a:solidFill>
            <a:prstDash val="solid"/>
            <a:round/>
            <a:headEnd type="none" w="med" len="med"/>
            <a:tailEnd type="none" w="med" len="med"/>
          </a:ln>
        </p:spPr>
      </p:cxnSp>
      <p:cxnSp>
        <p:nvCxnSpPr>
          <p:cNvPr id="119" name="Google Shape;119;p18"/>
          <p:cNvCxnSpPr>
            <a:endCxn id="115" idx="0"/>
          </p:cNvCxnSpPr>
          <p:nvPr/>
        </p:nvCxnSpPr>
        <p:spPr>
          <a:xfrm rot="10800000" flipH="1">
            <a:off x="1669326" y="2577611"/>
            <a:ext cx="301800" cy="84900"/>
          </a:xfrm>
          <a:prstGeom prst="straightConnector1">
            <a:avLst/>
          </a:prstGeom>
          <a:noFill/>
          <a:ln w="19050" cap="flat" cmpd="sng">
            <a:solidFill>
              <a:srgbClr val="FF0062"/>
            </a:solidFill>
            <a:prstDash val="solid"/>
            <a:round/>
            <a:headEnd type="none" w="med" len="med"/>
            <a:tailEnd type="none" w="med" len="med"/>
          </a:ln>
        </p:spPr>
      </p:cxnSp>
      <p:sp>
        <p:nvSpPr>
          <p:cNvPr id="120" name="Google Shape;120;p18"/>
          <p:cNvSpPr txBox="1"/>
          <p:nvPr/>
        </p:nvSpPr>
        <p:spPr>
          <a:xfrm>
            <a:off x="534725" y="3778465"/>
            <a:ext cx="28842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目的変数も説明変数も自然数かつ1~5の範囲</a:t>
            </a:r>
            <a:endParaRPr sz="800" b="1">
              <a:solidFill>
                <a:srgbClr val="434343"/>
              </a:solidFill>
            </a:endParaRPr>
          </a:p>
        </p:txBody>
      </p:sp>
      <p:graphicFrame>
        <p:nvGraphicFramePr>
          <p:cNvPr id="121" name="Google Shape;121;p18"/>
          <p:cNvGraphicFramePr/>
          <p:nvPr/>
        </p:nvGraphicFramePr>
        <p:xfrm>
          <a:off x="2153550" y="2567761"/>
          <a:ext cx="3000000" cy="3000000"/>
        </p:xfrm>
        <a:graphic>
          <a:graphicData uri="http://schemas.openxmlformats.org/drawingml/2006/table">
            <a:tbl>
              <a:tblPr>
                <a:noFill/>
                <a:tableStyleId>{0F489861-B3D8-4FA8-A063-03081A47B5C3}</a:tableStyleId>
              </a:tblPr>
              <a:tblGrid>
                <a:gridCol w="421825">
                  <a:extLst>
                    <a:ext uri="{9D8B030D-6E8A-4147-A177-3AD203B41FA5}">
                      <a16:colId xmlns:a16="http://schemas.microsoft.com/office/drawing/2014/main" val="20000"/>
                    </a:ext>
                  </a:extLst>
                </a:gridCol>
                <a:gridCol w="421825">
                  <a:extLst>
                    <a:ext uri="{9D8B030D-6E8A-4147-A177-3AD203B41FA5}">
                      <a16:colId xmlns:a16="http://schemas.microsoft.com/office/drawing/2014/main" val="20001"/>
                    </a:ext>
                  </a:extLst>
                </a:gridCol>
                <a:gridCol w="4218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FF609D"/>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FF609D"/>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FF609D"/>
                    </a:solidFill>
                  </a:tcPr>
                </a:tc>
                <a:extLst>
                  <a:ext uri="{0D108BD9-81ED-4DB2-BD59-A6C34878D82A}">
                    <a16:rowId xmlns:a16="http://schemas.microsoft.com/office/drawing/2014/main" val="10000"/>
                  </a:ext>
                </a:extLst>
              </a:tr>
              <a:tr h="295575">
                <a:tc>
                  <a:txBody>
                    <a:bodyPr/>
                    <a:lstStyle/>
                    <a:p>
                      <a:pPr marL="0" lvl="0" indent="0" algn="ctr" rtl="0">
                        <a:spcBef>
                          <a:spcPts val="0"/>
                        </a:spcBef>
                        <a:spcAft>
                          <a:spcPts val="0"/>
                        </a:spcAft>
                        <a:buNone/>
                      </a:pPr>
                      <a:r>
                        <a:rPr lang="ja" sz="800" b="1">
                          <a:solidFill>
                            <a:srgbClr val="434343"/>
                          </a:solidFill>
                        </a:rPr>
                        <a:t>切片</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0.5</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2e-1</a:t>
                      </a:r>
                      <a:endParaRPr sz="800" b="1">
                        <a:solidFill>
                          <a:srgbClr val="434343"/>
                        </a:solidFill>
                      </a:endParaRPr>
                    </a:p>
                  </a:txBody>
                  <a:tcPr marL="91425" marR="91425" marT="91425" marB="91425" anchor="ctr"/>
                </a:tc>
                <a:extLst>
                  <a:ext uri="{0D108BD9-81ED-4DB2-BD59-A6C34878D82A}">
                    <a16:rowId xmlns:a16="http://schemas.microsoft.com/office/drawing/2014/main" val="10001"/>
                  </a:ext>
                </a:extLst>
              </a:tr>
              <a:tr h="295575">
                <a:tc>
                  <a:txBody>
                    <a:bodyPr/>
                    <a:lstStyle/>
                    <a:p>
                      <a:pPr marL="0" lvl="0" indent="0" algn="ctr" rtl="0">
                        <a:spcBef>
                          <a:spcPts val="0"/>
                        </a:spcBef>
                        <a:spcAft>
                          <a:spcPts val="0"/>
                        </a:spcAft>
                        <a:buNone/>
                      </a:pPr>
                      <a:r>
                        <a:rPr lang="ja" sz="800" b="1">
                          <a:solidFill>
                            <a:srgbClr val="434343"/>
                          </a:solidFill>
                        </a:rPr>
                        <a:t>X1</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2.2</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0.2</a:t>
                      </a:r>
                      <a:endParaRPr sz="800" b="1">
                        <a:solidFill>
                          <a:srgbClr val="434343"/>
                        </a:solidFill>
                      </a:endParaRPr>
                    </a:p>
                  </a:txBody>
                  <a:tcPr marL="91425" marR="91425" marT="91425" marB="91425" anchor="ctr"/>
                </a:tc>
                <a:extLst>
                  <a:ext uri="{0D108BD9-81ED-4DB2-BD59-A6C34878D82A}">
                    <a16:rowId xmlns:a16="http://schemas.microsoft.com/office/drawing/2014/main" val="10002"/>
                  </a:ext>
                </a:extLst>
              </a:tr>
              <a:tr h="295575">
                <a:tc>
                  <a:txBody>
                    <a:bodyPr/>
                    <a:lstStyle/>
                    <a:p>
                      <a:pPr marL="0" lvl="0" indent="0" algn="ctr" rtl="0">
                        <a:spcBef>
                          <a:spcPts val="0"/>
                        </a:spcBef>
                        <a:spcAft>
                          <a:spcPts val="0"/>
                        </a:spcAft>
                        <a:buNone/>
                      </a:pPr>
                      <a:r>
                        <a:rPr lang="ja" sz="800" b="1">
                          <a:solidFill>
                            <a:srgbClr val="434343"/>
                          </a:solidFill>
                        </a:rPr>
                        <a:t>X2</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-1.2</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0.03</a:t>
                      </a:r>
                      <a:endParaRPr sz="800" b="1">
                        <a:solidFill>
                          <a:srgbClr val="434343"/>
                        </a:solidFill>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122" name="Google Shape;122;p18"/>
          <p:cNvSpPr txBox="1"/>
          <p:nvPr/>
        </p:nvSpPr>
        <p:spPr>
          <a:xfrm>
            <a:off x="2157900" y="2630863"/>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変数名</a:t>
            </a:r>
            <a:endParaRPr sz="600" b="1">
              <a:solidFill>
                <a:srgbClr val="FFFFFF"/>
              </a:solidFill>
            </a:endParaRPr>
          </a:p>
        </p:txBody>
      </p:sp>
      <p:sp>
        <p:nvSpPr>
          <p:cNvPr id="123" name="Google Shape;123;p18"/>
          <p:cNvSpPr txBox="1"/>
          <p:nvPr/>
        </p:nvSpPr>
        <p:spPr>
          <a:xfrm>
            <a:off x="2585540" y="2630863"/>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coef</a:t>
            </a:r>
            <a:endParaRPr sz="600" b="1">
              <a:solidFill>
                <a:srgbClr val="FFFFFF"/>
              </a:solidFill>
            </a:endParaRPr>
          </a:p>
        </p:txBody>
      </p:sp>
      <p:sp>
        <p:nvSpPr>
          <p:cNvPr id="124" name="Google Shape;124;p18"/>
          <p:cNvSpPr txBox="1"/>
          <p:nvPr/>
        </p:nvSpPr>
        <p:spPr>
          <a:xfrm>
            <a:off x="2976393" y="2630863"/>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500" b="1">
                <a:solidFill>
                  <a:srgbClr val="FFFFFF"/>
                </a:solidFill>
              </a:rPr>
              <a:t>p-value</a:t>
            </a:r>
            <a:endParaRPr sz="500" b="1">
              <a:solidFill>
                <a:srgbClr val="FFFFFF"/>
              </a:solidFill>
            </a:endParaRPr>
          </a:p>
        </p:txBody>
      </p:sp>
      <p:sp>
        <p:nvSpPr>
          <p:cNvPr id="125" name="Google Shape;125;p18"/>
          <p:cNvSpPr/>
          <p:nvPr/>
        </p:nvSpPr>
        <p:spPr>
          <a:xfrm>
            <a:off x="652950" y="2428557"/>
            <a:ext cx="14289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データに対する仮定</a:t>
            </a:r>
            <a:endParaRPr sz="800" b="1">
              <a:solidFill>
                <a:srgbClr val="434343"/>
              </a:solidFill>
            </a:endParaRPr>
          </a:p>
        </p:txBody>
      </p:sp>
      <p:sp>
        <p:nvSpPr>
          <p:cNvPr id="126" name="Google Shape;126;p18"/>
          <p:cNvSpPr/>
          <p:nvPr/>
        </p:nvSpPr>
        <p:spPr>
          <a:xfrm>
            <a:off x="2071190" y="2428557"/>
            <a:ext cx="14289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回帰係数</a:t>
            </a:r>
            <a:endParaRPr sz="800" b="1">
              <a:solidFill>
                <a:srgbClr val="434343"/>
              </a:solidFill>
            </a:endParaRPr>
          </a:p>
        </p:txBody>
      </p:sp>
      <p:sp>
        <p:nvSpPr>
          <p:cNvPr id="127" name="Google Shape;127;p18"/>
          <p:cNvSpPr/>
          <p:nvPr/>
        </p:nvSpPr>
        <p:spPr>
          <a:xfrm>
            <a:off x="5907775" y="2899227"/>
            <a:ext cx="182400" cy="768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a:off x="6156395" y="2836819"/>
            <a:ext cx="182400" cy="1392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6405015" y="2606237"/>
            <a:ext cx="182400" cy="3699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6653635" y="2359280"/>
            <a:ext cx="182400" cy="6171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6902276" y="2312050"/>
            <a:ext cx="182400" cy="658500"/>
          </a:xfrm>
          <a:prstGeom prst="rect">
            <a:avLst/>
          </a:prstGeom>
          <a:solidFill>
            <a:srgbClr val="6D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 name="Google Shape;132;p18"/>
          <p:cNvCxnSpPr/>
          <p:nvPr/>
        </p:nvCxnSpPr>
        <p:spPr>
          <a:xfrm flipH="1">
            <a:off x="5783415" y="2243439"/>
            <a:ext cx="1375200" cy="794100"/>
          </a:xfrm>
          <a:prstGeom prst="straightConnector1">
            <a:avLst/>
          </a:prstGeom>
          <a:noFill/>
          <a:ln w="19050" cap="flat" cmpd="sng">
            <a:solidFill>
              <a:srgbClr val="FF0062"/>
            </a:solidFill>
            <a:prstDash val="solid"/>
            <a:round/>
            <a:headEnd type="none" w="med" len="med"/>
            <a:tailEnd type="none" w="med" len="med"/>
          </a:ln>
        </p:spPr>
      </p:cxnSp>
      <p:sp>
        <p:nvSpPr>
          <p:cNvPr id="133" name="Google Shape;133;p18"/>
          <p:cNvSpPr txBox="1"/>
          <p:nvPr/>
        </p:nvSpPr>
        <p:spPr>
          <a:xfrm>
            <a:off x="5907775" y="2970550"/>
            <a:ext cx="1265400" cy="1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負の値も小数点もある</a:t>
            </a:r>
            <a:endParaRPr sz="800" b="1">
              <a:solidFill>
                <a:srgbClr val="434343"/>
              </a:solidFill>
            </a:endParaRPr>
          </a:p>
        </p:txBody>
      </p:sp>
      <p:sp>
        <p:nvSpPr>
          <p:cNvPr id="134" name="Google Shape;134;p18"/>
          <p:cNvSpPr/>
          <p:nvPr/>
        </p:nvSpPr>
        <p:spPr>
          <a:xfrm>
            <a:off x="5718975" y="2178807"/>
            <a:ext cx="14289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データに対する仮定</a:t>
            </a:r>
            <a:endParaRPr sz="800" b="1">
              <a:solidFill>
                <a:srgbClr val="434343"/>
              </a:solidFill>
            </a:endParaRPr>
          </a:p>
        </p:txBody>
      </p:sp>
      <p:graphicFrame>
        <p:nvGraphicFramePr>
          <p:cNvPr id="135" name="Google Shape;135;p18"/>
          <p:cNvGraphicFramePr/>
          <p:nvPr/>
        </p:nvGraphicFramePr>
        <p:xfrm>
          <a:off x="7355825" y="2321792"/>
          <a:ext cx="3000000" cy="3000000"/>
        </p:xfrm>
        <a:graphic>
          <a:graphicData uri="http://schemas.openxmlformats.org/drawingml/2006/table">
            <a:tbl>
              <a:tblPr>
                <a:noFill/>
                <a:tableStyleId>{0F489861-B3D8-4FA8-A063-03081A47B5C3}</a:tableStyleId>
              </a:tblPr>
              <a:tblGrid>
                <a:gridCol w="421825">
                  <a:extLst>
                    <a:ext uri="{9D8B030D-6E8A-4147-A177-3AD203B41FA5}">
                      <a16:colId xmlns:a16="http://schemas.microsoft.com/office/drawing/2014/main" val="20000"/>
                    </a:ext>
                  </a:extLst>
                </a:gridCol>
                <a:gridCol w="421825">
                  <a:extLst>
                    <a:ext uri="{9D8B030D-6E8A-4147-A177-3AD203B41FA5}">
                      <a16:colId xmlns:a16="http://schemas.microsoft.com/office/drawing/2014/main" val="20001"/>
                    </a:ext>
                  </a:extLst>
                </a:gridCol>
                <a:gridCol w="4218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100">
                        <a:solidFill>
                          <a:srgbClr val="FFFFFF"/>
                        </a:solidFill>
                      </a:endParaRPr>
                    </a:p>
                  </a:txBody>
                  <a:tcPr marL="91425" marR="91425" marT="91425" marB="91425" anchor="ctr">
                    <a:solidFill>
                      <a:srgbClr val="FF609D"/>
                    </a:solidFill>
                  </a:tcPr>
                </a:tc>
                <a:tc>
                  <a:txBody>
                    <a:bodyPr/>
                    <a:lstStyle/>
                    <a:p>
                      <a:pPr marL="0" lvl="0" indent="0" algn="ctr" rtl="0">
                        <a:spcBef>
                          <a:spcPts val="0"/>
                        </a:spcBef>
                        <a:spcAft>
                          <a:spcPts val="0"/>
                        </a:spcAft>
                        <a:buNone/>
                      </a:pPr>
                      <a:endParaRPr sz="100">
                        <a:solidFill>
                          <a:srgbClr val="FFFFFF"/>
                        </a:solidFill>
                      </a:endParaRPr>
                    </a:p>
                  </a:txBody>
                  <a:tcPr marL="91425" marR="91425" marT="91425" marB="91425" anchor="ctr">
                    <a:solidFill>
                      <a:srgbClr val="FF609D"/>
                    </a:solidFill>
                  </a:tcPr>
                </a:tc>
                <a:tc>
                  <a:txBody>
                    <a:bodyPr/>
                    <a:lstStyle/>
                    <a:p>
                      <a:pPr marL="0" lvl="0" indent="0" algn="ctr" rtl="0">
                        <a:spcBef>
                          <a:spcPts val="0"/>
                        </a:spcBef>
                        <a:spcAft>
                          <a:spcPts val="0"/>
                        </a:spcAft>
                        <a:buNone/>
                      </a:pPr>
                      <a:endParaRPr sz="100">
                        <a:solidFill>
                          <a:srgbClr val="FFFFFF"/>
                        </a:solidFill>
                      </a:endParaRPr>
                    </a:p>
                  </a:txBody>
                  <a:tcPr marL="91425" marR="91425" marT="91425" marB="91425" anchor="ctr">
                    <a:solidFill>
                      <a:srgbClr val="FF609D"/>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endParaRPr sz="100" b="1">
                        <a:solidFill>
                          <a:srgbClr val="434343"/>
                        </a:solidFill>
                      </a:endParaRPr>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endParaRPr sz="100" b="1">
                        <a:solidFill>
                          <a:srgbClr val="434343"/>
                        </a:solidFill>
                      </a:endParaRPr>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extLst>
                  <a:ext uri="{0D108BD9-81ED-4DB2-BD59-A6C34878D82A}">
                    <a16:rowId xmlns:a16="http://schemas.microsoft.com/office/drawing/2014/main" val="10002"/>
                  </a:ext>
                </a:extLst>
              </a:tr>
            </a:tbl>
          </a:graphicData>
        </a:graphic>
      </p:graphicFrame>
      <p:sp>
        <p:nvSpPr>
          <p:cNvPr id="136" name="Google Shape;136;p18"/>
          <p:cNvSpPr/>
          <p:nvPr/>
        </p:nvSpPr>
        <p:spPr>
          <a:xfrm>
            <a:off x="7273465" y="2182588"/>
            <a:ext cx="14289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回帰係数</a:t>
            </a:r>
            <a:endParaRPr sz="800" b="1">
              <a:solidFill>
                <a:srgbClr val="434343"/>
              </a:solidFill>
            </a:endParaRPr>
          </a:p>
        </p:txBody>
      </p:sp>
      <p:sp>
        <p:nvSpPr>
          <p:cNvPr id="137" name="Google Shape;137;p18"/>
          <p:cNvSpPr txBox="1"/>
          <p:nvPr/>
        </p:nvSpPr>
        <p:spPr>
          <a:xfrm>
            <a:off x="7368672" y="2356206"/>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変数名</a:t>
            </a:r>
            <a:endParaRPr sz="600" b="1">
              <a:solidFill>
                <a:srgbClr val="FFFFFF"/>
              </a:solidFill>
            </a:endParaRPr>
          </a:p>
        </p:txBody>
      </p:sp>
      <p:sp>
        <p:nvSpPr>
          <p:cNvPr id="138" name="Google Shape;138;p18"/>
          <p:cNvSpPr txBox="1"/>
          <p:nvPr/>
        </p:nvSpPr>
        <p:spPr>
          <a:xfrm>
            <a:off x="7796311" y="2356206"/>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coef</a:t>
            </a:r>
            <a:endParaRPr sz="600" b="1">
              <a:solidFill>
                <a:srgbClr val="FFFFFF"/>
              </a:solidFill>
            </a:endParaRPr>
          </a:p>
        </p:txBody>
      </p:sp>
      <p:sp>
        <p:nvSpPr>
          <p:cNvPr id="139" name="Google Shape;139;p18"/>
          <p:cNvSpPr txBox="1"/>
          <p:nvPr/>
        </p:nvSpPr>
        <p:spPr>
          <a:xfrm>
            <a:off x="8187165" y="2356206"/>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500" b="1">
                <a:solidFill>
                  <a:srgbClr val="FFFFFF"/>
                </a:solidFill>
              </a:rPr>
              <a:t>p-value</a:t>
            </a:r>
            <a:endParaRPr sz="500" b="1">
              <a:solidFill>
                <a:srgbClr val="FFFFFF"/>
              </a:solidFill>
            </a:endParaRPr>
          </a:p>
        </p:txBody>
      </p:sp>
      <p:graphicFrame>
        <p:nvGraphicFramePr>
          <p:cNvPr id="140" name="Google Shape;140;p18"/>
          <p:cNvGraphicFramePr/>
          <p:nvPr/>
        </p:nvGraphicFramePr>
        <p:xfrm>
          <a:off x="7355825" y="3523913"/>
          <a:ext cx="3000000" cy="3000000"/>
        </p:xfrm>
        <a:graphic>
          <a:graphicData uri="http://schemas.openxmlformats.org/drawingml/2006/table">
            <a:tbl>
              <a:tblPr>
                <a:noFill/>
                <a:tableStyleId>{0F489861-B3D8-4FA8-A063-03081A47B5C3}</a:tableStyleId>
              </a:tblPr>
              <a:tblGrid>
                <a:gridCol w="421825">
                  <a:extLst>
                    <a:ext uri="{9D8B030D-6E8A-4147-A177-3AD203B41FA5}">
                      <a16:colId xmlns:a16="http://schemas.microsoft.com/office/drawing/2014/main" val="20000"/>
                    </a:ext>
                  </a:extLst>
                </a:gridCol>
                <a:gridCol w="421825">
                  <a:extLst>
                    <a:ext uri="{9D8B030D-6E8A-4147-A177-3AD203B41FA5}">
                      <a16:colId xmlns:a16="http://schemas.microsoft.com/office/drawing/2014/main" val="20001"/>
                    </a:ext>
                  </a:extLst>
                </a:gridCol>
                <a:gridCol w="4218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100">
                        <a:solidFill>
                          <a:srgbClr val="FFFFFF"/>
                        </a:solidFill>
                      </a:endParaRPr>
                    </a:p>
                  </a:txBody>
                  <a:tcPr marL="91425" marR="91425" marT="91425" marB="91425" anchor="ctr">
                    <a:solidFill>
                      <a:srgbClr val="FF609D"/>
                    </a:solidFill>
                  </a:tcPr>
                </a:tc>
                <a:tc>
                  <a:txBody>
                    <a:bodyPr/>
                    <a:lstStyle/>
                    <a:p>
                      <a:pPr marL="0" lvl="0" indent="0" algn="ctr" rtl="0">
                        <a:spcBef>
                          <a:spcPts val="0"/>
                        </a:spcBef>
                        <a:spcAft>
                          <a:spcPts val="0"/>
                        </a:spcAft>
                        <a:buNone/>
                      </a:pPr>
                      <a:endParaRPr sz="100">
                        <a:solidFill>
                          <a:srgbClr val="FFFFFF"/>
                        </a:solidFill>
                      </a:endParaRPr>
                    </a:p>
                  </a:txBody>
                  <a:tcPr marL="91425" marR="91425" marT="91425" marB="91425" anchor="ctr">
                    <a:solidFill>
                      <a:srgbClr val="FF609D"/>
                    </a:solidFill>
                  </a:tcPr>
                </a:tc>
                <a:tc>
                  <a:txBody>
                    <a:bodyPr/>
                    <a:lstStyle/>
                    <a:p>
                      <a:pPr marL="0" lvl="0" indent="0" algn="ctr" rtl="0">
                        <a:spcBef>
                          <a:spcPts val="0"/>
                        </a:spcBef>
                        <a:spcAft>
                          <a:spcPts val="0"/>
                        </a:spcAft>
                        <a:buNone/>
                      </a:pPr>
                      <a:endParaRPr sz="100">
                        <a:solidFill>
                          <a:srgbClr val="FFFFFF"/>
                        </a:solidFill>
                      </a:endParaRPr>
                    </a:p>
                  </a:txBody>
                  <a:tcPr marL="91425" marR="91425" marT="91425" marB="91425" anchor="ctr">
                    <a:solidFill>
                      <a:srgbClr val="FF609D"/>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endParaRPr sz="100" b="1">
                        <a:solidFill>
                          <a:srgbClr val="434343"/>
                        </a:solidFill>
                      </a:endParaRPr>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endParaRPr sz="100" b="1">
                        <a:solidFill>
                          <a:srgbClr val="434343"/>
                        </a:solidFill>
                      </a:endParaRPr>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tc>
                  <a:txBody>
                    <a:bodyPr/>
                    <a:lstStyle/>
                    <a:p>
                      <a:pPr marL="0" lvl="0" indent="0" algn="l" rtl="0">
                        <a:spcBef>
                          <a:spcPts val="0"/>
                        </a:spcBef>
                        <a:spcAft>
                          <a:spcPts val="0"/>
                        </a:spcAft>
                        <a:buNone/>
                      </a:pPr>
                      <a:endParaRPr sz="100"/>
                    </a:p>
                  </a:txBody>
                  <a:tcPr marL="91425" marR="91425" marT="91425" marB="91425" anchor="ctr"/>
                </a:tc>
                <a:extLst>
                  <a:ext uri="{0D108BD9-81ED-4DB2-BD59-A6C34878D82A}">
                    <a16:rowId xmlns:a16="http://schemas.microsoft.com/office/drawing/2014/main" val="10002"/>
                  </a:ext>
                </a:extLst>
              </a:tr>
            </a:tbl>
          </a:graphicData>
        </a:graphic>
      </p:graphicFrame>
      <p:sp>
        <p:nvSpPr>
          <p:cNvPr id="141" name="Google Shape;141;p18"/>
          <p:cNvSpPr/>
          <p:nvPr/>
        </p:nvSpPr>
        <p:spPr>
          <a:xfrm>
            <a:off x="7273465" y="3384708"/>
            <a:ext cx="14289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回帰係数</a:t>
            </a:r>
            <a:endParaRPr sz="800" b="1">
              <a:solidFill>
                <a:srgbClr val="434343"/>
              </a:solidFill>
            </a:endParaRPr>
          </a:p>
        </p:txBody>
      </p:sp>
      <p:sp>
        <p:nvSpPr>
          <p:cNvPr id="142" name="Google Shape;142;p18"/>
          <p:cNvSpPr txBox="1"/>
          <p:nvPr/>
        </p:nvSpPr>
        <p:spPr>
          <a:xfrm>
            <a:off x="7368672" y="3558327"/>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変数名</a:t>
            </a:r>
            <a:endParaRPr sz="600" b="1">
              <a:solidFill>
                <a:srgbClr val="FFFFFF"/>
              </a:solidFill>
            </a:endParaRPr>
          </a:p>
        </p:txBody>
      </p:sp>
      <p:sp>
        <p:nvSpPr>
          <p:cNvPr id="143" name="Google Shape;143;p18"/>
          <p:cNvSpPr txBox="1"/>
          <p:nvPr/>
        </p:nvSpPr>
        <p:spPr>
          <a:xfrm>
            <a:off x="7796311" y="3558327"/>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coef</a:t>
            </a:r>
            <a:endParaRPr sz="600" b="1">
              <a:solidFill>
                <a:srgbClr val="FFFFFF"/>
              </a:solidFill>
            </a:endParaRPr>
          </a:p>
        </p:txBody>
      </p:sp>
      <p:sp>
        <p:nvSpPr>
          <p:cNvPr id="144" name="Google Shape;144;p18"/>
          <p:cNvSpPr txBox="1"/>
          <p:nvPr/>
        </p:nvSpPr>
        <p:spPr>
          <a:xfrm>
            <a:off x="8187165" y="3558327"/>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500" b="1">
                <a:solidFill>
                  <a:srgbClr val="FFFFFF"/>
                </a:solidFill>
              </a:rPr>
              <a:t>p-value</a:t>
            </a:r>
            <a:endParaRPr sz="500" b="1">
              <a:solidFill>
                <a:srgbClr val="FFFFFF"/>
              </a:solidFill>
            </a:endParaRPr>
          </a:p>
        </p:txBody>
      </p:sp>
      <p:sp>
        <p:nvSpPr>
          <p:cNvPr id="145" name="Google Shape;145;p18"/>
          <p:cNvSpPr txBox="1"/>
          <p:nvPr/>
        </p:nvSpPr>
        <p:spPr>
          <a:xfrm>
            <a:off x="7587150" y="3763997"/>
            <a:ext cx="788400" cy="36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200" b="1">
                <a:solidFill>
                  <a:srgbClr val="434343"/>
                </a:solidFill>
              </a:rPr>
              <a:t>?</a:t>
            </a:r>
            <a:endParaRPr sz="2200" b="1">
              <a:solidFill>
                <a:srgbClr val="434343"/>
              </a:solidFill>
            </a:endParaRPr>
          </a:p>
        </p:txBody>
      </p:sp>
      <p:sp>
        <p:nvSpPr>
          <p:cNvPr id="146" name="Google Shape;146;p18"/>
          <p:cNvSpPr/>
          <p:nvPr/>
        </p:nvSpPr>
        <p:spPr>
          <a:xfrm>
            <a:off x="7273465" y="4193348"/>
            <a:ext cx="14289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どう解釈すれば...?</a:t>
            </a:r>
            <a:endParaRPr sz="800" b="1">
              <a:solidFill>
                <a:srgbClr val="434343"/>
              </a:solidFill>
            </a:endParaRPr>
          </a:p>
        </p:txBody>
      </p:sp>
      <p:cxnSp>
        <p:nvCxnSpPr>
          <p:cNvPr id="147" name="Google Shape;147;p18"/>
          <p:cNvCxnSpPr/>
          <p:nvPr/>
        </p:nvCxnSpPr>
        <p:spPr>
          <a:xfrm rot="10800000">
            <a:off x="5862814" y="3418939"/>
            <a:ext cx="0" cy="8082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18"/>
          <p:cNvCxnSpPr/>
          <p:nvPr/>
        </p:nvCxnSpPr>
        <p:spPr>
          <a:xfrm>
            <a:off x="5855774" y="4222962"/>
            <a:ext cx="921600" cy="0"/>
          </a:xfrm>
          <a:prstGeom prst="straightConnector1">
            <a:avLst/>
          </a:prstGeom>
          <a:noFill/>
          <a:ln w="9525" cap="flat" cmpd="sng">
            <a:solidFill>
              <a:schemeClr val="dk2"/>
            </a:solidFill>
            <a:prstDash val="solid"/>
            <a:round/>
            <a:headEnd type="none" w="med" len="med"/>
            <a:tailEnd type="none" w="med" len="med"/>
          </a:ln>
        </p:spPr>
      </p:cxnSp>
      <p:sp>
        <p:nvSpPr>
          <p:cNvPr id="149" name="Google Shape;149;p18"/>
          <p:cNvSpPr/>
          <p:nvPr/>
        </p:nvSpPr>
        <p:spPr>
          <a:xfrm>
            <a:off x="6587425" y="3497953"/>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6378532" y="3497953"/>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6378532" y="36749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6206425" y="38273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6049098" y="39797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a:off x="5884381" y="41321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6046635" y="41321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a:off x="6206261" y="39797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a:off x="6206261" y="41321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6383294" y="3824924"/>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a:off x="6589724" y="3674987"/>
            <a:ext cx="48900" cy="48900"/>
          </a:xfrm>
          <a:prstGeom prst="ellipse">
            <a:avLst/>
          </a:prstGeom>
          <a:solidFill>
            <a:srgbClr val="4A86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18"/>
          <p:cNvCxnSpPr/>
          <p:nvPr/>
        </p:nvCxnSpPr>
        <p:spPr>
          <a:xfrm>
            <a:off x="6399825" y="3446250"/>
            <a:ext cx="394200" cy="283200"/>
          </a:xfrm>
          <a:prstGeom prst="straightConnector1">
            <a:avLst/>
          </a:prstGeom>
          <a:noFill/>
          <a:ln w="9525" cap="flat" cmpd="sng">
            <a:solidFill>
              <a:srgbClr val="FF0062"/>
            </a:solidFill>
            <a:prstDash val="solid"/>
            <a:round/>
            <a:headEnd type="none" w="med" len="med"/>
            <a:tailEnd type="none" w="med" len="med"/>
          </a:ln>
        </p:spPr>
      </p:cxnSp>
      <p:cxnSp>
        <p:nvCxnSpPr>
          <p:cNvPr id="161" name="Google Shape;161;p18"/>
          <p:cNvCxnSpPr/>
          <p:nvPr/>
        </p:nvCxnSpPr>
        <p:spPr>
          <a:xfrm>
            <a:off x="6255150" y="3520200"/>
            <a:ext cx="394200" cy="283200"/>
          </a:xfrm>
          <a:prstGeom prst="straightConnector1">
            <a:avLst/>
          </a:prstGeom>
          <a:noFill/>
          <a:ln w="9525" cap="flat" cmpd="sng">
            <a:solidFill>
              <a:srgbClr val="FF0062"/>
            </a:solidFill>
            <a:prstDash val="solid"/>
            <a:round/>
            <a:headEnd type="none" w="med" len="med"/>
            <a:tailEnd type="none" w="med" len="med"/>
          </a:ln>
        </p:spPr>
      </p:cxnSp>
      <p:cxnSp>
        <p:nvCxnSpPr>
          <p:cNvPr id="162" name="Google Shape;162;p18"/>
          <p:cNvCxnSpPr/>
          <p:nvPr/>
        </p:nvCxnSpPr>
        <p:spPr>
          <a:xfrm>
            <a:off x="6090175" y="3697913"/>
            <a:ext cx="394200" cy="283200"/>
          </a:xfrm>
          <a:prstGeom prst="straightConnector1">
            <a:avLst/>
          </a:prstGeom>
          <a:noFill/>
          <a:ln w="9525" cap="flat" cmpd="sng">
            <a:solidFill>
              <a:srgbClr val="FF0062"/>
            </a:solidFill>
            <a:prstDash val="solid"/>
            <a:round/>
            <a:headEnd type="none" w="med" len="med"/>
            <a:tailEnd type="none" w="med" len="med"/>
          </a:ln>
        </p:spPr>
      </p:cxnSp>
      <p:cxnSp>
        <p:nvCxnSpPr>
          <p:cNvPr id="163" name="Google Shape;163;p18"/>
          <p:cNvCxnSpPr/>
          <p:nvPr/>
        </p:nvCxnSpPr>
        <p:spPr>
          <a:xfrm>
            <a:off x="5954825" y="3871563"/>
            <a:ext cx="394200" cy="283200"/>
          </a:xfrm>
          <a:prstGeom prst="straightConnector1">
            <a:avLst/>
          </a:prstGeom>
          <a:noFill/>
          <a:ln w="9525" cap="flat" cmpd="sng">
            <a:solidFill>
              <a:srgbClr val="FF0062"/>
            </a:solidFill>
            <a:prstDash val="solid"/>
            <a:round/>
            <a:headEnd type="none" w="med" len="med"/>
            <a:tailEnd type="none" w="med" len="med"/>
          </a:ln>
        </p:spPr>
      </p:cxnSp>
      <p:sp>
        <p:nvSpPr>
          <p:cNvPr id="164" name="Google Shape;164;p18"/>
          <p:cNvSpPr txBox="1"/>
          <p:nvPr/>
        </p:nvSpPr>
        <p:spPr>
          <a:xfrm>
            <a:off x="6769325" y="3438850"/>
            <a:ext cx="221400" cy="2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600">
                <a:solidFill>
                  <a:srgbClr val="FF0062"/>
                </a:solidFill>
              </a:rPr>
              <a:t>5</a:t>
            </a:r>
            <a:endParaRPr sz="600">
              <a:solidFill>
                <a:srgbClr val="FF0062"/>
              </a:solidFill>
            </a:endParaRPr>
          </a:p>
        </p:txBody>
      </p:sp>
      <p:sp>
        <p:nvSpPr>
          <p:cNvPr id="165" name="Google Shape;165;p18"/>
          <p:cNvSpPr txBox="1"/>
          <p:nvPr/>
        </p:nvSpPr>
        <p:spPr>
          <a:xfrm>
            <a:off x="6607072" y="3667450"/>
            <a:ext cx="221400" cy="2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600">
                <a:solidFill>
                  <a:srgbClr val="FF0062"/>
                </a:solidFill>
              </a:rPr>
              <a:t>4</a:t>
            </a:r>
            <a:endParaRPr sz="600">
              <a:solidFill>
                <a:srgbClr val="FF0062"/>
              </a:solidFill>
            </a:endParaRPr>
          </a:p>
        </p:txBody>
      </p:sp>
      <p:sp>
        <p:nvSpPr>
          <p:cNvPr id="166" name="Google Shape;166;p18"/>
          <p:cNvSpPr txBox="1"/>
          <p:nvPr/>
        </p:nvSpPr>
        <p:spPr>
          <a:xfrm>
            <a:off x="6425111" y="3743650"/>
            <a:ext cx="221400" cy="2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600">
                <a:solidFill>
                  <a:srgbClr val="FF0062"/>
                </a:solidFill>
              </a:rPr>
              <a:t>3</a:t>
            </a:r>
            <a:endParaRPr sz="600">
              <a:solidFill>
                <a:srgbClr val="FF0062"/>
              </a:solidFill>
            </a:endParaRPr>
          </a:p>
        </p:txBody>
      </p:sp>
      <p:sp>
        <p:nvSpPr>
          <p:cNvPr id="167" name="Google Shape;167;p18"/>
          <p:cNvSpPr txBox="1"/>
          <p:nvPr/>
        </p:nvSpPr>
        <p:spPr>
          <a:xfrm>
            <a:off x="6262858" y="3925610"/>
            <a:ext cx="221400" cy="2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600">
                <a:solidFill>
                  <a:srgbClr val="FF0062"/>
                </a:solidFill>
              </a:rPr>
              <a:t>2</a:t>
            </a:r>
            <a:endParaRPr sz="600">
              <a:solidFill>
                <a:srgbClr val="FF0062"/>
              </a:solidFill>
            </a:endParaRPr>
          </a:p>
        </p:txBody>
      </p:sp>
      <p:sp>
        <p:nvSpPr>
          <p:cNvPr id="168" name="Google Shape;168;p18"/>
          <p:cNvSpPr txBox="1"/>
          <p:nvPr/>
        </p:nvSpPr>
        <p:spPr>
          <a:xfrm>
            <a:off x="5864778" y="3925610"/>
            <a:ext cx="221400" cy="2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600">
                <a:solidFill>
                  <a:srgbClr val="FF0062"/>
                </a:solidFill>
              </a:rPr>
              <a:t>1</a:t>
            </a:r>
            <a:endParaRPr sz="600">
              <a:solidFill>
                <a:srgbClr val="FF0062"/>
              </a:solidFill>
            </a:endParaRPr>
          </a:p>
        </p:txBody>
      </p:sp>
      <p:sp>
        <p:nvSpPr>
          <p:cNvPr id="169" name="Google Shape;169;p18"/>
          <p:cNvSpPr txBox="1"/>
          <p:nvPr/>
        </p:nvSpPr>
        <p:spPr>
          <a:xfrm>
            <a:off x="5797975" y="4189750"/>
            <a:ext cx="1375200" cy="17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00" b="1">
                <a:solidFill>
                  <a:srgbClr val="434343"/>
                </a:solidFill>
              </a:rPr>
              <a:t>きれいに並ばないかも...</a:t>
            </a:r>
            <a:endParaRPr sz="700" b="1">
              <a:solidFill>
                <a:srgbClr val="434343"/>
              </a:solidFill>
            </a:endParaRPr>
          </a:p>
        </p:txBody>
      </p:sp>
      <p:sp>
        <p:nvSpPr>
          <p:cNvPr id="170" name="Google Shape;170;p18"/>
          <p:cNvSpPr/>
          <p:nvPr/>
        </p:nvSpPr>
        <p:spPr>
          <a:xfrm>
            <a:off x="5718975" y="3314581"/>
            <a:ext cx="14289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データに対する仮定</a:t>
            </a:r>
            <a:endParaRPr sz="800" b="1">
              <a:solidFill>
                <a:srgbClr val="434343"/>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63"/>
          <p:cNvSpPr txBox="1"/>
          <p:nvPr/>
        </p:nvSpPr>
        <p:spPr>
          <a:xfrm>
            <a:off x="361950" y="30468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ja" sz="3600" b="1">
                <a:solidFill>
                  <a:srgbClr val="434343"/>
                </a:solidFill>
              </a:rPr>
              <a:t>最尤推定</a:t>
            </a:r>
            <a:endParaRPr sz="3600" b="1">
              <a:solidFill>
                <a:srgbClr val="434343"/>
              </a:solidFill>
            </a:endParaRPr>
          </a:p>
        </p:txBody>
      </p:sp>
      <p:sp>
        <p:nvSpPr>
          <p:cNvPr id="1354" name="Google Shape;1354;p63"/>
          <p:cNvSpPr txBox="1"/>
          <p:nvPr/>
        </p:nvSpPr>
        <p:spPr>
          <a:xfrm>
            <a:off x="361950" y="2611500"/>
            <a:ext cx="650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rgbClr val="434343"/>
                </a:solidFill>
              </a:rPr>
              <a:t>Appendix</a:t>
            </a:r>
            <a:endParaRPr sz="2100" b="1">
              <a:solidFill>
                <a:srgbClr val="434343"/>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64"/>
          <p:cNvSpPr/>
          <p:nvPr/>
        </p:nvSpPr>
        <p:spPr>
          <a:xfrm>
            <a:off x="298950" y="2941975"/>
            <a:ext cx="5568000" cy="190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0" name="Google Shape;1360;p64"/>
          <p:cNvPicPr preferRelativeResize="0"/>
          <p:nvPr/>
        </p:nvPicPr>
        <p:blipFill>
          <a:blip r:embed="rId3">
            <a:alphaModFix/>
          </a:blip>
          <a:stretch>
            <a:fillRect/>
          </a:stretch>
        </p:blipFill>
        <p:spPr>
          <a:xfrm>
            <a:off x="457768" y="3130122"/>
            <a:ext cx="2536404" cy="1693338"/>
          </a:xfrm>
          <a:prstGeom prst="rect">
            <a:avLst/>
          </a:prstGeom>
          <a:noFill/>
          <a:ln>
            <a:noFill/>
          </a:ln>
        </p:spPr>
      </p:pic>
      <p:pic>
        <p:nvPicPr>
          <p:cNvPr id="1361" name="Google Shape;1361;p64"/>
          <p:cNvPicPr preferRelativeResize="0"/>
          <p:nvPr/>
        </p:nvPicPr>
        <p:blipFill>
          <a:blip r:embed="rId3">
            <a:alphaModFix/>
          </a:blip>
          <a:stretch>
            <a:fillRect/>
          </a:stretch>
        </p:blipFill>
        <p:spPr>
          <a:xfrm>
            <a:off x="6317713" y="1111388"/>
            <a:ext cx="2542032" cy="1697095"/>
          </a:xfrm>
          <a:prstGeom prst="rect">
            <a:avLst/>
          </a:prstGeom>
          <a:noFill/>
          <a:ln>
            <a:noFill/>
          </a:ln>
        </p:spPr>
      </p:pic>
      <p:sp>
        <p:nvSpPr>
          <p:cNvPr id="1362" name="Google Shape;1362;p6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最尤推定 : 最尤法を用いたパラメーターの推定</a:t>
            </a:r>
            <a:endParaRPr/>
          </a:p>
        </p:txBody>
      </p:sp>
      <p:sp>
        <p:nvSpPr>
          <p:cNvPr id="1363" name="Google Shape;1363;p6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51</a:t>
            </a:fld>
            <a:endParaRPr/>
          </a:p>
        </p:txBody>
      </p:sp>
      <p:sp>
        <p:nvSpPr>
          <p:cNvPr id="1364" name="Google Shape;1364;p64"/>
          <p:cNvSpPr/>
          <p:nvPr/>
        </p:nvSpPr>
        <p:spPr>
          <a:xfrm>
            <a:off x="298950" y="874328"/>
            <a:ext cx="5568000" cy="203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5" name="Google Shape;1365;p64"/>
          <p:cNvPicPr preferRelativeResize="0"/>
          <p:nvPr/>
        </p:nvPicPr>
        <p:blipFill>
          <a:blip r:embed="rId4">
            <a:alphaModFix/>
          </a:blip>
          <a:stretch>
            <a:fillRect/>
          </a:stretch>
        </p:blipFill>
        <p:spPr>
          <a:xfrm>
            <a:off x="459188" y="1115124"/>
            <a:ext cx="2530800" cy="1689597"/>
          </a:xfrm>
          <a:prstGeom prst="rect">
            <a:avLst/>
          </a:prstGeom>
          <a:noFill/>
          <a:ln>
            <a:noFill/>
          </a:ln>
        </p:spPr>
      </p:pic>
      <p:pic>
        <p:nvPicPr>
          <p:cNvPr id="1366" name="Google Shape;1366;p64"/>
          <p:cNvPicPr preferRelativeResize="0"/>
          <p:nvPr/>
        </p:nvPicPr>
        <p:blipFill>
          <a:blip r:embed="rId5">
            <a:alphaModFix/>
          </a:blip>
          <a:stretch>
            <a:fillRect/>
          </a:stretch>
        </p:blipFill>
        <p:spPr>
          <a:xfrm>
            <a:off x="3238863" y="1115140"/>
            <a:ext cx="2530775" cy="1689582"/>
          </a:xfrm>
          <a:prstGeom prst="rect">
            <a:avLst/>
          </a:prstGeom>
          <a:noFill/>
          <a:ln>
            <a:noFill/>
          </a:ln>
        </p:spPr>
      </p:pic>
      <p:sp>
        <p:nvSpPr>
          <p:cNvPr id="1367" name="Google Shape;1367;p64"/>
          <p:cNvSpPr txBox="1"/>
          <p:nvPr/>
        </p:nvSpPr>
        <p:spPr>
          <a:xfrm>
            <a:off x="555625" y="943428"/>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データ</a:t>
            </a:r>
            <a:endParaRPr sz="800" b="1">
              <a:solidFill>
                <a:srgbClr val="1155CC"/>
              </a:solidFill>
            </a:endParaRPr>
          </a:p>
          <a:p>
            <a:pPr marL="0" lvl="0" indent="0" algn="ctr" rtl="0">
              <a:spcBef>
                <a:spcPts val="0"/>
              </a:spcBef>
              <a:spcAft>
                <a:spcPts val="0"/>
              </a:spcAft>
              <a:buNone/>
            </a:pPr>
            <a:r>
              <a:rPr lang="ja" sz="800" b="1">
                <a:solidFill>
                  <a:srgbClr val="1155CC"/>
                </a:solidFill>
              </a:rPr>
              <a:t>（横軸が確率変数,  縦軸が頻度）</a:t>
            </a:r>
            <a:endParaRPr sz="800" b="1">
              <a:solidFill>
                <a:srgbClr val="1155CC"/>
              </a:solidFill>
            </a:endParaRPr>
          </a:p>
        </p:txBody>
      </p:sp>
      <p:sp>
        <p:nvSpPr>
          <p:cNvPr id="1368" name="Google Shape;1368;p64"/>
          <p:cNvSpPr txBox="1"/>
          <p:nvPr/>
        </p:nvSpPr>
        <p:spPr>
          <a:xfrm>
            <a:off x="3322475" y="943428"/>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密度（質量）関数</a:t>
            </a:r>
            <a:endParaRPr sz="800" b="1">
              <a:solidFill>
                <a:srgbClr val="FF0062"/>
              </a:solidFill>
            </a:endParaRPr>
          </a:p>
          <a:p>
            <a:pPr marL="0" lvl="0" indent="0" algn="ctr" rtl="0">
              <a:spcBef>
                <a:spcPts val="0"/>
              </a:spcBef>
              <a:spcAft>
                <a:spcPts val="0"/>
              </a:spcAft>
              <a:buNone/>
            </a:pPr>
            <a:r>
              <a:rPr lang="ja" sz="800" b="1">
                <a:solidFill>
                  <a:srgbClr val="FF0062"/>
                </a:solidFill>
              </a:rPr>
              <a:t>（横軸が確率変数, 縦軸が確率）</a:t>
            </a:r>
            <a:endParaRPr sz="800" b="1">
              <a:solidFill>
                <a:srgbClr val="FF0062"/>
              </a:solidFill>
            </a:endParaRPr>
          </a:p>
        </p:txBody>
      </p:sp>
      <p:sp>
        <p:nvSpPr>
          <p:cNvPr id="1369" name="Google Shape;1369;p64"/>
          <p:cNvSpPr txBox="1"/>
          <p:nvPr/>
        </p:nvSpPr>
        <p:spPr>
          <a:xfrm>
            <a:off x="6394113" y="943428"/>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E69138"/>
                </a:solidFill>
              </a:rPr>
              <a:t>尤度関数</a:t>
            </a:r>
            <a:endParaRPr sz="800" b="1">
              <a:solidFill>
                <a:srgbClr val="E69138"/>
              </a:solidFill>
            </a:endParaRPr>
          </a:p>
          <a:p>
            <a:pPr marL="0" lvl="0" indent="0" algn="ctr" rtl="0">
              <a:spcBef>
                <a:spcPts val="0"/>
              </a:spcBef>
              <a:spcAft>
                <a:spcPts val="0"/>
              </a:spcAft>
              <a:buNone/>
            </a:pPr>
            <a:r>
              <a:rPr lang="ja" sz="800" b="1">
                <a:solidFill>
                  <a:srgbClr val="E69138"/>
                </a:solidFill>
              </a:rPr>
              <a:t>(横軸がパラメーター, 縦軸が尤度)</a:t>
            </a:r>
            <a:endParaRPr sz="800" b="1">
              <a:solidFill>
                <a:srgbClr val="E69138"/>
              </a:solidFill>
            </a:endParaRPr>
          </a:p>
        </p:txBody>
      </p:sp>
      <p:sp>
        <p:nvSpPr>
          <p:cNvPr id="1370" name="Google Shape;1370;p64"/>
          <p:cNvSpPr/>
          <p:nvPr/>
        </p:nvSpPr>
        <p:spPr>
          <a:xfrm rot="5400000">
            <a:off x="5847647" y="1863028"/>
            <a:ext cx="777300" cy="1938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4"/>
          <p:cNvSpPr/>
          <p:nvPr/>
        </p:nvSpPr>
        <p:spPr>
          <a:xfrm>
            <a:off x="6022130" y="1910925"/>
            <a:ext cx="97500" cy="975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4"/>
          <p:cNvSpPr/>
          <p:nvPr/>
        </p:nvSpPr>
        <p:spPr>
          <a:xfrm>
            <a:off x="5889475" y="1910925"/>
            <a:ext cx="97500" cy="975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3" name="Google Shape;1373;p64"/>
          <p:cNvCxnSpPr/>
          <p:nvPr/>
        </p:nvCxnSpPr>
        <p:spPr>
          <a:xfrm>
            <a:off x="670799" y="3238097"/>
            <a:ext cx="1253700" cy="0"/>
          </a:xfrm>
          <a:prstGeom prst="straightConnector1">
            <a:avLst/>
          </a:prstGeom>
          <a:noFill/>
          <a:ln w="19050" cap="flat" cmpd="sng">
            <a:solidFill>
              <a:srgbClr val="9900FF"/>
            </a:solidFill>
            <a:prstDash val="solid"/>
            <a:round/>
            <a:headEnd type="none" w="med" len="med"/>
            <a:tailEnd type="none" w="med" len="med"/>
          </a:ln>
        </p:spPr>
      </p:cxnSp>
      <p:sp>
        <p:nvSpPr>
          <p:cNvPr id="1374" name="Google Shape;1374;p64"/>
          <p:cNvSpPr/>
          <p:nvPr/>
        </p:nvSpPr>
        <p:spPr>
          <a:xfrm>
            <a:off x="1817424" y="3366070"/>
            <a:ext cx="847500" cy="374100"/>
          </a:xfrm>
          <a:prstGeom prst="wedgeRectCallout">
            <a:avLst>
              <a:gd name="adj1" fmla="val -50000"/>
              <a:gd name="adj2" fmla="val -67642"/>
            </a:avLst>
          </a:prstGeom>
          <a:solidFill>
            <a:srgbClr val="FFFFFF"/>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9900FF"/>
                </a:solidFill>
              </a:rPr>
              <a:t>頂上の接線は傾きがゼロ</a:t>
            </a:r>
            <a:endParaRPr sz="800" b="1">
              <a:solidFill>
                <a:srgbClr val="9900FF"/>
              </a:solidFill>
            </a:endParaRPr>
          </a:p>
        </p:txBody>
      </p:sp>
      <p:pic>
        <p:nvPicPr>
          <p:cNvPr id="1375" name="Google Shape;1375;p64"/>
          <p:cNvPicPr preferRelativeResize="0"/>
          <p:nvPr/>
        </p:nvPicPr>
        <p:blipFill rotWithShape="1">
          <a:blip r:embed="rId6">
            <a:alphaModFix/>
          </a:blip>
          <a:srcRect r="3725" b="6568"/>
          <a:stretch/>
        </p:blipFill>
        <p:spPr>
          <a:xfrm>
            <a:off x="3312967" y="3196583"/>
            <a:ext cx="1753075" cy="850700"/>
          </a:xfrm>
          <a:prstGeom prst="rect">
            <a:avLst/>
          </a:prstGeom>
          <a:noFill/>
          <a:ln w="19050" cap="flat" cmpd="sng">
            <a:solidFill>
              <a:srgbClr val="9900FF"/>
            </a:solidFill>
            <a:prstDash val="solid"/>
            <a:round/>
            <a:headEnd type="none" w="sm" len="sm"/>
            <a:tailEnd type="none" w="sm" len="sm"/>
          </a:ln>
        </p:spPr>
      </p:pic>
      <p:sp>
        <p:nvSpPr>
          <p:cNvPr id="1376" name="Google Shape;1376;p64"/>
          <p:cNvSpPr txBox="1"/>
          <p:nvPr/>
        </p:nvSpPr>
        <p:spPr>
          <a:xfrm>
            <a:off x="1477200" y="2968453"/>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9900FF"/>
                </a:solidFill>
              </a:rPr>
              <a:t>最尤推定</a:t>
            </a:r>
            <a:endParaRPr sz="800" b="1">
              <a:solidFill>
                <a:srgbClr val="9900FF"/>
              </a:solidFill>
            </a:endParaRPr>
          </a:p>
        </p:txBody>
      </p:sp>
      <p:sp>
        <p:nvSpPr>
          <p:cNvPr id="1377" name="Google Shape;1377;p64"/>
          <p:cNvSpPr txBox="1"/>
          <p:nvPr/>
        </p:nvSpPr>
        <p:spPr>
          <a:xfrm>
            <a:off x="3318639" y="4060382"/>
            <a:ext cx="1753200" cy="32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9900FF"/>
                </a:solidFill>
              </a:rPr>
              <a:t>これを解く</a:t>
            </a:r>
            <a:endParaRPr sz="1200" b="1">
              <a:solidFill>
                <a:srgbClr val="9900FF"/>
              </a:solidFill>
            </a:endParaRPr>
          </a:p>
        </p:txBody>
      </p:sp>
      <p:sp>
        <p:nvSpPr>
          <p:cNvPr id="1378" name="Google Shape;1378;p64"/>
          <p:cNvSpPr txBox="1"/>
          <p:nvPr/>
        </p:nvSpPr>
        <p:spPr>
          <a:xfrm>
            <a:off x="459188" y="4551275"/>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E69138"/>
                </a:solidFill>
              </a:rPr>
              <a:t>尤度関数</a:t>
            </a:r>
            <a:endParaRPr sz="800" b="1">
              <a:solidFill>
                <a:srgbClr val="E69138"/>
              </a:solidFill>
            </a:endParaRPr>
          </a:p>
        </p:txBody>
      </p:sp>
      <p:sp>
        <p:nvSpPr>
          <p:cNvPr id="1379" name="Google Shape;1379;p64"/>
          <p:cNvSpPr/>
          <p:nvPr/>
        </p:nvSpPr>
        <p:spPr>
          <a:xfrm>
            <a:off x="365266" y="994325"/>
            <a:ext cx="374100" cy="374100"/>
          </a:xfrm>
          <a:prstGeom prst="ellipse">
            <a:avLst/>
          </a:prstGeom>
          <a:solidFill>
            <a:srgbClr val="FFFFFF"/>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ja" b="1">
                <a:solidFill>
                  <a:srgbClr val="1155CC"/>
                </a:solidFill>
              </a:rPr>
              <a:t>1</a:t>
            </a:r>
            <a:endParaRPr b="1">
              <a:solidFill>
                <a:srgbClr val="1155CC"/>
              </a:solidFill>
            </a:endParaRPr>
          </a:p>
        </p:txBody>
      </p:sp>
      <p:sp>
        <p:nvSpPr>
          <p:cNvPr id="1380" name="Google Shape;1380;p64"/>
          <p:cNvSpPr/>
          <p:nvPr/>
        </p:nvSpPr>
        <p:spPr>
          <a:xfrm>
            <a:off x="3153596" y="984453"/>
            <a:ext cx="374100" cy="374100"/>
          </a:xfrm>
          <a:prstGeom prst="ellipse">
            <a:avLst/>
          </a:prstGeom>
          <a:solidFill>
            <a:srgbClr val="FFFFFF"/>
          </a:solid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2</a:t>
            </a:r>
            <a:endParaRPr b="1">
              <a:solidFill>
                <a:srgbClr val="FF0062"/>
              </a:solidFill>
            </a:endParaRPr>
          </a:p>
        </p:txBody>
      </p:sp>
      <p:sp>
        <p:nvSpPr>
          <p:cNvPr id="1381" name="Google Shape;1381;p64"/>
          <p:cNvSpPr/>
          <p:nvPr/>
        </p:nvSpPr>
        <p:spPr>
          <a:xfrm>
            <a:off x="6232562" y="975045"/>
            <a:ext cx="374100" cy="374100"/>
          </a:xfrm>
          <a:prstGeom prst="ellipse">
            <a:avLst/>
          </a:prstGeom>
          <a:solidFill>
            <a:srgbClr val="FFFFFF"/>
          </a:solid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E69138"/>
                </a:solidFill>
              </a:rPr>
              <a:t>3</a:t>
            </a:r>
            <a:endParaRPr b="1">
              <a:solidFill>
                <a:srgbClr val="E69138"/>
              </a:solidFill>
            </a:endParaRPr>
          </a:p>
        </p:txBody>
      </p:sp>
      <p:sp>
        <p:nvSpPr>
          <p:cNvPr id="1382" name="Google Shape;1382;p64"/>
          <p:cNvSpPr/>
          <p:nvPr/>
        </p:nvSpPr>
        <p:spPr>
          <a:xfrm>
            <a:off x="365287" y="3012470"/>
            <a:ext cx="374100" cy="374100"/>
          </a:xfrm>
          <a:prstGeom prst="ellipse">
            <a:avLst/>
          </a:prstGeom>
          <a:solidFill>
            <a:srgbClr val="FFFFFF"/>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9900FF"/>
                </a:solidFill>
              </a:rPr>
              <a:t>4</a:t>
            </a:r>
            <a:endParaRPr b="1">
              <a:solidFill>
                <a:srgbClr val="9900FF"/>
              </a:solidFill>
            </a:endParaRPr>
          </a:p>
        </p:txBody>
      </p:sp>
      <p:cxnSp>
        <p:nvCxnSpPr>
          <p:cNvPr id="1383" name="Google Shape;1383;p64"/>
          <p:cNvCxnSpPr/>
          <p:nvPr/>
        </p:nvCxnSpPr>
        <p:spPr>
          <a:xfrm>
            <a:off x="1214300" y="3248000"/>
            <a:ext cx="0" cy="1392000"/>
          </a:xfrm>
          <a:prstGeom prst="straightConnector1">
            <a:avLst/>
          </a:prstGeom>
          <a:noFill/>
          <a:ln w="19050" cap="flat" cmpd="sng">
            <a:solidFill>
              <a:srgbClr val="9900FF"/>
            </a:solidFill>
            <a:prstDash val="dot"/>
            <a:round/>
            <a:headEnd type="none" w="med" len="med"/>
            <a:tailEnd type="none" w="med" len="med"/>
          </a:ln>
        </p:spPr>
      </p:cxnSp>
      <p:sp>
        <p:nvSpPr>
          <p:cNvPr id="1384" name="Google Shape;1384;p64"/>
          <p:cNvSpPr txBox="1"/>
          <p:nvPr/>
        </p:nvSpPr>
        <p:spPr>
          <a:xfrm>
            <a:off x="306050" y="661450"/>
            <a:ext cx="5568000" cy="17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434343"/>
                </a:solidFill>
              </a:rPr>
              <a:t>全体の流れ</a:t>
            </a:r>
            <a:endParaRPr sz="1100" b="1">
              <a:solidFill>
                <a:srgbClr val="434343"/>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6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確率分布の当てはめ</a:t>
            </a:r>
            <a:endParaRPr/>
          </a:p>
        </p:txBody>
      </p:sp>
      <p:sp>
        <p:nvSpPr>
          <p:cNvPr id="1390" name="Google Shape;1390;p6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52</a:t>
            </a:fld>
            <a:endParaRPr/>
          </a:p>
        </p:txBody>
      </p:sp>
      <p:sp>
        <p:nvSpPr>
          <p:cNvPr id="1391" name="Google Shape;1391;p65"/>
          <p:cNvSpPr txBox="1"/>
          <p:nvPr/>
        </p:nvSpPr>
        <p:spPr>
          <a:xfrm>
            <a:off x="381000" y="620475"/>
            <a:ext cx="83658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データ X に当てはまるように確率分布を当てはめてパラメーターを推定したいとします</a:t>
            </a:r>
            <a:endParaRPr sz="1050">
              <a:solidFill>
                <a:srgbClr val="434343"/>
              </a:solidFill>
              <a:highlight>
                <a:srgbClr val="FFFFFF"/>
              </a:highlight>
            </a:endParaRPr>
          </a:p>
          <a:p>
            <a:pPr marL="0" lvl="0" indent="0" algn="l" rtl="0">
              <a:spcBef>
                <a:spcPts val="0"/>
              </a:spcBef>
              <a:spcAft>
                <a:spcPts val="0"/>
              </a:spcAft>
              <a:buNone/>
            </a:pPr>
            <a:endParaRPr b="1"/>
          </a:p>
        </p:txBody>
      </p:sp>
      <p:graphicFrame>
        <p:nvGraphicFramePr>
          <p:cNvPr id="1392" name="Google Shape;1392;p65"/>
          <p:cNvGraphicFramePr/>
          <p:nvPr/>
        </p:nvGraphicFramePr>
        <p:xfrm>
          <a:off x="508900" y="1035600"/>
          <a:ext cx="3000000" cy="3000000"/>
        </p:xfrm>
        <a:graphic>
          <a:graphicData uri="http://schemas.openxmlformats.org/drawingml/2006/table">
            <a:tbl>
              <a:tblPr>
                <a:noFill/>
                <a:tableStyleId>{0F489861-B3D8-4FA8-A063-03081A47B5C3}</a:tableStyleId>
              </a:tblPr>
              <a:tblGrid>
                <a:gridCol w="496675">
                  <a:extLst>
                    <a:ext uri="{9D8B030D-6E8A-4147-A177-3AD203B41FA5}">
                      <a16:colId xmlns:a16="http://schemas.microsoft.com/office/drawing/2014/main" val="20000"/>
                    </a:ext>
                  </a:extLst>
                </a:gridCol>
                <a:gridCol w="496675">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id</a:t>
                      </a:r>
                      <a:endParaRPr sz="1000" b="1">
                        <a:solidFill>
                          <a:srgbClr val="FFFFFF"/>
                        </a:solidFill>
                      </a:endParaRPr>
                    </a:p>
                  </a:txBody>
                  <a:tcPr marL="91425" marR="91425" marT="91425" marB="91425">
                    <a:solidFill>
                      <a:srgbClr val="0C78A3"/>
                    </a:solidFill>
                  </a:tcPr>
                </a:tc>
                <a:tc>
                  <a:txBody>
                    <a:bodyPr/>
                    <a:lstStyle/>
                    <a:p>
                      <a:pPr marL="0" lvl="0" indent="0" algn="ctr" rtl="0">
                        <a:spcBef>
                          <a:spcPts val="0"/>
                        </a:spcBef>
                        <a:spcAft>
                          <a:spcPts val="0"/>
                        </a:spcAft>
                        <a:buNone/>
                      </a:pPr>
                      <a:r>
                        <a:rPr lang="ja" sz="1000" b="1">
                          <a:solidFill>
                            <a:srgbClr val="FFFFFF"/>
                          </a:solidFill>
                        </a:rPr>
                        <a:t>X</a:t>
                      </a:r>
                      <a:endParaRPr sz="1000" b="1">
                        <a:solidFill>
                          <a:srgbClr val="FFFFFF"/>
                        </a:solidFill>
                      </a:endParaRPr>
                    </a:p>
                  </a:txBody>
                  <a:tcPr marL="91425" marR="91425" marT="91425" marB="91425">
                    <a:solidFill>
                      <a:srgbClr val="0C78A3"/>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x1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None/>
                      </a:pPr>
                      <a:r>
                        <a:rPr lang="ja" sz="1000" b="1">
                          <a:solidFill>
                            <a:srgbClr val="434343"/>
                          </a:solidFill>
                        </a:rPr>
                        <a:t>x2</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None/>
                      </a:pPr>
                      <a:r>
                        <a:rPr lang="ja" sz="1000" b="1">
                          <a:solidFill>
                            <a:srgbClr val="434343"/>
                          </a:solidFill>
                        </a:rPr>
                        <a:t>x3</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None/>
                      </a:pPr>
                      <a:r>
                        <a:rPr lang="ja" sz="1000" b="1">
                          <a:solidFill>
                            <a:srgbClr val="434343"/>
                          </a:solidFill>
                        </a:rPr>
                        <a:t>x4</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None/>
                      </a:pPr>
                      <a:r>
                        <a:rPr lang="ja" sz="1000" b="1">
                          <a:solidFill>
                            <a:srgbClr val="434343"/>
                          </a:solidFill>
                        </a:rPr>
                        <a:t>x5</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None/>
                      </a:pPr>
                      <a:r>
                        <a:rPr lang="ja" sz="1000" b="1">
                          <a:solidFill>
                            <a:srgbClr val="434343"/>
                          </a:solidFill>
                        </a:rPr>
                        <a:t>x6</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None/>
                      </a:pPr>
                      <a:r>
                        <a:rPr lang="ja" sz="1000" b="1">
                          <a:solidFill>
                            <a:srgbClr val="434343"/>
                          </a:solidFill>
                        </a:rPr>
                        <a:t>x7</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None/>
                      </a:pPr>
                      <a:r>
                        <a:rPr lang="ja" sz="1000" b="1">
                          <a:solidFill>
                            <a:srgbClr val="434343"/>
                          </a:solidFill>
                        </a:rPr>
                        <a:t>x8</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None/>
                      </a:pPr>
                      <a:r>
                        <a:rPr lang="ja" sz="1000" b="1">
                          <a:solidFill>
                            <a:srgbClr val="434343"/>
                          </a:solidFill>
                        </a:rPr>
                        <a:t>x9</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None/>
                      </a:pPr>
                      <a:r>
                        <a:rPr lang="ja" sz="1000" b="1">
                          <a:solidFill>
                            <a:srgbClr val="434343"/>
                          </a:solidFill>
                        </a:rPr>
                        <a:t>x10</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10"/>
                  </a:ext>
                </a:extLst>
              </a:tr>
            </a:tbl>
          </a:graphicData>
        </a:graphic>
      </p:graphicFrame>
      <p:pic>
        <p:nvPicPr>
          <p:cNvPr id="1393" name="Google Shape;1393;p65"/>
          <p:cNvPicPr preferRelativeResize="0"/>
          <p:nvPr/>
        </p:nvPicPr>
        <p:blipFill>
          <a:blip r:embed="rId3">
            <a:alphaModFix/>
          </a:blip>
          <a:stretch>
            <a:fillRect/>
          </a:stretch>
        </p:blipFill>
        <p:spPr>
          <a:xfrm>
            <a:off x="1888775" y="1111800"/>
            <a:ext cx="5273266" cy="3715250"/>
          </a:xfrm>
          <a:prstGeom prst="rect">
            <a:avLst/>
          </a:prstGeom>
          <a:noFill/>
          <a:ln>
            <a:noFill/>
          </a:ln>
        </p:spPr>
      </p:pic>
      <p:sp>
        <p:nvSpPr>
          <p:cNvPr id="1394" name="Google Shape;1394;p65"/>
          <p:cNvSpPr txBox="1"/>
          <p:nvPr/>
        </p:nvSpPr>
        <p:spPr>
          <a:xfrm>
            <a:off x="1993426" y="937550"/>
            <a:ext cx="52734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rgbClr val="0C78A3"/>
                </a:solidFill>
              </a:rPr>
              <a:t>横軸がX,縦軸が件数</a:t>
            </a:r>
            <a:endParaRPr sz="1000" b="1">
              <a:solidFill>
                <a:srgbClr val="0C78A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pic>
        <p:nvPicPr>
          <p:cNvPr id="1399" name="Google Shape;1399;p66"/>
          <p:cNvPicPr preferRelativeResize="0"/>
          <p:nvPr/>
        </p:nvPicPr>
        <p:blipFill>
          <a:blip r:embed="rId3">
            <a:alphaModFix/>
          </a:blip>
          <a:stretch>
            <a:fillRect/>
          </a:stretch>
        </p:blipFill>
        <p:spPr>
          <a:xfrm>
            <a:off x="1885696" y="1114246"/>
            <a:ext cx="5273400" cy="3715351"/>
          </a:xfrm>
          <a:prstGeom prst="rect">
            <a:avLst/>
          </a:prstGeom>
          <a:noFill/>
          <a:ln>
            <a:noFill/>
          </a:ln>
        </p:spPr>
      </p:pic>
      <p:sp>
        <p:nvSpPr>
          <p:cNvPr id="1400" name="Google Shape;1400;p66"/>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53</a:t>
            </a:fld>
            <a:endParaRPr/>
          </a:p>
        </p:txBody>
      </p:sp>
      <p:sp>
        <p:nvSpPr>
          <p:cNvPr id="1401" name="Google Shape;1401;p66"/>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確率分布の当てはめ</a:t>
            </a:r>
            <a:endParaRPr/>
          </a:p>
        </p:txBody>
      </p:sp>
      <p:sp>
        <p:nvSpPr>
          <p:cNvPr id="1402" name="Google Shape;1402;p66"/>
          <p:cNvSpPr txBox="1"/>
          <p:nvPr/>
        </p:nvSpPr>
        <p:spPr>
          <a:xfrm>
            <a:off x="381000" y="620475"/>
            <a:ext cx="83658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Poisson分布を用いて λ = 1 で当てはめてみます</a:t>
            </a:r>
            <a:endParaRPr sz="1050">
              <a:solidFill>
                <a:srgbClr val="434343"/>
              </a:solidFill>
              <a:highlight>
                <a:srgbClr val="FFFFFF"/>
              </a:highlight>
            </a:endParaRPr>
          </a:p>
          <a:p>
            <a:pPr marL="0" lvl="0" indent="0" algn="l" rtl="0">
              <a:spcBef>
                <a:spcPts val="0"/>
              </a:spcBef>
              <a:spcAft>
                <a:spcPts val="0"/>
              </a:spcAft>
              <a:buNone/>
            </a:pPr>
            <a:endParaRPr b="1"/>
          </a:p>
        </p:txBody>
      </p:sp>
      <p:graphicFrame>
        <p:nvGraphicFramePr>
          <p:cNvPr id="1403" name="Google Shape;1403;p66"/>
          <p:cNvGraphicFramePr/>
          <p:nvPr/>
        </p:nvGraphicFramePr>
        <p:xfrm>
          <a:off x="508900" y="1035600"/>
          <a:ext cx="3000000" cy="3000000"/>
        </p:xfrm>
        <a:graphic>
          <a:graphicData uri="http://schemas.openxmlformats.org/drawingml/2006/table">
            <a:tbl>
              <a:tblPr>
                <a:noFill/>
                <a:tableStyleId>{0F489861-B3D8-4FA8-A063-03081A47B5C3}</a:tableStyleId>
              </a:tblPr>
              <a:tblGrid>
                <a:gridCol w="496675">
                  <a:extLst>
                    <a:ext uri="{9D8B030D-6E8A-4147-A177-3AD203B41FA5}">
                      <a16:colId xmlns:a16="http://schemas.microsoft.com/office/drawing/2014/main" val="20000"/>
                    </a:ext>
                  </a:extLst>
                </a:gridCol>
                <a:gridCol w="496675">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id</a:t>
                      </a:r>
                      <a:endParaRPr sz="1000" b="1">
                        <a:solidFill>
                          <a:srgbClr val="FFFFFF"/>
                        </a:solidFill>
                      </a:endParaRPr>
                    </a:p>
                  </a:txBody>
                  <a:tcPr marL="91425" marR="91425" marT="91425" marB="91425">
                    <a:solidFill>
                      <a:srgbClr val="0C78A3"/>
                    </a:solidFill>
                  </a:tcPr>
                </a:tc>
                <a:tc>
                  <a:txBody>
                    <a:bodyPr/>
                    <a:lstStyle/>
                    <a:p>
                      <a:pPr marL="0" lvl="0" indent="0" algn="ctr" rtl="0">
                        <a:spcBef>
                          <a:spcPts val="0"/>
                        </a:spcBef>
                        <a:spcAft>
                          <a:spcPts val="0"/>
                        </a:spcAft>
                        <a:buNone/>
                      </a:pPr>
                      <a:r>
                        <a:rPr lang="ja" sz="1000" b="1">
                          <a:solidFill>
                            <a:srgbClr val="FFFFFF"/>
                          </a:solidFill>
                        </a:rPr>
                        <a:t>X</a:t>
                      </a:r>
                      <a:endParaRPr sz="1000" b="1">
                        <a:solidFill>
                          <a:srgbClr val="FFFFFF"/>
                        </a:solidFill>
                      </a:endParaRPr>
                    </a:p>
                  </a:txBody>
                  <a:tcPr marL="91425" marR="91425" marT="91425" marB="91425">
                    <a:solidFill>
                      <a:srgbClr val="0C78A3"/>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x1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None/>
                      </a:pPr>
                      <a:r>
                        <a:rPr lang="ja" sz="1000" b="1">
                          <a:solidFill>
                            <a:srgbClr val="434343"/>
                          </a:solidFill>
                        </a:rPr>
                        <a:t>x2</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None/>
                      </a:pPr>
                      <a:r>
                        <a:rPr lang="ja" sz="1000" b="1">
                          <a:solidFill>
                            <a:srgbClr val="434343"/>
                          </a:solidFill>
                        </a:rPr>
                        <a:t>x3</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None/>
                      </a:pPr>
                      <a:r>
                        <a:rPr lang="ja" sz="1000" b="1">
                          <a:solidFill>
                            <a:srgbClr val="434343"/>
                          </a:solidFill>
                        </a:rPr>
                        <a:t>x4</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None/>
                      </a:pPr>
                      <a:r>
                        <a:rPr lang="ja" sz="1000" b="1">
                          <a:solidFill>
                            <a:srgbClr val="434343"/>
                          </a:solidFill>
                        </a:rPr>
                        <a:t>x5</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None/>
                      </a:pPr>
                      <a:r>
                        <a:rPr lang="ja" sz="1000" b="1">
                          <a:solidFill>
                            <a:srgbClr val="434343"/>
                          </a:solidFill>
                        </a:rPr>
                        <a:t>x6</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None/>
                      </a:pPr>
                      <a:r>
                        <a:rPr lang="ja" sz="1000" b="1">
                          <a:solidFill>
                            <a:srgbClr val="434343"/>
                          </a:solidFill>
                        </a:rPr>
                        <a:t>x7</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None/>
                      </a:pPr>
                      <a:r>
                        <a:rPr lang="ja" sz="1000" b="1">
                          <a:solidFill>
                            <a:srgbClr val="434343"/>
                          </a:solidFill>
                        </a:rPr>
                        <a:t>x8</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None/>
                      </a:pPr>
                      <a:r>
                        <a:rPr lang="ja" sz="1000" b="1">
                          <a:solidFill>
                            <a:srgbClr val="434343"/>
                          </a:solidFill>
                        </a:rPr>
                        <a:t>x9</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None/>
                      </a:pPr>
                      <a:r>
                        <a:rPr lang="ja" sz="1000" b="1">
                          <a:solidFill>
                            <a:srgbClr val="434343"/>
                          </a:solidFill>
                        </a:rPr>
                        <a:t>x10</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10"/>
                  </a:ext>
                </a:extLst>
              </a:tr>
            </a:tbl>
          </a:graphicData>
        </a:graphic>
      </p:graphicFrame>
      <p:sp>
        <p:nvSpPr>
          <p:cNvPr id="1404" name="Google Shape;1404;p66"/>
          <p:cNvSpPr txBox="1"/>
          <p:nvPr/>
        </p:nvSpPr>
        <p:spPr>
          <a:xfrm>
            <a:off x="1993426" y="937550"/>
            <a:ext cx="52734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rgbClr val="0C78A3"/>
                </a:solidFill>
              </a:rPr>
              <a:t>横軸がX,縦軸が件数</a:t>
            </a:r>
            <a:endParaRPr sz="1000" b="1">
              <a:solidFill>
                <a:srgbClr val="0C78A3"/>
              </a:solidFill>
            </a:endParaRPr>
          </a:p>
        </p:txBody>
      </p:sp>
      <p:sp>
        <p:nvSpPr>
          <p:cNvPr id="1405" name="Google Shape;1405;p66"/>
          <p:cNvSpPr txBox="1"/>
          <p:nvPr/>
        </p:nvSpPr>
        <p:spPr>
          <a:xfrm>
            <a:off x="2107425" y="1264250"/>
            <a:ext cx="20274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FF0000"/>
                </a:solidFill>
              </a:rPr>
              <a:t>Poisson（λ = 1）</a:t>
            </a:r>
            <a:endParaRPr b="1">
              <a:solidFill>
                <a:srgbClr val="FF0000"/>
              </a:solidFill>
            </a:endParaRPr>
          </a:p>
        </p:txBody>
      </p:sp>
      <p:sp>
        <p:nvSpPr>
          <p:cNvPr id="1406" name="Google Shape;1406;p66"/>
          <p:cNvSpPr txBox="1"/>
          <p:nvPr/>
        </p:nvSpPr>
        <p:spPr>
          <a:xfrm>
            <a:off x="4716225" y="881750"/>
            <a:ext cx="23490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FF0000"/>
                </a:solidFill>
              </a:rPr>
              <a:t>当てはまり悪そう</a:t>
            </a:r>
            <a:endParaRPr b="1">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pic>
        <p:nvPicPr>
          <p:cNvPr id="1411" name="Google Shape;1411;p67"/>
          <p:cNvPicPr preferRelativeResize="0"/>
          <p:nvPr/>
        </p:nvPicPr>
        <p:blipFill>
          <a:blip r:embed="rId3">
            <a:alphaModFix/>
          </a:blip>
          <a:stretch>
            <a:fillRect/>
          </a:stretch>
        </p:blipFill>
        <p:spPr>
          <a:xfrm>
            <a:off x="1883144" y="1114250"/>
            <a:ext cx="5273400" cy="3715354"/>
          </a:xfrm>
          <a:prstGeom prst="rect">
            <a:avLst/>
          </a:prstGeom>
          <a:noFill/>
          <a:ln>
            <a:noFill/>
          </a:ln>
        </p:spPr>
      </p:pic>
      <p:sp>
        <p:nvSpPr>
          <p:cNvPr id="1412" name="Google Shape;1412;p6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54</a:t>
            </a:fld>
            <a:endParaRPr/>
          </a:p>
        </p:txBody>
      </p:sp>
      <p:sp>
        <p:nvSpPr>
          <p:cNvPr id="1413" name="Google Shape;1413;p6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確率分布の当てはめ</a:t>
            </a:r>
            <a:endParaRPr/>
          </a:p>
        </p:txBody>
      </p:sp>
      <p:sp>
        <p:nvSpPr>
          <p:cNvPr id="1414" name="Google Shape;1414;p67"/>
          <p:cNvSpPr txBox="1"/>
          <p:nvPr/>
        </p:nvSpPr>
        <p:spPr>
          <a:xfrm>
            <a:off x="381000" y="620475"/>
            <a:ext cx="83658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Poisson分布を用いて λ = 3 で当てはめてみます</a:t>
            </a:r>
            <a:endParaRPr sz="1050">
              <a:solidFill>
                <a:srgbClr val="434343"/>
              </a:solidFill>
              <a:highlight>
                <a:srgbClr val="FFFFFF"/>
              </a:highlight>
            </a:endParaRPr>
          </a:p>
          <a:p>
            <a:pPr marL="0" lvl="0" indent="0" algn="l" rtl="0">
              <a:spcBef>
                <a:spcPts val="0"/>
              </a:spcBef>
              <a:spcAft>
                <a:spcPts val="0"/>
              </a:spcAft>
              <a:buNone/>
            </a:pPr>
            <a:endParaRPr b="1"/>
          </a:p>
        </p:txBody>
      </p:sp>
      <p:graphicFrame>
        <p:nvGraphicFramePr>
          <p:cNvPr id="1415" name="Google Shape;1415;p67"/>
          <p:cNvGraphicFramePr/>
          <p:nvPr/>
        </p:nvGraphicFramePr>
        <p:xfrm>
          <a:off x="508900" y="1035600"/>
          <a:ext cx="3000000" cy="3000000"/>
        </p:xfrm>
        <a:graphic>
          <a:graphicData uri="http://schemas.openxmlformats.org/drawingml/2006/table">
            <a:tbl>
              <a:tblPr>
                <a:noFill/>
                <a:tableStyleId>{0F489861-B3D8-4FA8-A063-03081A47B5C3}</a:tableStyleId>
              </a:tblPr>
              <a:tblGrid>
                <a:gridCol w="496675">
                  <a:extLst>
                    <a:ext uri="{9D8B030D-6E8A-4147-A177-3AD203B41FA5}">
                      <a16:colId xmlns:a16="http://schemas.microsoft.com/office/drawing/2014/main" val="20000"/>
                    </a:ext>
                  </a:extLst>
                </a:gridCol>
                <a:gridCol w="496675">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id</a:t>
                      </a:r>
                      <a:endParaRPr sz="1000" b="1">
                        <a:solidFill>
                          <a:srgbClr val="FFFFFF"/>
                        </a:solidFill>
                      </a:endParaRPr>
                    </a:p>
                  </a:txBody>
                  <a:tcPr marL="91425" marR="91425" marT="91425" marB="91425">
                    <a:solidFill>
                      <a:srgbClr val="0C78A3"/>
                    </a:solidFill>
                  </a:tcPr>
                </a:tc>
                <a:tc>
                  <a:txBody>
                    <a:bodyPr/>
                    <a:lstStyle/>
                    <a:p>
                      <a:pPr marL="0" lvl="0" indent="0" algn="ctr" rtl="0">
                        <a:spcBef>
                          <a:spcPts val="0"/>
                        </a:spcBef>
                        <a:spcAft>
                          <a:spcPts val="0"/>
                        </a:spcAft>
                        <a:buNone/>
                      </a:pPr>
                      <a:r>
                        <a:rPr lang="ja" sz="1000" b="1">
                          <a:solidFill>
                            <a:srgbClr val="FFFFFF"/>
                          </a:solidFill>
                        </a:rPr>
                        <a:t>X</a:t>
                      </a:r>
                      <a:endParaRPr sz="1000" b="1">
                        <a:solidFill>
                          <a:srgbClr val="FFFFFF"/>
                        </a:solidFill>
                      </a:endParaRPr>
                    </a:p>
                  </a:txBody>
                  <a:tcPr marL="91425" marR="91425" marT="91425" marB="91425">
                    <a:solidFill>
                      <a:srgbClr val="0C78A3"/>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x1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None/>
                      </a:pPr>
                      <a:r>
                        <a:rPr lang="ja" sz="1000" b="1">
                          <a:solidFill>
                            <a:srgbClr val="434343"/>
                          </a:solidFill>
                        </a:rPr>
                        <a:t>x2</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None/>
                      </a:pPr>
                      <a:r>
                        <a:rPr lang="ja" sz="1000" b="1">
                          <a:solidFill>
                            <a:srgbClr val="434343"/>
                          </a:solidFill>
                        </a:rPr>
                        <a:t>x3</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None/>
                      </a:pPr>
                      <a:r>
                        <a:rPr lang="ja" sz="1000" b="1">
                          <a:solidFill>
                            <a:srgbClr val="434343"/>
                          </a:solidFill>
                        </a:rPr>
                        <a:t>x4</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None/>
                      </a:pPr>
                      <a:r>
                        <a:rPr lang="ja" sz="1000" b="1">
                          <a:solidFill>
                            <a:srgbClr val="434343"/>
                          </a:solidFill>
                        </a:rPr>
                        <a:t>x5</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None/>
                      </a:pPr>
                      <a:r>
                        <a:rPr lang="ja" sz="1000" b="1">
                          <a:solidFill>
                            <a:srgbClr val="434343"/>
                          </a:solidFill>
                        </a:rPr>
                        <a:t>x6</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None/>
                      </a:pPr>
                      <a:r>
                        <a:rPr lang="ja" sz="1000" b="1">
                          <a:solidFill>
                            <a:srgbClr val="434343"/>
                          </a:solidFill>
                        </a:rPr>
                        <a:t>x7</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None/>
                      </a:pPr>
                      <a:r>
                        <a:rPr lang="ja" sz="1000" b="1">
                          <a:solidFill>
                            <a:srgbClr val="434343"/>
                          </a:solidFill>
                        </a:rPr>
                        <a:t>x8</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None/>
                      </a:pPr>
                      <a:r>
                        <a:rPr lang="ja" sz="1000" b="1">
                          <a:solidFill>
                            <a:srgbClr val="434343"/>
                          </a:solidFill>
                        </a:rPr>
                        <a:t>x9</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None/>
                      </a:pPr>
                      <a:r>
                        <a:rPr lang="ja" sz="1000" b="1">
                          <a:solidFill>
                            <a:srgbClr val="434343"/>
                          </a:solidFill>
                        </a:rPr>
                        <a:t>x10</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10"/>
                  </a:ext>
                </a:extLst>
              </a:tr>
            </a:tbl>
          </a:graphicData>
        </a:graphic>
      </p:graphicFrame>
      <p:sp>
        <p:nvSpPr>
          <p:cNvPr id="1416" name="Google Shape;1416;p67"/>
          <p:cNvSpPr txBox="1"/>
          <p:nvPr/>
        </p:nvSpPr>
        <p:spPr>
          <a:xfrm>
            <a:off x="1993426" y="937550"/>
            <a:ext cx="52734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rgbClr val="0C78A3"/>
                </a:solidFill>
              </a:rPr>
              <a:t>横軸がX,縦軸が件数</a:t>
            </a:r>
            <a:endParaRPr sz="1000" b="1">
              <a:solidFill>
                <a:srgbClr val="0C78A3"/>
              </a:solidFill>
            </a:endParaRPr>
          </a:p>
        </p:txBody>
      </p:sp>
      <p:sp>
        <p:nvSpPr>
          <p:cNvPr id="1417" name="Google Shape;1417;p67"/>
          <p:cNvSpPr txBox="1"/>
          <p:nvPr/>
        </p:nvSpPr>
        <p:spPr>
          <a:xfrm>
            <a:off x="2107425" y="1264250"/>
            <a:ext cx="20274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FF0000"/>
                </a:solidFill>
              </a:rPr>
              <a:t>Poisson（λ = 3）</a:t>
            </a:r>
            <a:endParaRPr b="1">
              <a:solidFill>
                <a:srgbClr val="FF0000"/>
              </a:solidFill>
            </a:endParaRPr>
          </a:p>
        </p:txBody>
      </p:sp>
      <p:sp>
        <p:nvSpPr>
          <p:cNvPr id="1418" name="Google Shape;1418;p67"/>
          <p:cNvSpPr txBox="1"/>
          <p:nvPr/>
        </p:nvSpPr>
        <p:spPr>
          <a:xfrm>
            <a:off x="4716225" y="881750"/>
            <a:ext cx="23490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FF0000"/>
                </a:solidFill>
              </a:rPr>
              <a:t>さっきより良さそう</a:t>
            </a:r>
            <a:endParaRPr b="1">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pic>
        <p:nvPicPr>
          <p:cNvPr id="1423" name="Google Shape;1423;p68"/>
          <p:cNvPicPr preferRelativeResize="0"/>
          <p:nvPr/>
        </p:nvPicPr>
        <p:blipFill>
          <a:blip r:embed="rId3">
            <a:alphaModFix/>
          </a:blip>
          <a:stretch>
            <a:fillRect/>
          </a:stretch>
        </p:blipFill>
        <p:spPr>
          <a:xfrm>
            <a:off x="1883144" y="1114250"/>
            <a:ext cx="5273400" cy="3715354"/>
          </a:xfrm>
          <a:prstGeom prst="rect">
            <a:avLst/>
          </a:prstGeom>
          <a:noFill/>
          <a:ln>
            <a:noFill/>
          </a:ln>
        </p:spPr>
      </p:pic>
      <p:sp>
        <p:nvSpPr>
          <p:cNvPr id="1424" name="Google Shape;1424;p6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55</a:t>
            </a:fld>
            <a:endParaRPr/>
          </a:p>
        </p:txBody>
      </p:sp>
      <p:sp>
        <p:nvSpPr>
          <p:cNvPr id="1425" name="Google Shape;1425;p6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確率分布の当てはめ</a:t>
            </a:r>
            <a:endParaRPr/>
          </a:p>
        </p:txBody>
      </p:sp>
      <p:sp>
        <p:nvSpPr>
          <p:cNvPr id="1426" name="Google Shape;1426;p68"/>
          <p:cNvSpPr txBox="1"/>
          <p:nvPr/>
        </p:nvSpPr>
        <p:spPr>
          <a:xfrm>
            <a:off x="381000" y="620475"/>
            <a:ext cx="83658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Poisson分布を用いて λ = 3 で当てはめてみます</a:t>
            </a:r>
            <a:endParaRPr sz="1050">
              <a:solidFill>
                <a:srgbClr val="434343"/>
              </a:solidFill>
              <a:highlight>
                <a:srgbClr val="FFFFFF"/>
              </a:highlight>
            </a:endParaRPr>
          </a:p>
          <a:p>
            <a:pPr marL="0" lvl="0" indent="0" algn="l" rtl="0">
              <a:spcBef>
                <a:spcPts val="0"/>
              </a:spcBef>
              <a:spcAft>
                <a:spcPts val="0"/>
              </a:spcAft>
              <a:buNone/>
            </a:pPr>
            <a:endParaRPr b="1"/>
          </a:p>
        </p:txBody>
      </p:sp>
      <p:graphicFrame>
        <p:nvGraphicFramePr>
          <p:cNvPr id="1427" name="Google Shape;1427;p68"/>
          <p:cNvGraphicFramePr/>
          <p:nvPr/>
        </p:nvGraphicFramePr>
        <p:xfrm>
          <a:off x="508900" y="1035600"/>
          <a:ext cx="3000000" cy="3000000"/>
        </p:xfrm>
        <a:graphic>
          <a:graphicData uri="http://schemas.openxmlformats.org/drawingml/2006/table">
            <a:tbl>
              <a:tblPr>
                <a:noFill/>
                <a:tableStyleId>{0F489861-B3D8-4FA8-A063-03081A47B5C3}</a:tableStyleId>
              </a:tblPr>
              <a:tblGrid>
                <a:gridCol w="496675">
                  <a:extLst>
                    <a:ext uri="{9D8B030D-6E8A-4147-A177-3AD203B41FA5}">
                      <a16:colId xmlns:a16="http://schemas.microsoft.com/office/drawing/2014/main" val="20000"/>
                    </a:ext>
                  </a:extLst>
                </a:gridCol>
                <a:gridCol w="496675">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id</a:t>
                      </a:r>
                      <a:endParaRPr sz="1000" b="1">
                        <a:solidFill>
                          <a:srgbClr val="FFFFFF"/>
                        </a:solidFill>
                      </a:endParaRPr>
                    </a:p>
                  </a:txBody>
                  <a:tcPr marL="91425" marR="91425" marT="91425" marB="91425">
                    <a:solidFill>
                      <a:srgbClr val="0C78A3"/>
                    </a:solidFill>
                  </a:tcPr>
                </a:tc>
                <a:tc>
                  <a:txBody>
                    <a:bodyPr/>
                    <a:lstStyle/>
                    <a:p>
                      <a:pPr marL="0" lvl="0" indent="0" algn="ctr" rtl="0">
                        <a:spcBef>
                          <a:spcPts val="0"/>
                        </a:spcBef>
                        <a:spcAft>
                          <a:spcPts val="0"/>
                        </a:spcAft>
                        <a:buNone/>
                      </a:pPr>
                      <a:r>
                        <a:rPr lang="ja" sz="1000" b="1">
                          <a:solidFill>
                            <a:srgbClr val="FFFFFF"/>
                          </a:solidFill>
                        </a:rPr>
                        <a:t>X</a:t>
                      </a:r>
                      <a:endParaRPr sz="1000" b="1">
                        <a:solidFill>
                          <a:srgbClr val="FFFFFF"/>
                        </a:solidFill>
                      </a:endParaRPr>
                    </a:p>
                  </a:txBody>
                  <a:tcPr marL="91425" marR="91425" marT="91425" marB="91425">
                    <a:solidFill>
                      <a:srgbClr val="0C78A3"/>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x1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None/>
                      </a:pPr>
                      <a:r>
                        <a:rPr lang="ja" sz="1000" b="1">
                          <a:solidFill>
                            <a:srgbClr val="434343"/>
                          </a:solidFill>
                        </a:rPr>
                        <a:t>x2</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None/>
                      </a:pPr>
                      <a:r>
                        <a:rPr lang="ja" sz="1000" b="1">
                          <a:solidFill>
                            <a:srgbClr val="434343"/>
                          </a:solidFill>
                        </a:rPr>
                        <a:t>x3</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None/>
                      </a:pPr>
                      <a:r>
                        <a:rPr lang="ja" sz="1000" b="1">
                          <a:solidFill>
                            <a:srgbClr val="434343"/>
                          </a:solidFill>
                        </a:rPr>
                        <a:t>x4</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None/>
                      </a:pPr>
                      <a:r>
                        <a:rPr lang="ja" sz="1000" b="1">
                          <a:solidFill>
                            <a:srgbClr val="434343"/>
                          </a:solidFill>
                        </a:rPr>
                        <a:t>x5</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None/>
                      </a:pPr>
                      <a:r>
                        <a:rPr lang="ja" sz="1000" b="1">
                          <a:solidFill>
                            <a:srgbClr val="434343"/>
                          </a:solidFill>
                        </a:rPr>
                        <a:t>x6</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None/>
                      </a:pPr>
                      <a:r>
                        <a:rPr lang="ja" sz="1000" b="1">
                          <a:solidFill>
                            <a:srgbClr val="434343"/>
                          </a:solidFill>
                        </a:rPr>
                        <a:t>x7</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None/>
                      </a:pPr>
                      <a:r>
                        <a:rPr lang="ja" sz="1000" b="1">
                          <a:solidFill>
                            <a:srgbClr val="434343"/>
                          </a:solidFill>
                        </a:rPr>
                        <a:t>x8</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None/>
                      </a:pPr>
                      <a:r>
                        <a:rPr lang="ja" sz="1000" b="1">
                          <a:solidFill>
                            <a:srgbClr val="434343"/>
                          </a:solidFill>
                        </a:rPr>
                        <a:t>x9</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None/>
                      </a:pPr>
                      <a:r>
                        <a:rPr lang="ja" sz="1000" b="1">
                          <a:solidFill>
                            <a:srgbClr val="434343"/>
                          </a:solidFill>
                        </a:rPr>
                        <a:t>x10</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10"/>
                  </a:ext>
                </a:extLst>
              </a:tr>
            </a:tbl>
          </a:graphicData>
        </a:graphic>
      </p:graphicFrame>
      <p:sp>
        <p:nvSpPr>
          <p:cNvPr id="1428" name="Google Shape;1428;p68"/>
          <p:cNvSpPr txBox="1"/>
          <p:nvPr/>
        </p:nvSpPr>
        <p:spPr>
          <a:xfrm>
            <a:off x="1993426" y="937550"/>
            <a:ext cx="5273400" cy="3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b="1">
                <a:solidFill>
                  <a:srgbClr val="0C78A3"/>
                </a:solidFill>
              </a:rPr>
              <a:t>横軸がX,縦軸が件数</a:t>
            </a:r>
            <a:endParaRPr sz="1000" b="1">
              <a:solidFill>
                <a:srgbClr val="0C78A3"/>
              </a:solidFill>
            </a:endParaRPr>
          </a:p>
        </p:txBody>
      </p:sp>
      <p:sp>
        <p:nvSpPr>
          <p:cNvPr id="1429" name="Google Shape;1429;p68"/>
          <p:cNvSpPr txBox="1"/>
          <p:nvPr/>
        </p:nvSpPr>
        <p:spPr>
          <a:xfrm>
            <a:off x="2107425" y="1264250"/>
            <a:ext cx="20274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FF0000"/>
                </a:solidFill>
              </a:rPr>
              <a:t>Poisson（λ = 3）</a:t>
            </a:r>
            <a:endParaRPr b="1">
              <a:solidFill>
                <a:srgbClr val="FF0000"/>
              </a:solidFill>
            </a:endParaRPr>
          </a:p>
        </p:txBody>
      </p:sp>
      <p:sp>
        <p:nvSpPr>
          <p:cNvPr id="1430" name="Google Shape;1430;p68"/>
          <p:cNvSpPr txBox="1"/>
          <p:nvPr/>
        </p:nvSpPr>
        <p:spPr>
          <a:xfrm>
            <a:off x="4716225" y="881750"/>
            <a:ext cx="23490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b="1">
                <a:solidFill>
                  <a:srgbClr val="FF0000"/>
                </a:solidFill>
              </a:rPr>
              <a:t>さっきより良さそう</a:t>
            </a:r>
            <a:endParaRPr b="1">
              <a:solidFill>
                <a:srgbClr val="FF0000"/>
              </a:solidFill>
            </a:endParaRPr>
          </a:p>
        </p:txBody>
      </p:sp>
      <p:sp>
        <p:nvSpPr>
          <p:cNvPr id="1431" name="Google Shape;1431;p68"/>
          <p:cNvSpPr/>
          <p:nvPr/>
        </p:nvSpPr>
        <p:spPr>
          <a:xfrm>
            <a:off x="1853300" y="922575"/>
            <a:ext cx="6858000" cy="3864300"/>
          </a:xfrm>
          <a:prstGeom prst="rect">
            <a:avLst/>
          </a:prstGeom>
          <a:solidFill>
            <a:srgbClr val="FFFFFF">
              <a:alpha val="8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txBox="1"/>
          <p:nvPr/>
        </p:nvSpPr>
        <p:spPr>
          <a:xfrm>
            <a:off x="1869750" y="903650"/>
            <a:ext cx="6858000" cy="38643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ja" sz="2200" b="1">
                <a:solidFill>
                  <a:srgbClr val="B45F06"/>
                </a:solidFill>
              </a:rPr>
              <a:t>「当てはまりの良さ」</a:t>
            </a:r>
            <a:r>
              <a:rPr lang="ja" sz="2200" b="1">
                <a:solidFill>
                  <a:srgbClr val="434343"/>
                </a:solidFill>
              </a:rPr>
              <a:t>を指標化したものが「尤度」</a:t>
            </a:r>
            <a:endParaRPr sz="2200" b="1">
              <a:solidFill>
                <a:srgbClr val="434343"/>
              </a:solidFill>
            </a:endParaRPr>
          </a:p>
          <a:p>
            <a:pPr marL="0" lvl="0" indent="0" algn="l" rtl="0">
              <a:lnSpc>
                <a:spcPct val="150000"/>
              </a:lnSpc>
              <a:spcBef>
                <a:spcPts val="0"/>
              </a:spcBef>
              <a:spcAft>
                <a:spcPts val="0"/>
              </a:spcAft>
              <a:buNone/>
            </a:pPr>
            <a:r>
              <a:rPr lang="ja" sz="1600" b="1">
                <a:solidFill>
                  <a:srgbClr val="434343"/>
                </a:solidFill>
              </a:rPr>
              <a:t>計算手順</a:t>
            </a:r>
            <a:endParaRPr sz="1600" b="1">
              <a:solidFill>
                <a:srgbClr val="434343"/>
              </a:solidFill>
            </a:endParaRPr>
          </a:p>
          <a:p>
            <a:pPr marL="457200" lvl="0" indent="-330200" algn="l" rtl="0">
              <a:lnSpc>
                <a:spcPct val="150000"/>
              </a:lnSpc>
              <a:spcBef>
                <a:spcPts val="0"/>
              </a:spcBef>
              <a:spcAft>
                <a:spcPts val="0"/>
              </a:spcAft>
              <a:buClr>
                <a:srgbClr val="434343"/>
              </a:buClr>
              <a:buSzPts val="1600"/>
              <a:buAutoNum type="arabicPeriod"/>
            </a:pPr>
            <a:r>
              <a:rPr lang="ja" sz="1600" b="1">
                <a:solidFill>
                  <a:srgbClr val="434343"/>
                </a:solidFill>
              </a:rPr>
              <a:t>任意のパラメーターのもとで X(x1 ~ x10)が得られる確率を求める</a:t>
            </a:r>
            <a:endParaRPr sz="1600" b="1">
              <a:solidFill>
                <a:srgbClr val="434343"/>
              </a:solidFill>
            </a:endParaRPr>
          </a:p>
          <a:p>
            <a:pPr marL="457200" lvl="0" indent="-330200" algn="l" rtl="0">
              <a:lnSpc>
                <a:spcPct val="150000"/>
              </a:lnSpc>
              <a:spcBef>
                <a:spcPts val="0"/>
              </a:spcBef>
              <a:spcAft>
                <a:spcPts val="0"/>
              </a:spcAft>
              <a:buClr>
                <a:srgbClr val="434343"/>
              </a:buClr>
              <a:buSzPts val="1600"/>
              <a:buAutoNum type="arabicPeriod"/>
            </a:pPr>
            <a:r>
              <a:rPr lang="ja" sz="1600" b="1">
                <a:solidFill>
                  <a:srgbClr val="434343"/>
                </a:solidFill>
              </a:rPr>
              <a:t>得られた確率から同時確率を求め、これを「尤度」とする</a:t>
            </a:r>
            <a:endParaRPr sz="1600" b="1">
              <a:solidFill>
                <a:srgbClr val="434343"/>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69"/>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56</a:t>
            </a:fld>
            <a:endParaRPr/>
          </a:p>
        </p:txBody>
      </p:sp>
      <p:sp>
        <p:nvSpPr>
          <p:cNvPr id="1438" name="Google Shape;1438;p6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尤度を求める</a:t>
            </a:r>
            <a:endParaRPr/>
          </a:p>
        </p:txBody>
      </p:sp>
      <p:sp>
        <p:nvSpPr>
          <p:cNvPr id="1439" name="Google Shape;1439;p69"/>
          <p:cNvSpPr txBox="1"/>
          <p:nvPr/>
        </p:nvSpPr>
        <p:spPr>
          <a:xfrm>
            <a:off x="381000" y="620475"/>
            <a:ext cx="83658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実際に計算を行い比較してみます</a:t>
            </a:r>
            <a:endParaRPr sz="1050">
              <a:solidFill>
                <a:srgbClr val="434343"/>
              </a:solidFill>
              <a:highlight>
                <a:srgbClr val="FFFFFF"/>
              </a:highlight>
            </a:endParaRPr>
          </a:p>
          <a:p>
            <a:pPr marL="0" lvl="0" indent="0" algn="l" rtl="0">
              <a:spcBef>
                <a:spcPts val="0"/>
              </a:spcBef>
              <a:spcAft>
                <a:spcPts val="0"/>
              </a:spcAft>
              <a:buNone/>
            </a:pPr>
            <a:endParaRPr b="1">
              <a:solidFill>
                <a:srgbClr val="434343"/>
              </a:solidFill>
            </a:endParaRPr>
          </a:p>
        </p:txBody>
      </p:sp>
      <p:sp>
        <p:nvSpPr>
          <p:cNvPr id="1440" name="Google Shape;1440;p69"/>
          <p:cNvSpPr txBox="1"/>
          <p:nvPr/>
        </p:nvSpPr>
        <p:spPr>
          <a:xfrm>
            <a:off x="3487393" y="1191975"/>
            <a:ext cx="6045900" cy="39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2400" b="1">
                <a:solidFill>
                  <a:srgbClr val="434343"/>
                </a:solidFill>
              </a:rPr>
              <a:t>λ = 1 の尤度</a:t>
            </a:r>
            <a:endParaRPr sz="2400" b="1">
              <a:solidFill>
                <a:srgbClr val="434343"/>
              </a:solidFill>
            </a:endParaRPr>
          </a:p>
        </p:txBody>
      </p:sp>
      <p:sp>
        <p:nvSpPr>
          <p:cNvPr id="1441" name="Google Shape;1441;p69"/>
          <p:cNvSpPr txBox="1"/>
          <p:nvPr/>
        </p:nvSpPr>
        <p:spPr>
          <a:xfrm>
            <a:off x="3747160" y="1483175"/>
            <a:ext cx="4972800" cy="101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a:solidFill>
                  <a:srgbClr val="434343"/>
                </a:solidFill>
              </a:rPr>
              <a:t>36.8% × 6.1% × 1.5% × 6.1% × 18.4%</a:t>
            </a:r>
            <a:endParaRPr>
              <a:solidFill>
                <a:srgbClr val="434343"/>
              </a:solidFill>
            </a:endParaRPr>
          </a:p>
          <a:p>
            <a:pPr marL="0" lvl="0" indent="457200" algn="l" rtl="0">
              <a:lnSpc>
                <a:spcPct val="115000"/>
              </a:lnSpc>
              <a:spcBef>
                <a:spcPts val="0"/>
              </a:spcBef>
              <a:spcAft>
                <a:spcPts val="0"/>
              </a:spcAft>
              <a:buNone/>
            </a:pPr>
            <a:r>
              <a:rPr lang="ja">
                <a:solidFill>
                  <a:srgbClr val="434343"/>
                </a:solidFill>
              </a:rPr>
              <a:t>× 1.5% × 6.1% × 6.1% × 18.4% × 18.4%</a:t>
            </a:r>
            <a:endParaRPr>
              <a:solidFill>
                <a:srgbClr val="434343"/>
              </a:solidFill>
            </a:endParaRPr>
          </a:p>
          <a:p>
            <a:pPr marL="0" lvl="0" indent="0" algn="l" rtl="0">
              <a:lnSpc>
                <a:spcPct val="115000"/>
              </a:lnSpc>
              <a:spcBef>
                <a:spcPts val="0"/>
              </a:spcBef>
              <a:spcAft>
                <a:spcPts val="0"/>
              </a:spcAft>
              <a:buNone/>
            </a:pPr>
            <a:r>
              <a:rPr lang="ja" sz="2400">
                <a:solidFill>
                  <a:srgbClr val="434343"/>
                </a:solidFill>
              </a:rPr>
              <a:t>= 7.602e-12</a:t>
            </a:r>
            <a:endParaRPr sz="2050">
              <a:solidFill>
                <a:srgbClr val="434343"/>
              </a:solidFill>
              <a:highlight>
                <a:srgbClr val="FFFFFF"/>
              </a:highlight>
            </a:endParaRPr>
          </a:p>
          <a:p>
            <a:pPr marL="0" lvl="0" indent="0" algn="l" rtl="0">
              <a:lnSpc>
                <a:spcPct val="115000"/>
              </a:lnSpc>
              <a:spcBef>
                <a:spcPts val="0"/>
              </a:spcBef>
              <a:spcAft>
                <a:spcPts val="0"/>
              </a:spcAft>
              <a:buNone/>
            </a:pPr>
            <a:endParaRPr>
              <a:solidFill>
                <a:srgbClr val="434343"/>
              </a:solidFill>
            </a:endParaRPr>
          </a:p>
        </p:txBody>
      </p:sp>
      <p:sp>
        <p:nvSpPr>
          <p:cNvPr id="1442" name="Google Shape;1442;p69"/>
          <p:cNvSpPr txBox="1"/>
          <p:nvPr/>
        </p:nvSpPr>
        <p:spPr>
          <a:xfrm>
            <a:off x="3487393" y="2868375"/>
            <a:ext cx="6045900" cy="39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2400" b="1">
                <a:solidFill>
                  <a:srgbClr val="434343"/>
                </a:solidFill>
              </a:rPr>
              <a:t>λ = 3 の尤度</a:t>
            </a:r>
            <a:endParaRPr sz="2400" b="1">
              <a:solidFill>
                <a:srgbClr val="434343"/>
              </a:solidFill>
            </a:endParaRPr>
          </a:p>
        </p:txBody>
      </p:sp>
      <p:sp>
        <p:nvSpPr>
          <p:cNvPr id="1443" name="Google Shape;1443;p69"/>
          <p:cNvSpPr txBox="1"/>
          <p:nvPr/>
        </p:nvSpPr>
        <p:spPr>
          <a:xfrm>
            <a:off x="3747160" y="3159575"/>
            <a:ext cx="4972800" cy="101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a:solidFill>
                  <a:srgbClr val="434343"/>
                </a:solidFill>
              </a:rPr>
              <a:t>14.9% × 22.4% × 16.8% × 22.4% × 22.4%</a:t>
            </a:r>
            <a:endParaRPr>
              <a:solidFill>
                <a:srgbClr val="434343"/>
              </a:solidFill>
            </a:endParaRPr>
          </a:p>
          <a:p>
            <a:pPr marL="0" lvl="0" indent="457200" algn="l" rtl="0">
              <a:lnSpc>
                <a:spcPct val="115000"/>
              </a:lnSpc>
              <a:spcBef>
                <a:spcPts val="0"/>
              </a:spcBef>
              <a:spcAft>
                <a:spcPts val="0"/>
              </a:spcAft>
              <a:buNone/>
            </a:pPr>
            <a:r>
              <a:rPr lang="ja">
                <a:solidFill>
                  <a:srgbClr val="434343"/>
                </a:solidFill>
              </a:rPr>
              <a:t>× 16.8% × 22.4% × 22.4% × 22.4% × 22.4%</a:t>
            </a:r>
            <a:endParaRPr>
              <a:solidFill>
                <a:srgbClr val="434343"/>
              </a:solidFill>
            </a:endParaRPr>
          </a:p>
          <a:p>
            <a:pPr marL="0" lvl="0" indent="0" algn="l" rtl="0">
              <a:lnSpc>
                <a:spcPct val="115000"/>
              </a:lnSpc>
              <a:spcBef>
                <a:spcPts val="0"/>
              </a:spcBef>
              <a:spcAft>
                <a:spcPts val="0"/>
              </a:spcAft>
              <a:buNone/>
            </a:pPr>
            <a:r>
              <a:rPr lang="ja" sz="2400">
                <a:solidFill>
                  <a:srgbClr val="434343"/>
                </a:solidFill>
              </a:rPr>
              <a:t>= 1.194e-07</a:t>
            </a:r>
            <a:endParaRPr sz="2400">
              <a:solidFill>
                <a:srgbClr val="434343"/>
              </a:solidFill>
            </a:endParaRPr>
          </a:p>
          <a:p>
            <a:pPr marL="0" lvl="0" indent="0" algn="l" rtl="0">
              <a:lnSpc>
                <a:spcPct val="115000"/>
              </a:lnSpc>
              <a:spcBef>
                <a:spcPts val="0"/>
              </a:spcBef>
              <a:spcAft>
                <a:spcPts val="0"/>
              </a:spcAft>
              <a:buNone/>
            </a:pPr>
            <a:endParaRPr>
              <a:solidFill>
                <a:srgbClr val="434343"/>
              </a:solidFill>
            </a:endParaRPr>
          </a:p>
        </p:txBody>
      </p:sp>
      <p:sp>
        <p:nvSpPr>
          <p:cNvPr id="1444" name="Google Shape;1444;p69"/>
          <p:cNvSpPr txBox="1"/>
          <p:nvPr/>
        </p:nvSpPr>
        <p:spPr>
          <a:xfrm>
            <a:off x="5735614" y="3788225"/>
            <a:ext cx="2984400" cy="31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FF0000"/>
                </a:solidFill>
              </a:rPr>
              <a:t>こちらの方が値が大きい</a:t>
            </a:r>
            <a:endParaRPr b="1">
              <a:solidFill>
                <a:srgbClr val="FF0000"/>
              </a:solidFill>
            </a:endParaRPr>
          </a:p>
        </p:txBody>
      </p:sp>
      <p:graphicFrame>
        <p:nvGraphicFramePr>
          <p:cNvPr id="1445" name="Google Shape;1445;p69"/>
          <p:cNvGraphicFramePr/>
          <p:nvPr/>
        </p:nvGraphicFramePr>
        <p:xfrm>
          <a:off x="508900" y="1035600"/>
          <a:ext cx="3000000" cy="3000000"/>
        </p:xfrm>
        <a:graphic>
          <a:graphicData uri="http://schemas.openxmlformats.org/drawingml/2006/table">
            <a:tbl>
              <a:tblPr>
                <a:noFill/>
                <a:tableStyleId>{0F489861-B3D8-4FA8-A063-03081A47B5C3}</a:tableStyleId>
              </a:tblPr>
              <a:tblGrid>
                <a:gridCol w="496675">
                  <a:extLst>
                    <a:ext uri="{9D8B030D-6E8A-4147-A177-3AD203B41FA5}">
                      <a16:colId xmlns:a16="http://schemas.microsoft.com/office/drawing/2014/main" val="20000"/>
                    </a:ext>
                  </a:extLst>
                </a:gridCol>
                <a:gridCol w="496675">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id</a:t>
                      </a:r>
                      <a:endParaRPr sz="1000" b="1">
                        <a:solidFill>
                          <a:srgbClr val="FFFFFF"/>
                        </a:solidFill>
                      </a:endParaRPr>
                    </a:p>
                  </a:txBody>
                  <a:tcPr marL="91425" marR="91425" marT="91425" marB="91425">
                    <a:solidFill>
                      <a:srgbClr val="0C78A3"/>
                    </a:solidFill>
                  </a:tcPr>
                </a:tc>
                <a:tc>
                  <a:txBody>
                    <a:bodyPr/>
                    <a:lstStyle/>
                    <a:p>
                      <a:pPr marL="0" lvl="0" indent="0" algn="ctr" rtl="0">
                        <a:spcBef>
                          <a:spcPts val="0"/>
                        </a:spcBef>
                        <a:spcAft>
                          <a:spcPts val="0"/>
                        </a:spcAft>
                        <a:buNone/>
                      </a:pPr>
                      <a:r>
                        <a:rPr lang="ja" sz="1000" b="1">
                          <a:solidFill>
                            <a:srgbClr val="FFFFFF"/>
                          </a:solidFill>
                        </a:rPr>
                        <a:t>X</a:t>
                      </a:r>
                      <a:endParaRPr sz="1000" b="1">
                        <a:solidFill>
                          <a:srgbClr val="FFFFFF"/>
                        </a:solidFill>
                      </a:endParaRPr>
                    </a:p>
                  </a:txBody>
                  <a:tcPr marL="91425" marR="91425" marT="91425" marB="91425">
                    <a:solidFill>
                      <a:srgbClr val="0C78A3"/>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x1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None/>
                      </a:pPr>
                      <a:r>
                        <a:rPr lang="ja" sz="1000" b="1">
                          <a:solidFill>
                            <a:srgbClr val="434343"/>
                          </a:solidFill>
                        </a:rPr>
                        <a:t>x2</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None/>
                      </a:pPr>
                      <a:r>
                        <a:rPr lang="ja" sz="1000" b="1">
                          <a:solidFill>
                            <a:srgbClr val="434343"/>
                          </a:solidFill>
                        </a:rPr>
                        <a:t>x3</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None/>
                      </a:pPr>
                      <a:r>
                        <a:rPr lang="ja" sz="1000" b="1">
                          <a:solidFill>
                            <a:srgbClr val="434343"/>
                          </a:solidFill>
                        </a:rPr>
                        <a:t>x4</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None/>
                      </a:pPr>
                      <a:r>
                        <a:rPr lang="ja" sz="1000" b="1">
                          <a:solidFill>
                            <a:srgbClr val="434343"/>
                          </a:solidFill>
                        </a:rPr>
                        <a:t>x5</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None/>
                      </a:pPr>
                      <a:r>
                        <a:rPr lang="ja" sz="1000" b="1">
                          <a:solidFill>
                            <a:srgbClr val="434343"/>
                          </a:solidFill>
                        </a:rPr>
                        <a:t>x6</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None/>
                      </a:pPr>
                      <a:r>
                        <a:rPr lang="ja" sz="1000" b="1">
                          <a:solidFill>
                            <a:srgbClr val="434343"/>
                          </a:solidFill>
                        </a:rPr>
                        <a:t>x7</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None/>
                      </a:pPr>
                      <a:r>
                        <a:rPr lang="ja" sz="1000" b="1">
                          <a:solidFill>
                            <a:srgbClr val="434343"/>
                          </a:solidFill>
                        </a:rPr>
                        <a:t>x8</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None/>
                      </a:pPr>
                      <a:r>
                        <a:rPr lang="ja" sz="1000" b="1">
                          <a:solidFill>
                            <a:srgbClr val="434343"/>
                          </a:solidFill>
                        </a:rPr>
                        <a:t>x9</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None/>
                      </a:pPr>
                      <a:r>
                        <a:rPr lang="ja" sz="1000" b="1">
                          <a:solidFill>
                            <a:srgbClr val="434343"/>
                          </a:solidFill>
                        </a:rPr>
                        <a:t>x10</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10"/>
                  </a:ext>
                </a:extLst>
              </a:tr>
            </a:tbl>
          </a:graphicData>
        </a:graphic>
      </p:graphicFrame>
      <p:graphicFrame>
        <p:nvGraphicFramePr>
          <p:cNvPr id="1446" name="Google Shape;1446;p69"/>
          <p:cNvGraphicFramePr/>
          <p:nvPr/>
        </p:nvGraphicFramePr>
        <p:xfrm>
          <a:off x="1791025" y="1045275"/>
          <a:ext cx="3000000" cy="3000000"/>
        </p:xfrm>
        <a:graphic>
          <a:graphicData uri="http://schemas.openxmlformats.org/drawingml/2006/table">
            <a:tbl>
              <a:tblPr>
                <a:noFill/>
                <a:tableStyleId>{0F489861-B3D8-4FA8-A063-03081A47B5C3}</a:tableStyleId>
              </a:tblPr>
              <a:tblGrid>
                <a:gridCol w="703800">
                  <a:extLst>
                    <a:ext uri="{9D8B030D-6E8A-4147-A177-3AD203B41FA5}">
                      <a16:colId xmlns:a16="http://schemas.microsoft.com/office/drawing/2014/main" val="20000"/>
                    </a:ext>
                  </a:extLst>
                </a:gridCol>
                <a:gridCol w="703800">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λ = 1</a:t>
                      </a:r>
                      <a:endParaRPr sz="1000" b="1">
                        <a:solidFill>
                          <a:srgbClr val="FFFFFF"/>
                        </a:solidFill>
                      </a:endParaRPr>
                    </a:p>
                  </a:txBody>
                  <a:tcPr marL="91425" marR="91425" marT="91425" marB="91425">
                    <a:solidFill>
                      <a:srgbClr val="E69138"/>
                    </a:solidFill>
                  </a:tcPr>
                </a:tc>
                <a:tc>
                  <a:txBody>
                    <a:bodyPr/>
                    <a:lstStyle/>
                    <a:p>
                      <a:pPr marL="0" lvl="0" indent="0" algn="ctr" rtl="0">
                        <a:spcBef>
                          <a:spcPts val="0"/>
                        </a:spcBef>
                        <a:spcAft>
                          <a:spcPts val="0"/>
                        </a:spcAft>
                        <a:buNone/>
                      </a:pPr>
                      <a:r>
                        <a:rPr lang="ja" sz="1000" b="1">
                          <a:solidFill>
                            <a:srgbClr val="FFFFFF"/>
                          </a:solidFill>
                        </a:rPr>
                        <a:t>λ = 3</a:t>
                      </a:r>
                      <a:endParaRPr sz="1000" b="1">
                        <a:solidFill>
                          <a:srgbClr val="FFFFFF"/>
                        </a:solidFill>
                      </a:endParaRPr>
                    </a:p>
                  </a:txBody>
                  <a:tcPr marL="91425" marR="91425" marT="91425" marB="91425">
                    <a:solidFill>
                      <a:srgbClr val="E69138"/>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36.8%</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14.9%</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None/>
                      </a:pPr>
                      <a:r>
                        <a:rPr lang="ja" sz="1000" b="1">
                          <a:solidFill>
                            <a:srgbClr val="434343"/>
                          </a:solidFill>
                        </a:rPr>
                        <a:t>6.1%</a:t>
                      </a:r>
                      <a:endParaRPr sz="1000" b="1">
                        <a:solidFill>
                          <a:srgbClr val="434343"/>
                        </a:solidFill>
                      </a:endParaRPr>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22.4%</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None/>
                      </a:pPr>
                      <a:r>
                        <a:rPr lang="ja" sz="1000" b="1">
                          <a:solidFill>
                            <a:srgbClr val="434343"/>
                          </a:solidFill>
                        </a:rPr>
                        <a:t>1.5%</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16.8%</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6.1%</a:t>
                      </a:r>
                      <a:endParaRPr sz="1000" b="1">
                        <a:solidFill>
                          <a:srgbClr val="434343"/>
                        </a:solidFill>
                      </a:endParaRPr>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22.4%</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18.4%</a:t>
                      </a:r>
                      <a:endParaRPr sz="1000" b="1">
                        <a:solidFill>
                          <a:srgbClr val="434343"/>
                        </a:solidFill>
                      </a:endParaRPr>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22.4%</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1.5%</a:t>
                      </a:r>
                      <a:endParaRPr sz="1000" b="1">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16.8%</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None/>
                      </a:pPr>
                      <a:r>
                        <a:rPr lang="ja" sz="1000" b="1">
                          <a:solidFill>
                            <a:srgbClr val="434343"/>
                          </a:solidFill>
                        </a:rPr>
                        <a:t>6.1%</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22.4%</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None/>
                      </a:pPr>
                      <a:r>
                        <a:rPr lang="ja" sz="1000" b="1">
                          <a:solidFill>
                            <a:srgbClr val="434343"/>
                          </a:solidFill>
                        </a:rPr>
                        <a:t>6.1%</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22.4%</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None/>
                      </a:pPr>
                      <a:r>
                        <a:rPr lang="ja" sz="1000" b="1">
                          <a:solidFill>
                            <a:srgbClr val="434343"/>
                          </a:solidFill>
                        </a:rPr>
                        <a:t>18.4%</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22.4%</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None/>
                      </a:pPr>
                      <a:r>
                        <a:rPr lang="ja" sz="1000" b="1">
                          <a:solidFill>
                            <a:srgbClr val="434343"/>
                          </a:solidFill>
                        </a:rPr>
                        <a:t>18.4%</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434343"/>
                          </a:solidFill>
                        </a:rPr>
                        <a:t>22.4%</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10"/>
                  </a:ext>
                </a:extLst>
              </a:tr>
            </a:tbl>
          </a:graphicData>
        </a:graphic>
      </p:graphicFrame>
      <p:sp>
        <p:nvSpPr>
          <p:cNvPr id="1447" name="Google Shape;1447;p69"/>
          <p:cNvSpPr txBox="1"/>
          <p:nvPr/>
        </p:nvSpPr>
        <p:spPr>
          <a:xfrm>
            <a:off x="1786100" y="904354"/>
            <a:ext cx="1413000" cy="1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00" b="1">
                <a:solidFill>
                  <a:srgbClr val="E69138"/>
                </a:solidFill>
              </a:rPr>
              <a:t>x が得られる確率</a:t>
            </a:r>
            <a:endParaRPr sz="700" b="1">
              <a:solidFill>
                <a:srgbClr val="E69138"/>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pic>
        <p:nvPicPr>
          <p:cNvPr id="1452" name="Google Shape;1452;p70"/>
          <p:cNvPicPr preferRelativeResize="0"/>
          <p:nvPr/>
        </p:nvPicPr>
        <p:blipFill>
          <a:blip r:embed="rId3">
            <a:alphaModFix/>
          </a:blip>
          <a:stretch>
            <a:fillRect/>
          </a:stretch>
        </p:blipFill>
        <p:spPr>
          <a:xfrm>
            <a:off x="4661761" y="4048310"/>
            <a:ext cx="1838500" cy="646350"/>
          </a:xfrm>
          <a:prstGeom prst="rect">
            <a:avLst/>
          </a:prstGeom>
          <a:noFill/>
          <a:ln>
            <a:noFill/>
          </a:ln>
        </p:spPr>
      </p:pic>
      <p:sp>
        <p:nvSpPr>
          <p:cNvPr id="1453" name="Google Shape;1453;p70"/>
          <p:cNvSpPr txBox="1"/>
          <p:nvPr/>
        </p:nvSpPr>
        <p:spPr>
          <a:xfrm>
            <a:off x="7432050" y="1056172"/>
            <a:ext cx="1413000" cy="821400"/>
          </a:xfrm>
          <a:prstGeom prst="rect">
            <a:avLst/>
          </a:prstGeom>
          <a:solidFill>
            <a:srgbClr val="F3F3F3"/>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rgbClr val="434343"/>
                </a:solidFill>
              </a:rPr>
              <a:t>　　この記号は「パイ」と　　読みます。円周率πの大文字で数列の掛け算を表しています。Σの掛け算バージョンですね。</a:t>
            </a:r>
            <a:endParaRPr sz="800">
              <a:solidFill>
                <a:srgbClr val="434343"/>
              </a:solidFill>
            </a:endParaRPr>
          </a:p>
        </p:txBody>
      </p:sp>
      <p:sp>
        <p:nvSpPr>
          <p:cNvPr id="1454" name="Google Shape;1454;p70"/>
          <p:cNvSpPr txBox="1"/>
          <p:nvPr/>
        </p:nvSpPr>
        <p:spPr>
          <a:xfrm>
            <a:off x="6451250" y="4021078"/>
            <a:ext cx="2381100" cy="64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この式はパラメーター入力すると尤度が返ってくる関数になっているので</a:t>
            </a:r>
            <a:endParaRPr sz="1000">
              <a:solidFill>
                <a:srgbClr val="434343"/>
              </a:solidFill>
            </a:endParaRPr>
          </a:p>
          <a:p>
            <a:pPr marL="0" lvl="0" indent="0" algn="l" rtl="0">
              <a:lnSpc>
                <a:spcPct val="115000"/>
              </a:lnSpc>
              <a:spcBef>
                <a:spcPts val="0"/>
              </a:spcBef>
              <a:spcAft>
                <a:spcPts val="0"/>
              </a:spcAft>
              <a:buNone/>
            </a:pPr>
            <a:r>
              <a:rPr lang="ja" sz="1000" b="1">
                <a:solidFill>
                  <a:srgbClr val="B45F06"/>
                </a:solidFill>
              </a:rPr>
              <a:t>尤度関数</a:t>
            </a:r>
            <a:r>
              <a:rPr lang="ja" sz="1000">
                <a:solidFill>
                  <a:srgbClr val="434343"/>
                </a:solidFill>
              </a:rPr>
              <a:t>と呼びます。</a:t>
            </a:r>
            <a:endParaRPr sz="1000">
              <a:solidFill>
                <a:srgbClr val="434343"/>
              </a:solidFill>
            </a:endParaRPr>
          </a:p>
        </p:txBody>
      </p:sp>
      <p:pic>
        <p:nvPicPr>
          <p:cNvPr id="1455" name="Google Shape;1455;p70"/>
          <p:cNvPicPr preferRelativeResize="0"/>
          <p:nvPr/>
        </p:nvPicPr>
        <p:blipFill>
          <a:blip r:embed="rId4">
            <a:alphaModFix/>
          </a:blip>
          <a:stretch>
            <a:fillRect/>
          </a:stretch>
        </p:blipFill>
        <p:spPr>
          <a:xfrm>
            <a:off x="4866308" y="2464211"/>
            <a:ext cx="2529930" cy="538550"/>
          </a:xfrm>
          <a:prstGeom prst="rect">
            <a:avLst/>
          </a:prstGeom>
          <a:noFill/>
          <a:ln>
            <a:noFill/>
          </a:ln>
        </p:spPr>
      </p:pic>
      <p:sp>
        <p:nvSpPr>
          <p:cNvPr id="1456" name="Google Shape;1456;p70"/>
          <p:cNvSpPr txBox="1"/>
          <p:nvPr/>
        </p:nvSpPr>
        <p:spPr>
          <a:xfrm>
            <a:off x="4611547" y="2296760"/>
            <a:ext cx="4094100" cy="7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ja" sz="800">
                <a:solidFill>
                  <a:srgbClr val="434343"/>
                </a:solidFill>
              </a:rPr>
              <a:t>f(x = x1 | λ = 3) × f(x = x2 | λ = 3) × … × f(x = x10 | λ = 3)</a:t>
            </a:r>
            <a:endParaRPr sz="1000">
              <a:solidFill>
                <a:srgbClr val="434343"/>
              </a:solidFill>
            </a:endParaRPr>
          </a:p>
        </p:txBody>
      </p:sp>
      <p:sp>
        <p:nvSpPr>
          <p:cNvPr id="1457" name="Google Shape;1457;p70"/>
          <p:cNvSpPr txBox="1"/>
          <p:nvPr/>
        </p:nvSpPr>
        <p:spPr>
          <a:xfrm>
            <a:off x="4611547" y="1270274"/>
            <a:ext cx="4094100" cy="7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00">
                <a:solidFill>
                  <a:srgbClr val="434343"/>
                </a:solidFill>
              </a:rPr>
              <a:t>f(x = x1 | λ = 1) × f(x = x2 | λ = 1) × … × f(x = x10 | λ = 1)</a:t>
            </a:r>
            <a:endParaRPr sz="800">
              <a:solidFill>
                <a:srgbClr val="434343"/>
              </a:solidFill>
            </a:endParaRPr>
          </a:p>
        </p:txBody>
      </p:sp>
      <p:sp>
        <p:nvSpPr>
          <p:cNvPr id="1458" name="Google Shape;1458;p7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57</a:t>
            </a:fld>
            <a:endParaRPr/>
          </a:p>
        </p:txBody>
      </p:sp>
      <p:sp>
        <p:nvSpPr>
          <p:cNvPr id="1459" name="Google Shape;1459;p7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尤度の計算を一般化する</a:t>
            </a:r>
            <a:endParaRPr/>
          </a:p>
        </p:txBody>
      </p:sp>
      <p:graphicFrame>
        <p:nvGraphicFramePr>
          <p:cNvPr id="1460" name="Google Shape;1460;p70"/>
          <p:cNvGraphicFramePr/>
          <p:nvPr/>
        </p:nvGraphicFramePr>
        <p:xfrm>
          <a:off x="508900" y="1035600"/>
          <a:ext cx="3000000" cy="3000000"/>
        </p:xfrm>
        <a:graphic>
          <a:graphicData uri="http://schemas.openxmlformats.org/drawingml/2006/table">
            <a:tbl>
              <a:tblPr>
                <a:noFill/>
                <a:tableStyleId>{0F489861-B3D8-4FA8-A063-03081A47B5C3}</a:tableStyleId>
              </a:tblPr>
              <a:tblGrid>
                <a:gridCol w="496675">
                  <a:extLst>
                    <a:ext uri="{9D8B030D-6E8A-4147-A177-3AD203B41FA5}">
                      <a16:colId xmlns:a16="http://schemas.microsoft.com/office/drawing/2014/main" val="20000"/>
                    </a:ext>
                  </a:extLst>
                </a:gridCol>
                <a:gridCol w="496675">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id</a:t>
                      </a:r>
                      <a:endParaRPr sz="1000" b="1">
                        <a:solidFill>
                          <a:srgbClr val="FFFFFF"/>
                        </a:solidFill>
                      </a:endParaRPr>
                    </a:p>
                  </a:txBody>
                  <a:tcPr marL="91425" marR="91425" marT="91425" marB="91425">
                    <a:solidFill>
                      <a:srgbClr val="0C78A3"/>
                    </a:solidFill>
                  </a:tcPr>
                </a:tc>
                <a:tc>
                  <a:txBody>
                    <a:bodyPr/>
                    <a:lstStyle/>
                    <a:p>
                      <a:pPr marL="0" lvl="0" indent="0" algn="ctr" rtl="0">
                        <a:spcBef>
                          <a:spcPts val="0"/>
                        </a:spcBef>
                        <a:spcAft>
                          <a:spcPts val="0"/>
                        </a:spcAft>
                        <a:buNone/>
                      </a:pPr>
                      <a:r>
                        <a:rPr lang="ja" sz="1000" b="1">
                          <a:solidFill>
                            <a:srgbClr val="FFFFFF"/>
                          </a:solidFill>
                        </a:rPr>
                        <a:t>X</a:t>
                      </a:r>
                      <a:endParaRPr sz="1000" b="1">
                        <a:solidFill>
                          <a:srgbClr val="FFFFFF"/>
                        </a:solidFill>
                      </a:endParaRPr>
                    </a:p>
                  </a:txBody>
                  <a:tcPr marL="91425" marR="91425" marT="91425" marB="91425">
                    <a:solidFill>
                      <a:srgbClr val="0C78A3"/>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x1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1</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None/>
                      </a:pPr>
                      <a:r>
                        <a:rPr lang="ja" sz="1000" b="1">
                          <a:solidFill>
                            <a:srgbClr val="434343"/>
                          </a:solidFill>
                        </a:rPr>
                        <a:t>x2</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None/>
                      </a:pPr>
                      <a:r>
                        <a:rPr lang="ja" sz="1000" b="1">
                          <a:solidFill>
                            <a:srgbClr val="434343"/>
                          </a:solidFill>
                        </a:rPr>
                        <a:t>x3</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None/>
                      </a:pPr>
                      <a:r>
                        <a:rPr lang="ja" sz="1000" b="1">
                          <a:solidFill>
                            <a:srgbClr val="434343"/>
                          </a:solidFill>
                        </a:rPr>
                        <a:t>x4</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None/>
                      </a:pPr>
                      <a:r>
                        <a:rPr lang="ja" sz="1000" b="1">
                          <a:solidFill>
                            <a:srgbClr val="434343"/>
                          </a:solidFill>
                        </a:rPr>
                        <a:t>x5</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None/>
                      </a:pPr>
                      <a:r>
                        <a:rPr lang="ja" sz="1000" b="1">
                          <a:solidFill>
                            <a:srgbClr val="434343"/>
                          </a:solidFill>
                        </a:rPr>
                        <a:t>x6</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4</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None/>
                      </a:pPr>
                      <a:r>
                        <a:rPr lang="ja" sz="1000" b="1">
                          <a:solidFill>
                            <a:srgbClr val="434343"/>
                          </a:solidFill>
                        </a:rPr>
                        <a:t>x7</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None/>
                      </a:pPr>
                      <a:r>
                        <a:rPr lang="ja" sz="1000" b="1">
                          <a:solidFill>
                            <a:srgbClr val="434343"/>
                          </a:solidFill>
                        </a:rPr>
                        <a:t>x8</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3</a:t>
                      </a:r>
                      <a:endParaRPr sz="1000" b="1">
                        <a:solidFill>
                          <a:srgbClr val="434343"/>
                        </a:solidFill>
                      </a:endParaRPr>
                    </a:p>
                  </a:txBody>
                  <a:tcPr marL="91425" marR="91425" marT="91425" marB="91425"/>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None/>
                      </a:pPr>
                      <a:r>
                        <a:rPr lang="ja" sz="1000" b="1">
                          <a:solidFill>
                            <a:srgbClr val="434343"/>
                          </a:solidFill>
                        </a:rPr>
                        <a:t>x9</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None/>
                      </a:pPr>
                      <a:r>
                        <a:rPr lang="ja" sz="1000" b="1">
                          <a:solidFill>
                            <a:srgbClr val="434343"/>
                          </a:solidFill>
                        </a:rPr>
                        <a:t>x10</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2</a:t>
                      </a:r>
                      <a:endParaRPr sz="1000" b="1">
                        <a:solidFill>
                          <a:srgbClr val="434343"/>
                        </a:solidFill>
                      </a:endParaRPr>
                    </a:p>
                  </a:txBody>
                  <a:tcPr marL="91425" marR="91425" marT="91425" marB="91425"/>
                </a:tc>
                <a:extLst>
                  <a:ext uri="{0D108BD9-81ED-4DB2-BD59-A6C34878D82A}">
                    <a16:rowId xmlns:a16="http://schemas.microsoft.com/office/drawing/2014/main" val="10010"/>
                  </a:ext>
                </a:extLst>
              </a:tr>
            </a:tbl>
          </a:graphicData>
        </a:graphic>
      </p:graphicFrame>
      <p:sp>
        <p:nvSpPr>
          <p:cNvPr id="1461" name="Google Shape;1461;p70"/>
          <p:cNvSpPr txBox="1"/>
          <p:nvPr/>
        </p:nvSpPr>
        <p:spPr>
          <a:xfrm>
            <a:off x="381000" y="620475"/>
            <a:ext cx="83658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b="1">
                <a:solidFill>
                  <a:srgbClr val="434343"/>
                </a:solidFill>
              </a:rPr>
              <a:t>数式で表現してみます。ポアソン分布の確率密度（質量）関数を f( x | λ ) とします。</a:t>
            </a:r>
            <a:endParaRPr sz="1050">
              <a:solidFill>
                <a:srgbClr val="434343"/>
              </a:solidFill>
              <a:highlight>
                <a:srgbClr val="FFFFFF"/>
              </a:highlight>
            </a:endParaRPr>
          </a:p>
          <a:p>
            <a:pPr marL="0" lvl="0" indent="0" algn="l" rtl="0">
              <a:spcBef>
                <a:spcPts val="0"/>
              </a:spcBef>
              <a:spcAft>
                <a:spcPts val="0"/>
              </a:spcAft>
              <a:buNone/>
            </a:pPr>
            <a:endParaRPr b="1">
              <a:solidFill>
                <a:srgbClr val="434343"/>
              </a:solidFill>
            </a:endParaRPr>
          </a:p>
        </p:txBody>
      </p:sp>
      <p:graphicFrame>
        <p:nvGraphicFramePr>
          <p:cNvPr id="1462" name="Google Shape;1462;p70"/>
          <p:cNvGraphicFramePr/>
          <p:nvPr/>
        </p:nvGraphicFramePr>
        <p:xfrm>
          <a:off x="1787925" y="1045275"/>
          <a:ext cx="3000000" cy="3000000"/>
        </p:xfrm>
        <a:graphic>
          <a:graphicData uri="http://schemas.openxmlformats.org/drawingml/2006/table">
            <a:tbl>
              <a:tblPr>
                <a:noFill/>
                <a:tableStyleId>{0F489861-B3D8-4FA8-A063-03081A47B5C3}</a:tableStyleId>
              </a:tblPr>
              <a:tblGrid>
                <a:gridCol w="1281700">
                  <a:extLst>
                    <a:ext uri="{9D8B030D-6E8A-4147-A177-3AD203B41FA5}">
                      <a16:colId xmlns:a16="http://schemas.microsoft.com/office/drawing/2014/main" val="20000"/>
                    </a:ext>
                  </a:extLst>
                </a:gridCol>
                <a:gridCol w="1281700">
                  <a:extLst>
                    <a:ext uri="{9D8B030D-6E8A-4147-A177-3AD203B41FA5}">
                      <a16:colId xmlns:a16="http://schemas.microsoft.com/office/drawing/2014/main" val="20001"/>
                    </a:ext>
                  </a:extLst>
                </a:gridCol>
              </a:tblGrid>
              <a:tr h="331550">
                <a:tc>
                  <a:txBody>
                    <a:bodyPr/>
                    <a:lstStyle/>
                    <a:p>
                      <a:pPr marL="0" lvl="0" indent="0" algn="ctr" rtl="0">
                        <a:spcBef>
                          <a:spcPts val="0"/>
                        </a:spcBef>
                        <a:spcAft>
                          <a:spcPts val="0"/>
                        </a:spcAft>
                        <a:buNone/>
                      </a:pPr>
                      <a:r>
                        <a:rPr lang="ja" sz="1000" b="1">
                          <a:solidFill>
                            <a:srgbClr val="FFFFFF"/>
                          </a:solidFill>
                        </a:rPr>
                        <a:t>λ = 1</a:t>
                      </a:r>
                      <a:endParaRPr sz="1000" b="1">
                        <a:solidFill>
                          <a:srgbClr val="FFFFFF"/>
                        </a:solidFill>
                      </a:endParaRPr>
                    </a:p>
                  </a:txBody>
                  <a:tcPr marL="91425" marR="91425" marT="91425" marB="91425">
                    <a:solidFill>
                      <a:srgbClr val="E69138"/>
                    </a:solidFill>
                  </a:tcPr>
                </a:tc>
                <a:tc>
                  <a:txBody>
                    <a:bodyPr/>
                    <a:lstStyle/>
                    <a:p>
                      <a:pPr marL="0" lvl="0" indent="0" algn="ctr" rtl="0">
                        <a:spcBef>
                          <a:spcPts val="0"/>
                        </a:spcBef>
                        <a:spcAft>
                          <a:spcPts val="0"/>
                        </a:spcAft>
                        <a:buNone/>
                      </a:pPr>
                      <a:r>
                        <a:rPr lang="ja" sz="1000" b="1">
                          <a:solidFill>
                            <a:srgbClr val="FFFFFF"/>
                          </a:solidFill>
                        </a:rPr>
                        <a:t>λ = 3</a:t>
                      </a:r>
                      <a:endParaRPr sz="1000" b="1">
                        <a:solidFill>
                          <a:srgbClr val="FFFFFF"/>
                        </a:solidFill>
                      </a:endParaRPr>
                    </a:p>
                  </a:txBody>
                  <a:tcPr marL="91425" marR="91425" marT="91425" marB="91425">
                    <a:solidFill>
                      <a:srgbClr val="E69138"/>
                    </a:solidFill>
                  </a:tcPr>
                </a:tc>
                <a:extLst>
                  <a:ext uri="{0D108BD9-81ED-4DB2-BD59-A6C34878D82A}">
                    <a16:rowId xmlns:a16="http://schemas.microsoft.com/office/drawing/2014/main" val="10000"/>
                  </a:ext>
                </a:extLst>
              </a:tr>
              <a:tr h="331550">
                <a:tc>
                  <a:txBody>
                    <a:bodyPr/>
                    <a:lstStyle/>
                    <a:p>
                      <a:pPr marL="0" lvl="0" indent="0" algn="ctr" rtl="0">
                        <a:spcBef>
                          <a:spcPts val="0"/>
                        </a:spcBef>
                        <a:spcAft>
                          <a:spcPts val="0"/>
                        </a:spcAft>
                        <a:buNone/>
                      </a:pPr>
                      <a:r>
                        <a:rPr lang="ja" sz="1000" b="1">
                          <a:solidFill>
                            <a:srgbClr val="434343"/>
                          </a:solidFill>
                        </a:rPr>
                        <a:t>f(x = 1 | λ = 1)</a:t>
                      </a:r>
                      <a:endParaRPr sz="1000" b="1">
                        <a:solidFill>
                          <a:srgbClr val="434343"/>
                        </a:solidFill>
                      </a:endParaRPr>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1 | λ = 3)</a:t>
                      </a:r>
                      <a:endParaRPr sz="1000" b="1">
                        <a:solidFill>
                          <a:srgbClr val="434343"/>
                        </a:solidFill>
                      </a:endParaRPr>
                    </a:p>
                  </a:txBody>
                  <a:tcPr marL="91425" marR="91425" marT="91425" marB="91425"/>
                </a:tc>
                <a:extLst>
                  <a:ext uri="{0D108BD9-81ED-4DB2-BD59-A6C34878D82A}">
                    <a16:rowId xmlns:a16="http://schemas.microsoft.com/office/drawing/2014/main" val="10001"/>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3 | λ = 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f(x = 3 | λ = 3)</a:t>
                      </a:r>
                      <a:endParaRPr sz="1000" b="1">
                        <a:solidFill>
                          <a:srgbClr val="434343"/>
                        </a:solidFill>
                      </a:endParaRPr>
                    </a:p>
                  </a:txBody>
                  <a:tcPr marL="91425" marR="91425" marT="91425" marB="91425"/>
                </a:tc>
                <a:extLst>
                  <a:ext uri="{0D108BD9-81ED-4DB2-BD59-A6C34878D82A}">
                    <a16:rowId xmlns:a16="http://schemas.microsoft.com/office/drawing/2014/main" val="10002"/>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4 | λ = 1)</a:t>
                      </a:r>
                      <a:endParaRPr sz="1000" b="1">
                        <a:solidFill>
                          <a:srgbClr val="434343"/>
                        </a:solidFill>
                      </a:endParaRPr>
                    </a:p>
                  </a:txBody>
                  <a:tcPr marL="91425" marR="91425" marT="91425" marB="91425"/>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4 | λ = 3)</a:t>
                      </a:r>
                      <a:endParaRPr sz="1000" b="1">
                        <a:solidFill>
                          <a:srgbClr val="434343"/>
                        </a:solidFill>
                      </a:endParaRPr>
                    </a:p>
                  </a:txBody>
                  <a:tcPr marL="91425" marR="91425" marT="91425" marB="91425"/>
                </a:tc>
                <a:extLst>
                  <a:ext uri="{0D108BD9-81ED-4DB2-BD59-A6C34878D82A}">
                    <a16:rowId xmlns:a16="http://schemas.microsoft.com/office/drawing/2014/main" val="10003"/>
                  </a:ext>
                </a:extLst>
              </a:tr>
              <a:tr h="331550">
                <a:tc>
                  <a:txBody>
                    <a:bodyPr/>
                    <a:lstStyle/>
                    <a:p>
                      <a:pPr marL="0" lvl="0" indent="0" algn="ctr" rtl="0">
                        <a:spcBef>
                          <a:spcPts val="0"/>
                        </a:spcBef>
                        <a:spcAft>
                          <a:spcPts val="0"/>
                        </a:spcAft>
                        <a:buNone/>
                      </a:pPr>
                      <a:r>
                        <a:rPr lang="ja" sz="1000" b="1">
                          <a:solidFill>
                            <a:srgbClr val="434343"/>
                          </a:solidFill>
                        </a:rPr>
                        <a:t>f(x = 3 | λ = 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f(x = 3 | λ = 3)</a:t>
                      </a:r>
                      <a:endParaRPr sz="1000" b="1">
                        <a:solidFill>
                          <a:srgbClr val="434343"/>
                        </a:solidFill>
                      </a:endParaRPr>
                    </a:p>
                  </a:txBody>
                  <a:tcPr marL="91425" marR="91425" marT="91425" marB="91425"/>
                </a:tc>
                <a:extLst>
                  <a:ext uri="{0D108BD9-81ED-4DB2-BD59-A6C34878D82A}">
                    <a16:rowId xmlns:a16="http://schemas.microsoft.com/office/drawing/2014/main" val="10004"/>
                  </a:ext>
                </a:extLst>
              </a:tr>
              <a:tr h="331550">
                <a:tc>
                  <a:txBody>
                    <a:bodyPr/>
                    <a:lstStyle/>
                    <a:p>
                      <a:pPr marL="0" lvl="0" indent="0" algn="ctr" rtl="0">
                        <a:spcBef>
                          <a:spcPts val="0"/>
                        </a:spcBef>
                        <a:spcAft>
                          <a:spcPts val="0"/>
                        </a:spcAft>
                        <a:buNone/>
                      </a:pPr>
                      <a:r>
                        <a:rPr lang="ja" sz="1000" b="1">
                          <a:solidFill>
                            <a:srgbClr val="434343"/>
                          </a:solidFill>
                        </a:rPr>
                        <a:t>f(x = 2 | λ = 1)</a:t>
                      </a:r>
                      <a:endParaRPr sz="1000" b="1">
                        <a:solidFill>
                          <a:srgbClr val="434343"/>
                        </a:solidFill>
                      </a:endParaRPr>
                    </a:p>
                  </a:txBody>
                  <a:tcPr marL="91425" marR="91425" marT="91425" marB="91425"/>
                </a:tc>
                <a:tc>
                  <a:txBody>
                    <a:bodyPr/>
                    <a:lstStyle/>
                    <a:p>
                      <a:pPr marL="0" lvl="0" indent="0" algn="ctr" rtl="0">
                        <a:spcBef>
                          <a:spcPts val="0"/>
                        </a:spcBef>
                        <a:spcAft>
                          <a:spcPts val="0"/>
                        </a:spcAft>
                        <a:buNone/>
                      </a:pPr>
                      <a:r>
                        <a:rPr lang="ja" sz="1000" b="1">
                          <a:solidFill>
                            <a:srgbClr val="434343"/>
                          </a:solidFill>
                        </a:rPr>
                        <a:t>f(x = 2 | λ = 3)</a:t>
                      </a:r>
                      <a:endParaRPr sz="1000" b="1">
                        <a:solidFill>
                          <a:srgbClr val="434343"/>
                        </a:solidFill>
                      </a:endParaRPr>
                    </a:p>
                  </a:txBody>
                  <a:tcPr marL="91425" marR="91425" marT="91425" marB="91425"/>
                </a:tc>
                <a:extLst>
                  <a:ext uri="{0D108BD9-81ED-4DB2-BD59-A6C34878D82A}">
                    <a16:rowId xmlns:a16="http://schemas.microsoft.com/office/drawing/2014/main" val="10005"/>
                  </a:ext>
                </a:extLst>
              </a:tr>
              <a:tr h="331550">
                <a:tc>
                  <a:txBody>
                    <a:bodyPr/>
                    <a:lstStyle/>
                    <a:p>
                      <a:pPr marL="0" lvl="0" indent="0" algn="ctr" rtl="0">
                        <a:spcBef>
                          <a:spcPts val="0"/>
                        </a:spcBef>
                        <a:spcAft>
                          <a:spcPts val="0"/>
                        </a:spcAft>
                        <a:buNone/>
                      </a:pPr>
                      <a:r>
                        <a:rPr lang="ja" sz="1000" b="1">
                          <a:solidFill>
                            <a:srgbClr val="434343"/>
                          </a:solidFill>
                        </a:rPr>
                        <a:t>f(x = 4 | λ = 1)</a:t>
                      </a:r>
                      <a:endParaRPr sz="1000" b="1">
                        <a:solidFill>
                          <a:srgbClr val="434343"/>
                        </a:solidFill>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434343"/>
                          </a:solidFill>
                        </a:rPr>
                        <a:t>f(x = 4 | λ = 3)</a:t>
                      </a:r>
                      <a:endParaRPr sz="1000" b="1">
                        <a:solidFill>
                          <a:srgbClr val="434343"/>
                        </a:solidFill>
                      </a:endParaRPr>
                    </a:p>
                  </a:txBody>
                  <a:tcPr marL="91425" marR="91425" marT="91425" marB="91425"/>
                </a:tc>
                <a:extLst>
                  <a:ext uri="{0D108BD9-81ED-4DB2-BD59-A6C34878D82A}">
                    <a16:rowId xmlns:a16="http://schemas.microsoft.com/office/drawing/2014/main" val="10006"/>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3 | λ = 1)</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434343"/>
                          </a:solidFill>
                        </a:rPr>
                        <a:t>f(x = 3 | λ = 3)</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3 | λ = 1)</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434343"/>
                          </a:solidFill>
                        </a:rPr>
                        <a:t>f(x = 3 | λ = 3)</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8"/>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2 | λ = 1)</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434343"/>
                          </a:solidFill>
                        </a:rPr>
                        <a:t>f(x = 2 | λ = 3)</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9"/>
                  </a:ext>
                </a:extLst>
              </a:tr>
              <a:tr h="331550">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2 | λ = 1)</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ja" sz="1000" b="1">
                          <a:solidFill>
                            <a:srgbClr val="434343"/>
                          </a:solidFill>
                        </a:rPr>
                        <a:t>f(x = 2 | λ = 3)</a:t>
                      </a:r>
                      <a:endParaRPr sz="1000" b="1">
                        <a:solidFill>
                          <a:srgbClr val="434343"/>
                        </a:solidFill>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10"/>
                  </a:ext>
                </a:extLst>
              </a:tr>
            </a:tbl>
          </a:graphicData>
        </a:graphic>
      </p:graphicFrame>
      <p:sp>
        <p:nvSpPr>
          <p:cNvPr id="1463" name="Google Shape;1463;p70"/>
          <p:cNvSpPr txBox="1"/>
          <p:nvPr/>
        </p:nvSpPr>
        <p:spPr>
          <a:xfrm>
            <a:off x="1786100" y="904354"/>
            <a:ext cx="1413000" cy="12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00" b="1">
                <a:solidFill>
                  <a:srgbClr val="E69138"/>
                </a:solidFill>
              </a:rPr>
              <a:t>x が得られる確率</a:t>
            </a:r>
            <a:endParaRPr sz="700" b="1">
              <a:solidFill>
                <a:srgbClr val="E69138"/>
              </a:solidFill>
            </a:endParaRPr>
          </a:p>
        </p:txBody>
      </p:sp>
      <p:pic>
        <p:nvPicPr>
          <p:cNvPr id="1464" name="Google Shape;1464;p70"/>
          <p:cNvPicPr preferRelativeResize="0"/>
          <p:nvPr/>
        </p:nvPicPr>
        <p:blipFill>
          <a:blip r:embed="rId5">
            <a:alphaModFix/>
          </a:blip>
          <a:stretch>
            <a:fillRect/>
          </a:stretch>
        </p:blipFill>
        <p:spPr>
          <a:xfrm>
            <a:off x="4929425" y="1481965"/>
            <a:ext cx="2440016" cy="467775"/>
          </a:xfrm>
          <a:prstGeom prst="rect">
            <a:avLst/>
          </a:prstGeom>
          <a:noFill/>
          <a:ln>
            <a:noFill/>
          </a:ln>
        </p:spPr>
      </p:pic>
      <p:pic>
        <p:nvPicPr>
          <p:cNvPr id="1465" name="Google Shape;1465;p70"/>
          <p:cNvPicPr preferRelativeResize="0"/>
          <p:nvPr/>
        </p:nvPicPr>
        <p:blipFill>
          <a:blip r:embed="rId3">
            <a:alphaModFix/>
          </a:blip>
          <a:stretch>
            <a:fillRect/>
          </a:stretch>
        </p:blipFill>
        <p:spPr>
          <a:xfrm>
            <a:off x="4912075" y="3286310"/>
            <a:ext cx="1838500" cy="646350"/>
          </a:xfrm>
          <a:prstGeom prst="rect">
            <a:avLst/>
          </a:prstGeom>
          <a:noFill/>
          <a:ln>
            <a:noFill/>
          </a:ln>
        </p:spPr>
      </p:pic>
      <p:sp>
        <p:nvSpPr>
          <p:cNvPr id="1466" name="Google Shape;1466;p70"/>
          <p:cNvSpPr txBox="1"/>
          <p:nvPr/>
        </p:nvSpPr>
        <p:spPr>
          <a:xfrm>
            <a:off x="4503975" y="963375"/>
            <a:ext cx="4395000" cy="39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2000" b="1">
                <a:solidFill>
                  <a:srgbClr val="434343"/>
                </a:solidFill>
              </a:rPr>
              <a:t>λ = 1 の尤度</a:t>
            </a:r>
            <a:endParaRPr sz="2000" b="1">
              <a:solidFill>
                <a:srgbClr val="434343"/>
              </a:solidFill>
            </a:endParaRPr>
          </a:p>
        </p:txBody>
      </p:sp>
      <p:sp>
        <p:nvSpPr>
          <p:cNvPr id="1467" name="Google Shape;1467;p70"/>
          <p:cNvSpPr txBox="1"/>
          <p:nvPr/>
        </p:nvSpPr>
        <p:spPr>
          <a:xfrm>
            <a:off x="4503975" y="1953975"/>
            <a:ext cx="4395000" cy="39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2000" b="1">
                <a:solidFill>
                  <a:srgbClr val="434343"/>
                </a:solidFill>
              </a:rPr>
              <a:t>λ = 3 の尤度</a:t>
            </a:r>
            <a:endParaRPr sz="2000" b="1">
              <a:solidFill>
                <a:srgbClr val="434343"/>
              </a:solidFill>
            </a:endParaRPr>
          </a:p>
        </p:txBody>
      </p:sp>
      <p:sp>
        <p:nvSpPr>
          <p:cNvPr id="1468" name="Google Shape;1468;p70"/>
          <p:cNvSpPr txBox="1"/>
          <p:nvPr/>
        </p:nvSpPr>
        <p:spPr>
          <a:xfrm>
            <a:off x="4503975" y="3020775"/>
            <a:ext cx="4395000" cy="39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2000" b="1">
                <a:solidFill>
                  <a:srgbClr val="434343"/>
                </a:solidFill>
              </a:rPr>
              <a:t>λ = θ として一般化</a:t>
            </a:r>
            <a:endParaRPr sz="2000" b="1">
              <a:solidFill>
                <a:srgbClr val="434343"/>
              </a:solidFill>
            </a:endParaRPr>
          </a:p>
        </p:txBody>
      </p:sp>
      <p:sp>
        <p:nvSpPr>
          <p:cNvPr id="1469" name="Google Shape;1469;p70"/>
          <p:cNvSpPr txBox="1"/>
          <p:nvPr/>
        </p:nvSpPr>
        <p:spPr>
          <a:xfrm>
            <a:off x="4566975" y="1616525"/>
            <a:ext cx="4296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rgbClr val="434343"/>
                </a:solidFill>
              </a:rPr>
              <a:t>=</a:t>
            </a:r>
            <a:endParaRPr sz="2000" b="1">
              <a:solidFill>
                <a:srgbClr val="434343"/>
              </a:solidFill>
            </a:endParaRPr>
          </a:p>
        </p:txBody>
      </p:sp>
      <p:sp>
        <p:nvSpPr>
          <p:cNvPr id="1470" name="Google Shape;1470;p70"/>
          <p:cNvSpPr txBox="1"/>
          <p:nvPr/>
        </p:nvSpPr>
        <p:spPr>
          <a:xfrm>
            <a:off x="4566975" y="2584516"/>
            <a:ext cx="4296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rgbClr val="434343"/>
                </a:solidFill>
              </a:rPr>
              <a:t>=</a:t>
            </a:r>
            <a:endParaRPr sz="2000" b="1">
              <a:solidFill>
                <a:srgbClr val="434343"/>
              </a:solidFill>
            </a:endParaRPr>
          </a:p>
        </p:txBody>
      </p:sp>
      <p:sp>
        <p:nvSpPr>
          <p:cNvPr id="1471" name="Google Shape;1471;p70"/>
          <p:cNvSpPr txBox="1"/>
          <p:nvPr/>
        </p:nvSpPr>
        <p:spPr>
          <a:xfrm>
            <a:off x="4566975" y="3445325"/>
            <a:ext cx="4296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 b="1">
                <a:solidFill>
                  <a:srgbClr val="434343"/>
                </a:solidFill>
              </a:rPr>
              <a:t>=</a:t>
            </a:r>
            <a:endParaRPr sz="2000" b="1">
              <a:solidFill>
                <a:srgbClr val="434343"/>
              </a:solidFill>
            </a:endParaRPr>
          </a:p>
        </p:txBody>
      </p:sp>
      <p:pic>
        <p:nvPicPr>
          <p:cNvPr id="1472" name="Google Shape;1472;p70"/>
          <p:cNvPicPr preferRelativeResize="0"/>
          <p:nvPr/>
        </p:nvPicPr>
        <p:blipFill rotWithShape="1">
          <a:blip r:embed="rId5">
            <a:alphaModFix/>
          </a:blip>
          <a:srcRect l="3197" t="22073" r="87479" b="19392"/>
          <a:stretch/>
        </p:blipFill>
        <p:spPr>
          <a:xfrm>
            <a:off x="7467350" y="1119675"/>
            <a:ext cx="227475" cy="273800"/>
          </a:xfrm>
          <a:prstGeom prst="rect">
            <a:avLst/>
          </a:prstGeom>
          <a:noFill/>
          <a:ln>
            <a:noFill/>
          </a:ln>
        </p:spPr>
      </p:pic>
      <p:sp>
        <p:nvSpPr>
          <p:cNvPr id="1473" name="Google Shape;1473;p70"/>
          <p:cNvSpPr txBox="1"/>
          <p:nvPr/>
        </p:nvSpPr>
        <p:spPr>
          <a:xfrm>
            <a:off x="4626050" y="3923177"/>
            <a:ext cx="4395000" cy="821400"/>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pic>
        <p:nvPicPr>
          <p:cNvPr id="1478" name="Google Shape;1478;p71"/>
          <p:cNvPicPr preferRelativeResize="0"/>
          <p:nvPr/>
        </p:nvPicPr>
        <p:blipFill>
          <a:blip r:embed="rId3">
            <a:alphaModFix/>
          </a:blip>
          <a:stretch>
            <a:fillRect/>
          </a:stretch>
        </p:blipFill>
        <p:spPr>
          <a:xfrm>
            <a:off x="4888600" y="3488860"/>
            <a:ext cx="1813725" cy="1210872"/>
          </a:xfrm>
          <a:prstGeom prst="rect">
            <a:avLst/>
          </a:prstGeom>
          <a:noFill/>
          <a:ln>
            <a:noFill/>
          </a:ln>
        </p:spPr>
      </p:pic>
      <p:pic>
        <p:nvPicPr>
          <p:cNvPr id="1479" name="Google Shape;1479;p71"/>
          <p:cNvPicPr preferRelativeResize="0"/>
          <p:nvPr/>
        </p:nvPicPr>
        <p:blipFill>
          <a:blip r:embed="rId3">
            <a:alphaModFix/>
          </a:blip>
          <a:stretch>
            <a:fillRect/>
          </a:stretch>
        </p:blipFill>
        <p:spPr>
          <a:xfrm>
            <a:off x="2656742" y="3488860"/>
            <a:ext cx="1813725" cy="1210872"/>
          </a:xfrm>
          <a:prstGeom prst="rect">
            <a:avLst/>
          </a:prstGeom>
          <a:noFill/>
          <a:ln>
            <a:noFill/>
          </a:ln>
        </p:spPr>
      </p:pic>
      <p:pic>
        <p:nvPicPr>
          <p:cNvPr id="1480" name="Google Shape;1480;p71"/>
          <p:cNvPicPr preferRelativeResize="0"/>
          <p:nvPr/>
        </p:nvPicPr>
        <p:blipFill>
          <a:blip r:embed="rId3">
            <a:alphaModFix/>
          </a:blip>
          <a:stretch>
            <a:fillRect/>
          </a:stretch>
        </p:blipFill>
        <p:spPr>
          <a:xfrm>
            <a:off x="370742" y="3488860"/>
            <a:ext cx="1813725" cy="1210872"/>
          </a:xfrm>
          <a:prstGeom prst="rect">
            <a:avLst/>
          </a:prstGeom>
          <a:noFill/>
          <a:ln>
            <a:noFill/>
          </a:ln>
        </p:spPr>
      </p:pic>
      <p:pic>
        <p:nvPicPr>
          <p:cNvPr id="1481" name="Google Shape;1481;p71"/>
          <p:cNvPicPr preferRelativeResize="0"/>
          <p:nvPr/>
        </p:nvPicPr>
        <p:blipFill>
          <a:blip r:embed="rId3">
            <a:alphaModFix/>
          </a:blip>
          <a:stretch>
            <a:fillRect/>
          </a:stretch>
        </p:blipFill>
        <p:spPr>
          <a:xfrm>
            <a:off x="6320089" y="1282749"/>
            <a:ext cx="2530775" cy="1689562"/>
          </a:xfrm>
          <a:prstGeom prst="rect">
            <a:avLst/>
          </a:prstGeom>
          <a:noFill/>
          <a:ln>
            <a:noFill/>
          </a:ln>
        </p:spPr>
      </p:pic>
      <p:sp>
        <p:nvSpPr>
          <p:cNvPr id="1482" name="Google Shape;1482;p71"/>
          <p:cNvSpPr/>
          <p:nvPr/>
        </p:nvSpPr>
        <p:spPr>
          <a:xfrm>
            <a:off x="298950" y="1036600"/>
            <a:ext cx="5568000" cy="203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58</a:t>
            </a:fld>
            <a:endParaRPr/>
          </a:p>
        </p:txBody>
      </p:sp>
      <p:sp>
        <p:nvSpPr>
          <p:cNvPr id="1484" name="Google Shape;1484;p71"/>
          <p:cNvSpPr txBox="1"/>
          <p:nvPr/>
        </p:nvSpPr>
        <p:spPr>
          <a:xfrm>
            <a:off x="298950" y="609900"/>
            <a:ext cx="8555400" cy="37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b="1">
                <a:solidFill>
                  <a:srgbClr val="434343"/>
                </a:solidFill>
              </a:rPr>
              <a:t>尤度を算出する数式を一般化することができました。改めてここまでのプロセスを図示します。</a:t>
            </a:r>
            <a:endParaRPr b="1">
              <a:solidFill>
                <a:srgbClr val="434343"/>
              </a:solidFill>
            </a:endParaRPr>
          </a:p>
        </p:txBody>
      </p:sp>
      <p:pic>
        <p:nvPicPr>
          <p:cNvPr id="1485" name="Google Shape;1485;p71"/>
          <p:cNvPicPr preferRelativeResize="0"/>
          <p:nvPr/>
        </p:nvPicPr>
        <p:blipFill>
          <a:blip r:embed="rId4">
            <a:alphaModFix/>
          </a:blip>
          <a:stretch>
            <a:fillRect/>
          </a:stretch>
        </p:blipFill>
        <p:spPr>
          <a:xfrm>
            <a:off x="459188" y="1277397"/>
            <a:ext cx="2530800" cy="1689597"/>
          </a:xfrm>
          <a:prstGeom prst="rect">
            <a:avLst/>
          </a:prstGeom>
          <a:noFill/>
          <a:ln>
            <a:noFill/>
          </a:ln>
        </p:spPr>
      </p:pic>
      <p:pic>
        <p:nvPicPr>
          <p:cNvPr id="1486" name="Google Shape;1486;p71"/>
          <p:cNvPicPr preferRelativeResize="0"/>
          <p:nvPr/>
        </p:nvPicPr>
        <p:blipFill>
          <a:blip r:embed="rId5">
            <a:alphaModFix/>
          </a:blip>
          <a:stretch>
            <a:fillRect/>
          </a:stretch>
        </p:blipFill>
        <p:spPr>
          <a:xfrm>
            <a:off x="3238863" y="1277412"/>
            <a:ext cx="2530775" cy="1689582"/>
          </a:xfrm>
          <a:prstGeom prst="rect">
            <a:avLst/>
          </a:prstGeom>
          <a:noFill/>
          <a:ln>
            <a:noFill/>
          </a:ln>
        </p:spPr>
      </p:pic>
      <p:sp>
        <p:nvSpPr>
          <p:cNvPr id="1487" name="Google Shape;1487;p71"/>
          <p:cNvSpPr txBox="1"/>
          <p:nvPr/>
        </p:nvSpPr>
        <p:spPr>
          <a:xfrm>
            <a:off x="555625" y="1105700"/>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データ</a:t>
            </a:r>
            <a:endParaRPr sz="800" b="1">
              <a:solidFill>
                <a:srgbClr val="1155CC"/>
              </a:solidFill>
            </a:endParaRPr>
          </a:p>
          <a:p>
            <a:pPr marL="0" lvl="0" indent="0" algn="ctr" rtl="0">
              <a:spcBef>
                <a:spcPts val="0"/>
              </a:spcBef>
              <a:spcAft>
                <a:spcPts val="0"/>
              </a:spcAft>
              <a:buNone/>
            </a:pPr>
            <a:r>
              <a:rPr lang="ja" sz="800" b="1">
                <a:solidFill>
                  <a:srgbClr val="1155CC"/>
                </a:solidFill>
              </a:rPr>
              <a:t>（横軸が確率変数,  縦軸が頻度）</a:t>
            </a:r>
            <a:endParaRPr sz="800" b="1">
              <a:solidFill>
                <a:srgbClr val="1155CC"/>
              </a:solidFill>
            </a:endParaRPr>
          </a:p>
        </p:txBody>
      </p:sp>
      <p:sp>
        <p:nvSpPr>
          <p:cNvPr id="1488" name="Google Shape;1488;p71"/>
          <p:cNvSpPr txBox="1"/>
          <p:nvPr/>
        </p:nvSpPr>
        <p:spPr>
          <a:xfrm>
            <a:off x="3322475" y="1105700"/>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密度（質量）関数</a:t>
            </a:r>
            <a:endParaRPr sz="800" b="1">
              <a:solidFill>
                <a:srgbClr val="FF0062"/>
              </a:solidFill>
            </a:endParaRPr>
          </a:p>
          <a:p>
            <a:pPr marL="0" lvl="0" indent="0" algn="ctr" rtl="0">
              <a:spcBef>
                <a:spcPts val="0"/>
              </a:spcBef>
              <a:spcAft>
                <a:spcPts val="0"/>
              </a:spcAft>
              <a:buNone/>
            </a:pPr>
            <a:r>
              <a:rPr lang="ja" sz="800" b="1">
                <a:solidFill>
                  <a:srgbClr val="FF0062"/>
                </a:solidFill>
              </a:rPr>
              <a:t>（横軸が確率変数, 縦軸が確率）</a:t>
            </a:r>
            <a:endParaRPr sz="800" b="1">
              <a:solidFill>
                <a:srgbClr val="FF0062"/>
              </a:solidFill>
            </a:endParaRPr>
          </a:p>
        </p:txBody>
      </p:sp>
      <p:sp>
        <p:nvSpPr>
          <p:cNvPr id="1489" name="Google Shape;1489;p71"/>
          <p:cNvSpPr txBox="1"/>
          <p:nvPr/>
        </p:nvSpPr>
        <p:spPr>
          <a:xfrm>
            <a:off x="6394113" y="1105700"/>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E69138"/>
                </a:solidFill>
              </a:rPr>
              <a:t>尤度関数</a:t>
            </a:r>
            <a:endParaRPr sz="800" b="1">
              <a:solidFill>
                <a:srgbClr val="E69138"/>
              </a:solidFill>
            </a:endParaRPr>
          </a:p>
          <a:p>
            <a:pPr marL="0" lvl="0" indent="0" algn="ctr" rtl="0">
              <a:spcBef>
                <a:spcPts val="0"/>
              </a:spcBef>
              <a:spcAft>
                <a:spcPts val="0"/>
              </a:spcAft>
              <a:buNone/>
            </a:pPr>
            <a:r>
              <a:rPr lang="ja" sz="800" b="1">
                <a:solidFill>
                  <a:srgbClr val="E69138"/>
                </a:solidFill>
              </a:rPr>
              <a:t>(横軸がパラメーター, 縦軸が尤度)</a:t>
            </a:r>
            <a:endParaRPr sz="800" b="1">
              <a:solidFill>
                <a:srgbClr val="E69138"/>
              </a:solidFill>
            </a:endParaRPr>
          </a:p>
        </p:txBody>
      </p:sp>
      <p:sp>
        <p:nvSpPr>
          <p:cNvPr id="1490" name="Google Shape;1490;p71"/>
          <p:cNvSpPr/>
          <p:nvPr/>
        </p:nvSpPr>
        <p:spPr>
          <a:xfrm rot="5400000">
            <a:off x="5847647" y="2025300"/>
            <a:ext cx="777300" cy="1938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1"/>
          <p:cNvSpPr txBox="1"/>
          <p:nvPr/>
        </p:nvSpPr>
        <p:spPr>
          <a:xfrm>
            <a:off x="298950" y="3118975"/>
            <a:ext cx="8555400" cy="33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この</a:t>
            </a:r>
            <a:r>
              <a:rPr lang="ja" b="1">
                <a:solidFill>
                  <a:srgbClr val="E69138"/>
                </a:solidFill>
              </a:rPr>
              <a:t>尤度関数</a:t>
            </a:r>
            <a:r>
              <a:rPr lang="ja" b="1">
                <a:solidFill>
                  <a:srgbClr val="434343"/>
                </a:solidFill>
              </a:rPr>
              <a:t>を用いてパラメータを左右に動かしながら「最も尤度が高いパラメーター」を探索します。</a:t>
            </a:r>
            <a:endParaRPr b="1">
              <a:solidFill>
                <a:srgbClr val="434343"/>
              </a:solidFill>
            </a:endParaRPr>
          </a:p>
        </p:txBody>
      </p:sp>
      <p:sp>
        <p:nvSpPr>
          <p:cNvPr id="1492" name="Google Shape;1492;p71"/>
          <p:cNvSpPr/>
          <p:nvPr/>
        </p:nvSpPr>
        <p:spPr>
          <a:xfrm>
            <a:off x="6022130" y="2073197"/>
            <a:ext cx="97500" cy="975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1"/>
          <p:cNvSpPr/>
          <p:nvPr/>
        </p:nvSpPr>
        <p:spPr>
          <a:xfrm>
            <a:off x="5889475" y="2073197"/>
            <a:ext cx="97500" cy="975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94" name="Google Shape;1494;p71"/>
          <p:cNvCxnSpPr/>
          <p:nvPr/>
        </p:nvCxnSpPr>
        <p:spPr>
          <a:xfrm rot="10800000">
            <a:off x="511830" y="4568238"/>
            <a:ext cx="0" cy="69000"/>
          </a:xfrm>
          <a:prstGeom prst="straightConnector1">
            <a:avLst/>
          </a:prstGeom>
          <a:noFill/>
          <a:ln w="9525" cap="flat" cmpd="sng">
            <a:solidFill>
              <a:srgbClr val="FF0062"/>
            </a:solidFill>
            <a:prstDash val="solid"/>
            <a:round/>
            <a:headEnd type="none" w="med" len="med"/>
            <a:tailEnd type="none" w="med" len="med"/>
          </a:ln>
        </p:spPr>
      </p:cxnSp>
      <p:sp>
        <p:nvSpPr>
          <p:cNvPr id="1495" name="Google Shape;1495;p71"/>
          <p:cNvSpPr txBox="1"/>
          <p:nvPr/>
        </p:nvSpPr>
        <p:spPr>
          <a:xfrm>
            <a:off x="269343" y="4666849"/>
            <a:ext cx="4839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λ = 1</a:t>
            </a:r>
            <a:endParaRPr sz="1000" b="1">
              <a:solidFill>
                <a:srgbClr val="FF0062"/>
              </a:solidFill>
            </a:endParaRPr>
          </a:p>
        </p:txBody>
      </p:sp>
      <p:cxnSp>
        <p:nvCxnSpPr>
          <p:cNvPr id="1496" name="Google Shape;1496;p71"/>
          <p:cNvCxnSpPr/>
          <p:nvPr/>
        </p:nvCxnSpPr>
        <p:spPr>
          <a:xfrm rot="10800000">
            <a:off x="511700" y="4568238"/>
            <a:ext cx="1670100" cy="0"/>
          </a:xfrm>
          <a:prstGeom prst="straightConnector1">
            <a:avLst/>
          </a:prstGeom>
          <a:noFill/>
          <a:ln w="9525" cap="flat" cmpd="sng">
            <a:solidFill>
              <a:srgbClr val="FF0062"/>
            </a:solidFill>
            <a:prstDash val="dot"/>
            <a:round/>
            <a:headEnd type="none" w="med" len="med"/>
            <a:tailEnd type="none" w="med" len="med"/>
          </a:ln>
        </p:spPr>
      </p:cxnSp>
      <p:cxnSp>
        <p:nvCxnSpPr>
          <p:cNvPr id="1497" name="Google Shape;1497;p71"/>
          <p:cNvCxnSpPr/>
          <p:nvPr/>
        </p:nvCxnSpPr>
        <p:spPr>
          <a:xfrm rot="10800000">
            <a:off x="3427175" y="3768438"/>
            <a:ext cx="0" cy="868800"/>
          </a:xfrm>
          <a:prstGeom prst="straightConnector1">
            <a:avLst/>
          </a:prstGeom>
          <a:noFill/>
          <a:ln w="9525" cap="flat" cmpd="sng">
            <a:solidFill>
              <a:srgbClr val="FF0062"/>
            </a:solidFill>
            <a:prstDash val="solid"/>
            <a:round/>
            <a:headEnd type="none" w="med" len="med"/>
            <a:tailEnd type="none" w="med" len="med"/>
          </a:ln>
        </p:spPr>
      </p:cxnSp>
      <p:sp>
        <p:nvSpPr>
          <p:cNvPr id="1498" name="Google Shape;1498;p71"/>
          <p:cNvSpPr txBox="1"/>
          <p:nvPr/>
        </p:nvSpPr>
        <p:spPr>
          <a:xfrm>
            <a:off x="3214180" y="4666843"/>
            <a:ext cx="4839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λ = 3</a:t>
            </a:r>
            <a:endParaRPr sz="1000" b="1">
              <a:solidFill>
                <a:srgbClr val="FF0062"/>
              </a:solidFill>
            </a:endParaRPr>
          </a:p>
        </p:txBody>
      </p:sp>
      <p:cxnSp>
        <p:nvCxnSpPr>
          <p:cNvPr id="1499" name="Google Shape;1499;p71"/>
          <p:cNvCxnSpPr/>
          <p:nvPr/>
        </p:nvCxnSpPr>
        <p:spPr>
          <a:xfrm rot="10800000">
            <a:off x="3466600" y="3768438"/>
            <a:ext cx="995700" cy="0"/>
          </a:xfrm>
          <a:prstGeom prst="straightConnector1">
            <a:avLst/>
          </a:prstGeom>
          <a:noFill/>
          <a:ln w="9525" cap="flat" cmpd="sng">
            <a:solidFill>
              <a:srgbClr val="FF0062"/>
            </a:solidFill>
            <a:prstDash val="dot"/>
            <a:round/>
            <a:headEnd type="none" w="med" len="med"/>
            <a:tailEnd type="none" w="med" len="med"/>
          </a:ln>
        </p:spPr>
      </p:cxnSp>
      <p:sp>
        <p:nvSpPr>
          <p:cNvPr id="1500" name="Google Shape;1500;p71"/>
          <p:cNvSpPr txBox="1"/>
          <p:nvPr/>
        </p:nvSpPr>
        <p:spPr>
          <a:xfrm>
            <a:off x="4477425" y="3682638"/>
            <a:ext cx="4839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尤度 高</a:t>
            </a:r>
            <a:endParaRPr sz="1000" b="1">
              <a:solidFill>
                <a:srgbClr val="FF0062"/>
              </a:solidFill>
            </a:endParaRPr>
          </a:p>
        </p:txBody>
      </p:sp>
      <p:cxnSp>
        <p:nvCxnSpPr>
          <p:cNvPr id="1501" name="Google Shape;1501;p71"/>
          <p:cNvCxnSpPr>
            <a:stCxn id="1502" idx="1"/>
          </p:cNvCxnSpPr>
          <p:nvPr/>
        </p:nvCxnSpPr>
        <p:spPr>
          <a:xfrm rot="10800000">
            <a:off x="5440450" y="3565438"/>
            <a:ext cx="1269900" cy="0"/>
          </a:xfrm>
          <a:prstGeom prst="straightConnector1">
            <a:avLst/>
          </a:prstGeom>
          <a:noFill/>
          <a:ln w="9525" cap="flat" cmpd="sng">
            <a:solidFill>
              <a:srgbClr val="FF0062"/>
            </a:solidFill>
            <a:prstDash val="dot"/>
            <a:round/>
            <a:headEnd type="none" w="med" len="med"/>
            <a:tailEnd type="none" w="med" len="med"/>
          </a:ln>
        </p:spPr>
      </p:cxnSp>
      <p:sp>
        <p:nvSpPr>
          <p:cNvPr id="1502" name="Google Shape;1502;p71"/>
          <p:cNvSpPr txBox="1"/>
          <p:nvPr/>
        </p:nvSpPr>
        <p:spPr>
          <a:xfrm>
            <a:off x="6710350" y="3479638"/>
            <a:ext cx="4839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尤度 最高</a:t>
            </a:r>
            <a:endParaRPr sz="1000" b="1">
              <a:solidFill>
                <a:srgbClr val="FF0062"/>
              </a:solidFill>
            </a:endParaRPr>
          </a:p>
        </p:txBody>
      </p:sp>
      <p:cxnSp>
        <p:nvCxnSpPr>
          <p:cNvPr id="1503" name="Google Shape;1503;p71"/>
          <p:cNvCxnSpPr/>
          <p:nvPr/>
        </p:nvCxnSpPr>
        <p:spPr>
          <a:xfrm rot="10800000">
            <a:off x="5440450" y="3565338"/>
            <a:ext cx="0" cy="1071900"/>
          </a:xfrm>
          <a:prstGeom prst="straightConnector1">
            <a:avLst/>
          </a:prstGeom>
          <a:noFill/>
          <a:ln w="9525" cap="flat" cmpd="sng">
            <a:solidFill>
              <a:srgbClr val="FF0062"/>
            </a:solidFill>
            <a:prstDash val="solid"/>
            <a:round/>
            <a:headEnd type="none" w="med" len="med"/>
            <a:tailEnd type="none" w="med" len="med"/>
          </a:ln>
        </p:spPr>
      </p:cxnSp>
      <p:sp>
        <p:nvSpPr>
          <p:cNvPr id="1504" name="Google Shape;1504;p71"/>
          <p:cNvSpPr txBox="1"/>
          <p:nvPr/>
        </p:nvSpPr>
        <p:spPr>
          <a:xfrm>
            <a:off x="5227776" y="4666843"/>
            <a:ext cx="4839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λ = ?</a:t>
            </a:r>
            <a:endParaRPr sz="1000" b="1">
              <a:solidFill>
                <a:srgbClr val="FF0062"/>
              </a:solidFill>
            </a:endParaRPr>
          </a:p>
        </p:txBody>
      </p:sp>
      <p:sp>
        <p:nvSpPr>
          <p:cNvPr id="1505" name="Google Shape;1505;p71"/>
          <p:cNvSpPr txBox="1"/>
          <p:nvPr/>
        </p:nvSpPr>
        <p:spPr>
          <a:xfrm>
            <a:off x="6821800" y="3946163"/>
            <a:ext cx="1895400" cy="43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b="1">
                <a:solidFill>
                  <a:srgbClr val="434343"/>
                </a:solidFill>
              </a:rPr>
              <a:t>どのように探索するのでしょうか？</a:t>
            </a:r>
            <a:endParaRPr sz="1200" b="1">
              <a:solidFill>
                <a:srgbClr val="434343"/>
              </a:solidFill>
            </a:endParaRPr>
          </a:p>
        </p:txBody>
      </p:sp>
      <p:sp>
        <p:nvSpPr>
          <p:cNvPr id="1506" name="Google Shape;1506;p7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尤度関数までのプロセス</a:t>
            </a:r>
            <a:endParaRPr/>
          </a:p>
        </p:txBody>
      </p:sp>
      <p:sp>
        <p:nvSpPr>
          <p:cNvPr id="1507" name="Google Shape;1507;p71"/>
          <p:cNvSpPr/>
          <p:nvPr/>
        </p:nvSpPr>
        <p:spPr>
          <a:xfrm>
            <a:off x="365266" y="1159376"/>
            <a:ext cx="374100" cy="374100"/>
          </a:xfrm>
          <a:prstGeom prst="ellipse">
            <a:avLst/>
          </a:prstGeom>
          <a:solidFill>
            <a:srgbClr val="FFFFFF"/>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ja" b="1">
                <a:solidFill>
                  <a:srgbClr val="1155CC"/>
                </a:solidFill>
              </a:rPr>
              <a:t>1</a:t>
            </a:r>
            <a:endParaRPr b="1">
              <a:solidFill>
                <a:srgbClr val="1155CC"/>
              </a:solidFill>
            </a:endParaRPr>
          </a:p>
        </p:txBody>
      </p:sp>
      <p:sp>
        <p:nvSpPr>
          <p:cNvPr id="1508" name="Google Shape;1508;p71"/>
          <p:cNvSpPr/>
          <p:nvPr/>
        </p:nvSpPr>
        <p:spPr>
          <a:xfrm>
            <a:off x="3153596" y="1149504"/>
            <a:ext cx="374100" cy="374100"/>
          </a:xfrm>
          <a:prstGeom prst="ellipse">
            <a:avLst/>
          </a:prstGeom>
          <a:solidFill>
            <a:srgbClr val="FFFFFF"/>
          </a:solid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2</a:t>
            </a:r>
            <a:endParaRPr b="1">
              <a:solidFill>
                <a:srgbClr val="FF0062"/>
              </a:solidFill>
            </a:endParaRPr>
          </a:p>
        </p:txBody>
      </p:sp>
      <p:sp>
        <p:nvSpPr>
          <p:cNvPr id="1509" name="Google Shape;1509;p71"/>
          <p:cNvSpPr/>
          <p:nvPr/>
        </p:nvSpPr>
        <p:spPr>
          <a:xfrm>
            <a:off x="6232562" y="1140096"/>
            <a:ext cx="374100" cy="374100"/>
          </a:xfrm>
          <a:prstGeom prst="ellipse">
            <a:avLst/>
          </a:prstGeom>
          <a:solidFill>
            <a:srgbClr val="FFFFFF"/>
          </a:solid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E69138"/>
                </a:solidFill>
              </a:rPr>
              <a:t>3</a:t>
            </a:r>
            <a:endParaRPr b="1">
              <a:solidFill>
                <a:srgbClr val="E69138"/>
              </a:solidFill>
            </a:endParaRPr>
          </a:p>
        </p:txBody>
      </p:sp>
      <p:sp>
        <p:nvSpPr>
          <p:cNvPr id="1510" name="Google Shape;1510;p71"/>
          <p:cNvSpPr txBox="1"/>
          <p:nvPr/>
        </p:nvSpPr>
        <p:spPr>
          <a:xfrm>
            <a:off x="2181800" y="4482438"/>
            <a:ext cx="4839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尤度 低</a:t>
            </a:r>
            <a:endParaRPr sz="1000" b="1">
              <a:solidFill>
                <a:srgbClr val="FF006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p72"/>
          <p:cNvSpPr/>
          <p:nvPr/>
        </p:nvSpPr>
        <p:spPr>
          <a:xfrm>
            <a:off x="375150" y="1252250"/>
            <a:ext cx="8332200" cy="2162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6" name="Google Shape;1516;p72"/>
          <p:cNvPicPr preferRelativeResize="0"/>
          <p:nvPr/>
        </p:nvPicPr>
        <p:blipFill>
          <a:blip r:embed="rId3">
            <a:alphaModFix/>
          </a:blip>
          <a:stretch>
            <a:fillRect/>
          </a:stretch>
        </p:blipFill>
        <p:spPr>
          <a:xfrm>
            <a:off x="385087" y="1610967"/>
            <a:ext cx="2530775" cy="1689588"/>
          </a:xfrm>
          <a:prstGeom prst="rect">
            <a:avLst/>
          </a:prstGeom>
          <a:noFill/>
          <a:ln>
            <a:noFill/>
          </a:ln>
        </p:spPr>
      </p:pic>
      <p:sp>
        <p:nvSpPr>
          <p:cNvPr id="1517" name="Google Shape;1517;p72"/>
          <p:cNvSpPr txBox="1"/>
          <p:nvPr/>
        </p:nvSpPr>
        <p:spPr>
          <a:xfrm>
            <a:off x="3613275" y="1407450"/>
            <a:ext cx="5193000" cy="91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尤度関数をL(θ)とします。</a:t>
            </a:r>
            <a:r>
              <a:rPr lang="ja" sz="800">
                <a:solidFill>
                  <a:srgbClr val="434343"/>
                </a:solidFill>
              </a:rPr>
              <a:t>※LはLikelihood(尤度)のL。L(x|θ)と表記することもある。</a:t>
            </a:r>
            <a:endParaRPr sz="800">
              <a:solidFill>
                <a:srgbClr val="434343"/>
              </a:solidFill>
            </a:endParaRPr>
          </a:p>
          <a:p>
            <a:pPr marL="0" lvl="0" indent="0" algn="l" rtl="0">
              <a:spcBef>
                <a:spcPts val="0"/>
              </a:spcBef>
              <a:spcAft>
                <a:spcPts val="0"/>
              </a:spcAft>
              <a:buClr>
                <a:schemeClr val="dk1"/>
              </a:buClr>
              <a:buSzPts val="1100"/>
              <a:buFont typeface="Arial"/>
              <a:buNone/>
            </a:pPr>
            <a:r>
              <a:rPr lang="ja" sz="1200">
                <a:solidFill>
                  <a:srgbClr val="434343"/>
                </a:solidFill>
              </a:rPr>
              <a:t>L(θ)をθについて微分して傾きを求め、それがゼロになる時のθを求めるので式は以下のようになります。</a:t>
            </a:r>
            <a:endParaRPr sz="1000">
              <a:solidFill>
                <a:srgbClr val="434343"/>
              </a:solidFill>
            </a:endParaRPr>
          </a:p>
        </p:txBody>
      </p:sp>
      <p:sp>
        <p:nvSpPr>
          <p:cNvPr id="1518" name="Google Shape;1518;p72"/>
          <p:cNvSpPr/>
          <p:nvPr/>
        </p:nvSpPr>
        <p:spPr>
          <a:xfrm>
            <a:off x="1398300" y="1433439"/>
            <a:ext cx="1602000" cy="15501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2"/>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59</a:t>
            </a:fld>
            <a:endParaRPr/>
          </a:p>
        </p:txBody>
      </p:sp>
      <p:sp>
        <p:nvSpPr>
          <p:cNvPr id="1520" name="Google Shape;1520;p72"/>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ja" sz="2400" b="1"/>
              <a:t>最尤推定 : 最後のステップ</a:t>
            </a:r>
            <a:endParaRPr/>
          </a:p>
        </p:txBody>
      </p:sp>
      <p:sp>
        <p:nvSpPr>
          <p:cNvPr id="1521" name="Google Shape;1521;p72"/>
          <p:cNvSpPr/>
          <p:nvPr/>
        </p:nvSpPr>
        <p:spPr>
          <a:xfrm>
            <a:off x="977375" y="1568175"/>
            <a:ext cx="335700" cy="335700"/>
          </a:xfrm>
          <a:prstGeom prst="ellipse">
            <a:avLst/>
          </a:prstGeom>
          <a:noFill/>
          <a:ln w="381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2" name="Google Shape;1522;p72"/>
          <p:cNvCxnSpPr/>
          <p:nvPr/>
        </p:nvCxnSpPr>
        <p:spPr>
          <a:xfrm rot="10800000" flipH="1">
            <a:off x="1184714" y="1399030"/>
            <a:ext cx="750300" cy="149400"/>
          </a:xfrm>
          <a:prstGeom prst="straightConnector1">
            <a:avLst/>
          </a:prstGeom>
          <a:noFill/>
          <a:ln w="19050" cap="flat" cmpd="sng">
            <a:solidFill>
              <a:srgbClr val="666666"/>
            </a:solidFill>
            <a:prstDash val="dot"/>
            <a:round/>
            <a:headEnd type="none" w="med" len="med"/>
            <a:tailEnd type="none" w="med" len="med"/>
          </a:ln>
        </p:spPr>
      </p:cxnSp>
      <p:cxnSp>
        <p:nvCxnSpPr>
          <p:cNvPr id="1523" name="Google Shape;1523;p72"/>
          <p:cNvCxnSpPr/>
          <p:nvPr/>
        </p:nvCxnSpPr>
        <p:spPr>
          <a:xfrm>
            <a:off x="987048" y="1854713"/>
            <a:ext cx="454200" cy="689700"/>
          </a:xfrm>
          <a:prstGeom prst="straightConnector1">
            <a:avLst/>
          </a:prstGeom>
          <a:noFill/>
          <a:ln w="19050" cap="flat" cmpd="sng">
            <a:solidFill>
              <a:srgbClr val="666666"/>
            </a:solidFill>
            <a:prstDash val="dot"/>
            <a:round/>
            <a:headEnd type="none" w="med" len="med"/>
            <a:tailEnd type="none" w="med" len="med"/>
          </a:ln>
        </p:spPr>
      </p:cxnSp>
      <p:pic>
        <p:nvPicPr>
          <p:cNvPr id="1524" name="Google Shape;1524;p72"/>
          <p:cNvPicPr preferRelativeResize="0"/>
          <p:nvPr/>
        </p:nvPicPr>
        <p:blipFill rotWithShape="1">
          <a:blip r:embed="rId3">
            <a:alphaModFix/>
          </a:blip>
          <a:srcRect l="15099" t="-3870" r="57738" b="63218"/>
          <a:stretch/>
        </p:blipFill>
        <p:spPr>
          <a:xfrm>
            <a:off x="1392100" y="1441125"/>
            <a:ext cx="1602000" cy="1600500"/>
          </a:xfrm>
          <a:prstGeom prst="ellipse">
            <a:avLst/>
          </a:prstGeom>
          <a:noFill/>
          <a:ln w="38100" cap="flat" cmpd="sng">
            <a:solidFill>
              <a:srgbClr val="999999"/>
            </a:solidFill>
            <a:prstDash val="solid"/>
            <a:round/>
            <a:headEnd type="none" w="sm" len="sm"/>
            <a:tailEnd type="none" w="sm" len="sm"/>
          </a:ln>
        </p:spPr>
      </p:pic>
      <p:cxnSp>
        <p:nvCxnSpPr>
          <p:cNvPr id="1525" name="Google Shape;1525;p72"/>
          <p:cNvCxnSpPr/>
          <p:nvPr/>
        </p:nvCxnSpPr>
        <p:spPr>
          <a:xfrm>
            <a:off x="1603139" y="1857517"/>
            <a:ext cx="1253700" cy="0"/>
          </a:xfrm>
          <a:prstGeom prst="straightConnector1">
            <a:avLst/>
          </a:prstGeom>
          <a:noFill/>
          <a:ln w="19050" cap="flat" cmpd="sng">
            <a:solidFill>
              <a:srgbClr val="9900FF"/>
            </a:solidFill>
            <a:prstDash val="solid"/>
            <a:round/>
            <a:headEnd type="none" w="med" len="med"/>
            <a:tailEnd type="none" w="med" len="med"/>
          </a:ln>
        </p:spPr>
      </p:cxnSp>
      <p:sp>
        <p:nvSpPr>
          <p:cNvPr id="1526" name="Google Shape;1526;p72"/>
          <p:cNvSpPr/>
          <p:nvPr/>
        </p:nvSpPr>
        <p:spPr>
          <a:xfrm>
            <a:off x="2749764" y="1985490"/>
            <a:ext cx="847500" cy="374100"/>
          </a:xfrm>
          <a:prstGeom prst="wedgeRectCallout">
            <a:avLst>
              <a:gd name="adj1" fmla="val -50000"/>
              <a:gd name="adj2" fmla="val -67642"/>
            </a:avLst>
          </a:prstGeom>
          <a:solidFill>
            <a:srgbClr val="FFFFFF"/>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9900FF"/>
                </a:solidFill>
              </a:rPr>
              <a:t>頂上の接線は傾きがゼロ</a:t>
            </a:r>
            <a:endParaRPr sz="800" b="1">
              <a:solidFill>
                <a:srgbClr val="9900FF"/>
              </a:solidFill>
            </a:endParaRPr>
          </a:p>
        </p:txBody>
      </p:sp>
      <p:pic>
        <p:nvPicPr>
          <p:cNvPr id="1527" name="Google Shape;1527;p72"/>
          <p:cNvPicPr preferRelativeResize="0"/>
          <p:nvPr/>
        </p:nvPicPr>
        <p:blipFill rotWithShape="1">
          <a:blip r:embed="rId4">
            <a:alphaModFix/>
          </a:blip>
          <a:srcRect r="3725" b="6568"/>
          <a:stretch/>
        </p:blipFill>
        <p:spPr>
          <a:xfrm>
            <a:off x="3666850" y="2353050"/>
            <a:ext cx="1753075" cy="850700"/>
          </a:xfrm>
          <a:prstGeom prst="rect">
            <a:avLst/>
          </a:prstGeom>
          <a:noFill/>
          <a:ln w="19050" cap="flat" cmpd="sng">
            <a:solidFill>
              <a:srgbClr val="9900FF"/>
            </a:solidFill>
            <a:prstDash val="solid"/>
            <a:round/>
            <a:headEnd type="none" w="sm" len="sm"/>
            <a:tailEnd type="none" w="sm" len="sm"/>
          </a:ln>
        </p:spPr>
      </p:pic>
      <p:sp>
        <p:nvSpPr>
          <p:cNvPr id="1528" name="Google Shape;1528;p72"/>
          <p:cNvSpPr txBox="1"/>
          <p:nvPr/>
        </p:nvSpPr>
        <p:spPr>
          <a:xfrm>
            <a:off x="298950" y="3528867"/>
            <a:ext cx="8555400" cy="1155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b="1">
                <a:solidFill>
                  <a:srgbClr val="434343"/>
                </a:solidFill>
              </a:rPr>
              <a:t>ここでは式の証明は割愛しますが、Poisson分布の最尤推定量（尤度が最大のパラメーター）は</a:t>
            </a:r>
            <a:endParaRPr b="1">
              <a:solidFill>
                <a:srgbClr val="434343"/>
              </a:solidFill>
            </a:endParaRPr>
          </a:p>
          <a:p>
            <a:pPr marL="0" lvl="0" indent="0" algn="l" rtl="0">
              <a:lnSpc>
                <a:spcPct val="115000"/>
              </a:lnSpc>
              <a:spcBef>
                <a:spcPts val="0"/>
              </a:spcBef>
              <a:spcAft>
                <a:spcPts val="0"/>
              </a:spcAft>
              <a:buNone/>
            </a:pPr>
            <a:r>
              <a:rPr lang="ja" b="1">
                <a:solidFill>
                  <a:srgbClr val="434343"/>
                </a:solidFill>
              </a:rPr>
              <a:t>データXの平均値です。</a:t>
            </a:r>
            <a:endParaRPr b="1">
              <a:solidFill>
                <a:srgbClr val="434343"/>
              </a:solidFill>
            </a:endParaRPr>
          </a:p>
          <a:p>
            <a:pPr marL="0" lvl="0" indent="0" algn="l" rtl="0">
              <a:lnSpc>
                <a:spcPct val="115000"/>
              </a:lnSpc>
              <a:spcBef>
                <a:spcPts val="0"/>
              </a:spcBef>
              <a:spcAft>
                <a:spcPts val="0"/>
              </a:spcAft>
              <a:buNone/>
            </a:pPr>
            <a:r>
              <a:rPr lang="ja" b="1">
                <a:solidFill>
                  <a:srgbClr val="434343"/>
                </a:solidFill>
              </a:rPr>
              <a:t>何気なく「パラメーターが平均値だからデータの平均を当てはめてみよう」と考えていたら、それは実は最尤推定を行っていたことになるわけです。</a:t>
            </a:r>
            <a:endParaRPr b="1">
              <a:solidFill>
                <a:srgbClr val="434343"/>
              </a:solidFill>
            </a:endParaRPr>
          </a:p>
        </p:txBody>
      </p:sp>
      <p:sp>
        <p:nvSpPr>
          <p:cNvPr id="1529" name="Google Shape;1529;p72"/>
          <p:cNvSpPr txBox="1"/>
          <p:nvPr/>
        </p:nvSpPr>
        <p:spPr>
          <a:xfrm>
            <a:off x="5532825" y="2353005"/>
            <a:ext cx="3090000" cy="850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200">
                <a:solidFill>
                  <a:srgbClr val="434343"/>
                </a:solidFill>
              </a:rPr>
              <a:t>左の式を θ = ...の形になるように解いていけば尤度関数の傾きがゼロの時のθが求まる。そしてそのθが尤度が最大のパラメーターと言うわけです。</a:t>
            </a:r>
            <a:endParaRPr sz="1200">
              <a:solidFill>
                <a:srgbClr val="434343"/>
              </a:solidFill>
            </a:endParaRPr>
          </a:p>
        </p:txBody>
      </p:sp>
      <p:sp>
        <p:nvSpPr>
          <p:cNvPr id="1530" name="Google Shape;1530;p72"/>
          <p:cNvSpPr txBox="1"/>
          <p:nvPr/>
        </p:nvSpPr>
        <p:spPr>
          <a:xfrm>
            <a:off x="298950" y="686100"/>
            <a:ext cx="8555400" cy="447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b="1">
                <a:solidFill>
                  <a:srgbClr val="434343"/>
                </a:solidFill>
              </a:rPr>
              <a:t>尤度関数の頂上は傾きがゼロになっているので、尤度関数の微分 = 0 を解いて求めます。</a:t>
            </a:r>
            <a:endParaRPr sz="900" b="1">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ケーススタディ：②Afterコロナはいつからか</a:t>
            </a:r>
            <a:endParaRPr/>
          </a:p>
        </p:txBody>
      </p:sp>
      <p:sp>
        <p:nvSpPr>
          <p:cNvPr id="176" name="Google Shape;176;p19"/>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a:t>
            </a:fld>
            <a:endParaRPr/>
          </a:p>
        </p:txBody>
      </p:sp>
      <p:sp>
        <p:nvSpPr>
          <p:cNvPr id="177" name="Google Shape;177;p19"/>
          <p:cNvSpPr txBox="1"/>
          <p:nvPr/>
        </p:nvSpPr>
        <p:spPr>
          <a:xfrm>
            <a:off x="315300" y="610906"/>
            <a:ext cx="8520600" cy="118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次にWebサイトのコンバージョン分析を考えてみます。マーケチームの課題はCOVID-19の前後でコンバージョンに寄与する要素が変化しているため、施策が打ちにくくなっていることです。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COVID-19以前はコンバージョンを目的変数としたロジスティック回帰を用いて回帰係数（オッズ比）を出力し、施策に活かしていたのですがやり直す必要がありそうです。では、いつからのデータをCOVID-19以後のデータとみなせば良いのでしょう。潜在的には回帰係数の「変化点」があるはずですが、従来の方法では数理的に求めることはできません。</a:t>
            </a:r>
            <a:endParaRPr sz="1200">
              <a:solidFill>
                <a:srgbClr val="434343"/>
              </a:solidFill>
            </a:endParaRPr>
          </a:p>
          <a:p>
            <a:pPr marL="0" lvl="0" indent="0" algn="l" rtl="0">
              <a:lnSpc>
                <a:spcPct val="115000"/>
              </a:lnSpc>
              <a:spcBef>
                <a:spcPts val="0"/>
              </a:spcBef>
              <a:spcAft>
                <a:spcPts val="0"/>
              </a:spcAft>
              <a:buNone/>
            </a:pPr>
            <a:endParaRPr sz="1200">
              <a:solidFill>
                <a:srgbClr val="434343"/>
              </a:solidFill>
            </a:endParaRPr>
          </a:p>
        </p:txBody>
      </p:sp>
      <p:sp>
        <p:nvSpPr>
          <p:cNvPr id="178" name="Google Shape;178;p19"/>
          <p:cNvSpPr/>
          <p:nvPr/>
        </p:nvSpPr>
        <p:spPr>
          <a:xfrm>
            <a:off x="5607600" y="1874125"/>
            <a:ext cx="3228300" cy="254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387900" y="1874125"/>
            <a:ext cx="3228300" cy="254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5718975" y="2130325"/>
            <a:ext cx="2975700" cy="1061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1" name="Google Shape;181;p19"/>
          <p:cNvCxnSpPr>
            <a:endCxn id="180" idx="1"/>
          </p:cNvCxnSpPr>
          <p:nvPr/>
        </p:nvCxnSpPr>
        <p:spPr>
          <a:xfrm>
            <a:off x="3281175" y="2660875"/>
            <a:ext cx="2437800" cy="0"/>
          </a:xfrm>
          <a:prstGeom prst="straightConnector1">
            <a:avLst/>
          </a:prstGeom>
          <a:noFill/>
          <a:ln w="28575" cap="flat" cmpd="sng">
            <a:solidFill>
              <a:schemeClr val="dk2"/>
            </a:solidFill>
            <a:prstDash val="solid"/>
            <a:round/>
            <a:headEnd type="none" w="med" len="med"/>
            <a:tailEnd type="triangle" w="med" len="med"/>
          </a:ln>
        </p:spPr>
      </p:cxnSp>
      <p:sp>
        <p:nvSpPr>
          <p:cNvPr id="182" name="Google Shape;182;p19"/>
          <p:cNvSpPr txBox="1"/>
          <p:nvPr/>
        </p:nvSpPr>
        <p:spPr>
          <a:xfrm>
            <a:off x="3484525" y="2372647"/>
            <a:ext cx="20790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Before COVID-19</a:t>
            </a:r>
            <a:endParaRPr>
              <a:solidFill>
                <a:srgbClr val="434343"/>
              </a:solidFill>
            </a:endParaRPr>
          </a:p>
        </p:txBody>
      </p:sp>
      <p:sp>
        <p:nvSpPr>
          <p:cNvPr id="183" name="Google Shape;183;p19"/>
          <p:cNvSpPr/>
          <p:nvPr/>
        </p:nvSpPr>
        <p:spPr>
          <a:xfrm>
            <a:off x="5718975" y="3293470"/>
            <a:ext cx="2975700" cy="1061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 name="Google Shape;184;p19"/>
          <p:cNvCxnSpPr>
            <a:endCxn id="183" idx="1"/>
          </p:cNvCxnSpPr>
          <p:nvPr/>
        </p:nvCxnSpPr>
        <p:spPr>
          <a:xfrm>
            <a:off x="3498075" y="3824020"/>
            <a:ext cx="2220900" cy="0"/>
          </a:xfrm>
          <a:prstGeom prst="straightConnector1">
            <a:avLst/>
          </a:prstGeom>
          <a:noFill/>
          <a:ln w="28575" cap="flat" cmpd="sng">
            <a:solidFill>
              <a:schemeClr val="dk2"/>
            </a:solidFill>
            <a:prstDash val="solid"/>
            <a:round/>
            <a:headEnd type="none" w="med" len="med"/>
            <a:tailEnd type="triangle" w="med" len="med"/>
          </a:ln>
        </p:spPr>
      </p:cxnSp>
      <p:sp>
        <p:nvSpPr>
          <p:cNvPr id="185" name="Google Shape;185;p19"/>
          <p:cNvSpPr txBox="1"/>
          <p:nvPr/>
        </p:nvSpPr>
        <p:spPr>
          <a:xfrm>
            <a:off x="3484525" y="3535792"/>
            <a:ext cx="20790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a:solidFill>
                  <a:srgbClr val="434343"/>
                </a:solidFill>
              </a:rPr>
              <a:t>After COVID-19</a:t>
            </a:r>
            <a:endParaRPr>
              <a:solidFill>
                <a:srgbClr val="434343"/>
              </a:solidFill>
            </a:endParaRPr>
          </a:p>
        </p:txBody>
      </p:sp>
      <p:sp>
        <p:nvSpPr>
          <p:cNvPr id="186" name="Google Shape;186;p19"/>
          <p:cNvSpPr/>
          <p:nvPr/>
        </p:nvSpPr>
        <p:spPr>
          <a:xfrm>
            <a:off x="522250" y="2130325"/>
            <a:ext cx="2975700" cy="222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87" name="Google Shape;187;p19"/>
          <p:cNvGraphicFramePr/>
          <p:nvPr/>
        </p:nvGraphicFramePr>
        <p:xfrm>
          <a:off x="596700" y="2420211"/>
          <a:ext cx="3000000" cy="3000000"/>
        </p:xfrm>
        <a:graphic>
          <a:graphicData uri="http://schemas.openxmlformats.org/drawingml/2006/table">
            <a:tbl>
              <a:tblPr>
                <a:noFill/>
                <a:tableStyleId>{0F489861-B3D8-4FA8-A063-03081A47B5C3}</a:tableStyleId>
              </a:tblPr>
              <a:tblGrid>
                <a:gridCol w="421825">
                  <a:extLst>
                    <a:ext uri="{9D8B030D-6E8A-4147-A177-3AD203B41FA5}">
                      <a16:colId xmlns:a16="http://schemas.microsoft.com/office/drawing/2014/main" val="20000"/>
                    </a:ext>
                  </a:extLst>
                </a:gridCol>
                <a:gridCol w="421825">
                  <a:extLst>
                    <a:ext uri="{9D8B030D-6E8A-4147-A177-3AD203B41FA5}">
                      <a16:colId xmlns:a16="http://schemas.microsoft.com/office/drawing/2014/main" val="20001"/>
                    </a:ext>
                  </a:extLst>
                </a:gridCol>
                <a:gridCol w="4218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6D9EEB"/>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6D9EEB"/>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6D9EEB"/>
                    </a:solidFill>
                  </a:tcPr>
                </a:tc>
                <a:extLst>
                  <a:ext uri="{0D108BD9-81ED-4DB2-BD59-A6C34878D82A}">
                    <a16:rowId xmlns:a16="http://schemas.microsoft.com/office/drawing/2014/main" val="10000"/>
                  </a:ext>
                </a:extLst>
              </a:tr>
              <a:tr h="295575">
                <a:tc>
                  <a:txBody>
                    <a:bodyPr/>
                    <a:lstStyle/>
                    <a:p>
                      <a:pPr marL="0" lvl="0" indent="0" algn="ctr" rtl="0">
                        <a:spcBef>
                          <a:spcPts val="0"/>
                        </a:spcBef>
                        <a:spcAft>
                          <a:spcPts val="0"/>
                        </a:spcAft>
                        <a:buNone/>
                      </a:pPr>
                      <a:r>
                        <a:rPr lang="ja" sz="800" b="1">
                          <a:solidFill>
                            <a:srgbClr val="434343"/>
                          </a:solidFill>
                        </a:rPr>
                        <a:t>0</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20</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4</a:t>
                      </a:r>
                      <a:endParaRPr sz="800" b="1">
                        <a:solidFill>
                          <a:srgbClr val="434343"/>
                        </a:solidFill>
                      </a:endParaRPr>
                    </a:p>
                  </a:txBody>
                  <a:tcPr marL="91425" marR="91425" marT="91425" marB="91425" anchor="ctr"/>
                </a:tc>
                <a:extLst>
                  <a:ext uri="{0D108BD9-81ED-4DB2-BD59-A6C34878D82A}">
                    <a16:rowId xmlns:a16="http://schemas.microsoft.com/office/drawing/2014/main" val="10001"/>
                  </a:ext>
                </a:extLst>
              </a:tr>
              <a:tr h="295575">
                <a:tc>
                  <a:txBody>
                    <a:bodyPr/>
                    <a:lstStyle/>
                    <a:p>
                      <a:pPr marL="0" lvl="0" indent="0" algn="ctr" rtl="0">
                        <a:spcBef>
                          <a:spcPts val="0"/>
                        </a:spcBef>
                        <a:spcAft>
                          <a:spcPts val="0"/>
                        </a:spcAft>
                        <a:buNone/>
                      </a:pPr>
                      <a:r>
                        <a:rPr lang="ja" sz="800" b="1">
                          <a:solidFill>
                            <a:srgbClr val="434343"/>
                          </a:solidFill>
                        </a:rPr>
                        <a:t>1</a:t>
                      </a:r>
                      <a:endParaRPr sz="800" b="1">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42</a:t>
                      </a:r>
                      <a:endParaRPr sz="800" b="1">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2</a:t>
                      </a:r>
                      <a:endParaRPr sz="800" b="1">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295575">
                <a:tc>
                  <a:txBody>
                    <a:bodyPr/>
                    <a:lstStyle/>
                    <a:p>
                      <a:pPr marL="0" lvl="0" indent="0" algn="ctr" rtl="0">
                        <a:spcBef>
                          <a:spcPts val="0"/>
                        </a:spcBef>
                        <a:spcAft>
                          <a:spcPts val="0"/>
                        </a:spcAft>
                        <a:buNone/>
                      </a:pPr>
                      <a:r>
                        <a:rPr lang="ja" sz="800" b="1">
                          <a:solidFill>
                            <a:srgbClr val="434343"/>
                          </a:solidFill>
                        </a:rPr>
                        <a:t>1</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4</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6</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295575">
                <a:tc>
                  <a:txBody>
                    <a:bodyPr/>
                    <a:lstStyle/>
                    <a:p>
                      <a:pPr marL="0" lvl="0" indent="0" algn="ctr" rtl="0">
                        <a:spcBef>
                          <a:spcPts val="0"/>
                        </a:spcBef>
                        <a:spcAft>
                          <a:spcPts val="0"/>
                        </a:spcAft>
                        <a:buNone/>
                      </a:pPr>
                      <a:r>
                        <a:rPr lang="ja" sz="800" b="1">
                          <a:solidFill>
                            <a:srgbClr val="434343"/>
                          </a:solidFill>
                        </a:rPr>
                        <a:t>0</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10</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9</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295575">
                <a:tc>
                  <a:txBody>
                    <a:bodyPr/>
                    <a:lstStyle/>
                    <a:p>
                      <a:pPr marL="0" lvl="0" indent="0" algn="ctr" rtl="0">
                        <a:spcBef>
                          <a:spcPts val="0"/>
                        </a:spcBef>
                        <a:spcAft>
                          <a:spcPts val="0"/>
                        </a:spcAft>
                        <a:buNone/>
                      </a:pPr>
                      <a:r>
                        <a:rPr lang="ja" sz="800" b="1">
                          <a:solidFill>
                            <a:srgbClr val="434343"/>
                          </a:solidFill>
                        </a:rPr>
                        <a:t>1</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12</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8</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188" name="Google Shape;188;p19"/>
          <p:cNvCxnSpPr/>
          <p:nvPr/>
        </p:nvCxnSpPr>
        <p:spPr>
          <a:xfrm>
            <a:off x="601048" y="3283850"/>
            <a:ext cx="2741400" cy="10500"/>
          </a:xfrm>
          <a:prstGeom prst="straightConnector1">
            <a:avLst/>
          </a:prstGeom>
          <a:noFill/>
          <a:ln w="28575" cap="flat" cmpd="sng">
            <a:solidFill>
              <a:srgbClr val="FF0062"/>
            </a:solidFill>
            <a:prstDash val="solid"/>
            <a:round/>
            <a:headEnd type="none" w="med" len="med"/>
            <a:tailEnd type="none" w="med" len="med"/>
          </a:ln>
        </p:spPr>
      </p:cxnSp>
      <p:sp>
        <p:nvSpPr>
          <p:cNvPr id="189" name="Google Shape;189;p19"/>
          <p:cNvSpPr txBox="1"/>
          <p:nvPr/>
        </p:nvSpPr>
        <p:spPr>
          <a:xfrm>
            <a:off x="1434650" y="3214850"/>
            <a:ext cx="936000" cy="138000"/>
          </a:xfrm>
          <a:prstGeom prst="rect">
            <a:avLst/>
          </a:prstGeom>
          <a:solidFill>
            <a:srgbClr val="FFFFFF"/>
          </a:solid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潜在的な変化点</a:t>
            </a:r>
            <a:endParaRPr sz="800" b="1">
              <a:solidFill>
                <a:srgbClr val="FF0062"/>
              </a:solidFill>
            </a:endParaRPr>
          </a:p>
        </p:txBody>
      </p:sp>
      <p:sp>
        <p:nvSpPr>
          <p:cNvPr id="190" name="Google Shape;190;p19"/>
          <p:cNvSpPr txBox="1"/>
          <p:nvPr/>
        </p:nvSpPr>
        <p:spPr>
          <a:xfrm>
            <a:off x="591200" y="2259067"/>
            <a:ext cx="12654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データ</a:t>
            </a:r>
            <a:endParaRPr sz="800" b="1">
              <a:solidFill>
                <a:srgbClr val="434343"/>
              </a:solidFill>
            </a:endParaRPr>
          </a:p>
        </p:txBody>
      </p:sp>
      <p:cxnSp>
        <p:nvCxnSpPr>
          <p:cNvPr id="191" name="Google Shape;191;p19"/>
          <p:cNvCxnSpPr/>
          <p:nvPr/>
        </p:nvCxnSpPr>
        <p:spPr>
          <a:xfrm rot="10800000">
            <a:off x="2179350" y="2426510"/>
            <a:ext cx="0" cy="726600"/>
          </a:xfrm>
          <a:prstGeom prst="straightConnector1">
            <a:avLst/>
          </a:prstGeom>
          <a:noFill/>
          <a:ln w="9525" cap="flat" cmpd="sng">
            <a:solidFill>
              <a:schemeClr val="dk2"/>
            </a:solidFill>
            <a:prstDash val="solid"/>
            <a:round/>
            <a:headEnd type="none" w="med" len="med"/>
            <a:tailEnd type="none" w="med" len="med"/>
          </a:ln>
        </p:spPr>
      </p:cxnSp>
      <p:cxnSp>
        <p:nvCxnSpPr>
          <p:cNvPr id="192" name="Google Shape;192;p19"/>
          <p:cNvCxnSpPr/>
          <p:nvPr/>
        </p:nvCxnSpPr>
        <p:spPr>
          <a:xfrm>
            <a:off x="2179365" y="3149457"/>
            <a:ext cx="1101900" cy="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19"/>
          <p:cNvCxnSpPr/>
          <p:nvPr/>
        </p:nvCxnSpPr>
        <p:spPr>
          <a:xfrm rot="10800000">
            <a:off x="2179350" y="3463750"/>
            <a:ext cx="0" cy="72660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19"/>
          <p:cNvCxnSpPr/>
          <p:nvPr/>
        </p:nvCxnSpPr>
        <p:spPr>
          <a:xfrm>
            <a:off x="2179365" y="4186697"/>
            <a:ext cx="1101900" cy="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19"/>
          <p:cNvCxnSpPr/>
          <p:nvPr/>
        </p:nvCxnSpPr>
        <p:spPr>
          <a:xfrm rot="10800000" flipH="1">
            <a:off x="2177622" y="2423810"/>
            <a:ext cx="1024800" cy="729300"/>
          </a:xfrm>
          <a:prstGeom prst="curvedConnector3">
            <a:avLst>
              <a:gd name="adj1" fmla="val 50000"/>
            </a:avLst>
          </a:prstGeom>
          <a:noFill/>
          <a:ln w="19050" cap="flat" cmpd="sng">
            <a:solidFill>
              <a:srgbClr val="FF0062"/>
            </a:solidFill>
            <a:prstDash val="solid"/>
            <a:round/>
            <a:headEnd type="none" w="med" len="med"/>
            <a:tailEnd type="none" w="med" len="med"/>
          </a:ln>
        </p:spPr>
      </p:cxnSp>
      <p:cxnSp>
        <p:nvCxnSpPr>
          <p:cNvPr id="196" name="Google Shape;196;p19"/>
          <p:cNvCxnSpPr/>
          <p:nvPr/>
        </p:nvCxnSpPr>
        <p:spPr>
          <a:xfrm rot="10800000" flipH="1">
            <a:off x="2177600" y="3616125"/>
            <a:ext cx="1064100" cy="487500"/>
          </a:xfrm>
          <a:prstGeom prst="curvedConnector3">
            <a:avLst>
              <a:gd name="adj1" fmla="val 10187"/>
            </a:avLst>
          </a:prstGeom>
          <a:noFill/>
          <a:ln w="19050" cap="flat" cmpd="sng">
            <a:solidFill>
              <a:srgbClr val="FF0062"/>
            </a:solidFill>
            <a:prstDash val="solid"/>
            <a:round/>
            <a:headEnd type="none" w="med" len="med"/>
            <a:tailEnd type="none" w="med" len="med"/>
          </a:ln>
        </p:spPr>
      </p:cxnSp>
      <p:sp>
        <p:nvSpPr>
          <p:cNvPr id="197" name="Google Shape;197;p19"/>
          <p:cNvSpPr txBox="1"/>
          <p:nvPr/>
        </p:nvSpPr>
        <p:spPr>
          <a:xfrm>
            <a:off x="2115200" y="2259067"/>
            <a:ext cx="12654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ロジスティック回帰</a:t>
            </a:r>
            <a:endParaRPr sz="800" b="1">
              <a:solidFill>
                <a:srgbClr val="434343"/>
              </a:solidFill>
            </a:endParaRPr>
          </a:p>
        </p:txBody>
      </p:sp>
      <p:sp>
        <p:nvSpPr>
          <p:cNvPr id="198" name="Google Shape;198;p19"/>
          <p:cNvSpPr txBox="1"/>
          <p:nvPr/>
        </p:nvSpPr>
        <p:spPr>
          <a:xfrm>
            <a:off x="6236400" y="3173425"/>
            <a:ext cx="1970700" cy="138000"/>
          </a:xfrm>
          <a:prstGeom prst="rect">
            <a:avLst/>
          </a:prstGeom>
          <a:solidFill>
            <a:srgbClr val="FFFFFF"/>
          </a:solid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潜在的な変化点は数理的には求めない</a:t>
            </a:r>
            <a:endParaRPr sz="800" b="1">
              <a:solidFill>
                <a:srgbClr val="FF0062"/>
              </a:solidFill>
            </a:endParaRPr>
          </a:p>
        </p:txBody>
      </p:sp>
      <p:sp>
        <p:nvSpPr>
          <p:cNvPr id="199" name="Google Shape;199;p19"/>
          <p:cNvSpPr txBox="1"/>
          <p:nvPr/>
        </p:nvSpPr>
        <p:spPr>
          <a:xfrm>
            <a:off x="604340" y="2478463"/>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CV</a:t>
            </a:r>
            <a:endParaRPr sz="600" b="1">
              <a:solidFill>
                <a:srgbClr val="FFFFFF"/>
              </a:solidFill>
            </a:endParaRPr>
          </a:p>
        </p:txBody>
      </p:sp>
      <p:sp>
        <p:nvSpPr>
          <p:cNvPr id="200" name="Google Shape;200;p19"/>
          <p:cNvSpPr txBox="1"/>
          <p:nvPr/>
        </p:nvSpPr>
        <p:spPr>
          <a:xfrm>
            <a:off x="1031979" y="2478463"/>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X1</a:t>
            </a:r>
            <a:endParaRPr sz="600" b="1">
              <a:solidFill>
                <a:srgbClr val="FFFFFF"/>
              </a:solidFill>
            </a:endParaRPr>
          </a:p>
        </p:txBody>
      </p:sp>
      <p:sp>
        <p:nvSpPr>
          <p:cNvPr id="201" name="Google Shape;201;p19"/>
          <p:cNvSpPr txBox="1"/>
          <p:nvPr/>
        </p:nvSpPr>
        <p:spPr>
          <a:xfrm>
            <a:off x="1422833" y="2478463"/>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X2</a:t>
            </a:r>
            <a:endParaRPr sz="600" b="1">
              <a:solidFill>
                <a:srgbClr val="FFFFFF"/>
              </a:solidFill>
            </a:endParaRPr>
          </a:p>
        </p:txBody>
      </p:sp>
      <p:cxnSp>
        <p:nvCxnSpPr>
          <p:cNvPr id="202" name="Google Shape;202;p19"/>
          <p:cNvCxnSpPr/>
          <p:nvPr/>
        </p:nvCxnSpPr>
        <p:spPr>
          <a:xfrm rot="10800000">
            <a:off x="7475250" y="2414059"/>
            <a:ext cx="0" cy="726600"/>
          </a:xfrm>
          <a:prstGeom prst="straightConnector1">
            <a:avLst/>
          </a:prstGeom>
          <a:noFill/>
          <a:ln w="9525" cap="flat" cmpd="sng">
            <a:solidFill>
              <a:schemeClr val="dk2"/>
            </a:solidFill>
            <a:prstDash val="solid"/>
            <a:round/>
            <a:headEnd type="none" w="med" len="med"/>
            <a:tailEnd type="none" w="med" len="med"/>
          </a:ln>
        </p:spPr>
      </p:cxnSp>
      <p:cxnSp>
        <p:nvCxnSpPr>
          <p:cNvPr id="203" name="Google Shape;203;p19"/>
          <p:cNvCxnSpPr/>
          <p:nvPr/>
        </p:nvCxnSpPr>
        <p:spPr>
          <a:xfrm>
            <a:off x="7475265" y="3137007"/>
            <a:ext cx="1101900" cy="0"/>
          </a:xfrm>
          <a:prstGeom prst="straightConnector1">
            <a:avLst/>
          </a:prstGeom>
          <a:noFill/>
          <a:ln w="9525" cap="flat" cmpd="sng">
            <a:solidFill>
              <a:schemeClr val="dk2"/>
            </a:solidFill>
            <a:prstDash val="solid"/>
            <a:round/>
            <a:headEnd type="none" w="med" len="med"/>
            <a:tailEnd type="none" w="med" len="med"/>
          </a:ln>
        </p:spPr>
      </p:cxnSp>
      <p:cxnSp>
        <p:nvCxnSpPr>
          <p:cNvPr id="204" name="Google Shape;204;p19"/>
          <p:cNvCxnSpPr/>
          <p:nvPr/>
        </p:nvCxnSpPr>
        <p:spPr>
          <a:xfrm rot="10800000">
            <a:off x="7475250" y="3500566"/>
            <a:ext cx="0" cy="726600"/>
          </a:xfrm>
          <a:prstGeom prst="straightConnector1">
            <a:avLst/>
          </a:prstGeom>
          <a:noFill/>
          <a:ln w="9525" cap="flat" cmpd="sng">
            <a:solidFill>
              <a:schemeClr val="dk2"/>
            </a:solidFill>
            <a:prstDash val="solid"/>
            <a:round/>
            <a:headEnd type="none" w="med" len="med"/>
            <a:tailEnd type="none" w="med" len="med"/>
          </a:ln>
        </p:spPr>
      </p:cxnSp>
      <p:cxnSp>
        <p:nvCxnSpPr>
          <p:cNvPr id="205" name="Google Shape;205;p19"/>
          <p:cNvCxnSpPr/>
          <p:nvPr/>
        </p:nvCxnSpPr>
        <p:spPr>
          <a:xfrm>
            <a:off x="7475265" y="4223514"/>
            <a:ext cx="1101900" cy="0"/>
          </a:xfrm>
          <a:prstGeom prst="straightConnector1">
            <a:avLst/>
          </a:prstGeom>
          <a:noFill/>
          <a:ln w="9525" cap="flat" cmpd="sng">
            <a:solidFill>
              <a:schemeClr val="dk2"/>
            </a:solidFill>
            <a:prstDash val="solid"/>
            <a:round/>
            <a:headEnd type="none" w="med" len="med"/>
            <a:tailEnd type="none" w="med" len="med"/>
          </a:ln>
        </p:spPr>
      </p:cxnSp>
      <p:cxnSp>
        <p:nvCxnSpPr>
          <p:cNvPr id="206" name="Google Shape;206;p19"/>
          <p:cNvCxnSpPr/>
          <p:nvPr/>
        </p:nvCxnSpPr>
        <p:spPr>
          <a:xfrm rot="10800000" flipH="1">
            <a:off x="7473522" y="2411359"/>
            <a:ext cx="1024800" cy="729300"/>
          </a:xfrm>
          <a:prstGeom prst="curvedConnector3">
            <a:avLst>
              <a:gd name="adj1" fmla="val 50000"/>
            </a:avLst>
          </a:prstGeom>
          <a:noFill/>
          <a:ln w="19050" cap="flat" cmpd="sng">
            <a:solidFill>
              <a:srgbClr val="FF0062"/>
            </a:solidFill>
            <a:prstDash val="solid"/>
            <a:round/>
            <a:headEnd type="none" w="med" len="med"/>
            <a:tailEnd type="none" w="med" len="med"/>
          </a:ln>
        </p:spPr>
      </p:cxnSp>
      <p:cxnSp>
        <p:nvCxnSpPr>
          <p:cNvPr id="207" name="Google Shape;207;p19"/>
          <p:cNvCxnSpPr/>
          <p:nvPr/>
        </p:nvCxnSpPr>
        <p:spPr>
          <a:xfrm rot="10800000" flipH="1">
            <a:off x="7473500" y="3652941"/>
            <a:ext cx="1064100" cy="487500"/>
          </a:xfrm>
          <a:prstGeom prst="curvedConnector3">
            <a:avLst>
              <a:gd name="adj1" fmla="val 10187"/>
            </a:avLst>
          </a:prstGeom>
          <a:noFill/>
          <a:ln w="19050" cap="flat" cmpd="sng">
            <a:solidFill>
              <a:srgbClr val="FF0062"/>
            </a:solidFill>
            <a:prstDash val="solid"/>
            <a:round/>
            <a:headEnd type="none" w="med" len="med"/>
            <a:tailEnd type="none" w="med" len="med"/>
          </a:ln>
        </p:spPr>
      </p:cxnSp>
      <p:graphicFrame>
        <p:nvGraphicFramePr>
          <p:cNvPr id="208" name="Google Shape;208;p19"/>
          <p:cNvGraphicFramePr/>
          <p:nvPr/>
        </p:nvGraphicFramePr>
        <p:xfrm>
          <a:off x="5886663" y="2241249"/>
          <a:ext cx="3000000" cy="3000000"/>
        </p:xfrm>
        <a:graphic>
          <a:graphicData uri="http://schemas.openxmlformats.org/drawingml/2006/table">
            <a:tbl>
              <a:tblPr>
                <a:noFill/>
                <a:tableStyleId>{0F489861-B3D8-4FA8-A063-03081A47B5C3}</a:tableStyleId>
              </a:tblPr>
              <a:tblGrid>
                <a:gridCol w="421825">
                  <a:extLst>
                    <a:ext uri="{9D8B030D-6E8A-4147-A177-3AD203B41FA5}">
                      <a16:colId xmlns:a16="http://schemas.microsoft.com/office/drawing/2014/main" val="20000"/>
                    </a:ext>
                  </a:extLst>
                </a:gridCol>
                <a:gridCol w="421825">
                  <a:extLst>
                    <a:ext uri="{9D8B030D-6E8A-4147-A177-3AD203B41FA5}">
                      <a16:colId xmlns:a16="http://schemas.microsoft.com/office/drawing/2014/main" val="20001"/>
                    </a:ext>
                  </a:extLst>
                </a:gridCol>
                <a:gridCol w="4218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6D9EEB"/>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6D9EEB"/>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solidFill>
                      <a:srgbClr val="6D9EEB"/>
                    </a:solidFill>
                  </a:tcPr>
                </a:tc>
                <a:extLst>
                  <a:ext uri="{0D108BD9-81ED-4DB2-BD59-A6C34878D82A}">
                    <a16:rowId xmlns:a16="http://schemas.microsoft.com/office/drawing/2014/main" val="10000"/>
                  </a:ext>
                </a:extLst>
              </a:tr>
              <a:tr h="295575">
                <a:tc>
                  <a:txBody>
                    <a:bodyPr/>
                    <a:lstStyle/>
                    <a:p>
                      <a:pPr marL="0" lvl="0" indent="0" algn="ctr" rtl="0">
                        <a:spcBef>
                          <a:spcPts val="0"/>
                        </a:spcBef>
                        <a:spcAft>
                          <a:spcPts val="0"/>
                        </a:spcAft>
                        <a:buNone/>
                      </a:pPr>
                      <a:r>
                        <a:rPr lang="ja" sz="800" b="1">
                          <a:solidFill>
                            <a:srgbClr val="434343"/>
                          </a:solidFill>
                        </a:rPr>
                        <a:t>0</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20</a:t>
                      </a:r>
                      <a:endParaRPr sz="800" b="1">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800" b="1">
                          <a:solidFill>
                            <a:srgbClr val="434343"/>
                          </a:solidFill>
                        </a:rPr>
                        <a:t>4</a:t>
                      </a:r>
                      <a:endParaRPr sz="800" b="1">
                        <a:solidFill>
                          <a:srgbClr val="434343"/>
                        </a:solidFill>
                      </a:endParaRPr>
                    </a:p>
                  </a:txBody>
                  <a:tcPr marL="91425" marR="91425" marT="91425" marB="91425" anchor="ctr"/>
                </a:tc>
                <a:extLst>
                  <a:ext uri="{0D108BD9-81ED-4DB2-BD59-A6C34878D82A}">
                    <a16:rowId xmlns:a16="http://schemas.microsoft.com/office/drawing/2014/main" val="10001"/>
                  </a:ext>
                </a:extLst>
              </a:tr>
              <a:tr h="295575">
                <a:tc>
                  <a:txBody>
                    <a:bodyPr/>
                    <a:lstStyle/>
                    <a:p>
                      <a:pPr marL="0" lvl="0" indent="0" algn="ctr" rtl="0">
                        <a:spcBef>
                          <a:spcPts val="0"/>
                        </a:spcBef>
                        <a:spcAft>
                          <a:spcPts val="0"/>
                        </a:spcAft>
                        <a:buNone/>
                      </a:pPr>
                      <a:r>
                        <a:rPr lang="ja" sz="800" b="1">
                          <a:solidFill>
                            <a:srgbClr val="434343"/>
                          </a:solidFill>
                        </a:rPr>
                        <a:t>1</a:t>
                      </a:r>
                      <a:endParaRPr sz="800" b="1">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42</a:t>
                      </a:r>
                      <a:endParaRPr sz="800" b="1">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2</a:t>
                      </a:r>
                      <a:endParaRPr sz="800" b="1">
                        <a:solidFill>
                          <a:srgbClr val="434343"/>
                        </a:solidFill>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09" name="Google Shape;209;p19"/>
          <p:cNvGraphicFramePr/>
          <p:nvPr/>
        </p:nvGraphicFramePr>
        <p:xfrm>
          <a:off x="5886650" y="3371199"/>
          <a:ext cx="3000000" cy="3000000"/>
        </p:xfrm>
        <a:graphic>
          <a:graphicData uri="http://schemas.openxmlformats.org/drawingml/2006/table">
            <a:tbl>
              <a:tblPr>
                <a:noFill/>
                <a:tableStyleId>{0F489861-B3D8-4FA8-A063-03081A47B5C3}</a:tableStyleId>
              </a:tblPr>
              <a:tblGrid>
                <a:gridCol w="421825">
                  <a:extLst>
                    <a:ext uri="{9D8B030D-6E8A-4147-A177-3AD203B41FA5}">
                      <a16:colId xmlns:a16="http://schemas.microsoft.com/office/drawing/2014/main" val="20000"/>
                    </a:ext>
                  </a:extLst>
                </a:gridCol>
                <a:gridCol w="421825">
                  <a:extLst>
                    <a:ext uri="{9D8B030D-6E8A-4147-A177-3AD203B41FA5}">
                      <a16:colId xmlns:a16="http://schemas.microsoft.com/office/drawing/2014/main" val="20001"/>
                    </a:ext>
                  </a:extLst>
                </a:gridCol>
                <a:gridCol w="421825">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lnB w="9525" cap="flat" cmpd="sng">
                      <a:solidFill>
                        <a:srgbClr val="9E9E9E"/>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lnB w="9525" cap="flat" cmpd="sng">
                      <a:solidFill>
                        <a:srgbClr val="9E9E9E"/>
                      </a:solidFill>
                      <a:prstDash val="solid"/>
                      <a:round/>
                      <a:headEnd type="none" w="sm" len="sm"/>
                      <a:tailEnd type="none" w="sm" len="sm"/>
                    </a:lnB>
                    <a:solidFill>
                      <a:srgbClr val="6D9EEB"/>
                    </a:solidFill>
                  </a:tcPr>
                </a:tc>
                <a:tc>
                  <a:txBody>
                    <a:bodyPr/>
                    <a:lstStyle/>
                    <a:p>
                      <a:pPr marL="0" lvl="0" indent="0" algn="ctr" rtl="0">
                        <a:spcBef>
                          <a:spcPts val="0"/>
                        </a:spcBef>
                        <a:spcAft>
                          <a:spcPts val="0"/>
                        </a:spcAft>
                        <a:buNone/>
                      </a:pPr>
                      <a:endParaRPr sz="500">
                        <a:solidFill>
                          <a:srgbClr val="FFFFFF"/>
                        </a:solidFill>
                      </a:endParaRPr>
                    </a:p>
                  </a:txBody>
                  <a:tcPr marL="91425" marR="91425" marT="91425" marB="91425" anchor="ctr">
                    <a:lnB w="9525" cap="flat" cmpd="sng">
                      <a:solidFill>
                        <a:srgbClr val="9E9E9E"/>
                      </a:solidFill>
                      <a:prstDash val="solid"/>
                      <a:round/>
                      <a:headEnd type="none" w="sm" len="sm"/>
                      <a:tailEnd type="none" w="sm" len="sm"/>
                    </a:lnB>
                    <a:solidFill>
                      <a:srgbClr val="6D9EEB"/>
                    </a:solidFill>
                  </a:tcPr>
                </a:tc>
                <a:extLst>
                  <a:ext uri="{0D108BD9-81ED-4DB2-BD59-A6C34878D82A}">
                    <a16:rowId xmlns:a16="http://schemas.microsoft.com/office/drawing/2014/main" val="10000"/>
                  </a:ext>
                </a:extLst>
              </a:tr>
              <a:tr h="295575">
                <a:tc>
                  <a:txBody>
                    <a:bodyPr/>
                    <a:lstStyle/>
                    <a:p>
                      <a:pPr marL="0" lvl="0" indent="0" algn="ctr" rtl="0">
                        <a:spcBef>
                          <a:spcPts val="0"/>
                        </a:spcBef>
                        <a:spcAft>
                          <a:spcPts val="0"/>
                        </a:spcAft>
                        <a:buNone/>
                      </a:pPr>
                      <a:r>
                        <a:rPr lang="ja" sz="800" b="1">
                          <a:solidFill>
                            <a:srgbClr val="434343"/>
                          </a:solidFill>
                        </a:rPr>
                        <a:t>0</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10</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9</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95575">
                <a:tc>
                  <a:txBody>
                    <a:bodyPr/>
                    <a:lstStyle/>
                    <a:p>
                      <a:pPr marL="0" lvl="0" indent="0" algn="ctr" rtl="0">
                        <a:spcBef>
                          <a:spcPts val="0"/>
                        </a:spcBef>
                        <a:spcAft>
                          <a:spcPts val="0"/>
                        </a:spcAft>
                        <a:buNone/>
                      </a:pPr>
                      <a:r>
                        <a:rPr lang="ja" sz="800" b="1">
                          <a:solidFill>
                            <a:srgbClr val="434343"/>
                          </a:solidFill>
                        </a:rPr>
                        <a:t>1</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12</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800" b="1">
                          <a:solidFill>
                            <a:srgbClr val="434343"/>
                          </a:solidFill>
                        </a:rPr>
                        <a:t>8</a:t>
                      </a:r>
                      <a:endParaRPr sz="8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10" name="Google Shape;210;p19"/>
          <p:cNvSpPr txBox="1"/>
          <p:nvPr/>
        </p:nvSpPr>
        <p:spPr>
          <a:xfrm>
            <a:off x="5901340" y="2298477"/>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CV</a:t>
            </a:r>
            <a:endParaRPr sz="600" b="1">
              <a:solidFill>
                <a:srgbClr val="FFFFFF"/>
              </a:solidFill>
            </a:endParaRPr>
          </a:p>
        </p:txBody>
      </p:sp>
      <p:sp>
        <p:nvSpPr>
          <p:cNvPr id="211" name="Google Shape;211;p19"/>
          <p:cNvSpPr txBox="1"/>
          <p:nvPr/>
        </p:nvSpPr>
        <p:spPr>
          <a:xfrm>
            <a:off x="6328979" y="2298477"/>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X1</a:t>
            </a:r>
            <a:endParaRPr sz="600" b="1">
              <a:solidFill>
                <a:srgbClr val="FFFFFF"/>
              </a:solidFill>
            </a:endParaRPr>
          </a:p>
        </p:txBody>
      </p:sp>
      <p:sp>
        <p:nvSpPr>
          <p:cNvPr id="212" name="Google Shape;212;p19"/>
          <p:cNvSpPr txBox="1"/>
          <p:nvPr/>
        </p:nvSpPr>
        <p:spPr>
          <a:xfrm>
            <a:off x="6719833" y="2298477"/>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X2</a:t>
            </a:r>
            <a:endParaRPr sz="600" b="1">
              <a:solidFill>
                <a:srgbClr val="FFFFFF"/>
              </a:solidFill>
            </a:endParaRPr>
          </a:p>
        </p:txBody>
      </p:sp>
      <p:sp>
        <p:nvSpPr>
          <p:cNvPr id="213" name="Google Shape;213;p19"/>
          <p:cNvSpPr txBox="1"/>
          <p:nvPr/>
        </p:nvSpPr>
        <p:spPr>
          <a:xfrm>
            <a:off x="5901340" y="3434251"/>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CV</a:t>
            </a:r>
            <a:endParaRPr sz="600" b="1">
              <a:solidFill>
                <a:srgbClr val="FFFFFF"/>
              </a:solidFill>
            </a:endParaRPr>
          </a:p>
        </p:txBody>
      </p:sp>
      <p:sp>
        <p:nvSpPr>
          <p:cNvPr id="214" name="Google Shape;214;p19"/>
          <p:cNvSpPr txBox="1"/>
          <p:nvPr/>
        </p:nvSpPr>
        <p:spPr>
          <a:xfrm>
            <a:off x="6328979" y="3434251"/>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X1</a:t>
            </a:r>
            <a:endParaRPr sz="600" b="1">
              <a:solidFill>
                <a:srgbClr val="FFFFFF"/>
              </a:solidFill>
            </a:endParaRPr>
          </a:p>
        </p:txBody>
      </p:sp>
      <p:sp>
        <p:nvSpPr>
          <p:cNvPr id="215" name="Google Shape;215;p19"/>
          <p:cNvSpPr txBox="1"/>
          <p:nvPr/>
        </p:nvSpPr>
        <p:spPr>
          <a:xfrm>
            <a:off x="6719833" y="3434251"/>
            <a:ext cx="417600" cy="13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600" b="1">
                <a:solidFill>
                  <a:srgbClr val="FFFFFF"/>
                </a:solidFill>
              </a:rPr>
              <a:t>X2</a:t>
            </a:r>
            <a:endParaRPr sz="600" b="1">
              <a:solidFill>
                <a:srgbClr val="FFFFFF"/>
              </a:solidFill>
            </a:endParaRPr>
          </a:p>
        </p:txBody>
      </p:sp>
      <p:sp>
        <p:nvSpPr>
          <p:cNvPr id="216" name="Google Shape;216;p19"/>
          <p:cNvSpPr txBox="1"/>
          <p:nvPr/>
        </p:nvSpPr>
        <p:spPr>
          <a:xfrm>
            <a:off x="5725825" y="1923400"/>
            <a:ext cx="2975700" cy="13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落とし込んだ理論モデル</a:t>
            </a:r>
            <a:endParaRPr sz="1200">
              <a:solidFill>
                <a:srgbClr val="434343"/>
              </a:solidFill>
            </a:endParaRPr>
          </a:p>
        </p:txBody>
      </p:sp>
      <p:sp>
        <p:nvSpPr>
          <p:cNvPr id="217" name="Google Shape;217;p19"/>
          <p:cNvSpPr txBox="1"/>
          <p:nvPr/>
        </p:nvSpPr>
        <p:spPr>
          <a:xfrm>
            <a:off x="506125" y="1923400"/>
            <a:ext cx="2975700" cy="13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本来仮定した構造</a:t>
            </a:r>
            <a:endParaRPr sz="1200">
              <a:solidFill>
                <a:srgbClr val="434343"/>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34"/>
        <p:cNvGrpSpPr/>
        <p:nvPr/>
      </p:nvGrpSpPr>
      <p:grpSpPr>
        <a:xfrm>
          <a:off x="0" y="0"/>
          <a:ext cx="0" cy="0"/>
          <a:chOff x="0" y="0"/>
          <a:chExt cx="0" cy="0"/>
        </a:xfrm>
      </p:grpSpPr>
      <p:sp>
        <p:nvSpPr>
          <p:cNvPr id="1535" name="Google Shape;1535;p73"/>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最尤推定 : パラメーターが複数ある場合</a:t>
            </a:r>
            <a:endParaRPr/>
          </a:p>
        </p:txBody>
      </p:sp>
      <p:sp>
        <p:nvSpPr>
          <p:cNvPr id="1536" name="Google Shape;1536;p73"/>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60</a:t>
            </a:fld>
            <a:endParaRPr/>
          </a:p>
        </p:txBody>
      </p:sp>
      <p:sp>
        <p:nvSpPr>
          <p:cNvPr id="1537" name="Google Shape;1537;p73"/>
          <p:cNvSpPr txBox="1"/>
          <p:nvPr/>
        </p:nvSpPr>
        <p:spPr>
          <a:xfrm>
            <a:off x="298950" y="686100"/>
            <a:ext cx="8555400" cy="959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b="1">
                <a:solidFill>
                  <a:srgbClr val="434343"/>
                </a:solidFill>
              </a:rPr>
              <a:t>正規分布のようにパラメーターが複数ある場合はどのように最尤推定を行うのでしょうか。</a:t>
            </a:r>
            <a:endParaRPr b="1">
              <a:solidFill>
                <a:srgbClr val="434343"/>
              </a:solidFill>
            </a:endParaRPr>
          </a:p>
          <a:p>
            <a:pPr marL="0" lvl="0" indent="0" algn="l" rtl="0">
              <a:lnSpc>
                <a:spcPct val="115000"/>
              </a:lnSpc>
              <a:spcBef>
                <a:spcPts val="0"/>
              </a:spcBef>
              <a:spcAft>
                <a:spcPts val="0"/>
              </a:spcAft>
              <a:buNone/>
            </a:pPr>
            <a:r>
              <a:rPr lang="ja" b="1">
                <a:solidFill>
                  <a:srgbClr val="434343"/>
                </a:solidFill>
              </a:rPr>
              <a:t>基本的には同じですが、尤度関数の「次元」が変わります。</a:t>
            </a:r>
            <a:endParaRPr b="1">
              <a:solidFill>
                <a:srgbClr val="434343"/>
              </a:solidFill>
            </a:endParaRPr>
          </a:p>
          <a:p>
            <a:pPr marL="0" lvl="0" indent="0" algn="l" rtl="0">
              <a:lnSpc>
                <a:spcPct val="115000"/>
              </a:lnSpc>
              <a:spcBef>
                <a:spcPts val="0"/>
              </a:spcBef>
              <a:spcAft>
                <a:spcPts val="0"/>
              </a:spcAft>
              <a:buNone/>
            </a:pPr>
            <a:r>
              <a:rPr lang="ja" b="1">
                <a:solidFill>
                  <a:srgbClr val="434343"/>
                </a:solidFill>
              </a:rPr>
              <a:t>例えばパラメーターが2つある場合の尤度関数は3次元になります。</a:t>
            </a:r>
            <a:endParaRPr b="1">
              <a:solidFill>
                <a:srgbClr val="434343"/>
              </a:solidFill>
            </a:endParaRPr>
          </a:p>
        </p:txBody>
      </p:sp>
      <p:cxnSp>
        <p:nvCxnSpPr>
          <p:cNvPr id="1538" name="Google Shape;1538;p73"/>
          <p:cNvCxnSpPr/>
          <p:nvPr/>
        </p:nvCxnSpPr>
        <p:spPr>
          <a:xfrm rot="10800000">
            <a:off x="926350" y="2081400"/>
            <a:ext cx="0" cy="2299200"/>
          </a:xfrm>
          <a:prstGeom prst="straightConnector1">
            <a:avLst/>
          </a:prstGeom>
          <a:noFill/>
          <a:ln w="28575" cap="flat" cmpd="sng">
            <a:solidFill>
              <a:schemeClr val="dk2"/>
            </a:solidFill>
            <a:prstDash val="solid"/>
            <a:round/>
            <a:headEnd type="none" w="med" len="med"/>
            <a:tailEnd type="stealth" w="med" len="med"/>
          </a:ln>
        </p:spPr>
      </p:cxnSp>
      <p:cxnSp>
        <p:nvCxnSpPr>
          <p:cNvPr id="1539" name="Google Shape;1539;p73"/>
          <p:cNvCxnSpPr/>
          <p:nvPr/>
        </p:nvCxnSpPr>
        <p:spPr>
          <a:xfrm rot="10800000" flipH="1">
            <a:off x="926350" y="3247200"/>
            <a:ext cx="1133400" cy="1133400"/>
          </a:xfrm>
          <a:prstGeom prst="straightConnector1">
            <a:avLst/>
          </a:prstGeom>
          <a:noFill/>
          <a:ln w="28575" cap="flat" cmpd="sng">
            <a:solidFill>
              <a:schemeClr val="dk2"/>
            </a:solidFill>
            <a:prstDash val="solid"/>
            <a:round/>
            <a:headEnd type="none" w="med" len="med"/>
            <a:tailEnd type="stealth" w="med" len="med"/>
          </a:ln>
        </p:spPr>
      </p:cxnSp>
      <p:cxnSp>
        <p:nvCxnSpPr>
          <p:cNvPr id="1540" name="Google Shape;1540;p73"/>
          <p:cNvCxnSpPr/>
          <p:nvPr/>
        </p:nvCxnSpPr>
        <p:spPr>
          <a:xfrm>
            <a:off x="926350" y="4380600"/>
            <a:ext cx="3705000" cy="0"/>
          </a:xfrm>
          <a:prstGeom prst="straightConnector1">
            <a:avLst/>
          </a:prstGeom>
          <a:noFill/>
          <a:ln w="28575" cap="flat" cmpd="sng">
            <a:solidFill>
              <a:schemeClr val="dk2"/>
            </a:solidFill>
            <a:prstDash val="solid"/>
            <a:round/>
            <a:headEnd type="none" w="med" len="med"/>
            <a:tailEnd type="stealth" w="med" len="med"/>
          </a:ln>
        </p:spPr>
      </p:cxnSp>
      <p:sp>
        <p:nvSpPr>
          <p:cNvPr id="1541" name="Google Shape;1541;p73"/>
          <p:cNvSpPr/>
          <p:nvPr/>
        </p:nvSpPr>
        <p:spPr>
          <a:xfrm>
            <a:off x="1329375" y="2113242"/>
            <a:ext cx="3214700" cy="1995100"/>
          </a:xfrm>
          <a:custGeom>
            <a:avLst/>
            <a:gdLst/>
            <a:ahLst/>
            <a:cxnLst/>
            <a:rect l="l" t="t" r="r" b="b"/>
            <a:pathLst>
              <a:path w="128588" h="79804" extrusionOk="0">
                <a:moveTo>
                  <a:pt x="0" y="79368"/>
                </a:moveTo>
                <a:cubicBezTo>
                  <a:pt x="4650" y="75881"/>
                  <a:pt x="17726" y="71667"/>
                  <a:pt x="27897" y="58445"/>
                </a:cubicBezTo>
                <a:cubicBezTo>
                  <a:pt x="38068" y="45223"/>
                  <a:pt x="50200" y="-545"/>
                  <a:pt x="61025" y="36"/>
                </a:cubicBezTo>
                <a:cubicBezTo>
                  <a:pt x="71850" y="617"/>
                  <a:pt x="81585" y="48637"/>
                  <a:pt x="92845" y="61932"/>
                </a:cubicBezTo>
                <a:cubicBezTo>
                  <a:pt x="104106" y="75227"/>
                  <a:pt x="122631" y="76825"/>
                  <a:pt x="128588" y="79804"/>
                </a:cubicBezTo>
              </a:path>
            </a:pathLst>
          </a:custGeom>
          <a:noFill/>
          <a:ln w="19050" cap="flat" cmpd="sng">
            <a:solidFill>
              <a:srgbClr val="E69138"/>
            </a:solidFill>
            <a:prstDash val="solid"/>
            <a:round/>
            <a:headEnd type="none" w="med" len="med"/>
            <a:tailEnd type="none" w="med" len="med"/>
          </a:ln>
        </p:spPr>
      </p:sp>
      <p:sp>
        <p:nvSpPr>
          <p:cNvPr id="1542" name="Google Shape;1542;p73"/>
          <p:cNvSpPr/>
          <p:nvPr/>
        </p:nvSpPr>
        <p:spPr>
          <a:xfrm>
            <a:off x="1830811" y="3628553"/>
            <a:ext cx="1928700" cy="348900"/>
          </a:xfrm>
          <a:prstGeom prst="ellipse">
            <a:avLst/>
          </a:prstGeom>
          <a:no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3"/>
          <p:cNvSpPr/>
          <p:nvPr/>
        </p:nvSpPr>
        <p:spPr>
          <a:xfrm>
            <a:off x="2234006" y="3084253"/>
            <a:ext cx="1176900" cy="250200"/>
          </a:xfrm>
          <a:prstGeom prst="ellipse">
            <a:avLst/>
          </a:prstGeom>
          <a:no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3"/>
          <p:cNvSpPr/>
          <p:nvPr/>
        </p:nvSpPr>
        <p:spPr>
          <a:xfrm>
            <a:off x="2473750" y="2550850"/>
            <a:ext cx="719100" cy="222000"/>
          </a:xfrm>
          <a:prstGeom prst="ellipse">
            <a:avLst/>
          </a:prstGeom>
          <a:no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3"/>
          <p:cNvSpPr txBox="1"/>
          <p:nvPr/>
        </p:nvSpPr>
        <p:spPr>
          <a:xfrm>
            <a:off x="316100" y="1885150"/>
            <a:ext cx="5487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434343"/>
                </a:solidFill>
              </a:rPr>
              <a:t>尤度</a:t>
            </a:r>
            <a:endParaRPr b="1">
              <a:solidFill>
                <a:srgbClr val="434343"/>
              </a:solidFill>
            </a:endParaRPr>
          </a:p>
        </p:txBody>
      </p:sp>
      <p:sp>
        <p:nvSpPr>
          <p:cNvPr id="1546" name="Google Shape;1546;p73"/>
          <p:cNvSpPr txBox="1"/>
          <p:nvPr/>
        </p:nvSpPr>
        <p:spPr>
          <a:xfrm>
            <a:off x="3951750" y="4434925"/>
            <a:ext cx="1240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rgbClr val="434343"/>
                </a:solidFill>
              </a:rPr>
              <a:t>パラメーターa</a:t>
            </a:r>
            <a:endParaRPr sz="1100" b="1">
              <a:solidFill>
                <a:srgbClr val="434343"/>
              </a:solidFill>
            </a:endParaRPr>
          </a:p>
        </p:txBody>
      </p:sp>
      <p:sp>
        <p:nvSpPr>
          <p:cNvPr id="1547" name="Google Shape;1547;p73"/>
          <p:cNvSpPr/>
          <p:nvPr/>
        </p:nvSpPr>
        <p:spPr>
          <a:xfrm>
            <a:off x="4742850" y="2523025"/>
            <a:ext cx="719100" cy="14544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3"/>
          <p:cNvSpPr txBox="1"/>
          <p:nvPr/>
        </p:nvSpPr>
        <p:spPr>
          <a:xfrm>
            <a:off x="3830050" y="2220625"/>
            <a:ext cx="2687400" cy="34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rgbClr val="666666"/>
                </a:solidFill>
              </a:rPr>
              <a:t>更にパラメーターが増えると...</a:t>
            </a:r>
            <a:endParaRPr sz="1100" b="1">
              <a:solidFill>
                <a:srgbClr val="666666"/>
              </a:solidFill>
            </a:endParaRPr>
          </a:p>
        </p:txBody>
      </p:sp>
      <p:sp>
        <p:nvSpPr>
          <p:cNvPr id="1549" name="Google Shape;1549;p73"/>
          <p:cNvSpPr txBox="1"/>
          <p:nvPr/>
        </p:nvSpPr>
        <p:spPr>
          <a:xfrm>
            <a:off x="5986100" y="2013275"/>
            <a:ext cx="2487300" cy="245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0000" b="1">
                <a:solidFill>
                  <a:srgbClr val="666666"/>
                </a:solidFill>
              </a:rPr>
              <a:t>?</a:t>
            </a:r>
            <a:endParaRPr sz="20000" b="1">
              <a:solidFill>
                <a:srgbClr val="666666"/>
              </a:solidFill>
            </a:endParaRPr>
          </a:p>
        </p:txBody>
      </p:sp>
      <p:sp>
        <p:nvSpPr>
          <p:cNvPr id="1550" name="Google Shape;1550;p73"/>
          <p:cNvSpPr txBox="1"/>
          <p:nvPr/>
        </p:nvSpPr>
        <p:spPr>
          <a:xfrm>
            <a:off x="6020200" y="4309704"/>
            <a:ext cx="24873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666666"/>
                </a:solidFill>
              </a:rPr>
              <a:t>可視化できない</a:t>
            </a:r>
            <a:endParaRPr>
              <a:solidFill>
                <a:srgbClr val="666666"/>
              </a:solidFill>
            </a:endParaRPr>
          </a:p>
        </p:txBody>
      </p:sp>
      <p:sp>
        <p:nvSpPr>
          <p:cNvPr id="1551" name="Google Shape;1551;p73"/>
          <p:cNvSpPr txBox="1"/>
          <p:nvPr/>
        </p:nvSpPr>
        <p:spPr>
          <a:xfrm>
            <a:off x="1375400" y="2975200"/>
            <a:ext cx="12405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rgbClr val="434343"/>
                </a:solidFill>
              </a:rPr>
              <a:t>パラメーターb</a:t>
            </a:r>
            <a:endParaRPr sz="1100" b="1">
              <a:solidFill>
                <a:srgbClr val="434343"/>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6" name="Google Shape;1556;p74"/>
          <p:cNvSpPr/>
          <p:nvPr/>
        </p:nvSpPr>
        <p:spPr>
          <a:xfrm>
            <a:off x="298950" y="2941975"/>
            <a:ext cx="5568000" cy="190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57" name="Google Shape;1557;p74"/>
          <p:cNvPicPr preferRelativeResize="0"/>
          <p:nvPr/>
        </p:nvPicPr>
        <p:blipFill>
          <a:blip r:embed="rId3">
            <a:alphaModFix/>
          </a:blip>
          <a:stretch>
            <a:fillRect/>
          </a:stretch>
        </p:blipFill>
        <p:spPr>
          <a:xfrm>
            <a:off x="457768" y="3130122"/>
            <a:ext cx="2536404" cy="1693338"/>
          </a:xfrm>
          <a:prstGeom prst="rect">
            <a:avLst/>
          </a:prstGeom>
          <a:noFill/>
          <a:ln>
            <a:noFill/>
          </a:ln>
        </p:spPr>
      </p:pic>
      <p:pic>
        <p:nvPicPr>
          <p:cNvPr id="1558" name="Google Shape;1558;p74"/>
          <p:cNvPicPr preferRelativeResize="0"/>
          <p:nvPr/>
        </p:nvPicPr>
        <p:blipFill>
          <a:blip r:embed="rId3">
            <a:alphaModFix/>
          </a:blip>
          <a:stretch>
            <a:fillRect/>
          </a:stretch>
        </p:blipFill>
        <p:spPr>
          <a:xfrm>
            <a:off x="6320089" y="1130349"/>
            <a:ext cx="2530775" cy="1689562"/>
          </a:xfrm>
          <a:prstGeom prst="rect">
            <a:avLst/>
          </a:prstGeom>
          <a:noFill/>
          <a:ln>
            <a:noFill/>
          </a:ln>
        </p:spPr>
      </p:pic>
      <p:sp>
        <p:nvSpPr>
          <p:cNvPr id="1559" name="Google Shape;1559;p7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最尤推定 : まとめ</a:t>
            </a:r>
            <a:endParaRPr/>
          </a:p>
        </p:txBody>
      </p:sp>
      <p:sp>
        <p:nvSpPr>
          <p:cNvPr id="1560" name="Google Shape;1560;p7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61</a:t>
            </a:fld>
            <a:endParaRPr/>
          </a:p>
        </p:txBody>
      </p:sp>
      <p:sp>
        <p:nvSpPr>
          <p:cNvPr id="1561" name="Google Shape;1561;p74"/>
          <p:cNvSpPr/>
          <p:nvPr/>
        </p:nvSpPr>
        <p:spPr>
          <a:xfrm>
            <a:off x="298950" y="857362"/>
            <a:ext cx="5568000" cy="2033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62" name="Google Shape;1562;p74"/>
          <p:cNvPicPr preferRelativeResize="0"/>
          <p:nvPr/>
        </p:nvPicPr>
        <p:blipFill>
          <a:blip r:embed="rId4">
            <a:alphaModFix/>
          </a:blip>
          <a:stretch>
            <a:fillRect/>
          </a:stretch>
        </p:blipFill>
        <p:spPr>
          <a:xfrm>
            <a:off x="459188" y="1098159"/>
            <a:ext cx="2530800" cy="1689597"/>
          </a:xfrm>
          <a:prstGeom prst="rect">
            <a:avLst/>
          </a:prstGeom>
          <a:noFill/>
          <a:ln>
            <a:noFill/>
          </a:ln>
        </p:spPr>
      </p:pic>
      <p:pic>
        <p:nvPicPr>
          <p:cNvPr id="1563" name="Google Shape;1563;p74"/>
          <p:cNvPicPr preferRelativeResize="0"/>
          <p:nvPr/>
        </p:nvPicPr>
        <p:blipFill>
          <a:blip r:embed="rId5">
            <a:alphaModFix/>
          </a:blip>
          <a:stretch>
            <a:fillRect/>
          </a:stretch>
        </p:blipFill>
        <p:spPr>
          <a:xfrm>
            <a:off x="3238863" y="1098174"/>
            <a:ext cx="2530775" cy="1689582"/>
          </a:xfrm>
          <a:prstGeom prst="rect">
            <a:avLst/>
          </a:prstGeom>
          <a:noFill/>
          <a:ln>
            <a:noFill/>
          </a:ln>
        </p:spPr>
      </p:pic>
      <p:sp>
        <p:nvSpPr>
          <p:cNvPr id="1564" name="Google Shape;1564;p74"/>
          <p:cNvSpPr txBox="1"/>
          <p:nvPr/>
        </p:nvSpPr>
        <p:spPr>
          <a:xfrm>
            <a:off x="555625" y="926462"/>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1155CC"/>
                </a:solidFill>
              </a:rPr>
              <a:t>データ</a:t>
            </a:r>
            <a:endParaRPr sz="800" b="1">
              <a:solidFill>
                <a:srgbClr val="1155CC"/>
              </a:solidFill>
            </a:endParaRPr>
          </a:p>
          <a:p>
            <a:pPr marL="0" lvl="0" indent="0" algn="ctr" rtl="0">
              <a:spcBef>
                <a:spcPts val="0"/>
              </a:spcBef>
              <a:spcAft>
                <a:spcPts val="0"/>
              </a:spcAft>
              <a:buNone/>
            </a:pPr>
            <a:r>
              <a:rPr lang="ja" sz="800" b="1">
                <a:solidFill>
                  <a:srgbClr val="1155CC"/>
                </a:solidFill>
              </a:rPr>
              <a:t>（横軸が確率変数,  縦軸が頻度）</a:t>
            </a:r>
            <a:endParaRPr sz="800" b="1">
              <a:solidFill>
                <a:srgbClr val="1155CC"/>
              </a:solidFill>
            </a:endParaRPr>
          </a:p>
        </p:txBody>
      </p:sp>
      <p:sp>
        <p:nvSpPr>
          <p:cNvPr id="1565" name="Google Shape;1565;p74"/>
          <p:cNvSpPr txBox="1"/>
          <p:nvPr/>
        </p:nvSpPr>
        <p:spPr>
          <a:xfrm>
            <a:off x="3322475" y="926462"/>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FF0062"/>
                </a:solidFill>
              </a:rPr>
              <a:t>密度（質量）関数</a:t>
            </a:r>
            <a:endParaRPr sz="800" b="1">
              <a:solidFill>
                <a:srgbClr val="FF0062"/>
              </a:solidFill>
            </a:endParaRPr>
          </a:p>
          <a:p>
            <a:pPr marL="0" lvl="0" indent="0" algn="ctr" rtl="0">
              <a:spcBef>
                <a:spcPts val="0"/>
              </a:spcBef>
              <a:spcAft>
                <a:spcPts val="0"/>
              </a:spcAft>
              <a:buNone/>
            </a:pPr>
            <a:r>
              <a:rPr lang="ja" sz="800" b="1">
                <a:solidFill>
                  <a:srgbClr val="FF0062"/>
                </a:solidFill>
              </a:rPr>
              <a:t>（横軸が確率変数, 縦軸が確率）</a:t>
            </a:r>
            <a:endParaRPr sz="800" b="1">
              <a:solidFill>
                <a:srgbClr val="FF0062"/>
              </a:solidFill>
            </a:endParaRPr>
          </a:p>
        </p:txBody>
      </p:sp>
      <p:sp>
        <p:nvSpPr>
          <p:cNvPr id="1566" name="Google Shape;1566;p74"/>
          <p:cNvSpPr txBox="1"/>
          <p:nvPr/>
        </p:nvSpPr>
        <p:spPr>
          <a:xfrm>
            <a:off x="6394113" y="926462"/>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E69138"/>
                </a:solidFill>
              </a:rPr>
              <a:t>尤度関数</a:t>
            </a:r>
            <a:endParaRPr sz="800" b="1">
              <a:solidFill>
                <a:srgbClr val="E69138"/>
              </a:solidFill>
            </a:endParaRPr>
          </a:p>
          <a:p>
            <a:pPr marL="0" lvl="0" indent="0" algn="ctr" rtl="0">
              <a:spcBef>
                <a:spcPts val="0"/>
              </a:spcBef>
              <a:spcAft>
                <a:spcPts val="0"/>
              </a:spcAft>
              <a:buNone/>
            </a:pPr>
            <a:r>
              <a:rPr lang="ja" sz="800" b="1">
                <a:solidFill>
                  <a:srgbClr val="E69138"/>
                </a:solidFill>
              </a:rPr>
              <a:t>(横軸がパラメーター, 縦軸が尤度)</a:t>
            </a:r>
            <a:endParaRPr sz="800" b="1">
              <a:solidFill>
                <a:srgbClr val="E69138"/>
              </a:solidFill>
            </a:endParaRPr>
          </a:p>
        </p:txBody>
      </p:sp>
      <p:sp>
        <p:nvSpPr>
          <p:cNvPr id="1567" name="Google Shape;1567;p74"/>
          <p:cNvSpPr/>
          <p:nvPr/>
        </p:nvSpPr>
        <p:spPr>
          <a:xfrm rot="5400000">
            <a:off x="5847647" y="1846062"/>
            <a:ext cx="777300" cy="193800"/>
          </a:xfrm>
          <a:prstGeom prst="triangle">
            <a:avLst>
              <a:gd name="adj"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4"/>
          <p:cNvSpPr/>
          <p:nvPr/>
        </p:nvSpPr>
        <p:spPr>
          <a:xfrm>
            <a:off x="6022130" y="1893959"/>
            <a:ext cx="97500" cy="975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4"/>
          <p:cNvSpPr/>
          <p:nvPr/>
        </p:nvSpPr>
        <p:spPr>
          <a:xfrm>
            <a:off x="5889475" y="1893959"/>
            <a:ext cx="97500" cy="97500"/>
          </a:xfrm>
          <a:prstGeom prst="ellipse">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0" name="Google Shape;1570;p74"/>
          <p:cNvCxnSpPr/>
          <p:nvPr/>
        </p:nvCxnSpPr>
        <p:spPr>
          <a:xfrm>
            <a:off x="670799" y="3228225"/>
            <a:ext cx="1253700" cy="0"/>
          </a:xfrm>
          <a:prstGeom prst="straightConnector1">
            <a:avLst/>
          </a:prstGeom>
          <a:noFill/>
          <a:ln w="19050" cap="flat" cmpd="sng">
            <a:solidFill>
              <a:srgbClr val="9900FF"/>
            </a:solidFill>
            <a:prstDash val="solid"/>
            <a:round/>
            <a:headEnd type="none" w="med" len="med"/>
            <a:tailEnd type="none" w="med" len="med"/>
          </a:ln>
        </p:spPr>
      </p:cxnSp>
      <p:sp>
        <p:nvSpPr>
          <p:cNvPr id="1571" name="Google Shape;1571;p74"/>
          <p:cNvSpPr/>
          <p:nvPr/>
        </p:nvSpPr>
        <p:spPr>
          <a:xfrm>
            <a:off x="1817424" y="3356197"/>
            <a:ext cx="847500" cy="374100"/>
          </a:xfrm>
          <a:prstGeom prst="wedgeRectCallout">
            <a:avLst>
              <a:gd name="adj1" fmla="val -50000"/>
              <a:gd name="adj2" fmla="val -67642"/>
            </a:avLst>
          </a:prstGeom>
          <a:solidFill>
            <a:srgbClr val="FFFFFF"/>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9900FF"/>
                </a:solidFill>
              </a:rPr>
              <a:t>頂上の接線は傾きがゼロ</a:t>
            </a:r>
            <a:endParaRPr sz="800" b="1">
              <a:solidFill>
                <a:srgbClr val="9900FF"/>
              </a:solidFill>
            </a:endParaRPr>
          </a:p>
        </p:txBody>
      </p:sp>
      <p:sp>
        <p:nvSpPr>
          <p:cNvPr id="1572" name="Google Shape;1572;p74"/>
          <p:cNvSpPr txBox="1"/>
          <p:nvPr/>
        </p:nvSpPr>
        <p:spPr>
          <a:xfrm>
            <a:off x="1477200" y="2968453"/>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9900FF"/>
                </a:solidFill>
              </a:rPr>
              <a:t>最尤推定</a:t>
            </a:r>
            <a:endParaRPr sz="800" b="1">
              <a:solidFill>
                <a:srgbClr val="9900FF"/>
              </a:solidFill>
            </a:endParaRPr>
          </a:p>
        </p:txBody>
      </p:sp>
      <p:sp>
        <p:nvSpPr>
          <p:cNvPr id="1573" name="Google Shape;1573;p74"/>
          <p:cNvSpPr txBox="1"/>
          <p:nvPr/>
        </p:nvSpPr>
        <p:spPr>
          <a:xfrm>
            <a:off x="459188" y="4551275"/>
            <a:ext cx="2389200" cy="1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E69138"/>
                </a:solidFill>
              </a:rPr>
              <a:t>尤度関数</a:t>
            </a:r>
            <a:endParaRPr sz="800" b="1">
              <a:solidFill>
                <a:srgbClr val="E69138"/>
              </a:solidFill>
            </a:endParaRPr>
          </a:p>
        </p:txBody>
      </p:sp>
      <p:sp>
        <p:nvSpPr>
          <p:cNvPr id="1574" name="Google Shape;1574;p74"/>
          <p:cNvSpPr/>
          <p:nvPr/>
        </p:nvSpPr>
        <p:spPr>
          <a:xfrm>
            <a:off x="365266" y="977359"/>
            <a:ext cx="374100" cy="374100"/>
          </a:xfrm>
          <a:prstGeom prst="ellipse">
            <a:avLst/>
          </a:prstGeom>
          <a:solidFill>
            <a:srgbClr val="FFFFFF"/>
          </a:solid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ja" b="1">
                <a:solidFill>
                  <a:srgbClr val="1155CC"/>
                </a:solidFill>
              </a:rPr>
              <a:t>1</a:t>
            </a:r>
            <a:endParaRPr b="1">
              <a:solidFill>
                <a:srgbClr val="1155CC"/>
              </a:solidFill>
            </a:endParaRPr>
          </a:p>
        </p:txBody>
      </p:sp>
      <p:sp>
        <p:nvSpPr>
          <p:cNvPr id="1575" name="Google Shape;1575;p74"/>
          <p:cNvSpPr/>
          <p:nvPr/>
        </p:nvSpPr>
        <p:spPr>
          <a:xfrm>
            <a:off x="3153596" y="967487"/>
            <a:ext cx="374100" cy="374100"/>
          </a:xfrm>
          <a:prstGeom prst="ellipse">
            <a:avLst/>
          </a:prstGeom>
          <a:solidFill>
            <a:srgbClr val="FFFFFF"/>
          </a:solid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2</a:t>
            </a:r>
            <a:endParaRPr b="1">
              <a:solidFill>
                <a:srgbClr val="FF0062"/>
              </a:solidFill>
            </a:endParaRPr>
          </a:p>
        </p:txBody>
      </p:sp>
      <p:sp>
        <p:nvSpPr>
          <p:cNvPr id="1576" name="Google Shape;1576;p74"/>
          <p:cNvSpPr/>
          <p:nvPr/>
        </p:nvSpPr>
        <p:spPr>
          <a:xfrm>
            <a:off x="6232562" y="958079"/>
            <a:ext cx="374100" cy="374100"/>
          </a:xfrm>
          <a:prstGeom prst="ellipse">
            <a:avLst/>
          </a:prstGeom>
          <a:solidFill>
            <a:srgbClr val="FFFFFF"/>
          </a:solidFill>
          <a:ln w="1905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E69138"/>
                </a:solidFill>
              </a:rPr>
              <a:t>3</a:t>
            </a:r>
            <a:endParaRPr b="1">
              <a:solidFill>
                <a:srgbClr val="E69138"/>
              </a:solidFill>
            </a:endParaRPr>
          </a:p>
        </p:txBody>
      </p:sp>
      <p:sp>
        <p:nvSpPr>
          <p:cNvPr id="1577" name="Google Shape;1577;p74"/>
          <p:cNvSpPr/>
          <p:nvPr/>
        </p:nvSpPr>
        <p:spPr>
          <a:xfrm>
            <a:off x="365287" y="3012470"/>
            <a:ext cx="374100" cy="374100"/>
          </a:xfrm>
          <a:prstGeom prst="ellipse">
            <a:avLst/>
          </a:prstGeom>
          <a:solidFill>
            <a:srgbClr val="FFFFFF"/>
          </a:solidFill>
          <a:ln w="19050" cap="flat" cmpd="sng">
            <a:solidFill>
              <a:srgbClr val="99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9900FF"/>
                </a:solidFill>
              </a:rPr>
              <a:t>4</a:t>
            </a:r>
            <a:endParaRPr b="1">
              <a:solidFill>
                <a:srgbClr val="9900FF"/>
              </a:solidFill>
            </a:endParaRPr>
          </a:p>
        </p:txBody>
      </p:sp>
      <p:cxnSp>
        <p:nvCxnSpPr>
          <p:cNvPr id="1578" name="Google Shape;1578;p74"/>
          <p:cNvCxnSpPr/>
          <p:nvPr/>
        </p:nvCxnSpPr>
        <p:spPr>
          <a:xfrm>
            <a:off x="1214300" y="3248000"/>
            <a:ext cx="0" cy="1392000"/>
          </a:xfrm>
          <a:prstGeom prst="straightConnector1">
            <a:avLst/>
          </a:prstGeom>
          <a:noFill/>
          <a:ln w="19050" cap="flat" cmpd="sng">
            <a:solidFill>
              <a:srgbClr val="9900FF"/>
            </a:solidFill>
            <a:prstDash val="dot"/>
            <a:round/>
            <a:headEnd type="none" w="med" len="med"/>
            <a:tailEnd type="none" w="med" len="med"/>
          </a:ln>
        </p:spPr>
      </p:cxnSp>
      <p:pic>
        <p:nvPicPr>
          <p:cNvPr id="1579" name="Google Shape;1579;p74"/>
          <p:cNvPicPr preferRelativeResize="0"/>
          <p:nvPr/>
        </p:nvPicPr>
        <p:blipFill rotWithShape="1">
          <a:blip r:embed="rId6">
            <a:alphaModFix/>
          </a:blip>
          <a:srcRect r="3725" b="6568"/>
          <a:stretch/>
        </p:blipFill>
        <p:spPr>
          <a:xfrm>
            <a:off x="3312967" y="3196583"/>
            <a:ext cx="1753075" cy="850700"/>
          </a:xfrm>
          <a:prstGeom prst="rect">
            <a:avLst/>
          </a:prstGeom>
          <a:noFill/>
          <a:ln w="19050" cap="flat" cmpd="sng">
            <a:solidFill>
              <a:srgbClr val="9900FF"/>
            </a:solidFill>
            <a:prstDash val="solid"/>
            <a:round/>
            <a:headEnd type="none" w="sm" len="sm"/>
            <a:tailEnd type="none" w="sm" len="sm"/>
          </a:ln>
        </p:spPr>
      </p:pic>
      <p:sp>
        <p:nvSpPr>
          <p:cNvPr id="1580" name="Google Shape;1580;p74"/>
          <p:cNvSpPr txBox="1"/>
          <p:nvPr/>
        </p:nvSpPr>
        <p:spPr>
          <a:xfrm>
            <a:off x="3318639" y="4060382"/>
            <a:ext cx="1753200" cy="32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9900FF"/>
                </a:solidFill>
              </a:rPr>
              <a:t>これを解く</a:t>
            </a:r>
            <a:endParaRPr sz="1200" b="1">
              <a:solidFill>
                <a:srgbClr val="9900F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7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コラム：機械学習と統計学</a:t>
            </a:r>
            <a:endParaRPr/>
          </a:p>
        </p:txBody>
      </p:sp>
      <p:sp>
        <p:nvSpPr>
          <p:cNvPr id="1586" name="Google Shape;1586;p7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62</a:t>
            </a:fld>
            <a:endParaRPr/>
          </a:p>
        </p:txBody>
      </p:sp>
      <p:sp>
        <p:nvSpPr>
          <p:cNvPr id="1587" name="Google Shape;1587;p75"/>
          <p:cNvSpPr txBox="1"/>
          <p:nvPr/>
        </p:nvSpPr>
        <p:spPr>
          <a:xfrm>
            <a:off x="4714975"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000">
              <a:solidFill>
                <a:srgbClr val="434343"/>
              </a:solidFill>
            </a:endParaRPr>
          </a:p>
        </p:txBody>
      </p:sp>
      <p:graphicFrame>
        <p:nvGraphicFramePr>
          <p:cNvPr id="1588" name="Google Shape;1588;p75"/>
          <p:cNvGraphicFramePr/>
          <p:nvPr/>
        </p:nvGraphicFramePr>
        <p:xfrm>
          <a:off x="447050" y="2469075"/>
          <a:ext cx="3000000" cy="3000000"/>
        </p:xfrm>
        <a:graphic>
          <a:graphicData uri="http://schemas.openxmlformats.org/drawingml/2006/table">
            <a:tbl>
              <a:tblPr>
                <a:noFill/>
                <a:tableStyleId>{0F489861-B3D8-4FA8-A063-03081A47B5C3}</a:tableStyleId>
              </a:tblPr>
              <a:tblGrid>
                <a:gridCol w="1131650">
                  <a:extLst>
                    <a:ext uri="{9D8B030D-6E8A-4147-A177-3AD203B41FA5}">
                      <a16:colId xmlns:a16="http://schemas.microsoft.com/office/drawing/2014/main" val="20000"/>
                    </a:ext>
                  </a:extLst>
                </a:gridCol>
                <a:gridCol w="953950">
                  <a:extLst>
                    <a:ext uri="{9D8B030D-6E8A-4147-A177-3AD203B41FA5}">
                      <a16:colId xmlns:a16="http://schemas.microsoft.com/office/drawing/2014/main" val="20001"/>
                    </a:ext>
                  </a:extLst>
                </a:gridCol>
                <a:gridCol w="1585800">
                  <a:extLst>
                    <a:ext uri="{9D8B030D-6E8A-4147-A177-3AD203B41FA5}">
                      <a16:colId xmlns:a16="http://schemas.microsoft.com/office/drawing/2014/main" val="20002"/>
                    </a:ext>
                  </a:extLst>
                </a:gridCol>
              </a:tblGrid>
              <a:tr h="0">
                <a:tc>
                  <a:txBody>
                    <a:bodyPr/>
                    <a:lstStyle/>
                    <a:p>
                      <a:pPr marL="0" lvl="0" indent="0" algn="ctr" rtl="0">
                        <a:spcBef>
                          <a:spcPts val="0"/>
                        </a:spcBef>
                        <a:spcAft>
                          <a:spcPts val="0"/>
                        </a:spcAft>
                        <a:buNone/>
                      </a:pPr>
                      <a:endParaRPr sz="9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900">
                          <a:solidFill>
                            <a:srgbClr val="434343"/>
                          </a:solidFill>
                        </a:rPr>
                        <a:t>目的関数</a:t>
                      </a:r>
                      <a:endParaRPr sz="9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900">
                          <a:solidFill>
                            <a:srgbClr val="434343"/>
                          </a:solidFill>
                        </a:rPr>
                        <a:t>学習アルゴリズム</a:t>
                      </a:r>
                      <a:endParaRPr sz="900">
                        <a:solidFill>
                          <a:srgbClr val="434343"/>
                        </a:solidFill>
                      </a:endParaRPr>
                    </a:p>
                  </a:txBody>
                  <a:tcPr marL="91425" marR="91425" marT="91425" marB="91425" anchor="ct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900">
                          <a:solidFill>
                            <a:srgbClr val="434343"/>
                          </a:solidFill>
                        </a:rPr>
                        <a:t>機械学習ぽい表現</a:t>
                      </a:r>
                      <a:endParaRPr sz="9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900">
                          <a:solidFill>
                            <a:srgbClr val="434343"/>
                          </a:solidFill>
                        </a:rPr>
                        <a:t>MSE</a:t>
                      </a:r>
                      <a:endParaRPr sz="9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900">
                          <a:solidFill>
                            <a:srgbClr val="434343"/>
                          </a:solidFill>
                        </a:rPr>
                        <a:t>最小二乗法</a:t>
                      </a:r>
                      <a:endParaRPr sz="900">
                        <a:solidFill>
                          <a:srgbClr val="434343"/>
                        </a:solidFill>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Clr>
                          <a:schemeClr val="dk1"/>
                        </a:buClr>
                        <a:buSzPts val="1100"/>
                        <a:buFont typeface="Arial"/>
                        <a:buNone/>
                      </a:pPr>
                      <a:r>
                        <a:rPr lang="ja" sz="900">
                          <a:solidFill>
                            <a:srgbClr val="434343"/>
                          </a:solidFill>
                        </a:rPr>
                        <a:t>統計ぽい表現</a:t>
                      </a:r>
                      <a:endParaRPr sz="9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900">
                          <a:solidFill>
                            <a:srgbClr val="434343"/>
                          </a:solidFill>
                        </a:rPr>
                        <a:t>尤度</a:t>
                      </a:r>
                      <a:endParaRPr sz="9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900">
                          <a:solidFill>
                            <a:srgbClr val="434343"/>
                          </a:solidFill>
                        </a:rPr>
                        <a:t>最尤推定</a:t>
                      </a:r>
                      <a:endParaRPr sz="900">
                        <a:solidFill>
                          <a:srgbClr val="434343"/>
                        </a:solidFill>
                      </a:endParaRPr>
                    </a:p>
                  </a:txBody>
                  <a:tcPr marL="91425" marR="91425" marT="91425" marB="91425" anchor="ctr"/>
                </a:tc>
                <a:extLst>
                  <a:ext uri="{0D108BD9-81ED-4DB2-BD59-A6C34878D82A}">
                    <a16:rowId xmlns:a16="http://schemas.microsoft.com/office/drawing/2014/main" val="10002"/>
                  </a:ext>
                </a:extLst>
              </a:tr>
            </a:tbl>
          </a:graphicData>
        </a:graphic>
      </p:graphicFrame>
      <p:sp>
        <p:nvSpPr>
          <p:cNvPr id="1589" name="Google Shape;1589;p75"/>
          <p:cNvSpPr txBox="1"/>
          <p:nvPr/>
        </p:nvSpPr>
        <p:spPr>
          <a:xfrm>
            <a:off x="229250" y="3461052"/>
            <a:ext cx="4107000" cy="1442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000">
                <a:solidFill>
                  <a:srgbClr val="434343"/>
                </a:solidFill>
              </a:rPr>
              <a:t>実は最尤推定を解いていくと、MSEが現れ、結局最小二乗法と等価になります。他にもK-means法の捉え方を変えたものとしてGMMという手法があり、各クラスターのラベルを確率で出力できるのですがGMMのデザインによってはK-means法と等価にすることができます。</a:t>
            </a:r>
            <a:endParaRPr sz="1000">
              <a:solidFill>
                <a:srgbClr val="434343"/>
              </a:solidFill>
            </a:endParaRPr>
          </a:p>
          <a:p>
            <a:pPr marL="0" lvl="0" indent="0" algn="l" rtl="0">
              <a:lnSpc>
                <a:spcPct val="150000"/>
              </a:lnSpc>
              <a:spcBef>
                <a:spcPts val="0"/>
              </a:spcBef>
              <a:spcAft>
                <a:spcPts val="0"/>
              </a:spcAft>
              <a:buNone/>
            </a:pPr>
            <a:r>
              <a:rPr lang="ja" sz="700">
                <a:solidFill>
                  <a:srgbClr val="434343"/>
                </a:solidFill>
              </a:rPr>
              <a:t>※機械学習ぽい、統計ぽいというのは立川の主観</a:t>
            </a:r>
            <a:endParaRPr sz="700">
              <a:solidFill>
                <a:srgbClr val="434343"/>
              </a:solidFill>
            </a:endParaRPr>
          </a:p>
        </p:txBody>
      </p:sp>
      <p:sp>
        <p:nvSpPr>
          <p:cNvPr id="1590" name="Google Shape;1590;p75"/>
          <p:cNvSpPr txBox="1"/>
          <p:nvPr/>
        </p:nvSpPr>
        <p:spPr>
          <a:xfrm>
            <a:off x="315925" y="782700"/>
            <a:ext cx="4107000" cy="1686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000">
                <a:solidFill>
                  <a:srgbClr val="434343"/>
                </a:solidFill>
              </a:rPr>
              <a:t>最尤推定のプロセスについて触たところで、機械学習との関連について言及しておきたいと思います。</a:t>
            </a:r>
            <a:endParaRPr sz="1000">
              <a:solidFill>
                <a:srgbClr val="434343"/>
              </a:solidFill>
            </a:endParaRPr>
          </a:p>
          <a:p>
            <a:pPr marL="0" lvl="0" indent="0" algn="l" rtl="0">
              <a:lnSpc>
                <a:spcPct val="150000"/>
              </a:lnSpc>
              <a:spcBef>
                <a:spcPts val="0"/>
              </a:spcBef>
              <a:spcAft>
                <a:spcPts val="0"/>
              </a:spcAft>
              <a:buNone/>
            </a:pPr>
            <a:r>
              <a:rPr lang="ja" sz="1000">
                <a:solidFill>
                  <a:srgbClr val="434343"/>
                </a:solidFill>
              </a:rPr>
              <a:t>最尤推定は「尤度=当てはまりの良さ」を最大化するパラメーターを求めることでした。機械学習は目的関数を最小化するパラメーターを求めています。つまり、目的関数をマイナス（対数）尤度とすると機械学習と同じことをしているわけです。</a:t>
            </a:r>
            <a:endParaRPr sz="1000">
              <a:solidFill>
                <a:srgbClr val="434343"/>
              </a:solidFill>
            </a:endParaRPr>
          </a:p>
          <a:p>
            <a:pPr marL="0" lvl="0" indent="0" algn="l" rtl="0">
              <a:lnSpc>
                <a:spcPct val="150000"/>
              </a:lnSpc>
              <a:spcBef>
                <a:spcPts val="0"/>
              </a:spcBef>
              <a:spcAft>
                <a:spcPts val="0"/>
              </a:spcAft>
              <a:buNone/>
            </a:pPr>
            <a:r>
              <a:rPr lang="ja" sz="1000">
                <a:solidFill>
                  <a:srgbClr val="434343"/>
                </a:solidFill>
              </a:rPr>
              <a:t>一番わかりやすい線形回帰モデルを用いて具体例を示します。</a:t>
            </a:r>
            <a:endParaRPr sz="1300">
              <a:solidFill>
                <a:srgbClr val="434343"/>
              </a:solidFill>
            </a:endParaRPr>
          </a:p>
        </p:txBody>
      </p:sp>
      <p:sp>
        <p:nvSpPr>
          <p:cNvPr id="1591" name="Google Shape;1591;p75"/>
          <p:cNvSpPr txBox="1"/>
          <p:nvPr/>
        </p:nvSpPr>
        <p:spPr>
          <a:xfrm>
            <a:off x="4654200"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000">
                <a:solidFill>
                  <a:srgbClr val="434343"/>
                </a:solidFill>
              </a:rPr>
              <a:t>ところで、AICは汎化性能に着目した指標であることを覚えている方もいるかもしれませんが、これは機械学習における交差検証と同じ役割を持っています。ここにも機械学習と共通するコンセプトがあるわけですね。</a:t>
            </a:r>
            <a:endParaRPr sz="1000">
              <a:solidFill>
                <a:srgbClr val="434343"/>
              </a:solidFill>
            </a:endParaRPr>
          </a:p>
          <a:p>
            <a:pPr marL="0" lvl="0" indent="0" algn="l" rtl="0">
              <a:lnSpc>
                <a:spcPct val="150000"/>
              </a:lnSpc>
              <a:spcBef>
                <a:spcPts val="0"/>
              </a:spcBef>
              <a:spcAft>
                <a:spcPts val="0"/>
              </a:spcAft>
              <a:buClr>
                <a:schemeClr val="dk1"/>
              </a:buClr>
              <a:buSzPts val="1100"/>
              <a:buFont typeface="Arial"/>
              <a:buNone/>
            </a:pPr>
            <a:r>
              <a:rPr lang="ja" sz="1000">
                <a:solidFill>
                  <a:srgbClr val="434343"/>
                </a:solidFill>
              </a:rPr>
              <a:t>ちなみにですが、尤度という指標はとても便利で、目的関数と評価関数を分ける必要すらありません。さらに尤度を発展させた指標としてAIC、BIC、WAIC、WBICなどの指標が存在しますが、基礎となる考え方は共通しています。</a:t>
            </a:r>
            <a:endParaRPr sz="1000">
              <a:solidFill>
                <a:srgbClr val="434343"/>
              </a:solidFill>
            </a:endParaRPr>
          </a:p>
          <a:p>
            <a:pPr marL="0" lvl="0" indent="0" algn="l" rtl="0">
              <a:lnSpc>
                <a:spcPct val="150000"/>
              </a:lnSpc>
              <a:spcBef>
                <a:spcPts val="0"/>
              </a:spcBef>
              <a:spcAft>
                <a:spcPts val="0"/>
              </a:spcAft>
              <a:buNone/>
            </a:pPr>
            <a:r>
              <a:rPr lang="ja" sz="1000">
                <a:solidFill>
                  <a:srgbClr val="434343"/>
                </a:solidFill>
              </a:rPr>
              <a:t>勉強を始めた頃は、機械学習と統計学を分けて捉えた方が、分野を特定しやすく勉強に取り組みやすいかもしれませんが、本来分けて考えるものではないと私（立川）は考えています。</a:t>
            </a:r>
            <a:endParaRPr sz="1000">
              <a:solidFill>
                <a:srgbClr val="434343"/>
              </a:solidFill>
            </a:endParaRPr>
          </a:p>
          <a:p>
            <a:pPr marL="0" lvl="0" indent="0" algn="l" rtl="0">
              <a:lnSpc>
                <a:spcPct val="150000"/>
              </a:lnSpc>
              <a:spcBef>
                <a:spcPts val="0"/>
              </a:spcBef>
              <a:spcAft>
                <a:spcPts val="0"/>
              </a:spcAft>
              <a:buNone/>
            </a:pPr>
            <a:endParaRPr sz="1000">
              <a:solidFill>
                <a:srgbClr val="434343"/>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76"/>
          <p:cNvSpPr txBox="1"/>
          <p:nvPr/>
        </p:nvSpPr>
        <p:spPr>
          <a:xfrm>
            <a:off x="361950" y="30468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ja" sz="3600" b="1">
                <a:solidFill>
                  <a:srgbClr val="434343"/>
                </a:solidFill>
              </a:rPr>
              <a:t>ベイズ統計基礎理論</a:t>
            </a:r>
            <a:endParaRPr sz="3600" b="1">
              <a:solidFill>
                <a:srgbClr val="434343"/>
              </a:solidFill>
            </a:endParaRPr>
          </a:p>
        </p:txBody>
      </p:sp>
      <p:sp>
        <p:nvSpPr>
          <p:cNvPr id="1597" name="Google Shape;1597;p76"/>
          <p:cNvSpPr txBox="1"/>
          <p:nvPr/>
        </p:nvSpPr>
        <p:spPr>
          <a:xfrm>
            <a:off x="361950" y="2611500"/>
            <a:ext cx="650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rgbClr val="434343"/>
                </a:solidFill>
              </a:rPr>
              <a:t>Appendix</a:t>
            </a:r>
            <a:endParaRPr sz="2100" b="1">
              <a:solidFill>
                <a:srgbClr val="434343"/>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7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ベイズ統計基礎理論：イカサマコインを見抜く</a:t>
            </a:r>
            <a:endParaRPr/>
          </a:p>
        </p:txBody>
      </p:sp>
      <p:sp>
        <p:nvSpPr>
          <p:cNvPr id="1603" name="Google Shape;1603;p7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64</a:t>
            </a:fld>
            <a:endParaRPr/>
          </a:p>
        </p:txBody>
      </p:sp>
      <p:sp>
        <p:nvSpPr>
          <p:cNvPr id="1604" name="Google Shape;1604;p77"/>
          <p:cNvSpPr txBox="1"/>
          <p:nvPr/>
        </p:nvSpPr>
        <p:spPr>
          <a:xfrm>
            <a:off x="315925" y="3585800"/>
            <a:ext cx="8520600" cy="1041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ja" sz="1200">
                <a:solidFill>
                  <a:srgbClr val="434343"/>
                </a:solidFill>
              </a:rPr>
              <a:t>「イカサマコイン」を見抜くためには、何度かコインを振ってみて区間推定を用いることで検証することができます。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しかし、そもそも</a:t>
            </a:r>
            <a:r>
              <a:rPr lang="ja" sz="1200">
                <a:solidFill>
                  <a:srgbClr val="FF0062"/>
                </a:solidFill>
              </a:rPr>
              <a:t>「表が出る確率」の確率分布</a:t>
            </a:r>
            <a:r>
              <a:rPr lang="ja" sz="1200">
                <a:solidFill>
                  <a:srgbClr val="434343"/>
                </a:solidFill>
              </a:rPr>
              <a:t>を求めることはできないのでしょうか？</a:t>
            </a:r>
            <a:endParaRPr sz="1700">
              <a:solidFill>
                <a:srgbClr val="434343"/>
              </a:solidFill>
            </a:endParaRPr>
          </a:p>
        </p:txBody>
      </p:sp>
      <p:graphicFrame>
        <p:nvGraphicFramePr>
          <p:cNvPr id="1605" name="Google Shape;1605;p77"/>
          <p:cNvGraphicFramePr/>
          <p:nvPr/>
        </p:nvGraphicFramePr>
        <p:xfrm>
          <a:off x="190500" y="1721050"/>
          <a:ext cx="3000000" cy="3000000"/>
        </p:xfrm>
        <a:graphic>
          <a:graphicData uri="http://schemas.openxmlformats.org/drawingml/2006/table">
            <a:tbl>
              <a:tblPr>
                <a:noFill/>
                <a:tableStyleId>{0F489861-B3D8-4FA8-A063-03081A47B5C3}</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0">
                <a:tc>
                  <a:txBody>
                    <a:bodyPr/>
                    <a:lstStyle/>
                    <a:p>
                      <a:pPr marL="0" lvl="0" indent="0" algn="ctr" rtl="0">
                        <a:spcBef>
                          <a:spcPts val="0"/>
                        </a:spcBef>
                        <a:spcAft>
                          <a:spcPts val="0"/>
                        </a:spcAft>
                        <a:buNone/>
                      </a:pPr>
                      <a:r>
                        <a:rPr lang="ja" sz="1200" b="1">
                          <a:solidFill>
                            <a:srgbClr val="FFFFFF"/>
                          </a:solidFill>
                        </a:rPr>
                        <a:t>1回目の結果</a:t>
                      </a:r>
                      <a:endParaRPr sz="1200" b="1">
                        <a:solidFill>
                          <a:srgbClr val="FFFFFF"/>
                        </a:solidFill>
                      </a:endParaRPr>
                    </a:p>
                  </a:txBody>
                  <a:tcPr marL="91425" marR="91425" marT="91425" marB="91425" anchor="ctr">
                    <a:solidFill>
                      <a:srgbClr val="3C78D8"/>
                    </a:solidFill>
                  </a:tcPr>
                </a:tc>
                <a:tc>
                  <a:txBody>
                    <a:bodyPr/>
                    <a:lstStyle/>
                    <a:p>
                      <a:pPr marL="0" lvl="0" indent="0" algn="ctr" rtl="0">
                        <a:spcBef>
                          <a:spcPts val="0"/>
                        </a:spcBef>
                        <a:spcAft>
                          <a:spcPts val="0"/>
                        </a:spcAft>
                        <a:buNone/>
                      </a:pPr>
                      <a:r>
                        <a:rPr lang="ja" sz="1200" b="1">
                          <a:solidFill>
                            <a:srgbClr val="FFFFFF"/>
                          </a:solidFill>
                        </a:rPr>
                        <a:t>確率</a:t>
                      </a:r>
                      <a:endParaRPr sz="1200" b="1">
                        <a:solidFill>
                          <a:srgbClr val="FFFFFF"/>
                        </a:solidFill>
                      </a:endParaRPr>
                    </a:p>
                  </a:txBody>
                  <a:tcPr marL="91425" marR="91425" marT="91425" marB="91425" anchor="ctr">
                    <a:solidFill>
                      <a:srgbClr val="3C78D8"/>
                    </a:solidFill>
                  </a:tcPr>
                </a:tc>
                <a:tc>
                  <a:txBody>
                    <a:bodyPr/>
                    <a:lstStyle/>
                    <a:p>
                      <a:pPr marL="0" lvl="0" indent="0" algn="ctr" rtl="0">
                        <a:spcBef>
                          <a:spcPts val="0"/>
                        </a:spcBef>
                        <a:spcAft>
                          <a:spcPts val="0"/>
                        </a:spcAft>
                        <a:buNone/>
                      </a:pPr>
                      <a:r>
                        <a:rPr lang="ja" sz="1200" b="1">
                          <a:solidFill>
                            <a:srgbClr val="FFFFFF"/>
                          </a:solidFill>
                        </a:rPr>
                        <a:t>1,2回目の結果</a:t>
                      </a:r>
                      <a:endParaRPr sz="1200" b="1">
                        <a:solidFill>
                          <a:srgbClr val="FFFFFF"/>
                        </a:solidFill>
                      </a:endParaRPr>
                    </a:p>
                  </a:txBody>
                  <a:tcPr marL="91425" marR="91425" marT="91425" marB="91425" anchor="ctr">
                    <a:solidFill>
                      <a:srgbClr val="3C78D8"/>
                    </a:solidFill>
                  </a:tcPr>
                </a:tc>
                <a:tc>
                  <a:txBody>
                    <a:bodyPr/>
                    <a:lstStyle/>
                    <a:p>
                      <a:pPr marL="0" lvl="0" indent="0" algn="ctr" rtl="0">
                        <a:spcBef>
                          <a:spcPts val="0"/>
                        </a:spcBef>
                        <a:spcAft>
                          <a:spcPts val="0"/>
                        </a:spcAft>
                        <a:buNone/>
                      </a:pPr>
                      <a:r>
                        <a:rPr lang="ja" sz="1200" b="1">
                          <a:solidFill>
                            <a:srgbClr val="FFFFFF"/>
                          </a:solidFill>
                        </a:rPr>
                        <a:t>確率</a:t>
                      </a:r>
                      <a:endParaRPr sz="1200" b="1">
                        <a:solidFill>
                          <a:srgbClr val="FFFFFF"/>
                        </a:solidFill>
                      </a:endParaRPr>
                    </a:p>
                  </a:txBody>
                  <a:tcPr marL="91425" marR="91425" marT="91425" marB="91425" anchor="ctr">
                    <a:solidFill>
                      <a:srgbClr val="3C78D8"/>
                    </a:solidFill>
                  </a:tcPr>
                </a:tc>
                <a:extLst>
                  <a:ext uri="{0D108BD9-81ED-4DB2-BD59-A6C34878D82A}">
                    <a16:rowId xmlns:a16="http://schemas.microsoft.com/office/drawing/2014/main" val="10000"/>
                  </a:ext>
                </a:extLst>
              </a:tr>
              <a:tr h="0">
                <a:tc rowSpan="2">
                  <a:txBody>
                    <a:bodyPr/>
                    <a:lstStyle/>
                    <a:p>
                      <a:pPr marL="0" lvl="0" indent="0" algn="ctr" rtl="0">
                        <a:spcBef>
                          <a:spcPts val="0"/>
                        </a:spcBef>
                        <a:spcAft>
                          <a:spcPts val="0"/>
                        </a:spcAft>
                        <a:buNone/>
                      </a:pPr>
                      <a:r>
                        <a:rPr lang="ja" sz="1200" b="1">
                          <a:solidFill>
                            <a:srgbClr val="FF0062"/>
                          </a:solidFill>
                        </a:rPr>
                        <a:t>表</a:t>
                      </a:r>
                      <a:endParaRPr sz="1200" b="1">
                        <a:solidFill>
                          <a:srgbClr val="FF0062"/>
                        </a:solidFill>
                      </a:endParaRPr>
                    </a:p>
                  </a:txBody>
                  <a:tcPr marL="91425" marR="91425" marT="91425" marB="91425" anchor="ctr"/>
                </a:tc>
                <a:tc rowSpan="2">
                  <a:txBody>
                    <a:bodyPr/>
                    <a:lstStyle/>
                    <a:p>
                      <a:pPr marL="0" lvl="0" indent="0" algn="ctr" rtl="0">
                        <a:spcBef>
                          <a:spcPts val="0"/>
                        </a:spcBef>
                        <a:spcAft>
                          <a:spcPts val="0"/>
                        </a:spcAft>
                        <a:buNone/>
                      </a:pPr>
                      <a:r>
                        <a:rPr lang="ja" sz="1200" b="1">
                          <a:solidFill>
                            <a:srgbClr val="FF0062"/>
                          </a:solidFill>
                        </a:rPr>
                        <a:t>50%</a:t>
                      </a:r>
                      <a:endParaRPr sz="1200" b="1">
                        <a:solidFill>
                          <a:srgbClr val="FF0062"/>
                        </a:solidFill>
                      </a:endParaRPr>
                    </a:p>
                  </a:txBody>
                  <a:tcPr marL="91425" marR="91425" marT="91425" marB="91425" anchor="ctr"/>
                </a:tc>
                <a:tc>
                  <a:txBody>
                    <a:bodyPr/>
                    <a:lstStyle/>
                    <a:p>
                      <a:pPr marL="0" lvl="0" indent="0" algn="ctr" rtl="0">
                        <a:spcBef>
                          <a:spcPts val="0"/>
                        </a:spcBef>
                        <a:spcAft>
                          <a:spcPts val="0"/>
                        </a:spcAft>
                        <a:buNone/>
                      </a:pPr>
                      <a:r>
                        <a:rPr lang="ja" sz="1200" b="1">
                          <a:solidFill>
                            <a:srgbClr val="FF0062"/>
                          </a:solidFill>
                        </a:rPr>
                        <a:t>表 表</a:t>
                      </a:r>
                      <a:endParaRPr sz="1200" b="1">
                        <a:solidFill>
                          <a:srgbClr val="FF0062"/>
                        </a:solidFill>
                      </a:endParaRPr>
                    </a:p>
                  </a:txBody>
                  <a:tcPr marL="91425" marR="91425" marT="91425" marB="91425" anchor="ctr"/>
                </a:tc>
                <a:tc>
                  <a:txBody>
                    <a:bodyPr/>
                    <a:lstStyle/>
                    <a:p>
                      <a:pPr marL="0" lvl="0" indent="0" algn="ctr" rtl="0">
                        <a:spcBef>
                          <a:spcPts val="0"/>
                        </a:spcBef>
                        <a:spcAft>
                          <a:spcPts val="0"/>
                        </a:spcAft>
                        <a:buNone/>
                      </a:pPr>
                      <a:r>
                        <a:rPr lang="ja" sz="1200" b="1">
                          <a:solidFill>
                            <a:srgbClr val="FF0062"/>
                          </a:solidFill>
                        </a:rPr>
                        <a:t>25%</a:t>
                      </a:r>
                      <a:endParaRPr sz="1200" b="1">
                        <a:solidFill>
                          <a:srgbClr val="FF0062"/>
                        </a:solidFill>
                      </a:endParaRPr>
                    </a:p>
                  </a:txBody>
                  <a:tcPr marL="91425" marR="91425" marT="91425" marB="91425" anchor="ctr"/>
                </a:tc>
                <a:extLst>
                  <a:ext uri="{0D108BD9-81ED-4DB2-BD59-A6C34878D82A}">
                    <a16:rowId xmlns:a16="http://schemas.microsoft.com/office/drawing/2014/main" val="10001"/>
                  </a:ext>
                </a:extLst>
              </a:tr>
              <a:tr h="0">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ja" sz="1200">
                          <a:solidFill>
                            <a:srgbClr val="434343"/>
                          </a:solidFill>
                        </a:rPr>
                        <a:t>表 裏</a:t>
                      </a:r>
                      <a:endParaRPr sz="12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200">
                          <a:solidFill>
                            <a:srgbClr val="434343"/>
                          </a:solidFill>
                        </a:rPr>
                        <a:t>25%</a:t>
                      </a:r>
                      <a:endParaRPr sz="1200">
                        <a:solidFill>
                          <a:srgbClr val="434343"/>
                        </a:solidFill>
                      </a:endParaRPr>
                    </a:p>
                  </a:txBody>
                  <a:tcPr marL="91425" marR="91425" marT="91425" marB="91425" anchor="ctr"/>
                </a:tc>
                <a:extLst>
                  <a:ext uri="{0D108BD9-81ED-4DB2-BD59-A6C34878D82A}">
                    <a16:rowId xmlns:a16="http://schemas.microsoft.com/office/drawing/2014/main" val="10002"/>
                  </a:ext>
                </a:extLst>
              </a:tr>
              <a:tr h="0">
                <a:tc rowSpan="2">
                  <a:txBody>
                    <a:bodyPr/>
                    <a:lstStyle/>
                    <a:p>
                      <a:pPr marL="0" lvl="0" indent="0" algn="ctr" rtl="0">
                        <a:spcBef>
                          <a:spcPts val="0"/>
                        </a:spcBef>
                        <a:spcAft>
                          <a:spcPts val="0"/>
                        </a:spcAft>
                        <a:buNone/>
                      </a:pPr>
                      <a:r>
                        <a:rPr lang="ja" sz="1200">
                          <a:solidFill>
                            <a:srgbClr val="434343"/>
                          </a:solidFill>
                        </a:rPr>
                        <a:t>裏</a:t>
                      </a:r>
                      <a:endParaRPr sz="1200">
                        <a:solidFill>
                          <a:srgbClr val="434343"/>
                        </a:solidFill>
                      </a:endParaRPr>
                    </a:p>
                  </a:txBody>
                  <a:tcPr marL="91425" marR="91425" marT="91425" marB="91425" anchor="ctr"/>
                </a:tc>
                <a:tc rowSpan="2">
                  <a:txBody>
                    <a:bodyPr/>
                    <a:lstStyle/>
                    <a:p>
                      <a:pPr marL="0" lvl="0" indent="0" algn="ctr" rtl="0">
                        <a:spcBef>
                          <a:spcPts val="0"/>
                        </a:spcBef>
                        <a:spcAft>
                          <a:spcPts val="0"/>
                        </a:spcAft>
                        <a:buNone/>
                      </a:pPr>
                      <a:r>
                        <a:rPr lang="ja" sz="1200">
                          <a:solidFill>
                            <a:srgbClr val="434343"/>
                          </a:solidFill>
                        </a:rPr>
                        <a:t>50%</a:t>
                      </a:r>
                      <a:endParaRPr sz="12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200">
                          <a:solidFill>
                            <a:srgbClr val="434343"/>
                          </a:solidFill>
                        </a:rPr>
                        <a:t>裏 表</a:t>
                      </a:r>
                      <a:endParaRPr sz="12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200">
                          <a:solidFill>
                            <a:srgbClr val="434343"/>
                          </a:solidFill>
                        </a:rPr>
                        <a:t>25%</a:t>
                      </a:r>
                      <a:endParaRPr sz="1200">
                        <a:solidFill>
                          <a:srgbClr val="434343"/>
                        </a:solidFill>
                      </a:endParaRPr>
                    </a:p>
                  </a:txBody>
                  <a:tcPr marL="91425" marR="91425" marT="91425" marB="91425" anchor="ctr"/>
                </a:tc>
                <a:extLst>
                  <a:ext uri="{0D108BD9-81ED-4DB2-BD59-A6C34878D82A}">
                    <a16:rowId xmlns:a16="http://schemas.microsoft.com/office/drawing/2014/main" val="10003"/>
                  </a:ext>
                </a:extLst>
              </a:tr>
              <a:tr h="0">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ja" sz="1200">
                          <a:solidFill>
                            <a:srgbClr val="434343"/>
                          </a:solidFill>
                        </a:rPr>
                        <a:t>裏 裏</a:t>
                      </a:r>
                      <a:endParaRPr sz="12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200">
                          <a:solidFill>
                            <a:srgbClr val="434343"/>
                          </a:solidFill>
                        </a:rPr>
                        <a:t>25%</a:t>
                      </a:r>
                      <a:endParaRPr sz="1200">
                        <a:solidFill>
                          <a:srgbClr val="434343"/>
                        </a:solidFill>
                      </a:endParaRPr>
                    </a:p>
                  </a:txBody>
                  <a:tcPr marL="91425" marR="91425" marT="91425" marB="91425" anchor="ctr"/>
                </a:tc>
                <a:extLst>
                  <a:ext uri="{0D108BD9-81ED-4DB2-BD59-A6C34878D82A}">
                    <a16:rowId xmlns:a16="http://schemas.microsoft.com/office/drawing/2014/main" val="10004"/>
                  </a:ext>
                </a:extLst>
              </a:tr>
            </a:tbl>
          </a:graphicData>
        </a:graphic>
      </p:graphicFrame>
      <p:graphicFrame>
        <p:nvGraphicFramePr>
          <p:cNvPr id="1606" name="Google Shape;1606;p77"/>
          <p:cNvGraphicFramePr/>
          <p:nvPr/>
        </p:nvGraphicFramePr>
        <p:xfrm>
          <a:off x="6060525" y="1721050"/>
          <a:ext cx="3000000" cy="3000000"/>
        </p:xfrm>
        <a:graphic>
          <a:graphicData uri="http://schemas.openxmlformats.org/drawingml/2006/table">
            <a:tbl>
              <a:tblPr>
                <a:noFill/>
                <a:tableStyleId>{0F489861-B3D8-4FA8-A063-03081A47B5C3}</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0">
                <a:tc gridSpan="2">
                  <a:txBody>
                    <a:bodyPr/>
                    <a:lstStyle/>
                    <a:p>
                      <a:pPr marL="0" lvl="0" indent="0" algn="ctr" rtl="0">
                        <a:spcBef>
                          <a:spcPts val="0"/>
                        </a:spcBef>
                        <a:spcAft>
                          <a:spcPts val="0"/>
                        </a:spcAft>
                        <a:buNone/>
                      </a:pPr>
                      <a:r>
                        <a:rPr lang="ja" sz="1200" b="1">
                          <a:solidFill>
                            <a:srgbClr val="FFFFFF"/>
                          </a:solidFill>
                        </a:rPr>
                        <a:t>表が出る回数とその確率</a:t>
                      </a:r>
                      <a:endParaRPr sz="1200" b="1">
                        <a:solidFill>
                          <a:srgbClr val="FFFFFF"/>
                        </a:solidFill>
                      </a:endParaRPr>
                    </a:p>
                  </a:txBody>
                  <a:tcPr marL="91425" marR="91425" marT="91425" marB="91425" anchor="ctr">
                    <a:solidFill>
                      <a:srgbClr val="3C78D8"/>
                    </a:solidFill>
                  </a:tcPr>
                </a:tc>
                <a:tc hMerge="1">
                  <a:txBody>
                    <a:bodyPr/>
                    <a:lstStyle/>
                    <a:p>
                      <a:endParaRPr lang="en-US"/>
                    </a:p>
                  </a:txBody>
                  <a:tcPr/>
                </a:tc>
                <a:extLst>
                  <a:ext uri="{0D108BD9-81ED-4DB2-BD59-A6C34878D82A}">
                    <a16:rowId xmlns:a16="http://schemas.microsoft.com/office/drawing/2014/main" val="10000"/>
                  </a:ext>
                </a:extLst>
              </a:tr>
              <a:tr h="123925">
                <a:tc rowSpan="2">
                  <a:txBody>
                    <a:bodyPr/>
                    <a:lstStyle/>
                    <a:p>
                      <a:pPr marL="0" lvl="0" indent="0" algn="ctr" rtl="0">
                        <a:spcBef>
                          <a:spcPts val="0"/>
                        </a:spcBef>
                        <a:spcAft>
                          <a:spcPts val="0"/>
                        </a:spcAft>
                        <a:buNone/>
                      </a:pPr>
                      <a:r>
                        <a:rPr lang="ja" sz="1200" b="1">
                          <a:solidFill>
                            <a:srgbClr val="FFFFFF"/>
                          </a:solidFill>
                        </a:rPr>
                        <a:t>表が出る回数</a:t>
                      </a:r>
                      <a:endParaRPr sz="1200" b="1">
                        <a:solidFill>
                          <a:srgbClr val="FFFFFF"/>
                        </a:solidFill>
                      </a:endParaRPr>
                    </a:p>
                  </a:txBody>
                  <a:tcPr marL="91425" marR="91425" marT="91425" marB="91425" anchor="ctr">
                    <a:solidFill>
                      <a:srgbClr val="3C78D8"/>
                    </a:solidFill>
                  </a:tcPr>
                </a:tc>
                <a:tc rowSpan="2">
                  <a:txBody>
                    <a:bodyPr/>
                    <a:lstStyle/>
                    <a:p>
                      <a:pPr marL="0" lvl="0" indent="0" algn="ctr" rtl="0">
                        <a:spcBef>
                          <a:spcPts val="0"/>
                        </a:spcBef>
                        <a:spcAft>
                          <a:spcPts val="0"/>
                        </a:spcAft>
                        <a:buNone/>
                      </a:pPr>
                      <a:r>
                        <a:rPr lang="ja" sz="1200" b="1">
                          <a:solidFill>
                            <a:srgbClr val="FFFFFF"/>
                          </a:solidFill>
                        </a:rPr>
                        <a:t>確率</a:t>
                      </a:r>
                      <a:endParaRPr sz="1200" b="1">
                        <a:solidFill>
                          <a:srgbClr val="FFFFFF"/>
                        </a:solidFill>
                      </a:endParaRPr>
                    </a:p>
                  </a:txBody>
                  <a:tcPr marL="91425" marR="91425" marT="91425" marB="91425" anchor="ctr">
                    <a:solidFill>
                      <a:srgbClr val="3C78D8"/>
                    </a:solidFill>
                  </a:tcPr>
                </a:tc>
                <a:extLst>
                  <a:ext uri="{0D108BD9-81ED-4DB2-BD59-A6C34878D82A}">
                    <a16:rowId xmlns:a16="http://schemas.microsoft.com/office/drawing/2014/main" val="10001"/>
                  </a:ext>
                </a:extLst>
              </a:tr>
              <a:tr h="123925">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123925">
                <a:tc rowSpan="2">
                  <a:txBody>
                    <a:bodyPr/>
                    <a:lstStyle/>
                    <a:p>
                      <a:pPr marL="0" lvl="0" indent="0" algn="ctr" rtl="0">
                        <a:spcBef>
                          <a:spcPts val="0"/>
                        </a:spcBef>
                        <a:spcAft>
                          <a:spcPts val="0"/>
                        </a:spcAft>
                        <a:buNone/>
                      </a:pPr>
                      <a:r>
                        <a:rPr lang="ja" sz="1200" b="1">
                          <a:solidFill>
                            <a:srgbClr val="FF0062"/>
                          </a:solidFill>
                        </a:rPr>
                        <a:t>2回(表表)</a:t>
                      </a:r>
                      <a:endParaRPr sz="1200" b="1">
                        <a:solidFill>
                          <a:srgbClr val="FF0062"/>
                        </a:solidFill>
                      </a:endParaRPr>
                    </a:p>
                  </a:txBody>
                  <a:tcPr marL="91425" marR="91425" marT="91425" marB="91425" anchor="ctr"/>
                </a:tc>
                <a:tc rowSpan="2">
                  <a:txBody>
                    <a:bodyPr/>
                    <a:lstStyle/>
                    <a:p>
                      <a:pPr marL="0" lvl="0" indent="0" algn="ctr" rtl="0">
                        <a:spcBef>
                          <a:spcPts val="0"/>
                        </a:spcBef>
                        <a:spcAft>
                          <a:spcPts val="0"/>
                        </a:spcAft>
                        <a:buNone/>
                      </a:pPr>
                      <a:r>
                        <a:rPr lang="ja" sz="1200" b="1">
                          <a:solidFill>
                            <a:srgbClr val="FF0062"/>
                          </a:solidFill>
                        </a:rPr>
                        <a:t>25%</a:t>
                      </a:r>
                      <a:endParaRPr sz="1200" b="1">
                        <a:solidFill>
                          <a:srgbClr val="FF0062"/>
                        </a:solidFill>
                      </a:endParaRPr>
                    </a:p>
                  </a:txBody>
                  <a:tcPr marL="91425" marR="91425" marT="91425" marB="91425" anchor="ctr"/>
                </a:tc>
                <a:extLst>
                  <a:ext uri="{0D108BD9-81ED-4DB2-BD59-A6C34878D82A}">
                    <a16:rowId xmlns:a16="http://schemas.microsoft.com/office/drawing/2014/main" val="10003"/>
                  </a:ext>
                </a:extLst>
              </a:tr>
              <a:tr h="123925">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0">
                <a:tc>
                  <a:txBody>
                    <a:bodyPr/>
                    <a:lstStyle/>
                    <a:p>
                      <a:pPr marL="0" lvl="0" indent="0" algn="ctr" rtl="0">
                        <a:spcBef>
                          <a:spcPts val="0"/>
                        </a:spcBef>
                        <a:spcAft>
                          <a:spcPts val="0"/>
                        </a:spcAft>
                        <a:buNone/>
                      </a:pPr>
                      <a:r>
                        <a:rPr lang="ja" sz="1200">
                          <a:solidFill>
                            <a:srgbClr val="434343"/>
                          </a:solidFill>
                        </a:rPr>
                        <a:t>1回(表裏+裏表)</a:t>
                      </a:r>
                      <a:endParaRPr sz="12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200">
                          <a:solidFill>
                            <a:srgbClr val="434343"/>
                          </a:solidFill>
                        </a:rPr>
                        <a:t>50%</a:t>
                      </a:r>
                      <a:endParaRPr sz="1200">
                        <a:solidFill>
                          <a:srgbClr val="434343"/>
                        </a:solidFill>
                      </a:endParaRPr>
                    </a:p>
                  </a:txBody>
                  <a:tcPr marL="91425" marR="91425" marT="91425" marB="91425" anchor="ct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ja" sz="1200">
                          <a:solidFill>
                            <a:srgbClr val="434343"/>
                          </a:solidFill>
                        </a:rPr>
                        <a:t>0回(裏裏)</a:t>
                      </a:r>
                      <a:endParaRPr sz="1200">
                        <a:solidFill>
                          <a:srgbClr val="434343"/>
                        </a:solidFill>
                      </a:endParaRPr>
                    </a:p>
                  </a:txBody>
                  <a:tcPr marL="91425" marR="91425" marT="91425" marB="91425" anchor="ctr"/>
                </a:tc>
                <a:tc>
                  <a:txBody>
                    <a:bodyPr/>
                    <a:lstStyle/>
                    <a:p>
                      <a:pPr marL="0" lvl="0" indent="0" algn="ctr" rtl="0">
                        <a:spcBef>
                          <a:spcPts val="0"/>
                        </a:spcBef>
                        <a:spcAft>
                          <a:spcPts val="0"/>
                        </a:spcAft>
                        <a:buNone/>
                      </a:pPr>
                      <a:r>
                        <a:rPr lang="ja" sz="1200">
                          <a:solidFill>
                            <a:srgbClr val="434343"/>
                          </a:solidFill>
                        </a:rPr>
                        <a:t>25%</a:t>
                      </a:r>
                      <a:endParaRPr sz="1200">
                        <a:solidFill>
                          <a:srgbClr val="434343"/>
                        </a:solidFill>
                      </a:endParaRPr>
                    </a:p>
                  </a:txBody>
                  <a:tcPr marL="91425" marR="91425" marT="91425" marB="91425" anchor="ctr"/>
                </a:tc>
                <a:extLst>
                  <a:ext uri="{0D108BD9-81ED-4DB2-BD59-A6C34878D82A}">
                    <a16:rowId xmlns:a16="http://schemas.microsoft.com/office/drawing/2014/main" val="10006"/>
                  </a:ext>
                </a:extLst>
              </a:tr>
            </a:tbl>
          </a:graphicData>
        </a:graphic>
      </p:graphicFrame>
      <p:sp>
        <p:nvSpPr>
          <p:cNvPr id="1607" name="Google Shape;1607;p77"/>
          <p:cNvSpPr txBox="1"/>
          <p:nvPr/>
        </p:nvSpPr>
        <p:spPr>
          <a:xfrm>
            <a:off x="315925" y="733325"/>
            <a:ext cx="8592600" cy="75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手元にあるコインが</a:t>
            </a:r>
            <a:r>
              <a:rPr lang="ja" sz="1200">
                <a:solidFill>
                  <a:srgbClr val="FF0062"/>
                </a:solidFill>
              </a:rPr>
              <a:t>「イカサマコイン」か見抜く</a:t>
            </a:r>
            <a:r>
              <a:rPr lang="ja" sz="1200">
                <a:solidFill>
                  <a:srgbClr val="434343"/>
                </a:solidFill>
              </a:rPr>
              <a:t>ために、コインを投げて表裏の回数を数えてみたとしましょう。もし2回だけコインを振ってみて、2回連続で表が出たら「イカサマだ！」と考えるでしょうか？ちょっと無理がありますよね？</a:t>
            </a:r>
            <a:endParaRPr sz="1200">
              <a:solidFill>
                <a:srgbClr val="434343"/>
              </a:solidFill>
            </a:endParaRPr>
          </a:p>
          <a:p>
            <a:pPr marL="0" lvl="0" indent="0" algn="l" rtl="0">
              <a:lnSpc>
                <a:spcPct val="115000"/>
              </a:lnSpc>
              <a:spcBef>
                <a:spcPts val="0"/>
              </a:spcBef>
              <a:spcAft>
                <a:spcPts val="0"/>
              </a:spcAft>
              <a:buNone/>
            </a:pPr>
            <a:r>
              <a:rPr lang="ja" sz="1200">
                <a:solidFill>
                  <a:srgbClr val="FF0062"/>
                </a:solidFill>
              </a:rPr>
              <a:t>表が出る確率が50%ぴったりだと仮定</a:t>
            </a:r>
            <a:r>
              <a:rPr lang="ja" sz="1200">
                <a:solidFill>
                  <a:srgbClr val="434343"/>
                </a:solidFill>
              </a:rPr>
              <a:t>しても、</a:t>
            </a:r>
            <a:r>
              <a:rPr lang="ja" sz="1200">
                <a:solidFill>
                  <a:srgbClr val="FF0062"/>
                </a:solidFill>
              </a:rPr>
              <a:t>2回連続で表が出る確率が25%</a:t>
            </a:r>
            <a:r>
              <a:rPr lang="ja" sz="1200">
                <a:solidFill>
                  <a:srgbClr val="434343"/>
                </a:solidFill>
              </a:rPr>
              <a:t>もあるからです。</a:t>
            </a:r>
            <a:endParaRPr sz="1200">
              <a:solidFill>
                <a:srgbClr val="434343"/>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7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ベイズ統計基礎理論：変数と関数を確認</a:t>
            </a:r>
            <a:endParaRPr/>
          </a:p>
        </p:txBody>
      </p:sp>
      <p:sp>
        <p:nvSpPr>
          <p:cNvPr id="1613" name="Google Shape;1613;p7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65</a:t>
            </a:fld>
            <a:endParaRPr/>
          </a:p>
        </p:txBody>
      </p:sp>
      <p:graphicFrame>
        <p:nvGraphicFramePr>
          <p:cNvPr id="1614" name="Google Shape;1614;p78"/>
          <p:cNvGraphicFramePr/>
          <p:nvPr/>
        </p:nvGraphicFramePr>
        <p:xfrm>
          <a:off x="414675" y="1390650"/>
          <a:ext cx="3000000" cy="3000000"/>
        </p:xfrm>
        <a:graphic>
          <a:graphicData uri="http://schemas.openxmlformats.org/drawingml/2006/table">
            <a:tbl>
              <a:tblPr>
                <a:noFill/>
                <a:tableStyleId>{0F489861-B3D8-4FA8-A063-03081A47B5C3}</a:tableStyleId>
              </a:tblPr>
              <a:tblGrid>
                <a:gridCol w="1688150">
                  <a:extLst>
                    <a:ext uri="{9D8B030D-6E8A-4147-A177-3AD203B41FA5}">
                      <a16:colId xmlns:a16="http://schemas.microsoft.com/office/drawing/2014/main" val="20000"/>
                    </a:ext>
                  </a:extLst>
                </a:gridCol>
                <a:gridCol w="1688150">
                  <a:extLst>
                    <a:ext uri="{9D8B030D-6E8A-4147-A177-3AD203B41FA5}">
                      <a16:colId xmlns:a16="http://schemas.microsoft.com/office/drawing/2014/main" val="20001"/>
                    </a:ext>
                  </a:extLst>
                </a:gridCol>
                <a:gridCol w="1688150">
                  <a:extLst>
                    <a:ext uri="{9D8B030D-6E8A-4147-A177-3AD203B41FA5}">
                      <a16:colId xmlns:a16="http://schemas.microsoft.com/office/drawing/2014/main" val="20002"/>
                    </a:ext>
                  </a:extLst>
                </a:gridCol>
                <a:gridCol w="1688150">
                  <a:extLst>
                    <a:ext uri="{9D8B030D-6E8A-4147-A177-3AD203B41FA5}">
                      <a16:colId xmlns:a16="http://schemas.microsoft.com/office/drawing/2014/main" val="20003"/>
                    </a:ext>
                  </a:extLst>
                </a:gridCol>
                <a:gridCol w="1688150">
                  <a:extLst>
                    <a:ext uri="{9D8B030D-6E8A-4147-A177-3AD203B41FA5}">
                      <a16:colId xmlns:a16="http://schemas.microsoft.com/office/drawing/2014/main" val="20004"/>
                    </a:ext>
                  </a:extLst>
                </a:gridCol>
              </a:tblGrid>
              <a:tr h="0">
                <a:tc>
                  <a:txBody>
                    <a:bodyPr/>
                    <a:lstStyle/>
                    <a:p>
                      <a:pPr marL="0" lvl="0" indent="0" algn="ctr" rtl="0">
                        <a:spcBef>
                          <a:spcPts val="0"/>
                        </a:spcBef>
                        <a:spcAft>
                          <a:spcPts val="0"/>
                        </a:spcAft>
                        <a:buNone/>
                      </a:pPr>
                      <a:r>
                        <a:rPr lang="ja" sz="900" b="1">
                          <a:solidFill>
                            <a:srgbClr val="F3F3F3"/>
                          </a:solidFill>
                        </a:rPr>
                        <a:t>変数</a:t>
                      </a:r>
                      <a:endParaRPr sz="900" b="1">
                        <a:solidFill>
                          <a:srgbClr val="F3F3F3"/>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ja" sz="900" b="1">
                          <a:solidFill>
                            <a:srgbClr val="F3F3F3"/>
                          </a:solidFill>
                        </a:rPr>
                        <a:t>意味</a:t>
                      </a:r>
                      <a:endParaRPr sz="900" b="1">
                        <a:solidFill>
                          <a:srgbClr val="F3F3F3"/>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ja" sz="900" b="1">
                          <a:solidFill>
                            <a:srgbClr val="F3F3F3"/>
                          </a:solidFill>
                        </a:rPr>
                        <a:t>取りうる最小値</a:t>
                      </a:r>
                      <a:endParaRPr sz="900" b="1">
                        <a:solidFill>
                          <a:srgbClr val="F3F3F3"/>
                        </a:solidFill>
                      </a:endParaRPr>
                    </a:p>
                  </a:txBody>
                  <a:tcPr marL="91425" marR="91425" marT="91425" marB="91425" anchor="ctr">
                    <a:solidFill>
                      <a:srgbClr val="666666"/>
                    </a:solidFill>
                  </a:tcPr>
                </a:tc>
                <a:tc>
                  <a:txBody>
                    <a:bodyPr/>
                    <a:lstStyle/>
                    <a:p>
                      <a:pPr marL="0" lvl="0" indent="0" algn="ctr" rtl="0">
                        <a:spcBef>
                          <a:spcPts val="0"/>
                        </a:spcBef>
                        <a:spcAft>
                          <a:spcPts val="0"/>
                        </a:spcAft>
                        <a:buClr>
                          <a:schemeClr val="dk1"/>
                        </a:buClr>
                        <a:buSzPts val="1100"/>
                        <a:buFont typeface="Arial"/>
                        <a:buNone/>
                      </a:pPr>
                      <a:r>
                        <a:rPr lang="ja" sz="900" b="1">
                          <a:solidFill>
                            <a:srgbClr val="F3F3F3"/>
                          </a:solidFill>
                        </a:rPr>
                        <a:t>取りうる最大値</a:t>
                      </a:r>
                      <a:endParaRPr sz="900" b="1">
                        <a:solidFill>
                          <a:srgbClr val="F3F3F3"/>
                        </a:solidFill>
                      </a:endParaRPr>
                    </a:p>
                  </a:txBody>
                  <a:tcPr marL="91425" marR="91425" marT="91425" marB="91425" anchor="ctr">
                    <a:solidFill>
                      <a:srgbClr val="666666"/>
                    </a:solidFill>
                  </a:tcPr>
                </a:tc>
                <a:tc>
                  <a:txBody>
                    <a:bodyPr/>
                    <a:lstStyle/>
                    <a:p>
                      <a:pPr marL="0" lvl="0" indent="0" algn="ctr" rtl="0">
                        <a:spcBef>
                          <a:spcPts val="0"/>
                        </a:spcBef>
                        <a:spcAft>
                          <a:spcPts val="0"/>
                        </a:spcAft>
                        <a:buNone/>
                      </a:pPr>
                      <a:r>
                        <a:rPr lang="ja" sz="900" b="1">
                          <a:solidFill>
                            <a:srgbClr val="F3F3F3"/>
                          </a:solidFill>
                        </a:rPr>
                        <a:t>値の種類</a:t>
                      </a:r>
                      <a:endParaRPr sz="900" b="1">
                        <a:solidFill>
                          <a:srgbClr val="F3F3F3"/>
                        </a:solidFill>
                      </a:endParaRPr>
                    </a:p>
                  </a:txBody>
                  <a:tcPr marL="91425" marR="91425" marT="91425" marB="91425" anchor="ctr">
                    <a:solidFill>
                      <a:srgbClr val="666666"/>
                    </a:solidFill>
                  </a:tcPr>
                </a:tc>
                <a:extLst>
                  <a:ext uri="{0D108BD9-81ED-4DB2-BD59-A6C34878D82A}">
                    <a16:rowId xmlns:a16="http://schemas.microsoft.com/office/drawing/2014/main" val="10000"/>
                  </a:ext>
                </a:extLst>
              </a:tr>
              <a:tr h="0">
                <a:tc>
                  <a:txBody>
                    <a:bodyPr/>
                    <a:lstStyle/>
                    <a:p>
                      <a:pPr marL="0" lvl="0" indent="0" algn="ctr" rtl="0">
                        <a:spcBef>
                          <a:spcPts val="0"/>
                        </a:spcBef>
                        <a:spcAft>
                          <a:spcPts val="0"/>
                        </a:spcAft>
                        <a:buNone/>
                      </a:pPr>
                      <a:r>
                        <a:rPr lang="ja" sz="1000" b="1">
                          <a:solidFill>
                            <a:srgbClr val="1155CC"/>
                          </a:solidFill>
                        </a:rPr>
                        <a:t>X</a:t>
                      </a:r>
                      <a:endParaRPr sz="1000" b="1">
                        <a:solidFill>
                          <a:srgbClr val="1155CC"/>
                        </a:solidFill>
                      </a:endParaRPr>
                    </a:p>
                  </a:txBody>
                  <a:tcPr marL="91425" marR="91425" marT="91425" marB="91425" anchor="ctr"/>
                </a:tc>
                <a:tc>
                  <a:txBody>
                    <a:bodyPr/>
                    <a:lstStyle/>
                    <a:p>
                      <a:pPr marL="0" lvl="0" indent="0" algn="ctr" rtl="0">
                        <a:spcBef>
                          <a:spcPts val="0"/>
                        </a:spcBef>
                        <a:spcAft>
                          <a:spcPts val="0"/>
                        </a:spcAft>
                        <a:buNone/>
                      </a:pPr>
                      <a:r>
                        <a:rPr lang="ja" sz="1000" b="1">
                          <a:solidFill>
                            <a:srgbClr val="1155CC"/>
                          </a:solidFill>
                        </a:rPr>
                        <a:t>表が出た回数</a:t>
                      </a:r>
                      <a:endParaRPr sz="1000" b="1">
                        <a:solidFill>
                          <a:srgbClr val="1155CC"/>
                        </a:solidFill>
                      </a:endParaRPr>
                    </a:p>
                  </a:txBody>
                  <a:tcPr marL="91425" marR="91425" marT="91425" marB="91425" anchor="ctr"/>
                </a:tc>
                <a:tc>
                  <a:txBody>
                    <a:bodyPr/>
                    <a:lstStyle/>
                    <a:p>
                      <a:pPr marL="0" lvl="0" indent="0" algn="ctr" rtl="0">
                        <a:spcBef>
                          <a:spcPts val="0"/>
                        </a:spcBef>
                        <a:spcAft>
                          <a:spcPts val="0"/>
                        </a:spcAft>
                        <a:buNone/>
                      </a:pPr>
                      <a:r>
                        <a:rPr lang="ja" sz="1000" b="1">
                          <a:solidFill>
                            <a:srgbClr val="1155CC"/>
                          </a:solidFill>
                        </a:rPr>
                        <a:t>0</a:t>
                      </a:r>
                      <a:endParaRPr sz="1000" b="1">
                        <a:solidFill>
                          <a:srgbClr val="1155CC"/>
                        </a:solidFill>
                      </a:endParaRPr>
                    </a:p>
                  </a:txBody>
                  <a:tcPr marL="91425" marR="91425" marT="91425" marB="91425" anchor="ctr"/>
                </a:tc>
                <a:tc>
                  <a:txBody>
                    <a:bodyPr/>
                    <a:lstStyle/>
                    <a:p>
                      <a:pPr marL="0" lvl="0" indent="0" algn="ctr" rtl="0">
                        <a:spcBef>
                          <a:spcPts val="0"/>
                        </a:spcBef>
                        <a:spcAft>
                          <a:spcPts val="0"/>
                        </a:spcAft>
                        <a:buNone/>
                      </a:pPr>
                      <a:r>
                        <a:rPr lang="ja" sz="1000" b="1">
                          <a:solidFill>
                            <a:srgbClr val="1155CC"/>
                          </a:solidFill>
                        </a:rPr>
                        <a:t>n</a:t>
                      </a:r>
                      <a:endParaRPr sz="1000" b="1">
                        <a:solidFill>
                          <a:srgbClr val="1155CC"/>
                        </a:solidFill>
                      </a:endParaRPr>
                    </a:p>
                  </a:txBody>
                  <a:tcPr marL="91425" marR="91425" marT="91425" marB="91425" anchor="ctr"/>
                </a:tc>
                <a:tc>
                  <a:txBody>
                    <a:bodyPr/>
                    <a:lstStyle/>
                    <a:p>
                      <a:pPr marL="0" lvl="0" indent="0" algn="ctr" rtl="0">
                        <a:spcBef>
                          <a:spcPts val="0"/>
                        </a:spcBef>
                        <a:spcAft>
                          <a:spcPts val="0"/>
                        </a:spcAft>
                        <a:buNone/>
                      </a:pPr>
                      <a:r>
                        <a:rPr lang="ja" sz="1000" b="1">
                          <a:solidFill>
                            <a:srgbClr val="1155CC"/>
                          </a:solidFill>
                        </a:rPr>
                        <a:t>離散値</a:t>
                      </a:r>
                      <a:endParaRPr sz="1000" b="1">
                        <a:solidFill>
                          <a:srgbClr val="1155CC"/>
                        </a:solidFill>
                      </a:endParaRPr>
                    </a:p>
                  </a:txBody>
                  <a:tcPr marL="91425" marR="91425" marT="91425" marB="91425" anchor="ctr"/>
                </a:tc>
                <a:extLst>
                  <a:ext uri="{0D108BD9-81ED-4DB2-BD59-A6C34878D82A}">
                    <a16:rowId xmlns:a16="http://schemas.microsoft.com/office/drawing/2014/main" val="10001"/>
                  </a:ext>
                </a:extLst>
              </a:tr>
              <a:tr h="0">
                <a:tc>
                  <a:txBody>
                    <a:bodyPr/>
                    <a:lstStyle/>
                    <a:p>
                      <a:pPr marL="0" lvl="0" indent="0" algn="ctr" rtl="0">
                        <a:spcBef>
                          <a:spcPts val="0"/>
                        </a:spcBef>
                        <a:spcAft>
                          <a:spcPts val="0"/>
                        </a:spcAft>
                        <a:buNone/>
                      </a:pPr>
                      <a:r>
                        <a:rPr lang="ja" sz="1000" b="1">
                          <a:solidFill>
                            <a:srgbClr val="FF0062"/>
                          </a:solidFill>
                        </a:rPr>
                        <a:t>p</a:t>
                      </a:r>
                      <a:endParaRPr sz="1000" b="1">
                        <a:solidFill>
                          <a:srgbClr val="FF0062"/>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FF0062"/>
                          </a:solidFill>
                        </a:rPr>
                        <a:t>表が出る確率</a:t>
                      </a:r>
                      <a:endParaRPr sz="1000" b="1">
                        <a:solidFill>
                          <a:srgbClr val="FF0062"/>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FF0062"/>
                          </a:solidFill>
                        </a:rPr>
                        <a:t>0</a:t>
                      </a:r>
                      <a:endParaRPr sz="1000" b="1">
                        <a:solidFill>
                          <a:srgbClr val="FF0062"/>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FF0062"/>
                          </a:solidFill>
                        </a:rPr>
                        <a:t>1</a:t>
                      </a:r>
                      <a:endParaRPr sz="1000" b="1">
                        <a:solidFill>
                          <a:srgbClr val="FF0062"/>
                        </a:solidFill>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b="1">
                          <a:solidFill>
                            <a:srgbClr val="FF0062"/>
                          </a:solidFill>
                        </a:rPr>
                        <a:t>連続値</a:t>
                      </a:r>
                      <a:endParaRPr sz="1000" b="1">
                        <a:solidFill>
                          <a:srgbClr val="FF0062"/>
                        </a:solidFill>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ja" sz="1000">
                          <a:solidFill>
                            <a:srgbClr val="434343"/>
                          </a:solidFill>
                        </a:rPr>
                        <a:t>n</a:t>
                      </a:r>
                      <a:endParaRPr sz="10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コインを振った回数</a:t>
                      </a:r>
                      <a:endParaRPr sz="10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0</a:t>
                      </a:r>
                      <a:endParaRPr sz="10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無限</a:t>
                      </a:r>
                      <a:endParaRPr sz="10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ja" sz="1000">
                          <a:solidFill>
                            <a:srgbClr val="434343"/>
                          </a:solidFill>
                        </a:rPr>
                        <a:t>離散値</a:t>
                      </a:r>
                      <a:endParaRPr sz="1000" b="1">
                        <a:solidFill>
                          <a:srgbClr val="434343"/>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615" name="Google Shape;1615;p78"/>
          <p:cNvSpPr txBox="1"/>
          <p:nvPr/>
        </p:nvSpPr>
        <p:spPr>
          <a:xfrm>
            <a:off x="414675" y="1150750"/>
            <a:ext cx="4220400" cy="24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434343"/>
                </a:solidFill>
              </a:rPr>
              <a:t>二項分布の各変数の定義</a:t>
            </a:r>
            <a:endParaRPr sz="1100" b="1">
              <a:solidFill>
                <a:srgbClr val="434343"/>
              </a:solidFill>
            </a:endParaRPr>
          </a:p>
        </p:txBody>
      </p:sp>
      <p:sp>
        <p:nvSpPr>
          <p:cNvPr id="1616" name="Google Shape;1616;p78"/>
          <p:cNvSpPr txBox="1"/>
          <p:nvPr/>
        </p:nvSpPr>
        <p:spPr>
          <a:xfrm>
            <a:off x="414650" y="2704725"/>
            <a:ext cx="8440800" cy="223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b="1">
                <a:solidFill>
                  <a:srgbClr val="434343"/>
                </a:solidFill>
              </a:rPr>
              <a:t>二項分布の確率質量関数の定義</a:t>
            </a:r>
            <a:endParaRPr sz="1100" b="1">
              <a:solidFill>
                <a:srgbClr val="434343"/>
              </a:solidFill>
            </a:endParaRPr>
          </a:p>
          <a:p>
            <a:pPr marL="0" lvl="0" indent="0" algn="l" rtl="0">
              <a:spcBef>
                <a:spcPts val="0"/>
              </a:spcBef>
              <a:spcAft>
                <a:spcPts val="0"/>
              </a:spcAft>
              <a:buNone/>
            </a:pPr>
            <a:r>
              <a:rPr lang="ja" sz="1000">
                <a:solidFill>
                  <a:srgbClr val="434343"/>
                </a:solidFill>
              </a:rPr>
              <a:t>例.p=50%と仮定して「2回振って2回とも表」の確率を算出する場合</a:t>
            </a:r>
            <a:endParaRPr sz="1100" b="1"/>
          </a:p>
          <a:p>
            <a:pPr marL="0" lvl="0" indent="0" algn="l" rtl="0">
              <a:spcBef>
                <a:spcPts val="0"/>
              </a:spcBef>
              <a:spcAft>
                <a:spcPts val="0"/>
              </a:spcAft>
              <a:buClr>
                <a:schemeClr val="dk1"/>
              </a:buClr>
              <a:buSzPts val="1100"/>
              <a:buFont typeface="Arial"/>
              <a:buNone/>
            </a:pPr>
            <a:r>
              <a:rPr lang="ja" sz="1900" b="1">
                <a:solidFill>
                  <a:srgbClr val="E69138"/>
                </a:solidFill>
              </a:rPr>
              <a:t>25%</a:t>
            </a:r>
            <a:r>
              <a:rPr lang="ja" sz="1900" b="1">
                <a:solidFill>
                  <a:schemeClr val="dk1"/>
                </a:solidFill>
              </a:rPr>
              <a:t> </a:t>
            </a:r>
            <a:r>
              <a:rPr lang="ja" sz="1900" b="1">
                <a:solidFill>
                  <a:srgbClr val="434343"/>
                </a:solidFill>
              </a:rPr>
              <a:t>= Binomial( </a:t>
            </a:r>
            <a:r>
              <a:rPr lang="ja" sz="1900" b="1">
                <a:solidFill>
                  <a:srgbClr val="1155CC"/>
                </a:solidFill>
              </a:rPr>
              <a:t>X=2</a:t>
            </a:r>
            <a:r>
              <a:rPr lang="ja" sz="1900" b="1">
                <a:solidFill>
                  <a:srgbClr val="434343"/>
                </a:solidFill>
              </a:rPr>
              <a:t>, </a:t>
            </a:r>
            <a:r>
              <a:rPr lang="ja" sz="1900" b="1">
                <a:solidFill>
                  <a:srgbClr val="999999"/>
                </a:solidFill>
              </a:rPr>
              <a:t>n=2,</a:t>
            </a:r>
            <a:r>
              <a:rPr lang="ja" sz="1900" b="1">
                <a:solidFill>
                  <a:srgbClr val="434343"/>
                </a:solidFill>
              </a:rPr>
              <a:t> </a:t>
            </a:r>
            <a:r>
              <a:rPr lang="ja" sz="1900" b="1">
                <a:solidFill>
                  <a:srgbClr val="FF0062"/>
                </a:solidFill>
              </a:rPr>
              <a:t>p=0.5 </a:t>
            </a:r>
            <a:r>
              <a:rPr lang="ja" sz="1900" b="1">
                <a:solidFill>
                  <a:srgbClr val="434343"/>
                </a:solidFill>
              </a:rPr>
              <a:t>)</a:t>
            </a:r>
            <a:endParaRPr sz="1900" b="1">
              <a:solidFill>
                <a:srgbClr val="434343"/>
              </a:solidFill>
            </a:endParaRPr>
          </a:p>
          <a:p>
            <a:pPr marL="0" lvl="0" indent="0" algn="l" rtl="0">
              <a:spcBef>
                <a:spcPts val="0"/>
              </a:spcBef>
              <a:spcAft>
                <a:spcPts val="0"/>
              </a:spcAft>
              <a:buNone/>
            </a:pPr>
            <a:endParaRPr b="1">
              <a:solidFill>
                <a:srgbClr val="E69138"/>
              </a:solidFill>
            </a:endParaRPr>
          </a:p>
          <a:p>
            <a:pPr marL="0" lvl="0" indent="0" algn="l" rtl="0">
              <a:spcBef>
                <a:spcPts val="0"/>
              </a:spcBef>
              <a:spcAft>
                <a:spcPts val="0"/>
              </a:spcAft>
              <a:buNone/>
            </a:pPr>
            <a:r>
              <a:rPr lang="ja" sz="1100">
                <a:solidFill>
                  <a:srgbClr val="E69138"/>
                </a:solidFill>
              </a:rPr>
              <a:t>25%</a:t>
            </a:r>
            <a:r>
              <a:rPr lang="ja" sz="1100">
                <a:solidFill>
                  <a:srgbClr val="434343"/>
                </a:solidFill>
              </a:rPr>
              <a:t>も確率、</a:t>
            </a:r>
            <a:r>
              <a:rPr lang="ja" sz="1100">
                <a:solidFill>
                  <a:srgbClr val="FF0062"/>
                </a:solidFill>
              </a:rPr>
              <a:t>パラメーターのp</a:t>
            </a:r>
            <a:r>
              <a:rPr lang="ja" sz="1100">
                <a:solidFill>
                  <a:srgbClr val="434343"/>
                </a:solidFill>
              </a:rPr>
              <a:t>も確率でややこしいですが、</a:t>
            </a:r>
            <a:r>
              <a:rPr lang="ja" sz="1100">
                <a:solidFill>
                  <a:srgbClr val="E69138"/>
                </a:solidFill>
              </a:rPr>
              <a:t>25%</a:t>
            </a:r>
            <a:r>
              <a:rPr lang="ja" sz="1100">
                <a:solidFill>
                  <a:srgbClr val="434343"/>
                </a:solidFill>
              </a:rPr>
              <a:t>という値は</a:t>
            </a:r>
            <a:r>
              <a:rPr lang="ja" sz="1100">
                <a:solidFill>
                  <a:srgbClr val="FF0062"/>
                </a:solidFill>
              </a:rPr>
              <a:t>パラメーターp=0.5</a:t>
            </a:r>
            <a:r>
              <a:rPr lang="ja" sz="1100">
                <a:solidFill>
                  <a:srgbClr val="434343"/>
                </a:solidFill>
              </a:rPr>
              <a:t>のもとで</a:t>
            </a:r>
            <a:r>
              <a:rPr lang="ja" sz="1100">
                <a:solidFill>
                  <a:srgbClr val="1155CC"/>
                </a:solidFill>
              </a:rPr>
              <a:t>今回の結果</a:t>
            </a:r>
            <a:r>
              <a:rPr lang="ja" sz="1100">
                <a:solidFill>
                  <a:srgbClr val="434343"/>
                </a:solidFill>
              </a:rPr>
              <a:t>が得られる確率</a:t>
            </a:r>
            <a:endParaRPr sz="1100">
              <a:solidFill>
                <a:srgbClr val="434343"/>
              </a:solidFill>
            </a:endParaRPr>
          </a:p>
          <a:p>
            <a:pPr marL="0" lvl="0" indent="0" algn="l" rtl="0">
              <a:spcBef>
                <a:spcPts val="0"/>
              </a:spcBef>
              <a:spcAft>
                <a:spcPts val="0"/>
              </a:spcAft>
              <a:buNone/>
            </a:pPr>
            <a:r>
              <a:rPr lang="ja" sz="1100">
                <a:solidFill>
                  <a:srgbClr val="434343"/>
                </a:solidFill>
              </a:rPr>
              <a:t>つまり</a:t>
            </a:r>
            <a:r>
              <a:rPr lang="ja" sz="1100">
                <a:solidFill>
                  <a:srgbClr val="E69138"/>
                </a:solidFill>
              </a:rPr>
              <a:t>尤度</a:t>
            </a:r>
            <a:r>
              <a:rPr lang="ja" sz="1100">
                <a:solidFill>
                  <a:srgbClr val="434343"/>
                </a:solidFill>
              </a:rPr>
              <a:t>を表しています。今回の場合は「試行回数(n)を2回」という1セットを1度だけなので、そのまま</a:t>
            </a:r>
            <a:r>
              <a:rPr lang="ja" sz="1100">
                <a:solidFill>
                  <a:srgbClr val="E69138"/>
                </a:solidFill>
              </a:rPr>
              <a:t>尤度関数</a:t>
            </a:r>
            <a:r>
              <a:rPr lang="ja" sz="1100">
                <a:solidFill>
                  <a:srgbClr val="434343"/>
                </a:solidFill>
              </a:rPr>
              <a:t>とします。</a:t>
            </a:r>
            <a:endParaRPr sz="1100">
              <a:solidFill>
                <a:srgbClr val="434343"/>
              </a:solidFill>
            </a:endParaRPr>
          </a:p>
          <a:p>
            <a:pPr marL="0" lvl="0" indent="0" algn="l" rtl="0">
              <a:spcBef>
                <a:spcPts val="0"/>
              </a:spcBef>
              <a:spcAft>
                <a:spcPts val="0"/>
              </a:spcAft>
              <a:buNone/>
            </a:pPr>
            <a:r>
              <a:rPr lang="ja" sz="1100">
                <a:solidFill>
                  <a:srgbClr val="434343"/>
                </a:solidFill>
              </a:rPr>
              <a:t>尤度関数は以下のように定義しておきます。</a:t>
            </a:r>
            <a:r>
              <a:rPr lang="ja" sz="800">
                <a:solidFill>
                  <a:srgbClr val="434343"/>
                </a:solidFill>
              </a:rPr>
              <a:t>※nは今回注目する必要がないので省略</a:t>
            </a:r>
            <a:endParaRPr sz="800">
              <a:solidFill>
                <a:srgbClr val="434343"/>
              </a:solidFill>
            </a:endParaRPr>
          </a:p>
          <a:p>
            <a:pPr marL="0" lvl="0" indent="0" algn="l" rtl="0">
              <a:spcBef>
                <a:spcPts val="0"/>
              </a:spcBef>
              <a:spcAft>
                <a:spcPts val="0"/>
              </a:spcAft>
              <a:buNone/>
            </a:pPr>
            <a:endParaRPr sz="1100" b="1">
              <a:solidFill>
                <a:srgbClr val="434343"/>
              </a:solidFill>
            </a:endParaRPr>
          </a:p>
          <a:p>
            <a:pPr marL="0" lvl="0" indent="0" algn="l" rtl="0">
              <a:spcBef>
                <a:spcPts val="0"/>
              </a:spcBef>
              <a:spcAft>
                <a:spcPts val="0"/>
              </a:spcAft>
              <a:buClr>
                <a:schemeClr val="dk1"/>
              </a:buClr>
              <a:buSzPts val="1100"/>
              <a:buFont typeface="Arial"/>
              <a:buNone/>
            </a:pPr>
            <a:r>
              <a:rPr lang="ja" sz="1900" b="1">
                <a:solidFill>
                  <a:srgbClr val="E69138"/>
                </a:solidFill>
              </a:rPr>
              <a:t>尤度</a:t>
            </a:r>
            <a:r>
              <a:rPr lang="ja" sz="1900" b="1">
                <a:solidFill>
                  <a:schemeClr val="dk1"/>
                </a:solidFill>
              </a:rPr>
              <a:t> </a:t>
            </a:r>
            <a:r>
              <a:rPr lang="ja" sz="1900" b="1">
                <a:solidFill>
                  <a:srgbClr val="434343"/>
                </a:solidFill>
              </a:rPr>
              <a:t>= Binomial( </a:t>
            </a:r>
            <a:r>
              <a:rPr lang="ja" sz="1900" b="1">
                <a:solidFill>
                  <a:srgbClr val="1155CC"/>
                </a:solidFill>
              </a:rPr>
              <a:t>X </a:t>
            </a:r>
            <a:r>
              <a:rPr lang="ja" sz="1900" b="1">
                <a:solidFill>
                  <a:srgbClr val="434343"/>
                </a:solidFill>
              </a:rPr>
              <a:t>| </a:t>
            </a:r>
            <a:r>
              <a:rPr lang="ja" sz="1900" b="1">
                <a:solidFill>
                  <a:srgbClr val="FF0062"/>
                </a:solidFill>
              </a:rPr>
              <a:t>p </a:t>
            </a:r>
            <a:r>
              <a:rPr lang="ja" sz="1900" b="1">
                <a:solidFill>
                  <a:srgbClr val="434343"/>
                </a:solidFill>
              </a:rPr>
              <a:t>)</a:t>
            </a:r>
            <a:endParaRPr sz="1900" b="1">
              <a:solidFill>
                <a:srgbClr val="434343"/>
              </a:solidFill>
            </a:endParaRPr>
          </a:p>
          <a:p>
            <a:pPr marL="0" lvl="0" indent="0" algn="l" rtl="0">
              <a:spcBef>
                <a:spcPts val="0"/>
              </a:spcBef>
              <a:spcAft>
                <a:spcPts val="0"/>
              </a:spcAft>
              <a:buNone/>
            </a:pPr>
            <a:endParaRPr sz="1200" b="1"/>
          </a:p>
        </p:txBody>
      </p:sp>
      <p:sp>
        <p:nvSpPr>
          <p:cNvPr id="1617" name="Google Shape;1617;p78"/>
          <p:cNvSpPr txBox="1"/>
          <p:nvPr/>
        </p:nvSpPr>
        <p:spPr>
          <a:xfrm>
            <a:off x="414650" y="624750"/>
            <a:ext cx="8440800" cy="510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100">
                <a:solidFill>
                  <a:srgbClr val="FF0062"/>
                </a:solidFill>
              </a:rPr>
              <a:t>「表が出る確率」の確率分布</a:t>
            </a:r>
            <a:r>
              <a:rPr lang="ja" sz="1100">
                <a:solidFill>
                  <a:srgbClr val="434343"/>
                </a:solidFill>
              </a:rPr>
              <a:t>を求めるにあたって、変数や関数を以下のように定義します。</a:t>
            </a:r>
            <a:endParaRPr sz="1100">
              <a:solidFill>
                <a:srgbClr val="434343"/>
              </a:solidFill>
            </a:endParaRPr>
          </a:p>
          <a:p>
            <a:pPr marL="0" lvl="0" indent="0" algn="l" rtl="0">
              <a:lnSpc>
                <a:spcPct val="115000"/>
              </a:lnSpc>
              <a:spcBef>
                <a:spcPts val="0"/>
              </a:spcBef>
              <a:spcAft>
                <a:spcPts val="0"/>
              </a:spcAft>
              <a:buNone/>
            </a:pPr>
            <a:r>
              <a:rPr lang="ja" sz="1100">
                <a:solidFill>
                  <a:srgbClr val="434343"/>
                </a:solidFill>
              </a:rPr>
              <a:t>なお、</a:t>
            </a:r>
            <a:r>
              <a:rPr lang="ja" sz="1100">
                <a:solidFill>
                  <a:srgbClr val="1155CC"/>
                </a:solidFill>
              </a:rPr>
              <a:t>表が出る回数</a:t>
            </a:r>
            <a:r>
              <a:rPr lang="ja" sz="1100">
                <a:solidFill>
                  <a:srgbClr val="434343"/>
                </a:solidFill>
              </a:rPr>
              <a:t>が従う分布を二項分布とします。できるだけ同じ意味のものを同じ色で分けるので注意して見てみてください。</a:t>
            </a:r>
            <a:endParaRPr sz="1100">
              <a:solidFill>
                <a:srgbClr val="434343"/>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79"/>
          <p:cNvSpPr/>
          <p:nvPr/>
        </p:nvSpPr>
        <p:spPr>
          <a:xfrm>
            <a:off x="928000" y="2806825"/>
            <a:ext cx="1266000" cy="425100"/>
          </a:xfrm>
          <a:prstGeom prst="rect">
            <a:avLst/>
          </a:prstGeom>
          <a:noFill/>
          <a:ln w="3810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3356600" y="2425825"/>
            <a:ext cx="2319900" cy="425100"/>
          </a:xfrm>
          <a:prstGeom prst="rect">
            <a:avLst/>
          </a:prstGeom>
          <a:noFill/>
          <a:ln w="381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2975600" y="3111625"/>
            <a:ext cx="5109900" cy="729300"/>
          </a:xfrm>
          <a:prstGeom prst="rect">
            <a:avLst/>
          </a:prstGeom>
          <a:noFill/>
          <a:ln w="38100" cap="flat" cmpd="sng">
            <a:solidFill>
              <a:srgbClr val="8520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9"/>
          <p:cNvSpPr txBox="1"/>
          <p:nvPr/>
        </p:nvSpPr>
        <p:spPr>
          <a:xfrm>
            <a:off x="2878425" y="3063575"/>
            <a:ext cx="53310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600"/>
              </a:spcAft>
              <a:buNone/>
            </a:pPr>
            <a:r>
              <a:rPr lang="ja" sz="2300" b="1">
                <a:solidFill>
                  <a:srgbClr val="323232"/>
                </a:solidFill>
                <a:highlight>
                  <a:srgbClr val="FFFFFF"/>
                </a:highlight>
                <a:latin typeface="Verdana"/>
                <a:ea typeface="Verdana"/>
                <a:cs typeface="Verdana"/>
                <a:sym typeface="Verdana"/>
              </a:rPr>
              <a:t>∫ </a:t>
            </a:r>
            <a:r>
              <a:rPr lang="ja" sz="2300" b="1">
                <a:solidFill>
                  <a:srgbClr val="434343"/>
                </a:solidFill>
              </a:rPr>
              <a:t>Binomial( </a:t>
            </a:r>
            <a:r>
              <a:rPr lang="ja" sz="2300" b="1">
                <a:solidFill>
                  <a:srgbClr val="3C78D8"/>
                </a:solidFill>
              </a:rPr>
              <a:t>X</a:t>
            </a:r>
            <a:r>
              <a:rPr lang="ja" sz="2300" b="1">
                <a:solidFill>
                  <a:srgbClr val="434343"/>
                </a:solidFill>
              </a:rPr>
              <a:t> | </a:t>
            </a:r>
            <a:r>
              <a:rPr lang="ja" sz="2300" b="1">
                <a:solidFill>
                  <a:srgbClr val="FF0062"/>
                </a:solidFill>
              </a:rPr>
              <a:t>p</a:t>
            </a:r>
            <a:r>
              <a:rPr lang="ja" sz="2300" b="1">
                <a:solidFill>
                  <a:srgbClr val="434343"/>
                </a:solidFill>
              </a:rPr>
              <a:t> ) × </a:t>
            </a:r>
            <a:r>
              <a:rPr lang="ja" sz="2300" b="1">
                <a:solidFill>
                  <a:schemeClr val="accent5"/>
                </a:solidFill>
              </a:rPr>
              <a:t>事前分布( p )</a:t>
            </a:r>
            <a:r>
              <a:rPr lang="ja" sz="2300" b="1">
                <a:solidFill>
                  <a:srgbClr val="434343"/>
                </a:solidFill>
              </a:rPr>
              <a:t> dp</a:t>
            </a:r>
            <a:endParaRPr sz="2300" b="1">
              <a:solidFill>
                <a:srgbClr val="434343"/>
              </a:solidFill>
            </a:endParaRPr>
          </a:p>
        </p:txBody>
      </p:sp>
      <p:sp>
        <p:nvSpPr>
          <p:cNvPr id="1626" name="Google Shape;1626;p7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ベイズ統計基礎理論：パラメーターが従う分布</a:t>
            </a:r>
            <a:endParaRPr/>
          </a:p>
        </p:txBody>
      </p:sp>
      <p:sp>
        <p:nvSpPr>
          <p:cNvPr id="1627" name="Google Shape;1627;p79"/>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66</a:t>
            </a:fld>
            <a:endParaRPr/>
          </a:p>
        </p:txBody>
      </p:sp>
      <p:sp>
        <p:nvSpPr>
          <p:cNvPr id="1628" name="Google Shape;1628;p79"/>
          <p:cNvSpPr txBox="1"/>
          <p:nvPr/>
        </p:nvSpPr>
        <p:spPr>
          <a:xfrm>
            <a:off x="296175" y="730550"/>
            <a:ext cx="8520600" cy="53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100">
                <a:solidFill>
                  <a:srgbClr val="434343"/>
                </a:solidFill>
              </a:rPr>
              <a:t>では改めて</a:t>
            </a:r>
            <a:r>
              <a:rPr lang="ja" sz="1100" b="1">
                <a:solidFill>
                  <a:srgbClr val="FF0062"/>
                </a:solidFill>
              </a:rPr>
              <a:t>「表が出る確率」の確率分布</a:t>
            </a:r>
            <a:r>
              <a:rPr lang="ja" sz="1100">
                <a:solidFill>
                  <a:srgbClr val="434343"/>
                </a:solidFill>
              </a:rPr>
              <a:t>とはどのような分布なのでしょうか。整理すると</a:t>
            </a:r>
            <a:r>
              <a:rPr lang="ja" sz="1100" b="1">
                <a:solidFill>
                  <a:srgbClr val="434343"/>
                </a:solidFill>
              </a:rPr>
              <a:t>「</a:t>
            </a:r>
            <a:r>
              <a:rPr lang="ja" sz="1100" b="1">
                <a:solidFill>
                  <a:srgbClr val="1155CC"/>
                </a:solidFill>
              </a:rPr>
              <a:t>表が出た回数X</a:t>
            </a:r>
            <a:r>
              <a:rPr lang="ja" sz="1100">
                <a:solidFill>
                  <a:srgbClr val="434343"/>
                </a:solidFill>
              </a:rPr>
              <a:t>のもと</a:t>
            </a:r>
            <a:r>
              <a:rPr lang="ja" sz="1100" b="1">
                <a:solidFill>
                  <a:srgbClr val="FF0062"/>
                </a:solidFill>
              </a:rPr>
              <a:t>pが従う分布</a:t>
            </a:r>
            <a:r>
              <a:rPr lang="ja" sz="1100" b="1">
                <a:solidFill>
                  <a:srgbClr val="434343"/>
                </a:solidFill>
              </a:rPr>
              <a:t>」</a:t>
            </a:r>
            <a:r>
              <a:rPr lang="ja" sz="1100">
                <a:solidFill>
                  <a:srgbClr val="434343"/>
                </a:solidFill>
              </a:rPr>
              <a:t>と考えることができます。一旦</a:t>
            </a:r>
            <a:r>
              <a:rPr lang="ja" sz="1100" b="1">
                <a:solidFill>
                  <a:srgbClr val="FF0062"/>
                </a:solidFill>
              </a:rPr>
              <a:t>「表が出る確率」</a:t>
            </a:r>
            <a:r>
              <a:rPr lang="ja" sz="1100">
                <a:solidFill>
                  <a:srgbClr val="434343"/>
                </a:solidFill>
              </a:rPr>
              <a:t>の</a:t>
            </a:r>
            <a:r>
              <a:rPr lang="ja" sz="1100" b="1">
                <a:solidFill>
                  <a:srgbClr val="FF0062"/>
                </a:solidFill>
              </a:rPr>
              <a:t>確率密度関数</a:t>
            </a:r>
            <a:r>
              <a:rPr lang="ja" sz="1100">
                <a:solidFill>
                  <a:srgbClr val="434343"/>
                </a:solidFill>
              </a:rPr>
              <a:t>を </a:t>
            </a:r>
            <a:r>
              <a:rPr lang="ja" sz="1100" b="1">
                <a:solidFill>
                  <a:srgbClr val="434343"/>
                </a:solidFill>
              </a:rPr>
              <a:t>f（）</a:t>
            </a:r>
            <a:r>
              <a:rPr lang="ja" sz="1100">
                <a:solidFill>
                  <a:srgbClr val="434343"/>
                </a:solidFill>
              </a:rPr>
              <a:t>とすると...。</a:t>
            </a:r>
            <a:endParaRPr sz="1100">
              <a:solidFill>
                <a:srgbClr val="434343"/>
              </a:solidFill>
            </a:endParaRPr>
          </a:p>
          <a:p>
            <a:pPr marL="0" lvl="0" indent="0" algn="l" rtl="0">
              <a:lnSpc>
                <a:spcPct val="115000"/>
              </a:lnSpc>
              <a:spcBef>
                <a:spcPts val="0"/>
              </a:spcBef>
              <a:spcAft>
                <a:spcPts val="0"/>
              </a:spcAft>
              <a:buNone/>
            </a:pPr>
            <a:endParaRPr sz="1100">
              <a:solidFill>
                <a:srgbClr val="434343"/>
              </a:solidFill>
            </a:endParaRPr>
          </a:p>
          <a:p>
            <a:pPr marL="0" lvl="0" indent="0" algn="l" rtl="0">
              <a:lnSpc>
                <a:spcPct val="115000"/>
              </a:lnSpc>
              <a:spcBef>
                <a:spcPts val="0"/>
              </a:spcBef>
              <a:spcAft>
                <a:spcPts val="0"/>
              </a:spcAft>
              <a:buNone/>
            </a:pPr>
            <a:endParaRPr sz="1900" b="1">
              <a:solidFill>
                <a:srgbClr val="434343"/>
              </a:solidFill>
            </a:endParaRPr>
          </a:p>
          <a:p>
            <a:pPr marL="0" lvl="0" indent="0" algn="l" rtl="0">
              <a:lnSpc>
                <a:spcPct val="115000"/>
              </a:lnSpc>
              <a:spcBef>
                <a:spcPts val="0"/>
              </a:spcBef>
              <a:spcAft>
                <a:spcPts val="0"/>
              </a:spcAft>
              <a:buNone/>
            </a:pPr>
            <a:endParaRPr sz="1100">
              <a:solidFill>
                <a:srgbClr val="434343"/>
              </a:solidFill>
            </a:endParaRPr>
          </a:p>
          <a:p>
            <a:pPr marL="0" lvl="0" indent="0" algn="l" rtl="0">
              <a:lnSpc>
                <a:spcPct val="115000"/>
              </a:lnSpc>
              <a:spcBef>
                <a:spcPts val="0"/>
              </a:spcBef>
              <a:spcAft>
                <a:spcPts val="0"/>
              </a:spcAft>
              <a:buNone/>
            </a:pPr>
            <a:endParaRPr sz="1100">
              <a:solidFill>
                <a:srgbClr val="434343"/>
              </a:solidFill>
            </a:endParaRPr>
          </a:p>
        </p:txBody>
      </p:sp>
      <p:sp>
        <p:nvSpPr>
          <p:cNvPr id="1629" name="Google Shape;1629;p79"/>
          <p:cNvSpPr txBox="1"/>
          <p:nvPr/>
        </p:nvSpPr>
        <p:spPr>
          <a:xfrm>
            <a:off x="387900" y="1345424"/>
            <a:ext cx="7509900" cy="31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ja" sz="1100" b="1">
                <a:solidFill>
                  <a:srgbClr val="FF0062"/>
                </a:solidFill>
              </a:rPr>
              <a:t>「表が出る確率」</a:t>
            </a:r>
            <a:r>
              <a:rPr lang="ja" sz="1100">
                <a:solidFill>
                  <a:srgbClr val="434343"/>
                </a:solidFill>
              </a:rPr>
              <a:t>の</a:t>
            </a:r>
            <a:r>
              <a:rPr lang="ja" sz="1100" b="1">
                <a:solidFill>
                  <a:srgbClr val="FF0062"/>
                </a:solidFill>
              </a:rPr>
              <a:t>密度関数</a:t>
            </a:r>
            <a:r>
              <a:rPr lang="ja" sz="1100" b="1">
                <a:solidFill>
                  <a:srgbClr val="434343"/>
                </a:solidFill>
              </a:rPr>
              <a:t> </a:t>
            </a:r>
            <a:r>
              <a:rPr lang="ja" sz="1900" b="1">
                <a:solidFill>
                  <a:srgbClr val="434343"/>
                </a:solidFill>
              </a:rPr>
              <a:t>f( </a:t>
            </a:r>
            <a:r>
              <a:rPr lang="ja" sz="1900" b="1">
                <a:solidFill>
                  <a:srgbClr val="FF0062"/>
                </a:solidFill>
              </a:rPr>
              <a:t>p</a:t>
            </a:r>
            <a:r>
              <a:rPr lang="ja" sz="1900" b="1">
                <a:solidFill>
                  <a:srgbClr val="434343"/>
                </a:solidFill>
              </a:rPr>
              <a:t> | </a:t>
            </a:r>
            <a:r>
              <a:rPr lang="ja" sz="1900" b="1">
                <a:solidFill>
                  <a:srgbClr val="1155CC"/>
                </a:solidFill>
              </a:rPr>
              <a:t>X</a:t>
            </a:r>
            <a:r>
              <a:rPr lang="ja" sz="1900" b="1">
                <a:solidFill>
                  <a:srgbClr val="434343"/>
                </a:solidFill>
              </a:rPr>
              <a:t> ) </a:t>
            </a:r>
            <a:r>
              <a:rPr lang="ja" sz="1100">
                <a:solidFill>
                  <a:srgbClr val="434343"/>
                </a:solidFill>
              </a:rPr>
              <a:t>に対して</a:t>
            </a:r>
            <a:r>
              <a:rPr lang="ja" sz="1100" b="1">
                <a:solidFill>
                  <a:srgbClr val="E69138"/>
                </a:solidFill>
              </a:rPr>
              <a:t>尤度関数</a:t>
            </a:r>
            <a:r>
              <a:rPr lang="ja" sz="1100">
                <a:solidFill>
                  <a:srgbClr val="434343"/>
                </a:solidFill>
              </a:rPr>
              <a:t>は </a:t>
            </a:r>
            <a:r>
              <a:rPr lang="ja" sz="1900" b="1">
                <a:solidFill>
                  <a:srgbClr val="434343"/>
                </a:solidFill>
              </a:rPr>
              <a:t>Binomial(</a:t>
            </a:r>
            <a:r>
              <a:rPr lang="ja" sz="1900">
                <a:solidFill>
                  <a:srgbClr val="434343"/>
                </a:solidFill>
              </a:rPr>
              <a:t> </a:t>
            </a:r>
            <a:r>
              <a:rPr lang="ja" sz="1900" b="1">
                <a:solidFill>
                  <a:srgbClr val="1155CC"/>
                </a:solidFill>
              </a:rPr>
              <a:t>X </a:t>
            </a:r>
            <a:r>
              <a:rPr lang="ja" sz="1900" b="1">
                <a:solidFill>
                  <a:srgbClr val="434343"/>
                </a:solidFill>
              </a:rPr>
              <a:t>| </a:t>
            </a:r>
            <a:r>
              <a:rPr lang="ja" sz="1900" b="1">
                <a:solidFill>
                  <a:srgbClr val="FF0062"/>
                </a:solidFill>
              </a:rPr>
              <a:t>p </a:t>
            </a:r>
            <a:r>
              <a:rPr lang="ja" sz="1900" b="1">
                <a:solidFill>
                  <a:srgbClr val="434343"/>
                </a:solidFill>
              </a:rPr>
              <a:t>)</a:t>
            </a:r>
            <a:r>
              <a:rPr lang="ja" sz="1900">
                <a:solidFill>
                  <a:srgbClr val="434343"/>
                </a:solidFill>
              </a:rPr>
              <a:t> </a:t>
            </a:r>
            <a:r>
              <a:rPr lang="ja" sz="1100">
                <a:solidFill>
                  <a:srgbClr val="434343"/>
                </a:solidFill>
              </a:rPr>
              <a:t>でした。</a:t>
            </a:r>
            <a:endParaRPr sz="1100">
              <a:solidFill>
                <a:srgbClr val="434343"/>
              </a:solidFill>
            </a:endParaRPr>
          </a:p>
        </p:txBody>
      </p:sp>
      <p:sp>
        <p:nvSpPr>
          <p:cNvPr id="1630" name="Google Shape;1630;p79"/>
          <p:cNvSpPr txBox="1"/>
          <p:nvPr/>
        </p:nvSpPr>
        <p:spPr>
          <a:xfrm>
            <a:off x="380850" y="1774239"/>
            <a:ext cx="8382300" cy="4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どちらも条件付き確率になっていますね。では</a:t>
            </a:r>
            <a:r>
              <a:rPr lang="ja" sz="1500" b="1">
                <a:solidFill>
                  <a:srgbClr val="434343"/>
                </a:solidFill>
              </a:rPr>
              <a:t>「条件付き確率の公式」</a:t>
            </a:r>
            <a:r>
              <a:rPr lang="ja" sz="1100">
                <a:solidFill>
                  <a:srgbClr val="434343"/>
                </a:solidFill>
              </a:rPr>
              <a:t>に当てはめて2つの関数を結び付けてみましょう。</a:t>
            </a:r>
            <a:endParaRPr sz="1100">
              <a:solidFill>
                <a:srgbClr val="434343"/>
              </a:solidFill>
            </a:endParaRPr>
          </a:p>
        </p:txBody>
      </p:sp>
      <p:cxnSp>
        <p:nvCxnSpPr>
          <p:cNvPr id="1631" name="Google Shape;1631;p79"/>
          <p:cNvCxnSpPr/>
          <p:nvPr/>
        </p:nvCxnSpPr>
        <p:spPr>
          <a:xfrm>
            <a:off x="2750300" y="2985818"/>
            <a:ext cx="5597400" cy="0"/>
          </a:xfrm>
          <a:prstGeom prst="straightConnector1">
            <a:avLst/>
          </a:prstGeom>
          <a:noFill/>
          <a:ln w="38100" cap="flat" cmpd="sng">
            <a:solidFill>
              <a:schemeClr val="dk2"/>
            </a:solidFill>
            <a:prstDash val="solid"/>
            <a:round/>
            <a:headEnd type="none" w="med" len="med"/>
            <a:tailEnd type="none" w="med" len="med"/>
          </a:ln>
        </p:spPr>
      </p:cxnSp>
      <p:sp>
        <p:nvSpPr>
          <p:cNvPr id="1632" name="Google Shape;1632;p79"/>
          <p:cNvSpPr txBox="1"/>
          <p:nvPr/>
        </p:nvSpPr>
        <p:spPr>
          <a:xfrm>
            <a:off x="434375" y="2621175"/>
            <a:ext cx="22608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300" b="1">
                <a:solidFill>
                  <a:srgbClr val="434343"/>
                </a:solidFill>
              </a:rPr>
              <a:t>f( </a:t>
            </a:r>
            <a:r>
              <a:rPr lang="ja" sz="2300" b="1">
                <a:solidFill>
                  <a:srgbClr val="FF0062"/>
                </a:solidFill>
              </a:rPr>
              <a:t>p</a:t>
            </a:r>
            <a:r>
              <a:rPr lang="ja" sz="2300" b="1">
                <a:solidFill>
                  <a:srgbClr val="434343"/>
                </a:solidFill>
              </a:rPr>
              <a:t> | </a:t>
            </a:r>
            <a:r>
              <a:rPr lang="ja" sz="2300" b="1">
                <a:solidFill>
                  <a:srgbClr val="3C78D8"/>
                </a:solidFill>
              </a:rPr>
              <a:t>X</a:t>
            </a:r>
            <a:r>
              <a:rPr lang="ja" sz="2300" b="1">
                <a:solidFill>
                  <a:srgbClr val="434343"/>
                </a:solidFill>
              </a:rPr>
              <a:t> )</a:t>
            </a:r>
            <a:endParaRPr sz="2300" b="1">
              <a:solidFill>
                <a:srgbClr val="434343"/>
              </a:solidFill>
            </a:endParaRPr>
          </a:p>
        </p:txBody>
      </p:sp>
      <p:sp>
        <p:nvSpPr>
          <p:cNvPr id="1633" name="Google Shape;1633;p79"/>
          <p:cNvSpPr txBox="1"/>
          <p:nvPr/>
        </p:nvSpPr>
        <p:spPr>
          <a:xfrm>
            <a:off x="2878425" y="2255000"/>
            <a:ext cx="53310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300" b="1">
                <a:solidFill>
                  <a:srgbClr val="434343"/>
                </a:solidFill>
              </a:rPr>
              <a:t>Binomial( </a:t>
            </a:r>
            <a:r>
              <a:rPr lang="ja" sz="2300" b="1">
                <a:solidFill>
                  <a:srgbClr val="3C78D8"/>
                </a:solidFill>
              </a:rPr>
              <a:t>X</a:t>
            </a:r>
            <a:r>
              <a:rPr lang="ja" sz="2300" b="1">
                <a:solidFill>
                  <a:srgbClr val="434343"/>
                </a:solidFill>
              </a:rPr>
              <a:t> | </a:t>
            </a:r>
            <a:r>
              <a:rPr lang="ja" sz="2300" b="1">
                <a:solidFill>
                  <a:srgbClr val="FF0062"/>
                </a:solidFill>
              </a:rPr>
              <a:t>p</a:t>
            </a:r>
            <a:r>
              <a:rPr lang="ja" sz="2300" b="1">
                <a:solidFill>
                  <a:srgbClr val="434343"/>
                </a:solidFill>
              </a:rPr>
              <a:t> ) × </a:t>
            </a:r>
            <a:r>
              <a:rPr lang="ja" sz="2300" b="1">
                <a:solidFill>
                  <a:schemeClr val="accent5"/>
                </a:solidFill>
              </a:rPr>
              <a:t>事前分布( p )</a:t>
            </a:r>
            <a:endParaRPr sz="2300" b="1">
              <a:solidFill>
                <a:schemeClr val="accent5"/>
              </a:solidFill>
            </a:endParaRPr>
          </a:p>
        </p:txBody>
      </p:sp>
      <p:sp>
        <p:nvSpPr>
          <p:cNvPr id="1634" name="Google Shape;1634;p79"/>
          <p:cNvSpPr txBox="1"/>
          <p:nvPr/>
        </p:nvSpPr>
        <p:spPr>
          <a:xfrm>
            <a:off x="2194150" y="277472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b="1">
                <a:solidFill>
                  <a:srgbClr val="434343"/>
                </a:solidFill>
              </a:rPr>
              <a:t>=</a:t>
            </a:r>
            <a:endParaRPr sz="3500" b="1">
              <a:solidFill>
                <a:srgbClr val="434343"/>
              </a:solidFill>
            </a:endParaRPr>
          </a:p>
        </p:txBody>
      </p:sp>
      <p:sp>
        <p:nvSpPr>
          <p:cNvPr id="1635" name="Google Shape;1635;p79"/>
          <p:cNvSpPr txBox="1"/>
          <p:nvPr/>
        </p:nvSpPr>
        <p:spPr>
          <a:xfrm>
            <a:off x="3006475" y="3546953"/>
            <a:ext cx="4956000" cy="2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 p についての積分 パラメーターが離散の場合はΣで足し上げる</a:t>
            </a:r>
            <a:endParaRPr sz="1000">
              <a:solidFill>
                <a:srgbClr val="434343"/>
              </a:solidFill>
            </a:endParaRPr>
          </a:p>
        </p:txBody>
      </p:sp>
      <p:sp>
        <p:nvSpPr>
          <p:cNvPr id="1636" name="Google Shape;1636;p79"/>
          <p:cNvSpPr txBox="1"/>
          <p:nvPr/>
        </p:nvSpPr>
        <p:spPr>
          <a:xfrm>
            <a:off x="928025" y="2425900"/>
            <a:ext cx="1266000" cy="31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事後分布</a:t>
            </a:r>
            <a:endParaRPr b="1">
              <a:solidFill>
                <a:srgbClr val="FF0062"/>
              </a:solidFill>
            </a:endParaRPr>
          </a:p>
        </p:txBody>
      </p:sp>
      <p:sp>
        <p:nvSpPr>
          <p:cNvPr id="1637" name="Google Shape;1637;p79"/>
          <p:cNvSpPr txBox="1"/>
          <p:nvPr/>
        </p:nvSpPr>
        <p:spPr>
          <a:xfrm>
            <a:off x="692200" y="3270275"/>
            <a:ext cx="1737600" cy="31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100" b="1">
                <a:solidFill>
                  <a:srgbClr val="FF0062"/>
                </a:solidFill>
              </a:rPr>
              <a:t>pが従う分布</a:t>
            </a:r>
            <a:endParaRPr sz="1100" b="1">
              <a:solidFill>
                <a:srgbClr val="FF0062"/>
              </a:solidFill>
            </a:endParaRPr>
          </a:p>
        </p:txBody>
      </p:sp>
      <p:sp>
        <p:nvSpPr>
          <p:cNvPr id="1638" name="Google Shape;1638;p79"/>
          <p:cNvSpPr txBox="1"/>
          <p:nvPr/>
        </p:nvSpPr>
        <p:spPr>
          <a:xfrm>
            <a:off x="3356600" y="2188883"/>
            <a:ext cx="2319900" cy="20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E69138"/>
                </a:solidFill>
              </a:rPr>
              <a:t>尤度</a:t>
            </a:r>
            <a:endParaRPr b="1">
              <a:solidFill>
                <a:srgbClr val="E69138"/>
              </a:solidFill>
            </a:endParaRPr>
          </a:p>
        </p:txBody>
      </p:sp>
      <p:sp>
        <p:nvSpPr>
          <p:cNvPr id="1639" name="Google Shape;1639;p79"/>
          <p:cNvSpPr txBox="1"/>
          <p:nvPr/>
        </p:nvSpPr>
        <p:spPr>
          <a:xfrm>
            <a:off x="2975600" y="3865275"/>
            <a:ext cx="5109900" cy="20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85200C"/>
                </a:solidFill>
              </a:rPr>
              <a:t>周辺尤度・周辺分布 </a:t>
            </a:r>
            <a:r>
              <a:rPr lang="ja" sz="700">
                <a:solidFill>
                  <a:srgbClr val="85200C"/>
                </a:solidFill>
              </a:rPr>
              <a:t>尤度 × 事前分布における全事象を足し上げて1にするための正規化定数</a:t>
            </a:r>
            <a:endParaRPr sz="700">
              <a:solidFill>
                <a:srgbClr val="85200C"/>
              </a:solidFill>
            </a:endParaRPr>
          </a:p>
        </p:txBody>
      </p:sp>
      <p:sp>
        <p:nvSpPr>
          <p:cNvPr id="1640" name="Google Shape;1640;p79"/>
          <p:cNvSpPr txBox="1"/>
          <p:nvPr/>
        </p:nvSpPr>
        <p:spPr>
          <a:xfrm>
            <a:off x="380875" y="4181575"/>
            <a:ext cx="83823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事前分布は p を確率変数として入力すると確率を出力する確率密度関数になっています。事前分布を決めれば事後分布を求めることができますがその前に式を一般化しておきましょう</a:t>
            </a:r>
            <a:endParaRPr sz="1100">
              <a:solidFill>
                <a:srgbClr val="434343"/>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80"/>
          <p:cNvSpPr txBox="1"/>
          <p:nvPr/>
        </p:nvSpPr>
        <p:spPr>
          <a:xfrm>
            <a:off x="2878425" y="2377775"/>
            <a:ext cx="53310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600"/>
              </a:spcAft>
              <a:buNone/>
            </a:pPr>
            <a:r>
              <a:rPr lang="ja" sz="2600" b="1">
                <a:solidFill>
                  <a:srgbClr val="85200C"/>
                </a:solidFill>
                <a:highlight>
                  <a:srgbClr val="FFFFFF"/>
                </a:highlight>
                <a:latin typeface="Verdana"/>
                <a:ea typeface="Verdana"/>
                <a:cs typeface="Verdana"/>
                <a:sym typeface="Verdana"/>
              </a:rPr>
              <a:t>∫ </a:t>
            </a:r>
            <a:r>
              <a:rPr lang="ja" sz="2600" b="1">
                <a:solidFill>
                  <a:srgbClr val="85200C"/>
                </a:solidFill>
              </a:rPr>
              <a:t>L( X | θ ) × Pre( θ ) dθ</a:t>
            </a:r>
            <a:endParaRPr sz="2600" b="1">
              <a:solidFill>
                <a:srgbClr val="85200C"/>
              </a:solidFill>
            </a:endParaRPr>
          </a:p>
        </p:txBody>
      </p:sp>
      <p:sp>
        <p:nvSpPr>
          <p:cNvPr id="1646" name="Google Shape;1646;p80"/>
          <p:cNvSpPr txBox="1"/>
          <p:nvPr/>
        </p:nvSpPr>
        <p:spPr>
          <a:xfrm>
            <a:off x="205775" y="1935375"/>
            <a:ext cx="22608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600" b="1">
                <a:solidFill>
                  <a:srgbClr val="FF0062"/>
                </a:solidFill>
              </a:rPr>
              <a:t>Post( θ | X )</a:t>
            </a:r>
            <a:endParaRPr sz="2600" b="1">
              <a:solidFill>
                <a:srgbClr val="FF0062"/>
              </a:solidFill>
            </a:endParaRPr>
          </a:p>
        </p:txBody>
      </p:sp>
      <p:sp>
        <p:nvSpPr>
          <p:cNvPr id="1647" name="Google Shape;1647;p80"/>
          <p:cNvSpPr txBox="1"/>
          <p:nvPr/>
        </p:nvSpPr>
        <p:spPr>
          <a:xfrm>
            <a:off x="444250" y="621971"/>
            <a:ext cx="8411100" cy="13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rgbClr val="434343"/>
                </a:solidFill>
              </a:rPr>
              <a:t>一般化するにあたって変数と関数を以下のように定義します。</a:t>
            </a:r>
            <a:endParaRPr sz="1300">
              <a:solidFill>
                <a:srgbClr val="434343"/>
              </a:solidFill>
            </a:endParaRPr>
          </a:p>
          <a:p>
            <a:pPr marL="457200" lvl="0" indent="-298450" algn="l" rtl="0">
              <a:spcBef>
                <a:spcPts val="0"/>
              </a:spcBef>
              <a:spcAft>
                <a:spcPts val="0"/>
              </a:spcAft>
              <a:buClr>
                <a:srgbClr val="434343"/>
              </a:buClr>
              <a:buSzPts val="1100"/>
              <a:buChar char="●"/>
            </a:pPr>
            <a:r>
              <a:rPr lang="ja" sz="1100">
                <a:solidFill>
                  <a:srgbClr val="434343"/>
                </a:solidFill>
              </a:rPr>
              <a:t>データ:	X</a:t>
            </a:r>
            <a:endParaRPr sz="1100">
              <a:solidFill>
                <a:srgbClr val="434343"/>
              </a:solidFill>
            </a:endParaRPr>
          </a:p>
          <a:p>
            <a:pPr marL="457200" lvl="0" indent="-298450" algn="l" rtl="0">
              <a:spcBef>
                <a:spcPts val="0"/>
              </a:spcBef>
              <a:spcAft>
                <a:spcPts val="0"/>
              </a:spcAft>
              <a:buClr>
                <a:srgbClr val="434343"/>
              </a:buClr>
              <a:buSzPts val="1100"/>
              <a:buChar char="●"/>
            </a:pPr>
            <a:r>
              <a:rPr lang="ja" sz="1100">
                <a:solidFill>
                  <a:srgbClr val="434343"/>
                </a:solidFill>
              </a:rPr>
              <a:t>パラメーター:	θ</a:t>
            </a:r>
            <a:endParaRPr sz="1100">
              <a:solidFill>
                <a:srgbClr val="434343"/>
              </a:solidFill>
            </a:endParaRPr>
          </a:p>
          <a:p>
            <a:pPr marL="457200" lvl="0" indent="-298450" algn="l" rtl="0">
              <a:spcBef>
                <a:spcPts val="0"/>
              </a:spcBef>
              <a:spcAft>
                <a:spcPts val="0"/>
              </a:spcAft>
              <a:buClr>
                <a:srgbClr val="434343"/>
              </a:buClr>
              <a:buSzPts val="1100"/>
              <a:buChar char="●"/>
            </a:pPr>
            <a:r>
              <a:rPr lang="ja" sz="1100">
                <a:solidFill>
                  <a:srgbClr val="434343"/>
                </a:solidFill>
              </a:rPr>
              <a:t>事後分布:	Post( θ | X )</a:t>
            </a:r>
            <a:endParaRPr sz="1100">
              <a:solidFill>
                <a:srgbClr val="434343"/>
              </a:solidFill>
            </a:endParaRPr>
          </a:p>
          <a:p>
            <a:pPr marL="457200" lvl="0" indent="-298450" algn="l" rtl="0">
              <a:spcBef>
                <a:spcPts val="0"/>
              </a:spcBef>
              <a:spcAft>
                <a:spcPts val="0"/>
              </a:spcAft>
              <a:buClr>
                <a:srgbClr val="434343"/>
              </a:buClr>
              <a:buSzPts val="1100"/>
              <a:buChar char="●"/>
            </a:pPr>
            <a:r>
              <a:rPr lang="ja" sz="1100">
                <a:solidFill>
                  <a:srgbClr val="434343"/>
                </a:solidFill>
              </a:rPr>
              <a:t>尤度:		L( X | θ )</a:t>
            </a:r>
            <a:endParaRPr sz="1100">
              <a:solidFill>
                <a:srgbClr val="434343"/>
              </a:solidFill>
            </a:endParaRPr>
          </a:p>
          <a:p>
            <a:pPr marL="457200" lvl="0" indent="-298450" algn="l" rtl="0">
              <a:spcBef>
                <a:spcPts val="0"/>
              </a:spcBef>
              <a:spcAft>
                <a:spcPts val="0"/>
              </a:spcAft>
              <a:buClr>
                <a:srgbClr val="434343"/>
              </a:buClr>
              <a:buSzPts val="1100"/>
              <a:buChar char="●"/>
            </a:pPr>
            <a:r>
              <a:rPr lang="ja" sz="1100">
                <a:solidFill>
                  <a:srgbClr val="434343"/>
                </a:solidFill>
              </a:rPr>
              <a:t>事前分布:	Pre( θ )</a:t>
            </a:r>
            <a:endParaRPr sz="1100">
              <a:solidFill>
                <a:srgbClr val="434343"/>
              </a:solidFill>
            </a:endParaRPr>
          </a:p>
        </p:txBody>
      </p:sp>
      <p:sp>
        <p:nvSpPr>
          <p:cNvPr id="1648" name="Google Shape;1648;p8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ベイズ統計基礎理論：事後分布の一般公式</a:t>
            </a:r>
            <a:endParaRPr/>
          </a:p>
        </p:txBody>
      </p:sp>
      <p:sp>
        <p:nvSpPr>
          <p:cNvPr id="1649" name="Google Shape;1649;p8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67</a:t>
            </a:fld>
            <a:endParaRPr/>
          </a:p>
        </p:txBody>
      </p:sp>
      <p:cxnSp>
        <p:nvCxnSpPr>
          <p:cNvPr id="1650" name="Google Shape;1650;p80"/>
          <p:cNvCxnSpPr/>
          <p:nvPr/>
        </p:nvCxnSpPr>
        <p:spPr>
          <a:xfrm>
            <a:off x="2750300" y="2300018"/>
            <a:ext cx="5597400" cy="0"/>
          </a:xfrm>
          <a:prstGeom prst="straightConnector1">
            <a:avLst/>
          </a:prstGeom>
          <a:noFill/>
          <a:ln w="38100" cap="flat" cmpd="sng">
            <a:solidFill>
              <a:schemeClr val="dk2"/>
            </a:solidFill>
            <a:prstDash val="solid"/>
            <a:round/>
            <a:headEnd type="none" w="med" len="med"/>
            <a:tailEnd type="none" w="med" len="med"/>
          </a:ln>
        </p:spPr>
      </p:cxnSp>
      <p:sp>
        <p:nvSpPr>
          <p:cNvPr id="1651" name="Google Shape;1651;p80"/>
          <p:cNvSpPr txBox="1"/>
          <p:nvPr/>
        </p:nvSpPr>
        <p:spPr>
          <a:xfrm>
            <a:off x="2878425" y="1569200"/>
            <a:ext cx="53310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600" b="1">
                <a:solidFill>
                  <a:srgbClr val="E69138"/>
                </a:solidFill>
              </a:rPr>
              <a:t>L( X | θ )</a:t>
            </a:r>
            <a:r>
              <a:rPr lang="ja" sz="2600" b="1">
                <a:solidFill>
                  <a:srgbClr val="434343"/>
                </a:solidFill>
              </a:rPr>
              <a:t> × </a:t>
            </a:r>
            <a:r>
              <a:rPr lang="ja" sz="2600" b="1">
                <a:solidFill>
                  <a:schemeClr val="accent5"/>
                </a:solidFill>
              </a:rPr>
              <a:t>Pre( θ )</a:t>
            </a:r>
            <a:endParaRPr sz="2600" b="1">
              <a:solidFill>
                <a:schemeClr val="accent5"/>
              </a:solidFill>
            </a:endParaRPr>
          </a:p>
        </p:txBody>
      </p:sp>
      <p:sp>
        <p:nvSpPr>
          <p:cNvPr id="1652" name="Google Shape;1652;p80"/>
          <p:cNvSpPr txBox="1"/>
          <p:nvPr/>
        </p:nvSpPr>
        <p:spPr>
          <a:xfrm>
            <a:off x="2194150" y="208892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b="1">
                <a:solidFill>
                  <a:srgbClr val="434343"/>
                </a:solidFill>
              </a:rPr>
              <a:t>=</a:t>
            </a:r>
            <a:endParaRPr sz="3500" b="1">
              <a:solidFill>
                <a:srgbClr val="434343"/>
              </a:solidFill>
            </a:endParaRPr>
          </a:p>
        </p:txBody>
      </p:sp>
      <p:sp>
        <p:nvSpPr>
          <p:cNvPr id="1653" name="Google Shape;1653;p80"/>
          <p:cNvSpPr txBox="1"/>
          <p:nvPr/>
        </p:nvSpPr>
        <p:spPr>
          <a:xfrm>
            <a:off x="366450" y="4464206"/>
            <a:ext cx="8411100" cy="26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a:solidFill>
                  <a:srgbClr val="434343"/>
                </a:solidFill>
              </a:rPr>
              <a:t>だいぶスッキリしましたね。ではいよいよ事前分布を定義しましょう。</a:t>
            </a:r>
            <a:endParaRPr>
              <a:solidFill>
                <a:srgbClr val="434343"/>
              </a:solidFill>
            </a:endParaRPr>
          </a:p>
        </p:txBody>
      </p:sp>
      <p:sp>
        <p:nvSpPr>
          <p:cNvPr id="1654" name="Google Shape;1654;p80"/>
          <p:cNvSpPr txBox="1"/>
          <p:nvPr/>
        </p:nvSpPr>
        <p:spPr>
          <a:xfrm>
            <a:off x="387900" y="2992575"/>
            <a:ext cx="84672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周辺尤度は全事象を足しあげて1にするための正規化定数なので、省略して以下のように表記することもあります。</a:t>
            </a:r>
            <a:endParaRPr sz="1100">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ja" sz="1100">
                <a:solidFill>
                  <a:srgbClr val="434343"/>
                </a:solidFill>
              </a:rPr>
              <a:t>∝ は 比例を表す記号で読み方もそのまま「比例」です。</a:t>
            </a:r>
            <a:endParaRPr sz="1100">
              <a:solidFill>
                <a:srgbClr val="434343"/>
              </a:solidFill>
            </a:endParaRPr>
          </a:p>
          <a:p>
            <a:pPr marL="0" lvl="0" indent="0" algn="l" rtl="0">
              <a:spcBef>
                <a:spcPts val="0"/>
              </a:spcBef>
              <a:spcAft>
                <a:spcPts val="0"/>
              </a:spcAft>
              <a:buNone/>
            </a:pPr>
            <a:endParaRPr sz="1100">
              <a:solidFill>
                <a:srgbClr val="434343"/>
              </a:solidFill>
            </a:endParaRPr>
          </a:p>
        </p:txBody>
      </p:sp>
      <p:sp>
        <p:nvSpPr>
          <p:cNvPr id="1655" name="Google Shape;1655;p80"/>
          <p:cNvSpPr txBox="1"/>
          <p:nvPr/>
        </p:nvSpPr>
        <p:spPr>
          <a:xfrm>
            <a:off x="205775" y="3535575"/>
            <a:ext cx="22608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600" b="1">
                <a:solidFill>
                  <a:srgbClr val="FF0062"/>
                </a:solidFill>
              </a:rPr>
              <a:t>Post( θ | X )</a:t>
            </a:r>
            <a:endParaRPr sz="2600" b="1">
              <a:solidFill>
                <a:srgbClr val="FF0062"/>
              </a:solidFill>
            </a:endParaRPr>
          </a:p>
        </p:txBody>
      </p:sp>
      <p:sp>
        <p:nvSpPr>
          <p:cNvPr id="1656" name="Google Shape;1656;p80"/>
          <p:cNvSpPr txBox="1"/>
          <p:nvPr/>
        </p:nvSpPr>
        <p:spPr>
          <a:xfrm>
            <a:off x="2878425" y="3550400"/>
            <a:ext cx="53310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600" b="1">
                <a:solidFill>
                  <a:srgbClr val="E69138"/>
                </a:solidFill>
              </a:rPr>
              <a:t>L( X | θ )</a:t>
            </a:r>
            <a:r>
              <a:rPr lang="ja" sz="2600" b="1">
                <a:solidFill>
                  <a:srgbClr val="434343"/>
                </a:solidFill>
              </a:rPr>
              <a:t> × </a:t>
            </a:r>
            <a:r>
              <a:rPr lang="ja" sz="2600" b="1">
                <a:solidFill>
                  <a:schemeClr val="accent5"/>
                </a:solidFill>
              </a:rPr>
              <a:t>Pre( θ )</a:t>
            </a:r>
            <a:endParaRPr sz="2600" b="1">
              <a:solidFill>
                <a:schemeClr val="accent5"/>
              </a:solidFill>
            </a:endParaRPr>
          </a:p>
        </p:txBody>
      </p:sp>
      <p:sp>
        <p:nvSpPr>
          <p:cNvPr id="1657" name="Google Shape;1657;p80"/>
          <p:cNvSpPr txBox="1"/>
          <p:nvPr/>
        </p:nvSpPr>
        <p:spPr>
          <a:xfrm>
            <a:off x="2956150" y="3689125"/>
            <a:ext cx="470700" cy="4056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3500" b="1">
                <a:solidFill>
                  <a:srgbClr val="282828"/>
                </a:solidFill>
              </a:rPr>
              <a:t>∝</a:t>
            </a:r>
            <a:endParaRPr sz="3500" b="1">
              <a:solidFill>
                <a:srgbClr val="434343"/>
              </a:solidFill>
            </a:endParaRPr>
          </a:p>
        </p:txBody>
      </p:sp>
      <p:sp>
        <p:nvSpPr>
          <p:cNvPr id="1658" name="Google Shape;1658;p80"/>
          <p:cNvSpPr txBox="1"/>
          <p:nvPr/>
        </p:nvSpPr>
        <p:spPr>
          <a:xfrm>
            <a:off x="2739200" y="4071475"/>
            <a:ext cx="1029000" cy="19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a:t>比例を表す記号</a:t>
            </a:r>
            <a:endParaRPr sz="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62"/>
        <p:cNvGrpSpPr/>
        <p:nvPr/>
      </p:nvGrpSpPr>
      <p:grpSpPr>
        <a:xfrm>
          <a:off x="0" y="0"/>
          <a:ext cx="0" cy="0"/>
          <a:chOff x="0" y="0"/>
          <a:chExt cx="0" cy="0"/>
        </a:xfrm>
      </p:grpSpPr>
      <p:sp>
        <p:nvSpPr>
          <p:cNvPr id="1663" name="Google Shape;1663;p81"/>
          <p:cNvSpPr txBox="1"/>
          <p:nvPr/>
        </p:nvSpPr>
        <p:spPr>
          <a:xfrm>
            <a:off x="2909575" y="3900225"/>
            <a:ext cx="5452200" cy="58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600"/>
              </a:spcAft>
              <a:buNone/>
            </a:pPr>
            <a:r>
              <a:rPr lang="ja" sz="2300" b="1">
                <a:solidFill>
                  <a:srgbClr val="85200C"/>
                </a:solidFill>
                <a:highlight>
                  <a:srgbClr val="FFFFFF"/>
                </a:highlight>
                <a:latin typeface="Verdana"/>
                <a:ea typeface="Verdana"/>
                <a:cs typeface="Verdana"/>
                <a:sym typeface="Verdana"/>
              </a:rPr>
              <a:t>∫ </a:t>
            </a:r>
            <a:r>
              <a:rPr lang="ja" sz="2300" b="1">
                <a:solidFill>
                  <a:srgbClr val="85200C"/>
                </a:solidFill>
              </a:rPr>
              <a:t>Binomial( X | p ) × Beta( p | α, β ) dp</a:t>
            </a:r>
            <a:endParaRPr sz="2300" b="1">
              <a:solidFill>
                <a:srgbClr val="85200C"/>
              </a:solidFill>
            </a:endParaRPr>
          </a:p>
        </p:txBody>
      </p:sp>
      <p:sp>
        <p:nvSpPr>
          <p:cNvPr id="1664" name="Google Shape;1664;p81"/>
          <p:cNvSpPr txBox="1"/>
          <p:nvPr/>
        </p:nvSpPr>
        <p:spPr>
          <a:xfrm>
            <a:off x="325800" y="617650"/>
            <a:ext cx="85206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二項分布のパラメーターpは 0 ~ 1 の連続値なので、確率変数が 0 ~ 1 の連続値をとる確率分布が良さそうです。そのような分布で代表的なものはBeta分布ですね。Beta分布は以下のような性質を持っています。</a:t>
            </a:r>
            <a:endParaRPr sz="1100">
              <a:solidFill>
                <a:srgbClr val="434343"/>
              </a:solidFill>
            </a:endParaRPr>
          </a:p>
        </p:txBody>
      </p:sp>
      <p:sp>
        <p:nvSpPr>
          <p:cNvPr id="1665" name="Google Shape;1665;p8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ベイズ統計基礎理論：事前分布を定義する</a:t>
            </a:r>
            <a:endParaRPr/>
          </a:p>
        </p:txBody>
      </p:sp>
      <p:sp>
        <p:nvSpPr>
          <p:cNvPr id="1666" name="Google Shape;1666;p8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68</a:t>
            </a:fld>
            <a:endParaRPr/>
          </a:p>
        </p:txBody>
      </p:sp>
      <p:sp>
        <p:nvSpPr>
          <p:cNvPr id="1667" name="Google Shape;1667;p81"/>
          <p:cNvSpPr txBox="1"/>
          <p:nvPr/>
        </p:nvSpPr>
        <p:spPr>
          <a:xfrm>
            <a:off x="463775" y="1128793"/>
            <a:ext cx="3455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chemeClr val="accent5"/>
                </a:solidFill>
              </a:rPr>
              <a:t>Beta分布の確率変数とパラメーター</a:t>
            </a:r>
            <a:endParaRPr sz="1200" b="1">
              <a:solidFill>
                <a:schemeClr val="accent5"/>
              </a:solidFill>
            </a:endParaRPr>
          </a:p>
        </p:txBody>
      </p:sp>
      <p:sp>
        <p:nvSpPr>
          <p:cNvPr id="1668" name="Google Shape;1668;p81"/>
          <p:cNvSpPr txBox="1"/>
          <p:nvPr/>
        </p:nvSpPr>
        <p:spPr>
          <a:xfrm>
            <a:off x="4495475" y="1128793"/>
            <a:ext cx="3455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chemeClr val="accent5"/>
                </a:solidFill>
              </a:rPr>
              <a:t>Beta分布の確率密度関数</a:t>
            </a:r>
            <a:endParaRPr sz="1200" b="1">
              <a:solidFill>
                <a:schemeClr val="accent5"/>
              </a:solidFill>
            </a:endParaRPr>
          </a:p>
        </p:txBody>
      </p:sp>
      <p:sp>
        <p:nvSpPr>
          <p:cNvPr id="1669" name="Google Shape;1669;p81"/>
          <p:cNvSpPr txBox="1"/>
          <p:nvPr/>
        </p:nvSpPr>
        <p:spPr>
          <a:xfrm>
            <a:off x="394900" y="2934575"/>
            <a:ext cx="8451600" cy="5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100">
                <a:solidFill>
                  <a:srgbClr val="434343"/>
                </a:solidFill>
              </a:rPr>
              <a:t>実は尤度関数が二項分布の場合、事前分布にBeta分布を用いると事後分布を解析的に求めることができ、事後分布もなんとBeta分布になります。このような関係性を</a:t>
            </a:r>
            <a:r>
              <a:rPr lang="ja" sz="1100" b="1">
                <a:solidFill>
                  <a:srgbClr val="FF0062"/>
                </a:solidFill>
              </a:rPr>
              <a:t>共役</a:t>
            </a:r>
            <a:r>
              <a:rPr lang="ja" sz="1100">
                <a:solidFill>
                  <a:srgbClr val="434343"/>
                </a:solidFill>
              </a:rPr>
              <a:t>といい、例えば「</a:t>
            </a:r>
            <a:r>
              <a:rPr lang="ja" sz="1100" b="1">
                <a:solidFill>
                  <a:srgbClr val="FF0062"/>
                </a:solidFill>
              </a:rPr>
              <a:t>Beta分布は二項分布の共役事前分布</a:t>
            </a:r>
            <a:r>
              <a:rPr lang="ja" sz="1100">
                <a:solidFill>
                  <a:srgbClr val="434343"/>
                </a:solidFill>
              </a:rPr>
              <a:t>」と表現します。</a:t>
            </a:r>
            <a:endParaRPr sz="1100">
              <a:solidFill>
                <a:srgbClr val="434343"/>
              </a:solidFill>
            </a:endParaRPr>
          </a:p>
        </p:txBody>
      </p:sp>
      <p:cxnSp>
        <p:nvCxnSpPr>
          <p:cNvPr id="1670" name="Google Shape;1670;p81"/>
          <p:cNvCxnSpPr/>
          <p:nvPr/>
        </p:nvCxnSpPr>
        <p:spPr>
          <a:xfrm>
            <a:off x="2750300" y="3900218"/>
            <a:ext cx="5597400" cy="0"/>
          </a:xfrm>
          <a:prstGeom prst="straightConnector1">
            <a:avLst/>
          </a:prstGeom>
          <a:noFill/>
          <a:ln w="38100" cap="flat" cmpd="sng">
            <a:solidFill>
              <a:schemeClr val="dk2"/>
            </a:solidFill>
            <a:prstDash val="solid"/>
            <a:round/>
            <a:headEnd type="none" w="med" len="med"/>
            <a:tailEnd type="none" w="med" len="med"/>
          </a:ln>
        </p:spPr>
      </p:cxnSp>
      <p:sp>
        <p:nvSpPr>
          <p:cNvPr id="1671" name="Google Shape;1671;p81"/>
          <p:cNvSpPr txBox="1"/>
          <p:nvPr/>
        </p:nvSpPr>
        <p:spPr>
          <a:xfrm>
            <a:off x="281975" y="3535575"/>
            <a:ext cx="22608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300" b="1">
                <a:solidFill>
                  <a:srgbClr val="FF0062"/>
                </a:solidFill>
              </a:rPr>
              <a:t>Beta( p | X )</a:t>
            </a:r>
            <a:endParaRPr sz="2300" b="1">
              <a:solidFill>
                <a:srgbClr val="FF0062"/>
              </a:solidFill>
            </a:endParaRPr>
          </a:p>
        </p:txBody>
      </p:sp>
      <p:sp>
        <p:nvSpPr>
          <p:cNvPr id="1672" name="Google Shape;1672;p81"/>
          <p:cNvSpPr txBox="1"/>
          <p:nvPr/>
        </p:nvSpPr>
        <p:spPr>
          <a:xfrm>
            <a:off x="2878425" y="3388400"/>
            <a:ext cx="5331000" cy="51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300" b="1">
                <a:solidFill>
                  <a:srgbClr val="E69138"/>
                </a:solidFill>
              </a:rPr>
              <a:t>Binomial( X | p )</a:t>
            </a:r>
            <a:r>
              <a:rPr lang="ja" sz="2300" b="1">
                <a:solidFill>
                  <a:srgbClr val="434343"/>
                </a:solidFill>
              </a:rPr>
              <a:t> × </a:t>
            </a:r>
            <a:r>
              <a:rPr lang="ja" sz="2300" b="1">
                <a:solidFill>
                  <a:schemeClr val="accent5"/>
                </a:solidFill>
              </a:rPr>
              <a:t>Beta( p | α, β )</a:t>
            </a:r>
            <a:endParaRPr sz="2300" b="1">
              <a:solidFill>
                <a:schemeClr val="accent5"/>
              </a:solidFill>
            </a:endParaRPr>
          </a:p>
        </p:txBody>
      </p:sp>
      <p:sp>
        <p:nvSpPr>
          <p:cNvPr id="1673" name="Google Shape;1673;p81"/>
          <p:cNvSpPr txBox="1"/>
          <p:nvPr/>
        </p:nvSpPr>
        <p:spPr>
          <a:xfrm>
            <a:off x="2270350" y="368912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b="1">
                <a:solidFill>
                  <a:srgbClr val="434343"/>
                </a:solidFill>
              </a:rPr>
              <a:t>=</a:t>
            </a:r>
            <a:endParaRPr sz="3500" b="1">
              <a:solidFill>
                <a:srgbClr val="434343"/>
              </a:solidFill>
            </a:endParaRPr>
          </a:p>
        </p:txBody>
      </p:sp>
      <p:sp>
        <p:nvSpPr>
          <p:cNvPr id="1674" name="Google Shape;1674;p81"/>
          <p:cNvSpPr txBox="1"/>
          <p:nvPr/>
        </p:nvSpPr>
        <p:spPr>
          <a:xfrm>
            <a:off x="444250" y="4383325"/>
            <a:ext cx="84024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また事前分布にパラメーター（αとβ）が出てきてしまいました。どのように求めるのでしょうか</a:t>
            </a:r>
            <a:endParaRPr sz="1100">
              <a:solidFill>
                <a:srgbClr val="434343"/>
              </a:solidFill>
            </a:endParaRPr>
          </a:p>
        </p:txBody>
      </p:sp>
      <p:sp>
        <p:nvSpPr>
          <p:cNvPr id="1675" name="Google Shape;1675;p81"/>
          <p:cNvSpPr/>
          <p:nvPr/>
        </p:nvSpPr>
        <p:spPr>
          <a:xfrm>
            <a:off x="3872425" y="1390300"/>
            <a:ext cx="4807800" cy="1459200"/>
          </a:xfrm>
          <a:prstGeom prst="rect">
            <a:avLst/>
          </a:pr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676" name="Google Shape;1676;p81"/>
          <p:cNvGraphicFramePr/>
          <p:nvPr/>
        </p:nvGraphicFramePr>
        <p:xfrm>
          <a:off x="695000" y="1395125"/>
          <a:ext cx="3000000" cy="3000000"/>
        </p:xfrm>
        <a:graphic>
          <a:graphicData uri="http://schemas.openxmlformats.org/drawingml/2006/table">
            <a:tbl>
              <a:tblPr>
                <a:noFill/>
                <a:tableStyleId>{0F489861-B3D8-4FA8-A063-03081A47B5C3}</a:tableStyleId>
              </a:tblPr>
              <a:tblGrid>
                <a:gridCol w="1428600">
                  <a:extLst>
                    <a:ext uri="{9D8B030D-6E8A-4147-A177-3AD203B41FA5}">
                      <a16:colId xmlns:a16="http://schemas.microsoft.com/office/drawing/2014/main" val="20000"/>
                    </a:ext>
                  </a:extLst>
                </a:gridCol>
                <a:gridCol w="16428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ja" sz="1100" b="1">
                          <a:solidFill>
                            <a:srgbClr val="FFFFFF"/>
                          </a:solidFill>
                        </a:rPr>
                        <a:t>確率変数の種類</a:t>
                      </a:r>
                      <a:endParaRPr sz="1100" b="1">
                        <a:solidFill>
                          <a:srgbClr val="FFFFFF"/>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ja" sz="1100">
                          <a:solidFill>
                            <a:srgbClr val="434343"/>
                          </a:solidFill>
                        </a:rPr>
                        <a:t>連続値</a:t>
                      </a:r>
                      <a:endParaRPr sz="1100">
                        <a:solidFill>
                          <a:srgbClr val="434343"/>
                        </a:solidFill>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sz="1100" b="1">
                          <a:solidFill>
                            <a:srgbClr val="FFFFFF"/>
                          </a:solidFill>
                        </a:rPr>
                        <a:t>確率変数の範囲</a:t>
                      </a:r>
                      <a:endParaRPr sz="1100" b="1">
                        <a:solidFill>
                          <a:srgbClr val="FFFFFF"/>
                        </a:solidFill>
                      </a:endParaRPr>
                    </a:p>
                  </a:txBody>
                  <a:tcPr marL="91425" marR="91425" marT="91425" marB="91425" anchor="ctr">
                    <a:solidFill>
                      <a:schemeClr val="accent5"/>
                    </a:solidFill>
                  </a:tcPr>
                </a:tc>
                <a:tc>
                  <a:txBody>
                    <a:bodyPr/>
                    <a:lstStyle/>
                    <a:p>
                      <a:pPr marL="0" lvl="0" indent="0" algn="l" rtl="0">
                        <a:spcBef>
                          <a:spcPts val="0"/>
                        </a:spcBef>
                        <a:spcAft>
                          <a:spcPts val="0"/>
                        </a:spcAft>
                        <a:buNone/>
                      </a:pPr>
                      <a:r>
                        <a:rPr lang="ja" sz="1100">
                          <a:solidFill>
                            <a:srgbClr val="434343"/>
                          </a:solidFill>
                        </a:rPr>
                        <a:t>0 ~ 1</a:t>
                      </a:r>
                      <a:endParaRPr sz="1100">
                        <a:solidFill>
                          <a:srgbClr val="434343"/>
                        </a:solidFill>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sz="1100" b="1">
                          <a:solidFill>
                            <a:srgbClr val="FFFFFF"/>
                          </a:solidFill>
                        </a:rPr>
                        <a:t>パラメーター</a:t>
                      </a:r>
                      <a:endParaRPr sz="1100" b="1">
                        <a:solidFill>
                          <a:srgbClr val="FFFFFF"/>
                        </a:solidFill>
                      </a:endParaRPr>
                    </a:p>
                  </a:txBody>
                  <a:tcPr marL="91425" marR="91425" marT="91425" marB="91425" anchor="ctr">
                    <a:solidFill>
                      <a:schemeClr val="accent5"/>
                    </a:solidFill>
                  </a:tcPr>
                </a:tc>
                <a:tc>
                  <a:txBody>
                    <a:bodyPr/>
                    <a:lstStyle/>
                    <a:p>
                      <a:pPr marL="0" lvl="0" indent="0" algn="l" rtl="0">
                        <a:spcBef>
                          <a:spcPts val="0"/>
                        </a:spcBef>
                        <a:spcAft>
                          <a:spcPts val="0"/>
                        </a:spcAft>
                        <a:buClr>
                          <a:schemeClr val="dk1"/>
                        </a:buClr>
                        <a:buSzPts val="1100"/>
                        <a:buFont typeface="Arial"/>
                        <a:buNone/>
                      </a:pPr>
                      <a:r>
                        <a:rPr lang="ja" sz="1100">
                          <a:solidFill>
                            <a:srgbClr val="434343"/>
                          </a:solidFill>
                        </a:rPr>
                        <a:t>α（表が出る回数+1）</a:t>
                      </a:r>
                      <a:endParaRPr sz="1100">
                        <a:solidFill>
                          <a:srgbClr val="434343"/>
                        </a:solidFill>
                      </a:endParaRPr>
                    </a:p>
                    <a:p>
                      <a:pPr marL="0" lvl="0" indent="0" algn="l" rtl="0">
                        <a:spcBef>
                          <a:spcPts val="0"/>
                        </a:spcBef>
                        <a:spcAft>
                          <a:spcPts val="0"/>
                        </a:spcAft>
                        <a:buNone/>
                      </a:pPr>
                      <a:r>
                        <a:rPr lang="ja" sz="1100">
                          <a:solidFill>
                            <a:srgbClr val="434343"/>
                          </a:solidFill>
                        </a:rPr>
                        <a:t>β（裏が出る回数+1）</a:t>
                      </a:r>
                      <a:endParaRPr sz="1100">
                        <a:solidFill>
                          <a:srgbClr val="434343"/>
                        </a:solidFill>
                      </a:endParaRPr>
                    </a:p>
                    <a:p>
                      <a:pPr marL="0" lvl="0" indent="0" algn="l" rtl="0">
                        <a:spcBef>
                          <a:spcPts val="0"/>
                        </a:spcBef>
                        <a:spcAft>
                          <a:spcPts val="0"/>
                        </a:spcAft>
                        <a:buNone/>
                      </a:pPr>
                      <a:r>
                        <a:rPr lang="ja" sz="1100">
                          <a:solidFill>
                            <a:srgbClr val="434343"/>
                          </a:solidFill>
                        </a:rPr>
                        <a:t>表と裏は逆でもOK</a:t>
                      </a:r>
                      <a:endParaRPr sz="1100">
                        <a:solidFill>
                          <a:srgbClr val="434343"/>
                        </a:solidFill>
                      </a:endParaRPr>
                    </a:p>
                  </a:txBody>
                  <a:tcPr marL="91425" marR="91425" marT="91425" marB="91425" anchor="ctr"/>
                </a:tc>
                <a:extLst>
                  <a:ext uri="{0D108BD9-81ED-4DB2-BD59-A6C34878D82A}">
                    <a16:rowId xmlns:a16="http://schemas.microsoft.com/office/drawing/2014/main" val="10002"/>
                  </a:ext>
                </a:extLst>
              </a:tr>
            </a:tbl>
          </a:graphicData>
        </a:graphic>
      </p:graphicFrame>
      <p:pic>
        <p:nvPicPr>
          <p:cNvPr id="1677" name="Google Shape;1677;p81"/>
          <p:cNvPicPr preferRelativeResize="0"/>
          <p:nvPr/>
        </p:nvPicPr>
        <p:blipFill>
          <a:blip r:embed="rId3">
            <a:alphaModFix/>
          </a:blip>
          <a:stretch>
            <a:fillRect/>
          </a:stretch>
        </p:blipFill>
        <p:spPr>
          <a:xfrm>
            <a:off x="3849725" y="1401478"/>
            <a:ext cx="2188800" cy="1459200"/>
          </a:xfrm>
          <a:prstGeom prst="rect">
            <a:avLst/>
          </a:prstGeom>
          <a:noFill/>
          <a:ln>
            <a:noFill/>
          </a:ln>
        </p:spPr>
      </p:pic>
      <p:sp>
        <p:nvSpPr>
          <p:cNvPr id="1678" name="Google Shape;1678;p81"/>
          <p:cNvSpPr txBox="1"/>
          <p:nvPr/>
        </p:nvSpPr>
        <p:spPr>
          <a:xfrm>
            <a:off x="6084850" y="1450600"/>
            <a:ext cx="2544600" cy="13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000">
                <a:solidFill>
                  <a:srgbClr val="434343"/>
                </a:solidFill>
              </a:rPr>
              <a:t>α=β=1(表裏=0)の時は情報がないので、真横の直線（一様分布）。それぞれの回数が増えていくとだんだん裾が「狭く」なります。「狭く」なるということは二項分布のp(Beta分布の確率変数.ここでは横軸)に対する「自信」が高まっていると言えます。</a:t>
            </a:r>
            <a:endParaRPr sz="1000">
              <a:solidFill>
                <a:srgbClr val="434343"/>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682"/>
        <p:cNvGrpSpPr/>
        <p:nvPr/>
      </p:nvGrpSpPr>
      <p:grpSpPr>
        <a:xfrm>
          <a:off x="0" y="0"/>
          <a:ext cx="0" cy="0"/>
          <a:chOff x="0" y="0"/>
          <a:chExt cx="0" cy="0"/>
        </a:xfrm>
      </p:grpSpPr>
      <p:sp>
        <p:nvSpPr>
          <p:cNvPr id="1683" name="Google Shape;1683;p82"/>
          <p:cNvSpPr/>
          <p:nvPr/>
        </p:nvSpPr>
        <p:spPr>
          <a:xfrm>
            <a:off x="5663600" y="3240625"/>
            <a:ext cx="2501400" cy="6600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457200" algn="ctr" rtl="0">
              <a:spcBef>
                <a:spcPts val="0"/>
              </a:spcBef>
              <a:spcAft>
                <a:spcPts val="0"/>
              </a:spcAft>
              <a:buNone/>
            </a:pPr>
            <a:r>
              <a:rPr lang="ja" b="1">
                <a:solidFill>
                  <a:schemeClr val="accent5"/>
                </a:solidFill>
              </a:rPr>
              <a:t>表=0, α=表+1</a:t>
            </a:r>
            <a:endParaRPr b="1">
              <a:solidFill>
                <a:schemeClr val="accent5"/>
              </a:solidFill>
            </a:endParaRPr>
          </a:p>
          <a:p>
            <a:pPr marL="0" lvl="0" indent="457200" algn="ctr" rtl="0">
              <a:spcBef>
                <a:spcPts val="0"/>
              </a:spcBef>
              <a:spcAft>
                <a:spcPts val="0"/>
              </a:spcAft>
              <a:buNone/>
            </a:pPr>
            <a:r>
              <a:rPr lang="ja" b="1">
                <a:solidFill>
                  <a:schemeClr val="accent5"/>
                </a:solidFill>
              </a:rPr>
              <a:t>裏=0, β=裏+1</a:t>
            </a:r>
            <a:endParaRPr b="1">
              <a:solidFill>
                <a:schemeClr val="accent5"/>
              </a:solidFill>
            </a:endParaRPr>
          </a:p>
        </p:txBody>
      </p:sp>
      <p:sp>
        <p:nvSpPr>
          <p:cNvPr id="1684" name="Google Shape;1684;p82"/>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ベイズ統計基礎理論：事前分布のパラメーターを考える</a:t>
            </a:r>
            <a:endParaRPr/>
          </a:p>
        </p:txBody>
      </p:sp>
      <p:sp>
        <p:nvSpPr>
          <p:cNvPr id="1685" name="Google Shape;1685;p82"/>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69</a:t>
            </a:fld>
            <a:endParaRPr/>
          </a:p>
        </p:txBody>
      </p:sp>
      <p:cxnSp>
        <p:nvCxnSpPr>
          <p:cNvPr id="1686" name="Google Shape;1686;p82"/>
          <p:cNvCxnSpPr/>
          <p:nvPr/>
        </p:nvCxnSpPr>
        <p:spPr>
          <a:xfrm>
            <a:off x="2750300" y="2147618"/>
            <a:ext cx="5597400" cy="0"/>
          </a:xfrm>
          <a:prstGeom prst="straightConnector1">
            <a:avLst/>
          </a:prstGeom>
          <a:noFill/>
          <a:ln w="38100" cap="flat" cmpd="sng">
            <a:solidFill>
              <a:schemeClr val="dk2"/>
            </a:solidFill>
            <a:prstDash val="solid"/>
            <a:round/>
            <a:headEnd type="none" w="med" len="med"/>
            <a:tailEnd type="none" w="med" len="med"/>
          </a:ln>
        </p:spPr>
      </p:cxnSp>
      <p:sp>
        <p:nvSpPr>
          <p:cNvPr id="1687" name="Google Shape;1687;p82"/>
          <p:cNvSpPr txBox="1"/>
          <p:nvPr/>
        </p:nvSpPr>
        <p:spPr>
          <a:xfrm>
            <a:off x="281975" y="1782975"/>
            <a:ext cx="2260800" cy="729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300" b="1">
                <a:solidFill>
                  <a:srgbClr val="666666"/>
                </a:solidFill>
              </a:rPr>
              <a:t>Beta( p | X )</a:t>
            </a:r>
            <a:endParaRPr sz="2300" b="1">
              <a:solidFill>
                <a:srgbClr val="666666"/>
              </a:solidFill>
            </a:endParaRPr>
          </a:p>
        </p:txBody>
      </p:sp>
      <p:sp>
        <p:nvSpPr>
          <p:cNvPr id="1688" name="Google Shape;1688;p82"/>
          <p:cNvSpPr txBox="1"/>
          <p:nvPr/>
        </p:nvSpPr>
        <p:spPr>
          <a:xfrm>
            <a:off x="2878425" y="1635800"/>
            <a:ext cx="5331000" cy="51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ja" sz="2300" b="1">
                <a:solidFill>
                  <a:srgbClr val="666666"/>
                </a:solidFill>
              </a:rPr>
              <a:t>Binomial( </a:t>
            </a:r>
            <a:r>
              <a:rPr lang="ja" sz="2300" b="1">
                <a:solidFill>
                  <a:srgbClr val="FF9900"/>
                </a:solidFill>
              </a:rPr>
              <a:t>X</a:t>
            </a:r>
            <a:r>
              <a:rPr lang="ja" sz="2300" b="1">
                <a:solidFill>
                  <a:srgbClr val="666666"/>
                </a:solidFill>
              </a:rPr>
              <a:t> | p ) × Beta( p | α=1, β=1 )</a:t>
            </a:r>
            <a:endParaRPr sz="2300" b="1">
              <a:solidFill>
                <a:srgbClr val="666666"/>
              </a:solidFill>
            </a:endParaRPr>
          </a:p>
        </p:txBody>
      </p:sp>
      <p:sp>
        <p:nvSpPr>
          <p:cNvPr id="1689" name="Google Shape;1689;p82"/>
          <p:cNvSpPr txBox="1"/>
          <p:nvPr/>
        </p:nvSpPr>
        <p:spPr>
          <a:xfrm>
            <a:off x="2270350" y="193652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b="1">
                <a:solidFill>
                  <a:srgbClr val="434343"/>
                </a:solidFill>
              </a:rPr>
              <a:t>=</a:t>
            </a:r>
            <a:endParaRPr sz="3500" b="1">
              <a:solidFill>
                <a:srgbClr val="434343"/>
              </a:solidFill>
            </a:endParaRPr>
          </a:p>
        </p:txBody>
      </p:sp>
      <p:sp>
        <p:nvSpPr>
          <p:cNvPr id="1690" name="Google Shape;1690;p82"/>
          <p:cNvSpPr txBox="1"/>
          <p:nvPr/>
        </p:nvSpPr>
        <p:spPr>
          <a:xfrm>
            <a:off x="2909575" y="2147625"/>
            <a:ext cx="5452200" cy="58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600"/>
              </a:spcAft>
              <a:buNone/>
            </a:pPr>
            <a:r>
              <a:rPr lang="ja" sz="2000" b="1">
                <a:solidFill>
                  <a:srgbClr val="B7B7B7"/>
                </a:solidFill>
                <a:highlight>
                  <a:srgbClr val="FFFFFF"/>
                </a:highlight>
                <a:latin typeface="Verdana"/>
                <a:ea typeface="Verdana"/>
                <a:cs typeface="Verdana"/>
                <a:sym typeface="Verdana"/>
              </a:rPr>
              <a:t>∫ </a:t>
            </a:r>
            <a:r>
              <a:rPr lang="ja" sz="2000" b="1">
                <a:solidFill>
                  <a:srgbClr val="B7B7B7"/>
                </a:solidFill>
              </a:rPr>
              <a:t>Binomial( X | p ) × Beta( p | α=1, β=1 ) dp</a:t>
            </a:r>
            <a:endParaRPr sz="2000" b="1">
              <a:solidFill>
                <a:srgbClr val="B7B7B7"/>
              </a:solidFill>
            </a:endParaRPr>
          </a:p>
        </p:txBody>
      </p:sp>
      <p:sp>
        <p:nvSpPr>
          <p:cNvPr id="1691" name="Google Shape;1691;p82"/>
          <p:cNvSpPr/>
          <p:nvPr/>
        </p:nvSpPr>
        <p:spPr>
          <a:xfrm>
            <a:off x="5468350" y="1220000"/>
            <a:ext cx="2696400" cy="853500"/>
          </a:xfrm>
          <a:prstGeom prst="rect">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82"/>
          <p:cNvSpPr txBox="1"/>
          <p:nvPr/>
        </p:nvSpPr>
        <p:spPr>
          <a:xfrm>
            <a:off x="5511665" y="1219993"/>
            <a:ext cx="2501400" cy="58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chemeClr val="accent5"/>
                </a:solidFill>
              </a:rPr>
              <a:t>α = 表が出た回数 + 1</a:t>
            </a:r>
            <a:endParaRPr sz="1000" b="1">
              <a:solidFill>
                <a:schemeClr val="accent5"/>
              </a:solidFill>
            </a:endParaRPr>
          </a:p>
          <a:p>
            <a:pPr marL="0" lvl="0" indent="0" algn="l" rtl="0">
              <a:spcBef>
                <a:spcPts val="0"/>
              </a:spcBef>
              <a:spcAft>
                <a:spcPts val="0"/>
              </a:spcAft>
              <a:buNone/>
            </a:pPr>
            <a:r>
              <a:rPr lang="ja" sz="1000" b="1">
                <a:solidFill>
                  <a:schemeClr val="accent5"/>
                </a:solidFill>
              </a:rPr>
              <a:t>β = 表が出た回数 + 1</a:t>
            </a:r>
            <a:endParaRPr sz="1000" b="1">
              <a:solidFill>
                <a:schemeClr val="accent5"/>
              </a:solidFill>
            </a:endParaRPr>
          </a:p>
          <a:p>
            <a:pPr marL="0" lvl="0" indent="0" algn="l" rtl="0">
              <a:spcBef>
                <a:spcPts val="0"/>
              </a:spcBef>
              <a:spcAft>
                <a:spcPts val="0"/>
              </a:spcAft>
              <a:buClr>
                <a:schemeClr val="dk1"/>
              </a:buClr>
              <a:buSzPts val="1100"/>
              <a:buFont typeface="Arial"/>
              <a:buNone/>
            </a:pPr>
            <a:r>
              <a:rPr lang="ja" sz="1000" b="1">
                <a:solidFill>
                  <a:schemeClr val="accent5"/>
                </a:solidFill>
              </a:rPr>
              <a:t>なので、以下のようにします。</a:t>
            </a:r>
            <a:endParaRPr sz="1000" b="1">
              <a:solidFill>
                <a:schemeClr val="accent5"/>
              </a:solidFill>
            </a:endParaRPr>
          </a:p>
        </p:txBody>
      </p:sp>
      <p:sp>
        <p:nvSpPr>
          <p:cNvPr id="1693" name="Google Shape;1693;p82"/>
          <p:cNvSpPr/>
          <p:nvPr/>
        </p:nvSpPr>
        <p:spPr>
          <a:xfrm>
            <a:off x="476450" y="1718908"/>
            <a:ext cx="1840800" cy="8736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82"/>
          <p:cNvSpPr/>
          <p:nvPr/>
        </p:nvSpPr>
        <p:spPr>
          <a:xfrm>
            <a:off x="2878425" y="1220000"/>
            <a:ext cx="2427600" cy="445800"/>
          </a:xfrm>
          <a:prstGeom prst="wedgeRectCallout">
            <a:avLst>
              <a:gd name="adj1" fmla="val 16325"/>
              <a:gd name="adj2" fmla="val 73703"/>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E69138"/>
                </a:solidFill>
              </a:rPr>
              <a:t>このXには</a:t>
            </a:r>
            <a:endParaRPr sz="1000" b="1">
              <a:solidFill>
                <a:srgbClr val="E69138"/>
              </a:solidFill>
            </a:endParaRPr>
          </a:p>
          <a:p>
            <a:pPr marL="0" lvl="0" indent="0" algn="l" rtl="0">
              <a:spcBef>
                <a:spcPts val="0"/>
              </a:spcBef>
              <a:spcAft>
                <a:spcPts val="0"/>
              </a:spcAft>
              <a:buNone/>
            </a:pPr>
            <a:r>
              <a:rPr lang="ja" sz="1000" b="1">
                <a:solidFill>
                  <a:srgbClr val="E69138"/>
                </a:solidFill>
              </a:rPr>
              <a:t>表:2回 裏:0回という結果が入っている</a:t>
            </a:r>
            <a:endParaRPr sz="1000" b="1">
              <a:solidFill>
                <a:srgbClr val="E69138"/>
              </a:solidFill>
            </a:endParaRPr>
          </a:p>
        </p:txBody>
      </p:sp>
      <p:sp>
        <p:nvSpPr>
          <p:cNvPr id="1695" name="Google Shape;1695;p82"/>
          <p:cNvSpPr txBox="1"/>
          <p:nvPr/>
        </p:nvSpPr>
        <p:spPr>
          <a:xfrm>
            <a:off x="357340" y="678993"/>
            <a:ext cx="8402400" cy="51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300">
                <a:solidFill>
                  <a:srgbClr val="434343"/>
                </a:solidFill>
              </a:rPr>
              <a:t>事前分布には結果がまだない状態 = 無情報、つまり表も裏も0回の状態を与えてみます。</a:t>
            </a:r>
            <a:endParaRPr sz="1300">
              <a:solidFill>
                <a:srgbClr val="434343"/>
              </a:solidFill>
            </a:endParaRPr>
          </a:p>
          <a:p>
            <a:pPr marL="0" lvl="0" indent="0" algn="l" rtl="0">
              <a:spcBef>
                <a:spcPts val="0"/>
              </a:spcBef>
              <a:spcAft>
                <a:spcPts val="0"/>
              </a:spcAft>
              <a:buClr>
                <a:schemeClr val="dk1"/>
              </a:buClr>
              <a:buSzPts val="1100"/>
              <a:buFont typeface="Arial"/>
              <a:buNone/>
            </a:pPr>
            <a:r>
              <a:rPr lang="ja" sz="1300">
                <a:solidFill>
                  <a:srgbClr val="434343"/>
                </a:solidFill>
              </a:rPr>
              <a:t>その上で「表が2回」「裏が0回」という今回の結果を使ってみましょう。</a:t>
            </a:r>
            <a:endParaRPr sz="1300">
              <a:solidFill>
                <a:srgbClr val="434343"/>
              </a:solidFill>
            </a:endParaRPr>
          </a:p>
        </p:txBody>
      </p:sp>
      <p:sp>
        <p:nvSpPr>
          <p:cNvPr id="1696" name="Google Shape;1696;p82"/>
          <p:cNvSpPr txBox="1"/>
          <p:nvPr/>
        </p:nvSpPr>
        <p:spPr>
          <a:xfrm>
            <a:off x="387900" y="2626491"/>
            <a:ext cx="84585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300">
                <a:solidFill>
                  <a:srgbClr val="434343"/>
                </a:solidFill>
              </a:rPr>
              <a:t>この計算を解くと</a:t>
            </a:r>
            <a:r>
              <a:rPr lang="ja" sz="1300" b="1">
                <a:solidFill>
                  <a:srgbClr val="FF0062"/>
                </a:solidFill>
              </a:rPr>
              <a:t>事後分布は表が2回, 裏が0回のBeta分布</a:t>
            </a:r>
            <a:r>
              <a:rPr lang="ja" sz="1300">
                <a:solidFill>
                  <a:srgbClr val="434343"/>
                </a:solidFill>
              </a:rPr>
              <a:t>になります。</a:t>
            </a:r>
            <a:endParaRPr sz="1300">
              <a:solidFill>
                <a:srgbClr val="434343"/>
              </a:solidFill>
            </a:endParaRPr>
          </a:p>
        </p:txBody>
      </p:sp>
      <p:sp>
        <p:nvSpPr>
          <p:cNvPr id="1697" name="Google Shape;1697;p82"/>
          <p:cNvSpPr txBox="1"/>
          <p:nvPr/>
        </p:nvSpPr>
        <p:spPr>
          <a:xfrm>
            <a:off x="2270350" y="338432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500" b="1">
                <a:solidFill>
                  <a:srgbClr val="434343"/>
                </a:solidFill>
              </a:rPr>
              <a:t>=</a:t>
            </a:r>
            <a:endParaRPr sz="3500" b="1">
              <a:solidFill>
                <a:srgbClr val="434343"/>
              </a:solidFill>
            </a:endParaRPr>
          </a:p>
        </p:txBody>
      </p:sp>
      <p:sp>
        <p:nvSpPr>
          <p:cNvPr id="1698" name="Google Shape;1698;p82"/>
          <p:cNvSpPr/>
          <p:nvPr/>
        </p:nvSpPr>
        <p:spPr>
          <a:xfrm>
            <a:off x="2689425" y="3240625"/>
            <a:ext cx="2616600" cy="660000"/>
          </a:xfrm>
          <a:prstGeom prst="rect">
            <a:avLst/>
          </a:prstGeom>
          <a:noFill/>
          <a:ln w="2857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E69138"/>
                </a:solidFill>
              </a:rPr>
              <a:t>表 = 2</a:t>
            </a:r>
            <a:endParaRPr b="1">
              <a:solidFill>
                <a:srgbClr val="E69138"/>
              </a:solidFill>
            </a:endParaRPr>
          </a:p>
          <a:p>
            <a:pPr marL="0" lvl="0" indent="0" algn="ctr" rtl="0">
              <a:spcBef>
                <a:spcPts val="0"/>
              </a:spcBef>
              <a:spcAft>
                <a:spcPts val="0"/>
              </a:spcAft>
              <a:buNone/>
            </a:pPr>
            <a:r>
              <a:rPr lang="ja" b="1">
                <a:solidFill>
                  <a:srgbClr val="E69138"/>
                </a:solidFill>
              </a:rPr>
              <a:t>裏 = 0</a:t>
            </a:r>
            <a:endParaRPr b="1">
              <a:solidFill>
                <a:srgbClr val="E69138"/>
              </a:solidFill>
            </a:endParaRPr>
          </a:p>
        </p:txBody>
      </p:sp>
      <p:sp>
        <p:nvSpPr>
          <p:cNvPr id="1699" name="Google Shape;1699;p82"/>
          <p:cNvSpPr txBox="1"/>
          <p:nvPr/>
        </p:nvSpPr>
        <p:spPr>
          <a:xfrm>
            <a:off x="5247042" y="3384325"/>
            <a:ext cx="470700" cy="4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2300" b="1">
                <a:solidFill>
                  <a:srgbClr val="434343"/>
                </a:solidFill>
              </a:rPr>
              <a:t>＋</a:t>
            </a:r>
            <a:endParaRPr sz="2300" b="1">
              <a:solidFill>
                <a:srgbClr val="434343"/>
              </a:solidFill>
            </a:endParaRPr>
          </a:p>
        </p:txBody>
      </p:sp>
      <p:sp>
        <p:nvSpPr>
          <p:cNvPr id="1700" name="Google Shape;1700;p82"/>
          <p:cNvSpPr txBox="1"/>
          <p:nvPr/>
        </p:nvSpPr>
        <p:spPr>
          <a:xfrm>
            <a:off x="5652448" y="3041165"/>
            <a:ext cx="198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chemeClr val="accent5"/>
                </a:solidFill>
              </a:rPr>
              <a:t>Beta</a:t>
            </a:r>
            <a:endParaRPr b="1">
              <a:solidFill>
                <a:schemeClr val="accent5"/>
              </a:solidFill>
            </a:endParaRPr>
          </a:p>
        </p:txBody>
      </p:sp>
      <p:sp>
        <p:nvSpPr>
          <p:cNvPr id="1701" name="Google Shape;1701;p82"/>
          <p:cNvSpPr txBox="1"/>
          <p:nvPr/>
        </p:nvSpPr>
        <p:spPr>
          <a:xfrm>
            <a:off x="2815400" y="3323925"/>
            <a:ext cx="855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400" b="1">
                <a:solidFill>
                  <a:srgbClr val="E69138"/>
                </a:solidFill>
              </a:rPr>
              <a:t>X</a:t>
            </a:r>
            <a:endParaRPr sz="3400" b="1">
              <a:solidFill>
                <a:srgbClr val="E69138"/>
              </a:solidFill>
            </a:endParaRPr>
          </a:p>
        </p:txBody>
      </p:sp>
      <p:sp>
        <p:nvSpPr>
          <p:cNvPr id="1702" name="Google Shape;1702;p82"/>
          <p:cNvSpPr txBox="1"/>
          <p:nvPr/>
        </p:nvSpPr>
        <p:spPr>
          <a:xfrm>
            <a:off x="5761525" y="3313097"/>
            <a:ext cx="855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400" b="1">
                <a:solidFill>
                  <a:schemeClr val="accent5"/>
                </a:solidFill>
              </a:rPr>
              <a:t>α,β</a:t>
            </a:r>
            <a:endParaRPr sz="3400" b="1">
              <a:solidFill>
                <a:schemeClr val="accent5"/>
              </a:solidFill>
            </a:endParaRPr>
          </a:p>
        </p:txBody>
      </p:sp>
      <p:sp>
        <p:nvSpPr>
          <p:cNvPr id="1703" name="Google Shape;1703;p82"/>
          <p:cNvSpPr txBox="1"/>
          <p:nvPr/>
        </p:nvSpPr>
        <p:spPr>
          <a:xfrm>
            <a:off x="499718" y="3315925"/>
            <a:ext cx="855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400" b="1">
                <a:solidFill>
                  <a:srgbClr val="FF0062"/>
                </a:solidFill>
              </a:rPr>
              <a:t>α,β</a:t>
            </a:r>
            <a:endParaRPr sz="3400" b="1">
              <a:solidFill>
                <a:srgbClr val="FF0062"/>
              </a:solidFill>
            </a:endParaRPr>
          </a:p>
        </p:txBody>
      </p:sp>
      <p:sp>
        <p:nvSpPr>
          <p:cNvPr id="1704" name="Google Shape;1704;p82"/>
          <p:cNvSpPr txBox="1"/>
          <p:nvPr/>
        </p:nvSpPr>
        <p:spPr>
          <a:xfrm>
            <a:off x="2689423" y="3041165"/>
            <a:ext cx="198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E69138"/>
                </a:solidFill>
              </a:rPr>
              <a:t>Binomial</a:t>
            </a:r>
            <a:endParaRPr b="1">
              <a:solidFill>
                <a:srgbClr val="E69138"/>
              </a:solidFill>
            </a:endParaRPr>
          </a:p>
        </p:txBody>
      </p:sp>
      <p:sp>
        <p:nvSpPr>
          <p:cNvPr id="1705" name="Google Shape;1705;p82"/>
          <p:cNvSpPr txBox="1"/>
          <p:nvPr/>
        </p:nvSpPr>
        <p:spPr>
          <a:xfrm>
            <a:off x="476448" y="3041165"/>
            <a:ext cx="1981500" cy="1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FF0062"/>
                </a:solidFill>
              </a:rPr>
              <a:t>Beta</a:t>
            </a:r>
            <a:endParaRPr b="1">
              <a:solidFill>
                <a:srgbClr val="FF0062"/>
              </a:solidFill>
            </a:endParaRPr>
          </a:p>
        </p:txBody>
      </p:sp>
      <p:sp>
        <p:nvSpPr>
          <p:cNvPr id="1706" name="Google Shape;1706;p82"/>
          <p:cNvSpPr txBox="1"/>
          <p:nvPr/>
        </p:nvSpPr>
        <p:spPr>
          <a:xfrm>
            <a:off x="498100" y="4016950"/>
            <a:ext cx="8327100" cy="4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7" name="Google Shape;1707;p82"/>
          <p:cNvSpPr txBox="1"/>
          <p:nvPr/>
        </p:nvSpPr>
        <p:spPr>
          <a:xfrm>
            <a:off x="573900" y="2425175"/>
            <a:ext cx="1696500" cy="8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FF0062"/>
                </a:solidFill>
              </a:rPr>
              <a:t>どんな分布になる？</a:t>
            </a:r>
            <a:endParaRPr sz="1100" b="1">
              <a:solidFill>
                <a:srgbClr val="FF0062"/>
              </a:solidFill>
            </a:endParaRPr>
          </a:p>
        </p:txBody>
      </p:sp>
      <p:sp>
        <p:nvSpPr>
          <p:cNvPr id="1708" name="Google Shape;1708;p82"/>
          <p:cNvSpPr/>
          <p:nvPr/>
        </p:nvSpPr>
        <p:spPr>
          <a:xfrm>
            <a:off x="476450" y="3253559"/>
            <a:ext cx="1840800" cy="660000"/>
          </a:xfrm>
          <a:prstGeom prst="rect">
            <a:avLst/>
          </a:prstGeom>
          <a:noFill/>
          <a:ln w="2857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457200" algn="ctr" rtl="0">
              <a:spcBef>
                <a:spcPts val="0"/>
              </a:spcBef>
              <a:spcAft>
                <a:spcPts val="0"/>
              </a:spcAft>
              <a:buNone/>
            </a:pPr>
            <a:r>
              <a:rPr lang="ja" b="1">
                <a:solidFill>
                  <a:srgbClr val="FF0062"/>
                </a:solidFill>
              </a:rPr>
              <a:t>　表=2, α=3</a:t>
            </a:r>
            <a:endParaRPr b="1">
              <a:solidFill>
                <a:srgbClr val="FF0062"/>
              </a:solidFill>
            </a:endParaRPr>
          </a:p>
          <a:p>
            <a:pPr marL="0" lvl="0" indent="0" algn="ctr" rtl="0">
              <a:spcBef>
                <a:spcPts val="0"/>
              </a:spcBef>
              <a:spcAft>
                <a:spcPts val="0"/>
              </a:spcAft>
              <a:buNone/>
            </a:pPr>
            <a:r>
              <a:rPr lang="ja" b="1">
                <a:solidFill>
                  <a:srgbClr val="FF0062"/>
                </a:solidFill>
              </a:rPr>
              <a:t>　	　裏=0, β=1</a:t>
            </a:r>
            <a:endParaRPr b="1">
              <a:solidFill>
                <a:srgbClr val="FF0062"/>
              </a:solidFill>
            </a:endParaRPr>
          </a:p>
        </p:txBody>
      </p:sp>
      <p:sp>
        <p:nvSpPr>
          <p:cNvPr id="1709" name="Google Shape;1709;p82"/>
          <p:cNvSpPr txBox="1"/>
          <p:nvPr/>
        </p:nvSpPr>
        <p:spPr>
          <a:xfrm>
            <a:off x="367775" y="3891790"/>
            <a:ext cx="8402400" cy="9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この性質を用いると、今後新たにコインを振る場合に、表2回裏0回の結果を事前分布に与えれば、その結果を踏まえた事後分布を導くことができます。更に事前の結果がなくとも「これくらいかな？」という想定を事前分布に与えることもできます。</a:t>
            </a:r>
            <a:endParaRPr sz="1100">
              <a:solidFill>
                <a:srgbClr val="434343"/>
              </a:solidFill>
            </a:endParaRPr>
          </a:p>
          <a:p>
            <a:pPr marL="0" lvl="0" indent="0" algn="l" rtl="0">
              <a:spcBef>
                <a:spcPts val="0"/>
              </a:spcBef>
              <a:spcAft>
                <a:spcPts val="0"/>
              </a:spcAft>
              <a:buNone/>
            </a:pPr>
            <a:r>
              <a:rPr lang="ja" sz="1100">
                <a:solidFill>
                  <a:srgbClr val="434343"/>
                </a:solidFill>
              </a:rPr>
              <a:t>二項分布とBeta分布の場合は単純な足し算で表現できますが、この性質は分布のペアによって異なります。また、そもそも Beta分布に直接結果を入力すれば事後分布が得られるため、実務的にはこのまま使用することはありませんが、ベイズ統計の基礎理論としてこの性質は重要なので覚えておきましょう。</a:t>
            </a:r>
            <a:endParaRPr sz="1100">
              <a:solidFill>
                <a:srgbClr val="434343"/>
              </a:solidFill>
            </a:endParaRPr>
          </a:p>
          <a:p>
            <a:pPr marL="0" lvl="0" indent="0" algn="l" rtl="0">
              <a:spcBef>
                <a:spcPts val="0"/>
              </a:spcBef>
              <a:spcAft>
                <a:spcPts val="0"/>
              </a:spcAft>
              <a:buNone/>
            </a:pPr>
            <a:endParaRPr sz="11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ケーススタディ：③共通因子と個別因子</a:t>
            </a:r>
            <a:endParaRPr/>
          </a:p>
        </p:txBody>
      </p:sp>
      <p:sp>
        <p:nvSpPr>
          <p:cNvPr id="223" name="Google Shape;223;p2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a:t>
            </a:fld>
            <a:endParaRPr/>
          </a:p>
        </p:txBody>
      </p:sp>
      <p:sp>
        <p:nvSpPr>
          <p:cNvPr id="224" name="Google Shape;224;p20"/>
          <p:cNvSpPr txBox="1"/>
          <p:nvPr/>
        </p:nvSpPr>
        <p:spPr>
          <a:xfrm>
            <a:off x="305450" y="696975"/>
            <a:ext cx="8593200" cy="114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在庫調整のために需要予測を行い調達計画を立てたいとしましょう。各製品ごとに売り上げの傾向が異なることがわかっており、どうやら「固有因子」があること考えた方が良さそうです。その一方で販促施策は商品カテゴリ別に行われているため、各製品間での「共通因子」も考慮する必要がありそうで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しかしながら従来の方法を用いるなら、全ての製品を一緒にモデリングするか、別々に分けるかの2択しかありません。</a:t>
            </a:r>
            <a:endParaRPr sz="1200">
              <a:solidFill>
                <a:srgbClr val="434343"/>
              </a:solidFill>
            </a:endParaRPr>
          </a:p>
        </p:txBody>
      </p:sp>
      <p:sp>
        <p:nvSpPr>
          <p:cNvPr id="225" name="Google Shape;225;p20"/>
          <p:cNvSpPr/>
          <p:nvPr/>
        </p:nvSpPr>
        <p:spPr>
          <a:xfrm>
            <a:off x="5607600" y="1874125"/>
            <a:ext cx="3228300" cy="254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0"/>
          <p:cNvSpPr/>
          <p:nvPr/>
        </p:nvSpPr>
        <p:spPr>
          <a:xfrm>
            <a:off x="387900" y="1874125"/>
            <a:ext cx="3228300" cy="254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0"/>
          <p:cNvSpPr/>
          <p:nvPr/>
        </p:nvSpPr>
        <p:spPr>
          <a:xfrm>
            <a:off x="5699275" y="2130325"/>
            <a:ext cx="3101100" cy="1061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 name="Google Shape;228;p20"/>
          <p:cNvCxnSpPr>
            <a:endCxn id="227" idx="1"/>
          </p:cNvCxnSpPr>
          <p:nvPr/>
        </p:nvCxnSpPr>
        <p:spPr>
          <a:xfrm>
            <a:off x="3616075" y="2660875"/>
            <a:ext cx="2083200" cy="0"/>
          </a:xfrm>
          <a:prstGeom prst="straightConnector1">
            <a:avLst/>
          </a:prstGeom>
          <a:noFill/>
          <a:ln w="28575" cap="flat" cmpd="sng">
            <a:solidFill>
              <a:schemeClr val="dk2"/>
            </a:solidFill>
            <a:prstDash val="solid"/>
            <a:round/>
            <a:headEnd type="none" w="med" len="med"/>
            <a:tailEnd type="triangle" w="med" len="med"/>
          </a:ln>
        </p:spPr>
      </p:cxnSp>
      <p:sp>
        <p:nvSpPr>
          <p:cNvPr id="229" name="Google Shape;229;p20"/>
          <p:cNvSpPr txBox="1"/>
          <p:nvPr/>
        </p:nvSpPr>
        <p:spPr>
          <a:xfrm>
            <a:off x="3484525" y="2372647"/>
            <a:ext cx="20790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solidFill>
                  <a:srgbClr val="434343"/>
                </a:solidFill>
              </a:rPr>
              <a:t>製品共通モデル</a:t>
            </a:r>
            <a:endParaRPr>
              <a:solidFill>
                <a:srgbClr val="434343"/>
              </a:solidFill>
            </a:endParaRPr>
          </a:p>
        </p:txBody>
      </p:sp>
      <p:sp>
        <p:nvSpPr>
          <p:cNvPr id="230" name="Google Shape;230;p20"/>
          <p:cNvSpPr/>
          <p:nvPr/>
        </p:nvSpPr>
        <p:spPr>
          <a:xfrm>
            <a:off x="5699275" y="3293475"/>
            <a:ext cx="3101100" cy="10611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20"/>
          <p:cNvCxnSpPr>
            <a:endCxn id="230" idx="1"/>
          </p:cNvCxnSpPr>
          <p:nvPr/>
        </p:nvCxnSpPr>
        <p:spPr>
          <a:xfrm>
            <a:off x="3606475" y="3824025"/>
            <a:ext cx="2092800" cy="0"/>
          </a:xfrm>
          <a:prstGeom prst="straightConnector1">
            <a:avLst/>
          </a:prstGeom>
          <a:noFill/>
          <a:ln w="28575" cap="flat" cmpd="sng">
            <a:solidFill>
              <a:schemeClr val="dk2"/>
            </a:solidFill>
            <a:prstDash val="solid"/>
            <a:round/>
            <a:headEnd type="none" w="med" len="med"/>
            <a:tailEnd type="triangle" w="med" len="med"/>
          </a:ln>
        </p:spPr>
      </p:cxnSp>
      <p:sp>
        <p:nvSpPr>
          <p:cNvPr id="232" name="Google Shape;232;p20"/>
          <p:cNvSpPr txBox="1"/>
          <p:nvPr/>
        </p:nvSpPr>
        <p:spPr>
          <a:xfrm>
            <a:off x="3484525" y="3535792"/>
            <a:ext cx="2079000" cy="28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a:solidFill>
                  <a:srgbClr val="434343"/>
                </a:solidFill>
              </a:rPr>
              <a:t>個別モデル</a:t>
            </a:r>
            <a:endParaRPr>
              <a:solidFill>
                <a:srgbClr val="434343"/>
              </a:solidFill>
            </a:endParaRPr>
          </a:p>
        </p:txBody>
      </p:sp>
      <p:sp>
        <p:nvSpPr>
          <p:cNvPr id="233" name="Google Shape;233;p20"/>
          <p:cNvSpPr/>
          <p:nvPr/>
        </p:nvSpPr>
        <p:spPr>
          <a:xfrm>
            <a:off x="446050" y="2130325"/>
            <a:ext cx="3101100" cy="22242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0"/>
          <p:cNvSpPr/>
          <p:nvPr/>
        </p:nvSpPr>
        <p:spPr>
          <a:xfrm>
            <a:off x="473473" y="2246575"/>
            <a:ext cx="2967000" cy="61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0"/>
          <p:cNvSpPr/>
          <p:nvPr/>
        </p:nvSpPr>
        <p:spPr>
          <a:xfrm>
            <a:off x="1683177" y="2266300"/>
            <a:ext cx="604800" cy="148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売上</a:t>
            </a:r>
            <a:endParaRPr sz="800" b="1">
              <a:solidFill>
                <a:srgbClr val="434343"/>
              </a:solidFill>
            </a:endParaRPr>
          </a:p>
        </p:txBody>
      </p:sp>
      <p:sp>
        <p:nvSpPr>
          <p:cNvPr id="236" name="Google Shape;236;p20"/>
          <p:cNvSpPr/>
          <p:nvPr/>
        </p:nvSpPr>
        <p:spPr>
          <a:xfrm>
            <a:off x="596538" y="2581024"/>
            <a:ext cx="604800" cy="1488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X1</a:t>
            </a:r>
            <a:endParaRPr sz="900" b="1">
              <a:solidFill>
                <a:srgbClr val="FFFFFF"/>
              </a:solidFill>
            </a:endParaRPr>
          </a:p>
        </p:txBody>
      </p:sp>
      <p:sp>
        <p:nvSpPr>
          <p:cNvPr id="237" name="Google Shape;237;p20"/>
          <p:cNvSpPr/>
          <p:nvPr/>
        </p:nvSpPr>
        <p:spPr>
          <a:xfrm>
            <a:off x="1318648" y="2581024"/>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X2</a:t>
            </a:r>
            <a:endParaRPr sz="900" b="1">
              <a:solidFill>
                <a:srgbClr val="FFFFFF"/>
              </a:solidFill>
            </a:endParaRPr>
          </a:p>
        </p:txBody>
      </p:sp>
      <p:sp>
        <p:nvSpPr>
          <p:cNvPr id="238" name="Google Shape;238;p20"/>
          <p:cNvSpPr/>
          <p:nvPr/>
        </p:nvSpPr>
        <p:spPr>
          <a:xfrm>
            <a:off x="2040744" y="2581022"/>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X3</a:t>
            </a:r>
            <a:endParaRPr sz="900" b="1">
              <a:solidFill>
                <a:srgbClr val="FFFFFF"/>
              </a:solidFill>
            </a:endParaRPr>
          </a:p>
        </p:txBody>
      </p:sp>
      <p:sp>
        <p:nvSpPr>
          <p:cNvPr id="239" name="Google Shape;239;p20"/>
          <p:cNvSpPr/>
          <p:nvPr/>
        </p:nvSpPr>
        <p:spPr>
          <a:xfrm>
            <a:off x="2742375" y="2581022"/>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X4</a:t>
            </a:r>
            <a:endParaRPr sz="900" b="1">
              <a:solidFill>
                <a:srgbClr val="FFFFFF"/>
              </a:solidFill>
            </a:endParaRPr>
          </a:p>
        </p:txBody>
      </p:sp>
      <p:sp>
        <p:nvSpPr>
          <p:cNvPr id="240" name="Google Shape;240;p20"/>
          <p:cNvSpPr txBox="1"/>
          <p:nvPr/>
        </p:nvSpPr>
        <p:spPr>
          <a:xfrm>
            <a:off x="1307422" y="2716925"/>
            <a:ext cx="2133000" cy="14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00" b="1">
                <a:solidFill>
                  <a:srgbClr val="1155CC"/>
                </a:solidFill>
              </a:rPr>
              <a:t>固有因子</a:t>
            </a:r>
            <a:endParaRPr sz="700" b="1">
              <a:solidFill>
                <a:srgbClr val="1155CC"/>
              </a:solidFill>
            </a:endParaRPr>
          </a:p>
        </p:txBody>
      </p:sp>
      <p:cxnSp>
        <p:nvCxnSpPr>
          <p:cNvPr id="241" name="Google Shape;241;p20"/>
          <p:cNvCxnSpPr>
            <a:stCxn id="235" idx="2"/>
            <a:endCxn id="237" idx="0"/>
          </p:cNvCxnSpPr>
          <p:nvPr/>
        </p:nvCxnSpPr>
        <p:spPr>
          <a:xfrm flipH="1">
            <a:off x="1621077" y="2415100"/>
            <a:ext cx="364500" cy="165900"/>
          </a:xfrm>
          <a:prstGeom prst="straightConnector1">
            <a:avLst/>
          </a:prstGeom>
          <a:noFill/>
          <a:ln w="9525" cap="flat" cmpd="sng">
            <a:solidFill>
              <a:srgbClr val="434343"/>
            </a:solidFill>
            <a:prstDash val="solid"/>
            <a:round/>
            <a:headEnd type="none" w="med" len="med"/>
            <a:tailEnd type="none" w="med" len="med"/>
          </a:ln>
        </p:spPr>
      </p:cxnSp>
      <p:cxnSp>
        <p:nvCxnSpPr>
          <p:cNvPr id="242" name="Google Shape;242;p20"/>
          <p:cNvCxnSpPr>
            <a:stCxn id="235" idx="2"/>
            <a:endCxn id="236" idx="0"/>
          </p:cNvCxnSpPr>
          <p:nvPr/>
        </p:nvCxnSpPr>
        <p:spPr>
          <a:xfrm flipH="1">
            <a:off x="898977" y="2415100"/>
            <a:ext cx="1086600" cy="165900"/>
          </a:xfrm>
          <a:prstGeom prst="straightConnector1">
            <a:avLst/>
          </a:prstGeom>
          <a:noFill/>
          <a:ln w="9525" cap="flat" cmpd="sng">
            <a:solidFill>
              <a:srgbClr val="434343"/>
            </a:solidFill>
            <a:prstDash val="solid"/>
            <a:round/>
            <a:headEnd type="none" w="med" len="med"/>
            <a:tailEnd type="none" w="med" len="med"/>
          </a:ln>
        </p:spPr>
      </p:cxnSp>
      <p:cxnSp>
        <p:nvCxnSpPr>
          <p:cNvPr id="243" name="Google Shape;243;p20"/>
          <p:cNvCxnSpPr>
            <a:stCxn id="235" idx="2"/>
            <a:endCxn id="238" idx="0"/>
          </p:cNvCxnSpPr>
          <p:nvPr/>
        </p:nvCxnSpPr>
        <p:spPr>
          <a:xfrm>
            <a:off x="1985577" y="2415100"/>
            <a:ext cx="357600" cy="165900"/>
          </a:xfrm>
          <a:prstGeom prst="straightConnector1">
            <a:avLst/>
          </a:prstGeom>
          <a:noFill/>
          <a:ln w="9525" cap="flat" cmpd="sng">
            <a:solidFill>
              <a:srgbClr val="434343"/>
            </a:solidFill>
            <a:prstDash val="solid"/>
            <a:round/>
            <a:headEnd type="none" w="med" len="med"/>
            <a:tailEnd type="none" w="med" len="med"/>
          </a:ln>
        </p:spPr>
      </p:cxnSp>
      <p:sp>
        <p:nvSpPr>
          <p:cNvPr id="244" name="Google Shape;244;p20"/>
          <p:cNvSpPr/>
          <p:nvPr/>
        </p:nvSpPr>
        <p:spPr>
          <a:xfrm>
            <a:off x="473473" y="2928285"/>
            <a:ext cx="2967000" cy="61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20"/>
          <p:cNvCxnSpPr>
            <a:stCxn id="235" idx="2"/>
            <a:endCxn id="239" idx="0"/>
          </p:cNvCxnSpPr>
          <p:nvPr/>
        </p:nvCxnSpPr>
        <p:spPr>
          <a:xfrm>
            <a:off x="1985577" y="2415100"/>
            <a:ext cx="1059300" cy="165900"/>
          </a:xfrm>
          <a:prstGeom prst="straightConnector1">
            <a:avLst/>
          </a:prstGeom>
          <a:noFill/>
          <a:ln w="9525" cap="flat" cmpd="sng">
            <a:solidFill>
              <a:srgbClr val="434343"/>
            </a:solidFill>
            <a:prstDash val="solid"/>
            <a:round/>
            <a:headEnd type="none" w="med" len="med"/>
            <a:tailEnd type="none" w="med" len="med"/>
          </a:ln>
        </p:spPr>
      </p:cxnSp>
      <p:sp>
        <p:nvSpPr>
          <p:cNvPr id="246" name="Google Shape;246;p20"/>
          <p:cNvSpPr/>
          <p:nvPr/>
        </p:nvSpPr>
        <p:spPr>
          <a:xfrm>
            <a:off x="1683177" y="2952096"/>
            <a:ext cx="604800" cy="148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売上</a:t>
            </a:r>
            <a:endParaRPr sz="800" b="1">
              <a:solidFill>
                <a:srgbClr val="434343"/>
              </a:solidFill>
            </a:endParaRPr>
          </a:p>
        </p:txBody>
      </p:sp>
      <p:sp>
        <p:nvSpPr>
          <p:cNvPr id="247" name="Google Shape;247;p20"/>
          <p:cNvSpPr/>
          <p:nvPr/>
        </p:nvSpPr>
        <p:spPr>
          <a:xfrm>
            <a:off x="596538" y="3266821"/>
            <a:ext cx="604800" cy="1488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X1</a:t>
            </a:r>
            <a:endParaRPr sz="900" b="1">
              <a:solidFill>
                <a:srgbClr val="FFFFFF"/>
              </a:solidFill>
            </a:endParaRPr>
          </a:p>
        </p:txBody>
      </p:sp>
      <p:sp>
        <p:nvSpPr>
          <p:cNvPr id="248" name="Google Shape;248;p20"/>
          <p:cNvSpPr/>
          <p:nvPr/>
        </p:nvSpPr>
        <p:spPr>
          <a:xfrm>
            <a:off x="1318648" y="3266821"/>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X2</a:t>
            </a:r>
            <a:endParaRPr sz="900" b="1">
              <a:solidFill>
                <a:srgbClr val="FFFFFF"/>
              </a:solidFill>
            </a:endParaRPr>
          </a:p>
        </p:txBody>
      </p:sp>
      <p:sp>
        <p:nvSpPr>
          <p:cNvPr id="249" name="Google Shape;249;p20"/>
          <p:cNvSpPr/>
          <p:nvPr/>
        </p:nvSpPr>
        <p:spPr>
          <a:xfrm>
            <a:off x="2040744" y="3266818"/>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X3</a:t>
            </a:r>
            <a:endParaRPr sz="900" b="1">
              <a:solidFill>
                <a:srgbClr val="FFFFFF"/>
              </a:solidFill>
            </a:endParaRPr>
          </a:p>
        </p:txBody>
      </p:sp>
      <p:sp>
        <p:nvSpPr>
          <p:cNvPr id="250" name="Google Shape;250;p20"/>
          <p:cNvSpPr/>
          <p:nvPr/>
        </p:nvSpPr>
        <p:spPr>
          <a:xfrm>
            <a:off x="2742375" y="3266818"/>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X4</a:t>
            </a:r>
            <a:endParaRPr sz="900" b="1">
              <a:solidFill>
                <a:srgbClr val="FFFFFF"/>
              </a:solidFill>
            </a:endParaRPr>
          </a:p>
        </p:txBody>
      </p:sp>
      <p:sp>
        <p:nvSpPr>
          <p:cNvPr id="251" name="Google Shape;251;p20"/>
          <p:cNvSpPr txBox="1"/>
          <p:nvPr/>
        </p:nvSpPr>
        <p:spPr>
          <a:xfrm>
            <a:off x="1307422" y="3402722"/>
            <a:ext cx="2133000" cy="14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00" b="1">
                <a:solidFill>
                  <a:srgbClr val="1155CC"/>
                </a:solidFill>
              </a:rPr>
              <a:t>固有因子</a:t>
            </a:r>
            <a:endParaRPr sz="700" b="1">
              <a:solidFill>
                <a:srgbClr val="1155CC"/>
              </a:solidFill>
            </a:endParaRPr>
          </a:p>
        </p:txBody>
      </p:sp>
      <p:cxnSp>
        <p:nvCxnSpPr>
          <p:cNvPr id="252" name="Google Shape;252;p20"/>
          <p:cNvCxnSpPr>
            <a:stCxn id="246" idx="2"/>
            <a:endCxn id="248" idx="0"/>
          </p:cNvCxnSpPr>
          <p:nvPr/>
        </p:nvCxnSpPr>
        <p:spPr>
          <a:xfrm flipH="1">
            <a:off x="1621077" y="3100896"/>
            <a:ext cx="364500" cy="165900"/>
          </a:xfrm>
          <a:prstGeom prst="straightConnector1">
            <a:avLst/>
          </a:prstGeom>
          <a:noFill/>
          <a:ln w="9525" cap="flat" cmpd="sng">
            <a:solidFill>
              <a:srgbClr val="434343"/>
            </a:solidFill>
            <a:prstDash val="solid"/>
            <a:round/>
            <a:headEnd type="none" w="med" len="med"/>
            <a:tailEnd type="none" w="med" len="med"/>
          </a:ln>
        </p:spPr>
      </p:cxnSp>
      <p:cxnSp>
        <p:nvCxnSpPr>
          <p:cNvPr id="253" name="Google Shape;253;p20"/>
          <p:cNvCxnSpPr>
            <a:stCxn id="246" idx="2"/>
            <a:endCxn id="247" idx="0"/>
          </p:cNvCxnSpPr>
          <p:nvPr/>
        </p:nvCxnSpPr>
        <p:spPr>
          <a:xfrm flipH="1">
            <a:off x="898977" y="3100896"/>
            <a:ext cx="1086600" cy="165900"/>
          </a:xfrm>
          <a:prstGeom prst="straightConnector1">
            <a:avLst/>
          </a:prstGeom>
          <a:noFill/>
          <a:ln w="9525" cap="flat" cmpd="sng">
            <a:solidFill>
              <a:srgbClr val="434343"/>
            </a:solidFill>
            <a:prstDash val="solid"/>
            <a:round/>
            <a:headEnd type="none" w="med" len="med"/>
            <a:tailEnd type="none" w="med" len="med"/>
          </a:ln>
        </p:spPr>
      </p:cxnSp>
      <p:cxnSp>
        <p:nvCxnSpPr>
          <p:cNvPr id="254" name="Google Shape;254;p20"/>
          <p:cNvCxnSpPr>
            <a:stCxn id="246" idx="2"/>
            <a:endCxn id="249" idx="0"/>
          </p:cNvCxnSpPr>
          <p:nvPr/>
        </p:nvCxnSpPr>
        <p:spPr>
          <a:xfrm>
            <a:off x="1985577" y="3100896"/>
            <a:ext cx="357600" cy="165900"/>
          </a:xfrm>
          <a:prstGeom prst="straightConnector1">
            <a:avLst/>
          </a:prstGeom>
          <a:noFill/>
          <a:ln w="9525" cap="flat" cmpd="sng">
            <a:solidFill>
              <a:srgbClr val="434343"/>
            </a:solidFill>
            <a:prstDash val="solid"/>
            <a:round/>
            <a:headEnd type="none" w="med" len="med"/>
            <a:tailEnd type="none" w="med" len="med"/>
          </a:ln>
        </p:spPr>
      </p:cxnSp>
      <p:sp>
        <p:nvSpPr>
          <p:cNvPr id="255" name="Google Shape;255;p20"/>
          <p:cNvSpPr/>
          <p:nvPr/>
        </p:nvSpPr>
        <p:spPr>
          <a:xfrm>
            <a:off x="473473" y="3621472"/>
            <a:ext cx="2967000" cy="61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 name="Google Shape;256;p20"/>
          <p:cNvCxnSpPr>
            <a:stCxn id="246" idx="2"/>
            <a:endCxn id="250" idx="0"/>
          </p:cNvCxnSpPr>
          <p:nvPr/>
        </p:nvCxnSpPr>
        <p:spPr>
          <a:xfrm>
            <a:off x="1985577" y="3100896"/>
            <a:ext cx="1059300" cy="165900"/>
          </a:xfrm>
          <a:prstGeom prst="straightConnector1">
            <a:avLst/>
          </a:prstGeom>
          <a:noFill/>
          <a:ln w="9525" cap="flat" cmpd="sng">
            <a:solidFill>
              <a:srgbClr val="434343"/>
            </a:solidFill>
            <a:prstDash val="solid"/>
            <a:round/>
            <a:headEnd type="none" w="med" len="med"/>
            <a:tailEnd type="none" w="med" len="med"/>
          </a:ln>
        </p:spPr>
      </p:cxnSp>
      <p:sp>
        <p:nvSpPr>
          <p:cNvPr id="257" name="Google Shape;257;p20"/>
          <p:cNvSpPr/>
          <p:nvPr/>
        </p:nvSpPr>
        <p:spPr>
          <a:xfrm>
            <a:off x="557899" y="2266300"/>
            <a:ext cx="667800" cy="1941000"/>
          </a:xfrm>
          <a:prstGeom prst="rect">
            <a:avLst/>
          </a:prstGeom>
          <a:no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1683177" y="3657600"/>
            <a:ext cx="604800" cy="148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売上</a:t>
            </a:r>
            <a:endParaRPr sz="800" b="1">
              <a:solidFill>
                <a:srgbClr val="434343"/>
              </a:solidFill>
            </a:endParaRPr>
          </a:p>
        </p:txBody>
      </p:sp>
      <p:sp>
        <p:nvSpPr>
          <p:cNvPr id="259" name="Google Shape;259;p20"/>
          <p:cNvSpPr/>
          <p:nvPr/>
        </p:nvSpPr>
        <p:spPr>
          <a:xfrm>
            <a:off x="596538" y="3972324"/>
            <a:ext cx="604800" cy="1488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X1</a:t>
            </a:r>
            <a:endParaRPr sz="900" b="1">
              <a:solidFill>
                <a:srgbClr val="FFFFFF"/>
              </a:solidFill>
            </a:endParaRPr>
          </a:p>
        </p:txBody>
      </p:sp>
      <p:sp>
        <p:nvSpPr>
          <p:cNvPr id="260" name="Google Shape;260;p20"/>
          <p:cNvSpPr/>
          <p:nvPr/>
        </p:nvSpPr>
        <p:spPr>
          <a:xfrm>
            <a:off x="1318648" y="3972324"/>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X2</a:t>
            </a:r>
            <a:endParaRPr sz="900" b="1">
              <a:solidFill>
                <a:srgbClr val="FFFFFF"/>
              </a:solidFill>
            </a:endParaRPr>
          </a:p>
        </p:txBody>
      </p:sp>
      <p:sp>
        <p:nvSpPr>
          <p:cNvPr id="261" name="Google Shape;261;p20"/>
          <p:cNvSpPr/>
          <p:nvPr/>
        </p:nvSpPr>
        <p:spPr>
          <a:xfrm>
            <a:off x="2040744" y="3972321"/>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X3</a:t>
            </a:r>
            <a:endParaRPr sz="900" b="1">
              <a:solidFill>
                <a:srgbClr val="FFFFFF"/>
              </a:solidFill>
            </a:endParaRPr>
          </a:p>
        </p:txBody>
      </p:sp>
      <p:sp>
        <p:nvSpPr>
          <p:cNvPr id="262" name="Google Shape;262;p20"/>
          <p:cNvSpPr/>
          <p:nvPr/>
        </p:nvSpPr>
        <p:spPr>
          <a:xfrm>
            <a:off x="2742375" y="3972321"/>
            <a:ext cx="6048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X4</a:t>
            </a:r>
            <a:endParaRPr sz="900" b="1">
              <a:solidFill>
                <a:srgbClr val="FFFFFF"/>
              </a:solidFill>
            </a:endParaRPr>
          </a:p>
        </p:txBody>
      </p:sp>
      <p:sp>
        <p:nvSpPr>
          <p:cNvPr id="263" name="Google Shape;263;p20"/>
          <p:cNvSpPr txBox="1"/>
          <p:nvPr/>
        </p:nvSpPr>
        <p:spPr>
          <a:xfrm>
            <a:off x="1307422" y="4108225"/>
            <a:ext cx="2133000" cy="14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00" b="1">
                <a:solidFill>
                  <a:srgbClr val="1155CC"/>
                </a:solidFill>
              </a:rPr>
              <a:t>固有因子</a:t>
            </a:r>
            <a:endParaRPr sz="700" b="1">
              <a:solidFill>
                <a:srgbClr val="1155CC"/>
              </a:solidFill>
            </a:endParaRPr>
          </a:p>
        </p:txBody>
      </p:sp>
      <p:cxnSp>
        <p:nvCxnSpPr>
          <p:cNvPr id="264" name="Google Shape;264;p20"/>
          <p:cNvCxnSpPr>
            <a:stCxn id="258" idx="2"/>
            <a:endCxn id="260" idx="0"/>
          </p:cNvCxnSpPr>
          <p:nvPr/>
        </p:nvCxnSpPr>
        <p:spPr>
          <a:xfrm flipH="1">
            <a:off x="1621077" y="3806400"/>
            <a:ext cx="364500" cy="165900"/>
          </a:xfrm>
          <a:prstGeom prst="straightConnector1">
            <a:avLst/>
          </a:prstGeom>
          <a:noFill/>
          <a:ln w="9525" cap="flat" cmpd="sng">
            <a:solidFill>
              <a:srgbClr val="434343"/>
            </a:solidFill>
            <a:prstDash val="solid"/>
            <a:round/>
            <a:headEnd type="none" w="med" len="med"/>
            <a:tailEnd type="none" w="med" len="med"/>
          </a:ln>
        </p:spPr>
      </p:cxnSp>
      <p:cxnSp>
        <p:nvCxnSpPr>
          <p:cNvPr id="265" name="Google Shape;265;p20"/>
          <p:cNvCxnSpPr>
            <a:stCxn id="258" idx="2"/>
            <a:endCxn id="259" idx="0"/>
          </p:cNvCxnSpPr>
          <p:nvPr/>
        </p:nvCxnSpPr>
        <p:spPr>
          <a:xfrm flipH="1">
            <a:off x="898977" y="3806400"/>
            <a:ext cx="1086600" cy="165900"/>
          </a:xfrm>
          <a:prstGeom prst="straightConnector1">
            <a:avLst/>
          </a:prstGeom>
          <a:noFill/>
          <a:ln w="9525" cap="flat" cmpd="sng">
            <a:solidFill>
              <a:srgbClr val="434343"/>
            </a:solidFill>
            <a:prstDash val="solid"/>
            <a:round/>
            <a:headEnd type="none" w="med" len="med"/>
            <a:tailEnd type="none" w="med" len="med"/>
          </a:ln>
        </p:spPr>
      </p:cxnSp>
      <p:cxnSp>
        <p:nvCxnSpPr>
          <p:cNvPr id="266" name="Google Shape;266;p20"/>
          <p:cNvCxnSpPr>
            <a:stCxn id="258" idx="2"/>
            <a:endCxn id="261" idx="0"/>
          </p:cNvCxnSpPr>
          <p:nvPr/>
        </p:nvCxnSpPr>
        <p:spPr>
          <a:xfrm>
            <a:off x="1985577" y="3806400"/>
            <a:ext cx="357600" cy="165900"/>
          </a:xfrm>
          <a:prstGeom prst="straightConnector1">
            <a:avLst/>
          </a:prstGeom>
          <a:noFill/>
          <a:ln w="9525" cap="flat" cmpd="sng">
            <a:solidFill>
              <a:srgbClr val="434343"/>
            </a:solidFill>
            <a:prstDash val="solid"/>
            <a:round/>
            <a:headEnd type="none" w="med" len="med"/>
            <a:tailEnd type="none" w="med" len="med"/>
          </a:ln>
        </p:spPr>
      </p:cxnSp>
      <p:cxnSp>
        <p:nvCxnSpPr>
          <p:cNvPr id="267" name="Google Shape;267;p20"/>
          <p:cNvCxnSpPr>
            <a:stCxn id="258" idx="2"/>
            <a:endCxn id="262" idx="0"/>
          </p:cNvCxnSpPr>
          <p:nvPr/>
        </p:nvCxnSpPr>
        <p:spPr>
          <a:xfrm>
            <a:off x="1985577" y="3806400"/>
            <a:ext cx="1059300" cy="165900"/>
          </a:xfrm>
          <a:prstGeom prst="straightConnector1">
            <a:avLst/>
          </a:prstGeom>
          <a:noFill/>
          <a:ln w="9525" cap="flat" cmpd="sng">
            <a:solidFill>
              <a:srgbClr val="434343"/>
            </a:solidFill>
            <a:prstDash val="solid"/>
            <a:round/>
            <a:headEnd type="none" w="med" len="med"/>
            <a:tailEnd type="none" w="med" len="med"/>
          </a:ln>
        </p:spPr>
      </p:cxnSp>
      <p:sp>
        <p:nvSpPr>
          <p:cNvPr id="268" name="Google Shape;268;p20"/>
          <p:cNvSpPr txBox="1"/>
          <p:nvPr/>
        </p:nvSpPr>
        <p:spPr>
          <a:xfrm>
            <a:off x="557900" y="2365484"/>
            <a:ext cx="667800" cy="14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700" b="1">
                <a:solidFill>
                  <a:srgbClr val="E69138"/>
                </a:solidFill>
              </a:rPr>
              <a:t>共通因子</a:t>
            </a:r>
            <a:endParaRPr sz="700" b="1">
              <a:solidFill>
                <a:srgbClr val="E69138"/>
              </a:solidFill>
            </a:endParaRPr>
          </a:p>
        </p:txBody>
      </p:sp>
      <p:sp>
        <p:nvSpPr>
          <p:cNvPr id="269" name="Google Shape;269;p20"/>
          <p:cNvSpPr/>
          <p:nvPr/>
        </p:nvSpPr>
        <p:spPr>
          <a:xfrm>
            <a:off x="6932040" y="2416125"/>
            <a:ext cx="664200" cy="148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売上</a:t>
            </a:r>
            <a:endParaRPr sz="800" b="1">
              <a:solidFill>
                <a:srgbClr val="434343"/>
              </a:solidFill>
            </a:endParaRPr>
          </a:p>
        </p:txBody>
      </p:sp>
      <p:sp>
        <p:nvSpPr>
          <p:cNvPr id="270" name="Google Shape;270;p20"/>
          <p:cNvSpPr/>
          <p:nvPr/>
        </p:nvSpPr>
        <p:spPr>
          <a:xfrm>
            <a:off x="5738548" y="2730847"/>
            <a:ext cx="664200" cy="1488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X1</a:t>
            </a:r>
            <a:endParaRPr sz="900" b="1">
              <a:solidFill>
                <a:srgbClr val="FFFFFF"/>
              </a:solidFill>
            </a:endParaRPr>
          </a:p>
        </p:txBody>
      </p:sp>
      <p:sp>
        <p:nvSpPr>
          <p:cNvPr id="271" name="Google Shape;271;p20"/>
          <p:cNvSpPr/>
          <p:nvPr/>
        </p:nvSpPr>
        <p:spPr>
          <a:xfrm>
            <a:off x="6531666" y="2730847"/>
            <a:ext cx="664200" cy="1488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X2</a:t>
            </a:r>
            <a:endParaRPr sz="900" b="1">
              <a:solidFill>
                <a:srgbClr val="FFFFFF"/>
              </a:solidFill>
            </a:endParaRPr>
          </a:p>
        </p:txBody>
      </p:sp>
      <p:sp>
        <p:nvSpPr>
          <p:cNvPr id="272" name="Google Shape;272;p20"/>
          <p:cNvSpPr/>
          <p:nvPr/>
        </p:nvSpPr>
        <p:spPr>
          <a:xfrm>
            <a:off x="7324768" y="2730845"/>
            <a:ext cx="664200" cy="1488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X3</a:t>
            </a:r>
            <a:endParaRPr sz="900" b="1">
              <a:solidFill>
                <a:srgbClr val="FFFFFF"/>
              </a:solidFill>
            </a:endParaRPr>
          </a:p>
        </p:txBody>
      </p:sp>
      <p:sp>
        <p:nvSpPr>
          <p:cNvPr id="273" name="Google Shape;273;p20"/>
          <p:cNvSpPr/>
          <p:nvPr/>
        </p:nvSpPr>
        <p:spPr>
          <a:xfrm>
            <a:off x="8095392" y="2730845"/>
            <a:ext cx="664200" cy="148800"/>
          </a:xfrm>
          <a:prstGeom prst="rect">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X4</a:t>
            </a:r>
            <a:endParaRPr sz="900" b="1">
              <a:solidFill>
                <a:srgbClr val="FFFFFF"/>
              </a:solidFill>
            </a:endParaRPr>
          </a:p>
        </p:txBody>
      </p:sp>
      <p:cxnSp>
        <p:nvCxnSpPr>
          <p:cNvPr id="274" name="Google Shape;274;p20"/>
          <p:cNvCxnSpPr>
            <a:stCxn id="269" idx="2"/>
            <a:endCxn id="271" idx="0"/>
          </p:cNvCxnSpPr>
          <p:nvPr/>
        </p:nvCxnSpPr>
        <p:spPr>
          <a:xfrm flipH="1">
            <a:off x="6863640" y="2564925"/>
            <a:ext cx="400500" cy="165900"/>
          </a:xfrm>
          <a:prstGeom prst="straightConnector1">
            <a:avLst/>
          </a:prstGeom>
          <a:noFill/>
          <a:ln w="9525" cap="flat" cmpd="sng">
            <a:solidFill>
              <a:srgbClr val="434343"/>
            </a:solidFill>
            <a:prstDash val="solid"/>
            <a:round/>
            <a:headEnd type="none" w="med" len="med"/>
            <a:tailEnd type="none" w="med" len="med"/>
          </a:ln>
        </p:spPr>
      </p:cxnSp>
      <p:cxnSp>
        <p:nvCxnSpPr>
          <p:cNvPr id="275" name="Google Shape;275;p20"/>
          <p:cNvCxnSpPr>
            <a:stCxn id="269" idx="2"/>
            <a:endCxn id="270" idx="0"/>
          </p:cNvCxnSpPr>
          <p:nvPr/>
        </p:nvCxnSpPr>
        <p:spPr>
          <a:xfrm flipH="1">
            <a:off x="6070740" y="2564925"/>
            <a:ext cx="1193400" cy="165900"/>
          </a:xfrm>
          <a:prstGeom prst="straightConnector1">
            <a:avLst/>
          </a:prstGeom>
          <a:noFill/>
          <a:ln w="9525" cap="flat" cmpd="sng">
            <a:solidFill>
              <a:srgbClr val="434343"/>
            </a:solidFill>
            <a:prstDash val="solid"/>
            <a:round/>
            <a:headEnd type="none" w="med" len="med"/>
            <a:tailEnd type="none" w="med" len="med"/>
          </a:ln>
        </p:spPr>
      </p:cxnSp>
      <p:cxnSp>
        <p:nvCxnSpPr>
          <p:cNvPr id="276" name="Google Shape;276;p20"/>
          <p:cNvCxnSpPr>
            <a:stCxn id="269" idx="2"/>
            <a:endCxn id="272" idx="0"/>
          </p:cNvCxnSpPr>
          <p:nvPr/>
        </p:nvCxnSpPr>
        <p:spPr>
          <a:xfrm>
            <a:off x="7264140" y="2564925"/>
            <a:ext cx="392700" cy="165900"/>
          </a:xfrm>
          <a:prstGeom prst="straightConnector1">
            <a:avLst/>
          </a:prstGeom>
          <a:noFill/>
          <a:ln w="9525" cap="flat" cmpd="sng">
            <a:solidFill>
              <a:srgbClr val="434343"/>
            </a:solidFill>
            <a:prstDash val="solid"/>
            <a:round/>
            <a:headEnd type="none" w="med" len="med"/>
            <a:tailEnd type="none" w="med" len="med"/>
          </a:ln>
        </p:spPr>
      </p:cxnSp>
      <p:cxnSp>
        <p:nvCxnSpPr>
          <p:cNvPr id="277" name="Google Shape;277;p20"/>
          <p:cNvCxnSpPr>
            <a:stCxn id="269" idx="2"/>
            <a:endCxn id="273" idx="0"/>
          </p:cNvCxnSpPr>
          <p:nvPr/>
        </p:nvCxnSpPr>
        <p:spPr>
          <a:xfrm>
            <a:off x="7264140" y="2564925"/>
            <a:ext cx="1163400" cy="165900"/>
          </a:xfrm>
          <a:prstGeom prst="straightConnector1">
            <a:avLst/>
          </a:prstGeom>
          <a:noFill/>
          <a:ln w="9525" cap="flat" cmpd="sng">
            <a:solidFill>
              <a:srgbClr val="434343"/>
            </a:solidFill>
            <a:prstDash val="solid"/>
            <a:round/>
            <a:headEnd type="none" w="med" len="med"/>
            <a:tailEnd type="none" w="med" len="med"/>
          </a:ln>
        </p:spPr>
      </p:cxnSp>
      <p:sp>
        <p:nvSpPr>
          <p:cNvPr id="278" name="Google Shape;278;p20"/>
          <p:cNvSpPr/>
          <p:nvPr/>
        </p:nvSpPr>
        <p:spPr>
          <a:xfrm>
            <a:off x="6932040" y="3406719"/>
            <a:ext cx="664200" cy="148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売上</a:t>
            </a:r>
            <a:endParaRPr sz="800" b="1">
              <a:solidFill>
                <a:srgbClr val="434343"/>
              </a:solidFill>
            </a:endParaRPr>
          </a:p>
        </p:txBody>
      </p:sp>
      <p:sp>
        <p:nvSpPr>
          <p:cNvPr id="279" name="Google Shape;279;p20"/>
          <p:cNvSpPr/>
          <p:nvPr/>
        </p:nvSpPr>
        <p:spPr>
          <a:xfrm>
            <a:off x="5738548" y="3613054"/>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X1</a:t>
            </a:r>
            <a:endParaRPr sz="900" b="1">
              <a:solidFill>
                <a:srgbClr val="FFFFFF"/>
              </a:solidFill>
            </a:endParaRPr>
          </a:p>
        </p:txBody>
      </p:sp>
      <p:sp>
        <p:nvSpPr>
          <p:cNvPr id="280" name="Google Shape;280;p20"/>
          <p:cNvSpPr/>
          <p:nvPr/>
        </p:nvSpPr>
        <p:spPr>
          <a:xfrm>
            <a:off x="6531666" y="3613054"/>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X2</a:t>
            </a:r>
            <a:endParaRPr sz="900" b="1">
              <a:solidFill>
                <a:srgbClr val="FFFFFF"/>
              </a:solidFill>
            </a:endParaRPr>
          </a:p>
        </p:txBody>
      </p:sp>
      <p:sp>
        <p:nvSpPr>
          <p:cNvPr id="281" name="Google Shape;281;p20"/>
          <p:cNvSpPr/>
          <p:nvPr/>
        </p:nvSpPr>
        <p:spPr>
          <a:xfrm>
            <a:off x="7324768" y="3613051"/>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X3</a:t>
            </a:r>
            <a:endParaRPr sz="900" b="1">
              <a:solidFill>
                <a:srgbClr val="FFFFFF"/>
              </a:solidFill>
            </a:endParaRPr>
          </a:p>
        </p:txBody>
      </p:sp>
      <p:sp>
        <p:nvSpPr>
          <p:cNvPr id="282" name="Google Shape;282;p20"/>
          <p:cNvSpPr/>
          <p:nvPr/>
        </p:nvSpPr>
        <p:spPr>
          <a:xfrm>
            <a:off x="8095392" y="3613051"/>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X4</a:t>
            </a:r>
            <a:endParaRPr sz="900" b="1">
              <a:solidFill>
                <a:srgbClr val="FFFFFF"/>
              </a:solidFill>
            </a:endParaRPr>
          </a:p>
        </p:txBody>
      </p:sp>
      <p:cxnSp>
        <p:nvCxnSpPr>
          <p:cNvPr id="283" name="Google Shape;283;p20"/>
          <p:cNvCxnSpPr>
            <a:stCxn id="278" idx="2"/>
            <a:endCxn id="280" idx="0"/>
          </p:cNvCxnSpPr>
          <p:nvPr/>
        </p:nvCxnSpPr>
        <p:spPr>
          <a:xfrm flipH="1">
            <a:off x="6863640" y="3555519"/>
            <a:ext cx="400500" cy="57600"/>
          </a:xfrm>
          <a:prstGeom prst="straightConnector1">
            <a:avLst/>
          </a:prstGeom>
          <a:noFill/>
          <a:ln w="9525" cap="flat" cmpd="sng">
            <a:solidFill>
              <a:srgbClr val="434343"/>
            </a:solidFill>
            <a:prstDash val="solid"/>
            <a:round/>
            <a:headEnd type="none" w="med" len="med"/>
            <a:tailEnd type="none" w="med" len="med"/>
          </a:ln>
        </p:spPr>
      </p:cxnSp>
      <p:cxnSp>
        <p:nvCxnSpPr>
          <p:cNvPr id="284" name="Google Shape;284;p20"/>
          <p:cNvCxnSpPr>
            <a:stCxn id="278" idx="2"/>
            <a:endCxn id="279" idx="0"/>
          </p:cNvCxnSpPr>
          <p:nvPr/>
        </p:nvCxnSpPr>
        <p:spPr>
          <a:xfrm flipH="1">
            <a:off x="6070740" y="3555519"/>
            <a:ext cx="1193400" cy="57600"/>
          </a:xfrm>
          <a:prstGeom prst="straightConnector1">
            <a:avLst/>
          </a:prstGeom>
          <a:noFill/>
          <a:ln w="9525" cap="flat" cmpd="sng">
            <a:solidFill>
              <a:srgbClr val="434343"/>
            </a:solidFill>
            <a:prstDash val="solid"/>
            <a:round/>
            <a:headEnd type="none" w="med" len="med"/>
            <a:tailEnd type="none" w="med" len="med"/>
          </a:ln>
        </p:spPr>
      </p:cxnSp>
      <p:cxnSp>
        <p:nvCxnSpPr>
          <p:cNvPr id="285" name="Google Shape;285;p20"/>
          <p:cNvCxnSpPr>
            <a:stCxn id="278" idx="2"/>
            <a:endCxn id="281" idx="0"/>
          </p:cNvCxnSpPr>
          <p:nvPr/>
        </p:nvCxnSpPr>
        <p:spPr>
          <a:xfrm>
            <a:off x="7264140" y="3555519"/>
            <a:ext cx="392700" cy="57600"/>
          </a:xfrm>
          <a:prstGeom prst="straightConnector1">
            <a:avLst/>
          </a:prstGeom>
          <a:noFill/>
          <a:ln w="9525" cap="flat" cmpd="sng">
            <a:solidFill>
              <a:srgbClr val="434343"/>
            </a:solidFill>
            <a:prstDash val="solid"/>
            <a:round/>
            <a:headEnd type="none" w="med" len="med"/>
            <a:tailEnd type="none" w="med" len="med"/>
          </a:ln>
        </p:spPr>
      </p:cxnSp>
      <p:cxnSp>
        <p:nvCxnSpPr>
          <p:cNvPr id="286" name="Google Shape;286;p20"/>
          <p:cNvCxnSpPr>
            <a:stCxn id="278" idx="2"/>
            <a:endCxn id="282" idx="0"/>
          </p:cNvCxnSpPr>
          <p:nvPr/>
        </p:nvCxnSpPr>
        <p:spPr>
          <a:xfrm>
            <a:off x="7264140" y="3555519"/>
            <a:ext cx="1163400" cy="57600"/>
          </a:xfrm>
          <a:prstGeom prst="straightConnector1">
            <a:avLst/>
          </a:prstGeom>
          <a:noFill/>
          <a:ln w="9525" cap="flat" cmpd="sng">
            <a:solidFill>
              <a:srgbClr val="434343"/>
            </a:solidFill>
            <a:prstDash val="solid"/>
            <a:round/>
            <a:headEnd type="none" w="med" len="med"/>
            <a:tailEnd type="none" w="med" len="med"/>
          </a:ln>
        </p:spPr>
      </p:cxnSp>
      <p:sp>
        <p:nvSpPr>
          <p:cNvPr id="287" name="Google Shape;287;p20"/>
          <p:cNvSpPr/>
          <p:nvPr/>
        </p:nvSpPr>
        <p:spPr>
          <a:xfrm>
            <a:off x="6932040" y="3863916"/>
            <a:ext cx="664200" cy="1488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800" b="1">
                <a:solidFill>
                  <a:srgbClr val="434343"/>
                </a:solidFill>
              </a:rPr>
              <a:t>売上</a:t>
            </a:r>
            <a:endParaRPr sz="800" b="1">
              <a:solidFill>
                <a:srgbClr val="434343"/>
              </a:solidFill>
            </a:endParaRPr>
          </a:p>
        </p:txBody>
      </p:sp>
      <p:sp>
        <p:nvSpPr>
          <p:cNvPr id="288" name="Google Shape;288;p20"/>
          <p:cNvSpPr/>
          <p:nvPr/>
        </p:nvSpPr>
        <p:spPr>
          <a:xfrm>
            <a:off x="5738548" y="4070251"/>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X1</a:t>
            </a:r>
            <a:endParaRPr sz="900" b="1">
              <a:solidFill>
                <a:srgbClr val="FFFFFF"/>
              </a:solidFill>
            </a:endParaRPr>
          </a:p>
        </p:txBody>
      </p:sp>
      <p:sp>
        <p:nvSpPr>
          <p:cNvPr id="289" name="Google Shape;289;p20"/>
          <p:cNvSpPr/>
          <p:nvPr/>
        </p:nvSpPr>
        <p:spPr>
          <a:xfrm>
            <a:off x="6531666" y="4070251"/>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X2</a:t>
            </a:r>
            <a:endParaRPr sz="900" b="1">
              <a:solidFill>
                <a:srgbClr val="FFFFFF"/>
              </a:solidFill>
            </a:endParaRPr>
          </a:p>
        </p:txBody>
      </p:sp>
      <p:sp>
        <p:nvSpPr>
          <p:cNvPr id="290" name="Google Shape;290;p20"/>
          <p:cNvSpPr/>
          <p:nvPr/>
        </p:nvSpPr>
        <p:spPr>
          <a:xfrm>
            <a:off x="7324768" y="4070249"/>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X3</a:t>
            </a:r>
            <a:endParaRPr sz="900" b="1">
              <a:solidFill>
                <a:srgbClr val="FFFFFF"/>
              </a:solidFill>
            </a:endParaRPr>
          </a:p>
        </p:txBody>
      </p:sp>
      <p:sp>
        <p:nvSpPr>
          <p:cNvPr id="291" name="Google Shape;291;p20"/>
          <p:cNvSpPr/>
          <p:nvPr/>
        </p:nvSpPr>
        <p:spPr>
          <a:xfrm>
            <a:off x="8095392" y="4070249"/>
            <a:ext cx="664200" cy="148800"/>
          </a:xfrm>
          <a:prstGeom prst="rect">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900" b="1">
                <a:solidFill>
                  <a:srgbClr val="FFFFFF"/>
                </a:solidFill>
              </a:rPr>
              <a:t>X4</a:t>
            </a:r>
            <a:endParaRPr sz="900" b="1">
              <a:solidFill>
                <a:srgbClr val="FFFFFF"/>
              </a:solidFill>
            </a:endParaRPr>
          </a:p>
        </p:txBody>
      </p:sp>
      <p:cxnSp>
        <p:nvCxnSpPr>
          <p:cNvPr id="292" name="Google Shape;292;p20"/>
          <p:cNvCxnSpPr>
            <a:stCxn id="287" idx="2"/>
            <a:endCxn id="289" idx="0"/>
          </p:cNvCxnSpPr>
          <p:nvPr/>
        </p:nvCxnSpPr>
        <p:spPr>
          <a:xfrm flipH="1">
            <a:off x="6863640" y="4012716"/>
            <a:ext cx="400500" cy="57600"/>
          </a:xfrm>
          <a:prstGeom prst="straightConnector1">
            <a:avLst/>
          </a:prstGeom>
          <a:noFill/>
          <a:ln w="9525" cap="flat" cmpd="sng">
            <a:solidFill>
              <a:srgbClr val="434343"/>
            </a:solidFill>
            <a:prstDash val="solid"/>
            <a:round/>
            <a:headEnd type="none" w="med" len="med"/>
            <a:tailEnd type="none" w="med" len="med"/>
          </a:ln>
        </p:spPr>
      </p:cxnSp>
      <p:cxnSp>
        <p:nvCxnSpPr>
          <p:cNvPr id="293" name="Google Shape;293;p20"/>
          <p:cNvCxnSpPr>
            <a:stCxn id="287" idx="2"/>
            <a:endCxn id="288" idx="0"/>
          </p:cNvCxnSpPr>
          <p:nvPr/>
        </p:nvCxnSpPr>
        <p:spPr>
          <a:xfrm flipH="1">
            <a:off x="6070740" y="4012716"/>
            <a:ext cx="1193400" cy="57600"/>
          </a:xfrm>
          <a:prstGeom prst="straightConnector1">
            <a:avLst/>
          </a:prstGeom>
          <a:noFill/>
          <a:ln w="9525" cap="flat" cmpd="sng">
            <a:solidFill>
              <a:srgbClr val="434343"/>
            </a:solidFill>
            <a:prstDash val="solid"/>
            <a:round/>
            <a:headEnd type="none" w="med" len="med"/>
            <a:tailEnd type="none" w="med" len="med"/>
          </a:ln>
        </p:spPr>
      </p:cxnSp>
      <p:cxnSp>
        <p:nvCxnSpPr>
          <p:cNvPr id="294" name="Google Shape;294;p20"/>
          <p:cNvCxnSpPr>
            <a:stCxn id="287" idx="2"/>
            <a:endCxn id="290" idx="0"/>
          </p:cNvCxnSpPr>
          <p:nvPr/>
        </p:nvCxnSpPr>
        <p:spPr>
          <a:xfrm>
            <a:off x="7264140" y="4012716"/>
            <a:ext cx="392700" cy="57600"/>
          </a:xfrm>
          <a:prstGeom prst="straightConnector1">
            <a:avLst/>
          </a:prstGeom>
          <a:noFill/>
          <a:ln w="9525" cap="flat" cmpd="sng">
            <a:solidFill>
              <a:srgbClr val="434343"/>
            </a:solidFill>
            <a:prstDash val="solid"/>
            <a:round/>
            <a:headEnd type="none" w="med" len="med"/>
            <a:tailEnd type="none" w="med" len="med"/>
          </a:ln>
        </p:spPr>
      </p:cxnSp>
      <p:cxnSp>
        <p:nvCxnSpPr>
          <p:cNvPr id="295" name="Google Shape;295;p20"/>
          <p:cNvCxnSpPr>
            <a:stCxn id="287" idx="2"/>
            <a:endCxn id="291" idx="0"/>
          </p:cNvCxnSpPr>
          <p:nvPr/>
        </p:nvCxnSpPr>
        <p:spPr>
          <a:xfrm>
            <a:off x="7264140" y="4012716"/>
            <a:ext cx="1163400" cy="57600"/>
          </a:xfrm>
          <a:prstGeom prst="straightConnector1">
            <a:avLst/>
          </a:prstGeom>
          <a:noFill/>
          <a:ln w="9525" cap="flat" cmpd="sng">
            <a:solidFill>
              <a:srgbClr val="434343"/>
            </a:solidFill>
            <a:prstDash val="solid"/>
            <a:round/>
            <a:headEnd type="none" w="med" len="med"/>
            <a:tailEnd type="none" w="med" len="med"/>
          </a:ln>
        </p:spPr>
      </p:cxnSp>
      <p:sp>
        <p:nvSpPr>
          <p:cNvPr id="296" name="Google Shape;296;p20"/>
          <p:cNvSpPr txBox="1"/>
          <p:nvPr/>
        </p:nvSpPr>
        <p:spPr>
          <a:xfrm>
            <a:off x="5725825" y="1923400"/>
            <a:ext cx="1926300" cy="13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落とし込んだ理論モデル</a:t>
            </a:r>
            <a:endParaRPr sz="1200">
              <a:solidFill>
                <a:srgbClr val="434343"/>
              </a:solidFill>
            </a:endParaRPr>
          </a:p>
        </p:txBody>
      </p:sp>
      <p:sp>
        <p:nvSpPr>
          <p:cNvPr id="297" name="Google Shape;297;p20"/>
          <p:cNvSpPr txBox="1"/>
          <p:nvPr/>
        </p:nvSpPr>
        <p:spPr>
          <a:xfrm>
            <a:off x="506125" y="1923400"/>
            <a:ext cx="1503900" cy="13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本来仮定した構造</a:t>
            </a:r>
            <a:endParaRPr sz="1200">
              <a:solidFill>
                <a:srgbClr val="434343"/>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aphicFrame>
        <p:nvGraphicFramePr>
          <p:cNvPr id="1714" name="Google Shape;1714;p83"/>
          <p:cNvGraphicFramePr/>
          <p:nvPr/>
        </p:nvGraphicFramePr>
        <p:xfrm>
          <a:off x="434963" y="3351725"/>
          <a:ext cx="3000000" cy="3000000"/>
        </p:xfrm>
        <a:graphic>
          <a:graphicData uri="http://schemas.openxmlformats.org/drawingml/2006/table">
            <a:tbl>
              <a:tblPr>
                <a:noFill/>
                <a:tableStyleId>{0F489861-B3D8-4FA8-A063-03081A47B5C3}</a:tableStyleId>
              </a:tblPr>
              <a:tblGrid>
                <a:gridCol w="1295675">
                  <a:extLst>
                    <a:ext uri="{9D8B030D-6E8A-4147-A177-3AD203B41FA5}">
                      <a16:colId xmlns:a16="http://schemas.microsoft.com/office/drawing/2014/main" val="20000"/>
                    </a:ext>
                  </a:extLst>
                </a:gridCol>
                <a:gridCol w="7116175">
                  <a:extLst>
                    <a:ext uri="{9D8B030D-6E8A-4147-A177-3AD203B41FA5}">
                      <a16:colId xmlns:a16="http://schemas.microsoft.com/office/drawing/2014/main" val="20001"/>
                    </a:ext>
                  </a:extLst>
                </a:gridCol>
              </a:tblGrid>
              <a:tr h="655250">
                <a:tc>
                  <a:txBody>
                    <a:bodyPr/>
                    <a:lstStyle/>
                    <a:p>
                      <a:pPr marL="0" lvl="0" indent="0" algn="l" rtl="0">
                        <a:spcBef>
                          <a:spcPts val="0"/>
                        </a:spcBef>
                        <a:spcAft>
                          <a:spcPts val="0"/>
                        </a:spcAft>
                        <a:buNone/>
                      </a:pPr>
                      <a:r>
                        <a:rPr lang="ja" b="1"/>
                        <a:t>確率質量関数</a:t>
                      </a:r>
                      <a:endParaRPr b="1"/>
                    </a:p>
                  </a:txBody>
                  <a:tcPr marL="91425" marR="91425" marT="91425" marB="91425" anchor="ctr"/>
                </a:tc>
                <a:tc>
                  <a:txBody>
                    <a:bodyPr/>
                    <a:lstStyle/>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0"/>
                  </a:ext>
                </a:extLst>
              </a:tr>
              <a:tr h="231150">
                <a:tc>
                  <a:txBody>
                    <a:bodyPr/>
                    <a:lstStyle/>
                    <a:p>
                      <a:pPr marL="0" lvl="0" indent="0" algn="l" rtl="0">
                        <a:spcBef>
                          <a:spcPts val="0"/>
                        </a:spcBef>
                        <a:spcAft>
                          <a:spcPts val="0"/>
                        </a:spcAft>
                        <a:buNone/>
                      </a:pPr>
                      <a:r>
                        <a:rPr lang="ja" b="1"/>
                        <a:t>確率変数</a:t>
                      </a:r>
                      <a:endParaRPr b="1"/>
                    </a:p>
                  </a:txBody>
                  <a:tcPr marL="91425" marR="91425" marT="91425" marB="91425" anchor="ctr"/>
                </a:tc>
                <a:tc>
                  <a:txBody>
                    <a:bodyPr/>
                    <a:lstStyle/>
                    <a:p>
                      <a:pPr marL="0" lvl="0" indent="0" algn="l" rtl="0">
                        <a:spcBef>
                          <a:spcPts val="0"/>
                        </a:spcBef>
                        <a:spcAft>
                          <a:spcPts val="0"/>
                        </a:spcAft>
                        <a:buNone/>
                      </a:pPr>
                      <a:r>
                        <a:rPr lang="ja" b="1"/>
                        <a:t>p : 表が出る確率</a:t>
                      </a:r>
                      <a:endParaRPr b="1"/>
                    </a:p>
                  </a:txBody>
                  <a:tcPr marL="91425" marR="91425" marT="91425" marB="91425"/>
                </a:tc>
                <a:extLst>
                  <a:ext uri="{0D108BD9-81ED-4DB2-BD59-A6C34878D82A}">
                    <a16:rowId xmlns:a16="http://schemas.microsoft.com/office/drawing/2014/main" val="10001"/>
                  </a:ext>
                </a:extLst>
              </a:tr>
              <a:tr h="329025">
                <a:tc>
                  <a:txBody>
                    <a:bodyPr/>
                    <a:lstStyle/>
                    <a:p>
                      <a:pPr marL="0" lvl="0" indent="0" algn="l" rtl="0">
                        <a:spcBef>
                          <a:spcPts val="0"/>
                        </a:spcBef>
                        <a:spcAft>
                          <a:spcPts val="0"/>
                        </a:spcAft>
                        <a:buNone/>
                      </a:pPr>
                      <a:r>
                        <a:rPr lang="ja" b="1"/>
                        <a:t>パラメーター</a:t>
                      </a:r>
                      <a:endParaRPr b="1"/>
                    </a:p>
                  </a:txBody>
                  <a:tcPr marL="91425" marR="91425" marT="91425" marB="91425" anchor="ctr"/>
                </a:tc>
                <a:tc>
                  <a:txBody>
                    <a:bodyPr/>
                    <a:lstStyle/>
                    <a:p>
                      <a:pPr marL="0" lvl="0" indent="0" algn="l" rtl="0">
                        <a:spcBef>
                          <a:spcPts val="0"/>
                        </a:spcBef>
                        <a:spcAft>
                          <a:spcPts val="0"/>
                        </a:spcAft>
                        <a:buNone/>
                      </a:pPr>
                      <a:r>
                        <a:rPr lang="ja" b="1"/>
                        <a:t>α : 表が出る回数 + 1, β : 裏が出る回数 + 1</a:t>
                      </a:r>
                      <a:endParaRPr b="1"/>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15" name="Google Shape;1715;p83"/>
          <p:cNvGraphicFramePr/>
          <p:nvPr/>
        </p:nvGraphicFramePr>
        <p:xfrm>
          <a:off x="434963" y="1370525"/>
          <a:ext cx="3000000" cy="3000000"/>
        </p:xfrm>
        <a:graphic>
          <a:graphicData uri="http://schemas.openxmlformats.org/drawingml/2006/table">
            <a:tbl>
              <a:tblPr>
                <a:noFill/>
                <a:tableStyleId>{0F489861-B3D8-4FA8-A063-03081A47B5C3}</a:tableStyleId>
              </a:tblPr>
              <a:tblGrid>
                <a:gridCol w="1295675">
                  <a:extLst>
                    <a:ext uri="{9D8B030D-6E8A-4147-A177-3AD203B41FA5}">
                      <a16:colId xmlns:a16="http://schemas.microsoft.com/office/drawing/2014/main" val="20000"/>
                    </a:ext>
                  </a:extLst>
                </a:gridCol>
                <a:gridCol w="7116175">
                  <a:extLst>
                    <a:ext uri="{9D8B030D-6E8A-4147-A177-3AD203B41FA5}">
                      <a16:colId xmlns:a16="http://schemas.microsoft.com/office/drawing/2014/main" val="20001"/>
                    </a:ext>
                  </a:extLst>
                </a:gridCol>
              </a:tblGrid>
              <a:tr h="655250">
                <a:tc>
                  <a:txBody>
                    <a:bodyPr/>
                    <a:lstStyle/>
                    <a:p>
                      <a:pPr marL="0" lvl="0" indent="0" algn="l" rtl="0">
                        <a:spcBef>
                          <a:spcPts val="0"/>
                        </a:spcBef>
                        <a:spcAft>
                          <a:spcPts val="0"/>
                        </a:spcAft>
                        <a:buNone/>
                      </a:pPr>
                      <a:r>
                        <a:rPr lang="ja" b="1"/>
                        <a:t>確率質量関数</a:t>
                      </a:r>
                      <a:endParaRPr b="1"/>
                    </a:p>
                  </a:txBody>
                  <a:tcPr marL="91425" marR="91425" marT="91425" marB="91425" anchor="ctr"/>
                </a:tc>
                <a:tc>
                  <a:txBody>
                    <a:bodyPr/>
                    <a:lstStyle/>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0"/>
                  </a:ext>
                </a:extLst>
              </a:tr>
              <a:tr h="231150">
                <a:tc>
                  <a:txBody>
                    <a:bodyPr/>
                    <a:lstStyle/>
                    <a:p>
                      <a:pPr marL="0" lvl="0" indent="0" algn="l" rtl="0">
                        <a:spcBef>
                          <a:spcPts val="0"/>
                        </a:spcBef>
                        <a:spcAft>
                          <a:spcPts val="0"/>
                        </a:spcAft>
                        <a:buNone/>
                      </a:pPr>
                      <a:r>
                        <a:rPr lang="ja" b="1"/>
                        <a:t>確率変数</a:t>
                      </a:r>
                      <a:endParaRPr b="1"/>
                    </a:p>
                  </a:txBody>
                  <a:tcPr marL="91425" marR="91425" marT="91425" marB="91425" anchor="ctr"/>
                </a:tc>
                <a:tc>
                  <a:txBody>
                    <a:bodyPr/>
                    <a:lstStyle/>
                    <a:p>
                      <a:pPr marL="0" lvl="0" indent="0" algn="l" rtl="0">
                        <a:spcBef>
                          <a:spcPts val="0"/>
                        </a:spcBef>
                        <a:spcAft>
                          <a:spcPts val="0"/>
                        </a:spcAft>
                        <a:buNone/>
                      </a:pPr>
                      <a:r>
                        <a:rPr lang="ja" b="1"/>
                        <a:t>x : 表が出る回数</a:t>
                      </a:r>
                      <a:endParaRPr b="1"/>
                    </a:p>
                  </a:txBody>
                  <a:tcPr marL="91425" marR="91425" marT="91425" marB="91425"/>
                </a:tc>
                <a:extLst>
                  <a:ext uri="{0D108BD9-81ED-4DB2-BD59-A6C34878D82A}">
                    <a16:rowId xmlns:a16="http://schemas.microsoft.com/office/drawing/2014/main" val="10001"/>
                  </a:ext>
                </a:extLst>
              </a:tr>
              <a:tr h="329025">
                <a:tc>
                  <a:txBody>
                    <a:bodyPr/>
                    <a:lstStyle/>
                    <a:p>
                      <a:pPr marL="0" lvl="0" indent="0" algn="l" rtl="0">
                        <a:spcBef>
                          <a:spcPts val="0"/>
                        </a:spcBef>
                        <a:spcAft>
                          <a:spcPts val="0"/>
                        </a:spcAft>
                        <a:buNone/>
                      </a:pPr>
                      <a:r>
                        <a:rPr lang="ja" b="1"/>
                        <a:t>パラメーター</a:t>
                      </a:r>
                      <a:endParaRPr b="1"/>
                    </a:p>
                  </a:txBody>
                  <a:tcPr marL="91425" marR="91425" marT="91425" marB="91425" anchor="ctr"/>
                </a:tc>
                <a:tc>
                  <a:txBody>
                    <a:bodyPr/>
                    <a:lstStyle/>
                    <a:p>
                      <a:pPr marL="0" lvl="0" indent="0" algn="l" rtl="0">
                        <a:spcBef>
                          <a:spcPts val="0"/>
                        </a:spcBef>
                        <a:spcAft>
                          <a:spcPts val="0"/>
                        </a:spcAft>
                        <a:buNone/>
                      </a:pPr>
                      <a:r>
                        <a:rPr lang="ja" b="1"/>
                        <a:t>p : 表が出る確率, n : コインを振る回数</a:t>
                      </a:r>
                      <a:endParaRPr b="1"/>
                    </a:p>
                  </a:txBody>
                  <a:tcPr marL="91425" marR="91425" marT="91425" marB="91425"/>
                </a:tc>
                <a:extLst>
                  <a:ext uri="{0D108BD9-81ED-4DB2-BD59-A6C34878D82A}">
                    <a16:rowId xmlns:a16="http://schemas.microsoft.com/office/drawing/2014/main" val="10002"/>
                  </a:ext>
                </a:extLst>
              </a:tr>
            </a:tbl>
          </a:graphicData>
        </a:graphic>
      </p:graphicFrame>
      <p:sp>
        <p:nvSpPr>
          <p:cNvPr id="1716" name="Google Shape;1716;p83"/>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ベイズ統計基礎理論：Beta分布と二項分布の関係</a:t>
            </a:r>
            <a:endParaRPr/>
          </a:p>
        </p:txBody>
      </p:sp>
      <p:sp>
        <p:nvSpPr>
          <p:cNvPr id="1717" name="Google Shape;1717;p83"/>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70</a:t>
            </a:fld>
            <a:endParaRPr/>
          </a:p>
        </p:txBody>
      </p:sp>
      <p:sp>
        <p:nvSpPr>
          <p:cNvPr id="1718" name="Google Shape;1718;p83"/>
          <p:cNvSpPr txBox="1"/>
          <p:nvPr/>
        </p:nvSpPr>
        <p:spPr>
          <a:xfrm>
            <a:off x="326225" y="696025"/>
            <a:ext cx="8520600" cy="38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rgbClr val="434343"/>
                </a:solidFill>
              </a:rPr>
              <a:t>ではBeta分布と二項分布の関係について確率密度関数を用いて詳しくみていきます。</a:t>
            </a:r>
            <a:endParaRPr>
              <a:solidFill>
                <a:srgbClr val="434343"/>
              </a:solidFill>
            </a:endParaRPr>
          </a:p>
        </p:txBody>
      </p:sp>
      <p:pic>
        <p:nvPicPr>
          <p:cNvPr id="1719" name="Google Shape;1719;p83"/>
          <p:cNvPicPr preferRelativeResize="0"/>
          <p:nvPr/>
        </p:nvPicPr>
        <p:blipFill>
          <a:blip r:embed="rId3">
            <a:alphaModFix/>
          </a:blip>
          <a:stretch>
            <a:fillRect/>
          </a:stretch>
        </p:blipFill>
        <p:spPr>
          <a:xfrm>
            <a:off x="1837977" y="1519800"/>
            <a:ext cx="4257675" cy="342900"/>
          </a:xfrm>
          <a:prstGeom prst="rect">
            <a:avLst/>
          </a:prstGeom>
          <a:noFill/>
          <a:ln>
            <a:noFill/>
          </a:ln>
        </p:spPr>
      </p:pic>
      <p:pic>
        <p:nvPicPr>
          <p:cNvPr id="1720" name="Google Shape;1720;p83"/>
          <p:cNvPicPr preferRelativeResize="0"/>
          <p:nvPr/>
        </p:nvPicPr>
        <p:blipFill>
          <a:blip r:embed="rId4">
            <a:alphaModFix/>
          </a:blip>
          <a:stretch>
            <a:fillRect/>
          </a:stretch>
        </p:blipFill>
        <p:spPr>
          <a:xfrm>
            <a:off x="1880600" y="3408475"/>
            <a:ext cx="3453053" cy="541150"/>
          </a:xfrm>
          <a:prstGeom prst="rect">
            <a:avLst/>
          </a:prstGeom>
          <a:noFill/>
          <a:ln>
            <a:noFill/>
          </a:ln>
        </p:spPr>
      </p:pic>
      <p:sp>
        <p:nvSpPr>
          <p:cNvPr id="1721" name="Google Shape;1721;p83"/>
          <p:cNvSpPr txBox="1"/>
          <p:nvPr/>
        </p:nvSpPr>
        <p:spPr>
          <a:xfrm>
            <a:off x="434975" y="1076550"/>
            <a:ext cx="36102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t>二項分布</a:t>
            </a:r>
            <a:endParaRPr b="1"/>
          </a:p>
        </p:txBody>
      </p:sp>
      <p:sp>
        <p:nvSpPr>
          <p:cNvPr id="1722" name="Google Shape;1722;p83"/>
          <p:cNvSpPr txBox="1"/>
          <p:nvPr/>
        </p:nvSpPr>
        <p:spPr>
          <a:xfrm>
            <a:off x="434975" y="3057750"/>
            <a:ext cx="36102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t>Beta分布</a:t>
            </a:r>
            <a:endParaRPr b="1"/>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pic>
        <p:nvPicPr>
          <p:cNvPr id="1727" name="Google Shape;1727;p84"/>
          <p:cNvPicPr preferRelativeResize="0"/>
          <p:nvPr/>
        </p:nvPicPr>
        <p:blipFill>
          <a:blip r:embed="rId3">
            <a:alphaModFix/>
          </a:blip>
          <a:stretch>
            <a:fillRect/>
          </a:stretch>
        </p:blipFill>
        <p:spPr>
          <a:xfrm>
            <a:off x="1837977" y="1519800"/>
            <a:ext cx="4257675" cy="342900"/>
          </a:xfrm>
          <a:prstGeom prst="rect">
            <a:avLst/>
          </a:prstGeom>
          <a:noFill/>
          <a:ln>
            <a:noFill/>
          </a:ln>
        </p:spPr>
      </p:pic>
      <p:pic>
        <p:nvPicPr>
          <p:cNvPr id="1728" name="Google Shape;1728;p84"/>
          <p:cNvPicPr preferRelativeResize="0"/>
          <p:nvPr/>
        </p:nvPicPr>
        <p:blipFill>
          <a:blip r:embed="rId4">
            <a:alphaModFix/>
          </a:blip>
          <a:stretch>
            <a:fillRect/>
          </a:stretch>
        </p:blipFill>
        <p:spPr>
          <a:xfrm>
            <a:off x="1880600" y="3408475"/>
            <a:ext cx="3453053" cy="541150"/>
          </a:xfrm>
          <a:prstGeom prst="rect">
            <a:avLst/>
          </a:prstGeom>
          <a:noFill/>
          <a:ln>
            <a:noFill/>
          </a:ln>
        </p:spPr>
      </p:pic>
      <p:graphicFrame>
        <p:nvGraphicFramePr>
          <p:cNvPr id="1729" name="Google Shape;1729;p84"/>
          <p:cNvGraphicFramePr/>
          <p:nvPr/>
        </p:nvGraphicFramePr>
        <p:xfrm>
          <a:off x="434963" y="3351725"/>
          <a:ext cx="3000000" cy="3000000"/>
        </p:xfrm>
        <a:graphic>
          <a:graphicData uri="http://schemas.openxmlformats.org/drawingml/2006/table">
            <a:tbl>
              <a:tblPr>
                <a:noFill/>
                <a:tableStyleId>{0F489861-B3D8-4FA8-A063-03081A47B5C3}</a:tableStyleId>
              </a:tblPr>
              <a:tblGrid>
                <a:gridCol w="1295675">
                  <a:extLst>
                    <a:ext uri="{9D8B030D-6E8A-4147-A177-3AD203B41FA5}">
                      <a16:colId xmlns:a16="http://schemas.microsoft.com/office/drawing/2014/main" val="20000"/>
                    </a:ext>
                  </a:extLst>
                </a:gridCol>
                <a:gridCol w="7116175">
                  <a:extLst>
                    <a:ext uri="{9D8B030D-6E8A-4147-A177-3AD203B41FA5}">
                      <a16:colId xmlns:a16="http://schemas.microsoft.com/office/drawing/2014/main" val="20001"/>
                    </a:ext>
                  </a:extLst>
                </a:gridCol>
              </a:tblGrid>
              <a:tr h="655250">
                <a:tc>
                  <a:txBody>
                    <a:bodyPr/>
                    <a:lstStyle/>
                    <a:p>
                      <a:pPr marL="0" lvl="0" indent="0" algn="l" rtl="0">
                        <a:spcBef>
                          <a:spcPts val="0"/>
                        </a:spcBef>
                        <a:spcAft>
                          <a:spcPts val="0"/>
                        </a:spcAft>
                        <a:buNone/>
                      </a:pPr>
                      <a:r>
                        <a:rPr lang="ja" b="1"/>
                        <a:t>確率質量関数</a:t>
                      </a:r>
                      <a:endParaRPr b="1"/>
                    </a:p>
                  </a:txBody>
                  <a:tcPr marL="91425" marR="91425" marT="91425" marB="91425" anchor="ctr"/>
                </a:tc>
                <a:tc>
                  <a:txBody>
                    <a:bodyPr/>
                    <a:lstStyle/>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0"/>
                  </a:ext>
                </a:extLst>
              </a:tr>
              <a:tr h="231150">
                <a:tc>
                  <a:txBody>
                    <a:bodyPr/>
                    <a:lstStyle/>
                    <a:p>
                      <a:pPr marL="0" lvl="0" indent="0" algn="l" rtl="0">
                        <a:spcBef>
                          <a:spcPts val="0"/>
                        </a:spcBef>
                        <a:spcAft>
                          <a:spcPts val="0"/>
                        </a:spcAft>
                        <a:buNone/>
                      </a:pPr>
                      <a:r>
                        <a:rPr lang="ja" b="1"/>
                        <a:t>確率変数</a:t>
                      </a:r>
                      <a:endParaRPr b="1"/>
                    </a:p>
                  </a:txBody>
                  <a:tcPr marL="91425" marR="91425" marT="91425" marB="91425" anchor="ctr"/>
                </a:tc>
                <a:tc>
                  <a:txBody>
                    <a:bodyPr/>
                    <a:lstStyle/>
                    <a:p>
                      <a:pPr marL="0" lvl="0" indent="0" algn="l" rtl="0">
                        <a:spcBef>
                          <a:spcPts val="0"/>
                        </a:spcBef>
                        <a:spcAft>
                          <a:spcPts val="0"/>
                        </a:spcAft>
                        <a:buNone/>
                      </a:pPr>
                      <a:r>
                        <a:rPr lang="ja" b="1"/>
                        <a:t>p : 表が出る回数</a:t>
                      </a:r>
                      <a:endParaRPr b="1"/>
                    </a:p>
                  </a:txBody>
                  <a:tcPr marL="91425" marR="91425" marT="91425" marB="91425"/>
                </a:tc>
                <a:extLst>
                  <a:ext uri="{0D108BD9-81ED-4DB2-BD59-A6C34878D82A}">
                    <a16:rowId xmlns:a16="http://schemas.microsoft.com/office/drawing/2014/main" val="10001"/>
                  </a:ext>
                </a:extLst>
              </a:tr>
              <a:tr h="329025">
                <a:tc>
                  <a:txBody>
                    <a:bodyPr/>
                    <a:lstStyle/>
                    <a:p>
                      <a:pPr marL="0" lvl="0" indent="0" algn="l" rtl="0">
                        <a:spcBef>
                          <a:spcPts val="0"/>
                        </a:spcBef>
                        <a:spcAft>
                          <a:spcPts val="0"/>
                        </a:spcAft>
                        <a:buNone/>
                      </a:pPr>
                      <a:r>
                        <a:rPr lang="ja" b="1"/>
                        <a:t>パラメーター</a:t>
                      </a:r>
                      <a:endParaRPr b="1"/>
                    </a:p>
                  </a:txBody>
                  <a:tcPr marL="91425" marR="91425" marT="91425" marB="91425" anchor="ctr"/>
                </a:tc>
                <a:tc>
                  <a:txBody>
                    <a:bodyPr/>
                    <a:lstStyle/>
                    <a:p>
                      <a:pPr marL="0" lvl="0" indent="0" algn="l" rtl="0">
                        <a:spcBef>
                          <a:spcPts val="0"/>
                        </a:spcBef>
                        <a:spcAft>
                          <a:spcPts val="0"/>
                        </a:spcAft>
                        <a:buNone/>
                      </a:pPr>
                      <a:r>
                        <a:rPr lang="ja" b="1"/>
                        <a:t>α : 表が出る回数 + 1, β : 裏が出る回数 + 1</a:t>
                      </a:r>
                      <a:endParaRPr b="1"/>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30" name="Google Shape;1730;p84"/>
          <p:cNvGraphicFramePr/>
          <p:nvPr/>
        </p:nvGraphicFramePr>
        <p:xfrm>
          <a:off x="434963" y="1370525"/>
          <a:ext cx="3000000" cy="3000000"/>
        </p:xfrm>
        <a:graphic>
          <a:graphicData uri="http://schemas.openxmlformats.org/drawingml/2006/table">
            <a:tbl>
              <a:tblPr>
                <a:noFill/>
                <a:tableStyleId>{0F489861-B3D8-4FA8-A063-03081A47B5C3}</a:tableStyleId>
              </a:tblPr>
              <a:tblGrid>
                <a:gridCol w="1295675">
                  <a:extLst>
                    <a:ext uri="{9D8B030D-6E8A-4147-A177-3AD203B41FA5}">
                      <a16:colId xmlns:a16="http://schemas.microsoft.com/office/drawing/2014/main" val="20000"/>
                    </a:ext>
                  </a:extLst>
                </a:gridCol>
                <a:gridCol w="7116175">
                  <a:extLst>
                    <a:ext uri="{9D8B030D-6E8A-4147-A177-3AD203B41FA5}">
                      <a16:colId xmlns:a16="http://schemas.microsoft.com/office/drawing/2014/main" val="20001"/>
                    </a:ext>
                  </a:extLst>
                </a:gridCol>
              </a:tblGrid>
              <a:tr h="655250">
                <a:tc>
                  <a:txBody>
                    <a:bodyPr/>
                    <a:lstStyle/>
                    <a:p>
                      <a:pPr marL="0" lvl="0" indent="0" algn="l" rtl="0">
                        <a:spcBef>
                          <a:spcPts val="0"/>
                        </a:spcBef>
                        <a:spcAft>
                          <a:spcPts val="0"/>
                        </a:spcAft>
                        <a:buNone/>
                      </a:pPr>
                      <a:r>
                        <a:rPr lang="ja" b="1"/>
                        <a:t>確率質量関数</a:t>
                      </a:r>
                      <a:endParaRPr b="1"/>
                    </a:p>
                  </a:txBody>
                  <a:tcPr marL="91425" marR="91425" marT="91425" marB="91425" anchor="ctr"/>
                </a:tc>
                <a:tc>
                  <a:txBody>
                    <a:bodyPr/>
                    <a:lstStyle/>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0"/>
                  </a:ext>
                </a:extLst>
              </a:tr>
              <a:tr h="231150">
                <a:tc>
                  <a:txBody>
                    <a:bodyPr/>
                    <a:lstStyle/>
                    <a:p>
                      <a:pPr marL="0" lvl="0" indent="0" algn="l" rtl="0">
                        <a:spcBef>
                          <a:spcPts val="0"/>
                        </a:spcBef>
                        <a:spcAft>
                          <a:spcPts val="0"/>
                        </a:spcAft>
                        <a:buNone/>
                      </a:pPr>
                      <a:r>
                        <a:rPr lang="ja" b="1"/>
                        <a:t>確率変数</a:t>
                      </a:r>
                      <a:endParaRPr b="1"/>
                    </a:p>
                  </a:txBody>
                  <a:tcPr marL="91425" marR="91425" marT="91425" marB="91425" anchor="ctr"/>
                </a:tc>
                <a:tc>
                  <a:txBody>
                    <a:bodyPr/>
                    <a:lstStyle/>
                    <a:p>
                      <a:pPr marL="0" lvl="0" indent="0" algn="l" rtl="0">
                        <a:spcBef>
                          <a:spcPts val="0"/>
                        </a:spcBef>
                        <a:spcAft>
                          <a:spcPts val="0"/>
                        </a:spcAft>
                        <a:buNone/>
                      </a:pPr>
                      <a:r>
                        <a:rPr lang="ja" b="1"/>
                        <a:t>x : 表が出る回数</a:t>
                      </a:r>
                      <a:endParaRPr b="1"/>
                    </a:p>
                  </a:txBody>
                  <a:tcPr marL="91425" marR="91425" marT="91425" marB="91425"/>
                </a:tc>
                <a:extLst>
                  <a:ext uri="{0D108BD9-81ED-4DB2-BD59-A6C34878D82A}">
                    <a16:rowId xmlns:a16="http://schemas.microsoft.com/office/drawing/2014/main" val="10001"/>
                  </a:ext>
                </a:extLst>
              </a:tr>
              <a:tr h="329025">
                <a:tc>
                  <a:txBody>
                    <a:bodyPr/>
                    <a:lstStyle/>
                    <a:p>
                      <a:pPr marL="0" lvl="0" indent="0" algn="l" rtl="0">
                        <a:spcBef>
                          <a:spcPts val="0"/>
                        </a:spcBef>
                        <a:spcAft>
                          <a:spcPts val="0"/>
                        </a:spcAft>
                        <a:buNone/>
                      </a:pPr>
                      <a:r>
                        <a:rPr lang="ja" b="1"/>
                        <a:t>パラメーター</a:t>
                      </a:r>
                      <a:endParaRPr b="1"/>
                    </a:p>
                  </a:txBody>
                  <a:tcPr marL="91425" marR="91425" marT="91425" marB="91425" anchor="ctr"/>
                </a:tc>
                <a:tc>
                  <a:txBody>
                    <a:bodyPr/>
                    <a:lstStyle/>
                    <a:p>
                      <a:pPr marL="0" lvl="0" indent="0" algn="l" rtl="0">
                        <a:spcBef>
                          <a:spcPts val="0"/>
                        </a:spcBef>
                        <a:spcAft>
                          <a:spcPts val="0"/>
                        </a:spcAft>
                        <a:buNone/>
                      </a:pPr>
                      <a:r>
                        <a:rPr lang="ja" b="1"/>
                        <a:t>p : 表が出る確率, n : コインを振る回数</a:t>
                      </a:r>
                      <a:endParaRPr b="1"/>
                    </a:p>
                  </a:txBody>
                  <a:tcPr marL="91425" marR="91425" marT="91425" marB="91425"/>
                </a:tc>
                <a:extLst>
                  <a:ext uri="{0D108BD9-81ED-4DB2-BD59-A6C34878D82A}">
                    <a16:rowId xmlns:a16="http://schemas.microsoft.com/office/drawing/2014/main" val="10002"/>
                  </a:ext>
                </a:extLst>
              </a:tr>
            </a:tbl>
          </a:graphicData>
        </a:graphic>
      </p:graphicFrame>
      <p:sp>
        <p:nvSpPr>
          <p:cNvPr id="1731" name="Google Shape;1731;p8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ベイズ統計基礎理論：確率密度関数の「基底」</a:t>
            </a:r>
            <a:endParaRPr/>
          </a:p>
        </p:txBody>
      </p:sp>
      <p:sp>
        <p:nvSpPr>
          <p:cNvPr id="1732" name="Google Shape;1732;p8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71</a:t>
            </a:fld>
            <a:endParaRPr/>
          </a:p>
        </p:txBody>
      </p:sp>
      <p:sp>
        <p:nvSpPr>
          <p:cNvPr id="1733" name="Google Shape;1733;p84"/>
          <p:cNvSpPr txBox="1"/>
          <p:nvPr/>
        </p:nvSpPr>
        <p:spPr>
          <a:xfrm>
            <a:off x="434975" y="1076550"/>
            <a:ext cx="36102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t>二項分布</a:t>
            </a:r>
            <a:endParaRPr b="1"/>
          </a:p>
        </p:txBody>
      </p:sp>
      <p:sp>
        <p:nvSpPr>
          <p:cNvPr id="1734" name="Google Shape;1734;p84"/>
          <p:cNvSpPr txBox="1"/>
          <p:nvPr/>
        </p:nvSpPr>
        <p:spPr>
          <a:xfrm>
            <a:off x="434975" y="3057750"/>
            <a:ext cx="36102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t>Beta分布</a:t>
            </a:r>
            <a:endParaRPr b="1"/>
          </a:p>
        </p:txBody>
      </p:sp>
      <p:sp>
        <p:nvSpPr>
          <p:cNvPr id="1735" name="Google Shape;1735;p84"/>
          <p:cNvSpPr/>
          <p:nvPr/>
        </p:nvSpPr>
        <p:spPr>
          <a:xfrm>
            <a:off x="315350" y="717700"/>
            <a:ext cx="8593200" cy="4143300"/>
          </a:xfrm>
          <a:prstGeom prst="rect">
            <a:avLst/>
          </a:prstGeom>
          <a:solidFill>
            <a:srgbClr val="FFFFFF">
              <a:alpha val="82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6" name="Google Shape;1736;p84"/>
          <p:cNvPicPr preferRelativeResize="0"/>
          <p:nvPr/>
        </p:nvPicPr>
        <p:blipFill rotWithShape="1">
          <a:blip r:embed="rId3">
            <a:alphaModFix/>
          </a:blip>
          <a:srcRect l="57459"/>
          <a:stretch/>
        </p:blipFill>
        <p:spPr>
          <a:xfrm>
            <a:off x="4284451" y="1519800"/>
            <a:ext cx="1811200" cy="342900"/>
          </a:xfrm>
          <a:prstGeom prst="rect">
            <a:avLst/>
          </a:prstGeom>
          <a:noFill/>
          <a:ln>
            <a:noFill/>
          </a:ln>
        </p:spPr>
      </p:pic>
      <p:pic>
        <p:nvPicPr>
          <p:cNvPr id="1737" name="Google Shape;1737;p84"/>
          <p:cNvPicPr preferRelativeResize="0"/>
          <p:nvPr/>
        </p:nvPicPr>
        <p:blipFill rotWithShape="1">
          <a:blip r:embed="rId4">
            <a:alphaModFix/>
          </a:blip>
          <a:srcRect l="58593"/>
          <a:stretch/>
        </p:blipFill>
        <p:spPr>
          <a:xfrm>
            <a:off x="3903852" y="3408475"/>
            <a:ext cx="1429800" cy="541150"/>
          </a:xfrm>
          <a:prstGeom prst="rect">
            <a:avLst/>
          </a:prstGeom>
          <a:noFill/>
          <a:ln>
            <a:noFill/>
          </a:ln>
        </p:spPr>
      </p:pic>
      <p:sp>
        <p:nvSpPr>
          <p:cNvPr id="1738" name="Google Shape;1738;p84"/>
          <p:cNvSpPr txBox="1"/>
          <p:nvPr/>
        </p:nvSpPr>
        <p:spPr>
          <a:xfrm>
            <a:off x="467600" y="739450"/>
            <a:ext cx="84117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a:solidFill>
                  <a:srgbClr val="434343"/>
                </a:solidFill>
              </a:rPr>
              <a:t>どちらの分布にも似たような構造があります。</a:t>
            </a:r>
            <a:endParaRPr>
              <a:solidFill>
                <a:srgbClr val="434343"/>
              </a:solidFill>
            </a:endParaRPr>
          </a:p>
        </p:txBody>
      </p:sp>
      <p:sp>
        <p:nvSpPr>
          <p:cNvPr id="1739" name="Google Shape;1739;p84"/>
          <p:cNvSpPr txBox="1"/>
          <p:nvPr/>
        </p:nvSpPr>
        <p:spPr>
          <a:xfrm>
            <a:off x="5589350" y="1446275"/>
            <a:ext cx="598200" cy="2502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0" name="Google Shape;1740;p84"/>
          <p:cNvSpPr txBox="1"/>
          <p:nvPr/>
        </p:nvSpPr>
        <p:spPr>
          <a:xfrm>
            <a:off x="6274425" y="1446275"/>
            <a:ext cx="15441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FF0062"/>
                </a:solidFill>
              </a:rPr>
              <a:t>裏の回数</a:t>
            </a:r>
            <a:endParaRPr sz="1100" b="1">
              <a:solidFill>
                <a:srgbClr val="FF0062"/>
              </a:solidFill>
            </a:endParaRPr>
          </a:p>
        </p:txBody>
      </p:sp>
      <p:sp>
        <p:nvSpPr>
          <p:cNvPr id="1741" name="Google Shape;1741;p84"/>
          <p:cNvSpPr txBox="1"/>
          <p:nvPr/>
        </p:nvSpPr>
        <p:spPr>
          <a:xfrm>
            <a:off x="4446350" y="1446275"/>
            <a:ext cx="229500" cy="2502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2" name="Google Shape;1742;p84"/>
          <p:cNvSpPr txBox="1"/>
          <p:nvPr/>
        </p:nvSpPr>
        <p:spPr>
          <a:xfrm>
            <a:off x="3759825" y="1141475"/>
            <a:ext cx="1544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rgbClr val="FF0062"/>
                </a:solidFill>
              </a:rPr>
              <a:t>表の回数</a:t>
            </a:r>
            <a:endParaRPr sz="1100" b="1">
              <a:solidFill>
                <a:srgbClr val="FF0062"/>
              </a:solidFill>
            </a:endParaRPr>
          </a:p>
        </p:txBody>
      </p:sp>
      <p:sp>
        <p:nvSpPr>
          <p:cNvPr id="1743" name="Google Shape;1743;p84"/>
          <p:cNvSpPr txBox="1"/>
          <p:nvPr/>
        </p:nvSpPr>
        <p:spPr>
          <a:xfrm>
            <a:off x="5012374" y="3471050"/>
            <a:ext cx="153900" cy="2502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4" name="Google Shape;1744;p84"/>
          <p:cNvSpPr txBox="1"/>
          <p:nvPr/>
        </p:nvSpPr>
        <p:spPr>
          <a:xfrm>
            <a:off x="4859248" y="3198956"/>
            <a:ext cx="15441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100" b="1">
                <a:solidFill>
                  <a:srgbClr val="FF0062"/>
                </a:solidFill>
              </a:rPr>
              <a:t>裏の回数</a:t>
            </a:r>
            <a:endParaRPr sz="1100" b="1">
              <a:solidFill>
                <a:srgbClr val="FF0062"/>
              </a:solidFill>
            </a:endParaRPr>
          </a:p>
        </p:txBody>
      </p:sp>
      <p:sp>
        <p:nvSpPr>
          <p:cNvPr id="1745" name="Google Shape;1745;p84"/>
          <p:cNvSpPr txBox="1"/>
          <p:nvPr/>
        </p:nvSpPr>
        <p:spPr>
          <a:xfrm>
            <a:off x="4000025" y="3471050"/>
            <a:ext cx="153900" cy="2502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6" name="Google Shape;1746;p84"/>
          <p:cNvSpPr txBox="1"/>
          <p:nvPr/>
        </p:nvSpPr>
        <p:spPr>
          <a:xfrm>
            <a:off x="3411448" y="3209749"/>
            <a:ext cx="15441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rgbClr val="FF0062"/>
                </a:solidFill>
              </a:rPr>
              <a:t>表の回数</a:t>
            </a:r>
            <a:endParaRPr sz="1100" b="1">
              <a:solidFill>
                <a:srgbClr val="FF0062"/>
              </a:solidFill>
            </a:endParaRPr>
          </a:p>
        </p:txBody>
      </p:sp>
      <p:sp>
        <p:nvSpPr>
          <p:cNvPr id="1747" name="Google Shape;1747;p84"/>
          <p:cNvSpPr txBox="1"/>
          <p:nvPr/>
        </p:nvSpPr>
        <p:spPr>
          <a:xfrm>
            <a:off x="3033925" y="3865988"/>
            <a:ext cx="6041400" cy="7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300" b="1">
                <a:solidFill>
                  <a:srgbClr val="434343"/>
                </a:solidFill>
              </a:rPr>
              <a:t>実はこの共通部はそれぞれの「分布の形」を定義する役割を持っています。</a:t>
            </a:r>
            <a:endParaRPr sz="1300" b="1">
              <a:solidFill>
                <a:srgbClr val="434343"/>
              </a:solidFill>
            </a:endParaRPr>
          </a:p>
          <a:p>
            <a:pPr marL="0" lvl="0" indent="0" algn="l" rtl="0">
              <a:spcBef>
                <a:spcPts val="0"/>
              </a:spcBef>
              <a:spcAft>
                <a:spcPts val="0"/>
              </a:spcAft>
              <a:buNone/>
            </a:pPr>
            <a:r>
              <a:rPr lang="ja" sz="1300" b="1">
                <a:solidFill>
                  <a:srgbClr val="434343"/>
                </a:solidFill>
              </a:rPr>
              <a:t>形を定義する関数を「基底」や「カーネル」といいます。</a:t>
            </a:r>
            <a:endParaRPr sz="1300" b="1">
              <a:solidFill>
                <a:srgbClr val="434343"/>
              </a:solidFill>
            </a:endParaRPr>
          </a:p>
          <a:p>
            <a:pPr marL="0" lvl="0" indent="0" algn="l" rtl="0">
              <a:spcBef>
                <a:spcPts val="0"/>
              </a:spcBef>
              <a:spcAft>
                <a:spcPts val="0"/>
              </a:spcAft>
              <a:buNone/>
            </a:pPr>
            <a:r>
              <a:rPr lang="ja" sz="1300" b="1">
                <a:solidFill>
                  <a:srgbClr val="434343"/>
                </a:solidFill>
              </a:rPr>
              <a:t>それぞれの確率変数が異なる点には注意しましょう。</a:t>
            </a:r>
            <a:endParaRPr sz="1300" b="1">
              <a:solidFill>
                <a:srgbClr val="434343"/>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pic>
        <p:nvPicPr>
          <p:cNvPr id="1752" name="Google Shape;1752;p85"/>
          <p:cNvPicPr preferRelativeResize="0"/>
          <p:nvPr/>
        </p:nvPicPr>
        <p:blipFill>
          <a:blip r:embed="rId3">
            <a:alphaModFix/>
          </a:blip>
          <a:stretch>
            <a:fillRect/>
          </a:stretch>
        </p:blipFill>
        <p:spPr>
          <a:xfrm>
            <a:off x="1837977" y="1519800"/>
            <a:ext cx="4257675" cy="342900"/>
          </a:xfrm>
          <a:prstGeom prst="rect">
            <a:avLst/>
          </a:prstGeom>
          <a:noFill/>
          <a:ln>
            <a:noFill/>
          </a:ln>
        </p:spPr>
      </p:pic>
      <p:pic>
        <p:nvPicPr>
          <p:cNvPr id="1753" name="Google Shape;1753;p85"/>
          <p:cNvPicPr preferRelativeResize="0"/>
          <p:nvPr/>
        </p:nvPicPr>
        <p:blipFill>
          <a:blip r:embed="rId4">
            <a:alphaModFix/>
          </a:blip>
          <a:stretch>
            <a:fillRect/>
          </a:stretch>
        </p:blipFill>
        <p:spPr>
          <a:xfrm>
            <a:off x="1880600" y="3408475"/>
            <a:ext cx="3453053" cy="541150"/>
          </a:xfrm>
          <a:prstGeom prst="rect">
            <a:avLst/>
          </a:prstGeom>
          <a:noFill/>
          <a:ln>
            <a:noFill/>
          </a:ln>
        </p:spPr>
      </p:pic>
      <p:graphicFrame>
        <p:nvGraphicFramePr>
          <p:cNvPr id="1754" name="Google Shape;1754;p85"/>
          <p:cNvGraphicFramePr/>
          <p:nvPr/>
        </p:nvGraphicFramePr>
        <p:xfrm>
          <a:off x="434963" y="3351725"/>
          <a:ext cx="3000000" cy="3000000"/>
        </p:xfrm>
        <a:graphic>
          <a:graphicData uri="http://schemas.openxmlformats.org/drawingml/2006/table">
            <a:tbl>
              <a:tblPr>
                <a:noFill/>
                <a:tableStyleId>{0F489861-B3D8-4FA8-A063-03081A47B5C3}</a:tableStyleId>
              </a:tblPr>
              <a:tblGrid>
                <a:gridCol w="1295675">
                  <a:extLst>
                    <a:ext uri="{9D8B030D-6E8A-4147-A177-3AD203B41FA5}">
                      <a16:colId xmlns:a16="http://schemas.microsoft.com/office/drawing/2014/main" val="20000"/>
                    </a:ext>
                  </a:extLst>
                </a:gridCol>
                <a:gridCol w="7116175">
                  <a:extLst>
                    <a:ext uri="{9D8B030D-6E8A-4147-A177-3AD203B41FA5}">
                      <a16:colId xmlns:a16="http://schemas.microsoft.com/office/drawing/2014/main" val="20001"/>
                    </a:ext>
                  </a:extLst>
                </a:gridCol>
              </a:tblGrid>
              <a:tr h="655250">
                <a:tc>
                  <a:txBody>
                    <a:bodyPr/>
                    <a:lstStyle/>
                    <a:p>
                      <a:pPr marL="0" lvl="0" indent="0" algn="l" rtl="0">
                        <a:spcBef>
                          <a:spcPts val="0"/>
                        </a:spcBef>
                        <a:spcAft>
                          <a:spcPts val="0"/>
                        </a:spcAft>
                        <a:buNone/>
                      </a:pPr>
                      <a:r>
                        <a:rPr lang="ja" b="1"/>
                        <a:t>確率質量関数</a:t>
                      </a:r>
                      <a:endParaRPr b="1"/>
                    </a:p>
                  </a:txBody>
                  <a:tcPr marL="91425" marR="91425" marT="91425" marB="91425" anchor="ctr"/>
                </a:tc>
                <a:tc>
                  <a:txBody>
                    <a:bodyPr/>
                    <a:lstStyle/>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0"/>
                  </a:ext>
                </a:extLst>
              </a:tr>
              <a:tr h="231150">
                <a:tc>
                  <a:txBody>
                    <a:bodyPr/>
                    <a:lstStyle/>
                    <a:p>
                      <a:pPr marL="0" lvl="0" indent="0" algn="l" rtl="0">
                        <a:spcBef>
                          <a:spcPts val="0"/>
                        </a:spcBef>
                        <a:spcAft>
                          <a:spcPts val="0"/>
                        </a:spcAft>
                        <a:buNone/>
                      </a:pPr>
                      <a:r>
                        <a:rPr lang="ja" b="1"/>
                        <a:t>確率変数</a:t>
                      </a:r>
                      <a:endParaRPr b="1"/>
                    </a:p>
                  </a:txBody>
                  <a:tcPr marL="91425" marR="91425" marT="91425" marB="91425" anchor="ctr"/>
                </a:tc>
                <a:tc>
                  <a:txBody>
                    <a:bodyPr/>
                    <a:lstStyle/>
                    <a:p>
                      <a:pPr marL="0" lvl="0" indent="0" algn="l" rtl="0">
                        <a:spcBef>
                          <a:spcPts val="0"/>
                        </a:spcBef>
                        <a:spcAft>
                          <a:spcPts val="0"/>
                        </a:spcAft>
                        <a:buNone/>
                      </a:pPr>
                      <a:r>
                        <a:rPr lang="ja" b="1"/>
                        <a:t>p : 表が出る回数</a:t>
                      </a:r>
                      <a:endParaRPr b="1"/>
                    </a:p>
                  </a:txBody>
                  <a:tcPr marL="91425" marR="91425" marT="91425" marB="91425"/>
                </a:tc>
                <a:extLst>
                  <a:ext uri="{0D108BD9-81ED-4DB2-BD59-A6C34878D82A}">
                    <a16:rowId xmlns:a16="http://schemas.microsoft.com/office/drawing/2014/main" val="10001"/>
                  </a:ext>
                </a:extLst>
              </a:tr>
              <a:tr h="329025">
                <a:tc>
                  <a:txBody>
                    <a:bodyPr/>
                    <a:lstStyle/>
                    <a:p>
                      <a:pPr marL="0" lvl="0" indent="0" algn="l" rtl="0">
                        <a:spcBef>
                          <a:spcPts val="0"/>
                        </a:spcBef>
                        <a:spcAft>
                          <a:spcPts val="0"/>
                        </a:spcAft>
                        <a:buNone/>
                      </a:pPr>
                      <a:r>
                        <a:rPr lang="ja" b="1"/>
                        <a:t>パラメーター</a:t>
                      </a:r>
                      <a:endParaRPr b="1"/>
                    </a:p>
                  </a:txBody>
                  <a:tcPr marL="91425" marR="91425" marT="91425" marB="91425" anchor="ctr"/>
                </a:tc>
                <a:tc>
                  <a:txBody>
                    <a:bodyPr/>
                    <a:lstStyle/>
                    <a:p>
                      <a:pPr marL="0" lvl="0" indent="0" algn="l" rtl="0">
                        <a:spcBef>
                          <a:spcPts val="0"/>
                        </a:spcBef>
                        <a:spcAft>
                          <a:spcPts val="0"/>
                        </a:spcAft>
                        <a:buNone/>
                      </a:pPr>
                      <a:r>
                        <a:rPr lang="ja" b="1"/>
                        <a:t>α : 表が出る回数 + 1, β : 裏が出る回数 + 1</a:t>
                      </a:r>
                      <a:endParaRPr b="1"/>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755" name="Google Shape;1755;p85"/>
          <p:cNvGraphicFramePr/>
          <p:nvPr/>
        </p:nvGraphicFramePr>
        <p:xfrm>
          <a:off x="434963" y="1370525"/>
          <a:ext cx="3000000" cy="3000000"/>
        </p:xfrm>
        <a:graphic>
          <a:graphicData uri="http://schemas.openxmlformats.org/drawingml/2006/table">
            <a:tbl>
              <a:tblPr>
                <a:noFill/>
                <a:tableStyleId>{0F489861-B3D8-4FA8-A063-03081A47B5C3}</a:tableStyleId>
              </a:tblPr>
              <a:tblGrid>
                <a:gridCol w="1295675">
                  <a:extLst>
                    <a:ext uri="{9D8B030D-6E8A-4147-A177-3AD203B41FA5}">
                      <a16:colId xmlns:a16="http://schemas.microsoft.com/office/drawing/2014/main" val="20000"/>
                    </a:ext>
                  </a:extLst>
                </a:gridCol>
                <a:gridCol w="7116175">
                  <a:extLst>
                    <a:ext uri="{9D8B030D-6E8A-4147-A177-3AD203B41FA5}">
                      <a16:colId xmlns:a16="http://schemas.microsoft.com/office/drawing/2014/main" val="20001"/>
                    </a:ext>
                  </a:extLst>
                </a:gridCol>
              </a:tblGrid>
              <a:tr h="655250">
                <a:tc>
                  <a:txBody>
                    <a:bodyPr/>
                    <a:lstStyle/>
                    <a:p>
                      <a:pPr marL="0" lvl="0" indent="0" algn="l" rtl="0">
                        <a:spcBef>
                          <a:spcPts val="0"/>
                        </a:spcBef>
                        <a:spcAft>
                          <a:spcPts val="0"/>
                        </a:spcAft>
                        <a:buNone/>
                      </a:pPr>
                      <a:r>
                        <a:rPr lang="ja" b="1"/>
                        <a:t>確率質量関数</a:t>
                      </a:r>
                      <a:endParaRPr b="1"/>
                    </a:p>
                  </a:txBody>
                  <a:tcPr marL="91425" marR="91425" marT="91425" marB="91425" anchor="ctr"/>
                </a:tc>
                <a:tc>
                  <a:txBody>
                    <a:bodyPr/>
                    <a:lstStyle/>
                    <a:p>
                      <a:pPr marL="0" lvl="0" indent="0" algn="l" rtl="0">
                        <a:spcBef>
                          <a:spcPts val="0"/>
                        </a:spcBef>
                        <a:spcAft>
                          <a:spcPts val="0"/>
                        </a:spcAft>
                        <a:buNone/>
                      </a:pPr>
                      <a:endParaRPr b="1"/>
                    </a:p>
                  </a:txBody>
                  <a:tcPr marL="91425" marR="91425" marT="91425" marB="91425"/>
                </a:tc>
                <a:extLst>
                  <a:ext uri="{0D108BD9-81ED-4DB2-BD59-A6C34878D82A}">
                    <a16:rowId xmlns:a16="http://schemas.microsoft.com/office/drawing/2014/main" val="10000"/>
                  </a:ext>
                </a:extLst>
              </a:tr>
              <a:tr h="231150">
                <a:tc>
                  <a:txBody>
                    <a:bodyPr/>
                    <a:lstStyle/>
                    <a:p>
                      <a:pPr marL="0" lvl="0" indent="0" algn="l" rtl="0">
                        <a:spcBef>
                          <a:spcPts val="0"/>
                        </a:spcBef>
                        <a:spcAft>
                          <a:spcPts val="0"/>
                        </a:spcAft>
                        <a:buNone/>
                      </a:pPr>
                      <a:r>
                        <a:rPr lang="ja" b="1"/>
                        <a:t>確率変数</a:t>
                      </a:r>
                      <a:endParaRPr b="1"/>
                    </a:p>
                  </a:txBody>
                  <a:tcPr marL="91425" marR="91425" marT="91425" marB="91425" anchor="ctr"/>
                </a:tc>
                <a:tc>
                  <a:txBody>
                    <a:bodyPr/>
                    <a:lstStyle/>
                    <a:p>
                      <a:pPr marL="0" lvl="0" indent="0" algn="l" rtl="0">
                        <a:spcBef>
                          <a:spcPts val="0"/>
                        </a:spcBef>
                        <a:spcAft>
                          <a:spcPts val="0"/>
                        </a:spcAft>
                        <a:buNone/>
                      </a:pPr>
                      <a:r>
                        <a:rPr lang="ja" b="1"/>
                        <a:t>x : 表が出る回数</a:t>
                      </a:r>
                      <a:endParaRPr b="1"/>
                    </a:p>
                  </a:txBody>
                  <a:tcPr marL="91425" marR="91425" marT="91425" marB="91425"/>
                </a:tc>
                <a:extLst>
                  <a:ext uri="{0D108BD9-81ED-4DB2-BD59-A6C34878D82A}">
                    <a16:rowId xmlns:a16="http://schemas.microsoft.com/office/drawing/2014/main" val="10001"/>
                  </a:ext>
                </a:extLst>
              </a:tr>
              <a:tr h="329025">
                <a:tc>
                  <a:txBody>
                    <a:bodyPr/>
                    <a:lstStyle/>
                    <a:p>
                      <a:pPr marL="0" lvl="0" indent="0" algn="l" rtl="0">
                        <a:spcBef>
                          <a:spcPts val="0"/>
                        </a:spcBef>
                        <a:spcAft>
                          <a:spcPts val="0"/>
                        </a:spcAft>
                        <a:buNone/>
                      </a:pPr>
                      <a:r>
                        <a:rPr lang="ja" b="1"/>
                        <a:t>パラメーター</a:t>
                      </a:r>
                      <a:endParaRPr b="1"/>
                    </a:p>
                  </a:txBody>
                  <a:tcPr marL="91425" marR="91425" marT="91425" marB="91425" anchor="ctr"/>
                </a:tc>
                <a:tc>
                  <a:txBody>
                    <a:bodyPr/>
                    <a:lstStyle/>
                    <a:p>
                      <a:pPr marL="0" lvl="0" indent="0" algn="l" rtl="0">
                        <a:spcBef>
                          <a:spcPts val="0"/>
                        </a:spcBef>
                        <a:spcAft>
                          <a:spcPts val="0"/>
                        </a:spcAft>
                        <a:buNone/>
                      </a:pPr>
                      <a:r>
                        <a:rPr lang="ja" b="1"/>
                        <a:t>p : 表が出る確率, n : コインを振る回数</a:t>
                      </a:r>
                      <a:endParaRPr b="1"/>
                    </a:p>
                  </a:txBody>
                  <a:tcPr marL="91425" marR="91425" marT="91425" marB="91425"/>
                </a:tc>
                <a:extLst>
                  <a:ext uri="{0D108BD9-81ED-4DB2-BD59-A6C34878D82A}">
                    <a16:rowId xmlns:a16="http://schemas.microsoft.com/office/drawing/2014/main" val="10002"/>
                  </a:ext>
                </a:extLst>
              </a:tr>
            </a:tbl>
          </a:graphicData>
        </a:graphic>
      </p:graphicFrame>
      <p:sp>
        <p:nvSpPr>
          <p:cNvPr id="1756" name="Google Shape;1756;p8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ベイズ統計基礎理論：確率密度関数の「正規化定数」</a:t>
            </a:r>
            <a:endParaRPr/>
          </a:p>
        </p:txBody>
      </p:sp>
      <p:sp>
        <p:nvSpPr>
          <p:cNvPr id="1757" name="Google Shape;1757;p8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72</a:t>
            </a:fld>
            <a:endParaRPr/>
          </a:p>
        </p:txBody>
      </p:sp>
      <p:sp>
        <p:nvSpPr>
          <p:cNvPr id="1758" name="Google Shape;1758;p85"/>
          <p:cNvSpPr txBox="1"/>
          <p:nvPr/>
        </p:nvSpPr>
        <p:spPr>
          <a:xfrm>
            <a:off x="434975" y="1076550"/>
            <a:ext cx="36102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t>二項分布</a:t>
            </a:r>
            <a:endParaRPr b="1"/>
          </a:p>
        </p:txBody>
      </p:sp>
      <p:sp>
        <p:nvSpPr>
          <p:cNvPr id="1759" name="Google Shape;1759;p85"/>
          <p:cNvSpPr txBox="1"/>
          <p:nvPr/>
        </p:nvSpPr>
        <p:spPr>
          <a:xfrm>
            <a:off x="434975" y="3057750"/>
            <a:ext cx="36102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t>Beta分布</a:t>
            </a:r>
            <a:endParaRPr b="1"/>
          </a:p>
        </p:txBody>
      </p:sp>
      <p:sp>
        <p:nvSpPr>
          <p:cNvPr id="1760" name="Google Shape;1760;p85"/>
          <p:cNvSpPr/>
          <p:nvPr/>
        </p:nvSpPr>
        <p:spPr>
          <a:xfrm>
            <a:off x="315350" y="717700"/>
            <a:ext cx="8593200" cy="4143300"/>
          </a:xfrm>
          <a:prstGeom prst="rect">
            <a:avLst/>
          </a:prstGeom>
          <a:solidFill>
            <a:srgbClr val="FFFFFF">
              <a:alpha val="82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1" name="Google Shape;1761;p85"/>
          <p:cNvPicPr preferRelativeResize="0"/>
          <p:nvPr/>
        </p:nvPicPr>
        <p:blipFill rotWithShape="1">
          <a:blip r:embed="rId3">
            <a:alphaModFix/>
          </a:blip>
          <a:srcRect l="43155" r="42794"/>
          <a:stretch/>
        </p:blipFill>
        <p:spPr>
          <a:xfrm>
            <a:off x="3675475" y="1519800"/>
            <a:ext cx="598200" cy="342900"/>
          </a:xfrm>
          <a:prstGeom prst="rect">
            <a:avLst/>
          </a:prstGeom>
          <a:noFill/>
          <a:ln>
            <a:noFill/>
          </a:ln>
        </p:spPr>
      </p:pic>
      <p:pic>
        <p:nvPicPr>
          <p:cNvPr id="1762" name="Google Shape;1762;p85"/>
          <p:cNvPicPr preferRelativeResize="0"/>
          <p:nvPr/>
        </p:nvPicPr>
        <p:blipFill rotWithShape="1">
          <a:blip r:embed="rId4">
            <a:alphaModFix/>
          </a:blip>
          <a:srcRect l="31196" r="41720"/>
          <a:stretch/>
        </p:blipFill>
        <p:spPr>
          <a:xfrm>
            <a:off x="2957774" y="3408475"/>
            <a:ext cx="935199" cy="541150"/>
          </a:xfrm>
          <a:prstGeom prst="rect">
            <a:avLst/>
          </a:prstGeom>
          <a:noFill/>
          <a:ln>
            <a:noFill/>
          </a:ln>
        </p:spPr>
      </p:pic>
      <p:sp>
        <p:nvSpPr>
          <p:cNvPr id="1763" name="Google Shape;1763;p85"/>
          <p:cNvSpPr txBox="1"/>
          <p:nvPr/>
        </p:nvSpPr>
        <p:spPr>
          <a:xfrm>
            <a:off x="467600" y="706827"/>
            <a:ext cx="84117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a:solidFill>
                  <a:srgbClr val="434343"/>
                </a:solidFill>
              </a:rPr>
              <a:t>では、</a:t>
            </a:r>
            <a:r>
              <a:rPr lang="ja" b="1">
                <a:solidFill>
                  <a:srgbClr val="434343"/>
                </a:solidFill>
              </a:rPr>
              <a:t>同じではない</a:t>
            </a:r>
            <a:r>
              <a:rPr lang="ja">
                <a:solidFill>
                  <a:srgbClr val="434343"/>
                </a:solidFill>
              </a:rPr>
              <a:t>構造の部分は何を意味しているか？</a:t>
            </a:r>
            <a:endParaRPr>
              <a:solidFill>
                <a:srgbClr val="434343"/>
              </a:solidFill>
            </a:endParaRPr>
          </a:p>
        </p:txBody>
      </p:sp>
      <p:sp>
        <p:nvSpPr>
          <p:cNvPr id="1764" name="Google Shape;1764;p85"/>
          <p:cNvSpPr txBox="1"/>
          <p:nvPr/>
        </p:nvSpPr>
        <p:spPr>
          <a:xfrm>
            <a:off x="3262250" y="3856200"/>
            <a:ext cx="5617200" cy="79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434343"/>
                </a:solidFill>
              </a:rPr>
              <a:t>この「共通しない部分」は確率変数について積分した際に1になるようにするための定数で「正規化定数」と言います</a:t>
            </a:r>
            <a:endParaRPr b="1">
              <a:solidFill>
                <a:srgbClr val="434343"/>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Google Shape;1769;p86"/>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73</a:t>
            </a:fld>
            <a:endParaRPr/>
          </a:p>
        </p:txBody>
      </p:sp>
      <p:sp>
        <p:nvSpPr>
          <p:cNvPr id="1770" name="Google Shape;1770;p86"/>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ベイズ統計基礎理論：基底と正規化定数の関係</a:t>
            </a:r>
            <a:endParaRPr/>
          </a:p>
        </p:txBody>
      </p:sp>
      <p:sp>
        <p:nvSpPr>
          <p:cNvPr id="1771" name="Google Shape;1771;p86"/>
          <p:cNvSpPr txBox="1"/>
          <p:nvPr/>
        </p:nvSpPr>
        <p:spPr>
          <a:xfrm>
            <a:off x="467600" y="706824"/>
            <a:ext cx="8411700" cy="43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rgbClr val="434343"/>
                </a:solidFill>
              </a:rPr>
              <a:t>「確率変数について積分し1になるように」とはつまり以下の関係です。</a:t>
            </a:r>
            <a:endParaRPr>
              <a:solidFill>
                <a:srgbClr val="434343"/>
              </a:solidFill>
            </a:endParaRPr>
          </a:p>
        </p:txBody>
      </p:sp>
      <p:pic>
        <p:nvPicPr>
          <p:cNvPr id="1772" name="Google Shape;1772;p86"/>
          <p:cNvPicPr preferRelativeResize="0"/>
          <p:nvPr/>
        </p:nvPicPr>
        <p:blipFill>
          <a:blip r:embed="rId3">
            <a:alphaModFix/>
          </a:blip>
          <a:stretch>
            <a:fillRect/>
          </a:stretch>
        </p:blipFill>
        <p:spPr>
          <a:xfrm>
            <a:off x="1828800" y="1217721"/>
            <a:ext cx="3429000" cy="914400"/>
          </a:xfrm>
          <a:prstGeom prst="rect">
            <a:avLst/>
          </a:prstGeom>
          <a:noFill/>
          <a:ln>
            <a:noFill/>
          </a:ln>
        </p:spPr>
      </p:pic>
      <p:pic>
        <p:nvPicPr>
          <p:cNvPr id="1773" name="Google Shape;1773;p86"/>
          <p:cNvPicPr preferRelativeResize="0"/>
          <p:nvPr/>
        </p:nvPicPr>
        <p:blipFill>
          <a:blip r:embed="rId4">
            <a:alphaModFix/>
          </a:blip>
          <a:stretch>
            <a:fillRect/>
          </a:stretch>
        </p:blipFill>
        <p:spPr>
          <a:xfrm>
            <a:off x="1718425" y="3079246"/>
            <a:ext cx="4086225" cy="838200"/>
          </a:xfrm>
          <a:prstGeom prst="rect">
            <a:avLst/>
          </a:prstGeom>
          <a:noFill/>
          <a:ln>
            <a:noFill/>
          </a:ln>
        </p:spPr>
      </p:pic>
      <p:sp>
        <p:nvSpPr>
          <p:cNvPr id="1774" name="Google Shape;1774;p86"/>
          <p:cNvSpPr txBox="1"/>
          <p:nvPr/>
        </p:nvSpPr>
        <p:spPr>
          <a:xfrm>
            <a:off x="576325" y="1511925"/>
            <a:ext cx="9135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434343"/>
                </a:solidFill>
              </a:rPr>
              <a:t>二項分布</a:t>
            </a:r>
            <a:endParaRPr b="1">
              <a:solidFill>
                <a:srgbClr val="434343"/>
              </a:solidFill>
            </a:endParaRPr>
          </a:p>
        </p:txBody>
      </p:sp>
      <p:sp>
        <p:nvSpPr>
          <p:cNvPr id="1775" name="Google Shape;1775;p86"/>
          <p:cNvSpPr txBox="1"/>
          <p:nvPr/>
        </p:nvSpPr>
        <p:spPr>
          <a:xfrm>
            <a:off x="576325" y="3416925"/>
            <a:ext cx="10329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434343"/>
                </a:solidFill>
              </a:rPr>
              <a:t>Beta分布</a:t>
            </a:r>
            <a:endParaRPr b="1">
              <a:solidFill>
                <a:srgbClr val="434343"/>
              </a:solidFill>
            </a:endParaRPr>
          </a:p>
        </p:txBody>
      </p:sp>
      <p:sp>
        <p:nvSpPr>
          <p:cNvPr id="1776" name="Google Shape;1776;p86"/>
          <p:cNvSpPr txBox="1"/>
          <p:nvPr/>
        </p:nvSpPr>
        <p:spPr>
          <a:xfrm>
            <a:off x="1586500" y="2211089"/>
            <a:ext cx="4893300" cy="43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a:solidFill>
                  <a:srgbClr val="434343"/>
                </a:solidFill>
              </a:rPr>
              <a:t>x について積分,ただしxは離散なので和を取って1にする。</a:t>
            </a:r>
            <a:endParaRPr>
              <a:solidFill>
                <a:srgbClr val="434343"/>
              </a:solidFill>
            </a:endParaRPr>
          </a:p>
          <a:p>
            <a:pPr marL="0" lvl="0" indent="0" algn="l" rtl="0">
              <a:spcBef>
                <a:spcPts val="0"/>
              </a:spcBef>
              <a:spcAft>
                <a:spcPts val="0"/>
              </a:spcAft>
              <a:buNone/>
            </a:pPr>
            <a:r>
              <a:rPr lang="ja">
                <a:solidFill>
                  <a:srgbClr val="434343"/>
                </a:solidFill>
              </a:rPr>
              <a:t>これをAについて解くと nCx がもとまる</a:t>
            </a:r>
            <a:endParaRPr>
              <a:solidFill>
                <a:srgbClr val="434343"/>
              </a:solidFill>
            </a:endParaRPr>
          </a:p>
        </p:txBody>
      </p:sp>
      <p:sp>
        <p:nvSpPr>
          <p:cNvPr id="1777" name="Google Shape;1777;p86"/>
          <p:cNvSpPr txBox="1"/>
          <p:nvPr/>
        </p:nvSpPr>
        <p:spPr>
          <a:xfrm>
            <a:off x="1586500" y="4128175"/>
            <a:ext cx="56556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a:t>p について積分.これをBについて解くと　　　　　　がもとまる</a:t>
            </a:r>
            <a:endParaRPr/>
          </a:p>
        </p:txBody>
      </p:sp>
      <p:sp>
        <p:nvSpPr>
          <p:cNvPr id="1778" name="Google Shape;1778;p86"/>
          <p:cNvSpPr/>
          <p:nvPr/>
        </p:nvSpPr>
        <p:spPr>
          <a:xfrm>
            <a:off x="2653300" y="1419775"/>
            <a:ext cx="2044500" cy="5103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86"/>
          <p:cNvSpPr txBox="1"/>
          <p:nvPr/>
        </p:nvSpPr>
        <p:spPr>
          <a:xfrm>
            <a:off x="2653450" y="1141800"/>
            <a:ext cx="2044500" cy="20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基底</a:t>
            </a:r>
            <a:endParaRPr sz="1000" b="1">
              <a:solidFill>
                <a:srgbClr val="FF0062"/>
              </a:solidFill>
            </a:endParaRPr>
          </a:p>
        </p:txBody>
      </p:sp>
      <p:sp>
        <p:nvSpPr>
          <p:cNvPr id="1780" name="Google Shape;1780;p86"/>
          <p:cNvSpPr/>
          <p:nvPr/>
        </p:nvSpPr>
        <p:spPr>
          <a:xfrm>
            <a:off x="2500900" y="3248575"/>
            <a:ext cx="2370600" cy="5103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86"/>
          <p:cNvSpPr txBox="1"/>
          <p:nvPr/>
        </p:nvSpPr>
        <p:spPr>
          <a:xfrm>
            <a:off x="2501074" y="3046800"/>
            <a:ext cx="2370600" cy="20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基底</a:t>
            </a:r>
            <a:endParaRPr sz="1000" b="1">
              <a:solidFill>
                <a:srgbClr val="FF0062"/>
              </a:solidFill>
            </a:endParaRPr>
          </a:p>
        </p:txBody>
      </p:sp>
      <p:sp>
        <p:nvSpPr>
          <p:cNvPr id="1782" name="Google Shape;1782;p86"/>
          <p:cNvSpPr/>
          <p:nvPr/>
        </p:nvSpPr>
        <p:spPr>
          <a:xfrm>
            <a:off x="1621772" y="1419775"/>
            <a:ext cx="473100" cy="5103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86"/>
          <p:cNvSpPr txBox="1"/>
          <p:nvPr/>
        </p:nvSpPr>
        <p:spPr>
          <a:xfrm>
            <a:off x="1263555" y="1141800"/>
            <a:ext cx="1140600" cy="20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FF0062"/>
                </a:solidFill>
              </a:rPr>
              <a:t>正規化定数</a:t>
            </a:r>
            <a:endParaRPr sz="1000" b="1">
              <a:solidFill>
                <a:srgbClr val="FF0062"/>
              </a:solidFill>
            </a:endParaRPr>
          </a:p>
        </p:txBody>
      </p:sp>
      <p:sp>
        <p:nvSpPr>
          <p:cNvPr id="1784" name="Google Shape;1784;p86"/>
          <p:cNvSpPr/>
          <p:nvPr/>
        </p:nvSpPr>
        <p:spPr>
          <a:xfrm>
            <a:off x="1586500" y="3248575"/>
            <a:ext cx="548700" cy="510300"/>
          </a:xfrm>
          <a:prstGeom prst="rect">
            <a:avLst/>
          </a:prstGeom>
          <a:noFill/>
          <a:ln w="19050"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86"/>
          <p:cNvSpPr txBox="1"/>
          <p:nvPr/>
        </p:nvSpPr>
        <p:spPr>
          <a:xfrm>
            <a:off x="1178548" y="3046800"/>
            <a:ext cx="1322700" cy="201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1000" b="1">
                <a:solidFill>
                  <a:srgbClr val="FF0062"/>
                </a:solidFill>
              </a:rPr>
              <a:t>正規化定数</a:t>
            </a:r>
            <a:endParaRPr sz="1000" b="1">
              <a:solidFill>
                <a:srgbClr val="FF0062"/>
              </a:solidFill>
            </a:endParaRPr>
          </a:p>
        </p:txBody>
      </p:sp>
      <p:pic>
        <p:nvPicPr>
          <p:cNvPr id="1786" name="Google Shape;1786;p86"/>
          <p:cNvPicPr preferRelativeResize="0"/>
          <p:nvPr/>
        </p:nvPicPr>
        <p:blipFill rotWithShape="1">
          <a:blip r:embed="rId5">
            <a:alphaModFix/>
          </a:blip>
          <a:srcRect l="31196" r="41720"/>
          <a:stretch/>
        </p:blipFill>
        <p:spPr>
          <a:xfrm>
            <a:off x="4871499" y="3982688"/>
            <a:ext cx="935199" cy="5411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790"/>
        <p:cNvGrpSpPr/>
        <p:nvPr/>
      </p:nvGrpSpPr>
      <p:grpSpPr>
        <a:xfrm>
          <a:off x="0" y="0"/>
          <a:ext cx="0" cy="0"/>
          <a:chOff x="0" y="0"/>
          <a:chExt cx="0" cy="0"/>
        </a:xfrm>
      </p:grpSpPr>
      <p:pic>
        <p:nvPicPr>
          <p:cNvPr id="1791" name="Google Shape;1791;p87"/>
          <p:cNvPicPr preferRelativeResize="0"/>
          <p:nvPr/>
        </p:nvPicPr>
        <p:blipFill>
          <a:blip r:embed="rId3">
            <a:alphaModFix/>
          </a:blip>
          <a:stretch>
            <a:fillRect/>
          </a:stretch>
        </p:blipFill>
        <p:spPr>
          <a:xfrm>
            <a:off x="585347" y="2968526"/>
            <a:ext cx="2523100" cy="296835"/>
          </a:xfrm>
          <a:prstGeom prst="rect">
            <a:avLst/>
          </a:prstGeom>
          <a:noFill/>
          <a:ln>
            <a:noFill/>
          </a:ln>
        </p:spPr>
      </p:pic>
      <p:pic>
        <p:nvPicPr>
          <p:cNvPr id="1792" name="Google Shape;1792;p87"/>
          <p:cNvPicPr preferRelativeResize="0"/>
          <p:nvPr/>
        </p:nvPicPr>
        <p:blipFill>
          <a:blip r:embed="rId4">
            <a:alphaModFix/>
          </a:blip>
          <a:stretch>
            <a:fillRect/>
          </a:stretch>
        </p:blipFill>
        <p:spPr>
          <a:xfrm>
            <a:off x="2832400" y="2477227"/>
            <a:ext cx="1914075" cy="257664"/>
          </a:xfrm>
          <a:prstGeom prst="rect">
            <a:avLst/>
          </a:prstGeom>
          <a:noFill/>
          <a:ln>
            <a:noFill/>
          </a:ln>
        </p:spPr>
      </p:pic>
      <p:pic>
        <p:nvPicPr>
          <p:cNvPr id="1793" name="Google Shape;1793;p87"/>
          <p:cNvPicPr preferRelativeResize="0"/>
          <p:nvPr/>
        </p:nvPicPr>
        <p:blipFill>
          <a:blip r:embed="rId5">
            <a:alphaModFix/>
          </a:blip>
          <a:stretch>
            <a:fillRect/>
          </a:stretch>
        </p:blipFill>
        <p:spPr>
          <a:xfrm>
            <a:off x="1152072" y="2527552"/>
            <a:ext cx="1479050" cy="215540"/>
          </a:xfrm>
          <a:prstGeom prst="rect">
            <a:avLst/>
          </a:prstGeom>
          <a:noFill/>
          <a:ln>
            <a:noFill/>
          </a:ln>
        </p:spPr>
      </p:pic>
      <p:sp>
        <p:nvSpPr>
          <p:cNvPr id="1794" name="Google Shape;1794;p8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74</a:t>
            </a:fld>
            <a:endParaRPr/>
          </a:p>
        </p:txBody>
      </p:sp>
      <p:sp>
        <p:nvSpPr>
          <p:cNvPr id="1795" name="Google Shape;1795;p8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ja" sz="2400" b="1"/>
              <a:t>ベイズ統計基礎理論：事後分布の導出</a:t>
            </a:r>
            <a:endParaRPr/>
          </a:p>
        </p:txBody>
      </p:sp>
      <p:sp>
        <p:nvSpPr>
          <p:cNvPr id="1796" name="Google Shape;1796;p87"/>
          <p:cNvSpPr txBox="1"/>
          <p:nvPr/>
        </p:nvSpPr>
        <p:spPr>
          <a:xfrm>
            <a:off x="467600" y="630625"/>
            <a:ext cx="8411700" cy="52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solidFill>
                  <a:srgbClr val="434343"/>
                </a:solidFill>
              </a:rPr>
              <a:t>では「正規化定数」と「基底」うまく使って事後分布を求めます。事後分布は尤度関数と事前分布を掛け算すれば良いのですが、計算を簡単にするためにまず「基底」どうしで掛けます。</a:t>
            </a:r>
            <a:endParaRPr>
              <a:solidFill>
                <a:srgbClr val="434343"/>
              </a:solidFill>
            </a:endParaRPr>
          </a:p>
        </p:txBody>
      </p:sp>
      <p:pic>
        <p:nvPicPr>
          <p:cNvPr id="1797" name="Google Shape;1797;p87"/>
          <p:cNvPicPr preferRelativeResize="0"/>
          <p:nvPr/>
        </p:nvPicPr>
        <p:blipFill>
          <a:blip r:embed="rId6">
            <a:alphaModFix/>
          </a:blip>
          <a:stretch>
            <a:fillRect/>
          </a:stretch>
        </p:blipFill>
        <p:spPr>
          <a:xfrm>
            <a:off x="591402" y="1232725"/>
            <a:ext cx="3306115" cy="290010"/>
          </a:xfrm>
          <a:prstGeom prst="rect">
            <a:avLst/>
          </a:prstGeom>
          <a:noFill/>
          <a:ln>
            <a:noFill/>
          </a:ln>
        </p:spPr>
      </p:pic>
      <p:pic>
        <p:nvPicPr>
          <p:cNvPr id="1798" name="Google Shape;1798;p87"/>
          <p:cNvPicPr preferRelativeResize="0"/>
          <p:nvPr/>
        </p:nvPicPr>
        <p:blipFill>
          <a:blip r:embed="rId7">
            <a:alphaModFix/>
          </a:blip>
          <a:stretch>
            <a:fillRect/>
          </a:stretch>
        </p:blipFill>
        <p:spPr>
          <a:xfrm>
            <a:off x="591402" y="1595242"/>
            <a:ext cx="3226362" cy="290010"/>
          </a:xfrm>
          <a:prstGeom prst="rect">
            <a:avLst/>
          </a:prstGeom>
          <a:noFill/>
          <a:ln>
            <a:noFill/>
          </a:ln>
        </p:spPr>
      </p:pic>
      <p:pic>
        <p:nvPicPr>
          <p:cNvPr id="1799" name="Google Shape;1799;p87"/>
          <p:cNvPicPr preferRelativeResize="0"/>
          <p:nvPr/>
        </p:nvPicPr>
        <p:blipFill>
          <a:blip r:embed="rId8">
            <a:alphaModFix/>
          </a:blip>
          <a:stretch>
            <a:fillRect/>
          </a:stretch>
        </p:blipFill>
        <p:spPr>
          <a:xfrm>
            <a:off x="591402" y="1990382"/>
            <a:ext cx="2588340" cy="290010"/>
          </a:xfrm>
          <a:prstGeom prst="rect">
            <a:avLst/>
          </a:prstGeom>
          <a:noFill/>
          <a:ln>
            <a:noFill/>
          </a:ln>
        </p:spPr>
      </p:pic>
      <p:sp>
        <p:nvSpPr>
          <p:cNvPr id="1800" name="Google Shape;1800;p87"/>
          <p:cNvSpPr txBox="1"/>
          <p:nvPr/>
        </p:nvSpPr>
        <p:spPr>
          <a:xfrm>
            <a:off x="2635949" y="2481728"/>
            <a:ext cx="254400" cy="29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a:t>
            </a:r>
            <a:endParaRPr/>
          </a:p>
        </p:txBody>
      </p:sp>
      <p:sp>
        <p:nvSpPr>
          <p:cNvPr id="1801" name="Google Shape;1801;p87"/>
          <p:cNvSpPr txBox="1"/>
          <p:nvPr/>
        </p:nvSpPr>
        <p:spPr>
          <a:xfrm>
            <a:off x="509150" y="3348625"/>
            <a:ext cx="8244600" cy="2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となりこれはBeta分布の「基底」です。この「基底」に「正規化定数」をかけてあげれば確率分布となります。</a:t>
            </a:r>
            <a:endParaRPr sz="1000">
              <a:solidFill>
                <a:srgbClr val="434343"/>
              </a:solidFill>
            </a:endParaRPr>
          </a:p>
        </p:txBody>
      </p:sp>
      <p:sp>
        <p:nvSpPr>
          <p:cNvPr id="1802" name="Google Shape;1802;p87"/>
          <p:cNvSpPr txBox="1"/>
          <p:nvPr/>
        </p:nvSpPr>
        <p:spPr>
          <a:xfrm>
            <a:off x="543625" y="2544552"/>
            <a:ext cx="674100" cy="1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ここで</a:t>
            </a:r>
            <a:endParaRPr sz="1000">
              <a:solidFill>
                <a:srgbClr val="434343"/>
              </a:solidFill>
            </a:endParaRPr>
          </a:p>
        </p:txBody>
      </p:sp>
      <p:sp>
        <p:nvSpPr>
          <p:cNvPr id="1803" name="Google Shape;1803;p87"/>
          <p:cNvSpPr txBox="1"/>
          <p:nvPr/>
        </p:nvSpPr>
        <p:spPr>
          <a:xfrm>
            <a:off x="4746475" y="2536127"/>
            <a:ext cx="1005900" cy="1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000">
                <a:solidFill>
                  <a:srgbClr val="434343"/>
                </a:solidFill>
              </a:rPr>
              <a:t>とすると</a:t>
            </a:r>
            <a:endParaRPr sz="1000">
              <a:solidFill>
                <a:srgbClr val="434343"/>
              </a:solidFill>
            </a:endParaRPr>
          </a:p>
        </p:txBody>
      </p:sp>
      <p:pic>
        <p:nvPicPr>
          <p:cNvPr id="1804" name="Google Shape;1804;p87"/>
          <p:cNvPicPr preferRelativeResize="0"/>
          <p:nvPr/>
        </p:nvPicPr>
        <p:blipFill>
          <a:blip r:embed="rId9">
            <a:alphaModFix/>
          </a:blip>
          <a:stretch>
            <a:fillRect/>
          </a:stretch>
        </p:blipFill>
        <p:spPr>
          <a:xfrm>
            <a:off x="609600" y="3714925"/>
            <a:ext cx="5667375" cy="609600"/>
          </a:xfrm>
          <a:prstGeom prst="rect">
            <a:avLst/>
          </a:prstGeom>
          <a:noFill/>
          <a:ln>
            <a:noFill/>
          </a:ln>
        </p:spPr>
      </p:pic>
      <p:sp>
        <p:nvSpPr>
          <p:cNvPr id="1805" name="Google Shape;1805;p87"/>
          <p:cNvSpPr txBox="1"/>
          <p:nvPr/>
        </p:nvSpPr>
        <p:spPr>
          <a:xfrm>
            <a:off x="358600" y="4338803"/>
            <a:ext cx="85206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b="1">
                <a:solidFill>
                  <a:srgbClr val="434343"/>
                </a:solidFill>
              </a:rPr>
              <a:t>この計算を覚える必要はありませんが、確率密度関数は規定と正規化定数で構成されていることを知っておくと、後々自分で勉強する際にわかりやすくなるので頭の片隅に入れておくといいでしょう。</a:t>
            </a:r>
            <a:endParaRPr b="1">
              <a:solidFill>
                <a:srgbClr val="434343"/>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809"/>
        <p:cNvGrpSpPr/>
        <p:nvPr/>
      </p:nvGrpSpPr>
      <p:grpSpPr>
        <a:xfrm>
          <a:off x="0" y="0"/>
          <a:ext cx="0" cy="0"/>
          <a:chOff x="0" y="0"/>
          <a:chExt cx="0" cy="0"/>
        </a:xfrm>
      </p:grpSpPr>
      <p:sp>
        <p:nvSpPr>
          <p:cNvPr id="1810" name="Google Shape;1810;p88"/>
          <p:cNvSpPr/>
          <p:nvPr/>
        </p:nvSpPr>
        <p:spPr>
          <a:xfrm>
            <a:off x="5507800" y="3445525"/>
            <a:ext cx="3126000" cy="110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88"/>
          <p:cNvSpPr/>
          <p:nvPr/>
        </p:nvSpPr>
        <p:spPr>
          <a:xfrm>
            <a:off x="5507800" y="1997725"/>
            <a:ext cx="3126000" cy="110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88"/>
          <p:cNvSpPr/>
          <p:nvPr/>
        </p:nvSpPr>
        <p:spPr>
          <a:xfrm>
            <a:off x="2307400" y="3445525"/>
            <a:ext cx="3126000" cy="110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88"/>
          <p:cNvSpPr/>
          <p:nvPr/>
        </p:nvSpPr>
        <p:spPr>
          <a:xfrm>
            <a:off x="2307400" y="1997725"/>
            <a:ext cx="3126000" cy="1109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88"/>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ベイズ統計基礎理論：区間推定は両端だけ見ればいい？</a:t>
            </a:r>
            <a:endParaRPr sz="2400" b="1"/>
          </a:p>
        </p:txBody>
      </p:sp>
      <p:sp>
        <p:nvSpPr>
          <p:cNvPr id="1815" name="Google Shape;1815;p88"/>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75</a:t>
            </a:fld>
            <a:endParaRPr/>
          </a:p>
        </p:txBody>
      </p:sp>
      <p:pic>
        <p:nvPicPr>
          <p:cNvPr id="1816" name="Google Shape;1816;p88"/>
          <p:cNvPicPr preferRelativeResize="0"/>
          <p:nvPr/>
        </p:nvPicPr>
        <p:blipFill>
          <a:blip r:embed="rId3">
            <a:alphaModFix/>
          </a:blip>
          <a:stretch>
            <a:fillRect/>
          </a:stretch>
        </p:blipFill>
        <p:spPr>
          <a:xfrm>
            <a:off x="510200" y="3450913"/>
            <a:ext cx="1717520" cy="1109233"/>
          </a:xfrm>
          <a:prstGeom prst="rect">
            <a:avLst/>
          </a:prstGeom>
          <a:noFill/>
          <a:ln>
            <a:noFill/>
          </a:ln>
        </p:spPr>
      </p:pic>
      <p:pic>
        <p:nvPicPr>
          <p:cNvPr id="1817" name="Google Shape;1817;p88"/>
          <p:cNvPicPr preferRelativeResize="0"/>
          <p:nvPr/>
        </p:nvPicPr>
        <p:blipFill>
          <a:blip r:embed="rId4">
            <a:alphaModFix/>
          </a:blip>
          <a:stretch>
            <a:fillRect/>
          </a:stretch>
        </p:blipFill>
        <p:spPr>
          <a:xfrm>
            <a:off x="5482696" y="3450927"/>
            <a:ext cx="1717520" cy="1109233"/>
          </a:xfrm>
          <a:prstGeom prst="rect">
            <a:avLst/>
          </a:prstGeom>
          <a:noFill/>
          <a:ln>
            <a:noFill/>
          </a:ln>
        </p:spPr>
      </p:pic>
      <p:pic>
        <p:nvPicPr>
          <p:cNvPr id="1818" name="Google Shape;1818;p88"/>
          <p:cNvPicPr preferRelativeResize="0"/>
          <p:nvPr/>
        </p:nvPicPr>
        <p:blipFill>
          <a:blip r:embed="rId5">
            <a:alphaModFix/>
          </a:blip>
          <a:stretch>
            <a:fillRect/>
          </a:stretch>
        </p:blipFill>
        <p:spPr>
          <a:xfrm>
            <a:off x="537038" y="1997715"/>
            <a:ext cx="1663847" cy="1109233"/>
          </a:xfrm>
          <a:prstGeom prst="rect">
            <a:avLst/>
          </a:prstGeom>
          <a:noFill/>
          <a:ln>
            <a:noFill/>
          </a:ln>
        </p:spPr>
      </p:pic>
      <p:pic>
        <p:nvPicPr>
          <p:cNvPr id="1819" name="Google Shape;1819;p88"/>
          <p:cNvPicPr preferRelativeResize="0"/>
          <p:nvPr/>
        </p:nvPicPr>
        <p:blipFill>
          <a:blip r:embed="rId6">
            <a:alphaModFix/>
          </a:blip>
          <a:stretch>
            <a:fillRect/>
          </a:stretch>
        </p:blipFill>
        <p:spPr>
          <a:xfrm>
            <a:off x="5536826" y="1997729"/>
            <a:ext cx="1663847" cy="1109233"/>
          </a:xfrm>
          <a:prstGeom prst="rect">
            <a:avLst/>
          </a:prstGeom>
          <a:noFill/>
          <a:ln>
            <a:noFill/>
          </a:ln>
        </p:spPr>
      </p:pic>
      <p:pic>
        <p:nvPicPr>
          <p:cNvPr id="1820" name="Google Shape;1820;p88"/>
          <p:cNvPicPr preferRelativeResize="0"/>
          <p:nvPr/>
        </p:nvPicPr>
        <p:blipFill>
          <a:blip r:embed="rId7">
            <a:alphaModFix/>
          </a:blip>
          <a:stretch>
            <a:fillRect/>
          </a:stretch>
        </p:blipFill>
        <p:spPr>
          <a:xfrm>
            <a:off x="2361565" y="1997717"/>
            <a:ext cx="1663847" cy="1109233"/>
          </a:xfrm>
          <a:prstGeom prst="rect">
            <a:avLst/>
          </a:prstGeom>
          <a:noFill/>
          <a:ln>
            <a:noFill/>
          </a:ln>
        </p:spPr>
      </p:pic>
      <p:sp>
        <p:nvSpPr>
          <p:cNvPr id="1821" name="Google Shape;1821;p88"/>
          <p:cNvSpPr txBox="1"/>
          <p:nvPr/>
        </p:nvSpPr>
        <p:spPr>
          <a:xfrm>
            <a:off x="303200" y="671350"/>
            <a:ext cx="8605200" cy="93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事後分布が求まりましたので、区間推定を行ってみましょう。しかし、従来の区間推定の考え方通り、95%区間の上端と下端を求めると最頻値が区間外に位置してしまいます。また事後分布は多峰性のある分布になってしまうこともしばしあるため、両端に着目した区間推定の場合は、分布の「谷」が区間内になってしまう事もあります。そのため、事後分布の区間推定では頻度に着目した</a:t>
            </a:r>
            <a:r>
              <a:rPr lang="ja" sz="1200" b="1">
                <a:solidFill>
                  <a:srgbClr val="434343"/>
                </a:solidFill>
              </a:rPr>
              <a:t>HPD（最高事後密度）区間</a:t>
            </a:r>
            <a:r>
              <a:rPr lang="ja" sz="1200">
                <a:solidFill>
                  <a:srgbClr val="434343"/>
                </a:solidFill>
              </a:rPr>
              <a:t>を用いることがあります。</a:t>
            </a:r>
            <a:endParaRPr sz="1200">
              <a:solidFill>
                <a:srgbClr val="434343"/>
              </a:solidFill>
            </a:endParaRPr>
          </a:p>
        </p:txBody>
      </p:sp>
      <p:sp>
        <p:nvSpPr>
          <p:cNvPr id="1822" name="Google Shape;1822;p88"/>
          <p:cNvSpPr txBox="1"/>
          <p:nvPr/>
        </p:nvSpPr>
        <p:spPr>
          <a:xfrm>
            <a:off x="636412" y="1831214"/>
            <a:ext cx="1564500" cy="1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事後分布（Beta分布）</a:t>
            </a:r>
            <a:endParaRPr sz="1000" b="1">
              <a:solidFill>
                <a:srgbClr val="434343"/>
              </a:solidFill>
            </a:endParaRPr>
          </a:p>
        </p:txBody>
      </p:sp>
      <p:sp>
        <p:nvSpPr>
          <p:cNvPr id="1823" name="Google Shape;1823;p88"/>
          <p:cNvSpPr txBox="1"/>
          <p:nvPr/>
        </p:nvSpPr>
        <p:spPr>
          <a:xfrm>
            <a:off x="636412" y="3279014"/>
            <a:ext cx="1564500" cy="1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事後分布（多峰分布）</a:t>
            </a:r>
            <a:endParaRPr sz="1000" b="1">
              <a:solidFill>
                <a:srgbClr val="434343"/>
              </a:solidFill>
            </a:endParaRPr>
          </a:p>
        </p:txBody>
      </p:sp>
      <p:sp>
        <p:nvSpPr>
          <p:cNvPr id="1824" name="Google Shape;1824;p88"/>
          <p:cNvSpPr txBox="1"/>
          <p:nvPr/>
        </p:nvSpPr>
        <p:spPr>
          <a:xfrm>
            <a:off x="2312788" y="1831225"/>
            <a:ext cx="3126000" cy="1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両端から求める区間(95%)</a:t>
            </a:r>
            <a:endParaRPr sz="1000" b="1">
              <a:solidFill>
                <a:srgbClr val="434343"/>
              </a:solidFill>
            </a:endParaRPr>
          </a:p>
        </p:txBody>
      </p:sp>
      <p:sp>
        <p:nvSpPr>
          <p:cNvPr id="1825" name="Google Shape;1825;p88"/>
          <p:cNvSpPr txBox="1"/>
          <p:nvPr/>
        </p:nvSpPr>
        <p:spPr>
          <a:xfrm>
            <a:off x="2312788" y="3279025"/>
            <a:ext cx="3126000" cy="1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両端から求める区間(95%)</a:t>
            </a:r>
            <a:endParaRPr sz="1000" b="1">
              <a:solidFill>
                <a:srgbClr val="434343"/>
              </a:solidFill>
            </a:endParaRPr>
          </a:p>
        </p:txBody>
      </p:sp>
      <p:sp>
        <p:nvSpPr>
          <p:cNvPr id="1826" name="Google Shape;1826;p88"/>
          <p:cNvSpPr txBox="1"/>
          <p:nvPr/>
        </p:nvSpPr>
        <p:spPr>
          <a:xfrm>
            <a:off x="5513188" y="1831225"/>
            <a:ext cx="3126000" cy="1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HPD区間(95%)</a:t>
            </a:r>
            <a:endParaRPr sz="1000" b="1">
              <a:solidFill>
                <a:srgbClr val="434343"/>
              </a:solidFill>
            </a:endParaRPr>
          </a:p>
        </p:txBody>
      </p:sp>
      <p:sp>
        <p:nvSpPr>
          <p:cNvPr id="1827" name="Google Shape;1827;p88"/>
          <p:cNvSpPr txBox="1"/>
          <p:nvPr/>
        </p:nvSpPr>
        <p:spPr>
          <a:xfrm>
            <a:off x="5513188" y="3279025"/>
            <a:ext cx="3126000" cy="17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HPD区間(95%)</a:t>
            </a:r>
            <a:endParaRPr sz="1000" b="1">
              <a:solidFill>
                <a:srgbClr val="434343"/>
              </a:solidFill>
            </a:endParaRPr>
          </a:p>
        </p:txBody>
      </p:sp>
      <p:sp>
        <p:nvSpPr>
          <p:cNvPr id="1828" name="Google Shape;1828;p88"/>
          <p:cNvSpPr txBox="1"/>
          <p:nvPr/>
        </p:nvSpPr>
        <p:spPr>
          <a:xfrm>
            <a:off x="4069825" y="2048275"/>
            <a:ext cx="1265400" cy="9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b="1">
                <a:solidFill>
                  <a:srgbClr val="666666"/>
                </a:solidFill>
              </a:rPr>
              <a:t>下端: 29% </a:t>
            </a:r>
            <a:endParaRPr sz="1100" b="1">
              <a:solidFill>
                <a:srgbClr val="666666"/>
              </a:solidFill>
            </a:endParaRPr>
          </a:p>
          <a:p>
            <a:pPr marL="0" lvl="0" indent="0" algn="l" rtl="0">
              <a:spcBef>
                <a:spcPts val="0"/>
              </a:spcBef>
              <a:spcAft>
                <a:spcPts val="0"/>
              </a:spcAft>
              <a:buClr>
                <a:schemeClr val="dk1"/>
              </a:buClr>
              <a:buSzPts val="1100"/>
              <a:buFont typeface="Arial"/>
              <a:buNone/>
            </a:pPr>
            <a:r>
              <a:rPr lang="ja" sz="1100" b="1">
                <a:solidFill>
                  <a:srgbClr val="666666"/>
                </a:solidFill>
              </a:rPr>
              <a:t>上端: 99%</a:t>
            </a:r>
            <a:endParaRPr sz="1100" b="1">
              <a:solidFill>
                <a:srgbClr val="666666"/>
              </a:solidFill>
            </a:endParaRPr>
          </a:p>
        </p:txBody>
      </p:sp>
      <p:sp>
        <p:nvSpPr>
          <p:cNvPr id="1829" name="Google Shape;1829;p88"/>
          <p:cNvSpPr txBox="1"/>
          <p:nvPr/>
        </p:nvSpPr>
        <p:spPr>
          <a:xfrm>
            <a:off x="4069825" y="3496075"/>
            <a:ext cx="1265400" cy="9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b="1">
                <a:solidFill>
                  <a:srgbClr val="666666"/>
                </a:solidFill>
              </a:rPr>
              <a:t>下端: -1.6</a:t>
            </a:r>
            <a:endParaRPr sz="1100" b="1">
              <a:solidFill>
                <a:srgbClr val="666666"/>
              </a:solidFill>
            </a:endParaRPr>
          </a:p>
          <a:p>
            <a:pPr marL="0" lvl="0" indent="0" algn="l" rtl="0">
              <a:spcBef>
                <a:spcPts val="0"/>
              </a:spcBef>
              <a:spcAft>
                <a:spcPts val="0"/>
              </a:spcAft>
              <a:buClr>
                <a:schemeClr val="dk1"/>
              </a:buClr>
              <a:buSzPts val="1100"/>
              <a:buFont typeface="Arial"/>
              <a:buNone/>
            </a:pPr>
            <a:r>
              <a:rPr lang="ja" sz="1100" b="1">
                <a:solidFill>
                  <a:srgbClr val="666666"/>
                </a:solidFill>
              </a:rPr>
              <a:t>上端: 8.5</a:t>
            </a:r>
            <a:endParaRPr sz="1100" b="1">
              <a:solidFill>
                <a:srgbClr val="666666"/>
              </a:solidFill>
            </a:endParaRPr>
          </a:p>
        </p:txBody>
      </p:sp>
      <p:sp>
        <p:nvSpPr>
          <p:cNvPr id="1830" name="Google Shape;1830;p88"/>
          <p:cNvSpPr txBox="1"/>
          <p:nvPr/>
        </p:nvSpPr>
        <p:spPr>
          <a:xfrm>
            <a:off x="7270225" y="2048275"/>
            <a:ext cx="1265400" cy="9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b="1">
                <a:solidFill>
                  <a:srgbClr val="666666"/>
                </a:solidFill>
              </a:rPr>
              <a:t>下端: 37%</a:t>
            </a:r>
            <a:endParaRPr sz="1100" b="1">
              <a:solidFill>
                <a:srgbClr val="666666"/>
              </a:solidFill>
            </a:endParaRPr>
          </a:p>
          <a:p>
            <a:pPr marL="0" lvl="0" indent="0" algn="l" rtl="0">
              <a:spcBef>
                <a:spcPts val="0"/>
              </a:spcBef>
              <a:spcAft>
                <a:spcPts val="0"/>
              </a:spcAft>
              <a:buClr>
                <a:schemeClr val="dk1"/>
              </a:buClr>
              <a:buSzPts val="1100"/>
              <a:buFont typeface="Arial"/>
              <a:buNone/>
            </a:pPr>
            <a:r>
              <a:rPr lang="ja" sz="1100" b="1">
                <a:solidFill>
                  <a:srgbClr val="666666"/>
                </a:solidFill>
              </a:rPr>
              <a:t>上端: 100%</a:t>
            </a:r>
            <a:endParaRPr sz="1100" b="1">
              <a:solidFill>
                <a:srgbClr val="666666"/>
              </a:solidFill>
            </a:endParaRPr>
          </a:p>
        </p:txBody>
      </p:sp>
      <p:sp>
        <p:nvSpPr>
          <p:cNvPr id="1831" name="Google Shape;1831;p88"/>
          <p:cNvSpPr txBox="1"/>
          <p:nvPr/>
        </p:nvSpPr>
        <p:spPr>
          <a:xfrm>
            <a:off x="7270225" y="3496075"/>
            <a:ext cx="1265400" cy="93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900" b="1">
                <a:solidFill>
                  <a:srgbClr val="666666"/>
                </a:solidFill>
              </a:rPr>
              <a:t>左の山</a:t>
            </a:r>
            <a:endParaRPr sz="900" b="1">
              <a:solidFill>
                <a:srgbClr val="666666"/>
              </a:solidFill>
            </a:endParaRPr>
          </a:p>
          <a:p>
            <a:pPr marL="0" lvl="0" indent="0" algn="l" rtl="0">
              <a:spcBef>
                <a:spcPts val="0"/>
              </a:spcBef>
              <a:spcAft>
                <a:spcPts val="0"/>
              </a:spcAft>
              <a:buNone/>
            </a:pPr>
            <a:r>
              <a:rPr lang="ja" sz="900" b="1">
                <a:solidFill>
                  <a:srgbClr val="666666"/>
                </a:solidFill>
              </a:rPr>
              <a:t>・下端: -2.0</a:t>
            </a:r>
            <a:endParaRPr sz="900" b="1">
              <a:solidFill>
                <a:srgbClr val="666666"/>
              </a:solidFill>
            </a:endParaRPr>
          </a:p>
          <a:p>
            <a:pPr marL="0" lvl="0" indent="0" algn="l" rtl="0">
              <a:spcBef>
                <a:spcPts val="0"/>
              </a:spcBef>
              <a:spcAft>
                <a:spcPts val="0"/>
              </a:spcAft>
              <a:buNone/>
            </a:pPr>
            <a:r>
              <a:rPr lang="ja" sz="900" b="1">
                <a:solidFill>
                  <a:srgbClr val="666666"/>
                </a:solidFill>
              </a:rPr>
              <a:t>・上端: 2.1  </a:t>
            </a:r>
            <a:endParaRPr sz="900" b="1">
              <a:solidFill>
                <a:srgbClr val="666666"/>
              </a:solidFill>
            </a:endParaRPr>
          </a:p>
          <a:p>
            <a:pPr marL="0" lvl="0" indent="0" algn="l" rtl="0">
              <a:spcBef>
                <a:spcPts val="0"/>
              </a:spcBef>
              <a:spcAft>
                <a:spcPts val="0"/>
              </a:spcAft>
              <a:buNone/>
            </a:pPr>
            <a:r>
              <a:rPr lang="ja" sz="900" b="1">
                <a:solidFill>
                  <a:srgbClr val="666666"/>
                </a:solidFill>
              </a:rPr>
              <a:t>右の山</a:t>
            </a:r>
            <a:endParaRPr sz="900" b="1">
              <a:solidFill>
                <a:srgbClr val="666666"/>
              </a:solidFill>
            </a:endParaRPr>
          </a:p>
          <a:p>
            <a:pPr marL="0" lvl="0" indent="0" algn="l" rtl="0">
              <a:spcBef>
                <a:spcPts val="0"/>
              </a:spcBef>
              <a:spcAft>
                <a:spcPts val="0"/>
              </a:spcAft>
              <a:buNone/>
            </a:pPr>
            <a:r>
              <a:rPr lang="ja" sz="900" b="1">
                <a:solidFill>
                  <a:srgbClr val="666666"/>
                </a:solidFill>
              </a:rPr>
              <a:t>・下端: 3.2 </a:t>
            </a:r>
            <a:endParaRPr sz="900" b="1">
              <a:solidFill>
                <a:srgbClr val="666666"/>
              </a:solidFill>
            </a:endParaRPr>
          </a:p>
          <a:p>
            <a:pPr marL="0" lvl="0" indent="0" algn="l" rtl="0">
              <a:spcBef>
                <a:spcPts val="0"/>
              </a:spcBef>
              <a:spcAft>
                <a:spcPts val="0"/>
              </a:spcAft>
              <a:buNone/>
            </a:pPr>
            <a:r>
              <a:rPr lang="ja" sz="900" b="1">
                <a:solidFill>
                  <a:srgbClr val="666666"/>
                </a:solidFill>
              </a:rPr>
              <a:t>・上端: 8.7</a:t>
            </a:r>
            <a:endParaRPr sz="900" b="1">
              <a:solidFill>
                <a:srgbClr val="666666"/>
              </a:solidFill>
            </a:endParaRPr>
          </a:p>
        </p:txBody>
      </p:sp>
      <p:pic>
        <p:nvPicPr>
          <p:cNvPr id="1832" name="Google Shape;1832;p88"/>
          <p:cNvPicPr preferRelativeResize="0"/>
          <p:nvPr/>
        </p:nvPicPr>
        <p:blipFill>
          <a:blip r:embed="rId8">
            <a:alphaModFix/>
          </a:blip>
          <a:stretch>
            <a:fillRect/>
          </a:stretch>
        </p:blipFill>
        <p:spPr>
          <a:xfrm>
            <a:off x="2307400" y="3456653"/>
            <a:ext cx="1717525" cy="110923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pic>
        <p:nvPicPr>
          <p:cNvPr id="1837" name="Google Shape;1837;p89"/>
          <p:cNvPicPr preferRelativeResize="0"/>
          <p:nvPr/>
        </p:nvPicPr>
        <p:blipFill>
          <a:blip r:embed="rId3">
            <a:alphaModFix/>
          </a:blip>
          <a:stretch>
            <a:fillRect/>
          </a:stretch>
        </p:blipFill>
        <p:spPr>
          <a:xfrm>
            <a:off x="6130900" y="1766153"/>
            <a:ext cx="2625225" cy="1695458"/>
          </a:xfrm>
          <a:prstGeom prst="rect">
            <a:avLst/>
          </a:prstGeom>
          <a:noFill/>
          <a:ln>
            <a:noFill/>
          </a:ln>
        </p:spPr>
      </p:pic>
      <p:pic>
        <p:nvPicPr>
          <p:cNvPr id="1838" name="Google Shape;1838;p89"/>
          <p:cNvPicPr preferRelativeResize="0"/>
          <p:nvPr/>
        </p:nvPicPr>
        <p:blipFill>
          <a:blip r:embed="rId4">
            <a:alphaModFix/>
          </a:blip>
          <a:stretch>
            <a:fillRect/>
          </a:stretch>
        </p:blipFill>
        <p:spPr>
          <a:xfrm>
            <a:off x="3259400" y="1771650"/>
            <a:ext cx="2625200" cy="1695441"/>
          </a:xfrm>
          <a:prstGeom prst="rect">
            <a:avLst/>
          </a:prstGeom>
          <a:noFill/>
          <a:ln>
            <a:noFill/>
          </a:ln>
        </p:spPr>
      </p:pic>
      <p:pic>
        <p:nvPicPr>
          <p:cNvPr id="1839" name="Google Shape;1839;p89"/>
          <p:cNvPicPr preferRelativeResize="0"/>
          <p:nvPr/>
        </p:nvPicPr>
        <p:blipFill>
          <a:blip r:embed="rId5">
            <a:alphaModFix/>
          </a:blip>
          <a:stretch>
            <a:fillRect/>
          </a:stretch>
        </p:blipFill>
        <p:spPr>
          <a:xfrm>
            <a:off x="387900" y="1776997"/>
            <a:ext cx="2625200" cy="1695441"/>
          </a:xfrm>
          <a:prstGeom prst="rect">
            <a:avLst/>
          </a:prstGeom>
          <a:noFill/>
          <a:ln>
            <a:noFill/>
          </a:ln>
        </p:spPr>
      </p:pic>
      <p:sp>
        <p:nvSpPr>
          <p:cNvPr id="1840" name="Google Shape;1840;p89"/>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ベイズ統計基礎理論：HPD区間算出の考え方</a:t>
            </a:r>
            <a:endParaRPr/>
          </a:p>
        </p:txBody>
      </p:sp>
      <p:sp>
        <p:nvSpPr>
          <p:cNvPr id="1841" name="Google Shape;1841;p89"/>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76</a:t>
            </a:fld>
            <a:endParaRPr/>
          </a:p>
        </p:txBody>
      </p:sp>
      <p:cxnSp>
        <p:nvCxnSpPr>
          <p:cNvPr id="1842" name="Google Shape;1842;p89"/>
          <p:cNvCxnSpPr/>
          <p:nvPr/>
        </p:nvCxnSpPr>
        <p:spPr>
          <a:xfrm>
            <a:off x="760400" y="2296825"/>
            <a:ext cx="2163300" cy="0"/>
          </a:xfrm>
          <a:prstGeom prst="straightConnector1">
            <a:avLst/>
          </a:prstGeom>
          <a:noFill/>
          <a:ln w="28575" cap="flat" cmpd="sng">
            <a:solidFill>
              <a:schemeClr val="dk2"/>
            </a:solidFill>
            <a:prstDash val="solid"/>
            <a:round/>
            <a:headEnd type="none" w="med" len="med"/>
            <a:tailEnd type="none" w="med" len="med"/>
          </a:ln>
        </p:spPr>
      </p:cxnSp>
      <p:sp>
        <p:nvSpPr>
          <p:cNvPr id="1843" name="Google Shape;1843;p89"/>
          <p:cNvSpPr/>
          <p:nvPr/>
        </p:nvSpPr>
        <p:spPr>
          <a:xfrm>
            <a:off x="1959950" y="1939100"/>
            <a:ext cx="454800" cy="250200"/>
          </a:xfrm>
          <a:prstGeom prst="downArrow">
            <a:avLst>
              <a:gd name="adj1" fmla="val 50000"/>
              <a:gd name="adj2"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4" name="Google Shape;1844;p89"/>
          <p:cNvCxnSpPr/>
          <p:nvPr/>
        </p:nvCxnSpPr>
        <p:spPr>
          <a:xfrm>
            <a:off x="3634343" y="2726553"/>
            <a:ext cx="2163300" cy="0"/>
          </a:xfrm>
          <a:prstGeom prst="straightConnector1">
            <a:avLst/>
          </a:prstGeom>
          <a:noFill/>
          <a:ln w="28575" cap="flat" cmpd="sng">
            <a:solidFill>
              <a:schemeClr val="dk2"/>
            </a:solidFill>
            <a:prstDash val="solid"/>
            <a:round/>
            <a:headEnd type="none" w="med" len="med"/>
            <a:tailEnd type="none" w="med" len="med"/>
          </a:ln>
        </p:spPr>
      </p:cxnSp>
      <p:sp>
        <p:nvSpPr>
          <p:cNvPr id="1845" name="Google Shape;1845;p89"/>
          <p:cNvSpPr/>
          <p:nvPr/>
        </p:nvSpPr>
        <p:spPr>
          <a:xfrm>
            <a:off x="5160350" y="2445028"/>
            <a:ext cx="454800" cy="250200"/>
          </a:xfrm>
          <a:prstGeom prst="downArrow">
            <a:avLst>
              <a:gd name="adj1" fmla="val 50000"/>
              <a:gd name="adj2"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46" name="Google Shape;1846;p89"/>
          <p:cNvCxnSpPr/>
          <p:nvPr/>
        </p:nvCxnSpPr>
        <p:spPr>
          <a:xfrm>
            <a:off x="6453743" y="3058825"/>
            <a:ext cx="2163300" cy="0"/>
          </a:xfrm>
          <a:prstGeom prst="straightConnector1">
            <a:avLst/>
          </a:prstGeom>
          <a:noFill/>
          <a:ln w="28575" cap="flat" cmpd="sng">
            <a:solidFill>
              <a:schemeClr val="dk2"/>
            </a:solidFill>
            <a:prstDash val="solid"/>
            <a:round/>
            <a:headEnd type="none" w="med" len="med"/>
            <a:tailEnd type="none" w="med" len="med"/>
          </a:ln>
        </p:spPr>
      </p:cxnSp>
      <p:sp>
        <p:nvSpPr>
          <p:cNvPr id="1847" name="Google Shape;1847;p89"/>
          <p:cNvSpPr/>
          <p:nvPr/>
        </p:nvSpPr>
        <p:spPr>
          <a:xfrm>
            <a:off x="7979750" y="2777300"/>
            <a:ext cx="454800" cy="250200"/>
          </a:xfrm>
          <a:prstGeom prst="downArrow">
            <a:avLst>
              <a:gd name="adj1" fmla="val 50000"/>
              <a:gd name="adj2"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89"/>
          <p:cNvSpPr txBox="1"/>
          <p:nvPr/>
        </p:nvSpPr>
        <p:spPr>
          <a:xfrm>
            <a:off x="303200" y="899950"/>
            <a:ext cx="8605200" cy="75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HPD（最高事後密度）区間の算出は頻度に着目して上から積分区間を定義していきます。積分した値が95%に満たした時点でそれ以上積分しないようにすれば終了というわけです。もちろん95%以外の閾値を設けることも可能です。</a:t>
            </a:r>
            <a:endParaRPr sz="1200">
              <a:solidFill>
                <a:srgbClr val="434343"/>
              </a:solidFill>
            </a:endParaRPr>
          </a:p>
        </p:txBody>
      </p:sp>
      <p:cxnSp>
        <p:nvCxnSpPr>
          <p:cNvPr id="1849" name="Google Shape;1849;p89"/>
          <p:cNvCxnSpPr/>
          <p:nvPr/>
        </p:nvCxnSpPr>
        <p:spPr>
          <a:xfrm>
            <a:off x="1196525" y="2301870"/>
            <a:ext cx="0" cy="1001400"/>
          </a:xfrm>
          <a:prstGeom prst="straightConnector1">
            <a:avLst/>
          </a:prstGeom>
          <a:noFill/>
          <a:ln w="9525" cap="flat" cmpd="sng">
            <a:solidFill>
              <a:srgbClr val="434343"/>
            </a:solidFill>
            <a:prstDash val="dot"/>
            <a:round/>
            <a:headEnd type="none" w="med" len="med"/>
            <a:tailEnd type="none" w="med" len="med"/>
          </a:ln>
        </p:spPr>
      </p:cxnSp>
      <p:cxnSp>
        <p:nvCxnSpPr>
          <p:cNvPr id="1850" name="Google Shape;1850;p89"/>
          <p:cNvCxnSpPr/>
          <p:nvPr/>
        </p:nvCxnSpPr>
        <p:spPr>
          <a:xfrm>
            <a:off x="1418525" y="2296825"/>
            <a:ext cx="0" cy="1006500"/>
          </a:xfrm>
          <a:prstGeom prst="straightConnector1">
            <a:avLst/>
          </a:prstGeom>
          <a:noFill/>
          <a:ln w="9525" cap="flat" cmpd="sng">
            <a:solidFill>
              <a:srgbClr val="434343"/>
            </a:solidFill>
            <a:prstDash val="dot"/>
            <a:round/>
            <a:headEnd type="none" w="med" len="med"/>
            <a:tailEnd type="none" w="med" len="med"/>
          </a:ln>
        </p:spPr>
      </p:cxnSp>
      <p:cxnSp>
        <p:nvCxnSpPr>
          <p:cNvPr id="1851" name="Google Shape;1851;p89"/>
          <p:cNvCxnSpPr/>
          <p:nvPr/>
        </p:nvCxnSpPr>
        <p:spPr>
          <a:xfrm>
            <a:off x="1207375" y="3077275"/>
            <a:ext cx="216600" cy="0"/>
          </a:xfrm>
          <a:prstGeom prst="straightConnector1">
            <a:avLst/>
          </a:prstGeom>
          <a:noFill/>
          <a:ln w="9525" cap="flat" cmpd="sng">
            <a:solidFill>
              <a:srgbClr val="434343"/>
            </a:solidFill>
            <a:prstDash val="solid"/>
            <a:round/>
            <a:headEnd type="stealth" w="med" len="med"/>
            <a:tailEnd type="stealth" w="med" len="med"/>
          </a:ln>
        </p:spPr>
      </p:cxnSp>
      <p:cxnSp>
        <p:nvCxnSpPr>
          <p:cNvPr id="1852" name="Google Shape;1852;p89"/>
          <p:cNvCxnSpPr/>
          <p:nvPr/>
        </p:nvCxnSpPr>
        <p:spPr>
          <a:xfrm>
            <a:off x="4001875" y="2729441"/>
            <a:ext cx="0" cy="573600"/>
          </a:xfrm>
          <a:prstGeom prst="straightConnector1">
            <a:avLst/>
          </a:prstGeom>
          <a:noFill/>
          <a:ln w="9525" cap="flat" cmpd="sng">
            <a:solidFill>
              <a:srgbClr val="434343"/>
            </a:solidFill>
            <a:prstDash val="dot"/>
            <a:round/>
            <a:headEnd type="none" w="med" len="med"/>
            <a:tailEnd type="none" w="med" len="med"/>
          </a:ln>
        </p:spPr>
      </p:cxnSp>
      <p:cxnSp>
        <p:nvCxnSpPr>
          <p:cNvPr id="1853" name="Google Shape;1853;p89"/>
          <p:cNvCxnSpPr/>
          <p:nvPr/>
        </p:nvCxnSpPr>
        <p:spPr>
          <a:xfrm>
            <a:off x="4354625" y="2726550"/>
            <a:ext cx="0" cy="576900"/>
          </a:xfrm>
          <a:prstGeom prst="straightConnector1">
            <a:avLst/>
          </a:prstGeom>
          <a:noFill/>
          <a:ln w="9525" cap="flat" cmpd="sng">
            <a:solidFill>
              <a:srgbClr val="434343"/>
            </a:solidFill>
            <a:prstDash val="dot"/>
            <a:round/>
            <a:headEnd type="none" w="med" len="med"/>
            <a:tailEnd type="none" w="med" len="med"/>
          </a:ln>
        </p:spPr>
      </p:cxnSp>
      <p:cxnSp>
        <p:nvCxnSpPr>
          <p:cNvPr id="1854" name="Google Shape;1854;p89"/>
          <p:cNvCxnSpPr/>
          <p:nvPr/>
        </p:nvCxnSpPr>
        <p:spPr>
          <a:xfrm>
            <a:off x="4022750" y="3155076"/>
            <a:ext cx="335700" cy="0"/>
          </a:xfrm>
          <a:prstGeom prst="straightConnector1">
            <a:avLst/>
          </a:prstGeom>
          <a:noFill/>
          <a:ln w="9525" cap="flat" cmpd="sng">
            <a:solidFill>
              <a:srgbClr val="434343"/>
            </a:solidFill>
            <a:prstDash val="solid"/>
            <a:round/>
            <a:headEnd type="stealth" w="med" len="med"/>
            <a:tailEnd type="stealth" w="med" len="med"/>
          </a:ln>
        </p:spPr>
      </p:cxnSp>
      <p:cxnSp>
        <p:nvCxnSpPr>
          <p:cNvPr id="1855" name="Google Shape;1855;p89"/>
          <p:cNvCxnSpPr/>
          <p:nvPr/>
        </p:nvCxnSpPr>
        <p:spPr>
          <a:xfrm>
            <a:off x="4739004" y="2750485"/>
            <a:ext cx="0" cy="552600"/>
          </a:xfrm>
          <a:prstGeom prst="straightConnector1">
            <a:avLst/>
          </a:prstGeom>
          <a:noFill/>
          <a:ln w="9525" cap="flat" cmpd="sng">
            <a:solidFill>
              <a:srgbClr val="434343"/>
            </a:solidFill>
            <a:prstDash val="dot"/>
            <a:round/>
            <a:headEnd type="none" w="med" len="med"/>
            <a:tailEnd type="none" w="med" len="med"/>
          </a:ln>
        </p:spPr>
      </p:cxnSp>
      <p:cxnSp>
        <p:nvCxnSpPr>
          <p:cNvPr id="1856" name="Google Shape;1856;p89"/>
          <p:cNvCxnSpPr/>
          <p:nvPr/>
        </p:nvCxnSpPr>
        <p:spPr>
          <a:xfrm>
            <a:off x="5183785" y="2747700"/>
            <a:ext cx="0" cy="555600"/>
          </a:xfrm>
          <a:prstGeom prst="straightConnector1">
            <a:avLst/>
          </a:prstGeom>
          <a:noFill/>
          <a:ln w="9525" cap="flat" cmpd="sng">
            <a:solidFill>
              <a:srgbClr val="434343"/>
            </a:solidFill>
            <a:prstDash val="dot"/>
            <a:round/>
            <a:headEnd type="none" w="med" len="med"/>
            <a:tailEnd type="none" w="med" len="med"/>
          </a:ln>
        </p:spPr>
      </p:cxnSp>
      <p:cxnSp>
        <p:nvCxnSpPr>
          <p:cNvPr id="1857" name="Google Shape;1857;p89"/>
          <p:cNvCxnSpPr/>
          <p:nvPr/>
        </p:nvCxnSpPr>
        <p:spPr>
          <a:xfrm>
            <a:off x="4792364" y="3155076"/>
            <a:ext cx="335700" cy="0"/>
          </a:xfrm>
          <a:prstGeom prst="straightConnector1">
            <a:avLst/>
          </a:prstGeom>
          <a:noFill/>
          <a:ln w="9525" cap="flat" cmpd="sng">
            <a:solidFill>
              <a:srgbClr val="434343"/>
            </a:solidFill>
            <a:prstDash val="solid"/>
            <a:round/>
            <a:headEnd type="stealth" w="med" len="med"/>
            <a:tailEnd type="stealth" w="med" len="med"/>
          </a:ln>
        </p:spPr>
      </p:cxnSp>
      <p:cxnSp>
        <p:nvCxnSpPr>
          <p:cNvPr id="1858" name="Google Shape;1858;p89"/>
          <p:cNvCxnSpPr/>
          <p:nvPr/>
        </p:nvCxnSpPr>
        <p:spPr>
          <a:xfrm>
            <a:off x="6785568" y="3060079"/>
            <a:ext cx="0" cy="249000"/>
          </a:xfrm>
          <a:prstGeom prst="straightConnector1">
            <a:avLst/>
          </a:prstGeom>
          <a:noFill/>
          <a:ln w="9525" cap="flat" cmpd="sng">
            <a:solidFill>
              <a:srgbClr val="434343"/>
            </a:solidFill>
            <a:prstDash val="dot"/>
            <a:round/>
            <a:headEnd type="none" w="med" len="med"/>
            <a:tailEnd type="none" w="med" len="med"/>
          </a:ln>
        </p:spPr>
      </p:cxnSp>
      <p:cxnSp>
        <p:nvCxnSpPr>
          <p:cNvPr id="1859" name="Google Shape;1859;p89"/>
          <p:cNvCxnSpPr/>
          <p:nvPr/>
        </p:nvCxnSpPr>
        <p:spPr>
          <a:xfrm>
            <a:off x="7328225" y="3058825"/>
            <a:ext cx="0" cy="250200"/>
          </a:xfrm>
          <a:prstGeom prst="straightConnector1">
            <a:avLst/>
          </a:prstGeom>
          <a:noFill/>
          <a:ln w="9525" cap="flat" cmpd="sng">
            <a:solidFill>
              <a:srgbClr val="434343"/>
            </a:solidFill>
            <a:prstDash val="dot"/>
            <a:round/>
            <a:headEnd type="none" w="med" len="med"/>
            <a:tailEnd type="none" w="med" len="med"/>
          </a:ln>
        </p:spPr>
      </p:cxnSp>
      <p:cxnSp>
        <p:nvCxnSpPr>
          <p:cNvPr id="1860" name="Google Shape;1860;p89"/>
          <p:cNvCxnSpPr/>
          <p:nvPr/>
        </p:nvCxnSpPr>
        <p:spPr>
          <a:xfrm>
            <a:off x="6822296" y="3155076"/>
            <a:ext cx="476100" cy="0"/>
          </a:xfrm>
          <a:prstGeom prst="straightConnector1">
            <a:avLst/>
          </a:prstGeom>
          <a:noFill/>
          <a:ln w="9525" cap="flat" cmpd="sng">
            <a:solidFill>
              <a:srgbClr val="434343"/>
            </a:solidFill>
            <a:prstDash val="solid"/>
            <a:round/>
            <a:headEnd type="stealth" w="med" len="med"/>
            <a:tailEnd type="stealth" w="med" len="med"/>
          </a:ln>
        </p:spPr>
      </p:cxnSp>
      <p:cxnSp>
        <p:nvCxnSpPr>
          <p:cNvPr id="1861" name="Google Shape;1861;p89"/>
          <p:cNvCxnSpPr/>
          <p:nvPr/>
        </p:nvCxnSpPr>
        <p:spPr>
          <a:xfrm>
            <a:off x="7471368" y="3060079"/>
            <a:ext cx="0" cy="249000"/>
          </a:xfrm>
          <a:prstGeom prst="straightConnector1">
            <a:avLst/>
          </a:prstGeom>
          <a:noFill/>
          <a:ln w="9525" cap="flat" cmpd="sng">
            <a:solidFill>
              <a:srgbClr val="434343"/>
            </a:solidFill>
            <a:prstDash val="dot"/>
            <a:round/>
            <a:headEnd type="none" w="med" len="med"/>
            <a:tailEnd type="none" w="med" len="med"/>
          </a:ln>
        </p:spPr>
      </p:cxnSp>
      <p:cxnSp>
        <p:nvCxnSpPr>
          <p:cNvPr id="1862" name="Google Shape;1862;p89"/>
          <p:cNvCxnSpPr/>
          <p:nvPr/>
        </p:nvCxnSpPr>
        <p:spPr>
          <a:xfrm>
            <a:off x="8188483" y="3058825"/>
            <a:ext cx="0" cy="250200"/>
          </a:xfrm>
          <a:prstGeom prst="straightConnector1">
            <a:avLst/>
          </a:prstGeom>
          <a:noFill/>
          <a:ln w="9525" cap="flat" cmpd="sng">
            <a:solidFill>
              <a:srgbClr val="434343"/>
            </a:solidFill>
            <a:prstDash val="dot"/>
            <a:round/>
            <a:headEnd type="none" w="med" len="med"/>
            <a:tailEnd type="none" w="med" len="med"/>
          </a:ln>
        </p:spPr>
      </p:cxnSp>
      <p:cxnSp>
        <p:nvCxnSpPr>
          <p:cNvPr id="1863" name="Google Shape;1863;p89"/>
          <p:cNvCxnSpPr/>
          <p:nvPr/>
        </p:nvCxnSpPr>
        <p:spPr>
          <a:xfrm>
            <a:off x="7508096" y="3155076"/>
            <a:ext cx="651000" cy="0"/>
          </a:xfrm>
          <a:prstGeom prst="straightConnector1">
            <a:avLst/>
          </a:prstGeom>
          <a:noFill/>
          <a:ln w="9525" cap="flat" cmpd="sng">
            <a:solidFill>
              <a:srgbClr val="434343"/>
            </a:solidFill>
            <a:prstDash val="solid"/>
            <a:round/>
            <a:headEnd type="stealth" w="med" len="med"/>
            <a:tailEnd type="stealth" w="med" len="med"/>
          </a:ln>
        </p:spPr>
      </p:cxnSp>
      <p:sp>
        <p:nvSpPr>
          <p:cNvPr id="1864" name="Google Shape;1864;p89"/>
          <p:cNvSpPr/>
          <p:nvPr/>
        </p:nvSpPr>
        <p:spPr>
          <a:xfrm>
            <a:off x="795875" y="3540400"/>
            <a:ext cx="1245300" cy="423600"/>
          </a:xfrm>
          <a:prstGeom prst="wedgeRectCallout">
            <a:avLst>
              <a:gd name="adj1" fmla="val -13514"/>
              <a:gd name="adj2" fmla="val -82497"/>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FF0000"/>
                </a:solidFill>
              </a:rPr>
              <a:t>この区間で積分</a:t>
            </a:r>
            <a:endParaRPr sz="1100">
              <a:solidFill>
                <a:srgbClr val="FF0000"/>
              </a:solidFill>
            </a:endParaRPr>
          </a:p>
        </p:txBody>
      </p:sp>
      <p:sp>
        <p:nvSpPr>
          <p:cNvPr id="1865" name="Google Shape;1865;p89"/>
          <p:cNvSpPr/>
          <p:nvPr/>
        </p:nvSpPr>
        <p:spPr>
          <a:xfrm>
            <a:off x="3341750" y="3540400"/>
            <a:ext cx="1245300" cy="423600"/>
          </a:xfrm>
          <a:prstGeom prst="wedgeRectCallout">
            <a:avLst>
              <a:gd name="adj1" fmla="val 17295"/>
              <a:gd name="adj2" fmla="val -98265"/>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FF0000"/>
                </a:solidFill>
              </a:rPr>
              <a:t>この区間で積分</a:t>
            </a:r>
            <a:endParaRPr sz="1100">
              <a:solidFill>
                <a:srgbClr val="FF0000"/>
              </a:solidFill>
            </a:endParaRPr>
          </a:p>
        </p:txBody>
      </p:sp>
      <p:sp>
        <p:nvSpPr>
          <p:cNvPr id="1866" name="Google Shape;1866;p89"/>
          <p:cNvSpPr/>
          <p:nvPr/>
        </p:nvSpPr>
        <p:spPr>
          <a:xfrm>
            <a:off x="4663625" y="3540400"/>
            <a:ext cx="1245300" cy="423600"/>
          </a:xfrm>
          <a:prstGeom prst="wedgeRectCallout">
            <a:avLst>
              <a:gd name="adj1" fmla="val -26247"/>
              <a:gd name="adj2" fmla="val -93148"/>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FF0000"/>
                </a:solidFill>
              </a:rPr>
              <a:t>この区間で積分</a:t>
            </a:r>
            <a:endParaRPr sz="1100">
              <a:solidFill>
                <a:srgbClr val="FF0000"/>
              </a:solidFill>
            </a:endParaRPr>
          </a:p>
        </p:txBody>
      </p:sp>
      <p:sp>
        <p:nvSpPr>
          <p:cNvPr id="1867" name="Google Shape;1867;p89"/>
          <p:cNvSpPr/>
          <p:nvPr/>
        </p:nvSpPr>
        <p:spPr>
          <a:xfrm>
            <a:off x="6237350" y="3540400"/>
            <a:ext cx="1245300" cy="423600"/>
          </a:xfrm>
          <a:prstGeom prst="wedgeRectCallout">
            <a:avLst>
              <a:gd name="adj1" fmla="val 17295"/>
              <a:gd name="adj2" fmla="val -98265"/>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FF0000"/>
                </a:solidFill>
              </a:rPr>
              <a:t>この区間で積分</a:t>
            </a:r>
            <a:endParaRPr sz="1100">
              <a:solidFill>
                <a:srgbClr val="FF0000"/>
              </a:solidFill>
            </a:endParaRPr>
          </a:p>
        </p:txBody>
      </p:sp>
      <p:sp>
        <p:nvSpPr>
          <p:cNvPr id="1868" name="Google Shape;1868;p89"/>
          <p:cNvSpPr/>
          <p:nvPr/>
        </p:nvSpPr>
        <p:spPr>
          <a:xfrm>
            <a:off x="7559225" y="3540400"/>
            <a:ext cx="1245300" cy="423600"/>
          </a:xfrm>
          <a:prstGeom prst="wedgeRectCallout">
            <a:avLst>
              <a:gd name="adj1" fmla="val -26247"/>
              <a:gd name="adj2" fmla="val -93148"/>
            </a:avLst>
          </a:prstGeom>
          <a:solidFill>
            <a:srgbClr val="FFFFFF"/>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FF0000"/>
                </a:solidFill>
              </a:rPr>
              <a:t>この区間で積分</a:t>
            </a:r>
            <a:endParaRPr sz="1100">
              <a:solidFill>
                <a:srgbClr val="FF0000"/>
              </a:solidFill>
            </a:endParaRPr>
          </a:p>
        </p:txBody>
      </p:sp>
      <p:sp>
        <p:nvSpPr>
          <p:cNvPr id="1869" name="Google Shape;1869;p89"/>
          <p:cNvSpPr txBox="1"/>
          <p:nvPr/>
        </p:nvSpPr>
        <p:spPr>
          <a:xfrm>
            <a:off x="284100" y="4255975"/>
            <a:ext cx="8520600" cy="3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この方法なら必ず最頻値を含むことができますし、多峰性のある分布の「谷」を区間外とすることができます。</a:t>
            </a:r>
            <a:endParaRPr sz="1200">
              <a:solidFill>
                <a:srgbClr val="434343"/>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873"/>
        <p:cNvGrpSpPr/>
        <p:nvPr/>
      </p:nvGrpSpPr>
      <p:grpSpPr>
        <a:xfrm>
          <a:off x="0" y="0"/>
          <a:ext cx="0" cy="0"/>
          <a:chOff x="0" y="0"/>
          <a:chExt cx="0" cy="0"/>
        </a:xfrm>
      </p:grpSpPr>
      <p:sp>
        <p:nvSpPr>
          <p:cNvPr id="1874" name="Google Shape;1874;p90"/>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ベイズ統計基礎理論：イカサマコインだった？</a:t>
            </a:r>
            <a:endParaRPr/>
          </a:p>
        </p:txBody>
      </p:sp>
      <p:sp>
        <p:nvSpPr>
          <p:cNvPr id="1875" name="Google Shape;1875;p90"/>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77</a:t>
            </a:fld>
            <a:endParaRPr/>
          </a:p>
        </p:txBody>
      </p:sp>
      <p:sp>
        <p:nvSpPr>
          <p:cNvPr id="1876" name="Google Shape;1876;p90"/>
          <p:cNvSpPr txBox="1"/>
          <p:nvPr/>
        </p:nvSpPr>
        <p:spPr>
          <a:xfrm>
            <a:off x="337050" y="790475"/>
            <a:ext cx="8520600" cy="385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500">
                <a:solidFill>
                  <a:srgbClr val="434343"/>
                </a:solidFill>
              </a:rPr>
              <a:t>では、当初のテーマに戻りましょう。</a:t>
            </a:r>
            <a:endParaRPr sz="1500">
              <a:solidFill>
                <a:srgbClr val="434343"/>
              </a:solidFill>
            </a:endParaRPr>
          </a:p>
          <a:p>
            <a:pPr marL="0" lvl="0" indent="0" algn="l" rtl="0">
              <a:lnSpc>
                <a:spcPct val="115000"/>
              </a:lnSpc>
              <a:spcBef>
                <a:spcPts val="0"/>
              </a:spcBef>
              <a:spcAft>
                <a:spcPts val="0"/>
              </a:spcAft>
              <a:buNone/>
            </a:pPr>
            <a:r>
              <a:rPr lang="ja" sz="1500" b="1">
                <a:solidFill>
                  <a:srgbClr val="1155CC"/>
                </a:solidFill>
              </a:rPr>
              <a:t>2回コインを振って2回連続で表</a:t>
            </a:r>
            <a:r>
              <a:rPr lang="ja" sz="1500">
                <a:solidFill>
                  <a:srgbClr val="434343"/>
                </a:solidFill>
              </a:rPr>
              <a:t>が出ました。</a:t>
            </a:r>
            <a:endParaRPr sz="1500">
              <a:solidFill>
                <a:srgbClr val="434343"/>
              </a:solidFill>
            </a:endParaRPr>
          </a:p>
          <a:p>
            <a:pPr marL="0" lvl="0" indent="0" algn="l" rtl="0">
              <a:lnSpc>
                <a:spcPct val="115000"/>
              </a:lnSpc>
              <a:spcBef>
                <a:spcPts val="0"/>
              </a:spcBef>
              <a:spcAft>
                <a:spcPts val="0"/>
              </a:spcAft>
              <a:buNone/>
            </a:pPr>
            <a:r>
              <a:rPr lang="ja" sz="1500">
                <a:solidFill>
                  <a:srgbClr val="434343"/>
                </a:solidFill>
              </a:rPr>
              <a:t>この</a:t>
            </a:r>
            <a:r>
              <a:rPr lang="ja" sz="1500" b="1">
                <a:solidFill>
                  <a:srgbClr val="1155CC"/>
                </a:solidFill>
              </a:rPr>
              <a:t>結果</a:t>
            </a:r>
            <a:r>
              <a:rPr lang="ja" sz="1500">
                <a:solidFill>
                  <a:srgbClr val="434343"/>
                </a:solidFill>
              </a:rPr>
              <a:t>をもとに、</a:t>
            </a:r>
            <a:r>
              <a:rPr lang="ja" sz="1500" b="1">
                <a:solidFill>
                  <a:srgbClr val="E69138"/>
                </a:solidFill>
              </a:rPr>
              <a:t>二項分布</a:t>
            </a:r>
            <a:r>
              <a:rPr lang="ja" sz="1500">
                <a:solidFill>
                  <a:srgbClr val="434343"/>
                </a:solidFill>
              </a:rPr>
              <a:t>と</a:t>
            </a:r>
            <a:r>
              <a:rPr lang="ja" sz="1500" b="1">
                <a:solidFill>
                  <a:schemeClr val="accent5"/>
                </a:solidFill>
              </a:rPr>
              <a:t>Beta分布</a:t>
            </a:r>
            <a:r>
              <a:rPr lang="ja" sz="1500">
                <a:solidFill>
                  <a:srgbClr val="434343"/>
                </a:solidFill>
              </a:rPr>
              <a:t>を使って</a:t>
            </a:r>
            <a:r>
              <a:rPr lang="ja" sz="1500" b="1">
                <a:solidFill>
                  <a:srgbClr val="FF0062"/>
                </a:solidFill>
              </a:rPr>
              <a:t>事後分布</a:t>
            </a:r>
            <a:r>
              <a:rPr lang="ja" sz="1500">
                <a:solidFill>
                  <a:srgbClr val="434343"/>
                </a:solidFill>
              </a:rPr>
              <a:t>を求め、HPD95%区間を用いると、</a:t>
            </a:r>
            <a:endParaRPr sz="1500">
              <a:solidFill>
                <a:srgbClr val="434343"/>
              </a:solidFill>
            </a:endParaRPr>
          </a:p>
          <a:p>
            <a:pPr marL="0" lvl="0" indent="0" algn="l" rtl="0">
              <a:lnSpc>
                <a:spcPct val="115000"/>
              </a:lnSpc>
              <a:spcBef>
                <a:spcPts val="0"/>
              </a:spcBef>
              <a:spcAft>
                <a:spcPts val="0"/>
              </a:spcAft>
              <a:buNone/>
            </a:pPr>
            <a:endParaRPr sz="1500">
              <a:solidFill>
                <a:srgbClr val="434343"/>
              </a:solidFill>
            </a:endParaRPr>
          </a:p>
          <a:p>
            <a:pPr marL="0" lvl="0" indent="0" algn="l" rtl="0">
              <a:lnSpc>
                <a:spcPct val="115000"/>
              </a:lnSpc>
              <a:spcBef>
                <a:spcPts val="0"/>
              </a:spcBef>
              <a:spcAft>
                <a:spcPts val="0"/>
              </a:spcAft>
              <a:buNone/>
            </a:pPr>
            <a:r>
              <a:rPr lang="ja" sz="1700">
                <a:solidFill>
                  <a:srgbClr val="434343"/>
                </a:solidFill>
              </a:rPr>
              <a:t>「</a:t>
            </a:r>
            <a:r>
              <a:rPr lang="ja" sz="1700" b="1">
                <a:solidFill>
                  <a:srgbClr val="FF0062"/>
                </a:solidFill>
              </a:rPr>
              <a:t>表が出る確率 p</a:t>
            </a:r>
            <a:r>
              <a:rPr lang="ja" sz="1700">
                <a:solidFill>
                  <a:srgbClr val="434343"/>
                </a:solidFill>
              </a:rPr>
              <a:t> は 少なくとも</a:t>
            </a:r>
            <a:r>
              <a:rPr lang="ja" sz="1700" b="1">
                <a:solidFill>
                  <a:srgbClr val="FF0062"/>
                </a:solidFill>
              </a:rPr>
              <a:t>約37%</a:t>
            </a:r>
            <a:r>
              <a:rPr lang="ja" sz="1700">
                <a:solidFill>
                  <a:srgbClr val="434343"/>
                </a:solidFill>
              </a:rPr>
              <a:t>以上である」</a:t>
            </a:r>
            <a:endParaRPr sz="1700">
              <a:solidFill>
                <a:srgbClr val="434343"/>
              </a:solidFill>
            </a:endParaRPr>
          </a:p>
          <a:p>
            <a:pPr marL="0" lvl="0" indent="0" algn="l" rtl="0">
              <a:lnSpc>
                <a:spcPct val="115000"/>
              </a:lnSpc>
              <a:spcBef>
                <a:spcPts val="0"/>
              </a:spcBef>
              <a:spcAft>
                <a:spcPts val="0"/>
              </a:spcAft>
              <a:buNone/>
            </a:pPr>
            <a:endParaRPr sz="1500">
              <a:solidFill>
                <a:srgbClr val="434343"/>
              </a:solidFill>
            </a:endParaRPr>
          </a:p>
          <a:p>
            <a:pPr marL="0" lvl="0" indent="0" algn="l" rtl="0">
              <a:lnSpc>
                <a:spcPct val="115000"/>
              </a:lnSpc>
              <a:spcBef>
                <a:spcPts val="0"/>
              </a:spcBef>
              <a:spcAft>
                <a:spcPts val="0"/>
              </a:spcAft>
              <a:buNone/>
            </a:pPr>
            <a:r>
              <a:rPr lang="ja" sz="1500">
                <a:solidFill>
                  <a:srgbClr val="434343"/>
                </a:solidFill>
              </a:rPr>
              <a:t>という結果になりました。</a:t>
            </a:r>
            <a:endParaRPr sz="1500">
              <a:solidFill>
                <a:srgbClr val="434343"/>
              </a:solidFill>
            </a:endParaRPr>
          </a:p>
          <a:p>
            <a:pPr marL="0" lvl="0" indent="0" algn="l" rtl="0">
              <a:lnSpc>
                <a:spcPct val="115000"/>
              </a:lnSpc>
              <a:spcBef>
                <a:spcPts val="0"/>
              </a:spcBef>
              <a:spcAft>
                <a:spcPts val="0"/>
              </a:spcAft>
              <a:buNone/>
            </a:pPr>
            <a:endParaRPr sz="1500">
              <a:solidFill>
                <a:srgbClr val="434343"/>
              </a:solidFill>
            </a:endParaRPr>
          </a:p>
          <a:p>
            <a:pPr marL="0" lvl="0" indent="0" algn="l" rtl="0">
              <a:lnSpc>
                <a:spcPct val="115000"/>
              </a:lnSpc>
              <a:spcBef>
                <a:spcPts val="0"/>
              </a:spcBef>
              <a:spcAft>
                <a:spcPts val="0"/>
              </a:spcAft>
              <a:buNone/>
            </a:pPr>
            <a:r>
              <a:rPr lang="ja" sz="1500">
                <a:solidFill>
                  <a:srgbClr val="434343"/>
                </a:solidFill>
              </a:rPr>
              <a:t>この結果を持って「イカサマ」とするかどうかは人間の判断によります。</a:t>
            </a:r>
            <a:endParaRPr sz="1500">
              <a:solidFill>
                <a:srgbClr val="434343"/>
              </a:solidFill>
            </a:endParaRPr>
          </a:p>
          <a:p>
            <a:pPr marL="0" lvl="0" indent="0" algn="l" rtl="0">
              <a:lnSpc>
                <a:spcPct val="115000"/>
              </a:lnSpc>
              <a:spcBef>
                <a:spcPts val="0"/>
              </a:spcBef>
              <a:spcAft>
                <a:spcPts val="0"/>
              </a:spcAft>
              <a:buNone/>
            </a:pPr>
            <a:endParaRPr sz="1500">
              <a:solidFill>
                <a:srgbClr val="434343"/>
              </a:solidFill>
            </a:endParaRPr>
          </a:p>
          <a:p>
            <a:pPr marL="0" lvl="0" indent="0" algn="l" rtl="0">
              <a:lnSpc>
                <a:spcPct val="115000"/>
              </a:lnSpc>
              <a:spcBef>
                <a:spcPts val="0"/>
              </a:spcBef>
              <a:spcAft>
                <a:spcPts val="0"/>
              </a:spcAft>
              <a:buNone/>
            </a:pPr>
            <a:endParaRPr sz="1500">
              <a:solidFill>
                <a:srgbClr val="434343"/>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880"/>
        <p:cNvGrpSpPr/>
        <p:nvPr/>
      </p:nvGrpSpPr>
      <p:grpSpPr>
        <a:xfrm>
          <a:off x="0" y="0"/>
          <a:ext cx="0" cy="0"/>
          <a:chOff x="0" y="0"/>
          <a:chExt cx="0" cy="0"/>
        </a:xfrm>
      </p:grpSpPr>
      <p:sp>
        <p:nvSpPr>
          <p:cNvPr id="1881" name="Google Shape;1881;p9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コラム：どこまで数学をやるのか？</a:t>
            </a:r>
            <a:endParaRPr/>
          </a:p>
        </p:txBody>
      </p:sp>
      <p:sp>
        <p:nvSpPr>
          <p:cNvPr id="1882" name="Google Shape;1882;p9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78</a:t>
            </a:fld>
            <a:endParaRPr/>
          </a:p>
        </p:txBody>
      </p:sp>
      <p:sp>
        <p:nvSpPr>
          <p:cNvPr id="1883" name="Google Shape;1883;p91"/>
          <p:cNvSpPr txBox="1"/>
          <p:nvPr/>
        </p:nvSpPr>
        <p:spPr>
          <a:xfrm>
            <a:off x="4714975"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000">
              <a:solidFill>
                <a:srgbClr val="434343"/>
              </a:solidFill>
            </a:endParaRPr>
          </a:p>
        </p:txBody>
      </p:sp>
      <p:sp>
        <p:nvSpPr>
          <p:cNvPr id="1884" name="Google Shape;1884;p91"/>
          <p:cNvSpPr txBox="1"/>
          <p:nvPr/>
        </p:nvSpPr>
        <p:spPr>
          <a:xfrm>
            <a:off x="4654200"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ja" sz="1000">
                <a:solidFill>
                  <a:srgbClr val="434343"/>
                </a:solidFill>
              </a:rPr>
              <a:t>我々はすでに社会人なわけですから、誰に強制されるでもなく自由に勉強して良いはずです。</a:t>
            </a:r>
            <a:endParaRPr sz="1000">
              <a:solidFill>
                <a:srgbClr val="434343"/>
              </a:solidFill>
            </a:endParaRPr>
          </a:p>
          <a:p>
            <a:pPr marL="0" lvl="0" indent="0" algn="l" rtl="0">
              <a:spcBef>
                <a:spcPts val="0"/>
              </a:spcBef>
              <a:spcAft>
                <a:spcPts val="0"/>
              </a:spcAft>
              <a:buClr>
                <a:schemeClr val="dk1"/>
              </a:buClr>
              <a:buSzPts val="1100"/>
              <a:buFont typeface="Arial"/>
              <a:buNone/>
            </a:pPr>
            <a:r>
              <a:rPr lang="ja" sz="1000">
                <a:solidFill>
                  <a:srgbClr val="434343"/>
                </a:solidFill>
              </a:rPr>
              <a:t>本来は勉強する過程そのものや、自分なりに良いやり方を発見できることに価値があるというのが私の考えです。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もちろん、仕事に使うのならそんな生優しい話でないと思います。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戦略的に強みを作り上げるために、学習領域を特定して合理的に進めるべきだと思います。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その場合は、基礎数学にかける時間と応用手法にかける時間のバランスは個々人での調整が必要になるともいます。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ただ少なくとも、理系分野で数学をしっかりと学んだ経験がある方を除いて、基礎数学は少しずつで良いので、時間をかけて継続されることをお勧めします。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というのも、基礎数学がしっかりと身についていると、応用手法の理解スピードが変わってきます。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数学はとてつもなく奥が深く範囲が広いので難しいところですが、ここまでやっとけばOKというようなゴールはあまりないかもしれません。やればやるほど必要なことが見えてきてしまうのが実態ではないでしょうか。</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そういう意味で、どこまで、ではなくずっとやり続ける、ことが正解と言えるかもしれません。</a:t>
            </a:r>
            <a:endParaRPr sz="1000">
              <a:solidFill>
                <a:srgbClr val="434343"/>
              </a:solidFill>
            </a:endParaRPr>
          </a:p>
          <a:p>
            <a:pPr marL="0" lvl="0" indent="0" algn="l" rtl="0">
              <a:lnSpc>
                <a:spcPct val="100000"/>
              </a:lnSpc>
              <a:spcBef>
                <a:spcPts val="0"/>
              </a:spcBef>
              <a:spcAft>
                <a:spcPts val="0"/>
              </a:spcAft>
              <a:buNone/>
            </a:pPr>
            <a:endParaRPr sz="1000">
              <a:solidFill>
                <a:srgbClr val="434343"/>
              </a:solidFill>
            </a:endParaRPr>
          </a:p>
        </p:txBody>
      </p:sp>
      <p:sp>
        <p:nvSpPr>
          <p:cNvPr id="1885" name="Google Shape;1885;p91"/>
          <p:cNvSpPr txBox="1"/>
          <p:nvPr/>
        </p:nvSpPr>
        <p:spPr>
          <a:xfrm>
            <a:off x="315925" y="782700"/>
            <a:ext cx="4107000" cy="387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ja" sz="1000">
                <a:solidFill>
                  <a:srgbClr val="434343"/>
                </a:solidFill>
              </a:rPr>
              <a:t>「ベイズ統計基礎理論」では数式を少し用いました。皆さんもこれまで、機械学習や統計を学ばれる過程で数学に触れてきたと思います。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受講生からよく質問をされるのですが「数学は何をどこまでやれば良いのか？」という問い。難しいですよね。</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私なりの見解を先に申し上げると「答えはない」が答えになるのかな？と考えています。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ちょっとずるい回答ですが、自分なりに重要だと思う対象を、自分なりの方法で、自分なりの時間をかけて、楽しみながら勉強する。これが正解なのではないか、と最近は考えています。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最近様々な「データサイエンティスト」と会話をする機会があるのですが、例えば実務で機械学習を使っていて得意な方でも、確率分布の話になるとあんまり分からない、なんて話も普通にあります。</a:t>
            </a:r>
            <a:endParaRPr sz="1000">
              <a:solidFill>
                <a:srgbClr val="434343"/>
              </a:solidFill>
            </a:endParaRPr>
          </a:p>
          <a:p>
            <a:pPr marL="0" lvl="0" indent="0" algn="l" rtl="0">
              <a:lnSpc>
                <a:spcPct val="100000"/>
              </a:lnSpc>
              <a:spcBef>
                <a:spcPts val="0"/>
              </a:spcBef>
              <a:spcAft>
                <a:spcPts val="0"/>
              </a:spcAft>
              <a:buNone/>
            </a:pPr>
            <a:r>
              <a:rPr lang="ja" sz="1000">
                <a:solidFill>
                  <a:srgbClr val="434343"/>
                </a:solidFill>
              </a:rPr>
              <a:t>なので、この「自分なり」のスタイルを早めに獲得できることが本当の財産であり、その過程で身につくデータサイエンス諸分野の知識というのは寧ろ補助的なものではないかとすら考えています。</a:t>
            </a:r>
            <a:endParaRPr sz="1000">
              <a:solidFill>
                <a:srgbClr val="434343"/>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92"/>
          <p:cNvSpPr txBox="1"/>
          <p:nvPr/>
        </p:nvSpPr>
        <p:spPr>
          <a:xfrm>
            <a:off x="361950" y="2611500"/>
            <a:ext cx="650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rgbClr val="434343"/>
                </a:solidFill>
              </a:rPr>
              <a:t>Appendix</a:t>
            </a:r>
            <a:endParaRPr sz="2100" b="1">
              <a:solidFill>
                <a:srgbClr val="434343"/>
              </a:solidFill>
            </a:endParaRPr>
          </a:p>
        </p:txBody>
      </p:sp>
      <p:sp>
        <p:nvSpPr>
          <p:cNvPr id="1891" name="Google Shape;1891;p92"/>
          <p:cNvSpPr txBox="1"/>
          <p:nvPr/>
        </p:nvSpPr>
        <p:spPr>
          <a:xfrm>
            <a:off x="361950" y="30468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ja" sz="3600" b="1">
                <a:solidFill>
                  <a:srgbClr val="434343"/>
                </a:solidFill>
              </a:rPr>
              <a:t>MCMC</a:t>
            </a:r>
            <a:endParaRPr sz="3600" b="1">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1"/>
          <p:cNvSpPr txBox="1"/>
          <p:nvPr/>
        </p:nvSpPr>
        <p:spPr>
          <a:xfrm>
            <a:off x="1340075" y="2916625"/>
            <a:ext cx="1165500" cy="41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solidFill>
                  <a:srgbClr val="FF609D"/>
                </a:solidFill>
              </a:rPr>
              <a:t>仮定した構造</a:t>
            </a:r>
            <a:endParaRPr sz="1200" b="1">
              <a:solidFill>
                <a:srgbClr val="FF609D"/>
              </a:solidFill>
            </a:endParaRPr>
          </a:p>
        </p:txBody>
      </p:sp>
      <p:sp>
        <p:nvSpPr>
          <p:cNvPr id="303" name="Google Shape;303;p21"/>
          <p:cNvSpPr/>
          <p:nvPr/>
        </p:nvSpPr>
        <p:spPr>
          <a:xfrm>
            <a:off x="1860325" y="261510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a:off x="2317525" y="223465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1860325" y="223410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1403125" y="223410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1403125" y="2602619"/>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996025" y="2602619"/>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996025" y="3003319"/>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21"/>
          <p:cNvCxnSpPr>
            <a:stCxn id="304" idx="3"/>
            <a:endCxn id="303" idx="7"/>
          </p:cNvCxnSpPr>
          <p:nvPr/>
        </p:nvCxnSpPr>
        <p:spPr>
          <a:xfrm flipH="1">
            <a:off x="2020772" y="2395203"/>
            <a:ext cx="324300" cy="247500"/>
          </a:xfrm>
          <a:prstGeom prst="straightConnector1">
            <a:avLst/>
          </a:prstGeom>
          <a:noFill/>
          <a:ln w="9525" cap="flat" cmpd="sng">
            <a:solidFill>
              <a:schemeClr val="dk2"/>
            </a:solidFill>
            <a:prstDash val="solid"/>
            <a:round/>
            <a:headEnd type="none" w="med" len="med"/>
            <a:tailEnd type="none" w="med" len="med"/>
          </a:ln>
        </p:spPr>
      </p:cxnSp>
      <p:cxnSp>
        <p:nvCxnSpPr>
          <p:cNvPr id="311" name="Google Shape;311;p21"/>
          <p:cNvCxnSpPr>
            <a:stCxn id="304" idx="2"/>
            <a:endCxn id="305" idx="6"/>
          </p:cNvCxnSpPr>
          <p:nvPr/>
        </p:nvCxnSpPr>
        <p:spPr>
          <a:xfrm rot="10800000">
            <a:off x="2048425" y="2328100"/>
            <a:ext cx="269100" cy="600"/>
          </a:xfrm>
          <a:prstGeom prst="straightConnector1">
            <a:avLst/>
          </a:prstGeom>
          <a:noFill/>
          <a:ln w="9525" cap="flat" cmpd="sng">
            <a:solidFill>
              <a:schemeClr val="dk2"/>
            </a:solidFill>
            <a:prstDash val="solid"/>
            <a:round/>
            <a:headEnd type="none" w="med" len="med"/>
            <a:tailEnd type="none" w="med" len="med"/>
          </a:ln>
        </p:spPr>
      </p:cxnSp>
      <p:cxnSp>
        <p:nvCxnSpPr>
          <p:cNvPr id="312" name="Google Shape;312;p21"/>
          <p:cNvCxnSpPr>
            <a:stCxn id="305" idx="2"/>
            <a:endCxn id="306" idx="6"/>
          </p:cNvCxnSpPr>
          <p:nvPr/>
        </p:nvCxnSpPr>
        <p:spPr>
          <a:xfrm rot="10800000">
            <a:off x="1591225" y="2328150"/>
            <a:ext cx="269100" cy="0"/>
          </a:xfrm>
          <a:prstGeom prst="straightConnector1">
            <a:avLst/>
          </a:prstGeom>
          <a:noFill/>
          <a:ln w="9525" cap="flat" cmpd="sng">
            <a:solidFill>
              <a:schemeClr val="dk2"/>
            </a:solidFill>
            <a:prstDash val="solid"/>
            <a:round/>
            <a:headEnd type="none" w="med" len="med"/>
            <a:tailEnd type="none" w="med" len="med"/>
          </a:ln>
        </p:spPr>
      </p:cxnSp>
      <p:cxnSp>
        <p:nvCxnSpPr>
          <p:cNvPr id="313" name="Google Shape;313;p21"/>
          <p:cNvCxnSpPr>
            <a:stCxn id="305" idx="3"/>
            <a:endCxn id="307" idx="7"/>
          </p:cNvCxnSpPr>
          <p:nvPr/>
        </p:nvCxnSpPr>
        <p:spPr>
          <a:xfrm flipH="1">
            <a:off x="1563572" y="2394653"/>
            <a:ext cx="324300" cy="235500"/>
          </a:xfrm>
          <a:prstGeom prst="straightConnector1">
            <a:avLst/>
          </a:prstGeom>
          <a:noFill/>
          <a:ln w="9525" cap="flat" cmpd="sng">
            <a:solidFill>
              <a:schemeClr val="dk2"/>
            </a:solidFill>
            <a:prstDash val="solid"/>
            <a:round/>
            <a:headEnd type="none" w="med" len="med"/>
            <a:tailEnd type="none" w="med" len="med"/>
          </a:ln>
        </p:spPr>
      </p:cxnSp>
      <p:cxnSp>
        <p:nvCxnSpPr>
          <p:cNvPr id="314" name="Google Shape;314;p21"/>
          <p:cNvCxnSpPr>
            <a:stCxn id="307" idx="3"/>
            <a:endCxn id="309" idx="7"/>
          </p:cNvCxnSpPr>
          <p:nvPr/>
        </p:nvCxnSpPr>
        <p:spPr>
          <a:xfrm flipH="1">
            <a:off x="1156472" y="2763172"/>
            <a:ext cx="274200" cy="267600"/>
          </a:xfrm>
          <a:prstGeom prst="straightConnector1">
            <a:avLst/>
          </a:prstGeom>
          <a:noFill/>
          <a:ln w="9525" cap="flat" cmpd="sng">
            <a:solidFill>
              <a:schemeClr val="dk2"/>
            </a:solidFill>
            <a:prstDash val="solid"/>
            <a:round/>
            <a:headEnd type="none" w="med" len="med"/>
            <a:tailEnd type="none" w="med" len="med"/>
          </a:ln>
        </p:spPr>
      </p:cxnSp>
      <p:cxnSp>
        <p:nvCxnSpPr>
          <p:cNvPr id="315" name="Google Shape;315;p21"/>
          <p:cNvCxnSpPr>
            <a:stCxn id="307" idx="2"/>
            <a:endCxn id="308" idx="6"/>
          </p:cNvCxnSpPr>
          <p:nvPr/>
        </p:nvCxnSpPr>
        <p:spPr>
          <a:xfrm rot="10800000">
            <a:off x="1184125" y="2696669"/>
            <a:ext cx="219000" cy="0"/>
          </a:xfrm>
          <a:prstGeom prst="straightConnector1">
            <a:avLst/>
          </a:prstGeom>
          <a:noFill/>
          <a:ln w="9525" cap="flat" cmpd="sng">
            <a:solidFill>
              <a:schemeClr val="dk2"/>
            </a:solidFill>
            <a:prstDash val="solid"/>
            <a:round/>
            <a:headEnd type="none" w="med" len="med"/>
            <a:tailEnd type="none" w="med" len="med"/>
          </a:ln>
        </p:spPr>
      </p:cxnSp>
      <p:sp>
        <p:nvSpPr>
          <p:cNvPr id="316" name="Google Shape;316;p21"/>
          <p:cNvSpPr/>
          <p:nvPr/>
        </p:nvSpPr>
        <p:spPr>
          <a:xfrm>
            <a:off x="540300" y="1908950"/>
            <a:ext cx="2758428" cy="1625832"/>
          </a:xfrm>
          <a:prstGeom prst="cloud">
            <a:avLst/>
          </a:prstGeom>
          <a:solidFill>
            <a:srgbClr val="EEEEEE">
              <a:alpha val="82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txBox="1"/>
          <p:nvPr/>
        </p:nvSpPr>
        <p:spPr>
          <a:xfrm>
            <a:off x="2063975" y="2125725"/>
            <a:ext cx="1221900" cy="26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1155CC"/>
                </a:solidFill>
              </a:rPr>
              <a:t>道具の制約</a:t>
            </a:r>
            <a:endParaRPr b="1">
              <a:solidFill>
                <a:srgbClr val="1155CC"/>
              </a:solidFill>
            </a:endParaRPr>
          </a:p>
        </p:txBody>
      </p:sp>
      <p:pic>
        <p:nvPicPr>
          <p:cNvPr id="318" name="Google Shape;318;p21"/>
          <p:cNvPicPr preferRelativeResize="0"/>
          <p:nvPr/>
        </p:nvPicPr>
        <p:blipFill>
          <a:blip r:embed="rId3">
            <a:alphaModFix/>
          </a:blip>
          <a:stretch>
            <a:fillRect/>
          </a:stretch>
        </p:blipFill>
        <p:spPr>
          <a:xfrm>
            <a:off x="5469425" y="2181650"/>
            <a:ext cx="1525874" cy="1172324"/>
          </a:xfrm>
          <a:prstGeom prst="rect">
            <a:avLst/>
          </a:prstGeom>
          <a:noFill/>
          <a:ln>
            <a:noFill/>
          </a:ln>
        </p:spPr>
      </p:pic>
      <p:sp>
        <p:nvSpPr>
          <p:cNvPr id="319" name="Google Shape;319;p21"/>
          <p:cNvSpPr txBox="1"/>
          <p:nvPr/>
        </p:nvSpPr>
        <p:spPr>
          <a:xfrm>
            <a:off x="6483575" y="2125725"/>
            <a:ext cx="1221900" cy="267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1155CC"/>
                </a:solidFill>
              </a:rPr>
              <a:t>道具の制約</a:t>
            </a:r>
            <a:endParaRPr b="1">
              <a:solidFill>
                <a:srgbClr val="1155CC"/>
              </a:solidFill>
            </a:endParaRPr>
          </a:p>
        </p:txBody>
      </p:sp>
      <p:sp>
        <p:nvSpPr>
          <p:cNvPr id="320" name="Google Shape;320;p21"/>
          <p:cNvSpPr/>
          <p:nvPr/>
        </p:nvSpPr>
        <p:spPr>
          <a:xfrm>
            <a:off x="5128928" y="1908950"/>
            <a:ext cx="2758428" cy="1625832"/>
          </a:xfrm>
          <a:prstGeom prst="cloud">
            <a:avLst/>
          </a:prstGeom>
          <a:solidFill>
            <a:srgbClr val="EEEEEE">
              <a:alpha val="82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6737125" y="223465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6279925" y="223410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279925" y="261510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5822725" y="2234100"/>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5822725" y="2602619"/>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5415625" y="2602619"/>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5415625" y="3003319"/>
            <a:ext cx="188100" cy="188100"/>
          </a:xfrm>
          <a:prstGeom prst="ellipse">
            <a:avLst/>
          </a:prstGeom>
          <a:solidFill>
            <a:srgbClr val="FF609D"/>
          </a:solidFill>
          <a:ln w="9525" cap="flat" cmpd="sng">
            <a:solidFill>
              <a:srgbClr val="FF609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21"/>
          <p:cNvCxnSpPr>
            <a:stCxn id="321" idx="3"/>
            <a:endCxn id="323" idx="7"/>
          </p:cNvCxnSpPr>
          <p:nvPr/>
        </p:nvCxnSpPr>
        <p:spPr>
          <a:xfrm flipH="1">
            <a:off x="6440372" y="2395203"/>
            <a:ext cx="324300" cy="24750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21"/>
          <p:cNvCxnSpPr>
            <a:stCxn id="321" idx="2"/>
            <a:endCxn id="322" idx="6"/>
          </p:cNvCxnSpPr>
          <p:nvPr/>
        </p:nvCxnSpPr>
        <p:spPr>
          <a:xfrm rot="10800000">
            <a:off x="6468025" y="2328100"/>
            <a:ext cx="269100" cy="600"/>
          </a:xfrm>
          <a:prstGeom prst="straightConnector1">
            <a:avLst/>
          </a:prstGeom>
          <a:noFill/>
          <a:ln w="9525" cap="flat" cmpd="sng">
            <a:solidFill>
              <a:schemeClr val="dk2"/>
            </a:solidFill>
            <a:prstDash val="solid"/>
            <a:round/>
            <a:headEnd type="none" w="med" len="med"/>
            <a:tailEnd type="none" w="med" len="med"/>
          </a:ln>
        </p:spPr>
      </p:cxnSp>
      <p:cxnSp>
        <p:nvCxnSpPr>
          <p:cNvPr id="330" name="Google Shape;330;p21"/>
          <p:cNvCxnSpPr>
            <a:stCxn id="322" idx="2"/>
            <a:endCxn id="324" idx="6"/>
          </p:cNvCxnSpPr>
          <p:nvPr/>
        </p:nvCxnSpPr>
        <p:spPr>
          <a:xfrm rot="10800000">
            <a:off x="6010825" y="2328150"/>
            <a:ext cx="269100" cy="0"/>
          </a:xfrm>
          <a:prstGeom prst="straightConnector1">
            <a:avLst/>
          </a:prstGeom>
          <a:noFill/>
          <a:ln w="9525" cap="flat" cmpd="sng">
            <a:solidFill>
              <a:schemeClr val="dk2"/>
            </a:solidFill>
            <a:prstDash val="solid"/>
            <a:round/>
            <a:headEnd type="none" w="med" len="med"/>
            <a:tailEnd type="none" w="med" len="med"/>
          </a:ln>
        </p:spPr>
      </p:cxnSp>
      <p:cxnSp>
        <p:nvCxnSpPr>
          <p:cNvPr id="331" name="Google Shape;331;p21"/>
          <p:cNvCxnSpPr>
            <a:stCxn id="322" idx="3"/>
            <a:endCxn id="325" idx="7"/>
          </p:cNvCxnSpPr>
          <p:nvPr/>
        </p:nvCxnSpPr>
        <p:spPr>
          <a:xfrm flipH="1">
            <a:off x="5983172" y="2394653"/>
            <a:ext cx="324300" cy="235500"/>
          </a:xfrm>
          <a:prstGeom prst="straightConnector1">
            <a:avLst/>
          </a:prstGeom>
          <a:noFill/>
          <a:ln w="9525" cap="flat" cmpd="sng">
            <a:solidFill>
              <a:schemeClr val="dk2"/>
            </a:solidFill>
            <a:prstDash val="solid"/>
            <a:round/>
            <a:headEnd type="none" w="med" len="med"/>
            <a:tailEnd type="none" w="med" len="med"/>
          </a:ln>
        </p:spPr>
      </p:cxnSp>
      <p:cxnSp>
        <p:nvCxnSpPr>
          <p:cNvPr id="332" name="Google Shape;332;p21"/>
          <p:cNvCxnSpPr>
            <a:stCxn id="325" idx="3"/>
            <a:endCxn id="327" idx="7"/>
          </p:cNvCxnSpPr>
          <p:nvPr/>
        </p:nvCxnSpPr>
        <p:spPr>
          <a:xfrm flipH="1">
            <a:off x="5576072" y="2763172"/>
            <a:ext cx="274200" cy="267600"/>
          </a:xfrm>
          <a:prstGeom prst="straightConnector1">
            <a:avLst/>
          </a:prstGeom>
          <a:noFill/>
          <a:ln w="9525" cap="flat" cmpd="sng">
            <a:solidFill>
              <a:schemeClr val="dk2"/>
            </a:solidFill>
            <a:prstDash val="solid"/>
            <a:round/>
            <a:headEnd type="none" w="med" len="med"/>
            <a:tailEnd type="none" w="med" len="med"/>
          </a:ln>
        </p:spPr>
      </p:cxnSp>
      <p:cxnSp>
        <p:nvCxnSpPr>
          <p:cNvPr id="333" name="Google Shape;333;p21"/>
          <p:cNvCxnSpPr>
            <a:stCxn id="325" idx="2"/>
            <a:endCxn id="326" idx="6"/>
          </p:cNvCxnSpPr>
          <p:nvPr/>
        </p:nvCxnSpPr>
        <p:spPr>
          <a:xfrm rot="10800000">
            <a:off x="5603725" y="2696669"/>
            <a:ext cx="219000" cy="0"/>
          </a:xfrm>
          <a:prstGeom prst="straightConnector1">
            <a:avLst/>
          </a:prstGeom>
          <a:noFill/>
          <a:ln w="9525" cap="flat" cmpd="sng">
            <a:solidFill>
              <a:schemeClr val="dk2"/>
            </a:solidFill>
            <a:prstDash val="solid"/>
            <a:round/>
            <a:headEnd type="none" w="med" len="med"/>
            <a:tailEnd type="none" w="med" len="med"/>
          </a:ln>
        </p:spPr>
      </p:cxnSp>
      <p:sp>
        <p:nvSpPr>
          <p:cNvPr id="334" name="Google Shape;334;p21"/>
          <p:cNvSpPr txBox="1"/>
          <p:nvPr/>
        </p:nvSpPr>
        <p:spPr>
          <a:xfrm>
            <a:off x="305450" y="613550"/>
            <a:ext cx="8520600" cy="111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ここで紹介したケースは全て「本来仮定した構造」をベイズ統計を用いて検証できるテーマになっています。</a:t>
            </a:r>
            <a:endParaRPr sz="1200">
              <a:solidFill>
                <a:srgbClr val="434343"/>
              </a:solidFill>
            </a:endParaRPr>
          </a:p>
          <a:p>
            <a:pPr marL="0" lvl="0" indent="0" algn="l" rtl="0">
              <a:lnSpc>
                <a:spcPct val="115000"/>
              </a:lnSpc>
              <a:spcBef>
                <a:spcPts val="0"/>
              </a:spcBef>
              <a:spcAft>
                <a:spcPts val="0"/>
              </a:spcAft>
              <a:buClr>
                <a:schemeClr val="dk1"/>
              </a:buClr>
              <a:buSzPts val="1100"/>
              <a:buFont typeface="Arial"/>
              <a:buNone/>
            </a:pPr>
            <a:r>
              <a:rPr lang="ja" sz="1200">
                <a:solidFill>
                  <a:srgbClr val="434343"/>
                </a:solidFill>
              </a:rPr>
              <a:t>ベイズ統計を用いることで「道具」を主体としたモデリングから「仮定した構造」を主体としたモデリングがやりやすくなったわけです。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何やら回帰モデルっぽいものばっかりだな。と感じたかもしれませんが、他にも主成分分析、行列分解やクラスタリングなどの教師なし学習、さらに深層学習もベイズ的にモデリングが可能です。</a:t>
            </a:r>
            <a:endParaRPr sz="1200">
              <a:solidFill>
                <a:srgbClr val="434343"/>
              </a:solidFill>
            </a:endParaRPr>
          </a:p>
          <a:p>
            <a:pPr marL="0" lvl="0" indent="0" algn="l" rtl="0">
              <a:lnSpc>
                <a:spcPct val="115000"/>
              </a:lnSpc>
              <a:spcBef>
                <a:spcPts val="0"/>
              </a:spcBef>
              <a:spcAft>
                <a:spcPts val="0"/>
              </a:spcAft>
              <a:buNone/>
            </a:pPr>
            <a:endParaRPr sz="1200">
              <a:solidFill>
                <a:srgbClr val="434343"/>
              </a:solidFill>
            </a:endParaRPr>
          </a:p>
        </p:txBody>
      </p:sp>
      <p:sp>
        <p:nvSpPr>
          <p:cNvPr id="335" name="Google Shape;335;p21"/>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ケーススタディ：様々な応用</a:t>
            </a:r>
            <a:endParaRPr/>
          </a:p>
        </p:txBody>
      </p:sp>
      <p:sp>
        <p:nvSpPr>
          <p:cNvPr id="336" name="Google Shape;336;p21"/>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8</a:t>
            </a:fld>
            <a:endParaRPr/>
          </a:p>
        </p:txBody>
      </p:sp>
      <p:sp>
        <p:nvSpPr>
          <p:cNvPr id="337" name="Google Shape;337;p21"/>
          <p:cNvSpPr txBox="1"/>
          <p:nvPr/>
        </p:nvSpPr>
        <p:spPr>
          <a:xfrm>
            <a:off x="305450" y="3887525"/>
            <a:ext cx="8520600" cy="91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ja" sz="1200">
                <a:solidFill>
                  <a:srgbClr val="434343"/>
                </a:solidFill>
              </a:rPr>
              <a:t>これだけ柔軟なモデリングが可能であることから、構造化されたデータだけでなく、自然言語、画像処理、信号データ処理など幅広い領域で活用されており、さらに既存の方法論についても基礎理論を与えています。</a:t>
            </a:r>
            <a:endParaRPr sz="1200">
              <a:solidFill>
                <a:srgbClr val="434343"/>
              </a:solidFill>
            </a:endParaRPr>
          </a:p>
          <a:p>
            <a:pPr marL="0" lvl="0" indent="0" algn="l" rtl="0">
              <a:lnSpc>
                <a:spcPct val="115000"/>
              </a:lnSpc>
              <a:spcBef>
                <a:spcPts val="0"/>
              </a:spcBef>
              <a:spcAft>
                <a:spcPts val="0"/>
              </a:spcAft>
              <a:buNone/>
            </a:pPr>
            <a:r>
              <a:rPr lang="ja" sz="1200">
                <a:solidFill>
                  <a:srgbClr val="434343"/>
                </a:solidFill>
              </a:rPr>
              <a:t>難しそうだと感じたでしょうか？もちろん深く掘り下げれば難易度は上がりますが、最初の導入はそれほど難しくありません。これから一緒に勉強していきましょう。</a:t>
            </a:r>
            <a:endParaRPr sz="1200">
              <a:solidFill>
                <a:srgbClr val="434343"/>
              </a:solidFill>
            </a:endParaRPr>
          </a:p>
        </p:txBody>
      </p:sp>
      <p:pic>
        <p:nvPicPr>
          <p:cNvPr id="338" name="Google Shape;338;p21"/>
          <p:cNvPicPr preferRelativeResize="0"/>
          <p:nvPr/>
        </p:nvPicPr>
        <p:blipFill rotWithShape="1">
          <a:blip r:embed="rId4">
            <a:alphaModFix/>
          </a:blip>
          <a:srcRect b="29093"/>
          <a:stretch/>
        </p:blipFill>
        <p:spPr>
          <a:xfrm>
            <a:off x="2877025" y="2647950"/>
            <a:ext cx="877675" cy="1110900"/>
          </a:xfrm>
          <a:prstGeom prst="rect">
            <a:avLst/>
          </a:prstGeom>
          <a:noFill/>
          <a:ln>
            <a:noFill/>
          </a:ln>
        </p:spPr>
      </p:pic>
      <p:pic>
        <p:nvPicPr>
          <p:cNvPr id="339" name="Google Shape;339;p21"/>
          <p:cNvPicPr preferRelativeResize="0"/>
          <p:nvPr/>
        </p:nvPicPr>
        <p:blipFill rotWithShape="1">
          <a:blip r:embed="rId4">
            <a:alphaModFix/>
          </a:blip>
          <a:srcRect b="29093"/>
          <a:stretch/>
        </p:blipFill>
        <p:spPr>
          <a:xfrm>
            <a:off x="7296625" y="2647950"/>
            <a:ext cx="877675" cy="1110900"/>
          </a:xfrm>
          <a:prstGeom prst="rect">
            <a:avLst/>
          </a:prstGeom>
          <a:noFill/>
          <a:ln>
            <a:noFill/>
          </a:ln>
        </p:spPr>
      </p:pic>
      <p:sp>
        <p:nvSpPr>
          <p:cNvPr id="340" name="Google Shape;340;p21"/>
          <p:cNvSpPr txBox="1"/>
          <p:nvPr/>
        </p:nvSpPr>
        <p:spPr>
          <a:xfrm>
            <a:off x="5759675" y="2916625"/>
            <a:ext cx="1382400" cy="41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rgbClr val="FF0062"/>
                </a:solidFill>
              </a:rPr>
              <a:t>仮定した構造</a:t>
            </a:r>
            <a:endParaRPr sz="1500" b="1">
              <a:solidFill>
                <a:srgbClr val="FF0062"/>
              </a:solidFill>
            </a:endParaRPr>
          </a:p>
        </p:txBody>
      </p:sp>
      <p:pic>
        <p:nvPicPr>
          <p:cNvPr id="341" name="Google Shape;341;p21"/>
          <p:cNvPicPr preferRelativeResize="0"/>
          <p:nvPr/>
        </p:nvPicPr>
        <p:blipFill>
          <a:blip r:embed="rId3">
            <a:alphaModFix/>
          </a:blip>
          <a:stretch>
            <a:fillRect/>
          </a:stretch>
        </p:blipFill>
        <p:spPr>
          <a:xfrm>
            <a:off x="1049825" y="2181650"/>
            <a:ext cx="1525874" cy="1172324"/>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93"/>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MCMC：改めて事後分布の算出式</a:t>
            </a:r>
            <a:endParaRPr sz="2400" b="1"/>
          </a:p>
        </p:txBody>
      </p:sp>
      <p:sp>
        <p:nvSpPr>
          <p:cNvPr id="1897" name="Google Shape;1897;p93"/>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80</a:t>
            </a:fld>
            <a:endParaRPr/>
          </a:p>
        </p:txBody>
      </p:sp>
      <p:sp>
        <p:nvSpPr>
          <p:cNvPr id="1898" name="Google Shape;1898;p93"/>
          <p:cNvSpPr txBox="1"/>
          <p:nvPr/>
        </p:nvSpPr>
        <p:spPr>
          <a:xfrm>
            <a:off x="326550" y="681800"/>
            <a:ext cx="8520600" cy="6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サンプリングアルゴリズムにもいくつか種類がありますが、ここでは代表的な「MCMC」について解説します。</a:t>
            </a:r>
            <a:endParaRPr sz="1200">
              <a:solidFill>
                <a:srgbClr val="434343"/>
              </a:solidFill>
            </a:endParaRPr>
          </a:p>
          <a:p>
            <a:pPr marL="0" lvl="0" indent="0" algn="l" rtl="0">
              <a:spcBef>
                <a:spcPts val="0"/>
              </a:spcBef>
              <a:spcAft>
                <a:spcPts val="0"/>
              </a:spcAft>
              <a:buNone/>
            </a:pPr>
            <a:r>
              <a:rPr lang="ja" sz="1200">
                <a:solidFill>
                  <a:srgbClr val="434343"/>
                </a:solidFill>
              </a:rPr>
              <a:t>まずは</a:t>
            </a:r>
            <a:r>
              <a:rPr lang="ja" sz="1200" b="1">
                <a:solidFill>
                  <a:srgbClr val="FF0062"/>
                </a:solidFill>
              </a:rPr>
              <a:t>事後分布</a:t>
            </a:r>
            <a:r>
              <a:rPr lang="ja" sz="1200">
                <a:solidFill>
                  <a:srgbClr val="434343"/>
                </a:solidFill>
              </a:rPr>
              <a:t>と</a:t>
            </a:r>
            <a:r>
              <a:rPr lang="ja" sz="1200" b="1">
                <a:solidFill>
                  <a:srgbClr val="BF9000"/>
                </a:solidFill>
              </a:rPr>
              <a:t>尤度関数</a:t>
            </a:r>
            <a:r>
              <a:rPr lang="ja" sz="1200">
                <a:solidFill>
                  <a:srgbClr val="434343"/>
                </a:solidFill>
              </a:rPr>
              <a:t>、</a:t>
            </a:r>
            <a:r>
              <a:rPr lang="ja" sz="1200" b="1">
                <a:solidFill>
                  <a:schemeClr val="accent5"/>
                </a:solidFill>
              </a:rPr>
              <a:t>事前分布</a:t>
            </a:r>
            <a:r>
              <a:rPr lang="ja" sz="1200">
                <a:solidFill>
                  <a:srgbClr val="434343"/>
                </a:solidFill>
              </a:rPr>
              <a:t>の関係を振り返ります。</a:t>
            </a:r>
            <a:endParaRPr sz="1200">
              <a:solidFill>
                <a:srgbClr val="434343"/>
              </a:solidFill>
            </a:endParaRPr>
          </a:p>
        </p:txBody>
      </p:sp>
      <p:sp>
        <p:nvSpPr>
          <p:cNvPr id="1899" name="Google Shape;1899;p93"/>
          <p:cNvSpPr/>
          <p:nvPr/>
        </p:nvSpPr>
        <p:spPr>
          <a:xfrm>
            <a:off x="6432040" y="1284231"/>
            <a:ext cx="2301986" cy="779855"/>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chemeClr val="accent5"/>
            </a:solidFill>
            <a:prstDash val="solid"/>
            <a:round/>
            <a:headEnd type="none" w="med" len="med"/>
            <a:tailEnd type="none" w="med" len="med"/>
          </a:ln>
        </p:spPr>
      </p:sp>
      <p:sp>
        <p:nvSpPr>
          <p:cNvPr id="1900" name="Google Shape;1900;p93"/>
          <p:cNvSpPr/>
          <p:nvPr/>
        </p:nvSpPr>
        <p:spPr>
          <a:xfrm>
            <a:off x="3419200" y="1284230"/>
            <a:ext cx="2227968" cy="779855"/>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E69138"/>
            </a:solidFill>
            <a:prstDash val="solid"/>
            <a:round/>
            <a:headEnd type="none" w="med" len="med"/>
            <a:tailEnd type="none" w="med" len="med"/>
          </a:ln>
        </p:spPr>
      </p:sp>
      <p:sp>
        <p:nvSpPr>
          <p:cNvPr id="1901" name="Google Shape;1901;p93"/>
          <p:cNvSpPr txBox="1"/>
          <p:nvPr/>
        </p:nvSpPr>
        <p:spPr>
          <a:xfrm>
            <a:off x="7017125" y="165815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chemeClr val="accent5"/>
                </a:solidFill>
              </a:rPr>
              <a:t>事前分布</a:t>
            </a:r>
            <a:endParaRPr sz="1500" b="1">
              <a:solidFill>
                <a:schemeClr val="accent5"/>
              </a:solidFill>
            </a:endParaRPr>
          </a:p>
          <a:p>
            <a:pPr marL="0" lvl="0" indent="0" algn="ctr" rtl="0">
              <a:spcBef>
                <a:spcPts val="0"/>
              </a:spcBef>
              <a:spcAft>
                <a:spcPts val="0"/>
              </a:spcAft>
              <a:buNone/>
            </a:pPr>
            <a:r>
              <a:rPr lang="ja" sz="1500" b="1">
                <a:solidFill>
                  <a:schemeClr val="accent5"/>
                </a:solidFill>
              </a:rPr>
              <a:t>Pre(θ)</a:t>
            </a:r>
            <a:endParaRPr sz="1500" b="1">
              <a:solidFill>
                <a:schemeClr val="accent5"/>
              </a:solidFill>
            </a:endParaRPr>
          </a:p>
        </p:txBody>
      </p:sp>
      <p:sp>
        <p:nvSpPr>
          <p:cNvPr id="1902" name="Google Shape;1902;p93"/>
          <p:cNvSpPr txBox="1"/>
          <p:nvPr/>
        </p:nvSpPr>
        <p:spPr>
          <a:xfrm>
            <a:off x="3969775" y="165910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rgbClr val="E69138"/>
                </a:solidFill>
              </a:rPr>
              <a:t>尤度関数</a:t>
            </a:r>
            <a:endParaRPr sz="1500" b="1">
              <a:solidFill>
                <a:srgbClr val="E69138"/>
              </a:solidFill>
            </a:endParaRPr>
          </a:p>
          <a:p>
            <a:pPr marL="0" lvl="0" indent="0" algn="ctr" rtl="0">
              <a:spcBef>
                <a:spcPts val="0"/>
              </a:spcBef>
              <a:spcAft>
                <a:spcPts val="0"/>
              </a:spcAft>
              <a:buNone/>
            </a:pPr>
            <a:r>
              <a:rPr lang="ja" sz="1500" b="1">
                <a:solidFill>
                  <a:srgbClr val="E69138"/>
                </a:solidFill>
              </a:rPr>
              <a:t>L(X|θ)</a:t>
            </a:r>
            <a:endParaRPr sz="1500" b="1">
              <a:solidFill>
                <a:srgbClr val="E69138"/>
              </a:solidFill>
            </a:endParaRPr>
          </a:p>
        </p:txBody>
      </p:sp>
      <p:sp>
        <p:nvSpPr>
          <p:cNvPr id="1903" name="Google Shape;1903;p93"/>
          <p:cNvSpPr/>
          <p:nvPr/>
        </p:nvSpPr>
        <p:spPr>
          <a:xfrm>
            <a:off x="387900" y="1284225"/>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solid"/>
            <a:round/>
            <a:headEnd type="none" w="med" len="med"/>
            <a:tailEnd type="none" w="med" len="med"/>
          </a:ln>
        </p:spPr>
      </p:sp>
      <p:sp>
        <p:nvSpPr>
          <p:cNvPr id="1904" name="Google Shape;1904;p93"/>
          <p:cNvSpPr txBox="1"/>
          <p:nvPr/>
        </p:nvSpPr>
        <p:spPr>
          <a:xfrm>
            <a:off x="931650" y="168925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rgbClr val="FF0062"/>
                </a:solidFill>
              </a:rPr>
              <a:t>事後分布</a:t>
            </a:r>
            <a:endParaRPr sz="1500" b="1">
              <a:solidFill>
                <a:srgbClr val="FF0062"/>
              </a:solidFill>
            </a:endParaRPr>
          </a:p>
          <a:p>
            <a:pPr marL="0" lvl="0" indent="0" algn="ctr" rtl="0">
              <a:spcBef>
                <a:spcPts val="0"/>
              </a:spcBef>
              <a:spcAft>
                <a:spcPts val="0"/>
              </a:spcAft>
              <a:buNone/>
            </a:pPr>
            <a:r>
              <a:rPr lang="ja" sz="1500" b="1">
                <a:solidFill>
                  <a:srgbClr val="FF0062"/>
                </a:solidFill>
              </a:rPr>
              <a:t>Post(θ)</a:t>
            </a:r>
            <a:endParaRPr sz="1500" b="1">
              <a:solidFill>
                <a:srgbClr val="FF0062"/>
              </a:solidFill>
            </a:endParaRPr>
          </a:p>
        </p:txBody>
      </p:sp>
      <p:sp>
        <p:nvSpPr>
          <p:cNvPr id="1905" name="Google Shape;1905;p93"/>
          <p:cNvSpPr txBox="1"/>
          <p:nvPr/>
        </p:nvSpPr>
        <p:spPr>
          <a:xfrm>
            <a:off x="5817901" y="1601628"/>
            <a:ext cx="443400" cy="45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5000" b="1">
                <a:solidFill>
                  <a:srgbClr val="666666"/>
                </a:solidFill>
              </a:rPr>
              <a:t>×</a:t>
            </a:r>
            <a:endParaRPr sz="2900"/>
          </a:p>
        </p:txBody>
      </p:sp>
      <p:sp>
        <p:nvSpPr>
          <p:cNvPr id="1906" name="Google Shape;1906;p93"/>
          <p:cNvSpPr txBox="1"/>
          <p:nvPr/>
        </p:nvSpPr>
        <p:spPr>
          <a:xfrm>
            <a:off x="2770546" y="1603494"/>
            <a:ext cx="443400" cy="443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3500" b="1">
                <a:solidFill>
                  <a:srgbClr val="666666"/>
                </a:solidFill>
              </a:rPr>
              <a:t>∝</a:t>
            </a:r>
            <a:endParaRPr sz="5000" b="1">
              <a:solidFill>
                <a:srgbClr val="666666"/>
              </a:solidFill>
            </a:endParaRPr>
          </a:p>
        </p:txBody>
      </p:sp>
      <p:sp>
        <p:nvSpPr>
          <p:cNvPr id="1907" name="Google Shape;1907;p93"/>
          <p:cNvSpPr txBox="1"/>
          <p:nvPr/>
        </p:nvSpPr>
        <p:spPr>
          <a:xfrm>
            <a:off x="326550" y="2434400"/>
            <a:ext cx="8520600" cy="6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事後分布を「確率分布」とするためには正規化定数である「周辺尤度」の計算が必要ですが、複雑な確率モデルでは周辺尤度がもとまらないこともあります。MCMCではそのボトルネックを解消するために、周辺尤度を用いません。</a:t>
            </a:r>
            <a:endParaRPr sz="1200">
              <a:solidFill>
                <a:srgbClr val="434343"/>
              </a:solidFill>
            </a:endParaRPr>
          </a:p>
          <a:p>
            <a:pPr marL="0" lvl="0" indent="0" algn="l" rtl="0">
              <a:spcBef>
                <a:spcPts val="0"/>
              </a:spcBef>
              <a:spcAft>
                <a:spcPts val="0"/>
              </a:spcAft>
              <a:buNone/>
            </a:pPr>
            <a:r>
              <a:rPr lang="ja" sz="1200">
                <a:solidFill>
                  <a:srgbClr val="434343"/>
                </a:solidFill>
              </a:rPr>
              <a:t>したがって以後、MCMC法における「事後分布」と「確率分布の性質を満たす事後分布」を区別するために「目標分布」と表記します。</a:t>
            </a:r>
            <a:endParaRPr sz="1200">
              <a:solidFill>
                <a:srgbClr val="434343"/>
              </a:solidFill>
            </a:endParaRPr>
          </a:p>
        </p:txBody>
      </p:sp>
      <p:sp>
        <p:nvSpPr>
          <p:cNvPr id="1908" name="Google Shape;1908;p93"/>
          <p:cNvSpPr/>
          <p:nvPr/>
        </p:nvSpPr>
        <p:spPr>
          <a:xfrm>
            <a:off x="6432040" y="3494031"/>
            <a:ext cx="2301986" cy="779855"/>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chemeClr val="accent5"/>
            </a:solidFill>
            <a:prstDash val="solid"/>
            <a:round/>
            <a:headEnd type="none" w="med" len="med"/>
            <a:tailEnd type="none" w="med" len="med"/>
          </a:ln>
        </p:spPr>
      </p:sp>
      <p:sp>
        <p:nvSpPr>
          <p:cNvPr id="1909" name="Google Shape;1909;p93"/>
          <p:cNvSpPr/>
          <p:nvPr/>
        </p:nvSpPr>
        <p:spPr>
          <a:xfrm>
            <a:off x="3419200" y="3494030"/>
            <a:ext cx="2227968" cy="779855"/>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E69138"/>
            </a:solidFill>
            <a:prstDash val="solid"/>
            <a:round/>
            <a:headEnd type="none" w="med" len="med"/>
            <a:tailEnd type="none" w="med" len="med"/>
          </a:ln>
        </p:spPr>
      </p:sp>
      <p:sp>
        <p:nvSpPr>
          <p:cNvPr id="1910" name="Google Shape;1910;p93"/>
          <p:cNvSpPr/>
          <p:nvPr/>
        </p:nvSpPr>
        <p:spPr>
          <a:xfrm>
            <a:off x="387900" y="3494025"/>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solid"/>
            <a:round/>
            <a:headEnd type="none" w="med" len="med"/>
            <a:tailEnd type="none" w="med" len="med"/>
          </a:ln>
        </p:spPr>
      </p:sp>
      <p:sp>
        <p:nvSpPr>
          <p:cNvPr id="1911" name="Google Shape;1911;p93"/>
          <p:cNvSpPr txBox="1"/>
          <p:nvPr/>
        </p:nvSpPr>
        <p:spPr>
          <a:xfrm>
            <a:off x="5817901" y="3811428"/>
            <a:ext cx="443400" cy="45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5000" b="1">
                <a:solidFill>
                  <a:srgbClr val="666666"/>
                </a:solidFill>
              </a:rPr>
              <a:t>×</a:t>
            </a:r>
            <a:endParaRPr sz="2900"/>
          </a:p>
        </p:txBody>
      </p:sp>
      <p:sp>
        <p:nvSpPr>
          <p:cNvPr id="1912" name="Google Shape;1912;p93"/>
          <p:cNvSpPr txBox="1"/>
          <p:nvPr/>
        </p:nvSpPr>
        <p:spPr>
          <a:xfrm>
            <a:off x="2770546" y="3813294"/>
            <a:ext cx="443400" cy="443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3500" b="1">
                <a:solidFill>
                  <a:srgbClr val="666666"/>
                </a:solidFill>
              </a:rPr>
              <a:t>=</a:t>
            </a:r>
            <a:endParaRPr sz="5000" b="1">
              <a:solidFill>
                <a:srgbClr val="666666"/>
              </a:solidFill>
            </a:endParaRPr>
          </a:p>
        </p:txBody>
      </p:sp>
      <p:sp>
        <p:nvSpPr>
          <p:cNvPr id="1913" name="Google Shape;1913;p93"/>
          <p:cNvSpPr txBox="1"/>
          <p:nvPr/>
        </p:nvSpPr>
        <p:spPr>
          <a:xfrm>
            <a:off x="7017125" y="386795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chemeClr val="accent5"/>
                </a:solidFill>
              </a:rPr>
              <a:t>事前分布</a:t>
            </a:r>
            <a:endParaRPr sz="1500" b="1">
              <a:solidFill>
                <a:schemeClr val="accent5"/>
              </a:solidFill>
            </a:endParaRPr>
          </a:p>
          <a:p>
            <a:pPr marL="0" lvl="0" indent="0" algn="ctr" rtl="0">
              <a:spcBef>
                <a:spcPts val="0"/>
              </a:spcBef>
              <a:spcAft>
                <a:spcPts val="0"/>
              </a:spcAft>
              <a:buNone/>
            </a:pPr>
            <a:r>
              <a:rPr lang="ja" sz="1500" b="1">
                <a:solidFill>
                  <a:schemeClr val="accent5"/>
                </a:solidFill>
              </a:rPr>
              <a:t>Pre(θ)</a:t>
            </a:r>
            <a:endParaRPr sz="1500" b="1">
              <a:solidFill>
                <a:schemeClr val="accent5"/>
              </a:solidFill>
            </a:endParaRPr>
          </a:p>
        </p:txBody>
      </p:sp>
      <p:sp>
        <p:nvSpPr>
          <p:cNvPr id="1914" name="Google Shape;1914;p93"/>
          <p:cNvSpPr txBox="1"/>
          <p:nvPr/>
        </p:nvSpPr>
        <p:spPr>
          <a:xfrm>
            <a:off x="3969775" y="386890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rgbClr val="E69138"/>
                </a:solidFill>
              </a:rPr>
              <a:t>尤度関数</a:t>
            </a:r>
            <a:endParaRPr sz="1500" b="1">
              <a:solidFill>
                <a:srgbClr val="E69138"/>
              </a:solidFill>
            </a:endParaRPr>
          </a:p>
          <a:p>
            <a:pPr marL="0" lvl="0" indent="0" algn="ctr" rtl="0">
              <a:spcBef>
                <a:spcPts val="0"/>
              </a:spcBef>
              <a:spcAft>
                <a:spcPts val="0"/>
              </a:spcAft>
              <a:buNone/>
            </a:pPr>
            <a:r>
              <a:rPr lang="ja" sz="1500" b="1">
                <a:solidFill>
                  <a:srgbClr val="E69138"/>
                </a:solidFill>
              </a:rPr>
              <a:t>L(X|θ)</a:t>
            </a:r>
            <a:endParaRPr sz="1500" b="1">
              <a:solidFill>
                <a:srgbClr val="E69138"/>
              </a:solidFill>
            </a:endParaRPr>
          </a:p>
        </p:txBody>
      </p:sp>
      <p:sp>
        <p:nvSpPr>
          <p:cNvPr id="1915" name="Google Shape;1915;p93"/>
          <p:cNvSpPr txBox="1"/>
          <p:nvPr/>
        </p:nvSpPr>
        <p:spPr>
          <a:xfrm>
            <a:off x="931650" y="389905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rgbClr val="FF0062"/>
                </a:solidFill>
              </a:rPr>
              <a:t>目標分布</a:t>
            </a:r>
            <a:endParaRPr sz="1500" b="1">
              <a:solidFill>
                <a:srgbClr val="FF0062"/>
              </a:solidFill>
            </a:endParaRPr>
          </a:p>
          <a:p>
            <a:pPr marL="0" lvl="0" indent="0" algn="ctr" rtl="0">
              <a:spcBef>
                <a:spcPts val="0"/>
              </a:spcBef>
              <a:spcAft>
                <a:spcPts val="0"/>
              </a:spcAft>
              <a:buNone/>
            </a:pPr>
            <a:r>
              <a:rPr lang="ja" sz="1500" b="1">
                <a:solidFill>
                  <a:srgbClr val="FF0062"/>
                </a:solidFill>
              </a:rPr>
              <a:t>Target(θ)</a:t>
            </a:r>
            <a:endParaRPr sz="1500" b="1">
              <a:solidFill>
                <a:srgbClr val="FF0062"/>
              </a:solidFill>
            </a:endParaRPr>
          </a:p>
        </p:txBody>
      </p:sp>
      <p:sp>
        <p:nvSpPr>
          <p:cNvPr id="1916" name="Google Shape;1916;p93"/>
          <p:cNvSpPr txBox="1"/>
          <p:nvPr/>
        </p:nvSpPr>
        <p:spPr>
          <a:xfrm>
            <a:off x="402350" y="4436675"/>
            <a:ext cx="22281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b="1">
                <a:solidFill>
                  <a:srgbClr val="FF0062"/>
                </a:solidFill>
              </a:rPr>
              <a:t>積分して1にならない</a:t>
            </a:r>
            <a:endParaRPr sz="1100" b="1">
              <a:solidFill>
                <a:srgbClr val="FF0062"/>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1" name="Google Shape;1921;p94"/>
          <p:cNvSpPr/>
          <p:nvPr/>
        </p:nvSpPr>
        <p:spPr>
          <a:xfrm>
            <a:off x="6043800" y="3417813"/>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solid"/>
            <a:round/>
            <a:headEnd type="none" w="med" len="med"/>
            <a:tailEnd type="none" w="med" len="med"/>
          </a:ln>
        </p:spPr>
      </p:sp>
      <p:sp>
        <p:nvSpPr>
          <p:cNvPr id="1922" name="Google Shape;1922;p94"/>
          <p:cNvSpPr/>
          <p:nvPr/>
        </p:nvSpPr>
        <p:spPr>
          <a:xfrm>
            <a:off x="7611950" y="3403375"/>
            <a:ext cx="719100" cy="78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94"/>
          <p:cNvSpPr/>
          <p:nvPr/>
        </p:nvSpPr>
        <p:spPr>
          <a:xfrm>
            <a:off x="6043800" y="3417813"/>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dot"/>
            <a:round/>
            <a:headEnd type="none" w="med" len="med"/>
            <a:tailEnd type="none" w="med" len="med"/>
          </a:ln>
        </p:spPr>
      </p:sp>
      <p:sp>
        <p:nvSpPr>
          <p:cNvPr id="1924" name="Google Shape;1924;p94"/>
          <p:cNvSpPr/>
          <p:nvPr/>
        </p:nvSpPr>
        <p:spPr>
          <a:xfrm>
            <a:off x="3283500" y="3417825"/>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solid"/>
            <a:round/>
            <a:headEnd type="none" w="med" len="med"/>
            <a:tailEnd type="none" w="med" len="med"/>
          </a:ln>
        </p:spPr>
      </p:sp>
      <p:sp>
        <p:nvSpPr>
          <p:cNvPr id="1925" name="Google Shape;1925;p94"/>
          <p:cNvSpPr/>
          <p:nvPr/>
        </p:nvSpPr>
        <p:spPr>
          <a:xfrm>
            <a:off x="4186725" y="3403375"/>
            <a:ext cx="1383900" cy="78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94"/>
          <p:cNvSpPr/>
          <p:nvPr/>
        </p:nvSpPr>
        <p:spPr>
          <a:xfrm>
            <a:off x="3283500" y="3417825"/>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dot"/>
            <a:round/>
            <a:headEnd type="none" w="med" len="med"/>
            <a:tailEnd type="none" w="med" len="med"/>
          </a:ln>
        </p:spPr>
      </p:sp>
      <p:sp>
        <p:nvSpPr>
          <p:cNvPr id="1927" name="Google Shape;1927;p94"/>
          <p:cNvSpPr/>
          <p:nvPr/>
        </p:nvSpPr>
        <p:spPr>
          <a:xfrm>
            <a:off x="464100" y="3417825"/>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solid"/>
            <a:round/>
            <a:headEnd type="none" w="med" len="med"/>
            <a:tailEnd type="none" w="med" len="med"/>
          </a:ln>
        </p:spPr>
      </p:sp>
      <p:sp>
        <p:nvSpPr>
          <p:cNvPr id="1928" name="Google Shape;1928;p94"/>
          <p:cNvSpPr/>
          <p:nvPr/>
        </p:nvSpPr>
        <p:spPr>
          <a:xfrm>
            <a:off x="891775" y="3403375"/>
            <a:ext cx="1859400" cy="78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94"/>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MCMC：Monte Carlo 法</a:t>
            </a:r>
            <a:endParaRPr sz="2400" b="1"/>
          </a:p>
        </p:txBody>
      </p:sp>
      <p:sp>
        <p:nvSpPr>
          <p:cNvPr id="1930" name="Google Shape;1930;p94"/>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81</a:t>
            </a:fld>
            <a:endParaRPr/>
          </a:p>
        </p:txBody>
      </p:sp>
      <p:sp>
        <p:nvSpPr>
          <p:cNvPr id="1931" name="Google Shape;1931;p94"/>
          <p:cNvSpPr txBox="1"/>
          <p:nvPr/>
        </p:nvSpPr>
        <p:spPr>
          <a:xfrm>
            <a:off x="326550" y="681800"/>
            <a:ext cx="8520600" cy="6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MCMCとは「Monte Carlo」「Markov Chain」の略語で、それぞれのアプローチを組み合わせたものを意味しています。</a:t>
            </a:r>
            <a:endParaRPr sz="1200">
              <a:solidFill>
                <a:srgbClr val="434343"/>
              </a:solidFill>
            </a:endParaRPr>
          </a:p>
          <a:p>
            <a:pPr marL="0" lvl="0" indent="0" algn="l" rtl="0">
              <a:spcBef>
                <a:spcPts val="0"/>
              </a:spcBef>
              <a:spcAft>
                <a:spcPts val="0"/>
              </a:spcAft>
              <a:buNone/>
            </a:pPr>
            <a:r>
              <a:rPr lang="ja" sz="1200">
                <a:solidFill>
                  <a:srgbClr val="434343"/>
                </a:solidFill>
              </a:rPr>
              <a:t>まず「Monte Carlo」法のアプローチから考えましょう。目標分布の形がわからないとはいえ、θ に数字を代入してあげれば、目標分布の値を取り出すことができます。そうですよね？事前分布のθが一つ決まれば尤度も計算できますから。</a:t>
            </a:r>
            <a:endParaRPr sz="1200">
              <a:solidFill>
                <a:srgbClr val="434343"/>
              </a:solidFill>
            </a:endParaRPr>
          </a:p>
        </p:txBody>
      </p:sp>
      <p:sp>
        <p:nvSpPr>
          <p:cNvPr id="1932" name="Google Shape;1932;p94"/>
          <p:cNvSpPr/>
          <p:nvPr/>
        </p:nvSpPr>
        <p:spPr>
          <a:xfrm>
            <a:off x="6432040" y="1512831"/>
            <a:ext cx="2301986" cy="779855"/>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chemeClr val="accent5"/>
            </a:solidFill>
            <a:prstDash val="solid"/>
            <a:round/>
            <a:headEnd type="none" w="med" len="med"/>
            <a:tailEnd type="none" w="med" len="med"/>
          </a:ln>
        </p:spPr>
      </p:sp>
      <p:sp>
        <p:nvSpPr>
          <p:cNvPr id="1933" name="Google Shape;1933;p94"/>
          <p:cNvSpPr/>
          <p:nvPr/>
        </p:nvSpPr>
        <p:spPr>
          <a:xfrm>
            <a:off x="3419200" y="1512830"/>
            <a:ext cx="2227968" cy="779855"/>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E69138"/>
            </a:solidFill>
            <a:prstDash val="solid"/>
            <a:round/>
            <a:headEnd type="none" w="med" len="med"/>
            <a:tailEnd type="none" w="med" len="med"/>
          </a:ln>
        </p:spPr>
      </p:sp>
      <p:sp>
        <p:nvSpPr>
          <p:cNvPr id="1934" name="Google Shape;1934;p94"/>
          <p:cNvSpPr txBox="1"/>
          <p:nvPr/>
        </p:nvSpPr>
        <p:spPr>
          <a:xfrm>
            <a:off x="5817901" y="1830228"/>
            <a:ext cx="443400" cy="45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ja" sz="5000" b="1">
                <a:solidFill>
                  <a:srgbClr val="666666"/>
                </a:solidFill>
              </a:rPr>
              <a:t>×</a:t>
            </a:r>
            <a:endParaRPr sz="2900"/>
          </a:p>
        </p:txBody>
      </p:sp>
      <p:sp>
        <p:nvSpPr>
          <p:cNvPr id="1935" name="Google Shape;1935;p94"/>
          <p:cNvSpPr txBox="1"/>
          <p:nvPr/>
        </p:nvSpPr>
        <p:spPr>
          <a:xfrm>
            <a:off x="2770546" y="1832094"/>
            <a:ext cx="443400" cy="443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ja" sz="3500" b="1">
                <a:solidFill>
                  <a:srgbClr val="666666"/>
                </a:solidFill>
              </a:rPr>
              <a:t>=</a:t>
            </a:r>
            <a:endParaRPr sz="5000" b="1">
              <a:solidFill>
                <a:srgbClr val="666666"/>
              </a:solidFill>
            </a:endParaRPr>
          </a:p>
        </p:txBody>
      </p:sp>
      <p:sp>
        <p:nvSpPr>
          <p:cNvPr id="1936" name="Google Shape;1936;p94"/>
          <p:cNvSpPr txBox="1"/>
          <p:nvPr/>
        </p:nvSpPr>
        <p:spPr>
          <a:xfrm>
            <a:off x="7017125" y="226775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chemeClr val="accent5"/>
                </a:solidFill>
              </a:rPr>
              <a:t>Pre(θ=1)</a:t>
            </a:r>
            <a:endParaRPr sz="1500" b="1">
              <a:solidFill>
                <a:schemeClr val="accent5"/>
              </a:solidFill>
            </a:endParaRPr>
          </a:p>
        </p:txBody>
      </p:sp>
      <p:sp>
        <p:nvSpPr>
          <p:cNvPr id="1937" name="Google Shape;1937;p94"/>
          <p:cNvSpPr txBox="1"/>
          <p:nvPr/>
        </p:nvSpPr>
        <p:spPr>
          <a:xfrm>
            <a:off x="3969775" y="2268700"/>
            <a:ext cx="10923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rgbClr val="E69138"/>
                </a:solidFill>
              </a:rPr>
              <a:t>L(X|θ=1)</a:t>
            </a:r>
            <a:endParaRPr sz="1500" b="1">
              <a:solidFill>
                <a:srgbClr val="E69138"/>
              </a:solidFill>
            </a:endParaRPr>
          </a:p>
        </p:txBody>
      </p:sp>
      <p:sp>
        <p:nvSpPr>
          <p:cNvPr id="1938" name="Google Shape;1938;p94"/>
          <p:cNvSpPr txBox="1"/>
          <p:nvPr/>
        </p:nvSpPr>
        <p:spPr>
          <a:xfrm>
            <a:off x="931650" y="2298850"/>
            <a:ext cx="1210500" cy="51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500" b="1">
                <a:solidFill>
                  <a:srgbClr val="FF0062"/>
                </a:solidFill>
              </a:rPr>
              <a:t>Target(θ=1)</a:t>
            </a:r>
            <a:endParaRPr sz="1500" b="1">
              <a:solidFill>
                <a:srgbClr val="FF0062"/>
              </a:solidFill>
            </a:endParaRPr>
          </a:p>
        </p:txBody>
      </p:sp>
      <p:sp>
        <p:nvSpPr>
          <p:cNvPr id="1939" name="Google Shape;1939;p94"/>
          <p:cNvSpPr/>
          <p:nvPr/>
        </p:nvSpPr>
        <p:spPr>
          <a:xfrm>
            <a:off x="387900" y="1589025"/>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dot"/>
            <a:round/>
            <a:headEnd type="none" w="med" len="med"/>
            <a:tailEnd type="none" w="med" len="med"/>
          </a:ln>
        </p:spPr>
      </p:sp>
      <p:cxnSp>
        <p:nvCxnSpPr>
          <p:cNvPr id="1940" name="Google Shape;1940;p94"/>
          <p:cNvCxnSpPr/>
          <p:nvPr/>
        </p:nvCxnSpPr>
        <p:spPr>
          <a:xfrm rot="10800000">
            <a:off x="7057200" y="2076873"/>
            <a:ext cx="0" cy="206700"/>
          </a:xfrm>
          <a:prstGeom prst="straightConnector1">
            <a:avLst/>
          </a:prstGeom>
          <a:noFill/>
          <a:ln w="19050" cap="flat" cmpd="sng">
            <a:solidFill>
              <a:schemeClr val="dk2"/>
            </a:solidFill>
            <a:prstDash val="solid"/>
            <a:round/>
            <a:headEnd type="none" w="med" len="med"/>
            <a:tailEnd type="none" w="med" len="med"/>
          </a:ln>
        </p:spPr>
      </p:cxnSp>
      <p:cxnSp>
        <p:nvCxnSpPr>
          <p:cNvPr id="1941" name="Google Shape;1941;p94"/>
          <p:cNvCxnSpPr>
            <a:endCxn id="1942" idx="4"/>
          </p:cNvCxnSpPr>
          <p:nvPr/>
        </p:nvCxnSpPr>
        <p:spPr>
          <a:xfrm rot="10800000">
            <a:off x="4393424" y="1635525"/>
            <a:ext cx="0" cy="648000"/>
          </a:xfrm>
          <a:prstGeom prst="straightConnector1">
            <a:avLst/>
          </a:prstGeom>
          <a:noFill/>
          <a:ln w="19050" cap="flat" cmpd="sng">
            <a:solidFill>
              <a:schemeClr val="dk2"/>
            </a:solidFill>
            <a:prstDash val="solid"/>
            <a:round/>
            <a:headEnd type="none" w="med" len="med"/>
            <a:tailEnd type="none" w="med" len="med"/>
          </a:ln>
        </p:spPr>
      </p:cxnSp>
      <p:cxnSp>
        <p:nvCxnSpPr>
          <p:cNvPr id="1943" name="Google Shape;1943;p94"/>
          <p:cNvCxnSpPr/>
          <p:nvPr/>
        </p:nvCxnSpPr>
        <p:spPr>
          <a:xfrm rot="10800000">
            <a:off x="1214657" y="1848660"/>
            <a:ext cx="0" cy="445500"/>
          </a:xfrm>
          <a:prstGeom prst="straightConnector1">
            <a:avLst/>
          </a:prstGeom>
          <a:noFill/>
          <a:ln w="19050" cap="flat" cmpd="sng">
            <a:solidFill>
              <a:schemeClr val="dk2"/>
            </a:solidFill>
            <a:prstDash val="solid"/>
            <a:round/>
            <a:headEnd type="none" w="med" len="med"/>
            <a:tailEnd type="none" w="med" len="med"/>
          </a:ln>
        </p:spPr>
      </p:cxnSp>
      <p:sp>
        <p:nvSpPr>
          <p:cNvPr id="1944" name="Google Shape;1944;p94"/>
          <p:cNvSpPr/>
          <p:nvPr/>
        </p:nvSpPr>
        <p:spPr>
          <a:xfrm>
            <a:off x="6991949" y="2011975"/>
            <a:ext cx="122700" cy="1227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94"/>
          <p:cNvSpPr/>
          <p:nvPr/>
        </p:nvSpPr>
        <p:spPr>
          <a:xfrm>
            <a:off x="4332074" y="1512825"/>
            <a:ext cx="122700" cy="122700"/>
          </a:xfrm>
          <a:prstGeom prst="ellipse">
            <a:avLst/>
          </a:prstGeom>
          <a:solidFill>
            <a:srgbClr val="E69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94"/>
          <p:cNvSpPr/>
          <p:nvPr/>
        </p:nvSpPr>
        <p:spPr>
          <a:xfrm>
            <a:off x="1153226" y="1752299"/>
            <a:ext cx="122700" cy="122700"/>
          </a:xfrm>
          <a:prstGeom prst="ellipse">
            <a:avLst/>
          </a:pr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94"/>
          <p:cNvSpPr/>
          <p:nvPr/>
        </p:nvSpPr>
        <p:spPr>
          <a:xfrm>
            <a:off x="337100" y="1435325"/>
            <a:ext cx="1210500" cy="318600"/>
          </a:xfrm>
          <a:prstGeom prst="wedgeRectCallout">
            <a:avLst>
              <a:gd name="adj1" fmla="val 16477"/>
              <a:gd name="adj2" fmla="val 62657"/>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FF0062"/>
                </a:solidFill>
              </a:rPr>
              <a:t>値が一個取れる</a:t>
            </a:r>
            <a:endParaRPr sz="1000" b="1">
              <a:solidFill>
                <a:srgbClr val="FF0062"/>
              </a:solidFill>
            </a:endParaRPr>
          </a:p>
        </p:txBody>
      </p:sp>
      <p:sp>
        <p:nvSpPr>
          <p:cNvPr id="1947" name="Google Shape;1947;p94"/>
          <p:cNvSpPr txBox="1"/>
          <p:nvPr/>
        </p:nvSpPr>
        <p:spPr>
          <a:xfrm>
            <a:off x="391475" y="2772525"/>
            <a:ext cx="8144700" cy="4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200">
                <a:solidFill>
                  <a:srgbClr val="434343"/>
                </a:solidFill>
              </a:rPr>
              <a:t>ということは θ の値を物凄く小さい値から物凄く大きい値まで 0.0001 などの小さい値刻みで実験すれば提案分布の「形」はほぼわかるはずです。</a:t>
            </a:r>
            <a:endParaRPr/>
          </a:p>
        </p:txBody>
      </p:sp>
      <p:sp>
        <p:nvSpPr>
          <p:cNvPr id="1948" name="Google Shape;1948;p94"/>
          <p:cNvSpPr/>
          <p:nvPr/>
        </p:nvSpPr>
        <p:spPr>
          <a:xfrm>
            <a:off x="464100" y="3417825"/>
            <a:ext cx="2227968"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dot"/>
            <a:round/>
            <a:headEnd type="none" w="med" len="med"/>
            <a:tailEnd type="none" w="med" len="med"/>
          </a:ln>
        </p:spPr>
      </p:sp>
      <p:cxnSp>
        <p:nvCxnSpPr>
          <p:cNvPr id="1949" name="Google Shape;1949;p94"/>
          <p:cNvCxnSpPr/>
          <p:nvPr/>
        </p:nvCxnSpPr>
        <p:spPr>
          <a:xfrm rot="10800000">
            <a:off x="899450" y="4033400"/>
            <a:ext cx="0" cy="163800"/>
          </a:xfrm>
          <a:prstGeom prst="straightConnector1">
            <a:avLst/>
          </a:prstGeom>
          <a:noFill/>
          <a:ln w="19050" cap="flat" cmpd="sng">
            <a:solidFill>
              <a:schemeClr val="dk2"/>
            </a:solidFill>
            <a:prstDash val="solid"/>
            <a:round/>
            <a:headEnd type="none" w="med" len="med"/>
            <a:tailEnd type="none" w="med" len="med"/>
          </a:ln>
        </p:spPr>
      </p:cxnSp>
      <p:cxnSp>
        <p:nvCxnSpPr>
          <p:cNvPr id="1950" name="Google Shape;1950;p94"/>
          <p:cNvCxnSpPr/>
          <p:nvPr/>
        </p:nvCxnSpPr>
        <p:spPr>
          <a:xfrm rot="10800000">
            <a:off x="4161875" y="3577400"/>
            <a:ext cx="0" cy="619800"/>
          </a:xfrm>
          <a:prstGeom prst="straightConnector1">
            <a:avLst/>
          </a:prstGeom>
          <a:noFill/>
          <a:ln w="19050" cap="flat" cmpd="sng">
            <a:solidFill>
              <a:schemeClr val="dk2"/>
            </a:solidFill>
            <a:prstDash val="solid"/>
            <a:round/>
            <a:headEnd type="none" w="med" len="med"/>
            <a:tailEnd type="none" w="med" len="med"/>
          </a:ln>
        </p:spPr>
      </p:cxnSp>
      <p:cxnSp>
        <p:nvCxnSpPr>
          <p:cNvPr id="1951" name="Google Shape;1951;p94"/>
          <p:cNvCxnSpPr/>
          <p:nvPr/>
        </p:nvCxnSpPr>
        <p:spPr>
          <a:xfrm rot="10800000">
            <a:off x="7563275" y="3827475"/>
            <a:ext cx="0" cy="363300"/>
          </a:xfrm>
          <a:prstGeom prst="straightConnector1">
            <a:avLst/>
          </a:prstGeom>
          <a:noFill/>
          <a:ln w="19050" cap="flat" cmpd="sng">
            <a:solidFill>
              <a:schemeClr val="dk2"/>
            </a:solidFill>
            <a:prstDash val="solid"/>
            <a:round/>
            <a:headEnd type="none" w="med" len="med"/>
            <a:tailEnd type="none" w="med" len="med"/>
          </a:ln>
        </p:spPr>
      </p:cxnSp>
      <p:sp>
        <p:nvSpPr>
          <p:cNvPr id="1952" name="Google Shape;1952;p94"/>
          <p:cNvSpPr/>
          <p:nvPr/>
        </p:nvSpPr>
        <p:spPr>
          <a:xfrm>
            <a:off x="838101" y="3947774"/>
            <a:ext cx="122700" cy="122700"/>
          </a:xfrm>
          <a:prstGeom prst="ellipse">
            <a:avLst/>
          </a:pr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94"/>
          <p:cNvSpPr/>
          <p:nvPr/>
        </p:nvSpPr>
        <p:spPr>
          <a:xfrm>
            <a:off x="4100526" y="3494774"/>
            <a:ext cx="122700" cy="122700"/>
          </a:xfrm>
          <a:prstGeom prst="ellipse">
            <a:avLst/>
          </a:pr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94"/>
          <p:cNvSpPr/>
          <p:nvPr/>
        </p:nvSpPr>
        <p:spPr>
          <a:xfrm>
            <a:off x="7501926" y="3740762"/>
            <a:ext cx="122700" cy="122700"/>
          </a:xfrm>
          <a:prstGeom prst="ellipse">
            <a:avLst/>
          </a:prstGeom>
          <a:solidFill>
            <a:srgbClr val="FF0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94"/>
          <p:cNvSpPr/>
          <p:nvPr/>
        </p:nvSpPr>
        <p:spPr>
          <a:xfrm>
            <a:off x="571850" y="4197200"/>
            <a:ext cx="327600" cy="163800"/>
          </a:xfrm>
          <a:prstGeom prst="rightArrow">
            <a:avLst>
              <a:gd name="adj1" fmla="val 50000"/>
              <a:gd name="adj2"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94"/>
          <p:cNvSpPr/>
          <p:nvPr/>
        </p:nvSpPr>
        <p:spPr>
          <a:xfrm>
            <a:off x="3360300" y="4197200"/>
            <a:ext cx="801600" cy="163800"/>
          </a:xfrm>
          <a:prstGeom prst="rightArrow">
            <a:avLst>
              <a:gd name="adj1" fmla="val 50000"/>
              <a:gd name="adj2"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94"/>
          <p:cNvSpPr/>
          <p:nvPr/>
        </p:nvSpPr>
        <p:spPr>
          <a:xfrm>
            <a:off x="6043800" y="4197200"/>
            <a:ext cx="1519500" cy="163800"/>
          </a:xfrm>
          <a:prstGeom prst="rightArrow">
            <a:avLst>
              <a:gd name="adj1" fmla="val 50000"/>
              <a:gd name="adj2" fmla="val 5000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94"/>
          <p:cNvSpPr txBox="1"/>
          <p:nvPr/>
        </p:nvSpPr>
        <p:spPr>
          <a:xfrm>
            <a:off x="391475" y="4372725"/>
            <a:ext cx="8144700" cy="4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これが「Monte Carlo」法です。</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95"/>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MCMC：Monte Carlo 法の問題点</a:t>
            </a:r>
            <a:endParaRPr sz="2400" b="1"/>
          </a:p>
        </p:txBody>
      </p:sp>
      <p:sp>
        <p:nvSpPr>
          <p:cNvPr id="1964" name="Google Shape;1964;p95"/>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82</a:t>
            </a:fld>
            <a:endParaRPr/>
          </a:p>
        </p:txBody>
      </p:sp>
      <p:sp>
        <p:nvSpPr>
          <p:cNvPr id="1965" name="Google Shape;1965;p95"/>
          <p:cNvSpPr txBox="1"/>
          <p:nvPr/>
        </p:nvSpPr>
        <p:spPr>
          <a:xfrm>
            <a:off x="326550" y="681800"/>
            <a:ext cx="8520600" cy="6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Monte Carlo 法はシンプルでわかりやすいのですが、非常に無駄が多い方法です。</a:t>
            </a:r>
            <a:endParaRPr sz="1200">
              <a:solidFill>
                <a:srgbClr val="434343"/>
              </a:solidFill>
            </a:endParaRPr>
          </a:p>
          <a:p>
            <a:pPr marL="0" lvl="0" indent="0" algn="l" rtl="0">
              <a:spcBef>
                <a:spcPts val="0"/>
              </a:spcBef>
              <a:spcAft>
                <a:spcPts val="0"/>
              </a:spcAft>
              <a:buNone/>
            </a:pPr>
            <a:r>
              <a:rPr lang="ja" sz="1200">
                <a:solidFill>
                  <a:srgbClr val="434343"/>
                </a:solidFill>
              </a:rPr>
              <a:t>実際は山の高いところだけわかれば分布の形は解釈できるはずですし、そもそもマイナス無限からプラス無限まで計算することは不可能です。</a:t>
            </a:r>
            <a:endParaRPr sz="1200">
              <a:solidFill>
                <a:srgbClr val="434343"/>
              </a:solidFill>
            </a:endParaRPr>
          </a:p>
        </p:txBody>
      </p:sp>
      <p:sp>
        <p:nvSpPr>
          <p:cNvPr id="1966" name="Google Shape;1966;p95"/>
          <p:cNvSpPr/>
          <p:nvPr/>
        </p:nvSpPr>
        <p:spPr>
          <a:xfrm>
            <a:off x="445275" y="1500650"/>
            <a:ext cx="8401745" cy="1652875"/>
          </a:xfrm>
          <a:custGeom>
            <a:avLst/>
            <a:gdLst/>
            <a:ahLst/>
            <a:cxnLst/>
            <a:rect l="l" t="t" r="r" b="b"/>
            <a:pathLst>
              <a:path w="288819" h="66115" extrusionOk="0">
                <a:moveTo>
                  <a:pt x="0" y="65680"/>
                </a:moveTo>
                <a:cubicBezTo>
                  <a:pt x="17471" y="63215"/>
                  <a:pt x="83370" y="61838"/>
                  <a:pt x="104828" y="50891"/>
                </a:cubicBezTo>
                <a:cubicBezTo>
                  <a:pt x="126287" y="39944"/>
                  <a:pt x="119907" y="0"/>
                  <a:pt x="128751" y="0"/>
                </a:cubicBezTo>
                <a:cubicBezTo>
                  <a:pt x="137595" y="0"/>
                  <a:pt x="131216" y="39872"/>
                  <a:pt x="157894" y="50891"/>
                </a:cubicBezTo>
                <a:cubicBezTo>
                  <a:pt x="184572" y="61910"/>
                  <a:pt x="266998" y="63578"/>
                  <a:pt x="288819" y="66115"/>
                </a:cubicBezTo>
              </a:path>
            </a:pathLst>
          </a:custGeom>
          <a:noFill/>
          <a:ln w="28575" cap="flat" cmpd="sng">
            <a:solidFill>
              <a:srgbClr val="FF0062"/>
            </a:solidFill>
            <a:prstDash val="solid"/>
            <a:round/>
            <a:headEnd type="none" w="med" len="med"/>
            <a:tailEnd type="none" w="med" len="med"/>
          </a:ln>
        </p:spPr>
      </p:sp>
      <p:sp>
        <p:nvSpPr>
          <p:cNvPr id="1967" name="Google Shape;1967;p95"/>
          <p:cNvSpPr/>
          <p:nvPr/>
        </p:nvSpPr>
        <p:spPr>
          <a:xfrm>
            <a:off x="445275" y="2468275"/>
            <a:ext cx="2588700" cy="78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95"/>
          <p:cNvSpPr/>
          <p:nvPr/>
        </p:nvSpPr>
        <p:spPr>
          <a:xfrm>
            <a:off x="5795950" y="2533675"/>
            <a:ext cx="3051000" cy="783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95"/>
          <p:cNvSpPr/>
          <p:nvPr/>
        </p:nvSpPr>
        <p:spPr>
          <a:xfrm>
            <a:off x="445275" y="1500650"/>
            <a:ext cx="8401745" cy="1652875"/>
          </a:xfrm>
          <a:custGeom>
            <a:avLst/>
            <a:gdLst/>
            <a:ahLst/>
            <a:cxnLst/>
            <a:rect l="l" t="t" r="r" b="b"/>
            <a:pathLst>
              <a:path w="288819" h="66115" extrusionOk="0">
                <a:moveTo>
                  <a:pt x="0" y="65680"/>
                </a:moveTo>
                <a:cubicBezTo>
                  <a:pt x="17471" y="63215"/>
                  <a:pt x="83370" y="61838"/>
                  <a:pt x="104828" y="50891"/>
                </a:cubicBezTo>
                <a:cubicBezTo>
                  <a:pt x="126287" y="39944"/>
                  <a:pt x="119907" y="0"/>
                  <a:pt x="128751" y="0"/>
                </a:cubicBezTo>
                <a:cubicBezTo>
                  <a:pt x="137595" y="0"/>
                  <a:pt x="131216" y="39872"/>
                  <a:pt x="157894" y="50891"/>
                </a:cubicBezTo>
                <a:cubicBezTo>
                  <a:pt x="184572" y="61910"/>
                  <a:pt x="266998" y="63578"/>
                  <a:pt x="288819" y="66115"/>
                </a:cubicBezTo>
              </a:path>
            </a:pathLst>
          </a:custGeom>
          <a:noFill/>
          <a:ln w="28575" cap="flat" cmpd="sng">
            <a:solidFill>
              <a:srgbClr val="FF0062"/>
            </a:solidFill>
            <a:prstDash val="dot"/>
            <a:round/>
            <a:headEnd type="none" w="med" len="med"/>
            <a:tailEnd type="none" w="med" len="med"/>
          </a:ln>
        </p:spPr>
      </p:sp>
      <p:sp>
        <p:nvSpPr>
          <p:cNvPr id="1970" name="Google Shape;1970;p95"/>
          <p:cNvSpPr/>
          <p:nvPr/>
        </p:nvSpPr>
        <p:spPr>
          <a:xfrm>
            <a:off x="2468450" y="1521625"/>
            <a:ext cx="1210500" cy="510300"/>
          </a:xfrm>
          <a:prstGeom prst="wedgeRectCallout">
            <a:avLst>
              <a:gd name="adj1" fmla="val 61392"/>
              <a:gd name="adj2" fmla="val 37532"/>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000" b="1">
                <a:solidFill>
                  <a:srgbClr val="FF0062"/>
                </a:solidFill>
              </a:rPr>
              <a:t>この辺だけわかれば良い</a:t>
            </a:r>
            <a:endParaRPr sz="1000" b="1">
              <a:solidFill>
                <a:srgbClr val="FF0062"/>
              </a:solidFill>
            </a:endParaRPr>
          </a:p>
        </p:txBody>
      </p:sp>
      <p:sp>
        <p:nvSpPr>
          <p:cNvPr id="1971" name="Google Shape;1971;p95"/>
          <p:cNvSpPr txBox="1"/>
          <p:nvPr/>
        </p:nvSpPr>
        <p:spPr>
          <a:xfrm>
            <a:off x="434975" y="3468875"/>
            <a:ext cx="8473500" cy="7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とはいえ、「山の形」が事前にわかるなら計算する必要がありません。そもそも「山の形」が分からないから求めようとしているわけですから。</a:t>
            </a:r>
            <a:endParaRPr sz="1200">
              <a:solidFill>
                <a:srgbClr val="434343"/>
              </a:solidFill>
            </a:endParaRPr>
          </a:p>
          <a:p>
            <a:pPr marL="0" lvl="0" indent="0" algn="l" rtl="0">
              <a:spcBef>
                <a:spcPts val="0"/>
              </a:spcBef>
              <a:spcAft>
                <a:spcPts val="0"/>
              </a:spcAft>
              <a:buNone/>
            </a:pPr>
            <a:r>
              <a:rPr lang="ja" sz="1200">
                <a:solidFill>
                  <a:srgbClr val="434343"/>
                </a:solidFill>
              </a:rPr>
              <a:t>ということで次からここに「Markov Chain」を組み込んだアルゴリズムを説明します。</a:t>
            </a:r>
            <a:endParaRPr sz="1200">
              <a:solidFill>
                <a:srgbClr val="434343"/>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6" name="Google Shape;1976;p96"/>
          <p:cNvSpPr/>
          <p:nvPr/>
        </p:nvSpPr>
        <p:spPr>
          <a:xfrm>
            <a:off x="6128550" y="1860775"/>
            <a:ext cx="2389200" cy="127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96"/>
          <p:cNvSpPr/>
          <p:nvPr/>
        </p:nvSpPr>
        <p:spPr>
          <a:xfrm>
            <a:off x="6131463" y="3344125"/>
            <a:ext cx="2389200" cy="127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96"/>
          <p:cNvSpPr/>
          <p:nvPr/>
        </p:nvSpPr>
        <p:spPr>
          <a:xfrm>
            <a:off x="3294213" y="3359475"/>
            <a:ext cx="2389200" cy="127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96"/>
          <p:cNvSpPr/>
          <p:nvPr/>
        </p:nvSpPr>
        <p:spPr>
          <a:xfrm>
            <a:off x="459888" y="3369950"/>
            <a:ext cx="2389200" cy="127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96"/>
          <p:cNvSpPr/>
          <p:nvPr/>
        </p:nvSpPr>
        <p:spPr>
          <a:xfrm>
            <a:off x="3291300" y="1876125"/>
            <a:ext cx="2389200" cy="127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96"/>
          <p:cNvSpPr/>
          <p:nvPr/>
        </p:nvSpPr>
        <p:spPr>
          <a:xfrm>
            <a:off x="445925" y="1860775"/>
            <a:ext cx="2389200" cy="127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96"/>
          <p:cNvSpPr txBox="1"/>
          <p:nvPr/>
        </p:nvSpPr>
        <p:spPr>
          <a:xfrm>
            <a:off x="511175" y="3286750"/>
            <a:ext cx="22944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100">
                <a:solidFill>
                  <a:srgbClr val="434343"/>
                </a:solidFill>
              </a:rPr>
              <a:t>次の1歩はまた左右どちらか50%の確率でランダムに進みます。</a:t>
            </a:r>
            <a:endParaRPr sz="1100" b="1">
              <a:solidFill>
                <a:srgbClr val="434343"/>
              </a:solidFill>
            </a:endParaRPr>
          </a:p>
        </p:txBody>
      </p:sp>
      <p:cxnSp>
        <p:nvCxnSpPr>
          <p:cNvPr id="1983" name="Google Shape;1983;p96"/>
          <p:cNvCxnSpPr/>
          <p:nvPr/>
        </p:nvCxnSpPr>
        <p:spPr>
          <a:xfrm>
            <a:off x="4735750" y="1287286"/>
            <a:ext cx="0" cy="75000"/>
          </a:xfrm>
          <a:prstGeom prst="straightConnector1">
            <a:avLst/>
          </a:prstGeom>
          <a:noFill/>
          <a:ln w="28575" cap="flat" cmpd="sng">
            <a:solidFill>
              <a:srgbClr val="FF0062"/>
            </a:solidFill>
            <a:prstDash val="solid"/>
            <a:round/>
            <a:headEnd type="none" w="med" len="med"/>
            <a:tailEnd type="none" w="med" len="med"/>
          </a:ln>
        </p:spPr>
      </p:cxnSp>
      <p:cxnSp>
        <p:nvCxnSpPr>
          <p:cNvPr id="1984" name="Google Shape;1984;p96"/>
          <p:cNvCxnSpPr/>
          <p:nvPr/>
        </p:nvCxnSpPr>
        <p:spPr>
          <a:xfrm>
            <a:off x="4839039" y="1262302"/>
            <a:ext cx="0" cy="95700"/>
          </a:xfrm>
          <a:prstGeom prst="straightConnector1">
            <a:avLst/>
          </a:prstGeom>
          <a:noFill/>
          <a:ln w="28575" cap="flat" cmpd="sng">
            <a:solidFill>
              <a:srgbClr val="FF0062"/>
            </a:solidFill>
            <a:prstDash val="solid"/>
            <a:round/>
            <a:headEnd type="none" w="med" len="med"/>
            <a:tailEnd type="none" w="med" len="med"/>
          </a:ln>
        </p:spPr>
      </p:cxnSp>
      <p:cxnSp>
        <p:nvCxnSpPr>
          <p:cNvPr id="1985" name="Google Shape;1985;p96"/>
          <p:cNvCxnSpPr/>
          <p:nvPr/>
        </p:nvCxnSpPr>
        <p:spPr>
          <a:xfrm>
            <a:off x="4964261" y="1237319"/>
            <a:ext cx="0" cy="120900"/>
          </a:xfrm>
          <a:prstGeom prst="straightConnector1">
            <a:avLst/>
          </a:prstGeom>
          <a:noFill/>
          <a:ln w="28575" cap="flat" cmpd="sng">
            <a:solidFill>
              <a:srgbClr val="FF0062"/>
            </a:solidFill>
            <a:prstDash val="solid"/>
            <a:round/>
            <a:headEnd type="none" w="med" len="med"/>
            <a:tailEnd type="none" w="med" len="med"/>
          </a:ln>
        </p:spPr>
      </p:cxnSp>
      <p:cxnSp>
        <p:nvCxnSpPr>
          <p:cNvPr id="1986" name="Google Shape;1986;p96"/>
          <p:cNvCxnSpPr/>
          <p:nvPr/>
        </p:nvCxnSpPr>
        <p:spPr>
          <a:xfrm>
            <a:off x="5084060" y="1199853"/>
            <a:ext cx="0" cy="158400"/>
          </a:xfrm>
          <a:prstGeom prst="straightConnector1">
            <a:avLst/>
          </a:prstGeom>
          <a:noFill/>
          <a:ln w="28575" cap="flat" cmpd="sng">
            <a:solidFill>
              <a:srgbClr val="FF0062"/>
            </a:solidFill>
            <a:prstDash val="solid"/>
            <a:round/>
            <a:headEnd type="none" w="med" len="med"/>
            <a:tailEnd type="none" w="med" len="med"/>
          </a:ln>
        </p:spPr>
      </p:cxnSp>
      <p:cxnSp>
        <p:nvCxnSpPr>
          <p:cNvPr id="1987" name="Google Shape;1987;p96"/>
          <p:cNvCxnSpPr/>
          <p:nvPr/>
        </p:nvCxnSpPr>
        <p:spPr>
          <a:xfrm>
            <a:off x="5187535" y="1170696"/>
            <a:ext cx="0" cy="187500"/>
          </a:xfrm>
          <a:prstGeom prst="straightConnector1">
            <a:avLst/>
          </a:prstGeom>
          <a:noFill/>
          <a:ln w="28575" cap="flat" cmpd="sng">
            <a:solidFill>
              <a:srgbClr val="FF0062"/>
            </a:solidFill>
            <a:prstDash val="solid"/>
            <a:round/>
            <a:headEnd type="none" w="med" len="med"/>
            <a:tailEnd type="none" w="med" len="med"/>
          </a:ln>
        </p:spPr>
      </p:cxnSp>
      <p:cxnSp>
        <p:nvCxnSpPr>
          <p:cNvPr id="1988" name="Google Shape;1988;p96"/>
          <p:cNvCxnSpPr/>
          <p:nvPr/>
        </p:nvCxnSpPr>
        <p:spPr>
          <a:xfrm>
            <a:off x="5307309" y="1091591"/>
            <a:ext cx="0" cy="266700"/>
          </a:xfrm>
          <a:prstGeom prst="straightConnector1">
            <a:avLst/>
          </a:prstGeom>
          <a:noFill/>
          <a:ln w="28575" cap="flat" cmpd="sng">
            <a:solidFill>
              <a:srgbClr val="FF0062"/>
            </a:solidFill>
            <a:prstDash val="solid"/>
            <a:round/>
            <a:headEnd type="none" w="med" len="med"/>
            <a:tailEnd type="none" w="med" len="med"/>
          </a:ln>
        </p:spPr>
      </p:cxnSp>
      <p:cxnSp>
        <p:nvCxnSpPr>
          <p:cNvPr id="1989" name="Google Shape;1989;p96"/>
          <p:cNvCxnSpPr/>
          <p:nvPr/>
        </p:nvCxnSpPr>
        <p:spPr>
          <a:xfrm>
            <a:off x="5421658" y="987502"/>
            <a:ext cx="0" cy="370800"/>
          </a:xfrm>
          <a:prstGeom prst="straightConnector1">
            <a:avLst/>
          </a:prstGeom>
          <a:noFill/>
          <a:ln w="28575" cap="flat" cmpd="sng">
            <a:solidFill>
              <a:srgbClr val="FF0062"/>
            </a:solidFill>
            <a:prstDash val="solid"/>
            <a:round/>
            <a:headEnd type="none" w="med" len="med"/>
            <a:tailEnd type="none" w="med" len="med"/>
          </a:ln>
        </p:spPr>
      </p:cxnSp>
      <p:cxnSp>
        <p:nvCxnSpPr>
          <p:cNvPr id="1990" name="Google Shape;1990;p96"/>
          <p:cNvCxnSpPr/>
          <p:nvPr/>
        </p:nvCxnSpPr>
        <p:spPr>
          <a:xfrm>
            <a:off x="5536008" y="854257"/>
            <a:ext cx="0" cy="503700"/>
          </a:xfrm>
          <a:prstGeom prst="straightConnector1">
            <a:avLst/>
          </a:prstGeom>
          <a:noFill/>
          <a:ln w="28575" cap="flat" cmpd="sng">
            <a:solidFill>
              <a:srgbClr val="FF0062"/>
            </a:solidFill>
            <a:prstDash val="solid"/>
            <a:round/>
            <a:headEnd type="none" w="med" len="med"/>
            <a:tailEnd type="none" w="med" len="med"/>
          </a:ln>
        </p:spPr>
      </p:cxnSp>
      <p:cxnSp>
        <p:nvCxnSpPr>
          <p:cNvPr id="1991" name="Google Shape;1991;p96"/>
          <p:cNvCxnSpPr/>
          <p:nvPr/>
        </p:nvCxnSpPr>
        <p:spPr>
          <a:xfrm>
            <a:off x="5650357" y="737686"/>
            <a:ext cx="0" cy="620400"/>
          </a:xfrm>
          <a:prstGeom prst="straightConnector1">
            <a:avLst/>
          </a:prstGeom>
          <a:noFill/>
          <a:ln w="28575" cap="flat" cmpd="sng">
            <a:solidFill>
              <a:srgbClr val="FF0062"/>
            </a:solidFill>
            <a:prstDash val="solid"/>
            <a:round/>
            <a:headEnd type="none" w="med" len="med"/>
            <a:tailEnd type="none" w="med" len="med"/>
          </a:ln>
        </p:spPr>
      </p:cxnSp>
      <p:cxnSp>
        <p:nvCxnSpPr>
          <p:cNvPr id="1992" name="Google Shape;1992;p96"/>
          <p:cNvCxnSpPr/>
          <p:nvPr/>
        </p:nvCxnSpPr>
        <p:spPr>
          <a:xfrm>
            <a:off x="5759256" y="708529"/>
            <a:ext cx="0" cy="649500"/>
          </a:xfrm>
          <a:prstGeom prst="straightConnector1">
            <a:avLst/>
          </a:prstGeom>
          <a:noFill/>
          <a:ln w="28575" cap="flat" cmpd="sng">
            <a:solidFill>
              <a:srgbClr val="FF0062"/>
            </a:solidFill>
            <a:prstDash val="solid"/>
            <a:round/>
            <a:headEnd type="none" w="med" len="med"/>
            <a:tailEnd type="none" w="med" len="med"/>
          </a:ln>
        </p:spPr>
      </p:cxnSp>
      <p:cxnSp>
        <p:nvCxnSpPr>
          <p:cNvPr id="1993" name="Google Shape;1993;p96"/>
          <p:cNvCxnSpPr/>
          <p:nvPr/>
        </p:nvCxnSpPr>
        <p:spPr>
          <a:xfrm>
            <a:off x="5884481" y="737686"/>
            <a:ext cx="0" cy="620400"/>
          </a:xfrm>
          <a:prstGeom prst="straightConnector1">
            <a:avLst/>
          </a:prstGeom>
          <a:noFill/>
          <a:ln w="28575" cap="flat" cmpd="sng">
            <a:solidFill>
              <a:srgbClr val="FF0062"/>
            </a:solidFill>
            <a:prstDash val="solid"/>
            <a:round/>
            <a:headEnd type="none" w="med" len="med"/>
            <a:tailEnd type="none" w="med" len="med"/>
          </a:ln>
        </p:spPr>
      </p:cxnSp>
      <p:cxnSp>
        <p:nvCxnSpPr>
          <p:cNvPr id="1994" name="Google Shape;1994;p96"/>
          <p:cNvCxnSpPr/>
          <p:nvPr/>
        </p:nvCxnSpPr>
        <p:spPr>
          <a:xfrm>
            <a:off x="5998805" y="825119"/>
            <a:ext cx="0" cy="533100"/>
          </a:xfrm>
          <a:prstGeom prst="straightConnector1">
            <a:avLst/>
          </a:prstGeom>
          <a:noFill/>
          <a:ln w="28575" cap="flat" cmpd="sng">
            <a:solidFill>
              <a:srgbClr val="FF0062"/>
            </a:solidFill>
            <a:prstDash val="solid"/>
            <a:round/>
            <a:headEnd type="none" w="med" len="med"/>
            <a:tailEnd type="none" w="med" len="med"/>
          </a:ln>
        </p:spPr>
      </p:cxnSp>
      <p:cxnSp>
        <p:nvCxnSpPr>
          <p:cNvPr id="1995" name="Google Shape;1995;p96"/>
          <p:cNvCxnSpPr/>
          <p:nvPr/>
        </p:nvCxnSpPr>
        <p:spPr>
          <a:xfrm>
            <a:off x="6102279" y="895896"/>
            <a:ext cx="0" cy="462300"/>
          </a:xfrm>
          <a:prstGeom prst="straightConnector1">
            <a:avLst/>
          </a:prstGeom>
          <a:noFill/>
          <a:ln w="28575" cap="flat" cmpd="sng">
            <a:solidFill>
              <a:srgbClr val="FF0062"/>
            </a:solidFill>
            <a:prstDash val="solid"/>
            <a:round/>
            <a:headEnd type="none" w="med" len="med"/>
            <a:tailEnd type="none" w="med" len="med"/>
          </a:ln>
        </p:spPr>
      </p:cxnSp>
      <p:cxnSp>
        <p:nvCxnSpPr>
          <p:cNvPr id="1996" name="Google Shape;1996;p96"/>
          <p:cNvCxnSpPr/>
          <p:nvPr/>
        </p:nvCxnSpPr>
        <p:spPr>
          <a:xfrm>
            <a:off x="6222054" y="1012601"/>
            <a:ext cx="0" cy="341400"/>
          </a:xfrm>
          <a:prstGeom prst="straightConnector1">
            <a:avLst/>
          </a:prstGeom>
          <a:noFill/>
          <a:ln w="28575" cap="flat" cmpd="sng">
            <a:solidFill>
              <a:srgbClr val="FF0062"/>
            </a:solidFill>
            <a:prstDash val="solid"/>
            <a:round/>
            <a:headEnd type="none" w="med" len="med"/>
            <a:tailEnd type="none" w="med" len="med"/>
          </a:ln>
        </p:spPr>
      </p:cxnSp>
      <p:cxnSp>
        <p:nvCxnSpPr>
          <p:cNvPr id="1997" name="Google Shape;1997;p96"/>
          <p:cNvCxnSpPr/>
          <p:nvPr/>
        </p:nvCxnSpPr>
        <p:spPr>
          <a:xfrm>
            <a:off x="6341828" y="1108304"/>
            <a:ext cx="0" cy="233100"/>
          </a:xfrm>
          <a:prstGeom prst="straightConnector1">
            <a:avLst/>
          </a:prstGeom>
          <a:noFill/>
          <a:ln w="28575" cap="flat" cmpd="sng">
            <a:solidFill>
              <a:srgbClr val="FF0062"/>
            </a:solidFill>
            <a:prstDash val="solid"/>
            <a:round/>
            <a:headEnd type="none" w="med" len="med"/>
            <a:tailEnd type="none" w="med" len="med"/>
          </a:ln>
        </p:spPr>
      </p:cxnSp>
      <p:cxnSp>
        <p:nvCxnSpPr>
          <p:cNvPr id="1998" name="Google Shape;1998;p96"/>
          <p:cNvCxnSpPr/>
          <p:nvPr/>
        </p:nvCxnSpPr>
        <p:spPr>
          <a:xfrm>
            <a:off x="6450753" y="1147837"/>
            <a:ext cx="0" cy="214200"/>
          </a:xfrm>
          <a:prstGeom prst="straightConnector1">
            <a:avLst/>
          </a:prstGeom>
          <a:noFill/>
          <a:ln w="28575" cap="flat" cmpd="sng">
            <a:solidFill>
              <a:srgbClr val="FF0062"/>
            </a:solidFill>
            <a:prstDash val="solid"/>
            <a:round/>
            <a:headEnd type="none" w="med" len="med"/>
            <a:tailEnd type="none" w="med" len="med"/>
          </a:ln>
        </p:spPr>
      </p:cxnSp>
      <p:cxnSp>
        <p:nvCxnSpPr>
          <p:cNvPr id="1999" name="Google Shape;1999;p96"/>
          <p:cNvCxnSpPr/>
          <p:nvPr/>
        </p:nvCxnSpPr>
        <p:spPr>
          <a:xfrm>
            <a:off x="6570527" y="1203031"/>
            <a:ext cx="0" cy="159300"/>
          </a:xfrm>
          <a:prstGeom prst="straightConnector1">
            <a:avLst/>
          </a:prstGeom>
          <a:noFill/>
          <a:ln w="28575" cap="flat" cmpd="sng">
            <a:solidFill>
              <a:srgbClr val="FF0062"/>
            </a:solidFill>
            <a:prstDash val="solid"/>
            <a:round/>
            <a:headEnd type="none" w="med" len="med"/>
            <a:tailEnd type="none" w="med" len="med"/>
          </a:ln>
        </p:spPr>
      </p:cxnSp>
      <p:cxnSp>
        <p:nvCxnSpPr>
          <p:cNvPr id="2000" name="Google Shape;2000;p96"/>
          <p:cNvCxnSpPr/>
          <p:nvPr/>
        </p:nvCxnSpPr>
        <p:spPr>
          <a:xfrm>
            <a:off x="6673976" y="1230599"/>
            <a:ext cx="0" cy="123300"/>
          </a:xfrm>
          <a:prstGeom prst="straightConnector1">
            <a:avLst/>
          </a:prstGeom>
          <a:noFill/>
          <a:ln w="28575" cap="flat" cmpd="sng">
            <a:solidFill>
              <a:srgbClr val="FF0062"/>
            </a:solidFill>
            <a:prstDash val="solid"/>
            <a:round/>
            <a:headEnd type="none" w="med" len="med"/>
            <a:tailEnd type="none" w="med" len="med"/>
          </a:ln>
        </p:spPr>
      </p:cxnSp>
      <p:cxnSp>
        <p:nvCxnSpPr>
          <p:cNvPr id="2001" name="Google Shape;2001;p96"/>
          <p:cNvCxnSpPr/>
          <p:nvPr/>
        </p:nvCxnSpPr>
        <p:spPr>
          <a:xfrm>
            <a:off x="6804626" y="1248518"/>
            <a:ext cx="0" cy="117900"/>
          </a:xfrm>
          <a:prstGeom prst="straightConnector1">
            <a:avLst/>
          </a:prstGeom>
          <a:noFill/>
          <a:ln w="28575" cap="flat" cmpd="sng">
            <a:solidFill>
              <a:srgbClr val="FF0062"/>
            </a:solidFill>
            <a:prstDash val="solid"/>
            <a:round/>
            <a:headEnd type="none" w="med" len="med"/>
            <a:tailEnd type="none" w="med" len="med"/>
          </a:ln>
        </p:spPr>
      </p:cxnSp>
      <p:cxnSp>
        <p:nvCxnSpPr>
          <p:cNvPr id="2002" name="Google Shape;2002;p96"/>
          <p:cNvCxnSpPr/>
          <p:nvPr/>
        </p:nvCxnSpPr>
        <p:spPr>
          <a:xfrm>
            <a:off x="6897225" y="1265806"/>
            <a:ext cx="0" cy="100500"/>
          </a:xfrm>
          <a:prstGeom prst="straightConnector1">
            <a:avLst/>
          </a:prstGeom>
          <a:noFill/>
          <a:ln w="28575" cap="flat" cmpd="sng">
            <a:solidFill>
              <a:srgbClr val="FF0062"/>
            </a:solidFill>
            <a:prstDash val="solid"/>
            <a:round/>
            <a:headEnd type="none" w="med" len="med"/>
            <a:tailEnd type="none" w="med" len="med"/>
          </a:ln>
        </p:spPr>
      </p:cxnSp>
      <p:sp>
        <p:nvSpPr>
          <p:cNvPr id="2003" name="Google Shape;2003;p96"/>
          <p:cNvSpPr txBox="1"/>
          <p:nvPr/>
        </p:nvSpPr>
        <p:spPr>
          <a:xfrm>
            <a:off x="6230925" y="692225"/>
            <a:ext cx="2066100" cy="48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b="1">
                <a:solidFill>
                  <a:srgbClr val="434343"/>
                </a:solidFill>
              </a:rPr>
              <a:t>θ（横軸） は 0.1 刻み</a:t>
            </a:r>
            <a:endParaRPr sz="1200" b="1">
              <a:solidFill>
                <a:srgbClr val="434343"/>
              </a:solidFill>
            </a:endParaRPr>
          </a:p>
          <a:p>
            <a:pPr marL="0" lvl="0" indent="0" algn="l" rtl="0">
              <a:spcBef>
                <a:spcPts val="0"/>
              </a:spcBef>
              <a:spcAft>
                <a:spcPts val="0"/>
              </a:spcAft>
              <a:buNone/>
            </a:pPr>
            <a:r>
              <a:rPr lang="ja" sz="1200" b="1">
                <a:solidFill>
                  <a:srgbClr val="434343"/>
                </a:solidFill>
              </a:rPr>
              <a:t>縦軸がf(θ)とする</a:t>
            </a:r>
            <a:endParaRPr sz="1200" b="1">
              <a:solidFill>
                <a:srgbClr val="434343"/>
              </a:solidFill>
            </a:endParaRPr>
          </a:p>
        </p:txBody>
      </p:sp>
      <p:cxnSp>
        <p:nvCxnSpPr>
          <p:cNvPr id="2004" name="Google Shape;2004;p96"/>
          <p:cNvCxnSpPr/>
          <p:nvPr/>
        </p:nvCxnSpPr>
        <p:spPr>
          <a:xfrm>
            <a:off x="4719425" y="1366356"/>
            <a:ext cx="2250900" cy="0"/>
          </a:xfrm>
          <a:prstGeom prst="straightConnector1">
            <a:avLst/>
          </a:prstGeom>
          <a:noFill/>
          <a:ln w="28575" cap="flat" cmpd="sng">
            <a:solidFill>
              <a:schemeClr val="dk2"/>
            </a:solidFill>
            <a:prstDash val="dot"/>
            <a:round/>
            <a:headEnd type="none" w="med" len="med"/>
            <a:tailEnd type="none" w="med" len="med"/>
          </a:ln>
        </p:spPr>
      </p:cxnSp>
      <p:sp>
        <p:nvSpPr>
          <p:cNvPr id="2005" name="Google Shape;2005;p96"/>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MCMC：MCMC法のアルゴリズム</a:t>
            </a:r>
            <a:endParaRPr/>
          </a:p>
        </p:txBody>
      </p:sp>
      <p:sp>
        <p:nvSpPr>
          <p:cNvPr id="2006" name="Google Shape;2006;p96"/>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83</a:t>
            </a:fld>
            <a:endParaRPr/>
          </a:p>
        </p:txBody>
      </p:sp>
      <p:sp>
        <p:nvSpPr>
          <p:cNvPr id="2007" name="Google Shape;2007;p96"/>
          <p:cNvSpPr txBox="1"/>
          <p:nvPr/>
        </p:nvSpPr>
        <p:spPr>
          <a:xfrm>
            <a:off x="358775" y="641575"/>
            <a:ext cx="41649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MCMC法も「θ の値を動かしながら分布の形を推定する」というコンセプトはMC法と共通しています。</a:t>
            </a:r>
            <a:endParaRPr sz="1200">
              <a:solidFill>
                <a:srgbClr val="434343"/>
              </a:solidFill>
            </a:endParaRPr>
          </a:p>
          <a:p>
            <a:pPr marL="0" lvl="0" indent="0" algn="l" rtl="0">
              <a:spcBef>
                <a:spcPts val="0"/>
              </a:spcBef>
              <a:spcAft>
                <a:spcPts val="0"/>
              </a:spcAft>
              <a:buNone/>
            </a:pPr>
            <a:r>
              <a:rPr lang="ja" sz="1200">
                <a:solidFill>
                  <a:srgbClr val="434343"/>
                </a:solidFill>
              </a:rPr>
              <a:t>一旦簡単のために θ は 0.1 刻みで動かすことにします。</a:t>
            </a:r>
            <a:endParaRPr sz="1200">
              <a:solidFill>
                <a:srgbClr val="434343"/>
              </a:solidFill>
            </a:endParaRPr>
          </a:p>
        </p:txBody>
      </p:sp>
      <p:sp>
        <p:nvSpPr>
          <p:cNvPr id="2008" name="Google Shape;2008;p96"/>
          <p:cNvSpPr txBox="1"/>
          <p:nvPr/>
        </p:nvSpPr>
        <p:spPr>
          <a:xfrm>
            <a:off x="511175" y="1838950"/>
            <a:ext cx="22944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θ の初期値をランダムに決めます。なお θ の右下の数字はステップ番号です。</a:t>
            </a:r>
            <a:endParaRPr sz="1100">
              <a:solidFill>
                <a:srgbClr val="434343"/>
              </a:solidFill>
            </a:endParaRPr>
          </a:p>
        </p:txBody>
      </p:sp>
      <p:cxnSp>
        <p:nvCxnSpPr>
          <p:cNvPr id="2009" name="Google Shape;2009;p96"/>
          <p:cNvCxnSpPr/>
          <p:nvPr/>
        </p:nvCxnSpPr>
        <p:spPr>
          <a:xfrm>
            <a:off x="1256900" y="2578075"/>
            <a:ext cx="0" cy="484200"/>
          </a:xfrm>
          <a:prstGeom prst="straightConnector1">
            <a:avLst/>
          </a:prstGeom>
          <a:noFill/>
          <a:ln w="28575" cap="flat" cmpd="sng">
            <a:solidFill>
              <a:srgbClr val="FF0062"/>
            </a:solidFill>
            <a:prstDash val="solid"/>
            <a:round/>
            <a:headEnd type="none" w="med" len="med"/>
            <a:tailEnd type="none" w="med" len="med"/>
          </a:ln>
        </p:spPr>
      </p:cxnSp>
      <p:cxnSp>
        <p:nvCxnSpPr>
          <p:cNvPr id="2010" name="Google Shape;2010;p96"/>
          <p:cNvCxnSpPr/>
          <p:nvPr/>
        </p:nvCxnSpPr>
        <p:spPr>
          <a:xfrm>
            <a:off x="554675" y="3056625"/>
            <a:ext cx="2250900" cy="0"/>
          </a:xfrm>
          <a:prstGeom prst="straightConnector1">
            <a:avLst/>
          </a:prstGeom>
          <a:noFill/>
          <a:ln w="28575" cap="flat" cmpd="sng">
            <a:solidFill>
              <a:schemeClr val="dk2"/>
            </a:solidFill>
            <a:prstDash val="dot"/>
            <a:round/>
            <a:headEnd type="none" w="med" len="med"/>
            <a:tailEnd type="none" w="med" len="med"/>
          </a:ln>
        </p:spPr>
      </p:cxnSp>
      <p:sp>
        <p:nvSpPr>
          <p:cNvPr id="2011" name="Google Shape;2011;p96"/>
          <p:cNvSpPr txBox="1"/>
          <p:nvPr/>
        </p:nvSpPr>
        <p:spPr>
          <a:xfrm>
            <a:off x="880648" y="2826731"/>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(0)</a:t>
            </a:r>
            <a:endParaRPr sz="700">
              <a:solidFill>
                <a:srgbClr val="434343"/>
              </a:solidFill>
            </a:endParaRPr>
          </a:p>
        </p:txBody>
      </p:sp>
      <p:cxnSp>
        <p:nvCxnSpPr>
          <p:cNvPr id="2012" name="Google Shape;2012;p96"/>
          <p:cNvCxnSpPr/>
          <p:nvPr/>
        </p:nvCxnSpPr>
        <p:spPr>
          <a:xfrm>
            <a:off x="4106000" y="2578075"/>
            <a:ext cx="0" cy="484200"/>
          </a:xfrm>
          <a:prstGeom prst="straightConnector1">
            <a:avLst/>
          </a:prstGeom>
          <a:noFill/>
          <a:ln w="28575" cap="flat" cmpd="sng">
            <a:solidFill>
              <a:srgbClr val="FF0062"/>
            </a:solidFill>
            <a:prstDash val="solid"/>
            <a:round/>
            <a:headEnd type="none" w="med" len="med"/>
            <a:tailEnd type="none" w="med" len="med"/>
          </a:ln>
        </p:spPr>
      </p:cxnSp>
      <p:cxnSp>
        <p:nvCxnSpPr>
          <p:cNvPr id="2013" name="Google Shape;2013;p96"/>
          <p:cNvCxnSpPr/>
          <p:nvPr/>
        </p:nvCxnSpPr>
        <p:spPr>
          <a:xfrm>
            <a:off x="3403775" y="3056625"/>
            <a:ext cx="2250900" cy="0"/>
          </a:xfrm>
          <a:prstGeom prst="straightConnector1">
            <a:avLst/>
          </a:prstGeom>
          <a:noFill/>
          <a:ln w="28575" cap="flat" cmpd="sng">
            <a:solidFill>
              <a:schemeClr val="dk2"/>
            </a:solidFill>
            <a:prstDash val="dot"/>
            <a:round/>
            <a:headEnd type="none" w="med" len="med"/>
            <a:tailEnd type="none" w="med" len="med"/>
          </a:ln>
        </p:spPr>
      </p:cxnSp>
      <p:sp>
        <p:nvSpPr>
          <p:cNvPr id="2014" name="Google Shape;2014;p96"/>
          <p:cNvSpPr txBox="1"/>
          <p:nvPr/>
        </p:nvSpPr>
        <p:spPr>
          <a:xfrm>
            <a:off x="3729748" y="2826731"/>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(0)</a:t>
            </a:r>
            <a:endParaRPr sz="700">
              <a:solidFill>
                <a:srgbClr val="434343"/>
              </a:solidFill>
            </a:endParaRPr>
          </a:p>
        </p:txBody>
      </p:sp>
      <p:sp>
        <p:nvSpPr>
          <p:cNvPr id="2015" name="Google Shape;2015;p96"/>
          <p:cNvSpPr txBox="1"/>
          <p:nvPr/>
        </p:nvSpPr>
        <p:spPr>
          <a:xfrm>
            <a:off x="3330575" y="1838950"/>
            <a:ext cx="29688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434343"/>
              </a:solidFill>
            </a:endParaRPr>
          </a:p>
        </p:txBody>
      </p:sp>
      <p:sp>
        <p:nvSpPr>
          <p:cNvPr id="2016" name="Google Shape;2016;p96"/>
          <p:cNvSpPr txBox="1"/>
          <p:nvPr/>
        </p:nvSpPr>
        <p:spPr>
          <a:xfrm>
            <a:off x="3356375" y="1838950"/>
            <a:ext cx="22509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1歩進めましょう。左右どちらに進むかは50%のランダムです。</a:t>
            </a:r>
            <a:endParaRPr sz="1100">
              <a:solidFill>
                <a:srgbClr val="434343"/>
              </a:solidFill>
            </a:endParaRPr>
          </a:p>
        </p:txBody>
      </p:sp>
      <p:cxnSp>
        <p:nvCxnSpPr>
          <p:cNvPr id="2017" name="Google Shape;2017;p96"/>
          <p:cNvCxnSpPr/>
          <p:nvPr/>
        </p:nvCxnSpPr>
        <p:spPr>
          <a:xfrm>
            <a:off x="6903975" y="2599900"/>
            <a:ext cx="0" cy="484200"/>
          </a:xfrm>
          <a:prstGeom prst="straightConnector1">
            <a:avLst/>
          </a:prstGeom>
          <a:noFill/>
          <a:ln w="28575" cap="flat" cmpd="sng">
            <a:solidFill>
              <a:srgbClr val="FF0062"/>
            </a:solidFill>
            <a:prstDash val="solid"/>
            <a:round/>
            <a:headEnd type="none" w="med" len="med"/>
            <a:tailEnd type="none" w="med" len="med"/>
          </a:ln>
        </p:spPr>
      </p:cxnSp>
      <p:cxnSp>
        <p:nvCxnSpPr>
          <p:cNvPr id="2018" name="Google Shape;2018;p96"/>
          <p:cNvCxnSpPr/>
          <p:nvPr/>
        </p:nvCxnSpPr>
        <p:spPr>
          <a:xfrm>
            <a:off x="6201750" y="3078450"/>
            <a:ext cx="2250900" cy="0"/>
          </a:xfrm>
          <a:prstGeom prst="straightConnector1">
            <a:avLst/>
          </a:prstGeom>
          <a:noFill/>
          <a:ln w="28575" cap="flat" cmpd="sng">
            <a:solidFill>
              <a:schemeClr val="dk2"/>
            </a:solidFill>
            <a:prstDash val="dot"/>
            <a:round/>
            <a:headEnd type="none" w="med" len="med"/>
            <a:tailEnd type="none" w="med" len="med"/>
          </a:ln>
        </p:spPr>
      </p:cxnSp>
      <p:sp>
        <p:nvSpPr>
          <p:cNvPr id="2019" name="Google Shape;2019;p96"/>
          <p:cNvSpPr txBox="1"/>
          <p:nvPr/>
        </p:nvSpPr>
        <p:spPr>
          <a:xfrm>
            <a:off x="6451523" y="2848556"/>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(0)</a:t>
            </a:r>
            <a:endParaRPr sz="700">
              <a:solidFill>
                <a:srgbClr val="434343"/>
              </a:solidFill>
            </a:endParaRPr>
          </a:p>
        </p:txBody>
      </p:sp>
      <p:cxnSp>
        <p:nvCxnSpPr>
          <p:cNvPr id="2020" name="Google Shape;2020;p96"/>
          <p:cNvCxnSpPr/>
          <p:nvPr/>
        </p:nvCxnSpPr>
        <p:spPr>
          <a:xfrm>
            <a:off x="7007550" y="2426200"/>
            <a:ext cx="0" cy="657900"/>
          </a:xfrm>
          <a:prstGeom prst="straightConnector1">
            <a:avLst/>
          </a:prstGeom>
          <a:noFill/>
          <a:ln w="28575" cap="flat" cmpd="sng">
            <a:solidFill>
              <a:srgbClr val="FF0062"/>
            </a:solidFill>
            <a:prstDash val="solid"/>
            <a:round/>
            <a:headEnd type="none" w="med" len="med"/>
            <a:tailEnd type="none" w="med" len="med"/>
          </a:ln>
        </p:spPr>
      </p:cxnSp>
      <p:sp>
        <p:nvSpPr>
          <p:cNvPr id="2021" name="Google Shape;2021;p96"/>
          <p:cNvSpPr txBox="1"/>
          <p:nvPr/>
        </p:nvSpPr>
        <p:spPr>
          <a:xfrm>
            <a:off x="6984923" y="2848476"/>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(1)</a:t>
            </a:r>
            <a:endParaRPr sz="700">
              <a:solidFill>
                <a:srgbClr val="434343"/>
              </a:solidFill>
            </a:endParaRPr>
          </a:p>
        </p:txBody>
      </p:sp>
      <p:sp>
        <p:nvSpPr>
          <p:cNvPr id="2022" name="Google Shape;2022;p96"/>
          <p:cNvSpPr txBox="1"/>
          <p:nvPr/>
        </p:nvSpPr>
        <p:spPr>
          <a:xfrm>
            <a:off x="6128550" y="1860775"/>
            <a:ext cx="29688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434343"/>
              </a:solidFill>
            </a:endParaRPr>
          </a:p>
        </p:txBody>
      </p:sp>
      <p:sp>
        <p:nvSpPr>
          <p:cNvPr id="2023" name="Google Shape;2023;p96"/>
          <p:cNvSpPr txBox="1"/>
          <p:nvPr/>
        </p:nvSpPr>
        <p:spPr>
          <a:xfrm>
            <a:off x="6158250" y="1860775"/>
            <a:ext cx="22944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100">
                <a:solidFill>
                  <a:srgbClr val="434343"/>
                </a:solidFill>
              </a:rPr>
              <a:t>f(θ</a:t>
            </a:r>
            <a:r>
              <a:rPr lang="ja" sz="600">
                <a:solidFill>
                  <a:srgbClr val="434343"/>
                </a:solidFill>
              </a:rPr>
              <a:t>(0)</a:t>
            </a:r>
            <a:r>
              <a:rPr lang="ja" sz="1100">
                <a:solidFill>
                  <a:srgbClr val="434343"/>
                </a:solidFill>
              </a:rPr>
              <a:t>)</a:t>
            </a:r>
            <a:r>
              <a:rPr lang="ja" sz="600">
                <a:solidFill>
                  <a:srgbClr val="434343"/>
                </a:solidFill>
              </a:rPr>
              <a:t>  </a:t>
            </a:r>
            <a:r>
              <a:rPr lang="ja" sz="1100">
                <a:solidFill>
                  <a:srgbClr val="434343"/>
                </a:solidFill>
              </a:rPr>
              <a:t>&lt; f(θ</a:t>
            </a:r>
            <a:r>
              <a:rPr lang="ja" sz="600">
                <a:solidFill>
                  <a:srgbClr val="434343"/>
                </a:solidFill>
              </a:rPr>
              <a:t>(1)</a:t>
            </a:r>
            <a:r>
              <a:rPr lang="ja" sz="1100">
                <a:solidFill>
                  <a:srgbClr val="434343"/>
                </a:solidFill>
              </a:rPr>
              <a:t>)の場合はθ</a:t>
            </a:r>
            <a:r>
              <a:rPr lang="ja" sz="600">
                <a:solidFill>
                  <a:srgbClr val="434343"/>
                </a:solidFill>
              </a:rPr>
              <a:t>(1)</a:t>
            </a:r>
            <a:r>
              <a:rPr lang="ja" sz="1100">
                <a:solidFill>
                  <a:srgbClr val="434343"/>
                </a:solidFill>
              </a:rPr>
              <a:t>に進みます。</a:t>
            </a:r>
            <a:endParaRPr sz="1000">
              <a:solidFill>
                <a:srgbClr val="434343"/>
              </a:solidFill>
            </a:endParaRPr>
          </a:p>
        </p:txBody>
      </p:sp>
      <p:cxnSp>
        <p:nvCxnSpPr>
          <p:cNvPr id="2024" name="Google Shape;2024;p96"/>
          <p:cNvCxnSpPr/>
          <p:nvPr/>
        </p:nvCxnSpPr>
        <p:spPr>
          <a:xfrm>
            <a:off x="1256900" y="3949756"/>
            <a:ext cx="0" cy="484200"/>
          </a:xfrm>
          <a:prstGeom prst="straightConnector1">
            <a:avLst/>
          </a:prstGeom>
          <a:noFill/>
          <a:ln w="9525" cap="flat" cmpd="sng">
            <a:solidFill>
              <a:srgbClr val="FF0062"/>
            </a:solidFill>
            <a:prstDash val="dot"/>
            <a:round/>
            <a:headEnd type="none" w="med" len="med"/>
            <a:tailEnd type="none" w="med" len="med"/>
          </a:ln>
        </p:spPr>
      </p:cxnSp>
      <p:cxnSp>
        <p:nvCxnSpPr>
          <p:cNvPr id="2025" name="Google Shape;2025;p96"/>
          <p:cNvCxnSpPr/>
          <p:nvPr/>
        </p:nvCxnSpPr>
        <p:spPr>
          <a:xfrm>
            <a:off x="554675" y="4428225"/>
            <a:ext cx="2250900" cy="0"/>
          </a:xfrm>
          <a:prstGeom prst="straightConnector1">
            <a:avLst/>
          </a:prstGeom>
          <a:noFill/>
          <a:ln w="28575" cap="flat" cmpd="sng">
            <a:solidFill>
              <a:schemeClr val="dk2"/>
            </a:solidFill>
            <a:prstDash val="dot"/>
            <a:round/>
            <a:headEnd type="none" w="med" len="med"/>
            <a:tailEnd type="none" w="med" len="med"/>
          </a:ln>
        </p:spPr>
      </p:cxnSp>
      <p:sp>
        <p:nvSpPr>
          <p:cNvPr id="2026" name="Google Shape;2026;p96"/>
          <p:cNvSpPr txBox="1"/>
          <p:nvPr/>
        </p:nvSpPr>
        <p:spPr>
          <a:xfrm>
            <a:off x="804448" y="4176502"/>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D9D9D9"/>
                </a:solidFill>
              </a:rPr>
              <a:t>θ</a:t>
            </a:r>
            <a:r>
              <a:rPr lang="ja" sz="700">
                <a:solidFill>
                  <a:srgbClr val="D9D9D9"/>
                </a:solidFill>
              </a:rPr>
              <a:t>(0)</a:t>
            </a:r>
            <a:endParaRPr sz="700">
              <a:solidFill>
                <a:srgbClr val="D9D9D9"/>
              </a:solidFill>
            </a:endParaRPr>
          </a:p>
        </p:txBody>
      </p:sp>
      <p:cxnSp>
        <p:nvCxnSpPr>
          <p:cNvPr id="2027" name="Google Shape;2027;p96"/>
          <p:cNvCxnSpPr/>
          <p:nvPr/>
        </p:nvCxnSpPr>
        <p:spPr>
          <a:xfrm>
            <a:off x="3403775" y="4428225"/>
            <a:ext cx="2250900" cy="0"/>
          </a:xfrm>
          <a:prstGeom prst="straightConnector1">
            <a:avLst/>
          </a:prstGeom>
          <a:noFill/>
          <a:ln w="28575" cap="flat" cmpd="sng">
            <a:solidFill>
              <a:schemeClr val="dk2"/>
            </a:solidFill>
            <a:prstDash val="dot"/>
            <a:round/>
            <a:headEnd type="none" w="med" len="med"/>
            <a:tailEnd type="none" w="med" len="med"/>
          </a:ln>
        </p:spPr>
      </p:cxnSp>
      <p:sp>
        <p:nvSpPr>
          <p:cNvPr id="2028" name="Google Shape;2028;p96"/>
          <p:cNvSpPr txBox="1"/>
          <p:nvPr/>
        </p:nvSpPr>
        <p:spPr>
          <a:xfrm>
            <a:off x="3653548" y="4198331"/>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(2)</a:t>
            </a:r>
            <a:endParaRPr sz="700">
              <a:solidFill>
                <a:srgbClr val="434343"/>
              </a:solidFill>
            </a:endParaRPr>
          </a:p>
        </p:txBody>
      </p:sp>
      <p:cxnSp>
        <p:nvCxnSpPr>
          <p:cNvPr id="2029" name="Google Shape;2029;p96"/>
          <p:cNvCxnSpPr/>
          <p:nvPr/>
        </p:nvCxnSpPr>
        <p:spPr>
          <a:xfrm>
            <a:off x="4209575" y="3786930"/>
            <a:ext cx="0" cy="657900"/>
          </a:xfrm>
          <a:prstGeom prst="straightConnector1">
            <a:avLst/>
          </a:prstGeom>
          <a:noFill/>
          <a:ln w="28575" cap="flat" cmpd="sng">
            <a:solidFill>
              <a:srgbClr val="FF0062"/>
            </a:solidFill>
            <a:prstDash val="solid"/>
            <a:round/>
            <a:headEnd type="none" w="med" len="med"/>
            <a:tailEnd type="none" w="med" len="med"/>
          </a:ln>
        </p:spPr>
      </p:cxnSp>
      <p:sp>
        <p:nvSpPr>
          <p:cNvPr id="2030" name="Google Shape;2030;p96"/>
          <p:cNvSpPr txBox="1"/>
          <p:nvPr/>
        </p:nvSpPr>
        <p:spPr>
          <a:xfrm>
            <a:off x="4186948" y="4198251"/>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(1)</a:t>
            </a:r>
            <a:endParaRPr sz="700">
              <a:solidFill>
                <a:srgbClr val="434343"/>
              </a:solidFill>
            </a:endParaRPr>
          </a:p>
        </p:txBody>
      </p:sp>
      <p:sp>
        <p:nvSpPr>
          <p:cNvPr id="2031" name="Google Shape;2031;p96"/>
          <p:cNvSpPr txBox="1"/>
          <p:nvPr/>
        </p:nvSpPr>
        <p:spPr>
          <a:xfrm>
            <a:off x="3330575" y="3286750"/>
            <a:ext cx="29688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434343"/>
              </a:solidFill>
            </a:endParaRPr>
          </a:p>
        </p:txBody>
      </p:sp>
      <p:cxnSp>
        <p:nvCxnSpPr>
          <p:cNvPr id="2032" name="Google Shape;2032;p96"/>
          <p:cNvCxnSpPr/>
          <p:nvPr/>
        </p:nvCxnSpPr>
        <p:spPr>
          <a:xfrm>
            <a:off x="6903975" y="3971500"/>
            <a:ext cx="0" cy="484200"/>
          </a:xfrm>
          <a:prstGeom prst="straightConnector1">
            <a:avLst/>
          </a:prstGeom>
          <a:noFill/>
          <a:ln w="28575" cap="flat" cmpd="sng">
            <a:solidFill>
              <a:srgbClr val="FF0062"/>
            </a:solidFill>
            <a:prstDash val="solid"/>
            <a:round/>
            <a:headEnd type="none" w="med" len="med"/>
            <a:tailEnd type="none" w="med" len="med"/>
          </a:ln>
        </p:spPr>
      </p:cxnSp>
      <p:cxnSp>
        <p:nvCxnSpPr>
          <p:cNvPr id="2033" name="Google Shape;2033;p96"/>
          <p:cNvCxnSpPr/>
          <p:nvPr/>
        </p:nvCxnSpPr>
        <p:spPr>
          <a:xfrm>
            <a:off x="6201750" y="4450050"/>
            <a:ext cx="2250900" cy="0"/>
          </a:xfrm>
          <a:prstGeom prst="straightConnector1">
            <a:avLst/>
          </a:prstGeom>
          <a:noFill/>
          <a:ln w="28575" cap="flat" cmpd="sng">
            <a:solidFill>
              <a:schemeClr val="dk2"/>
            </a:solidFill>
            <a:prstDash val="dot"/>
            <a:round/>
            <a:headEnd type="none" w="med" len="med"/>
            <a:tailEnd type="none" w="med" len="med"/>
          </a:ln>
        </p:spPr>
      </p:cxnSp>
      <p:sp>
        <p:nvSpPr>
          <p:cNvPr id="2034" name="Google Shape;2034;p96"/>
          <p:cNvSpPr txBox="1"/>
          <p:nvPr/>
        </p:nvSpPr>
        <p:spPr>
          <a:xfrm>
            <a:off x="6451523" y="4220156"/>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(2)</a:t>
            </a:r>
            <a:endParaRPr sz="700">
              <a:solidFill>
                <a:srgbClr val="434343"/>
              </a:solidFill>
            </a:endParaRPr>
          </a:p>
        </p:txBody>
      </p:sp>
      <p:cxnSp>
        <p:nvCxnSpPr>
          <p:cNvPr id="2035" name="Google Shape;2035;p96"/>
          <p:cNvCxnSpPr/>
          <p:nvPr/>
        </p:nvCxnSpPr>
        <p:spPr>
          <a:xfrm>
            <a:off x="7007550" y="3797881"/>
            <a:ext cx="0" cy="657900"/>
          </a:xfrm>
          <a:prstGeom prst="straightConnector1">
            <a:avLst/>
          </a:prstGeom>
          <a:noFill/>
          <a:ln w="28575" cap="flat" cmpd="sng">
            <a:solidFill>
              <a:srgbClr val="FF0062"/>
            </a:solidFill>
            <a:prstDash val="solid"/>
            <a:round/>
            <a:headEnd type="none" w="med" len="med"/>
            <a:tailEnd type="none" w="med" len="med"/>
          </a:ln>
        </p:spPr>
      </p:cxnSp>
      <p:sp>
        <p:nvSpPr>
          <p:cNvPr id="2036" name="Google Shape;2036;p96"/>
          <p:cNvSpPr txBox="1"/>
          <p:nvPr/>
        </p:nvSpPr>
        <p:spPr>
          <a:xfrm>
            <a:off x="6984923" y="4220076"/>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(1)</a:t>
            </a:r>
            <a:endParaRPr sz="700">
              <a:solidFill>
                <a:srgbClr val="434343"/>
              </a:solidFill>
            </a:endParaRPr>
          </a:p>
        </p:txBody>
      </p:sp>
      <p:sp>
        <p:nvSpPr>
          <p:cNvPr id="2037" name="Google Shape;2037;p96"/>
          <p:cNvSpPr txBox="1"/>
          <p:nvPr/>
        </p:nvSpPr>
        <p:spPr>
          <a:xfrm>
            <a:off x="6128550" y="3308575"/>
            <a:ext cx="29688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rgbClr val="434343"/>
              </a:solidFill>
            </a:endParaRPr>
          </a:p>
        </p:txBody>
      </p:sp>
      <p:sp>
        <p:nvSpPr>
          <p:cNvPr id="2038" name="Google Shape;2038;p96"/>
          <p:cNvSpPr txBox="1"/>
          <p:nvPr/>
        </p:nvSpPr>
        <p:spPr>
          <a:xfrm>
            <a:off x="6158250" y="3275945"/>
            <a:ext cx="2294400" cy="65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f(θ</a:t>
            </a:r>
            <a:r>
              <a:rPr lang="ja" sz="500">
                <a:solidFill>
                  <a:srgbClr val="434343"/>
                </a:solidFill>
              </a:rPr>
              <a:t>(1) </a:t>
            </a:r>
            <a:r>
              <a:rPr lang="ja" sz="1000">
                <a:solidFill>
                  <a:srgbClr val="434343"/>
                </a:solidFill>
              </a:rPr>
              <a:t>)</a:t>
            </a:r>
            <a:r>
              <a:rPr lang="ja" sz="500">
                <a:solidFill>
                  <a:srgbClr val="434343"/>
                </a:solidFill>
              </a:rPr>
              <a:t> </a:t>
            </a:r>
            <a:r>
              <a:rPr lang="ja" sz="1000">
                <a:solidFill>
                  <a:srgbClr val="434343"/>
                </a:solidFill>
              </a:rPr>
              <a:t>&gt; f(θ</a:t>
            </a:r>
            <a:r>
              <a:rPr lang="ja" sz="500">
                <a:solidFill>
                  <a:srgbClr val="434343"/>
                </a:solidFill>
              </a:rPr>
              <a:t>(2)</a:t>
            </a:r>
            <a:r>
              <a:rPr lang="ja" sz="1000">
                <a:solidFill>
                  <a:srgbClr val="434343"/>
                </a:solidFill>
              </a:rPr>
              <a:t>)の場合は、f(θ</a:t>
            </a:r>
            <a:r>
              <a:rPr lang="ja" sz="500">
                <a:solidFill>
                  <a:srgbClr val="434343"/>
                </a:solidFill>
              </a:rPr>
              <a:t>(2)</a:t>
            </a:r>
            <a:r>
              <a:rPr lang="ja" sz="1000">
                <a:solidFill>
                  <a:srgbClr val="434343"/>
                </a:solidFill>
              </a:rPr>
              <a:t>)</a:t>
            </a:r>
            <a:r>
              <a:rPr lang="ja" sz="500">
                <a:solidFill>
                  <a:srgbClr val="434343"/>
                </a:solidFill>
              </a:rPr>
              <a:t>  </a:t>
            </a:r>
            <a:r>
              <a:rPr lang="ja" sz="1000">
                <a:solidFill>
                  <a:srgbClr val="434343"/>
                </a:solidFill>
              </a:rPr>
              <a:t>/ f(θ</a:t>
            </a:r>
            <a:r>
              <a:rPr lang="ja" sz="500">
                <a:solidFill>
                  <a:srgbClr val="434343"/>
                </a:solidFill>
              </a:rPr>
              <a:t>(1)</a:t>
            </a:r>
            <a:r>
              <a:rPr lang="ja" sz="1000">
                <a:solidFill>
                  <a:srgbClr val="434343"/>
                </a:solidFill>
              </a:rPr>
              <a:t>)の確率でθ</a:t>
            </a:r>
            <a:r>
              <a:rPr lang="ja" sz="500">
                <a:solidFill>
                  <a:srgbClr val="434343"/>
                </a:solidFill>
              </a:rPr>
              <a:t>(2)</a:t>
            </a:r>
            <a:r>
              <a:rPr lang="ja" sz="1000">
                <a:solidFill>
                  <a:srgbClr val="434343"/>
                </a:solidFill>
              </a:rPr>
              <a:t>に進み1-f(θ</a:t>
            </a:r>
            <a:r>
              <a:rPr lang="ja" sz="500">
                <a:solidFill>
                  <a:srgbClr val="434343"/>
                </a:solidFill>
              </a:rPr>
              <a:t>(2)</a:t>
            </a:r>
            <a:r>
              <a:rPr lang="ja" sz="1000">
                <a:solidFill>
                  <a:srgbClr val="434343"/>
                </a:solidFill>
              </a:rPr>
              <a:t>)</a:t>
            </a:r>
            <a:r>
              <a:rPr lang="ja" sz="500">
                <a:solidFill>
                  <a:srgbClr val="434343"/>
                </a:solidFill>
              </a:rPr>
              <a:t>  </a:t>
            </a:r>
            <a:r>
              <a:rPr lang="ja" sz="1000">
                <a:solidFill>
                  <a:srgbClr val="434343"/>
                </a:solidFill>
              </a:rPr>
              <a:t>/f (θ</a:t>
            </a:r>
            <a:r>
              <a:rPr lang="ja" sz="500">
                <a:solidFill>
                  <a:srgbClr val="434343"/>
                </a:solidFill>
              </a:rPr>
              <a:t>(1)</a:t>
            </a:r>
            <a:r>
              <a:rPr lang="ja" sz="1000">
                <a:solidFill>
                  <a:srgbClr val="434343"/>
                </a:solidFill>
              </a:rPr>
              <a:t>)の確率で留まります</a:t>
            </a:r>
            <a:endParaRPr sz="900">
              <a:solidFill>
                <a:srgbClr val="434343"/>
              </a:solidFill>
            </a:endParaRPr>
          </a:p>
        </p:txBody>
      </p:sp>
      <p:cxnSp>
        <p:nvCxnSpPr>
          <p:cNvPr id="2039" name="Google Shape;2039;p96"/>
          <p:cNvCxnSpPr/>
          <p:nvPr/>
        </p:nvCxnSpPr>
        <p:spPr>
          <a:xfrm>
            <a:off x="1377900" y="3766704"/>
            <a:ext cx="0" cy="657900"/>
          </a:xfrm>
          <a:prstGeom prst="straightConnector1">
            <a:avLst/>
          </a:prstGeom>
          <a:noFill/>
          <a:ln w="28575" cap="flat" cmpd="sng">
            <a:solidFill>
              <a:srgbClr val="FF0062"/>
            </a:solidFill>
            <a:prstDash val="solid"/>
            <a:round/>
            <a:headEnd type="none" w="med" len="med"/>
            <a:tailEnd type="none" w="med" len="med"/>
          </a:ln>
        </p:spPr>
      </p:cxnSp>
      <p:sp>
        <p:nvSpPr>
          <p:cNvPr id="2040" name="Google Shape;2040;p96"/>
          <p:cNvSpPr txBox="1"/>
          <p:nvPr/>
        </p:nvSpPr>
        <p:spPr>
          <a:xfrm>
            <a:off x="1399647" y="4220151"/>
            <a:ext cx="4566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434343"/>
                </a:solidFill>
              </a:rPr>
              <a:t>θ</a:t>
            </a:r>
            <a:r>
              <a:rPr lang="ja" sz="700">
                <a:solidFill>
                  <a:srgbClr val="434343"/>
                </a:solidFill>
              </a:rPr>
              <a:t>(1)</a:t>
            </a:r>
            <a:endParaRPr sz="700">
              <a:solidFill>
                <a:srgbClr val="434343"/>
              </a:solidFill>
            </a:endParaRPr>
          </a:p>
        </p:txBody>
      </p:sp>
      <p:sp>
        <p:nvSpPr>
          <p:cNvPr id="2041" name="Google Shape;2041;p96"/>
          <p:cNvSpPr txBox="1"/>
          <p:nvPr/>
        </p:nvSpPr>
        <p:spPr>
          <a:xfrm>
            <a:off x="3356375" y="3286750"/>
            <a:ext cx="2250900" cy="45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100">
                <a:solidFill>
                  <a:srgbClr val="434343"/>
                </a:solidFill>
              </a:rPr>
              <a:t>次のステップで左が候補になったとします。</a:t>
            </a:r>
            <a:endParaRPr sz="1100">
              <a:solidFill>
                <a:srgbClr val="434343"/>
              </a:solidFill>
            </a:endParaRPr>
          </a:p>
        </p:txBody>
      </p:sp>
      <p:cxnSp>
        <p:nvCxnSpPr>
          <p:cNvPr id="2042" name="Google Shape;2042;p96"/>
          <p:cNvCxnSpPr/>
          <p:nvPr/>
        </p:nvCxnSpPr>
        <p:spPr>
          <a:xfrm>
            <a:off x="4208400" y="2653075"/>
            <a:ext cx="250200" cy="0"/>
          </a:xfrm>
          <a:prstGeom prst="straightConnector1">
            <a:avLst/>
          </a:prstGeom>
          <a:noFill/>
          <a:ln w="9525" cap="flat" cmpd="sng">
            <a:solidFill>
              <a:schemeClr val="dk2"/>
            </a:solidFill>
            <a:prstDash val="solid"/>
            <a:round/>
            <a:headEnd type="none" w="med" len="med"/>
            <a:tailEnd type="triangle" w="med" len="med"/>
          </a:ln>
        </p:spPr>
      </p:cxnSp>
      <p:cxnSp>
        <p:nvCxnSpPr>
          <p:cNvPr id="2043" name="Google Shape;2043;p96"/>
          <p:cNvCxnSpPr/>
          <p:nvPr/>
        </p:nvCxnSpPr>
        <p:spPr>
          <a:xfrm>
            <a:off x="3751200" y="2653075"/>
            <a:ext cx="250200" cy="0"/>
          </a:xfrm>
          <a:prstGeom prst="straightConnector1">
            <a:avLst/>
          </a:prstGeom>
          <a:noFill/>
          <a:ln w="9525" cap="flat" cmpd="sng">
            <a:solidFill>
              <a:schemeClr val="dk2"/>
            </a:solidFill>
            <a:prstDash val="solid"/>
            <a:round/>
            <a:headEnd type="triangle" w="med" len="med"/>
            <a:tailEnd type="none" w="med" len="med"/>
          </a:ln>
        </p:spPr>
      </p:cxnSp>
      <p:cxnSp>
        <p:nvCxnSpPr>
          <p:cNvPr id="2044" name="Google Shape;2044;p96"/>
          <p:cNvCxnSpPr/>
          <p:nvPr/>
        </p:nvCxnSpPr>
        <p:spPr>
          <a:xfrm>
            <a:off x="1486948" y="3948475"/>
            <a:ext cx="250200" cy="0"/>
          </a:xfrm>
          <a:prstGeom prst="straightConnector1">
            <a:avLst/>
          </a:prstGeom>
          <a:noFill/>
          <a:ln w="9525" cap="flat" cmpd="sng">
            <a:solidFill>
              <a:schemeClr val="dk2"/>
            </a:solidFill>
            <a:prstDash val="solid"/>
            <a:round/>
            <a:headEnd type="none" w="med" len="med"/>
            <a:tailEnd type="triangle" w="med" len="med"/>
          </a:ln>
        </p:spPr>
      </p:cxnSp>
      <p:cxnSp>
        <p:nvCxnSpPr>
          <p:cNvPr id="2045" name="Google Shape;2045;p96"/>
          <p:cNvCxnSpPr/>
          <p:nvPr/>
        </p:nvCxnSpPr>
        <p:spPr>
          <a:xfrm>
            <a:off x="1029748" y="3948475"/>
            <a:ext cx="250200" cy="0"/>
          </a:xfrm>
          <a:prstGeom prst="straightConnector1">
            <a:avLst/>
          </a:prstGeom>
          <a:noFill/>
          <a:ln w="9525" cap="flat" cmpd="sng">
            <a:solidFill>
              <a:schemeClr val="dk2"/>
            </a:solidFill>
            <a:prstDash val="solid"/>
            <a:round/>
            <a:headEnd type="triangle" w="med" len="med"/>
            <a:tailEnd type="none" w="med" len="med"/>
          </a:ln>
        </p:spPr>
      </p:cxnSp>
      <p:sp>
        <p:nvSpPr>
          <p:cNvPr id="2046" name="Google Shape;2046;p96"/>
          <p:cNvSpPr txBox="1"/>
          <p:nvPr/>
        </p:nvSpPr>
        <p:spPr>
          <a:xfrm>
            <a:off x="4154025" y="2402950"/>
            <a:ext cx="456600" cy="16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a:t>50%</a:t>
            </a:r>
            <a:endParaRPr sz="800"/>
          </a:p>
        </p:txBody>
      </p:sp>
      <p:sp>
        <p:nvSpPr>
          <p:cNvPr id="2047" name="Google Shape;2047;p96"/>
          <p:cNvSpPr txBox="1"/>
          <p:nvPr/>
        </p:nvSpPr>
        <p:spPr>
          <a:xfrm>
            <a:off x="3620625" y="2402950"/>
            <a:ext cx="456600" cy="16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a:t>50%</a:t>
            </a:r>
            <a:endParaRPr sz="800"/>
          </a:p>
        </p:txBody>
      </p:sp>
      <p:sp>
        <p:nvSpPr>
          <p:cNvPr id="2048" name="Google Shape;2048;p96"/>
          <p:cNvSpPr txBox="1"/>
          <p:nvPr/>
        </p:nvSpPr>
        <p:spPr>
          <a:xfrm>
            <a:off x="1410825" y="3741927"/>
            <a:ext cx="456600" cy="16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a:t>50%</a:t>
            </a:r>
            <a:endParaRPr sz="800"/>
          </a:p>
        </p:txBody>
      </p:sp>
      <p:sp>
        <p:nvSpPr>
          <p:cNvPr id="2049" name="Google Shape;2049;p96"/>
          <p:cNvSpPr txBox="1"/>
          <p:nvPr/>
        </p:nvSpPr>
        <p:spPr>
          <a:xfrm>
            <a:off x="877425" y="3741927"/>
            <a:ext cx="456600" cy="161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a:t>50%</a:t>
            </a:r>
            <a:endParaRPr sz="800"/>
          </a:p>
        </p:txBody>
      </p:sp>
      <p:sp>
        <p:nvSpPr>
          <p:cNvPr id="2050" name="Google Shape;2050;p96"/>
          <p:cNvSpPr/>
          <p:nvPr/>
        </p:nvSpPr>
        <p:spPr>
          <a:xfrm>
            <a:off x="6883452" y="2330469"/>
            <a:ext cx="87000" cy="235600"/>
          </a:xfrm>
          <a:custGeom>
            <a:avLst/>
            <a:gdLst/>
            <a:ahLst/>
            <a:cxnLst/>
            <a:rect l="l" t="t" r="r" b="b"/>
            <a:pathLst>
              <a:path w="3480" h="9424" extrusionOk="0">
                <a:moveTo>
                  <a:pt x="0" y="9424"/>
                </a:moveTo>
                <a:cubicBezTo>
                  <a:pt x="73" y="7902"/>
                  <a:pt x="-145" y="870"/>
                  <a:pt x="435" y="290"/>
                </a:cubicBezTo>
                <a:cubicBezTo>
                  <a:pt x="1015" y="-290"/>
                  <a:pt x="2973" y="5002"/>
                  <a:pt x="3480" y="5944"/>
                </a:cubicBezTo>
              </a:path>
            </a:pathLst>
          </a:custGeom>
          <a:noFill/>
          <a:ln w="9525" cap="flat" cmpd="sng">
            <a:solidFill>
              <a:schemeClr val="dk2"/>
            </a:solidFill>
            <a:prstDash val="solid"/>
            <a:round/>
            <a:headEnd type="none" w="med" len="med"/>
            <a:tailEnd type="stealth" w="med" len="med"/>
          </a:ln>
        </p:spPr>
      </p:sp>
      <p:sp>
        <p:nvSpPr>
          <p:cNvPr id="2051" name="Google Shape;2051;p96"/>
          <p:cNvSpPr/>
          <p:nvPr/>
        </p:nvSpPr>
        <p:spPr>
          <a:xfrm>
            <a:off x="4095123" y="3781777"/>
            <a:ext cx="87000" cy="235600"/>
          </a:xfrm>
          <a:custGeom>
            <a:avLst/>
            <a:gdLst/>
            <a:ahLst/>
            <a:cxnLst/>
            <a:rect l="l" t="t" r="r" b="b"/>
            <a:pathLst>
              <a:path w="3480" h="9424" extrusionOk="0">
                <a:moveTo>
                  <a:pt x="0" y="9424"/>
                </a:moveTo>
                <a:cubicBezTo>
                  <a:pt x="73" y="7902"/>
                  <a:pt x="-145" y="870"/>
                  <a:pt x="435" y="290"/>
                </a:cubicBezTo>
                <a:cubicBezTo>
                  <a:pt x="1015" y="-290"/>
                  <a:pt x="2973" y="5002"/>
                  <a:pt x="3480" y="5944"/>
                </a:cubicBezTo>
              </a:path>
            </a:pathLst>
          </a:custGeom>
          <a:noFill/>
          <a:ln w="9525" cap="flat" cmpd="sng">
            <a:solidFill>
              <a:schemeClr val="dk2"/>
            </a:solidFill>
            <a:prstDash val="solid"/>
            <a:round/>
            <a:headEnd type="stealth" w="med" len="med"/>
            <a:tailEnd type="none" w="med" len="med"/>
          </a:ln>
        </p:spPr>
      </p:sp>
      <p:sp>
        <p:nvSpPr>
          <p:cNvPr id="2052" name="Google Shape;2052;p96"/>
          <p:cNvSpPr/>
          <p:nvPr/>
        </p:nvSpPr>
        <p:spPr>
          <a:xfrm rot="5400000">
            <a:off x="2892548" y="2490025"/>
            <a:ext cx="347100" cy="1314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96"/>
          <p:cNvSpPr/>
          <p:nvPr/>
        </p:nvSpPr>
        <p:spPr>
          <a:xfrm rot="5400000">
            <a:off x="2892548" y="3937825"/>
            <a:ext cx="347100" cy="1314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96"/>
          <p:cNvSpPr/>
          <p:nvPr/>
        </p:nvSpPr>
        <p:spPr>
          <a:xfrm rot="5400000">
            <a:off x="5711948" y="3937825"/>
            <a:ext cx="347100" cy="1314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96"/>
          <p:cNvSpPr/>
          <p:nvPr/>
        </p:nvSpPr>
        <p:spPr>
          <a:xfrm rot="5400000">
            <a:off x="5711948" y="2490025"/>
            <a:ext cx="347100" cy="1314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96"/>
          <p:cNvSpPr/>
          <p:nvPr/>
        </p:nvSpPr>
        <p:spPr>
          <a:xfrm rot="5400000">
            <a:off x="8531348" y="2490025"/>
            <a:ext cx="347100" cy="1314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96"/>
          <p:cNvSpPr/>
          <p:nvPr/>
        </p:nvSpPr>
        <p:spPr>
          <a:xfrm rot="5400000">
            <a:off x="136623" y="3981850"/>
            <a:ext cx="347100" cy="131400"/>
          </a:xfrm>
          <a:prstGeom prst="triangle">
            <a:avLst>
              <a:gd name="adj" fmla="val 50000"/>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96"/>
          <p:cNvSpPr/>
          <p:nvPr/>
        </p:nvSpPr>
        <p:spPr>
          <a:xfrm>
            <a:off x="326224" y="1761369"/>
            <a:ext cx="250200" cy="250200"/>
          </a:xfrm>
          <a:prstGeom prst="ellipse">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59" name="Google Shape;2059;p96"/>
          <p:cNvSpPr txBox="1"/>
          <p:nvPr/>
        </p:nvSpPr>
        <p:spPr>
          <a:xfrm>
            <a:off x="304477" y="1805200"/>
            <a:ext cx="250200" cy="1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1</a:t>
            </a:r>
            <a:endParaRPr b="1">
              <a:solidFill>
                <a:srgbClr val="FF0062"/>
              </a:solidFill>
            </a:endParaRPr>
          </a:p>
        </p:txBody>
      </p:sp>
      <p:sp>
        <p:nvSpPr>
          <p:cNvPr id="2060" name="Google Shape;2060;p96"/>
          <p:cNvSpPr/>
          <p:nvPr/>
        </p:nvSpPr>
        <p:spPr>
          <a:xfrm>
            <a:off x="3145624" y="1761369"/>
            <a:ext cx="250200" cy="250200"/>
          </a:xfrm>
          <a:prstGeom prst="ellipse">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1" name="Google Shape;2061;p96"/>
          <p:cNvSpPr txBox="1"/>
          <p:nvPr/>
        </p:nvSpPr>
        <p:spPr>
          <a:xfrm>
            <a:off x="3123877" y="1805200"/>
            <a:ext cx="250200" cy="1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2</a:t>
            </a:r>
            <a:endParaRPr b="1">
              <a:solidFill>
                <a:srgbClr val="FF0062"/>
              </a:solidFill>
            </a:endParaRPr>
          </a:p>
        </p:txBody>
      </p:sp>
      <p:sp>
        <p:nvSpPr>
          <p:cNvPr id="2062" name="Google Shape;2062;p96"/>
          <p:cNvSpPr/>
          <p:nvPr/>
        </p:nvSpPr>
        <p:spPr>
          <a:xfrm>
            <a:off x="5965024" y="1761369"/>
            <a:ext cx="250200" cy="250200"/>
          </a:xfrm>
          <a:prstGeom prst="ellipse">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3" name="Google Shape;2063;p96"/>
          <p:cNvSpPr txBox="1"/>
          <p:nvPr/>
        </p:nvSpPr>
        <p:spPr>
          <a:xfrm>
            <a:off x="5943277" y="1805200"/>
            <a:ext cx="250200" cy="1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3</a:t>
            </a:r>
            <a:endParaRPr b="1">
              <a:solidFill>
                <a:srgbClr val="FF0062"/>
              </a:solidFill>
            </a:endParaRPr>
          </a:p>
        </p:txBody>
      </p:sp>
      <p:sp>
        <p:nvSpPr>
          <p:cNvPr id="2064" name="Google Shape;2064;p96"/>
          <p:cNvSpPr/>
          <p:nvPr/>
        </p:nvSpPr>
        <p:spPr>
          <a:xfrm>
            <a:off x="326224" y="3274494"/>
            <a:ext cx="250200" cy="250200"/>
          </a:xfrm>
          <a:prstGeom prst="ellipse">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5" name="Google Shape;2065;p96"/>
          <p:cNvSpPr txBox="1"/>
          <p:nvPr/>
        </p:nvSpPr>
        <p:spPr>
          <a:xfrm>
            <a:off x="304477" y="3318326"/>
            <a:ext cx="250200" cy="1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4</a:t>
            </a:r>
            <a:endParaRPr b="1">
              <a:solidFill>
                <a:srgbClr val="FF0062"/>
              </a:solidFill>
            </a:endParaRPr>
          </a:p>
        </p:txBody>
      </p:sp>
      <p:sp>
        <p:nvSpPr>
          <p:cNvPr id="2066" name="Google Shape;2066;p96"/>
          <p:cNvSpPr/>
          <p:nvPr/>
        </p:nvSpPr>
        <p:spPr>
          <a:xfrm>
            <a:off x="3145624" y="3274494"/>
            <a:ext cx="250200" cy="250200"/>
          </a:xfrm>
          <a:prstGeom prst="ellipse">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7" name="Google Shape;2067;p96"/>
          <p:cNvSpPr txBox="1"/>
          <p:nvPr/>
        </p:nvSpPr>
        <p:spPr>
          <a:xfrm>
            <a:off x="3123877" y="3318326"/>
            <a:ext cx="250200" cy="1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5</a:t>
            </a:r>
            <a:endParaRPr b="1">
              <a:solidFill>
                <a:srgbClr val="FF0062"/>
              </a:solidFill>
            </a:endParaRPr>
          </a:p>
        </p:txBody>
      </p:sp>
      <p:sp>
        <p:nvSpPr>
          <p:cNvPr id="2068" name="Google Shape;2068;p96"/>
          <p:cNvSpPr/>
          <p:nvPr/>
        </p:nvSpPr>
        <p:spPr>
          <a:xfrm>
            <a:off x="5965024" y="3274494"/>
            <a:ext cx="250200" cy="250200"/>
          </a:xfrm>
          <a:prstGeom prst="ellipse">
            <a:avLst/>
          </a:prstGeom>
          <a:solidFill>
            <a:srgbClr val="FFFFFF"/>
          </a:solidFill>
          <a:ln w="9525" cap="flat" cmpd="sng">
            <a:solidFill>
              <a:srgbClr val="FF0062"/>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endParaRPr/>
          </a:p>
        </p:txBody>
      </p:sp>
      <p:sp>
        <p:nvSpPr>
          <p:cNvPr id="2069" name="Google Shape;2069;p96"/>
          <p:cNvSpPr txBox="1"/>
          <p:nvPr/>
        </p:nvSpPr>
        <p:spPr>
          <a:xfrm>
            <a:off x="5943277" y="3318326"/>
            <a:ext cx="250200" cy="1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b="1">
                <a:solidFill>
                  <a:srgbClr val="FF0062"/>
                </a:solidFill>
              </a:rPr>
              <a:t>6</a:t>
            </a:r>
            <a:endParaRPr b="1">
              <a:solidFill>
                <a:srgbClr val="FF0062"/>
              </a:solidFill>
            </a:endParaRPr>
          </a:p>
        </p:txBody>
      </p:sp>
      <p:sp>
        <p:nvSpPr>
          <p:cNvPr id="2070" name="Google Shape;2070;p96"/>
          <p:cNvSpPr txBox="1"/>
          <p:nvPr/>
        </p:nvSpPr>
        <p:spPr>
          <a:xfrm>
            <a:off x="6154800" y="4643355"/>
            <a:ext cx="2389200" cy="233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②に戻る</a:t>
            </a:r>
            <a:endParaRPr sz="1200">
              <a:solidFill>
                <a:srgbClr val="434343"/>
              </a:solidFill>
            </a:endParaRPr>
          </a:p>
        </p:txBody>
      </p:sp>
      <p:sp>
        <p:nvSpPr>
          <p:cNvPr id="2071" name="Google Shape;2071;p96"/>
          <p:cNvSpPr txBox="1"/>
          <p:nvPr/>
        </p:nvSpPr>
        <p:spPr>
          <a:xfrm>
            <a:off x="304475" y="1457148"/>
            <a:ext cx="3534000" cy="26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434343"/>
                </a:solidFill>
              </a:rPr>
              <a:t>MCMC法のアルゴリズム</a:t>
            </a:r>
            <a:endParaRPr b="1">
              <a:solidFill>
                <a:srgbClr val="434343"/>
              </a:solidFill>
            </a:endParaRPr>
          </a:p>
        </p:txBody>
      </p:sp>
      <p:sp>
        <p:nvSpPr>
          <p:cNvPr id="2072" name="Google Shape;2072;p96"/>
          <p:cNvSpPr txBox="1"/>
          <p:nvPr/>
        </p:nvSpPr>
        <p:spPr>
          <a:xfrm>
            <a:off x="706422" y="2511051"/>
            <a:ext cx="6063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FF0062"/>
                </a:solidFill>
              </a:rPr>
              <a:t>f(θ</a:t>
            </a:r>
            <a:r>
              <a:rPr lang="ja" sz="700">
                <a:solidFill>
                  <a:srgbClr val="FF0062"/>
                </a:solidFill>
              </a:rPr>
              <a:t>(0)</a:t>
            </a:r>
            <a:r>
              <a:rPr lang="ja" sz="1200">
                <a:solidFill>
                  <a:srgbClr val="FF0062"/>
                </a:solidFill>
              </a:rPr>
              <a:t>)</a:t>
            </a:r>
            <a:endParaRPr sz="700">
              <a:solidFill>
                <a:srgbClr val="FF0062"/>
              </a:solidFill>
            </a:endParaRPr>
          </a:p>
        </p:txBody>
      </p:sp>
      <p:sp>
        <p:nvSpPr>
          <p:cNvPr id="2073" name="Google Shape;2073;p96"/>
          <p:cNvSpPr txBox="1"/>
          <p:nvPr/>
        </p:nvSpPr>
        <p:spPr>
          <a:xfrm>
            <a:off x="6321759" y="2594563"/>
            <a:ext cx="6063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FF0062"/>
                </a:solidFill>
              </a:rPr>
              <a:t>f(θ</a:t>
            </a:r>
            <a:r>
              <a:rPr lang="ja" sz="700">
                <a:solidFill>
                  <a:srgbClr val="FF0062"/>
                </a:solidFill>
              </a:rPr>
              <a:t>(0)</a:t>
            </a:r>
            <a:r>
              <a:rPr lang="ja" sz="1200">
                <a:solidFill>
                  <a:srgbClr val="FF0062"/>
                </a:solidFill>
              </a:rPr>
              <a:t>)</a:t>
            </a:r>
            <a:endParaRPr sz="700">
              <a:solidFill>
                <a:srgbClr val="FF0062"/>
              </a:solidFill>
            </a:endParaRPr>
          </a:p>
        </p:txBody>
      </p:sp>
      <p:sp>
        <p:nvSpPr>
          <p:cNvPr id="2074" name="Google Shape;2074;p96"/>
          <p:cNvSpPr txBox="1"/>
          <p:nvPr/>
        </p:nvSpPr>
        <p:spPr>
          <a:xfrm>
            <a:off x="6931359" y="2365963"/>
            <a:ext cx="6063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FF0062"/>
                </a:solidFill>
              </a:rPr>
              <a:t>f(θ</a:t>
            </a:r>
            <a:r>
              <a:rPr lang="ja" sz="700">
                <a:solidFill>
                  <a:srgbClr val="FF0062"/>
                </a:solidFill>
              </a:rPr>
              <a:t>(1)</a:t>
            </a:r>
            <a:r>
              <a:rPr lang="ja" sz="1200">
                <a:solidFill>
                  <a:srgbClr val="FF0062"/>
                </a:solidFill>
              </a:rPr>
              <a:t>)</a:t>
            </a:r>
            <a:endParaRPr sz="700">
              <a:solidFill>
                <a:srgbClr val="FF0062"/>
              </a:solidFill>
            </a:endParaRPr>
          </a:p>
        </p:txBody>
      </p:sp>
      <p:sp>
        <p:nvSpPr>
          <p:cNvPr id="2075" name="Google Shape;2075;p96"/>
          <p:cNvSpPr txBox="1"/>
          <p:nvPr/>
        </p:nvSpPr>
        <p:spPr>
          <a:xfrm>
            <a:off x="6942301" y="3785451"/>
            <a:ext cx="6063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FF0062"/>
                </a:solidFill>
              </a:rPr>
              <a:t>f(θ</a:t>
            </a:r>
            <a:r>
              <a:rPr lang="ja" sz="700">
                <a:solidFill>
                  <a:srgbClr val="FF0062"/>
                </a:solidFill>
              </a:rPr>
              <a:t>(1)</a:t>
            </a:r>
            <a:r>
              <a:rPr lang="ja" sz="1200">
                <a:solidFill>
                  <a:srgbClr val="FF0062"/>
                </a:solidFill>
              </a:rPr>
              <a:t>)</a:t>
            </a:r>
            <a:endParaRPr sz="700">
              <a:solidFill>
                <a:srgbClr val="FF0062"/>
              </a:solidFill>
            </a:endParaRPr>
          </a:p>
        </p:txBody>
      </p:sp>
      <p:sp>
        <p:nvSpPr>
          <p:cNvPr id="2076" name="Google Shape;2076;p96"/>
          <p:cNvSpPr txBox="1"/>
          <p:nvPr/>
        </p:nvSpPr>
        <p:spPr>
          <a:xfrm>
            <a:off x="6354369" y="3948725"/>
            <a:ext cx="606300" cy="20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rgbClr val="FF0062"/>
                </a:solidFill>
              </a:rPr>
              <a:t>f(θ</a:t>
            </a:r>
            <a:r>
              <a:rPr lang="ja" sz="700">
                <a:solidFill>
                  <a:srgbClr val="FF0062"/>
                </a:solidFill>
              </a:rPr>
              <a:t>(2)</a:t>
            </a:r>
            <a:r>
              <a:rPr lang="ja" sz="1200">
                <a:solidFill>
                  <a:srgbClr val="FF0062"/>
                </a:solidFill>
              </a:rPr>
              <a:t>)</a:t>
            </a:r>
            <a:endParaRPr sz="700">
              <a:solidFill>
                <a:srgbClr val="FF0062"/>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97"/>
          <p:cNvSpPr txBox="1"/>
          <p:nvPr/>
        </p:nvSpPr>
        <p:spPr>
          <a:xfrm>
            <a:off x="511100" y="2566150"/>
            <a:ext cx="27945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高さが Target(θ)で横軸が θ</a:t>
            </a:r>
            <a:endParaRPr sz="1000" b="1">
              <a:solidFill>
                <a:srgbClr val="434343"/>
              </a:solidFill>
            </a:endParaRPr>
          </a:p>
        </p:txBody>
      </p:sp>
      <p:sp>
        <p:nvSpPr>
          <p:cNvPr id="2082" name="Google Shape;2082;p97"/>
          <p:cNvSpPr/>
          <p:nvPr/>
        </p:nvSpPr>
        <p:spPr>
          <a:xfrm>
            <a:off x="5835019" y="1513325"/>
            <a:ext cx="335100" cy="10446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97"/>
          <p:cNvSpPr/>
          <p:nvPr/>
        </p:nvSpPr>
        <p:spPr>
          <a:xfrm>
            <a:off x="5507092" y="1739535"/>
            <a:ext cx="335100" cy="8229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97"/>
          <p:cNvSpPr/>
          <p:nvPr/>
        </p:nvSpPr>
        <p:spPr>
          <a:xfrm>
            <a:off x="5179732" y="2191064"/>
            <a:ext cx="335100" cy="371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97"/>
          <p:cNvSpPr/>
          <p:nvPr/>
        </p:nvSpPr>
        <p:spPr>
          <a:xfrm>
            <a:off x="4852373" y="2336675"/>
            <a:ext cx="335100" cy="2259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97"/>
          <p:cNvSpPr/>
          <p:nvPr/>
        </p:nvSpPr>
        <p:spPr>
          <a:xfrm>
            <a:off x="6161806" y="1843437"/>
            <a:ext cx="335100" cy="7227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97"/>
          <p:cNvSpPr/>
          <p:nvPr/>
        </p:nvSpPr>
        <p:spPr>
          <a:xfrm>
            <a:off x="6490311" y="2189875"/>
            <a:ext cx="335100" cy="3714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97"/>
          <p:cNvSpPr/>
          <p:nvPr/>
        </p:nvSpPr>
        <p:spPr>
          <a:xfrm>
            <a:off x="6817688" y="2336490"/>
            <a:ext cx="335100" cy="225900"/>
          </a:xfrm>
          <a:prstGeom prst="rect">
            <a:avLst/>
          </a:prstGeom>
          <a:solidFill>
            <a:srgbClr val="FFC4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97"/>
          <p:cNvSpPr txBox="1">
            <a:spLocks noGrp="1"/>
          </p:cNvSpPr>
          <p:nvPr>
            <p:ph type="title"/>
          </p:nvPr>
        </p:nvSpPr>
        <p:spPr>
          <a:xfrm>
            <a:off x="387900" y="107175"/>
            <a:ext cx="85206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sz="2400" b="1"/>
              <a:t>MCMC：目標分布とθの履歴との関係</a:t>
            </a:r>
            <a:endParaRPr sz="2400" b="1">
              <a:solidFill>
                <a:srgbClr val="000000"/>
              </a:solidFill>
            </a:endParaRPr>
          </a:p>
        </p:txBody>
      </p:sp>
      <p:sp>
        <p:nvSpPr>
          <p:cNvPr id="2090" name="Google Shape;2090;p97"/>
          <p:cNvSpPr txBox="1">
            <a:spLocks noGrp="1"/>
          </p:cNvSpPr>
          <p:nvPr>
            <p:ph type="sldNum" idx="12"/>
          </p:nvPr>
        </p:nvSpPr>
        <p:spPr>
          <a:xfrm>
            <a:off x="8472450" y="4806621"/>
            <a:ext cx="548700" cy="25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US" altLang="ja"/>
              <a:t>84</a:t>
            </a:fld>
            <a:endParaRPr/>
          </a:p>
        </p:txBody>
      </p:sp>
      <p:sp>
        <p:nvSpPr>
          <p:cNvPr id="2091" name="Google Shape;2091;p97"/>
          <p:cNvSpPr txBox="1"/>
          <p:nvPr/>
        </p:nvSpPr>
        <p:spPr>
          <a:xfrm>
            <a:off x="358775" y="608950"/>
            <a:ext cx="8416500" cy="61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sz="1200">
                <a:solidFill>
                  <a:srgbClr val="434343"/>
                </a:solidFill>
              </a:rPr>
              <a:t>前述の「ステップ」を何度も何度も繰り返すと θ の「履歴」が集まってきます。そのθの「履歴」が目標分布と近似的に一致することが知られています。そしてこの θの「履歴」を事後分布と見なそう。と考えているわけです。</a:t>
            </a:r>
            <a:endParaRPr sz="1200">
              <a:solidFill>
                <a:srgbClr val="434343"/>
              </a:solidFill>
            </a:endParaRPr>
          </a:p>
        </p:txBody>
      </p:sp>
      <p:sp>
        <p:nvSpPr>
          <p:cNvPr id="2092" name="Google Shape;2092;p97"/>
          <p:cNvSpPr/>
          <p:nvPr/>
        </p:nvSpPr>
        <p:spPr>
          <a:xfrm>
            <a:off x="616500" y="1457225"/>
            <a:ext cx="2656689" cy="1052831"/>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FF0062"/>
            </a:solidFill>
            <a:prstDash val="dot"/>
            <a:round/>
            <a:headEnd type="none" w="med" len="med"/>
            <a:tailEnd type="none" w="med" len="med"/>
          </a:ln>
        </p:spPr>
      </p:sp>
      <p:sp>
        <p:nvSpPr>
          <p:cNvPr id="2093" name="Google Shape;2093;p97"/>
          <p:cNvSpPr txBox="1"/>
          <p:nvPr/>
        </p:nvSpPr>
        <p:spPr>
          <a:xfrm>
            <a:off x="815900" y="1326725"/>
            <a:ext cx="10875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FF0062"/>
                </a:solidFill>
              </a:rPr>
              <a:t>目標分布</a:t>
            </a:r>
            <a:endParaRPr b="1">
              <a:solidFill>
                <a:srgbClr val="FF0062"/>
              </a:solidFill>
            </a:endParaRPr>
          </a:p>
        </p:txBody>
      </p:sp>
      <p:cxnSp>
        <p:nvCxnSpPr>
          <p:cNvPr id="2094" name="Google Shape;2094;p97"/>
          <p:cNvCxnSpPr/>
          <p:nvPr/>
        </p:nvCxnSpPr>
        <p:spPr>
          <a:xfrm>
            <a:off x="521875" y="2555525"/>
            <a:ext cx="2783700" cy="0"/>
          </a:xfrm>
          <a:prstGeom prst="straightConnector1">
            <a:avLst/>
          </a:prstGeom>
          <a:noFill/>
          <a:ln w="19050" cap="flat" cmpd="sng">
            <a:solidFill>
              <a:schemeClr val="dk2"/>
            </a:solidFill>
            <a:prstDash val="solid"/>
            <a:round/>
            <a:headEnd type="none" w="med" len="med"/>
            <a:tailEnd type="triangle" w="med" len="med"/>
          </a:ln>
        </p:spPr>
      </p:cxnSp>
      <p:cxnSp>
        <p:nvCxnSpPr>
          <p:cNvPr id="2095" name="Google Shape;2095;p97"/>
          <p:cNvCxnSpPr/>
          <p:nvPr/>
        </p:nvCxnSpPr>
        <p:spPr>
          <a:xfrm rot="10800000">
            <a:off x="521875" y="1304973"/>
            <a:ext cx="0" cy="1250400"/>
          </a:xfrm>
          <a:prstGeom prst="straightConnector1">
            <a:avLst/>
          </a:prstGeom>
          <a:noFill/>
          <a:ln w="19050" cap="flat" cmpd="sng">
            <a:solidFill>
              <a:schemeClr val="dk2"/>
            </a:solidFill>
            <a:prstDash val="solid"/>
            <a:round/>
            <a:headEnd type="none" w="med" len="med"/>
            <a:tailEnd type="triangle" w="med" len="med"/>
          </a:ln>
        </p:spPr>
      </p:cxnSp>
      <p:sp>
        <p:nvSpPr>
          <p:cNvPr id="2096" name="Google Shape;2096;p97"/>
          <p:cNvSpPr txBox="1"/>
          <p:nvPr/>
        </p:nvSpPr>
        <p:spPr>
          <a:xfrm>
            <a:off x="4676825" y="1261480"/>
            <a:ext cx="25329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b="1">
                <a:solidFill>
                  <a:srgbClr val="FF0062"/>
                </a:solidFill>
              </a:rPr>
              <a:t>θ の履歴のヒストグラム</a:t>
            </a:r>
            <a:endParaRPr b="1">
              <a:solidFill>
                <a:srgbClr val="FF0062"/>
              </a:solidFill>
            </a:endParaRPr>
          </a:p>
        </p:txBody>
      </p:sp>
      <p:cxnSp>
        <p:nvCxnSpPr>
          <p:cNvPr id="2097" name="Google Shape;2097;p97"/>
          <p:cNvCxnSpPr/>
          <p:nvPr/>
        </p:nvCxnSpPr>
        <p:spPr>
          <a:xfrm>
            <a:off x="4611400" y="2555525"/>
            <a:ext cx="2783700" cy="0"/>
          </a:xfrm>
          <a:prstGeom prst="straightConnector1">
            <a:avLst/>
          </a:prstGeom>
          <a:noFill/>
          <a:ln w="19050" cap="flat" cmpd="sng">
            <a:solidFill>
              <a:schemeClr val="dk2"/>
            </a:solidFill>
            <a:prstDash val="solid"/>
            <a:round/>
            <a:headEnd type="none" w="med" len="med"/>
            <a:tailEnd type="triangle" w="med" len="med"/>
          </a:ln>
        </p:spPr>
      </p:cxnSp>
      <p:cxnSp>
        <p:nvCxnSpPr>
          <p:cNvPr id="2098" name="Google Shape;2098;p97"/>
          <p:cNvCxnSpPr/>
          <p:nvPr/>
        </p:nvCxnSpPr>
        <p:spPr>
          <a:xfrm rot="10800000">
            <a:off x="4611400" y="1304973"/>
            <a:ext cx="0" cy="1250400"/>
          </a:xfrm>
          <a:prstGeom prst="straightConnector1">
            <a:avLst/>
          </a:prstGeom>
          <a:noFill/>
          <a:ln w="19050" cap="flat" cmpd="sng">
            <a:solidFill>
              <a:schemeClr val="dk2"/>
            </a:solidFill>
            <a:prstDash val="solid"/>
            <a:round/>
            <a:headEnd type="none" w="med" len="med"/>
            <a:tailEnd type="triangle" w="med" len="med"/>
          </a:ln>
        </p:spPr>
      </p:cxnSp>
      <p:sp>
        <p:nvSpPr>
          <p:cNvPr id="2099" name="Google Shape;2099;p97"/>
          <p:cNvSpPr txBox="1"/>
          <p:nvPr/>
        </p:nvSpPr>
        <p:spPr>
          <a:xfrm>
            <a:off x="4600625" y="2566150"/>
            <a:ext cx="2794500" cy="3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b="1">
                <a:solidFill>
                  <a:srgbClr val="434343"/>
                </a:solidFill>
              </a:rPr>
              <a:t>高さが 頻度 で横軸が θ</a:t>
            </a:r>
            <a:endParaRPr sz="1000" b="1">
              <a:solidFill>
                <a:srgbClr val="434343"/>
              </a:solidFill>
            </a:endParaRPr>
          </a:p>
        </p:txBody>
      </p:sp>
      <p:sp>
        <p:nvSpPr>
          <p:cNvPr id="2100" name="Google Shape;2100;p97"/>
          <p:cNvSpPr txBox="1"/>
          <p:nvPr/>
        </p:nvSpPr>
        <p:spPr>
          <a:xfrm>
            <a:off x="3100628" y="1522398"/>
            <a:ext cx="1532700" cy="880800"/>
          </a:xfrm>
          <a:prstGeom prst="rect">
            <a:avLst/>
          </a:prstGeom>
          <a:noFill/>
          <a:ln>
            <a:noFill/>
          </a:ln>
        </p:spPr>
        <p:txBody>
          <a:bodyPr spcFirstLastPara="1" wrap="square" lIns="91425" tIns="91425" rIns="91425" bIns="91425" anchor="ctr" anchorCtr="0">
            <a:noAutofit/>
          </a:bodyPr>
          <a:lstStyle/>
          <a:p>
            <a:pPr marL="101600" marR="101600" lvl="0" indent="0" algn="ctr" rtl="0">
              <a:lnSpc>
                <a:spcPct val="27000"/>
              </a:lnSpc>
              <a:spcBef>
                <a:spcPts val="500"/>
              </a:spcBef>
              <a:spcAft>
                <a:spcPts val="0"/>
              </a:spcAft>
              <a:buClr>
                <a:schemeClr val="dk1"/>
              </a:buClr>
              <a:buSzPts val="1100"/>
              <a:buFont typeface="Arial"/>
              <a:buNone/>
            </a:pPr>
            <a:r>
              <a:rPr lang="ja" sz="7500" b="1">
                <a:solidFill>
                  <a:srgbClr val="666666"/>
                </a:solidFill>
                <a:latin typeface="Meiryo"/>
                <a:ea typeface="Meiryo"/>
                <a:cs typeface="Meiryo"/>
                <a:sym typeface="Meiryo"/>
              </a:rPr>
              <a:t>≒</a:t>
            </a:r>
            <a:endParaRPr sz="1200" b="1">
              <a:solidFill>
                <a:srgbClr val="666666"/>
              </a:solidFill>
              <a:latin typeface="Meiryo"/>
              <a:ea typeface="Meiryo"/>
              <a:cs typeface="Meiryo"/>
              <a:sym typeface="Meiryo"/>
            </a:endParaRPr>
          </a:p>
          <a:p>
            <a:pPr marL="0" lvl="0" indent="0" algn="l" rtl="0">
              <a:spcBef>
                <a:spcPts val="500"/>
              </a:spcBef>
              <a:spcAft>
                <a:spcPts val="0"/>
              </a:spcAft>
              <a:buNone/>
            </a:pPr>
            <a:endParaRPr b="1">
              <a:solidFill>
                <a:srgbClr val="666666"/>
              </a:solidFill>
            </a:endParaRPr>
          </a:p>
        </p:txBody>
      </p:sp>
      <p:sp>
        <p:nvSpPr>
          <p:cNvPr id="2101" name="Google Shape;2101;p97"/>
          <p:cNvSpPr txBox="1"/>
          <p:nvPr/>
        </p:nvSpPr>
        <p:spPr>
          <a:xfrm>
            <a:off x="358775" y="2851374"/>
            <a:ext cx="8416500" cy="51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200">
                <a:solidFill>
                  <a:srgbClr val="434343"/>
                </a:solidFill>
              </a:rPr>
              <a:t>なお今回は簡単のために「ステップ幅を 0.1」 とし、「50%の確率で左右どちらかに進む」としていましたが、</a:t>
            </a:r>
            <a:endParaRPr sz="1200">
              <a:solidFill>
                <a:srgbClr val="434343"/>
              </a:solidFill>
            </a:endParaRPr>
          </a:p>
          <a:p>
            <a:pPr marL="0" lvl="0" indent="0" algn="l" rtl="0">
              <a:spcBef>
                <a:spcPts val="0"/>
              </a:spcBef>
              <a:spcAft>
                <a:spcPts val="0"/>
              </a:spcAft>
              <a:buNone/>
            </a:pPr>
            <a:r>
              <a:rPr lang="ja" sz="1200">
                <a:solidFill>
                  <a:srgbClr val="434343"/>
                </a:solidFill>
              </a:rPr>
              <a:t>中心が 0 で左右対称の分布（例えば正規分布など。これを「提案分布」という）を用いる方法もあります。</a:t>
            </a:r>
            <a:endParaRPr sz="1200">
              <a:solidFill>
                <a:srgbClr val="434343"/>
              </a:solidFill>
            </a:endParaRPr>
          </a:p>
        </p:txBody>
      </p:sp>
      <p:sp>
        <p:nvSpPr>
          <p:cNvPr id="2102" name="Google Shape;2102;p97"/>
          <p:cNvSpPr/>
          <p:nvPr/>
        </p:nvSpPr>
        <p:spPr>
          <a:xfrm>
            <a:off x="445675" y="3505755"/>
            <a:ext cx="2783767" cy="768576"/>
          </a:xfrm>
          <a:custGeom>
            <a:avLst/>
            <a:gdLst/>
            <a:ahLst/>
            <a:cxnLst/>
            <a:rect l="l" t="t" r="r" b="b"/>
            <a:pathLst>
              <a:path w="106119" h="53709" extrusionOk="0">
                <a:moveTo>
                  <a:pt x="0" y="53709"/>
                </a:moveTo>
                <a:cubicBezTo>
                  <a:pt x="4548" y="51110"/>
                  <a:pt x="18770" y="47068"/>
                  <a:pt x="27288" y="38116"/>
                </a:cubicBezTo>
                <a:cubicBezTo>
                  <a:pt x="35806" y="29165"/>
                  <a:pt x="42375" y="0"/>
                  <a:pt x="51110" y="0"/>
                </a:cubicBezTo>
                <a:cubicBezTo>
                  <a:pt x="59845" y="0"/>
                  <a:pt x="70529" y="29381"/>
                  <a:pt x="79697" y="38116"/>
                </a:cubicBezTo>
                <a:cubicBezTo>
                  <a:pt x="88865" y="46851"/>
                  <a:pt x="101715" y="50027"/>
                  <a:pt x="106119" y="52409"/>
                </a:cubicBezTo>
              </a:path>
            </a:pathLst>
          </a:custGeom>
          <a:noFill/>
          <a:ln w="28575" cap="flat" cmpd="sng">
            <a:solidFill>
              <a:srgbClr val="434343"/>
            </a:solidFill>
            <a:prstDash val="solid"/>
            <a:round/>
            <a:headEnd type="none" w="med" len="med"/>
            <a:tailEnd type="none" w="med" len="med"/>
          </a:ln>
        </p:spPr>
      </p:sp>
      <p:cxnSp>
        <p:nvCxnSpPr>
          <p:cNvPr id="2103" name="Google Shape;2103;p97"/>
          <p:cNvCxnSpPr/>
          <p:nvPr/>
        </p:nvCxnSpPr>
        <p:spPr>
          <a:xfrm>
            <a:off x="1785282" y="3414255"/>
            <a:ext cx="0" cy="978900"/>
          </a:xfrm>
          <a:prstGeom prst="straightConnector1">
            <a:avLst/>
          </a:prstGeom>
          <a:noFill/>
          <a:ln w="9525" cap="flat" cmpd="sng">
            <a:solidFill>
              <a:schemeClr val="dk2"/>
            </a:solidFill>
            <a:prstDash val="solid"/>
            <a:round/>
            <a:headEnd type="none" w="med" len="med"/>
            <a:tailEnd type="none" w="med" len="med"/>
          </a:ln>
        </p:spPr>
      </p:cxnSp>
      <p:cxnSp>
        <p:nvCxnSpPr>
          <p:cNvPr id="2104" name="Google Shape;2104;p97"/>
          <p:cNvCxnSpPr/>
          <p:nvPr/>
        </p:nvCxnSpPr>
        <p:spPr>
          <a:xfrm>
            <a:off x="445675" y="4319080"/>
            <a:ext cx="2783700" cy="0"/>
          </a:xfrm>
          <a:prstGeom prst="straightConnector1">
            <a:avLst/>
          </a:prstGeom>
          <a:noFill/>
          <a:ln w="19050" cap="flat" cmpd="sng">
            <a:solidFill>
              <a:schemeClr val="dk2"/>
            </a:solidFill>
            <a:prstDash val="solid"/>
            <a:round/>
            <a:headEnd type="none" w="med" len="med"/>
            <a:tailEnd type="triangle" w="med" len="med"/>
          </a:ln>
        </p:spPr>
      </p:cxnSp>
      <p:sp>
        <p:nvSpPr>
          <p:cNvPr id="2105" name="Google Shape;2105;p97"/>
          <p:cNvSpPr txBox="1"/>
          <p:nvPr/>
        </p:nvSpPr>
        <p:spPr>
          <a:xfrm>
            <a:off x="1239495" y="4316725"/>
            <a:ext cx="1033200" cy="25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434343"/>
                </a:solidFill>
              </a:rPr>
              <a:t>中心=0</a:t>
            </a:r>
            <a:endParaRPr sz="1000">
              <a:solidFill>
                <a:srgbClr val="434343"/>
              </a:solidFill>
            </a:endParaRPr>
          </a:p>
        </p:txBody>
      </p:sp>
      <p:sp>
        <p:nvSpPr>
          <p:cNvPr id="2106" name="Google Shape;2106;p97"/>
          <p:cNvSpPr txBox="1"/>
          <p:nvPr/>
        </p:nvSpPr>
        <p:spPr>
          <a:xfrm>
            <a:off x="3336750" y="3429555"/>
            <a:ext cx="4675800" cy="104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00">
                <a:solidFill>
                  <a:srgbClr val="434343"/>
                </a:solidFill>
              </a:rPr>
              <a:t>この分布からランダムにサンプリングした値を歩幅とします。マイナスの場合は左に進むのと同じ意味になります。また、0付近の値がサンプリングされやすく大きい値はサンプリングされにくくなります。</a:t>
            </a:r>
            <a:endParaRPr sz="1000">
              <a:solidFill>
                <a:srgbClr val="434343"/>
              </a:solidFill>
            </a:endParaRPr>
          </a:p>
          <a:p>
            <a:pPr marL="0" lvl="0" indent="0" algn="l" rtl="0">
              <a:spcBef>
                <a:spcPts val="0"/>
              </a:spcBef>
              <a:spcAft>
                <a:spcPts val="0"/>
              </a:spcAft>
              <a:buNone/>
            </a:pPr>
            <a:r>
              <a:rPr lang="ja" sz="1000">
                <a:solidFill>
                  <a:srgbClr val="434343"/>
                </a:solidFill>
              </a:rPr>
              <a:t>真ん中が 0 なので戻るか進むかは50%ずつ、かつ、歩幅は 0 付近が多いけど時々遠くに進む。ということになります。</a:t>
            </a:r>
            <a:endParaRPr sz="1000">
              <a:solidFill>
                <a:srgbClr val="434343"/>
              </a:solidFill>
            </a:endParaRPr>
          </a:p>
        </p:txBody>
      </p:sp>
      <p:sp>
        <p:nvSpPr>
          <p:cNvPr id="2107" name="Google Shape;2107;p97"/>
          <p:cNvSpPr txBox="1"/>
          <p:nvPr/>
        </p:nvSpPr>
        <p:spPr>
          <a:xfrm>
            <a:off x="358925" y="4567175"/>
            <a:ext cx="8416500" cy="25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ja">
                <a:solidFill>
                  <a:srgbClr val="434343"/>
                </a:solidFill>
              </a:rPr>
              <a:t>MCMC法もいくつか種類があるのですが、基本的な考え方は共通しています。</a:t>
            </a:r>
            <a:endParaRPr>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2"/>
          <p:cNvSpPr txBox="1"/>
          <p:nvPr/>
        </p:nvSpPr>
        <p:spPr>
          <a:xfrm>
            <a:off x="361950" y="3046800"/>
            <a:ext cx="8365800" cy="76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ja" sz="3600" b="1">
                <a:solidFill>
                  <a:srgbClr val="666666"/>
                </a:solidFill>
              </a:rPr>
              <a:t>確率分布の復習クイズ</a:t>
            </a:r>
            <a:endParaRPr sz="3600" b="1">
              <a:solidFill>
                <a:srgbClr val="666666"/>
              </a:solidFill>
            </a:endParaRPr>
          </a:p>
        </p:txBody>
      </p:sp>
      <p:sp>
        <p:nvSpPr>
          <p:cNvPr id="347" name="Google Shape;347;p22"/>
          <p:cNvSpPr txBox="1"/>
          <p:nvPr/>
        </p:nvSpPr>
        <p:spPr>
          <a:xfrm>
            <a:off x="361950" y="2611500"/>
            <a:ext cx="6504300" cy="43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100" b="1">
                <a:solidFill>
                  <a:srgbClr val="666666"/>
                </a:solidFill>
              </a:rPr>
              <a:t>Warming UP!!</a:t>
            </a:r>
            <a:endParaRPr sz="2100" b="1">
              <a:solidFill>
                <a:srgbClr val="666666"/>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13747</Words>
  <Application>Microsoft Office PowerPoint</Application>
  <PresentationFormat>On-screen Show (16:9)</PresentationFormat>
  <Paragraphs>1846</Paragraphs>
  <Slides>84</Slides>
  <Notes>84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Meiryo</vt:lpstr>
      <vt:lpstr>Arial</vt:lpstr>
      <vt:lpstr>Calibri</vt:lpstr>
      <vt:lpstr>Courier New</vt:lpstr>
      <vt:lpstr>Verdana</vt:lpstr>
      <vt:lpstr>Simple Light</vt:lpstr>
      <vt:lpstr>PowerPoint Presentation</vt:lpstr>
      <vt:lpstr>目次</vt:lpstr>
      <vt:lpstr>PowerPoint Presentation</vt:lpstr>
      <vt:lpstr>ケーススタディ：従来のアプローチの課題</vt:lpstr>
      <vt:lpstr>ケーススタディ：①5段階のアンケート</vt:lpstr>
      <vt:lpstr>ケーススタディ：②Afterコロナはいつからか</vt:lpstr>
      <vt:lpstr>ケーススタディ：③共通因子と個別因子</vt:lpstr>
      <vt:lpstr>ケーススタディ：様々な応用</vt:lpstr>
      <vt:lpstr>PowerPoint Presentation</vt:lpstr>
      <vt:lpstr>確率分布 クイズ ①</vt:lpstr>
      <vt:lpstr>確率分布 クイズ ②</vt:lpstr>
      <vt:lpstr>確率分布 発展クイズ ① 調べてみよう</vt:lpstr>
      <vt:lpstr>確率分布 発展クイズ ② 調べてみよう</vt:lpstr>
      <vt:lpstr>PowerPoint Presentation</vt:lpstr>
      <vt:lpstr>確率モデルの作り方：線形回帰モデル</vt:lpstr>
      <vt:lpstr>確率モデルの作り方：各変数が従う分布</vt:lpstr>
      <vt:lpstr>確率モデルの作り方：事前準備</vt:lpstr>
      <vt:lpstr>確率モデルの作り方：定式化</vt:lpstr>
      <vt:lpstr>確率モデルの作り方：推定する</vt:lpstr>
      <vt:lpstr>確率モデルの作り方：出力される分布</vt:lpstr>
      <vt:lpstr>確率モデルの作り方：モデルのデザイン図解①</vt:lpstr>
      <vt:lpstr>確率モデルの作り方：モデルのデザイン図解②</vt:lpstr>
      <vt:lpstr>確率モデルの作り方：モデルのデザイン図解③</vt:lpstr>
      <vt:lpstr>確率モデルの作り方：モデルのデザイン図解④</vt:lpstr>
      <vt:lpstr>確率モデルの作り方：モデルのデザイン図解⑤</vt:lpstr>
      <vt:lpstr>確率モデルの作り方：モデルのデザイン図解⑥</vt:lpstr>
      <vt:lpstr>確率モデルの作り方：事前分布のパラメーター</vt:lpstr>
      <vt:lpstr>確率モデルの作り方：基底関数モデル①</vt:lpstr>
      <vt:lpstr>確率モデルの作り方：基底関数モデル②</vt:lpstr>
      <vt:lpstr>確率モデルの作り方：基底関数モデル③</vt:lpstr>
      <vt:lpstr>確率モデルの作り方：基底関数モデル④</vt:lpstr>
      <vt:lpstr>確率モデルの作り方：潜在変数モデル</vt:lpstr>
      <vt:lpstr>確率モデルの作り方：潜在変数モデル</vt:lpstr>
      <vt:lpstr>確率モデルの作り方：潜在変数モデル</vt:lpstr>
      <vt:lpstr>確率モデルの作り方：潜在変数モデル</vt:lpstr>
      <vt:lpstr>確率モデルの作り方：階層モデル</vt:lpstr>
      <vt:lpstr>確率モデルの作り方：階層モデル</vt:lpstr>
      <vt:lpstr>確率モデルの作り方：階層モデル</vt:lpstr>
      <vt:lpstr>確率モデルの作り方：階層モデル</vt:lpstr>
      <vt:lpstr>確率モデルの作り方：「レシピ」はアイディア次第</vt:lpstr>
      <vt:lpstr>コラム：頻度主義とベイズ主義?</vt:lpstr>
      <vt:lpstr>PowerPoint Presentation</vt:lpstr>
      <vt:lpstr>条件付確率：問題</vt:lpstr>
      <vt:lpstr>条件付確率：図形で捉える</vt:lpstr>
      <vt:lpstr>条件付確率：同時確率と条件付確率</vt:lpstr>
      <vt:lpstr>条件付確率：図形と数式と結びつける</vt:lpstr>
      <vt:lpstr>条件付確率：事前確率, 事後確率, 周辺確率</vt:lpstr>
      <vt:lpstr>条件付確率：連続値の場合</vt:lpstr>
      <vt:lpstr>コラム：用語の意味</vt:lpstr>
      <vt:lpstr>PowerPoint Presentation</vt:lpstr>
      <vt:lpstr>最尤推定 : 最尤法を用いたパラメーターの推定</vt:lpstr>
      <vt:lpstr>最尤推定 : 確率分布の当てはめ</vt:lpstr>
      <vt:lpstr>最尤推定 : 確率分布の当てはめ</vt:lpstr>
      <vt:lpstr>最尤推定 : 確率分布の当てはめ</vt:lpstr>
      <vt:lpstr>最尤推定 : 確率分布の当てはめ</vt:lpstr>
      <vt:lpstr>最尤推定 : 尤度を求める</vt:lpstr>
      <vt:lpstr>最尤推定 : 尤度の計算を一般化する</vt:lpstr>
      <vt:lpstr>最尤推定 : 尤度関数までのプロセス</vt:lpstr>
      <vt:lpstr>最尤推定 : 最後のステップ</vt:lpstr>
      <vt:lpstr>最尤推定 : パラメーターが複数ある場合</vt:lpstr>
      <vt:lpstr>最尤推定 : まとめ</vt:lpstr>
      <vt:lpstr>コラム：機械学習と統計学</vt:lpstr>
      <vt:lpstr>PowerPoint Presentation</vt:lpstr>
      <vt:lpstr>ベイズ統計基礎理論：イカサマコインを見抜く</vt:lpstr>
      <vt:lpstr>ベイズ統計基礎理論：変数と関数を確認</vt:lpstr>
      <vt:lpstr>ベイズ統計基礎理論：パラメーターが従う分布</vt:lpstr>
      <vt:lpstr>ベイズ統計基礎理論：事後分布の一般公式</vt:lpstr>
      <vt:lpstr>ベイズ統計基礎理論：事前分布を定義する</vt:lpstr>
      <vt:lpstr>ベイズ統計基礎理論：事前分布のパラメーターを考える</vt:lpstr>
      <vt:lpstr>ベイズ統計基礎理論：Beta分布と二項分布の関係</vt:lpstr>
      <vt:lpstr>ベイズ統計基礎理論：確率密度関数の「基底」</vt:lpstr>
      <vt:lpstr>ベイズ統計基礎理論：確率密度関数の「正規化定数」</vt:lpstr>
      <vt:lpstr>ベイズ統計基礎理論：基底と正規化定数の関係</vt:lpstr>
      <vt:lpstr>ベイズ統計基礎理論：事後分布の導出</vt:lpstr>
      <vt:lpstr>ベイズ統計基礎理論：区間推定は両端だけ見ればいい？</vt:lpstr>
      <vt:lpstr>ベイズ統計基礎理論：HPD区間算出の考え方</vt:lpstr>
      <vt:lpstr>ベイズ統計基礎理論：イカサマコインだった？</vt:lpstr>
      <vt:lpstr>コラム：どこまで数学をやるのか？</vt:lpstr>
      <vt:lpstr>PowerPoint Presentation</vt:lpstr>
      <vt:lpstr>MCMC：改めて事後分布の算出式</vt:lpstr>
      <vt:lpstr>MCMC：Monte Carlo 法</vt:lpstr>
      <vt:lpstr>MCMC：Monte Carlo 法の問題点</vt:lpstr>
      <vt:lpstr>MCMC：MCMC法のアルゴリズム</vt:lpstr>
      <vt:lpstr>MCMC：目標分布とθの履歴との関係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飯村 亮祐</cp:lastModifiedBy>
  <cp:revision>9</cp:revision>
  <dcterms:modified xsi:type="dcterms:W3CDTF">2020-10-10T03:25:32Z</dcterms:modified>
</cp:coreProperties>
</file>