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57"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050020-4A20-4F03-95F6-CED97CADEE0B}" v="424" dt="2020-03-13T12:14:04.1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45"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飯村 亮祐" userId="dcba63f2c401e88c" providerId="LiveId" clId="{88050020-4A20-4F03-95F6-CED97CADEE0B}"/>
    <pc:docChg chg="custSel addSld modSld">
      <pc:chgData name="飯村 亮祐" userId="dcba63f2c401e88c" providerId="LiveId" clId="{88050020-4A20-4F03-95F6-CED97CADEE0B}" dt="2020-03-13T12:14:04.120" v="2383"/>
      <pc:docMkLst>
        <pc:docMk/>
      </pc:docMkLst>
      <pc:sldChg chg="modSp mod">
        <pc:chgData name="飯村 亮祐" userId="dcba63f2c401e88c" providerId="LiveId" clId="{88050020-4A20-4F03-95F6-CED97CADEE0B}" dt="2020-03-13T11:57:18.272" v="578" actId="1076"/>
        <pc:sldMkLst>
          <pc:docMk/>
          <pc:sldMk cId="3612970412" sldId="270"/>
        </pc:sldMkLst>
        <pc:spChg chg="mod">
          <ac:chgData name="飯村 亮祐" userId="dcba63f2c401e88c" providerId="LiveId" clId="{88050020-4A20-4F03-95F6-CED97CADEE0B}" dt="2020-03-13T11:57:14.937" v="577"/>
          <ac:spMkLst>
            <pc:docMk/>
            <pc:sldMk cId="3612970412" sldId="270"/>
            <ac:spMk id="3" creationId="{E0C20424-31AE-4DFD-8E0B-5BFC2E8145DB}"/>
          </ac:spMkLst>
        </pc:spChg>
        <pc:picChg chg="mod">
          <ac:chgData name="飯村 亮祐" userId="dcba63f2c401e88c" providerId="LiveId" clId="{88050020-4A20-4F03-95F6-CED97CADEE0B}" dt="2020-03-13T11:57:18.272" v="578" actId="1076"/>
          <ac:picMkLst>
            <pc:docMk/>
            <pc:sldMk cId="3612970412" sldId="270"/>
            <ac:picMk id="4" creationId="{5A8822B8-D927-4256-9EE0-5A1DACCD8BB3}"/>
          </ac:picMkLst>
        </pc:picChg>
      </pc:sldChg>
      <pc:sldChg chg="addSp delSp modSp add mod">
        <pc:chgData name="飯村 亮祐" userId="dcba63f2c401e88c" providerId="LiveId" clId="{88050020-4A20-4F03-95F6-CED97CADEE0B}" dt="2020-03-13T11:52:13.854" v="464" actId="1076"/>
        <pc:sldMkLst>
          <pc:docMk/>
          <pc:sldMk cId="60500266" sldId="271"/>
        </pc:sldMkLst>
        <pc:spChg chg="mod">
          <ac:chgData name="飯村 亮祐" userId="dcba63f2c401e88c" providerId="LiveId" clId="{88050020-4A20-4F03-95F6-CED97CADEE0B}" dt="2020-03-13T11:40:11.692" v="134"/>
          <ac:spMkLst>
            <pc:docMk/>
            <pc:sldMk cId="60500266" sldId="271"/>
            <ac:spMk id="2" creationId="{C0A755E1-A299-4404-B294-A54C39BB1FA9}"/>
          </ac:spMkLst>
        </pc:spChg>
        <pc:spChg chg="mod">
          <ac:chgData name="飯村 亮祐" userId="dcba63f2c401e88c" providerId="LiveId" clId="{88050020-4A20-4F03-95F6-CED97CADEE0B}" dt="2020-03-13T11:51:59.311" v="459" actId="20577"/>
          <ac:spMkLst>
            <pc:docMk/>
            <pc:sldMk cId="60500266" sldId="271"/>
            <ac:spMk id="3" creationId="{E0C20424-31AE-4DFD-8E0B-5BFC2E8145DB}"/>
          </ac:spMkLst>
        </pc:spChg>
        <pc:picChg chg="del">
          <ac:chgData name="飯村 亮祐" userId="dcba63f2c401e88c" providerId="LiveId" clId="{88050020-4A20-4F03-95F6-CED97CADEE0B}" dt="2020-03-13T11:41:09.099" v="210" actId="478"/>
          <ac:picMkLst>
            <pc:docMk/>
            <pc:sldMk cId="60500266" sldId="271"/>
            <ac:picMk id="4" creationId="{5A8822B8-D927-4256-9EE0-5A1DACCD8BB3}"/>
          </ac:picMkLst>
        </pc:picChg>
        <pc:picChg chg="add mod">
          <ac:chgData name="飯村 亮祐" userId="dcba63f2c401e88c" providerId="LiveId" clId="{88050020-4A20-4F03-95F6-CED97CADEE0B}" dt="2020-03-13T11:52:13.854" v="464" actId="1076"/>
          <ac:picMkLst>
            <pc:docMk/>
            <pc:sldMk cId="60500266" sldId="271"/>
            <ac:picMk id="5" creationId="{4459665D-1F3B-4F2C-B7EC-7B9E376C1870}"/>
          </ac:picMkLst>
        </pc:picChg>
      </pc:sldChg>
      <pc:sldChg chg="delSp modSp add mod">
        <pc:chgData name="飯村 亮祐" userId="dcba63f2c401e88c" providerId="LiveId" clId="{88050020-4A20-4F03-95F6-CED97CADEE0B}" dt="2020-03-13T12:08:22.932" v="1875"/>
        <pc:sldMkLst>
          <pc:docMk/>
          <pc:sldMk cId="1229375132" sldId="272"/>
        </pc:sldMkLst>
        <pc:spChg chg="mod">
          <ac:chgData name="飯村 亮祐" userId="dcba63f2c401e88c" providerId="LiveId" clId="{88050020-4A20-4F03-95F6-CED97CADEE0B}" dt="2020-03-13T11:57:58.824" v="620"/>
          <ac:spMkLst>
            <pc:docMk/>
            <pc:sldMk cId="1229375132" sldId="272"/>
            <ac:spMk id="2" creationId="{C0A755E1-A299-4404-B294-A54C39BB1FA9}"/>
          </ac:spMkLst>
        </pc:spChg>
        <pc:spChg chg="mod">
          <ac:chgData name="飯村 亮祐" userId="dcba63f2c401e88c" providerId="LiveId" clId="{88050020-4A20-4F03-95F6-CED97CADEE0B}" dt="2020-03-13T12:08:22.932" v="1875"/>
          <ac:spMkLst>
            <pc:docMk/>
            <pc:sldMk cId="1229375132" sldId="272"/>
            <ac:spMk id="3" creationId="{E0C20424-31AE-4DFD-8E0B-5BFC2E8145DB}"/>
          </ac:spMkLst>
        </pc:spChg>
        <pc:picChg chg="del">
          <ac:chgData name="飯村 亮祐" userId="dcba63f2c401e88c" providerId="LiveId" clId="{88050020-4A20-4F03-95F6-CED97CADEE0B}" dt="2020-03-13T11:58:00.508" v="621" actId="478"/>
          <ac:picMkLst>
            <pc:docMk/>
            <pc:sldMk cId="1229375132" sldId="272"/>
            <ac:picMk id="5" creationId="{4459665D-1F3B-4F2C-B7EC-7B9E376C1870}"/>
          </ac:picMkLst>
        </pc:picChg>
      </pc:sldChg>
      <pc:sldChg chg="modSp add mod">
        <pc:chgData name="飯村 亮祐" userId="dcba63f2c401e88c" providerId="LiveId" clId="{88050020-4A20-4F03-95F6-CED97CADEE0B}" dt="2020-03-13T12:14:04.120" v="2383"/>
        <pc:sldMkLst>
          <pc:docMk/>
          <pc:sldMk cId="1848423424" sldId="273"/>
        </pc:sldMkLst>
        <pc:spChg chg="mod">
          <ac:chgData name="飯村 亮祐" userId="dcba63f2c401e88c" providerId="LiveId" clId="{88050020-4A20-4F03-95F6-CED97CADEE0B}" dt="2020-03-13T12:09:05.963" v="1896"/>
          <ac:spMkLst>
            <pc:docMk/>
            <pc:sldMk cId="1848423424" sldId="273"/>
            <ac:spMk id="2" creationId="{C0A755E1-A299-4404-B294-A54C39BB1FA9}"/>
          </ac:spMkLst>
        </pc:spChg>
        <pc:spChg chg="mod">
          <ac:chgData name="飯村 亮祐" userId="dcba63f2c401e88c" providerId="LiveId" clId="{88050020-4A20-4F03-95F6-CED97CADEE0B}" dt="2020-03-13T12:14:04.120" v="2383"/>
          <ac:spMkLst>
            <pc:docMk/>
            <pc:sldMk cId="1848423424" sldId="273"/>
            <ac:spMk id="3" creationId="{E0C20424-31AE-4DFD-8E0B-5BFC2E8145DB}"/>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3/13/2020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3/13/2020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CB55-7A50-4D32-BFC4-1BBE9ED5C561}"/>
              </a:ext>
            </a:extLst>
          </p:cNvPr>
          <p:cNvSpPr>
            <a:spLocks noGrp="1"/>
          </p:cNvSpPr>
          <p:nvPr>
            <p:ph type="ctrTitle"/>
          </p:nvPr>
        </p:nvSpPr>
        <p:spPr/>
        <p:txBody>
          <a:bodyPr/>
          <a:lstStyle/>
          <a:p>
            <a:r>
              <a:rPr lang="ja-JP" altLang="en-US" dirty="0"/>
              <a:t>状態空間モデル</a:t>
            </a:r>
            <a:endParaRPr lang="en-US" dirty="0"/>
          </a:p>
        </p:txBody>
      </p:sp>
      <p:sp>
        <p:nvSpPr>
          <p:cNvPr id="3" name="Subtitle 2">
            <a:extLst>
              <a:ext uri="{FF2B5EF4-FFF2-40B4-BE49-F238E27FC236}">
                <a16:creationId xmlns:a16="http://schemas.microsoft.com/office/drawing/2014/main" id="{276024AD-3829-4E38-A62B-E7BABC4CFF41}"/>
              </a:ext>
            </a:extLst>
          </p:cNvPr>
          <p:cNvSpPr>
            <a:spLocks noGrp="1"/>
          </p:cNvSpPr>
          <p:nvPr>
            <p:ph type="subTitle" idx="1"/>
          </p:nvPr>
        </p:nvSpPr>
        <p:spPr/>
        <p:txBody>
          <a:bodyPr/>
          <a:lstStyle/>
          <a:p>
            <a:r>
              <a:rPr lang="en-US" dirty="0"/>
              <a:t>Python</a:t>
            </a:r>
            <a:r>
              <a:rPr lang="ja-JP" altLang="en-US" dirty="0"/>
              <a:t>実装</a:t>
            </a:r>
            <a:endParaRPr lang="en-US" dirty="0"/>
          </a:p>
        </p:txBody>
      </p:sp>
    </p:spTree>
    <p:extLst>
      <p:ext uri="{BB962C8B-B14F-4D97-AF65-F5344CB8AC3E}">
        <p14:creationId xmlns:p14="http://schemas.microsoft.com/office/powerpoint/2010/main" val="83545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コレログラム</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337570"/>
            <a:ext cx="10140709" cy="461665"/>
          </a:xfrm>
          <a:prstGeom prst="rect">
            <a:avLst/>
          </a:prstGeom>
          <a:noFill/>
        </p:spPr>
        <p:txBody>
          <a:bodyPr wrap="square" rtlCol="0">
            <a:spAutoFit/>
          </a:bodyPr>
          <a:lstStyle/>
          <a:p>
            <a:r>
              <a:rPr lang="ja-JP" altLang="en-US" sz="2400" dirty="0"/>
              <a:t>ちなみに</a:t>
            </a:r>
            <a:r>
              <a:rPr lang="en-US" altLang="ja-JP" sz="2400" dirty="0"/>
              <a:t>python</a:t>
            </a:r>
            <a:r>
              <a:rPr lang="ja-JP" altLang="en-US" sz="2400" dirty="0"/>
              <a:t>で簡単に書けます。</a:t>
            </a:r>
            <a:endParaRPr lang="en-US" altLang="ja-JP" sz="2400" dirty="0"/>
          </a:p>
        </p:txBody>
      </p:sp>
      <p:pic>
        <p:nvPicPr>
          <p:cNvPr id="4" name="Picture 3">
            <a:extLst>
              <a:ext uri="{FF2B5EF4-FFF2-40B4-BE49-F238E27FC236}">
                <a16:creationId xmlns:a16="http://schemas.microsoft.com/office/drawing/2014/main" id="{CE485328-C26F-4AB4-BAB3-77ACBB957256}"/>
              </a:ext>
            </a:extLst>
          </p:cNvPr>
          <p:cNvPicPr>
            <a:picLocks noChangeAspect="1"/>
          </p:cNvPicPr>
          <p:nvPr/>
        </p:nvPicPr>
        <p:blipFill>
          <a:blip r:embed="rId2"/>
          <a:stretch>
            <a:fillRect/>
          </a:stretch>
        </p:blipFill>
        <p:spPr>
          <a:xfrm>
            <a:off x="1184694" y="2853874"/>
            <a:ext cx="8821702" cy="3178866"/>
          </a:xfrm>
          <a:prstGeom prst="rect">
            <a:avLst/>
          </a:prstGeom>
        </p:spPr>
      </p:pic>
    </p:spTree>
    <p:extLst>
      <p:ext uri="{BB962C8B-B14F-4D97-AF65-F5344CB8AC3E}">
        <p14:creationId xmlns:p14="http://schemas.microsoft.com/office/powerpoint/2010/main" val="525862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時系列データの構造</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097088"/>
            <a:ext cx="10140709" cy="4524315"/>
          </a:xfrm>
          <a:prstGeom prst="rect">
            <a:avLst/>
          </a:prstGeom>
          <a:noFill/>
        </p:spPr>
        <p:txBody>
          <a:bodyPr wrap="square" rtlCol="0">
            <a:spAutoFit/>
          </a:bodyPr>
          <a:lstStyle/>
          <a:p>
            <a:r>
              <a:rPr lang="ja-JP" altLang="en-US" sz="2400" dirty="0"/>
              <a:t>時系列データ</a:t>
            </a:r>
            <a:r>
              <a:rPr lang="en-US" altLang="ja-JP" sz="2400" dirty="0"/>
              <a:t>= </a:t>
            </a:r>
          </a:p>
          <a:p>
            <a:r>
              <a:rPr lang="ja-JP" altLang="en-US" sz="2400" dirty="0"/>
              <a:t>短期の自己相関</a:t>
            </a:r>
            <a:endParaRPr lang="en-US" altLang="ja-JP" sz="2400" dirty="0"/>
          </a:p>
          <a:p>
            <a:r>
              <a:rPr lang="ja-JP" altLang="en-US" sz="2400" dirty="0"/>
              <a:t>＋トレンド</a:t>
            </a:r>
            <a:r>
              <a:rPr lang="en-US" altLang="ja-JP" sz="2400" dirty="0"/>
              <a:t>(Trend)</a:t>
            </a:r>
          </a:p>
          <a:p>
            <a:r>
              <a:rPr lang="ja-JP" altLang="en-US" sz="2400" dirty="0"/>
              <a:t>＋周期的変動</a:t>
            </a:r>
            <a:r>
              <a:rPr lang="en-US" altLang="ja-JP" sz="2400" dirty="0"/>
              <a:t>(seasonality)</a:t>
            </a:r>
          </a:p>
          <a:p>
            <a:r>
              <a:rPr lang="ja-JP" altLang="en-US" sz="2400" dirty="0"/>
              <a:t>＋</a:t>
            </a:r>
            <a:r>
              <a:rPr lang="en-US" altLang="ja-JP" sz="2400" dirty="0"/>
              <a:t>Residual(=White noise)</a:t>
            </a:r>
          </a:p>
          <a:p>
            <a:r>
              <a:rPr lang="ja-JP" altLang="en-US" sz="2400" dirty="0"/>
              <a:t>＋</a:t>
            </a:r>
            <a:r>
              <a:rPr lang="en-US" altLang="ja-JP" sz="2400" dirty="0"/>
              <a:t>(</a:t>
            </a:r>
            <a:r>
              <a:rPr lang="ja-JP" altLang="en-US" sz="2400" dirty="0"/>
              <a:t>外因性</a:t>
            </a:r>
            <a:r>
              <a:rPr lang="en-US" altLang="ja-JP" sz="2400" dirty="0"/>
              <a:t>)</a:t>
            </a:r>
          </a:p>
          <a:p>
            <a:endParaRPr lang="en-US" altLang="ja-JP" sz="2400" dirty="0"/>
          </a:p>
          <a:p>
            <a:r>
              <a:rPr lang="ja-JP" altLang="en-US" sz="2400" dirty="0"/>
              <a:t>時系列モデリングとは、元のデータをこねくり回して、そのデータを短期の自己相関、トレンド、周期的変動にどうにか分解し、時系列的な意味を持たない</a:t>
            </a:r>
            <a:r>
              <a:rPr lang="en-US" altLang="ja-JP" sz="2400" dirty="0" err="1"/>
              <a:t>Redisual</a:t>
            </a:r>
            <a:r>
              <a:rPr lang="ja-JP" altLang="en-US" sz="2400" dirty="0"/>
              <a:t>だけにできるかを試行錯誤することです。</a:t>
            </a:r>
            <a:r>
              <a:rPr lang="en-US" altLang="ja-JP" sz="2400" dirty="0"/>
              <a:t>Residual</a:t>
            </a:r>
            <a:r>
              <a:rPr lang="ja-JP" altLang="en-US" sz="2400" dirty="0"/>
              <a:t>以外は時間的な影響力を持つので、それがどんなものかわかっていれば、予測ができるということです。</a:t>
            </a:r>
            <a:endParaRPr lang="en-US" altLang="ja-JP" sz="2400" dirty="0"/>
          </a:p>
        </p:txBody>
      </p:sp>
    </p:spTree>
    <p:extLst>
      <p:ext uri="{BB962C8B-B14F-4D97-AF65-F5344CB8AC3E}">
        <p14:creationId xmlns:p14="http://schemas.microsoft.com/office/powerpoint/2010/main" val="234354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時系列データの構造</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1888996"/>
            <a:ext cx="10140709" cy="4093428"/>
          </a:xfrm>
          <a:prstGeom prst="rect">
            <a:avLst/>
          </a:prstGeom>
          <a:noFill/>
        </p:spPr>
        <p:txBody>
          <a:bodyPr wrap="square" rtlCol="0">
            <a:spAutoFit/>
          </a:bodyPr>
          <a:lstStyle/>
          <a:p>
            <a:r>
              <a:rPr lang="ja-JP" altLang="en-US" sz="2000" dirty="0"/>
              <a:t>トレンド</a:t>
            </a:r>
            <a:r>
              <a:rPr lang="en-US" altLang="ja-JP" sz="2000" dirty="0"/>
              <a:t>(Trend)</a:t>
            </a:r>
          </a:p>
          <a:p>
            <a:r>
              <a:rPr lang="ja-JP" altLang="en-US" sz="2000" dirty="0"/>
              <a:t>よく、右肩上がりの傾向</a:t>
            </a:r>
            <a:r>
              <a:rPr lang="en-US" altLang="ja-JP" sz="2000" dirty="0"/>
              <a:t>(</a:t>
            </a:r>
            <a:r>
              <a:rPr lang="ja-JP" altLang="en-US" sz="2000" dirty="0"/>
              <a:t>トレンド）があるといいますね。時間の経過によって変化していくような時間的成分です。</a:t>
            </a:r>
            <a:endParaRPr lang="en-US" altLang="ja-JP" sz="2000" dirty="0"/>
          </a:p>
          <a:p>
            <a:r>
              <a:rPr lang="ja-JP" altLang="en-US" sz="2000" dirty="0"/>
              <a:t>＋周期的変動</a:t>
            </a:r>
            <a:r>
              <a:rPr lang="en-US" altLang="ja-JP" sz="2000" dirty="0"/>
              <a:t>(seasonality)</a:t>
            </a:r>
          </a:p>
          <a:p>
            <a:r>
              <a:rPr lang="ja-JP" altLang="en-US" sz="2000" dirty="0"/>
              <a:t>これは、定期的に繰り返している時間的な傾向を指します。例えば、</a:t>
            </a:r>
            <a:r>
              <a:rPr lang="en-US" altLang="ja-JP" sz="2000" dirty="0"/>
              <a:t>1</a:t>
            </a:r>
            <a:r>
              <a:rPr lang="ja-JP" altLang="en-US" sz="2000" dirty="0"/>
              <a:t>週間のうち、月曜日に最もサービス利用が落ち込み、木曜日になると最高点に達する。また翌週になればどうようの傾向が確認できるようなものを周期的変動と言います。</a:t>
            </a:r>
            <a:endParaRPr lang="en-US" altLang="ja-JP" sz="2000" dirty="0"/>
          </a:p>
          <a:p>
            <a:r>
              <a:rPr lang="ja-JP" altLang="en-US" sz="2000" dirty="0"/>
              <a:t>＋</a:t>
            </a:r>
            <a:r>
              <a:rPr lang="en-US" altLang="ja-JP" sz="2000" dirty="0"/>
              <a:t>Residual(=White noise)</a:t>
            </a:r>
          </a:p>
          <a:p>
            <a:r>
              <a:rPr lang="ja-JP" altLang="en-US" sz="2000" dirty="0"/>
              <a:t>時間とは無関係の要素、つまり時間的な観点からは予測の役に立たない要素です</a:t>
            </a:r>
            <a:r>
              <a:rPr lang="en-US" altLang="ja-JP" sz="2000" dirty="0"/>
              <a:t>(White</a:t>
            </a:r>
            <a:r>
              <a:rPr lang="ja-JP" altLang="en-US" sz="2000" dirty="0"/>
              <a:t> </a:t>
            </a:r>
            <a:r>
              <a:rPr lang="en-US" altLang="ja-JP" sz="2000" dirty="0"/>
              <a:t>noise)</a:t>
            </a:r>
            <a:r>
              <a:rPr lang="ja-JP" altLang="en-US" sz="2000" dirty="0"/>
              <a:t>。</a:t>
            </a:r>
            <a:endParaRPr lang="en-US" altLang="ja-JP" sz="2000" dirty="0"/>
          </a:p>
          <a:p>
            <a:r>
              <a:rPr lang="ja-JP" altLang="en-US" sz="2000" dirty="0"/>
              <a:t>＋</a:t>
            </a:r>
            <a:r>
              <a:rPr lang="en-US" altLang="ja-JP" sz="2000" dirty="0"/>
              <a:t>(</a:t>
            </a:r>
            <a:r>
              <a:rPr lang="ja-JP" altLang="en-US" sz="2000" dirty="0"/>
              <a:t>外因性</a:t>
            </a:r>
            <a:r>
              <a:rPr lang="en-US" altLang="ja-JP" sz="2000" dirty="0"/>
              <a:t>)</a:t>
            </a:r>
          </a:p>
          <a:p>
            <a:r>
              <a:rPr lang="ja-JP" altLang="en-US" sz="2000" dirty="0"/>
              <a:t>実は時系列でも過去の値以外も特徴量に入れ込むことができます。このような特徴量を外因性と呼びます。</a:t>
            </a:r>
            <a:endParaRPr lang="en-US" altLang="ja-JP" sz="2000" dirty="0"/>
          </a:p>
        </p:txBody>
      </p:sp>
    </p:spTree>
    <p:extLst>
      <p:ext uri="{BB962C8B-B14F-4D97-AF65-F5344CB8AC3E}">
        <p14:creationId xmlns:p14="http://schemas.microsoft.com/office/powerpoint/2010/main" val="199508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時系列データのがんばりどころ</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1888996"/>
            <a:ext cx="10140709" cy="3170099"/>
          </a:xfrm>
          <a:prstGeom prst="rect">
            <a:avLst/>
          </a:prstGeom>
          <a:noFill/>
        </p:spPr>
        <p:txBody>
          <a:bodyPr wrap="square" rtlCol="0">
            <a:spAutoFit/>
          </a:bodyPr>
          <a:lstStyle/>
          <a:p>
            <a:r>
              <a:rPr lang="ja-JP" altLang="en-US" sz="2000" dirty="0"/>
              <a:t>時系列データは、アルゴリズムにつっこむデータをどんな風に加工するかが非常に重要です。</a:t>
            </a:r>
            <a:endParaRPr lang="en-US" altLang="ja-JP" sz="2000" dirty="0"/>
          </a:p>
          <a:p>
            <a:r>
              <a:rPr lang="ja-JP" altLang="en-US" sz="2000" dirty="0"/>
              <a:t>どんな過程を経て加工をするかはだいたい型が決まっています。</a:t>
            </a:r>
            <a:endParaRPr lang="en-US" altLang="ja-JP" sz="2000" dirty="0"/>
          </a:p>
          <a:p>
            <a:endParaRPr lang="en-US" altLang="ja-JP" sz="2000" dirty="0"/>
          </a:p>
          <a:p>
            <a:r>
              <a:rPr lang="ja-JP" altLang="en-US" sz="2000" dirty="0"/>
              <a:t>１．定常性を確認する</a:t>
            </a:r>
            <a:endParaRPr lang="en-US" altLang="ja-JP" sz="2000" dirty="0"/>
          </a:p>
          <a:p>
            <a:r>
              <a:rPr lang="ja-JP" altLang="en-US" sz="2000" dirty="0"/>
              <a:t>「定常性を持つ」データは時系列的に分析がしやすいデータであるということを認識してもらうことが重要です。故に定常なデータかどうかをまず確認します。具体的に、定常性を持つとは、以下の定義を満たしている場合をいいます。定常でないデータはどうにかして定常に持っていきます。</a:t>
            </a:r>
            <a:endParaRPr lang="en-US" altLang="ja-JP" sz="2000" dirty="0"/>
          </a:p>
          <a:p>
            <a:endParaRPr lang="en-US" altLang="ja-JP" sz="2000" dirty="0"/>
          </a:p>
          <a:p>
            <a:endParaRPr lang="en-US" altLang="ja-JP" sz="2000" dirty="0"/>
          </a:p>
        </p:txBody>
      </p:sp>
      <p:pic>
        <p:nvPicPr>
          <p:cNvPr id="4" name="Picture 3">
            <a:extLst>
              <a:ext uri="{FF2B5EF4-FFF2-40B4-BE49-F238E27FC236}">
                <a16:creationId xmlns:a16="http://schemas.microsoft.com/office/drawing/2014/main" id="{5A8822B8-D927-4256-9EE0-5A1DACCD8BB3}"/>
              </a:ext>
            </a:extLst>
          </p:cNvPr>
          <p:cNvPicPr>
            <a:picLocks noChangeAspect="1"/>
          </p:cNvPicPr>
          <p:nvPr/>
        </p:nvPicPr>
        <p:blipFill>
          <a:blip r:embed="rId2"/>
          <a:stretch>
            <a:fillRect/>
          </a:stretch>
        </p:blipFill>
        <p:spPr>
          <a:xfrm>
            <a:off x="1224232" y="4620613"/>
            <a:ext cx="5867400" cy="1285875"/>
          </a:xfrm>
          <a:prstGeom prst="rect">
            <a:avLst/>
          </a:prstGeom>
        </p:spPr>
      </p:pic>
    </p:spTree>
    <p:extLst>
      <p:ext uri="{BB962C8B-B14F-4D97-AF65-F5344CB8AC3E}">
        <p14:creationId xmlns:p14="http://schemas.microsoft.com/office/powerpoint/2010/main" val="361297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定常性</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1888996"/>
            <a:ext cx="10140709" cy="1938992"/>
          </a:xfrm>
          <a:prstGeom prst="rect">
            <a:avLst/>
          </a:prstGeom>
          <a:noFill/>
        </p:spPr>
        <p:txBody>
          <a:bodyPr wrap="square" rtlCol="0">
            <a:spAutoFit/>
          </a:bodyPr>
          <a:lstStyle/>
          <a:p>
            <a:r>
              <a:rPr lang="ja-JP" altLang="en-US" sz="2000" dirty="0"/>
              <a:t>（日本語で読む）</a:t>
            </a:r>
            <a:endParaRPr lang="en-US" altLang="ja-JP" sz="2000" dirty="0"/>
          </a:p>
          <a:p>
            <a:r>
              <a:rPr lang="en-US" altLang="ja-JP" sz="2000" dirty="0"/>
              <a:t>T</a:t>
            </a:r>
            <a:r>
              <a:rPr lang="ja-JP" altLang="en-US" sz="2000" dirty="0"/>
              <a:t>時点の値の期待値＝値の平均</a:t>
            </a:r>
            <a:endParaRPr lang="en-US" altLang="ja-JP" sz="2000" dirty="0"/>
          </a:p>
          <a:p>
            <a:r>
              <a:rPr lang="ja-JP" altLang="en-US" sz="2000" dirty="0"/>
              <a:t>自己共分散は、時間によらず、時間差に依存する。</a:t>
            </a:r>
            <a:endParaRPr lang="en-US" altLang="ja-JP" sz="2000" dirty="0"/>
          </a:p>
          <a:p>
            <a:r>
              <a:rPr lang="ja-JP" altLang="en-US" sz="2000" dirty="0"/>
              <a:t>（解釈）</a:t>
            </a:r>
            <a:endParaRPr lang="en-US" altLang="ja-JP" sz="2000" dirty="0"/>
          </a:p>
          <a:p>
            <a:r>
              <a:rPr lang="ja-JP" altLang="en-US" sz="2000" dirty="0"/>
              <a:t>どの時点においても期待値が一定である。</a:t>
            </a:r>
            <a:endParaRPr lang="en-US" altLang="ja-JP" sz="2000" dirty="0"/>
          </a:p>
          <a:p>
            <a:r>
              <a:rPr lang="ja-JP" altLang="en-US" sz="2000" dirty="0"/>
              <a:t>時間が経過しても値のばらつきも一定である。</a:t>
            </a:r>
            <a:endParaRPr lang="en-US" altLang="ja-JP" sz="2000" dirty="0"/>
          </a:p>
        </p:txBody>
      </p:sp>
      <p:pic>
        <p:nvPicPr>
          <p:cNvPr id="5" name="Picture 4">
            <a:extLst>
              <a:ext uri="{FF2B5EF4-FFF2-40B4-BE49-F238E27FC236}">
                <a16:creationId xmlns:a16="http://schemas.microsoft.com/office/drawing/2014/main" id="{4459665D-1F3B-4F2C-B7EC-7B9E376C1870}"/>
              </a:ext>
            </a:extLst>
          </p:cNvPr>
          <p:cNvPicPr>
            <a:picLocks noChangeAspect="1"/>
          </p:cNvPicPr>
          <p:nvPr/>
        </p:nvPicPr>
        <p:blipFill>
          <a:blip r:embed="rId2"/>
          <a:stretch>
            <a:fillRect/>
          </a:stretch>
        </p:blipFill>
        <p:spPr>
          <a:xfrm>
            <a:off x="1231491" y="3903620"/>
            <a:ext cx="7745360" cy="2724476"/>
          </a:xfrm>
          <a:prstGeom prst="rect">
            <a:avLst/>
          </a:prstGeom>
        </p:spPr>
      </p:pic>
    </p:spTree>
    <p:extLst>
      <p:ext uri="{BB962C8B-B14F-4D97-AF65-F5344CB8AC3E}">
        <p14:creationId xmlns:p14="http://schemas.microsoft.com/office/powerpoint/2010/main" val="6050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定常過程が分析しやすい理由</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1888996"/>
            <a:ext cx="10140709" cy="2862322"/>
          </a:xfrm>
          <a:prstGeom prst="rect">
            <a:avLst/>
          </a:prstGeom>
          <a:noFill/>
        </p:spPr>
        <p:txBody>
          <a:bodyPr wrap="square" rtlCol="0">
            <a:spAutoFit/>
          </a:bodyPr>
          <a:lstStyle/>
          <a:p>
            <a:r>
              <a:rPr lang="ja-JP" altLang="en-US" sz="2000" dirty="0"/>
              <a:t>非定常過程の例として右肩上がりのトレンドを持つデータがあります。</a:t>
            </a:r>
            <a:endParaRPr lang="en-US" altLang="ja-JP" sz="2000" dirty="0"/>
          </a:p>
          <a:p>
            <a:r>
              <a:rPr lang="ja-JP" altLang="en-US" sz="2000" dirty="0"/>
              <a:t>これは分析しにくいのです。なぜなら、期待値とか分散が時間によって変化してしまうから。</a:t>
            </a:r>
            <a:endParaRPr lang="en-US" altLang="ja-JP" sz="2000" dirty="0"/>
          </a:p>
          <a:p>
            <a:r>
              <a:rPr lang="ja-JP" altLang="en-US" sz="2000" dirty="0"/>
              <a:t>例えば、</a:t>
            </a:r>
            <a:r>
              <a:rPr lang="en-US" altLang="ja-JP" sz="2000" dirty="0"/>
              <a:t>1</a:t>
            </a:r>
            <a:r>
              <a:rPr lang="ja-JP" altLang="en-US" sz="2000" dirty="0"/>
              <a:t>月</a:t>
            </a:r>
            <a:r>
              <a:rPr lang="en-US" altLang="ja-JP" sz="2000" dirty="0"/>
              <a:t>1</a:t>
            </a:r>
            <a:r>
              <a:rPr lang="ja-JP" altLang="en-US" sz="2000" dirty="0"/>
              <a:t>日から</a:t>
            </a:r>
            <a:r>
              <a:rPr lang="en-US" altLang="ja-JP" sz="2000" dirty="0"/>
              <a:t>1</a:t>
            </a:r>
            <a:r>
              <a:rPr lang="ja-JP" altLang="en-US" sz="2000" dirty="0"/>
              <a:t>月</a:t>
            </a:r>
            <a:r>
              <a:rPr lang="en-US" altLang="ja-JP" sz="2000" dirty="0"/>
              <a:t>6</a:t>
            </a:r>
            <a:r>
              <a:rPr lang="ja-JP" altLang="en-US" sz="2000" dirty="0"/>
              <a:t>日までの</a:t>
            </a:r>
            <a:r>
              <a:rPr lang="en-US" altLang="ja-JP" sz="2000" dirty="0"/>
              <a:t>5</a:t>
            </a:r>
            <a:r>
              <a:rPr lang="ja-JP" altLang="en-US" sz="2000" dirty="0"/>
              <a:t>日間の期待値と</a:t>
            </a:r>
            <a:r>
              <a:rPr lang="en-US" altLang="ja-JP" sz="2000" dirty="0"/>
              <a:t>1</a:t>
            </a:r>
            <a:r>
              <a:rPr lang="ja-JP" altLang="en-US" sz="2000" dirty="0"/>
              <a:t>月</a:t>
            </a:r>
            <a:r>
              <a:rPr lang="en-US" altLang="ja-JP" sz="2000" dirty="0"/>
              <a:t>10</a:t>
            </a:r>
            <a:r>
              <a:rPr lang="ja-JP" altLang="en-US" sz="2000" dirty="0"/>
              <a:t>日から</a:t>
            </a:r>
            <a:r>
              <a:rPr lang="en-US" altLang="ja-JP" sz="2000" dirty="0"/>
              <a:t>1</a:t>
            </a:r>
            <a:r>
              <a:rPr lang="ja-JP" altLang="en-US" sz="2000" dirty="0"/>
              <a:t>月</a:t>
            </a:r>
            <a:r>
              <a:rPr lang="en-US" altLang="ja-JP" sz="2000" dirty="0"/>
              <a:t>16</a:t>
            </a:r>
            <a:r>
              <a:rPr lang="ja-JP" altLang="en-US" sz="2000" dirty="0"/>
              <a:t>日までの期待値が一緒ではないということ。こうなると、すべての時点で、どのくらいの時間差を取るかによって期待値や分散が異なってしまうのです。</a:t>
            </a:r>
            <a:endParaRPr lang="en-US" altLang="ja-JP" sz="2000" dirty="0"/>
          </a:p>
          <a:p>
            <a:r>
              <a:rPr lang="ja-JP" altLang="en-US" sz="2000" dirty="0"/>
              <a:t>予測とは、ある値が生成される期待値と確率の分布を推測しているにすぎないので、それがデータに対して一つの形に決まらないというのは、予測が難しいのです。</a:t>
            </a:r>
            <a:endParaRPr lang="en-US" altLang="ja-JP" sz="2000" dirty="0"/>
          </a:p>
          <a:p>
            <a:r>
              <a:rPr lang="ja-JP" altLang="en-US" sz="2000" dirty="0"/>
              <a:t>逆に定常過程であれば、期待値は一定なので、</a:t>
            </a:r>
            <a:r>
              <a:rPr lang="en-US" altLang="ja-JP" sz="2000" dirty="0"/>
              <a:t>1</a:t>
            </a:r>
            <a:r>
              <a:rPr lang="ja-JP" altLang="en-US" sz="2000" dirty="0"/>
              <a:t>月</a:t>
            </a:r>
            <a:r>
              <a:rPr lang="en-US" altLang="ja-JP" sz="2000" dirty="0"/>
              <a:t>1</a:t>
            </a:r>
            <a:r>
              <a:rPr lang="ja-JP" altLang="en-US" sz="2000" dirty="0"/>
              <a:t>日から</a:t>
            </a:r>
            <a:r>
              <a:rPr lang="en-US" altLang="ja-JP" sz="2000" dirty="0"/>
              <a:t>1</a:t>
            </a:r>
            <a:r>
              <a:rPr lang="ja-JP" altLang="en-US" sz="2000" dirty="0"/>
              <a:t>月</a:t>
            </a:r>
            <a:r>
              <a:rPr lang="en-US" altLang="ja-JP" sz="2000" dirty="0"/>
              <a:t>6</a:t>
            </a:r>
            <a:r>
              <a:rPr lang="ja-JP" altLang="en-US" sz="2000" dirty="0"/>
              <a:t>日までの期待と分散がわかれば、</a:t>
            </a:r>
            <a:r>
              <a:rPr lang="en-US" altLang="ja-JP" sz="2000" dirty="0"/>
              <a:t>1</a:t>
            </a:r>
            <a:r>
              <a:rPr lang="ja-JP" altLang="en-US" sz="2000" dirty="0"/>
              <a:t>月</a:t>
            </a:r>
            <a:r>
              <a:rPr lang="en-US" altLang="ja-JP" sz="2000" dirty="0"/>
              <a:t>6</a:t>
            </a:r>
            <a:r>
              <a:rPr lang="ja-JP" altLang="en-US" sz="2000" dirty="0"/>
              <a:t>日からの</a:t>
            </a:r>
            <a:r>
              <a:rPr lang="en-US" altLang="ja-JP" sz="2000" dirty="0"/>
              <a:t>1</a:t>
            </a:r>
            <a:r>
              <a:rPr lang="ja-JP" altLang="en-US" sz="2000" dirty="0"/>
              <a:t>月</a:t>
            </a:r>
            <a:r>
              <a:rPr lang="en-US" altLang="ja-JP" sz="2000" dirty="0"/>
              <a:t>11</a:t>
            </a:r>
            <a:r>
              <a:rPr lang="ja-JP" altLang="en-US" sz="2000" dirty="0"/>
              <a:t>日までの期待値と分散は同じはずなので、予測が簡単なのです。</a:t>
            </a:r>
            <a:endParaRPr lang="en-US" altLang="ja-JP" sz="2000" dirty="0"/>
          </a:p>
        </p:txBody>
      </p:sp>
    </p:spTree>
    <p:extLst>
      <p:ext uri="{BB962C8B-B14F-4D97-AF65-F5344CB8AC3E}">
        <p14:creationId xmlns:p14="http://schemas.microsoft.com/office/powerpoint/2010/main" val="122937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非定常だったら</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1888996"/>
            <a:ext cx="10140709" cy="3170099"/>
          </a:xfrm>
          <a:prstGeom prst="rect">
            <a:avLst/>
          </a:prstGeom>
          <a:noFill/>
        </p:spPr>
        <p:txBody>
          <a:bodyPr wrap="square" rtlCol="0">
            <a:spAutoFit/>
          </a:bodyPr>
          <a:lstStyle/>
          <a:p>
            <a:r>
              <a:rPr lang="ja-JP" altLang="en-US" sz="2000" dirty="0"/>
              <a:t>非定常の場合は、どうにかして定常にできないかを考える。</a:t>
            </a:r>
            <a:endParaRPr lang="en-US" altLang="ja-JP" sz="2000" dirty="0"/>
          </a:p>
          <a:p>
            <a:r>
              <a:rPr lang="ja-JP" altLang="en-US" sz="2000" dirty="0"/>
              <a:t>（方法）</a:t>
            </a:r>
            <a:endParaRPr lang="en-US" altLang="ja-JP" sz="2000" dirty="0"/>
          </a:p>
          <a:p>
            <a:r>
              <a:rPr lang="ja-JP" altLang="en-US" sz="2000" dirty="0"/>
              <a:t>①差分をとる。ー最も一般的</a:t>
            </a:r>
            <a:endParaRPr lang="en-US" altLang="ja-JP" sz="2000" dirty="0"/>
          </a:p>
          <a:p>
            <a:r>
              <a:rPr lang="ja-JP" altLang="en-US" sz="2000" dirty="0"/>
              <a:t>②対数を取る。</a:t>
            </a:r>
            <a:endParaRPr lang="en-US" altLang="ja-JP" sz="2000" dirty="0"/>
          </a:p>
          <a:p>
            <a:r>
              <a:rPr lang="ja-JP" altLang="en-US" sz="2000" dirty="0"/>
              <a:t>③対数差分を取る。</a:t>
            </a:r>
            <a:endParaRPr lang="en-US" altLang="ja-JP" sz="2000" dirty="0"/>
          </a:p>
          <a:p>
            <a:endParaRPr lang="en-US" altLang="ja-JP" sz="2000" dirty="0"/>
          </a:p>
          <a:p>
            <a:r>
              <a:rPr lang="ja-JP" altLang="en-US" sz="2000" dirty="0"/>
              <a:t>①で元のデータが非定常でも、差分を取ると定常であるデータのことを単位根過程と言います（あるいは、</a:t>
            </a:r>
            <a:r>
              <a:rPr lang="en-US" altLang="ja-JP" sz="2000" dirty="0"/>
              <a:t>1</a:t>
            </a:r>
            <a:r>
              <a:rPr lang="ja-JP" altLang="en-US" sz="2000" dirty="0"/>
              <a:t>次和文過程）。</a:t>
            </a:r>
            <a:endParaRPr lang="en-US" altLang="ja-JP" sz="2000" dirty="0"/>
          </a:p>
          <a:p>
            <a:endParaRPr lang="en-US" altLang="ja-JP" sz="2000" dirty="0"/>
          </a:p>
          <a:p>
            <a:r>
              <a:rPr lang="ja-JP" altLang="en-US" sz="2000" dirty="0"/>
              <a:t>これによって右肩上がりのトレンドを持つデータ</a:t>
            </a:r>
            <a:endParaRPr lang="en-US" altLang="ja-JP" sz="2000" dirty="0"/>
          </a:p>
        </p:txBody>
      </p:sp>
    </p:spTree>
    <p:extLst>
      <p:ext uri="{BB962C8B-B14F-4D97-AF65-F5344CB8AC3E}">
        <p14:creationId xmlns:p14="http://schemas.microsoft.com/office/powerpoint/2010/main" val="184842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4ED4-6CFA-4CB5-9171-A1B4B7A7F3EA}"/>
              </a:ext>
            </a:extLst>
          </p:cNvPr>
          <p:cNvSpPr>
            <a:spLocks noGrp="1"/>
          </p:cNvSpPr>
          <p:nvPr>
            <p:ph type="title"/>
          </p:nvPr>
        </p:nvSpPr>
        <p:spPr/>
        <p:txBody>
          <a:bodyPr/>
          <a:lstStyle/>
          <a:p>
            <a:r>
              <a:rPr lang="ja-JP" altLang="en-US" dirty="0"/>
              <a:t>これまでの時系列モデルとの違い</a:t>
            </a:r>
            <a:endParaRPr lang="en-US" dirty="0"/>
          </a:p>
        </p:txBody>
      </p:sp>
      <p:sp>
        <p:nvSpPr>
          <p:cNvPr id="4" name="Rectangle 3">
            <a:extLst>
              <a:ext uri="{FF2B5EF4-FFF2-40B4-BE49-F238E27FC236}">
                <a16:creationId xmlns:a16="http://schemas.microsoft.com/office/drawing/2014/main" id="{06700872-7625-4A78-A47C-9AB3251CCFBE}"/>
              </a:ext>
            </a:extLst>
          </p:cNvPr>
          <p:cNvSpPr/>
          <p:nvPr/>
        </p:nvSpPr>
        <p:spPr>
          <a:xfrm>
            <a:off x="1141413" y="2413338"/>
            <a:ext cx="9158527" cy="1477328"/>
          </a:xfrm>
          <a:prstGeom prst="rect">
            <a:avLst/>
          </a:prstGeom>
        </p:spPr>
        <p:txBody>
          <a:bodyPr wrap="square">
            <a:spAutoFit/>
          </a:bodyPr>
          <a:lstStyle/>
          <a:p>
            <a:r>
              <a:rPr lang="ja-JP" altLang="en-US" dirty="0"/>
              <a:t>今までの</a:t>
            </a:r>
            <a:r>
              <a:rPr lang="en-US" altLang="ja-JP" dirty="0"/>
              <a:t>ARIMA</a:t>
            </a:r>
            <a:r>
              <a:rPr lang="ja-JP" altLang="en-US" dirty="0"/>
              <a:t>モデルを主とした時系列モデルは、予測しかできませんでした。</a:t>
            </a:r>
          </a:p>
          <a:p>
            <a:r>
              <a:rPr lang="ja-JP" altLang="en-US" dirty="0"/>
              <a:t>しかし、状態空間モデルを使えば、予測だけでなく、「データの解釈」を進めることができます。</a:t>
            </a:r>
          </a:p>
          <a:p>
            <a:endParaRPr lang="en-US" altLang="ja-JP" dirty="0"/>
          </a:p>
          <a:p>
            <a:r>
              <a:rPr lang="en-US" altLang="ja-JP" dirty="0"/>
              <a:t>ARIMA</a:t>
            </a:r>
            <a:r>
              <a:rPr lang="ja-JP" altLang="en-US" dirty="0"/>
              <a:t>モデルなどの</a:t>
            </a:r>
            <a:r>
              <a:rPr lang="en-US" altLang="ja-JP" dirty="0"/>
              <a:t>Box-Jenkins</a:t>
            </a:r>
            <a:r>
              <a:rPr lang="ja-JP" altLang="en-US" dirty="0"/>
              <a:t>法は、内部がブラックボックス化しており、データの解釈は困難でした。</a:t>
            </a:r>
            <a:endParaRPr lang="en-US" altLang="ja-JP" dirty="0"/>
          </a:p>
        </p:txBody>
      </p:sp>
    </p:spTree>
    <p:extLst>
      <p:ext uri="{BB962C8B-B14F-4D97-AF65-F5344CB8AC3E}">
        <p14:creationId xmlns:p14="http://schemas.microsoft.com/office/powerpoint/2010/main" val="3443971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4ED4-6CFA-4CB5-9171-A1B4B7A7F3EA}"/>
              </a:ext>
            </a:extLst>
          </p:cNvPr>
          <p:cNvSpPr>
            <a:spLocks noGrp="1"/>
          </p:cNvSpPr>
          <p:nvPr>
            <p:ph type="title"/>
          </p:nvPr>
        </p:nvSpPr>
        <p:spPr/>
        <p:txBody>
          <a:bodyPr/>
          <a:lstStyle/>
          <a:p>
            <a:r>
              <a:rPr lang="ja-JP" altLang="en-US"/>
              <a:t>状態空間モデル</a:t>
            </a:r>
            <a:endParaRPr lang="en-US" dirty="0"/>
          </a:p>
        </p:txBody>
      </p:sp>
      <p:sp>
        <p:nvSpPr>
          <p:cNvPr id="4" name="Rectangle 3">
            <a:extLst>
              <a:ext uri="{FF2B5EF4-FFF2-40B4-BE49-F238E27FC236}">
                <a16:creationId xmlns:a16="http://schemas.microsoft.com/office/drawing/2014/main" id="{06700872-7625-4A78-A47C-9AB3251CCFBE}"/>
              </a:ext>
            </a:extLst>
          </p:cNvPr>
          <p:cNvSpPr/>
          <p:nvPr/>
        </p:nvSpPr>
        <p:spPr>
          <a:xfrm>
            <a:off x="1141413" y="2413338"/>
            <a:ext cx="9158527" cy="1477328"/>
          </a:xfrm>
          <a:prstGeom prst="rect">
            <a:avLst/>
          </a:prstGeom>
        </p:spPr>
        <p:txBody>
          <a:bodyPr wrap="square">
            <a:spAutoFit/>
          </a:bodyPr>
          <a:lstStyle/>
          <a:p>
            <a:r>
              <a:rPr lang="ja-JP" altLang="en-US" dirty="0"/>
              <a:t>今までの</a:t>
            </a:r>
            <a:r>
              <a:rPr lang="en-US" altLang="ja-JP" dirty="0"/>
              <a:t>ARIMA</a:t>
            </a:r>
            <a:r>
              <a:rPr lang="ja-JP" altLang="en-US" dirty="0"/>
              <a:t>モデルを主とした時系列モデルは、予測しかできませんでした。</a:t>
            </a:r>
          </a:p>
          <a:p>
            <a:r>
              <a:rPr lang="ja-JP" altLang="en-US" dirty="0"/>
              <a:t>しかし、状態空間モデルを使えば、予測だけでなく、「データの解釈」を進めることができます。</a:t>
            </a:r>
          </a:p>
          <a:p>
            <a:endParaRPr lang="en-US" altLang="ja-JP" dirty="0"/>
          </a:p>
          <a:p>
            <a:r>
              <a:rPr lang="en-US" altLang="ja-JP" dirty="0"/>
              <a:t>ARIMA</a:t>
            </a:r>
            <a:r>
              <a:rPr lang="ja-JP" altLang="en-US" dirty="0"/>
              <a:t>モデルなどの</a:t>
            </a:r>
            <a:r>
              <a:rPr lang="en-US" altLang="ja-JP" dirty="0"/>
              <a:t>Box-Jenkins</a:t>
            </a:r>
            <a:r>
              <a:rPr lang="ja-JP" altLang="en-US" dirty="0"/>
              <a:t>法は、内部がブラックボックス化しており、データの解釈は困難でした。</a:t>
            </a:r>
          </a:p>
        </p:txBody>
      </p:sp>
    </p:spTree>
    <p:extLst>
      <p:ext uri="{BB962C8B-B14F-4D97-AF65-F5344CB8AC3E}">
        <p14:creationId xmlns:p14="http://schemas.microsoft.com/office/powerpoint/2010/main" val="4021010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時系列モデルとは？</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236453" y="1972574"/>
            <a:ext cx="10041147" cy="1292662"/>
          </a:xfrm>
          <a:prstGeom prst="rect">
            <a:avLst/>
          </a:prstGeom>
          <a:noFill/>
        </p:spPr>
        <p:txBody>
          <a:bodyPr wrap="square" rtlCol="0">
            <a:spAutoFit/>
          </a:bodyPr>
          <a:lstStyle/>
          <a:p>
            <a:r>
              <a:rPr lang="ja-JP" altLang="en-US" dirty="0"/>
              <a:t>時系列モデルとは？</a:t>
            </a:r>
            <a:endParaRPr lang="en-US" altLang="ja-JP" dirty="0"/>
          </a:p>
          <a:p>
            <a:r>
              <a:rPr lang="ja-JP" altLang="en-US" dirty="0"/>
              <a:t>時系列データを扱うモデルのこと。</a:t>
            </a:r>
            <a:endParaRPr lang="en-US" altLang="ja-JP" dirty="0"/>
          </a:p>
          <a:p>
            <a:r>
              <a:rPr lang="ja-JP" altLang="en-US" dirty="0"/>
              <a:t>ここでいうモデルとは？</a:t>
            </a:r>
            <a:endParaRPr lang="en-US" altLang="ja-JP" dirty="0"/>
          </a:p>
          <a:p>
            <a:r>
              <a:rPr lang="ja-JP" altLang="en-US" sz="2400" dirty="0"/>
              <a:t>特徴量→アルゴリズム→目的変数</a:t>
            </a:r>
            <a:endParaRPr lang="en-US" altLang="ja-JP" sz="2400" dirty="0"/>
          </a:p>
        </p:txBody>
      </p:sp>
      <p:graphicFrame>
        <p:nvGraphicFramePr>
          <p:cNvPr id="5" name="Table 5">
            <a:extLst>
              <a:ext uri="{FF2B5EF4-FFF2-40B4-BE49-F238E27FC236}">
                <a16:creationId xmlns:a16="http://schemas.microsoft.com/office/drawing/2014/main" id="{32F2ACCD-BCB5-4114-B2F8-62EBCF6AEE8F}"/>
              </a:ext>
            </a:extLst>
          </p:cNvPr>
          <p:cNvGraphicFramePr>
            <a:graphicFrameLocks noGrp="1"/>
          </p:cNvGraphicFramePr>
          <p:nvPr>
            <p:extLst>
              <p:ext uri="{D42A27DB-BD31-4B8C-83A1-F6EECF244321}">
                <p14:modId xmlns:p14="http://schemas.microsoft.com/office/powerpoint/2010/main" val="3576567660"/>
              </p:ext>
            </p:extLst>
          </p:nvPr>
        </p:nvGraphicFramePr>
        <p:xfrm>
          <a:off x="1328469" y="3416877"/>
          <a:ext cx="8854533" cy="2722880"/>
        </p:xfrm>
        <a:graphic>
          <a:graphicData uri="http://schemas.openxmlformats.org/drawingml/2006/table">
            <a:tbl>
              <a:tblPr firstRow="1" bandRow="1">
                <a:tableStyleId>{5C22544A-7EE6-4342-B048-85BDC9FD1C3A}</a:tableStyleId>
              </a:tblPr>
              <a:tblGrid>
                <a:gridCol w="2951511">
                  <a:extLst>
                    <a:ext uri="{9D8B030D-6E8A-4147-A177-3AD203B41FA5}">
                      <a16:colId xmlns:a16="http://schemas.microsoft.com/office/drawing/2014/main" val="1257429326"/>
                    </a:ext>
                  </a:extLst>
                </a:gridCol>
                <a:gridCol w="2951511">
                  <a:extLst>
                    <a:ext uri="{9D8B030D-6E8A-4147-A177-3AD203B41FA5}">
                      <a16:colId xmlns:a16="http://schemas.microsoft.com/office/drawing/2014/main" val="3215414218"/>
                    </a:ext>
                  </a:extLst>
                </a:gridCol>
                <a:gridCol w="2951511">
                  <a:extLst>
                    <a:ext uri="{9D8B030D-6E8A-4147-A177-3AD203B41FA5}">
                      <a16:colId xmlns:a16="http://schemas.microsoft.com/office/drawing/2014/main" val="2309411757"/>
                    </a:ext>
                  </a:extLst>
                </a:gridCol>
              </a:tblGrid>
              <a:tr h="296875">
                <a:tc>
                  <a:txBody>
                    <a:bodyPr/>
                    <a:lstStyle/>
                    <a:p>
                      <a:endParaRPr lang="en-US" sz="1400" dirty="0"/>
                    </a:p>
                  </a:txBody>
                  <a:tcPr/>
                </a:tc>
                <a:tc>
                  <a:txBody>
                    <a:bodyPr/>
                    <a:lstStyle/>
                    <a:p>
                      <a:r>
                        <a:rPr lang="ja-JP" altLang="en-US" sz="1400" dirty="0"/>
                        <a:t>一般的な機械学習モデル</a:t>
                      </a:r>
                      <a:endParaRPr lang="en-US" sz="1400" dirty="0"/>
                    </a:p>
                  </a:txBody>
                  <a:tcPr/>
                </a:tc>
                <a:tc>
                  <a:txBody>
                    <a:bodyPr/>
                    <a:lstStyle/>
                    <a:p>
                      <a:r>
                        <a:rPr lang="ja-JP" altLang="en-US" sz="1400" dirty="0"/>
                        <a:t>時系列モデル</a:t>
                      </a:r>
                      <a:endParaRPr lang="en-US" sz="1400" dirty="0"/>
                    </a:p>
                  </a:txBody>
                  <a:tcPr/>
                </a:tc>
                <a:extLst>
                  <a:ext uri="{0D108BD9-81ED-4DB2-BD59-A6C34878D82A}">
                    <a16:rowId xmlns:a16="http://schemas.microsoft.com/office/drawing/2014/main" val="1547296731"/>
                  </a:ext>
                </a:extLst>
              </a:tr>
              <a:tr h="370840">
                <a:tc>
                  <a:txBody>
                    <a:bodyPr/>
                    <a:lstStyle/>
                    <a:p>
                      <a:r>
                        <a:rPr lang="ja-JP" altLang="en-US" sz="1400" dirty="0"/>
                        <a:t>特徴量</a:t>
                      </a:r>
                      <a:endParaRPr lang="en-US" sz="1400" dirty="0"/>
                    </a:p>
                  </a:txBody>
                  <a:tcPr/>
                </a:tc>
                <a:tc>
                  <a:txBody>
                    <a:bodyPr/>
                    <a:lstStyle/>
                    <a:p>
                      <a:r>
                        <a:rPr lang="ja-JP" altLang="en-US" sz="1400" dirty="0"/>
                        <a:t>複数あるのが普通</a:t>
                      </a:r>
                      <a:endParaRPr lang="en-US" altLang="ja-JP" sz="1400" dirty="0"/>
                    </a:p>
                  </a:txBody>
                  <a:tcPr/>
                </a:tc>
                <a:tc>
                  <a:txBody>
                    <a:bodyPr/>
                    <a:lstStyle/>
                    <a:p>
                      <a:r>
                        <a:rPr lang="ja-JP" altLang="en-US" sz="1400" dirty="0"/>
                        <a:t>一つしかないのが基本</a:t>
                      </a:r>
                      <a:r>
                        <a:rPr lang="en-US" altLang="ja-JP" sz="1400" dirty="0"/>
                        <a:t>(*)</a:t>
                      </a:r>
                    </a:p>
                    <a:p>
                      <a:r>
                        <a:rPr lang="en-US" altLang="ja-JP" sz="1400" dirty="0"/>
                        <a:t>=</a:t>
                      </a:r>
                      <a:r>
                        <a:rPr lang="ja-JP" altLang="en-US" sz="1400" dirty="0"/>
                        <a:t>過去の値</a:t>
                      </a:r>
                      <a:endParaRPr lang="en-US" altLang="ja-JP" sz="1400" dirty="0"/>
                    </a:p>
                    <a:p>
                      <a:r>
                        <a:rPr lang="en-US" sz="1400" dirty="0"/>
                        <a:t>*</a:t>
                      </a:r>
                      <a:r>
                        <a:rPr lang="ja-JP" altLang="en-US" sz="1400" dirty="0"/>
                        <a:t>複数にすることもできます。</a:t>
                      </a:r>
                      <a:endParaRPr lang="en-US" sz="1400" dirty="0"/>
                    </a:p>
                  </a:txBody>
                  <a:tcPr/>
                </a:tc>
                <a:extLst>
                  <a:ext uri="{0D108BD9-81ED-4DB2-BD59-A6C34878D82A}">
                    <a16:rowId xmlns:a16="http://schemas.microsoft.com/office/drawing/2014/main" val="790884706"/>
                  </a:ext>
                </a:extLst>
              </a:tr>
              <a:tr h="370840">
                <a:tc>
                  <a:txBody>
                    <a:bodyPr/>
                    <a:lstStyle/>
                    <a:p>
                      <a:r>
                        <a:rPr lang="ja-JP" altLang="en-US" sz="1400" dirty="0"/>
                        <a:t>アルゴリズム</a:t>
                      </a:r>
                      <a:endParaRPr lang="en-US" sz="1400" dirty="0"/>
                    </a:p>
                  </a:txBody>
                  <a:tcPr/>
                </a:tc>
                <a:tc>
                  <a:txBody>
                    <a:bodyPr/>
                    <a:lstStyle/>
                    <a:p>
                      <a:r>
                        <a:rPr lang="ja-JP" altLang="en-US" sz="1400" dirty="0"/>
                        <a:t>ランダムフォレスト、重回帰</a:t>
                      </a:r>
                      <a:r>
                        <a:rPr lang="en-US" altLang="ja-JP" sz="1400" dirty="0"/>
                        <a:t>…</a:t>
                      </a:r>
                      <a:endParaRPr lang="en-US" sz="1400" dirty="0"/>
                    </a:p>
                  </a:txBody>
                  <a:tcPr/>
                </a:tc>
                <a:tc>
                  <a:txBody>
                    <a:bodyPr/>
                    <a:lstStyle/>
                    <a:p>
                      <a:r>
                        <a:rPr lang="en-US" altLang="ja-JP" sz="1400" dirty="0"/>
                        <a:t>ARIMA</a:t>
                      </a:r>
                      <a:r>
                        <a:rPr lang="ja-JP" altLang="en-US" sz="1400" dirty="0"/>
                        <a:t>、</a:t>
                      </a:r>
                      <a:r>
                        <a:rPr lang="en-US" altLang="ja-JP" sz="1400" dirty="0"/>
                        <a:t>SARIMA</a:t>
                      </a:r>
                      <a:r>
                        <a:rPr lang="ja-JP" altLang="en-US" sz="1400" dirty="0"/>
                        <a:t>、状態空間モデル</a:t>
                      </a:r>
                      <a:endParaRPr lang="en-US" sz="1400" dirty="0"/>
                    </a:p>
                  </a:txBody>
                  <a:tcPr/>
                </a:tc>
                <a:extLst>
                  <a:ext uri="{0D108BD9-81ED-4DB2-BD59-A6C34878D82A}">
                    <a16:rowId xmlns:a16="http://schemas.microsoft.com/office/drawing/2014/main" val="14171360"/>
                  </a:ext>
                </a:extLst>
              </a:tr>
              <a:tr h="370840">
                <a:tc>
                  <a:txBody>
                    <a:bodyPr/>
                    <a:lstStyle/>
                    <a:p>
                      <a:r>
                        <a:rPr lang="ja-JP" altLang="en-US" sz="1400" dirty="0"/>
                        <a:t>目的変数</a:t>
                      </a:r>
                      <a:endParaRPr lang="en-US" sz="1400" dirty="0"/>
                    </a:p>
                  </a:txBody>
                  <a:tcPr/>
                </a:tc>
                <a:tc>
                  <a:txBody>
                    <a:bodyPr/>
                    <a:lstStyle/>
                    <a:p>
                      <a:r>
                        <a:rPr lang="ja-JP" altLang="en-US" sz="1400" dirty="0"/>
                        <a:t>自分で設定した目的変数</a:t>
                      </a:r>
                      <a:endParaRPr lang="en-US" sz="1400" dirty="0"/>
                    </a:p>
                  </a:txBody>
                  <a:tcPr/>
                </a:tc>
                <a:tc>
                  <a:txBody>
                    <a:bodyPr/>
                    <a:lstStyle/>
                    <a:p>
                      <a:r>
                        <a:rPr lang="ja-JP" altLang="en-US" sz="1400" dirty="0"/>
                        <a:t>未来の値</a:t>
                      </a:r>
                      <a:endParaRPr lang="en-US" sz="1400" dirty="0"/>
                    </a:p>
                  </a:txBody>
                  <a:tcPr/>
                </a:tc>
                <a:extLst>
                  <a:ext uri="{0D108BD9-81ED-4DB2-BD59-A6C34878D82A}">
                    <a16:rowId xmlns:a16="http://schemas.microsoft.com/office/drawing/2014/main" val="347910740"/>
                  </a:ext>
                </a:extLst>
              </a:tr>
              <a:tr h="370840">
                <a:tc>
                  <a:txBody>
                    <a:bodyPr/>
                    <a:lstStyle/>
                    <a:p>
                      <a:r>
                        <a:rPr lang="ja-JP" altLang="en-US" sz="1400" dirty="0"/>
                        <a:t>考え方</a:t>
                      </a:r>
                      <a:endParaRPr lang="en-US" sz="1400" dirty="0"/>
                    </a:p>
                  </a:txBody>
                  <a:tcPr/>
                </a:tc>
                <a:tc>
                  <a:txBody>
                    <a:bodyPr/>
                    <a:lstStyle/>
                    <a:p>
                      <a:r>
                        <a:rPr lang="ja-JP" altLang="en-US" sz="1400" dirty="0"/>
                        <a:t>特徴量が要因で、目的変数が結果のようなもの。要因→結果を予測する図式</a:t>
                      </a:r>
                      <a:endParaRPr lang="en-US" sz="1400" dirty="0"/>
                    </a:p>
                  </a:txBody>
                  <a:tcPr/>
                </a:tc>
                <a:tc>
                  <a:txBody>
                    <a:bodyPr/>
                    <a:lstStyle/>
                    <a:p>
                      <a:r>
                        <a:rPr lang="ja-JP" altLang="en-US" sz="1400" dirty="0"/>
                        <a:t>物事の要因は複雑に絡んでいる。だから要因から結果を予測するのではなく、要因から生まれた過去の結果から未来の結果を予測する</a:t>
                      </a:r>
                      <a:endParaRPr lang="en-US" sz="1400" dirty="0"/>
                    </a:p>
                  </a:txBody>
                  <a:tcPr/>
                </a:tc>
                <a:extLst>
                  <a:ext uri="{0D108BD9-81ED-4DB2-BD59-A6C34878D82A}">
                    <a16:rowId xmlns:a16="http://schemas.microsoft.com/office/drawing/2014/main" val="489009650"/>
                  </a:ext>
                </a:extLst>
              </a:tr>
            </a:tbl>
          </a:graphicData>
        </a:graphic>
      </p:graphicFrame>
    </p:spTree>
    <p:extLst>
      <p:ext uri="{BB962C8B-B14F-4D97-AF65-F5344CB8AC3E}">
        <p14:creationId xmlns:p14="http://schemas.microsoft.com/office/powerpoint/2010/main" val="395690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a:t>時系列データの例</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236453" y="1972574"/>
            <a:ext cx="10041147" cy="1200329"/>
          </a:xfrm>
          <a:prstGeom prst="rect">
            <a:avLst/>
          </a:prstGeom>
          <a:noFill/>
        </p:spPr>
        <p:txBody>
          <a:bodyPr wrap="square" rtlCol="0">
            <a:spAutoFit/>
          </a:bodyPr>
          <a:lstStyle/>
          <a:p>
            <a:r>
              <a:rPr lang="ja-JP" altLang="en-US" sz="2400" dirty="0"/>
              <a:t>とある航空会社</a:t>
            </a:r>
            <a:r>
              <a:rPr lang="en-US" altLang="ja-JP" sz="2400" dirty="0"/>
              <a:t>X</a:t>
            </a:r>
            <a:r>
              <a:rPr lang="ja-JP" altLang="en-US" sz="2400" dirty="0"/>
              <a:t>。乗客数を毎月記録している。このデータは、</a:t>
            </a:r>
            <a:r>
              <a:rPr lang="en-US" altLang="ja-JP" sz="2400" dirty="0"/>
              <a:t>1949</a:t>
            </a:r>
            <a:r>
              <a:rPr lang="ja-JP" altLang="en-US" sz="2400" dirty="0"/>
              <a:t>年</a:t>
            </a:r>
            <a:r>
              <a:rPr lang="en-US" altLang="ja-JP" sz="2400" dirty="0"/>
              <a:t>1</a:t>
            </a:r>
            <a:r>
              <a:rPr lang="ja-JP" altLang="en-US" sz="2400" dirty="0"/>
              <a:t>月</a:t>
            </a:r>
            <a:r>
              <a:rPr lang="en-US" altLang="ja-JP" sz="2400" dirty="0"/>
              <a:t>-1950</a:t>
            </a:r>
            <a:r>
              <a:rPr lang="ja-JP" altLang="en-US" sz="2400" dirty="0"/>
              <a:t>年</a:t>
            </a:r>
            <a:r>
              <a:rPr lang="en-US" altLang="ja-JP" sz="2400" dirty="0"/>
              <a:t>5</a:t>
            </a:r>
            <a:r>
              <a:rPr lang="ja-JP" altLang="en-US" sz="2400" dirty="0"/>
              <a:t>月まで。ここから</a:t>
            </a:r>
            <a:r>
              <a:rPr lang="en-US" altLang="ja-JP" sz="2400" dirty="0"/>
              <a:t>1950</a:t>
            </a:r>
            <a:r>
              <a:rPr lang="ja-JP" altLang="en-US" sz="2400" dirty="0"/>
              <a:t>年</a:t>
            </a:r>
            <a:r>
              <a:rPr lang="en-US" altLang="ja-JP" sz="2400" dirty="0"/>
              <a:t>6</a:t>
            </a:r>
            <a:r>
              <a:rPr lang="ja-JP" altLang="en-US" sz="2400" dirty="0"/>
              <a:t>月の乗客数を予測したい。このデータをアルゴリズムに入れると、予測ができる。</a:t>
            </a:r>
            <a:endParaRPr lang="en-US" altLang="ja-JP" sz="2400" dirty="0"/>
          </a:p>
        </p:txBody>
      </p:sp>
      <p:graphicFrame>
        <p:nvGraphicFramePr>
          <p:cNvPr id="4" name="Table 3">
            <a:extLst>
              <a:ext uri="{FF2B5EF4-FFF2-40B4-BE49-F238E27FC236}">
                <a16:creationId xmlns:a16="http://schemas.microsoft.com/office/drawing/2014/main" id="{207F2893-8E9D-49C5-AAB1-900774C67F13}"/>
              </a:ext>
            </a:extLst>
          </p:cNvPr>
          <p:cNvGraphicFramePr>
            <a:graphicFrameLocks noGrp="1"/>
          </p:cNvGraphicFramePr>
          <p:nvPr>
            <p:extLst>
              <p:ext uri="{D42A27DB-BD31-4B8C-83A1-F6EECF244321}">
                <p14:modId xmlns:p14="http://schemas.microsoft.com/office/powerpoint/2010/main" val="2171036086"/>
              </p:ext>
            </p:extLst>
          </p:nvPr>
        </p:nvGraphicFramePr>
        <p:xfrm>
          <a:off x="1347098" y="3266213"/>
          <a:ext cx="1384300" cy="3257550"/>
        </p:xfrm>
        <a:graphic>
          <a:graphicData uri="http://schemas.openxmlformats.org/drawingml/2006/table">
            <a:tbl>
              <a:tblPr>
                <a:tableStyleId>{B301B821-A1FF-4177-AEE7-76D212191A09}</a:tableStyleId>
              </a:tblPr>
              <a:tblGrid>
                <a:gridCol w="647700">
                  <a:extLst>
                    <a:ext uri="{9D8B030D-6E8A-4147-A177-3AD203B41FA5}">
                      <a16:colId xmlns:a16="http://schemas.microsoft.com/office/drawing/2014/main" val="3360830877"/>
                    </a:ext>
                  </a:extLst>
                </a:gridCol>
                <a:gridCol w="736600">
                  <a:extLst>
                    <a:ext uri="{9D8B030D-6E8A-4147-A177-3AD203B41FA5}">
                      <a16:colId xmlns:a16="http://schemas.microsoft.com/office/drawing/2014/main" val="4139811036"/>
                    </a:ext>
                  </a:extLst>
                </a:gridCol>
              </a:tblGrid>
              <a:tr h="180975">
                <a:tc>
                  <a:txBody>
                    <a:bodyPr/>
                    <a:lstStyle/>
                    <a:p>
                      <a:pPr algn="l" fontAlgn="b"/>
                      <a:r>
                        <a:rPr lang="en-US" sz="1100" b="0" u="none" strike="noStrike">
                          <a:solidFill>
                            <a:srgbClr val="000000"/>
                          </a:solidFill>
                          <a:effectLst/>
                        </a:rPr>
                        <a:t>Month</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l" fontAlgn="b"/>
                      <a:r>
                        <a:rPr lang="en-US" sz="1100" b="0" u="none" strike="noStrike">
                          <a:solidFill>
                            <a:srgbClr val="000000"/>
                          </a:solidFill>
                          <a:effectLst/>
                        </a:rPr>
                        <a:t>#Passengers</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67428397"/>
                  </a:ext>
                </a:extLst>
              </a:tr>
              <a:tr h="180975">
                <a:tc>
                  <a:txBody>
                    <a:bodyPr/>
                    <a:lstStyle/>
                    <a:p>
                      <a:pPr algn="l" fontAlgn="b"/>
                      <a:r>
                        <a:rPr lang="en-US" sz="1100" b="0" u="none" strike="noStrike" dirty="0">
                          <a:solidFill>
                            <a:srgbClr val="000000"/>
                          </a:solidFill>
                          <a:effectLst/>
                        </a:rPr>
                        <a:t>1949-01</a:t>
                      </a:r>
                      <a:endParaRPr lang="en-US" sz="1100" b="0" i="0" u="none" strike="noStrike" dirty="0">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92958432"/>
                  </a:ext>
                </a:extLst>
              </a:tr>
              <a:tr h="180975">
                <a:tc>
                  <a:txBody>
                    <a:bodyPr/>
                    <a:lstStyle/>
                    <a:p>
                      <a:pPr algn="l" fontAlgn="b"/>
                      <a:r>
                        <a:rPr lang="en-US" sz="1100" b="0" u="none" strike="noStrike">
                          <a:solidFill>
                            <a:srgbClr val="000000"/>
                          </a:solidFill>
                          <a:effectLst/>
                        </a:rPr>
                        <a:t>1949-02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00046473"/>
                  </a:ext>
                </a:extLst>
              </a:tr>
              <a:tr h="180975">
                <a:tc>
                  <a:txBody>
                    <a:bodyPr/>
                    <a:lstStyle/>
                    <a:p>
                      <a:pPr algn="l" fontAlgn="b"/>
                      <a:r>
                        <a:rPr lang="en-US" sz="1100" b="0" u="none" strike="noStrike">
                          <a:solidFill>
                            <a:srgbClr val="000000"/>
                          </a:solidFill>
                          <a:effectLst/>
                        </a:rPr>
                        <a:t>1949-03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132</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15012195"/>
                  </a:ext>
                </a:extLst>
              </a:tr>
              <a:tr h="180975">
                <a:tc>
                  <a:txBody>
                    <a:bodyPr/>
                    <a:lstStyle/>
                    <a:p>
                      <a:pPr algn="l" fontAlgn="b"/>
                      <a:r>
                        <a:rPr lang="en-US" sz="1100" b="0" u="none" strike="noStrike">
                          <a:solidFill>
                            <a:srgbClr val="000000"/>
                          </a:solidFill>
                          <a:effectLst/>
                        </a:rPr>
                        <a:t>1949-04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129</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000662877"/>
                  </a:ext>
                </a:extLst>
              </a:tr>
              <a:tr h="180975">
                <a:tc>
                  <a:txBody>
                    <a:bodyPr/>
                    <a:lstStyle/>
                    <a:p>
                      <a:pPr algn="l" fontAlgn="b"/>
                      <a:r>
                        <a:rPr lang="en-US" sz="1100" b="0" u="none" strike="noStrike">
                          <a:solidFill>
                            <a:srgbClr val="000000"/>
                          </a:solidFill>
                          <a:effectLst/>
                        </a:rPr>
                        <a:t>1949-05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121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83435514"/>
                  </a:ext>
                </a:extLst>
              </a:tr>
              <a:tr h="180975">
                <a:tc>
                  <a:txBody>
                    <a:bodyPr/>
                    <a:lstStyle/>
                    <a:p>
                      <a:pPr algn="l" fontAlgn="b"/>
                      <a:r>
                        <a:rPr lang="en-US" sz="1100" b="0" u="none" strike="noStrike">
                          <a:solidFill>
                            <a:srgbClr val="000000"/>
                          </a:solidFill>
                          <a:effectLst/>
                        </a:rPr>
                        <a:t>1949-06</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135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74705537"/>
                  </a:ext>
                </a:extLst>
              </a:tr>
              <a:tr h="180975">
                <a:tc>
                  <a:txBody>
                    <a:bodyPr/>
                    <a:lstStyle/>
                    <a:p>
                      <a:pPr algn="l" fontAlgn="b"/>
                      <a:r>
                        <a:rPr lang="en-US" sz="1100" b="0" u="none" strike="noStrike">
                          <a:solidFill>
                            <a:srgbClr val="000000"/>
                          </a:solidFill>
                          <a:effectLst/>
                        </a:rPr>
                        <a:t>1949-07</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148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3295388"/>
                  </a:ext>
                </a:extLst>
              </a:tr>
              <a:tr h="180975">
                <a:tc>
                  <a:txBody>
                    <a:bodyPr/>
                    <a:lstStyle/>
                    <a:p>
                      <a:pPr algn="l" fontAlgn="b"/>
                      <a:r>
                        <a:rPr lang="en-US" sz="1100" b="0" u="none" strike="noStrike">
                          <a:solidFill>
                            <a:srgbClr val="000000"/>
                          </a:solidFill>
                          <a:effectLst/>
                        </a:rPr>
                        <a:t>1949-08</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148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103909874"/>
                  </a:ext>
                </a:extLst>
              </a:tr>
              <a:tr h="180975">
                <a:tc>
                  <a:txBody>
                    <a:bodyPr/>
                    <a:lstStyle/>
                    <a:p>
                      <a:pPr algn="l" fontAlgn="b"/>
                      <a:r>
                        <a:rPr lang="en-US" sz="1100" b="0" u="none" strike="noStrike">
                          <a:solidFill>
                            <a:srgbClr val="000000"/>
                          </a:solidFill>
                          <a:effectLst/>
                        </a:rPr>
                        <a:t>1949-09</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136</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40634442"/>
                  </a:ext>
                </a:extLst>
              </a:tr>
              <a:tr h="180975">
                <a:tc>
                  <a:txBody>
                    <a:bodyPr/>
                    <a:lstStyle/>
                    <a:p>
                      <a:pPr algn="l" fontAlgn="b"/>
                      <a:r>
                        <a:rPr lang="en-US" sz="1100" b="0" u="none" strike="noStrike">
                          <a:solidFill>
                            <a:srgbClr val="000000"/>
                          </a:solidFill>
                          <a:effectLst/>
                        </a:rPr>
                        <a:t>1949-10</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119</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44585859"/>
                  </a:ext>
                </a:extLst>
              </a:tr>
              <a:tr h="180975">
                <a:tc>
                  <a:txBody>
                    <a:bodyPr/>
                    <a:lstStyle/>
                    <a:p>
                      <a:pPr algn="l" fontAlgn="b"/>
                      <a:r>
                        <a:rPr lang="en-US" sz="1100" b="0" u="none" strike="noStrike">
                          <a:solidFill>
                            <a:srgbClr val="000000"/>
                          </a:solidFill>
                          <a:effectLst/>
                        </a:rPr>
                        <a:t>1949-11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104</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519597055"/>
                  </a:ext>
                </a:extLst>
              </a:tr>
              <a:tr h="180975">
                <a:tc>
                  <a:txBody>
                    <a:bodyPr/>
                    <a:lstStyle/>
                    <a:p>
                      <a:pPr algn="l" fontAlgn="b"/>
                      <a:r>
                        <a:rPr lang="en-US" sz="1100" b="0" u="none" strike="noStrike">
                          <a:solidFill>
                            <a:srgbClr val="000000"/>
                          </a:solidFill>
                          <a:effectLst/>
                        </a:rPr>
                        <a:t>1949-12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118</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223881904"/>
                  </a:ext>
                </a:extLst>
              </a:tr>
              <a:tr h="180975">
                <a:tc>
                  <a:txBody>
                    <a:bodyPr/>
                    <a:lstStyle/>
                    <a:p>
                      <a:pPr algn="l" fontAlgn="b"/>
                      <a:r>
                        <a:rPr lang="en-US" sz="1100" b="0" u="none" strike="noStrike">
                          <a:solidFill>
                            <a:srgbClr val="000000"/>
                          </a:solidFill>
                          <a:effectLst/>
                        </a:rPr>
                        <a:t>1950-01</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115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8597681"/>
                  </a:ext>
                </a:extLst>
              </a:tr>
              <a:tr h="180975">
                <a:tc>
                  <a:txBody>
                    <a:bodyPr/>
                    <a:lstStyle/>
                    <a:p>
                      <a:pPr algn="l" fontAlgn="b"/>
                      <a:r>
                        <a:rPr lang="en-US" sz="1100" b="0" u="none" strike="noStrike">
                          <a:solidFill>
                            <a:srgbClr val="000000"/>
                          </a:solidFill>
                          <a:effectLst/>
                        </a:rPr>
                        <a:t>1950-02</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126</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16998570"/>
                  </a:ext>
                </a:extLst>
              </a:tr>
              <a:tr h="180975">
                <a:tc>
                  <a:txBody>
                    <a:bodyPr/>
                    <a:lstStyle/>
                    <a:p>
                      <a:pPr algn="l" fontAlgn="b"/>
                      <a:r>
                        <a:rPr lang="en-US" sz="1100" b="0" u="none" strike="noStrike">
                          <a:solidFill>
                            <a:srgbClr val="000000"/>
                          </a:solidFill>
                          <a:effectLst/>
                        </a:rPr>
                        <a:t>1950-03</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141</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49549345"/>
                  </a:ext>
                </a:extLst>
              </a:tr>
              <a:tr h="180975">
                <a:tc>
                  <a:txBody>
                    <a:bodyPr/>
                    <a:lstStyle/>
                    <a:p>
                      <a:pPr algn="l" fontAlgn="b"/>
                      <a:r>
                        <a:rPr lang="en-US" sz="1100" b="0" u="none" strike="noStrike">
                          <a:solidFill>
                            <a:srgbClr val="000000"/>
                          </a:solidFill>
                          <a:effectLst/>
                        </a:rPr>
                        <a:t>1950-04</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a:solidFill>
                            <a:srgbClr val="000000"/>
                          </a:solidFill>
                          <a:effectLst/>
                        </a:rPr>
                        <a:t>135</a:t>
                      </a:r>
                      <a:endParaRPr lang="en-US" sz="11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77365908"/>
                  </a:ext>
                </a:extLst>
              </a:tr>
              <a:tr h="180975">
                <a:tc>
                  <a:txBody>
                    <a:bodyPr/>
                    <a:lstStyle/>
                    <a:p>
                      <a:pPr algn="l" fontAlgn="b"/>
                      <a:r>
                        <a:rPr lang="en-US" sz="1100" b="0" u="none" strike="noStrike">
                          <a:solidFill>
                            <a:srgbClr val="000000"/>
                          </a:solidFill>
                          <a:effectLst/>
                        </a:rPr>
                        <a:t>1950-05</a:t>
                      </a:r>
                      <a:endParaRPr lang="en-US" sz="1100" b="0" i="0" u="none" strike="noStrike">
                        <a:solidFill>
                          <a:srgbClr val="000000"/>
                        </a:solidFill>
                        <a:effectLst/>
                        <a:latin typeface="Calibri" panose="020F0502020204030204" pitchFamily="34" charset="0"/>
                      </a:endParaRPr>
                    </a:p>
                  </a:txBody>
                  <a:tcPr marL="4763" marR="4763" marT="4763" marB="0" anchor="b"/>
                </a:tc>
                <a:tc>
                  <a:txBody>
                    <a:bodyPr/>
                    <a:lstStyle/>
                    <a:p>
                      <a:pPr algn="r" fontAlgn="b"/>
                      <a:r>
                        <a:rPr lang="en-US" sz="1100" b="0" u="none" strike="noStrike" dirty="0">
                          <a:solidFill>
                            <a:srgbClr val="000000"/>
                          </a:solidFill>
                          <a:effectLst/>
                        </a:rPr>
                        <a:t>125</a:t>
                      </a:r>
                      <a:endParaRPr lang="en-US" sz="11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34611274"/>
                  </a:ext>
                </a:extLst>
              </a:tr>
            </a:tbl>
          </a:graphicData>
        </a:graphic>
      </p:graphicFrame>
      <p:sp>
        <p:nvSpPr>
          <p:cNvPr id="72" name="TextBox 71">
            <a:extLst>
              <a:ext uri="{FF2B5EF4-FFF2-40B4-BE49-F238E27FC236}">
                <a16:creationId xmlns:a16="http://schemas.microsoft.com/office/drawing/2014/main" id="{442667D7-A08E-4801-A180-0216F4C2C847}"/>
              </a:ext>
            </a:extLst>
          </p:cNvPr>
          <p:cNvSpPr txBox="1"/>
          <p:nvPr/>
        </p:nvSpPr>
        <p:spPr>
          <a:xfrm>
            <a:off x="3141542" y="3415647"/>
            <a:ext cx="7905869" cy="3046988"/>
          </a:xfrm>
          <a:prstGeom prst="rect">
            <a:avLst/>
          </a:prstGeom>
          <a:noFill/>
        </p:spPr>
        <p:txBody>
          <a:bodyPr wrap="square" rtlCol="0">
            <a:spAutoFit/>
          </a:bodyPr>
          <a:lstStyle/>
          <a:p>
            <a:r>
              <a:rPr lang="ja-JP" altLang="en-US" sz="2400" dirty="0"/>
              <a:t>時系列データの特徴</a:t>
            </a:r>
            <a:endParaRPr lang="en-US" altLang="ja-JP" sz="2400" dirty="0"/>
          </a:p>
          <a:p>
            <a:r>
              <a:rPr lang="ja-JP" altLang="en-US" sz="2400" dirty="0"/>
              <a:t>・インデックスは時間データである。ここではカラム名「</a:t>
            </a:r>
            <a:r>
              <a:rPr lang="en-US" altLang="ja-JP" sz="2400" dirty="0"/>
              <a:t>Month</a:t>
            </a:r>
            <a:r>
              <a:rPr lang="ja-JP" altLang="en-US" sz="2400" dirty="0"/>
              <a:t>」</a:t>
            </a:r>
            <a:endParaRPr lang="en-US" altLang="ja-JP" sz="2400" dirty="0"/>
          </a:p>
          <a:p>
            <a:r>
              <a:rPr lang="ja-JP" altLang="en-US" sz="2400" dirty="0"/>
              <a:t>・この例ではインデックスは、一レコードが月単位だが、もちろん時間単位、日単位にしても</a:t>
            </a:r>
            <a:r>
              <a:rPr lang="en-US" altLang="ja-JP" sz="2400" dirty="0"/>
              <a:t>OK</a:t>
            </a:r>
            <a:r>
              <a:rPr lang="ja-JP" altLang="en-US" sz="2400" dirty="0"/>
              <a:t>。</a:t>
            </a:r>
            <a:endParaRPr lang="en-US" altLang="ja-JP" sz="2400" dirty="0"/>
          </a:p>
          <a:p>
            <a:r>
              <a:rPr lang="ja-JP" altLang="en-US" sz="2400" dirty="0"/>
              <a:t>・この例では「</a:t>
            </a:r>
            <a:r>
              <a:rPr lang="en-US" altLang="ja-JP" sz="2400" dirty="0"/>
              <a:t>#Passengers</a:t>
            </a:r>
            <a:r>
              <a:rPr lang="ja-JP" altLang="en-US" sz="2400" dirty="0"/>
              <a:t>」が特徴量。</a:t>
            </a:r>
            <a:endParaRPr lang="en-US" altLang="ja-JP" sz="2400" dirty="0"/>
          </a:p>
          <a:p>
            <a:r>
              <a:rPr lang="ja-JP" altLang="en-US" sz="2400" dirty="0"/>
              <a:t>・時系列データではよくある時点を</a:t>
            </a:r>
            <a:r>
              <a:rPr lang="en-US" altLang="ja-JP" sz="2400" dirty="0"/>
              <a:t>t</a:t>
            </a:r>
            <a:r>
              <a:rPr lang="ja-JP" altLang="en-US" sz="2400" dirty="0"/>
              <a:t>、それの一つ前の時点を</a:t>
            </a:r>
            <a:r>
              <a:rPr lang="en-US" altLang="ja-JP" sz="2400" dirty="0"/>
              <a:t>t-1</a:t>
            </a:r>
            <a:r>
              <a:rPr lang="ja-JP" altLang="en-US" sz="2400" dirty="0"/>
              <a:t>と表現する。この例では、</a:t>
            </a:r>
            <a:r>
              <a:rPr lang="en-US" altLang="ja-JP" sz="2400" dirty="0"/>
              <a:t>1950</a:t>
            </a:r>
            <a:r>
              <a:rPr lang="ja-JP" altLang="en-US" sz="2400" dirty="0"/>
              <a:t>年</a:t>
            </a:r>
            <a:r>
              <a:rPr lang="en-US" altLang="ja-JP" sz="2400" dirty="0"/>
              <a:t>3</a:t>
            </a:r>
            <a:r>
              <a:rPr lang="ja-JP" altLang="en-US" sz="2400" dirty="0"/>
              <a:t>月を</a:t>
            </a:r>
            <a:r>
              <a:rPr lang="en-US" altLang="ja-JP" sz="2400" dirty="0"/>
              <a:t>t</a:t>
            </a:r>
            <a:r>
              <a:rPr lang="ja-JP" altLang="en-US" sz="2400" dirty="0"/>
              <a:t>時点とすれば、</a:t>
            </a:r>
            <a:r>
              <a:rPr lang="en-US" altLang="ja-JP" sz="2400" dirty="0"/>
              <a:t>1950</a:t>
            </a:r>
            <a:r>
              <a:rPr lang="ja-JP" altLang="en-US" sz="2400" dirty="0"/>
              <a:t>年</a:t>
            </a:r>
            <a:r>
              <a:rPr lang="en-US" altLang="ja-JP" sz="2400" dirty="0"/>
              <a:t>2</a:t>
            </a:r>
            <a:r>
              <a:rPr lang="ja-JP" altLang="en-US" sz="2400" dirty="0"/>
              <a:t>月が</a:t>
            </a:r>
            <a:r>
              <a:rPr lang="en-US" altLang="ja-JP" sz="2400" dirty="0"/>
              <a:t>t-1</a:t>
            </a:r>
            <a:r>
              <a:rPr lang="ja-JP" altLang="en-US" sz="2400" dirty="0"/>
              <a:t>時点。</a:t>
            </a:r>
            <a:endParaRPr lang="en-US" altLang="ja-JP" sz="2400" dirty="0"/>
          </a:p>
        </p:txBody>
      </p:sp>
    </p:spTree>
    <p:extLst>
      <p:ext uri="{BB962C8B-B14F-4D97-AF65-F5344CB8AC3E}">
        <p14:creationId xmlns:p14="http://schemas.microsoft.com/office/powerpoint/2010/main" val="314940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358780"/>
            <a:ext cx="10041147" cy="1938992"/>
          </a:xfrm>
          <a:prstGeom prst="rect">
            <a:avLst/>
          </a:prstGeom>
          <a:noFill/>
        </p:spPr>
        <p:txBody>
          <a:bodyPr wrap="square" rtlCol="0">
            <a:spAutoFit/>
          </a:bodyPr>
          <a:lstStyle/>
          <a:p>
            <a:r>
              <a:rPr lang="ja-JP" altLang="en-US" sz="2400" dirty="0"/>
              <a:t>時系列モデルの前提条件</a:t>
            </a:r>
            <a:r>
              <a:rPr lang="en-US" altLang="ja-JP" sz="2400" dirty="0"/>
              <a:t>1</a:t>
            </a:r>
          </a:p>
          <a:p>
            <a:r>
              <a:rPr lang="ja-JP" altLang="en-US" sz="2400" dirty="0"/>
              <a:t>過去の値が未来の値と少なからず関係性を持っている。</a:t>
            </a:r>
            <a:endParaRPr lang="en-US" altLang="ja-JP" sz="2400" dirty="0"/>
          </a:p>
          <a:p>
            <a:r>
              <a:rPr lang="ja-JP" altLang="en-US" sz="2400" dirty="0"/>
              <a:t>逆に過去と未来に何の影響関係もなければ、予測できない。</a:t>
            </a:r>
            <a:endParaRPr lang="en-US" altLang="ja-JP" sz="2400" dirty="0"/>
          </a:p>
          <a:p>
            <a:r>
              <a:rPr lang="ja-JP" altLang="en-US" sz="2400" dirty="0"/>
              <a:t>この、過去と未来の影響関係を示す指標として「自己共分散」、「自己相関」というものがある。</a:t>
            </a:r>
            <a:endParaRPr lang="en-US" altLang="ja-JP" sz="2400" dirty="0"/>
          </a:p>
        </p:txBody>
      </p:sp>
    </p:spTree>
    <p:extLst>
      <p:ext uri="{BB962C8B-B14F-4D97-AF65-F5344CB8AC3E}">
        <p14:creationId xmlns:p14="http://schemas.microsoft.com/office/powerpoint/2010/main" val="117837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240123"/>
            <a:ext cx="10041147" cy="1200329"/>
          </a:xfrm>
          <a:prstGeom prst="rect">
            <a:avLst/>
          </a:prstGeom>
          <a:noFill/>
        </p:spPr>
        <p:txBody>
          <a:bodyPr wrap="square" rtlCol="0">
            <a:spAutoFit/>
          </a:bodyPr>
          <a:lstStyle/>
          <a:p>
            <a:r>
              <a:rPr lang="ja-JP" altLang="en-US" sz="2400" dirty="0"/>
              <a:t>自己共分散</a:t>
            </a:r>
            <a:endParaRPr lang="en-US" altLang="ja-JP" sz="2400" dirty="0"/>
          </a:p>
          <a:p>
            <a:r>
              <a:rPr lang="ja-JP" altLang="en-US" sz="2400" dirty="0"/>
              <a:t>過去の情報が未来に対してどの程度影響を持っているかを示す値。</a:t>
            </a:r>
            <a:endParaRPr lang="en-US" altLang="ja-JP" sz="2400" dirty="0"/>
          </a:p>
          <a:p>
            <a:r>
              <a:rPr lang="en-US" altLang="ja-JP" sz="2400" dirty="0"/>
              <a:t>(</a:t>
            </a:r>
            <a:r>
              <a:rPr lang="ja-JP" altLang="en-US" sz="2400" dirty="0"/>
              <a:t>数式で示す</a:t>
            </a:r>
            <a:r>
              <a:rPr lang="en-US" altLang="ja-JP" sz="2400" dirty="0"/>
              <a:t>)</a:t>
            </a:r>
          </a:p>
        </p:txBody>
      </p:sp>
      <p:pic>
        <p:nvPicPr>
          <p:cNvPr id="5" name="Picture 4">
            <a:extLst>
              <a:ext uri="{FF2B5EF4-FFF2-40B4-BE49-F238E27FC236}">
                <a16:creationId xmlns:a16="http://schemas.microsoft.com/office/drawing/2014/main" id="{CE2FC7A6-5A27-44C8-9E71-D79798759E3A}"/>
              </a:ext>
            </a:extLst>
          </p:cNvPr>
          <p:cNvPicPr>
            <a:picLocks noChangeAspect="1"/>
          </p:cNvPicPr>
          <p:nvPr/>
        </p:nvPicPr>
        <p:blipFill>
          <a:blip r:embed="rId2"/>
          <a:stretch>
            <a:fillRect/>
          </a:stretch>
        </p:blipFill>
        <p:spPr>
          <a:xfrm>
            <a:off x="1260642" y="3637928"/>
            <a:ext cx="6467475" cy="695325"/>
          </a:xfrm>
          <a:prstGeom prst="rect">
            <a:avLst/>
          </a:prstGeom>
        </p:spPr>
      </p:pic>
      <p:sp>
        <p:nvSpPr>
          <p:cNvPr id="6" name="TextBox 5">
            <a:extLst>
              <a:ext uri="{FF2B5EF4-FFF2-40B4-BE49-F238E27FC236}">
                <a16:creationId xmlns:a16="http://schemas.microsoft.com/office/drawing/2014/main" id="{40E5BC4B-8D48-43FE-94DC-3CC3BA343038}"/>
              </a:ext>
            </a:extLst>
          </p:cNvPr>
          <p:cNvSpPr txBox="1"/>
          <p:nvPr/>
        </p:nvSpPr>
        <p:spPr>
          <a:xfrm>
            <a:off x="1141413" y="4476288"/>
            <a:ext cx="10041147" cy="1569660"/>
          </a:xfrm>
          <a:prstGeom prst="rect">
            <a:avLst/>
          </a:prstGeom>
          <a:noFill/>
        </p:spPr>
        <p:txBody>
          <a:bodyPr wrap="square" rtlCol="0">
            <a:spAutoFit/>
          </a:bodyPr>
          <a:lstStyle/>
          <a:p>
            <a:r>
              <a:rPr lang="en-US" altLang="ja-JP" sz="2400" dirty="0"/>
              <a:t>(</a:t>
            </a:r>
            <a:r>
              <a:rPr lang="ja-JP" altLang="en-US" sz="2400" dirty="0"/>
              <a:t>日本語で書く</a:t>
            </a:r>
            <a:r>
              <a:rPr lang="en-US" altLang="ja-JP" sz="2400" dirty="0"/>
              <a:t>)</a:t>
            </a:r>
          </a:p>
          <a:p>
            <a:r>
              <a:rPr lang="en-US" altLang="ja-JP" sz="2400" dirty="0"/>
              <a:t>T</a:t>
            </a:r>
            <a:r>
              <a:rPr lang="ja-JP" altLang="en-US" sz="2400" dirty="0"/>
              <a:t>時点の</a:t>
            </a:r>
            <a:r>
              <a:rPr lang="en-US" altLang="ja-JP" sz="2400" dirty="0"/>
              <a:t>1</a:t>
            </a:r>
            <a:r>
              <a:rPr lang="ja-JP" altLang="en-US" sz="2400" dirty="0"/>
              <a:t>次の自己共分散</a:t>
            </a:r>
            <a:r>
              <a:rPr lang="en-US" altLang="ja-JP" sz="2400" dirty="0"/>
              <a:t>= t</a:t>
            </a:r>
            <a:r>
              <a:rPr lang="ja-JP" altLang="en-US" sz="2400" dirty="0"/>
              <a:t>時点の値と</a:t>
            </a:r>
            <a:r>
              <a:rPr lang="en-US" altLang="ja-JP" sz="2400" dirty="0"/>
              <a:t>t-1</a:t>
            </a:r>
            <a:r>
              <a:rPr lang="ja-JP" altLang="en-US" sz="2400" dirty="0"/>
              <a:t>時点の値の自己共分散</a:t>
            </a:r>
            <a:endParaRPr lang="en-US" altLang="ja-JP" sz="2400" dirty="0"/>
          </a:p>
          <a:p>
            <a:r>
              <a:rPr lang="en-US" altLang="ja-JP" sz="2400" dirty="0"/>
              <a:t>=</a:t>
            </a:r>
            <a:r>
              <a:rPr lang="ja-JP" altLang="en-US" sz="2400" dirty="0"/>
              <a:t>期待値</a:t>
            </a:r>
            <a:r>
              <a:rPr lang="en-US" altLang="ja-JP" sz="2400" dirty="0"/>
              <a:t>[(t</a:t>
            </a:r>
            <a:r>
              <a:rPr lang="ja-JP" altLang="en-US" sz="2400" dirty="0"/>
              <a:t>時点の値</a:t>
            </a:r>
            <a:r>
              <a:rPr lang="en-US" altLang="ja-JP" sz="2400" dirty="0"/>
              <a:t>-1</a:t>
            </a:r>
            <a:r>
              <a:rPr lang="ja-JP" altLang="en-US" sz="2400" dirty="0"/>
              <a:t>時</a:t>
            </a:r>
            <a:r>
              <a:rPr lang="en-US" altLang="ja-JP" sz="2400" dirty="0"/>
              <a:t>~t</a:t>
            </a:r>
            <a:r>
              <a:rPr lang="ja-JP" altLang="en-US" sz="2400" dirty="0"/>
              <a:t>時点までの平均）</a:t>
            </a:r>
            <a:r>
              <a:rPr lang="en-US" altLang="ja-JP" sz="2400" dirty="0"/>
              <a:t>(t-1</a:t>
            </a:r>
            <a:r>
              <a:rPr lang="ja-JP" altLang="en-US" sz="2400" dirty="0"/>
              <a:t>時点の値</a:t>
            </a:r>
            <a:r>
              <a:rPr lang="en-US" altLang="ja-JP" sz="2400" dirty="0"/>
              <a:t>-1</a:t>
            </a:r>
            <a:r>
              <a:rPr lang="ja-JP" altLang="en-US" sz="2400" dirty="0"/>
              <a:t>時</a:t>
            </a:r>
            <a:r>
              <a:rPr lang="en-US" altLang="ja-JP" sz="2400" dirty="0"/>
              <a:t>~t-1</a:t>
            </a:r>
            <a:r>
              <a:rPr lang="ja-JP" altLang="en-US" sz="2400" dirty="0"/>
              <a:t>時点までの平均</a:t>
            </a:r>
            <a:r>
              <a:rPr lang="en-US" altLang="ja-JP" sz="2400" dirty="0"/>
              <a:t>)]</a:t>
            </a:r>
          </a:p>
        </p:txBody>
      </p:sp>
    </p:spTree>
    <p:extLst>
      <p:ext uri="{BB962C8B-B14F-4D97-AF65-F5344CB8AC3E}">
        <p14:creationId xmlns:p14="http://schemas.microsoft.com/office/powerpoint/2010/main" val="355611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141413" y="2240123"/>
            <a:ext cx="10041147" cy="4154984"/>
          </a:xfrm>
          <a:prstGeom prst="rect">
            <a:avLst/>
          </a:prstGeom>
          <a:noFill/>
        </p:spPr>
        <p:txBody>
          <a:bodyPr wrap="square" rtlCol="0">
            <a:spAutoFit/>
          </a:bodyPr>
          <a:lstStyle/>
          <a:p>
            <a:r>
              <a:rPr lang="en-US" altLang="ja-JP" sz="2400" dirty="0"/>
              <a:t>(</a:t>
            </a:r>
            <a:r>
              <a:rPr lang="ja-JP" altLang="en-US" sz="2400" dirty="0"/>
              <a:t>解釈</a:t>
            </a:r>
            <a:r>
              <a:rPr lang="en-US" altLang="ja-JP" sz="2400" dirty="0"/>
              <a:t>)</a:t>
            </a:r>
          </a:p>
          <a:p>
            <a:r>
              <a:rPr lang="ja-JP" altLang="en-US" sz="2400" dirty="0"/>
              <a:t>自己共分散がプラスの値の場合</a:t>
            </a:r>
            <a:endParaRPr lang="en-US" altLang="ja-JP" sz="2400" dirty="0"/>
          </a:p>
          <a:p>
            <a:r>
              <a:rPr lang="en-US" altLang="ja-JP" sz="2400" dirty="0"/>
              <a:t>=t</a:t>
            </a:r>
            <a:r>
              <a:rPr lang="ja-JP" altLang="en-US" sz="2400" dirty="0"/>
              <a:t>時点の値が期待値よりも大きいなら、</a:t>
            </a:r>
            <a:r>
              <a:rPr lang="en-US" altLang="ja-JP" sz="2400" dirty="0"/>
              <a:t>t-1</a:t>
            </a:r>
            <a:r>
              <a:rPr lang="ja-JP" altLang="en-US" sz="2400" dirty="0"/>
              <a:t>時点の値も期待値より大きい値になることが期待できる。</a:t>
            </a:r>
            <a:endParaRPr lang="en-US" altLang="ja-JP" sz="2400" dirty="0"/>
          </a:p>
          <a:p>
            <a:r>
              <a:rPr lang="en-US" altLang="ja-JP" sz="2400" dirty="0"/>
              <a:t>=+</a:t>
            </a:r>
            <a:r>
              <a:rPr lang="ja-JP" altLang="en-US" sz="2400" dirty="0"/>
              <a:t>→</a:t>
            </a:r>
            <a:r>
              <a:rPr lang="en-US" altLang="ja-JP" sz="2400" dirty="0"/>
              <a:t>+</a:t>
            </a:r>
            <a:r>
              <a:rPr lang="ja-JP" altLang="en-US" sz="2400" dirty="0"/>
              <a:t>だし、ー→ーの関係性を持つ。</a:t>
            </a:r>
            <a:endParaRPr lang="en-US" altLang="ja-JP" sz="2400" dirty="0"/>
          </a:p>
          <a:p>
            <a:r>
              <a:rPr lang="ja-JP" altLang="en-US" sz="2400" dirty="0"/>
              <a:t>自己共分散がマイナスの値の場合</a:t>
            </a:r>
            <a:endParaRPr lang="en-US" altLang="ja-JP" sz="2400" dirty="0"/>
          </a:p>
          <a:p>
            <a:r>
              <a:rPr lang="en-US" altLang="ja-JP" sz="2400" dirty="0"/>
              <a:t>=+</a:t>
            </a:r>
            <a:r>
              <a:rPr lang="ja-JP" altLang="en-US" sz="2400" dirty="0"/>
              <a:t>→ー、－→＋の関係性を持つ。</a:t>
            </a:r>
            <a:endParaRPr lang="en-US" altLang="ja-JP" sz="2400" dirty="0"/>
          </a:p>
          <a:p>
            <a:r>
              <a:rPr lang="en-US" altLang="ja-JP" sz="2400" dirty="0"/>
              <a:t>(</a:t>
            </a:r>
            <a:r>
              <a:rPr lang="ja-JP" altLang="en-US" sz="2400" dirty="0"/>
              <a:t>補足</a:t>
            </a:r>
            <a:r>
              <a:rPr lang="en-US" altLang="ja-JP" sz="2400" dirty="0"/>
              <a:t>)</a:t>
            </a:r>
          </a:p>
          <a:p>
            <a:r>
              <a:rPr lang="ja-JP" altLang="en-US" sz="2400" dirty="0"/>
              <a:t>共分散は、</a:t>
            </a:r>
            <a:r>
              <a:rPr lang="en-US" altLang="ja-JP" sz="2400" dirty="0"/>
              <a:t>t</a:t>
            </a:r>
            <a:r>
              <a:rPr lang="ja-JP" altLang="en-US" sz="2400" dirty="0"/>
              <a:t>時点の平均からのばらつき </a:t>
            </a:r>
            <a:r>
              <a:rPr lang="en-US" altLang="ja-JP" sz="2400" dirty="0"/>
              <a:t>× t-1</a:t>
            </a:r>
            <a:r>
              <a:rPr lang="ja-JP" altLang="en-US" sz="2400" dirty="0"/>
              <a:t>時点の平均からのばらつき</a:t>
            </a:r>
            <a:endParaRPr lang="en-US" altLang="ja-JP" sz="2400" dirty="0"/>
          </a:p>
          <a:p>
            <a:r>
              <a:rPr lang="ja-JP" altLang="en-US" sz="2400" dirty="0"/>
              <a:t>ばらつきは、値が平均より大きければ、プラスの値になり、逆に平均より小さければ、マイナスの値になる。</a:t>
            </a:r>
            <a:endParaRPr lang="en-US" altLang="ja-JP" sz="2400" dirty="0"/>
          </a:p>
        </p:txBody>
      </p:sp>
    </p:spTree>
    <p:extLst>
      <p:ext uri="{BB962C8B-B14F-4D97-AF65-F5344CB8AC3E}">
        <p14:creationId xmlns:p14="http://schemas.microsoft.com/office/powerpoint/2010/main" val="1360335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073838" y="2194687"/>
            <a:ext cx="10041147" cy="4154984"/>
          </a:xfrm>
          <a:prstGeom prst="rect">
            <a:avLst/>
          </a:prstGeom>
          <a:noFill/>
        </p:spPr>
        <p:txBody>
          <a:bodyPr wrap="square" rtlCol="0">
            <a:spAutoFit/>
          </a:bodyPr>
          <a:lstStyle/>
          <a:p>
            <a:r>
              <a:rPr lang="ja-JP" altLang="en-US" sz="2400" dirty="0"/>
              <a:t>共分散</a:t>
            </a:r>
            <a:r>
              <a:rPr lang="en-US" altLang="ja-JP" sz="2400" dirty="0"/>
              <a:t>= E[t</a:t>
            </a:r>
            <a:r>
              <a:rPr lang="ja-JP" altLang="en-US" sz="2400" dirty="0"/>
              <a:t>時点の平均からのばらつき </a:t>
            </a:r>
            <a:r>
              <a:rPr lang="en-US" altLang="ja-JP" sz="2400" dirty="0"/>
              <a:t>× t-1</a:t>
            </a:r>
            <a:r>
              <a:rPr lang="ja-JP" altLang="en-US" sz="2400" dirty="0"/>
              <a:t>時点の平均からのばらつき</a:t>
            </a:r>
            <a:r>
              <a:rPr lang="en-US" altLang="ja-JP" sz="2400" dirty="0"/>
              <a:t>]</a:t>
            </a:r>
          </a:p>
          <a:p>
            <a:r>
              <a:rPr lang="ja-JP" altLang="en-US" sz="2400" dirty="0"/>
              <a:t>プラス</a:t>
            </a:r>
            <a:r>
              <a:rPr lang="en-US" altLang="ja-JP" sz="2400" dirty="0"/>
              <a:t> = E[ </a:t>
            </a:r>
            <a:r>
              <a:rPr lang="ja-JP" altLang="en-US" sz="2400" dirty="0"/>
              <a:t>プラス </a:t>
            </a:r>
            <a:r>
              <a:rPr lang="en-US" altLang="ja-JP" sz="2400" dirty="0"/>
              <a:t>× </a:t>
            </a:r>
            <a:r>
              <a:rPr lang="ja-JP" altLang="en-US" sz="2400" dirty="0"/>
              <a:t>プラス</a:t>
            </a:r>
            <a:r>
              <a:rPr lang="en-US" altLang="ja-JP" sz="2400" dirty="0"/>
              <a:t>] = [</a:t>
            </a:r>
            <a:r>
              <a:rPr lang="ja-JP" altLang="en-US" sz="2400" dirty="0"/>
              <a:t>平均より大きい </a:t>
            </a:r>
            <a:r>
              <a:rPr lang="en-US" altLang="ja-JP" sz="2400" dirty="0"/>
              <a:t>× </a:t>
            </a:r>
            <a:r>
              <a:rPr lang="ja-JP" altLang="en-US" sz="2400" dirty="0"/>
              <a:t>平均より大きい</a:t>
            </a:r>
            <a:r>
              <a:rPr lang="en-US" altLang="ja-JP" sz="2400" dirty="0"/>
              <a:t>]</a:t>
            </a:r>
          </a:p>
          <a:p>
            <a:r>
              <a:rPr lang="ja-JP" altLang="en-US" sz="2400" dirty="0"/>
              <a:t>マイナス</a:t>
            </a:r>
            <a:r>
              <a:rPr lang="en-US" altLang="ja-JP" sz="2400" dirty="0"/>
              <a:t>= E[ </a:t>
            </a:r>
            <a:r>
              <a:rPr lang="ja-JP" altLang="en-US" sz="2400" dirty="0"/>
              <a:t>プラス </a:t>
            </a:r>
            <a:r>
              <a:rPr lang="en-US" altLang="ja-JP" sz="2400" dirty="0"/>
              <a:t>× </a:t>
            </a:r>
            <a:r>
              <a:rPr lang="ja-JP" altLang="en-US" sz="2400" dirty="0"/>
              <a:t>マイナス</a:t>
            </a:r>
            <a:r>
              <a:rPr lang="en-US" altLang="ja-JP" sz="2400" dirty="0"/>
              <a:t>] = [</a:t>
            </a:r>
            <a:r>
              <a:rPr lang="ja-JP" altLang="en-US" sz="2400" dirty="0"/>
              <a:t>平均より大きい </a:t>
            </a:r>
            <a:r>
              <a:rPr lang="en-US" altLang="ja-JP" sz="2400" dirty="0"/>
              <a:t>× </a:t>
            </a:r>
            <a:r>
              <a:rPr lang="ja-JP" altLang="en-US" sz="2400" dirty="0"/>
              <a:t>平均より小さい</a:t>
            </a:r>
            <a:r>
              <a:rPr lang="en-US" altLang="ja-JP" sz="2400" dirty="0"/>
              <a:t>]</a:t>
            </a:r>
          </a:p>
          <a:p>
            <a:r>
              <a:rPr lang="ja-JP" altLang="en-US" sz="2400" dirty="0"/>
              <a:t>マイナス</a:t>
            </a:r>
            <a:r>
              <a:rPr lang="en-US" altLang="ja-JP" sz="2400" dirty="0"/>
              <a:t>= E[ </a:t>
            </a:r>
            <a:r>
              <a:rPr lang="ja-JP" altLang="en-US" sz="2400" dirty="0"/>
              <a:t>マイナス </a:t>
            </a:r>
            <a:r>
              <a:rPr lang="en-US" altLang="ja-JP" sz="2400" dirty="0"/>
              <a:t>× </a:t>
            </a:r>
            <a:r>
              <a:rPr lang="ja-JP" altLang="en-US" sz="2400" dirty="0"/>
              <a:t>プラス</a:t>
            </a:r>
            <a:r>
              <a:rPr lang="en-US" altLang="ja-JP" sz="2400" dirty="0"/>
              <a:t>] = [</a:t>
            </a:r>
            <a:r>
              <a:rPr lang="ja-JP" altLang="en-US" sz="2400" dirty="0"/>
              <a:t>平均より小さい </a:t>
            </a:r>
            <a:r>
              <a:rPr lang="en-US" altLang="ja-JP" sz="2400" dirty="0"/>
              <a:t>× </a:t>
            </a:r>
            <a:r>
              <a:rPr lang="ja-JP" altLang="en-US" sz="2400" dirty="0"/>
              <a:t>平均より大きい</a:t>
            </a:r>
            <a:r>
              <a:rPr lang="en-US" altLang="ja-JP" sz="2400" dirty="0"/>
              <a:t>]</a:t>
            </a:r>
          </a:p>
          <a:p>
            <a:r>
              <a:rPr lang="ja-JP" altLang="en-US" sz="2400" dirty="0"/>
              <a:t>プラス</a:t>
            </a:r>
            <a:r>
              <a:rPr lang="en-US" altLang="ja-JP" sz="2400" dirty="0"/>
              <a:t>= E[ </a:t>
            </a:r>
            <a:r>
              <a:rPr lang="ja-JP" altLang="en-US" sz="2400" dirty="0"/>
              <a:t>マイナス </a:t>
            </a:r>
            <a:r>
              <a:rPr lang="en-US" altLang="ja-JP" sz="2400" dirty="0"/>
              <a:t>× </a:t>
            </a:r>
            <a:r>
              <a:rPr lang="ja-JP" altLang="en-US" sz="2400" dirty="0"/>
              <a:t>マイナス</a:t>
            </a:r>
            <a:r>
              <a:rPr lang="en-US" altLang="ja-JP" sz="2400" dirty="0"/>
              <a:t>] = [</a:t>
            </a:r>
            <a:r>
              <a:rPr lang="ja-JP" altLang="en-US" sz="2400" dirty="0"/>
              <a:t>平均より小さい </a:t>
            </a:r>
            <a:r>
              <a:rPr lang="en-US" altLang="ja-JP" sz="2400" dirty="0"/>
              <a:t>× </a:t>
            </a:r>
            <a:r>
              <a:rPr lang="ja-JP" altLang="en-US" sz="2400" dirty="0"/>
              <a:t>平均より小さい</a:t>
            </a:r>
            <a:r>
              <a:rPr lang="en-US" altLang="ja-JP" sz="2400" dirty="0"/>
              <a:t>]</a:t>
            </a:r>
          </a:p>
          <a:p>
            <a:endParaRPr lang="en-US" altLang="ja-JP" sz="2400" dirty="0"/>
          </a:p>
          <a:p>
            <a:r>
              <a:rPr lang="ja-JP" altLang="en-US" sz="2400" dirty="0"/>
              <a:t>↓</a:t>
            </a:r>
            <a:endParaRPr lang="en-US" altLang="ja-JP" sz="2400" dirty="0"/>
          </a:p>
          <a:p>
            <a:r>
              <a:rPr lang="ja-JP" altLang="en-US" sz="2400" dirty="0"/>
              <a:t>共分散プラスなら、</a:t>
            </a:r>
            <a:r>
              <a:rPr lang="en-US" altLang="ja-JP" sz="2400" dirty="0"/>
              <a:t>t</a:t>
            </a:r>
            <a:r>
              <a:rPr lang="ja-JP" altLang="en-US" sz="2400" dirty="0"/>
              <a:t>時点の上下の傾向と</a:t>
            </a:r>
            <a:r>
              <a:rPr lang="en-US" altLang="ja-JP" sz="2400" dirty="0"/>
              <a:t>t-1</a:t>
            </a:r>
            <a:r>
              <a:rPr lang="ja-JP" altLang="en-US" sz="2400" dirty="0"/>
              <a:t>時点の上下の傾向が一致している。</a:t>
            </a:r>
            <a:endParaRPr lang="en-US" altLang="ja-JP" sz="2400" dirty="0"/>
          </a:p>
          <a:p>
            <a:r>
              <a:rPr lang="ja-JP" altLang="en-US" sz="2400" dirty="0"/>
              <a:t>共分散マイナスなら、</a:t>
            </a:r>
            <a:r>
              <a:rPr lang="en-US" altLang="ja-JP" sz="2400" dirty="0"/>
              <a:t>t</a:t>
            </a:r>
            <a:r>
              <a:rPr lang="ja-JP" altLang="en-US" sz="2400" dirty="0"/>
              <a:t>時点の上下の傾向と</a:t>
            </a:r>
            <a:r>
              <a:rPr lang="en-US" altLang="ja-JP" sz="2400" dirty="0"/>
              <a:t>t-1</a:t>
            </a:r>
            <a:r>
              <a:rPr lang="ja-JP" altLang="en-US" sz="2400" dirty="0"/>
              <a:t>時点の上下の傾向が一致していない。</a:t>
            </a:r>
            <a:endParaRPr lang="en-US" altLang="ja-JP" sz="2400" dirty="0"/>
          </a:p>
        </p:txBody>
      </p:sp>
    </p:spTree>
    <p:extLst>
      <p:ext uri="{BB962C8B-B14F-4D97-AF65-F5344CB8AC3E}">
        <p14:creationId xmlns:p14="http://schemas.microsoft.com/office/powerpoint/2010/main" val="216054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自己共分散と自己相関</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1073838" y="2194687"/>
            <a:ext cx="10041147" cy="2308324"/>
          </a:xfrm>
          <a:prstGeom prst="rect">
            <a:avLst/>
          </a:prstGeom>
          <a:noFill/>
        </p:spPr>
        <p:txBody>
          <a:bodyPr wrap="square" rtlCol="0">
            <a:spAutoFit/>
          </a:bodyPr>
          <a:lstStyle/>
          <a:p>
            <a:r>
              <a:rPr lang="ja-JP" altLang="en-US" sz="2400" dirty="0"/>
              <a:t>自己相関</a:t>
            </a:r>
            <a:endParaRPr lang="en-US" altLang="ja-JP" sz="2400" dirty="0"/>
          </a:p>
          <a:p>
            <a:r>
              <a:rPr lang="ja-JP" altLang="en-US" sz="2400" dirty="0"/>
              <a:t>自己共分散の値は、データの値の大きさによって変化してしまう。様々なデータで自己共分散を比較するのは不都合。</a:t>
            </a:r>
            <a:endParaRPr lang="en-US" altLang="ja-JP" sz="2400" dirty="0"/>
          </a:p>
          <a:p>
            <a:r>
              <a:rPr lang="ja-JP" altLang="en-US" sz="2400" dirty="0"/>
              <a:t>↓</a:t>
            </a:r>
            <a:endParaRPr lang="en-US" altLang="ja-JP" sz="2400" dirty="0"/>
          </a:p>
          <a:p>
            <a:r>
              <a:rPr lang="ja-JP" altLang="en-US" sz="2400" dirty="0"/>
              <a:t>標準化して、スケールを合わせる</a:t>
            </a:r>
            <a:endParaRPr lang="en-US" altLang="ja-JP" sz="2400" dirty="0"/>
          </a:p>
          <a:p>
            <a:r>
              <a:rPr lang="ja-JP" altLang="en-US" sz="2400" dirty="0"/>
              <a:t>＝自己相関（最大値</a:t>
            </a:r>
            <a:r>
              <a:rPr lang="en-US" altLang="ja-JP" sz="2400" dirty="0"/>
              <a:t>+1,</a:t>
            </a:r>
            <a:r>
              <a:rPr lang="ja-JP" altLang="en-US" sz="2400" dirty="0"/>
              <a:t>最小値</a:t>
            </a:r>
            <a:r>
              <a:rPr lang="en-US" altLang="ja-JP" sz="2400" dirty="0"/>
              <a:t>-1</a:t>
            </a:r>
            <a:r>
              <a:rPr lang="ja-JP" altLang="en-US" sz="2400" dirty="0"/>
              <a:t>で標準化される）</a:t>
            </a:r>
            <a:endParaRPr lang="en-US" altLang="ja-JP" sz="2400" dirty="0"/>
          </a:p>
        </p:txBody>
      </p:sp>
      <p:pic>
        <p:nvPicPr>
          <p:cNvPr id="4" name="Picture 3">
            <a:extLst>
              <a:ext uri="{FF2B5EF4-FFF2-40B4-BE49-F238E27FC236}">
                <a16:creationId xmlns:a16="http://schemas.microsoft.com/office/drawing/2014/main" id="{6F3F2893-C01E-499F-937D-0543DE3A669D}"/>
              </a:ext>
            </a:extLst>
          </p:cNvPr>
          <p:cNvPicPr>
            <a:picLocks noChangeAspect="1"/>
          </p:cNvPicPr>
          <p:nvPr/>
        </p:nvPicPr>
        <p:blipFill>
          <a:blip r:embed="rId2"/>
          <a:stretch>
            <a:fillRect/>
          </a:stretch>
        </p:blipFill>
        <p:spPr>
          <a:xfrm>
            <a:off x="1237964" y="4600610"/>
            <a:ext cx="5267325" cy="1000125"/>
          </a:xfrm>
          <a:prstGeom prst="rect">
            <a:avLst/>
          </a:prstGeom>
        </p:spPr>
      </p:pic>
      <p:sp>
        <p:nvSpPr>
          <p:cNvPr id="5" name="Oval 4">
            <a:extLst>
              <a:ext uri="{FF2B5EF4-FFF2-40B4-BE49-F238E27FC236}">
                <a16:creationId xmlns:a16="http://schemas.microsoft.com/office/drawing/2014/main" id="{0ECD07D6-18D0-4515-BF1E-3D0B1B5A5A06}"/>
              </a:ext>
            </a:extLst>
          </p:cNvPr>
          <p:cNvSpPr/>
          <p:nvPr/>
        </p:nvSpPr>
        <p:spPr>
          <a:xfrm>
            <a:off x="3748472" y="5088835"/>
            <a:ext cx="141988" cy="1419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E29F978-E3A7-438F-B548-3F207202BBA4}"/>
              </a:ext>
            </a:extLst>
          </p:cNvPr>
          <p:cNvSpPr/>
          <p:nvPr/>
        </p:nvSpPr>
        <p:spPr>
          <a:xfrm>
            <a:off x="5763749" y="4946848"/>
            <a:ext cx="141988" cy="1419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E16D84B-3B39-42D0-A178-A1E75FD03CD4}"/>
              </a:ext>
            </a:extLst>
          </p:cNvPr>
          <p:cNvSpPr/>
          <p:nvPr/>
        </p:nvSpPr>
        <p:spPr>
          <a:xfrm>
            <a:off x="6071691" y="5280992"/>
            <a:ext cx="141988" cy="1419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972AACC-5D45-4CFC-95D3-6D6ADD6D380D}"/>
              </a:ext>
            </a:extLst>
          </p:cNvPr>
          <p:cNvCxnSpPr>
            <a:cxnSpLocks/>
          </p:cNvCxnSpPr>
          <p:nvPr/>
        </p:nvCxnSpPr>
        <p:spPr>
          <a:xfrm flipH="1">
            <a:off x="1493252" y="5201468"/>
            <a:ext cx="2326215" cy="6008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96C572-7196-42F0-987C-57AE8B7B964C}"/>
              </a:ext>
            </a:extLst>
          </p:cNvPr>
          <p:cNvCxnSpPr>
            <a:cxnSpLocks/>
          </p:cNvCxnSpPr>
          <p:nvPr/>
        </p:nvCxnSpPr>
        <p:spPr>
          <a:xfrm flipH="1">
            <a:off x="1493252" y="5017841"/>
            <a:ext cx="4270499" cy="784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D340C29-3906-4288-AF4E-55516590882B}"/>
              </a:ext>
            </a:extLst>
          </p:cNvPr>
          <p:cNvCxnSpPr>
            <a:cxnSpLocks/>
            <a:stCxn id="7" idx="3"/>
          </p:cNvCxnSpPr>
          <p:nvPr/>
        </p:nvCxnSpPr>
        <p:spPr>
          <a:xfrm flipH="1">
            <a:off x="1493252" y="5402185"/>
            <a:ext cx="4599233" cy="407165"/>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FD562A5-130F-4970-8437-70A67641E4E1}"/>
              </a:ext>
            </a:extLst>
          </p:cNvPr>
          <p:cNvSpPr/>
          <p:nvPr/>
        </p:nvSpPr>
        <p:spPr>
          <a:xfrm>
            <a:off x="1614446" y="5130474"/>
            <a:ext cx="141988" cy="141987"/>
          </a:xfrm>
          <a:prstGeom prst="ellipse">
            <a:avLst/>
          </a:prstGeom>
          <a:solidFill>
            <a:schemeClr val="accent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8998291-EE02-4FE0-A144-52B2148B5DBE}"/>
              </a:ext>
            </a:extLst>
          </p:cNvPr>
          <p:cNvCxnSpPr>
            <a:cxnSpLocks/>
            <a:stCxn id="15" idx="3"/>
          </p:cNvCxnSpPr>
          <p:nvPr/>
        </p:nvCxnSpPr>
        <p:spPr>
          <a:xfrm flipH="1">
            <a:off x="1493252" y="5251667"/>
            <a:ext cx="141988" cy="55065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F410A7F-D6C7-4D09-A98B-C9E536EE4BF6}"/>
              </a:ext>
            </a:extLst>
          </p:cNvPr>
          <p:cNvSpPr txBox="1"/>
          <p:nvPr/>
        </p:nvSpPr>
        <p:spPr>
          <a:xfrm>
            <a:off x="1141413" y="5852524"/>
            <a:ext cx="10041147" cy="830997"/>
          </a:xfrm>
          <a:prstGeom prst="rect">
            <a:avLst/>
          </a:prstGeom>
          <a:noFill/>
        </p:spPr>
        <p:txBody>
          <a:bodyPr wrap="square" rtlCol="0">
            <a:spAutoFit/>
          </a:bodyPr>
          <a:lstStyle/>
          <a:p>
            <a:r>
              <a:rPr lang="en-US" altLang="ja-JP" sz="2400" dirty="0"/>
              <a:t>1</a:t>
            </a:r>
            <a:r>
              <a:rPr lang="ja-JP" altLang="en-US" sz="2400" dirty="0"/>
              <a:t>の数字を変えれば</a:t>
            </a:r>
            <a:r>
              <a:rPr lang="en-US" altLang="ja-JP" sz="2400" dirty="0"/>
              <a:t>t</a:t>
            </a:r>
            <a:r>
              <a:rPr lang="ja-JP" altLang="en-US" sz="2400" dirty="0"/>
              <a:t>時点の</a:t>
            </a:r>
            <a:r>
              <a:rPr lang="en-US" altLang="ja-JP" sz="2400" dirty="0"/>
              <a:t>X</a:t>
            </a:r>
            <a:r>
              <a:rPr lang="ja-JP" altLang="en-US" sz="2400" dirty="0"/>
              <a:t>個前の時点との自己相関を知ることができる。</a:t>
            </a:r>
            <a:endParaRPr lang="en-US" altLang="ja-JP" sz="2400" dirty="0"/>
          </a:p>
          <a:p>
            <a:r>
              <a:rPr lang="ja-JP" altLang="en-US" sz="2400" dirty="0"/>
              <a:t>この１時点ずつずらして自己相関をプロットした図をコレログラムと呼ぶ。</a:t>
            </a:r>
            <a:endParaRPr lang="en-US" altLang="ja-JP" sz="2400" dirty="0"/>
          </a:p>
        </p:txBody>
      </p:sp>
    </p:spTree>
    <p:extLst>
      <p:ext uri="{BB962C8B-B14F-4D97-AF65-F5344CB8AC3E}">
        <p14:creationId xmlns:p14="http://schemas.microsoft.com/office/powerpoint/2010/main" val="70477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55E1-A299-4404-B294-A54C39BB1FA9}"/>
              </a:ext>
            </a:extLst>
          </p:cNvPr>
          <p:cNvSpPr>
            <a:spLocks noGrp="1"/>
          </p:cNvSpPr>
          <p:nvPr>
            <p:ph type="title"/>
          </p:nvPr>
        </p:nvSpPr>
        <p:spPr/>
        <p:txBody>
          <a:bodyPr/>
          <a:lstStyle/>
          <a:p>
            <a:r>
              <a:rPr lang="ja-JP" altLang="en-US" dirty="0"/>
              <a:t>コレログラム</a:t>
            </a:r>
            <a:endParaRPr lang="en-US" dirty="0"/>
          </a:p>
        </p:txBody>
      </p:sp>
      <p:sp>
        <p:nvSpPr>
          <p:cNvPr id="3" name="TextBox 2">
            <a:extLst>
              <a:ext uri="{FF2B5EF4-FFF2-40B4-BE49-F238E27FC236}">
                <a16:creationId xmlns:a16="http://schemas.microsoft.com/office/drawing/2014/main" id="{E0C20424-31AE-4DFD-8E0B-5BFC2E8145DB}"/>
              </a:ext>
            </a:extLst>
          </p:cNvPr>
          <p:cNvSpPr txBox="1"/>
          <p:nvPr/>
        </p:nvSpPr>
        <p:spPr>
          <a:xfrm>
            <a:off x="6786862" y="2337570"/>
            <a:ext cx="4495260" cy="3416320"/>
          </a:xfrm>
          <a:prstGeom prst="rect">
            <a:avLst/>
          </a:prstGeom>
          <a:noFill/>
        </p:spPr>
        <p:txBody>
          <a:bodyPr wrap="square" rtlCol="0">
            <a:spAutoFit/>
          </a:bodyPr>
          <a:lstStyle/>
          <a:p>
            <a:r>
              <a:rPr lang="ja-JP" altLang="en-US" sz="2400" dirty="0"/>
              <a:t>横軸</a:t>
            </a:r>
            <a:endParaRPr lang="en-US" altLang="ja-JP" sz="2400" dirty="0"/>
          </a:p>
          <a:p>
            <a:r>
              <a:rPr lang="en-US" altLang="ja-JP" sz="2400" dirty="0"/>
              <a:t>T-k</a:t>
            </a:r>
            <a:r>
              <a:rPr lang="ja-JP" altLang="en-US" sz="2400" dirty="0"/>
              <a:t>時点の、</a:t>
            </a:r>
            <a:r>
              <a:rPr lang="en-US" altLang="ja-JP" sz="2400" dirty="0"/>
              <a:t>k</a:t>
            </a:r>
            <a:r>
              <a:rPr lang="ja-JP" altLang="en-US" sz="2400" dirty="0"/>
              <a:t>の値。</a:t>
            </a:r>
            <a:endParaRPr lang="en-US" altLang="ja-JP" sz="2400" dirty="0"/>
          </a:p>
          <a:p>
            <a:r>
              <a:rPr lang="ja-JP" altLang="en-US" sz="2400" dirty="0"/>
              <a:t>つまり時点を何個ずらしたときの自己相関なのかを示す。</a:t>
            </a:r>
            <a:endParaRPr lang="en-US" altLang="ja-JP" sz="2400" dirty="0"/>
          </a:p>
          <a:p>
            <a:r>
              <a:rPr lang="ja-JP" altLang="en-US" sz="2400" dirty="0"/>
              <a:t>縦軸</a:t>
            </a:r>
            <a:endParaRPr lang="en-US" altLang="ja-JP" sz="2400" dirty="0"/>
          </a:p>
          <a:p>
            <a:r>
              <a:rPr lang="ja-JP" altLang="en-US" sz="2400" dirty="0"/>
              <a:t>自己相関の値。</a:t>
            </a:r>
            <a:endParaRPr lang="en-US" altLang="ja-JP" sz="2400" dirty="0"/>
          </a:p>
          <a:p>
            <a:r>
              <a:rPr lang="ja-JP" altLang="en-US" sz="2400" dirty="0"/>
              <a:t>一番左の値が</a:t>
            </a:r>
            <a:r>
              <a:rPr lang="en-US" altLang="ja-JP" sz="2400" dirty="0"/>
              <a:t>1</a:t>
            </a:r>
            <a:r>
              <a:rPr lang="ja-JP" altLang="en-US" sz="2400" dirty="0"/>
              <a:t>なのは、自己相関が</a:t>
            </a:r>
            <a:r>
              <a:rPr lang="en-US" altLang="ja-JP" sz="2400" dirty="0"/>
              <a:t>k=0</a:t>
            </a:r>
            <a:r>
              <a:rPr lang="ja-JP" altLang="en-US" sz="2400" dirty="0"/>
              <a:t>つまり、</a:t>
            </a:r>
            <a:r>
              <a:rPr lang="en-US" altLang="ja-JP" sz="2400" dirty="0"/>
              <a:t>t</a:t>
            </a:r>
            <a:r>
              <a:rPr lang="ja-JP" altLang="en-US" sz="2400" dirty="0"/>
              <a:t>時点と</a:t>
            </a:r>
            <a:r>
              <a:rPr lang="en-US" altLang="ja-JP" sz="2400" dirty="0"/>
              <a:t>t</a:t>
            </a:r>
            <a:r>
              <a:rPr lang="ja-JP" altLang="en-US" sz="2400" dirty="0"/>
              <a:t>時点の自己相関だから、</a:t>
            </a:r>
            <a:r>
              <a:rPr lang="en-US" altLang="ja-JP" sz="2400" dirty="0"/>
              <a:t>1</a:t>
            </a:r>
            <a:r>
              <a:rPr lang="ja-JP" altLang="en-US" sz="2400" dirty="0"/>
              <a:t>になる。</a:t>
            </a:r>
            <a:endParaRPr lang="en-US" altLang="ja-JP" sz="2400" dirty="0"/>
          </a:p>
        </p:txBody>
      </p:sp>
      <p:pic>
        <p:nvPicPr>
          <p:cNvPr id="11" name="Picture 10">
            <a:extLst>
              <a:ext uri="{FF2B5EF4-FFF2-40B4-BE49-F238E27FC236}">
                <a16:creationId xmlns:a16="http://schemas.microsoft.com/office/drawing/2014/main" id="{73BDCD14-2255-40D8-A7CC-206B326EF9BF}"/>
              </a:ext>
            </a:extLst>
          </p:cNvPr>
          <p:cNvPicPr>
            <a:picLocks noChangeAspect="1"/>
          </p:cNvPicPr>
          <p:nvPr/>
        </p:nvPicPr>
        <p:blipFill>
          <a:blip r:embed="rId2"/>
          <a:stretch>
            <a:fillRect/>
          </a:stretch>
        </p:blipFill>
        <p:spPr>
          <a:xfrm>
            <a:off x="835864" y="2050023"/>
            <a:ext cx="5639698" cy="3857203"/>
          </a:xfrm>
          <a:prstGeom prst="rect">
            <a:avLst/>
          </a:prstGeom>
        </p:spPr>
      </p:pic>
    </p:spTree>
    <p:extLst>
      <p:ext uri="{BB962C8B-B14F-4D97-AF65-F5344CB8AC3E}">
        <p14:creationId xmlns:p14="http://schemas.microsoft.com/office/powerpoint/2010/main" val="14322685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5494</TotalTime>
  <Words>1802</Words>
  <Application>Microsoft Office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Tw Cen MT</vt:lpstr>
      <vt:lpstr>Circuit</vt:lpstr>
      <vt:lpstr>状態空間モデル</vt:lpstr>
      <vt:lpstr>時系列モデルとは？</vt:lpstr>
      <vt:lpstr>時系列データの例</vt:lpstr>
      <vt:lpstr>自己共分散と自己相関</vt:lpstr>
      <vt:lpstr>自己共分散と自己相関</vt:lpstr>
      <vt:lpstr>自己共分散と自己相関</vt:lpstr>
      <vt:lpstr>自己共分散と自己相関</vt:lpstr>
      <vt:lpstr>自己共分散と自己相関</vt:lpstr>
      <vt:lpstr>コレログラム</vt:lpstr>
      <vt:lpstr>コレログラム</vt:lpstr>
      <vt:lpstr>時系列データの構造</vt:lpstr>
      <vt:lpstr>時系列データの構造</vt:lpstr>
      <vt:lpstr>時系列データのがんばりどころ</vt:lpstr>
      <vt:lpstr>定常性</vt:lpstr>
      <vt:lpstr>定常過程が分析しやすい理由</vt:lpstr>
      <vt:lpstr>非定常だったら</vt:lpstr>
      <vt:lpstr>これまでの時系列モデルとの違い</vt:lpstr>
      <vt:lpstr>状態空間モデル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状態空間モデル</dc:title>
  <dc:creator>飯村 亮祐</dc:creator>
  <cp:lastModifiedBy>飯村 亮祐</cp:lastModifiedBy>
  <cp:revision>3</cp:revision>
  <dcterms:created xsi:type="dcterms:W3CDTF">2020-02-12T12:30:57Z</dcterms:created>
  <dcterms:modified xsi:type="dcterms:W3CDTF">2020-03-13T12:14:07Z</dcterms:modified>
</cp:coreProperties>
</file>