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072F1-2A57-4B70-96D4-3B13B9338044}" v="3139" dt="2019-09-07T11:58:12.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85" d="100"/>
          <a:sy n="85" d="100"/>
        </p:scale>
        <p:origin x="48" y="4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飯村 亮祐" userId="dcba63f2c401e88c" providerId="LiveId" clId="{AA2072F1-2A57-4B70-96D4-3B13B9338044}"/>
    <pc:docChg chg="undo custSel addSld modSld">
      <pc:chgData name="飯村 亮祐" userId="dcba63f2c401e88c" providerId="LiveId" clId="{AA2072F1-2A57-4B70-96D4-3B13B9338044}" dt="2019-09-07T11:58:14.011" v="17986" actId="20577"/>
      <pc:docMkLst>
        <pc:docMk/>
      </pc:docMkLst>
      <pc:sldChg chg="modSp">
        <pc:chgData name="飯村 亮祐" userId="dcba63f2c401e88c" providerId="LiveId" clId="{AA2072F1-2A57-4B70-96D4-3B13B9338044}" dt="2019-09-07T09:53:08.580" v="147"/>
        <pc:sldMkLst>
          <pc:docMk/>
          <pc:sldMk cId="3803452025" sldId="256"/>
        </pc:sldMkLst>
        <pc:spChg chg="mod">
          <ac:chgData name="飯村 亮祐" userId="dcba63f2c401e88c" providerId="LiveId" clId="{AA2072F1-2A57-4B70-96D4-3B13B9338044}" dt="2019-09-07T09:52:33.543" v="117"/>
          <ac:spMkLst>
            <pc:docMk/>
            <pc:sldMk cId="3803452025" sldId="256"/>
            <ac:spMk id="2" creationId="{54859DA8-67DF-4DD1-A6B5-8DBD17E01896}"/>
          </ac:spMkLst>
        </pc:spChg>
        <pc:spChg chg="mod">
          <ac:chgData name="飯村 亮祐" userId="dcba63f2c401e88c" providerId="LiveId" clId="{AA2072F1-2A57-4B70-96D4-3B13B9338044}" dt="2019-09-07T09:53:08.580" v="147"/>
          <ac:spMkLst>
            <pc:docMk/>
            <pc:sldMk cId="3803452025" sldId="256"/>
            <ac:spMk id="3" creationId="{747B7876-9750-4F49-840F-AAD5DEFEA219}"/>
          </ac:spMkLst>
        </pc:spChg>
      </pc:sldChg>
      <pc:sldChg chg="addSp delSp modSp add">
        <pc:chgData name="飯村 亮祐" userId="dcba63f2c401e88c" providerId="LiveId" clId="{AA2072F1-2A57-4B70-96D4-3B13B9338044}" dt="2019-09-07T10:02:34.943" v="1047"/>
        <pc:sldMkLst>
          <pc:docMk/>
          <pc:sldMk cId="462052326" sldId="257"/>
        </pc:sldMkLst>
        <pc:spChg chg="mod">
          <ac:chgData name="飯村 亮祐" userId="dcba63f2c401e88c" providerId="LiveId" clId="{AA2072F1-2A57-4B70-96D4-3B13B9338044}" dt="2019-09-07T09:53:46.801" v="203"/>
          <ac:spMkLst>
            <pc:docMk/>
            <pc:sldMk cId="462052326" sldId="257"/>
            <ac:spMk id="2" creationId="{CFAF3FBB-E688-41CD-82EE-9EB932CA7397}"/>
          </ac:spMkLst>
        </pc:spChg>
        <pc:spChg chg="add mod">
          <ac:chgData name="飯村 亮祐" userId="dcba63f2c401e88c" providerId="LiveId" clId="{AA2072F1-2A57-4B70-96D4-3B13B9338044}" dt="2019-09-07T10:02:34.943" v="1047"/>
          <ac:spMkLst>
            <pc:docMk/>
            <pc:sldMk cId="462052326" sldId="257"/>
            <ac:spMk id="3" creationId="{0856D988-397B-42D6-9BBF-2FB2FE3157AF}"/>
          </ac:spMkLst>
        </pc:spChg>
        <pc:spChg chg="add del mod">
          <ac:chgData name="飯村 亮祐" userId="dcba63f2c401e88c" providerId="LiveId" clId="{AA2072F1-2A57-4B70-96D4-3B13B9338044}" dt="2019-09-07T09:56:36.314" v="342" actId="478"/>
          <ac:spMkLst>
            <pc:docMk/>
            <pc:sldMk cId="462052326" sldId="257"/>
            <ac:spMk id="4" creationId="{0C196884-FCC0-4253-837A-110D51A5FB8A}"/>
          </ac:spMkLst>
        </pc:spChg>
      </pc:sldChg>
      <pc:sldChg chg="addSp delSp modSp add">
        <pc:chgData name="飯村 亮祐" userId="dcba63f2c401e88c" providerId="LiveId" clId="{AA2072F1-2A57-4B70-96D4-3B13B9338044}" dt="2019-09-07T10:14:16.557" v="2880"/>
        <pc:sldMkLst>
          <pc:docMk/>
          <pc:sldMk cId="3723350468" sldId="258"/>
        </pc:sldMkLst>
        <pc:spChg chg="add del mod">
          <ac:chgData name="飯村 亮祐" userId="dcba63f2c401e88c" providerId="LiveId" clId="{AA2072F1-2A57-4B70-96D4-3B13B9338044}" dt="2019-09-07T10:14:11.419" v="2879" actId="20577"/>
          <ac:spMkLst>
            <pc:docMk/>
            <pc:sldMk cId="3723350468" sldId="258"/>
            <ac:spMk id="3" creationId="{0856D988-397B-42D6-9BBF-2FB2FE3157AF}"/>
          </ac:spMkLst>
        </pc:spChg>
        <pc:spChg chg="add del mod">
          <ac:chgData name="飯村 亮祐" userId="dcba63f2c401e88c" providerId="LiveId" clId="{AA2072F1-2A57-4B70-96D4-3B13B9338044}" dt="2019-09-07T10:08:39.653" v="2012" actId="478"/>
          <ac:spMkLst>
            <pc:docMk/>
            <pc:sldMk cId="3723350468" sldId="258"/>
            <ac:spMk id="4" creationId="{195EC032-1513-4CA0-A23D-928B590514A0}"/>
          </ac:spMkLst>
        </pc:spChg>
        <pc:spChg chg="add">
          <ac:chgData name="飯村 亮祐" userId="dcba63f2c401e88c" providerId="LiveId" clId="{AA2072F1-2A57-4B70-96D4-3B13B9338044}" dt="2019-09-07T10:14:16.557" v="2880"/>
          <ac:spMkLst>
            <pc:docMk/>
            <pc:sldMk cId="3723350468" sldId="258"/>
            <ac:spMk id="5" creationId="{326F0463-3738-47F1-B204-AD7AC817CE62}"/>
          </ac:spMkLst>
        </pc:spChg>
      </pc:sldChg>
      <pc:sldChg chg="addSp delSp modSp add">
        <pc:chgData name="飯村 亮祐" userId="dcba63f2c401e88c" providerId="LiveId" clId="{AA2072F1-2A57-4B70-96D4-3B13B9338044}" dt="2019-09-07T10:23:43.887" v="4041"/>
        <pc:sldMkLst>
          <pc:docMk/>
          <pc:sldMk cId="863593877" sldId="259"/>
        </pc:sldMkLst>
        <pc:spChg chg="mod">
          <ac:chgData name="飯村 亮祐" userId="dcba63f2c401e88c" providerId="LiveId" clId="{AA2072F1-2A57-4B70-96D4-3B13B9338044}" dt="2019-09-07T10:21:55.113" v="4039"/>
          <ac:spMkLst>
            <pc:docMk/>
            <pc:sldMk cId="863593877" sldId="259"/>
            <ac:spMk id="3" creationId="{0856D988-397B-42D6-9BBF-2FB2FE3157AF}"/>
          </ac:spMkLst>
        </pc:spChg>
        <pc:spChg chg="add del">
          <ac:chgData name="飯村 亮祐" userId="dcba63f2c401e88c" providerId="LiveId" clId="{AA2072F1-2A57-4B70-96D4-3B13B9338044}" dt="2019-09-07T10:23:43.887" v="4041"/>
          <ac:spMkLst>
            <pc:docMk/>
            <pc:sldMk cId="863593877" sldId="259"/>
            <ac:spMk id="4" creationId="{37D90BCF-3348-4C0D-9578-B4FAD176E93A}"/>
          </ac:spMkLst>
        </pc:spChg>
        <pc:spChg chg="del">
          <ac:chgData name="飯村 亮祐" userId="dcba63f2c401e88c" providerId="LiveId" clId="{AA2072F1-2A57-4B70-96D4-3B13B9338044}" dt="2019-09-07T10:14:28.697" v="2882" actId="478"/>
          <ac:spMkLst>
            <pc:docMk/>
            <pc:sldMk cId="863593877" sldId="259"/>
            <ac:spMk id="5" creationId="{326F0463-3738-47F1-B204-AD7AC817CE62}"/>
          </ac:spMkLst>
        </pc:spChg>
      </pc:sldChg>
      <pc:sldChg chg="modSp add">
        <pc:chgData name="飯村 亮祐" userId="dcba63f2c401e88c" providerId="LiveId" clId="{AA2072F1-2A57-4B70-96D4-3B13B9338044}" dt="2019-09-07T10:30:34.857" v="5077"/>
        <pc:sldMkLst>
          <pc:docMk/>
          <pc:sldMk cId="1684230484" sldId="260"/>
        </pc:sldMkLst>
        <pc:spChg chg="mod">
          <ac:chgData name="飯村 亮祐" userId="dcba63f2c401e88c" providerId="LiveId" clId="{AA2072F1-2A57-4B70-96D4-3B13B9338044}" dt="2019-09-07T10:30:34.857" v="5077"/>
          <ac:spMkLst>
            <pc:docMk/>
            <pc:sldMk cId="1684230484" sldId="260"/>
            <ac:spMk id="3" creationId="{0856D988-397B-42D6-9BBF-2FB2FE3157AF}"/>
          </ac:spMkLst>
        </pc:spChg>
      </pc:sldChg>
      <pc:sldChg chg="modSp add">
        <pc:chgData name="飯村 亮祐" userId="dcba63f2c401e88c" providerId="LiveId" clId="{AA2072F1-2A57-4B70-96D4-3B13B9338044}" dt="2019-09-07T10:36:29.210" v="6109"/>
        <pc:sldMkLst>
          <pc:docMk/>
          <pc:sldMk cId="3284702633" sldId="261"/>
        </pc:sldMkLst>
        <pc:spChg chg="mod">
          <ac:chgData name="飯村 亮祐" userId="dcba63f2c401e88c" providerId="LiveId" clId="{AA2072F1-2A57-4B70-96D4-3B13B9338044}" dt="2019-09-07T10:36:29.210" v="6109"/>
          <ac:spMkLst>
            <pc:docMk/>
            <pc:sldMk cId="3284702633" sldId="261"/>
            <ac:spMk id="3" creationId="{0856D988-397B-42D6-9BBF-2FB2FE3157AF}"/>
          </ac:spMkLst>
        </pc:spChg>
      </pc:sldChg>
      <pc:sldChg chg="modSp add">
        <pc:chgData name="飯村 亮祐" userId="dcba63f2c401e88c" providerId="LiveId" clId="{AA2072F1-2A57-4B70-96D4-3B13B9338044}" dt="2019-09-07T10:38:42.072" v="6539"/>
        <pc:sldMkLst>
          <pc:docMk/>
          <pc:sldMk cId="2815276047" sldId="262"/>
        </pc:sldMkLst>
        <pc:spChg chg="mod">
          <ac:chgData name="飯村 亮祐" userId="dcba63f2c401e88c" providerId="LiveId" clId="{AA2072F1-2A57-4B70-96D4-3B13B9338044}" dt="2019-09-07T10:38:42.072" v="6539"/>
          <ac:spMkLst>
            <pc:docMk/>
            <pc:sldMk cId="2815276047" sldId="262"/>
            <ac:spMk id="3" creationId="{0856D988-397B-42D6-9BBF-2FB2FE3157AF}"/>
          </ac:spMkLst>
        </pc:spChg>
      </pc:sldChg>
      <pc:sldChg chg="modSp add">
        <pc:chgData name="飯村 亮祐" userId="dcba63f2c401e88c" providerId="LiveId" clId="{AA2072F1-2A57-4B70-96D4-3B13B9338044}" dt="2019-09-07T10:48:44.535" v="8172"/>
        <pc:sldMkLst>
          <pc:docMk/>
          <pc:sldMk cId="3278524624" sldId="263"/>
        </pc:sldMkLst>
        <pc:spChg chg="mod">
          <ac:chgData name="飯村 亮祐" userId="dcba63f2c401e88c" providerId="LiveId" clId="{AA2072F1-2A57-4B70-96D4-3B13B9338044}" dt="2019-09-07T10:40:06.654" v="6554"/>
          <ac:spMkLst>
            <pc:docMk/>
            <pc:sldMk cId="3278524624" sldId="263"/>
            <ac:spMk id="2" creationId="{CFAF3FBB-E688-41CD-82EE-9EB932CA7397}"/>
          </ac:spMkLst>
        </pc:spChg>
        <pc:spChg chg="mod">
          <ac:chgData name="飯村 亮祐" userId="dcba63f2c401e88c" providerId="LiveId" clId="{AA2072F1-2A57-4B70-96D4-3B13B9338044}" dt="2019-09-07T10:48:44.535" v="8172"/>
          <ac:spMkLst>
            <pc:docMk/>
            <pc:sldMk cId="3278524624" sldId="263"/>
            <ac:spMk id="3" creationId="{0856D988-397B-42D6-9BBF-2FB2FE3157AF}"/>
          </ac:spMkLst>
        </pc:spChg>
      </pc:sldChg>
      <pc:sldChg chg="modSp add">
        <pc:chgData name="飯村 亮祐" userId="dcba63f2c401e88c" providerId="LiveId" clId="{AA2072F1-2A57-4B70-96D4-3B13B9338044}" dt="2019-09-07T10:57:13.601" v="9566" actId="1076"/>
        <pc:sldMkLst>
          <pc:docMk/>
          <pc:sldMk cId="3389983449" sldId="264"/>
        </pc:sldMkLst>
        <pc:spChg chg="mod">
          <ac:chgData name="飯村 亮祐" userId="dcba63f2c401e88c" providerId="LiveId" clId="{AA2072F1-2A57-4B70-96D4-3B13B9338044}" dt="2019-09-07T10:49:03.651" v="8194"/>
          <ac:spMkLst>
            <pc:docMk/>
            <pc:sldMk cId="3389983449" sldId="264"/>
            <ac:spMk id="2" creationId="{CFAF3FBB-E688-41CD-82EE-9EB932CA7397}"/>
          </ac:spMkLst>
        </pc:spChg>
        <pc:spChg chg="mod">
          <ac:chgData name="飯村 亮祐" userId="dcba63f2c401e88c" providerId="LiveId" clId="{AA2072F1-2A57-4B70-96D4-3B13B9338044}" dt="2019-09-07T10:57:13.601" v="9566" actId="1076"/>
          <ac:spMkLst>
            <pc:docMk/>
            <pc:sldMk cId="3389983449" sldId="264"/>
            <ac:spMk id="3" creationId="{0856D988-397B-42D6-9BBF-2FB2FE3157AF}"/>
          </ac:spMkLst>
        </pc:spChg>
      </pc:sldChg>
      <pc:sldChg chg="modSp add">
        <pc:chgData name="飯村 亮祐" userId="dcba63f2c401e88c" providerId="LiveId" clId="{AA2072F1-2A57-4B70-96D4-3B13B9338044}" dt="2019-09-07T11:00:29.979" v="10050"/>
        <pc:sldMkLst>
          <pc:docMk/>
          <pc:sldMk cId="2690627000" sldId="265"/>
        </pc:sldMkLst>
        <pc:spChg chg="mod">
          <ac:chgData name="飯村 亮祐" userId="dcba63f2c401e88c" providerId="LiveId" clId="{AA2072F1-2A57-4B70-96D4-3B13B9338044}" dt="2019-09-07T11:00:29.979" v="10050"/>
          <ac:spMkLst>
            <pc:docMk/>
            <pc:sldMk cId="2690627000" sldId="265"/>
            <ac:spMk id="3" creationId="{0856D988-397B-42D6-9BBF-2FB2FE3157AF}"/>
          </ac:spMkLst>
        </pc:spChg>
      </pc:sldChg>
      <pc:sldChg chg="modSp add">
        <pc:chgData name="飯村 亮祐" userId="dcba63f2c401e88c" providerId="LiveId" clId="{AA2072F1-2A57-4B70-96D4-3B13B9338044}" dt="2019-09-07T11:55:51.860" v="17500"/>
        <pc:sldMkLst>
          <pc:docMk/>
          <pc:sldMk cId="4092854821" sldId="266"/>
        </pc:sldMkLst>
        <pc:spChg chg="mod">
          <ac:chgData name="飯村 亮祐" userId="dcba63f2c401e88c" providerId="LiveId" clId="{AA2072F1-2A57-4B70-96D4-3B13B9338044}" dt="2019-09-07T11:00:45.132" v="10055"/>
          <ac:spMkLst>
            <pc:docMk/>
            <pc:sldMk cId="4092854821" sldId="266"/>
            <ac:spMk id="2" creationId="{CFAF3FBB-E688-41CD-82EE-9EB932CA7397}"/>
          </ac:spMkLst>
        </pc:spChg>
        <pc:spChg chg="mod">
          <ac:chgData name="飯村 亮祐" userId="dcba63f2c401e88c" providerId="LiveId" clId="{AA2072F1-2A57-4B70-96D4-3B13B9338044}" dt="2019-09-07T11:55:51.860" v="17500"/>
          <ac:spMkLst>
            <pc:docMk/>
            <pc:sldMk cId="4092854821" sldId="266"/>
            <ac:spMk id="3" creationId="{0856D988-397B-42D6-9BBF-2FB2FE3157AF}"/>
          </ac:spMkLst>
        </pc:spChg>
      </pc:sldChg>
      <pc:sldChg chg="modSp add">
        <pc:chgData name="飯村 亮祐" userId="dcba63f2c401e88c" providerId="LiveId" clId="{AA2072F1-2A57-4B70-96D4-3B13B9338044}" dt="2019-09-07T11:31:04.692" v="14016" actId="20577"/>
        <pc:sldMkLst>
          <pc:docMk/>
          <pc:sldMk cId="2237776698" sldId="267"/>
        </pc:sldMkLst>
        <pc:spChg chg="mod">
          <ac:chgData name="飯村 亮祐" userId="dcba63f2c401e88c" providerId="LiveId" clId="{AA2072F1-2A57-4B70-96D4-3B13B9338044}" dt="2019-09-07T11:31:04.692" v="14016" actId="20577"/>
          <ac:spMkLst>
            <pc:docMk/>
            <pc:sldMk cId="2237776698" sldId="267"/>
            <ac:spMk id="3" creationId="{0856D988-397B-42D6-9BBF-2FB2FE3157AF}"/>
          </ac:spMkLst>
        </pc:spChg>
      </pc:sldChg>
      <pc:sldChg chg="modSp add">
        <pc:chgData name="飯村 亮祐" userId="dcba63f2c401e88c" providerId="LiveId" clId="{AA2072F1-2A57-4B70-96D4-3B13B9338044}" dt="2019-09-07T11:29:37.939" v="13929"/>
        <pc:sldMkLst>
          <pc:docMk/>
          <pc:sldMk cId="1316307705" sldId="268"/>
        </pc:sldMkLst>
        <pc:spChg chg="mod">
          <ac:chgData name="飯村 亮祐" userId="dcba63f2c401e88c" providerId="LiveId" clId="{AA2072F1-2A57-4B70-96D4-3B13B9338044}" dt="2019-09-07T11:29:37.939" v="13929"/>
          <ac:spMkLst>
            <pc:docMk/>
            <pc:sldMk cId="1316307705" sldId="268"/>
            <ac:spMk id="3" creationId="{0856D988-397B-42D6-9BBF-2FB2FE3157AF}"/>
          </ac:spMkLst>
        </pc:spChg>
      </pc:sldChg>
      <pc:sldChg chg="modSp add">
        <pc:chgData name="飯村 亮祐" userId="dcba63f2c401e88c" providerId="LiveId" clId="{AA2072F1-2A57-4B70-96D4-3B13B9338044}" dt="2019-09-07T11:43:37.797" v="15592"/>
        <pc:sldMkLst>
          <pc:docMk/>
          <pc:sldMk cId="2890452758" sldId="269"/>
        </pc:sldMkLst>
        <pc:spChg chg="mod">
          <ac:chgData name="飯村 亮祐" userId="dcba63f2c401e88c" providerId="LiveId" clId="{AA2072F1-2A57-4B70-96D4-3B13B9338044}" dt="2019-09-07T11:43:37.797" v="15592"/>
          <ac:spMkLst>
            <pc:docMk/>
            <pc:sldMk cId="2890452758" sldId="269"/>
            <ac:spMk id="3" creationId="{0856D988-397B-42D6-9BBF-2FB2FE3157AF}"/>
          </ac:spMkLst>
        </pc:spChg>
      </pc:sldChg>
      <pc:sldChg chg="modSp add">
        <pc:chgData name="飯村 亮祐" userId="dcba63f2c401e88c" providerId="LiveId" clId="{AA2072F1-2A57-4B70-96D4-3B13B9338044}" dt="2019-09-07T11:50:44.480" v="17016"/>
        <pc:sldMkLst>
          <pc:docMk/>
          <pc:sldMk cId="3900552755" sldId="270"/>
        </pc:sldMkLst>
        <pc:spChg chg="mod">
          <ac:chgData name="飯村 亮祐" userId="dcba63f2c401e88c" providerId="LiveId" clId="{AA2072F1-2A57-4B70-96D4-3B13B9338044}" dt="2019-09-07T11:50:44.480" v="17016"/>
          <ac:spMkLst>
            <pc:docMk/>
            <pc:sldMk cId="3900552755" sldId="270"/>
            <ac:spMk id="3" creationId="{0856D988-397B-42D6-9BBF-2FB2FE3157AF}"/>
          </ac:spMkLst>
        </pc:spChg>
      </pc:sldChg>
      <pc:sldChg chg="modSp add">
        <pc:chgData name="飯村 亮祐" userId="dcba63f2c401e88c" providerId="LiveId" clId="{AA2072F1-2A57-4B70-96D4-3B13B9338044}" dt="2019-09-07T11:58:14.011" v="17986" actId="20577"/>
        <pc:sldMkLst>
          <pc:docMk/>
          <pc:sldMk cId="2402171881" sldId="271"/>
        </pc:sldMkLst>
        <pc:spChg chg="mod">
          <ac:chgData name="飯村 亮祐" userId="dcba63f2c401e88c" providerId="LiveId" clId="{AA2072F1-2A57-4B70-96D4-3B13B9338044}" dt="2019-09-07T11:51:34.432" v="17021"/>
          <ac:spMkLst>
            <pc:docMk/>
            <pc:sldMk cId="2402171881" sldId="271"/>
            <ac:spMk id="2" creationId="{CFAF3FBB-E688-41CD-82EE-9EB932CA7397}"/>
          </ac:spMkLst>
        </pc:spChg>
        <pc:spChg chg="mod">
          <ac:chgData name="飯村 亮祐" userId="dcba63f2c401e88c" providerId="LiveId" clId="{AA2072F1-2A57-4B70-96D4-3B13B9338044}" dt="2019-09-07T11:58:14.011" v="17986" actId="20577"/>
          <ac:spMkLst>
            <pc:docMk/>
            <pc:sldMk cId="2402171881" sldId="271"/>
            <ac:spMk id="3" creationId="{0856D988-397B-42D6-9BBF-2FB2FE3157A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9DA8-67DF-4DD1-A6B5-8DBD17E01896}"/>
              </a:ext>
            </a:extLst>
          </p:cNvPr>
          <p:cNvSpPr>
            <a:spLocks noGrp="1"/>
          </p:cNvSpPr>
          <p:nvPr>
            <p:ph type="ctrTitle"/>
          </p:nvPr>
        </p:nvSpPr>
        <p:spPr/>
        <p:txBody>
          <a:bodyPr/>
          <a:lstStyle/>
          <a:p>
            <a:r>
              <a:rPr lang="ja-JP" altLang="en-US" dirty="0"/>
              <a:t>機械学習入門</a:t>
            </a:r>
            <a:endParaRPr lang="en-US" dirty="0"/>
          </a:p>
        </p:txBody>
      </p:sp>
      <p:sp>
        <p:nvSpPr>
          <p:cNvPr id="3" name="Subtitle 2">
            <a:extLst>
              <a:ext uri="{FF2B5EF4-FFF2-40B4-BE49-F238E27FC236}">
                <a16:creationId xmlns:a16="http://schemas.microsoft.com/office/drawing/2014/main" id="{747B7876-9750-4F49-840F-AAD5DEFEA219}"/>
              </a:ext>
            </a:extLst>
          </p:cNvPr>
          <p:cNvSpPr>
            <a:spLocks noGrp="1"/>
          </p:cNvSpPr>
          <p:nvPr>
            <p:ph type="subTitle" idx="1"/>
          </p:nvPr>
        </p:nvSpPr>
        <p:spPr/>
        <p:txBody>
          <a:bodyPr/>
          <a:lstStyle/>
          <a:p>
            <a:r>
              <a:rPr lang="ja-JP" altLang="en-US" dirty="0"/>
              <a:t>線形回帰分析</a:t>
            </a:r>
            <a:endParaRPr lang="en-US" dirty="0"/>
          </a:p>
        </p:txBody>
      </p:sp>
    </p:spTree>
    <p:extLst>
      <p:ext uri="{BB962C8B-B14F-4D97-AF65-F5344CB8AC3E}">
        <p14:creationId xmlns:p14="http://schemas.microsoft.com/office/powerpoint/2010/main" val="380345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　その１</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065867"/>
            <a:ext cx="9937995" cy="1477328"/>
          </a:xfrm>
          <a:prstGeom prst="rect">
            <a:avLst/>
          </a:prstGeom>
          <a:noFill/>
        </p:spPr>
        <p:txBody>
          <a:bodyPr wrap="square" rtlCol="0">
            <a:spAutoFit/>
          </a:bodyPr>
          <a:lstStyle/>
          <a:p>
            <a:r>
              <a:rPr lang="ja-JP" altLang="en-US" dirty="0"/>
              <a:t>まとめると、差の合計をもっとも小さくする直線というものを、厳密に定義し、</a:t>
            </a:r>
            <a:r>
              <a:rPr lang="en-US" altLang="ja-JP" dirty="0"/>
              <a:t>2</a:t>
            </a:r>
            <a:r>
              <a:rPr lang="ja-JP" altLang="en-US" dirty="0"/>
              <a:t>乗の差の合計を最小にする直線としたということです。</a:t>
            </a:r>
            <a:endParaRPr lang="en-US" altLang="ja-JP" dirty="0"/>
          </a:p>
          <a:p>
            <a:endParaRPr lang="en-US" altLang="ja-JP" dirty="0"/>
          </a:p>
          <a:p>
            <a:r>
              <a:rPr lang="ja-JP" altLang="en-US" dirty="0"/>
              <a:t>なお、この差というのも専門用語では残差とよびます。故に正確には残差の</a:t>
            </a:r>
            <a:r>
              <a:rPr lang="en-US" altLang="ja-JP" dirty="0"/>
              <a:t>2</a:t>
            </a:r>
            <a:r>
              <a:rPr lang="ja-JP" altLang="en-US" dirty="0"/>
              <a:t>乗の合計値を最小とする直線です。</a:t>
            </a:r>
            <a:endParaRPr lang="en-US" altLang="ja-JP" dirty="0"/>
          </a:p>
        </p:txBody>
      </p:sp>
    </p:spTree>
    <p:extLst>
      <p:ext uri="{BB962C8B-B14F-4D97-AF65-F5344CB8AC3E}">
        <p14:creationId xmlns:p14="http://schemas.microsoft.com/office/powerpoint/2010/main" val="269062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　その２</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065867"/>
            <a:ext cx="9937995" cy="2862322"/>
          </a:xfrm>
          <a:prstGeom prst="rect">
            <a:avLst/>
          </a:prstGeom>
          <a:noFill/>
        </p:spPr>
        <p:txBody>
          <a:bodyPr wrap="square" rtlCol="0">
            <a:spAutoFit/>
          </a:bodyPr>
          <a:lstStyle/>
          <a:p>
            <a:r>
              <a:rPr lang="ja-JP" altLang="en-US" dirty="0"/>
              <a:t>さてここからは少し話を変えていきます。</a:t>
            </a:r>
            <a:endParaRPr lang="en-US" altLang="ja-JP" dirty="0"/>
          </a:p>
          <a:p>
            <a:endParaRPr lang="en-US" altLang="ja-JP" dirty="0"/>
          </a:p>
          <a:p>
            <a:r>
              <a:rPr lang="ja-JP" altLang="en-US" dirty="0"/>
              <a:t>これまでの例では、車の台数と、渋滞時間の関係について</a:t>
            </a:r>
            <a:r>
              <a:rPr lang="en-US" altLang="ja-JP" dirty="0"/>
              <a:t>3</a:t>
            </a:r>
            <a:r>
              <a:rPr lang="ja-JP" altLang="en-US" dirty="0"/>
              <a:t>つか</a:t>
            </a:r>
            <a:r>
              <a:rPr lang="en-US" altLang="ja-JP" dirty="0"/>
              <a:t>4</a:t>
            </a:r>
            <a:r>
              <a:rPr lang="ja-JP" altLang="en-US" dirty="0"/>
              <a:t>つの観測値しか用いていませんでした。しかし、実世界において、観測値が</a:t>
            </a:r>
            <a:r>
              <a:rPr lang="en-US" altLang="ja-JP" dirty="0"/>
              <a:t>4</a:t>
            </a:r>
            <a:r>
              <a:rPr lang="ja-JP" altLang="en-US" dirty="0"/>
              <a:t>つしかなく、</a:t>
            </a:r>
            <a:r>
              <a:rPr lang="en-US" altLang="ja-JP" dirty="0"/>
              <a:t>5</a:t>
            </a:r>
            <a:r>
              <a:rPr lang="ja-JP" altLang="en-US" dirty="0"/>
              <a:t>つ目、</a:t>
            </a:r>
            <a:r>
              <a:rPr lang="en-US" altLang="ja-JP" dirty="0"/>
              <a:t>6</a:t>
            </a:r>
            <a:r>
              <a:rPr lang="ja-JP" altLang="en-US" dirty="0"/>
              <a:t>つ目をその</a:t>
            </a:r>
            <a:r>
              <a:rPr lang="en-US" altLang="ja-JP" dirty="0"/>
              <a:t>4</a:t>
            </a:r>
            <a:r>
              <a:rPr lang="ja-JP" altLang="en-US" dirty="0"/>
              <a:t>つをもとに引いた予測直線から予測するなんてことはありません。</a:t>
            </a:r>
            <a:endParaRPr lang="en-US" altLang="ja-JP" dirty="0"/>
          </a:p>
          <a:p>
            <a:r>
              <a:rPr lang="ja-JP" altLang="en-US" dirty="0"/>
              <a:t>車の台数について、</a:t>
            </a:r>
            <a:r>
              <a:rPr lang="en-US" altLang="ja-JP" dirty="0" err="1"/>
              <a:t>Nexco</a:t>
            </a:r>
            <a:r>
              <a:rPr lang="ja-JP" altLang="en-US" dirty="0"/>
              <a:t>東日本によれば一日当たりの高速道路の利用台数は</a:t>
            </a:r>
            <a:r>
              <a:rPr lang="en-US" altLang="ja-JP" dirty="0"/>
              <a:t>10</a:t>
            </a:r>
            <a:r>
              <a:rPr lang="ja-JP" altLang="en-US" dirty="0"/>
              <a:t>万台を超えています。この車一台一台に実際に渋滞にかかった時間（渋滞がなかった場合は</a:t>
            </a:r>
            <a:r>
              <a:rPr lang="en-US" altLang="ja-JP" dirty="0"/>
              <a:t>0</a:t>
            </a:r>
            <a:r>
              <a:rPr lang="ja-JP" altLang="en-US" dirty="0"/>
              <a:t>分を府向けて）があるのですから、この</a:t>
            </a:r>
            <a:r>
              <a:rPr lang="en-US" altLang="ja-JP" dirty="0"/>
              <a:t>10</a:t>
            </a:r>
            <a:r>
              <a:rPr lang="ja-JP" altLang="en-US" dirty="0"/>
              <a:t>万の点をもとに直線を引いていくことになります。</a:t>
            </a:r>
            <a:endParaRPr lang="en-US" altLang="ja-JP" dirty="0"/>
          </a:p>
          <a:p>
            <a:r>
              <a:rPr lang="ja-JP" altLang="en-US" dirty="0"/>
              <a:t>ただ、実際どうやって残差をもとに直線を修正していき、最終的に理想的な一本の直線を算出するのでしょうか。</a:t>
            </a:r>
            <a:endParaRPr lang="en-US" altLang="ja-JP" dirty="0"/>
          </a:p>
        </p:txBody>
      </p:sp>
    </p:spTree>
    <p:extLst>
      <p:ext uri="{BB962C8B-B14F-4D97-AF65-F5344CB8AC3E}">
        <p14:creationId xmlns:p14="http://schemas.microsoft.com/office/powerpoint/2010/main" val="409285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　その２</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065867"/>
            <a:ext cx="9937995" cy="2862322"/>
          </a:xfrm>
          <a:prstGeom prst="rect">
            <a:avLst/>
          </a:prstGeom>
          <a:noFill/>
        </p:spPr>
        <p:txBody>
          <a:bodyPr wrap="square" rtlCol="0">
            <a:spAutoFit/>
          </a:bodyPr>
          <a:lstStyle/>
          <a:p>
            <a:r>
              <a:rPr lang="ja-JP" altLang="en-US" dirty="0"/>
              <a:t>違う例としてマラソンランナーの練習時間と連続走行可能距離の関係について考えていきたいと思います。</a:t>
            </a:r>
            <a:endParaRPr lang="en-US" altLang="ja-JP" dirty="0"/>
          </a:p>
          <a:p>
            <a:r>
              <a:rPr lang="ja-JP" altLang="en-US" dirty="0"/>
              <a:t>練習時間が増えれば、続けて走ることができる距離が伸びていくのはなんとなく想像つきますね。</a:t>
            </a:r>
            <a:endParaRPr lang="en-US" altLang="ja-JP" dirty="0"/>
          </a:p>
          <a:p>
            <a:r>
              <a:rPr lang="ja-JP" altLang="en-US" dirty="0"/>
              <a:t>そして、点ではなくあらかじめ仮の予測直線があたえられていると仮定します。</a:t>
            </a:r>
            <a:endParaRPr lang="en-US" altLang="ja-JP" dirty="0"/>
          </a:p>
          <a:p>
            <a:r>
              <a:rPr lang="ja-JP" altLang="en-US" dirty="0"/>
              <a:t>その予想直線を、今回は数式で示してみましょう。直線を示し式は、学校の数学の時間で習っていますね。覚えていますか。</a:t>
            </a:r>
            <a:endParaRPr lang="en-US" altLang="ja-JP" dirty="0"/>
          </a:p>
          <a:p>
            <a:r>
              <a:rPr lang="en-US" altLang="ja-JP" dirty="0"/>
              <a:t>Y = ax + b </a:t>
            </a:r>
            <a:r>
              <a:rPr lang="ja-JP" altLang="en-US" dirty="0"/>
              <a:t>が一般形で、今回は　</a:t>
            </a:r>
            <a:r>
              <a:rPr lang="en-US" altLang="ja-JP" dirty="0"/>
              <a:t>Y = 2x + 5 </a:t>
            </a:r>
            <a:r>
              <a:rPr lang="ja-JP" altLang="en-US" dirty="0"/>
              <a:t>という予測直線があたえられたと仮定します。</a:t>
            </a:r>
            <a:r>
              <a:rPr lang="en-US" altLang="ja-JP" dirty="0"/>
              <a:t>Y</a:t>
            </a:r>
            <a:r>
              <a:rPr lang="ja-JP" altLang="en-US" dirty="0"/>
              <a:t>は連続走行可能距離で</a:t>
            </a:r>
            <a:r>
              <a:rPr lang="en-US" altLang="ja-JP" dirty="0"/>
              <a:t>X</a:t>
            </a:r>
            <a:r>
              <a:rPr lang="ja-JP" altLang="en-US" dirty="0"/>
              <a:t>が実際の練習時間です。もし練習時間が</a:t>
            </a:r>
            <a:r>
              <a:rPr lang="en-US" altLang="ja-JP" dirty="0"/>
              <a:t>2</a:t>
            </a:r>
            <a:r>
              <a:rPr lang="ja-JP" altLang="en-US" dirty="0"/>
              <a:t>時間なら　</a:t>
            </a:r>
            <a:r>
              <a:rPr lang="en-US" altLang="ja-JP" dirty="0"/>
              <a:t>Y = 2*2 + 5</a:t>
            </a:r>
            <a:r>
              <a:rPr lang="ja-JP" altLang="en-US" dirty="0"/>
              <a:t>で</a:t>
            </a:r>
            <a:r>
              <a:rPr lang="en-US" altLang="ja-JP" dirty="0"/>
              <a:t>9km</a:t>
            </a:r>
            <a:r>
              <a:rPr lang="ja-JP" altLang="en-US" dirty="0"/>
              <a:t>の連続走行可能距離が走れるようになったということになります。</a:t>
            </a:r>
            <a:endParaRPr lang="en-US" altLang="ja-JP" dirty="0"/>
          </a:p>
          <a:p>
            <a:r>
              <a:rPr lang="ja-JP" altLang="en-US" dirty="0"/>
              <a:t>この時</a:t>
            </a:r>
            <a:r>
              <a:rPr lang="en-US" altLang="ja-JP" dirty="0"/>
              <a:t>5</a:t>
            </a:r>
            <a:r>
              <a:rPr lang="ja-JP" altLang="en-US" dirty="0"/>
              <a:t>って何を表しているのでしょうか。</a:t>
            </a:r>
            <a:endParaRPr lang="en-US" altLang="ja-JP" dirty="0"/>
          </a:p>
        </p:txBody>
      </p:sp>
    </p:spTree>
    <p:extLst>
      <p:ext uri="{BB962C8B-B14F-4D97-AF65-F5344CB8AC3E}">
        <p14:creationId xmlns:p14="http://schemas.microsoft.com/office/powerpoint/2010/main" val="223777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　その２</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065867"/>
            <a:ext cx="9937995" cy="3139321"/>
          </a:xfrm>
          <a:prstGeom prst="rect">
            <a:avLst/>
          </a:prstGeom>
          <a:noFill/>
        </p:spPr>
        <p:txBody>
          <a:bodyPr wrap="square" rtlCol="0">
            <a:spAutoFit/>
          </a:bodyPr>
          <a:lstStyle/>
          <a:p>
            <a:r>
              <a:rPr lang="ja-JP" altLang="en-US" dirty="0"/>
              <a:t>一般形でいえば</a:t>
            </a:r>
            <a:r>
              <a:rPr lang="en-US" altLang="ja-JP" dirty="0"/>
              <a:t>5</a:t>
            </a:r>
            <a:r>
              <a:rPr lang="ja-JP" altLang="en-US" dirty="0"/>
              <a:t>は</a:t>
            </a:r>
            <a:r>
              <a:rPr lang="en-US" altLang="ja-JP" dirty="0"/>
              <a:t>b</a:t>
            </a:r>
            <a:r>
              <a:rPr lang="ja-JP" altLang="en-US" dirty="0"/>
              <a:t>にあたります。このｂのことを何というか私たちは習っていますが、覚えていますか。そう切片ですね。</a:t>
            </a:r>
            <a:endParaRPr lang="en-US" altLang="ja-JP" dirty="0"/>
          </a:p>
          <a:p>
            <a:r>
              <a:rPr lang="ja-JP" altLang="en-US" dirty="0"/>
              <a:t>しかし、ただ言葉を覚えていてもその意味を知らなければ意味がありません。切片って何でしょうか。</a:t>
            </a:r>
            <a:endParaRPr lang="en-US" altLang="ja-JP" dirty="0"/>
          </a:p>
          <a:p>
            <a:r>
              <a:rPr lang="ja-JP" altLang="en-US" dirty="0"/>
              <a:t>グラフで示してみましょう。</a:t>
            </a:r>
            <a:endParaRPr lang="en-US" altLang="ja-JP" dirty="0"/>
          </a:p>
          <a:p>
            <a:endParaRPr lang="en-US" altLang="ja-JP" dirty="0"/>
          </a:p>
          <a:p>
            <a:r>
              <a:rPr lang="ja-JP" altLang="en-US" dirty="0"/>
              <a:t>（グラフ）</a:t>
            </a:r>
            <a:endParaRPr lang="en-US" altLang="ja-JP" dirty="0"/>
          </a:p>
          <a:p>
            <a:endParaRPr lang="en-US" altLang="ja-JP" dirty="0"/>
          </a:p>
          <a:p>
            <a:r>
              <a:rPr lang="ja-JP" altLang="en-US" dirty="0"/>
              <a:t>グラフからもわかる通り、切片とは、</a:t>
            </a:r>
            <a:r>
              <a:rPr lang="en-US" altLang="ja-JP" dirty="0"/>
              <a:t>X</a:t>
            </a:r>
            <a:r>
              <a:rPr lang="ja-JP" altLang="en-US" dirty="0"/>
              <a:t>の値が</a:t>
            </a:r>
            <a:r>
              <a:rPr lang="en-US" altLang="ja-JP" dirty="0"/>
              <a:t>0</a:t>
            </a:r>
            <a:r>
              <a:rPr lang="ja-JP" altLang="en-US" dirty="0"/>
              <a:t>であるときの</a:t>
            </a:r>
            <a:r>
              <a:rPr lang="en-US" altLang="ja-JP" dirty="0"/>
              <a:t>Y</a:t>
            </a:r>
            <a:r>
              <a:rPr lang="ja-JP" altLang="en-US" dirty="0"/>
              <a:t>の値です。これを文脈に沿って言い換えると、</a:t>
            </a:r>
            <a:r>
              <a:rPr lang="en-US" altLang="ja-JP" dirty="0"/>
              <a:t>0</a:t>
            </a:r>
            <a:r>
              <a:rPr lang="ja-JP" altLang="en-US" dirty="0"/>
              <a:t>時間練習した時の走行可能距離は</a:t>
            </a:r>
            <a:r>
              <a:rPr lang="en-US" altLang="ja-JP" dirty="0"/>
              <a:t>5km</a:t>
            </a:r>
            <a:r>
              <a:rPr lang="ja-JP" altLang="en-US" dirty="0"/>
              <a:t>ということになります。そうです。つまりこのマラソンランナーが初めからもっていたポテンシャルのようなものです。</a:t>
            </a:r>
            <a:endParaRPr lang="en-US" altLang="ja-JP" dirty="0"/>
          </a:p>
          <a:p>
            <a:r>
              <a:rPr lang="ja-JP" altLang="en-US" dirty="0"/>
              <a:t>重要なのは、切片というのは</a:t>
            </a:r>
            <a:r>
              <a:rPr lang="en-US" altLang="ja-JP" dirty="0"/>
              <a:t>X</a:t>
            </a:r>
            <a:r>
              <a:rPr lang="ja-JP" altLang="en-US" dirty="0"/>
              <a:t>の値に左右されず一定だということです。</a:t>
            </a:r>
            <a:endParaRPr lang="en-US" altLang="ja-JP" dirty="0"/>
          </a:p>
        </p:txBody>
      </p:sp>
    </p:spTree>
    <p:extLst>
      <p:ext uri="{BB962C8B-B14F-4D97-AF65-F5344CB8AC3E}">
        <p14:creationId xmlns:p14="http://schemas.microsoft.com/office/powerpoint/2010/main" val="131630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　その２</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065867"/>
            <a:ext cx="9937995" cy="3693319"/>
          </a:xfrm>
          <a:prstGeom prst="rect">
            <a:avLst/>
          </a:prstGeom>
          <a:noFill/>
        </p:spPr>
        <p:txBody>
          <a:bodyPr wrap="square" rtlCol="0">
            <a:spAutoFit/>
          </a:bodyPr>
          <a:lstStyle/>
          <a:p>
            <a:r>
              <a:rPr lang="ja-JP" altLang="en-US" dirty="0"/>
              <a:t>さて </a:t>
            </a:r>
            <a:r>
              <a:rPr lang="en-US" altLang="ja-JP" dirty="0"/>
              <a:t>Y = 2x + 5</a:t>
            </a:r>
            <a:r>
              <a:rPr lang="ja-JP" altLang="en-US" dirty="0"/>
              <a:t>に関して、今度は</a:t>
            </a:r>
            <a:r>
              <a:rPr lang="en-US" altLang="ja-JP" dirty="0"/>
              <a:t>2</a:t>
            </a:r>
            <a:r>
              <a:rPr lang="ja-JP" altLang="en-US" dirty="0"/>
              <a:t>という値に注目してみましょう。</a:t>
            </a:r>
            <a:r>
              <a:rPr lang="en-US" altLang="ja-JP" dirty="0"/>
              <a:t>2</a:t>
            </a:r>
            <a:r>
              <a:rPr lang="ja-JP" altLang="en-US" dirty="0"/>
              <a:t>のような</a:t>
            </a:r>
            <a:r>
              <a:rPr lang="en-US" altLang="ja-JP" dirty="0"/>
              <a:t>x</a:t>
            </a:r>
            <a:r>
              <a:rPr lang="ja-JP" altLang="en-US" dirty="0"/>
              <a:t>の係数を数学的には傾きといいますね。なんで傾きっていうのでしょうか。</a:t>
            </a:r>
            <a:endParaRPr lang="en-US" altLang="ja-JP" dirty="0"/>
          </a:p>
          <a:p>
            <a:r>
              <a:rPr lang="ja-JP" altLang="en-US" dirty="0"/>
              <a:t>それはグラフを見てみればわかります。実はこの</a:t>
            </a:r>
            <a:r>
              <a:rPr lang="en-US" altLang="ja-JP" dirty="0"/>
              <a:t>2</a:t>
            </a:r>
            <a:r>
              <a:rPr lang="ja-JP" altLang="en-US" dirty="0"/>
              <a:t>という値ですが、正確には</a:t>
            </a:r>
            <a:r>
              <a:rPr lang="en-US" altLang="ja-JP" dirty="0"/>
              <a:t>2/1</a:t>
            </a:r>
            <a:r>
              <a:rPr lang="ja-JP" altLang="en-US" dirty="0"/>
              <a:t>という値だと考えてください。</a:t>
            </a:r>
            <a:r>
              <a:rPr lang="en-US" altLang="ja-JP" dirty="0"/>
              <a:t>X</a:t>
            </a:r>
            <a:r>
              <a:rPr lang="ja-JP" altLang="en-US" dirty="0"/>
              <a:t>が</a:t>
            </a:r>
            <a:r>
              <a:rPr lang="en-US" altLang="ja-JP" dirty="0"/>
              <a:t>1</a:t>
            </a:r>
            <a:r>
              <a:rPr lang="ja-JP" altLang="en-US" dirty="0"/>
              <a:t>時間である場合、２＊１で２、練習時間が</a:t>
            </a:r>
            <a:r>
              <a:rPr lang="en-US" altLang="ja-JP" dirty="0"/>
              <a:t>2</a:t>
            </a:r>
            <a:r>
              <a:rPr lang="ja-JP" altLang="en-US" dirty="0"/>
              <a:t>時間なら２＊２で４という具合で、２</a:t>
            </a:r>
            <a:r>
              <a:rPr lang="en-US" altLang="ja-JP" dirty="0"/>
              <a:t>X</a:t>
            </a:r>
            <a:r>
              <a:rPr lang="ja-JP" altLang="en-US" dirty="0"/>
              <a:t>は変化していきますが、これをグラフで確認してみます。</a:t>
            </a:r>
            <a:endParaRPr lang="en-US" altLang="ja-JP" dirty="0"/>
          </a:p>
          <a:p>
            <a:r>
              <a:rPr lang="ja-JP" altLang="en-US" dirty="0"/>
              <a:t>そうすると、</a:t>
            </a:r>
            <a:r>
              <a:rPr lang="en-US" altLang="ja-JP" dirty="0"/>
              <a:t>X</a:t>
            </a:r>
            <a:r>
              <a:rPr lang="ja-JP" altLang="en-US" dirty="0"/>
              <a:t>が</a:t>
            </a:r>
            <a:r>
              <a:rPr lang="en-US" altLang="ja-JP" dirty="0"/>
              <a:t>1</a:t>
            </a:r>
            <a:r>
              <a:rPr lang="ja-JP" altLang="en-US" dirty="0"/>
              <a:t>時間変化した場合、</a:t>
            </a:r>
            <a:r>
              <a:rPr lang="en-US" altLang="ja-JP" dirty="0"/>
              <a:t>Y</a:t>
            </a:r>
            <a:r>
              <a:rPr lang="ja-JP" altLang="en-US" dirty="0"/>
              <a:t>の縦方向に２</a:t>
            </a:r>
            <a:r>
              <a:rPr lang="en-US" altLang="ja-JP" dirty="0"/>
              <a:t>km</a:t>
            </a:r>
            <a:r>
              <a:rPr lang="ja-JP" altLang="en-US" dirty="0"/>
              <a:t>変化しているのがわかります。この</a:t>
            </a:r>
            <a:r>
              <a:rPr lang="en-US" altLang="ja-JP" dirty="0"/>
              <a:t>X</a:t>
            </a:r>
            <a:r>
              <a:rPr lang="ja-JP" altLang="en-US" dirty="0"/>
              <a:t>が１変化した場合に</a:t>
            </a:r>
            <a:r>
              <a:rPr lang="en-US" altLang="ja-JP" dirty="0"/>
              <a:t>Y</a:t>
            </a:r>
            <a:r>
              <a:rPr lang="ja-JP" altLang="en-US" dirty="0"/>
              <a:t>がどの程度変化するのかという変化量に傾きという名前がついています。なぜでしょう。だって、この直線の傾きって、その名前がついた傾きそのものですよね。</a:t>
            </a:r>
            <a:endParaRPr lang="en-US" altLang="ja-JP" dirty="0"/>
          </a:p>
          <a:p>
            <a:r>
              <a:rPr lang="ja-JP" altLang="en-US" dirty="0"/>
              <a:t>つまり、</a:t>
            </a:r>
            <a:r>
              <a:rPr lang="en-US" altLang="ja-JP" dirty="0"/>
              <a:t>X</a:t>
            </a:r>
            <a:r>
              <a:rPr lang="ja-JP" altLang="en-US" dirty="0"/>
              <a:t>が</a:t>
            </a:r>
            <a:r>
              <a:rPr lang="en-US" altLang="ja-JP" dirty="0"/>
              <a:t>1</a:t>
            </a:r>
            <a:r>
              <a:rPr lang="ja-JP" altLang="en-US" dirty="0"/>
              <a:t>変化する</a:t>
            </a:r>
            <a:r>
              <a:rPr lang="en-US" altLang="ja-JP" dirty="0"/>
              <a:t>Y</a:t>
            </a:r>
            <a:r>
              <a:rPr lang="ja-JP" altLang="en-US" dirty="0"/>
              <a:t>の変化量は直線の傾き具合そのものであるということです。言い換えれば、直線の傾き具合というのは、</a:t>
            </a:r>
            <a:r>
              <a:rPr lang="en-US" altLang="ja-JP" dirty="0"/>
              <a:t>X</a:t>
            </a:r>
            <a:r>
              <a:rPr lang="ja-JP" altLang="en-US" dirty="0"/>
              <a:t>に対する</a:t>
            </a:r>
            <a:r>
              <a:rPr lang="en-US" altLang="ja-JP" dirty="0"/>
              <a:t>Y</a:t>
            </a:r>
            <a:r>
              <a:rPr lang="ja-JP" altLang="en-US" dirty="0"/>
              <a:t>の変化量が変われば変わってきます。そ</a:t>
            </a:r>
            <a:endParaRPr lang="en-US" altLang="ja-JP" dirty="0"/>
          </a:p>
          <a:p>
            <a:r>
              <a:rPr lang="ja-JP" altLang="en-US" dirty="0"/>
              <a:t>そして実は、直線というのは、この傾き具合と</a:t>
            </a:r>
            <a:r>
              <a:rPr lang="en-US" altLang="ja-JP" dirty="0"/>
              <a:t>X</a:t>
            </a:r>
            <a:r>
              <a:rPr lang="ja-JP" altLang="en-US" dirty="0"/>
              <a:t>が</a:t>
            </a:r>
            <a:r>
              <a:rPr lang="en-US" altLang="ja-JP" dirty="0"/>
              <a:t>0</a:t>
            </a:r>
            <a:r>
              <a:rPr lang="ja-JP" altLang="en-US" dirty="0"/>
              <a:t>であるときの</a:t>
            </a:r>
            <a:r>
              <a:rPr lang="en-US" altLang="ja-JP" dirty="0"/>
              <a:t>Y</a:t>
            </a:r>
            <a:r>
              <a:rPr lang="ja-JP" altLang="en-US" dirty="0"/>
              <a:t>の値さえ決まっていれば一本に限定されるのです。</a:t>
            </a:r>
            <a:endParaRPr lang="en-US" altLang="ja-JP" dirty="0"/>
          </a:p>
          <a:p>
            <a:r>
              <a:rPr lang="ja-JP" altLang="en-US" dirty="0"/>
              <a:t>そう、直線を引きたければ、傾きと切片さえわかればいいのです。</a:t>
            </a:r>
            <a:endParaRPr lang="en-US" altLang="ja-JP" dirty="0"/>
          </a:p>
        </p:txBody>
      </p:sp>
    </p:spTree>
    <p:extLst>
      <p:ext uri="{BB962C8B-B14F-4D97-AF65-F5344CB8AC3E}">
        <p14:creationId xmlns:p14="http://schemas.microsoft.com/office/powerpoint/2010/main" val="289045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　その２</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065867"/>
            <a:ext cx="9937995" cy="4524315"/>
          </a:xfrm>
          <a:prstGeom prst="rect">
            <a:avLst/>
          </a:prstGeom>
          <a:noFill/>
        </p:spPr>
        <p:txBody>
          <a:bodyPr wrap="square" rtlCol="0">
            <a:spAutoFit/>
          </a:bodyPr>
          <a:lstStyle/>
          <a:p>
            <a:r>
              <a:rPr lang="ja-JP" altLang="en-US" dirty="0"/>
              <a:t>しつこく見ていきます。切片は定まっているが傾きが定まっていないというケースを仮定しましょう。傾きが変わるのですから、下記の図のように直線の傾き具合が変化してしまいますので、一本以上の直線が引けてしまいますね。</a:t>
            </a:r>
            <a:endParaRPr lang="en-US" altLang="ja-JP" dirty="0"/>
          </a:p>
          <a:p>
            <a:r>
              <a:rPr lang="ja-JP" altLang="en-US" dirty="0"/>
              <a:t>逆に傾きが一定だけど切片が定まっていないケースを考えてみます。さっきとちがって直線の傾き具合は一緒ですが、高さが違うような直線が複数かけてしまいます。</a:t>
            </a:r>
            <a:endParaRPr lang="en-US" altLang="ja-JP" dirty="0"/>
          </a:p>
          <a:p>
            <a:endParaRPr lang="en-US" altLang="ja-JP" dirty="0"/>
          </a:p>
          <a:p>
            <a:r>
              <a:rPr lang="ja-JP" altLang="en-US" dirty="0"/>
              <a:t>あと、考慮できる要素としたら</a:t>
            </a:r>
            <a:r>
              <a:rPr lang="en-US" altLang="ja-JP" dirty="0"/>
              <a:t>X,</a:t>
            </a:r>
            <a:r>
              <a:rPr lang="ja-JP" altLang="en-US" dirty="0"/>
              <a:t>と</a:t>
            </a:r>
            <a:r>
              <a:rPr lang="en-US" altLang="ja-JP" dirty="0"/>
              <a:t>Y</a:t>
            </a:r>
            <a:r>
              <a:rPr lang="ja-JP" altLang="en-US" dirty="0"/>
              <a:t>ですが、</a:t>
            </a:r>
            <a:r>
              <a:rPr lang="en-US" altLang="ja-JP" dirty="0"/>
              <a:t>X</a:t>
            </a:r>
            <a:r>
              <a:rPr lang="ja-JP" altLang="en-US" dirty="0"/>
              <a:t>と</a:t>
            </a:r>
            <a:r>
              <a:rPr lang="en-US" altLang="ja-JP" dirty="0"/>
              <a:t>Y</a:t>
            </a:r>
            <a:r>
              <a:rPr lang="ja-JP" altLang="en-US" dirty="0"/>
              <a:t>は傾きと切片が決まっている状態で</a:t>
            </a:r>
            <a:r>
              <a:rPr lang="en-US" altLang="ja-JP" dirty="0"/>
              <a:t>X,Y</a:t>
            </a:r>
            <a:r>
              <a:rPr lang="ja-JP" altLang="en-US" dirty="0"/>
              <a:t>が変化しても直線の形は変化しません。線とは点の集まりです。細かい点が重なり合って線を形成しています。そしてその点は</a:t>
            </a:r>
            <a:r>
              <a:rPr lang="en-US" altLang="ja-JP" dirty="0"/>
              <a:t>X,Y</a:t>
            </a:r>
            <a:r>
              <a:rPr lang="ja-JP" altLang="en-US" dirty="0"/>
              <a:t>の交わるポイントです。何が言いたいかというと直線こそが</a:t>
            </a:r>
            <a:r>
              <a:rPr lang="en-US" altLang="ja-JP" dirty="0"/>
              <a:t>X,Y</a:t>
            </a:r>
            <a:r>
              <a:rPr lang="ja-JP" altLang="en-US" dirty="0"/>
              <a:t>そのものです。</a:t>
            </a:r>
            <a:endParaRPr lang="en-US" altLang="ja-JP" dirty="0"/>
          </a:p>
          <a:p>
            <a:endParaRPr lang="en-US" altLang="ja-JP" dirty="0"/>
          </a:p>
          <a:p>
            <a:r>
              <a:rPr lang="ja-JP" altLang="en-US" dirty="0"/>
              <a:t>逆に、</a:t>
            </a:r>
            <a:r>
              <a:rPr lang="en-US" altLang="ja-JP" dirty="0"/>
              <a:t>X</a:t>
            </a:r>
            <a:r>
              <a:rPr lang="ja-JP" altLang="en-US" dirty="0"/>
              <a:t>と</a:t>
            </a:r>
            <a:r>
              <a:rPr lang="en-US" altLang="ja-JP" dirty="0"/>
              <a:t>Y</a:t>
            </a:r>
            <a:r>
              <a:rPr lang="ja-JP" altLang="en-US" dirty="0"/>
              <a:t>が一定であれば、それはもはやただの点でしかありません。</a:t>
            </a:r>
            <a:endParaRPr lang="en-US" altLang="ja-JP" dirty="0"/>
          </a:p>
          <a:p>
            <a:endParaRPr lang="en-US" altLang="ja-JP" dirty="0"/>
          </a:p>
          <a:p>
            <a:r>
              <a:rPr lang="ja-JP" altLang="en-US" dirty="0"/>
              <a:t>ごちゃごちゃしてきましたね。</a:t>
            </a:r>
            <a:endParaRPr lang="en-US" altLang="ja-JP" dirty="0"/>
          </a:p>
          <a:p>
            <a:r>
              <a:rPr lang="ja-JP" altLang="en-US" dirty="0"/>
              <a:t>まとめると、</a:t>
            </a:r>
            <a:endParaRPr lang="en-US" altLang="ja-JP" dirty="0"/>
          </a:p>
          <a:p>
            <a:r>
              <a:rPr lang="ja-JP" altLang="en-US" dirty="0"/>
              <a:t>・直線は傾きと切片によって一本に定まる</a:t>
            </a:r>
            <a:endParaRPr lang="en-US" altLang="ja-JP" dirty="0"/>
          </a:p>
          <a:p>
            <a:r>
              <a:rPr lang="ja-JP" altLang="en-US" dirty="0"/>
              <a:t>・直線は、</a:t>
            </a:r>
            <a:r>
              <a:rPr lang="en-US" altLang="ja-JP" dirty="0"/>
              <a:t>X</a:t>
            </a:r>
            <a:r>
              <a:rPr lang="ja-JP" altLang="en-US" dirty="0"/>
              <a:t>と</a:t>
            </a:r>
            <a:r>
              <a:rPr lang="en-US" altLang="ja-JP" dirty="0"/>
              <a:t>Y</a:t>
            </a:r>
            <a:r>
              <a:rPr lang="ja-JP" altLang="en-US" dirty="0"/>
              <a:t>の集合体であるということもできる</a:t>
            </a:r>
            <a:endParaRPr lang="en-US" altLang="ja-JP" dirty="0"/>
          </a:p>
        </p:txBody>
      </p:sp>
    </p:spTree>
    <p:extLst>
      <p:ext uri="{BB962C8B-B14F-4D97-AF65-F5344CB8AC3E}">
        <p14:creationId xmlns:p14="http://schemas.microsoft.com/office/powerpoint/2010/main" val="390055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　その３</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065867"/>
            <a:ext cx="9937995" cy="2031325"/>
          </a:xfrm>
          <a:prstGeom prst="rect">
            <a:avLst/>
          </a:prstGeom>
          <a:noFill/>
        </p:spPr>
        <p:txBody>
          <a:bodyPr wrap="square" rtlCol="0">
            <a:spAutoFit/>
          </a:bodyPr>
          <a:lstStyle/>
          <a:p>
            <a:r>
              <a:rPr lang="ja-JP" altLang="en-US" dirty="0"/>
              <a:t>さて直線の性質を確認できたところで、本題に入ります。今回、</a:t>
            </a:r>
            <a:r>
              <a:rPr lang="en-US" altLang="ja-JP" dirty="0"/>
              <a:t>Y=</a:t>
            </a:r>
            <a:r>
              <a:rPr lang="ja-JP" altLang="en-US" dirty="0"/>
              <a:t>２</a:t>
            </a:r>
            <a:r>
              <a:rPr lang="en-US" altLang="ja-JP" dirty="0"/>
              <a:t>X+5</a:t>
            </a:r>
            <a:r>
              <a:rPr lang="ja-JP" altLang="en-US" dirty="0"/>
              <a:t>としましたが、あくまで２と５という傾きと切片は私が仮に勝手に置いたものです。</a:t>
            </a:r>
            <a:endParaRPr lang="en-US" altLang="ja-JP" dirty="0"/>
          </a:p>
          <a:p>
            <a:r>
              <a:rPr lang="ja-JP" altLang="en-US" dirty="0"/>
              <a:t>そして、この傾きと切片を設定することで一本の直線が引けます。もともとの目的は残差（</a:t>
            </a:r>
            <a:r>
              <a:rPr lang="en-US" altLang="ja-JP" dirty="0"/>
              <a:t>2</a:t>
            </a:r>
            <a:r>
              <a:rPr lang="ja-JP" altLang="en-US" dirty="0"/>
              <a:t>乗）を最小化する直線を引くことでしたね。</a:t>
            </a:r>
            <a:endParaRPr lang="en-US" altLang="ja-JP" dirty="0"/>
          </a:p>
          <a:p>
            <a:r>
              <a:rPr lang="ja-JP" altLang="en-US" dirty="0"/>
              <a:t>ゆえに、残差（</a:t>
            </a:r>
            <a:r>
              <a:rPr lang="en-US" altLang="ja-JP" dirty="0"/>
              <a:t>2</a:t>
            </a:r>
            <a:r>
              <a:rPr lang="ja-JP" altLang="en-US" dirty="0"/>
              <a:t>乗）が最小となるようなときの傾きと切片が存在するはずです。それを探すことができれば理想的な直線がひけるはずですよね。</a:t>
            </a:r>
            <a:endParaRPr lang="en-US" altLang="ja-JP"/>
          </a:p>
          <a:p>
            <a:endParaRPr lang="en-US" altLang="ja-JP" dirty="0"/>
          </a:p>
        </p:txBody>
      </p:sp>
    </p:spTree>
    <p:extLst>
      <p:ext uri="{BB962C8B-B14F-4D97-AF65-F5344CB8AC3E}">
        <p14:creationId xmlns:p14="http://schemas.microsoft.com/office/powerpoint/2010/main" val="240217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線形回帰分析の説明の前に・・・</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508738"/>
            <a:ext cx="9937995" cy="2862322"/>
          </a:xfrm>
          <a:prstGeom prst="rect">
            <a:avLst/>
          </a:prstGeom>
          <a:noFill/>
        </p:spPr>
        <p:txBody>
          <a:bodyPr wrap="square" rtlCol="0">
            <a:spAutoFit/>
          </a:bodyPr>
          <a:lstStyle/>
          <a:p>
            <a:r>
              <a:rPr lang="ja-JP" altLang="en-US" dirty="0"/>
              <a:t>身の回りの中で、</a:t>
            </a:r>
            <a:r>
              <a:rPr lang="en-US" altLang="ja-JP" dirty="0"/>
              <a:t>X</a:t>
            </a:r>
            <a:r>
              <a:rPr lang="ja-JP" altLang="en-US" dirty="0"/>
              <a:t>が増えれば、</a:t>
            </a:r>
            <a:r>
              <a:rPr lang="en-US" altLang="ja-JP" dirty="0"/>
              <a:t>Y</a:t>
            </a:r>
            <a:r>
              <a:rPr lang="ja-JP" altLang="en-US" dirty="0"/>
              <a:t>を増えるような事例って思い浮かびますか？</a:t>
            </a:r>
            <a:endParaRPr lang="en-US" altLang="ja-JP" dirty="0"/>
          </a:p>
          <a:p>
            <a:endParaRPr lang="en-US" altLang="ja-JP" dirty="0"/>
          </a:p>
          <a:p>
            <a:r>
              <a:rPr lang="en-US" altLang="ja-JP" dirty="0"/>
              <a:t>EX)</a:t>
            </a:r>
            <a:r>
              <a:rPr lang="ja-JP" altLang="en-US" dirty="0"/>
              <a:t>　車の台数と渋滞時間の関係、来店するお客さんの数と売り上げの関係、勉強時間とテストの点数の関係　</a:t>
            </a:r>
            <a:r>
              <a:rPr lang="en-US" altLang="ja-JP" dirty="0"/>
              <a:t>etc..</a:t>
            </a:r>
          </a:p>
          <a:p>
            <a:endParaRPr lang="en-US" altLang="ja-JP" dirty="0"/>
          </a:p>
          <a:p>
            <a:r>
              <a:rPr lang="ja-JP" altLang="en-US" dirty="0"/>
              <a:t>→私たちの身の回りには</a:t>
            </a:r>
            <a:r>
              <a:rPr lang="en-US" altLang="ja-JP" dirty="0"/>
              <a:t>X</a:t>
            </a:r>
            <a:r>
              <a:rPr lang="ja-JP" altLang="en-US" dirty="0"/>
              <a:t>が増えれば、</a:t>
            </a:r>
            <a:r>
              <a:rPr lang="en-US" altLang="ja-JP" dirty="0"/>
              <a:t>Y</a:t>
            </a:r>
            <a:r>
              <a:rPr lang="ja-JP" altLang="en-US" dirty="0"/>
              <a:t>も増えるという関係の事象が存在します。</a:t>
            </a:r>
            <a:endParaRPr lang="en-US" altLang="ja-JP" dirty="0"/>
          </a:p>
          <a:p>
            <a:endParaRPr lang="en-US" altLang="ja-JP" dirty="0"/>
          </a:p>
          <a:p>
            <a:r>
              <a:rPr lang="en-US" altLang="ja-JP" dirty="0"/>
              <a:t>X</a:t>
            </a:r>
            <a:r>
              <a:rPr lang="ja-JP" altLang="en-US" dirty="0"/>
              <a:t>が増えれば、</a:t>
            </a:r>
            <a:r>
              <a:rPr lang="en-US" altLang="ja-JP" dirty="0"/>
              <a:t>Y</a:t>
            </a:r>
            <a:r>
              <a:rPr lang="ja-JP" altLang="en-US" dirty="0"/>
              <a:t>が増えるという関係があるのだとしたら、</a:t>
            </a:r>
            <a:r>
              <a:rPr lang="en-US" altLang="ja-JP" dirty="0"/>
              <a:t>X</a:t>
            </a:r>
            <a:r>
              <a:rPr lang="ja-JP" altLang="en-US" dirty="0"/>
              <a:t>が増えるごとに</a:t>
            </a:r>
            <a:r>
              <a:rPr lang="en-US" altLang="ja-JP" dirty="0"/>
              <a:t>Y</a:t>
            </a:r>
            <a:r>
              <a:rPr lang="ja-JP" altLang="en-US" dirty="0"/>
              <a:t>がどれだけ増えるのか予測できそうじゃないですか？</a:t>
            </a:r>
            <a:endParaRPr lang="en-US" altLang="ja-JP" dirty="0"/>
          </a:p>
          <a:p>
            <a:endParaRPr lang="en-US" altLang="ja-JP" dirty="0"/>
          </a:p>
        </p:txBody>
      </p:sp>
    </p:spTree>
    <p:extLst>
      <p:ext uri="{BB962C8B-B14F-4D97-AF65-F5344CB8AC3E}">
        <p14:creationId xmlns:p14="http://schemas.microsoft.com/office/powerpoint/2010/main" val="46205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線形回帰分析の説明の前に・・・</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508738"/>
            <a:ext cx="9937995" cy="2585323"/>
          </a:xfrm>
          <a:prstGeom prst="rect">
            <a:avLst/>
          </a:prstGeom>
          <a:noFill/>
        </p:spPr>
        <p:txBody>
          <a:bodyPr wrap="square" rtlCol="0">
            <a:spAutoFit/>
          </a:bodyPr>
          <a:lstStyle/>
          <a:p>
            <a:r>
              <a:rPr lang="ja-JP" altLang="en-US" dirty="0"/>
              <a:t>（</a:t>
            </a:r>
            <a:r>
              <a:rPr lang="en-US" altLang="ja-JP" dirty="0"/>
              <a:t>3</a:t>
            </a:r>
            <a:r>
              <a:rPr lang="ja-JP" altLang="en-US" dirty="0"/>
              <a:t>点を結ぶ直線）</a:t>
            </a:r>
            <a:endParaRPr lang="en-US" altLang="ja-JP" dirty="0"/>
          </a:p>
          <a:p>
            <a:endParaRPr lang="en-US" altLang="ja-JP" dirty="0"/>
          </a:p>
          <a:p>
            <a:r>
              <a:rPr lang="ja-JP" altLang="en-US" dirty="0"/>
              <a:t>一本線が書けましたね。この直線っていったい何を意味しているのでしょうか。</a:t>
            </a:r>
            <a:endParaRPr lang="en-US" altLang="ja-JP" dirty="0"/>
          </a:p>
          <a:p>
            <a:r>
              <a:rPr lang="ja-JP" altLang="en-US" dirty="0"/>
              <a:t>この直線は車の台数と渋滞時間に対して、都合のいい関係性を設定しています。だって本来車</a:t>
            </a:r>
            <a:r>
              <a:rPr lang="en-US" altLang="ja-JP" dirty="0"/>
              <a:t>8</a:t>
            </a:r>
            <a:r>
              <a:rPr lang="ja-JP" altLang="en-US" dirty="0"/>
              <a:t>台の時の渋滞時間は</a:t>
            </a:r>
            <a:r>
              <a:rPr lang="en-US" altLang="ja-JP" dirty="0"/>
              <a:t>12</a:t>
            </a:r>
            <a:r>
              <a:rPr lang="ja-JP" altLang="en-US" dirty="0"/>
              <a:t>分なのに、</a:t>
            </a:r>
            <a:r>
              <a:rPr lang="en-US" altLang="ja-JP" dirty="0"/>
              <a:t>10</a:t>
            </a:r>
            <a:r>
              <a:rPr lang="ja-JP" altLang="en-US" dirty="0"/>
              <a:t>分だって仮定していましたからね。</a:t>
            </a:r>
            <a:endParaRPr lang="en-US" altLang="ja-JP" dirty="0"/>
          </a:p>
          <a:p>
            <a:endParaRPr lang="en-US" altLang="ja-JP" dirty="0"/>
          </a:p>
          <a:p>
            <a:r>
              <a:rPr lang="ja-JP" altLang="en-US" dirty="0"/>
              <a:t>じゃあ、</a:t>
            </a:r>
            <a:r>
              <a:rPr lang="en-US" altLang="ja-JP" dirty="0"/>
              <a:t>8</a:t>
            </a:r>
            <a:r>
              <a:rPr lang="ja-JP" altLang="en-US" dirty="0"/>
              <a:t>台の</a:t>
            </a:r>
            <a:r>
              <a:rPr lang="en-US" altLang="ja-JP" dirty="0"/>
              <a:t>t</a:t>
            </a:r>
            <a:r>
              <a:rPr lang="ja-JP" altLang="en-US" dirty="0"/>
              <a:t>機は</a:t>
            </a:r>
            <a:r>
              <a:rPr lang="en-US" altLang="ja-JP" dirty="0"/>
              <a:t>12</a:t>
            </a:r>
            <a:r>
              <a:rPr lang="ja-JP" altLang="en-US" dirty="0"/>
              <a:t>分という事実、そして、</a:t>
            </a:r>
            <a:r>
              <a:rPr lang="en-US" altLang="ja-JP" dirty="0"/>
              <a:t>5</a:t>
            </a:r>
            <a:r>
              <a:rPr lang="ja-JP" altLang="en-US" dirty="0"/>
              <a:t>台のとき</a:t>
            </a:r>
            <a:r>
              <a:rPr lang="en-US" altLang="ja-JP" dirty="0"/>
              <a:t>5</a:t>
            </a:r>
            <a:r>
              <a:rPr lang="ja-JP" altLang="en-US" dirty="0"/>
              <a:t>分、さらに</a:t>
            </a:r>
            <a:r>
              <a:rPr lang="en-US" altLang="ja-JP" dirty="0"/>
              <a:t>12</a:t>
            </a:r>
            <a:r>
              <a:rPr lang="ja-JP" altLang="en-US" dirty="0"/>
              <a:t>台のとき</a:t>
            </a:r>
            <a:r>
              <a:rPr lang="en-US" altLang="ja-JP" dirty="0"/>
              <a:t>15</a:t>
            </a:r>
            <a:r>
              <a:rPr lang="ja-JP" altLang="en-US" dirty="0"/>
              <a:t>分という</a:t>
            </a:r>
            <a:r>
              <a:rPr lang="en-US" altLang="ja-JP" dirty="0"/>
              <a:t>3</a:t>
            </a:r>
            <a:r>
              <a:rPr lang="ja-JP" altLang="en-US" dirty="0"/>
              <a:t>点について今度は直線を引いてみてください。</a:t>
            </a:r>
            <a:endParaRPr lang="en-US" altLang="ja-JP" dirty="0"/>
          </a:p>
          <a:p>
            <a:endParaRPr lang="en-US" altLang="ja-JP" dirty="0"/>
          </a:p>
        </p:txBody>
      </p:sp>
      <p:sp>
        <p:nvSpPr>
          <p:cNvPr id="5" name="Rectangle 4">
            <a:extLst>
              <a:ext uri="{FF2B5EF4-FFF2-40B4-BE49-F238E27FC236}">
                <a16:creationId xmlns:a16="http://schemas.microsoft.com/office/drawing/2014/main" id="{326F0463-3738-47F1-B204-AD7AC817CE62}"/>
              </a:ext>
            </a:extLst>
          </p:cNvPr>
          <p:cNvSpPr/>
          <p:nvPr/>
        </p:nvSpPr>
        <p:spPr>
          <a:xfrm>
            <a:off x="3048000" y="2967335"/>
            <a:ext cx="6096000" cy="923330"/>
          </a:xfrm>
          <a:prstGeom prst="rect">
            <a:avLst/>
          </a:prstGeom>
        </p:spPr>
        <p:txBody>
          <a:bodyPr>
            <a:spAutoFit/>
          </a:bodyPr>
          <a:lstStyle/>
          <a:p>
            <a:r>
              <a:rPr lang="en-US" altLang="ja-JP" dirty="0"/>
              <a:t>X</a:t>
            </a:r>
            <a:r>
              <a:rPr lang="ja-JP" altLang="en-US" dirty="0"/>
              <a:t>が増えれば、</a:t>
            </a:r>
            <a:r>
              <a:rPr lang="en-US" altLang="ja-JP" dirty="0"/>
              <a:t>Y</a:t>
            </a:r>
            <a:r>
              <a:rPr lang="ja-JP" altLang="en-US" dirty="0"/>
              <a:t>が増えるという関係があるのだとしたら、</a:t>
            </a:r>
            <a:r>
              <a:rPr lang="en-US" altLang="ja-JP" dirty="0"/>
              <a:t>X</a:t>
            </a:r>
            <a:r>
              <a:rPr lang="ja-JP" altLang="en-US" dirty="0"/>
              <a:t>が増えるごとに</a:t>
            </a:r>
            <a:r>
              <a:rPr lang="en-US" altLang="ja-JP" dirty="0"/>
              <a:t>Y</a:t>
            </a:r>
            <a:r>
              <a:rPr lang="ja-JP" altLang="en-US" dirty="0"/>
              <a:t>がどれだけ増えるのか予測できそうじゃないですか？</a:t>
            </a:r>
            <a:endParaRPr lang="en-US" altLang="ja-JP" dirty="0"/>
          </a:p>
        </p:txBody>
      </p:sp>
    </p:spTree>
    <p:extLst>
      <p:ext uri="{BB962C8B-B14F-4D97-AF65-F5344CB8AC3E}">
        <p14:creationId xmlns:p14="http://schemas.microsoft.com/office/powerpoint/2010/main" val="372335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線形回帰分析の説明の前に・・・</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508738"/>
            <a:ext cx="9937995" cy="3970318"/>
          </a:xfrm>
          <a:prstGeom prst="rect">
            <a:avLst/>
          </a:prstGeom>
          <a:noFill/>
        </p:spPr>
        <p:txBody>
          <a:bodyPr wrap="square" rtlCol="0">
            <a:spAutoFit/>
          </a:bodyPr>
          <a:lstStyle/>
          <a:p>
            <a:r>
              <a:rPr lang="ja-JP" altLang="en-US" dirty="0"/>
              <a:t>いかがでしょうか。この</a:t>
            </a:r>
            <a:r>
              <a:rPr lang="en-US" altLang="ja-JP" dirty="0"/>
              <a:t>3</a:t>
            </a:r>
            <a:r>
              <a:rPr lang="ja-JP" altLang="en-US" dirty="0"/>
              <a:t>点に対して一本の直線ってひけないですよね？</a:t>
            </a:r>
            <a:endParaRPr lang="en-US" altLang="ja-JP" dirty="0"/>
          </a:p>
          <a:p>
            <a:endParaRPr lang="en-US" altLang="ja-JP" dirty="0"/>
          </a:p>
          <a:p>
            <a:r>
              <a:rPr lang="ja-JP" altLang="en-US" dirty="0"/>
              <a:t>だけど、最初に引いた線ってこの</a:t>
            </a:r>
            <a:r>
              <a:rPr lang="en-US" altLang="ja-JP" dirty="0"/>
              <a:t>3</a:t>
            </a:r>
            <a:r>
              <a:rPr lang="ja-JP" altLang="en-US" dirty="0"/>
              <a:t>点のうち</a:t>
            </a:r>
            <a:r>
              <a:rPr lang="en-US" altLang="ja-JP" dirty="0"/>
              <a:t>2</a:t>
            </a:r>
            <a:r>
              <a:rPr lang="ja-JP" altLang="en-US" dirty="0"/>
              <a:t>点は直線上に乗っかていますよね？</a:t>
            </a:r>
            <a:endParaRPr lang="en-US" altLang="ja-JP" dirty="0"/>
          </a:p>
          <a:p>
            <a:endParaRPr lang="en-US" altLang="ja-JP" dirty="0"/>
          </a:p>
          <a:p>
            <a:r>
              <a:rPr lang="ja-JP" altLang="en-US" dirty="0"/>
              <a:t>かりにこの直線は車の台数とあなたが予測した渋滞時間の関係性を示しているとします、</a:t>
            </a:r>
            <a:r>
              <a:rPr lang="en-US" altLang="ja-JP" dirty="0"/>
              <a:t>5</a:t>
            </a:r>
            <a:r>
              <a:rPr lang="ja-JP" altLang="en-US" dirty="0"/>
              <a:t>台の時と</a:t>
            </a:r>
            <a:r>
              <a:rPr lang="en-US" altLang="ja-JP" dirty="0"/>
              <a:t>15</a:t>
            </a:r>
            <a:r>
              <a:rPr lang="ja-JP" altLang="en-US" dirty="0"/>
              <a:t>台の時は、見事予測が当たってるんですね。じゅあ</a:t>
            </a:r>
            <a:r>
              <a:rPr lang="en-US" altLang="ja-JP" dirty="0"/>
              <a:t>10</a:t>
            </a:r>
            <a:r>
              <a:rPr lang="ja-JP" altLang="en-US" dirty="0"/>
              <a:t>台の時はどうだったでしょうか。</a:t>
            </a:r>
            <a:endParaRPr lang="en-US" altLang="ja-JP" dirty="0"/>
          </a:p>
          <a:p>
            <a:endParaRPr lang="en-US" altLang="ja-JP" dirty="0"/>
          </a:p>
          <a:p>
            <a:r>
              <a:rPr lang="ja-JP" altLang="en-US" dirty="0"/>
              <a:t>あなたの予測</a:t>
            </a:r>
            <a:r>
              <a:rPr lang="en-US" altLang="ja-JP" dirty="0"/>
              <a:t>10</a:t>
            </a:r>
            <a:r>
              <a:rPr lang="ja-JP" altLang="en-US" dirty="0"/>
              <a:t>分に対して実際は</a:t>
            </a:r>
            <a:r>
              <a:rPr lang="en-US" altLang="ja-JP" dirty="0"/>
              <a:t>12</a:t>
            </a:r>
            <a:r>
              <a:rPr lang="ja-JP" altLang="en-US" dirty="0"/>
              <a:t>分だったんですね。つまりあなたの予測と実際観測された事実には</a:t>
            </a:r>
            <a:r>
              <a:rPr lang="en-US" altLang="ja-JP" dirty="0"/>
              <a:t>2</a:t>
            </a:r>
            <a:r>
              <a:rPr lang="ja-JP" altLang="en-US" dirty="0"/>
              <a:t>分の差があったようです。</a:t>
            </a:r>
            <a:endParaRPr lang="en-US" altLang="ja-JP" dirty="0"/>
          </a:p>
          <a:p>
            <a:endParaRPr lang="en-US" altLang="ja-JP" dirty="0"/>
          </a:p>
          <a:p>
            <a:r>
              <a:rPr lang="ja-JP" altLang="en-US" dirty="0"/>
              <a:t>では、この</a:t>
            </a:r>
            <a:r>
              <a:rPr lang="en-US" altLang="ja-JP" dirty="0"/>
              <a:t>3</a:t>
            </a:r>
            <a:r>
              <a:rPr lang="ja-JP" altLang="en-US" dirty="0"/>
              <a:t>点に対して実際と自分の予測の差が最も小さくなるように直線を引き直してみてください。言い換えれば、今すでに差が</a:t>
            </a:r>
            <a:r>
              <a:rPr lang="en-US" altLang="ja-JP" dirty="0"/>
              <a:t>2</a:t>
            </a:r>
            <a:r>
              <a:rPr lang="ja-JP" altLang="en-US" dirty="0"/>
              <a:t>分の直線は引けていますから、</a:t>
            </a:r>
            <a:r>
              <a:rPr lang="en-US" altLang="ja-JP" dirty="0"/>
              <a:t>2</a:t>
            </a:r>
            <a:r>
              <a:rPr lang="ja-JP" altLang="en-US" dirty="0"/>
              <a:t>分未満の差で直線を引くということです。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86359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線形回帰分析の説明の前に・・・</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508738"/>
            <a:ext cx="9937995" cy="2862322"/>
          </a:xfrm>
          <a:prstGeom prst="rect">
            <a:avLst/>
          </a:prstGeom>
          <a:noFill/>
        </p:spPr>
        <p:txBody>
          <a:bodyPr wrap="square" rtlCol="0">
            <a:spAutoFit/>
          </a:bodyPr>
          <a:lstStyle/>
          <a:p>
            <a:r>
              <a:rPr lang="ja-JP" altLang="en-US" dirty="0"/>
              <a:t>いかがでしょう。</a:t>
            </a:r>
            <a:r>
              <a:rPr lang="en-US" altLang="ja-JP" dirty="0"/>
              <a:t>2</a:t>
            </a:r>
            <a:r>
              <a:rPr lang="ja-JP" altLang="en-US" dirty="0"/>
              <a:t>分未満の直線は引けたでしょうか。答えはさておき、実は今あなたが行っていたのは、線形回帰分析という統計手法の一つなのです。</a:t>
            </a:r>
            <a:endParaRPr lang="en-US" altLang="ja-JP" dirty="0"/>
          </a:p>
          <a:p>
            <a:endParaRPr lang="en-US" altLang="ja-JP" dirty="0"/>
          </a:p>
          <a:p>
            <a:r>
              <a:rPr lang="ja-JP" altLang="en-US" dirty="0"/>
              <a:t>一般化すれば、</a:t>
            </a:r>
            <a:r>
              <a:rPr lang="en-US" altLang="ja-JP" dirty="0"/>
              <a:t>2</a:t>
            </a:r>
            <a:r>
              <a:rPr lang="ja-JP" altLang="en-US" dirty="0"/>
              <a:t>つの事象の関係性をどのような直線で示せば、実際の観測値と予測の差が最も小さくなるのかということです。また言い換えれば、差が最小の直線が引ければ、精度の高い予測ができるということになります。</a:t>
            </a:r>
            <a:endParaRPr lang="en-US" altLang="ja-JP" dirty="0"/>
          </a:p>
          <a:p>
            <a:endParaRPr lang="en-US" altLang="ja-JP" dirty="0"/>
          </a:p>
          <a:p>
            <a:r>
              <a:rPr lang="ja-JP" altLang="en-US" dirty="0"/>
              <a:t>さきほどは、あなたが差が最小になるように直線を引きましたが、実際どう考えて直線を引き直しましたか。なんとなく</a:t>
            </a:r>
            <a:r>
              <a:rPr lang="en-US" altLang="ja-JP" dirty="0"/>
              <a:t>3</a:t>
            </a:r>
            <a:r>
              <a:rPr lang="ja-JP" altLang="en-US" dirty="0"/>
              <a:t>点をみて、その</a:t>
            </a:r>
            <a:r>
              <a:rPr lang="en-US" altLang="ja-JP" dirty="0"/>
              <a:t>3</a:t>
            </a:r>
            <a:r>
              <a:rPr lang="ja-JP" altLang="en-US" dirty="0"/>
              <a:t>点のギリギリ近くを通る直線を目で見ながら、引いたという方が多いのではないでしょうか。</a:t>
            </a:r>
            <a:endParaRPr lang="en-US" altLang="ja-JP" dirty="0"/>
          </a:p>
        </p:txBody>
      </p:sp>
    </p:spTree>
    <p:extLst>
      <p:ext uri="{BB962C8B-B14F-4D97-AF65-F5344CB8AC3E}">
        <p14:creationId xmlns:p14="http://schemas.microsoft.com/office/powerpoint/2010/main" val="168423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線形回帰分析の説明の前に・・・</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508738"/>
            <a:ext cx="9937995" cy="3139321"/>
          </a:xfrm>
          <a:prstGeom prst="rect">
            <a:avLst/>
          </a:prstGeom>
          <a:noFill/>
        </p:spPr>
        <p:txBody>
          <a:bodyPr wrap="square" rtlCol="0">
            <a:spAutoFit/>
          </a:bodyPr>
          <a:lstStyle/>
          <a:p>
            <a:r>
              <a:rPr lang="ja-JP" altLang="en-US" dirty="0"/>
              <a:t>実際、人間が予測する場合は、そのようにするのが早いかもしれません。しかし、予測するのがあなたではなく機械だとしたらどうでしょうか。機械が図を目視しながらなんとなく直線を引くということは難しいですし、何よりそれが差が最小になる直線だと周りの人を説得できません。</a:t>
            </a:r>
            <a:endParaRPr lang="en-US" altLang="ja-JP" dirty="0"/>
          </a:p>
          <a:p>
            <a:r>
              <a:rPr lang="ja-JP" altLang="en-US" dirty="0"/>
              <a:t>機械であれば、この差というものを計算で導きだすほうがよっぽど正確です（まぁ、人間でもそうなんですが）。</a:t>
            </a:r>
            <a:endParaRPr lang="en-US" altLang="ja-JP" dirty="0"/>
          </a:p>
          <a:p>
            <a:endParaRPr lang="en-US" altLang="ja-JP" dirty="0"/>
          </a:p>
          <a:p>
            <a:r>
              <a:rPr lang="ja-JP" altLang="en-US" dirty="0"/>
              <a:t>このように「計算して、差が最小となるような直線を引け」という命令を人間がプログラミンを通して機械に出せれば、あとは機械が実際の計算はしてくれます。</a:t>
            </a:r>
            <a:endParaRPr lang="en-US" altLang="ja-JP" dirty="0"/>
          </a:p>
          <a:p>
            <a:endParaRPr lang="en-US" altLang="ja-JP" dirty="0"/>
          </a:p>
          <a:p>
            <a:r>
              <a:rPr lang="ja-JP" altLang="en-US" dirty="0"/>
              <a:t>今回の章は、機械が自動で直線を引いて予測までしてくれるプログラムを書くとことまでがゴールとなります。</a:t>
            </a:r>
            <a:endParaRPr lang="en-US" altLang="ja-JP" dirty="0"/>
          </a:p>
        </p:txBody>
      </p:sp>
    </p:spTree>
    <p:extLst>
      <p:ext uri="{BB962C8B-B14F-4D97-AF65-F5344CB8AC3E}">
        <p14:creationId xmlns:p14="http://schemas.microsoft.com/office/powerpoint/2010/main" val="328470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線形回帰分析の説明の前に・・・</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508738"/>
            <a:ext cx="9937995" cy="1200329"/>
          </a:xfrm>
          <a:prstGeom prst="rect">
            <a:avLst/>
          </a:prstGeom>
          <a:noFill/>
        </p:spPr>
        <p:txBody>
          <a:bodyPr wrap="square" rtlCol="0">
            <a:spAutoFit/>
          </a:bodyPr>
          <a:lstStyle/>
          <a:p>
            <a:r>
              <a:rPr lang="ja-JP" altLang="en-US" dirty="0"/>
              <a:t>最後にもう一度まとめると、</a:t>
            </a:r>
            <a:endParaRPr lang="en-US" altLang="ja-JP" dirty="0"/>
          </a:p>
          <a:p>
            <a:r>
              <a:rPr lang="ja-JP" altLang="en-US" dirty="0"/>
              <a:t>・私たちの身の回りには、</a:t>
            </a:r>
            <a:r>
              <a:rPr lang="en-US" altLang="ja-JP" dirty="0"/>
              <a:t>X</a:t>
            </a:r>
            <a:r>
              <a:rPr lang="ja-JP" altLang="en-US" dirty="0"/>
              <a:t>が増えると</a:t>
            </a:r>
            <a:r>
              <a:rPr lang="en-US" altLang="ja-JP" dirty="0"/>
              <a:t>Y</a:t>
            </a:r>
            <a:r>
              <a:rPr lang="ja-JP" altLang="en-US" dirty="0"/>
              <a:t>も増えるという事象があります。</a:t>
            </a:r>
            <a:endParaRPr lang="en-US" altLang="ja-JP" dirty="0"/>
          </a:p>
          <a:p>
            <a:r>
              <a:rPr lang="ja-JP" altLang="en-US" dirty="0"/>
              <a:t>・この２事象を一本の直線で表現できれば、予測をすることができます。</a:t>
            </a:r>
            <a:endParaRPr lang="en-US" altLang="ja-JP" dirty="0"/>
          </a:p>
          <a:p>
            <a:r>
              <a:rPr lang="ja-JP" altLang="en-US" dirty="0"/>
              <a:t>・この直線は、点と直線の距離つまり、差が最小になるようにひきます。</a:t>
            </a:r>
            <a:endParaRPr lang="en-US" altLang="ja-JP" dirty="0"/>
          </a:p>
        </p:txBody>
      </p:sp>
    </p:spTree>
    <p:extLst>
      <p:ext uri="{BB962C8B-B14F-4D97-AF65-F5344CB8AC3E}">
        <p14:creationId xmlns:p14="http://schemas.microsoft.com/office/powerpoint/2010/main" val="281527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　その１</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508738"/>
            <a:ext cx="9937995" cy="3970318"/>
          </a:xfrm>
          <a:prstGeom prst="rect">
            <a:avLst/>
          </a:prstGeom>
          <a:noFill/>
        </p:spPr>
        <p:txBody>
          <a:bodyPr wrap="square" rtlCol="0">
            <a:spAutoFit/>
          </a:bodyPr>
          <a:lstStyle/>
          <a:p>
            <a:r>
              <a:rPr lang="ja-JP" altLang="en-US" dirty="0"/>
              <a:t>差について</a:t>
            </a:r>
            <a:endParaRPr lang="en-US" altLang="ja-JP" dirty="0"/>
          </a:p>
          <a:p>
            <a:r>
              <a:rPr lang="ja-JP" altLang="en-US" dirty="0"/>
              <a:t>これまで差については、ただ差といってきましたが実はいくつか種類があります。その中でも今回は「最小二乗誤差」について解説します。</a:t>
            </a:r>
            <a:endParaRPr lang="en-US" altLang="ja-JP" dirty="0"/>
          </a:p>
          <a:p>
            <a:r>
              <a:rPr lang="ja-JP" altLang="en-US" dirty="0"/>
              <a:t>前回までの例でいえば、車の台数が</a:t>
            </a:r>
            <a:r>
              <a:rPr lang="en-US" altLang="ja-JP" dirty="0"/>
              <a:t>10</a:t>
            </a:r>
            <a:r>
              <a:rPr lang="ja-JP" altLang="en-US" dirty="0"/>
              <a:t>台の時、予測した渋滞時間は</a:t>
            </a:r>
            <a:r>
              <a:rPr lang="en-US" altLang="ja-JP" dirty="0"/>
              <a:t>10</a:t>
            </a:r>
            <a:r>
              <a:rPr lang="ja-JP" altLang="en-US" dirty="0"/>
              <a:t>分だったのに対し、実際は</a:t>
            </a:r>
            <a:r>
              <a:rPr lang="en-US" altLang="ja-JP" dirty="0"/>
              <a:t>12</a:t>
            </a:r>
            <a:r>
              <a:rPr lang="ja-JP" altLang="en-US" dirty="0"/>
              <a:t>分の渋滞が発生していたのでした。つまり、正解が</a:t>
            </a:r>
            <a:r>
              <a:rPr lang="en-US" altLang="ja-JP" dirty="0"/>
              <a:t>12</a:t>
            </a:r>
            <a:r>
              <a:rPr lang="ja-JP" altLang="en-US" dirty="0"/>
              <a:t>分だったのに誤って</a:t>
            </a:r>
            <a:r>
              <a:rPr lang="en-US" altLang="ja-JP" dirty="0"/>
              <a:t>10</a:t>
            </a:r>
            <a:r>
              <a:rPr lang="ja-JP" altLang="en-US" dirty="0"/>
              <a:t>分といったことになります。</a:t>
            </a:r>
            <a:endParaRPr lang="en-US" altLang="ja-JP" dirty="0"/>
          </a:p>
          <a:p>
            <a:r>
              <a:rPr lang="ja-JP" altLang="en-US" dirty="0"/>
              <a:t>予測していたあなた基準で考えれば、</a:t>
            </a:r>
            <a:r>
              <a:rPr lang="en-US" altLang="ja-JP" dirty="0"/>
              <a:t>10</a:t>
            </a:r>
            <a:r>
              <a:rPr lang="ja-JP" altLang="en-US" dirty="0"/>
              <a:t>分</a:t>
            </a:r>
            <a:r>
              <a:rPr lang="en-US" altLang="ja-JP" dirty="0"/>
              <a:t>―12</a:t>
            </a:r>
            <a:r>
              <a:rPr lang="ja-JP" altLang="en-US" dirty="0"/>
              <a:t>分＝</a:t>
            </a:r>
            <a:r>
              <a:rPr lang="en-US" altLang="ja-JP" dirty="0"/>
              <a:t>‐2</a:t>
            </a:r>
            <a:r>
              <a:rPr lang="ja-JP" altLang="en-US" dirty="0"/>
              <a:t>分の差が生じたということです。</a:t>
            </a:r>
            <a:endParaRPr lang="en-US" altLang="ja-JP" dirty="0"/>
          </a:p>
          <a:p>
            <a:r>
              <a:rPr lang="ja-JP" altLang="en-US" dirty="0"/>
              <a:t>ここで車の台数が</a:t>
            </a:r>
            <a:r>
              <a:rPr lang="en-US" altLang="ja-JP" dirty="0"/>
              <a:t>3</a:t>
            </a:r>
            <a:r>
              <a:rPr lang="ja-JP" altLang="en-US" dirty="0"/>
              <a:t>台だったときという別の点を考えてみます。この時あなたの予測は</a:t>
            </a:r>
            <a:r>
              <a:rPr lang="en-US" altLang="ja-JP" dirty="0"/>
              <a:t>3</a:t>
            </a:r>
            <a:r>
              <a:rPr lang="ja-JP" altLang="en-US" dirty="0"/>
              <a:t>分だったのに対し実際は</a:t>
            </a:r>
            <a:r>
              <a:rPr lang="en-US" altLang="ja-JP" dirty="0"/>
              <a:t>1</a:t>
            </a:r>
            <a:r>
              <a:rPr lang="ja-JP" altLang="en-US" dirty="0"/>
              <a:t>分の渋滞時間でした。この時、再度あなたの予測を基準として考えれば、</a:t>
            </a:r>
            <a:r>
              <a:rPr lang="en-US" altLang="ja-JP" dirty="0"/>
              <a:t>3</a:t>
            </a:r>
            <a:r>
              <a:rPr lang="ja-JP" altLang="en-US" dirty="0"/>
              <a:t>分</a:t>
            </a:r>
            <a:r>
              <a:rPr lang="en-US" altLang="ja-JP" dirty="0"/>
              <a:t>-1</a:t>
            </a:r>
            <a:r>
              <a:rPr lang="ja-JP" altLang="en-US" dirty="0"/>
              <a:t>分</a:t>
            </a:r>
            <a:r>
              <a:rPr lang="en-US" altLang="ja-JP" dirty="0"/>
              <a:t>=2</a:t>
            </a:r>
            <a:r>
              <a:rPr lang="ja-JP" altLang="en-US" dirty="0"/>
              <a:t>分の差が生じたということになります。</a:t>
            </a:r>
            <a:endParaRPr lang="en-US" altLang="ja-JP" dirty="0"/>
          </a:p>
          <a:p>
            <a:r>
              <a:rPr lang="ja-JP" altLang="en-US" dirty="0"/>
              <a:t>さて、ここで差を最小にするという点からあなたの予測精度を評価すると、ある一点では</a:t>
            </a:r>
            <a:r>
              <a:rPr lang="en-US" altLang="ja-JP" dirty="0"/>
              <a:t>-2</a:t>
            </a:r>
            <a:r>
              <a:rPr lang="ja-JP" altLang="en-US" dirty="0"/>
              <a:t>分の差を生じさせ、別のある一点では</a:t>
            </a:r>
            <a:r>
              <a:rPr lang="en-US" altLang="ja-JP" dirty="0"/>
              <a:t>2</a:t>
            </a:r>
            <a:r>
              <a:rPr lang="ja-JP" altLang="en-US" dirty="0"/>
              <a:t>分の差を生じさせていました。つまり、</a:t>
            </a:r>
            <a:r>
              <a:rPr lang="en-US" altLang="ja-JP" dirty="0"/>
              <a:t>-2+ 2</a:t>
            </a:r>
            <a:r>
              <a:rPr lang="ja-JP" altLang="en-US" dirty="0"/>
              <a:t>であなたの予測全体としては差がなかったとなってしまいました。</a:t>
            </a:r>
            <a:endParaRPr lang="en-US" altLang="ja-JP" dirty="0"/>
          </a:p>
          <a:p>
            <a:endParaRPr lang="en-US" altLang="ja-JP" dirty="0"/>
          </a:p>
          <a:p>
            <a:r>
              <a:rPr lang="ja-JP" altLang="en-US" dirty="0"/>
              <a:t>これっておかしいのわかります？</a:t>
            </a:r>
            <a:endParaRPr lang="en-US" altLang="ja-JP" dirty="0"/>
          </a:p>
        </p:txBody>
      </p:sp>
    </p:spTree>
    <p:extLst>
      <p:ext uri="{BB962C8B-B14F-4D97-AF65-F5344CB8AC3E}">
        <p14:creationId xmlns:p14="http://schemas.microsoft.com/office/powerpoint/2010/main" val="327852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FBB-E688-41CD-82EE-9EB932CA7397}"/>
              </a:ext>
            </a:extLst>
          </p:cNvPr>
          <p:cNvSpPr>
            <a:spLocks noGrp="1"/>
          </p:cNvSpPr>
          <p:nvPr>
            <p:ph type="title"/>
          </p:nvPr>
        </p:nvSpPr>
        <p:spPr/>
        <p:txBody>
          <a:bodyPr/>
          <a:lstStyle/>
          <a:p>
            <a:r>
              <a:rPr lang="ja-JP" altLang="en-US" dirty="0"/>
              <a:t>線形回帰分析　その１</a:t>
            </a:r>
            <a:endParaRPr lang="en-US" dirty="0"/>
          </a:p>
        </p:txBody>
      </p:sp>
      <p:sp>
        <p:nvSpPr>
          <p:cNvPr id="3" name="TextBox 2">
            <a:extLst>
              <a:ext uri="{FF2B5EF4-FFF2-40B4-BE49-F238E27FC236}">
                <a16:creationId xmlns:a16="http://schemas.microsoft.com/office/drawing/2014/main" id="{0856D988-397B-42D6-9BBF-2FB2FE3157AF}"/>
              </a:ext>
            </a:extLst>
          </p:cNvPr>
          <p:cNvSpPr txBox="1"/>
          <p:nvPr/>
        </p:nvSpPr>
        <p:spPr>
          <a:xfrm>
            <a:off x="879231" y="2065867"/>
            <a:ext cx="9937995" cy="3970318"/>
          </a:xfrm>
          <a:prstGeom prst="rect">
            <a:avLst/>
          </a:prstGeom>
          <a:noFill/>
        </p:spPr>
        <p:txBody>
          <a:bodyPr wrap="square" rtlCol="0">
            <a:spAutoFit/>
          </a:bodyPr>
          <a:lstStyle/>
          <a:p>
            <a:r>
              <a:rPr lang="ja-JP" altLang="en-US" dirty="0"/>
              <a:t>差がないということは、すべての点が直線上に乗っかっていると同義です。しかし、あなたの予測は今のところ</a:t>
            </a:r>
            <a:r>
              <a:rPr lang="en-US" altLang="ja-JP" dirty="0"/>
              <a:t>2</a:t>
            </a:r>
            <a:r>
              <a:rPr lang="ja-JP" altLang="en-US" dirty="0"/>
              <a:t>点において直線とは離れたところにあります。</a:t>
            </a:r>
            <a:endParaRPr lang="en-US" altLang="ja-JP" dirty="0"/>
          </a:p>
          <a:p>
            <a:endParaRPr lang="en-US" altLang="ja-JP" dirty="0"/>
          </a:p>
          <a:p>
            <a:r>
              <a:rPr lang="ja-JP" altLang="en-US" dirty="0"/>
              <a:t>このように差（＝つまりは直線と点との距離。距離がマイナスっていう時点でそもそもおかしいですよね？）を表現するときにマイナスという値はふさわしくありません。</a:t>
            </a:r>
            <a:endParaRPr lang="en-US" altLang="ja-JP" dirty="0"/>
          </a:p>
          <a:p>
            <a:endParaRPr lang="en-US" altLang="ja-JP" dirty="0"/>
          </a:p>
          <a:p>
            <a:r>
              <a:rPr lang="ja-JP" altLang="en-US" dirty="0"/>
              <a:t>ではどのようにすればよいのでしょうか。</a:t>
            </a:r>
            <a:endParaRPr lang="en-US" altLang="ja-JP" dirty="0"/>
          </a:p>
          <a:p>
            <a:r>
              <a:rPr lang="ja-JP" altLang="en-US" dirty="0"/>
              <a:t>実は、同じ悩みを昔の学者たちは抱いており、ルジャンドルやガウスという人たちがこの悩みに対してある一つの解を見出します。</a:t>
            </a:r>
            <a:endParaRPr lang="en-US" altLang="ja-JP" dirty="0"/>
          </a:p>
          <a:p>
            <a:endParaRPr lang="en-US" altLang="ja-JP" dirty="0"/>
          </a:p>
          <a:p>
            <a:r>
              <a:rPr lang="ja-JP" altLang="en-US" dirty="0"/>
              <a:t>それが最小二乗法です。言葉の通り、差を</a:t>
            </a:r>
            <a:r>
              <a:rPr lang="en-US" altLang="ja-JP" dirty="0"/>
              <a:t>2</a:t>
            </a:r>
            <a:r>
              <a:rPr lang="ja-JP" altLang="en-US" dirty="0"/>
              <a:t>乗した値を最小化する方法です。</a:t>
            </a:r>
            <a:r>
              <a:rPr lang="en-US" altLang="ja-JP" dirty="0"/>
              <a:t>2</a:t>
            </a:r>
            <a:r>
              <a:rPr lang="ja-JP" altLang="en-US" dirty="0"/>
              <a:t>乗したら、マイナスだろうが、プラスだろうが値はプラスにしかなりませんものね。</a:t>
            </a:r>
            <a:endParaRPr lang="en-US" altLang="ja-JP" dirty="0"/>
          </a:p>
          <a:p>
            <a:r>
              <a:rPr lang="ja-JP" altLang="en-US" dirty="0"/>
              <a:t>先ほどの例でいえば、</a:t>
            </a:r>
            <a:r>
              <a:rPr lang="en-US" altLang="ja-JP" dirty="0"/>
              <a:t>-2</a:t>
            </a:r>
            <a:r>
              <a:rPr lang="ja-JP" altLang="en-US" dirty="0"/>
              <a:t>の</a:t>
            </a:r>
            <a:r>
              <a:rPr lang="en-US" altLang="ja-JP" dirty="0"/>
              <a:t>2</a:t>
            </a:r>
            <a:r>
              <a:rPr lang="ja-JP" altLang="en-US" dirty="0"/>
              <a:t>乗なので</a:t>
            </a:r>
            <a:r>
              <a:rPr lang="en-US" altLang="ja-JP" dirty="0"/>
              <a:t>4,2</a:t>
            </a:r>
            <a:r>
              <a:rPr lang="ja-JP" altLang="en-US" dirty="0"/>
              <a:t>の</a:t>
            </a:r>
            <a:r>
              <a:rPr lang="en-US" altLang="ja-JP" dirty="0"/>
              <a:t>2</a:t>
            </a:r>
            <a:r>
              <a:rPr lang="ja-JP" altLang="en-US" dirty="0"/>
              <a:t>乗なので</a:t>
            </a:r>
            <a:r>
              <a:rPr lang="en-US" altLang="ja-JP" dirty="0"/>
              <a:t>4</a:t>
            </a:r>
            <a:r>
              <a:rPr lang="ja-JP" altLang="en-US" dirty="0"/>
              <a:t>、つまり</a:t>
            </a:r>
            <a:r>
              <a:rPr lang="en-US" altLang="ja-JP" dirty="0"/>
              <a:t>2</a:t>
            </a:r>
            <a:r>
              <a:rPr lang="ja-JP" altLang="en-US" dirty="0"/>
              <a:t>乗した差の合計は</a:t>
            </a:r>
            <a:r>
              <a:rPr lang="en-US" altLang="ja-JP" dirty="0"/>
              <a:t>8</a:t>
            </a:r>
            <a:r>
              <a:rPr lang="ja-JP" altLang="en-US" dirty="0"/>
              <a:t>ということになり、見事、</a:t>
            </a:r>
            <a:r>
              <a:rPr lang="en-US" altLang="ja-JP" dirty="0"/>
              <a:t>0</a:t>
            </a:r>
            <a:r>
              <a:rPr lang="ja-JP" altLang="en-US" dirty="0"/>
              <a:t>という最初のおかしな差から脱出することができました。</a:t>
            </a:r>
            <a:endParaRPr lang="en-US" altLang="ja-JP" dirty="0"/>
          </a:p>
        </p:txBody>
      </p:sp>
    </p:spTree>
    <p:extLst>
      <p:ext uri="{BB962C8B-B14F-4D97-AF65-F5344CB8AC3E}">
        <p14:creationId xmlns:p14="http://schemas.microsoft.com/office/powerpoint/2010/main" val="3389983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128</TotalTime>
  <Words>2480</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機械学習入門</vt:lpstr>
      <vt:lpstr>線形回帰分析の説明の前に・・・</vt:lpstr>
      <vt:lpstr>線形回帰分析の説明の前に・・・</vt:lpstr>
      <vt:lpstr>線形回帰分析の説明の前に・・・</vt:lpstr>
      <vt:lpstr>線形回帰分析の説明の前に・・・</vt:lpstr>
      <vt:lpstr>線形回帰分析の説明の前に・・・</vt:lpstr>
      <vt:lpstr>線形回帰分析の説明の前に・・・</vt:lpstr>
      <vt:lpstr>線形回帰分析　その１</vt:lpstr>
      <vt:lpstr>線形回帰分析　その１</vt:lpstr>
      <vt:lpstr>線形回帰分析　その１</vt:lpstr>
      <vt:lpstr>線形回帰分析　その２</vt:lpstr>
      <vt:lpstr>線形回帰分析　その２</vt:lpstr>
      <vt:lpstr>線形回帰分析　その２</vt:lpstr>
      <vt:lpstr>線形回帰分析　その２</vt:lpstr>
      <vt:lpstr>線形回帰分析　その２</vt:lpstr>
      <vt:lpstr>線形回帰分析　その３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飯村 亮祐</dc:creator>
  <cp:lastModifiedBy>飯村 亮祐</cp:lastModifiedBy>
  <cp:revision>1</cp:revision>
  <dcterms:created xsi:type="dcterms:W3CDTF">2019-09-07T09:49:54Z</dcterms:created>
  <dcterms:modified xsi:type="dcterms:W3CDTF">2019-09-07T11:58:18Z</dcterms:modified>
</cp:coreProperties>
</file>