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7" r:id="rId3"/>
    <p:sldId id="258" r:id="rId4"/>
    <p:sldId id="259" r:id="rId5"/>
    <p:sldId id="285" r:id="rId6"/>
    <p:sldId id="284" r:id="rId7"/>
    <p:sldId id="265" r:id="rId8"/>
    <p:sldId id="287" r:id="rId9"/>
    <p:sldId id="288" r:id="rId10"/>
    <p:sldId id="295" r:id="rId11"/>
    <p:sldId id="301" r:id="rId12"/>
    <p:sldId id="302" r:id="rId13"/>
    <p:sldId id="300" r:id="rId14"/>
    <p:sldId id="299" r:id="rId15"/>
    <p:sldId id="298" r:id="rId16"/>
    <p:sldId id="297" r:id="rId17"/>
    <p:sldId id="296" r:id="rId18"/>
    <p:sldId id="294" r:id="rId19"/>
    <p:sldId id="303" r:id="rId20"/>
    <p:sldId id="293" r:id="rId21"/>
    <p:sldId id="305" r:id="rId22"/>
    <p:sldId id="306" r:id="rId23"/>
    <p:sldId id="307" r:id="rId24"/>
    <p:sldId id="308" r:id="rId25"/>
    <p:sldId id="309" r:id="rId26"/>
    <p:sldId id="310" r:id="rId27"/>
    <p:sldId id="311" r:id="rId28"/>
    <p:sldId id="289" r:id="rId29"/>
    <p:sldId id="312" r:id="rId30"/>
    <p:sldId id="290" r:id="rId31"/>
    <p:sldId id="292" r:id="rId32"/>
    <p:sldId id="291" r:id="rId33"/>
    <p:sldId id="313" r:id="rId34"/>
    <p:sldId id="314" r:id="rId35"/>
    <p:sldId id="315" r:id="rId36"/>
    <p:sldId id="316" r:id="rId37"/>
    <p:sldId id="318" r:id="rId38"/>
    <p:sldId id="319" r:id="rId39"/>
    <p:sldId id="320" r:id="rId40"/>
    <p:sldId id="321" r:id="rId41"/>
    <p:sldId id="322" r:id="rId42"/>
    <p:sldId id="317" r:id="rId43"/>
    <p:sldId id="323" r:id="rId44"/>
    <p:sldId id="324" r:id="rId45"/>
    <p:sldId id="325" r:id="rId46"/>
    <p:sldId id="326" r:id="rId47"/>
    <p:sldId id="327" r:id="rId48"/>
    <p:sldId id="328" r:id="rId49"/>
    <p:sldId id="329" r:id="rId50"/>
    <p:sldId id="330" r:id="rId51"/>
    <p:sldId id="331" r:id="rId52"/>
    <p:sldId id="332" r:id="rId53"/>
    <p:sldId id="333" r:id="rId54"/>
    <p:sldId id="334" r:id="rId55"/>
    <p:sldId id="335" r:id="rId56"/>
    <p:sldId id="277" r:id="rId57"/>
    <p:sldId id="280" r:id="rId58"/>
    <p:sldId id="336" r:id="rId59"/>
    <p:sldId id="337" r:id="rId60"/>
    <p:sldId id="338" r:id="rId61"/>
    <p:sldId id="339" r:id="rId62"/>
    <p:sldId id="340" r:id="rId63"/>
    <p:sldId id="341" r:id="rId64"/>
    <p:sldId id="342" r:id="rId65"/>
    <p:sldId id="343" r:id="rId66"/>
    <p:sldId id="344" r:id="rId67"/>
    <p:sldId id="345" r:id="rId68"/>
    <p:sldId id="281" r:id="rId69"/>
    <p:sldId id="282" r:id="rId70"/>
    <p:sldId id="278" r:id="rId71"/>
    <p:sldId id="283" r:id="rId72"/>
    <p:sldId id="279" r:id="rId73"/>
    <p:sldId id="272" r:id="rId74"/>
    <p:sldId id="273" r:id="rId75"/>
    <p:sldId id="274" r:id="rId76"/>
    <p:sldId id="275" r:id="rId7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70" autoAdjust="0"/>
  </p:normalViewPr>
  <p:slideViewPr>
    <p:cSldViewPr snapToGrid="0">
      <p:cViewPr varScale="1">
        <p:scale>
          <a:sx n="68" d="100"/>
          <a:sy n="68"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0AA38BA1-DCE2-47D0-B0C8-E77CFA3FA253}" type="datetimeFigureOut">
              <a:rPr lang="zh-CN" altLang="en-US" smtClean="0"/>
              <a:t>2021/3/27 Saturday</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8CF304C-65F6-4CC5-9858-FCBF7C9093EE}"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5809383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AA38BA1-DCE2-47D0-B0C8-E77CFA3FA253}" type="datetimeFigureOut">
              <a:rPr lang="zh-CN" altLang="en-US" smtClean="0"/>
              <a:t>2021/3/27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F304C-65F6-4CC5-9858-FCBF7C9093EE}" type="slidenum">
              <a:rPr lang="zh-CN" altLang="en-US" smtClean="0"/>
              <a:t>‹#›</a:t>
            </a:fld>
            <a:endParaRPr lang="zh-CN" altLang="en-US"/>
          </a:p>
        </p:txBody>
      </p:sp>
    </p:spTree>
    <p:extLst>
      <p:ext uri="{BB962C8B-B14F-4D97-AF65-F5344CB8AC3E}">
        <p14:creationId xmlns:p14="http://schemas.microsoft.com/office/powerpoint/2010/main" val="230861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AA38BA1-DCE2-47D0-B0C8-E77CFA3FA253}" type="datetimeFigureOut">
              <a:rPr lang="zh-CN" altLang="en-US" smtClean="0"/>
              <a:t>2021/3/27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F304C-65F6-4CC5-9858-FCBF7C9093EE}" type="slidenum">
              <a:rPr lang="zh-CN" altLang="en-US" smtClean="0"/>
              <a:t>‹#›</a:t>
            </a:fld>
            <a:endParaRPr lang="zh-CN" altLang="en-US"/>
          </a:p>
        </p:txBody>
      </p:sp>
    </p:spTree>
    <p:extLst>
      <p:ext uri="{BB962C8B-B14F-4D97-AF65-F5344CB8AC3E}">
        <p14:creationId xmlns:p14="http://schemas.microsoft.com/office/powerpoint/2010/main" val="3599129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AA38BA1-DCE2-47D0-B0C8-E77CFA3FA253}" type="datetimeFigureOut">
              <a:rPr lang="zh-CN" altLang="en-US" smtClean="0"/>
              <a:t>2021/3/27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8CF304C-65F6-4CC5-9858-FCBF7C9093EE}" type="slidenum">
              <a:rPr lang="zh-CN" altLang="en-US" smtClean="0"/>
              <a:t>‹#›</a:t>
            </a:fld>
            <a:endParaRPr lang="zh-CN" altLang="en-US"/>
          </a:p>
        </p:txBody>
      </p:sp>
    </p:spTree>
    <p:extLst>
      <p:ext uri="{BB962C8B-B14F-4D97-AF65-F5344CB8AC3E}">
        <p14:creationId xmlns:p14="http://schemas.microsoft.com/office/powerpoint/2010/main" val="424240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0AA38BA1-DCE2-47D0-B0C8-E77CFA3FA253}" type="datetimeFigureOut">
              <a:rPr lang="zh-CN" altLang="en-US" smtClean="0"/>
              <a:t>2021/3/27 Saturday</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8CF304C-65F6-4CC5-9858-FCBF7C9093EE}"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8766554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AA38BA1-DCE2-47D0-B0C8-E77CFA3FA253}" type="datetimeFigureOut">
              <a:rPr lang="zh-CN" altLang="en-US" smtClean="0"/>
              <a:t>2021/3/27 Saturday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8CF304C-65F6-4CC5-9858-FCBF7C9093EE}" type="slidenum">
              <a:rPr lang="zh-CN" altLang="en-US" smtClean="0"/>
              <a:t>‹#›</a:t>
            </a:fld>
            <a:endParaRPr lang="zh-CN" altLang="en-US"/>
          </a:p>
        </p:txBody>
      </p:sp>
    </p:spTree>
    <p:extLst>
      <p:ext uri="{BB962C8B-B14F-4D97-AF65-F5344CB8AC3E}">
        <p14:creationId xmlns:p14="http://schemas.microsoft.com/office/powerpoint/2010/main" val="3970095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AA38BA1-DCE2-47D0-B0C8-E77CFA3FA253}" type="datetimeFigureOut">
              <a:rPr lang="zh-CN" altLang="en-US" smtClean="0"/>
              <a:t>2021/3/27 Saturday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8CF304C-65F6-4CC5-9858-FCBF7C9093EE}" type="slidenum">
              <a:rPr lang="zh-CN" altLang="en-US" smtClean="0"/>
              <a:t>‹#›</a:t>
            </a:fld>
            <a:endParaRPr lang="zh-CN" altLang="en-US"/>
          </a:p>
        </p:txBody>
      </p:sp>
    </p:spTree>
    <p:extLst>
      <p:ext uri="{BB962C8B-B14F-4D97-AF65-F5344CB8AC3E}">
        <p14:creationId xmlns:p14="http://schemas.microsoft.com/office/powerpoint/2010/main" val="2824445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AA38BA1-DCE2-47D0-B0C8-E77CFA3FA253}" type="datetimeFigureOut">
              <a:rPr lang="zh-CN" altLang="en-US" smtClean="0"/>
              <a:t>2021/3/27 Saturday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8CF304C-65F6-4CC5-9858-FCBF7C9093EE}" type="slidenum">
              <a:rPr lang="zh-CN" altLang="en-US" smtClean="0"/>
              <a:t>‹#›</a:t>
            </a:fld>
            <a:endParaRPr lang="zh-CN" altLang="en-US"/>
          </a:p>
        </p:txBody>
      </p:sp>
    </p:spTree>
    <p:extLst>
      <p:ext uri="{BB962C8B-B14F-4D97-AF65-F5344CB8AC3E}">
        <p14:creationId xmlns:p14="http://schemas.microsoft.com/office/powerpoint/2010/main" val="2782763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A38BA1-DCE2-47D0-B0C8-E77CFA3FA253}" type="datetimeFigureOut">
              <a:rPr lang="zh-CN" altLang="en-US" smtClean="0"/>
              <a:t>2021/3/27 Saturday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8CF304C-65F6-4CC5-9858-FCBF7C9093EE}" type="slidenum">
              <a:rPr lang="zh-CN" altLang="en-US" smtClean="0"/>
              <a:t>‹#›</a:t>
            </a:fld>
            <a:endParaRPr lang="zh-CN" altLang="en-US"/>
          </a:p>
        </p:txBody>
      </p:sp>
    </p:spTree>
    <p:extLst>
      <p:ext uri="{BB962C8B-B14F-4D97-AF65-F5344CB8AC3E}">
        <p14:creationId xmlns:p14="http://schemas.microsoft.com/office/powerpoint/2010/main" val="131652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A38BA1-DCE2-47D0-B0C8-E77CFA3FA253}" type="datetimeFigureOut">
              <a:rPr lang="zh-CN" altLang="en-US" smtClean="0"/>
              <a:t>2021/3/27 Saturday</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CF304C-65F6-4CC5-9858-FCBF7C9093E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7347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0AA38BA1-DCE2-47D0-B0C8-E77CFA3FA253}" type="datetimeFigureOut">
              <a:rPr lang="zh-CN" altLang="en-US" smtClean="0"/>
              <a:t>2021/3/27 Saturday</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8CF304C-65F6-4CC5-9858-FCBF7C9093EE}"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5469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0AA38BA1-DCE2-47D0-B0C8-E77CFA3FA253}" type="datetimeFigureOut">
              <a:rPr lang="zh-CN" altLang="en-US" smtClean="0"/>
              <a:t>2021/3/27 Saturday</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8CF304C-65F6-4CC5-9858-FCBF7C9093EE}"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0825164"/>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ldoceonline.com/dictionary/choice"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D15925-B869-4FF1-8618-71B81823FB70}"/>
              </a:ext>
            </a:extLst>
          </p:cNvPr>
          <p:cNvSpPr>
            <a:spLocks noGrp="1"/>
          </p:cNvSpPr>
          <p:nvPr>
            <p:ph type="ctrTitle"/>
          </p:nvPr>
        </p:nvSpPr>
        <p:spPr>
          <a:xfrm>
            <a:off x="1524000" y="1122363"/>
            <a:ext cx="9144000" cy="943504"/>
          </a:xfrm>
        </p:spPr>
        <p:txBody>
          <a:bodyPr>
            <a:normAutofit fontScale="90000"/>
          </a:bodyPr>
          <a:lstStyle/>
          <a:p>
            <a:r>
              <a:rPr lang="en-US" altLang="zh-CN" dirty="0"/>
              <a:t>Unit 2 </a:t>
            </a:r>
            <a:endParaRPr lang="zh-CN" altLang="en-US" dirty="0"/>
          </a:p>
        </p:txBody>
      </p:sp>
      <p:sp>
        <p:nvSpPr>
          <p:cNvPr id="3" name="副标题 2">
            <a:extLst>
              <a:ext uri="{FF2B5EF4-FFF2-40B4-BE49-F238E27FC236}">
                <a16:creationId xmlns:a16="http://schemas.microsoft.com/office/drawing/2014/main" id="{33069CD6-8F36-49E7-B0D0-82543A0C6262}"/>
              </a:ext>
            </a:extLst>
          </p:cNvPr>
          <p:cNvSpPr>
            <a:spLocks noGrp="1"/>
          </p:cNvSpPr>
          <p:nvPr>
            <p:ph type="subTitle" idx="1"/>
          </p:nvPr>
        </p:nvSpPr>
        <p:spPr>
          <a:xfrm>
            <a:off x="1524000" y="2794000"/>
            <a:ext cx="9144000" cy="2463800"/>
          </a:xfrm>
        </p:spPr>
        <p:txBody>
          <a:bodyPr>
            <a:normAutofit/>
          </a:bodyPr>
          <a:lstStyle/>
          <a:p>
            <a:r>
              <a:rPr lang="en-US" altLang="zh-CN" sz="3600" dirty="0">
                <a:latin typeface="+mj-ea"/>
                <a:ea typeface="+mj-ea"/>
              </a:rPr>
              <a:t>How to Be a Good Graduate Student</a:t>
            </a:r>
            <a:endParaRPr lang="zh-CN" altLang="en-US" sz="3600" dirty="0">
              <a:latin typeface="+mj-ea"/>
              <a:ea typeface="+mj-ea"/>
            </a:endParaRPr>
          </a:p>
        </p:txBody>
      </p:sp>
    </p:spTree>
    <p:extLst>
      <p:ext uri="{BB962C8B-B14F-4D97-AF65-F5344CB8AC3E}">
        <p14:creationId xmlns:p14="http://schemas.microsoft.com/office/powerpoint/2010/main" val="4194441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283367"/>
            <a:ext cx="10515600" cy="5309937"/>
          </a:xfrm>
        </p:spPr>
        <p:txBody>
          <a:bodyPr>
            <a:normAutofit/>
          </a:bodyPr>
          <a:lstStyle/>
          <a:p>
            <a:pPr lvl="0"/>
            <a:r>
              <a:rPr lang="en-US" altLang="zh-CN" dirty="0"/>
              <a:t>original (L6): new and interesting in a way that is different from anything that has existed before; able to produce new and interesting ideas </a:t>
            </a:r>
            <a:r>
              <a:rPr lang="zh-CN" altLang="zh-CN" dirty="0"/>
              <a:t>首创的；独创的；有独创性的</a:t>
            </a:r>
          </a:p>
          <a:p>
            <a:r>
              <a:rPr lang="en-US" altLang="zh-CN" dirty="0"/>
              <a:t>an original idea/suggestion/work/thinker/writer</a:t>
            </a:r>
            <a:endParaRPr lang="zh-CN" altLang="zh-CN" dirty="0"/>
          </a:p>
          <a:p>
            <a:r>
              <a:rPr lang="en-US" altLang="zh-CN" dirty="0"/>
              <a:t> </a:t>
            </a:r>
            <a:endParaRPr lang="zh-CN" altLang="zh-CN" dirty="0"/>
          </a:p>
          <a:p>
            <a:r>
              <a:rPr lang="en-US" altLang="zh-CN" dirty="0"/>
              <a:t>original: existing at the beginning of a particular period, process or activity </a:t>
            </a:r>
            <a:r>
              <a:rPr lang="zh-CN" altLang="en-US" dirty="0"/>
              <a:t>最初的；</a:t>
            </a:r>
            <a:endParaRPr lang="zh-CN" altLang="zh-CN" dirty="0"/>
          </a:p>
          <a:p>
            <a:r>
              <a:rPr lang="en-US" altLang="zh-CN" dirty="0"/>
              <a:t>the original plan </a:t>
            </a:r>
          </a:p>
          <a:p>
            <a:r>
              <a:rPr lang="en-US" altLang="zh-CN" dirty="0"/>
              <a:t>original painting/manuscript </a:t>
            </a:r>
          </a:p>
          <a:p>
            <a:r>
              <a:rPr lang="en-US" altLang="zh-CN" dirty="0"/>
              <a:t>He read every book in the original. </a:t>
            </a:r>
          </a:p>
          <a:p>
            <a:pPr marL="0" indent="0">
              <a:buNone/>
            </a:pPr>
            <a:r>
              <a:rPr lang="en-US" altLang="zh-CN" dirty="0"/>
              <a:t>  origin (n)   originate (v) originally (adv) aboriginal (n, adj) </a:t>
            </a:r>
          </a:p>
          <a:p>
            <a:endParaRPr lang="zh-CN" altLang="zh-CN" dirty="0"/>
          </a:p>
          <a:p>
            <a:endParaRPr lang="zh-CN" altLang="en-US" dirty="0"/>
          </a:p>
        </p:txBody>
      </p:sp>
    </p:spTree>
    <p:extLst>
      <p:ext uri="{BB962C8B-B14F-4D97-AF65-F5344CB8AC3E}">
        <p14:creationId xmlns:p14="http://schemas.microsoft.com/office/powerpoint/2010/main" val="1681532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77516" y="1475874"/>
            <a:ext cx="10776284" cy="5261810"/>
          </a:xfrm>
        </p:spPr>
        <p:txBody>
          <a:bodyPr>
            <a:normAutofit fontScale="92500" lnSpcReduction="20000"/>
          </a:bodyPr>
          <a:lstStyle/>
          <a:p>
            <a:pPr lvl="0"/>
            <a:r>
              <a:rPr lang="en-US" altLang="zh-CN" dirty="0"/>
              <a:t>delay (L6</a:t>
            </a:r>
            <a:r>
              <a:rPr lang="zh-CN" altLang="zh-CN" dirty="0"/>
              <a:t>）</a:t>
            </a:r>
            <a:r>
              <a:rPr lang="en-US" altLang="zh-CN" dirty="0"/>
              <a:t>: to put off to a later time; defer; postpone; to impede the process of; </a:t>
            </a:r>
            <a:r>
              <a:rPr lang="zh-CN" altLang="zh-CN" dirty="0"/>
              <a:t>推迟，耽搁</a:t>
            </a:r>
          </a:p>
          <a:p>
            <a:r>
              <a:rPr lang="en-US" altLang="zh-CN" dirty="0"/>
              <a:t>The pilot delayed the flight until the weather cleared. </a:t>
            </a:r>
            <a:endParaRPr lang="zh-CN" altLang="zh-CN" dirty="0"/>
          </a:p>
          <a:p>
            <a:r>
              <a:rPr lang="en-US" altLang="zh-CN" dirty="0"/>
              <a:t>The dense fog delayed the plane’s landing. </a:t>
            </a:r>
          </a:p>
          <a:p>
            <a:pPr marL="0" indent="0">
              <a:buNone/>
            </a:pPr>
            <a:r>
              <a:rPr lang="en-US" altLang="zh-CN" dirty="0"/>
              <a:t>  no time for delay</a:t>
            </a:r>
          </a:p>
          <a:p>
            <a:pPr marL="0" indent="0">
              <a:buNone/>
            </a:pPr>
            <a:r>
              <a:rPr lang="en-US" altLang="zh-CN" dirty="0"/>
              <a:t>  without delay</a:t>
            </a:r>
          </a:p>
          <a:p>
            <a:r>
              <a:rPr lang="en-US" altLang="zh-CN" dirty="0"/>
              <a:t>to avoid /minimize further delay</a:t>
            </a:r>
            <a:endParaRPr lang="zh-CN" altLang="zh-CN" dirty="0"/>
          </a:p>
          <a:p>
            <a:r>
              <a:rPr lang="en-US" altLang="zh-CN" dirty="0"/>
              <a:t>further/lengthy/delay</a:t>
            </a:r>
            <a:endParaRPr lang="zh-CN" altLang="zh-CN" dirty="0"/>
          </a:p>
          <a:p>
            <a:r>
              <a:rPr lang="en-US" altLang="zh-CN" dirty="0"/>
              <a:t> </a:t>
            </a:r>
            <a:endParaRPr lang="zh-CN" altLang="zh-CN" dirty="0"/>
          </a:p>
          <a:p>
            <a:r>
              <a:rPr lang="en-US" altLang="zh-CN" dirty="0"/>
              <a:t>delay in something </a:t>
            </a:r>
            <a:endParaRPr lang="zh-CN" altLang="zh-CN" dirty="0"/>
          </a:p>
          <a:p>
            <a:r>
              <a:rPr lang="en-US" altLang="zh-CN" dirty="0"/>
              <a:t>	he strike has led to some delays in train services. </a:t>
            </a:r>
            <a:endParaRPr lang="zh-CN" altLang="zh-CN" dirty="0"/>
          </a:p>
          <a:p>
            <a:r>
              <a:rPr lang="en-US" altLang="zh-CN" dirty="0"/>
              <a:t>delay in doing </a:t>
            </a:r>
            <a:r>
              <a:rPr lang="en-US" altLang="zh-CN" dirty="0" err="1"/>
              <a:t>sth</a:t>
            </a:r>
            <a:endParaRPr lang="zh-CN" altLang="zh-CN" dirty="0"/>
          </a:p>
          <a:p>
            <a:r>
              <a:rPr lang="en-US" altLang="zh-CN" dirty="0"/>
              <a:t>	We apologize for the delay in answering your letter. </a:t>
            </a:r>
            <a:endParaRPr lang="zh-CN" altLang="zh-CN" dirty="0"/>
          </a:p>
          <a:p>
            <a:r>
              <a:rPr lang="en-US" altLang="zh-CN" dirty="0"/>
              <a:t>delay to </a:t>
            </a:r>
            <a:r>
              <a:rPr lang="en-US" altLang="zh-CN" dirty="0" err="1"/>
              <a:t>sth</a:t>
            </a:r>
            <a:r>
              <a:rPr lang="en-US" altLang="zh-CN" dirty="0"/>
              <a:t>. </a:t>
            </a:r>
            <a:endParaRPr lang="zh-CN" altLang="zh-CN" dirty="0"/>
          </a:p>
          <a:p>
            <a:r>
              <a:rPr lang="en-US" altLang="zh-CN" dirty="0"/>
              <a:t>	These issues have caused serious delays to the project. </a:t>
            </a:r>
            <a:endParaRPr lang="zh-CN" altLang="zh-CN" dirty="0"/>
          </a:p>
          <a:p>
            <a:pPr marL="0" indent="0">
              <a:buNone/>
            </a:pPr>
            <a:endParaRPr lang="zh-CN" altLang="zh-CN" dirty="0"/>
          </a:p>
          <a:p>
            <a:endParaRPr lang="zh-CN" altLang="en-US" dirty="0"/>
          </a:p>
        </p:txBody>
      </p:sp>
    </p:spTree>
    <p:extLst>
      <p:ext uri="{BB962C8B-B14F-4D97-AF65-F5344CB8AC3E}">
        <p14:creationId xmlns:p14="http://schemas.microsoft.com/office/powerpoint/2010/main" val="203032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A0BFF-0AC6-48E4-A40F-00AED7655D10}"/>
              </a:ext>
            </a:extLst>
          </p:cNvPr>
          <p:cNvSpPr>
            <a:spLocks noGrp="1"/>
          </p:cNvSpPr>
          <p:nvPr>
            <p:ph type="title"/>
          </p:nvPr>
        </p:nvSpPr>
        <p:spPr>
          <a:xfrm>
            <a:off x="838200" y="365125"/>
            <a:ext cx="10515600" cy="597401"/>
          </a:xfrm>
        </p:spPr>
        <p:txBody>
          <a:bodyPr>
            <a:normAutofit fontScale="90000"/>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F3CE2CAE-7D74-4369-A434-87DC28E2BB8E}"/>
              </a:ext>
            </a:extLst>
          </p:cNvPr>
          <p:cNvSpPr>
            <a:spLocks noGrp="1"/>
          </p:cNvSpPr>
          <p:nvPr>
            <p:ph idx="1"/>
          </p:nvPr>
        </p:nvSpPr>
        <p:spPr>
          <a:xfrm>
            <a:off x="661737" y="1251284"/>
            <a:ext cx="10515600" cy="5086100"/>
          </a:xfrm>
        </p:spPr>
        <p:txBody>
          <a:bodyPr>
            <a:normAutofit/>
          </a:bodyPr>
          <a:lstStyle/>
          <a:p>
            <a:pPr lvl="0"/>
            <a:r>
              <a:rPr lang="en-US" altLang="zh-CN" dirty="0"/>
              <a:t>end up +doing </a:t>
            </a:r>
            <a:r>
              <a:rPr lang="en-US" altLang="zh-CN" dirty="0" err="1"/>
              <a:t>sth</a:t>
            </a:r>
            <a:r>
              <a:rPr lang="en-US" altLang="zh-CN" dirty="0"/>
              <a:t> (L9): to find yourself in a place or situation at the end of a process or period of time </a:t>
            </a:r>
            <a:endParaRPr lang="zh-CN" altLang="zh-CN" dirty="0"/>
          </a:p>
          <a:p>
            <a:r>
              <a:rPr lang="en-US" altLang="zh-CN" dirty="0"/>
              <a:t> He ended up doing all the work himself. </a:t>
            </a:r>
            <a:endParaRPr lang="zh-CN" altLang="zh-CN" dirty="0"/>
          </a:p>
          <a:p>
            <a:r>
              <a:rPr lang="en-US" altLang="zh-CN" dirty="0"/>
              <a:t> </a:t>
            </a:r>
            <a:endParaRPr lang="zh-CN" altLang="zh-CN" dirty="0"/>
          </a:p>
          <a:p>
            <a:r>
              <a:rPr lang="en-US" altLang="zh-CN" dirty="0"/>
              <a:t>end up +adj./prep </a:t>
            </a:r>
            <a:endParaRPr lang="zh-CN" altLang="zh-CN" dirty="0"/>
          </a:p>
          <a:p>
            <a:r>
              <a:rPr lang="en-US" altLang="zh-CN" dirty="0"/>
              <a:t>If you go on like this you’ll end up in prison. </a:t>
            </a:r>
            <a:endParaRPr lang="zh-CN" altLang="zh-CN" dirty="0"/>
          </a:p>
          <a:p>
            <a:r>
              <a:rPr lang="en-US" altLang="zh-CN" dirty="0"/>
              <a:t>If he carries on driving like that, he’ll end up dead. </a:t>
            </a:r>
            <a:endParaRPr lang="zh-CN" altLang="zh-CN" dirty="0"/>
          </a:p>
          <a:p>
            <a:r>
              <a:rPr lang="en-US" altLang="zh-CN" dirty="0"/>
              <a:t>	  end up in failure </a:t>
            </a:r>
            <a:endParaRPr lang="zh-CN" altLang="zh-CN" dirty="0"/>
          </a:p>
          <a:p>
            <a:r>
              <a:rPr lang="en-US" altLang="zh-CN" dirty="0"/>
              <a:t>	  end up with tragedy</a:t>
            </a:r>
            <a:r>
              <a:rPr lang="zh-CN" altLang="en-US" dirty="0"/>
              <a:t>以悲剧为结局</a:t>
            </a:r>
          </a:p>
        </p:txBody>
      </p:sp>
    </p:spTree>
    <p:extLst>
      <p:ext uri="{BB962C8B-B14F-4D97-AF65-F5344CB8AC3E}">
        <p14:creationId xmlns:p14="http://schemas.microsoft.com/office/powerpoint/2010/main" val="355436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killing time </a:t>
            </a:r>
            <a:r>
              <a:rPr lang="zh-CN" altLang="zh-CN" dirty="0"/>
              <a:t>（</a:t>
            </a:r>
            <a:r>
              <a:rPr lang="en-US" altLang="zh-CN" dirty="0"/>
              <a:t>L9</a:t>
            </a:r>
            <a:r>
              <a:rPr lang="zh-CN" altLang="zh-CN" dirty="0"/>
              <a:t>）</a:t>
            </a:r>
            <a:r>
              <a:rPr lang="en-US" altLang="zh-CN" dirty="0"/>
              <a:t>:  spending time doing nothing in particular in order that it seems to pass more quickly</a:t>
            </a:r>
            <a:r>
              <a:rPr lang="zh-CN" altLang="en-US" dirty="0"/>
              <a:t>打发时间，指一个人无所事事</a:t>
            </a:r>
            <a:endParaRPr lang="zh-CN" altLang="zh-CN" dirty="0"/>
          </a:p>
          <a:p>
            <a:r>
              <a:rPr lang="en-US" altLang="zh-CN" dirty="0"/>
              <a:t>After all, friends should not be people with whom you kill time. </a:t>
            </a:r>
            <a:endParaRPr lang="zh-CN" altLang="zh-CN" dirty="0"/>
          </a:p>
          <a:p>
            <a:r>
              <a:rPr lang="en-US" altLang="zh-CN" dirty="0"/>
              <a:t>She took up painting to kill time. </a:t>
            </a:r>
            <a:r>
              <a:rPr lang="zh-CN" altLang="en-US" dirty="0"/>
              <a:t>从事</a:t>
            </a:r>
            <a:r>
              <a:rPr lang="en-US" altLang="zh-CN" dirty="0"/>
              <a:t>take up</a:t>
            </a:r>
            <a:endParaRPr lang="zh-CN" altLang="zh-CN" dirty="0"/>
          </a:p>
          <a:p>
            <a:r>
              <a:rPr lang="en-US" altLang="zh-CN" dirty="0"/>
              <a:t> </a:t>
            </a:r>
            <a:endParaRPr lang="zh-CN" altLang="zh-CN" dirty="0"/>
          </a:p>
          <a:p>
            <a:r>
              <a:rPr lang="en-US" altLang="zh-CN" dirty="0"/>
              <a:t>time-killer (n)</a:t>
            </a:r>
            <a:r>
              <a:rPr lang="zh-CN" altLang="en-US" dirty="0"/>
              <a:t>打发时间</a:t>
            </a:r>
            <a:endParaRPr lang="zh-CN" altLang="zh-CN" dirty="0"/>
          </a:p>
          <a:p>
            <a:r>
              <a:rPr lang="en-US" altLang="zh-CN" dirty="0" err="1"/>
              <a:t>eg.</a:t>
            </a:r>
            <a:r>
              <a:rPr lang="en-US" altLang="zh-CN" dirty="0"/>
              <a:t> The cell-phones equipped with many entertainments will become a time-killer. </a:t>
            </a:r>
            <a:endParaRPr lang="zh-CN" altLang="zh-CN" dirty="0"/>
          </a:p>
        </p:txBody>
      </p:sp>
    </p:spTree>
    <p:extLst>
      <p:ext uri="{BB962C8B-B14F-4D97-AF65-F5344CB8AC3E}">
        <p14:creationId xmlns:p14="http://schemas.microsoft.com/office/powerpoint/2010/main" val="175320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668421"/>
          </a:xfrm>
        </p:spPr>
        <p:txBody>
          <a:bodyPr>
            <a:normAutofit fontScale="90000"/>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449179" y="1283368"/>
            <a:ext cx="10904621" cy="4893595"/>
          </a:xfrm>
        </p:spPr>
        <p:txBody>
          <a:bodyPr>
            <a:normAutofit/>
          </a:bodyPr>
          <a:lstStyle/>
          <a:p>
            <a:pPr lvl="0"/>
            <a:r>
              <a:rPr lang="en-US" altLang="zh-CN" dirty="0"/>
              <a:t>guarantee</a:t>
            </a:r>
            <a:r>
              <a:rPr lang="zh-CN" altLang="zh-CN" dirty="0"/>
              <a:t>（</a:t>
            </a:r>
            <a:r>
              <a:rPr lang="en-US" altLang="zh-CN" dirty="0"/>
              <a:t>L11</a:t>
            </a:r>
            <a:r>
              <a:rPr lang="zh-CN" altLang="zh-CN" dirty="0"/>
              <a:t>）</a:t>
            </a:r>
            <a:r>
              <a:rPr lang="en-US" altLang="zh-CN" dirty="0"/>
              <a:t>: a formal written promise to repair or replace a product if it breaks within a specific period of time </a:t>
            </a:r>
            <a:r>
              <a:rPr lang="zh-CN" altLang="zh-CN" dirty="0"/>
              <a:t>保证，承诺</a:t>
            </a:r>
          </a:p>
          <a:p>
            <a:r>
              <a:rPr lang="en-US" altLang="zh-CN" dirty="0"/>
              <a:t>There’s no guarantee of success. </a:t>
            </a:r>
            <a:endParaRPr lang="zh-CN" altLang="zh-CN" dirty="0"/>
          </a:p>
          <a:p>
            <a:r>
              <a:rPr lang="en-US" altLang="zh-CN" dirty="0"/>
              <a:t>There is still no guarantee that a formula could be found. </a:t>
            </a:r>
            <a:endParaRPr lang="zh-CN" altLang="zh-CN" dirty="0"/>
          </a:p>
          <a:p>
            <a:r>
              <a:rPr lang="en-US" altLang="zh-CN" dirty="0"/>
              <a:t>They offer a two-year guarantee on all </a:t>
            </a:r>
            <a:r>
              <a:rPr lang="en-US" altLang="zh-CN" dirty="0" err="1"/>
              <a:t>all</a:t>
            </a:r>
            <a:r>
              <a:rPr lang="en-US" altLang="zh-CN" dirty="0"/>
              <a:t> their electrical goods. </a:t>
            </a:r>
            <a:r>
              <a:rPr lang="zh-CN" altLang="en-US" dirty="0"/>
              <a:t>质保</a:t>
            </a:r>
            <a:endParaRPr lang="zh-CN" altLang="zh-CN" dirty="0"/>
          </a:p>
          <a:p>
            <a:r>
              <a:rPr lang="en-US" altLang="zh-CN" dirty="0"/>
              <a:t>.come with/ carry a guarantee </a:t>
            </a:r>
            <a:endParaRPr lang="zh-CN" altLang="zh-CN" dirty="0"/>
          </a:p>
          <a:p>
            <a:pPr marL="0" indent="0">
              <a:buNone/>
            </a:pPr>
            <a:r>
              <a:rPr lang="en-US" altLang="zh-CN" dirty="0"/>
              <a:t>   .under guarantee</a:t>
            </a:r>
            <a:endParaRPr lang="zh-CN" altLang="zh-CN" dirty="0"/>
          </a:p>
          <a:p>
            <a:r>
              <a:rPr lang="en-US" altLang="zh-CN" dirty="0"/>
              <a:t> a money-back guarantee</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2919700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r>
              <a:rPr lang="en-US" altLang="zh-CN" dirty="0"/>
              <a:t>guarantee  v. promise to do something; to promise something will happen</a:t>
            </a:r>
            <a:endParaRPr lang="zh-CN" altLang="zh-CN" dirty="0"/>
          </a:p>
          <a:p>
            <a:r>
              <a:rPr lang="en-US" altLang="zh-CN" dirty="0"/>
              <a:t>guarantee </a:t>
            </a:r>
            <a:r>
              <a:rPr lang="en-US" altLang="zh-CN" dirty="0" err="1"/>
              <a:t>sth</a:t>
            </a:r>
            <a:endParaRPr lang="zh-CN" altLang="zh-CN" dirty="0"/>
          </a:p>
          <a:p>
            <a:r>
              <a:rPr lang="en-US" altLang="zh-CN" dirty="0"/>
              <a:t> guarantee that +clause </a:t>
            </a:r>
            <a:endParaRPr lang="zh-CN" altLang="zh-CN" dirty="0"/>
          </a:p>
          <a:p>
            <a:r>
              <a:rPr lang="en-US" altLang="zh-CN" dirty="0"/>
              <a:t>We cannot guarantee that our flights will never be delayed. </a:t>
            </a:r>
            <a:endParaRPr lang="zh-CN" altLang="zh-CN" dirty="0"/>
          </a:p>
          <a:p>
            <a:r>
              <a:rPr lang="en-US" altLang="zh-CN" dirty="0"/>
              <a:t>guarantee sb </a:t>
            </a:r>
            <a:r>
              <a:rPr lang="en-US" altLang="zh-CN" dirty="0" err="1"/>
              <a:t>sth</a:t>
            </a:r>
            <a:r>
              <a:rPr lang="en-US" altLang="zh-CN" dirty="0"/>
              <a:t>.   </a:t>
            </a:r>
          </a:p>
          <a:p>
            <a:r>
              <a:rPr lang="en-US" altLang="zh-CN" dirty="0"/>
              <a:t>The ticket will guarantee you free entry. </a:t>
            </a:r>
            <a:endParaRPr lang="zh-CN" altLang="zh-CN" dirty="0"/>
          </a:p>
          <a:p>
            <a:r>
              <a:rPr lang="en-US" altLang="zh-CN" dirty="0"/>
              <a:t>guarantee to do </a:t>
            </a:r>
            <a:r>
              <a:rPr lang="en-US" altLang="zh-CN" dirty="0" err="1"/>
              <a:t>sth</a:t>
            </a:r>
            <a:r>
              <a:rPr lang="en-US" altLang="zh-CN" dirty="0"/>
              <a:t>. 	</a:t>
            </a:r>
          </a:p>
          <a:p>
            <a:r>
              <a:rPr lang="en-US" altLang="zh-CN" dirty="0"/>
              <a:t>We guarantee to deliver your goods within a week. </a:t>
            </a:r>
            <a:endParaRPr lang="zh-CN" altLang="zh-CN" dirty="0"/>
          </a:p>
          <a:p>
            <a:endParaRPr lang="zh-CN" altLang="en-US" dirty="0"/>
          </a:p>
        </p:txBody>
      </p:sp>
    </p:spTree>
    <p:extLst>
      <p:ext uri="{BB962C8B-B14F-4D97-AF65-F5344CB8AC3E}">
        <p14:creationId xmlns:p14="http://schemas.microsoft.com/office/powerpoint/2010/main" val="2394384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in and of itself </a:t>
            </a:r>
            <a:r>
              <a:rPr lang="zh-CN" altLang="zh-CN" dirty="0"/>
              <a:t>（</a:t>
            </a:r>
            <a:r>
              <a:rPr lang="en-US" altLang="zh-CN" dirty="0"/>
              <a:t>L12</a:t>
            </a:r>
            <a:r>
              <a:rPr lang="zh-CN" altLang="zh-CN" dirty="0"/>
              <a:t>）</a:t>
            </a:r>
            <a:r>
              <a:rPr lang="en-US" altLang="zh-CN" dirty="0"/>
              <a:t>: (in itself) considered separately from other things; in its true nature</a:t>
            </a:r>
            <a:endParaRPr lang="zh-CN" altLang="zh-CN" dirty="0"/>
          </a:p>
          <a:p>
            <a:r>
              <a:rPr lang="en-US" altLang="zh-CN" dirty="0"/>
              <a:t>In and of itself the plan might work, but I doubt that it will be approved. </a:t>
            </a:r>
            <a:endParaRPr lang="zh-CN" altLang="zh-CN" dirty="0"/>
          </a:p>
          <a:p>
            <a:r>
              <a:rPr lang="en-US" altLang="zh-CN" dirty="0"/>
              <a:t>Riding bullet train is an interesting experience in and of itself. </a:t>
            </a:r>
            <a:endParaRPr lang="zh-CN" altLang="zh-CN" dirty="0"/>
          </a:p>
          <a:p>
            <a:r>
              <a:rPr lang="en-US" altLang="zh-CN" dirty="0"/>
              <a:t> </a:t>
            </a:r>
            <a:endParaRPr lang="zh-CN" altLang="zh-CN" dirty="0"/>
          </a:p>
          <a:p>
            <a:r>
              <a:rPr lang="en-US" altLang="zh-CN" dirty="0"/>
              <a:t>It is also put simply as in itself. </a:t>
            </a:r>
            <a:endParaRPr lang="zh-CN" altLang="zh-CN" dirty="0"/>
          </a:p>
          <a:p>
            <a:r>
              <a:rPr lang="en-US" altLang="zh-CN" dirty="0"/>
              <a:t>This account may be true in itself. </a:t>
            </a:r>
            <a:endParaRPr lang="zh-CN" altLang="zh-CN" dirty="0"/>
          </a:p>
          <a:p>
            <a:endParaRPr lang="zh-CN" altLang="en-US" dirty="0"/>
          </a:p>
        </p:txBody>
      </p:sp>
    </p:spTree>
    <p:extLst>
      <p:ext uri="{BB962C8B-B14F-4D97-AF65-F5344CB8AC3E}">
        <p14:creationId xmlns:p14="http://schemas.microsoft.com/office/powerpoint/2010/main" val="2768066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449179" y="1168400"/>
            <a:ext cx="11742821" cy="5521158"/>
          </a:xfrm>
        </p:spPr>
        <p:txBody>
          <a:bodyPr>
            <a:normAutofit fontScale="92500" lnSpcReduction="10000"/>
          </a:bodyPr>
          <a:lstStyle/>
          <a:p>
            <a:pPr lvl="0"/>
            <a:r>
              <a:rPr lang="en-US" altLang="zh-CN" dirty="0"/>
              <a:t>Motivation (L13): the psychological feature that arouses an organism to action toward a desired goal; the reason for the action; that which gives purpose and direction to behavior </a:t>
            </a:r>
            <a:r>
              <a:rPr lang="zh-CN" altLang="zh-CN" dirty="0"/>
              <a:t>动机</a:t>
            </a:r>
          </a:p>
          <a:p>
            <a:r>
              <a:rPr lang="en-US" altLang="zh-CN" b="1" dirty="0"/>
              <a:t>motivation for doing </a:t>
            </a:r>
            <a:r>
              <a:rPr lang="en-US" altLang="zh-CN" b="1" dirty="0" err="1"/>
              <a:t>sth</a:t>
            </a:r>
            <a:r>
              <a:rPr lang="en-US" altLang="zh-CN" b="1" dirty="0"/>
              <a:t> </a:t>
            </a:r>
            <a:endParaRPr lang="zh-CN" altLang="zh-CN" b="1" dirty="0"/>
          </a:p>
          <a:p>
            <a:r>
              <a:rPr lang="en-US" altLang="zh-CN" dirty="0"/>
              <a:t>Most people said that pay was their main motivation for working. </a:t>
            </a:r>
            <a:endParaRPr lang="zh-CN" altLang="zh-CN" dirty="0"/>
          </a:p>
          <a:p>
            <a:pPr marL="0" indent="0">
              <a:buNone/>
            </a:pPr>
            <a:r>
              <a:rPr lang="en-US" altLang="zh-CN" b="1" dirty="0"/>
              <a:t>    motivation behind </a:t>
            </a:r>
            <a:r>
              <a:rPr lang="en-US" altLang="zh-CN" b="1" dirty="0" err="1"/>
              <a:t>sth</a:t>
            </a:r>
            <a:r>
              <a:rPr lang="en-US" altLang="zh-CN" b="1" dirty="0"/>
              <a:t>.</a:t>
            </a:r>
            <a:endParaRPr lang="zh-CN" altLang="zh-CN" b="1" dirty="0"/>
          </a:p>
          <a:p>
            <a:r>
              <a:rPr lang="en-US" altLang="zh-CN" dirty="0"/>
              <a:t>What is the motivation behind this sudden change?</a:t>
            </a:r>
            <a:endParaRPr lang="zh-CN" altLang="zh-CN" dirty="0"/>
          </a:p>
          <a:p>
            <a:r>
              <a:rPr lang="en-US" altLang="zh-CN" dirty="0"/>
              <a:t> </a:t>
            </a:r>
            <a:r>
              <a:rPr lang="en-US" altLang="zh-CN" b="1" dirty="0"/>
              <a:t>lack motivation</a:t>
            </a:r>
            <a:endParaRPr lang="zh-CN" altLang="zh-CN" b="1" dirty="0"/>
          </a:p>
          <a:p>
            <a:r>
              <a:rPr lang="en-US" altLang="zh-CN" b="1" dirty="0"/>
              <a:t> main/major/ powerful/ strong/motivation</a:t>
            </a:r>
            <a:r>
              <a:rPr lang="en-US" altLang="zh-CN" dirty="0"/>
              <a:t> </a:t>
            </a:r>
            <a:endParaRPr lang="zh-CN" altLang="zh-CN" dirty="0"/>
          </a:p>
          <a:p>
            <a:r>
              <a:rPr lang="en-US" altLang="zh-CN" dirty="0"/>
              <a:t> </a:t>
            </a:r>
            <a:endParaRPr lang="zh-CN" altLang="zh-CN" dirty="0"/>
          </a:p>
          <a:p>
            <a:r>
              <a:rPr lang="en-US" altLang="zh-CN" dirty="0"/>
              <a:t>motivate (v)  motivate sb to do </a:t>
            </a:r>
            <a:r>
              <a:rPr lang="en-US" altLang="zh-CN" dirty="0" err="1"/>
              <a:t>sth</a:t>
            </a:r>
            <a:r>
              <a:rPr lang="zh-CN" altLang="en-US" dirty="0"/>
              <a:t>激励激发</a:t>
            </a:r>
            <a:endParaRPr lang="zh-CN" altLang="zh-CN" dirty="0"/>
          </a:p>
          <a:p>
            <a:r>
              <a:rPr lang="en-US" altLang="zh-CN" dirty="0"/>
              <a:t> How do you motivate people to work hard and efficiently? </a:t>
            </a:r>
            <a:endParaRPr lang="zh-CN" altLang="zh-CN" dirty="0"/>
          </a:p>
          <a:p>
            <a:r>
              <a:rPr lang="en-US" altLang="zh-CN" dirty="0"/>
              <a:t> </a:t>
            </a:r>
            <a:endParaRPr lang="zh-CN" altLang="zh-CN" dirty="0"/>
          </a:p>
          <a:p>
            <a:r>
              <a:rPr lang="en-US" altLang="zh-CN" dirty="0"/>
              <a:t>motivational (adj)</a:t>
            </a:r>
            <a:endParaRPr lang="zh-CN" altLang="zh-CN" dirty="0"/>
          </a:p>
          <a:p>
            <a:r>
              <a:rPr lang="en-US" altLang="zh-CN" dirty="0"/>
              <a:t> motivational speaker/idea/ books</a:t>
            </a:r>
            <a:endParaRPr lang="zh-CN" altLang="en-US" dirty="0"/>
          </a:p>
        </p:txBody>
      </p:sp>
    </p:spTree>
    <p:extLst>
      <p:ext uri="{BB962C8B-B14F-4D97-AF65-F5344CB8AC3E}">
        <p14:creationId xmlns:p14="http://schemas.microsoft.com/office/powerpoint/2010/main" val="2679228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272716" y="1168400"/>
            <a:ext cx="11081084" cy="5456989"/>
          </a:xfrm>
        </p:spPr>
        <p:txBody>
          <a:bodyPr>
            <a:normAutofit/>
          </a:bodyPr>
          <a:lstStyle/>
          <a:p>
            <a:pPr lvl="0"/>
            <a:r>
              <a:rPr lang="en-US" altLang="zh-CN" dirty="0"/>
              <a:t>focus (L13): the concentration of attention or energy on something </a:t>
            </a:r>
            <a:r>
              <a:rPr lang="zh-CN" altLang="zh-CN" dirty="0"/>
              <a:t>专注</a:t>
            </a:r>
          </a:p>
          <a:p>
            <a:r>
              <a:rPr lang="en-US" altLang="zh-CN" dirty="0"/>
              <a:t>bring/inspire a strong focus on group discussion  </a:t>
            </a:r>
            <a:r>
              <a:rPr lang="zh-CN" altLang="zh-CN" dirty="0"/>
              <a:t>强烈关注</a:t>
            </a:r>
          </a:p>
          <a:p>
            <a:r>
              <a:rPr lang="en-US" altLang="zh-CN" dirty="0"/>
              <a:t>focus on the question of homeless people</a:t>
            </a:r>
            <a:endParaRPr lang="zh-CN" altLang="zh-CN" dirty="0"/>
          </a:p>
          <a:p>
            <a:r>
              <a:rPr lang="en-US" altLang="zh-CN" dirty="0"/>
              <a:t>focus his mind on his lessons</a:t>
            </a:r>
            <a:endParaRPr lang="zh-CN" altLang="zh-CN" dirty="0"/>
          </a:p>
          <a:p>
            <a:r>
              <a:rPr lang="en-US" altLang="zh-CN" dirty="0"/>
              <a:t>focus one’s attention/efforts/thoughts on …</a:t>
            </a:r>
            <a:endParaRPr lang="zh-CN" altLang="zh-CN" dirty="0"/>
          </a:p>
          <a:p>
            <a:r>
              <a:rPr lang="en-US" altLang="zh-CN" dirty="0"/>
              <a:t>focus the camera on…</a:t>
            </a:r>
            <a:endParaRPr lang="zh-CN" altLang="zh-CN" dirty="0"/>
          </a:p>
          <a:p>
            <a:r>
              <a:rPr lang="en-US" altLang="zh-CN" dirty="0"/>
              <a:t>adjust the focus</a:t>
            </a:r>
            <a:endParaRPr lang="zh-CN" altLang="zh-CN" dirty="0"/>
          </a:p>
          <a:p>
            <a:r>
              <a:rPr lang="en-US" altLang="zh-CN" dirty="0"/>
              <a:t>in focus </a:t>
            </a:r>
            <a:r>
              <a:rPr lang="zh-CN" altLang="en-US" dirty="0"/>
              <a:t>焦点对准</a:t>
            </a:r>
            <a:r>
              <a:rPr lang="en-US" altLang="zh-CN" dirty="0"/>
              <a:t> //out of focus  </a:t>
            </a:r>
            <a:r>
              <a:rPr lang="zh-CN" altLang="en-US" dirty="0"/>
              <a:t>焦点没对准</a:t>
            </a:r>
            <a:endParaRPr lang="zh-CN" altLang="zh-CN" dirty="0"/>
          </a:p>
          <a:p>
            <a:r>
              <a:rPr lang="en-US" altLang="zh-CN" dirty="0"/>
              <a:t>the focus of </a:t>
            </a:r>
            <a:r>
              <a:rPr lang="en-US" altLang="zh-CN" dirty="0" err="1"/>
              <a:t>sth</a:t>
            </a:r>
            <a:endParaRPr lang="zh-CN" altLang="zh-CN" dirty="0"/>
          </a:p>
          <a:p>
            <a:r>
              <a:rPr lang="en-US" altLang="zh-CN" dirty="0"/>
              <a:t>stay focused </a:t>
            </a:r>
          </a:p>
          <a:p>
            <a:r>
              <a:rPr lang="en-US" altLang="zh-CN" dirty="0"/>
              <a:t>the main/central/primary focus</a:t>
            </a:r>
          </a:p>
          <a:p>
            <a:r>
              <a:rPr lang="en-US" altLang="zh-CN" dirty="0"/>
              <a:t>become the focus; provide a focus; change/shift the focus</a:t>
            </a:r>
          </a:p>
          <a:p>
            <a:endParaRPr lang="en-US" altLang="zh-CN" dirty="0"/>
          </a:p>
          <a:p>
            <a:endParaRPr lang="zh-CN" altLang="en-US" dirty="0"/>
          </a:p>
        </p:txBody>
      </p:sp>
    </p:spTree>
    <p:extLst>
      <p:ext uri="{BB962C8B-B14F-4D97-AF65-F5344CB8AC3E}">
        <p14:creationId xmlns:p14="http://schemas.microsoft.com/office/powerpoint/2010/main" val="312071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3760B-CCD8-4D7D-8223-C61B72C8DF8D}"/>
              </a:ext>
            </a:extLst>
          </p:cNvPr>
          <p:cNvSpPr>
            <a:spLocks noGrp="1"/>
          </p:cNvSpPr>
          <p:nvPr>
            <p:ph type="title"/>
          </p:nvPr>
        </p:nvSpPr>
        <p:spPr>
          <a:xfrm>
            <a:off x="838200" y="365126"/>
            <a:ext cx="10515600" cy="950328"/>
          </a:xfrm>
        </p:spPr>
        <p:txBody>
          <a:bodyPr>
            <a:normAutofit/>
          </a:bodyPr>
          <a:lstStyle/>
          <a:p>
            <a:pPr algn="ctr"/>
            <a:r>
              <a:rPr lang="en-US" altLang="zh-CN" dirty="0"/>
              <a:t> Language point</a:t>
            </a:r>
            <a:endParaRPr lang="zh-CN" altLang="en-US" dirty="0"/>
          </a:p>
        </p:txBody>
      </p:sp>
      <p:sp>
        <p:nvSpPr>
          <p:cNvPr id="3" name="内容占位符 2">
            <a:extLst>
              <a:ext uri="{FF2B5EF4-FFF2-40B4-BE49-F238E27FC236}">
                <a16:creationId xmlns:a16="http://schemas.microsoft.com/office/drawing/2014/main" id="{7D162E79-B5BF-4EAA-92FC-A2DEF4669462}"/>
              </a:ext>
            </a:extLst>
          </p:cNvPr>
          <p:cNvSpPr>
            <a:spLocks noGrp="1"/>
          </p:cNvSpPr>
          <p:nvPr>
            <p:ph idx="1"/>
          </p:nvPr>
        </p:nvSpPr>
        <p:spPr>
          <a:xfrm>
            <a:off x="677779" y="1488740"/>
            <a:ext cx="10515600" cy="4351338"/>
          </a:xfrm>
        </p:spPr>
        <p:txBody>
          <a:bodyPr/>
          <a:lstStyle/>
          <a:p>
            <a:pPr lvl="0"/>
            <a:r>
              <a:rPr lang="en-US" altLang="zh-CN" dirty="0"/>
              <a:t>make it through (L9): </a:t>
            </a:r>
            <a:r>
              <a:rPr lang="zh-CN" altLang="zh-CN" dirty="0"/>
              <a:t>克服困难，度过难关</a:t>
            </a:r>
            <a:r>
              <a:rPr lang="zh-CN" altLang="en-US" dirty="0"/>
              <a:t>，挺过</a:t>
            </a:r>
            <a:endParaRPr lang="zh-CN" altLang="zh-CN" dirty="0"/>
          </a:p>
          <a:p>
            <a:r>
              <a:rPr lang="en-US" altLang="zh-CN" dirty="0"/>
              <a:t>You can’t even make it through the first round of interviews. </a:t>
            </a:r>
            <a:endParaRPr lang="zh-CN" altLang="zh-CN" dirty="0"/>
          </a:p>
          <a:p>
            <a:r>
              <a:rPr lang="en-US" altLang="zh-CN" dirty="0"/>
              <a:t>I dare to make it through on my own. </a:t>
            </a:r>
            <a:endParaRPr lang="zh-CN" altLang="zh-CN" dirty="0"/>
          </a:p>
          <a:p>
            <a:r>
              <a:rPr lang="en-US" altLang="zh-CN" dirty="0"/>
              <a:t>I will not want to be alone. Help me make it through the night. </a:t>
            </a:r>
            <a:endParaRPr lang="zh-CN" altLang="zh-CN" dirty="0"/>
          </a:p>
          <a:p>
            <a:r>
              <a:rPr lang="en-US" altLang="zh-CN" dirty="0"/>
              <a:t>I still don’t think I’m </a:t>
            </a:r>
            <a:r>
              <a:rPr lang="en-US" altLang="zh-CN" dirty="0" err="1"/>
              <a:t>gonna</a:t>
            </a:r>
            <a:r>
              <a:rPr lang="en-US" altLang="zh-CN" dirty="0"/>
              <a:t> make it through another love story.</a:t>
            </a:r>
            <a:endParaRPr lang="zh-CN" altLang="en-US" dirty="0"/>
          </a:p>
        </p:txBody>
      </p:sp>
    </p:spTree>
    <p:extLst>
      <p:ext uri="{BB962C8B-B14F-4D97-AF65-F5344CB8AC3E}">
        <p14:creationId xmlns:p14="http://schemas.microsoft.com/office/powerpoint/2010/main" val="4266451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628DE-1A86-4848-9964-213A72E4EB6A}"/>
              </a:ext>
            </a:extLst>
          </p:cNvPr>
          <p:cNvSpPr>
            <a:spLocks noGrp="1"/>
          </p:cNvSpPr>
          <p:nvPr>
            <p:ph type="title"/>
          </p:nvPr>
        </p:nvSpPr>
        <p:spPr>
          <a:xfrm>
            <a:off x="838200" y="365126"/>
            <a:ext cx="10515600" cy="116137"/>
          </a:xfrm>
        </p:spPr>
        <p:txBody>
          <a:bodyPr>
            <a:normAutofit fontScale="90000"/>
          </a:bodyPr>
          <a:lstStyle/>
          <a:p>
            <a:r>
              <a:rPr lang="en-US" altLang="zh-CN" dirty="0"/>
              <a:t> </a:t>
            </a:r>
            <a:br>
              <a:rPr lang="en-US" altLang="zh-CN" dirty="0"/>
            </a:br>
            <a:r>
              <a:rPr lang="en-US" altLang="zh-CN" dirty="0"/>
              <a:t>Graduate students:</a:t>
            </a:r>
            <a:endParaRPr lang="zh-CN" altLang="en-US" dirty="0"/>
          </a:p>
        </p:txBody>
      </p:sp>
      <p:sp>
        <p:nvSpPr>
          <p:cNvPr id="3" name="内容占位符 2">
            <a:extLst>
              <a:ext uri="{FF2B5EF4-FFF2-40B4-BE49-F238E27FC236}">
                <a16:creationId xmlns:a16="http://schemas.microsoft.com/office/drawing/2014/main" id="{3749C86B-8953-44B2-B95D-E4CC901FFCD0}"/>
              </a:ext>
            </a:extLst>
          </p:cNvPr>
          <p:cNvSpPr>
            <a:spLocks noGrp="1"/>
          </p:cNvSpPr>
          <p:nvPr>
            <p:ph idx="1"/>
          </p:nvPr>
        </p:nvSpPr>
        <p:spPr/>
        <p:txBody>
          <a:bodyPr/>
          <a:lstStyle/>
          <a:p>
            <a:r>
              <a:rPr lang="en-US" altLang="zh-CN" dirty="0"/>
              <a:t>“Graduate students” are also called “postgraduate students” and, colloquially, “postgraduates”. Degree awarded to graduate students include master’s degrees, doctoral degrees, and other postgraduate qualifications such as graduate certificates and professional degrees. </a:t>
            </a:r>
            <a:endParaRPr lang="zh-CN" altLang="zh-CN" dirty="0"/>
          </a:p>
          <a:p>
            <a:endParaRPr lang="zh-CN" altLang="en-US" dirty="0"/>
          </a:p>
        </p:txBody>
      </p:sp>
    </p:spTree>
    <p:extLst>
      <p:ext uri="{BB962C8B-B14F-4D97-AF65-F5344CB8AC3E}">
        <p14:creationId xmlns:p14="http://schemas.microsoft.com/office/powerpoint/2010/main" val="5760882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make it through (L9): manage to pass</a:t>
            </a:r>
            <a:r>
              <a:rPr lang="zh-CN" altLang="zh-CN" dirty="0"/>
              <a:t>熬过，克服困难，度过难关</a:t>
            </a:r>
          </a:p>
          <a:p>
            <a:r>
              <a:rPr lang="en-US" altLang="zh-CN" dirty="0"/>
              <a:t>make it through a cold winter</a:t>
            </a:r>
            <a:endParaRPr lang="zh-CN" altLang="zh-CN" dirty="0"/>
          </a:p>
          <a:p>
            <a:r>
              <a:rPr lang="en-US" altLang="zh-CN" dirty="0"/>
              <a:t>You can’t even make it through the first round of interviews. </a:t>
            </a:r>
            <a:endParaRPr lang="zh-CN" altLang="zh-CN" dirty="0"/>
          </a:p>
          <a:p>
            <a:r>
              <a:rPr lang="en-US" altLang="zh-CN" dirty="0"/>
              <a:t>I dare to make it through on my own. </a:t>
            </a:r>
            <a:endParaRPr lang="zh-CN" altLang="zh-CN" dirty="0"/>
          </a:p>
          <a:p>
            <a:r>
              <a:rPr lang="en-US" altLang="zh-CN" dirty="0"/>
              <a:t>I will not want to be alone. Help me make it through the night. </a:t>
            </a:r>
            <a:endParaRPr lang="zh-CN" altLang="zh-CN" dirty="0"/>
          </a:p>
          <a:p>
            <a:r>
              <a:rPr lang="en-US" altLang="zh-CN" dirty="0"/>
              <a:t>I still don’t think I’m </a:t>
            </a:r>
            <a:r>
              <a:rPr lang="en-US" altLang="zh-CN" dirty="0" err="1"/>
              <a:t>gonna</a:t>
            </a:r>
            <a:r>
              <a:rPr lang="en-US" altLang="zh-CN" dirty="0"/>
              <a:t> make it through another love story.</a:t>
            </a:r>
            <a:endParaRPr lang="zh-CN" altLang="en-US" dirty="0"/>
          </a:p>
        </p:txBody>
      </p:sp>
    </p:spTree>
    <p:extLst>
      <p:ext uri="{BB962C8B-B14F-4D97-AF65-F5344CB8AC3E}">
        <p14:creationId xmlns:p14="http://schemas.microsoft.com/office/powerpoint/2010/main" val="1513007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normAutofit fontScale="92500" lnSpcReduction="10000"/>
          </a:bodyPr>
          <a:lstStyle/>
          <a:p>
            <a:pPr lvl="0"/>
            <a:r>
              <a:rPr lang="en-US" altLang="zh-CN" dirty="0"/>
              <a:t>Specialize (16): to become an expert in a particular area of work, study or business; to spend more time on one area of work, etc. than on others </a:t>
            </a:r>
            <a:r>
              <a:rPr lang="zh-CN" altLang="en-US" dirty="0"/>
              <a:t>专门从事；专攻</a:t>
            </a:r>
            <a:endParaRPr lang="zh-CN" altLang="zh-CN" dirty="0"/>
          </a:p>
          <a:p>
            <a:r>
              <a:rPr lang="en-US" altLang="zh-CN" dirty="0"/>
              <a:t>.specialize in history/sea food/</a:t>
            </a:r>
            <a:r>
              <a:rPr lang="zh-CN" altLang="en-US" dirty="0"/>
              <a:t> </a:t>
            </a:r>
            <a:r>
              <a:rPr lang="en-US" altLang="zh-CN" dirty="0"/>
              <a:t>hand-made</a:t>
            </a:r>
            <a:r>
              <a:rPr lang="zh-CN" altLang="en-US" dirty="0"/>
              <a:t> </a:t>
            </a:r>
            <a:r>
              <a:rPr lang="en-US" altLang="zh-CN" dirty="0" err="1"/>
              <a:t>chololate</a:t>
            </a:r>
            <a:endParaRPr lang="zh-CN" altLang="zh-CN" dirty="0"/>
          </a:p>
          <a:p>
            <a:r>
              <a:rPr lang="en-US" altLang="zh-CN" dirty="0"/>
              <a:t> </a:t>
            </a:r>
            <a:endParaRPr lang="zh-CN" altLang="zh-CN" dirty="0"/>
          </a:p>
          <a:p>
            <a:r>
              <a:rPr lang="en-US" altLang="zh-CN" dirty="0"/>
              <a:t>special (adj)  special gift/book</a:t>
            </a:r>
            <a:endParaRPr lang="zh-CN" altLang="zh-CN" dirty="0"/>
          </a:p>
          <a:p>
            <a:r>
              <a:rPr lang="en-US" altLang="zh-CN" dirty="0"/>
              <a:t>specialist (n)</a:t>
            </a:r>
            <a:endParaRPr lang="zh-CN" altLang="zh-CN" dirty="0"/>
          </a:p>
          <a:p>
            <a:r>
              <a:rPr lang="en-US" altLang="zh-CN" dirty="0"/>
              <a:t>specialized (adj)   specialized local needs</a:t>
            </a:r>
            <a:endParaRPr lang="zh-CN" altLang="zh-CN" dirty="0"/>
          </a:p>
          <a:p>
            <a:r>
              <a:rPr lang="en-US" altLang="zh-CN" dirty="0"/>
              <a:t>Specialization (n)   specialization of labor </a:t>
            </a:r>
            <a:r>
              <a:rPr lang="zh-CN" altLang="zh-CN" dirty="0"/>
              <a:t>分工专业化</a:t>
            </a:r>
          </a:p>
          <a:p>
            <a:r>
              <a:rPr lang="en-US" altLang="zh-CN" dirty="0"/>
              <a:t>		specialization and generalization </a:t>
            </a:r>
            <a:r>
              <a:rPr lang="zh-CN" altLang="zh-CN" dirty="0"/>
              <a:t>特殊化与一般化</a:t>
            </a:r>
          </a:p>
          <a:p>
            <a:r>
              <a:rPr lang="en-US" altLang="zh-CN" dirty="0" err="1"/>
              <a:t>speciality</a:t>
            </a:r>
            <a:r>
              <a:rPr lang="en-US" altLang="zh-CN" dirty="0"/>
              <a:t> (=specialty) </a:t>
            </a:r>
            <a:r>
              <a:rPr lang="zh-CN" altLang="zh-CN" dirty="0"/>
              <a:t>：</a:t>
            </a:r>
            <a:r>
              <a:rPr lang="en-US" altLang="zh-CN" dirty="0"/>
              <a:t>a particular type of work that they do most or do best, or a subject that they know a lot about 	</a:t>
            </a:r>
            <a:r>
              <a:rPr lang="zh-CN" altLang="zh-CN" dirty="0"/>
              <a:t>专长；特产</a:t>
            </a:r>
          </a:p>
          <a:p>
            <a:r>
              <a:rPr lang="en-US" altLang="zh-CN" dirty="0"/>
              <a:t>		</a:t>
            </a:r>
            <a:r>
              <a:rPr lang="en-US" altLang="zh-CN" dirty="0" err="1"/>
              <a:t>eg.</a:t>
            </a:r>
            <a:r>
              <a:rPr lang="en-US" altLang="zh-CN" dirty="0"/>
              <a:t> regional </a:t>
            </a:r>
            <a:r>
              <a:rPr lang="en-US" altLang="zh-CN" dirty="0" err="1"/>
              <a:t>specialities</a:t>
            </a:r>
            <a:r>
              <a:rPr lang="en-US" altLang="zh-CN" dirty="0"/>
              <a:t> // specialty stores </a:t>
            </a:r>
            <a:endParaRPr lang="zh-CN" altLang="zh-CN" dirty="0"/>
          </a:p>
          <a:p>
            <a:endParaRPr lang="zh-CN" altLang="en-US" dirty="0"/>
          </a:p>
        </p:txBody>
      </p:sp>
    </p:spTree>
    <p:extLst>
      <p:ext uri="{BB962C8B-B14F-4D97-AF65-F5344CB8AC3E}">
        <p14:creationId xmlns:p14="http://schemas.microsoft.com/office/powerpoint/2010/main" val="915844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normAutofit/>
          </a:bodyPr>
          <a:lstStyle/>
          <a:p>
            <a:pPr lvl="0"/>
            <a:r>
              <a:rPr lang="en-US" altLang="zh-CN" dirty="0"/>
              <a:t>preferably  (para. 2, L11) used in order to show which person, thing, place, or idea you think would be the best </a:t>
            </a:r>
            <a:r>
              <a:rPr lang="en-US" altLang="zh-CN" dirty="0">
                <a:hlinkClick r:id="rId2" tooltip="choice"/>
              </a:rPr>
              <a:t>choice</a:t>
            </a:r>
            <a:r>
              <a:rPr lang="en-US" altLang="zh-CN" dirty="0"/>
              <a:t> </a:t>
            </a:r>
            <a:endParaRPr lang="zh-CN" altLang="zh-CN" dirty="0"/>
          </a:p>
          <a:p>
            <a:r>
              <a:rPr lang="en-US" altLang="zh-CN" dirty="0"/>
              <a:t>He would like a place of his own, preferably outside the town.</a:t>
            </a:r>
            <a:endParaRPr lang="zh-CN" altLang="zh-CN" dirty="0"/>
          </a:p>
          <a:p>
            <a:r>
              <a:rPr lang="en-US" altLang="zh-CN" dirty="0"/>
              <a:t>You may come, preferably, in the morning. </a:t>
            </a:r>
            <a:endParaRPr lang="zh-CN" altLang="zh-CN" dirty="0"/>
          </a:p>
          <a:p>
            <a:r>
              <a:rPr lang="en-US" altLang="zh-CN" dirty="0"/>
              <a:t>I want to get married; preferably to a rich man. </a:t>
            </a:r>
            <a:endParaRPr lang="zh-CN" altLang="zh-CN" dirty="0"/>
          </a:p>
          <a:p>
            <a:r>
              <a:rPr lang="en-US" altLang="zh-CN" dirty="0"/>
              <a:t>Do something creative or take exercise, preferably in the fresh air. </a:t>
            </a:r>
            <a:endParaRPr lang="zh-CN" altLang="zh-CN" dirty="0"/>
          </a:p>
          <a:p>
            <a:r>
              <a:rPr lang="en-US" altLang="zh-CN" dirty="0"/>
              <a:t>We’re looking for well-qualified young people, preferably with good computer skills. </a:t>
            </a:r>
            <a:endParaRPr lang="zh-CN" altLang="zh-CN" dirty="0"/>
          </a:p>
          <a:p>
            <a:r>
              <a:rPr lang="en-US" altLang="zh-CN" dirty="0"/>
              <a:t>Applicants should hold a college degree, preferably with experience in the lab. </a:t>
            </a:r>
            <a:endParaRPr lang="zh-CN" altLang="zh-CN" dirty="0"/>
          </a:p>
          <a:p>
            <a:endParaRPr lang="zh-CN" altLang="en-US" dirty="0"/>
          </a:p>
        </p:txBody>
      </p:sp>
    </p:spTree>
    <p:extLst>
      <p:ext uri="{BB962C8B-B14F-4D97-AF65-F5344CB8AC3E}">
        <p14:creationId xmlns:p14="http://schemas.microsoft.com/office/powerpoint/2010/main" val="22363086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168400"/>
            <a:ext cx="10515600" cy="5008563"/>
          </a:xfrm>
        </p:spPr>
        <p:txBody>
          <a:bodyPr>
            <a:normAutofit/>
          </a:bodyPr>
          <a:lstStyle/>
          <a:p>
            <a:r>
              <a:rPr lang="en-US" altLang="zh-CN" dirty="0"/>
              <a:t>prefer (v)  prefer </a:t>
            </a:r>
            <a:r>
              <a:rPr lang="en-US" altLang="zh-CN" dirty="0" err="1"/>
              <a:t>sth</a:t>
            </a:r>
            <a:r>
              <a:rPr lang="en-US" altLang="zh-CN" dirty="0"/>
              <a:t> to </a:t>
            </a:r>
            <a:r>
              <a:rPr lang="en-US" altLang="zh-CN" dirty="0" err="1"/>
              <a:t>sth</a:t>
            </a:r>
            <a:r>
              <a:rPr lang="en-US" altLang="zh-CN" dirty="0"/>
              <a:t>; prefer to do </a:t>
            </a:r>
            <a:r>
              <a:rPr lang="en-US" altLang="zh-CN" dirty="0" err="1"/>
              <a:t>sth</a:t>
            </a:r>
            <a:endParaRPr lang="zh-CN" altLang="zh-CN" dirty="0"/>
          </a:p>
          <a:p>
            <a:r>
              <a:rPr lang="en-US" altLang="zh-CN" dirty="0"/>
              <a:t>preference (n) </a:t>
            </a:r>
            <a:endParaRPr lang="zh-CN" altLang="zh-CN" dirty="0"/>
          </a:p>
          <a:p>
            <a:r>
              <a:rPr lang="en-US" altLang="zh-CN" dirty="0"/>
              <a:t>preferable </a:t>
            </a:r>
            <a:r>
              <a:rPr lang="zh-CN" altLang="zh-CN" dirty="0"/>
              <a:t>（</a:t>
            </a:r>
            <a:r>
              <a:rPr lang="en-US" altLang="zh-CN" dirty="0"/>
              <a:t>adj</a:t>
            </a:r>
            <a:r>
              <a:rPr lang="zh-CN" altLang="zh-CN" dirty="0"/>
              <a:t>）</a:t>
            </a:r>
          </a:p>
          <a:p>
            <a:r>
              <a:rPr lang="en-US" altLang="zh-CN" dirty="0"/>
              <a:t>preferential: giving an advantage to a particular person or group</a:t>
            </a:r>
          </a:p>
          <a:p>
            <a:r>
              <a:rPr lang="en-US" altLang="zh-CN" dirty="0"/>
              <a:t>	preferential treatment//ticket //preferential price </a:t>
            </a:r>
            <a:endParaRPr lang="zh-CN" altLang="zh-CN" dirty="0"/>
          </a:p>
          <a:p>
            <a:r>
              <a:rPr lang="en-US" altLang="zh-CN" dirty="0"/>
              <a:t>	preferential tariff //preferential duty </a:t>
            </a:r>
            <a:endParaRPr lang="zh-CN" altLang="zh-CN" dirty="0"/>
          </a:p>
          <a:p>
            <a:r>
              <a:rPr lang="en-US" altLang="zh-CN" dirty="0"/>
              <a:t>preferentially (adv) </a:t>
            </a:r>
            <a:endParaRPr lang="zh-CN" altLang="zh-CN" dirty="0"/>
          </a:p>
          <a:p>
            <a:r>
              <a:rPr lang="en-US" altLang="zh-CN" dirty="0"/>
              <a:t>	be treated preferentially</a:t>
            </a:r>
            <a:endParaRPr lang="zh-CN" altLang="zh-CN" dirty="0"/>
          </a:p>
          <a:p>
            <a:endParaRPr lang="zh-CN" altLang="en-US" dirty="0"/>
          </a:p>
        </p:txBody>
      </p:sp>
    </p:spTree>
    <p:extLst>
      <p:ext uri="{BB962C8B-B14F-4D97-AF65-F5344CB8AC3E}">
        <p14:creationId xmlns:p14="http://schemas.microsoft.com/office/powerpoint/2010/main" val="3506873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normAutofit fontScale="92500" lnSpcReduction="10000"/>
          </a:bodyPr>
          <a:lstStyle/>
          <a:p>
            <a:pPr lvl="0"/>
            <a:r>
              <a:rPr lang="en-US" altLang="zh-CN" sz="3000" dirty="0"/>
              <a:t>particular(16): used to emphasize that you are referring to one individual person, thing or type of thing and not others </a:t>
            </a:r>
            <a:r>
              <a:rPr lang="zh-CN" altLang="zh-CN" sz="3000" dirty="0"/>
              <a:t>专指的，特指的（与泛指相对）；特别的</a:t>
            </a:r>
            <a:endParaRPr lang="en-US" altLang="zh-CN" sz="3000" dirty="0"/>
          </a:p>
          <a:p>
            <a:r>
              <a:rPr lang="en-US" altLang="zh-CN" dirty="0"/>
              <a:t>particular brand/ seat/area/responsibility/problem</a:t>
            </a:r>
            <a:endParaRPr lang="zh-CN" altLang="zh-CN" dirty="0"/>
          </a:p>
          <a:p>
            <a:r>
              <a:rPr lang="en-US" altLang="zh-CN" dirty="0"/>
              <a:t>pay particular attention to </a:t>
            </a:r>
            <a:r>
              <a:rPr lang="zh-CN" altLang="zh-CN" dirty="0"/>
              <a:t>特别强调</a:t>
            </a:r>
          </a:p>
          <a:p>
            <a:r>
              <a:rPr lang="en-US" altLang="zh-CN" dirty="0"/>
              <a:t> </a:t>
            </a:r>
            <a:endParaRPr lang="zh-CN" altLang="zh-CN" dirty="0"/>
          </a:p>
          <a:p>
            <a:r>
              <a:rPr lang="en-US" altLang="zh-CN" dirty="0"/>
              <a:t>Ted was very particular about the colors he used. </a:t>
            </a:r>
            <a:endParaRPr lang="zh-CN" altLang="zh-CN" dirty="0"/>
          </a:p>
          <a:p>
            <a:r>
              <a:rPr lang="en-US" altLang="zh-CN" dirty="0"/>
              <a:t> </a:t>
            </a:r>
            <a:endParaRPr lang="zh-CN" altLang="zh-CN" dirty="0"/>
          </a:p>
          <a:p>
            <a:r>
              <a:rPr lang="en-US" altLang="zh-CN" dirty="0"/>
              <a:t>in particular: special or unusual </a:t>
            </a:r>
            <a:endParaRPr lang="zh-CN" altLang="zh-CN" dirty="0"/>
          </a:p>
          <a:p>
            <a:r>
              <a:rPr lang="en-US" altLang="zh-CN" dirty="0"/>
              <a:t>   Are you looking for anything in particular? </a:t>
            </a:r>
          </a:p>
          <a:p>
            <a:r>
              <a:rPr lang="en-US" altLang="zh-CN" dirty="0"/>
              <a:t>   I have something in particular that I would like to discuss.  </a:t>
            </a:r>
            <a:endParaRPr lang="zh-CN" altLang="zh-CN" dirty="0"/>
          </a:p>
          <a:p>
            <a:endParaRPr lang="zh-CN" altLang="en-US" dirty="0"/>
          </a:p>
        </p:txBody>
      </p:sp>
    </p:spTree>
    <p:extLst>
      <p:ext uri="{BB962C8B-B14F-4D97-AF65-F5344CB8AC3E}">
        <p14:creationId xmlns:p14="http://schemas.microsoft.com/office/powerpoint/2010/main" val="1317300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normAutofit/>
          </a:bodyPr>
          <a:lstStyle/>
          <a:p>
            <a:pPr lvl="0"/>
            <a:r>
              <a:rPr lang="en-US" altLang="zh-CN" dirty="0"/>
              <a:t>work on (L17(: to exert effort in order to do, make, or perform something; shape, form, or improve a material;</a:t>
            </a:r>
            <a:endParaRPr lang="zh-CN" altLang="zh-CN" dirty="0"/>
          </a:p>
          <a:p>
            <a:r>
              <a:rPr lang="en-US" altLang="zh-CN" dirty="0"/>
              <a:t> </a:t>
            </a:r>
            <a:r>
              <a:rPr lang="en-US" altLang="zh-CN" b="1" dirty="0"/>
              <a:t>work on sb/</a:t>
            </a:r>
            <a:r>
              <a:rPr lang="en-US" altLang="zh-CN" b="1" dirty="0" err="1"/>
              <a:t>sth</a:t>
            </a:r>
            <a:r>
              <a:rPr lang="en-US" altLang="zh-CN" b="1" dirty="0"/>
              <a:t>/doing </a:t>
            </a:r>
            <a:r>
              <a:rPr lang="en-US" altLang="zh-CN" b="1" dirty="0" err="1"/>
              <a:t>sth</a:t>
            </a:r>
            <a:endParaRPr lang="zh-CN" altLang="zh-CN" b="1" dirty="0"/>
          </a:p>
          <a:p>
            <a:pPr algn="just"/>
            <a:r>
              <a:rPr lang="en-US" altLang="zh-CN" dirty="0"/>
              <a:t> In order to make him accept our suggestion, I decided to work on him immediately. </a:t>
            </a:r>
            <a:endParaRPr lang="zh-CN" altLang="zh-CN" dirty="0"/>
          </a:p>
          <a:p>
            <a:pPr algn="just"/>
            <a:r>
              <a:rPr lang="en-US" altLang="zh-CN" dirty="0"/>
              <a:t>You need to work on your pronunciation a bit more. </a:t>
            </a:r>
            <a:endParaRPr lang="zh-CN" altLang="zh-CN" dirty="0"/>
          </a:p>
          <a:p>
            <a:pPr algn="just"/>
            <a:r>
              <a:rPr lang="en-US" altLang="zh-CN" dirty="0"/>
              <a:t>We need to work on ensuring that the children feel safe and confident. </a:t>
            </a:r>
            <a:endParaRPr lang="zh-CN" altLang="zh-CN" dirty="0"/>
          </a:p>
          <a:p>
            <a:endParaRPr lang="zh-CN" altLang="en-US" dirty="0"/>
          </a:p>
        </p:txBody>
      </p:sp>
    </p:spTree>
    <p:extLst>
      <p:ext uri="{BB962C8B-B14F-4D97-AF65-F5344CB8AC3E}">
        <p14:creationId xmlns:p14="http://schemas.microsoft.com/office/powerpoint/2010/main" val="1153194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algn="just"/>
            <a:r>
              <a:rPr lang="en-US" altLang="zh-CN" dirty="0"/>
              <a:t>conference proceedings (L20) are published to inform a wider audience of the material presented at the conference, contain hot new research that may not have made it into a book or </a:t>
            </a:r>
            <a:r>
              <a:rPr lang="en-US" altLang="zh-CN" dirty="0" err="1"/>
              <a:t>jounal</a:t>
            </a:r>
            <a:r>
              <a:rPr lang="en-US" altLang="zh-CN" dirty="0"/>
              <a:t>, but has been presented at a conference, and thus extremely useful for learning of cutting-edge developments in a particular field. </a:t>
            </a:r>
            <a:r>
              <a:rPr lang="zh-CN" altLang="zh-CN" dirty="0"/>
              <a:t>学术会议论文集</a:t>
            </a:r>
          </a:p>
          <a:p>
            <a:endParaRPr lang="zh-CN" altLang="en-US" dirty="0"/>
          </a:p>
        </p:txBody>
      </p:sp>
    </p:spTree>
    <p:extLst>
      <p:ext uri="{BB962C8B-B14F-4D97-AF65-F5344CB8AC3E}">
        <p14:creationId xmlns:p14="http://schemas.microsoft.com/office/powerpoint/2010/main" val="834505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read through (: to read </a:t>
            </a:r>
            <a:r>
              <a:rPr lang="en-US" altLang="zh-CN" dirty="0" err="1"/>
              <a:t>sth</a:t>
            </a:r>
            <a:r>
              <a:rPr lang="en-US" altLang="zh-CN" dirty="0"/>
              <a:t> carefully from beginning to end to look for mistakes or check details </a:t>
            </a:r>
            <a:r>
              <a:rPr lang="zh-CN" altLang="zh-CN" dirty="0"/>
              <a:t>认真通读；仔细核对</a:t>
            </a:r>
          </a:p>
          <a:p>
            <a:r>
              <a:rPr lang="en-US" altLang="zh-CN" dirty="0"/>
              <a:t>He read through the manuscript and marked it up with his objections.  </a:t>
            </a:r>
            <a:endParaRPr lang="zh-CN" altLang="zh-CN" dirty="0"/>
          </a:p>
          <a:p>
            <a:endParaRPr lang="zh-CN" altLang="zh-CN" dirty="0"/>
          </a:p>
          <a:p>
            <a:r>
              <a:rPr lang="en-US" altLang="zh-CN" dirty="0"/>
              <a:t>I have read through the content and remarks on this application form.  </a:t>
            </a:r>
            <a:endParaRPr lang="zh-CN" altLang="zh-CN" dirty="0"/>
          </a:p>
          <a:p>
            <a:endParaRPr lang="zh-CN" altLang="en-US" dirty="0"/>
          </a:p>
        </p:txBody>
      </p:sp>
    </p:spTree>
    <p:extLst>
      <p:ext uri="{BB962C8B-B14F-4D97-AF65-F5344CB8AC3E}">
        <p14:creationId xmlns:p14="http://schemas.microsoft.com/office/powerpoint/2010/main" val="1494574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get/be used to +</a:t>
            </a:r>
            <a:r>
              <a:rPr lang="en-US" altLang="zh-CN" dirty="0" err="1"/>
              <a:t>sth</a:t>
            </a:r>
            <a:r>
              <a:rPr lang="en-US" altLang="zh-CN" dirty="0"/>
              <a:t> (L23): to have experienced something so that it no longer seems surprising</a:t>
            </a:r>
            <a:r>
              <a:rPr lang="zh-CN" altLang="zh-CN" dirty="0"/>
              <a:t>, difficult, </a:t>
            </a:r>
            <a:r>
              <a:rPr lang="en-US" altLang="zh-CN" dirty="0"/>
              <a:t>strange</a:t>
            </a:r>
            <a:r>
              <a:rPr lang="zh-CN" altLang="zh-CN" dirty="0"/>
              <a:t> etc 习惯</a:t>
            </a:r>
          </a:p>
          <a:p>
            <a:r>
              <a:rPr lang="en-US" altLang="zh-CN" b="1" dirty="0"/>
              <a:t>get/be used to doing </a:t>
            </a:r>
            <a:r>
              <a:rPr lang="en-US" altLang="zh-CN" b="1" dirty="0" err="1"/>
              <a:t>sth</a:t>
            </a:r>
            <a:endParaRPr lang="zh-CN" altLang="zh-CN" dirty="0"/>
          </a:p>
          <a:p>
            <a:r>
              <a:rPr lang="en-US" altLang="zh-CN" dirty="0"/>
              <a:t>get used to such spicy food</a:t>
            </a:r>
            <a:endParaRPr lang="zh-CN" altLang="zh-CN" dirty="0"/>
          </a:p>
          <a:p>
            <a:r>
              <a:rPr lang="en-US" altLang="zh-CN" dirty="0"/>
              <a:t>get used to doing things by myself</a:t>
            </a:r>
            <a:endParaRPr lang="zh-CN" altLang="zh-CN" dirty="0"/>
          </a:p>
          <a:p>
            <a:r>
              <a:rPr lang="en-US" altLang="zh-CN" b="1" dirty="0"/>
              <a:t>be used to do </a:t>
            </a:r>
            <a:r>
              <a:rPr lang="en-US" altLang="zh-CN" b="1" dirty="0" err="1"/>
              <a:t>sth</a:t>
            </a:r>
            <a:r>
              <a:rPr lang="en-US" altLang="zh-CN" b="1" dirty="0"/>
              <a:t>  </a:t>
            </a:r>
            <a:r>
              <a:rPr lang="zh-CN" altLang="zh-CN" b="1" dirty="0"/>
              <a:t>用来</a:t>
            </a:r>
            <a:endParaRPr lang="zh-CN" altLang="zh-CN" dirty="0"/>
          </a:p>
          <a:p>
            <a:r>
              <a:rPr lang="en-US" altLang="zh-CN" dirty="0"/>
              <a:t>The money would be used to provide education. </a:t>
            </a:r>
            <a:endParaRPr lang="zh-CN" altLang="zh-CN" dirty="0"/>
          </a:p>
          <a:p>
            <a:r>
              <a:rPr lang="en-US" altLang="zh-CN" b="1" dirty="0"/>
              <a:t>used to do </a:t>
            </a:r>
            <a:r>
              <a:rPr lang="en-US" altLang="zh-CN" b="1" dirty="0" err="1"/>
              <a:t>sth</a:t>
            </a:r>
            <a:r>
              <a:rPr lang="en-US" altLang="zh-CN" b="1" dirty="0"/>
              <a:t> </a:t>
            </a:r>
            <a:r>
              <a:rPr lang="zh-CN" altLang="zh-CN" b="1" dirty="0"/>
              <a:t>过去常常</a:t>
            </a:r>
            <a:endParaRPr lang="zh-CN" altLang="zh-CN" dirty="0"/>
          </a:p>
          <a:p>
            <a:endParaRPr lang="zh-CN" altLang="en-US" dirty="0"/>
          </a:p>
        </p:txBody>
      </p:sp>
    </p:spTree>
    <p:extLst>
      <p:ext uri="{BB962C8B-B14F-4D97-AF65-F5344CB8AC3E}">
        <p14:creationId xmlns:p14="http://schemas.microsoft.com/office/powerpoint/2010/main" val="35101842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41FB33-EFB2-4590-A028-942EF6AE1069}"/>
              </a:ext>
            </a:extLst>
          </p:cNvPr>
          <p:cNvSpPr>
            <a:spLocks noGrp="1"/>
          </p:cNvSpPr>
          <p:nvPr>
            <p:ph type="title"/>
          </p:nvPr>
        </p:nvSpPr>
        <p:spPr>
          <a:xfrm>
            <a:off x="838200" y="365125"/>
            <a:ext cx="10515600" cy="838033"/>
          </a:xfrm>
        </p:spPr>
        <p:txBody>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DBBCC1CC-0A2B-460B-979C-7BEA6DC4B248}"/>
              </a:ext>
            </a:extLst>
          </p:cNvPr>
          <p:cNvSpPr>
            <a:spLocks noGrp="1"/>
          </p:cNvSpPr>
          <p:nvPr>
            <p:ph idx="1"/>
          </p:nvPr>
        </p:nvSpPr>
        <p:spPr>
          <a:xfrm>
            <a:off x="336884" y="1379621"/>
            <a:ext cx="11016916" cy="4797342"/>
          </a:xfrm>
        </p:spPr>
        <p:txBody>
          <a:bodyPr>
            <a:normAutofit/>
          </a:bodyPr>
          <a:lstStyle/>
          <a:p>
            <a:pPr lvl="0"/>
            <a:r>
              <a:rPr lang="en-US" altLang="zh-CN" dirty="0"/>
              <a:t>enter the scene: appear </a:t>
            </a:r>
            <a:r>
              <a:rPr lang="zh-CN" altLang="zh-CN" dirty="0"/>
              <a:t>登场</a:t>
            </a:r>
          </a:p>
          <a:p>
            <a:r>
              <a:rPr lang="en-US" altLang="zh-CN" dirty="0"/>
              <a:t>enter the teaching scene</a:t>
            </a:r>
            <a:endParaRPr lang="zh-CN" altLang="zh-CN" dirty="0"/>
          </a:p>
          <a:p>
            <a:r>
              <a:rPr lang="en-US" altLang="zh-CN" dirty="0"/>
              <a:t>change of scene </a:t>
            </a:r>
            <a:r>
              <a:rPr lang="zh-CN" altLang="zh-CN" dirty="0"/>
              <a:t>改换环境</a:t>
            </a:r>
          </a:p>
          <a:p>
            <a:r>
              <a:rPr lang="en-US" altLang="zh-CN" dirty="0"/>
              <a:t>come/appear/arrive on the scene </a:t>
            </a:r>
            <a:r>
              <a:rPr lang="zh-CN" altLang="zh-CN" dirty="0"/>
              <a:t>到场；出现</a:t>
            </a:r>
          </a:p>
          <a:p>
            <a:r>
              <a:rPr lang="en-US" altLang="zh-CN" dirty="0"/>
              <a:t>hit the scene </a:t>
            </a:r>
            <a:r>
              <a:rPr lang="zh-CN" altLang="zh-CN" dirty="0"/>
              <a:t>出现</a:t>
            </a:r>
          </a:p>
          <a:p>
            <a:r>
              <a:rPr lang="en-US" altLang="zh-CN" dirty="0"/>
              <a:t>make the scene </a:t>
            </a:r>
            <a:endParaRPr lang="zh-CN" altLang="zh-CN" dirty="0"/>
          </a:p>
          <a:p>
            <a:r>
              <a:rPr lang="en-US" altLang="zh-CN" dirty="0"/>
              <a:t>not one’s scene </a:t>
            </a:r>
            <a:r>
              <a:rPr lang="zh-CN" altLang="zh-CN" dirty="0"/>
              <a:t>非某人的兴趣所在</a:t>
            </a:r>
          </a:p>
          <a:p>
            <a:r>
              <a:rPr lang="en-US" altLang="zh-CN" dirty="0"/>
              <a:t>set the scene </a:t>
            </a:r>
            <a:r>
              <a:rPr lang="zh-CN" altLang="zh-CN" dirty="0"/>
              <a:t>做事前的现场描述</a:t>
            </a:r>
          </a:p>
          <a:p>
            <a:r>
              <a:rPr lang="en-US" altLang="zh-CN" dirty="0"/>
              <a:t>behind the scene </a:t>
            </a:r>
            <a:r>
              <a:rPr lang="zh-CN" altLang="zh-CN" dirty="0"/>
              <a:t>后台，秘密地</a:t>
            </a:r>
          </a:p>
          <a:p>
            <a:endParaRPr lang="zh-CN" altLang="en-US" dirty="0"/>
          </a:p>
        </p:txBody>
      </p:sp>
    </p:spTree>
    <p:extLst>
      <p:ext uri="{BB962C8B-B14F-4D97-AF65-F5344CB8AC3E}">
        <p14:creationId xmlns:p14="http://schemas.microsoft.com/office/powerpoint/2010/main" val="3240119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AD2C33-8791-4586-935A-EFEC1B6D636A}"/>
              </a:ext>
            </a:extLst>
          </p:cNvPr>
          <p:cNvSpPr>
            <a:spLocks noGrp="1"/>
          </p:cNvSpPr>
          <p:nvPr>
            <p:ph type="title"/>
          </p:nvPr>
        </p:nvSpPr>
        <p:spPr>
          <a:xfrm>
            <a:off x="838200" y="681037"/>
            <a:ext cx="10515600" cy="778795"/>
          </a:xfrm>
        </p:spPr>
        <p:txBody>
          <a:bodyPr>
            <a:normAutofit fontScale="90000"/>
          </a:bodyPr>
          <a:lstStyle/>
          <a:p>
            <a:pPr algn="ctr"/>
            <a:r>
              <a:rPr lang="en-US" altLang="zh-CN" dirty="0"/>
              <a:t>Structure of the Text A</a:t>
            </a:r>
            <a:br>
              <a:rPr lang="zh-CN" altLang="zh-CN" dirty="0"/>
            </a:br>
            <a:endParaRPr lang="zh-CN" altLang="en-US" dirty="0"/>
          </a:p>
        </p:txBody>
      </p:sp>
      <p:sp>
        <p:nvSpPr>
          <p:cNvPr id="3" name="内容占位符 2">
            <a:extLst>
              <a:ext uri="{FF2B5EF4-FFF2-40B4-BE49-F238E27FC236}">
                <a16:creationId xmlns:a16="http://schemas.microsoft.com/office/drawing/2014/main" id="{632294CD-5CBB-43E6-AEC3-BC7495F9397F}"/>
              </a:ext>
            </a:extLst>
          </p:cNvPr>
          <p:cNvSpPr>
            <a:spLocks noGrp="1"/>
          </p:cNvSpPr>
          <p:nvPr>
            <p:ph idx="1"/>
          </p:nvPr>
        </p:nvSpPr>
        <p:spPr>
          <a:xfrm>
            <a:off x="838200" y="1459832"/>
            <a:ext cx="10515600" cy="4717131"/>
          </a:xfrm>
        </p:spPr>
        <p:txBody>
          <a:bodyPr/>
          <a:lstStyle/>
          <a:p>
            <a:r>
              <a:rPr lang="en-US" altLang="zh-CN" dirty="0"/>
              <a:t>Part I (para.1-2): before you start</a:t>
            </a:r>
            <a:endParaRPr lang="zh-CN" altLang="zh-CN" dirty="0"/>
          </a:p>
          <a:p>
            <a:r>
              <a:rPr lang="en-US" altLang="zh-CN" dirty="0"/>
              <a:t>Part II (para.3-4): doing research</a:t>
            </a:r>
            <a:endParaRPr lang="zh-CN" altLang="zh-CN" dirty="0"/>
          </a:p>
          <a:p>
            <a:r>
              <a:rPr lang="en-US" altLang="zh-CN" dirty="0"/>
              <a:t>Part III (para.5-9): the daily grind</a:t>
            </a:r>
            <a:endParaRPr lang="zh-CN" altLang="zh-CN" dirty="0"/>
          </a:p>
          <a:p>
            <a:r>
              <a:rPr lang="en-US" altLang="zh-CN" dirty="0"/>
              <a:t>Part IV (para. 10-13): staying motivated</a:t>
            </a:r>
            <a:endParaRPr lang="zh-CN" altLang="zh-CN" dirty="0"/>
          </a:p>
          <a:p>
            <a:r>
              <a:rPr lang="en-US" altLang="zh-CN" dirty="0"/>
              <a:t>Part V(para.14-15): Finding a thesis topic</a:t>
            </a:r>
            <a:endParaRPr lang="zh-CN" altLang="zh-CN" dirty="0"/>
          </a:p>
          <a:p>
            <a:r>
              <a:rPr lang="en-US" altLang="zh-CN" dirty="0"/>
              <a:t>Part VI (para.16-20): writing a thesis</a:t>
            </a:r>
            <a:endParaRPr lang="zh-CN" altLang="zh-CN" dirty="0"/>
          </a:p>
          <a:p>
            <a:r>
              <a:rPr lang="en-US" altLang="zh-CN" dirty="0"/>
              <a:t>Part VII (para.21): balancing work, social and family activities</a:t>
            </a:r>
            <a:endParaRPr lang="zh-CN" altLang="zh-CN" dirty="0"/>
          </a:p>
          <a:p>
            <a:endParaRPr lang="zh-CN" altLang="en-US" dirty="0"/>
          </a:p>
        </p:txBody>
      </p:sp>
    </p:spTree>
    <p:extLst>
      <p:ext uri="{BB962C8B-B14F-4D97-AF65-F5344CB8AC3E}">
        <p14:creationId xmlns:p14="http://schemas.microsoft.com/office/powerpoint/2010/main" val="2290093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168400"/>
            <a:ext cx="10515600" cy="5283200"/>
          </a:xfrm>
        </p:spPr>
        <p:txBody>
          <a:bodyPr>
            <a:normAutofit fontScale="92500" lnSpcReduction="10000"/>
          </a:bodyPr>
          <a:lstStyle/>
          <a:p>
            <a:pPr lvl="0"/>
            <a:r>
              <a:rPr lang="en-US" altLang="zh-CN" dirty="0"/>
              <a:t>get/be involved in (L27): to experience </a:t>
            </a:r>
            <a:r>
              <a:rPr lang="en-US" altLang="zh-CN" dirty="0" err="1"/>
              <a:t>sth</a:t>
            </a:r>
            <a:r>
              <a:rPr lang="en-US" altLang="zh-CN" dirty="0"/>
              <a:t>; to take part in </a:t>
            </a:r>
            <a:r>
              <a:rPr lang="zh-CN" altLang="zh-CN" dirty="0"/>
              <a:t>参加</a:t>
            </a:r>
          </a:p>
          <a:p>
            <a:r>
              <a:rPr lang="en-US" altLang="zh-CN" b="1" dirty="0"/>
              <a:t>involve sb in </a:t>
            </a:r>
            <a:r>
              <a:rPr lang="en-US" altLang="zh-CN" b="1" dirty="0" err="1"/>
              <a:t>sth</a:t>
            </a:r>
            <a:r>
              <a:rPr lang="en-US" altLang="zh-CN" b="1" dirty="0"/>
              <a:t>/ doing </a:t>
            </a:r>
            <a:r>
              <a:rPr lang="en-US" altLang="zh-CN" b="1" dirty="0" err="1"/>
              <a:t>sth</a:t>
            </a:r>
            <a:endParaRPr lang="zh-CN" altLang="zh-CN" b="1" dirty="0"/>
          </a:p>
          <a:p>
            <a:r>
              <a:rPr lang="en-US" altLang="zh-CN" dirty="0"/>
              <a:t>involve as many people as possible in the celebrations</a:t>
            </a:r>
            <a:endParaRPr lang="zh-CN" altLang="zh-CN" dirty="0"/>
          </a:p>
          <a:p>
            <a:r>
              <a:rPr lang="en-US" altLang="zh-CN" dirty="0"/>
              <a:t>Men are more likely to be involved in hiring and firing, supervising others and setting pay.</a:t>
            </a:r>
            <a:endParaRPr lang="zh-CN" altLang="zh-CN" dirty="0"/>
          </a:p>
          <a:p>
            <a:endParaRPr lang="en-US" altLang="zh-CN" dirty="0"/>
          </a:p>
          <a:p>
            <a:r>
              <a:rPr lang="en-US" altLang="zh-CN" dirty="0"/>
              <a:t>involve </a:t>
            </a:r>
            <a:r>
              <a:rPr lang="en-US" altLang="zh-CN" dirty="0" err="1"/>
              <a:t>sth</a:t>
            </a:r>
            <a:r>
              <a:rPr lang="en-US" altLang="zh-CN" dirty="0"/>
              <a:t> </a:t>
            </a:r>
            <a:r>
              <a:rPr lang="zh-CN" altLang="en-US" dirty="0"/>
              <a:t>需要，涉及</a:t>
            </a:r>
            <a:endParaRPr lang="zh-CN" altLang="zh-CN" dirty="0"/>
          </a:p>
          <a:p>
            <a:r>
              <a:rPr lang="en-US" altLang="zh-CN" dirty="0"/>
              <a:t>The decision involves many changes. </a:t>
            </a:r>
            <a:endParaRPr lang="zh-CN" altLang="zh-CN" dirty="0"/>
          </a:p>
          <a:p>
            <a:r>
              <a:rPr lang="en-US" altLang="zh-CN" dirty="0"/>
              <a:t>The job involves my travelling all over the country</a:t>
            </a:r>
          </a:p>
          <a:p>
            <a:endParaRPr lang="en-US" altLang="zh-CN" dirty="0"/>
          </a:p>
          <a:p>
            <a:r>
              <a:rPr lang="en-US" altLang="zh-CN" dirty="0"/>
              <a:t>involvement (n) </a:t>
            </a:r>
            <a:r>
              <a:rPr lang="zh-CN" altLang="en-US" dirty="0"/>
              <a:t>卷入到（战争</a:t>
            </a:r>
            <a:r>
              <a:rPr lang="en-US" altLang="zh-CN" dirty="0"/>
              <a:t>/</a:t>
            </a:r>
            <a:r>
              <a:rPr lang="zh-CN" altLang="en-US" dirty="0"/>
              <a:t>丑闻）</a:t>
            </a:r>
            <a:endParaRPr lang="zh-CN" altLang="zh-CN" dirty="0"/>
          </a:p>
          <a:p>
            <a:r>
              <a:rPr lang="en-US" altLang="zh-CN" dirty="0"/>
              <a:t>   US involvement in European wars</a:t>
            </a:r>
            <a:endParaRPr lang="zh-CN" altLang="zh-CN" dirty="0"/>
          </a:p>
          <a:p>
            <a:r>
              <a:rPr lang="en-US" altLang="zh-CN" dirty="0"/>
              <a:t>   her growing involvement with contemporary music </a:t>
            </a:r>
            <a:r>
              <a:rPr lang="zh-CN" altLang="zh-CN" dirty="0"/>
              <a:t>对现代音乐的日益投入</a:t>
            </a:r>
          </a:p>
          <a:p>
            <a:r>
              <a:rPr lang="en-US" altLang="zh-CN" dirty="0"/>
              <a:t>   his involvement with the actress </a:t>
            </a:r>
            <a:r>
              <a:rPr lang="zh-CN" altLang="zh-CN" dirty="0"/>
              <a:t>他和那个演员的私情</a:t>
            </a:r>
          </a:p>
          <a:p>
            <a:endParaRPr lang="zh-CN" altLang="en-US" dirty="0"/>
          </a:p>
        </p:txBody>
      </p:sp>
    </p:spTree>
    <p:extLst>
      <p:ext uri="{BB962C8B-B14F-4D97-AF65-F5344CB8AC3E}">
        <p14:creationId xmlns:p14="http://schemas.microsoft.com/office/powerpoint/2010/main" val="961774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r>
              <a:rPr lang="en-US" altLang="zh-CN" dirty="0"/>
              <a:t>Tas (L27</a:t>
            </a:r>
            <a:r>
              <a:rPr lang="zh-CN" altLang="en-US" dirty="0"/>
              <a:t>）：</a:t>
            </a:r>
            <a:r>
              <a:rPr lang="en-US" altLang="zh-CN" dirty="0"/>
              <a:t>North American English</a:t>
            </a:r>
            <a:r>
              <a:rPr lang="zh-CN" altLang="zh-CN" dirty="0"/>
              <a:t>）</a:t>
            </a:r>
            <a:r>
              <a:rPr lang="en-US" altLang="zh-CN" dirty="0"/>
              <a:t>teaching assistances </a:t>
            </a:r>
            <a:r>
              <a:rPr lang="zh-CN" altLang="zh-CN" dirty="0"/>
              <a:t>助教</a:t>
            </a:r>
          </a:p>
          <a:p>
            <a:endParaRPr lang="zh-CN" altLang="en-US" dirty="0"/>
          </a:p>
        </p:txBody>
      </p:sp>
    </p:spTree>
    <p:extLst>
      <p:ext uri="{BB962C8B-B14F-4D97-AF65-F5344CB8AC3E}">
        <p14:creationId xmlns:p14="http://schemas.microsoft.com/office/powerpoint/2010/main" val="3675487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401053" y="1331495"/>
            <a:ext cx="10952747" cy="5526505"/>
          </a:xfrm>
        </p:spPr>
        <p:txBody>
          <a:bodyPr>
            <a:normAutofit/>
          </a:bodyPr>
          <a:lstStyle/>
          <a:p>
            <a:pPr lvl="0"/>
            <a:r>
              <a:rPr lang="en-US" altLang="zh-CN" dirty="0"/>
              <a:t>Faculty (L29): a department or group of related departments in a college or university </a:t>
            </a:r>
            <a:r>
              <a:rPr lang="zh-CN" altLang="zh-CN" dirty="0"/>
              <a:t>（高等院校的）系，院； </a:t>
            </a:r>
            <a:r>
              <a:rPr lang="en-US" altLang="zh-CN" dirty="0"/>
              <a:t>all the teachers in a faculty of a college or university  a group of related departments in some universities, or the people who work in them </a:t>
            </a:r>
            <a:r>
              <a:rPr lang="zh-CN" altLang="zh-CN" dirty="0"/>
              <a:t>教职工</a:t>
            </a:r>
          </a:p>
          <a:p>
            <a:r>
              <a:rPr lang="en-US" altLang="zh-CN" dirty="0"/>
              <a:t>the Faculty of Law </a:t>
            </a:r>
            <a:r>
              <a:rPr lang="zh-CN" altLang="zh-CN" dirty="0"/>
              <a:t>法学院</a:t>
            </a:r>
          </a:p>
          <a:p>
            <a:r>
              <a:rPr lang="en-US" altLang="zh-CN" dirty="0"/>
              <a:t>a faculty meeting// faculty members </a:t>
            </a:r>
          </a:p>
          <a:p>
            <a:r>
              <a:rPr lang="en-US" altLang="zh-CN" dirty="0"/>
              <a:t> Cf.  staff: all the workers employed in an organization considered as a group </a:t>
            </a:r>
            <a:r>
              <a:rPr lang="zh-CN" altLang="zh-CN" dirty="0"/>
              <a:t>全体职工（或雇员）</a:t>
            </a:r>
            <a:endParaRPr lang="en-US" altLang="zh-CN" dirty="0"/>
          </a:p>
          <a:p>
            <a:endParaRPr lang="en-US" altLang="zh-CN" dirty="0"/>
          </a:p>
          <a:p>
            <a:r>
              <a:rPr lang="en-US" altLang="zh-CN" dirty="0"/>
              <a:t>faculty: any of the physical or mental abilities that one is born with</a:t>
            </a:r>
          </a:p>
          <a:p>
            <a:pPr lvl="1"/>
            <a:r>
              <a:rPr lang="en-US" altLang="zh-CN" dirty="0"/>
              <a:t>the faculty of sight</a:t>
            </a:r>
          </a:p>
          <a:p>
            <a:pPr lvl="1"/>
            <a:r>
              <a:rPr lang="en-US" altLang="zh-CN" dirty="0"/>
              <a:t>In possession of all his faculties</a:t>
            </a:r>
            <a:endParaRPr lang="zh-CN" altLang="en-US" dirty="0"/>
          </a:p>
        </p:txBody>
      </p:sp>
    </p:spTree>
    <p:extLst>
      <p:ext uri="{BB962C8B-B14F-4D97-AF65-F5344CB8AC3E}">
        <p14:creationId xmlns:p14="http://schemas.microsoft.com/office/powerpoint/2010/main" val="2656323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224589" y="1168401"/>
            <a:ext cx="11129212" cy="5008564"/>
          </a:xfrm>
        </p:spPr>
        <p:txBody>
          <a:bodyPr>
            <a:normAutofit/>
          </a:bodyPr>
          <a:lstStyle/>
          <a:p>
            <a:pPr lvl="0"/>
            <a:r>
              <a:rPr lang="en-US" altLang="zh-CN" dirty="0"/>
              <a:t>be supposed to do (L33) : to be expected or required to do/be something according to a rule, a custom, an arrangement, etc. </a:t>
            </a:r>
            <a:r>
              <a:rPr lang="zh-CN" altLang="zh-CN" dirty="0"/>
              <a:t>应当； 被期望</a:t>
            </a:r>
          </a:p>
          <a:p>
            <a:r>
              <a:rPr lang="en-US" altLang="zh-CN" dirty="0"/>
              <a:t>What time will we be supposed to arrive there? </a:t>
            </a:r>
          </a:p>
          <a:p>
            <a:r>
              <a:rPr lang="en-US" altLang="zh-CN" dirty="0"/>
              <a:t>You were supposed to be here an hour ago! </a:t>
            </a:r>
            <a:endParaRPr lang="zh-CN" altLang="zh-CN" dirty="0"/>
          </a:p>
          <a:p>
            <a:r>
              <a:rPr lang="en-US" altLang="zh-CN" dirty="0"/>
              <a:t> </a:t>
            </a:r>
            <a:endParaRPr lang="zh-CN" altLang="zh-CN" dirty="0"/>
          </a:p>
          <a:p>
            <a:r>
              <a:rPr lang="en-US" altLang="zh-CN" dirty="0"/>
              <a:t>suppose: to pretend that something is true; to imagine what would happen if something were true </a:t>
            </a:r>
            <a:r>
              <a:rPr lang="zh-CN" altLang="en-US" dirty="0"/>
              <a:t>设想，假定</a:t>
            </a:r>
            <a:endParaRPr lang="zh-CN" altLang="zh-CN" dirty="0"/>
          </a:p>
          <a:p>
            <a:r>
              <a:rPr lang="en-US" altLang="zh-CN" dirty="0" err="1"/>
              <a:t>eg.</a:t>
            </a:r>
            <a:r>
              <a:rPr lang="en-US" altLang="zh-CN" dirty="0"/>
              <a:t> Let us suppose, for example, that you are married with two children. </a:t>
            </a:r>
            <a:endParaRPr lang="zh-CN" altLang="zh-CN" dirty="0"/>
          </a:p>
          <a:p>
            <a:r>
              <a:rPr lang="en-US" altLang="zh-CN" dirty="0"/>
              <a:t> I knew very well that the problem was more complex than he supposed...  </a:t>
            </a:r>
            <a:endParaRPr lang="zh-CN" altLang="zh-CN" dirty="0"/>
          </a:p>
          <a:p>
            <a:endParaRPr lang="zh-CN" altLang="zh-CN" dirty="0"/>
          </a:p>
          <a:p>
            <a:r>
              <a:rPr lang="en-US" altLang="zh-CN" dirty="0"/>
              <a:t>Supposition </a:t>
            </a:r>
            <a:r>
              <a:rPr lang="zh-CN" altLang="en-US" dirty="0"/>
              <a:t>（</a:t>
            </a:r>
            <a:r>
              <a:rPr lang="en-US" altLang="zh-CN" dirty="0"/>
              <a:t>n</a:t>
            </a:r>
            <a:r>
              <a:rPr lang="zh-CN" altLang="en-US" dirty="0"/>
              <a:t>）</a:t>
            </a:r>
            <a:endParaRPr lang="zh-CN" altLang="zh-CN" dirty="0"/>
          </a:p>
          <a:p>
            <a:r>
              <a:rPr lang="en-US" altLang="zh-CN" dirty="0" err="1"/>
              <a:t>eg.</a:t>
            </a:r>
            <a:r>
              <a:rPr lang="en-US" altLang="zh-CN" dirty="0"/>
              <a:t> The police are working on the supposition that he was murdered.</a:t>
            </a:r>
            <a:endParaRPr lang="zh-CN" altLang="zh-CN" dirty="0"/>
          </a:p>
          <a:p>
            <a:endParaRPr lang="zh-CN" altLang="en-US" dirty="0"/>
          </a:p>
        </p:txBody>
      </p:sp>
    </p:spTree>
    <p:extLst>
      <p:ext uri="{BB962C8B-B14F-4D97-AF65-F5344CB8AC3E}">
        <p14:creationId xmlns:p14="http://schemas.microsoft.com/office/powerpoint/2010/main" val="35427069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lgn="just"/>
            <a:r>
              <a:rPr lang="en-US" altLang="zh-CN" dirty="0"/>
              <a:t>Dissertation (L34): a long piece of writing on a particular subject, especially one written for a university degree </a:t>
            </a:r>
            <a:r>
              <a:rPr lang="zh-CN" altLang="zh-CN" dirty="0"/>
              <a:t>专题论文；学位论文</a:t>
            </a:r>
          </a:p>
          <a:p>
            <a:pPr algn="just"/>
            <a:endParaRPr lang="en-US" altLang="zh-CN" dirty="0"/>
          </a:p>
          <a:p>
            <a:pPr algn="just"/>
            <a:r>
              <a:rPr lang="en-US" altLang="zh-CN" dirty="0"/>
              <a:t>Candidates are required to present a dissertation of between 8,000 and 12,000 words. </a:t>
            </a:r>
            <a:endParaRPr lang="zh-CN" altLang="zh-CN" dirty="0"/>
          </a:p>
          <a:p>
            <a:pPr algn="just"/>
            <a:r>
              <a:rPr lang="en-US" altLang="zh-CN" dirty="0"/>
              <a:t>research/ academic/graduation/doctoral/master’s dissertation</a:t>
            </a:r>
            <a:endParaRPr lang="zh-CN" altLang="zh-CN" dirty="0"/>
          </a:p>
          <a:p>
            <a:pPr algn="just"/>
            <a:r>
              <a:rPr lang="en-US" altLang="zh-CN" dirty="0"/>
              <a:t>do/prepare/write dissertation</a:t>
            </a:r>
            <a:endParaRPr lang="zh-CN" altLang="zh-CN" dirty="0"/>
          </a:p>
          <a:p>
            <a:pPr algn="just"/>
            <a:r>
              <a:rPr lang="en-US" altLang="zh-CN" dirty="0"/>
              <a:t> </a:t>
            </a:r>
            <a:endParaRPr lang="zh-CN" altLang="zh-CN" dirty="0"/>
          </a:p>
          <a:p>
            <a:pPr algn="just"/>
            <a:r>
              <a:rPr lang="en-US" altLang="zh-CN" dirty="0"/>
              <a:t>synonym: thesis </a:t>
            </a:r>
            <a:endParaRPr lang="zh-CN" altLang="zh-CN" dirty="0"/>
          </a:p>
          <a:p>
            <a:endParaRPr lang="zh-CN" altLang="en-US" dirty="0"/>
          </a:p>
        </p:txBody>
      </p:sp>
    </p:spTree>
    <p:extLst>
      <p:ext uri="{BB962C8B-B14F-4D97-AF65-F5344CB8AC3E}">
        <p14:creationId xmlns:p14="http://schemas.microsoft.com/office/powerpoint/2010/main" val="16982558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61474" y="1524000"/>
            <a:ext cx="10792326" cy="4652963"/>
          </a:xfrm>
        </p:spPr>
        <p:txBody>
          <a:bodyPr/>
          <a:lstStyle/>
          <a:p>
            <a:pPr lvl="0"/>
            <a:r>
              <a:rPr lang="en-US" altLang="zh-CN" dirty="0"/>
              <a:t>Unstructured( L36): lacking definite structure or organization; </a:t>
            </a:r>
            <a:r>
              <a:rPr lang="zh-CN" altLang="zh-CN" dirty="0"/>
              <a:t>松散的</a:t>
            </a:r>
          </a:p>
          <a:p>
            <a:r>
              <a:rPr lang="en-US" altLang="zh-CN" dirty="0"/>
              <a:t>Our aim was that these meetings be unstructured and informal.</a:t>
            </a:r>
            <a:endParaRPr lang="zh-CN" altLang="zh-CN" dirty="0"/>
          </a:p>
          <a:p>
            <a:r>
              <a:rPr lang="en-US" altLang="zh-CN" dirty="0"/>
              <a:t>unstructured interview n. (</a:t>
            </a:r>
            <a:r>
              <a:rPr lang="zh-CN" altLang="zh-CN" dirty="0"/>
              <a:t>对考试进行的</a:t>
            </a:r>
            <a:r>
              <a:rPr lang="en-US" altLang="zh-CN" dirty="0"/>
              <a:t>)</a:t>
            </a:r>
            <a:r>
              <a:rPr lang="zh-CN" altLang="zh-CN" dirty="0"/>
              <a:t>口头审查；非结构化面试；</a:t>
            </a:r>
          </a:p>
          <a:p>
            <a:r>
              <a:rPr lang="en-US" altLang="zh-CN" dirty="0"/>
              <a:t>unstructured data</a:t>
            </a:r>
            <a:endParaRPr lang="zh-CN" altLang="zh-CN" dirty="0"/>
          </a:p>
          <a:p>
            <a:r>
              <a:rPr lang="en-US" altLang="zh-CN" dirty="0"/>
              <a:t>unstructured analysis</a:t>
            </a:r>
          </a:p>
          <a:p>
            <a:endParaRPr lang="en-US" altLang="zh-CN" dirty="0"/>
          </a:p>
          <a:p>
            <a:r>
              <a:rPr lang="en-US" altLang="zh-CN" dirty="0"/>
              <a:t>structured (adj) </a:t>
            </a:r>
            <a:r>
              <a:rPr lang="zh-CN" altLang="en-US" dirty="0"/>
              <a:t>有结构的</a:t>
            </a:r>
            <a:endParaRPr lang="en-US" altLang="zh-CN" dirty="0"/>
          </a:p>
          <a:p>
            <a:r>
              <a:rPr lang="en-US" altLang="zh-CN" dirty="0"/>
              <a:t> a</a:t>
            </a:r>
            <a:r>
              <a:rPr lang="zh-CN" altLang="en-US" dirty="0"/>
              <a:t> </a:t>
            </a:r>
            <a:r>
              <a:rPr lang="en-US" altLang="zh-CN" dirty="0"/>
              <a:t>more</a:t>
            </a:r>
            <a:r>
              <a:rPr lang="zh-CN" altLang="en-US" dirty="0"/>
              <a:t> </a:t>
            </a:r>
            <a:r>
              <a:rPr lang="en-US" altLang="zh-CN" dirty="0"/>
              <a:t>structured</a:t>
            </a:r>
            <a:r>
              <a:rPr lang="zh-CN" altLang="en-US" dirty="0"/>
              <a:t> </a:t>
            </a:r>
            <a:r>
              <a:rPr lang="en-US" altLang="zh-CN" dirty="0"/>
              <a:t>training</a:t>
            </a:r>
            <a:r>
              <a:rPr lang="zh-CN" altLang="en-US" dirty="0"/>
              <a:t> </a:t>
            </a:r>
            <a:r>
              <a:rPr lang="en-US" altLang="zh-CN" dirty="0"/>
              <a:t>program</a:t>
            </a:r>
          </a:p>
          <a:p>
            <a:endParaRPr lang="zh-CN" altLang="zh-CN" dirty="0"/>
          </a:p>
          <a:p>
            <a:endParaRPr lang="zh-CN" altLang="en-US" dirty="0"/>
          </a:p>
        </p:txBody>
      </p:sp>
    </p:spTree>
    <p:extLst>
      <p:ext uri="{BB962C8B-B14F-4D97-AF65-F5344CB8AC3E}">
        <p14:creationId xmlns:p14="http://schemas.microsoft.com/office/powerpoint/2010/main" val="3397213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normAutofit/>
          </a:bodyPr>
          <a:lstStyle/>
          <a:p>
            <a:pPr lvl="0"/>
            <a:r>
              <a:rPr lang="en-US" altLang="zh-CN" dirty="0"/>
              <a:t>preliminary</a:t>
            </a:r>
            <a:r>
              <a:rPr lang="zh-CN" altLang="zh-CN" dirty="0"/>
              <a:t>（</a:t>
            </a:r>
            <a:r>
              <a:rPr lang="en-US" altLang="zh-CN" dirty="0"/>
              <a:t>L40</a:t>
            </a:r>
            <a:r>
              <a:rPr lang="zh-CN" altLang="zh-CN" dirty="0"/>
              <a:t>）</a:t>
            </a:r>
            <a:r>
              <a:rPr lang="en-US" altLang="zh-CN" dirty="0"/>
              <a:t>: happening before a more important action or event </a:t>
            </a:r>
            <a:r>
              <a:rPr lang="zh-CN" altLang="zh-CN" dirty="0"/>
              <a:t>预备性的；初步的；开始的</a:t>
            </a:r>
          </a:p>
          <a:p>
            <a:r>
              <a:rPr lang="en-US" altLang="zh-CN" dirty="0"/>
              <a:t>preliminary results/ findings/ enquiries/approval/conclusion </a:t>
            </a:r>
            <a:r>
              <a:rPr lang="zh-CN" altLang="zh-CN" dirty="0"/>
              <a:t>初步结果</a:t>
            </a:r>
            <a:r>
              <a:rPr lang="en-US" altLang="zh-CN" dirty="0"/>
              <a:t>/</a:t>
            </a:r>
            <a:r>
              <a:rPr lang="zh-CN" altLang="zh-CN" dirty="0"/>
              <a:t>发现</a:t>
            </a:r>
            <a:r>
              <a:rPr lang="en-US" altLang="zh-CN" dirty="0"/>
              <a:t>/</a:t>
            </a:r>
            <a:r>
              <a:rPr lang="zh-CN" altLang="zh-CN" dirty="0"/>
              <a:t>调查</a:t>
            </a:r>
          </a:p>
          <a:p>
            <a:r>
              <a:rPr lang="en-US" altLang="zh-CN" dirty="0"/>
              <a:t>preliminary hearing</a:t>
            </a:r>
            <a:endParaRPr lang="zh-CN" altLang="zh-CN" dirty="0"/>
          </a:p>
          <a:p>
            <a:r>
              <a:rPr lang="en-US" altLang="zh-CN" dirty="0"/>
              <a:t>preliminary design</a:t>
            </a:r>
            <a:endParaRPr lang="zh-CN" altLang="zh-CN" dirty="0"/>
          </a:p>
          <a:p>
            <a:r>
              <a:rPr lang="en-US" altLang="zh-CN" dirty="0"/>
              <a:t>preliminary estimate</a:t>
            </a:r>
            <a:endParaRPr lang="zh-CN" altLang="zh-CN" dirty="0"/>
          </a:p>
          <a:p>
            <a:r>
              <a:rPr lang="en-US" altLang="zh-CN" dirty="0"/>
              <a:t>preliminary data</a:t>
            </a:r>
            <a:endParaRPr lang="zh-CN" altLang="zh-CN" dirty="0"/>
          </a:p>
          <a:p>
            <a:r>
              <a:rPr lang="en-US" altLang="zh-CN" dirty="0"/>
              <a:t>preliminary rounds of the contest</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8923382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stressful </a:t>
            </a:r>
            <a:r>
              <a:rPr lang="zh-CN" altLang="zh-CN" dirty="0"/>
              <a:t>（</a:t>
            </a:r>
            <a:r>
              <a:rPr lang="en-US" altLang="zh-CN" dirty="0"/>
              <a:t>L41</a:t>
            </a:r>
            <a:r>
              <a:rPr lang="zh-CN" altLang="zh-CN" dirty="0"/>
              <a:t>）</a:t>
            </a:r>
            <a:r>
              <a:rPr lang="en-US" altLang="zh-CN" dirty="0"/>
              <a:t> : ​causing a lot of worry </a:t>
            </a:r>
            <a:r>
              <a:rPr lang="zh-CN" altLang="zh-CN" dirty="0"/>
              <a:t>有压力的，紧张的</a:t>
            </a:r>
          </a:p>
          <a:p>
            <a:r>
              <a:rPr lang="en-US" altLang="zh-CN" dirty="0"/>
              <a:t>a stressful job/time/situation/condition/lifestyle   </a:t>
            </a:r>
            <a:r>
              <a:rPr lang="zh-CN" altLang="zh-CN" dirty="0"/>
              <a:t>有压力的、紧张忙碌的，</a:t>
            </a:r>
          </a:p>
          <a:p>
            <a:r>
              <a:rPr lang="en-US" altLang="zh-CN" dirty="0"/>
              <a:t>The white - collar workers live a stressful life every day.</a:t>
            </a:r>
            <a:endParaRPr lang="zh-CN" altLang="zh-CN" dirty="0"/>
          </a:p>
          <a:p>
            <a:r>
              <a:rPr lang="en-US" altLang="zh-CN" dirty="0"/>
              <a:t> </a:t>
            </a:r>
            <a:endParaRPr lang="zh-CN" altLang="zh-CN" dirty="0"/>
          </a:p>
          <a:p>
            <a:r>
              <a:rPr lang="en-US" altLang="zh-CN" dirty="0"/>
              <a:t>stress </a:t>
            </a:r>
            <a:r>
              <a:rPr lang="zh-CN" altLang="zh-CN" dirty="0"/>
              <a:t>（</a:t>
            </a:r>
            <a:r>
              <a:rPr lang="en-US" altLang="zh-CN" dirty="0"/>
              <a:t>n</a:t>
            </a:r>
            <a:r>
              <a:rPr lang="zh-CN" altLang="zh-CN" dirty="0"/>
              <a:t>）</a:t>
            </a:r>
          </a:p>
          <a:p>
            <a:endParaRPr lang="zh-CN" altLang="en-US" dirty="0"/>
          </a:p>
        </p:txBody>
      </p:sp>
    </p:spTree>
    <p:extLst>
      <p:ext uri="{BB962C8B-B14F-4D97-AF65-F5344CB8AC3E}">
        <p14:creationId xmlns:p14="http://schemas.microsoft.com/office/powerpoint/2010/main" val="4176555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normAutofit/>
          </a:bodyPr>
          <a:lstStyle/>
          <a:p>
            <a:pPr lvl="0"/>
            <a:r>
              <a:rPr lang="zh-CN" altLang="zh-CN" dirty="0"/>
              <a:t> </a:t>
            </a:r>
            <a:r>
              <a:rPr lang="en-US" altLang="zh-CN" dirty="0"/>
              <a:t>thesis (L42): a long piece of writing based on your own ideas and research that you do as part of a university degree, especially a higher degree such as a PhD.</a:t>
            </a:r>
            <a:endParaRPr lang="zh-CN" altLang="zh-CN" dirty="0"/>
          </a:p>
          <a:p>
            <a:r>
              <a:rPr lang="en-US" altLang="zh-CN" dirty="0"/>
              <a:t>graduate/master’s/doctorial thesis</a:t>
            </a:r>
            <a:endParaRPr lang="zh-CN" altLang="zh-CN" dirty="0"/>
          </a:p>
          <a:p>
            <a:endParaRPr lang="en-US" altLang="zh-CN" dirty="0"/>
          </a:p>
          <a:p>
            <a:r>
              <a:rPr lang="en-US" altLang="zh-CN" dirty="0"/>
              <a:t>BBC </a:t>
            </a:r>
            <a:r>
              <a:rPr lang="zh-CN" altLang="zh-CN" dirty="0"/>
              <a:t>英伦网英语教学：</a:t>
            </a:r>
            <a:r>
              <a:rPr lang="en-US" altLang="zh-CN" dirty="0"/>
              <a:t>The word '</a:t>
            </a:r>
            <a:r>
              <a:rPr lang="en-US" altLang="zh-CN" u="sng" dirty="0"/>
              <a:t>paper</a:t>
            </a:r>
            <a:r>
              <a:rPr lang="en-US" altLang="zh-CN" dirty="0"/>
              <a:t>' is American English. In British English we say '</a:t>
            </a:r>
            <a:r>
              <a:rPr lang="en-US" altLang="zh-CN" u="sng" dirty="0"/>
              <a:t>essay</a:t>
            </a:r>
            <a:r>
              <a:rPr lang="en-US" altLang="zh-CN" dirty="0"/>
              <a:t>'. Papers or essays are generally related to undergraduate degrees. The word 'thesis' is generally associated with the final piece of writing for a PhD student. A 'dissertation' is for a master's degree.</a:t>
            </a:r>
          </a:p>
          <a:p>
            <a:r>
              <a:rPr lang="en-US" altLang="zh-CN" dirty="0"/>
              <a:t>In American, thesis is often associated with a master’s degree, while dissertation is for a doctoral degree. </a:t>
            </a:r>
            <a:endParaRPr lang="zh-CN" altLang="en-US" dirty="0"/>
          </a:p>
        </p:txBody>
      </p:sp>
    </p:spTree>
    <p:extLst>
      <p:ext uri="{BB962C8B-B14F-4D97-AF65-F5344CB8AC3E}">
        <p14:creationId xmlns:p14="http://schemas.microsoft.com/office/powerpoint/2010/main" val="635045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landmark </a:t>
            </a:r>
            <a:r>
              <a:rPr lang="zh-CN" altLang="zh-CN" dirty="0"/>
              <a:t>（</a:t>
            </a:r>
            <a:r>
              <a:rPr lang="en-US" altLang="zh-CN" dirty="0"/>
              <a:t>L45</a:t>
            </a:r>
            <a:r>
              <a:rPr lang="zh-CN" altLang="zh-CN" dirty="0"/>
              <a:t>）</a:t>
            </a:r>
            <a:r>
              <a:rPr lang="en-US" altLang="zh-CN" dirty="0"/>
              <a:t>: an event, a discovery, an invention, etc. that marks an important stage in </a:t>
            </a:r>
            <a:r>
              <a:rPr lang="en-US" altLang="zh-CN" dirty="0" err="1"/>
              <a:t>sth</a:t>
            </a:r>
            <a:r>
              <a:rPr lang="en-US" altLang="zh-CN" dirty="0"/>
              <a:t> </a:t>
            </a:r>
            <a:r>
              <a:rPr lang="zh-CN" altLang="zh-CN" dirty="0"/>
              <a:t>（标志重要阶段的）里程碑</a:t>
            </a:r>
          </a:p>
          <a:p>
            <a:r>
              <a:rPr lang="en-US" altLang="zh-CN" dirty="0"/>
              <a:t>a landmark decision/ </a:t>
            </a:r>
            <a:r>
              <a:rPr lang="en-US" altLang="zh-CN" dirty="0" err="1"/>
              <a:t>rulin</a:t>
            </a:r>
            <a:r>
              <a:rPr lang="en-US" altLang="zh-CN" dirty="0"/>
              <a:t>/treaty/event</a:t>
            </a:r>
            <a:endParaRPr lang="zh-CN" altLang="zh-CN" dirty="0"/>
          </a:p>
          <a:p>
            <a:r>
              <a:rPr lang="en-US" altLang="zh-CN" dirty="0"/>
              <a:t>a major landmark in the fight against terrorism</a:t>
            </a:r>
            <a:endParaRPr lang="zh-CN" altLang="zh-CN" dirty="0"/>
          </a:p>
          <a:p>
            <a:r>
              <a:rPr lang="en-US" altLang="zh-CN" dirty="0"/>
              <a:t>The oriental Pearl Tower is an iconic Shanghai landmark. </a:t>
            </a:r>
            <a:endParaRPr lang="zh-CN" altLang="zh-CN" dirty="0"/>
          </a:p>
          <a:p>
            <a:r>
              <a:rPr lang="en-US" altLang="zh-CN" dirty="0"/>
              <a:t> </a:t>
            </a:r>
            <a:endParaRPr lang="zh-CN" altLang="zh-CN" dirty="0"/>
          </a:p>
          <a:p>
            <a:r>
              <a:rPr lang="en-US" altLang="zh-CN" dirty="0"/>
              <a:t>synonym: milestone </a:t>
            </a:r>
            <a:endParaRPr lang="zh-CN" altLang="zh-CN" dirty="0"/>
          </a:p>
          <a:p>
            <a:endParaRPr lang="zh-CN" altLang="en-US" dirty="0"/>
          </a:p>
        </p:txBody>
      </p:sp>
    </p:spTree>
    <p:extLst>
      <p:ext uri="{BB962C8B-B14F-4D97-AF65-F5344CB8AC3E}">
        <p14:creationId xmlns:p14="http://schemas.microsoft.com/office/powerpoint/2010/main" val="3818460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199" y="1168400"/>
            <a:ext cx="10856495" cy="5456989"/>
          </a:xfrm>
        </p:spPr>
        <p:txBody>
          <a:bodyPr>
            <a:normAutofit lnSpcReduction="10000"/>
          </a:bodyPr>
          <a:lstStyle/>
          <a:p>
            <a:pPr lvl="0"/>
            <a:r>
              <a:rPr lang="en-US" altLang="zh-CN" dirty="0"/>
              <a:t>graduate school </a:t>
            </a:r>
            <a:r>
              <a:rPr lang="zh-CN" altLang="zh-CN" dirty="0"/>
              <a:t>（</a:t>
            </a:r>
            <a:r>
              <a:rPr lang="en-US" altLang="zh-CN" dirty="0"/>
              <a:t>L1</a:t>
            </a:r>
            <a:r>
              <a:rPr lang="zh-CN" altLang="zh-CN" dirty="0"/>
              <a:t>）</a:t>
            </a:r>
            <a:r>
              <a:rPr lang="en-US" altLang="zh-CN" dirty="0"/>
              <a:t>: a school in a university offering study leading to degrees beyond the bachelor's degree</a:t>
            </a:r>
            <a:endParaRPr lang="zh-CN" altLang="zh-CN" dirty="0"/>
          </a:p>
          <a:p>
            <a:r>
              <a:rPr lang="en-US" altLang="zh-CN" dirty="0"/>
              <a:t>a graduate student/course </a:t>
            </a:r>
            <a:r>
              <a:rPr lang="zh-CN" altLang="en-US" dirty="0"/>
              <a:t>研究生学历</a:t>
            </a:r>
            <a:endParaRPr lang="zh-CN" altLang="zh-CN" dirty="0"/>
          </a:p>
          <a:p>
            <a:r>
              <a:rPr lang="en-US" altLang="zh-CN" dirty="0"/>
              <a:t>a year of graduate work</a:t>
            </a:r>
          </a:p>
          <a:p>
            <a:r>
              <a:rPr lang="en-US" altLang="zh-CN" dirty="0"/>
              <a:t>a graduate in history/ a history graduate</a:t>
            </a:r>
          </a:p>
          <a:p>
            <a:r>
              <a:rPr lang="en-US" altLang="zh-CN" dirty="0"/>
              <a:t>a graduate of Yale/ a Yale graduate</a:t>
            </a:r>
          </a:p>
          <a:p>
            <a:endParaRPr lang="en-US" altLang="zh-CN" dirty="0"/>
          </a:p>
          <a:p>
            <a:r>
              <a:rPr lang="en-US" altLang="zh-CN" dirty="0"/>
              <a:t>graduate (v) </a:t>
            </a:r>
          </a:p>
          <a:p>
            <a:pPr marL="0" indent="0">
              <a:buNone/>
            </a:pPr>
            <a:r>
              <a:rPr lang="en-US" altLang="zh-CN" dirty="0"/>
              <a:t> graduate from Fudan University with a degree in software engineer</a:t>
            </a:r>
          </a:p>
          <a:p>
            <a:pPr marL="0" indent="0">
              <a:buNone/>
            </a:pPr>
            <a:r>
              <a:rPr lang="en-US" altLang="zh-CN" dirty="0"/>
              <a:t> graduate into a family habit</a:t>
            </a:r>
          </a:p>
          <a:p>
            <a:pPr marL="0" indent="0">
              <a:buNone/>
            </a:pPr>
            <a:r>
              <a:rPr lang="en-US" altLang="zh-CN" dirty="0"/>
              <a:t> He graduate to chef at that hotel. </a:t>
            </a:r>
          </a:p>
          <a:p>
            <a:pPr marL="0" indent="0">
              <a:buNone/>
            </a:pPr>
            <a:r>
              <a:rPr lang="en-US" altLang="zh-CN" dirty="0"/>
              <a:t> </a:t>
            </a:r>
          </a:p>
          <a:p>
            <a:pPr marL="0" indent="0">
              <a:buNone/>
            </a:pPr>
            <a:r>
              <a:rPr lang="en-US" altLang="zh-CN" dirty="0"/>
              <a:t> graduation/ undergraduate/ postgraduate </a:t>
            </a:r>
            <a:endParaRPr lang="zh-CN" altLang="zh-CN" dirty="0"/>
          </a:p>
          <a:p>
            <a:endParaRPr lang="zh-CN" altLang="en-US" dirty="0"/>
          </a:p>
        </p:txBody>
      </p:sp>
    </p:spTree>
    <p:extLst>
      <p:ext uri="{BB962C8B-B14F-4D97-AF65-F5344CB8AC3E}">
        <p14:creationId xmlns:p14="http://schemas.microsoft.com/office/powerpoint/2010/main" val="735675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77516" y="1168400"/>
            <a:ext cx="10776284" cy="5008563"/>
          </a:xfrm>
        </p:spPr>
        <p:txBody>
          <a:bodyPr>
            <a:normAutofit lnSpcReduction="10000"/>
          </a:bodyPr>
          <a:lstStyle/>
          <a:p>
            <a:pPr lvl="0"/>
            <a:r>
              <a:rPr lang="en-US" altLang="zh-CN" dirty="0"/>
              <a:t>in sight </a:t>
            </a:r>
            <a:r>
              <a:rPr lang="zh-CN" altLang="zh-CN" dirty="0"/>
              <a:t>（</a:t>
            </a:r>
            <a:r>
              <a:rPr lang="en-US" altLang="zh-CN" dirty="0"/>
              <a:t>L45</a:t>
            </a:r>
            <a:r>
              <a:rPr lang="zh-CN" altLang="zh-CN" dirty="0"/>
              <a:t>）：</a:t>
            </a:r>
            <a:r>
              <a:rPr lang="en-US" altLang="zh-CN" dirty="0"/>
              <a:t>at or within a reasonable distance for seeing </a:t>
            </a:r>
            <a:r>
              <a:rPr lang="zh-CN" altLang="zh-CN" dirty="0"/>
              <a:t>看得见</a:t>
            </a:r>
          </a:p>
          <a:p>
            <a:r>
              <a:rPr lang="en-US" altLang="zh-CN" dirty="0" err="1"/>
              <a:t>eg.</a:t>
            </a:r>
            <a:r>
              <a:rPr lang="en-US" altLang="zh-CN" dirty="0"/>
              <a:t> There was no one in sight. </a:t>
            </a:r>
            <a:endParaRPr lang="zh-CN" altLang="zh-CN" dirty="0"/>
          </a:p>
          <a:p>
            <a:r>
              <a:rPr lang="en-US" altLang="zh-CN" dirty="0"/>
              <a:t> in plain sight </a:t>
            </a:r>
            <a:r>
              <a:rPr lang="zh-CN" altLang="zh-CN" dirty="0"/>
              <a:t>在显眼的地方</a:t>
            </a:r>
            <a:r>
              <a:rPr lang="en-US" altLang="zh-CN" dirty="0"/>
              <a:t>, </a:t>
            </a:r>
            <a:r>
              <a:rPr lang="zh-CN" altLang="zh-CN" dirty="0"/>
              <a:t>一览无遗</a:t>
            </a:r>
          </a:p>
          <a:p>
            <a:r>
              <a:rPr lang="en-US" altLang="zh-CN" dirty="0"/>
              <a:t>	 Don’t leave your valuables in plain sight. </a:t>
            </a:r>
          </a:p>
          <a:p>
            <a:r>
              <a:rPr lang="en-US" altLang="zh-CN" dirty="0"/>
              <a:t>in the sight of sb/ in sb’s sight </a:t>
            </a:r>
            <a:endParaRPr lang="zh-CN" altLang="zh-CN" dirty="0"/>
          </a:p>
          <a:p>
            <a:r>
              <a:rPr lang="en-US" altLang="zh-CN" dirty="0"/>
              <a:t>	 At last we came in sight of a few houses. </a:t>
            </a:r>
            <a:endParaRPr lang="zh-CN" altLang="zh-CN" dirty="0"/>
          </a:p>
          <a:p>
            <a:r>
              <a:rPr lang="en-US" altLang="zh-CN" dirty="0"/>
              <a:t>A bicycle came into sight on the main road. </a:t>
            </a:r>
            <a:endParaRPr lang="zh-CN" altLang="zh-CN" dirty="0"/>
          </a:p>
          <a:p>
            <a:r>
              <a:rPr lang="en-US" altLang="zh-CN" dirty="0"/>
              <a:t>within sight of sb/</a:t>
            </a:r>
            <a:r>
              <a:rPr lang="en-US" altLang="zh-CN" dirty="0" err="1"/>
              <a:t>sth</a:t>
            </a:r>
            <a:endParaRPr lang="zh-CN" altLang="zh-CN" dirty="0"/>
          </a:p>
          <a:p>
            <a:r>
              <a:rPr lang="en-US" altLang="zh-CN" dirty="0"/>
              <a:t> out of sight	</a:t>
            </a:r>
          </a:p>
          <a:p>
            <a:pPr lvl="1"/>
            <a:r>
              <a:rPr lang="en-US" altLang="zh-CN" dirty="0"/>
              <a:t>Out of sight, out of mind. </a:t>
            </a:r>
            <a:r>
              <a:rPr lang="zh-CN" altLang="zh-CN" dirty="0"/>
              <a:t>眼不见，心不想。</a:t>
            </a:r>
          </a:p>
          <a:p>
            <a:r>
              <a:rPr lang="en-US" altLang="zh-CN" dirty="0"/>
              <a:t>  out of sb’s sight</a:t>
            </a:r>
            <a:endParaRPr lang="zh-CN" altLang="zh-CN" dirty="0"/>
          </a:p>
          <a:p>
            <a:r>
              <a:rPr lang="en-US" altLang="zh-CN" dirty="0"/>
              <a:t>		Get out of my sight! </a:t>
            </a:r>
            <a:endParaRPr lang="zh-CN" altLang="zh-CN" dirty="0"/>
          </a:p>
          <a:p>
            <a:endParaRPr lang="zh-CN" altLang="en-US" dirty="0"/>
          </a:p>
        </p:txBody>
      </p:sp>
    </p:spTree>
    <p:extLst>
      <p:ext uri="{BB962C8B-B14F-4D97-AF65-F5344CB8AC3E}">
        <p14:creationId xmlns:p14="http://schemas.microsoft.com/office/powerpoint/2010/main" val="2750697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r>
              <a:rPr lang="en-US" altLang="zh-CN" dirty="0"/>
              <a:t>in full sight of </a:t>
            </a:r>
            <a:r>
              <a:rPr lang="zh-CN" altLang="zh-CN" dirty="0"/>
              <a:t>完全看得见的，众目睽睽，在注视下</a:t>
            </a:r>
          </a:p>
          <a:p>
            <a:r>
              <a:rPr lang="en-US" altLang="zh-CN" dirty="0"/>
              <a:t>	He walked by, in full sight of the guards. </a:t>
            </a:r>
            <a:endParaRPr lang="zh-CN" altLang="zh-CN" dirty="0"/>
          </a:p>
          <a:p>
            <a:r>
              <a:rPr lang="en-US" altLang="zh-CN" dirty="0"/>
              <a:t>at first sight (love at first sight) </a:t>
            </a:r>
            <a:endParaRPr lang="zh-CN" altLang="zh-CN" dirty="0"/>
          </a:p>
          <a:p>
            <a:r>
              <a:rPr lang="en-US" altLang="zh-CN" dirty="0"/>
              <a:t>lose sight of: </a:t>
            </a:r>
            <a:endParaRPr lang="zh-CN" altLang="zh-CN" dirty="0"/>
          </a:p>
          <a:p>
            <a:r>
              <a:rPr lang="en-US" altLang="zh-CN" dirty="0"/>
              <a:t>	We must not lose sight of our original aim. </a:t>
            </a:r>
            <a:endParaRPr lang="zh-CN" altLang="zh-CN" dirty="0"/>
          </a:p>
          <a:p>
            <a:r>
              <a:rPr lang="en-US" altLang="zh-CN" dirty="0"/>
              <a:t>not a pretty sight : not pleasant to look at </a:t>
            </a:r>
            <a:r>
              <a:rPr lang="zh-CN" altLang="zh-CN" dirty="0"/>
              <a:t>难看的东西，不好的情况</a:t>
            </a:r>
          </a:p>
          <a:p>
            <a:r>
              <a:rPr lang="en-US" altLang="zh-CN" dirty="0"/>
              <a:t>	The bathroom is not a pretty sight. </a:t>
            </a:r>
            <a:endParaRPr lang="zh-CN" altLang="en-US" dirty="0"/>
          </a:p>
        </p:txBody>
      </p:sp>
    </p:spTree>
    <p:extLst>
      <p:ext uri="{BB962C8B-B14F-4D97-AF65-F5344CB8AC3E}">
        <p14:creationId xmlns:p14="http://schemas.microsoft.com/office/powerpoint/2010/main" val="2562675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93558" y="1168400"/>
            <a:ext cx="10760242" cy="5008563"/>
          </a:xfrm>
        </p:spPr>
        <p:txBody>
          <a:bodyPr>
            <a:normAutofit/>
          </a:bodyPr>
          <a:lstStyle/>
          <a:p>
            <a:pPr lvl="0"/>
            <a:r>
              <a:rPr lang="en-US" altLang="zh-CN" dirty="0"/>
              <a:t>Being a good researcher involves more than “merely” coming up with brilliant ideas and implementing them. </a:t>
            </a:r>
            <a:r>
              <a:rPr lang="zh-CN" altLang="zh-CN" dirty="0"/>
              <a:t>（</a:t>
            </a:r>
            <a:r>
              <a:rPr lang="en-US" altLang="zh-CN" dirty="0"/>
              <a:t>L47</a:t>
            </a:r>
            <a:r>
              <a:rPr lang="zh-CN" altLang="zh-CN" dirty="0"/>
              <a:t>）</a:t>
            </a:r>
          </a:p>
          <a:p>
            <a:r>
              <a:rPr lang="en-US" altLang="zh-CN" dirty="0"/>
              <a:t>gerund </a:t>
            </a:r>
            <a:r>
              <a:rPr lang="zh-CN" altLang="zh-CN" dirty="0"/>
              <a:t>动名词 可以做主语、宾语、标语和定语</a:t>
            </a:r>
          </a:p>
          <a:p>
            <a:r>
              <a:rPr lang="en-US" altLang="zh-CN" dirty="0"/>
              <a:t>Talking like that is not polite. (</a:t>
            </a:r>
            <a:r>
              <a:rPr lang="zh-CN" altLang="zh-CN" dirty="0"/>
              <a:t>主语</a:t>
            </a:r>
            <a:r>
              <a:rPr lang="en-US" altLang="zh-CN" dirty="0"/>
              <a:t>)</a:t>
            </a:r>
            <a:endParaRPr lang="zh-CN" altLang="zh-CN" dirty="0"/>
          </a:p>
          <a:p>
            <a:r>
              <a:rPr lang="en-US" altLang="zh-CN" dirty="0"/>
              <a:t>Seeing is believing. </a:t>
            </a:r>
            <a:r>
              <a:rPr lang="zh-CN" altLang="zh-CN" dirty="0"/>
              <a:t>眼见为实。（表语）</a:t>
            </a:r>
          </a:p>
          <a:p>
            <a:r>
              <a:rPr lang="en-US" altLang="zh-CN" dirty="0"/>
              <a:t>You should practice speaking English more.  (</a:t>
            </a:r>
            <a:r>
              <a:rPr lang="zh-CN" altLang="zh-CN" dirty="0"/>
              <a:t>宾语</a:t>
            </a:r>
            <a:r>
              <a:rPr lang="en-US" altLang="zh-CN" dirty="0"/>
              <a:t>)</a:t>
            </a:r>
            <a:endParaRPr lang="zh-CN" altLang="zh-CN" dirty="0"/>
          </a:p>
          <a:p>
            <a:r>
              <a:rPr lang="en-US" altLang="zh-CN" dirty="0"/>
              <a:t>The waiting room is spacious.  (</a:t>
            </a:r>
            <a:r>
              <a:rPr lang="zh-CN" altLang="zh-CN" dirty="0"/>
              <a:t>定语</a:t>
            </a:r>
            <a:r>
              <a:rPr lang="en-US" altLang="zh-CN" dirty="0"/>
              <a:t>)</a:t>
            </a:r>
            <a:endParaRPr lang="zh-CN" altLang="zh-CN" dirty="0"/>
          </a:p>
          <a:p>
            <a:r>
              <a:rPr lang="en-US" altLang="zh-CN" dirty="0"/>
              <a:t> </a:t>
            </a:r>
            <a:endParaRPr lang="zh-CN" altLang="zh-CN" dirty="0"/>
          </a:p>
          <a:p>
            <a:r>
              <a:rPr lang="en-US" altLang="zh-CN" dirty="0"/>
              <a:t>Paragraph 6:</a:t>
            </a:r>
            <a:r>
              <a:rPr lang="zh-CN" altLang="zh-CN" dirty="0"/>
              <a:t> </a:t>
            </a:r>
            <a:r>
              <a:rPr lang="en-US" altLang="zh-CN" dirty="0"/>
              <a:t>Keeping a journal of your research activities and ideas is very useful. </a:t>
            </a:r>
            <a:endParaRPr lang="zh-CN" altLang="zh-CN" dirty="0"/>
          </a:p>
          <a:p>
            <a:r>
              <a:rPr lang="en-US" altLang="zh-CN" dirty="0"/>
              <a:t>Paragraph 12: Breaking down any project into smaller pieces is always a good tactic when things seem unmanageable. </a:t>
            </a:r>
            <a:endParaRPr lang="zh-CN" altLang="zh-CN" dirty="0"/>
          </a:p>
          <a:p>
            <a:endParaRPr lang="zh-CN" altLang="en-US" dirty="0"/>
          </a:p>
        </p:txBody>
      </p:sp>
    </p:spTree>
    <p:extLst>
      <p:ext uri="{BB962C8B-B14F-4D97-AF65-F5344CB8AC3E}">
        <p14:creationId xmlns:p14="http://schemas.microsoft.com/office/powerpoint/2010/main" val="5975468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come up with (L48):  to find or produce an answer, a sum of money, etc.</a:t>
            </a:r>
            <a:endParaRPr lang="zh-CN" altLang="zh-CN" dirty="0"/>
          </a:p>
          <a:p>
            <a:r>
              <a:rPr lang="en-US" altLang="zh-CN" dirty="0"/>
              <a:t>come up with a new idea/ an excuse/ proposals/ plan/arguments/options/solutions  </a:t>
            </a:r>
            <a:r>
              <a:rPr lang="zh-CN" altLang="zh-CN" dirty="0"/>
              <a:t>提出选项</a:t>
            </a:r>
          </a:p>
          <a:p>
            <a:r>
              <a:rPr lang="en-US" altLang="zh-CN" dirty="0"/>
              <a:t>come up with the money/ the cash/</a:t>
            </a:r>
            <a:endParaRPr lang="zh-CN" altLang="zh-CN" dirty="0"/>
          </a:p>
          <a:p>
            <a:endParaRPr lang="zh-CN" altLang="en-US" dirty="0"/>
          </a:p>
        </p:txBody>
      </p:sp>
    </p:spTree>
    <p:extLst>
      <p:ext uri="{BB962C8B-B14F-4D97-AF65-F5344CB8AC3E}">
        <p14:creationId xmlns:p14="http://schemas.microsoft.com/office/powerpoint/2010/main" val="37049699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449179" y="1168401"/>
            <a:ext cx="10904621" cy="5689600"/>
          </a:xfrm>
        </p:spPr>
        <p:txBody>
          <a:bodyPr>
            <a:normAutofit/>
          </a:bodyPr>
          <a:lstStyle/>
          <a:p>
            <a:pPr lvl="0"/>
            <a:r>
              <a:rPr lang="en-US" altLang="zh-CN" dirty="0"/>
              <a:t>implement</a:t>
            </a:r>
            <a:r>
              <a:rPr lang="zh-CN" altLang="zh-CN" dirty="0"/>
              <a:t>（</a:t>
            </a:r>
            <a:r>
              <a:rPr lang="en-US" altLang="zh-CN" dirty="0"/>
              <a:t>L48</a:t>
            </a:r>
            <a:r>
              <a:rPr lang="zh-CN" altLang="zh-CN" dirty="0"/>
              <a:t>）</a:t>
            </a:r>
            <a:r>
              <a:rPr lang="en-US" altLang="zh-CN" dirty="0"/>
              <a:t>: to take action or make changes that you have officially decided should happen </a:t>
            </a:r>
            <a:r>
              <a:rPr lang="zh-CN" altLang="zh-CN" dirty="0"/>
              <a:t>实施，执行，落实</a:t>
            </a:r>
          </a:p>
          <a:p>
            <a:r>
              <a:rPr lang="en-US" altLang="zh-CN" dirty="0"/>
              <a:t>implement change/ recommendation</a:t>
            </a:r>
          </a:p>
          <a:p>
            <a:r>
              <a:rPr lang="en-US" altLang="zh-CN" dirty="0"/>
              <a:t>implement reform/changes/ measures/approaches</a:t>
            </a:r>
            <a:endParaRPr lang="zh-CN" altLang="zh-CN" dirty="0"/>
          </a:p>
          <a:p>
            <a:r>
              <a:rPr lang="en-US" altLang="zh-CN" dirty="0"/>
              <a:t>implement strategies/plan /policies/decisions</a:t>
            </a:r>
            <a:endParaRPr lang="zh-CN" altLang="zh-CN" dirty="0"/>
          </a:p>
          <a:p>
            <a:r>
              <a:rPr lang="en-US" altLang="zh-CN" dirty="0"/>
              <a:t>correctly/ fully/properly/implement</a:t>
            </a:r>
            <a:endParaRPr lang="zh-CN" altLang="zh-CN" dirty="0"/>
          </a:p>
          <a:p>
            <a:r>
              <a:rPr lang="en-US" altLang="zh-CN" dirty="0"/>
              <a:t> implement (n): a tool or other piece of equipment</a:t>
            </a:r>
            <a:endParaRPr lang="zh-CN" altLang="zh-CN" dirty="0"/>
          </a:p>
          <a:p>
            <a:r>
              <a:rPr lang="en-US" altLang="zh-CN" dirty="0"/>
              <a:t>		useful implements; writing implements</a:t>
            </a:r>
            <a:endParaRPr lang="zh-CN" altLang="zh-CN" dirty="0"/>
          </a:p>
          <a:p>
            <a:r>
              <a:rPr lang="en-US" altLang="zh-CN" dirty="0"/>
              <a:t> implementation (n)</a:t>
            </a:r>
            <a:endParaRPr lang="zh-CN" altLang="zh-CN" dirty="0"/>
          </a:p>
          <a:p>
            <a:r>
              <a:rPr lang="en-US" altLang="zh-CN" dirty="0"/>
              <a:t>	project/system/strategy implementation </a:t>
            </a:r>
            <a:r>
              <a:rPr lang="zh-CN" altLang="zh-CN" dirty="0"/>
              <a:t>项目执行</a:t>
            </a:r>
          </a:p>
          <a:p>
            <a:r>
              <a:rPr lang="en-US" altLang="zh-CN" dirty="0"/>
              <a:t>	implementation procedure</a:t>
            </a:r>
            <a:endParaRPr lang="zh-CN" altLang="zh-CN" dirty="0"/>
          </a:p>
          <a:p>
            <a:r>
              <a:rPr lang="en-US" altLang="zh-CN" dirty="0"/>
              <a:t>Implementable (adj) ; implementer</a:t>
            </a:r>
            <a:endParaRPr lang="zh-CN" altLang="zh-CN" dirty="0"/>
          </a:p>
        </p:txBody>
      </p:sp>
    </p:spTree>
    <p:extLst>
      <p:ext uri="{BB962C8B-B14F-4D97-AF65-F5344CB8AC3E}">
        <p14:creationId xmlns:p14="http://schemas.microsoft.com/office/powerpoint/2010/main" val="23472376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journal (L53)</a:t>
            </a:r>
            <a:r>
              <a:rPr lang="zh-CN" altLang="zh-CN" dirty="0"/>
              <a:t>：</a:t>
            </a:r>
            <a:r>
              <a:rPr lang="en-US" altLang="zh-CN" dirty="0"/>
              <a:t>an account which you write of your daily activities.</a:t>
            </a:r>
            <a:endParaRPr lang="zh-CN" altLang="zh-CN" dirty="0"/>
          </a:p>
          <a:p>
            <a:r>
              <a:rPr lang="en-US" altLang="zh-CN" dirty="0"/>
              <a:t>He kept a journal of his travels across Asia. </a:t>
            </a:r>
            <a:r>
              <a:rPr lang="zh-CN" altLang="zh-CN" dirty="0"/>
              <a:t>他把自己的亚洲之行记录下来了。</a:t>
            </a:r>
          </a:p>
          <a:p>
            <a:r>
              <a:rPr lang="en-US" altLang="zh-CN" dirty="0"/>
              <a:t>keep/write/read a daily journal</a:t>
            </a:r>
          </a:p>
          <a:p>
            <a:r>
              <a:rPr lang="en-US" altLang="zh-CN" dirty="0"/>
              <a:t>the Wall Street Journal</a:t>
            </a:r>
            <a:endParaRPr lang="zh-CN" altLang="zh-CN" dirty="0"/>
          </a:p>
          <a:p>
            <a:r>
              <a:rPr lang="en-US" altLang="zh-CN" dirty="0"/>
              <a:t> </a:t>
            </a:r>
            <a:endParaRPr lang="zh-CN" altLang="zh-CN" dirty="0"/>
          </a:p>
          <a:p>
            <a:r>
              <a:rPr lang="en-US" altLang="zh-CN" dirty="0"/>
              <a:t>journal vs. diary </a:t>
            </a:r>
          </a:p>
          <a:p>
            <a:r>
              <a:rPr lang="en-US" altLang="zh-CN" dirty="0"/>
              <a:t>diary(more private)</a:t>
            </a:r>
            <a:r>
              <a:rPr lang="zh-CN" altLang="zh-CN" dirty="0"/>
              <a:t>： </a:t>
            </a:r>
            <a:r>
              <a:rPr lang="en-US" altLang="zh-CN" dirty="0"/>
              <a:t>a book in which you can write down the experiences you have each day, your private thoughts, etc. </a:t>
            </a:r>
            <a:endParaRPr lang="zh-CN" altLang="zh-CN" dirty="0"/>
          </a:p>
          <a:p>
            <a:endParaRPr lang="zh-CN" altLang="en-US" dirty="0"/>
          </a:p>
        </p:txBody>
      </p:sp>
    </p:spTree>
    <p:extLst>
      <p:ext uri="{BB962C8B-B14F-4D97-AF65-F5344CB8AC3E}">
        <p14:creationId xmlns:p14="http://schemas.microsoft.com/office/powerpoint/2010/main" val="1806959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168400"/>
            <a:ext cx="10515600" cy="5008563"/>
          </a:xfrm>
        </p:spPr>
        <p:txBody>
          <a:bodyPr>
            <a:normAutofit/>
          </a:bodyPr>
          <a:lstStyle/>
          <a:p>
            <a:pPr lvl="0"/>
            <a:r>
              <a:rPr lang="en-US" altLang="zh-CN" dirty="0"/>
              <a:t>speculations (L54): the act of forming opinions about what has happened or what might happen without knowing all the facts </a:t>
            </a:r>
            <a:r>
              <a:rPr lang="zh-CN" altLang="zh-CN" dirty="0"/>
              <a:t>推测</a:t>
            </a:r>
            <a:r>
              <a:rPr lang="en-US" altLang="zh-CN" dirty="0"/>
              <a:t>;</a:t>
            </a:r>
            <a:r>
              <a:rPr lang="zh-CN" altLang="zh-CN" dirty="0"/>
              <a:t>猜测</a:t>
            </a:r>
            <a:r>
              <a:rPr lang="en-US" altLang="zh-CN" dirty="0"/>
              <a:t>;</a:t>
            </a:r>
            <a:r>
              <a:rPr lang="zh-CN" altLang="zh-CN" dirty="0"/>
              <a:t>猜想</a:t>
            </a:r>
          </a:p>
          <a:p>
            <a:r>
              <a:rPr lang="en-US" altLang="zh-CN" dirty="0"/>
              <a:t>The president’s absence led to speculation over his death. </a:t>
            </a:r>
            <a:endParaRPr lang="zh-CN" altLang="zh-CN" dirty="0"/>
          </a:p>
          <a:p>
            <a:r>
              <a:rPr lang="en-US" altLang="zh-CN" dirty="0"/>
              <a:t>speculation about the future of the company</a:t>
            </a:r>
            <a:endParaRPr lang="zh-CN" altLang="zh-CN" dirty="0"/>
          </a:p>
          <a:p>
            <a:r>
              <a:rPr lang="en-US" altLang="zh-CN" dirty="0"/>
              <a:t>There was widespread speculation that she was going to resign. </a:t>
            </a:r>
            <a:endParaRPr lang="zh-CN" altLang="zh-CN" dirty="0"/>
          </a:p>
          <a:p>
            <a:r>
              <a:rPr lang="en-US" altLang="zh-CN" dirty="0"/>
              <a:t>His private life is the subject of much speculation.</a:t>
            </a:r>
          </a:p>
          <a:p>
            <a:r>
              <a:rPr lang="en-US" altLang="zh-CN" dirty="0"/>
              <a:t>property speculation </a:t>
            </a:r>
            <a:r>
              <a:rPr lang="zh-CN" altLang="en-US" dirty="0"/>
              <a:t>房地产投机</a:t>
            </a:r>
            <a:endParaRPr lang="en-US" altLang="zh-CN" dirty="0"/>
          </a:p>
          <a:p>
            <a:r>
              <a:rPr lang="en-US" altLang="zh-CN" dirty="0"/>
              <a:t>speculate (v) </a:t>
            </a:r>
            <a:endParaRPr lang="zh-CN" altLang="zh-CN" dirty="0"/>
          </a:p>
          <a:p>
            <a:r>
              <a:rPr lang="en-US" altLang="zh-CN" dirty="0"/>
              <a:t>	speculate about/on </a:t>
            </a:r>
            <a:r>
              <a:rPr lang="en-US" altLang="zh-CN" dirty="0" err="1"/>
              <a:t>sth</a:t>
            </a:r>
            <a:r>
              <a:rPr lang="en-US" altLang="zh-CN" dirty="0"/>
              <a:t>  </a:t>
            </a:r>
            <a:r>
              <a:rPr lang="zh-CN" altLang="zh-CN" dirty="0"/>
              <a:t>推测；推断</a:t>
            </a:r>
          </a:p>
          <a:p>
            <a:r>
              <a:rPr lang="en-US" altLang="zh-CN" dirty="0"/>
              <a:t>	speculate in/on </a:t>
            </a:r>
            <a:r>
              <a:rPr lang="en-US" altLang="zh-CN" dirty="0" err="1"/>
              <a:t>sth</a:t>
            </a:r>
            <a:r>
              <a:rPr lang="en-US" altLang="zh-CN" dirty="0"/>
              <a:t>  </a:t>
            </a:r>
            <a:r>
              <a:rPr lang="zh-CN" altLang="zh-CN" dirty="0"/>
              <a:t>投机，做投机买卖</a:t>
            </a:r>
          </a:p>
          <a:p>
            <a:endParaRPr lang="zh-CN" altLang="zh-CN" dirty="0"/>
          </a:p>
          <a:p>
            <a:endParaRPr lang="zh-CN" altLang="en-US" dirty="0"/>
          </a:p>
        </p:txBody>
      </p:sp>
    </p:spTree>
    <p:extLst>
      <p:ext uri="{BB962C8B-B14F-4D97-AF65-F5344CB8AC3E}">
        <p14:creationId xmlns:p14="http://schemas.microsoft.com/office/powerpoint/2010/main" val="12649231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normAutofit/>
          </a:bodyPr>
          <a:lstStyle/>
          <a:p>
            <a:pPr lvl="0" algn="just"/>
            <a:r>
              <a:rPr lang="en-US" altLang="zh-CN" dirty="0"/>
              <a:t>random (L58)</a:t>
            </a:r>
            <a:r>
              <a:rPr lang="zh-CN" altLang="zh-CN" dirty="0"/>
              <a:t>：</a:t>
            </a:r>
            <a:r>
              <a:rPr lang="en-US" altLang="zh-CN" dirty="0"/>
              <a:t>done, chosen, etc. without somebody deciding in advance what is going to happen, or without any regular pattern </a:t>
            </a:r>
            <a:r>
              <a:rPr lang="zh-CN" altLang="zh-CN" dirty="0"/>
              <a:t>随意的，随机的</a:t>
            </a:r>
          </a:p>
          <a:p>
            <a:pPr algn="just"/>
            <a:r>
              <a:rPr lang="en-US" altLang="zh-CN" dirty="0"/>
              <a:t>a random sample/ selection</a:t>
            </a:r>
            <a:endParaRPr lang="zh-CN" altLang="zh-CN" dirty="0"/>
          </a:p>
          <a:p>
            <a:pPr algn="just"/>
            <a:r>
              <a:rPr lang="en-US" altLang="zh-CN" dirty="0"/>
              <a:t>random drug testing   </a:t>
            </a:r>
            <a:endParaRPr lang="zh-CN" altLang="zh-CN" dirty="0"/>
          </a:p>
          <a:p>
            <a:pPr algn="just"/>
            <a:r>
              <a:rPr lang="en-US" altLang="zh-CN" dirty="0"/>
              <a:t>random violence </a:t>
            </a:r>
            <a:r>
              <a:rPr lang="zh-CN" altLang="zh-CN" dirty="0"/>
              <a:t>无端暴行</a:t>
            </a:r>
          </a:p>
          <a:p>
            <a:pPr algn="just"/>
            <a:r>
              <a:rPr lang="en-US" altLang="zh-CN" dirty="0"/>
              <a:t>in a random order</a:t>
            </a:r>
            <a:endParaRPr lang="zh-CN" altLang="zh-CN" dirty="0"/>
          </a:p>
          <a:p>
            <a:pPr algn="just"/>
            <a:r>
              <a:rPr lang="en-US" altLang="zh-CN" dirty="0"/>
              <a:t>random inspection </a:t>
            </a:r>
            <a:endParaRPr lang="zh-CN" altLang="zh-CN" dirty="0"/>
          </a:p>
          <a:p>
            <a:pPr algn="just"/>
            <a:r>
              <a:rPr lang="en-US" altLang="zh-CN" dirty="0"/>
              <a:t>  </a:t>
            </a:r>
            <a:endParaRPr lang="zh-CN" altLang="zh-CN" dirty="0"/>
          </a:p>
          <a:p>
            <a:pPr algn="just"/>
            <a:r>
              <a:rPr lang="en-US" altLang="zh-CN" dirty="0"/>
              <a:t>at random </a:t>
            </a:r>
          </a:p>
          <a:p>
            <a:pPr algn="just"/>
            <a:r>
              <a:rPr lang="en-US" altLang="zh-CN" dirty="0"/>
              <a:t>randomly (adv)</a:t>
            </a:r>
            <a:endParaRPr lang="zh-CN" altLang="zh-CN" dirty="0"/>
          </a:p>
          <a:p>
            <a:endParaRPr lang="zh-CN" altLang="en-US" dirty="0"/>
          </a:p>
        </p:txBody>
      </p:sp>
    </p:spTree>
    <p:extLst>
      <p:ext uri="{BB962C8B-B14F-4D97-AF65-F5344CB8AC3E}">
        <p14:creationId xmlns:p14="http://schemas.microsoft.com/office/powerpoint/2010/main" val="3518028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5334000"/>
          </a:xfrm>
        </p:spPr>
        <p:txBody>
          <a:bodyPr>
            <a:normAutofit lnSpcReduction="10000"/>
          </a:bodyPr>
          <a:lstStyle/>
          <a:p>
            <a:pPr lvl="0"/>
            <a:r>
              <a:rPr lang="en-US" altLang="zh-CN" dirty="0"/>
              <a:t>evolve into (L60</a:t>
            </a:r>
            <a:r>
              <a:rPr lang="zh-CN" altLang="zh-CN" dirty="0"/>
              <a:t>）</a:t>
            </a:r>
            <a:r>
              <a:rPr lang="en-US" altLang="zh-CN" dirty="0"/>
              <a:t>:develop into </a:t>
            </a:r>
            <a:r>
              <a:rPr lang="zh-CN" altLang="en-US" dirty="0"/>
              <a:t>演变演化</a:t>
            </a:r>
            <a:endParaRPr lang="zh-CN" altLang="zh-CN" dirty="0"/>
          </a:p>
          <a:p>
            <a:r>
              <a:rPr lang="en-US" altLang="zh-CN" dirty="0"/>
              <a:t>evolve into an international language </a:t>
            </a:r>
          </a:p>
          <a:p>
            <a:r>
              <a:rPr lang="en-US" altLang="zh-CN" dirty="0"/>
              <a:t>evolve from simple concepts</a:t>
            </a:r>
          </a:p>
          <a:p>
            <a:r>
              <a:rPr lang="en-US" altLang="zh-CN" dirty="0"/>
              <a:t>gradually/slowly/quickly evolve</a:t>
            </a:r>
            <a:endParaRPr lang="zh-CN" altLang="zh-CN" dirty="0"/>
          </a:p>
          <a:p>
            <a:r>
              <a:rPr lang="en-US" altLang="zh-CN" dirty="0"/>
              <a:t>fully/highly evolved</a:t>
            </a:r>
            <a:endParaRPr lang="zh-CN" altLang="zh-CN" dirty="0"/>
          </a:p>
          <a:p>
            <a:r>
              <a:rPr lang="en-US" altLang="zh-CN" dirty="0"/>
              <a:t>evolution (n)</a:t>
            </a:r>
            <a:r>
              <a:rPr lang="zh-CN" altLang="en-US" dirty="0"/>
              <a:t>进化演化</a:t>
            </a:r>
            <a:endParaRPr lang="zh-CN" altLang="zh-CN" dirty="0"/>
          </a:p>
          <a:p>
            <a:r>
              <a:rPr lang="en-US" altLang="zh-CN" dirty="0"/>
              <a:t>	the evolution of plants and animals</a:t>
            </a:r>
            <a:endParaRPr lang="zh-CN" altLang="zh-CN" dirty="0"/>
          </a:p>
          <a:p>
            <a:r>
              <a:rPr lang="en-US" altLang="zh-CN" dirty="0"/>
              <a:t>	the theory of evolution by natural selection </a:t>
            </a:r>
          </a:p>
          <a:p>
            <a:r>
              <a:rPr lang="en-US" altLang="zh-CN" dirty="0"/>
              <a:t>Survival of the fittest.</a:t>
            </a:r>
            <a:r>
              <a:rPr lang="zh-CN" altLang="en-US" dirty="0"/>
              <a:t>适者生存</a:t>
            </a:r>
            <a:endParaRPr lang="zh-CN" altLang="zh-CN" dirty="0"/>
          </a:p>
          <a:p>
            <a:r>
              <a:rPr lang="en-US" altLang="zh-CN" dirty="0"/>
              <a:t>	human/biological/physical/Darwinian evolution </a:t>
            </a:r>
            <a:endParaRPr lang="zh-CN" altLang="zh-CN" dirty="0"/>
          </a:p>
          <a:p>
            <a:r>
              <a:rPr lang="en-US" altLang="zh-CN" dirty="0"/>
              <a:t>evolvable (adj)</a:t>
            </a:r>
            <a:endParaRPr lang="zh-CN" altLang="zh-CN" dirty="0"/>
          </a:p>
          <a:p>
            <a:r>
              <a:rPr lang="en-US" altLang="zh-CN" dirty="0"/>
              <a:t>evolutionary (adj)  -process/rate</a:t>
            </a:r>
            <a:endParaRPr lang="zh-CN" altLang="zh-CN" dirty="0"/>
          </a:p>
          <a:p>
            <a:r>
              <a:rPr lang="en-US" altLang="zh-CN" dirty="0"/>
              <a:t>evolutionist </a:t>
            </a:r>
            <a:r>
              <a:rPr lang="zh-CN" altLang="zh-CN" dirty="0"/>
              <a:t>（</a:t>
            </a:r>
            <a:r>
              <a:rPr lang="en-US" altLang="zh-CN" dirty="0"/>
              <a:t>n</a:t>
            </a:r>
            <a:r>
              <a:rPr lang="zh-CN" altLang="zh-CN" dirty="0"/>
              <a:t>）进化论者</a:t>
            </a:r>
          </a:p>
          <a:p>
            <a:endParaRPr lang="zh-CN" altLang="en-US" dirty="0"/>
          </a:p>
        </p:txBody>
      </p:sp>
    </p:spTree>
    <p:extLst>
      <p:ext uri="{BB962C8B-B14F-4D97-AF65-F5344CB8AC3E}">
        <p14:creationId xmlns:p14="http://schemas.microsoft.com/office/powerpoint/2010/main" val="9909780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crop up (L63): appear or happen, especially when it is not expected</a:t>
            </a:r>
            <a:r>
              <a:rPr lang="zh-CN" altLang="en-US" dirty="0"/>
              <a:t>意料之外的出现</a:t>
            </a:r>
            <a:endParaRPr lang="zh-CN" altLang="zh-CN" dirty="0"/>
          </a:p>
          <a:p>
            <a:r>
              <a:rPr lang="en-US" altLang="zh-CN" dirty="0"/>
              <a:t>Problems will crop up and hit you before you are ready. </a:t>
            </a:r>
            <a:endParaRPr lang="zh-CN" altLang="zh-CN" dirty="0"/>
          </a:p>
          <a:p>
            <a:r>
              <a:rPr lang="en-US" altLang="zh-CN" dirty="0"/>
              <a:t>I’ll be late </a:t>
            </a:r>
            <a:r>
              <a:rPr lang="zh-CN" altLang="zh-CN" dirty="0"/>
              <a:t>—</a:t>
            </a:r>
            <a:r>
              <a:rPr lang="en-US" altLang="zh-CN" dirty="0"/>
              <a:t>something’s cropped up at home. </a:t>
            </a:r>
            <a:endParaRPr lang="zh-CN" altLang="zh-CN" dirty="0"/>
          </a:p>
          <a:p>
            <a:r>
              <a:rPr lang="en-US" altLang="zh-CN" dirty="0"/>
              <a:t>If anything crops up, give me a call. </a:t>
            </a:r>
            <a:endParaRPr lang="zh-CN" altLang="zh-CN" dirty="0"/>
          </a:p>
          <a:p>
            <a:r>
              <a:rPr lang="en-US" altLang="zh-CN" dirty="0"/>
              <a:t>His name kept cropping up in conversation. </a:t>
            </a:r>
            <a:endParaRPr lang="zh-CN" altLang="zh-CN" dirty="0"/>
          </a:p>
          <a:p>
            <a:endParaRPr lang="zh-CN" altLang="en-US" dirty="0"/>
          </a:p>
        </p:txBody>
      </p:sp>
    </p:spTree>
    <p:extLst>
      <p:ext uri="{BB962C8B-B14F-4D97-AF65-F5344CB8AC3E}">
        <p14:creationId xmlns:p14="http://schemas.microsoft.com/office/powerpoint/2010/main" val="736423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C18653-3927-44E2-BBC2-B8D49A326645}"/>
              </a:ext>
            </a:extLst>
          </p:cNvPr>
          <p:cNvSpPr>
            <a:spLocks noGrp="1"/>
          </p:cNvSpPr>
          <p:nvPr>
            <p:ph type="title"/>
          </p:nvPr>
        </p:nvSpPr>
        <p:spPr>
          <a:xfrm>
            <a:off x="838200" y="365125"/>
            <a:ext cx="10515600" cy="902201"/>
          </a:xfrm>
        </p:spPr>
        <p:txBody>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EDA697DD-9D2B-49F5-B247-37B250DEF19F}"/>
              </a:ext>
            </a:extLst>
          </p:cNvPr>
          <p:cNvSpPr>
            <a:spLocks noGrp="1"/>
          </p:cNvSpPr>
          <p:nvPr>
            <p:ph idx="1"/>
          </p:nvPr>
        </p:nvSpPr>
        <p:spPr>
          <a:xfrm>
            <a:off x="838200" y="1443789"/>
            <a:ext cx="10515600" cy="4733174"/>
          </a:xfrm>
        </p:spPr>
        <p:txBody>
          <a:bodyPr/>
          <a:lstStyle/>
          <a:p>
            <a:pPr lvl="0"/>
            <a:r>
              <a:rPr lang="en-US" altLang="zh-CN" dirty="0"/>
              <a:t>Ph.D. (or PhD) (L2) :</a:t>
            </a:r>
            <a:r>
              <a:rPr lang="en-US" altLang="zh-CN" dirty="0" err="1"/>
              <a:t>Philosophiae</a:t>
            </a:r>
            <a:r>
              <a:rPr lang="en-US" altLang="zh-CN" dirty="0"/>
              <a:t> Doctor (Latin=Doctor of Philosophy) a university degree of a very high level that is given to somebody who has done research in a particular subject</a:t>
            </a:r>
            <a:r>
              <a:rPr lang="zh-CN" altLang="zh-CN" dirty="0"/>
              <a:t>（拉丁语）哲学博士</a:t>
            </a:r>
          </a:p>
          <a:p>
            <a:r>
              <a:rPr lang="en-US" altLang="zh-CN" dirty="0"/>
              <a:t>to be/have/do a PhD </a:t>
            </a:r>
            <a:r>
              <a:rPr lang="zh-CN" altLang="en-US" dirty="0"/>
              <a:t>从事博士学习</a:t>
            </a:r>
            <a:endParaRPr lang="zh-CN" altLang="zh-CN" dirty="0"/>
          </a:p>
          <a:p>
            <a:r>
              <a:rPr lang="en-US" altLang="zh-CN" dirty="0"/>
              <a:t>PhD candidate; PhD degree; PhD dissertation </a:t>
            </a:r>
            <a:r>
              <a:rPr lang="zh-CN" altLang="en-US" dirty="0"/>
              <a:t>博士论文</a:t>
            </a:r>
            <a:endParaRPr lang="zh-CN" altLang="zh-CN" dirty="0"/>
          </a:p>
          <a:p>
            <a:endParaRPr lang="zh-CN" altLang="en-US" dirty="0"/>
          </a:p>
        </p:txBody>
      </p:sp>
    </p:spTree>
    <p:extLst>
      <p:ext uri="{BB962C8B-B14F-4D97-AF65-F5344CB8AC3E}">
        <p14:creationId xmlns:p14="http://schemas.microsoft.com/office/powerpoint/2010/main" val="12134177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stay current </a:t>
            </a:r>
            <a:r>
              <a:rPr lang="zh-CN" altLang="zh-CN" dirty="0"/>
              <a:t>（</a:t>
            </a:r>
            <a:r>
              <a:rPr lang="en-US" altLang="zh-CN" dirty="0"/>
              <a:t>L66</a:t>
            </a:r>
            <a:r>
              <a:rPr lang="zh-CN" altLang="zh-CN" dirty="0"/>
              <a:t>）</a:t>
            </a:r>
            <a:r>
              <a:rPr lang="en-US" altLang="zh-CN" dirty="0"/>
              <a:t>: follow, stay up to date</a:t>
            </a:r>
            <a:r>
              <a:rPr lang="zh-CN" altLang="zh-CN" dirty="0"/>
              <a:t>跟上</a:t>
            </a:r>
          </a:p>
          <a:p>
            <a:r>
              <a:rPr lang="en-US" altLang="zh-CN" dirty="0"/>
              <a:t>A scientist should always be able to stay current in his field of study. </a:t>
            </a:r>
            <a:r>
              <a:rPr lang="zh-CN" altLang="zh-CN" dirty="0"/>
              <a:t>科学家应能始终跟上他的研究领域的新发展。</a:t>
            </a:r>
          </a:p>
          <a:p>
            <a:r>
              <a:rPr lang="en-US" altLang="zh-CN" dirty="0"/>
              <a:t>current situation/policies/trend/crisis   </a:t>
            </a:r>
            <a:r>
              <a:rPr lang="zh-CN" altLang="zh-CN" dirty="0"/>
              <a:t>当前的</a:t>
            </a:r>
          </a:p>
          <a:p>
            <a:r>
              <a:rPr lang="en-US" altLang="zh-CN" dirty="0"/>
              <a:t>current of thought </a:t>
            </a:r>
            <a:r>
              <a:rPr lang="zh-CN" altLang="zh-CN" dirty="0"/>
              <a:t>思潮</a:t>
            </a:r>
          </a:p>
          <a:p>
            <a:r>
              <a:rPr lang="en-US" altLang="zh-CN" dirty="0"/>
              <a:t>an electric current  </a:t>
            </a:r>
            <a:r>
              <a:rPr lang="zh-CN" altLang="zh-CN" dirty="0"/>
              <a:t>电流</a:t>
            </a:r>
          </a:p>
          <a:p>
            <a:r>
              <a:rPr lang="en-US" altLang="zh-CN" dirty="0"/>
              <a:t>the current of the river </a:t>
            </a:r>
            <a:endParaRPr lang="zh-CN" altLang="zh-CN" dirty="0"/>
          </a:p>
          <a:p>
            <a:endParaRPr lang="zh-CN" altLang="en-US" dirty="0"/>
          </a:p>
        </p:txBody>
      </p:sp>
    </p:spTree>
    <p:extLst>
      <p:ext uri="{BB962C8B-B14F-4D97-AF65-F5344CB8AC3E}">
        <p14:creationId xmlns:p14="http://schemas.microsoft.com/office/powerpoint/2010/main" val="3198013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catch up (L67): learn belatedly; find out about something after it happened</a:t>
            </a:r>
            <a:endParaRPr lang="zh-CN" altLang="zh-CN" dirty="0"/>
          </a:p>
          <a:p>
            <a:r>
              <a:rPr lang="en-US" altLang="zh-CN" dirty="0"/>
              <a:t>I am trying to catch up with the latest developments in biology. </a:t>
            </a:r>
            <a:endParaRPr lang="zh-CN" altLang="zh-CN" dirty="0"/>
          </a:p>
          <a:p>
            <a:r>
              <a:rPr lang="en-US" altLang="zh-CN" dirty="0"/>
              <a:t>The ladies spent some time catching up on each other‘s health and families...    </a:t>
            </a:r>
            <a:r>
              <a:rPr lang="zh-CN" altLang="en-US" dirty="0"/>
              <a:t>了解</a:t>
            </a:r>
            <a:endParaRPr lang="zh-CN" altLang="zh-CN" dirty="0"/>
          </a:p>
          <a:p>
            <a:r>
              <a:rPr lang="en-US" altLang="zh-CN" dirty="0"/>
              <a:t>catch up on each other’s news</a:t>
            </a:r>
          </a:p>
          <a:p>
            <a:r>
              <a:rPr lang="en-US" altLang="zh-CN" dirty="0"/>
              <a:t>I was catching up on a bit of reading.  </a:t>
            </a:r>
            <a:r>
              <a:rPr lang="zh-CN" altLang="en-US" dirty="0"/>
              <a:t>赶做</a:t>
            </a:r>
            <a:endParaRPr lang="en-US" altLang="zh-CN" dirty="0"/>
          </a:p>
          <a:p>
            <a:r>
              <a:rPr lang="en-US" altLang="zh-CN" dirty="0"/>
              <a:t>catch up with sb</a:t>
            </a:r>
            <a:endParaRPr lang="zh-CN" altLang="zh-CN" dirty="0"/>
          </a:p>
          <a:p>
            <a:endParaRPr lang="zh-CN" altLang="en-US" dirty="0"/>
          </a:p>
        </p:txBody>
      </p:sp>
    </p:spTree>
    <p:extLst>
      <p:ext uri="{BB962C8B-B14F-4D97-AF65-F5344CB8AC3E}">
        <p14:creationId xmlns:p14="http://schemas.microsoft.com/office/powerpoint/2010/main" val="36742076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609600" y="1168400"/>
            <a:ext cx="10744200" cy="5008563"/>
          </a:xfrm>
        </p:spPr>
        <p:txBody>
          <a:bodyPr>
            <a:normAutofit fontScale="92500" lnSpcReduction="10000"/>
          </a:bodyPr>
          <a:lstStyle/>
          <a:p>
            <a:pPr lvl="0"/>
            <a:r>
              <a:rPr lang="en-US" altLang="zh-CN" dirty="0"/>
              <a:t>normal </a:t>
            </a:r>
            <a:r>
              <a:rPr lang="zh-CN" altLang="zh-CN" dirty="0"/>
              <a:t>（</a:t>
            </a:r>
            <a:r>
              <a:rPr lang="en-US" altLang="zh-CN" dirty="0"/>
              <a:t>L68</a:t>
            </a:r>
            <a:r>
              <a:rPr lang="zh-CN" altLang="zh-CN" dirty="0"/>
              <a:t>）</a:t>
            </a:r>
            <a:r>
              <a:rPr lang="en-US" altLang="zh-CN" dirty="0"/>
              <a:t>: typical, usual or ordinary; what you would expect </a:t>
            </a:r>
            <a:r>
              <a:rPr lang="zh-CN" altLang="zh-CN" dirty="0"/>
              <a:t>正常的</a:t>
            </a:r>
          </a:p>
          <a:p>
            <a:r>
              <a:rPr lang="en-US" altLang="zh-CN" dirty="0"/>
              <a:t>It is normal to feel nervous before an exam. </a:t>
            </a:r>
            <a:endParaRPr lang="zh-CN" altLang="zh-CN" dirty="0"/>
          </a:p>
          <a:p>
            <a:r>
              <a:rPr lang="en-US" altLang="zh-CN" dirty="0"/>
              <a:t>normal temperature/ circumstances/ life/people</a:t>
            </a:r>
            <a:endParaRPr lang="zh-CN" altLang="zh-CN" dirty="0"/>
          </a:p>
          <a:p>
            <a:r>
              <a:rPr lang="en-US" altLang="zh-CN" dirty="0"/>
              <a:t>normal office hour/ diplomatic relations/intelligence</a:t>
            </a:r>
            <a:endParaRPr lang="zh-CN" altLang="zh-CN" dirty="0"/>
          </a:p>
          <a:p>
            <a:r>
              <a:rPr lang="en-US" altLang="zh-CN" dirty="0"/>
              <a:t> as normal</a:t>
            </a:r>
            <a:endParaRPr lang="zh-CN" altLang="zh-CN" dirty="0"/>
          </a:p>
          <a:p>
            <a:r>
              <a:rPr lang="en-US" altLang="zh-CN" dirty="0"/>
              <a:t>in/under normal circumstances</a:t>
            </a:r>
            <a:endParaRPr lang="zh-CN" altLang="zh-CN" dirty="0"/>
          </a:p>
          <a:p>
            <a:r>
              <a:rPr lang="en-US" altLang="zh-CN" dirty="0"/>
              <a:t>in the normal way </a:t>
            </a:r>
            <a:r>
              <a:rPr lang="zh-CN" altLang="zh-CN" dirty="0"/>
              <a:t>以正常的方式</a:t>
            </a:r>
            <a:endParaRPr lang="en-US" altLang="zh-CN" dirty="0"/>
          </a:p>
          <a:p>
            <a:endParaRPr lang="zh-CN" altLang="zh-CN" dirty="0"/>
          </a:p>
          <a:p>
            <a:r>
              <a:rPr lang="en-US" altLang="zh-CN" dirty="0"/>
              <a:t> normally (adv)</a:t>
            </a:r>
            <a:r>
              <a:rPr lang="zh-CN" altLang="en-US" dirty="0"/>
              <a:t>； </a:t>
            </a:r>
            <a:r>
              <a:rPr lang="en-US" altLang="zh-CN" dirty="0"/>
              <a:t>normality (n) </a:t>
            </a:r>
            <a:r>
              <a:rPr lang="zh-CN" altLang="zh-CN" dirty="0"/>
              <a:t>正常状态；常态</a:t>
            </a:r>
          </a:p>
          <a:p>
            <a:r>
              <a:rPr lang="en-US" altLang="zh-CN" dirty="0"/>
              <a:t>abnormal (adj, antonym) </a:t>
            </a:r>
            <a:endParaRPr lang="zh-CN" altLang="zh-CN" dirty="0"/>
          </a:p>
          <a:p>
            <a:r>
              <a:rPr lang="en-US" altLang="zh-CN" dirty="0"/>
              <a:t>abnormally (adv)</a:t>
            </a:r>
            <a:endParaRPr lang="zh-CN" altLang="zh-CN" dirty="0"/>
          </a:p>
          <a:p>
            <a:r>
              <a:rPr lang="en-US" altLang="zh-CN" dirty="0"/>
              <a:t>subnormal (adj) </a:t>
            </a:r>
            <a:r>
              <a:rPr lang="zh-CN" altLang="zh-CN" dirty="0"/>
              <a:t>低于正常的；低能的；次正常的</a:t>
            </a:r>
          </a:p>
          <a:p>
            <a:endParaRPr lang="zh-CN" altLang="en-US" dirty="0"/>
          </a:p>
        </p:txBody>
      </p:sp>
    </p:spTree>
    <p:extLst>
      <p:ext uri="{BB962C8B-B14F-4D97-AF65-F5344CB8AC3E}">
        <p14:creationId xmlns:p14="http://schemas.microsoft.com/office/powerpoint/2010/main" val="35532725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641684" y="1168400"/>
            <a:ext cx="10712116" cy="5008563"/>
          </a:xfrm>
        </p:spPr>
        <p:txBody>
          <a:bodyPr>
            <a:normAutofit fontScale="92500" lnSpcReduction="20000"/>
          </a:bodyPr>
          <a:lstStyle/>
          <a:p>
            <a:pPr lvl="0"/>
            <a:r>
              <a:rPr lang="en-US" altLang="zh-CN" dirty="0"/>
              <a:t>overwhelm (L69) : to be so bad or so great that a person cannot deal with it; to give too much of a thing to a person </a:t>
            </a:r>
            <a:r>
              <a:rPr lang="zh-CN" altLang="zh-CN" dirty="0"/>
              <a:t>压垮；使应接不暇</a:t>
            </a:r>
          </a:p>
          <a:p>
            <a:r>
              <a:rPr lang="en-US" altLang="zh-CN" dirty="0"/>
              <a:t>No difficulty can overwhelm us. </a:t>
            </a:r>
            <a:r>
              <a:rPr lang="zh-CN" altLang="zh-CN" dirty="0"/>
              <a:t>困难压不倒我们。</a:t>
            </a:r>
          </a:p>
          <a:p>
            <a:r>
              <a:rPr lang="en-US" altLang="zh-CN" dirty="0"/>
              <a:t>be overwhelmed by/with</a:t>
            </a:r>
            <a:endParaRPr lang="zh-CN" altLang="zh-CN" dirty="0"/>
          </a:p>
          <a:p>
            <a:r>
              <a:rPr lang="en-US" altLang="zh-CN" dirty="0"/>
              <a:t>We were overwhelmed by requests for information. </a:t>
            </a:r>
            <a:r>
              <a:rPr lang="zh-CN" altLang="zh-CN" dirty="0"/>
              <a:t>问询使得我们应接不暇。</a:t>
            </a:r>
          </a:p>
          <a:p>
            <a:r>
              <a:rPr lang="en-US" altLang="zh-CN" dirty="0"/>
              <a:t>They were overwhelmed by farewell messages. </a:t>
            </a:r>
            <a:endParaRPr lang="zh-CN" altLang="zh-CN" dirty="0"/>
          </a:p>
          <a:p>
            <a:r>
              <a:rPr lang="en-US" altLang="zh-CN" dirty="0"/>
              <a:t>Sightseers may be a little overwhelmed by the crowds and noise. </a:t>
            </a:r>
            <a:endParaRPr lang="zh-CN" altLang="zh-CN" dirty="0"/>
          </a:p>
          <a:p>
            <a:r>
              <a:rPr lang="en-US" altLang="zh-CN" dirty="0"/>
              <a:t>The beauty of the landscape overwhelmed me. </a:t>
            </a:r>
            <a:endParaRPr lang="zh-CN" altLang="zh-CN" dirty="0"/>
          </a:p>
          <a:p>
            <a:r>
              <a:rPr lang="en-US" altLang="zh-CN" dirty="0"/>
              <a:t> </a:t>
            </a:r>
            <a:endParaRPr lang="zh-CN" altLang="zh-CN" dirty="0"/>
          </a:p>
          <a:p>
            <a:r>
              <a:rPr lang="en-US" altLang="zh-CN" dirty="0"/>
              <a:t>be overwhelmed by: to give too much of ; be defeated by </a:t>
            </a:r>
            <a:r>
              <a:rPr lang="zh-CN" altLang="zh-CN" dirty="0"/>
              <a:t>应接不暇，压垮</a:t>
            </a:r>
          </a:p>
          <a:p>
            <a:r>
              <a:rPr lang="en-US" altLang="zh-CN" dirty="0"/>
              <a:t>   She was overwhelmed by feelings of guilt. </a:t>
            </a:r>
            <a:r>
              <a:rPr lang="zh-CN" altLang="zh-CN" dirty="0"/>
              <a:t>她感到愧疚难当。</a:t>
            </a:r>
          </a:p>
          <a:p>
            <a:r>
              <a:rPr lang="en-US" altLang="zh-CN" dirty="0"/>
              <a:t>	</a:t>
            </a:r>
            <a:endParaRPr lang="zh-CN" altLang="zh-CN" dirty="0"/>
          </a:p>
          <a:p>
            <a:r>
              <a:rPr lang="en-US" altLang="zh-CN" dirty="0"/>
              <a:t>overwhelming (adj) </a:t>
            </a:r>
            <a:endParaRPr lang="zh-CN" altLang="zh-CN" dirty="0"/>
          </a:p>
          <a:p>
            <a:r>
              <a:rPr lang="en-US" altLang="zh-CN" dirty="0"/>
              <a:t>	an overwhelming majority/victory/desire</a:t>
            </a:r>
            <a:endParaRPr lang="zh-CN" altLang="zh-CN" dirty="0"/>
          </a:p>
          <a:p>
            <a:endParaRPr lang="zh-CN" altLang="en-US" dirty="0"/>
          </a:p>
        </p:txBody>
      </p:sp>
    </p:spTree>
    <p:extLst>
      <p:ext uri="{BB962C8B-B14F-4D97-AF65-F5344CB8AC3E}">
        <p14:creationId xmlns:p14="http://schemas.microsoft.com/office/powerpoint/2010/main" val="3904416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320842" y="1652337"/>
            <a:ext cx="11032958" cy="4524626"/>
          </a:xfrm>
        </p:spPr>
        <p:txBody>
          <a:bodyPr>
            <a:normAutofit fontScale="92500" lnSpcReduction="10000"/>
          </a:bodyPr>
          <a:lstStyle/>
          <a:p>
            <a:pPr lvl="0" algn="just"/>
            <a:r>
              <a:rPr lang="en-US" altLang="zh-CN" dirty="0"/>
              <a:t>relevant </a:t>
            </a:r>
            <a:r>
              <a:rPr lang="zh-CN" altLang="zh-CN" dirty="0"/>
              <a:t>（</a:t>
            </a:r>
            <a:r>
              <a:rPr lang="en-US" altLang="zh-CN" dirty="0"/>
              <a:t>L71</a:t>
            </a:r>
            <a:r>
              <a:rPr lang="zh-CN" altLang="zh-CN" dirty="0"/>
              <a:t>）：</a:t>
            </a:r>
            <a:r>
              <a:rPr lang="en-US" altLang="zh-CN" dirty="0"/>
              <a:t>having a bearing on or connection with the subject at issue </a:t>
            </a:r>
            <a:r>
              <a:rPr lang="zh-CN" altLang="zh-CN" dirty="0"/>
              <a:t>相关的</a:t>
            </a:r>
          </a:p>
          <a:p>
            <a:pPr algn="just"/>
            <a:r>
              <a:rPr lang="en-US" altLang="zh-CN" dirty="0"/>
              <a:t>a relevant suggestion/question/point /experience</a:t>
            </a:r>
            <a:endParaRPr lang="zh-CN" altLang="zh-CN" dirty="0"/>
          </a:p>
          <a:p>
            <a:pPr algn="just"/>
            <a:r>
              <a:rPr lang="en-US" altLang="zh-CN" dirty="0"/>
              <a:t>be relevant to </a:t>
            </a:r>
            <a:endParaRPr lang="zh-CN" altLang="zh-CN" dirty="0"/>
          </a:p>
          <a:p>
            <a:pPr algn="just"/>
            <a:r>
              <a:rPr lang="en-US" altLang="zh-CN" dirty="0"/>
              <a:t>Her novel is still relevant today. </a:t>
            </a:r>
            <a:r>
              <a:rPr lang="zh-CN" altLang="zh-CN" dirty="0"/>
              <a:t>仍有现实意义。</a:t>
            </a:r>
          </a:p>
          <a:p>
            <a:pPr algn="just"/>
            <a:r>
              <a:rPr lang="en-US" altLang="zh-CN" dirty="0"/>
              <a:t>has no direct </a:t>
            </a:r>
            <a:r>
              <a:rPr lang="en-US" altLang="zh-CN" b="1" dirty="0"/>
              <a:t>relevance</a:t>
            </a:r>
            <a:r>
              <a:rPr lang="en-US" altLang="zh-CN" dirty="0"/>
              <a:t> to the matter in hand. </a:t>
            </a:r>
            <a:endParaRPr lang="zh-CN" altLang="zh-CN" dirty="0"/>
          </a:p>
          <a:p>
            <a:pPr algn="just"/>
            <a:r>
              <a:rPr lang="en-US" altLang="zh-CN" dirty="0"/>
              <a:t>relevantly (adv)</a:t>
            </a:r>
            <a:endParaRPr lang="zh-CN" altLang="zh-CN" dirty="0"/>
          </a:p>
          <a:p>
            <a:pPr algn="just"/>
            <a:r>
              <a:rPr lang="en-US" altLang="zh-CN" dirty="0"/>
              <a:t>irrelevant (adj, antonym)</a:t>
            </a:r>
            <a:endParaRPr lang="zh-CN" altLang="zh-CN" dirty="0"/>
          </a:p>
          <a:p>
            <a:pPr algn="just"/>
            <a:r>
              <a:rPr lang="en-US" altLang="zh-CN" dirty="0"/>
              <a:t>irrelevance (n)</a:t>
            </a:r>
          </a:p>
          <a:p>
            <a:pPr algn="just"/>
            <a:r>
              <a:rPr lang="en-US" altLang="zh-CN" dirty="0"/>
              <a:t>.related (adj) </a:t>
            </a:r>
            <a:r>
              <a:rPr lang="zh-CN" altLang="en-US" dirty="0"/>
              <a:t>相关的，有联系的；</a:t>
            </a:r>
            <a:r>
              <a:rPr lang="en-US" altLang="zh-CN" dirty="0"/>
              <a:t>relation(n);</a:t>
            </a:r>
            <a:r>
              <a:rPr lang="zh-CN" altLang="en-US" dirty="0"/>
              <a:t> </a:t>
            </a:r>
            <a:endParaRPr lang="en-US" altLang="zh-CN" dirty="0"/>
          </a:p>
          <a:p>
            <a:pPr algn="just"/>
            <a:r>
              <a:rPr lang="en-US" altLang="zh-CN" dirty="0"/>
              <a:t>relative (adj)</a:t>
            </a:r>
            <a:r>
              <a:rPr lang="zh-CN" altLang="en-US" dirty="0"/>
              <a:t>相关的，相对的；</a:t>
            </a:r>
            <a:r>
              <a:rPr lang="en-US" altLang="zh-CN" dirty="0"/>
              <a:t>(n)</a:t>
            </a:r>
            <a:r>
              <a:rPr lang="zh-CN" altLang="en-US" dirty="0"/>
              <a:t>亲戚；相关物</a:t>
            </a:r>
            <a:endParaRPr lang="en-US" altLang="zh-CN" dirty="0"/>
          </a:p>
          <a:p>
            <a:pPr algn="just"/>
            <a:r>
              <a:rPr lang="en-US" altLang="zh-CN" dirty="0"/>
              <a:t>relatively (adv)</a:t>
            </a:r>
            <a:r>
              <a:rPr lang="zh-CN" altLang="en-US" dirty="0"/>
              <a:t>相对地</a:t>
            </a:r>
            <a:endParaRPr lang="zh-CN" altLang="zh-CN" dirty="0"/>
          </a:p>
          <a:p>
            <a:endParaRPr lang="zh-CN" altLang="en-US" dirty="0"/>
          </a:p>
        </p:txBody>
      </p:sp>
    </p:spTree>
    <p:extLst>
      <p:ext uri="{BB962C8B-B14F-4D97-AF65-F5344CB8AC3E}">
        <p14:creationId xmlns:p14="http://schemas.microsoft.com/office/powerpoint/2010/main" val="4073423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read up on </a:t>
            </a:r>
            <a:r>
              <a:rPr lang="zh-CN" altLang="zh-CN" dirty="0"/>
              <a:t>（</a:t>
            </a:r>
            <a:r>
              <a:rPr lang="en-US" altLang="zh-CN" dirty="0"/>
              <a:t>L72</a:t>
            </a:r>
            <a:r>
              <a:rPr lang="zh-CN" altLang="zh-CN" dirty="0"/>
              <a:t>）</a:t>
            </a:r>
            <a:r>
              <a:rPr lang="en-US" altLang="zh-CN" dirty="0"/>
              <a:t>: read a lot about it so that you become informed about it </a:t>
            </a:r>
            <a:r>
              <a:rPr lang="zh-CN" altLang="zh-CN" dirty="0"/>
              <a:t>熟知</a:t>
            </a:r>
            <a:r>
              <a:rPr lang="en-US" altLang="zh-CN" dirty="0"/>
              <a:t>;</a:t>
            </a:r>
            <a:r>
              <a:rPr lang="zh-CN" altLang="zh-CN" dirty="0"/>
              <a:t>专攻；对</a:t>
            </a:r>
            <a:r>
              <a:rPr lang="en-US" altLang="zh-CN" dirty="0"/>
              <a:t>…</a:t>
            </a:r>
            <a:r>
              <a:rPr lang="zh-CN" altLang="zh-CN" dirty="0"/>
              <a:t>了如指掌</a:t>
            </a:r>
          </a:p>
          <a:p>
            <a:r>
              <a:rPr lang="en-US" altLang="zh-CN" dirty="0" err="1"/>
              <a:t>eg.</a:t>
            </a:r>
            <a:r>
              <a:rPr lang="en-US" altLang="zh-CN" dirty="0"/>
              <a:t> I ‘ve read up on the dangers of all these drugs. </a:t>
            </a:r>
            <a:endParaRPr lang="zh-CN" altLang="zh-CN" dirty="0"/>
          </a:p>
          <a:p>
            <a:endParaRPr lang="zh-CN" altLang="zh-CN" dirty="0"/>
          </a:p>
          <a:p>
            <a:r>
              <a:rPr lang="en-US" altLang="zh-CN" dirty="0"/>
              <a:t>I shall have to read up on this subject if I am to give a talk about it. </a:t>
            </a:r>
            <a:endParaRPr lang="zh-CN" altLang="zh-CN" dirty="0"/>
          </a:p>
          <a:p>
            <a:r>
              <a:rPr lang="en-US" altLang="zh-CN" dirty="0"/>
              <a:t>He assigned us a few books to read up on this subject. </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34307033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97568" y="1524000"/>
            <a:ext cx="10515600" cy="4652963"/>
          </a:xfrm>
        </p:spPr>
        <p:txBody>
          <a:bodyPr/>
          <a:lstStyle/>
          <a:p>
            <a:pPr lvl="0"/>
            <a:r>
              <a:rPr lang="en-US" altLang="zh-CN" dirty="0"/>
              <a:t>seminal papers </a:t>
            </a:r>
            <a:r>
              <a:rPr lang="zh-CN" altLang="zh-CN" dirty="0"/>
              <a:t>（</a:t>
            </a:r>
            <a:r>
              <a:rPr lang="en-US" altLang="zh-CN" dirty="0"/>
              <a:t>L75</a:t>
            </a:r>
            <a:r>
              <a:rPr lang="zh-CN" altLang="zh-CN" dirty="0"/>
              <a:t>）：</a:t>
            </a:r>
            <a:r>
              <a:rPr lang="en-US" altLang="zh-CN" dirty="0"/>
              <a:t>papers which present influential ideas and have inspired other works on the same subject </a:t>
            </a:r>
            <a:r>
              <a:rPr lang="zh-CN" altLang="zh-CN" dirty="0"/>
              <a:t>核心论文；影响深远的论文</a:t>
            </a:r>
          </a:p>
          <a:p>
            <a:r>
              <a:rPr lang="en-US" altLang="zh-CN" dirty="0"/>
              <a:t>seminal</a:t>
            </a:r>
            <a:r>
              <a:rPr lang="zh-CN" altLang="zh-CN" dirty="0"/>
              <a:t>：</a:t>
            </a:r>
            <a:r>
              <a:rPr lang="en-US" altLang="zh-CN" dirty="0"/>
              <a:t>very important and having a strong influence on later developments</a:t>
            </a:r>
            <a:endParaRPr lang="zh-CN" altLang="zh-CN" dirty="0"/>
          </a:p>
          <a:p>
            <a:r>
              <a:rPr lang="en-US" altLang="zh-CN" dirty="0"/>
              <a:t>a seminal work/article/ study/contribution/event</a:t>
            </a:r>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204486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normAutofit/>
          </a:bodyPr>
          <a:lstStyle/>
          <a:p>
            <a:pPr lvl="0"/>
            <a:r>
              <a:rPr lang="en-US" altLang="zh-CN" dirty="0"/>
              <a:t>classic </a:t>
            </a:r>
            <a:r>
              <a:rPr lang="zh-CN" altLang="zh-CN" dirty="0"/>
              <a:t>（</a:t>
            </a:r>
            <a:r>
              <a:rPr lang="en-US" altLang="zh-CN" dirty="0"/>
              <a:t>L75</a:t>
            </a:r>
            <a:r>
              <a:rPr lang="zh-CN" altLang="zh-CN" dirty="0"/>
              <a:t>）</a:t>
            </a:r>
            <a:r>
              <a:rPr lang="en-US" altLang="zh-CN" dirty="0"/>
              <a:t>: accepted or deserving to be accepted as one of the best or most important of its kind</a:t>
            </a:r>
            <a:endParaRPr lang="zh-CN" altLang="zh-CN" dirty="0"/>
          </a:p>
          <a:p>
            <a:r>
              <a:rPr lang="en-US" altLang="zh-CN" dirty="0"/>
              <a:t>a classic film/ story/car/game</a:t>
            </a:r>
            <a:endParaRPr lang="zh-CN" altLang="zh-CN" dirty="0"/>
          </a:p>
          <a:p>
            <a:r>
              <a:rPr lang="en-US" altLang="zh-CN" dirty="0"/>
              <a:t>a classic novel/study/goal/design</a:t>
            </a:r>
            <a:endParaRPr lang="zh-CN" altLang="zh-CN" dirty="0"/>
          </a:p>
          <a:p>
            <a:r>
              <a:rPr lang="en-US" altLang="zh-CN" dirty="0"/>
              <a:t> </a:t>
            </a:r>
            <a:endParaRPr lang="zh-CN" altLang="zh-CN" dirty="0"/>
          </a:p>
          <a:p>
            <a:r>
              <a:rPr lang="en-US" altLang="zh-CN" dirty="0"/>
              <a:t>cf. classic /classical</a:t>
            </a:r>
            <a:endParaRPr lang="zh-CN" altLang="zh-CN" dirty="0"/>
          </a:p>
          <a:p>
            <a:r>
              <a:rPr lang="en-US" altLang="zh-CN" dirty="0"/>
              <a:t>classic </a:t>
            </a:r>
            <a:r>
              <a:rPr lang="zh-CN" altLang="zh-CN" dirty="0"/>
              <a:t>经典的</a:t>
            </a:r>
            <a:r>
              <a:rPr lang="en-US" altLang="zh-CN" dirty="0"/>
              <a:t> ; classical: </a:t>
            </a:r>
            <a:r>
              <a:rPr lang="zh-CN" altLang="zh-CN" dirty="0"/>
              <a:t>古典的；传统的</a:t>
            </a:r>
            <a:endParaRPr lang="en-US" altLang="zh-CN" dirty="0"/>
          </a:p>
          <a:p>
            <a:pPr lvl="0" fontAlgn="base"/>
            <a:r>
              <a:rPr lang="en-US" altLang="zh-CN" dirty="0"/>
              <a:t>a classical composer </a:t>
            </a:r>
            <a:r>
              <a:rPr lang="zh-CN" altLang="zh-CN" dirty="0"/>
              <a:t>古典音乐作曲家</a:t>
            </a:r>
          </a:p>
          <a:p>
            <a:pPr lvl="0" fontAlgn="base"/>
            <a:r>
              <a:rPr lang="en-US" altLang="zh-CN" dirty="0"/>
              <a:t>classical music; a classical theory</a:t>
            </a:r>
          </a:p>
          <a:p>
            <a:pPr lvl="0" fontAlgn="base"/>
            <a:r>
              <a:rPr lang="en-US" altLang="zh-CN" dirty="0"/>
              <a:t>a classical scholar </a:t>
            </a:r>
            <a:r>
              <a:rPr lang="zh-CN" altLang="zh-CN" dirty="0"/>
              <a:t>研究拉丁文与希腊文的学者</a:t>
            </a:r>
          </a:p>
          <a:p>
            <a:pPr lvl="0" fontAlgn="base"/>
            <a:r>
              <a:rPr lang="en-US" altLang="zh-CN" dirty="0"/>
              <a:t>classical mythology. </a:t>
            </a:r>
            <a:r>
              <a:rPr lang="zh-CN" altLang="zh-CN" dirty="0"/>
              <a:t>古典神话</a:t>
            </a:r>
          </a:p>
          <a:p>
            <a:pPr lvl="0" fontAlgn="base"/>
            <a:endParaRPr lang="zh-CN" altLang="zh-CN" dirty="0"/>
          </a:p>
          <a:p>
            <a:endParaRPr lang="zh-CN" altLang="en-US" dirty="0"/>
          </a:p>
        </p:txBody>
      </p:sp>
    </p:spTree>
    <p:extLst>
      <p:ext uri="{BB962C8B-B14F-4D97-AF65-F5344CB8AC3E}">
        <p14:creationId xmlns:p14="http://schemas.microsoft.com/office/powerpoint/2010/main" val="28959895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normAutofit/>
          </a:bodyPr>
          <a:lstStyle/>
          <a:p>
            <a:pPr lvl="0"/>
            <a:r>
              <a:rPr lang="en-US" altLang="zh-CN" dirty="0"/>
              <a:t>bother </a:t>
            </a:r>
            <a:r>
              <a:rPr lang="zh-CN" altLang="zh-CN" dirty="0"/>
              <a:t>（</a:t>
            </a:r>
            <a:r>
              <a:rPr lang="en-US" altLang="zh-CN" dirty="0"/>
              <a:t>L78</a:t>
            </a:r>
            <a:r>
              <a:rPr lang="zh-CN" altLang="zh-CN" dirty="0"/>
              <a:t>）</a:t>
            </a:r>
            <a:r>
              <a:rPr lang="en-US" altLang="zh-CN" dirty="0"/>
              <a:t>: take the trouble to do something; concern oneself </a:t>
            </a:r>
            <a:r>
              <a:rPr lang="zh-CN" altLang="zh-CN" dirty="0"/>
              <a:t>费心，麻烦</a:t>
            </a:r>
          </a:p>
          <a:p>
            <a:r>
              <a:rPr lang="en-US" altLang="zh-CN" dirty="0"/>
              <a:t> If that’s all the thanks I get, I won’t bother in future!</a:t>
            </a:r>
            <a:endParaRPr lang="zh-CN" altLang="zh-CN" dirty="0"/>
          </a:p>
          <a:p>
            <a:r>
              <a:rPr lang="en-US" altLang="zh-CN" b="1" dirty="0"/>
              <a:t>bother to do </a:t>
            </a:r>
            <a:r>
              <a:rPr lang="en-US" altLang="zh-CN" b="1" dirty="0" err="1"/>
              <a:t>sth</a:t>
            </a:r>
            <a:r>
              <a:rPr lang="en-US" altLang="zh-CN" b="1" dirty="0"/>
              <a:t> </a:t>
            </a:r>
            <a:endParaRPr lang="zh-CN" altLang="zh-CN" b="1" dirty="0"/>
          </a:p>
          <a:p>
            <a:r>
              <a:rPr lang="en-US" altLang="zh-CN" dirty="0"/>
              <a:t> Lots of people don’t bother to go through a marriage ceremony these days. </a:t>
            </a:r>
            <a:endParaRPr lang="zh-CN" altLang="zh-CN" dirty="0"/>
          </a:p>
          <a:p>
            <a:r>
              <a:rPr lang="en-US" altLang="zh-CN" b="1" dirty="0"/>
              <a:t> bother sb about/with </a:t>
            </a:r>
            <a:r>
              <a:rPr lang="en-US" altLang="zh-CN" b="1" dirty="0" err="1"/>
              <a:t>sth</a:t>
            </a:r>
            <a:endParaRPr lang="zh-CN" altLang="zh-CN" b="1" dirty="0"/>
          </a:p>
          <a:p>
            <a:pPr marL="0" indent="0">
              <a:buNone/>
            </a:pPr>
            <a:r>
              <a:rPr lang="en-US" altLang="zh-CN" dirty="0"/>
              <a:t>   I don’t want to bother her with my problems. </a:t>
            </a:r>
            <a:endParaRPr lang="zh-CN" altLang="zh-CN" dirty="0"/>
          </a:p>
          <a:p>
            <a:r>
              <a:rPr lang="en-US" altLang="zh-CN" dirty="0"/>
              <a:t> </a:t>
            </a:r>
            <a:endParaRPr lang="zh-CN" altLang="zh-CN" dirty="0"/>
          </a:p>
          <a:p>
            <a:r>
              <a:rPr lang="en-US" altLang="zh-CN" dirty="0"/>
              <a:t>Does it bother you that she earns more than you?</a:t>
            </a:r>
            <a:endParaRPr lang="zh-CN" altLang="zh-CN" dirty="0"/>
          </a:p>
          <a:p>
            <a:r>
              <a:rPr lang="en-US" altLang="zh-CN" dirty="0"/>
              <a:t>It bothers me to think of her alone in that big house. </a:t>
            </a:r>
            <a:r>
              <a:rPr lang="zh-CN" altLang="en-US" dirty="0"/>
              <a:t>不安</a:t>
            </a:r>
            <a:endParaRPr lang="zh-CN" altLang="zh-CN" dirty="0"/>
          </a:p>
          <a:p>
            <a:endParaRPr lang="zh-CN" altLang="en-US" dirty="0"/>
          </a:p>
        </p:txBody>
      </p:sp>
    </p:spTree>
    <p:extLst>
      <p:ext uri="{BB962C8B-B14F-4D97-AF65-F5344CB8AC3E}">
        <p14:creationId xmlns:p14="http://schemas.microsoft.com/office/powerpoint/2010/main" val="27278298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normAutofit fontScale="85000" lnSpcReduction="20000"/>
          </a:bodyPr>
          <a:lstStyle/>
          <a:p>
            <a:pPr lvl="0"/>
            <a:r>
              <a:rPr lang="en-US" altLang="zh-CN" dirty="0"/>
              <a:t>worth </a:t>
            </a:r>
            <a:r>
              <a:rPr lang="zh-CN" altLang="zh-CN" dirty="0"/>
              <a:t>（</a:t>
            </a:r>
            <a:r>
              <a:rPr lang="en-US" altLang="zh-CN" dirty="0"/>
              <a:t>L79</a:t>
            </a:r>
            <a:r>
              <a:rPr lang="zh-CN" altLang="zh-CN" dirty="0"/>
              <a:t>）</a:t>
            </a:r>
            <a:r>
              <a:rPr lang="en-US" altLang="zh-CN" dirty="0"/>
              <a:t>: important, good or pleasant enough to make somebody feel satisfied, especially when difficulty or effort is involved </a:t>
            </a:r>
            <a:r>
              <a:rPr lang="zh-CN" altLang="zh-CN" dirty="0"/>
              <a:t>值得</a:t>
            </a:r>
          </a:p>
          <a:p>
            <a:r>
              <a:rPr lang="en-US" altLang="zh-CN" dirty="0"/>
              <a:t>How much is the painting worth?</a:t>
            </a:r>
            <a:endParaRPr lang="zh-CN" altLang="zh-CN" dirty="0"/>
          </a:p>
          <a:p>
            <a:pPr fontAlgn="base"/>
            <a:r>
              <a:rPr lang="en-US" altLang="zh-CN" dirty="0"/>
              <a:t>Was it worth the effort?</a:t>
            </a:r>
            <a:endParaRPr lang="zh-CN" altLang="zh-CN" dirty="0"/>
          </a:p>
          <a:p>
            <a:pPr fontAlgn="base"/>
            <a:r>
              <a:rPr lang="en-US" altLang="zh-CN" dirty="0"/>
              <a:t>The program involves a lot of hard work but it is worth it. </a:t>
            </a:r>
            <a:endParaRPr lang="zh-CN" altLang="zh-CN" dirty="0"/>
          </a:p>
          <a:p>
            <a:pPr fontAlgn="base"/>
            <a:r>
              <a:rPr lang="en-US" altLang="zh-CN" b="1" dirty="0"/>
              <a:t> be worth doing</a:t>
            </a:r>
            <a:endParaRPr lang="zh-CN" altLang="zh-CN" b="1" dirty="0"/>
          </a:p>
          <a:p>
            <a:pPr fontAlgn="base"/>
            <a:r>
              <a:rPr lang="en-US" altLang="zh-CN" dirty="0"/>
              <a:t>The film is worth seeing . </a:t>
            </a:r>
            <a:endParaRPr lang="zh-CN" altLang="zh-CN" dirty="0"/>
          </a:p>
          <a:p>
            <a:pPr fontAlgn="base"/>
            <a:r>
              <a:rPr lang="en-US" altLang="zh-CN" dirty="0"/>
              <a:t>	</a:t>
            </a:r>
            <a:endParaRPr lang="zh-CN" altLang="zh-CN" dirty="0"/>
          </a:p>
          <a:p>
            <a:pPr fontAlgn="base"/>
            <a:r>
              <a:rPr lang="en-US" altLang="zh-CN" dirty="0"/>
              <a:t>a bird in the hand is worth two in the bush</a:t>
            </a:r>
            <a:endParaRPr lang="zh-CN" altLang="zh-CN" dirty="0"/>
          </a:p>
          <a:p>
            <a:pPr fontAlgn="base"/>
            <a:r>
              <a:rPr lang="en-US" altLang="zh-CN" dirty="0"/>
              <a:t>for all sb/it is worth </a:t>
            </a:r>
            <a:r>
              <a:rPr lang="zh-CN" altLang="zh-CN" dirty="0"/>
              <a:t>竭尽全力；拼命；尽量</a:t>
            </a:r>
          </a:p>
          <a:p>
            <a:pPr fontAlgn="base"/>
            <a:r>
              <a:rPr lang="en-US" altLang="zh-CN" dirty="0"/>
              <a:t>	He was rowing for all he was worth. </a:t>
            </a:r>
            <a:endParaRPr lang="zh-CN" altLang="zh-CN" dirty="0"/>
          </a:p>
          <a:p>
            <a:pPr fontAlgn="base"/>
            <a:r>
              <a:rPr lang="en-US" altLang="zh-CN" dirty="0"/>
              <a:t>	</a:t>
            </a:r>
            <a:endParaRPr lang="zh-CN" altLang="zh-CN" dirty="0"/>
          </a:p>
          <a:p>
            <a:pPr fontAlgn="base"/>
            <a:r>
              <a:rPr lang="en-US" altLang="zh-CN" dirty="0"/>
              <a:t>	worthless </a:t>
            </a:r>
            <a:r>
              <a:rPr lang="zh-CN" altLang="zh-CN" dirty="0"/>
              <a:t>（</a:t>
            </a:r>
            <a:r>
              <a:rPr lang="en-US" altLang="zh-CN" dirty="0"/>
              <a:t>adj</a:t>
            </a:r>
            <a:r>
              <a:rPr lang="zh-CN" altLang="zh-CN" dirty="0"/>
              <a:t>）无价值的；无益的</a:t>
            </a:r>
          </a:p>
          <a:p>
            <a:pPr fontAlgn="base"/>
            <a:r>
              <a:rPr lang="en-US" altLang="zh-CN" dirty="0"/>
              <a:t>	worthwhile (adj) </a:t>
            </a:r>
            <a:r>
              <a:rPr lang="zh-CN" altLang="zh-CN" dirty="0"/>
              <a:t>值得做的，值得出力的</a:t>
            </a:r>
          </a:p>
          <a:p>
            <a:pPr fontAlgn="base"/>
            <a:r>
              <a:rPr lang="en-US" altLang="zh-CN" dirty="0"/>
              <a:t>	worthy	</a:t>
            </a:r>
            <a:r>
              <a:rPr lang="zh-CN" altLang="zh-CN" dirty="0"/>
              <a:t>（</a:t>
            </a:r>
            <a:r>
              <a:rPr lang="en-US" altLang="zh-CN" dirty="0"/>
              <a:t>adj</a:t>
            </a:r>
            <a:r>
              <a:rPr lang="zh-CN" altLang="zh-CN" dirty="0"/>
              <a:t>）有价值的</a:t>
            </a:r>
          </a:p>
          <a:p>
            <a:endParaRPr lang="zh-CN" altLang="en-US" dirty="0"/>
          </a:p>
        </p:txBody>
      </p:sp>
    </p:spTree>
    <p:extLst>
      <p:ext uri="{BB962C8B-B14F-4D97-AF65-F5344CB8AC3E}">
        <p14:creationId xmlns:p14="http://schemas.microsoft.com/office/powerpoint/2010/main" val="2814541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FC149D-82D9-4729-A706-E4889CC98422}"/>
              </a:ext>
            </a:extLst>
          </p:cNvPr>
          <p:cNvSpPr>
            <a:spLocks noGrp="1"/>
          </p:cNvSpPr>
          <p:nvPr>
            <p:ph type="title"/>
          </p:nvPr>
        </p:nvSpPr>
        <p:spPr>
          <a:xfrm>
            <a:off x="838200" y="365126"/>
            <a:ext cx="10515600" cy="372812"/>
          </a:xfrm>
        </p:spPr>
        <p:txBody>
          <a:bodyPr>
            <a:normAutofit fontScale="90000"/>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CDAB67F6-4386-4101-BE3C-162FB1F2E4C4}"/>
              </a:ext>
            </a:extLst>
          </p:cNvPr>
          <p:cNvSpPr>
            <a:spLocks noGrp="1"/>
          </p:cNvSpPr>
          <p:nvPr>
            <p:ph idx="1"/>
          </p:nvPr>
        </p:nvSpPr>
        <p:spPr>
          <a:xfrm>
            <a:off x="529389" y="1010653"/>
            <a:ext cx="10824411" cy="5847348"/>
          </a:xfrm>
        </p:spPr>
        <p:txBody>
          <a:bodyPr>
            <a:normAutofit lnSpcReduction="10000"/>
          </a:bodyPr>
          <a:lstStyle/>
          <a:p>
            <a:r>
              <a:rPr lang="en-US" altLang="zh-CN" dirty="0"/>
              <a:t>prefer (L2)</a:t>
            </a:r>
            <a:r>
              <a:rPr lang="zh-CN" altLang="zh-CN" dirty="0"/>
              <a:t>：</a:t>
            </a:r>
            <a:r>
              <a:rPr lang="en-US" altLang="zh-CN" dirty="0"/>
              <a:t>​to like one thing or person better than another; to choose one thing rather than something else because you like it better </a:t>
            </a:r>
            <a:r>
              <a:rPr lang="zh-CN" altLang="en-US" dirty="0"/>
              <a:t>更喜欢</a:t>
            </a:r>
            <a:endParaRPr lang="en-US" altLang="zh-CN" dirty="0"/>
          </a:p>
          <a:p>
            <a:r>
              <a:rPr lang="en-US" altLang="zh-CN" dirty="0"/>
              <a:t> prefer </a:t>
            </a:r>
            <a:r>
              <a:rPr lang="en-US" altLang="zh-CN" dirty="0" err="1"/>
              <a:t>sth</a:t>
            </a:r>
            <a:r>
              <a:rPr lang="en-US" altLang="zh-CN" dirty="0"/>
              <a:t>  </a:t>
            </a:r>
            <a:endParaRPr lang="zh-CN" altLang="zh-CN" dirty="0"/>
          </a:p>
          <a:p>
            <a:r>
              <a:rPr lang="en-US" altLang="zh-CN" dirty="0"/>
              <a:t>	 Does he prefer a particular sort of music?</a:t>
            </a:r>
            <a:endParaRPr lang="zh-CN" altLang="zh-CN" dirty="0"/>
          </a:p>
          <a:p>
            <a:r>
              <a:rPr lang="en-US" altLang="zh-CN" dirty="0"/>
              <a:t>prefer </a:t>
            </a:r>
            <a:r>
              <a:rPr lang="en-US" altLang="zh-CN" dirty="0" err="1"/>
              <a:t>sth</a:t>
            </a:r>
            <a:r>
              <a:rPr lang="en-US" altLang="zh-CN" dirty="0"/>
              <a:t> to </a:t>
            </a:r>
            <a:r>
              <a:rPr lang="en-US" altLang="zh-CN" dirty="0" err="1"/>
              <a:t>sth</a:t>
            </a:r>
            <a:r>
              <a:rPr lang="en-US" altLang="zh-CN" dirty="0"/>
              <a:t> </a:t>
            </a:r>
            <a:endParaRPr lang="zh-CN" altLang="zh-CN" dirty="0"/>
          </a:p>
          <a:p>
            <a:r>
              <a:rPr lang="en-US" altLang="zh-CN" dirty="0"/>
              <a:t>	I prefer jazz to rock music. prefer </a:t>
            </a:r>
            <a:r>
              <a:rPr lang="en-US" altLang="zh-CN" dirty="0" err="1"/>
              <a:t>sth</a:t>
            </a:r>
            <a:r>
              <a:rPr lang="en-US" altLang="zh-CN" dirty="0"/>
              <a:t> over </a:t>
            </a:r>
            <a:r>
              <a:rPr lang="en-US" altLang="zh-CN" dirty="0" err="1"/>
              <a:t>sth</a:t>
            </a:r>
            <a:endParaRPr lang="zh-CN" altLang="zh-CN" dirty="0"/>
          </a:p>
          <a:p>
            <a:r>
              <a:rPr lang="en-US" altLang="zh-CN" dirty="0"/>
              <a:t>	Relevant experience is preferred over formal education. </a:t>
            </a:r>
            <a:endParaRPr lang="zh-CN" altLang="zh-CN" dirty="0"/>
          </a:p>
          <a:p>
            <a:r>
              <a:rPr lang="en-US" altLang="zh-CN" dirty="0"/>
              <a:t>prefer to do </a:t>
            </a:r>
            <a:r>
              <a:rPr lang="en-US" altLang="zh-CN" dirty="0" err="1"/>
              <a:t>sth</a:t>
            </a:r>
            <a:endParaRPr lang="zh-CN" altLang="zh-CN" dirty="0"/>
          </a:p>
          <a:p>
            <a:r>
              <a:rPr lang="en-US" altLang="zh-CN" dirty="0"/>
              <a:t>	The donor prefers to remain anonymous. </a:t>
            </a:r>
            <a:endParaRPr lang="zh-CN" altLang="zh-CN" dirty="0"/>
          </a:p>
          <a:p>
            <a:r>
              <a:rPr lang="en-US" altLang="zh-CN" dirty="0"/>
              <a:t>prefer sb to do </a:t>
            </a:r>
            <a:r>
              <a:rPr lang="en-US" altLang="zh-CN" dirty="0" err="1"/>
              <a:t>sth</a:t>
            </a:r>
            <a:endParaRPr lang="zh-CN" altLang="zh-CN" dirty="0"/>
          </a:p>
          <a:p>
            <a:r>
              <a:rPr lang="en-US" altLang="zh-CN" dirty="0"/>
              <a:t>	Would you prefer me to stay?</a:t>
            </a:r>
            <a:endParaRPr lang="zh-CN" altLang="zh-CN" dirty="0"/>
          </a:p>
          <a:p>
            <a:r>
              <a:rPr lang="en-US" altLang="zh-CN" dirty="0"/>
              <a:t>prefer that +clause</a:t>
            </a:r>
            <a:endParaRPr lang="zh-CN" altLang="zh-CN" dirty="0"/>
          </a:p>
          <a:p>
            <a:r>
              <a:rPr lang="en-US" altLang="zh-CN" dirty="0"/>
              <a:t>	I prefer that you did not mention my name.</a:t>
            </a:r>
          </a:p>
          <a:p>
            <a:r>
              <a:rPr lang="en-US" altLang="zh-CN" dirty="0"/>
              <a:t>.preferred, preferring; preference (n); preferable(adj) preferably</a:t>
            </a:r>
          </a:p>
          <a:p>
            <a:pPr marL="457200" lvl="1" indent="0">
              <a:buNone/>
            </a:pPr>
            <a:endParaRPr lang="zh-CN" altLang="zh-CN" dirty="0"/>
          </a:p>
          <a:p>
            <a:endParaRPr lang="zh-CN" altLang="en-US" dirty="0"/>
          </a:p>
        </p:txBody>
      </p:sp>
    </p:spTree>
    <p:extLst>
      <p:ext uri="{BB962C8B-B14F-4D97-AF65-F5344CB8AC3E}">
        <p14:creationId xmlns:p14="http://schemas.microsoft.com/office/powerpoint/2010/main" val="9841886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normAutofit fontScale="92500" lnSpcReduction="20000"/>
          </a:bodyPr>
          <a:lstStyle/>
          <a:p>
            <a:pPr lvl="0"/>
            <a:r>
              <a:rPr lang="en-US" altLang="zh-CN" dirty="0"/>
              <a:t>jump right in </a:t>
            </a:r>
            <a:r>
              <a:rPr lang="zh-CN" altLang="zh-CN" dirty="0"/>
              <a:t>（</a:t>
            </a:r>
            <a:r>
              <a:rPr lang="en-US" altLang="zh-CN" dirty="0"/>
              <a:t>L83</a:t>
            </a:r>
            <a:r>
              <a:rPr lang="zh-CN" altLang="zh-CN" dirty="0"/>
              <a:t>）</a:t>
            </a:r>
            <a:r>
              <a:rPr lang="en-US" altLang="zh-CN" dirty="0"/>
              <a:t>: ​to start to do something very quickly without spending a long time thinking first </a:t>
            </a:r>
            <a:endParaRPr lang="zh-CN" altLang="zh-CN" dirty="0"/>
          </a:p>
          <a:p>
            <a:r>
              <a:rPr lang="en-US" altLang="zh-CN" dirty="0"/>
              <a:t>The Government had to jump in and purchase millions of dollars worth of supplies. </a:t>
            </a:r>
            <a:endParaRPr lang="zh-CN" altLang="zh-CN" dirty="0"/>
          </a:p>
          <a:p>
            <a:r>
              <a:rPr lang="en-US" altLang="zh-CN" dirty="0"/>
              <a:t>Before she could reply Peter jumped in with an objection. </a:t>
            </a:r>
            <a:endParaRPr lang="zh-CN" altLang="zh-CN" dirty="0"/>
          </a:p>
          <a:p>
            <a:r>
              <a:rPr lang="en-US" altLang="zh-CN" dirty="0"/>
              <a:t>Jump in if you have any questions. </a:t>
            </a:r>
            <a:r>
              <a:rPr lang="zh-CN" altLang="zh-CN" dirty="0"/>
              <a:t>加入谈话</a:t>
            </a:r>
          </a:p>
          <a:p>
            <a:r>
              <a:rPr lang="en-US" altLang="zh-CN" dirty="0"/>
              <a:t> </a:t>
            </a:r>
            <a:endParaRPr lang="zh-CN" altLang="zh-CN" dirty="0"/>
          </a:p>
          <a:p>
            <a:r>
              <a:rPr lang="en-US" altLang="zh-CN" dirty="0"/>
              <a:t>jump on sb: to criticize </a:t>
            </a:r>
            <a:r>
              <a:rPr lang="zh-CN" altLang="zh-CN" dirty="0"/>
              <a:t>批评，责备</a:t>
            </a:r>
          </a:p>
          <a:p>
            <a:r>
              <a:rPr lang="en-US" altLang="zh-CN" dirty="0"/>
              <a:t>jump out at sb</a:t>
            </a:r>
            <a:r>
              <a:rPr lang="zh-CN" altLang="zh-CN" dirty="0"/>
              <a:t>：</a:t>
            </a:r>
            <a:r>
              <a:rPr lang="en-US" altLang="zh-CN" dirty="0"/>
              <a:t>be very obvious and easily noticed </a:t>
            </a:r>
            <a:r>
              <a:rPr lang="zh-CN" altLang="zh-CN" dirty="0"/>
              <a:t>极易引起某人的注意</a:t>
            </a:r>
          </a:p>
          <a:p>
            <a:r>
              <a:rPr lang="en-US" altLang="zh-CN" dirty="0"/>
              <a:t>jump at </a:t>
            </a:r>
            <a:r>
              <a:rPr lang="en-US" altLang="zh-CN" dirty="0" err="1"/>
              <a:t>sth</a:t>
            </a:r>
            <a:r>
              <a:rPr lang="en-US" altLang="zh-CN" dirty="0"/>
              <a:t>: accept at an opportunity, offer, etc. with enthusiasm </a:t>
            </a:r>
            <a:r>
              <a:rPr lang="zh-CN" altLang="zh-CN" dirty="0"/>
              <a:t>迫不及待地接受</a:t>
            </a:r>
          </a:p>
          <a:p>
            <a:r>
              <a:rPr lang="en-US" altLang="zh-CN" dirty="0"/>
              <a:t>jump to it: hurry and do </a:t>
            </a:r>
            <a:r>
              <a:rPr lang="en-US" altLang="zh-CN" dirty="0" err="1"/>
              <a:t>sth</a:t>
            </a:r>
            <a:r>
              <a:rPr lang="en-US" altLang="zh-CN" dirty="0"/>
              <a:t> quickly </a:t>
            </a:r>
            <a:r>
              <a:rPr lang="zh-CN" altLang="zh-CN" dirty="0"/>
              <a:t>赶快；加油；快点干</a:t>
            </a:r>
          </a:p>
          <a:p>
            <a:r>
              <a:rPr lang="en-US" altLang="zh-CN" dirty="0"/>
              <a:t>jump the queue: go to the front of a line of people without waiting for your turn </a:t>
            </a:r>
            <a:r>
              <a:rPr lang="zh-CN" altLang="zh-CN" dirty="0"/>
              <a:t>插队</a:t>
            </a:r>
          </a:p>
          <a:p>
            <a:r>
              <a:rPr lang="en-US" altLang="zh-CN" dirty="0"/>
              <a:t>jump out of your skin: move violently because of a sudden shock </a:t>
            </a:r>
            <a:r>
              <a:rPr lang="zh-CN" altLang="zh-CN" dirty="0"/>
              <a:t>大吃一惊，吓一大跳</a:t>
            </a:r>
          </a:p>
          <a:p>
            <a:r>
              <a:rPr lang="en-US" altLang="zh-CN" dirty="0"/>
              <a:t>jump the lights</a:t>
            </a:r>
            <a:r>
              <a:rPr lang="zh-CN" altLang="zh-CN" dirty="0"/>
              <a:t>：</a:t>
            </a:r>
            <a:r>
              <a:rPr lang="en-US" altLang="zh-CN" dirty="0"/>
              <a:t>run a red light</a:t>
            </a:r>
            <a:endParaRPr lang="zh-CN" altLang="zh-CN" dirty="0"/>
          </a:p>
          <a:p>
            <a:r>
              <a:rPr lang="en-US" altLang="zh-CN" dirty="0"/>
              <a:t>be jumping up and down</a:t>
            </a:r>
            <a:r>
              <a:rPr lang="zh-CN" altLang="zh-CN" dirty="0"/>
              <a:t>：</a:t>
            </a:r>
            <a:r>
              <a:rPr lang="en-US" altLang="zh-CN" dirty="0"/>
              <a:t>be very angry or excited about </a:t>
            </a:r>
            <a:r>
              <a:rPr lang="en-US" altLang="zh-CN" dirty="0" err="1"/>
              <a:t>sth</a:t>
            </a:r>
            <a:r>
              <a:rPr lang="en-US" altLang="zh-CN" dirty="0"/>
              <a:t> </a:t>
            </a:r>
            <a:r>
              <a:rPr lang="zh-CN" altLang="zh-CN" dirty="0"/>
              <a:t>暴跳如雷</a:t>
            </a:r>
          </a:p>
          <a:p>
            <a:endParaRPr lang="zh-CN" altLang="en-US" dirty="0"/>
          </a:p>
        </p:txBody>
      </p:sp>
    </p:spTree>
    <p:extLst>
      <p:ext uri="{BB962C8B-B14F-4D97-AF65-F5344CB8AC3E}">
        <p14:creationId xmlns:p14="http://schemas.microsoft.com/office/powerpoint/2010/main" val="21798703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normAutofit fontScale="85000" lnSpcReduction="20000"/>
          </a:bodyPr>
          <a:lstStyle/>
          <a:p>
            <a:pPr lvl="0"/>
            <a:r>
              <a:rPr lang="en-US" altLang="zh-CN" dirty="0"/>
              <a:t>scan </a:t>
            </a:r>
            <a:r>
              <a:rPr lang="zh-CN" altLang="zh-CN" dirty="0"/>
              <a:t>（</a:t>
            </a:r>
            <a:r>
              <a:rPr lang="en-US" altLang="zh-CN" dirty="0"/>
              <a:t>L79</a:t>
            </a:r>
            <a:r>
              <a:rPr lang="zh-CN" altLang="zh-CN" dirty="0"/>
              <a:t>）：</a:t>
            </a:r>
            <a:r>
              <a:rPr lang="en-US" altLang="zh-CN" dirty="0"/>
              <a:t>to look at every part of something carefully, especially because you are looking for a particular thing or person </a:t>
            </a:r>
            <a:endParaRPr lang="zh-CN" altLang="zh-CN" dirty="0"/>
          </a:p>
          <a:p>
            <a:r>
              <a:rPr lang="en-US" altLang="zh-CN" dirty="0"/>
              <a:t>scan though the newspaper</a:t>
            </a:r>
            <a:endParaRPr lang="zh-CN" altLang="zh-CN" dirty="0"/>
          </a:p>
          <a:p>
            <a:r>
              <a:rPr lang="en-US" altLang="zh-CN" dirty="0"/>
              <a:t>scan for essential information </a:t>
            </a:r>
            <a:endParaRPr lang="zh-CN" altLang="zh-CN" dirty="0"/>
          </a:p>
          <a:p>
            <a:r>
              <a:rPr lang="en-US" altLang="zh-CN" dirty="0"/>
              <a:t>scan a photo </a:t>
            </a:r>
            <a:r>
              <a:rPr lang="zh-CN" altLang="zh-CN" dirty="0"/>
              <a:t>扫描照片</a:t>
            </a:r>
          </a:p>
          <a:p>
            <a:r>
              <a:rPr lang="en-US" altLang="zh-CN" dirty="0"/>
              <a:t>scan all new files for viruses </a:t>
            </a:r>
            <a:r>
              <a:rPr lang="zh-CN" altLang="zh-CN" dirty="0"/>
              <a:t>搜索新文件病毒</a:t>
            </a:r>
          </a:p>
          <a:p>
            <a:r>
              <a:rPr lang="en-US" altLang="zh-CN" dirty="0"/>
              <a:t>scan every checked-in bag </a:t>
            </a:r>
            <a:r>
              <a:rPr lang="zh-CN" altLang="zh-CN" dirty="0"/>
              <a:t>扫描每一个办理了登机手续的箱包</a:t>
            </a:r>
          </a:p>
          <a:p>
            <a:r>
              <a:rPr lang="en-US" altLang="zh-CN" dirty="0"/>
              <a:t>brains/body scan</a:t>
            </a:r>
            <a:endParaRPr lang="zh-CN" altLang="zh-CN" dirty="0"/>
          </a:p>
          <a:p>
            <a:r>
              <a:rPr lang="en-US" altLang="zh-CN" dirty="0"/>
              <a:t>scanning </a:t>
            </a:r>
            <a:r>
              <a:rPr lang="zh-CN" altLang="zh-CN" dirty="0"/>
              <a:t>（</a:t>
            </a:r>
            <a:r>
              <a:rPr lang="en-US" altLang="zh-CN" dirty="0"/>
              <a:t>n</a:t>
            </a:r>
            <a:r>
              <a:rPr lang="zh-CN" altLang="zh-CN" dirty="0"/>
              <a:t>）</a:t>
            </a:r>
          </a:p>
          <a:p>
            <a:r>
              <a:rPr lang="en-US" altLang="zh-CN" dirty="0"/>
              <a:t>	</a:t>
            </a:r>
            <a:endParaRPr lang="zh-CN" altLang="zh-CN" dirty="0"/>
          </a:p>
          <a:p>
            <a:r>
              <a:rPr lang="en-US" altLang="zh-CN" dirty="0"/>
              <a:t>cf. scan /skim/skip</a:t>
            </a:r>
            <a:endParaRPr lang="zh-CN" altLang="zh-CN" dirty="0"/>
          </a:p>
          <a:p>
            <a:r>
              <a:rPr lang="en-US" altLang="zh-CN" dirty="0"/>
              <a:t>scan: read through quickly in order to find specific information;</a:t>
            </a:r>
            <a:endParaRPr lang="zh-CN" altLang="zh-CN" dirty="0"/>
          </a:p>
          <a:p>
            <a:r>
              <a:rPr lang="en-US" altLang="zh-CN" dirty="0"/>
              <a:t>skim: read through quickly for general idea</a:t>
            </a:r>
            <a:endParaRPr lang="zh-CN" altLang="zh-CN" dirty="0"/>
          </a:p>
          <a:p>
            <a:r>
              <a:rPr lang="en-US" altLang="zh-CN" dirty="0"/>
              <a:t>skip: miss out or pass over some parts and move on to something else </a:t>
            </a:r>
            <a:r>
              <a:rPr lang="zh-CN" altLang="zh-CN" dirty="0"/>
              <a:t>略过</a:t>
            </a:r>
          </a:p>
          <a:p>
            <a:endParaRPr lang="zh-CN" altLang="en-US" dirty="0"/>
          </a:p>
        </p:txBody>
      </p:sp>
    </p:spTree>
    <p:extLst>
      <p:ext uri="{BB962C8B-B14F-4D97-AF65-F5344CB8AC3E}">
        <p14:creationId xmlns:p14="http://schemas.microsoft.com/office/powerpoint/2010/main" val="3804734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lstStyle/>
          <a:p>
            <a:pPr lvl="0"/>
            <a:r>
              <a:rPr lang="en-US" altLang="zh-CN" dirty="0"/>
              <a:t>nitty-gritty of </a:t>
            </a:r>
            <a:r>
              <a:rPr lang="en-US" altLang="zh-CN" dirty="0" err="1"/>
              <a:t>sth</a:t>
            </a:r>
            <a:r>
              <a:rPr lang="en-US" altLang="zh-CN" dirty="0"/>
              <a:t> (L84): the essence or most important part of </a:t>
            </a:r>
            <a:r>
              <a:rPr lang="en-US" altLang="zh-CN" dirty="0" err="1"/>
              <a:t>sth</a:t>
            </a:r>
            <a:endParaRPr lang="zh-CN" altLang="zh-CN" dirty="0"/>
          </a:p>
          <a:p>
            <a:r>
              <a:rPr lang="en-US" altLang="zh-CN" dirty="0"/>
              <a:t>the nitty gritty of everyday politics </a:t>
            </a:r>
            <a:r>
              <a:rPr lang="zh-CN" altLang="zh-CN" dirty="0"/>
              <a:t>日常政治生活的本质</a:t>
            </a:r>
          </a:p>
          <a:p>
            <a:r>
              <a:rPr lang="en-US" altLang="zh-CN" dirty="0"/>
              <a:t>Time ran out before we could get down to the real nitty-gritty. </a:t>
            </a:r>
            <a:endParaRPr lang="zh-CN" altLang="zh-CN" dirty="0"/>
          </a:p>
          <a:p>
            <a:r>
              <a:rPr lang="en-US" altLang="zh-CN" dirty="0"/>
              <a:t>I like doing business with people who get right to the nitty-gritty. </a:t>
            </a:r>
            <a:endParaRPr lang="zh-CN" altLang="zh-CN" dirty="0"/>
          </a:p>
          <a:p>
            <a:endParaRPr lang="zh-CN" altLang="en-US" dirty="0"/>
          </a:p>
        </p:txBody>
      </p:sp>
    </p:spTree>
    <p:extLst>
      <p:ext uri="{BB962C8B-B14F-4D97-AF65-F5344CB8AC3E}">
        <p14:creationId xmlns:p14="http://schemas.microsoft.com/office/powerpoint/2010/main" val="16075175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lstStyle/>
          <a:p>
            <a:pPr lvl="0"/>
            <a:r>
              <a:rPr lang="en-US" altLang="zh-CN" dirty="0"/>
              <a:t>get a feel for: become familiar with </a:t>
            </a:r>
            <a:r>
              <a:rPr lang="en-US" altLang="zh-CN" dirty="0" err="1"/>
              <a:t>sth</a:t>
            </a:r>
            <a:r>
              <a:rPr lang="en-US" altLang="zh-CN" dirty="0"/>
              <a:t> or with doing </a:t>
            </a:r>
            <a:r>
              <a:rPr lang="en-US" altLang="zh-CN" dirty="0" err="1"/>
              <a:t>sth</a:t>
            </a:r>
            <a:r>
              <a:rPr lang="zh-CN" altLang="en-US" dirty="0"/>
              <a:t>感受一下</a:t>
            </a:r>
            <a:endParaRPr lang="zh-CN" altLang="zh-CN" dirty="0"/>
          </a:p>
          <a:p>
            <a:r>
              <a:rPr lang="en-US" altLang="zh-CN" dirty="0"/>
              <a:t>Get a feel for their language by looking at their surroundings.</a:t>
            </a:r>
            <a:endParaRPr lang="zh-CN" altLang="zh-CN" dirty="0"/>
          </a:p>
          <a:p>
            <a:r>
              <a:rPr lang="en-US" altLang="zh-CN" dirty="0"/>
              <a:t>Do get a feel for what second interviews are like. </a:t>
            </a:r>
            <a:endParaRPr lang="zh-CN" altLang="zh-CN" dirty="0"/>
          </a:p>
          <a:p>
            <a:r>
              <a:rPr lang="en-US" altLang="zh-CN" dirty="0"/>
              <a:t>get a feel of the brakes in this car</a:t>
            </a:r>
            <a:endParaRPr lang="zh-CN" altLang="zh-CN" dirty="0"/>
          </a:p>
          <a:p>
            <a:endParaRPr lang="zh-CN" altLang="en-US" dirty="0"/>
          </a:p>
        </p:txBody>
      </p:sp>
    </p:spTree>
    <p:extLst>
      <p:ext uri="{BB962C8B-B14F-4D97-AF65-F5344CB8AC3E}">
        <p14:creationId xmlns:p14="http://schemas.microsoft.com/office/powerpoint/2010/main" val="31788650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normAutofit/>
          </a:bodyPr>
          <a:lstStyle/>
          <a:p>
            <a:pPr lvl="0"/>
            <a:r>
              <a:rPr lang="en-US" altLang="zh-CN" dirty="0"/>
              <a:t>refresh your memory (L10): to remind yourself/sb of </a:t>
            </a:r>
            <a:r>
              <a:rPr lang="en-US" altLang="zh-CN" dirty="0" err="1"/>
              <a:t>sth</a:t>
            </a:r>
            <a:r>
              <a:rPr lang="en-US" altLang="zh-CN" dirty="0"/>
              <a:t>, especially with the help of </a:t>
            </a:r>
            <a:r>
              <a:rPr lang="en-US" altLang="zh-CN" dirty="0" err="1"/>
              <a:t>sth</a:t>
            </a:r>
            <a:r>
              <a:rPr lang="en-US" altLang="zh-CN" dirty="0"/>
              <a:t> that can be seen or heard </a:t>
            </a:r>
            <a:endParaRPr lang="zh-CN" altLang="zh-CN" dirty="0"/>
          </a:p>
          <a:p>
            <a:r>
              <a:rPr lang="en-US" altLang="zh-CN" dirty="0"/>
              <a:t>May I refresh your memory of (about) the last lecture before we go on?</a:t>
            </a:r>
            <a:endParaRPr lang="zh-CN" altLang="zh-CN" dirty="0"/>
          </a:p>
          <a:p>
            <a:r>
              <a:rPr lang="en-US" altLang="zh-CN" dirty="0"/>
              <a:t>refresh oneself</a:t>
            </a:r>
            <a:endParaRPr lang="zh-CN" altLang="zh-CN" dirty="0"/>
          </a:p>
          <a:p>
            <a:r>
              <a:rPr lang="en-US" altLang="zh-CN" dirty="0"/>
              <a:t>refresh our understanding</a:t>
            </a:r>
            <a:r>
              <a:rPr lang="zh-CN" altLang="en-US" dirty="0"/>
              <a:t>重新理解</a:t>
            </a:r>
            <a:endParaRPr lang="zh-CN" altLang="zh-CN" dirty="0"/>
          </a:p>
          <a:p>
            <a:r>
              <a:rPr lang="en-US" altLang="zh-CN" dirty="0"/>
              <a:t>refresh your glass </a:t>
            </a:r>
            <a:r>
              <a:rPr lang="zh-CN" altLang="zh-CN" dirty="0"/>
              <a:t>重新斟满</a:t>
            </a:r>
            <a:endParaRPr lang="en-US" altLang="zh-CN" dirty="0"/>
          </a:p>
          <a:p>
            <a:r>
              <a:rPr lang="en-US" altLang="zh-CN" dirty="0"/>
              <a:t>refresh the document/the screen/the browser</a:t>
            </a:r>
            <a:endParaRPr lang="zh-CN" altLang="zh-CN" dirty="0"/>
          </a:p>
          <a:p>
            <a:r>
              <a:rPr lang="en-US" altLang="zh-CN" dirty="0"/>
              <a:t>refresh your screen  </a:t>
            </a:r>
            <a:endParaRPr lang="zh-CN" altLang="zh-CN" dirty="0"/>
          </a:p>
          <a:p>
            <a:r>
              <a:rPr lang="en-US" altLang="zh-CN" dirty="0"/>
              <a:t>do a menu refresh </a:t>
            </a:r>
          </a:p>
          <a:p>
            <a:r>
              <a:rPr lang="en-US" altLang="zh-CN" dirty="0"/>
              <a:t>refreshing: pleasantly different from what you are used to</a:t>
            </a:r>
            <a:endParaRPr lang="zh-CN" altLang="zh-CN" dirty="0"/>
          </a:p>
          <a:p>
            <a:r>
              <a:rPr lang="en-US" altLang="zh-CN" dirty="0"/>
              <a:t>refreshment</a:t>
            </a:r>
            <a:r>
              <a:rPr lang="zh-CN" altLang="zh-CN" dirty="0"/>
              <a:t>：</a:t>
            </a:r>
            <a:r>
              <a:rPr lang="en-US" altLang="zh-CN" dirty="0"/>
              <a:t>drinks and small amounts of food that are provided, for example, during a meeting or a journey. </a:t>
            </a:r>
            <a:r>
              <a:rPr lang="zh-CN" altLang="zh-CN" dirty="0"/>
              <a:t>饮料，点心，茶点</a:t>
            </a:r>
          </a:p>
          <a:p>
            <a:endParaRPr lang="zh-CN" altLang="en-US" dirty="0"/>
          </a:p>
        </p:txBody>
      </p:sp>
    </p:spTree>
    <p:extLst>
      <p:ext uri="{BB962C8B-B14F-4D97-AF65-F5344CB8AC3E}">
        <p14:creationId xmlns:p14="http://schemas.microsoft.com/office/powerpoint/2010/main" val="19988430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lstStyle/>
          <a:p>
            <a:pPr lvl="0"/>
            <a:r>
              <a:rPr lang="en-US" altLang="zh-CN" dirty="0"/>
              <a:t>file away (L93): put into an archive </a:t>
            </a:r>
            <a:r>
              <a:rPr lang="zh-CN" altLang="zh-CN" dirty="0"/>
              <a:t>存档，归档</a:t>
            </a:r>
          </a:p>
          <a:p>
            <a:r>
              <a:rPr lang="en-US" altLang="zh-CN" dirty="0"/>
              <a:t>file away this report</a:t>
            </a:r>
            <a:endParaRPr lang="zh-CN" altLang="zh-CN" dirty="0"/>
          </a:p>
          <a:p>
            <a:r>
              <a:rPr lang="en-US" altLang="zh-CN" dirty="0"/>
              <a:t>file away the letters in a drawer </a:t>
            </a:r>
          </a:p>
          <a:p>
            <a:r>
              <a:rPr lang="en-US" altLang="zh-CN" dirty="0"/>
              <a:t>file away the idea for possible use in the future</a:t>
            </a:r>
            <a:endParaRPr lang="zh-CN" altLang="zh-CN" dirty="0"/>
          </a:p>
          <a:p>
            <a:r>
              <a:rPr lang="en-US" altLang="zh-CN" dirty="0"/>
              <a:t>on file </a:t>
            </a:r>
            <a:r>
              <a:rPr lang="zh-CN" altLang="en-US" dirty="0"/>
              <a:t>记录在档的</a:t>
            </a:r>
            <a:endParaRPr lang="en-US" altLang="zh-CN" dirty="0"/>
          </a:p>
          <a:p>
            <a:r>
              <a:rPr lang="en-US" altLang="zh-CN" dirty="0"/>
              <a:t>in single file </a:t>
            </a:r>
            <a:r>
              <a:rPr lang="zh-CN" altLang="en-US" dirty="0"/>
              <a:t>排除一列</a:t>
            </a:r>
            <a:endParaRPr lang="en-US" altLang="zh-CN" dirty="0"/>
          </a:p>
        </p:txBody>
      </p:sp>
    </p:spTree>
    <p:extLst>
      <p:ext uri="{BB962C8B-B14F-4D97-AF65-F5344CB8AC3E}">
        <p14:creationId xmlns:p14="http://schemas.microsoft.com/office/powerpoint/2010/main" val="311282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lstStyle/>
          <a:p>
            <a:pPr lvl="0"/>
            <a:r>
              <a:rPr lang="en-US" altLang="zh-CN" dirty="0"/>
              <a:t>bibliography (L98)</a:t>
            </a:r>
            <a:r>
              <a:rPr lang="zh-CN" altLang="zh-CN" dirty="0"/>
              <a:t>：</a:t>
            </a:r>
            <a:r>
              <a:rPr lang="en-US" altLang="zh-CN" dirty="0"/>
              <a:t>a list of writings with time and place of publication (such as the writings of a single author or the works referred to in preparing a document etc.)</a:t>
            </a:r>
            <a:r>
              <a:rPr lang="zh-CN" altLang="zh-CN" dirty="0"/>
              <a:t>参考书目，文献目录</a:t>
            </a:r>
          </a:p>
          <a:p>
            <a:r>
              <a:rPr lang="en-US" altLang="zh-CN" dirty="0"/>
              <a:t>There is a useful bibliography at the end of each chapter.</a:t>
            </a:r>
            <a:endParaRPr lang="zh-CN" altLang="zh-CN" dirty="0"/>
          </a:p>
          <a:p>
            <a:r>
              <a:rPr lang="en-US" altLang="zh-CN" dirty="0"/>
              <a:t>An article should consist of preface, body, conclusion, bibliography. </a:t>
            </a:r>
            <a:endParaRPr lang="zh-CN" altLang="zh-CN" dirty="0"/>
          </a:p>
          <a:p>
            <a:endParaRPr lang="zh-CN" altLang="en-US" dirty="0"/>
          </a:p>
        </p:txBody>
      </p:sp>
    </p:spTree>
    <p:extLst>
      <p:ext uri="{BB962C8B-B14F-4D97-AF65-F5344CB8AC3E}">
        <p14:creationId xmlns:p14="http://schemas.microsoft.com/office/powerpoint/2010/main" val="23774494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81527" y="1475873"/>
            <a:ext cx="11161294" cy="4975727"/>
          </a:xfrm>
        </p:spPr>
        <p:txBody>
          <a:bodyPr/>
          <a:lstStyle/>
          <a:p>
            <a:pPr lvl="0"/>
            <a:r>
              <a:rPr lang="en-US" altLang="zh-CN" dirty="0"/>
              <a:t>advisee: someone who receives advice </a:t>
            </a:r>
            <a:r>
              <a:rPr lang="zh-CN" altLang="zh-CN" dirty="0"/>
              <a:t>受指导的学生；接受选课指导的学生</a:t>
            </a:r>
          </a:p>
          <a:p>
            <a:r>
              <a:rPr lang="en-US" altLang="zh-CN" dirty="0"/>
              <a:t>adviser: </a:t>
            </a:r>
            <a:r>
              <a:rPr lang="zh-CN" altLang="zh-CN" dirty="0"/>
              <a:t>顾问</a:t>
            </a:r>
          </a:p>
          <a:p>
            <a:r>
              <a:rPr lang="en-US" altLang="zh-CN" dirty="0"/>
              <a:t> </a:t>
            </a:r>
            <a:endParaRPr lang="zh-CN" altLang="zh-CN" dirty="0"/>
          </a:p>
          <a:p>
            <a:r>
              <a:rPr lang="en-US" altLang="zh-CN" dirty="0"/>
              <a:t>-</a:t>
            </a:r>
            <a:r>
              <a:rPr lang="en-US" altLang="zh-CN" dirty="0" err="1"/>
              <a:t>ee</a:t>
            </a:r>
            <a:r>
              <a:rPr lang="zh-CN" altLang="zh-CN" dirty="0"/>
              <a:t>： 受动者，受益者</a:t>
            </a:r>
          </a:p>
          <a:p>
            <a:r>
              <a:rPr lang="en-US" altLang="zh-CN" dirty="0"/>
              <a:t>employee</a:t>
            </a:r>
            <a:endParaRPr lang="zh-CN" altLang="zh-CN" dirty="0"/>
          </a:p>
          <a:p>
            <a:r>
              <a:rPr lang="en-US" altLang="zh-CN" dirty="0"/>
              <a:t>interviewee</a:t>
            </a:r>
            <a:endParaRPr lang="zh-CN" altLang="zh-CN" dirty="0"/>
          </a:p>
          <a:p>
            <a:r>
              <a:rPr lang="en-US" altLang="zh-CN" dirty="0" err="1"/>
              <a:t>testee</a:t>
            </a:r>
            <a:endParaRPr lang="zh-CN" altLang="zh-CN" dirty="0"/>
          </a:p>
          <a:p>
            <a:endParaRPr lang="zh-CN" altLang="en-US" dirty="0"/>
          </a:p>
        </p:txBody>
      </p:sp>
    </p:spTree>
    <p:extLst>
      <p:ext uri="{BB962C8B-B14F-4D97-AF65-F5344CB8AC3E}">
        <p14:creationId xmlns:p14="http://schemas.microsoft.com/office/powerpoint/2010/main" val="2837680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normAutofit lnSpcReduction="10000"/>
          </a:bodyPr>
          <a:lstStyle/>
          <a:p>
            <a:pPr lvl="0"/>
            <a:r>
              <a:rPr lang="en-US" altLang="zh-CN" dirty="0"/>
              <a:t>maintain a positive attitude </a:t>
            </a:r>
            <a:r>
              <a:rPr lang="zh-CN" altLang="en-US" dirty="0"/>
              <a:t>（</a:t>
            </a:r>
            <a:r>
              <a:rPr lang="en-US" altLang="zh-CN" dirty="0"/>
              <a:t>L102</a:t>
            </a:r>
            <a:r>
              <a:rPr lang="zh-CN" altLang="en-US" dirty="0"/>
              <a:t>）：</a:t>
            </a:r>
            <a:r>
              <a:rPr lang="en-US" altLang="zh-CN" dirty="0"/>
              <a:t>keep a  </a:t>
            </a:r>
            <a:r>
              <a:rPr lang="zh-CN" altLang="zh-CN" dirty="0"/>
              <a:t>保持积极态度</a:t>
            </a:r>
          </a:p>
          <a:p>
            <a:r>
              <a:rPr lang="en-US" altLang="zh-CN" dirty="0"/>
              <a:t>maintain: keep in a certain state, position, or activity</a:t>
            </a:r>
            <a:endParaRPr lang="zh-CN" altLang="zh-CN" dirty="0"/>
          </a:p>
          <a:p>
            <a:r>
              <a:rPr lang="en-US" altLang="zh-CN" dirty="0"/>
              <a:t>maintain close contact with sb</a:t>
            </a:r>
            <a:endParaRPr lang="zh-CN" altLang="zh-CN" dirty="0"/>
          </a:p>
          <a:p>
            <a:r>
              <a:rPr lang="en-US" altLang="zh-CN" dirty="0"/>
              <a:t>maintain their friendship</a:t>
            </a:r>
            <a:endParaRPr lang="zh-CN" altLang="zh-CN" dirty="0"/>
          </a:p>
          <a:p>
            <a:r>
              <a:rPr lang="en-US" altLang="zh-CN" dirty="0"/>
              <a:t>maintain interest rate</a:t>
            </a:r>
            <a:endParaRPr lang="zh-CN" altLang="zh-CN" dirty="0"/>
          </a:p>
          <a:p>
            <a:r>
              <a:rPr lang="en-US" altLang="zh-CN" dirty="0"/>
              <a:t>maintain a child</a:t>
            </a:r>
            <a:r>
              <a:rPr lang="zh-CN" altLang="en-US" dirty="0"/>
              <a:t>养育</a:t>
            </a:r>
            <a:endParaRPr lang="en-US" altLang="zh-CN" dirty="0"/>
          </a:p>
          <a:p>
            <a:r>
              <a:rPr lang="en-US" altLang="zh-CN" dirty="0"/>
              <a:t>maintain a house</a:t>
            </a:r>
            <a:r>
              <a:rPr lang="zh-CN" altLang="en-US" dirty="0"/>
              <a:t>保养养护</a:t>
            </a:r>
            <a:endParaRPr lang="zh-CN" altLang="zh-CN" dirty="0"/>
          </a:p>
          <a:p>
            <a:r>
              <a:rPr lang="en-US" altLang="zh-CN" dirty="0"/>
              <a:t>maintain that +clause </a:t>
            </a:r>
            <a:r>
              <a:rPr lang="zh-CN" altLang="zh-CN" dirty="0"/>
              <a:t>坚持</a:t>
            </a:r>
          </a:p>
          <a:p>
            <a:r>
              <a:rPr lang="en-US" altLang="zh-CN" dirty="0"/>
              <a:t>He maintained that the money was donated for international purpose. </a:t>
            </a:r>
            <a:endParaRPr lang="zh-CN" altLang="zh-CN" dirty="0"/>
          </a:p>
          <a:p>
            <a:r>
              <a:rPr lang="en-US" altLang="zh-CN" dirty="0"/>
              <a:t> </a:t>
            </a:r>
            <a:endParaRPr lang="zh-CN" altLang="zh-CN" dirty="0"/>
          </a:p>
          <a:p>
            <a:r>
              <a:rPr lang="en-US" altLang="zh-CN" dirty="0"/>
              <a:t>maintenance </a:t>
            </a:r>
            <a:r>
              <a:rPr lang="zh-CN" altLang="zh-CN" dirty="0"/>
              <a:t>（</a:t>
            </a:r>
            <a:r>
              <a:rPr lang="en-US" altLang="zh-CN" dirty="0"/>
              <a:t>n</a:t>
            </a:r>
            <a:r>
              <a:rPr lang="zh-CN" altLang="zh-CN" dirty="0"/>
              <a:t>） </a:t>
            </a:r>
          </a:p>
          <a:p>
            <a:endParaRPr lang="zh-CN" altLang="en-US" dirty="0"/>
          </a:p>
        </p:txBody>
      </p:sp>
    </p:spTree>
    <p:extLst>
      <p:ext uri="{BB962C8B-B14F-4D97-AF65-F5344CB8AC3E}">
        <p14:creationId xmlns:p14="http://schemas.microsoft.com/office/powerpoint/2010/main" val="41204436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lgn="just"/>
            <a:r>
              <a:rPr lang="zh-CN" altLang="zh-CN" dirty="0"/>
              <a:t> </a:t>
            </a:r>
            <a:r>
              <a:rPr lang="en-US" altLang="zh-CN" dirty="0"/>
              <a:t>boredom (L04) : the feeling of being bored by something tedious</a:t>
            </a:r>
            <a:endParaRPr lang="zh-CN" altLang="zh-CN" dirty="0"/>
          </a:p>
          <a:p>
            <a:pPr algn="just"/>
            <a:r>
              <a:rPr lang="en-US" altLang="zh-CN" dirty="0"/>
              <a:t>I started to eat too much out of sheer boredom. </a:t>
            </a:r>
            <a:endParaRPr lang="zh-CN" altLang="zh-CN" dirty="0"/>
          </a:p>
          <a:p>
            <a:pPr algn="just"/>
            <a:r>
              <a:rPr lang="en-US" altLang="zh-CN" dirty="0"/>
              <a:t> </a:t>
            </a:r>
            <a:endParaRPr lang="zh-CN" altLang="zh-CN" dirty="0"/>
          </a:p>
          <a:p>
            <a:pPr algn="just"/>
            <a:r>
              <a:rPr lang="en-US" altLang="zh-CN" dirty="0"/>
              <a:t>pure/sheer/utter boredom </a:t>
            </a:r>
            <a:r>
              <a:rPr lang="zh-CN" altLang="zh-CN" dirty="0"/>
              <a:t>纯粹出于厌倦</a:t>
            </a:r>
            <a:r>
              <a:rPr lang="en-US" altLang="zh-CN" dirty="0"/>
              <a:t>/</a:t>
            </a:r>
            <a:r>
              <a:rPr lang="zh-CN" altLang="en-US" dirty="0"/>
              <a:t>无聊</a:t>
            </a:r>
            <a:endParaRPr lang="zh-CN" altLang="zh-CN" dirty="0"/>
          </a:p>
          <a:p>
            <a:pPr algn="just"/>
            <a:r>
              <a:rPr lang="en-US" altLang="zh-CN" dirty="0"/>
              <a:t>prevent/alleviate/avoid boredom</a:t>
            </a:r>
            <a:endParaRPr lang="zh-CN" altLang="zh-CN" dirty="0"/>
          </a:p>
          <a:p>
            <a:pPr algn="just"/>
            <a:r>
              <a:rPr lang="en-US" altLang="zh-CN" dirty="0"/>
              <a:t>a low boredom threshold </a:t>
            </a:r>
            <a:endParaRPr lang="zh-CN" altLang="zh-CN" dirty="0"/>
          </a:p>
          <a:p>
            <a:endParaRPr lang="zh-CN" altLang="en-US" dirty="0"/>
          </a:p>
        </p:txBody>
      </p:sp>
    </p:spTree>
    <p:extLst>
      <p:ext uri="{BB962C8B-B14F-4D97-AF65-F5344CB8AC3E}">
        <p14:creationId xmlns:p14="http://schemas.microsoft.com/office/powerpoint/2010/main" val="1538282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577516" y="1168400"/>
            <a:ext cx="10776284" cy="5008563"/>
          </a:xfrm>
        </p:spPr>
        <p:txBody>
          <a:bodyPr/>
          <a:lstStyle/>
          <a:p>
            <a:r>
              <a:rPr lang="en-US" altLang="zh-CN" dirty="0"/>
              <a:t>Specific (L4): connected with one particular thing only </a:t>
            </a:r>
            <a:r>
              <a:rPr lang="zh-CN" altLang="en-US" dirty="0"/>
              <a:t>特定的；具体的，明确的</a:t>
            </a:r>
            <a:endParaRPr lang="zh-CN" altLang="zh-CN" dirty="0"/>
          </a:p>
          <a:p>
            <a:r>
              <a:rPr lang="en-US" altLang="zh-CN" dirty="0"/>
              <a:t>Children’s television programs aimed at a specific age group </a:t>
            </a:r>
          </a:p>
          <a:p>
            <a:r>
              <a:rPr lang="en-US" altLang="zh-CN" dirty="0"/>
              <a:t>a specific example of alcohol’s effect on the body</a:t>
            </a:r>
            <a:endParaRPr lang="zh-CN" altLang="zh-CN" dirty="0"/>
          </a:p>
          <a:p>
            <a:r>
              <a:rPr lang="en-US" altLang="zh-CN" dirty="0"/>
              <a:t>a specific location/task/case</a:t>
            </a:r>
            <a:endParaRPr lang="zh-CN" altLang="zh-CN" dirty="0"/>
          </a:p>
          <a:p>
            <a:r>
              <a:rPr lang="en-US" altLang="zh-CN" dirty="0"/>
              <a:t>The specific impact of the greenhouse effect is unknowable. </a:t>
            </a:r>
            <a:endParaRPr lang="zh-CN" altLang="zh-CN" dirty="0"/>
          </a:p>
          <a:p>
            <a:r>
              <a:rPr lang="en-US" altLang="zh-CN" dirty="0"/>
              <a:t> be</a:t>
            </a:r>
            <a:r>
              <a:rPr lang="zh-CN" altLang="en-US" dirty="0"/>
              <a:t> </a:t>
            </a:r>
            <a:r>
              <a:rPr lang="en-US" altLang="zh-CN" dirty="0"/>
              <a:t>specific</a:t>
            </a:r>
            <a:r>
              <a:rPr lang="zh-CN" altLang="en-US" dirty="0"/>
              <a:t> </a:t>
            </a:r>
            <a:r>
              <a:rPr lang="en-US" altLang="zh-CN" dirty="0"/>
              <a:t>to</a:t>
            </a:r>
            <a:r>
              <a:rPr lang="zh-CN" altLang="en-US" dirty="0"/>
              <a:t> 特有的</a:t>
            </a:r>
            <a:endParaRPr lang="zh-CN" altLang="zh-CN" dirty="0"/>
          </a:p>
          <a:p>
            <a:r>
              <a:rPr lang="en-US" altLang="zh-CN" dirty="0"/>
              <a:t>specify (v)  </a:t>
            </a:r>
          </a:p>
          <a:p>
            <a:r>
              <a:rPr lang="en-US" altLang="zh-CN" dirty="0"/>
              <a:t>Specification (n) </a:t>
            </a:r>
            <a:r>
              <a:rPr lang="zh-CN" altLang="en-US" dirty="0"/>
              <a:t>规格，说明书</a:t>
            </a:r>
          </a:p>
        </p:txBody>
      </p:sp>
    </p:spTree>
    <p:extLst>
      <p:ext uri="{BB962C8B-B14F-4D97-AF65-F5344CB8AC3E}">
        <p14:creationId xmlns:p14="http://schemas.microsoft.com/office/powerpoint/2010/main" val="33927469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normAutofit/>
          </a:bodyPr>
          <a:lstStyle/>
          <a:p>
            <a:pPr lvl="0"/>
            <a:r>
              <a:rPr lang="en-US" altLang="zh-CN" dirty="0"/>
              <a:t>a sympathetic ear (L105): a listener who is willing to listen to one’s thoughts and offer advice</a:t>
            </a:r>
          </a:p>
          <a:p>
            <a:pPr marL="0" lvl="0" indent="0">
              <a:buNone/>
            </a:pPr>
            <a:r>
              <a:rPr lang="zh-CN" altLang="en-US" dirty="0"/>
              <a:t>产生共鸣的人</a:t>
            </a:r>
            <a:endParaRPr lang="zh-CN" altLang="zh-CN" dirty="0"/>
          </a:p>
          <a:p>
            <a:r>
              <a:rPr lang="en-US" altLang="zh-CN" dirty="0"/>
              <a:t>a sympathetic listener</a:t>
            </a:r>
            <a:r>
              <a:rPr lang="zh-CN" altLang="en-US" dirty="0"/>
              <a:t>愿意倾听的人</a:t>
            </a:r>
            <a:endParaRPr lang="zh-CN" altLang="zh-CN" dirty="0"/>
          </a:p>
          <a:p>
            <a:r>
              <a:rPr lang="en-US" altLang="zh-CN" dirty="0"/>
              <a:t>be sympathetic to/towards somebody </a:t>
            </a:r>
            <a:endParaRPr lang="zh-CN" altLang="zh-CN" dirty="0"/>
          </a:p>
          <a:p>
            <a:r>
              <a:rPr lang="en-US" altLang="zh-CN" dirty="0"/>
              <a:t>extremely/fairly/very sympathetic</a:t>
            </a:r>
            <a:endParaRPr lang="zh-CN" altLang="zh-CN" dirty="0"/>
          </a:p>
          <a:p>
            <a:r>
              <a:rPr lang="en-US" altLang="zh-CN" dirty="0"/>
              <a:t>unsympathetic (adj, antonym) </a:t>
            </a:r>
            <a:endParaRPr lang="zh-CN" altLang="zh-CN" dirty="0"/>
          </a:p>
          <a:p>
            <a:r>
              <a:rPr lang="en-US" altLang="zh-CN" dirty="0"/>
              <a:t>sympathy (n)   offer/express/feel/have/show sympathy for sb</a:t>
            </a:r>
            <a:endParaRPr lang="zh-CN" altLang="zh-CN" dirty="0"/>
          </a:p>
          <a:p>
            <a:r>
              <a:rPr lang="en-US" altLang="zh-CN" dirty="0"/>
              <a:t>	in sympathy with </a:t>
            </a:r>
            <a:r>
              <a:rPr lang="en-US" altLang="zh-CN" dirty="0" err="1"/>
              <a:t>sth</a:t>
            </a:r>
            <a:r>
              <a:rPr lang="en-US" altLang="zh-CN" dirty="0"/>
              <a:t>: happening because </a:t>
            </a:r>
            <a:r>
              <a:rPr lang="en-US" altLang="zh-CN" dirty="0" err="1"/>
              <a:t>sth</a:t>
            </a:r>
            <a:r>
              <a:rPr lang="en-US" altLang="zh-CN" dirty="0"/>
              <a:t> else has happened </a:t>
            </a:r>
            <a:r>
              <a:rPr lang="zh-CN" altLang="zh-CN" dirty="0"/>
              <a:t>相应发生</a:t>
            </a:r>
          </a:p>
          <a:p>
            <a:r>
              <a:rPr lang="en-US" altLang="zh-CN" dirty="0"/>
              <a:t>out of sympathy with </a:t>
            </a:r>
            <a:r>
              <a:rPr lang="zh-CN" altLang="zh-CN" dirty="0"/>
              <a:t>不赞成，不支持</a:t>
            </a:r>
          </a:p>
          <a:p>
            <a:r>
              <a:rPr lang="en-US" altLang="zh-CN" dirty="0"/>
              <a:t>antipathy </a:t>
            </a:r>
            <a:r>
              <a:rPr lang="zh-CN" altLang="zh-CN" dirty="0"/>
              <a:t>（</a:t>
            </a:r>
            <a:r>
              <a:rPr lang="en-US" altLang="zh-CN" dirty="0"/>
              <a:t>n</a:t>
            </a:r>
            <a:r>
              <a:rPr lang="zh-CN" altLang="zh-CN" dirty="0"/>
              <a:t>）反感</a:t>
            </a:r>
          </a:p>
          <a:p>
            <a:endParaRPr lang="zh-CN" altLang="en-US" dirty="0"/>
          </a:p>
        </p:txBody>
      </p:sp>
    </p:spTree>
    <p:extLst>
      <p:ext uri="{BB962C8B-B14F-4D97-AF65-F5344CB8AC3E}">
        <p14:creationId xmlns:p14="http://schemas.microsoft.com/office/powerpoint/2010/main" val="3994806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320842" y="1168400"/>
            <a:ext cx="11032958" cy="5008563"/>
          </a:xfrm>
        </p:spPr>
        <p:txBody>
          <a:bodyPr>
            <a:normAutofit fontScale="92500" lnSpcReduction="20000"/>
          </a:bodyPr>
          <a:lstStyle/>
          <a:p>
            <a:pPr lvl="0"/>
            <a:r>
              <a:rPr lang="en-US" altLang="zh-CN" dirty="0"/>
              <a:t>identify </a:t>
            </a:r>
            <a:r>
              <a:rPr lang="zh-CN" altLang="zh-CN" dirty="0"/>
              <a:t>（</a:t>
            </a:r>
            <a:r>
              <a:rPr lang="en-US" altLang="zh-CN" dirty="0"/>
              <a:t>L107</a:t>
            </a:r>
            <a:r>
              <a:rPr lang="zh-CN" altLang="zh-CN" dirty="0"/>
              <a:t>）</a:t>
            </a:r>
            <a:r>
              <a:rPr lang="en-US" altLang="zh-CN" dirty="0"/>
              <a:t>recognize as being; establish the identity of someone or something;</a:t>
            </a:r>
            <a:endParaRPr lang="zh-CN" altLang="zh-CN" dirty="0"/>
          </a:p>
          <a:p>
            <a:r>
              <a:rPr lang="en-US" altLang="zh-CN" dirty="0"/>
              <a:t>identify her attacker</a:t>
            </a:r>
            <a:endParaRPr lang="zh-CN" altLang="zh-CN" dirty="0"/>
          </a:p>
          <a:p>
            <a:r>
              <a:rPr lang="en-US" altLang="zh-CN" dirty="0"/>
              <a:t>identify oneself  </a:t>
            </a:r>
            <a:r>
              <a:rPr lang="zh-CN" altLang="zh-CN" dirty="0"/>
              <a:t>透露身份</a:t>
            </a:r>
          </a:p>
          <a:p>
            <a:r>
              <a:rPr lang="en-US" altLang="zh-CN" dirty="0"/>
              <a:t>identify sb/</a:t>
            </a:r>
            <a:r>
              <a:rPr lang="en-US" altLang="zh-CN" dirty="0" err="1"/>
              <a:t>sth</a:t>
            </a:r>
            <a:r>
              <a:rPr lang="en-US" altLang="zh-CN" dirty="0"/>
              <a:t> as sb/</a:t>
            </a:r>
            <a:r>
              <a:rPr lang="en-US" altLang="zh-CN" dirty="0" err="1"/>
              <a:t>sth</a:t>
            </a:r>
            <a:r>
              <a:rPr lang="en-US" altLang="zh-CN" dirty="0"/>
              <a:t> </a:t>
            </a:r>
            <a:endParaRPr lang="zh-CN" altLang="zh-CN" dirty="0"/>
          </a:p>
          <a:p>
            <a:pPr marL="530352" lvl="1" indent="0">
              <a:buNone/>
            </a:pPr>
            <a:r>
              <a:rPr lang="en-US" altLang="zh-CN" dirty="0"/>
              <a:t>	</a:t>
            </a:r>
            <a:r>
              <a:rPr lang="en-US" altLang="zh-CN" i="0" dirty="0"/>
              <a:t>The bodies were identified as those of two suspected drug dealers. </a:t>
            </a:r>
            <a:endParaRPr lang="zh-CN" altLang="zh-CN" i="0" dirty="0"/>
          </a:p>
          <a:p>
            <a:r>
              <a:rPr lang="en-US" altLang="zh-CN" dirty="0"/>
              <a:t>	His accent identified him as a Frenchman. </a:t>
            </a:r>
            <a:endParaRPr lang="zh-CN" altLang="zh-CN" dirty="0"/>
          </a:p>
          <a:p>
            <a:r>
              <a:rPr lang="en-US" altLang="zh-CN" dirty="0"/>
              <a:t>identify the gene responsible for the disease</a:t>
            </a:r>
            <a:endParaRPr lang="zh-CN" altLang="zh-CN" dirty="0"/>
          </a:p>
          <a:p>
            <a:r>
              <a:rPr lang="en-US" altLang="zh-CN" dirty="0"/>
              <a:t>identify a need/factor/source/cause</a:t>
            </a:r>
            <a:endParaRPr lang="zh-CN" altLang="zh-CN" dirty="0"/>
          </a:p>
          <a:p>
            <a:r>
              <a:rPr lang="en-US" altLang="zh-CN" dirty="0"/>
              <a:t> </a:t>
            </a:r>
            <a:endParaRPr lang="zh-CN" altLang="zh-CN" dirty="0"/>
          </a:p>
          <a:p>
            <a:r>
              <a:rPr lang="en-US" altLang="zh-CN" dirty="0"/>
              <a:t>identify with </a:t>
            </a:r>
            <a:r>
              <a:rPr lang="zh-CN" altLang="zh-CN" dirty="0"/>
              <a:t>认为</a:t>
            </a:r>
            <a:r>
              <a:rPr lang="en-US" altLang="zh-CN" dirty="0"/>
              <a:t>…</a:t>
            </a:r>
            <a:r>
              <a:rPr lang="zh-CN" altLang="zh-CN" dirty="0"/>
              <a:t>等同于；支持；同情；</a:t>
            </a:r>
          </a:p>
          <a:p>
            <a:r>
              <a:rPr lang="en-US" altLang="zh-CN" dirty="0"/>
              <a:t>      identify with the main character </a:t>
            </a:r>
            <a:r>
              <a:rPr lang="zh-CN" altLang="zh-CN" dirty="0"/>
              <a:t>与主要角色产生共鸣</a:t>
            </a:r>
          </a:p>
          <a:p>
            <a:r>
              <a:rPr lang="en-US" altLang="zh-CN" dirty="0"/>
              <a:t>identify sb with </a:t>
            </a:r>
            <a:r>
              <a:rPr lang="en-US" altLang="zh-CN" dirty="0" err="1"/>
              <a:t>sth</a:t>
            </a:r>
            <a:r>
              <a:rPr lang="en-US" altLang="zh-CN" dirty="0"/>
              <a:t> </a:t>
            </a:r>
            <a:r>
              <a:rPr lang="zh-CN" altLang="zh-CN" dirty="0"/>
              <a:t>把某人视为</a:t>
            </a:r>
          </a:p>
          <a:p>
            <a:r>
              <a:rPr lang="en-US" altLang="zh-CN" dirty="0"/>
              <a:t>      He was not the “tough guy” the public identified him with. </a:t>
            </a:r>
            <a:endParaRPr lang="zh-CN" altLang="en-US" dirty="0"/>
          </a:p>
        </p:txBody>
      </p:sp>
    </p:spTree>
    <p:extLst>
      <p:ext uri="{BB962C8B-B14F-4D97-AF65-F5344CB8AC3E}">
        <p14:creationId xmlns:p14="http://schemas.microsoft.com/office/powerpoint/2010/main" val="23883264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extracurricular activities </a:t>
            </a:r>
            <a:r>
              <a:rPr lang="zh-CN" altLang="zh-CN" dirty="0"/>
              <a:t>（</a:t>
            </a:r>
            <a:r>
              <a:rPr lang="en-US" altLang="zh-CN" dirty="0"/>
              <a:t>L112</a:t>
            </a:r>
            <a:r>
              <a:rPr lang="zh-CN" altLang="zh-CN" dirty="0"/>
              <a:t>）：</a:t>
            </a:r>
            <a:r>
              <a:rPr lang="en-US" altLang="zh-CN" dirty="0"/>
              <a:t>activities for students that are not part of their course. ;after school activities </a:t>
            </a:r>
            <a:endParaRPr lang="zh-CN" altLang="zh-CN" dirty="0"/>
          </a:p>
          <a:p>
            <a:r>
              <a:rPr lang="en-US" altLang="zh-CN" dirty="0"/>
              <a:t>extracurricular physical training</a:t>
            </a:r>
            <a:endParaRPr lang="zh-CN" altLang="zh-CN" dirty="0"/>
          </a:p>
          <a:p>
            <a:r>
              <a:rPr lang="en-US" altLang="zh-CN" dirty="0"/>
              <a:t>extracurricular reading </a:t>
            </a:r>
            <a:endParaRPr lang="zh-CN" altLang="zh-CN" dirty="0"/>
          </a:p>
          <a:p>
            <a:r>
              <a:rPr lang="en-US" altLang="zh-CN" dirty="0"/>
              <a:t> </a:t>
            </a:r>
            <a:endParaRPr lang="zh-CN" altLang="zh-CN" dirty="0"/>
          </a:p>
          <a:p>
            <a:r>
              <a:rPr lang="en-US" altLang="zh-CN" dirty="0"/>
              <a:t>curricular (adj) curricular benefit/plan</a:t>
            </a:r>
            <a:endParaRPr lang="zh-CN" altLang="zh-CN" dirty="0"/>
          </a:p>
          <a:p>
            <a:endParaRPr lang="zh-CN" altLang="en-US" dirty="0"/>
          </a:p>
        </p:txBody>
      </p:sp>
    </p:spTree>
    <p:extLst>
      <p:ext uri="{BB962C8B-B14F-4D97-AF65-F5344CB8AC3E}">
        <p14:creationId xmlns:p14="http://schemas.microsoft.com/office/powerpoint/2010/main" val="4462073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zh-CN" altLang="zh-CN" dirty="0"/>
              <a:t> </a:t>
            </a:r>
            <a:r>
              <a:rPr lang="en-US" altLang="zh-CN" dirty="0"/>
              <a:t>realistic (L115): accepting in a sensible way what it is actually possible to do or achieve in a particular situation </a:t>
            </a:r>
            <a:r>
              <a:rPr lang="zh-CN" altLang="zh-CN" dirty="0"/>
              <a:t>现实的，实际的；实事求是的</a:t>
            </a:r>
          </a:p>
          <a:p>
            <a:r>
              <a:rPr lang="en-US" altLang="zh-CN" dirty="0"/>
              <a:t>be realistic about our chances of winning.</a:t>
            </a:r>
            <a:endParaRPr lang="zh-CN" altLang="zh-CN" dirty="0"/>
          </a:p>
          <a:p>
            <a:r>
              <a:rPr lang="en-US" altLang="zh-CN" dirty="0"/>
              <a:t>It is not realistic to expect people to spend so much money.</a:t>
            </a:r>
            <a:endParaRPr lang="zh-CN" altLang="zh-CN" dirty="0"/>
          </a:p>
          <a:p>
            <a:r>
              <a:rPr lang="en-US" altLang="zh-CN" dirty="0"/>
              <a:t>set realistic goals/targets</a:t>
            </a:r>
            <a:endParaRPr lang="zh-CN" altLang="zh-CN" dirty="0"/>
          </a:p>
          <a:p>
            <a:r>
              <a:rPr lang="en-US" altLang="zh-CN" dirty="0"/>
              <a:t>pay a realistic salary</a:t>
            </a:r>
            <a:endParaRPr lang="zh-CN" altLang="zh-CN" dirty="0"/>
          </a:p>
          <a:p>
            <a:r>
              <a:rPr lang="en-US" altLang="zh-CN" dirty="0"/>
              <a:t>realistic paintings </a:t>
            </a:r>
            <a:r>
              <a:rPr lang="zh-CN" altLang="zh-CN" dirty="0"/>
              <a:t>逼真的</a:t>
            </a:r>
          </a:p>
          <a:p>
            <a:endParaRPr lang="zh-CN" altLang="en-US" dirty="0"/>
          </a:p>
        </p:txBody>
      </p:sp>
    </p:spTree>
    <p:extLst>
      <p:ext uri="{BB962C8B-B14F-4D97-AF65-F5344CB8AC3E}">
        <p14:creationId xmlns:p14="http://schemas.microsoft.com/office/powerpoint/2010/main" val="16354012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689811" y="1168400"/>
            <a:ext cx="10663989" cy="5689600"/>
          </a:xfrm>
        </p:spPr>
        <p:txBody>
          <a:bodyPr>
            <a:normAutofit/>
          </a:bodyPr>
          <a:lstStyle/>
          <a:p>
            <a:pPr lvl="0"/>
            <a:r>
              <a:rPr lang="en-US" altLang="zh-CN" dirty="0"/>
              <a:t>feedback (L116): information about reactions to a product, a person’s performance of a task, etc. which is used as a basis for improvement</a:t>
            </a:r>
            <a:endParaRPr lang="zh-CN" altLang="zh-CN" dirty="0"/>
          </a:p>
          <a:p>
            <a:r>
              <a:rPr lang="en-US" altLang="zh-CN" dirty="0"/>
              <a:t>The more feedback we get from viewers, the better. </a:t>
            </a:r>
            <a:endParaRPr lang="zh-CN" altLang="zh-CN" dirty="0"/>
          </a:p>
          <a:p>
            <a:r>
              <a:rPr lang="en-US" altLang="zh-CN" dirty="0"/>
              <a:t>We need more feedback from the consumer in order to improve our goods. </a:t>
            </a:r>
            <a:endParaRPr lang="zh-CN" altLang="zh-CN" dirty="0"/>
          </a:p>
          <a:p>
            <a:r>
              <a:rPr lang="en-US" altLang="zh-CN" dirty="0"/>
              <a:t>The feedback from the computer enables us to update the program. </a:t>
            </a:r>
            <a:endParaRPr lang="zh-CN" altLang="zh-CN" dirty="0"/>
          </a:p>
          <a:p>
            <a:r>
              <a:rPr lang="en-US" altLang="zh-CN" dirty="0"/>
              <a:t>customer/user feedback</a:t>
            </a:r>
            <a:endParaRPr lang="zh-CN" altLang="zh-CN" dirty="0"/>
          </a:p>
          <a:p>
            <a:r>
              <a:rPr lang="en-US" altLang="zh-CN" dirty="0"/>
              <a:t>provide/give feedback </a:t>
            </a:r>
            <a:endParaRPr lang="zh-CN" altLang="zh-CN" dirty="0"/>
          </a:p>
          <a:p>
            <a:r>
              <a:rPr lang="en-US" altLang="zh-CN" dirty="0"/>
              <a:t>feedback on/about </a:t>
            </a:r>
            <a:r>
              <a:rPr lang="en-US" altLang="zh-CN" dirty="0" err="1"/>
              <a:t>sth</a:t>
            </a:r>
            <a:endParaRPr lang="zh-CN" altLang="zh-CN" dirty="0"/>
          </a:p>
          <a:p>
            <a:r>
              <a:rPr lang="en-US" altLang="zh-CN" dirty="0"/>
              <a:t>feedback from sb</a:t>
            </a:r>
            <a:endParaRPr lang="zh-CN" altLang="zh-CN" dirty="0"/>
          </a:p>
          <a:p>
            <a:r>
              <a:rPr lang="en-US" altLang="zh-CN" dirty="0"/>
              <a:t>constructive/favorable/positive/negative feedback </a:t>
            </a:r>
            <a:endParaRPr lang="zh-CN" altLang="zh-CN" dirty="0"/>
          </a:p>
          <a:p>
            <a:endParaRPr lang="zh-CN" altLang="en-US" dirty="0"/>
          </a:p>
        </p:txBody>
      </p:sp>
    </p:spTree>
    <p:extLst>
      <p:ext uri="{BB962C8B-B14F-4D97-AF65-F5344CB8AC3E}">
        <p14:creationId xmlns:p14="http://schemas.microsoft.com/office/powerpoint/2010/main" val="276288087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en-US" altLang="zh-CN" dirty="0"/>
              <a:t>buddy system </a:t>
            </a:r>
            <a:r>
              <a:rPr lang="zh-CN" altLang="zh-CN" dirty="0"/>
              <a:t>（</a:t>
            </a:r>
            <a:r>
              <a:rPr lang="en-US" altLang="zh-CN" dirty="0"/>
              <a:t>L119</a:t>
            </a:r>
            <a:r>
              <a:rPr lang="zh-CN" altLang="zh-CN" dirty="0"/>
              <a:t>）</a:t>
            </a:r>
            <a:r>
              <a:rPr lang="en-US" altLang="zh-CN" dirty="0"/>
              <a:t>: a procedure in which two people, the buddies, operate together as a single unit so that they are able to monitor and help each other.</a:t>
            </a:r>
            <a:r>
              <a:rPr lang="zh-CN" altLang="zh-CN" dirty="0"/>
              <a:t>伙伴制度</a:t>
            </a:r>
          </a:p>
          <a:p>
            <a:r>
              <a:rPr lang="en-US" altLang="zh-CN" dirty="0"/>
              <a:t>Kids should use the “buddy system” and never go places alone. </a:t>
            </a:r>
          </a:p>
          <a:p>
            <a:r>
              <a:rPr lang="en-US" altLang="zh-CN" dirty="0"/>
              <a:t>The school uses a buddy system to pair newcomers with older students.  </a:t>
            </a:r>
            <a:endParaRPr lang="zh-CN" altLang="zh-CN" dirty="0"/>
          </a:p>
          <a:p>
            <a:endParaRPr lang="en-US" altLang="zh-CN" dirty="0"/>
          </a:p>
          <a:p>
            <a:r>
              <a:rPr lang="en-US" altLang="zh-CN" dirty="0"/>
              <a:t>buddy: (North American English also bud) (informal) a friend</a:t>
            </a:r>
          </a:p>
          <a:p>
            <a:r>
              <a:rPr lang="en-US" altLang="zh-CN" dirty="0"/>
              <a:t>    an old college buddy of mine </a:t>
            </a:r>
            <a:endParaRPr lang="zh-CN" altLang="en-US" dirty="0"/>
          </a:p>
        </p:txBody>
      </p:sp>
    </p:spTree>
    <p:extLst>
      <p:ext uri="{BB962C8B-B14F-4D97-AF65-F5344CB8AC3E}">
        <p14:creationId xmlns:p14="http://schemas.microsoft.com/office/powerpoint/2010/main" val="17202218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524000"/>
            <a:ext cx="10515600" cy="4652963"/>
          </a:xfrm>
        </p:spPr>
        <p:txBody>
          <a:bodyPr/>
          <a:lstStyle/>
          <a:p>
            <a:pPr lvl="0"/>
            <a:r>
              <a:rPr lang="zh-CN" altLang="zh-CN" dirty="0"/>
              <a:t> </a:t>
            </a:r>
            <a:r>
              <a:rPr lang="en-US" altLang="zh-CN" dirty="0"/>
              <a:t>at regular intervals </a:t>
            </a:r>
            <a:r>
              <a:rPr lang="zh-CN" altLang="zh-CN" dirty="0"/>
              <a:t>（</a:t>
            </a:r>
            <a:r>
              <a:rPr lang="en-US" altLang="zh-CN" dirty="0"/>
              <a:t>L120</a:t>
            </a:r>
            <a:r>
              <a:rPr lang="zh-CN" altLang="zh-CN" dirty="0"/>
              <a:t>）</a:t>
            </a:r>
            <a:r>
              <a:rPr lang="en-US" altLang="zh-CN" dirty="0"/>
              <a:t>: regularly </a:t>
            </a:r>
            <a:r>
              <a:rPr lang="zh-CN" altLang="zh-CN" dirty="0"/>
              <a:t>定期</a:t>
            </a:r>
          </a:p>
          <a:p>
            <a:r>
              <a:rPr lang="en-US" altLang="zh-CN" dirty="0"/>
              <a:t>Make a point of backing up your files at regular intervals. </a:t>
            </a:r>
            <a:r>
              <a:rPr lang="zh-CN" altLang="zh-CN" dirty="0"/>
              <a:t>一定要定期备份文件</a:t>
            </a:r>
          </a:p>
          <a:p>
            <a:r>
              <a:rPr lang="en-US" altLang="zh-CN" dirty="0"/>
              <a:t>The doctor visits his patients at their homes at regular intervals. </a:t>
            </a:r>
            <a:endParaRPr lang="zh-CN" altLang="zh-CN" dirty="0"/>
          </a:p>
          <a:p>
            <a:r>
              <a:rPr lang="en-US" altLang="zh-CN" dirty="0"/>
              <a:t> </a:t>
            </a:r>
            <a:endParaRPr lang="zh-CN" altLang="zh-CN" dirty="0"/>
          </a:p>
          <a:p>
            <a:r>
              <a:rPr lang="en-US" altLang="zh-CN" dirty="0"/>
              <a:t>at intervals: with time between</a:t>
            </a:r>
            <a:endParaRPr lang="zh-CN" altLang="zh-CN" dirty="0"/>
          </a:p>
          <a:p>
            <a:r>
              <a:rPr lang="en-US" altLang="zh-CN" dirty="0"/>
              <a:t>	</a:t>
            </a:r>
            <a:r>
              <a:rPr lang="en-US" altLang="zh-CN" dirty="0" err="1"/>
              <a:t>eg.</a:t>
            </a:r>
            <a:r>
              <a:rPr lang="en-US" altLang="zh-CN" dirty="0"/>
              <a:t> start at 5-minute intervals </a:t>
            </a:r>
            <a:r>
              <a:rPr lang="zh-CN" altLang="zh-CN" dirty="0"/>
              <a:t>每隔</a:t>
            </a:r>
            <a:r>
              <a:rPr lang="en-US" altLang="zh-CN" dirty="0"/>
              <a:t>5</a:t>
            </a:r>
            <a:r>
              <a:rPr lang="zh-CN" altLang="zh-CN" dirty="0"/>
              <a:t>分钟出发一批</a:t>
            </a:r>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3567888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838200" y="1168400"/>
            <a:ext cx="10515600" cy="5008563"/>
          </a:xfrm>
        </p:spPr>
        <p:txBody>
          <a:bodyPr>
            <a:normAutofit/>
          </a:bodyPr>
          <a:lstStyle/>
          <a:p>
            <a:r>
              <a:rPr lang="en-US" altLang="zh-CN" dirty="0"/>
              <a:t>Provide (L5):to give </a:t>
            </a:r>
            <a:r>
              <a:rPr lang="en-US" altLang="zh-CN" dirty="0" err="1"/>
              <a:t>sth</a:t>
            </a:r>
            <a:r>
              <a:rPr lang="en-US" altLang="zh-CN" dirty="0"/>
              <a:t> to sb or make it available for them to use </a:t>
            </a:r>
            <a:r>
              <a:rPr lang="zh-CN" altLang="en-US" dirty="0"/>
              <a:t>提供；给予</a:t>
            </a:r>
            <a:endParaRPr lang="en-US" altLang="zh-CN" dirty="0"/>
          </a:p>
          <a:p>
            <a:r>
              <a:rPr lang="en-US" altLang="zh-CN" dirty="0"/>
              <a:t>~ sb (with </a:t>
            </a:r>
            <a:r>
              <a:rPr lang="en-US" altLang="zh-CN" dirty="0" err="1"/>
              <a:t>sth</a:t>
            </a:r>
            <a:r>
              <a:rPr lang="en-US" altLang="zh-CN" dirty="0"/>
              <a:t>)  // ~ </a:t>
            </a:r>
            <a:r>
              <a:rPr lang="en-US" altLang="zh-CN" dirty="0" err="1"/>
              <a:t>sth</a:t>
            </a:r>
            <a:r>
              <a:rPr lang="en-US" altLang="zh-CN" dirty="0"/>
              <a:t> (for sb)</a:t>
            </a:r>
          </a:p>
          <a:p>
            <a:r>
              <a:rPr lang="en-US" altLang="zh-CN" dirty="0"/>
              <a:t>provide the public with a service</a:t>
            </a:r>
          </a:p>
          <a:p>
            <a:r>
              <a:rPr lang="en-US" altLang="zh-CN" dirty="0"/>
              <a:t>provide a service for the public</a:t>
            </a:r>
          </a:p>
          <a:p>
            <a:endParaRPr lang="en-US" altLang="zh-CN" dirty="0"/>
          </a:p>
          <a:p>
            <a:r>
              <a:rPr lang="en-US" altLang="zh-CN" b="1" dirty="0"/>
              <a:t>provide that +clause</a:t>
            </a:r>
            <a:r>
              <a:rPr lang="zh-CN" altLang="en-US" dirty="0"/>
              <a:t>：</a:t>
            </a:r>
            <a:r>
              <a:rPr lang="en-US" altLang="zh-CN" dirty="0"/>
              <a:t>…(formal) (of a law or rule) to state that something will or must happen </a:t>
            </a:r>
            <a:r>
              <a:rPr lang="zh-CN" altLang="zh-CN" dirty="0"/>
              <a:t>规定</a:t>
            </a:r>
            <a:endParaRPr lang="en-US" altLang="zh-CN" dirty="0"/>
          </a:p>
          <a:p>
            <a:r>
              <a:rPr lang="en-US" altLang="zh-CN" dirty="0"/>
              <a:t> The final section provides that any work produced for the company is thereafter owned by the company. </a:t>
            </a:r>
          </a:p>
          <a:p>
            <a:endParaRPr lang="en-US" altLang="zh-CN" dirty="0"/>
          </a:p>
          <a:p>
            <a:r>
              <a:rPr lang="en-US" altLang="zh-CN" b="1" dirty="0"/>
              <a:t>provided that +clause</a:t>
            </a:r>
            <a:r>
              <a:rPr lang="en-US" altLang="zh-CN" dirty="0"/>
              <a:t>: if</a:t>
            </a:r>
          </a:p>
          <a:p>
            <a:r>
              <a:rPr lang="en-US" altLang="zh-CN" dirty="0"/>
              <a:t>    I shall go provided that it doesn’t rain. </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1174204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C8A730-A15C-4BBF-BD13-827D2CAB9065}"/>
              </a:ext>
            </a:extLst>
          </p:cNvPr>
          <p:cNvSpPr>
            <a:spLocks noGrp="1"/>
          </p:cNvSpPr>
          <p:nvPr>
            <p:ph type="title"/>
          </p:nvPr>
        </p:nvSpPr>
        <p:spPr>
          <a:xfrm>
            <a:off x="838200" y="406400"/>
            <a:ext cx="10515600" cy="762000"/>
          </a:xfrm>
        </p:spPr>
        <p:txBody>
          <a:bodyPr>
            <a:normAutofit/>
          </a:bodyPr>
          <a:lstStyle/>
          <a:p>
            <a:pPr algn="ctr"/>
            <a:r>
              <a:rPr lang="en-US" altLang="zh-CN" dirty="0"/>
              <a:t>Language Point</a:t>
            </a:r>
            <a:endParaRPr lang="zh-CN" altLang="en-US" dirty="0"/>
          </a:p>
        </p:txBody>
      </p:sp>
      <p:sp>
        <p:nvSpPr>
          <p:cNvPr id="3" name="内容占位符 2">
            <a:extLst>
              <a:ext uri="{FF2B5EF4-FFF2-40B4-BE49-F238E27FC236}">
                <a16:creationId xmlns:a16="http://schemas.microsoft.com/office/drawing/2014/main" id="{9ED8D630-BCAB-4C22-9634-94ADBCA111CB}"/>
              </a:ext>
            </a:extLst>
          </p:cNvPr>
          <p:cNvSpPr>
            <a:spLocks noGrp="1"/>
          </p:cNvSpPr>
          <p:nvPr>
            <p:ph idx="1"/>
          </p:nvPr>
        </p:nvSpPr>
        <p:spPr>
          <a:xfrm>
            <a:off x="657726" y="1168400"/>
            <a:ext cx="10696074" cy="5408863"/>
          </a:xfrm>
        </p:spPr>
        <p:txBody>
          <a:bodyPr>
            <a:normAutofit fontScale="92500" lnSpcReduction="20000"/>
          </a:bodyPr>
          <a:lstStyle/>
          <a:p>
            <a:r>
              <a:rPr lang="en-US" altLang="zh-CN" dirty="0"/>
              <a:t>perform research (L6): conduct/ do research </a:t>
            </a:r>
          </a:p>
          <a:p>
            <a:r>
              <a:rPr lang="en-US" altLang="zh-CN" dirty="0"/>
              <a:t>perform a task/ action/ acts of bravery </a:t>
            </a:r>
          </a:p>
          <a:p>
            <a:r>
              <a:rPr lang="en-US" altLang="zh-CN" dirty="0"/>
              <a:t>perform a different function </a:t>
            </a:r>
          </a:p>
          <a:p>
            <a:r>
              <a:rPr lang="en-US" altLang="zh-CN" dirty="0"/>
              <a:t>perform a play/ a piece of music/ a dance: do it in front of an audience </a:t>
            </a:r>
            <a:endParaRPr lang="zh-CN" altLang="zh-CN" dirty="0"/>
          </a:p>
          <a:p>
            <a:r>
              <a:rPr lang="en-US" altLang="zh-CN" dirty="0"/>
              <a:t>	perform on the flute </a:t>
            </a:r>
            <a:r>
              <a:rPr lang="zh-CN" altLang="zh-CN" dirty="0"/>
              <a:t>吹奏长笛</a:t>
            </a:r>
          </a:p>
          <a:p>
            <a:r>
              <a:rPr lang="en-US" altLang="zh-CN" dirty="0"/>
              <a:t>perform </a:t>
            </a:r>
            <a:r>
              <a:rPr lang="zh-CN" altLang="zh-CN" dirty="0"/>
              <a:t>表现： </a:t>
            </a:r>
            <a:r>
              <a:rPr lang="en-US" altLang="zh-CN" dirty="0"/>
              <a:t>work well or achieve a good result</a:t>
            </a:r>
            <a:endParaRPr lang="zh-CN" altLang="zh-CN" dirty="0"/>
          </a:p>
          <a:p>
            <a:r>
              <a:rPr lang="en-US" altLang="zh-CN" dirty="0"/>
              <a:t>	perform well/</a:t>
            </a:r>
            <a:r>
              <a:rPr lang="en-US" altLang="zh-CN" dirty="0" err="1"/>
              <a:t>badlly</a:t>
            </a:r>
            <a:r>
              <a:rPr lang="en-US" altLang="zh-CN" dirty="0"/>
              <a:t>/poorly in the exam </a:t>
            </a:r>
            <a:r>
              <a:rPr lang="zh-CN" altLang="zh-CN" dirty="0"/>
              <a:t>运转得好</a:t>
            </a:r>
            <a:r>
              <a:rPr lang="en-US" altLang="zh-CN" dirty="0"/>
              <a:t>/</a:t>
            </a:r>
            <a:r>
              <a:rPr lang="zh-CN" altLang="zh-CN" dirty="0"/>
              <a:t>不好</a:t>
            </a:r>
          </a:p>
          <a:p>
            <a:r>
              <a:rPr lang="en-US" altLang="zh-CN" dirty="0"/>
              <a:t> </a:t>
            </a:r>
            <a:endParaRPr lang="zh-CN" altLang="zh-CN" dirty="0"/>
          </a:p>
          <a:p>
            <a:r>
              <a:rPr lang="en-US" altLang="zh-CN" dirty="0"/>
              <a:t>performance (n)  	live performance </a:t>
            </a:r>
            <a:r>
              <a:rPr lang="zh-CN" altLang="zh-CN" dirty="0"/>
              <a:t>现场演出； </a:t>
            </a:r>
          </a:p>
          <a:p>
            <a:r>
              <a:rPr lang="en-US" altLang="zh-CN" dirty="0"/>
              <a:t>economic performance </a:t>
            </a:r>
            <a:r>
              <a:rPr lang="zh-CN" altLang="zh-CN" dirty="0"/>
              <a:t>经济状况；</a:t>
            </a:r>
            <a:r>
              <a:rPr lang="en-US" altLang="zh-CN" dirty="0"/>
              <a:t>impressive performance</a:t>
            </a:r>
            <a:endParaRPr lang="zh-CN" altLang="zh-CN" dirty="0"/>
          </a:p>
          <a:p>
            <a:r>
              <a:rPr lang="en-US" altLang="zh-CN" dirty="0"/>
              <a:t> </a:t>
            </a:r>
            <a:endParaRPr lang="zh-CN" altLang="zh-CN" dirty="0"/>
          </a:p>
          <a:p>
            <a:r>
              <a:rPr lang="en-US" altLang="zh-CN" dirty="0"/>
              <a:t>performer (n):</a:t>
            </a:r>
            <a:endParaRPr lang="zh-CN" altLang="zh-CN" dirty="0"/>
          </a:p>
          <a:p>
            <a:r>
              <a:rPr lang="en-US" altLang="zh-CN" dirty="0"/>
              <a:t>a poor/brilliant</a:t>
            </a:r>
            <a:r>
              <a:rPr lang="zh-CN" altLang="en-US" dirty="0"/>
              <a:t>才华横溢的</a:t>
            </a:r>
            <a:r>
              <a:rPr lang="en-US" altLang="zh-CN" dirty="0"/>
              <a:t>/polished/ seasoned/star performer</a:t>
            </a:r>
            <a:r>
              <a:rPr lang="zh-CN" altLang="en-US" dirty="0"/>
              <a:t>明星演员</a:t>
            </a:r>
            <a:endParaRPr lang="en-US" altLang="zh-CN" dirty="0"/>
          </a:p>
          <a:p>
            <a:r>
              <a:rPr lang="zh-CN" altLang="en-US" dirty="0"/>
              <a:t>做研究 </a:t>
            </a:r>
            <a:r>
              <a:rPr lang="en-US" altLang="zh-CN" dirty="0"/>
              <a:t>perform/conduct/</a:t>
            </a:r>
            <a:r>
              <a:rPr lang="zh-CN" altLang="en-US" dirty="0"/>
              <a:t> </a:t>
            </a:r>
            <a:r>
              <a:rPr lang="en-US" altLang="zh-CN" dirty="0"/>
              <a:t>carry</a:t>
            </a:r>
            <a:r>
              <a:rPr lang="zh-CN" altLang="en-US" dirty="0"/>
              <a:t> </a:t>
            </a:r>
            <a:r>
              <a:rPr lang="en-US" altLang="zh-CN" dirty="0"/>
              <a:t>out</a:t>
            </a:r>
            <a:r>
              <a:rPr lang="zh-CN" altLang="en-US" dirty="0"/>
              <a:t> </a:t>
            </a:r>
            <a:r>
              <a:rPr lang="en-US" altLang="zh-CN" dirty="0"/>
              <a:t>a</a:t>
            </a:r>
            <a:r>
              <a:rPr lang="zh-CN" altLang="en-US" dirty="0"/>
              <a:t> </a:t>
            </a:r>
            <a:r>
              <a:rPr lang="en-US" altLang="zh-CN" dirty="0"/>
              <a:t>research</a:t>
            </a:r>
          </a:p>
          <a:p>
            <a:pPr marL="0" indent="0">
              <a:buNone/>
            </a:pPr>
            <a:endParaRPr lang="en-US" altLang="zh-CN" dirty="0"/>
          </a:p>
          <a:p>
            <a:pPr marL="0" indent="0">
              <a:buNone/>
            </a:pPr>
            <a:endParaRPr lang="zh-CN" altLang="zh-CN" dirty="0"/>
          </a:p>
          <a:p>
            <a:endParaRPr lang="en-US" altLang="zh-CN" dirty="0"/>
          </a:p>
          <a:p>
            <a:endParaRPr lang="zh-CN" altLang="en-US" dirty="0"/>
          </a:p>
        </p:txBody>
      </p:sp>
    </p:spTree>
    <p:extLst>
      <p:ext uri="{BB962C8B-B14F-4D97-AF65-F5344CB8AC3E}">
        <p14:creationId xmlns:p14="http://schemas.microsoft.com/office/powerpoint/2010/main" val="2035999555"/>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TM10001105[[fn=裁剪]]</Template>
  <TotalTime>2475</TotalTime>
  <Words>6217</Words>
  <Application>Microsoft Office PowerPoint</Application>
  <PresentationFormat>宽屏</PresentationFormat>
  <Paragraphs>681</Paragraphs>
  <Slides>76</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76</vt:i4>
      </vt:variant>
    </vt:vector>
  </HeadingPairs>
  <TitlesOfParts>
    <vt:vector size="79" baseType="lpstr">
      <vt:lpstr>华文楷体</vt:lpstr>
      <vt:lpstr>Franklin Gothic Book</vt:lpstr>
      <vt:lpstr>剪切</vt:lpstr>
      <vt:lpstr>Unit 2 </vt:lpstr>
      <vt:lpstr>  Graduate students:</vt:lpstr>
      <vt:lpstr>Structure of the Text A </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 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lpstr>Language 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Huang</dc:creator>
  <cp:lastModifiedBy>于 芮</cp:lastModifiedBy>
  <cp:revision>57</cp:revision>
  <dcterms:created xsi:type="dcterms:W3CDTF">2020-05-25T09:59:08Z</dcterms:created>
  <dcterms:modified xsi:type="dcterms:W3CDTF">2021-03-27T06:55:23Z</dcterms:modified>
</cp:coreProperties>
</file>